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3"/>
  </p:notesMasterIdLst>
  <p:sldIdLst>
    <p:sldId id="256" r:id="rId4"/>
    <p:sldId id="277" r:id="rId5"/>
    <p:sldId id="257" r:id="rId6"/>
    <p:sldId id="263" r:id="rId7"/>
    <p:sldId id="2147308647" r:id="rId8"/>
    <p:sldId id="2147308645" r:id="rId9"/>
    <p:sldId id="2147308649" r:id="rId10"/>
    <p:sldId id="259" r:id="rId11"/>
    <p:sldId id="2147308648" r:id="rId12"/>
    <p:sldId id="270" r:id="rId13"/>
    <p:sldId id="2147308650" r:id="rId14"/>
    <p:sldId id="2147308646" r:id="rId15"/>
    <p:sldId id="2147308652" r:id="rId16"/>
    <p:sldId id="2147308644" r:id="rId17"/>
    <p:sldId id="2147308653" r:id="rId18"/>
    <p:sldId id="2147308654" r:id="rId19"/>
    <p:sldId id="2147308656" r:id="rId20"/>
    <p:sldId id="2147308655" r:id="rId21"/>
    <p:sldId id="214730864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on Purcell" initials="BP" lastIdx="3" clrIdx="0">
    <p:extLst>
      <p:ext uri="{19B8F6BF-5375-455C-9EA6-DF929625EA0E}">
        <p15:presenceInfo xmlns:p15="http://schemas.microsoft.com/office/powerpoint/2012/main" userId="S-1-5-21-2580726161-2373991790-2172152126-26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5421"/>
    <a:srgbClr val="092F57"/>
    <a:srgbClr val="FFB81C"/>
    <a:srgbClr val="23476B"/>
    <a:srgbClr val="336699"/>
    <a:srgbClr val="316497"/>
    <a:srgbClr val="6599CD"/>
    <a:srgbClr val="528C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49589" autoAdjust="0"/>
  </p:normalViewPr>
  <p:slideViewPr>
    <p:cSldViewPr snapToGrid="0">
      <p:cViewPr>
        <p:scale>
          <a:sx n="100" d="100"/>
          <a:sy n="100" d="100"/>
        </p:scale>
        <p:origin x="58" y="-28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ustomXml" Target="../customXml/item3.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 Id="rId30"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6BD744-3568-4103-882F-8D70A3012D1C}" type="datetimeFigureOut">
              <a:rPr lang="en-US" smtClean="0"/>
              <a:t>2/28/2023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4070F8-0811-4F98-9546-2758ED6EA50F}" type="slidenum">
              <a:rPr lang="en-US" smtClean="0"/>
              <a:t>‹#›</a:t>
            </a:fld>
            <a:endParaRPr lang="en-US"/>
          </a:p>
        </p:txBody>
      </p:sp>
    </p:spTree>
    <p:extLst>
      <p:ext uri="{BB962C8B-B14F-4D97-AF65-F5344CB8AC3E}">
        <p14:creationId xmlns:p14="http://schemas.microsoft.com/office/powerpoint/2010/main" val="2402673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4070F8-0811-4F98-9546-2758ED6EA50F}" type="slidenum">
              <a:rPr lang="en-US" smtClean="0"/>
              <a:t>3</a:t>
            </a:fld>
            <a:endParaRPr lang="en-US"/>
          </a:p>
        </p:txBody>
      </p:sp>
    </p:spTree>
    <p:extLst>
      <p:ext uri="{BB962C8B-B14F-4D97-AF65-F5344CB8AC3E}">
        <p14:creationId xmlns:p14="http://schemas.microsoft.com/office/powerpoint/2010/main" val="979877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1C7E1F5B-940E-4016-8D19-DADA81268AD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3942396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A515B-3A95-48B8-990D-9D63C465E2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908749-CC74-41D8-A85E-5A2B33333D9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D0ED8-2472-49AF-A674-08D45C85627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752941BC-622F-409F-8496-ABDC44C1E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54F6698-D27B-44E9-A860-F52195494F91}"/>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000565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E4A079-C609-4B35-8A8F-76F43035D1F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F3931C-7387-4875-8F6A-461930AD38D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6FF88-59F0-41D9-8B2A-632B0A0FBF9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CAE22A4-2AB0-4B90-900F-CBEBC1BCF6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F8FC08-03A8-44C3-8863-D5DF0D69178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687362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1C7E1F5B-940E-4016-8D19-DADA81268AD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4105081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4E55155-F961-486E-BEAA-49FFD3BC0C14}"/>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1867282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E741DBC-DEE7-4F0C-BEA5-C634AFE4181D}"/>
              </a:ext>
            </a:extLst>
          </p:cNvPr>
          <p:cNvSpPr/>
          <p:nvPr userDrawn="1"/>
        </p:nvSpPr>
        <p:spPr>
          <a:xfrm>
            <a:off x="0" y="210416"/>
            <a:ext cx="5353050" cy="78018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A453A4D6-70E1-423E-91BE-80337943219B}"/>
              </a:ext>
            </a:extLst>
          </p:cNvPr>
          <p:cNvSpPr/>
          <p:nvPr userDrawn="1"/>
        </p:nvSpPr>
        <p:spPr>
          <a:xfrm>
            <a:off x="5248275" y="210416"/>
            <a:ext cx="523875" cy="78018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ADB0FECE-4B02-445C-8363-942C98390029}"/>
              </a:ext>
            </a:extLst>
          </p:cNvPr>
          <p:cNvSpPr/>
          <p:nvPr userDrawn="1"/>
        </p:nvSpPr>
        <p:spPr>
          <a:xfrm>
            <a:off x="10917557" y="6267450"/>
            <a:ext cx="562799" cy="59055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48FC48-9CEF-412E-A876-57805772850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2745320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E52C-D1B4-4DC3-9E6C-A9CE84E811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C73DD6-164C-4C40-AE34-BF5F1FB3E9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FA4791-C32B-41BC-B866-BD8BEF0B334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7597D1-418D-4A01-8DE9-9EF77763F1C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D4F2892-7C56-4D67-BC67-B1887BFB31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B9ADD4-29C8-4B9E-BB4C-AEC3ADBC805F}"/>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428943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041B4-47CC-4822-B9FC-9494DBCC99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CB9F6E-6A8E-4A66-96FE-13FD1F19C07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3BF6DC-D3FA-4BD6-96E3-2A157CF3B4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18C0AA-21C9-41A7-853E-3E8F47460B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79671B-D706-4AA2-925C-653A855FA73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E5B825-BF48-4EB3-903B-803E9224A44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B696660D-3726-4AAD-9155-AC0F899989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305C6DB-FF73-4D29-BCCB-1D4D29C11AB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751134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A0EA-526C-4265-BD64-66F5CF9988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4E14607-D9D1-4908-A993-E81728B3D2D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23C01D21-D44B-4471-8D07-4624839D1E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15A42A-2EDF-4FD4-BA3C-F3B42420C9B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95595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01698E-DC89-4465-BA6C-A0CC3B4068A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E584C490-65F6-4F95-8C4E-E909FF49A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400E30-8106-4033-AC09-F75B8CD8DF2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1396716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7F4E-0E23-40F4-B297-2252E1AC58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EBD131-AC39-4438-8BA3-75E495921BF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1506CC-CA90-45CB-A1DD-804EC3B72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6F699E-A272-4E32-8C88-778A517D5D1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9CE1549A-FC28-4D72-80F3-B83472C1E8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DD6FD8-08DA-45E8-B23C-8FB0FA5EB109}"/>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1107309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4E55155-F961-486E-BEAA-49FFD3BC0C14}"/>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
        <p:nvSpPr>
          <p:cNvPr id="2" name="Rectangle 1">
            <a:extLst>
              <a:ext uri="{FF2B5EF4-FFF2-40B4-BE49-F238E27FC236}">
                <a16:creationId xmlns:a16="http://schemas.microsoft.com/office/drawing/2014/main" id="{0AD16E01-D514-4381-99B2-80BC636045A0}"/>
              </a:ext>
            </a:extLst>
          </p:cNvPr>
          <p:cNvSpPr/>
          <p:nvPr userDrawn="1"/>
        </p:nvSpPr>
        <p:spPr>
          <a:xfrm>
            <a:off x="10848513" y="6267635"/>
            <a:ext cx="559293" cy="590365"/>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596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387A-8EB5-4124-8D58-F2499D5C97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849C47-7550-4730-AC92-E717D008855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3A0370-8B2C-4CE0-9D34-65F122B2F1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F4BFEA-BF6B-441F-AB67-D20B84FF03E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A3C34301-81C6-435F-8D66-F32E72408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4851F6-181A-4159-914F-215A9D3C896A}"/>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1379004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A515B-3A95-48B8-990D-9D63C465E2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908749-CC74-41D8-A85E-5A2B33333D9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D0ED8-2472-49AF-A674-08D45C85627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752941BC-622F-409F-8496-ABDC44C1E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54F6698-D27B-44E9-A860-F52195494F91}"/>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071864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E4A079-C609-4B35-8A8F-76F43035D1F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F3931C-7387-4875-8F6A-461930AD38D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6FF88-59F0-41D9-8B2A-632B0A0FBF9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CAE22A4-2AB0-4B90-900F-CBEBC1BCF6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F8FC08-03A8-44C3-8863-D5DF0D69178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1760367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1C7E1F5B-940E-4016-8D19-DADA81268AD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2452735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4E55155-F961-486E-BEAA-49FFD3BC0C14}"/>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2288449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E741DBC-DEE7-4F0C-BEA5-C634AFE4181D}"/>
              </a:ext>
            </a:extLst>
          </p:cNvPr>
          <p:cNvSpPr/>
          <p:nvPr userDrawn="1"/>
        </p:nvSpPr>
        <p:spPr>
          <a:xfrm>
            <a:off x="0" y="210416"/>
            <a:ext cx="5353050" cy="78018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A453A4D6-70E1-423E-91BE-80337943219B}"/>
              </a:ext>
            </a:extLst>
          </p:cNvPr>
          <p:cNvSpPr/>
          <p:nvPr userDrawn="1"/>
        </p:nvSpPr>
        <p:spPr>
          <a:xfrm>
            <a:off x="5248275" y="210416"/>
            <a:ext cx="523875" cy="78018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D348FC48-9CEF-412E-A876-57805772850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2991659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E52C-D1B4-4DC3-9E6C-A9CE84E811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C73DD6-164C-4C40-AE34-BF5F1FB3E9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FA4791-C32B-41BC-B866-BD8BEF0B334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7597D1-418D-4A01-8DE9-9EF77763F1C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D4F2892-7C56-4D67-BC67-B1887BFB31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B9ADD4-29C8-4B9E-BB4C-AEC3ADBC805F}"/>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459731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041B4-47CC-4822-B9FC-9494DBCC99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CB9F6E-6A8E-4A66-96FE-13FD1F19C07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3BF6DC-D3FA-4BD6-96E3-2A157CF3B4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18C0AA-21C9-41A7-853E-3E8F47460B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79671B-D706-4AA2-925C-653A855FA73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E5B825-BF48-4EB3-903B-803E9224A44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B696660D-3726-4AAD-9155-AC0F899989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305C6DB-FF73-4D29-BCCB-1D4D29C11AB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6257524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A0EA-526C-4265-BD64-66F5CF9988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4E14607-D9D1-4908-A993-E81728B3D2D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23C01D21-D44B-4471-8D07-4624839D1E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15A42A-2EDF-4FD4-BA3C-F3B42420C9B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1877337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01698E-DC89-4465-BA6C-A0CC3B4068A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E584C490-65F6-4F95-8C4E-E909FF49A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400E30-8106-4033-AC09-F75B8CD8DF2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921400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E741DBC-DEE7-4F0C-BEA5-C634AFE4181D}"/>
              </a:ext>
            </a:extLst>
          </p:cNvPr>
          <p:cNvSpPr/>
          <p:nvPr userDrawn="1"/>
        </p:nvSpPr>
        <p:spPr>
          <a:xfrm>
            <a:off x="0" y="210416"/>
            <a:ext cx="5353050" cy="78018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A453A4D6-70E1-423E-91BE-80337943219B}"/>
              </a:ext>
            </a:extLst>
          </p:cNvPr>
          <p:cNvSpPr/>
          <p:nvPr userDrawn="1"/>
        </p:nvSpPr>
        <p:spPr>
          <a:xfrm>
            <a:off x="5248275" y="210416"/>
            <a:ext cx="523875" cy="78018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D348FC48-9CEF-412E-A876-57805772850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29504463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7F4E-0E23-40F4-B297-2252E1AC58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EBD131-AC39-4438-8BA3-75E495921BF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1506CC-CA90-45CB-A1DD-804EC3B72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69088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387A-8EB5-4124-8D58-F2499D5C97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849C47-7550-4730-AC92-E717D008855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3A0370-8B2C-4CE0-9D34-65F122B2F1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F4BFEA-BF6B-441F-AB67-D20B84FF03E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A3C34301-81C6-435F-8D66-F32E72408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4851F6-181A-4159-914F-215A9D3C896A}"/>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583890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A515B-3A95-48B8-990D-9D63C465E2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908749-CC74-41D8-A85E-5A2B33333D9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D0ED8-2472-49AF-A674-08D45C85627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752941BC-622F-409F-8496-ABDC44C1E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54F6698-D27B-44E9-A860-F52195494F91}"/>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38546697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E4A079-C609-4B35-8A8F-76F43035D1F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F3931C-7387-4875-8F6A-461930AD38D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6FF88-59F0-41D9-8B2A-632B0A0FBF9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CAE22A4-2AB0-4B90-900F-CBEBC1BCF6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F8FC08-03A8-44C3-8863-D5DF0D69178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20706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E52C-D1B4-4DC3-9E6C-A9CE84E811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C73DD6-164C-4C40-AE34-BF5F1FB3E9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FA4791-C32B-41BC-B866-BD8BEF0B334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7597D1-418D-4A01-8DE9-9EF77763F1C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D4F2892-7C56-4D67-BC67-B1887BFB31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B9ADD4-29C8-4B9E-BB4C-AEC3ADBC805F}"/>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813752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041B4-47CC-4822-B9FC-9494DBCC99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CB9F6E-6A8E-4A66-96FE-13FD1F19C07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3BF6DC-D3FA-4BD6-96E3-2A157CF3B4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18C0AA-21C9-41A7-853E-3E8F47460B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79671B-D706-4AA2-925C-653A855FA73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E5B825-BF48-4EB3-903B-803E9224A44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B696660D-3726-4AAD-9155-AC0F899989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305C6DB-FF73-4D29-BCCB-1D4D29C11AB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328266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A0EA-526C-4265-BD64-66F5CF9988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4E14607-D9D1-4908-A993-E81728B3D2D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23C01D21-D44B-4471-8D07-4624839D1E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15A42A-2EDF-4FD4-BA3C-F3B42420C9B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265581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01698E-DC89-4465-BA6C-A0CC3B4068A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E584C490-65F6-4F95-8C4E-E909FF49A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400E30-8106-4033-AC09-F75B8CD8DF2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325540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7F4E-0E23-40F4-B297-2252E1AC58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EBD131-AC39-4438-8BA3-75E495921BF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1506CC-CA90-45CB-A1DD-804EC3B72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6F699E-A272-4E32-8C88-778A517D5D1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9CE1549A-FC28-4D72-80F3-B83472C1E8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DD6FD8-08DA-45E8-B23C-8FB0FA5EB109}"/>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934521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387A-8EB5-4124-8D58-F2499D5C97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849C47-7550-4730-AC92-E717D008855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3A0370-8B2C-4CE0-9D34-65F122B2F1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F4BFEA-BF6B-441F-AB67-D20B84FF03E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A3C34301-81C6-435F-8D66-F32E72408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4851F6-181A-4159-914F-215A9D3C896A}"/>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3761192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83893F-B8F8-4B37-BB55-C66CC6A71F0A}"/>
              </a:ext>
            </a:extLst>
          </p:cNvPr>
          <p:cNvSpPr/>
          <p:nvPr userDrawn="1"/>
        </p:nvSpPr>
        <p:spPr>
          <a:xfrm>
            <a:off x="0" y="6267796"/>
            <a:ext cx="12192000" cy="59020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899C102-2F0F-43FE-8163-1F3E97917698}"/>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35937" b="34984"/>
          <a:stretch/>
        </p:blipFill>
        <p:spPr>
          <a:xfrm>
            <a:off x="60960" y="6365371"/>
            <a:ext cx="1358537" cy="395054"/>
          </a:xfrm>
          <a:prstGeom prst="rect">
            <a:avLst/>
          </a:prstGeom>
        </p:spPr>
      </p:pic>
    </p:spTree>
    <p:extLst>
      <p:ext uri="{BB962C8B-B14F-4D97-AF65-F5344CB8AC3E}">
        <p14:creationId xmlns:p14="http://schemas.microsoft.com/office/powerpoint/2010/main" val="111154742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83893F-B8F8-4B37-BB55-C66CC6A71F0A}"/>
              </a:ext>
            </a:extLst>
          </p:cNvPr>
          <p:cNvSpPr/>
          <p:nvPr userDrawn="1"/>
        </p:nvSpPr>
        <p:spPr>
          <a:xfrm>
            <a:off x="0" y="6267796"/>
            <a:ext cx="12192000" cy="59020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899C102-2F0F-43FE-8163-1F3E97917698}"/>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35937" b="34984"/>
          <a:stretch/>
        </p:blipFill>
        <p:spPr>
          <a:xfrm>
            <a:off x="60960" y="6365371"/>
            <a:ext cx="1358537" cy="395054"/>
          </a:xfrm>
          <a:prstGeom prst="rect">
            <a:avLst/>
          </a:prstGeom>
        </p:spPr>
      </p:pic>
    </p:spTree>
    <p:extLst>
      <p:ext uri="{BB962C8B-B14F-4D97-AF65-F5344CB8AC3E}">
        <p14:creationId xmlns:p14="http://schemas.microsoft.com/office/powerpoint/2010/main" val="7785527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83893F-B8F8-4B37-BB55-C66CC6A71F0A}"/>
              </a:ext>
            </a:extLst>
          </p:cNvPr>
          <p:cNvSpPr/>
          <p:nvPr userDrawn="1"/>
        </p:nvSpPr>
        <p:spPr>
          <a:xfrm>
            <a:off x="0" y="6267796"/>
            <a:ext cx="12192000" cy="59020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899C102-2F0F-43FE-8163-1F3E97917698}"/>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35937" b="34984"/>
          <a:stretch/>
        </p:blipFill>
        <p:spPr>
          <a:xfrm>
            <a:off x="60960" y="6365371"/>
            <a:ext cx="1358537" cy="395054"/>
          </a:xfrm>
          <a:prstGeom prst="rect">
            <a:avLst/>
          </a:prstGeom>
        </p:spPr>
      </p:pic>
    </p:spTree>
    <p:extLst>
      <p:ext uri="{BB962C8B-B14F-4D97-AF65-F5344CB8AC3E}">
        <p14:creationId xmlns:p14="http://schemas.microsoft.com/office/powerpoint/2010/main" val="7538474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hyperlink" Target="mailto:dblackmer@sco.Idaho.gov" TargetMode="External"/><Relationship Id="rId7" Type="http://schemas.openxmlformats.org/officeDocument/2006/relationships/hyperlink" Target="mailto:adoench@sco.Idaho.gov" TargetMode="External"/><Relationship Id="rId2" Type="http://schemas.openxmlformats.org/officeDocument/2006/relationships/image" Target="../media/image19.jpeg"/><Relationship Id="rId1" Type="http://schemas.openxmlformats.org/officeDocument/2006/relationships/slideLayout" Target="../slideLayouts/slideLayout12.xml"/><Relationship Id="rId6" Type="http://schemas.openxmlformats.org/officeDocument/2006/relationships/hyperlink" Target="mailto:scoles@sco.Idaho.gov" TargetMode="External"/><Relationship Id="rId5" Type="http://schemas.openxmlformats.org/officeDocument/2006/relationships/hyperlink" Target="mailto:kgriffith@sco.Idaho.gov" TargetMode="External"/><Relationship Id="rId4" Type="http://schemas.openxmlformats.org/officeDocument/2006/relationships/hyperlink" Target="mailto:clehosit@sco.Idaho.gov"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This Idaho Ski Town Is Attracting Hollywood's Elite">
            <a:extLst>
              <a:ext uri="{FF2B5EF4-FFF2-40B4-BE49-F238E27FC236}">
                <a16:creationId xmlns:a16="http://schemas.microsoft.com/office/drawing/2014/main" id="{8D2FC0E5-FA9E-483F-8202-01148D61BB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492"/>
          <a:stretch/>
        </p:blipFill>
        <p:spPr bwMode="auto">
          <a:xfrm>
            <a:off x="0" y="-1"/>
            <a:ext cx="12192000" cy="6273210"/>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Shape 11">
            <a:extLst>
              <a:ext uri="{FF2B5EF4-FFF2-40B4-BE49-F238E27FC236}">
                <a16:creationId xmlns:a16="http://schemas.microsoft.com/office/drawing/2014/main" id="{5E3DC648-59DC-4B60-A41C-BFC87256E799}"/>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AE7087A7-F591-4146-89AE-1D3DC0071786}"/>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44056B79-101E-450D-AF1C-C63CC3FB01B9}"/>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3D060F8-0090-4CEE-8447-9B021C187BA8}"/>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317BE856-E8FF-4DAB-B904-DDAA226033D0}"/>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BF2FAD0-1483-41AD-8B5F-6012217D6CE2}"/>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83B85D5-535D-48F2-A50A-46ECA75D006E}"/>
              </a:ext>
            </a:extLst>
          </p:cNvPr>
          <p:cNvSpPr txBox="1"/>
          <p:nvPr/>
        </p:nvSpPr>
        <p:spPr>
          <a:xfrm>
            <a:off x="6312023" y="2774870"/>
            <a:ext cx="195374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March 2023</a:t>
            </a:r>
          </a:p>
        </p:txBody>
      </p:sp>
      <p:sp>
        <p:nvSpPr>
          <p:cNvPr id="4" name="TextBox 3">
            <a:extLst>
              <a:ext uri="{FF2B5EF4-FFF2-40B4-BE49-F238E27FC236}">
                <a16:creationId xmlns:a16="http://schemas.microsoft.com/office/drawing/2014/main" id="{F868913A-66A6-4985-8543-6971AB751683}"/>
              </a:ext>
            </a:extLst>
          </p:cNvPr>
          <p:cNvSpPr txBox="1"/>
          <p:nvPr/>
        </p:nvSpPr>
        <p:spPr>
          <a:xfrm>
            <a:off x="1312514" y="2071793"/>
            <a:ext cx="6953250"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Arial" panose="020B0604020202020204" pitchFamily="34" charset="0"/>
                <a:cs typeface="Arial" panose="020B0604020202020204" pitchFamily="34" charset="0"/>
              </a:rPr>
              <a:t>Luma Change Liaison Meeting</a:t>
            </a: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08829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1 Incredible Things to do in Stanley, Idaho - Uprooted Traveler">
            <a:extLst>
              <a:ext uri="{FF2B5EF4-FFF2-40B4-BE49-F238E27FC236}">
                <a16:creationId xmlns:a16="http://schemas.microsoft.com/office/drawing/2014/main" id="{2366FB19-970D-41E6-92D6-B579A7512D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71" b="876"/>
          <a:stretch/>
        </p:blipFill>
        <p:spPr bwMode="auto">
          <a:xfrm>
            <a:off x="0" y="-1"/>
            <a:ext cx="12192000" cy="6273209"/>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1">
            <a:extLst>
              <a:ext uri="{FF2B5EF4-FFF2-40B4-BE49-F238E27FC236}">
                <a16:creationId xmlns:a16="http://schemas.microsoft.com/office/drawing/2014/main" id="{D3ED3F45-9150-4AFA-9813-366575AFA118}"/>
              </a:ext>
            </a:extLst>
          </p:cNvPr>
          <p:cNvSpPr txBox="1"/>
          <p:nvPr/>
        </p:nvSpPr>
        <p:spPr>
          <a:xfrm>
            <a:off x="778063" y="2314048"/>
            <a:ext cx="7407479" cy="646331"/>
          </a:xfrm>
          <a:prstGeom prst="rect">
            <a:avLst/>
          </a:prstGeom>
          <a:noFill/>
        </p:spPr>
        <p:txBody>
          <a:bodyPr wrap="square" rtlCol="0" anchor="ctr">
            <a:spAutoFit/>
          </a:bodyPr>
          <a:lstStyle/>
          <a:p>
            <a:pPr algn="r"/>
            <a:r>
              <a:rPr lang="en-US" sz="3600" dirty="0">
                <a:solidFill>
                  <a:schemeClr val="bg1"/>
                </a:solidFill>
                <a:latin typeface="Arial" panose="020B0604020202020204" pitchFamily="34" charset="0"/>
                <a:cs typeface="Arial" panose="020B0604020202020204" pitchFamily="34" charset="0"/>
              </a:rPr>
              <a:t>Luma Training Update</a:t>
            </a:r>
          </a:p>
        </p:txBody>
      </p:sp>
    </p:spTree>
    <p:extLst>
      <p:ext uri="{BB962C8B-B14F-4D97-AF65-F5344CB8AC3E}">
        <p14:creationId xmlns:p14="http://schemas.microsoft.com/office/powerpoint/2010/main" val="3224903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EBF3077-3042-4C57-BE54-31BE4DAA8629}"/>
              </a:ext>
            </a:extLst>
          </p:cNvPr>
          <p:cNvSpPr/>
          <p:nvPr/>
        </p:nvSpPr>
        <p:spPr>
          <a:xfrm>
            <a:off x="7366819" y="3737225"/>
            <a:ext cx="1939413" cy="461665"/>
          </a:xfrm>
          <a:prstGeom prst="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04996E56-F944-47A9-9DD8-C82C531EBC61}"/>
              </a:ext>
            </a:extLst>
          </p:cNvPr>
          <p:cNvSpPr/>
          <p:nvPr/>
        </p:nvSpPr>
        <p:spPr>
          <a:xfrm>
            <a:off x="1273727" y="1465975"/>
            <a:ext cx="3338818" cy="3926048"/>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710D975-E012-4E73-92D3-A353071592D0}"/>
              </a:ext>
            </a:extLst>
          </p:cNvPr>
          <p:cNvSpPr txBox="1"/>
          <p:nvPr/>
        </p:nvSpPr>
        <p:spPr>
          <a:xfrm>
            <a:off x="216569" y="348916"/>
            <a:ext cx="4993105" cy="523220"/>
          </a:xfrm>
          <a:prstGeom prst="rect">
            <a:avLst/>
          </a:prstGeom>
          <a:noFill/>
        </p:spPr>
        <p:txBody>
          <a:bodyPr wrap="square" rtlCol="0">
            <a:spAutoFit/>
          </a:bodyPr>
          <a:lstStyle/>
          <a:p>
            <a:pPr algn="r"/>
            <a:r>
              <a:rPr lang="en-US" sz="2800" dirty="0">
                <a:solidFill>
                  <a:schemeClr val="bg1"/>
                </a:solidFill>
                <a:latin typeface="Arial" panose="020B0604020202020204" pitchFamily="34" charset="0"/>
                <a:cs typeface="Arial" panose="020B0604020202020204" pitchFamily="34" charset="0"/>
              </a:rPr>
              <a:t>Luma Training Update</a:t>
            </a:r>
          </a:p>
        </p:txBody>
      </p:sp>
      <p:sp>
        <p:nvSpPr>
          <p:cNvPr id="5" name="TextBox 4">
            <a:extLst>
              <a:ext uri="{FF2B5EF4-FFF2-40B4-BE49-F238E27FC236}">
                <a16:creationId xmlns:a16="http://schemas.microsoft.com/office/drawing/2014/main" id="{9D81AA38-F4D6-456A-A672-ECDEAD278A90}"/>
              </a:ext>
            </a:extLst>
          </p:cNvPr>
          <p:cNvSpPr txBox="1"/>
          <p:nvPr/>
        </p:nvSpPr>
        <p:spPr>
          <a:xfrm>
            <a:off x="1448498" y="1767006"/>
            <a:ext cx="2989277" cy="3323987"/>
          </a:xfrm>
          <a:prstGeom prst="rect">
            <a:avLst/>
          </a:prstGeom>
          <a:noFill/>
        </p:spPr>
        <p:txBody>
          <a:bodyPr wrap="square" rtlCol="0">
            <a:spAutoFit/>
          </a:bodyPr>
          <a:lstStyle/>
          <a:p>
            <a:pPr marL="285750" indent="-285750">
              <a:buFont typeface="Arial" panose="020B0604020202020204" pitchFamily="34" charset="0"/>
              <a:buChar char="•"/>
            </a:pPr>
            <a:r>
              <a:rPr lang="en-US" sz="1400" b="1" dirty="0">
                <a:solidFill>
                  <a:schemeClr val="tx2"/>
                </a:solidFill>
                <a:latin typeface="Arial" panose="020B0604020202020204" pitchFamily="34" charset="0"/>
                <a:cs typeface="Arial" panose="020B0604020202020204" pitchFamily="34" charset="0"/>
              </a:rPr>
              <a:t>A Training Showcase Kickoff will be held on </a:t>
            </a:r>
            <a:r>
              <a:rPr lang="en-US" sz="1400" b="1" u="sng" dirty="0">
                <a:solidFill>
                  <a:schemeClr val="tx2"/>
                </a:solidFill>
                <a:latin typeface="Arial" panose="020B0604020202020204" pitchFamily="34" charset="0"/>
                <a:cs typeface="Arial" panose="020B0604020202020204" pitchFamily="34" charset="0"/>
              </a:rPr>
              <a:t>Tuesday, March 14th from 2 pm - 3 pm</a:t>
            </a:r>
          </a:p>
          <a:p>
            <a:pPr marL="285750" indent="-285750">
              <a:buFont typeface="Arial" panose="020B0604020202020204" pitchFamily="34" charset="0"/>
              <a:buChar char="•"/>
            </a:pPr>
            <a:endParaRPr lang="en-US" sz="1400" u="sng"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Training will be available as stand-alone/self-paced and virtual instructor-led courses</a:t>
            </a:r>
          </a:p>
          <a:p>
            <a:pPr marL="285750" indent="-285750">
              <a:buFont typeface="Arial" panose="020B0604020202020204" pitchFamily="34" charset="0"/>
              <a:buChar char="•"/>
            </a:pPr>
            <a:endParaRPr lang="en-US" sz="14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An individual’s role will determine the type/amount of training needed</a:t>
            </a:r>
          </a:p>
          <a:p>
            <a:pPr marL="285750" indent="-285750">
              <a:buFont typeface="Arial" panose="020B0604020202020204" pitchFamily="34" charset="0"/>
              <a:buChar char="•"/>
            </a:pPr>
            <a:endParaRPr lang="en-US" sz="14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Generally, core users (frequent Luma users) will need more instruction</a:t>
            </a:r>
          </a:p>
        </p:txBody>
      </p:sp>
      <p:pic>
        <p:nvPicPr>
          <p:cNvPr id="4" name="Picture 3">
            <a:extLst>
              <a:ext uri="{FF2B5EF4-FFF2-40B4-BE49-F238E27FC236}">
                <a16:creationId xmlns:a16="http://schemas.microsoft.com/office/drawing/2014/main" id="{34A56886-8AD2-45D7-8FDA-11817D7A558D}"/>
              </a:ext>
            </a:extLst>
          </p:cNvPr>
          <p:cNvPicPr>
            <a:picLocks noChangeAspect="1"/>
          </p:cNvPicPr>
          <p:nvPr/>
        </p:nvPicPr>
        <p:blipFill rotWithShape="1">
          <a:blip r:embed="rId2"/>
          <a:srcRect l="56358" t="42095" b="39160"/>
          <a:stretch/>
        </p:blipFill>
        <p:spPr>
          <a:xfrm>
            <a:off x="6095999" y="2667024"/>
            <a:ext cx="4300915" cy="996461"/>
          </a:xfrm>
          <a:prstGeom prst="rect">
            <a:avLst/>
          </a:prstGeom>
        </p:spPr>
      </p:pic>
      <p:cxnSp>
        <p:nvCxnSpPr>
          <p:cNvPr id="9" name="Straight Arrow Connector 8">
            <a:extLst>
              <a:ext uri="{FF2B5EF4-FFF2-40B4-BE49-F238E27FC236}">
                <a16:creationId xmlns:a16="http://schemas.microsoft.com/office/drawing/2014/main" id="{4EF06B8A-2EBD-41C3-9F32-7DB77DB41849}"/>
              </a:ext>
            </a:extLst>
          </p:cNvPr>
          <p:cNvCxnSpPr>
            <a:cxnSpLocks/>
          </p:cNvCxnSpPr>
          <p:nvPr/>
        </p:nvCxnSpPr>
        <p:spPr>
          <a:xfrm flipH="1">
            <a:off x="5515897" y="3194514"/>
            <a:ext cx="674399" cy="0"/>
          </a:xfrm>
          <a:prstGeom prst="straightConnector1">
            <a:avLst/>
          </a:prstGeom>
          <a:ln w="76200">
            <a:solidFill>
              <a:srgbClr val="FFB81C"/>
            </a:solidFill>
            <a:tailEnd type="triangle"/>
          </a:ln>
        </p:spPr>
        <p:style>
          <a:lnRef idx="1">
            <a:schemeClr val="accent4"/>
          </a:lnRef>
          <a:fillRef idx="0">
            <a:schemeClr val="accent4"/>
          </a:fillRef>
          <a:effectRef idx="0">
            <a:schemeClr val="accent4"/>
          </a:effectRef>
          <a:fontRef idx="minor">
            <a:schemeClr val="tx1"/>
          </a:fontRef>
        </p:style>
      </p:cxnSp>
      <p:sp>
        <p:nvSpPr>
          <p:cNvPr id="15" name="TextBox 14">
            <a:extLst>
              <a:ext uri="{FF2B5EF4-FFF2-40B4-BE49-F238E27FC236}">
                <a16:creationId xmlns:a16="http://schemas.microsoft.com/office/drawing/2014/main" id="{1FE07BD1-D859-47B5-A934-81661A98F8A0}"/>
              </a:ext>
            </a:extLst>
          </p:cNvPr>
          <p:cNvSpPr txBox="1"/>
          <p:nvPr/>
        </p:nvSpPr>
        <p:spPr>
          <a:xfrm>
            <a:off x="6946490" y="1987582"/>
            <a:ext cx="1681317" cy="461665"/>
          </a:xfrm>
          <a:prstGeom prst="rect">
            <a:avLst/>
          </a:prstGeom>
          <a:noFill/>
        </p:spPr>
        <p:txBody>
          <a:bodyPr wrap="square" rtlCol="0">
            <a:spAutoFit/>
          </a:bodyPr>
          <a:lstStyle/>
          <a:p>
            <a:pPr algn="ctr"/>
            <a:r>
              <a:rPr lang="en-US" sz="2400" b="1" dirty="0">
                <a:solidFill>
                  <a:schemeClr val="tx2"/>
                </a:solidFill>
                <a:latin typeface="Arial" panose="020B0604020202020204" pitchFamily="34" charset="0"/>
                <a:cs typeface="Arial" panose="020B0604020202020204" pitchFamily="34" charset="0"/>
              </a:rPr>
              <a:t>2023</a:t>
            </a:r>
          </a:p>
        </p:txBody>
      </p:sp>
      <p:sp>
        <p:nvSpPr>
          <p:cNvPr id="16" name="TextBox 15">
            <a:extLst>
              <a:ext uri="{FF2B5EF4-FFF2-40B4-BE49-F238E27FC236}">
                <a16:creationId xmlns:a16="http://schemas.microsoft.com/office/drawing/2014/main" id="{A0064D9B-A208-42E5-BF44-6695C1F68FE9}"/>
              </a:ext>
            </a:extLst>
          </p:cNvPr>
          <p:cNvSpPr txBox="1"/>
          <p:nvPr/>
        </p:nvSpPr>
        <p:spPr>
          <a:xfrm>
            <a:off x="6241915" y="2404247"/>
            <a:ext cx="3683749" cy="307777"/>
          </a:xfrm>
          <a:prstGeom prst="rect">
            <a:avLst/>
          </a:prstGeom>
          <a:noFill/>
        </p:spPr>
        <p:txBody>
          <a:bodyPr wrap="square" rtlCol="0">
            <a:spAutoFit/>
          </a:bodyPr>
          <a:lstStyle/>
          <a:p>
            <a:r>
              <a:rPr lang="en-US" sz="1400" b="1" dirty="0">
                <a:solidFill>
                  <a:schemeClr val="tx2"/>
                </a:solidFill>
                <a:latin typeface="Arial" panose="020B0604020202020204" pitchFamily="34" charset="0"/>
                <a:cs typeface="Arial" panose="020B0604020202020204" pitchFamily="34" charset="0"/>
              </a:rPr>
              <a:t>April                  May                 June</a:t>
            </a:r>
          </a:p>
        </p:txBody>
      </p:sp>
      <p:sp>
        <p:nvSpPr>
          <p:cNvPr id="17" name="TextBox 16">
            <a:extLst>
              <a:ext uri="{FF2B5EF4-FFF2-40B4-BE49-F238E27FC236}">
                <a16:creationId xmlns:a16="http://schemas.microsoft.com/office/drawing/2014/main" id="{539893BB-FBA9-4909-88FF-D2C80CDB9536}"/>
              </a:ext>
            </a:extLst>
          </p:cNvPr>
          <p:cNvSpPr txBox="1"/>
          <p:nvPr/>
        </p:nvSpPr>
        <p:spPr>
          <a:xfrm>
            <a:off x="8782664" y="4613551"/>
            <a:ext cx="3683749" cy="369332"/>
          </a:xfrm>
          <a:prstGeom prst="rect">
            <a:avLst/>
          </a:prstGeom>
          <a:noFill/>
        </p:spPr>
        <p:txBody>
          <a:bodyPr wrap="square" rtlCol="0">
            <a:spAutoFit/>
          </a:bodyPr>
          <a:lstStyle/>
          <a:p>
            <a:r>
              <a:rPr lang="en-US" sz="900" b="1" dirty="0">
                <a:latin typeface="Arial" panose="020B0604020202020204" pitchFamily="34" charset="0"/>
                <a:cs typeface="Arial" panose="020B0604020202020204" pitchFamily="34" charset="0"/>
              </a:rPr>
              <a:t>*Specific dates to be </a:t>
            </a:r>
          </a:p>
          <a:p>
            <a:r>
              <a:rPr lang="en-US" sz="900" b="1" dirty="0">
                <a:latin typeface="Arial" panose="020B0604020202020204" pitchFamily="34" charset="0"/>
                <a:cs typeface="Arial" panose="020B0604020202020204" pitchFamily="34" charset="0"/>
              </a:rPr>
              <a:t>communicated separately </a:t>
            </a:r>
          </a:p>
        </p:txBody>
      </p:sp>
      <p:sp>
        <p:nvSpPr>
          <p:cNvPr id="18" name="TextBox 17">
            <a:extLst>
              <a:ext uri="{FF2B5EF4-FFF2-40B4-BE49-F238E27FC236}">
                <a16:creationId xmlns:a16="http://schemas.microsoft.com/office/drawing/2014/main" id="{46C63255-5CFF-4708-8AC7-B44DA876AF26}"/>
              </a:ext>
            </a:extLst>
          </p:cNvPr>
          <p:cNvSpPr txBox="1"/>
          <p:nvPr/>
        </p:nvSpPr>
        <p:spPr>
          <a:xfrm>
            <a:off x="7452853" y="3737225"/>
            <a:ext cx="1759782"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Employee Luma </a:t>
            </a:r>
          </a:p>
          <a:p>
            <a:pPr algn="ctr"/>
            <a:r>
              <a:rPr lang="en-US" sz="1200" dirty="0">
                <a:latin typeface="Arial" panose="020B0604020202020204" pitchFamily="34" charset="0"/>
                <a:cs typeface="Arial" panose="020B0604020202020204" pitchFamily="34" charset="0"/>
              </a:rPr>
              <a:t>Training</a:t>
            </a:r>
          </a:p>
        </p:txBody>
      </p:sp>
      <p:sp>
        <p:nvSpPr>
          <p:cNvPr id="19" name="TextBox 18">
            <a:extLst>
              <a:ext uri="{FF2B5EF4-FFF2-40B4-BE49-F238E27FC236}">
                <a16:creationId xmlns:a16="http://schemas.microsoft.com/office/drawing/2014/main" id="{6C72F5F1-1EE3-425D-9327-B634C4EC9F6F}"/>
              </a:ext>
            </a:extLst>
          </p:cNvPr>
          <p:cNvSpPr txBox="1"/>
          <p:nvPr/>
        </p:nvSpPr>
        <p:spPr>
          <a:xfrm>
            <a:off x="5427599" y="3737225"/>
            <a:ext cx="2246480"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Training </a:t>
            </a:r>
          </a:p>
          <a:p>
            <a:pPr algn="ctr"/>
            <a:r>
              <a:rPr lang="en-US" sz="1200" dirty="0">
                <a:latin typeface="Arial" panose="020B0604020202020204" pitchFamily="34" charset="0"/>
                <a:cs typeface="Arial" panose="020B0604020202020204" pitchFamily="34" charset="0"/>
              </a:rPr>
              <a:t>Registration</a:t>
            </a:r>
          </a:p>
        </p:txBody>
      </p:sp>
    </p:spTree>
    <p:extLst>
      <p:ext uri="{BB962C8B-B14F-4D97-AF65-F5344CB8AC3E}">
        <p14:creationId xmlns:p14="http://schemas.microsoft.com/office/powerpoint/2010/main" val="3379607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4541A74-AD41-4ACB-BF51-63999214B777}"/>
              </a:ext>
            </a:extLst>
          </p:cNvPr>
          <p:cNvPicPr>
            <a:picLocks noChangeAspect="1"/>
          </p:cNvPicPr>
          <p:nvPr/>
        </p:nvPicPr>
        <p:blipFill rotWithShape="1">
          <a:blip r:embed="rId2">
            <a:extLst>
              <a:ext uri="{28A0092B-C50C-407E-A947-70E740481C1C}">
                <a14:useLocalDpi xmlns:a14="http://schemas.microsoft.com/office/drawing/2010/main" val="0"/>
              </a:ext>
            </a:extLst>
          </a:blip>
          <a:srcRect r="6128" b="14362"/>
          <a:stretch/>
        </p:blipFill>
        <p:spPr>
          <a:xfrm>
            <a:off x="1" y="0"/>
            <a:ext cx="12192000" cy="6268453"/>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BEDCAF55-664E-4804-B89C-F23F9D9C553A}"/>
              </a:ext>
            </a:extLst>
          </p:cNvPr>
          <p:cNvSpPr txBox="1"/>
          <p:nvPr/>
        </p:nvSpPr>
        <p:spPr>
          <a:xfrm>
            <a:off x="845362" y="2037048"/>
            <a:ext cx="7407479" cy="1200329"/>
          </a:xfrm>
          <a:prstGeom prst="rect">
            <a:avLst/>
          </a:prstGeom>
          <a:noFill/>
        </p:spPr>
        <p:txBody>
          <a:bodyPr wrap="square" rtlCol="0" anchor="ctr">
            <a:spAutoFit/>
          </a:bodyPr>
          <a:lstStyle/>
          <a:p>
            <a:pPr algn="r"/>
            <a:r>
              <a:rPr lang="en-US" sz="3600" dirty="0">
                <a:solidFill>
                  <a:schemeClr val="bg1"/>
                </a:solidFill>
                <a:latin typeface="Arial" panose="020B0604020202020204" pitchFamily="34" charset="0"/>
                <a:cs typeface="Arial" panose="020B0604020202020204" pitchFamily="34" charset="0"/>
              </a:rPr>
              <a:t>Operational Readiness</a:t>
            </a:r>
          </a:p>
          <a:p>
            <a:pPr algn="r"/>
            <a:r>
              <a:rPr lang="en-US" sz="3600" dirty="0">
                <a:solidFill>
                  <a:schemeClr val="bg1"/>
                </a:solidFill>
                <a:latin typeface="Arial" panose="020B0604020202020204" pitchFamily="34" charset="0"/>
                <a:cs typeface="Arial" panose="020B0604020202020204" pitchFamily="34" charset="0"/>
              </a:rPr>
              <a:t> Program (</a:t>
            </a:r>
            <a:r>
              <a:rPr lang="en-US" sz="3600" dirty="0" err="1">
                <a:solidFill>
                  <a:schemeClr val="bg1"/>
                </a:solidFill>
                <a:latin typeface="Arial" panose="020B0604020202020204" pitchFamily="34" charset="0"/>
                <a:cs typeface="Arial" panose="020B0604020202020204" pitchFamily="34" charset="0"/>
              </a:rPr>
              <a:t>ORP</a:t>
            </a:r>
            <a:r>
              <a:rPr lang="en-US" sz="36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18718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EDACCB-51A2-45F9-B24F-5F03844BC62E}"/>
              </a:ext>
            </a:extLst>
          </p:cNvPr>
          <p:cNvSpPr txBox="1"/>
          <p:nvPr/>
        </p:nvSpPr>
        <p:spPr>
          <a:xfrm>
            <a:off x="-368466" y="161424"/>
            <a:ext cx="5546558" cy="830997"/>
          </a:xfrm>
          <a:prstGeom prst="rect">
            <a:avLst/>
          </a:prstGeom>
          <a:noFill/>
        </p:spPr>
        <p:txBody>
          <a:bodyPr wrap="square" rtlCol="0">
            <a:spAutoFit/>
          </a:bodyPr>
          <a:lstStyle/>
          <a:p>
            <a:pPr algn="r"/>
            <a:r>
              <a:rPr lang="en-US" sz="2400" dirty="0">
                <a:solidFill>
                  <a:schemeClr val="bg1"/>
                </a:solidFill>
                <a:latin typeface="Arial" panose="020B0604020202020204" pitchFamily="34" charset="0"/>
                <a:cs typeface="Arial" panose="020B0604020202020204" pitchFamily="34" charset="0"/>
              </a:rPr>
              <a:t>Operational Readiness </a:t>
            </a:r>
          </a:p>
          <a:p>
            <a:pPr algn="r"/>
            <a:r>
              <a:rPr lang="en-US" sz="2400" dirty="0">
                <a:solidFill>
                  <a:schemeClr val="bg1"/>
                </a:solidFill>
                <a:latin typeface="Arial" panose="020B0604020202020204" pitchFamily="34" charset="0"/>
                <a:cs typeface="Arial" panose="020B0604020202020204" pitchFamily="34" charset="0"/>
              </a:rPr>
              <a:t>Program (</a:t>
            </a:r>
            <a:r>
              <a:rPr lang="en-US" sz="2400" dirty="0" err="1">
                <a:solidFill>
                  <a:schemeClr val="bg1"/>
                </a:solidFill>
                <a:latin typeface="Arial" panose="020B0604020202020204" pitchFamily="34" charset="0"/>
                <a:cs typeface="Arial" panose="020B0604020202020204" pitchFamily="34" charset="0"/>
              </a:rPr>
              <a:t>ORP</a:t>
            </a:r>
            <a:r>
              <a:rPr lang="en-US" sz="2400" dirty="0">
                <a:solidFill>
                  <a:schemeClr val="bg1"/>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F93885DA-D6E5-4A66-932C-99136636F2D4}"/>
              </a:ext>
            </a:extLst>
          </p:cNvPr>
          <p:cNvSpPr txBox="1"/>
          <p:nvPr/>
        </p:nvSpPr>
        <p:spPr>
          <a:xfrm>
            <a:off x="623493" y="1136708"/>
            <a:ext cx="11320857" cy="2800767"/>
          </a:xfrm>
          <a:prstGeom prst="rect">
            <a:avLst/>
          </a:prstGeom>
          <a:noFill/>
        </p:spPr>
        <p:txBody>
          <a:bodyPr wrap="square" rtlCol="0">
            <a:spAutoFit/>
          </a:bodyPr>
          <a:lstStyle/>
          <a:p>
            <a:r>
              <a:rPr lang="en-US" sz="1600" b="1" u="sng" dirty="0">
                <a:solidFill>
                  <a:srgbClr val="092F57"/>
                </a:solidFill>
                <a:latin typeface="Arial" panose="020B0604020202020204" pitchFamily="34" charset="0"/>
                <a:cs typeface="Arial" panose="020B0604020202020204" pitchFamily="34" charset="0"/>
              </a:rPr>
              <a:t>What</a:t>
            </a:r>
            <a:r>
              <a:rPr lang="en-US" sz="1600" b="1" dirty="0">
                <a:solidFill>
                  <a:srgbClr val="092F57"/>
                </a:solidFill>
                <a:latin typeface="Arial" panose="020B0604020202020204" pitchFamily="34" charset="0"/>
                <a:cs typeface="Arial" panose="020B0604020202020204" pitchFamily="34" charset="0"/>
              </a:rPr>
              <a:t> is an Operational Readiness Program (</a:t>
            </a:r>
            <a:r>
              <a:rPr lang="en-US" sz="1600" b="1" dirty="0" err="1">
                <a:solidFill>
                  <a:srgbClr val="092F57"/>
                </a:solidFill>
                <a:latin typeface="Arial" panose="020B0604020202020204" pitchFamily="34" charset="0"/>
                <a:cs typeface="Arial" panose="020B0604020202020204" pitchFamily="34" charset="0"/>
              </a:rPr>
              <a:t>ORP</a:t>
            </a:r>
            <a:r>
              <a:rPr lang="en-US" sz="1600" b="1" dirty="0">
                <a:solidFill>
                  <a:srgbClr val="092F57"/>
                </a:solidFill>
                <a:latin typeface="Arial" panose="020B0604020202020204" pitchFamily="34" charset="0"/>
                <a:cs typeface="Arial" panose="020B0604020202020204" pitchFamily="34" charset="0"/>
              </a:rPr>
              <a:t>)?</a:t>
            </a:r>
          </a:p>
          <a:p>
            <a:endParaRPr lang="en-US" sz="1600" b="1" dirty="0">
              <a:solidFill>
                <a:srgbClr val="092F57"/>
              </a:solidFill>
              <a:latin typeface="Arial" panose="020B0604020202020204" pitchFamily="34" charset="0"/>
              <a:cs typeface="Arial" panose="020B0604020202020204" pitchFamily="34" charset="0"/>
            </a:endParaRPr>
          </a:p>
          <a:p>
            <a:pPr marL="285750" indent="-285750">
              <a:buClr>
                <a:srgbClr val="FFB81C"/>
              </a:buClr>
              <a:buFont typeface="Arial" panose="020B0604020202020204" pitchFamily="34" charset="0"/>
              <a:buChar char="•"/>
            </a:pPr>
            <a:r>
              <a:rPr lang="en-US" sz="1600" dirty="0">
                <a:solidFill>
                  <a:srgbClr val="092F57"/>
                </a:solidFill>
                <a:latin typeface="Arial" panose="020B0604020202020204" pitchFamily="34" charset="0"/>
                <a:cs typeface="Arial" panose="020B0604020202020204" pitchFamily="34" charset="0"/>
              </a:rPr>
              <a:t>An agency </a:t>
            </a:r>
            <a:r>
              <a:rPr lang="en-US" sz="1600" dirty="0" err="1">
                <a:solidFill>
                  <a:srgbClr val="092F57"/>
                </a:solidFill>
                <a:latin typeface="Arial" panose="020B0604020202020204" pitchFamily="34" charset="0"/>
                <a:cs typeface="Arial" panose="020B0604020202020204" pitchFamily="34" charset="0"/>
              </a:rPr>
              <a:t>ORP</a:t>
            </a:r>
            <a:r>
              <a:rPr lang="en-US" sz="1600" dirty="0">
                <a:solidFill>
                  <a:srgbClr val="092F57"/>
                </a:solidFill>
                <a:latin typeface="Arial" panose="020B0604020202020204" pitchFamily="34" charset="0"/>
                <a:cs typeface="Arial" panose="020B0604020202020204" pitchFamily="34" charset="0"/>
              </a:rPr>
              <a:t> is based on the idea that each agency will experience the Luma transition with unique opportunities and challenges operationally. The </a:t>
            </a:r>
            <a:r>
              <a:rPr lang="en-US" sz="1600" dirty="0" err="1">
                <a:solidFill>
                  <a:srgbClr val="092F57"/>
                </a:solidFill>
                <a:latin typeface="Arial" panose="020B0604020202020204" pitchFamily="34" charset="0"/>
                <a:cs typeface="Arial" panose="020B0604020202020204" pitchFamily="34" charset="0"/>
              </a:rPr>
              <a:t>ORP</a:t>
            </a:r>
            <a:r>
              <a:rPr lang="en-US" sz="1600" dirty="0">
                <a:solidFill>
                  <a:srgbClr val="092F57"/>
                </a:solidFill>
                <a:latin typeface="Arial" panose="020B0604020202020204" pitchFamily="34" charset="0"/>
                <a:cs typeface="Arial" panose="020B0604020202020204" pitchFamily="34" charset="0"/>
              </a:rPr>
              <a:t> has various tools to assist you in your assessment in identifying specific areas to focus on to achieve a successful go-live. </a:t>
            </a:r>
          </a:p>
          <a:p>
            <a:endParaRPr lang="en-US" sz="1600" dirty="0">
              <a:solidFill>
                <a:srgbClr val="092F57"/>
              </a:solidFill>
              <a:latin typeface="Arial" panose="020B0604020202020204" pitchFamily="34" charset="0"/>
              <a:cs typeface="Arial" panose="020B0604020202020204" pitchFamily="34" charset="0"/>
            </a:endParaRPr>
          </a:p>
          <a:p>
            <a:r>
              <a:rPr lang="en-US" sz="1600" b="1" u="sng" dirty="0">
                <a:solidFill>
                  <a:srgbClr val="092F57"/>
                </a:solidFill>
                <a:latin typeface="Arial" panose="020B0604020202020204" pitchFamily="34" charset="0"/>
                <a:cs typeface="Arial" panose="020B0604020202020204" pitchFamily="34" charset="0"/>
              </a:rPr>
              <a:t>Who</a:t>
            </a:r>
            <a:r>
              <a:rPr lang="en-US" sz="1600" b="1" dirty="0">
                <a:solidFill>
                  <a:srgbClr val="092F57"/>
                </a:solidFill>
                <a:latin typeface="Arial" panose="020B0604020202020204" pitchFamily="34" charset="0"/>
                <a:cs typeface="Arial" panose="020B0604020202020204" pitchFamily="34" charset="0"/>
              </a:rPr>
              <a:t> participates in an Operational Readiness Program (</a:t>
            </a:r>
            <a:r>
              <a:rPr lang="en-US" sz="1600" b="1" dirty="0" err="1">
                <a:solidFill>
                  <a:srgbClr val="092F57"/>
                </a:solidFill>
                <a:latin typeface="Arial" panose="020B0604020202020204" pitchFamily="34" charset="0"/>
                <a:cs typeface="Arial" panose="020B0604020202020204" pitchFamily="34" charset="0"/>
              </a:rPr>
              <a:t>ORP</a:t>
            </a:r>
            <a:r>
              <a:rPr lang="en-US" sz="1600" b="1" dirty="0">
                <a:solidFill>
                  <a:srgbClr val="092F57"/>
                </a:solidFill>
                <a:latin typeface="Arial" panose="020B0604020202020204" pitchFamily="34" charset="0"/>
                <a:cs typeface="Arial" panose="020B0604020202020204" pitchFamily="34" charset="0"/>
              </a:rPr>
              <a:t>)?</a:t>
            </a:r>
          </a:p>
          <a:p>
            <a:endParaRPr lang="en-US" sz="1600" b="1" dirty="0">
              <a:solidFill>
                <a:srgbClr val="092F57"/>
              </a:solidFill>
              <a:latin typeface="Arial" panose="020B0604020202020204" pitchFamily="34" charset="0"/>
              <a:cs typeface="Arial" panose="020B0604020202020204" pitchFamily="34" charset="0"/>
            </a:endParaRPr>
          </a:p>
          <a:p>
            <a:pPr marL="285750" indent="-285750">
              <a:buClr>
                <a:srgbClr val="FFB81C"/>
              </a:buClr>
              <a:buFont typeface="Arial" panose="020B0604020202020204" pitchFamily="34" charset="0"/>
              <a:buChar char="•"/>
            </a:pPr>
            <a:r>
              <a:rPr lang="en-US" sz="1600" dirty="0">
                <a:solidFill>
                  <a:srgbClr val="092F57"/>
                </a:solidFill>
                <a:latin typeface="Arial" panose="020B0604020202020204" pitchFamily="34" charset="0"/>
                <a:cs typeface="Arial" panose="020B0604020202020204" pitchFamily="34" charset="0"/>
              </a:rPr>
              <a:t>Agency leaders will guide the conversation and support the program by being responsible, accountable, and consistently informed of the results. </a:t>
            </a:r>
          </a:p>
          <a:p>
            <a:pPr marL="285750" indent="-285750">
              <a:buClr>
                <a:srgbClr val="FFB81C"/>
              </a:buClr>
              <a:buFont typeface="Arial" panose="020B0604020202020204" pitchFamily="34" charset="0"/>
              <a:buChar char="•"/>
            </a:pPr>
            <a:r>
              <a:rPr lang="en-US" sz="1600" dirty="0">
                <a:solidFill>
                  <a:srgbClr val="092F57"/>
                </a:solidFill>
                <a:latin typeface="Arial" panose="020B0604020202020204" pitchFamily="34" charset="0"/>
                <a:cs typeface="Arial" panose="020B0604020202020204" pitchFamily="34" charset="0"/>
              </a:rPr>
              <a:t>Bureau Chiefs and leaders will perform and manage the program. Change liaisons will support and inform teams.</a:t>
            </a:r>
          </a:p>
        </p:txBody>
      </p:sp>
      <p:cxnSp>
        <p:nvCxnSpPr>
          <p:cNvPr id="6" name="Straight Connector 5">
            <a:extLst>
              <a:ext uri="{FF2B5EF4-FFF2-40B4-BE49-F238E27FC236}">
                <a16:creationId xmlns:a16="http://schemas.microsoft.com/office/drawing/2014/main" id="{C37323BD-0D9D-47A5-94F9-A8504DAF5630}"/>
              </a:ext>
            </a:extLst>
          </p:cNvPr>
          <p:cNvCxnSpPr>
            <a:cxnSpLocks/>
          </p:cNvCxnSpPr>
          <p:nvPr/>
        </p:nvCxnSpPr>
        <p:spPr>
          <a:xfrm>
            <a:off x="1590675" y="5191125"/>
            <a:ext cx="10001250"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8" name="Picture 12">
            <a:extLst>
              <a:ext uri="{FF2B5EF4-FFF2-40B4-BE49-F238E27FC236}">
                <a16:creationId xmlns:a16="http://schemas.microsoft.com/office/drawing/2014/main" id="{96683F4C-693B-4027-BF61-8017157D1C2A}"/>
              </a:ext>
            </a:extLst>
          </p:cNvPr>
          <p:cNvPicPr>
            <a:picLocks noChangeAspect="1" noChangeArrowheads="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374792" y="4841219"/>
            <a:ext cx="949183" cy="880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2E678F79-C968-4202-8073-B06CDD968019}"/>
              </a:ext>
            </a:extLst>
          </p:cNvPr>
          <p:cNvSpPr txBox="1"/>
          <p:nvPr/>
        </p:nvSpPr>
        <p:spPr>
          <a:xfrm>
            <a:off x="176199" y="4414767"/>
            <a:ext cx="1346367" cy="338554"/>
          </a:xfrm>
          <a:prstGeom prst="rect">
            <a:avLst/>
          </a:prstGeom>
          <a:noFill/>
        </p:spPr>
        <p:txBody>
          <a:bodyPr wrap="square">
            <a:spAutoFit/>
          </a:bodyPr>
          <a:lstStyle/>
          <a:p>
            <a:pPr algn="ctr"/>
            <a:r>
              <a:rPr lang="en-US" sz="1600" b="1" dirty="0">
                <a:solidFill>
                  <a:srgbClr val="092F57"/>
                </a:solidFill>
                <a:latin typeface="Arial" panose="020B0604020202020204" pitchFamily="34" charset="0"/>
                <a:cs typeface="Arial" panose="020B0604020202020204" pitchFamily="34" charset="0"/>
              </a:rPr>
              <a:t>Timeline</a:t>
            </a:r>
          </a:p>
        </p:txBody>
      </p:sp>
      <p:sp>
        <p:nvSpPr>
          <p:cNvPr id="10" name="Star: 5 Points 9">
            <a:extLst>
              <a:ext uri="{FF2B5EF4-FFF2-40B4-BE49-F238E27FC236}">
                <a16:creationId xmlns:a16="http://schemas.microsoft.com/office/drawing/2014/main" id="{A8908916-A121-4CE1-8076-6732CFA3F20F}"/>
              </a:ext>
            </a:extLst>
          </p:cNvPr>
          <p:cNvSpPr/>
          <p:nvPr/>
        </p:nvSpPr>
        <p:spPr>
          <a:xfrm rot="20577747">
            <a:off x="1479705" y="4584045"/>
            <a:ext cx="352425" cy="338552"/>
          </a:xfrm>
          <a:prstGeom prst="star5">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D91BBE7-4CF7-4AEE-A8AD-BED82C776E5C}"/>
              </a:ext>
            </a:extLst>
          </p:cNvPr>
          <p:cNvSpPr txBox="1"/>
          <p:nvPr/>
        </p:nvSpPr>
        <p:spPr>
          <a:xfrm>
            <a:off x="1519812" y="4497147"/>
            <a:ext cx="1346367" cy="461665"/>
          </a:xfrm>
          <a:prstGeom prst="rect">
            <a:avLst/>
          </a:prstGeom>
          <a:noFill/>
        </p:spPr>
        <p:txBody>
          <a:bodyPr wrap="square">
            <a:spAutoFit/>
          </a:bodyPr>
          <a:lstStyle/>
          <a:p>
            <a:pPr algn="ctr"/>
            <a:r>
              <a:rPr lang="en-US" sz="1200" b="1" dirty="0">
                <a:solidFill>
                  <a:srgbClr val="092F57"/>
                </a:solidFill>
                <a:latin typeface="Arial" panose="020B0604020202020204" pitchFamily="34" charset="0"/>
                <a:cs typeface="Arial" panose="020B0604020202020204" pitchFamily="34" charset="0"/>
              </a:rPr>
              <a:t>Kickoff</a:t>
            </a:r>
          </a:p>
          <a:p>
            <a:pPr algn="ctr"/>
            <a:r>
              <a:rPr lang="en-US" sz="1200" dirty="0">
                <a:solidFill>
                  <a:srgbClr val="092F57"/>
                </a:solidFill>
                <a:latin typeface="Arial" panose="020B0604020202020204" pitchFamily="34" charset="0"/>
                <a:cs typeface="Arial" panose="020B0604020202020204" pitchFamily="34" charset="0"/>
              </a:rPr>
              <a:t>3/9/2023</a:t>
            </a:r>
          </a:p>
        </p:txBody>
      </p:sp>
      <p:sp>
        <p:nvSpPr>
          <p:cNvPr id="12" name="TextBox 11">
            <a:extLst>
              <a:ext uri="{FF2B5EF4-FFF2-40B4-BE49-F238E27FC236}">
                <a16:creationId xmlns:a16="http://schemas.microsoft.com/office/drawing/2014/main" id="{F894E6D5-4231-4461-A230-82DAFBB50FC8}"/>
              </a:ext>
            </a:extLst>
          </p:cNvPr>
          <p:cNvSpPr txBox="1"/>
          <p:nvPr/>
        </p:nvSpPr>
        <p:spPr>
          <a:xfrm>
            <a:off x="2585616" y="4394946"/>
            <a:ext cx="1346367" cy="646331"/>
          </a:xfrm>
          <a:prstGeom prst="rect">
            <a:avLst/>
          </a:prstGeom>
          <a:noFill/>
        </p:spPr>
        <p:txBody>
          <a:bodyPr wrap="square">
            <a:spAutoFit/>
          </a:bodyPr>
          <a:lstStyle/>
          <a:p>
            <a:pPr algn="ctr"/>
            <a:r>
              <a:rPr lang="en-US" sz="1200" b="1" dirty="0">
                <a:solidFill>
                  <a:srgbClr val="092F57"/>
                </a:solidFill>
                <a:latin typeface="Arial" panose="020B0604020202020204" pitchFamily="34" charset="0"/>
                <a:cs typeface="Arial" panose="020B0604020202020204" pitchFamily="34" charset="0"/>
              </a:rPr>
              <a:t>March</a:t>
            </a:r>
          </a:p>
          <a:p>
            <a:pPr algn="ctr"/>
            <a:r>
              <a:rPr lang="en-US" sz="1200" dirty="0">
                <a:solidFill>
                  <a:srgbClr val="092F57"/>
                </a:solidFill>
                <a:latin typeface="Arial" panose="020B0604020202020204" pitchFamily="34" charset="0"/>
                <a:cs typeface="Arial" panose="020B0604020202020204" pitchFamily="34" charset="0"/>
              </a:rPr>
              <a:t>Monthly </a:t>
            </a:r>
          </a:p>
          <a:p>
            <a:pPr algn="ctr"/>
            <a:r>
              <a:rPr lang="en-US" sz="1200" dirty="0">
                <a:solidFill>
                  <a:srgbClr val="092F57"/>
                </a:solidFill>
                <a:latin typeface="Arial" panose="020B0604020202020204" pitchFamily="34" charset="0"/>
                <a:cs typeface="Arial" panose="020B0604020202020204" pitchFamily="34" charset="0"/>
              </a:rPr>
              <a:t>Office Hours</a:t>
            </a:r>
          </a:p>
        </p:txBody>
      </p:sp>
      <p:sp>
        <p:nvSpPr>
          <p:cNvPr id="15" name="TextBox 14">
            <a:extLst>
              <a:ext uri="{FF2B5EF4-FFF2-40B4-BE49-F238E27FC236}">
                <a16:creationId xmlns:a16="http://schemas.microsoft.com/office/drawing/2014/main" id="{50DF04B0-4DAF-4DF7-A297-5FC6B82803F4}"/>
              </a:ext>
            </a:extLst>
          </p:cNvPr>
          <p:cNvSpPr txBox="1"/>
          <p:nvPr/>
        </p:nvSpPr>
        <p:spPr>
          <a:xfrm>
            <a:off x="3789374" y="4394946"/>
            <a:ext cx="1346367" cy="646331"/>
          </a:xfrm>
          <a:prstGeom prst="rect">
            <a:avLst/>
          </a:prstGeom>
          <a:noFill/>
        </p:spPr>
        <p:txBody>
          <a:bodyPr wrap="square">
            <a:spAutoFit/>
          </a:bodyPr>
          <a:lstStyle/>
          <a:p>
            <a:pPr algn="ctr"/>
            <a:r>
              <a:rPr lang="en-US" sz="1200" b="1" dirty="0">
                <a:solidFill>
                  <a:srgbClr val="092F57"/>
                </a:solidFill>
                <a:latin typeface="Arial" panose="020B0604020202020204" pitchFamily="34" charset="0"/>
                <a:cs typeface="Arial" panose="020B0604020202020204" pitchFamily="34" charset="0"/>
              </a:rPr>
              <a:t>April</a:t>
            </a:r>
          </a:p>
          <a:p>
            <a:pPr algn="ctr"/>
            <a:r>
              <a:rPr lang="en-US" sz="1200" dirty="0">
                <a:solidFill>
                  <a:srgbClr val="092F57"/>
                </a:solidFill>
                <a:latin typeface="Arial" panose="020B0604020202020204" pitchFamily="34" charset="0"/>
                <a:cs typeface="Arial" panose="020B0604020202020204" pitchFamily="34" charset="0"/>
              </a:rPr>
              <a:t>Monthly </a:t>
            </a:r>
          </a:p>
          <a:p>
            <a:pPr algn="ctr"/>
            <a:r>
              <a:rPr lang="en-US" sz="1200" dirty="0">
                <a:solidFill>
                  <a:srgbClr val="092F57"/>
                </a:solidFill>
                <a:latin typeface="Arial" panose="020B0604020202020204" pitchFamily="34" charset="0"/>
                <a:cs typeface="Arial" panose="020B0604020202020204" pitchFamily="34" charset="0"/>
              </a:rPr>
              <a:t>Office Hours</a:t>
            </a:r>
          </a:p>
        </p:txBody>
      </p:sp>
      <p:sp>
        <p:nvSpPr>
          <p:cNvPr id="16" name="TextBox 15">
            <a:extLst>
              <a:ext uri="{FF2B5EF4-FFF2-40B4-BE49-F238E27FC236}">
                <a16:creationId xmlns:a16="http://schemas.microsoft.com/office/drawing/2014/main" id="{6D09903D-6D71-41EF-AB3A-1B89D3CBB87C}"/>
              </a:ext>
            </a:extLst>
          </p:cNvPr>
          <p:cNvSpPr txBox="1"/>
          <p:nvPr/>
        </p:nvSpPr>
        <p:spPr>
          <a:xfrm>
            <a:off x="5014056" y="4394946"/>
            <a:ext cx="1346367" cy="646331"/>
          </a:xfrm>
          <a:prstGeom prst="rect">
            <a:avLst/>
          </a:prstGeom>
          <a:noFill/>
        </p:spPr>
        <p:txBody>
          <a:bodyPr wrap="square">
            <a:spAutoFit/>
          </a:bodyPr>
          <a:lstStyle/>
          <a:p>
            <a:pPr algn="ctr"/>
            <a:r>
              <a:rPr lang="en-US" sz="1200" b="1" dirty="0">
                <a:solidFill>
                  <a:srgbClr val="092F57"/>
                </a:solidFill>
                <a:latin typeface="Arial" panose="020B0604020202020204" pitchFamily="34" charset="0"/>
                <a:cs typeface="Arial" panose="020B0604020202020204" pitchFamily="34" charset="0"/>
              </a:rPr>
              <a:t>May</a:t>
            </a:r>
          </a:p>
          <a:p>
            <a:pPr algn="ctr"/>
            <a:r>
              <a:rPr lang="en-US" sz="1200" dirty="0">
                <a:solidFill>
                  <a:srgbClr val="092F57"/>
                </a:solidFill>
                <a:latin typeface="Arial" panose="020B0604020202020204" pitchFamily="34" charset="0"/>
                <a:cs typeface="Arial" panose="020B0604020202020204" pitchFamily="34" charset="0"/>
              </a:rPr>
              <a:t>Monthly </a:t>
            </a:r>
          </a:p>
          <a:p>
            <a:pPr algn="ctr"/>
            <a:r>
              <a:rPr lang="en-US" sz="1200" dirty="0">
                <a:solidFill>
                  <a:srgbClr val="092F57"/>
                </a:solidFill>
                <a:latin typeface="Arial" panose="020B0604020202020204" pitchFamily="34" charset="0"/>
                <a:cs typeface="Arial" panose="020B0604020202020204" pitchFamily="34" charset="0"/>
              </a:rPr>
              <a:t>Office Hours</a:t>
            </a:r>
          </a:p>
        </p:txBody>
      </p:sp>
      <p:sp>
        <p:nvSpPr>
          <p:cNvPr id="17" name="TextBox 16">
            <a:extLst>
              <a:ext uri="{FF2B5EF4-FFF2-40B4-BE49-F238E27FC236}">
                <a16:creationId xmlns:a16="http://schemas.microsoft.com/office/drawing/2014/main" id="{218A2E6B-0661-43FF-9215-E16D32C391EC}"/>
              </a:ext>
            </a:extLst>
          </p:cNvPr>
          <p:cNvSpPr txBox="1"/>
          <p:nvPr/>
        </p:nvSpPr>
        <p:spPr>
          <a:xfrm>
            <a:off x="6272053" y="4404813"/>
            <a:ext cx="1346367" cy="646331"/>
          </a:xfrm>
          <a:prstGeom prst="rect">
            <a:avLst/>
          </a:prstGeom>
          <a:noFill/>
        </p:spPr>
        <p:txBody>
          <a:bodyPr wrap="square">
            <a:spAutoFit/>
          </a:bodyPr>
          <a:lstStyle/>
          <a:p>
            <a:pPr algn="ctr"/>
            <a:r>
              <a:rPr lang="en-US" sz="1200" b="1" dirty="0">
                <a:solidFill>
                  <a:srgbClr val="092F57"/>
                </a:solidFill>
                <a:latin typeface="Arial" panose="020B0604020202020204" pitchFamily="34" charset="0"/>
                <a:cs typeface="Arial" panose="020B0604020202020204" pitchFamily="34" charset="0"/>
              </a:rPr>
              <a:t>June</a:t>
            </a:r>
          </a:p>
          <a:p>
            <a:pPr algn="ctr"/>
            <a:r>
              <a:rPr lang="en-US" sz="1200" dirty="0">
                <a:solidFill>
                  <a:srgbClr val="092F57"/>
                </a:solidFill>
                <a:latin typeface="Arial" panose="020B0604020202020204" pitchFamily="34" charset="0"/>
                <a:cs typeface="Arial" panose="020B0604020202020204" pitchFamily="34" charset="0"/>
              </a:rPr>
              <a:t>Monthly </a:t>
            </a:r>
          </a:p>
          <a:p>
            <a:pPr algn="ctr"/>
            <a:r>
              <a:rPr lang="en-US" sz="1200" dirty="0">
                <a:solidFill>
                  <a:srgbClr val="092F57"/>
                </a:solidFill>
                <a:latin typeface="Arial" panose="020B0604020202020204" pitchFamily="34" charset="0"/>
                <a:cs typeface="Arial" panose="020B0604020202020204" pitchFamily="34" charset="0"/>
              </a:rPr>
              <a:t>Office Hours</a:t>
            </a:r>
          </a:p>
        </p:txBody>
      </p:sp>
      <p:sp>
        <p:nvSpPr>
          <p:cNvPr id="18" name="TextBox 17">
            <a:extLst>
              <a:ext uri="{FF2B5EF4-FFF2-40B4-BE49-F238E27FC236}">
                <a16:creationId xmlns:a16="http://schemas.microsoft.com/office/drawing/2014/main" id="{7E1B0264-C457-426B-9231-064CF7319B4A}"/>
              </a:ext>
            </a:extLst>
          </p:cNvPr>
          <p:cNvSpPr txBox="1"/>
          <p:nvPr/>
        </p:nvSpPr>
        <p:spPr>
          <a:xfrm>
            <a:off x="7442496" y="4419459"/>
            <a:ext cx="1346367" cy="646331"/>
          </a:xfrm>
          <a:prstGeom prst="rect">
            <a:avLst/>
          </a:prstGeom>
          <a:noFill/>
        </p:spPr>
        <p:txBody>
          <a:bodyPr wrap="square">
            <a:spAutoFit/>
          </a:bodyPr>
          <a:lstStyle/>
          <a:p>
            <a:pPr algn="ctr"/>
            <a:r>
              <a:rPr lang="en-US" sz="1200" b="1" dirty="0">
                <a:solidFill>
                  <a:srgbClr val="092F57"/>
                </a:solidFill>
                <a:latin typeface="Arial" panose="020B0604020202020204" pitchFamily="34" charset="0"/>
                <a:cs typeface="Arial" panose="020B0604020202020204" pitchFamily="34" charset="0"/>
              </a:rPr>
              <a:t>July</a:t>
            </a:r>
          </a:p>
          <a:p>
            <a:pPr algn="ctr"/>
            <a:r>
              <a:rPr lang="en-US" sz="1200" dirty="0">
                <a:solidFill>
                  <a:srgbClr val="092F57"/>
                </a:solidFill>
                <a:latin typeface="Arial" panose="020B0604020202020204" pitchFamily="34" charset="0"/>
                <a:cs typeface="Arial" panose="020B0604020202020204" pitchFamily="34" charset="0"/>
              </a:rPr>
              <a:t>Monthly </a:t>
            </a:r>
          </a:p>
          <a:p>
            <a:pPr algn="ctr"/>
            <a:r>
              <a:rPr lang="en-US" sz="1200" dirty="0">
                <a:solidFill>
                  <a:srgbClr val="092F57"/>
                </a:solidFill>
                <a:latin typeface="Arial" panose="020B0604020202020204" pitchFamily="34" charset="0"/>
                <a:cs typeface="Arial" panose="020B0604020202020204" pitchFamily="34" charset="0"/>
              </a:rPr>
              <a:t>Office Hours</a:t>
            </a:r>
          </a:p>
        </p:txBody>
      </p:sp>
      <p:sp>
        <p:nvSpPr>
          <p:cNvPr id="19" name="TextBox 18">
            <a:extLst>
              <a:ext uri="{FF2B5EF4-FFF2-40B4-BE49-F238E27FC236}">
                <a16:creationId xmlns:a16="http://schemas.microsoft.com/office/drawing/2014/main" id="{276E7179-A3CD-4048-82F2-DFB53277D14F}"/>
              </a:ext>
            </a:extLst>
          </p:cNvPr>
          <p:cNvSpPr txBox="1"/>
          <p:nvPr/>
        </p:nvSpPr>
        <p:spPr>
          <a:xfrm>
            <a:off x="8700493" y="4404813"/>
            <a:ext cx="1346367" cy="646331"/>
          </a:xfrm>
          <a:prstGeom prst="rect">
            <a:avLst/>
          </a:prstGeom>
          <a:noFill/>
        </p:spPr>
        <p:txBody>
          <a:bodyPr wrap="square">
            <a:spAutoFit/>
          </a:bodyPr>
          <a:lstStyle/>
          <a:p>
            <a:pPr algn="ctr"/>
            <a:r>
              <a:rPr lang="en-US" sz="1200" b="1" dirty="0">
                <a:solidFill>
                  <a:srgbClr val="092F57"/>
                </a:solidFill>
                <a:latin typeface="Arial" panose="020B0604020202020204" pitchFamily="34" charset="0"/>
                <a:cs typeface="Arial" panose="020B0604020202020204" pitchFamily="34" charset="0"/>
              </a:rPr>
              <a:t>August</a:t>
            </a:r>
          </a:p>
          <a:p>
            <a:pPr algn="ctr"/>
            <a:r>
              <a:rPr lang="en-US" sz="1200" dirty="0">
                <a:solidFill>
                  <a:srgbClr val="092F57"/>
                </a:solidFill>
                <a:latin typeface="Arial" panose="020B0604020202020204" pitchFamily="34" charset="0"/>
                <a:cs typeface="Arial" panose="020B0604020202020204" pitchFamily="34" charset="0"/>
              </a:rPr>
              <a:t>Monthly </a:t>
            </a:r>
          </a:p>
          <a:p>
            <a:pPr algn="ctr"/>
            <a:r>
              <a:rPr lang="en-US" sz="1200" dirty="0">
                <a:solidFill>
                  <a:srgbClr val="092F57"/>
                </a:solidFill>
                <a:latin typeface="Arial" panose="020B0604020202020204" pitchFamily="34" charset="0"/>
                <a:cs typeface="Arial" panose="020B0604020202020204" pitchFamily="34" charset="0"/>
              </a:rPr>
              <a:t>Office Hours</a:t>
            </a:r>
          </a:p>
        </p:txBody>
      </p:sp>
      <p:sp>
        <p:nvSpPr>
          <p:cNvPr id="20" name="TextBox 19">
            <a:extLst>
              <a:ext uri="{FF2B5EF4-FFF2-40B4-BE49-F238E27FC236}">
                <a16:creationId xmlns:a16="http://schemas.microsoft.com/office/drawing/2014/main" id="{0A16247E-20AE-4D99-AACA-9111BF4F6D54}"/>
              </a:ext>
            </a:extLst>
          </p:cNvPr>
          <p:cNvSpPr txBox="1"/>
          <p:nvPr/>
        </p:nvSpPr>
        <p:spPr>
          <a:xfrm>
            <a:off x="9870936" y="4404813"/>
            <a:ext cx="1346367" cy="646331"/>
          </a:xfrm>
          <a:prstGeom prst="rect">
            <a:avLst/>
          </a:prstGeom>
          <a:noFill/>
        </p:spPr>
        <p:txBody>
          <a:bodyPr wrap="square">
            <a:spAutoFit/>
          </a:bodyPr>
          <a:lstStyle/>
          <a:p>
            <a:pPr algn="ctr"/>
            <a:r>
              <a:rPr lang="en-US" sz="1200" b="1" dirty="0">
                <a:solidFill>
                  <a:srgbClr val="092F57"/>
                </a:solidFill>
                <a:latin typeface="Arial" panose="020B0604020202020204" pitchFamily="34" charset="0"/>
                <a:cs typeface="Arial" panose="020B0604020202020204" pitchFamily="34" charset="0"/>
              </a:rPr>
              <a:t>September</a:t>
            </a:r>
          </a:p>
          <a:p>
            <a:pPr algn="ctr"/>
            <a:r>
              <a:rPr lang="en-US" sz="1200" dirty="0">
                <a:solidFill>
                  <a:srgbClr val="092F57"/>
                </a:solidFill>
                <a:latin typeface="Arial" panose="020B0604020202020204" pitchFamily="34" charset="0"/>
                <a:cs typeface="Arial" panose="020B0604020202020204" pitchFamily="34" charset="0"/>
              </a:rPr>
              <a:t>Monthly </a:t>
            </a:r>
          </a:p>
          <a:p>
            <a:pPr algn="ctr"/>
            <a:r>
              <a:rPr lang="en-US" sz="1200" dirty="0">
                <a:solidFill>
                  <a:srgbClr val="092F57"/>
                </a:solidFill>
                <a:latin typeface="Arial" panose="020B0604020202020204" pitchFamily="34" charset="0"/>
                <a:cs typeface="Arial" panose="020B0604020202020204" pitchFamily="34" charset="0"/>
              </a:rPr>
              <a:t>Office Hours</a:t>
            </a:r>
          </a:p>
        </p:txBody>
      </p:sp>
      <p:cxnSp>
        <p:nvCxnSpPr>
          <p:cNvPr id="22" name="Straight Connector 21">
            <a:extLst>
              <a:ext uri="{FF2B5EF4-FFF2-40B4-BE49-F238E27FC236}">
                <a16:creationId xmlns:a16="http://schemas.microsoft.com/office/drawing/2014/main" id="{4216FF8C-E904-48CE-846D-2EAE01DE5C50}"/>
              </a:ext>
            </a:extLst>
          </p:cNvPr>
          <p:cNvCxnSpPr/>
          <p:nvPr/>
        </p:nvCxnSpPr>
        <p:spPr>
          <a:xfrm>
            <a:off x="2183470" y="4923831"/>
            <a:ext cx="0" cy="234892"/>
          </a:xfrm>
          <a:prstGeom prst="line">
            <a:avLst/>
          </a:prstGeom>
        </p:spPr>
        <p:style>
          <a:lnRef idx="1">
            <a:schemeClr val="accent3"/>
          </a:lnRef>
          <a:fillRef idx="0">
            <a:schemeClr val="accent3"/>
          </a:fillRef>
          <a:effectRef idx="0">
            <a:schemeClr val="accent3"/>
          </a:effectRef>
          <a:fontRef idx="minor">
            <a:schemeClr val="tx1"/>
          </a:fontRef>
        </p:style>
      </p:cxnSp>
      <p:cxnSp>
        <p:nvCxnSpPr>
          <p:cNvPr id="23" name="Straight Connector 22">
            <a:extLst>
              <a:ext uri="{FF2B5EF4-FFF2-40B4-BE49-F238E27FC236}">
                <a16:creationId xmlns:a16="http://schemas.microsoft.com/office/drawing/2014/main" id="{68655945-576F-44E0-88B4-F66D765E6E58}"/>
              </a:ext>
            </a:extLst>
          </p:cNvPr>
          <p:cNvCxnSpPr>
            <a:cxnSpLocks/>
            <a:stCxn id="12" idx="2"/>
          </p:cNvCxnSpPr>
          <p:nvPr/>
        </p:nvCxnSpPr>
        <p:spPr>
          <a:xfrm>
            <a:off x="3258800" y="5041277"/>
            <a:ext cx="0" cy="160413"/>
          </a:xfrm>
          <a:prstGeom prst="line">
            <a:avLst/>
          </a:prstGeom>
        </p:spPr>
        <p:style>
          <a:lnRef idx="1">
            <a:schemeClr val="accent3"/>
          </a:lnRef>
          <a:fillRef idx="0">
            <a:schemeClr val="accent3"/>
          </a:fillRef>
          <a:effectRef idx="0">
            <a:schemeClr val="accent3"/>
          </a:effectRef>
          <a:fontRef idx="minor">
            <a:schemeClr val="tx1"/>
          </a:fontRef>
        </p:style>
      </p:cxnSp>
      <p:cxnSp>
        <p:nvCxnSpPr>
          <p:cNvPr id="25" name="Straight Connector 24">
            <a:extLst>
              <a:ext uri="{FF2B5EF4-FFF2-40B4-BE49-F238E27FC236}">
                <a16:creationId xmlns:a16="http://schemas.microsoft.com/office/drawing/2014/main" id="{E27514C7-3117-4A09-823E-6698B5ECD806}"/>
              </a:ext>
            </a:extLst>
          </p:cNvPr>
          <p:cNvCxnSpPr>
            <a:cxnSpLocks/>
          </p:cNvCxnSpPr>
          <p:nvPr/>
        </p:nvCxnSpPr>
        <p:spPr>
          <a:xfrm>
            <a:off x="4482857" y="5030712"/>
            <a:ext cx="0" cy="160413"/>
          </a:xfrm>
          <a:prstGeom prst="line">
            <a:avLst/>
          </a:prstGeom>
        </p:spPr>
        <p:style>
          <a:lnRef idx="1">
            <a:schemeClr val="accent3"/>
          </a:lnRef>
          <a:fillRef idx="0">
            <a:schemeClr val="accent3"/>
          </a:fillRef>
          <a:effectRef idx="0">
            <a:schemeClr val="accent3"/>
          </a:effectRef>
          <a:fontRef idx="minor">
            <a:schemeClr val="tx1"/>
          </a:fontRef>
        </p:style>
      </p:cxnSp>
      <p:cxnSp>
        <p:nvCxnSpPr>
          <p:cNvPr id="26" name="Straight Connector 25">
            <a:extLst>
              <a:ext uri="{FF2B5EF4-FFF2-40B4-BE49-F238E27FC236}">
                <a16:creationId xmlns:a16="http://schemas.microsoft.com/office/drawing/2014/main" id="{E6FE0E76-FA6D-4040-ACEC-2B8EA36AA612}"/>
              </a:ext>
            </a:extLst>
          </p:cNvPr>
          <p:cNvCxnSpPr>
            <a:cxnSpLocks/>
          </p:cNvCxnSpPr>
          <p:nvPr/>
        </p:nvCxnSpPr>
        <p:spPr>
          <a:xfrm>
            <a:off x="5687239" y="5030712"/>
            <a:ext cx="0" cy="160413"/>
          </a:xfrm>
          <a:prstGeom prst="line">
            <a:avLst/>
          </a:prstGeom>
        </p:spPr>
        <p:style>
          <a:lnRef idx="1">
            <a:schemeClr val="accent3"/>
          </a:lnRef>
          <a:fillRef idx="0">
            <a:schemeClr val="accent3"/>
          </a:fillRef>
          <a:effectRef idx="0">
            <a:schemeClr val="accent3"/>
          </a:effectRef>
          <a:fontRef idx="minor">
            <a:schemeClr val="tx1"/>
          </a:fontRef>
        </p:style>
      </p:cxnSp>
      <p:cxnSp>
        <p:nvCxnSpPr>
          <p:cNvPr id="27" name="Straight Connector 26">
            <a:extLst>
              <a:ext uri="{FF2B5EF4-FFF2-40B4-BE49-F238E27FC236}">
                <a16:creationId xmlns:a16="http://schemas.microsoft.com/office/drawing/2014/main" id="{5063B01C-7096-48B0-A859-7D824CD37220}"/>
              </a:ext>
            </a:extLst>
          </p:cNvPr>
          <p:cNvCxnSpPr>
            <a:cxnSpLocks/>
          </p:cNvCxnSpPr>
          <p:nvPr/>
        </p:nvCxnSpPr>
        <p:spPr>
          <a:xfrm>
            <a:off x="6945236" y="5041277"/>
            <a:ext cx="0" cy="160413"/>
          </a:xfrm>
          <a:prstGeom prst="line">
            <a:avLst/>
          </a:prstGeom>
        </p:spPr>
        <p:style>
          <a:lnRef idx="1">
            <a:schemeClr val="accent3"/>
          </a:lnRef>
          <a:fillRef idx="0">
            <a:schemeClr val="accent3"/>
          </a:fillRef>
          <a:effectRef idx="0">
            <a:schemeClr val="accent3"/>
          </a:effectRef>
          <a:fontRef idx="minor">
            <a:schemeClr val="tx1"/>
          </a:fontRef>
        </p:style>
      </p:cxnSp>
      <p:cxnSp>
        <p:nvCxnSpPr>
          <p:cNvPr id="29" name="Straight Connector 28">
            <a:extLst>
              <a:ext uri="{FF2B5EF4-FFF2-40B4-BE49-F238E27FC236}">
                <a16:creationId xmlns:a16="http://schemas.microsoft.com/office/drawing/2014/main" id="{375D6CEE-5E34-477B-84D4-24FE21300E50}"/>
              </a:ext>
            </a:extLst>
          </p:cNvPr>
          <p:cNvCxnSpPr>
            <a:cxnSpLocks/>
          </p:cNvCxnSpPr>
          <p:nvPr/>
        </p:nvCxnSpPr>
        <p:spPr>
          <a:xfrm>
            <a:off x="8115679" y="5051144"/>
            <a:ext cx="0" cy="160413"/>
          </a:xfrm>
          <a:prstGeom prst="line">
            <a:avLst/>
          </a:prstGeom>
        </p:spPr>
        <p:style>
          <a:lnRef idx="1">
            <a:schemeClr val="accent3"/>
          </a:lnRef>
          <a:fillRef idx="0">
            <a:schemeClr val="accent3"/>
          </a:fillRef>
          <a:effectRef idx="0">
            <a:schemeClr val="accent3"/>
          </a:effectRef>
          <a:fontRef idx="minor">
            <a:schemeClr val="tx1"/>
          </a:fontRef>
        </p:style>
      </p:cxnSp>
      <p:cxnSp>
        <p:nvCxnSpPr>
          <p:cNvPr id="30" name="Straight Connector 29">
            <a:extLst>
              <a:ext uri="{FF2B5EF4-FFF2-40B4-BE49-F238E27FC236}">
                <a16:creationId xmlns:a16="http://schemas.microsoft.com/office/drawing/2014/main" id="{0118401F-7570-465A-8677-BFB1551355EF}"/>
              </a:ext>
            </a:extLst>
          </p:cNvPr>
          <p:cNvCxnSpPr>
            <a:cxnSpLocks/>
          </p:cNvCxnSpPr>
          <p:nvPr/>
        </p:nvCxnSpPr>
        <p:spPr>
          <a:xfrm>
            <a:off x="9373676" y="5030712"/>
            <a:ext cx="0" cy="160413"/>
          </a:xfrm>
          <a:prstGeom prst="line">
            <a:avLst/>
          </a:prstGeom>
        </p:spPr>
        <p:style>
          <a:lnRef idx="1">
            <a:schemeClr val="accent3"/>
          </a:lnRef>
          <a:fillRef idx="0">
            <a:schemeClr val="accent3"/>
          </a:fillRef>
          <a:effectRef idx="0">
            <a:schemeClr val="accent3"/>
          </a:effectRef>
          <a:fontRef idx="minor">
            <a:schemeClr val="tx1"/>
          </a:fontRef>
        </p:style>
      </p:cxnSp>
      <p:cxnSp>
        <p:nvCxnSpPr>
          <p:cNvPr id="31" name="Straight Connector 30">
            <a:extLst>
              <a:ext uri="{FF2B5EF4-FFF2-40B4-BE49-F238E27FC236}">
                <a16:creationId xmlns:a16="http://schemas.microsoft.com/office/drawing/2014/main" id="{BC4F799F-671B-46D1-98E6-1E70772CF4D1}"/>
              </a:ext>
            </a:extLst>
          </p:cNvPr>
          <p:cNvCxnSpPr>
            <a:cxnSpLocks/>
          </p:cNvCxnSpPr>
          <p:nvPr/>
        </p:nvCxnSpPr>
        <p:spPr>
          <a:xfrm>
            <a:off x="10535844" y="5030711"/>
            <a:ext cx="0" cy="160413"/>
          </a:xfrm>
          <a:prstGeom prst="line">
            <a:avLst/>
          </a:prstGeom>
        </p:spPr>
        <p:style>
          <a:lnRef idx="1">
            <a:schemeClr val="accent3"/>
          </a:lnRef>
          <a:fillRef idx="0">
            <a:schemeClr val="accent3"/>
          </a:fillRef>
          <a:effectRef idx="0">
            <a:schemeClr val="accent3"/>
          </a:effectRef>
          <a:fontRef idx="minor">
            <a:schemeClr val="tx1"/>
          </a:fontRef>
        </p:style>
      </p:cxnSp>
      <p:sp>
        <p:nvSpPr>
          <p:cNvPr id="32" name="TextBox 31">
            <a:extLst>
              <a:ext uri="{FF2B5EF4-FFF2-40B4-BE49-F238E27FC236}">
                <a16:creationId xmlns:a16="http://schemas.microsoft.com/office/drawing/2014/main" id="{CC1B681F-A8BF-478D-A715-EC951AF5182F}"/>
              </a:ext>
            </a:extLst>
          </p:cNvPr>
          <p:cNvSpPr txBox="1"/>
          <p:nvPr/>
        </p:nvSpPr>
        <p:spPr>
          <a:xfrm>
            <a:off x="2004591" y="5308571"/>
            <a:ext cx="1346367" cy="646331"/>
          </a:xfrm>
          <a:prstGeom prst="rect">
            <a:avLst/>
          </a:prstGeom>
          <a:noFill/>
        </p:spPr>
        <p:txBody>
          <a:bodyPr wrap="square">
            <a:spAutoFit/>
          </a:bodyPr>
          <a:lstStyle/>
          <a:p>
            <a:pPr algn="ctr"/>
            <a:r>
              <a:rPr lang="en-US" sz="1200" b="1" dirty="0">
                <a:solidFill>
                  <a:srgbClr val="092F57"/>
                </a:solidFill>
                <a:latin typeface="Arial" panose="020B0604020202020204" pitchFamily="34" charset="0"/>
                <a:cs typeface="Arial" panose="020B0604020202020204" pitchFamily="34" charset="0"/>
              </a:rPr>
              <a:t>March</a:t>
            </a:r>
          </a:p>
          <a:p>
            <a:pPr algn="ctr"/>
            <a:r>
              <a:rPr lang="en-US" sz="1200" dirty="0">
                <a:solidFill>
                  <a:srgbClr val="092F57"/>
                </a:solidFill>
                <a:latin typeface="Arial" panose="020B0604020202020204" pitchFamily="34" charset="0"/>
                <a:cs typeface="Arial" panose="020B0604020202020204" pitchFamily="34" charset="0"/>
              </a:rPr>
              <a:t>Use tools for assessment</a:t>
            </a:r>
          </a:p>
        </p:txBody>
      </p:sp>
      <p:sp>
        <p:nvSpPr>
          <p:cNvPr id="33" name="TextBox 32">
            <a:extLst>
              <a:ext uri="{FF2B5EF4-FFF2-40B4-BE49-F238E27FC236}">
                <a16:creationId xmlns:a16="http://schemas.microsoft.com/office/drawing/2014/main" id="{3C805916-A46A-44FA-8FFA-6708A1D0B7C8}"/>
              </a:ext>
            </a:extLst>
          </p:cNvPr>
          <p:cNvSpPr txBox="1"/>
          <p:nvPr/>
        </p:nvSpPr>
        <p:spPr>
          <a:xfrm>
            <a:off x="3116190" y="5316461"/>
            <a:ext cx="1346367" cy="646331"/>
          </a:xfrm>
          <a:prstGeom prst="rect">
            <a:avLst/>
          </a:prstGeom>
          <a:noFill/>
        </p:spPr>
        <p:txBody>
          <a:bodyPr wrap="square">
            <a:spAutoFit/>
          </a:bodyPr>
          <a:lstStyle/>
          <a:p>
            <a:pPr algn="ctr"/>
            <a:r>
              <a:rPr lang="en-US" sz="1200" b="1" dirty="0">
                <a:solidFill>
                  <a:srgbClr val="092F57"/>
                </a:solidFill>
                <a:latin typeface="Arial" panose="020B0604020202020204" pitchFamily="34" charset="0"/>
                <a:cs typeface="Arial" panose="020B0604020202020204" pitchFamily="34" charset="0"/>
              </a:rPr>
              <a:t>April</a:t>
            </a:r>
          </a:p>
          <a:p>
            <a:pPr algn="ctr"/>
            <a:r>
              <a:rPr lang="en-US" sz="1200" dirty="0">
                <a:solidFill>
                  <a:srgbClr val="092F57"/>
                </a:solidFill>
                <a:latin typeface="Arial" panose="020B0604020202020204" pitchFamily="34" charset="0"/>
                <a:cs typeface="Arial" panose="020B0604020202020204" pitchFamily="34" charset="0"/>
              </a:rPr>
              <a:t>Use tools for assessment</a:t>
            </a:r>
          </a:p>
        </p:txBody>
      </p:sp>
      <p:sp>
        <p:nvSpPr>
          <p:cNvPr id="34" name="TextBox 33">
            <a:extLst>
              <a:ext uri="{FF2B5EF4-FFF2-40B4-BE49-F238E27FC236}">
                <a16:creationId xmlns:a16="http://schemas.microsoft.com/office/drawing/2014/main" id="{CFDCFFDD-6DD1-4AAF-904E-A220DF75DA70}"/>
              </a:ext>
            </a:extLst>
          </p:cNvPr>
          <p:cNvSpPr txBox="1"/>
          <p:nvPr/>
        </p:nvSpPr>
        <p:spPr>
          <a:xfrm>
            <a:off x="4340872" y="5325986"/>
            <a:ext cx="1346367" cy="646331"/>
          </a:xfrm>
          <a:prstGeom prst="rect">
            <a:avLst/>
          </a:prstGeom>
          <a:noFill/>
        </p:spPr>
        <p:txBody>
          <a:bodyPr wrap="square">
            <a:spAutoFit/>
          </a:bodyPr>
          <a:lstStyle/>
          <a:p>
            <a:pPr algn="ctr"/>
            <a:r>
              <a:rPr lang="en-US" sz="1200" b="1" dirty="0">
                <a:solidFill>
                  <a:srgbClr val="092F57"/>
                </a:solidFill>
                <a:latin typeface="Arial" panose="020B0604020202020204" pitchFamily="34" charset="0"/>
                <a:cs typeface="Arial" panose="020B0604020202020204" pitchFamily="34" charset="0"/>
              </a:rPr>
              <a:t>May</a:t>
            </a:r>
          </a:p>
          <a:p>
            <a:pPr algn="ctr"/>
            <a:r>
              <a:rPr lang="en-US" sz="1200" dirty="0">
                <a:solidFill>
                  <a:srgbClr val="092F57"/>
                </a:solidFill>
                <a:latin typeface="Arial" panose="020B0604020202020204" pitchFamily="34" charset="0"/>
                <a:cs typeface="Arial" panose="020B0604020202020204" pitchFamily="34" charset="0"/>
              </a:rPr>
              <a:t>Use tools for assessment</a:t>
            </a:r>
          </a:p>
        </p:txBody>
      </p:sp>
      <p:sp>
        <p:nvSpPr>
          <p:cNvPr id="36" name="TextBox 35">
            <a:extLst>
              <a:ext uri="{FF2B5EF4-FFF2-40B4-BE49-F238E27FC236}">
                <a16:creationId xmlns:a16="http://schemas.microsoft.com/office/drawing/2014/main" id="{10A4684B-BF49-4057-88BD-0BD593654A09}"/>
              </a:ext>
            </a:extLst>
          </p:cNvPr>
          <p:cNvSpPr txBox="1"/>
          <p:nvPr/>
        </p:nvSpPr>
        <p:spPr>
          <a:xfrm>
            <a:off x="6769312" y="5298103"/>
            <a:ext cx="1346367" cy="646331"/>
          </a:xfrm>
          <a:prstGeom prst="rect">
            <a:avLst/>
          </a:prstGeom>
          <a:noFill/>
        </p:spPr>
        <p:txBody>
          <a:bodyPr wrap="square">
            <a:spAutoFit/>
          </a:bodyPr>
          <a:lstStyle/>
          <a:p>
            <a:pPr algn="ctr"/>
            <a:r>
              <a:rPr lang="en-US" sz="1200" b="1" dirty="0">
                <a:solidFill>
                  <a:srgbClr val="092F57"/>
                </a:solidFill>
                <a:latin typeface="Arial" panose="020B0604020202020204" pitchFamily="34" charset="0"/>
                <a:cs typeface="Arial" panose="020B0604020202020204" pitchFamily="34" charset="0"/>
              </a:rPr>
              <a:t>June-July</a:t>
            </a:r>
          </a:p>
          <a:p>
            <a:pPr algn="ctr"/>
            <a:r>
              <a:rPr lang="en-US" sz="1200" dirty="0">
                <a:solidFill>
                  <a:srgbClr val="092F57"/>
                </a:solidFill>
                <a:latin typeface="Arial" panose="020B0604020202020204" pitchFamily="34" charset="0"/>
                <a:cs typeface="Arial" panose="020B0604020202020204" pitchFamily="34" charset="0"/>
              </a:rPr>
              <a:t>Use tools for assessment</a:t>
            </a:r>
          </a:p>
        </p:txBody>
      </p:sp>
      <p:sp>
        <p:nvSpPr>
          <p:cNvPr id="37" name="TextBox 36">
            <a:extLst>
              <a:ext uri="{FF2B5EF4-FFF2-40B4-BE49-F238E27FC236}">
                <a16:creationId xmlns:a16="http://schemas.microsoft.com/office/drawing/2014/main" id="{752A8A47-26EE-4AF8-B137-2F05EDF72056}"/>
              </a:ext>
            </a:extLst>
          </p:cNvPr>
          <p:cNvSpPr txBox="1"/>
          <p:nvPr/>
        </p:nvSpPr>
        <p:spPr>
          <a:xfrm>
            <a:off x="9056677" y="5308571"/>
            <a:ext cx="1980365" cy="646331"/>
          </a:xfrm>
          <a:prstGeom prst="rect">
            <a:avLst/>
          </a:prstGeom>
          <a:noFill/>
        </p:spPr>
        <p:txBody>
          <a:bodyPr wrap="square">
            <a:spAutoFit/>
          </a:bodyPr>
          <a:lstStyle/>
          <a:p>
            <a:pPr algn="ctr"/>
            <a:r>
              <a:rPr lang="en-US" sz="1200" b="1" dirty="0">
                <a:solidFill>
                  <a:srgbClr val="092F57"/>
                </a:solidFill>
                <a:latin typeface="Arial" panose="020B0604020202020204" pitchFamily="34" charset="0"/>
                <a:cs typeface="Arial" panose="020B0604020202020204" pitchFamily="34" charset="0"/>
              </a:rPr>
              <a:t>August-September</a:t>
            </a:r>
          </a:p>
          <a:p>
            <a:pPr algn="ctr"/>
            <a:r>
              <a:rPr lang="en-US" sz="1200" dirty="0">
                <a:solidFill>
                  <a:srgbClr val="092F57"/>
                </a:solidFill>
                <a:latin typeface="Arial" panose="020B0604020202020204" pitchFamily="34" charset="0"/>
                <a:cs typeface="Arial" panose="020B0604020202020204" pitchFamily="34" charset="0"/>
              </a:rPr>
              <a:t>Use Sustainment tools for continued assessment</a:t>
            </a:r>
          </a:p>
        </p:txBody>
      </p:sp>
      <p:cxnSp>
        <p:nvCxnSpPr>
          <p:cNvPr id="40" name="Straight Connector 39">
            <a:extLst>
              <a:ext uri="{FF2B5EF4-FFF2-40B4-BE49-F238E27FC236}">
                <a16:creationId xmlns:a16="http://schemas.microsoft.com/office/drawing/2014/main" id="{AD714D5D-4D70-4A8E-82B1-1835011F0845}"/>
              </a:ext>
            </a:extLst>
          </p:cNvPr>
          <p:cNvCxnSpPr>
            <a:cxnSpLocks/>
          </p:cNvCxnSpPr>
          <p:nvPr/>
        </p:nvCxnSpPr>
        <p:spPr>
          <a:xfrm>
            <a:off x="2706350" y="5191124"/>
            <a:ext cx="0" cy="160413"/>
          </a:xfrm>
          <a:prstGeom prst="line">
            <a:avLst/>
          </a:prstGeom>
        </p:spPr>
        <p:style>
          <a:lnRef idx="1">
            <a:schemeClr val="accent3"/>
          </a:lnRef>
          <a:fillRef idx="0">
            <a:schemeClr val="accent3"/>
          </a:fillRef>
          <a:effectRef idx="0">
            <a:schemeClr val="accent3"/>
          </a:effectRef>
          <a:fontRef idx="minor">
            <a:schemeClr val="tx1"/>
          </a:fontRef>
        </p:style>
      </p:cxnSp>
      <p:cxnSp>
        <p:nvCxnSpPr>
          <p:cNvPr id="41" name="Straight Connector 40">
            <a:extLst>
              <a:ext uri="{FF2B5EF4-FFF2-40B4-BE49-F238E27FC236}">
                <a16:creationId xmlns:a16="http://schemas.microsoft.com/office/drawing/2014/main" id="{AC5CD478-920A-450D-9F90-0C8D43D72BD9}"/>
              </a:ext>
            </a:extLst>
          </p:cNvPr>
          <p:cNvCxnSpPr>
            <a:cxnSpLocks/>
          </p:cNvCxnSpPr>
          <p:nvPr/>
        </p:nvCxnSpPr>
        <p:spPr>
          <a:xfrm>
            <a:off x="3781099" y="5191124"/>
            <a:ext cx="0" cy="160413"/>
          </a:xfrm>
          <a:prstGeom prst="line">
            <a:avLst/>
          </a:prstGeom>
        </p:spPr>
        <p:style>
          <a:lnRef idx="1">
            <a:schemeClr val="accent3"/>
          </a:lnRef>
          <a:fillRef idx="0">
            <a:schemeClr val="accent3"/>
          </a:fillRef>
          <a:effectRef idx="0">
            <a:schemeClr val="accent3"/>
          </a:effectRef>
          <a:fontRef idx="minor">
            <a:schemeClr val="tx1"/>
          </a:fontRef>
        </p:style>
      </p:cxnSp>
      <p:cxnSp>
        <p:nvCxnSpPr>
          <p:cNvPr id="42" name="Straight Connector 41">
            <a:extLst>
              <a:ext uri="{FF2B5EF4-FFF2-40B4-BE49-F238E27FC236}">
                <a16:creationId xmlns:a16="http://schemas.microsoft.com/office/drawing/2014/main" id="{955DBDE3-E393-43EA-8E72-C5EC77DEC7FB}"/>
              </a:ext>
            </a:extLst>
          </p:cNvPr>
          <p:cNvCxnSpPr>
            <a:cxnSpLocks/>
          </p:cNvCxnSpPr>
          <p:nvPr/>
        </p:nvCxnSpPr>
        <p:spPr>
          <a:xfrm>
            <a:off x="5014056" y="5201690"/>
            <a:ext cx="0" cy="160413"/>
          </a:xfrm>
          <a:prstGeom prst="line">
            <a:avLst/>
          </a:prstGeom>
        </p:spPr>
        <p:style>
          <a:lnRef idx="1">
            <a:schemeClr val="accent3"/>
          </a:lnRef>
          <a:fillRef idx="0">
            <a:schemeClr val="accent3"/>
          </a:fillRef>
          <a:effectRef idx="0">
            <a:schemeClr val="accent3"/>
          </a:effectRef>
          <a:fontRef idx="minor">
            <a:schemeClr val="tx1"/>
          </a:fontRef>
        </p:style>
      </p:cxnSp>
      <p:cxnSp>
        <p:nvCxnSpPr>
          <p:cNvPr id="43" name="Straight Connector 42">
            <a:extLst>
              <a:ext uri="{FF2B5EF4-FFF2-40B4-BE49-F238E27FC236}">
                <a16:creationId xmlns:a16="http://schemas.microsoft.com/office/drawing/2014/main" id="{84E8B424-BE8B-4B33-A25B-ABB24828D153}"/>
              </a:ext>
            </a:extLst>
          </p:cNvPr>
          <p:cNvCxnSpPr>
            <a:cxnSpLocks/>
          </p:cNvCxnSpPr>
          <p:nvPr/>
        </p:nvCxnSpPr>
        <p:spPr>
          <a:xfrm>
            <a:off x="7442496" y="5191124"/>
            <a:ext cx="0" cy="160413"/>
          </a:xfrm>
          <a:prstGeom prst="line">
            <a:avLst/>
          </a:prstGeom>
        </p:spPr>
        <p:style>
          <a:lnRef idx="1">
            <a:schemeClr val="accent3"/>
          </a:lnRef>
          <a:fillRef idx="0">
            <a:schemeClr val="accent3"/>
          </a:fillRef>
          <a:effectRef idx="0">
            <a:schemeClr val="accent3"/>
          </a:effectRef>
          <a:fontRef idx="minor">
            <a:schemeClr val="tx1"/>
          </a:fontRef>
        </p:style>
      </p:cxnSp>
      <p:cxnSp>
        <p:nvCxnSpPr>
          <p:cNvPr id="44" name="Straight Connector 43">
            <a:extLst>
              <a:ext uri="{FF2B5EF4-FFF2-40B4-BE49-F238E27FC236}">
                <a16:creationId xmlns:a16="http://schemas.microsoft.com/office/drawing/2014/main" id="{9323FC42-479B-4C01-9A34-B98064EBC82D}"/>
              </a:ext>
            </a:extLst>
          </p:cNvPr>
          <p:cNvCxnSpPr>
            <a:cxnSpLocks/>
          </p:cNvCxnSpPr>
          <p:nvPr/>
        </p:nvCxnSpPr>
        <p:spPr>
          <a:xfrm>
            <a:off x="10046860" y="5201690"/>
            <a:ext cx="0" cy="160413"/>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8826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Winter activities in the Sawtooths - Sawtooth Society">
            <a:extLst>
              <a:ext uri="{FF2B5EF4-FFF2-40B4-BE49-F238E27FC236}">
                <a16:creationId xmlns:a16="http://schemas.microsoft.com/office/drawing/2014/main" id="{CF8D4524-A505-4EEF-8317-9417E55FDB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44" t="11310" r="16718"/>
          <a:stretch/>
        </p:blipFill>
        <p:spPr bwMode="auto">
          <a:xfrm>
            <a:off x="0" y="0"/>
            <a:ext cx="12192000" cy="6283842"/>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3ED3F45-9150-4AFA-9813-366575AFA118}"/>
              </a:ext>
            </a:extLst>
          </p:cNvPr>
          <p:cNvSpPr txBox="1"/>
          <p:nvPr/>
        </p:nvSpPr>
        <p:spPr>
          <a:xfrm>
            <a:off x="486561" y="2314048"/>
            <a:ext cx="7698981" cy="64633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Luma Cutover</a:t>
            </a:r>
          </a:p>
        </p:txBody>
      </p:sp>
    </p:spTree>
    <p:extLst>
      <p:ext uri="{BB962C8B-B14F-4D97-AF65-F5344CB8AC3E}">
        <p14:creationId xmlns:p14="http://schemas.microsoft.com/office/powerpoint/2010/main" val="3055979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562988-4F98-4D04-816F-5541BBAA87B4}"/>
              </a:ext>
            </a:extLst>
          </p:cNvPr>
          <p:cNvSpPr txBox="1"/>
          <p:nvPr/>
        </p:nvSpPr>
        <p:spPr>
          <a:xfrm>
            <a:off x="216569" y="348916"/>
            <a:ext cx="4993105" cy="523220"/>
          </a:xfrm>
          <a:prstGeom prst="rect">
            <a:avLst/>
          </a:prstGeom>
          <a:noFill/>
        </p:spPr>
        <p:txBody>
          <a:bodyPr wrap="square" rtlCol="0">
            <a:spAutoFit/>
          </a:bodyPr>
          <a:lstStyle/>
          <a:p>
            <a:pPr algn="r"/>
            <a:r>
              <a:rPr lang="en-US" sz="2800" dirty="0">
                <a:solidFill>
                  <a:schemeClr val="bg1"/>
                </a:solidFill>
                <a:latin typeface="Arial" panose="020B0604020202020204" pitchFamily="34" charset="0"/>
                <a:cs typeface="Arial" panose="020B0604020202020204" pitchFamily="34" charset="0"/>
              </a:rPr>
              <a:t>Luma Cutover</a:t>
            </a:r>
          </a:p>
        </p:txBody>
      </p:sp>
      <p:pic>
        <p:nvPicPr>
          <p:cNvPr id="4" name="Picture 3">
            <a:extLst>
              <a:ext uri="{FF2B5EF4-FFF2-40B4-BE49-F238E27FC236}">
                <a16:creationId xmlns:a16="http://schemas.microsoft.com/office/drawing/2014/main" id="{CE297BD8-6F0A-463A-B820-C146B1C207B0}"/>
              </a:ext>
            </a:extLst>
          </p:cNvPr>
          <p:cNvPicPr>
            <a:picLocks noChangeAspect="1"/>
          </p:cNvPicPr>
          <p:nvPr/>
        </p:nvPicPr>
        <p:blipFill>
          <a:blip r:embed="rId2"/>
          <a:stretch>
            <a:fillRect/>
          </a:stretch>
        </p:blipFill>
        <p:spPr>
          <a:xfrm>
            <a:off x="744792" y="2407755"/>
            <a:ext cx="3027108" cy="3523075"/>
          </a:xfrm>
          <a:prstGeom prst="rect">
            <a:avLst/>
          </a:prstGeom>
          <a:ln>
            <a:solidFill>
              <a:schemeClr val="tx1"/>
            </a:solidFill>
          </a:ln>
        </p:spPr>
      </p:pic>
      <p:sp>
        <p:nvSpPr>
          <p:cNvPr id="5" name="TextBox 4">
            <a:extLst>
              <a:ext uri="{FF2B5EF4-FFF2-40B4-BE49-F238E27FC236}">
                <a16:creationId xmlns:a16="http://schemas.microsoft.com/office/drawing/2014/main" id="{CB2978B5-2004-4418-B099-89A2521790E2}"/>
              </a:ext>
            </a:extLst>
          </p:cNvPr>
          <p:cNvSpPr txBox="1"/>
          <p:nvPr/>
        </p:nvSpPr>
        <p:spPr>
          <a:xfrm>
            <a:off x="869616" y="1068492"/>
            <a:ext cx="9950784" cy="1384995"/>
          </a:xfrm>
          <a:prstGeom prst="rect">
            <a:avLst/>
          </a:prstGeom>
          <a:noFill/>
        </p:spPr>
        <p:txBody>
          <a:bodyPr wrap="square" rtlCol="0">
            <a:spAutoFit/>
          </a:bodyPr>
          <a:lstStyle/>
          <a:p>
            <a:r>
              <a:rPr lang="en-US" sz="1400" dirty="0">
                <a:solidFill>
                  <a:srgbClr val="092F57"/>
                </a:solidFill>
                <a:latin typeface="Arial" panose="020B0604020202020204" pitchFamily="34" charset="0"/>
                <a:cs typeface="Arial" panose="020B0604020202020204" pitchFamily="34" charset="0"/>
              </a:rPr>
              <a:t>Last Friday, Agency Advocates sent out the following memo to our Agency partners to inform them of the upcoming cutover and freeze dates.</a:t>
            </a:r>
          </a:p>
          <a:p>
            <a:endParaRPr lang="en-US" sz="1400" dirty="0">
              <a:solidFill>
                <a:srgbClr val="092F57"/>
              </a:solidFill>
              <a:latin typeface="Arial" panose="020B0604020202020204" pitchFamily="34" charset="0"/>
              <a:cs typeface="Arial" panose="020B0604020202020204" pitchFamily="34" charset="0"/>
            </a:endParaRPr>
          </a:p>
          <a:p>
            <a:r>
              <a:rPr lang="en-US" sz="1400" dirty="0">
                <a:solidFill>
                  <a:srgbClr val="092F57"/>
                </a:solidFill>
                <a:latin typeface="Arial" panose="020B0604020202020204" pitchFamily="34" charset="0"/>
                <a:cs typeface="Arial" panose="020B0604020202020204" pitchFamily="34" charset="0"/>
              </a:rPr>
              <a:t>We will be sharing process updates in the coming weeks!</a:t>
            </a:r>
          </a:p>
          <a:p>
            <a:endParaRPr lang="en-US" sz="1400" dirty="0">
              <a:solidFill>
                <a:srgbClr val="092F57"/>
              </a:solidFill>
              <a:latin typeface="Arial" panose="020B0604020202020204" pitchFamily="34" charset="0"/>
              <a:cs typeface="Arial" panose="020B0604020202020204" pitchFamily="34" charset="0"/>
            </a:endParaRPr>
          </a:p>
          <a:p>
            <a:endParaRPr lang="en-US" sz="1400" dirty="0">
              <a:solidFill>
                <a:srgbClr val="092F57"/>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32EFBE05-47A4-4163-A333-1B92D0FAFA8C}"/>
              </a:ext>
            </a:extLst>
          </p:cNvPr>
          <p:cNvPicPr>
            <a:picLocks noChangeAspect="1"/>
          </p:cNvPicPr>
          <p:nvPr/>
        </p:nvPicPr>
        <p:blipFill>
          <a:blip r:embed="rId3"/>
          <a:stretch>
            <a:fillRect/>
          </a:stretch>
        </p:blipFill>
        <p:spPr>
          <a:xfrm>
            <a:off x="4997346" y="2602287"/>
            <a:ext cx="6699353" cy="3328543"/>
          </a:xfrm>
          <a:prstGeom prst="rect">
            <a:avLst/>
          </a:prstGeom>
        </p:spPr>
      </p:pic>
      <p:cxnSp>
        <p:nvCxnSpPr>
          <p:cNvPr id="10" name="Straight Connector 9">
            <a:extLst>
              <a:ext uri="{FF2B5EF4-FFF2-40B4-BE49-F238E27FC236}">
                <a16:creationId xmlns:a16="http://schemas.microsoft.com/office/drawing/2014/main" id="{3A2B938D-B0EC-42F6-9E43-399FF7A16440}"/>
              </a:ext>
            </a:extLst>
          </p:cNvPr>
          <p:cNvCxnSpPr>
            <a:cxnSpLocks/>
          </p:cNvCxnSpPr>
          <p:nvPr/>
        </p:nvCxnSpPr>
        <p:spPr>
          <a:xfrm>
            <a:off x="744792" y="1068492"/>
            <a:ext cx="0" cy="884155"/>
          </a:xfrm>
          <a:prstGeom prst="line">
            <a:avLst/>
          </a:prstGeom>
          <a:ln w="38100">
            <a:solidFill>
              <a:srgbClr val="F7542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74702DC-ECA9-45DB-BC2D-C6DDFCA13B16}"/>
              </a:ext>
            </a:extLst>
          </p:cNvPr>
          <p:cNvSpPr txBox="1"/>
          <p:nvPr/>
        </p:nvSpPr>
        <p:spPr>
          <a:xfrm>
            <a:off x="7026138" y="2107323"/>
            <a:ext cx="2641767" cy="338554"/>
          </a:xfrm>
          <a:prstGeom prst="rect">
            <a:avLst/>
          </a:prstGeom>
          <a:noFill/>
        </p:spPr>
        <p:txBody>
          <a:bodyPr wrap="square">
            <a:spAutoFit/>
          </a:bodyPr>
          <a:lstStyle/>
          <a:p>
            <a:pPr algn="ctr"/>
            <a:r>
              <a:rPr lang="en-US" sz="1600" b="1" dirty="0">
                <a:solidFill>
                  <a:srgbClr val="092F57"/>
                </a:solidFill>
                <a:latin typeface="Arial" panose="020B0604020202020204" pitchFamily="34" charset="0"/>
                <a:cs typeface="Arial" panose="020B0604020202020204" pitchFamily="34" charset="0"/>
              </a:rPr>
              <a:t>Luma Cutover Webpage</a:t>
            </a:r>
          </a:p>
        </p:txBody>
      </p:sp>
    </p:spTree>
    <p:extLst>
      <p:ext uri="{BB962C8B-B14F-4D97-AF65-F5344CB8AC3E}">
        <p14:creationId xmlns:p14="http://schemas.microsoft.com/office/powerpoint/2010/main" val="211914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0F92449-3F18-4927-A14C-24F19A4DFBB6}"/>
              </a:ext>
            </a:extLst>
          </p:cNvPr>
          <p:cNvPicPr>
            <a:picLocks noChangeAspect="1"/>
          </p:cNvPicPr>
          <p:nvPr/>
        </p:nvPicPr>
        <p:blipFill rotWithShape="1">
          <a:blip r:embed="rId2">
            <a:extLst>
              <a:ext uri="{28A0092B-C50C-407E-A947-70E740481C1C}">
                <a14:useLocalDpi xmlns:a14="http://schemas.microsoft.com/office/drawing/2010/main" val="0"/>
              </a:ext>
            </a:extLst>
          </a:blip>
          <a:srcRect l="10977"/>
          <a:stretch/>
        </p:blipFill>
        <p:spPr>
          <a:xfrm>
            <a:off x="0" y="-1"/>
            <a:ext cx="12192000" cy="6276975"/>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3ED3F45-9150-4AFA-9813-366575AFA118}"/>
              </a:ext>
            </a:extLst>
          </p:cNvPr>
          <p:cNvSpPr txBox="1"/>
          <p:nvPr/>
        </p:nvSpPr>
        <p:spPr>
          <a:xfrm>
            <a:off x="486561" y="2037049"/>
            <a:ext cx="7698981" cy="1200329"/>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Change Liaison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Communications Toolkit</a:t>
            </a:r>
          </a:p>
        </p:txBody>
      </p:sp>
    </p:spTree>
    <p:extLst>
      <p:ext uri="{BB962C8B-B14F-4D97-AF65-F5344CB8AC3E}">
        <p14:creationId xmlns:p14="http://schemas.microsoft.com/office/powerpoint/2010/main" val="997554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8C16C4-4051-44F4-AF9B-F5E60A89E392}"/>
              </a:ext>
            </a:extLst>
          </p:cNvPr>
          <p:cNvSpPr txBox="1"/>
          <p:nvPr/>
        </p:nvSpPr>
        <p:spPr>
          <a:xfrm>
            <a:off x="216569" y="348916"/>
            <a:ext cx="4993105" cy="523220"/>
          </a:xfrm>
          <a:prstGeom prst="rect">
            <a:avLst/>
          </a:prstGeom>
          <a:noFill/>
        </p:spPr>
        <p:txBody>
          <a:bodyPr wrap="square" rtlCol="0">
            <a:spAutoFit/>
          </a:bodyPr>
          <a:lstStyle/>
          <a:p>
            <a:pPr algn="r"/>
            <a:r>
              <a:rPr lang="en-US" sz="2800" dirty="0">
                <a:solidFill>
                  <a:schemeClr val="bg1"/>
                </a:solidFill>
                <a:latin typeface="Arial" panose="020B0604020202020204" pitchFamily="34" charset="0"/>
                <a:cs typeface="Arial" panose="020B0604020202020204" pitchFamily="34" charset="0"/>
              </a:rPr>
              <a:t>CL Communications Toolkit</a:t>
            </a:r>
          </a:p>
        </p:txBody>
      </p:sp>
      <p:graphicFrame>
        <p:nvGraphicFramePr>
          <p:cNvPr id="3" name="Content Placeholder 13">
            <a:extLst>
              <a:ext uri="{FF2B5EF4-FFF2-40B4-BE49-F238E27FC236}">
                <a16:creationId xmlns:a16="http://schemas.microsoft.com/office/drawing/2014/main" id="{9EB1C5BF-0516-466C-8665-EFC5E67255BC}"/>
              </a:ext>
            </a:extLst>
          </p:cNvPr>
          <p:cNvGraphicFramePr>
            <a:graphicFrameLocks/>
          </p:cNvGraphicFramePr>
          <p:nvPr>
            <p:extLst>
              <p:ext uri="{D42A27DB-BD31-4B8C-83A1-F6EECF244321}">
                <p14:modId xmlns:p14="http://schemas.microsoft.com/office/powerpoint/2010/main" val="902104337"/>
              </p:ext>
            </p:extLst>
          </p:nvPr>
        </p:nvGraphicFramePr>
        <p:xfrm>
          <a:off x="419503" y="1950508"/>
          <a:ext cx="11352993" cy="3811463"/>
        </p:xfrm>
        <a:graphic>
          <a:graphicData uri="http://schemas.openxmlformats.org/drawingml/2006/table">
            <a:tbl>
              <a:tblPr firstRow="1" bandRow="1"/>
              <a:tblGrid>
                <a:gridCol w="939333">
                  <a:extLst>
                    <a:ext uri="{9D8B030D-6E8A-4147-A177-3AD203B41FA5}">
                      <a16:colId xmlns:a16="http://schemas.microsoft.com/office/drawing/2014/main" val="599980745"/>
                    </a:ext>
                  </a:extLst>
                </a:gridCol>
                <a:gridCol w="8285571">
                  <a:extLst>
                    <a:ext uri="{9D8B030D-6E8A-4147-A177-3AD203B41FA5}">
                      <a16:colId xmlns:a16="http://schemas.microsoft.com/office/drawing/2014/main" val="1098638482"/>
                    </a:ext>
                  </a:extLst>
                </a:gridCol>
                <a:gridCol w="2128089">
                  <a:extLst>
                    <a:ext uri="{9D8B030D-6E8A-4147-A177-3AD203B41FA5}">
                      <a16:colId xmlns:a16="http://schemas.microsoft.com/office/drawing/2014/main" val="25725323"/>
                    </a:ext>
                  </a:extLst>
                </a:gridCol>
              </a:tblGrid>
              <a:tr h="554639">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fontAlgn="b"/>
                      <a:r>
                        <a:rPr lang="en-US" sz="1200" b="1" i="0" u="none" strike="noStrike" dirty="0">
                          <a:effectLst/>
                          <a:latin typeface="Arial" panose="020B0604020202020204" pitchFamily="34" charset="0"/>
                          <a:cs typeface="Arial" panose="020B0604020202020204" pitchFamily="34" charset="0"/>
                        </a:rPr>
                        <a:t>Tool #</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92F57"/>
                    </a:solid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fontAlgn="b"/>
                      <a:r>
                        <a:rPr lang="en-US" sz="1200" b="1" i="0" u="none" strike="noStrike" dirty="0">
                          <a:effectLst/>
                          <a:latin typeface="Arial" panose="020B0604020202020204" pitchFamily="34" charset="0"/>
                          <a:cs typeface="Arial" panose="020B0604020202020204" pitchFamily="34" charset="0"/>
                        </a:rPr>
                        <a:t>Description</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92F57"/>
                    </a:solid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fontAlgn="b"/>
                      <a:r>
                        <a:rPr lang="en-US" sz="1200" b="1" i="0" u="none" strike="noStrike" dirty="0">
                          <a:effectLst/>
                          <a:latin typeface="Arial" panose="020B0604020202020204" pitchFamily="34" charset="0"/>
                          <a:cs typeface="Arial" panose="020B0604020202020204" pitchFamily="34" charset="0"/>
                        </a:rPr>
                        <a:t>Slide Numbers</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92F57"/>
                    </a:solidFill>
                  </a:tcPr>
                </a:tc>
                <a:extLst>
                  <a:ext uri="{0D108BD9-81ED-4DB2-BD59-A6C34878D82A}">
                    <a16:rowId xmlns:a16="http://schemas.microsoft.com/office/drawing/2014/main" val="683999091"/>
                  </a:ext>
                </a:extLst>
              </a:tr>
              <a:tr h="542804">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1 </a:t>
                      </a: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A8AA"/>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marR="0" lvl="0" indent="0" algn="l" defTabSz="914400" rtl="0" eaLnBrk="1" fontAlgn="ctr"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Role Workshops FAQ Webpage</a:t>
                      </a: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1200" b="0" dirty="0">
                          <a:latin typeface="Arial" panose="020B0604020202020204" pitchFamily="34" charset="0"/>
                          <a:cs typeface="Arial" panose="020B0604020202020204" pitchFamily="34" charset="0"/>
                        </a:rPr>
                        <a:t>3-4</a:t>
                      </a:r>
                    </a:p>
                  </a:txBody>
                  <a:tcPr marT="45721" marB="45721"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21249581"/>
                  </a:ext>
                </a:extLst>
              </a:tr>
              <a:tr h="542804">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2</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7A8AA"/>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algn="l" rtl="0" fontAlgn="ctr"/>
                      <a:r>
                        <a:rPr lang="en-US" sz="1200" b="0" i="0" u="none" strike="noStrike" dirty="0">
                          <a:solidFill>
                            <a:srgbClr val="000000"/>
                          </a:solidFill>
                          <a:effectLst/>
                          <a:latin typeface="Arial" panose="020B0604020202020204" pitchFamily="34" charset="0"/>
                          <a:cs typeface="Arial" panose="020B0604020202020204" pitchFamily="34" charset="0"/>
                        </a:rPr>
                        <a:t>Operational Readiness Program (ORP) Update</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4-5</a:t>
                      </a:r>
                    </a:p>
                  </a:txBody>
                  <a:tcPr marT="45721" marB="45721"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6524548"/>
                  </a:ext>
                </a:extLst>
              </a:tr>
              <a:tr h="542804">
                <a:tc>
                  <a:txBody>
                    <a:bodyPr/>
                    <a:lstStyle/>
                    <a:p>
                      <a:pPr marL="91440"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3</a:t>
                      </a: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7A8AA"/>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algn="l" rtl="0" fontAlgn="ctr"/>
                      <a:r>
                        <a:rPr lang="en-US" sz="1200" b="0" i="0" u="none" strike="noStrike" dirty="0">
                          <a:solidFill>
                            <a:srgbClr val="000000"/>
                          </a:solidFill>
                          <a:effectLst/>
                          <a:latin typeface="Arial" panose="020B0604020202020204" pitchFamily="34" charset="0"/>
                          <a:cs typeface="Arial" panose="020B0604020202020204" pitchFamily="34" charset="0"/>
                        </a:rPr>
                        <a:t>Readiness Checklist Introduction</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1200" b="0" dirty="0">
                          <a:latin typeface="Arial" panose="020B0604020202020204" pitchFamily="34" charset="0"/>
                          <a:cs typeface="Arial" panose="020B0604020202020204" pitchFamily="34" charset="0"/>
                        </a:rPr>
                        <a:t>6-7</a:t>
                      </a:r>
                    </a:p>
                  </a:txBody>
                  <a:tcPr marT="45721" marB="45721"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30282411"/>
                  </a:ext>
                </a:extLst>
              </a:tr>
              <a:tr h="542804">
                <a:tc>
                  <a:txBody>
                    <a:bodyPr/>
                    <a:lstStyle/>
                    <a:p>
                      <a:pPr marL="91440"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4</a:t>
                      </a: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7A8AA"/>
                    </a:solidFill>
                  </a:tcPr>
                </a:tc>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User Experience (UX) Simulations</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dirty="0">
                          <a:latin typeface="Arial" panose="020B0604020202020204" pitchFamily="34" charset="0"/>
                          <a:cs typeface="Arial" panose="020B0604020202020204" pitchFamily="34" charset="0"/>
                        </a:rPr>
                        <a:t>8-9</a:t>
                      </a:r>
                    </a:p>
                  </a:txBody>
                  <a:tcPr marT="45721" marB="45721"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2019934"/>
                  </a:ext>
                </a:extLst>
              </a:tr>
              <a:tr h="542804">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5</a:t>
                      </a: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7A8AA"/>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algn="l" rtl="0" fontAlgn="ctr"/>
                      <a:r>
                        <a:rPr lang="en-US" sz="1200" b="0" i="0" u="none" strike="noStrike" dirty="0">
                          <a:solidFill>
                            <a:srgbClr val="000000"/>
                          </a:solidFill>
                          <a:effectLst/>
                          <a:latin typeface="Arial" panose="020B0604020202020204" pitchFamily="34" charset="0"/>
                          <a:cs typeface="Arial" panose="020B0604020202020204" pitchFamily="34" charset="0"/>
                        </a:rPr>
                        <a:t>Cutover Information</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1200" b="0" dirty="0">
                          <a:latin typeface="Arial" panose="020B0604020202020204" pitchFamily="34" charset="0"/>
                          <a:cs typeface="Arial" panose="020B0604020202020204" pitchFamily="34" charset="0"/>
                        </a:rPr>
                        <a:t>10-11</a:t>
                      </a:r>
                    </a:p>
                  </a:txBody>
                  <a:tcPr marT="45721" marB="45721"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32583217"/>
                  </a:ext>
                </a:extLst>
              </a:tr>
              <a:tr h="542804">
                <a:tc>
                  <a:txBody>
                    <a:bodyPr/>
                    <a:lstStyle/>
                    <a:p>
                      <a:pPr marL="91440"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a:t>
                      </a: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7A8AA"/>
                    </a:solidFill>
                  </a:tcPr>
                </a:tc>
                <a:tc>
                  <a:txBody>
                    <a:bodyPr/>
                    <a:lstStyle/>
                    <a:p>
                      <a:pPr marL="91440" algn="l" rtl="0" fontAlgn="ctr"/>
                      <a:r>
                        <a:rPr lang="en-US" sz="1200" b="0" i="0" u="none" strike="noStrike" dirty="0">
                          <a:solidFill>
                            <a:srgbClr val="000000"/>
                          </a:solidFill>
                          <a:effectLst/>
                          <a:latin typeface="Arial" panose="020B0604020202020204" pitchFamily="34" charset="0"/>
                          <a:cs typeface="Arial" panose="020B0604020202020204" pitchFamily="34" charset="0"/>
                        </a:rPr>
                        <a:t>Appendix – Resources, Toolkit Instructions</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1200" b="0" dirty="0">
                        <a:latin typeface="Arial" panose="020B0604020202020204" pitchFamily="34" charset="0"/>
                        <a:cs typeface="Arial" panose="020B0604020202020204" pitchFamily="34" charset="0"/>
                      </a:endParaRPr>
                    </a:p>
                  </a:txBody>
                  <a:tcPr marT="45721" marB="45721"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26154709"/>
                  </a:ext>
                </a:extLst>
              </a:tr>
            </a:tbl>
          </a:graphicData>
        </a:graphic>
      </p:graphicFrame>
      <p:sp>
        <p:nvSpPr>
          <p:cNvPr id="4" name="TextBox 3">
            <a:extLst>
              <a:ext uri="{FF2B5EF4-FFF2-40B4-BE49-F238E27FC236}">
                <a16:creationId xmlns:a16="http://schemas.microsoft.com/office/drawing/2014/main" id="{367F323E-AB6C-48A2-91DF-E0A1F4CDD840}"/>
              </a:ext>
            </a:extLst>
          </p:cNvPr>
          <p:cNvSpPr txBox="1"/>
          <p:nvPr/>
        </p:nvSpPr>
        <p:spPr>
          <a:xfrm>
            <a:off x="568994" y="1211267"/>
            <a:ext cx="4962524" cy="400110"/>
          </a:xfrm>
          <a:prstGeom prst="rect">
            <a:avLst/>
          </a:prstGeom>
          <a:noFill/>
        </p:spPr>
        <p:txBody>
          <a:bodyPr wrap="square" rtlCol="0">
            <a:spAutoFit/>
          </a:bodyPr>
          <a:lstStyle/>
          <a:p>
            <a:pPr marL="0" marR="0" lvl="0" indent="0" defTabSz="9143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75421"/>
                </a:solidFill>
                <a:effectLst/>
                <a:uLnTx/>
                <a:uFillTx/>
                <a:latin typeface="Arial" panose="020B0604020202020204" pitchFamily="34" charset="0"/>
                <a:ea typeface="+mn-ea"/>
                <a:cs typeface="Arial" panose="020B0604020202020204" pitchFamily="34" charset="0"/>
              </a:rPr>
              <a:t>Toolkit Table of Contents</a:t>
            </a:r>
          </a:p>
        </p:txBody>
      </p:sp>
      <p:sp>
        <p:nvSpPr>
          <p:cNvPr id="5" name="TextBox 4">
            <a:extLst>
              <a:ext uri="{FF2B5EF4-FFF2-40B4-BE49-F238E27FC236}">
                <a16:creationId xmlns:a16="http://schemas.microsoft.com/office/drawing/2014/main" id="{5653C6EF-E1D2-47CB-BCCA-4AEA83B6D569}"/>
              </a:ext>
            </a:extLst>
          </p:cNvPr>
          <p:cNvSpPr txBox="1"/>
          <p:nvPr/>
        </p:nvSpPr>
        <p:spPr>
          <a:xfrm>
            <a:off x="5960144" y="410471"/>
            <a:ext cx="4962524" cy="400110"/>
          </a:xfrm>
          <a:prstGeom prst="rect">
            <a:avLst/>
          </a:prstGeom>
          <a:noFill/>
        </p:spPr>
        <p:txBody>
          <a:bodyPr wrap="square" rtlCol="0">
            <a:spAutoFit/>
          </a:bodyPr>
          <a:lstStyle/>
          <a:p>
            <a:pPr marL="0" marR="0" lvl="0" indent="0" defTabSz="9143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75421"/>
                </a:solidFill>
                <a:effectLst/>
                <a:uLnTx/>
                <a:uFillTx/>
                <a:latin typeface="Arial" panose="020B0604020202020204" pitchFamily="34" charset="0"/>
                <a:ea typeface="+mn-ea"/>
                <a:cs typeface="Arial" panose="020B0604020202020204" pitchFamily="34" charset="0"/>
              </a:rPr>
              <a:t>Release Date: Monday, March 6</a:t>
            </a:r>
            <a:r>
              <a:rPr kumimoji="0" lang="en-US" sz="2000" b="1" i="0" u="none" strike="noStrike" kern="1200" cap="none" spc="0" normalizeH="0" baseline="30000" noProof="0" dirty="0">
                <a:ln>
                  <a:noFill/>
                </a:ln>
                <a:solidFill>
                  <a:srgbClr val="F75421"/>
                </a:solidFill>
                <a:effectLst/>
                <a:uLnTx/>
                <a:uFillTx/>
                <a:latin typeface="Arial" panose="020B0604020202020204" pitchFamily="34" charset="0"/>
                <a:ea typeface="+mn-ea"/>
                <a:cs typeface="Arial" panose="020B0604020202020204" pitchFamily="34" charset="0"/>
              </a:rPr>
              <a:t>th</a:t>
            </a:r>
            <a:r>
              <a:rPr kumimoji="0" lang="en-US" sz="2000" b="1" i="0" u="none" strike="noStrike" kern="1200" cap="none" spc="0" normalizeH="0" baseline="0" noProof="0" dirty="0">
                <a:ln>
                  <a:noFill/>
                </a:ln>
                <a:solidFill>
                  <a:srgbClr val="F75421"/>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08233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13D553-D2B5-4BCB-8063-F75081DCEE9A}"/>
              </a:ext>
            </a:extLst>
          </p:cNvPr>
          <p:cNvPicPr>
            <a:picLocks noChangeAspect="1"/>
          </p:cNvPicPr>
          <p:nvPr/>
        </p:nvPicPr>
        <p:blipFill rotWithShape="1">
          <a:blip r:embed="rId2">
            <a:extLst>
              <a:ext uri="{28A0092B-C50C-407E-A947-70E740481C1C}">
                <a14:useLocalDpi xmlns:a14="http://schemas.microsoft.com/office/drawing/2010/main" val="0"/>
              </a:ext>
            </a:extLst>
          </a:blip>
          <a:srcRect t="3077" b="20265"/>
          <a:stretch/>
        </p:blipFill>
        <p:spPr>
          <a:xfrm>
            <a:off x="0" y="0"/>
            <a:ext cx="12192000" cy="6280484"/>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3ED3F45-9150-4AFA-9813-366575AFA118}"/>
              </a:ext>
            </a:extLst>
          </p:cNvPr>
          <p:cNvSpPr txBox="1"/>
          <p:nvPr/>
        </p:nvSpPr>
        <p:spPr>
          <a:xfrm>
            <a:off x="486561" y="2314048"/>
            <a:ext cx="7698981" cy="64633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Key Takeaways</a:t>
            </a:r>
          </a:p>
        </p:txBody>
      </p:sp>
    </p:spTree>
    <p:extLst>
      <p:ext uri="{BB962C8B-B14F-4D97-AF65-F5344CB8AC3E}">
        <p14:creationId xmlns:p14="http://schemas.microsoft.com/office/powerpoint/2010/main" val="4010229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tanley Lake Sawtooth Mountains Idaho - Alan Majchrowicz">
            <a:extLst>
              <a:ext uri="{FF2B5EF4-FFF2-40B4-BE49-F238E27FC236}">
                <a16:creationId xmlns:a16="http://schemas.microsoft.com/office/drawing/2014/main" id="{E76EE309-A080-46F1-A718-54224CE9B0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58" r="4592" b="17835"/>
          <a:stretch/>
        </p:blipFill>
        <p:spPr bwMode="auto">
          <a:xfrm>
            <a:off x="1" y="-1"/>
            <a:ext cx="12192000" cy="6267451"/>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1CAFF891-24EB-4DA9-BCC0-55392842C573}"/>
              </a:ext>
            </a:extLst>
          </p:cNvPr>
          <p:cNvSpPr txBox="1"/>
          <p:nvPr/>
        </p:nvSpPr>
        <p:spPr>
          <a:xfrm>
            <a:off x="1263720" y="2314047"/>
            <a:ext cx="6953250"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Thank you!</a:t>
            </a:r>
          </a:p>
        </p:txBody>
      </p:sp>
      <p:sp>
        <p:nvSpPr>
          <p:cNvPr id="14" name="TextBox 13">
            <a:extLst>
              <a:ext uri="{FF2B5EF4-FFF2-40B4-BE49-F238E27FC236}">
                <a16:creationId xmlns:a16="http://schemas.microsoft.com/office/drawing/2014/main" id="{40AFB064-1158-4264-9B8E-532CCDD8BAB2}"/>
              </a:ext>
            </a:extLst>
          </p:cNvPr>
          <p:cNvSpPr txBox="1"/>
          <p:nvPr/>
        </p:nvSpPr>
        <p:spPr>
          <a:xfrm>
            <a:off x="7163370" y="3698571"/>
            <a:ext cx="359663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Danielle Stevens</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dstevens@sco.Idaho.gov</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208-332-8868</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99E7C08F-6E6F-4DFF-A060-2AEF2749977F}"/>
              </a:ext>
            </a:extLst>
          </p:cNvPr>
          <p:cNvSpPr txBox="1"/>
          <p:nvPr/>
        </p:nvSpPr>
        <p:spPr>
          <a:xfrm>
            <a:off x="1424685" y="4934373"/>
            <a:ext cx="334094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Chris Lehosit</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clehosit@sco.Idaho.gov</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208-332-8887</a:t>
            </a:r>
          </a:p>
        </p:txBody>
      </p:sp>
      <p:sp>
        <p:nvSpPr>
          <p:cNvPr id="19" name="TextBox 18">
            <a:extLst>
              <a:ext uri="{FF2B5EF4-FFF2-40B4-BE49-F238E27FC236}">
                <a16:creationId xmlns:a16="http://schemas.microsoft.com/office/drawing/2014/main" id="{8B46829B-D54D-49CA-BADE-DEF9D7D114B2}"/>
              </a:ext>
            </a:extLst>
          </p:cNvPr>
          <p:cNvSpPr txBox="1"/>
          <p:nvPr/>
        </p:nvSpPr>
        <p:spPr>
          <a:xfrm>
            <a:off x="4201125" y="4966183"/>
            <a:ext cx="359663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Krystal Griffith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kgriffith@sco.Idaho.gov</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208-332-8861</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ADE10C6F-F4B2-4517-8D3D-61E0D06CC626}"/>
              </a:ext>
            </a:extLst>
          </p:cNvPr>
          <p:cNvSpPr txBox="1"/>
          <p:nvPr/>
        </p:nvSpPr>
        <p:spPr>
          <a:xfrm>
            <a:off x="7167444" y="4966182"/>
            <a:ext cx="359663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Elijah Stearns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estearns@sco.Idaho.gov</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208-332-8871</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1" name="Group 20">
            <a:extLst>
              <a:ext uri="{FF2B5EF4-FFF2-40B4-BE49-F238E27FC236}">
                <a16:creationId xmlns:a16="http://schemas.microsoft.com/office/drawing/2014/main" id="{B8137D20-422E-454E-938F-8F77938FCA60}"/>
              </a:ext>
            </a:extLst>
          </p:cNvPr>
          <p:cNvGrpSpPr/>
          <p:nvPr/>
        </p:nvGrpSpPr>
        <p:grpSpPr>
          <a:xfrm>
            <a:off x="1157267" y="3681491"/>
            <a:ext cx="6465164" cy="937201"/>
            <a:chOff x="4017804" y="3417044"/>
            <a:chExt cx="6465164" cy="937201"/>
          </a:xfrm>
        </p:grpSpPr>
        <p:sp>
          <p:nvSpPr>
            <p:cNvPr id="23" name="TextBox 22">
              <a:extLst>
                <a:ext uri="{FF2B5EF4-FFF2-40B4-BE49-F238E27FC236}">
                  <a16:creationId xmlns:a16="http://schemas.microsoft.com/office/drawing/2014/main" id="{362BF5DC-D1BF-4E49-9C4D-28476F16ED76}"/>
                </a:ext>
              </a:extLst>
            </p:cNvPr>
            <p:cNvSpPr txBox="1"/>
            <p:nvPr/>
          </p:nvSpPr>
          <p:spPr>
            <a:xfrm>
              <a:off x="4017804" y="3417044"/>
              <a:ext cx="369230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Sheena Coles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SColes@sco.Idaho.gov</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208-334-3100 </a:t>
              </a:r>
            </a:p>
          </p:txBody>
        </p:sp>
        <p:sp>
          <p:nvSpPr>
            <p:cNvPr id="24" name="TextBox 23">
              <a:extLst>
                <a:ext uri="{FF2B5EF4-FFF2-40B4-BE49-F238E27FC236}">
                  <a16:creationId xmlns:a16="http://schemas.microsoft.com/office/drawing/2014/main" id="{A9883C6B-99BE-46A8-904A-DF595ACD43F6}"/>
                </a:ext>
              </a:extLst>
            </p:cNvPr>
            <p:cNvSpPr txBox="1"/>
            <p:nvPr/>
          </p:nvSpPr>
          <p:spPr>
            <a:xfrm>
              <a:off x="7169946" y="3430915"/>
              <a:ext cx="331302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Alex Doench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7">
                    <a:extLst>
                      <a:ext uri="{A12FA001-AC4F-418D-AE19-62706E023703}">
                        <ahyp:hlinkClr xmlns:ahyp="http://schemas.microsoft.com/office/drawing/2018/hyperlinkcolor" val="tx"/>
                      </a:ext>
                    </a:extLst>
                  </a:hlinkClick>
                </a:rPr>
                <a:t>adoench@sco.Idaho.gov</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208-332-8841</a:t>
              </a:r>
            </a:p>
          </p:txBody>
        </p:sp>
      </p:grpSp>
    </p:spTree>
    <p:extLst>
      <p:ext uri="{BB962C8B-B14F-4D97-AF65-F5344CB8AC3E}">
        <p14:creationId xmlns:p14="http://schemas.microsoft.com/office/powerpoint/2010/main" val="1654024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94AEE5-7DD5-45B5-81EF-A6F2B7F6B982}"/>
              </a:ext>
            </a:extLst>
          </p:cNvPr>
          <p:cNvSpPr txBox="1"/>
          <p:nvPr/>
        </p:nvSpPr>
        <p:spPr>
          <a:xfrm>
            <a:off x="228600" y="336268"/>
            <a:ext cx="4752975"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Introduction</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C4F2D302-69CB-4962-85C1-4902B12CC8C0}"/>
              </a:ext>
            </a:extLst>
          </p:cNvPr>
          <p:cNvSpPr txBox="1">
            <a:spLocks/>
          </p:cNvSpPr>
          <p:nvPr/>
        </p:nvSpPr>
        <p:spPr>
          <a:xfrm>
            <a:off x="575231" y="1488613"/>
            <a:ext cx="8596668" cy="38807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E1450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2F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2F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Thank you for being here! </a:t>
            </a:r>
          </a:p>
          <a:p>
            <a:pPr marL="0" marR="0" lvl="0" indent="0" algn="l" defTabSz="914400" rtl="0" eaLnBrk="1" fontAlgn="auto" latinLnBrk="0" hangingPunct="1">
              <a:lnSpc>
                <a:spcPct val="150000"/>
              </a:lnSpc>
              <a:spcBef>
                <a:spcPts val="600"/>
              </a:spcBef>
              <a:spcAft>
                <a:spcPts val="0"/>
              </a:spcAft>
              <a:buClr>
                <a:srgbClr val="FFB81C"/>
              </a:buClr>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Expectations:</a:t>
            </a:r>
          </a:p>
          <a:p>
            <a:pPr marL="578358" marR="0" lvl="1" indent="-228600" algn="l" defTabSz="914400" rtl="0" eaLnBrk="1" fontAlgn="auto" latinLnBrk="0" hangingPunct="1">
              <a:lnSpc>
                <a:spcPct val="150000"/>
              </a:lnSpc>
              <a:spcBef>
                <a:spcPts val="600"/>
              </a:spcBef>
              <a:spcAft>
                <a:spcPts val="0"/>
              </a:spcAft>
              <a:buClr>
                <a:srgbClr val="FFB81C"/>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Please give the presenters your full attention.</a:t>
            </a:r>
          </a:p>
          <a:p>
            <a:pPr marL="578358" marR="0" lvl="1" indent="-228600" algn="l" defTabSz="914400" rtl="0" eaLnBrk="1" fontAlgn="auto" latinLnBrk="0" hangingPunct="1">
              <a:lnSpc>
                <a:spcPct val="150000"/>
              </a:lnSpc>
              <a:spcBef>
                <a:spcPts val="600"/>
              </a:spcBef>
              <a:spcAft>
                <a:spcPts val="0"/>
              </a:spcAft>
              <a:buClr>
                <a:srgbClr val="FFB81C"/>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Please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utilize the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chat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functionality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(bottom right)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to ask questions,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or wait until the end of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the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presentation to come off of mute and ask</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578358" marR="0" lvl="1" indent="-228600" algn="l" defTabSz="914400" rtl="0" eaLnBrk="1" fontAlgn="auto" latinLnBrk="0" hangingPunct="1">
              <a:lnSpc>
                <a:spcPct val="150000"/>
              </a:lnSpc>
              <a:spcBef>
                <a:spcPts val="600"/>
              </a:spcBef>
              <a:spcAft>
                <a:spcPts val="0"/>
              </a:spcAft>
              <a:buClr>
                <a:srgbClr val="FFB81C"/>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This meeting is being recorded and will be provided in the follow-up email.</a:t>
            </a:r>
            <a:endPar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A2C8B541-7075-44F1-A3F8-AE71B7182CEF}"/>
              </a:ext>
            </a:extLst>
          </p:cNvPr>
          <p:cNvPicPr>
            <a:picLocks noChangeAspect="1"/>
          </p:cNvPicPr>
          <p:nvPr/>
        </p:nvPicPr>
        <p:blipFill>
          <a:blip r:embed="rId2"/>
          <a:stretch>
            <a:fillRect/>
          </a:stretch>
        </p:blipFill>
        <p:spPr>
          <a:xfrm>
            <a:off x="586819" y="4937760"/>
            <a:ext cx="11029950" cy="488783"/>
          </a:xfrm>
          <a:prstGeom prst="rect">
            <a:avLst/>
          </a:prstGeom>
        </p:spPr>
      </p:pic>
      <p:sp>
        <p:nvSpPr>
          <p:cNvPr id="11" name="Rectangle 10">
            <a:extLst>
              <a:ext uri="{FF2B5EF4-FFF2-40B4-BE49-F238E27FC236}">
                <a16:creationId xmlns:a16="http://schemas.microsoft.com/office/drawing/2014/main" id="{B104EC1E-17F7-49B3-B1B0-9F0BFE0DAF19}"/>
              </a:ext>
            </a:extLst>
          </p:cNvPr>
          <p:cNvSpPr/>
          <p:nvPr/>
        </p:nvSpPr>
        <p:spPr>
          <a:xfrm>
            <a:off x="870857" y="4960085"/>
            <a:ext cx="1193074" cy="4191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301475D-C9FE-40F9-84B7-E82010ADCC1F}"/>
              </a:ext>
            </a:extLst>
          </p:cNvPr>
          <p:cNvSpPr/>
          <p:nvPr/>
        </p:nvSpPr>
        <p:spPr>
          <a:xfrm>
            <a:off x="5647276" y="4972594"/>
            <a:ext cx="344221" cy="4191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703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9689DB-3A6E-4BAF-AE2C-0103058A0C4D}"/>
              </a:ext>
            </a:extLst>
          </p:cNvPr>
          <p:cNvPicPr>
            <a:picLocks noChangeAspect="1"/>
          </p:cNvPicPr>
          <p:nvPr/>
        </p:nvPicPr>
        <p:blipFill rotWithShape="1">
          <a:blip r:embed="rId3">
            <a:extLst>
              <a:ext uri="{28A0092B-C50C-407E-A947-70E740481C1C}">
                <a14:useLocalDpi xmlns:a14="http://schemas.microsoft.com/office/drawing/2010/main" val="0"/>
              </a:ext>
            </a:extLst>
          </a:blip>
          <a:srcRect t="16906" b="5912"/>
          <a:stretch/>
        </p:blipFill>
        <p:spPr>
          <a:xfrm>
            <a:off x="11430" y="0"/>
            <a:ext cx="12180570" cy="6267450"/>
          </a:xfrm>
          <a:prstGeom prst="rect">
            <a:avLst/>
          </a:prstGeom>
        </p:spPr>
      </p:pic>
      <p:sp>
        <p:nvSpPr>
          <p:cNvPr id="4" name="Rectangle 3">
            <a:extLst>
              <a:ext uri="{FF2B5EF4-FFF2-40B4-BE49-F238E27FC236}">
                <a16:creationId xmlns:a16="http://schemas.microsoft.com/office/drawing/2014/main" id="{3B70929F-6CE5-4CE5-B25B-2338A2AFAB6C}"/>
              </a:ext>
            </a:extLst>
          </p:cNvPr>
          <p:cNvSpPr/>
          <p:nvPr/>
        </p:nvSpPr>
        <p:spPr>
          <a:xfrm>
            <a:off x="0" y="0"/>
            <a:ext cx="12192000" cy="6271590"/>
          </a:xfrm>
          <a:prstGeom prst="rect">
            <a:avLst/>
          </a:prstGeom>
          <a:solidFill>
            <a:srgbClr val="092F57">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US" dirty="0"/>
          </a:p>
        </p:txBody>
      </p:sp>
      <p:sp>
        <p:nvSpPr>
          <p:cNvPr id="3" name="TextBox 2">
            <a:extLst>
              <a:ext uri="{FF2B5EF4-FFF2-40B4-BE49-F238E27FC236}">
                <a16:creationId xmlns:a16="http://schemas.microsoft.com/office/drawing/2014/main" id="{3E7B13D5-3784-42A9-8FBB-DCA00D89BEF1}"/>
              </a:ext>
            </a:extLst>
          </p:cNvPr>
          <p:cNvSpPr txBox="1"/>
          <p:nvPr/>
        </p:nvSpPr>
        <p:spPr>
          <a:xfrm>
            <a:off x="209550" y="314325"/>
            <a:ext cx="4752975" cy="523220"/>
          </a:xfrm>
          <a:prstGeom prst="rect">
            <a:avLst/>
          </a:prstGeom>
          <a:noFill/>
        </p:spPr>
        <p:txBody>
          <a:bodyPr wrap="square" rtlCol="0">
            <a:spAutoFit/>
          </a:bodyPr>
          <a:lstStyle/>
          <a:p>
            <a:pPr algn="r"/>
            <a:r>
              <a:rPr lang="en-US" sz="2800" b="1" dirty="0">
                <a:solidFill>
                  <a:schemeClr val="bg1"/>
                </a:solidFill>
                <a:latin typeface="Arial" panose="020B0604020202020204" pitchFamily="34" charset="0"/>
                <a:cs typeface="Arial" panose="020B0604020202020204" pitchFamily="34" charset="0"/>
              </a:rPr>
              <a:t>Agenda</a:t>
            </a:r>
          </a:p>
        </p:txBody>
      </p:sp>
      <p:sp>
        <p:nvSpPr>
          <p:cNvPr id="9" name="TextBox 8">
            <a:extLst>
              <a:ext uri="{FF2B5EF4-FFF2-40B4-BE49-F238E27FC236}">
                <a16:creationId xmlns:a16="http://schemas.microsoft.com/office/drawing/2014/main" id="{2CCC851B-DD8D-43CF-B18F-A4ECFA3EEAEB}"/>
              </a:ext>
            </a:extLst>
          </p:cNvPr>
          <p:cNvSpPr txBox="1"/>
          <p:nvPr/>
        </p:nvSpPr>
        <p:spPr>
          <a:xfrm>
            <a:off x="2076615" y="1652632"/>
            <a:ext cx="7391069" cy="3728649"/>
          </a:xfrm>
          <a:prstGeom prst="rect">
            <a:avLst/>
          </a:prstGeom>
          <a:noFill/>
        </p:spPr>
        <p:txBody>
          <a:bodyPr wrap="square">
            <a:spAutoFit/>
          </a:bodyPr>
          <a:lstStyle/>
          <a:p>
            <a:pPr marL="342900" marR="0" lvl="0" indent="-342900">
              <a:lnSpc>
                <a:spcPct val="150000"/>
              </a:lnSpc>
              <a:spcBef>
                <a:spcPts val="0"/>
              </a:spcBef>
              <a:spcAft>
                <a:spcPts val="0"/>
              </a:spcAft>
              <a:buFont typeface="+mj-lt"/>
              <a:buAutoNum type="arabicPeriod"/>
            </a:pPr>
            <a:r>
              <a:rPr lang="en-US" sz="2000" dirty="0">
                <a:solidFill>
                  <a:srgbClr val="FFB81C"/>
                </a:solidFill>
                <a:latin typeface="Arial" panose="020B0604020202020204" pitchFamily="34" charset="0"/>
                <a:ea typeface="Calibri" panose="020F0502020204030204" pitchFamily="34" charset="0"/>
                <a:cs typeface="Arial" panose="020B0604020202020204" pitchFamily="34" charset="0"/>
              </a:rPr>
              <a:t>Luma Role Workshops</a:t>
            </a:r>
          </a:p>
          <a:p>
            <a:pPr marL="342900" indent="-342900">
              <a:lnSpc>
                <a:spcPct val="150000"/>
              </a:lnSpc>
              <a:buFont typeface="+mj-lt"/>
              <a:buAutoNum type="arabicPeriod"/>
            </a:pPr>
            <a:r>
              <a:rPr lang="en-US" sz="2000" dirty="0">
                <a:solidFill>
                  <a:srgbClr val="FFB81C"/>
                </a:solidFill>
                <a:latin typeface="Arial" panose="020B0604020202020204" pitchFamily="34" charset="0"/>
                <a:ea typeface="Calibri" panose="020F0502020204030204" pitchFamily="34" charset="0"/>
                <a:cs typeface="Arial" panose="020B0604020202020204" pitchFamily="34" charset="0"/>
              </a:rPr>
              <a:t>Security Role Workbooks</a:t>
            </a:r>
          </a:p>
          <a:p>
            <a:pPr marL="342900" indent="-342900">
              <a:lnSpc>
                <a:spcPct val="150000"/>
              </a:lnSpc>
              <a:buFont typeface="+mj-lt"/>
              <a:buAutoNum type="arabicPeriod"/>
            </a:pPr>
            <a:r>
              <a:rPr lang="en-US" sz="2000" dirty="0">
                <a:solidFill>
                  <a:srgbClr val="FFB81C"/>
                </a:solidFill>
                <a:latin typeface="Arial" panose="020B0604020202020204" pitchFamily="34" charset="0"/>
                <a:ea typeface="Calibri" panose="020F0502020204030204" pitchFamily="34" charset="0"/>
                <a:cs typeface="Arial" panose="020B0604020202020204" pitchFamily="34" charset="0"/>
              </a:rPr>
              <a:t>Luma Labs</a:t>
            </a:r>
          </a:p>
          <a:p>
            <a:pPr marL="342900" marR="0" lvl="0" indent="-342900">
              <a:lnSpc>
                <a:spcPct val="150000"/>
              </a:lnSpc>
              <a:spcBef>
                <a:spcPts val="0"/>
              </a:spcBef>
              <a:spcAft>
                <a:spcPts val="0"/>
              </a:spcAft>
              <a:buFont typeface="+mj-lt"/>
              <a:buAutoNum type="arabicPeriod"/>
            </a:pPr>
            <a:r>
              <a:rPr lang="en-US" sz="2000" dirty="0">
                <a:solidFill>
                  <a:srgbClr val="FFB81C"/>
                </a:solidFill>
                <a:latin typeface="Arial" panose="020B0604020202020204" pitchFamily="34" charset="0"/>
                <a:ea typeface="Calibri" panose="020F0502020204030204" pitchFamily="34" charset="0"/>
                <a:cs typeface="Arial" panose="020B0604020202020204" pitchFamily="34" charset="0"/>
              </a:rPr>
              <a:t>Training Update</a:t>
            </a:r>
          </a:p>
          <a:p>
            <a:pPr marL="342900" marR="0" lvl="0" indent="-342900">
              <a:lnSpc>
                <a:spcPct val="150000"/>
              </a:lnSpc>
              <a:spcBef>
                <a:spcPts val="0"/>
              </a:spcBef>
              <a:spcAft>
                <a:spcPts val="0"/>
              </a:spcAft>
              <a:buFont typeface="+mj-lt"/>
              <a:buAutoNum type="arabicPeriod"/>
            </a:pPr>
            <a:r>
              <a:rPr lang="en-US" sz="2000" dirty="0">
                <a:solidFill>
                  <a:srgbClr val="FFB81C"/>
                </a:solidFill>
                <a:latin typeface="Arial" panose="020B0604020202020204" pitchFamily="34" charset="0"/>
                <a:ea typeface="Calibri" panose="020F0502020204030204" pitchFamily="34" charset="0"/>
                <a:cs typeface="Arial" panose="020B0604020202020204" pitchFamily="34" charset="0"/>
              </a:rPr>
              <a:t>Operational Readiness Program (</a:t>
            </a:r>
            <a:r>
              <a:rPr lang="en-US" sz="2000" dirty="0" err="1">
                <a:solidFill>
                  <a:srgbClr val="FFB81C"/>
                </a:solidFill>
                <a:latin typeface="Arial" panose="020B0604020202020204" pitchFamily="34" charset="0"/>
                <a:ea typeface="Calibri" panose="020F0502020204030204" pitchFamily="34" charset="0"/>
                <a:cs typeface="Arial" panose="020B0604020202020204" pitchFamily="34" charset="0"/>
              </a:rPr>
              <a:t>ORP</a:t>
            </a:r>
            <a:r>
              <a:rPr lang="en-US" sz="2000" dirty="0">
                <a:solidFill>
                  <a:srgbClr val="FFB81C"/>
                </a:solidFill>
                <a:latin typeface="Arial" panose="020B0604020202020204" pitchFamily="34" charset="0"/>
                <a:ea typeface="Calibri" panose="020F0502020204030204" pitchFamily="34" charset="0"/>
                <a:cs typeface="Arial" panose="020B0604020202020204" pitchFamily="34" charset="0"/>
              </a:rPr>
              <a:t>)</a:t>
            </a:r>
          </a:p>
          <a:p>
            <a:pPr marL="342900" indent="-342900">
              <a:lnSpc>
                <a:spcPct val="150000"/>
              </a:lnSpc>
              <a:buFont typeface="+mj-lt"/>
              <a:buAutoNum type="arabicPeriod"/>
            </a:pPr>
            <a:r>
              <a:rPr lang="en-US" sz="2000" dirty="0">
                <a:solidFill>
                  <a:srgbClr val="FFB81C"/>
                </a:solidFill>
                <a:latin typeface="Arial" panose="020B0604020202020204" pitchFamily="34" charset="0"/>
                <a:ea typeface="Calibri" panose="020F0502020204030204" pitchFamily="34" charset="0"/>
                <a:cs typeface="Arial" panose="020B0604020202020204" pitchFamily="34" charset="0"/>
              </a:rPr>
              <a:t>Cutover </a:t>
            </a:r>
          </a:p>
          <a:p>
            <a:pPr marL="342900" indent="-342900">
              <a:lnSpc>
                <a:spcPct val="150000"/>
              </a:lnSpc>
              <a:buFont typeface="+mj-lt"/>
              <a:buAutoNum type="arabicPeriod"/>
            </a:pPr>
            <a:r>
              <a:rPr lang="en-US" sz="2000" dirty="0">
                <a:solidFill>
                  <a:srgbClr val="FFB81C"/>
                </a:solidFill>
                <a:latin typeface="Arial" panose="020B0604020202020204" pitchFamily="34" charset="0"/>
                <a:ea typeface="Calibri" panose="020F0502020204030204" pitchFamily="34" charset="0"/>
                <a:cs typeface="Arial" panose="020B0604020202020204" pitchFamily="34" charset="0"/>
              </a:rPr>
              <a:t>Change Liaison Communications Toolkit</a:t>
            </a:r>
          </a:p>
          <a:p>
            <a:pPr marL="342900" indent="-342900">
              <a:lnSpc>
                <a:spcPct val="150000"/>
              </a:lnSpc>
              <a:buFont typeface="+mj-lt"/>
              <a:buAutoNum type="arabicPeriod"/>
            </a:pPr>
            <a:r>
              <a:rPr lang="en-US" sz="2000" dirty="0">
                <a:solidFill>
                  <a:srgbClr val="FFB81C"/>
                </a:solidFill>
                <a:latin typeface="Arial" panose="020B0604020202020204" pitchFamily="34" charset="0"/>
                <a:ea typeface="Calibri" panose="020F0502020204030204" pitchFamily="34" charset="0"/>
                <a:cs typeface="Arial" panose="020B0604020202020204" pitchFamily="34" charset="0"/>
              </a:rPr>
              <a:t>Key Takeaways</a:t>
            </a:r>
          </a:p>
        </p:txBody>
      </p:sp>
      <p:sp>
        <p:nvSpPr>
          <p:cNvPr id="7" name="Freeform: Shape 6">
            <a:extLst>
              <a:ext uri="{FF2B5EF4-FFF2-40B4-BE49-F238E27FC236}">
                <a16:creationId xmlns:a16="http://schemas.microsoft.com/office/drawing/2014/main" id="{B1432664-9244-46AD-91EB-86A65DB4A237}"/>
              </a:ext>
            </a:extLst>
          </p:cNvPr>
          <p:cNvSpPr/>
          <p:nvPr/>
        </p:nvSpPr>
        <p:spPr>
          <a:xfrm>
            <a:off x="0" y="210416"/>
            <a:ext cx="5353050" cy="78018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EA76FF81-40E5-4734-8461-007EDA90CDF1}"/>
              </a:ext>
            </a:extLst>
          </p:cNvPr>
          <p:cNvSpPr/>
          <p:nvPr/>
        </p:nvSpPr>
        <p:spPr>
          <a:xfrm>
            <a:off x="5248275" y="210416"/>
            <a:ext cx="523875" cy="78018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1">
            <a:extLst>
              <a:ext uri="{FF2B5EF4-FFF2-40B4-BE49-F238E27FC236}">
                <a16:creationId xmlns:a16="http://schemas.microsoft.com/office/drawing/2014/main" id="{6149D085-84B7-4715-BFA5-98085BB5B5EB}"/>
              </a:ext>
            </a:extLst>
          </p:cNvPr>
          <p:cNvSpPr txBox="1"/>
          <p:nvPr/>
        </p:nvSpPr>
        <p:spPr>
          <a:xfrm>
            <a:off x="2699657" y="263244"/>
            <a:ext cx="2466724" cy="646331"/>
          </a:xfrm>
          <a:prstGeom prst="rect">
            <a:avLst/>
          </a:prstGeom>
          <a:noFill/>
        </p:spPr>
        <p:txBody>
          <a:bodyPr wrap="square">
            <a:spAutoFit/>
          </a:bodyPr>
          <a:lstStyle/>
          <a:p>
            <a:pPr algn="r"/>
            <a:r>
              <a:rPr lang="en-US" sz="3600" b="1" i="0" dirty="0">
                <a:solidFill>
                  <a:schemeClr val="bg1"/>
                </a:solidFill>
                <a:effectLst/>
                <a:latin typeface="Arial" panose="020B0604020202020204" pitchFamily="34" charset="0"/>
                <a:cs typeface="Arial" panose="020B0604020202020204" pitchFamily="34" charset="0"/>
              </a:rPr>
              <a:t>Agenda</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781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Lookout Pass is the Winter Oasis You've Been Searching For | Visit Idaho">
            <a:extLst>
              <a:ext uri="{FF2B5EF4-FFF2-40B4-BE49-F238E27FC236}">
                <a16:creationId xmlns:a16="http://schemas.microsoft.com/office/drawing/2014/main" id="{ACF89C6D-6EAE-40D3-838A-FC1905F9CE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604"/>
          <a:stretch/>
        </p:blipFill>
        <p:spPr bwMode="auto">
          <a:xfrm>
            <a:off x="0" y="4764"/>
            <a:ext cx="12192000" cy="6257814"/>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1">
            <a:extLst>
              <a:ext uri="{FF2B5EF4-FFF2-40B4-BE49-F238E27FC236}">
                <a16:creationId xmlns:a16="http://schemas.microsoft.com/office/drawing/2014/main" id="{09D5DB3B-105D-44D3-AAB2-5FE250FF1AC3}"/>
              </a:ext>
            </a:extLst>
          </p:cNvPr>
          <p:cNvSpPr txBox="1"/>
          <p:nvPr/>
        </p:nvSpPr>
        <p:spPr>
          <a:xfrm>
            <a:off x="197194" y="2314047"/>
            <a:ext cx="8116317" cy="646331"/>
          </a:xfrm>
          <a:prstGeom prst="rect">
            <a:avLst/>
          </a:prstGeom>
          <a:noFill/>
        </p:spPr>
        <p:txBody>
          <a:bodyPr wrap="square" rtlCol="0" anchor="ctr">
            <a:spAutoFit/>
          </a:bodyPr>
          <a:lstStyle/>
          <a:p>
            <a:pPr algn="r"/>
            <a:r>
              <a:rPr lang="en-US" sz="3600" dirty="0">
                <a:solidFill>
                  <a:schemeClr val="bg1"/>
                </a:solidFill>
                <a:latin typeface="Arial" panose="020B0604020202020204" pitchFamily="34" charset="0"/>
                <a:cs typeface="Arial" panose="020B0604020202020204" pitchFamily="34" charset="0"/>
              </a:rPr>
              <a:t>Luma Role Workshops</a:t>
            </a:r>
          </a:p>
        </p:txBody>
      </p:sp>
    </p:spTree>
    <p:extLst>
      <p:ext uri="{BB962C8B-B14F-4D97-AF65-F5344CB8AC3E}">
        <p14:creationId xmlns:p14="http://schemas.microsoft.com/office/powerpoint/2010/main" val="4126117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7D3738-F8EE-4240-9472-D5471BE2E3A3}"/>
              </a:ext>
            </a:extLst>
          </p:cNvPr>
          <p:cNvSpPr txBox="1"/>
          <p:nvPr/>
        </p:nvSpPr>
        <p:spPr>
          <a:xfrm>
            <a:off x="216569" y="348916"/>
            <a:ext cx="4993105" cy="523220"/>
          </a:xfrm>
          <a:prstGeom prst="rect">
            <a:avLst/>
          </a:prstGeom>
          <a:noFill/>
        </p:spPr>
        <p:txBody>
          <a:bodyPr wrap="square" rtlCol="0">
            <a:spAutoFit/>
          </a:bodyPr>
          <a:lstStyle/>
          <a:p>
            <a:pPr algn="r"/>
            <a:r>
              <a:rPr lang="en-US" sz="2800" dirty="0">
                <a:solidFill>
                  <a:schemeClr val="bg1"/>
                </a:solidFill>
                <a:latin typeface="Arial" panose="020B0604020202020204" pitchFamily="34" charset="0"/>
                <a:cs typeface="Arial" panose="020B0604020202020204" pitchFamily="34" charset="0"/>
              </a:rPr>
              <a:t>Luma Role Workshops</a:t>
            </a:r>
          </a:p>
        </p:txBody>
      </p:sp>
      <p:sp>
        <p:nvSpPr>
          <p:cNvPr id="4" name="TextBox 3">
            <a:extLst>
              <a:ext uri="{FF2B5EF4-FFF2-40B4-BE49-F238E27FC236}">
                <a16:creationId xmlns:a16="http://schemas.microsoft.com/office/drawing/2014/main" id="{E9F87CF4-CCDD-40E5-8BF3-27E72FD06C1F}"/>
              </a:ext>
            </a:extLst>
          </p:cNvPr>
          <p:cNvSpPr txBox="1"/>
          <p:nvPr/>
        </p:nvSpPr>
        <p:spPr>
          <a:xfrm>
            <a:off x="577515" y="1143733"/>
            <a:ext cx="11454063" cy="1077218"/>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Luma Role Workshops are virtual events scheduled from late February through March that will provide an opportunity for State of Idaho staff to learn about role-specific changes and impacts associated with the Luma implementation prior to formal training. The workshops reiterate the statewide value of Luma and cover what the employee will do in Luma, what changes they can expect, and a timeline for training and Go-Live. Sessions will be recorded and available via the Luma Website.</a:t>
            </a:r>
          </a:p>
        </p:txBody>
      </p:sp>
      <p:cxnSp>
        <p:nvCxnSpPr>
          <p:cNvPr id="6" name="Straight Connector 5">
            <a:extLst>
              <a:ext uri="{FF2B5EF4-FFF2-40B4-BE49-F238E27FC236}">
                <a16:creationId xmlns:a16="http://schemas.microsoft.com/office/drawing/2014/main" id="{5A79331E-FE55-4EAB-9722-B9EDE446869B}"/>
              </a:ext>
            </a:extLst>
          </p:cNvPr>
          <p:cNvCxnSpPr>
            <a:cxnSpLocks/>
          </p:cNvCxnSpPr>
          <p:nvPr/>
        </p:nvCxnSpPr>
        <p:spPr>
          <a:xfrm>
            <a:off x="433137" y="1143733"/>
            <a:ext cx="0" cy="1077218"/>
          </a:xfrm>
          <a:prstGeom prst="line">
            <a:avLst/>
          </a:prstGeom>
          <a:ln w="38100">
            <a:solidFill>
              <a:srgbClr val="F7542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CC2C725-4F05-4532-8203-7E30960A719A}"/>
              </a:ext>
            </a:extLst>
          </p:cNvPr>
          <p:cNvSpPr txBox="1"/>
          <p:nvPr/>
        </p:nvSpPr>
        <p:spPr>
          <a:xfrm>
            <a:off x="697831" y="2492548"/>
            <a:ext cx="4511843" cy="3293209"/>
          </a:xfrm>
          <a:prstGeom prst="rect">
            <a:avLst/>
          </a:prstGeom>
          <a:noFill/>
        </p:spPr>
        <p:txBody>
          <a:bodyPr wrap="square">
            <a:spAutoFit/>
          </a:bodyPr>
          <a:lstStyle/>
          <a:p>
            <a:r>
              <a:rPr lang="en-US" sz="1600" b="1" dirty="0">
                <a:latin typeface="Arial" panose="020B0604020202020204" pitchFamily="34" charset="0"/>
                <a:cs typeface="Arial" panose="020B0604020202020204" pitchFamily="34" charset="0"/>
              </a:rPr>
              <a:t>We will be offering six role workshops:</a:t>
            </a:r>
          </a:p>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Finance Professionals (completed on February 23rd and 28th)</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Procurement Professionals (completed on February 22nd and 27th)</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Recruiter (Date To Be Determined)</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HR Generalist (Date To Be Determined)</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Manager (a link to the recording will be distributed to all Managers in late March)</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Employee (a link to the recording will be distributed to all State employees in late March)</a:t>
            </a:r>
          </a:p>
        </p:txBody>
      </p:sp>
      <p:pic>
        <p:nvPicPr>
          <p:cNvPr id="10" name="Picture 9">
            <a:extLst>
              <a:ext uri="{FF2B5EF4-FFF2-40B4-BE49-F238E27FC236}">
                <a16:creationId xmlns:a16="http://schemas.microsoft.com/office/drawing/2014/main" id="{13440C16-DDC9-4A8E-8962-FCFAAB74831F}"/>
              </a:ext>
            </a:extLst>
          </p:cNvPr>
          <p:cNvPicPr>
            <a:picLocks noChangeAspect="1"/>
          </p:cNvPicPr>
          <p:nvPr/>
        </p:nvPicPr>
        <p:blipFill>
          <a:blip r:embed="rId2"/>
          <a:stretch>
            <a:fillRect/>
          </a:stretch>
        </p:blipFill>
        <p:spPr>
          <a:xfrm>
            <a:off x="5804681" y="3067142"/>
            <a:ext cx="5809804" cy="2930907"/>
          </a:xfrm>
          <a:prstGeom prst="rect">
            <a:avLst/>
          </a:prstGeom>
          <a:ln>
            <a:solidFill>
              <a:schemeClr val="tx1"/>
            </a:solidFill>
          </a:ln>
        </p:spPr>
      </p:pic>
      <p:sp>
        <p:nvSpPr>
          <p:cNvPr id="11" name="TextBox 10">
            <a:extLst>
              <a:ext uri="{FF2B5EF4-FFF2-40B4-BE49-F238E27FC236}">
                <a16:creationId xmlns:a16="http://schemas.microsoft.com/office/drawing/2014/main" id="{962C9116-1DFE-45B3-A954-3423992C09FF}"/>
              </a:ext>
            </a:extLst>
          </p:cNvPr>
          <p:cNvSpPr txBox="1"/>
          <p:nvPr/>
        </p:nvSpPr>
        <p:spPr>
          <a:xfrm>
            <a:off x="5622759" y="2492548"/>
            <a:ext cx="5991726" cy="338554"/>
          </a:xfrm>
          <a:prstGeom prst="rect">
            <a:avLst/>
          </a:prstGeom>
          <a:noFill/>
        </p:spPr>
        <p:txBody>
          <a:bodyPr wrap="square">
            <a:spAutoFit/>
          </a:bodyPr>
          <a:lstStyle/>
          <a:p>
            <a:r>
              <a:rPr lang="en-US" sz="1600" b="1" dirty="0">
                <a:latin typeface="Arial" panose="020B0604020202020204" pitchFamily="34" charset="0"/>
                <a:cs typeface="Arial" panose="020B0604020202020204" pitchFamily="34" charset="0"/>
              </a:rPr>
              <a:t>Role Workshop Webpage – Located on the CL Dashboard</a:t>
            </a:r>
          </a:p>
        </p:txBody>
      </p:sp>
      <p:sp>
        <p:nvSpPr>
          <p:cNvPr id="9" name="Freeform 122">
            <a:extLst>
              <a:ext uri="{FF2B5EF4-FFF2-40B4-BE49-F238E27FC236}">
                <a16:creationId xmlns:a16="http://schemas.microsoft.com/office/drawing/2014/main" id="{65BD0E76-54AF-4364-AD81-177ADC3DF606}"/>
              </a:ext>
            </a:extLst>
          </p:cNvPr>
          <p:cNvSpPr>
            <a:spLocks/>
          </p:cNvSpPr>
          <p:nvPr/>
        </p:nvSpPr>
        <p:spPr bwMode="auto">
          <a:xfrm>
            <a:off x="697831" y="2975124"/>
            <a:ext cx="321344" cy="248540"/>
          </a:xfrm>
          <a:custGeom>
            <a:avLst/>
            <a:gdLst>
              <a:gd name="T0" fmla="*/ 27 w 128"/>
              <a:gd name="T1" fmla="*/ 81 h 99"/>
              <a:gd name="T2" fmla="*/ 47 w 128"/>
              <a:gd name="T3" fmla="*/ 99 h 99"/>
              <a:gd name="T4" fmla="*/ 128 w 128"/>
              <a:gd name="T5" fmla="*/ 18 h 99"/>
              <a:gd name="T6" fmla="*/ 108 w 128"/>
              <a:gd name="T7" fmla="*/ 0 h 99"/>
              <a:gd name="T8" fmla="*/ 47 w 128"/>
              <a:gd name="T9" fmla="*/ 62 h 99"/>
              <a:gd name="T10" fmla="*/ 20 w 128"/>
              <a:gd name="T11" fmla="*/ 35 h 99"/>
              <a:gd name="T12" fmla="*/ 0 w 128"/>
              <a:gd name="T13" fmla="*/ 54 h 99"/>
              <a:gd name="T14" fmla="*/ 27 w 128"/>
              <a:gd name="T15" fmla="*/ 81 h 99"/>
              <a:gd name="T16" fmla="*/ 27 w 128"/>
              <a:gd name="T17" fmla="*/ 8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99">
                <a:moveTo>
                  <a:pt x="27" y="81"/>
                </a:moveTo>
                <a:lnTo>
                  <a:pt x="47" y="99"/>
                </a:lnTo>
                <a:lnTo>
                  <a:pt x="128" y="18"/>
                </a:lnTo>
                <a:lnTo>
                  <a:pt x="108" y="0"/>
                </a:lnTo>
                <a:lnTo>
                  <a:pt x="47" y="62"/>
                </a:lnTo>
                <a:lnTo>
                  <a:pt x="20" y="35"/>
                </a:lnTo>
                <a:lnTo>
                  <a:pt x="0" y="54"/>
                </a:lnTo>
                <a:lnTo>
                  <a:pt x="27" y="81"/>
                </a:lnTo>
                <a:lnTo>
                  <a:pt x="27" y="81"/>
                </a:lnTo>
                <a:close/>
              </a:path>
            </a:pathLst>
          </a:custGeom>
          <a:solidFill>
            <a:srgbClr val="00B050"/>
          </a:solidFill>
          <a:ln>
            <a:noFill/>
          </a:ln>
        </p:spPr>
        <p:txBody>
          <a:bodyPr vert="horz" wrap="square" lIns="119486" tIns="59743" rIns="119486" bIns="59743" numCol="1" anchor="t" anchorCtr="0" compatLnSpc="1">
            <a:prstTxWarp prst="textNoShape">
              <a:avLst/>
            </a:prstTxWarp>
          </a:bodyPr>
          <a:lstStyle/>
          <a:p>
            <a:endParaRPr lang="en-US" sz="2352"/>
          </a:p>
        </p:txBody>
      </p:sp>
      <p:sp>
        <p:nvSpPr>
          <p:cNvPr id="12" name="Freeform 122">
            <a:extLst>
              <a:ext uri="{FF2B5EF4-FFF2-40B4-BE49-F238E27FC236}">
                <a16:creationId xmlns:a16="http://schemas.microsoft.com/office/drawing/2014/main" id="{4498E1C0-8817-455E-A314-A860D719E9E7}"/>
              </a:ext>
            </a:extLst>
          </p:cNvPr>
          <p:cNvSpPr>
            <a:spLocks/>
          </p:cNvSpPr>
          <p:nvPr/>
        </p:nvSpPr>
        <p:spPr bwMode="auto">
          <a:xfrm>
            <a:off x="697831" y="3457700"/>
            <a:ext cx="321344" cy="248540"/>
          </a:xfrm>
          <a:custGeom>
            <a:avLst/>
            <a:gdLst>
              <a:gd name="T0" fmla="*/ 27 w 128"/>
              <a:gd name="T1" fmla="*/ 81 h 99"/>
              <a:gd name="T2" fmla="*/ 47 w 128"/>
              <a:gd name="T3" fmla="*/ 99 h 99"/>
              <a:gd name="T4" fmla="*/ 128 w 128"/>
              <a:gd name="T5" fmla="*/ 18 h 99"/>
              <a:gd name="T6" fmla="*/ 108 w 128"/>
              <a:gd name="T7" fmla="*/ 0 h 99"/>
              <a:gd name="T8" fmla="*/ 47 w 128"/>
              <a:gd name="T9" fmla="*/ 62 h 99"/>
              <a:gd name="T10" fmla="*/ 20 w 128"/>
              <a:gd name="T11" fmla="*/ 35 h 99"/>
              <a:gd name="T12" fmla="*/ 0 w 128"/>
              <a:gd name="T13" fmla="*/ 54 h 99"/>
              <a:gd name="T14" fmla="*/ 27 w 128"/>
              <a:gd name="T15" fmla="*/ 81 h 99"/>
              <a:gd name="T16" fmla="*/ 27 w 128"/>
              <a:gd name="T17" fmla="*/ 8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99">
                <a:moveTo>
                  <a:pt x="27" y="81"/>
                </a:moveTo>
                <a:lnTo>
                  <a:pt x="47" y="99"/>
                </a:lnTo>
                <a:lnTo>
                  <a:pt x="128" y="18"/>
                </a:lnTo>
                <a:lnTo>
                  <a:pt x="108" y="0"/>
                </a:lnTo>
                <a:lnTo>
                  <a:pt x="47" y="62"/>
                </a:lnTo>
                <a:lnTo>
                  <a:pt x="20" y="35"/>
                </a:lnTo>
                <a:lnTo>
                  <a:pt x="0" y="54"/>
                </a:lnTo>
                <a:lnTo>
                  <a:pt x="27" y="81"/>
                </a:lnTo>
                <a:lnTo>
                  <a:pt x="27" y="81"/>
                </a:lnTo>
                <a:close/>
              </a:path>
            </a:pathLst>
          </a:custGeom>
          <a:solidFill>
            <a:srgbClr val="00B050"/>
          </a:solidFill>
          <a:ln>
            <a:noFill/>
          </a:ln>
        </p:spPr>
        <p:txBody>
          <a:bodyPr vert="horz" wrap="square" lIns="119486" tIns="59743" rIns="119486" bIns="59743" numCol="1" anchor="t" anchorCtr="0" compatLnSpc="1">
            <a:prstTxWarp prst="textNoShape">
              <a:avLst/>
            </a:prstTxWarp>
          </a:bodyPr>
          <a:lstStyle/>
          <a:p>
            <a:endParaRPr lang="en-US" sz="2352"/>
          </a:p>
        </p:txBody>
      </p:sp>
    </p:spTree>
    <p:extLst>
      <p:ext uri="{BB962C8B-B14F-4D97-AF65-F5344CB8AC3E}">
        <p14:creationId xmlns:p14="http://schemas.microsoft.com/office/powerpoint/2010/main" val="3401006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descr="Island Park Is The Snowiest City In The State Of Idaho">
            <a:extLst>
              <a:ext uri="{FF2B5EF4-FFF2-40B4-BE49-F238E27FC236}">
                <a16:creationId xmlns:a16="http://schemas.microsoft.com/office/drawing/2014/main" id="{9771E3A7-FB27-42DC-9C8F-F8C01AFB5B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772"/>
          <a:stretch/>
        </p:blipFill>
        <p:spPr bwMode="auto">
          <a:xfrm>
            <a:off x="0" y="0"/>
            <a:ext cx="12192000" cy="6280484"/>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BEDCAF55-664E-4804-B89C-F23F9D9C553A}"/>
              </a:ext>
            </a:extLst>
          </p:cNvPr>
          <p:cNvSpPr txBox="1"/>
          <p:nvPr/>
        </p:nvSpPr>
        <p:spPr>
          <a:xfrm>
            <a:off x="-359421" y="2314047"/>
            <a:ext cx="8800899" cy="646331"/>
          </a:xfrm>
          <a:prstGeom prst="rect">
            <a:avLst/>
          </a:prstGeom>
          <a:noFill/>
        </p:spPr>
        <p:txBody>
          <a:bodyPr wrap="square" rtlCol="0" anchor="ctr">
            <a:spAutoFit/>
          </a:bodyPr>
          <a:lstStyle/>
          <a:p>
            <a:pPr algn="r"/>
            <a:r>
              <a:rPr lang="en-US" sz="3600" dirty="0">
                <a:solidFill>
                  <a:schemeClr val="bg1"/>
                </a:solidFill>
                <a:latin typeface="Arial" panose="020B0604020202020204" pitchFamily="34" charset="0"/>
                <a:cs typeface="Arial" panose="020B0604020202020204" pitchFamily="34" charset="0"/>
              </a:rPr>
              <a:t>Security Role Workbooks</a:t>
            </a:r>
          </a:p>
        </p:txBody>
      </p:sp>
    </p:spTree>
    <p:extLst>
      <p:ext uri="{BB962C8B-B14F-4D97-AF65-F5344CB8AC3E}">
        <p14:creationId xmlns:p14="http://schemas.microsoft.com/office/powerpoint/2010/main" val="1599067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ED12E1F-C5AA-4329-9467-588905F75D35}"/>
              </a:ext>
            </a:extLst>
          </p:cNvPr>
          <p:cNvSpPr/>
          <p:nvPr/>
        </p:nvSpPr>
        <p:spPr>
          <a:xfrm>
            <a:off x="1160046" y="2369611"/>
            <a:ext cx="3689862" cy="314669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8C59B33-F818-458D-A6FF-BBB79919F555}"/>
              </a:ext>
            </a:extLst>
          </p:cNvPr>
          <p:cNvSpPr txBox="1"/>
          <p:nvPr/>
        </p:nvSpPr>
        <p:spPr>
          <a:xfrm>
            <a:off x="216569" y="348916"/>
            <a:ext cx="4993105" cy="523220"/>
          </a:xfrm>
          <a:prstGeom prst="rect">
            <a:avLst/>
          </a:prstGeom>
          <a:noFill/>
        </p:spPr>
        <p:txBody>
          <a:bodyPr wrap="square" rtlCol="0">
            <a:spAutoFit/>
          </a:bodyPr>
          <a:lstStyle/>
          <a:p>
            <a:pPr algn="r"/>
            <a:r>
              <a:rPr lang="en-US" sz="2800" dirty="0">
                <a:solidFill>
                  <a:schemeClr val="bg1"/>
                </a:solidFill>
                <a:latin typeface="Arial" panose="020B0604020202020204" pitchFamily="34" charset="0"/>
                <a:cs typeface="Arial" panose="020B0604020202020204" pitchFamily="34" charset="0"/>
              </a:rPr>
              <a:t>Security Role Workbooks</a:t>
            </a:r>
          </a:p>
        </p:txBody>
      </p:sp>
      <p:sp>
        <p:nvSpPr>
          <p:cNvPr id="5" name="TextBox 4">
            <a:extLst>
              <a:ext uri="{FF2B5EF4-FFF2-40B4-BE49-F238E27FC236}">
                <a16:creationId xmlns:a16="http://schemas.microsoft.com/office/drawing/2014/main" id="{8ED701F1-3C46-450A-8DD2-DAA086F44476}"/>
              </a:ext>
            </a:extLst>
          </p:cNvPr>
          <p:cNvSpPr txBox="1"/>
          <p:nvPr/>
        </p:nvSpPr>
        <p:spPr>
          <a:xfrm>
            <a:off x="2143823" y="2729984"/>
            <a:ext cx="1722308" cy="461665"/>
          </a:xfrm>
          <a:prstGeom prst="rect">
            <a:avLst/>
          </a:prstGeom>
          <a:noFill/>
        </p:spPr>
        <p:txBody>
          <a:bodyPr wrap="square" rtlCol="0">
            <a:spAutoFit/>
          </a:bodyPr>
          <a:lstStyle/>
          <a:p>
            <a:pPr algn="ctr"/>
            <a:r>
              <a:rPr lang="en-US" sz="2400" b="1" dirty="0">
                <a:solidFill>
                  <a:srgbClr val="092F57"/>
                </a:solidFill>
                <a:latin typeface="Arial" panose="020B0604020202020204" pitchFamily="34" charset="0"/>
                <a:cs typeface="Arial" panose="020B0604020202020204" pitchFamily="34" charset="0"/>
              </a:rPr>
              <a:t>Due Date</a:t>
            </a:r>
          </a:p>
        </p:txBody>
      </p:sp>
      <p:sp>
        <p:nvSpPr>
          <p:cNvPr id="6" name="TextBox 5">
            <a:extLst>
              <a:ext uri="{FF2B5EF4-FFF2-40B4-BE49-F238E27FC236}">
                <a16:creationId xmlns:a16="http://schemas.microsoft.com/office/drawing/2014/main" id="{4C20D62E-22AE-41F7-9426-21411DB6F165}"/>
              </a:ext>
            </a:extLst>
          </p:cNvPr>
          <p:cNvSpPr txBox="1"/>
          <p:nvPr/>
        </p:nvSpPr>
        <p:spPr>
          <a:xfrm>
            <a:off x="828675" y="1100108"/>
            <a:ext cx="10810875" cy="830997"/>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This workbook includes the Finance and Procurement security roles. The Approval role has been removed as we have that data from your workflows workbooks. Expense Management roles have also been excluded because all employees will have access to Expense Management</a:t>
            </a:r>
          </a:p>
        </p:txBody>
      </p:sp>
      <p:cxnSp>
        <p:nvCxnSpPr>
          <p:cNvPr id="7" name="Straight Connector 6">
            <a:extLst>
              <a:ext uri="{FF2B5EF4-FFF2-40B4-BE49-F238E27FC236}">
                <a16:creationId xmlns:a16="http://schemas.microsoft.com/office/drawing/2014/main" id="{E395057F-C3E5-4C08-B091-B72503D9AC82}"/>
              </a:ext>
            </a:extLst>
          </p:cNvPr>
          <p:cNvCxnSpPr>
            <a:cxnSpLocks/>
          </p:cNvCxnSpPr>
          <p:nvPr/>
        </p:nvCxnSpPr>
        <p:spPr>
          <a:xfrm>
            <a:off x="731420" y="1119217"/>
            <a:ext cx="0" cy="792781"/>
          </a:xfrm>
          <a:prstGeom prst="line">
            <a:avLst/>
          </a:prstGeom>
          <a:ln w="38100">
            <a:solidFill>
              <a:srgbClr val="F7542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41C444BD-FA12-4DCC-B372-5D792BEBC5BD}"/>
              </a:ext>
            </a:extLst>
          </p:cNvPr>
          <p:cNvGrpSpPr/>
          <p:nvPr/>
        </p:nvGrpSpPr>
        <p:grpSpPr>
          <a:xfrm>
            <a:off x="1811682" y="3288678"/>
            <a:ext cx="2386589" cy="1933540"/>
            <a:chOff x="7976611" y="3517278"/>
            <a:chExt cx="2386589" cy="1933540"/>
          </a:xfrm>
        </p:grpSpPr>
        <p:sp>
          <p:nvSpPr>
            <p:cNvPr id="10" name="Rectangle: Rounded Corners 9">
              <a:extLst>
                <a:ext uri="{FF2B5EF4-FFF2-40B4-BE49-F238E27FC236}">
                  <a16:creationId xmlns:a16="http://schemas.microsoft.com/office/drawing/2014/main" id="{A94D7C4E-6F49-4D60-86FF-531403DA258F}"/>
                </a:ext>
              </a:extLst>
            </p:cNvPr>
            <p:cNvSpPr/>
            <p:nvPr/>
          </p:nvSpPr>
          <p:spPr>
            <a:xfrm>
              <a:off x="7976611" y="3692092"/>
              <a:ext cx="2386589" cy="1758726"/>
            </a:xfrm>
            <a:prstGeom prst="roundRect">
              <a:avLst/>
            </a:prstGeom>
            <a:solidFill>
              <a:schemeClr val="bg1"/>
            </a:solidFill>
            <a:ln w="76200">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9FF45BD9-5B88-4914-9AA2-34D63AC04CCA}"/>
                </a:ext>
              </a:extLst>
            </p:cNvPr>
            <p:cNvSpPr/>
            <p:nvPr/>
          </p:nvSpPr>
          <p:spPr>
            <a:xfrm>
              <a:off x="8551446" y="3517278"/>
              <a:ext cx="142875" cy="393623"/>
            </a:xfrm>
            <a:prstGeom prst="round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723EDF5-AA45-4C54-B690-71DD601B3C82}"/>
                </a:ext>
              </a:extLst>
            </p:cNvPr>
            <p:cNvSpPr/>
            <p:nvPr/>
          </p:nvSpPr>
          <p:spPr>
            <a:xfrm>
              <a:off x="9646821" y="3517278"/>
              <a:ext cx="142875" cy="393623"/>
            </a:xfrm>
            <a:prstGeom prst="round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85ED51B-3264-48F9-8535-B6EAC7C14425}"/>
                </a:ext>
              </a:extLst>
            </p:cNvPr>
            <p:cNvSpPr/>
            <p:nvPr/>
          </p:nvSpPr>
          <p:spPr>
            <a:xfrm>
              <a:off x="8509484" y="3791890"/>
              <a:ext cx="227471" cy="238021"/>
            </a:xfrm>
            <a:prstGeom prst="flowChartConnector">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E15D52BF-EA87-4AAD-AF51-7FE98E3592B2}"/>
                </a:ext>
              </a:extLst>
            </p:cNvPr>
            <p:cNvSpPr/>
            <p:nvPr/>
          </p:nvSpPr>
          <p:spPr>
            <a:xfrm>
              <a:off x="9606152" y="3791890"/>
              <a:ext cx="227471" cy="238021"/>
            </a:xfrm>
            <a:prstGeom prst="flowChartConnector">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F658A28B-A7F0-41CF-B8A9-7E600B71A358}"/>
              </a:ext>
            </a:extLst>
          </p:cNvPr>
          <p:cNvSpPr txBox="1"/>
          <p:nvPr/>
        </p:nvSpPr>
        <p:spPr>
          <a:xfrm>
            <a:off x="2042224" y="3857115"/>
            <a:ext cx="1925503" cy="1200329"/>
          </a:xfrm>
          <a:prstGeom prst="rect">
            <a:avLst/>
          </a:prstGeom>
          <a:noFill/>
        </p:spPr>
        <p:txBody>
          <a:bodyPr wrap="square" rtlCol="0">
            <a:spAutoFit/>
          </a:bodyPr>
          <a:lstStyle/>
          <a:p>
            <a:pPr algn="ctr"/>
            <a:r>
              <a:rPr lang="en-US" sz="3600" dirty="0">
                <a:solidFill>
                  <a:srgbClr val="092F57"/>
                </a:solidFill>
                <a:latin typeface="Arial" panose="020B0604020202020204" pitchFamily="34" charset="0"/>
                <a:cs typeface="Arial" panose="020B0604020202020204" pitchFamily="34" charset="0"/>
              </a:rPr>
              <a:t>March </a:t>
            </a:r>
          </a:p>
          <a:p>
            <a:pPr algn="ctr"/>
            <a:r>
              <a:rPr lang="en-US" sz="3600" dirty="0">
                <a:solidFill>
                  <a:srgbClr val="092F57"/>
                </a:solidFill>
                <a:latin typeface="Arial" panose="020B0604020202020204" pitchFamily="34" charset="0"/>
                <a:cs typeface="Arial" panose="020B0604020202020204" pitchFamily="34" charset="0"/>
              </a:rPr>
              <a:t>10th</a:t>
            </a:r>
          </a:p>
        </p:txBody>
      </p:sp>
      <p:pic>
        <p:nvPicPr>
          <p:cNvPr id="17" name="Picture 16">
            <a:extLst>
              <a:ext uri="{FF2B5EF4-FFF2-40B4-BE49-F238E27FC236}">
                <a16:creationId xmlns:a16="http://schemas.microsoft.com/office/drawing/2014/main" id="{10511D1C-EAEA-4A2F-929F-FF734315B5E0}"/>
              </a:ext>
            </a:extLst>
          </p:cNvPr>
          <p:cNvPicPr>
            <a:picLocks noChangeAspect="1"/>
          </p:cNvPicPr>
          <p:nvPr/>
        </p:nvPicPr>
        <p:blipFill>
          <a:blip r:embed="rId2"/>
          <a:stretch>
            <a:fillRect/>
          </a:stretch>
        </p:blipFill>
        <p:spPr>
          <a:xfrm>
            <a:off x="6718402" y="2729984"/>
            <a:ext cx="3461851" cy="2925508"/>
          </a:xfrm>
          <a:prstGeom prst="rect">
            <a:avLst/>
          </a:prstGeom>
          <a:ln>
            <a:solidFill>
              <a:schemeClr val="tx1"/>
            </a:solidFill>
          </a:ln>
        </p:spPr>
      </p:pic>
      <p:sp>
        <p:nvSpPr>
          <p:cNvPr id="18" name="TextBox 17">
            <a:extLst>
              <a:ext uri="{FF2B5EF4-FFF2-40B4-BE49-F238E27FC236}">
                <a16:creationId xmlns:a16="http://schemas.microsoft.com/office/drawing/2014/main" id="{BCEF7AB8-5F96-4564-BC35-70C7F15EA689}"/>
              </a:ext>
            </a:extLst>
          </p:cNvPr>
          <p:cNvSpPr txBox="1"/>
          <p:nvPr/>
        </p:nvSpPr>
        <p:spPr>
          <a:xfrm>
            <a:off x="6234112" y="2214368"/>
            <a:ext cx="4430432" cy="369332"/>
          </a:xfrm>
          <a:prstGeom prst="rect">
            <a:avLst/>
          </a:prstGeom>
          <a:noFill/>
        </p:spPr>
        <p:txBody>
          <a:bodyPr wrap="square" rtlCol="0">
            <a:spAutoFit/>
          </a:bodyPr>
          <a:lstStyle/>
          <a:p>
            <a:pPr algn="ctr"/>
            <a:r>
              <a:rPr lang="en-US" b="1" dirty="0">
                <a:solidFill>
                  <a:srgbClr val="092F57"/>
                </a:solidFill>
                <a:latin typeface="Arial" panose="020B0604020202020204" pitchFamily="34" charset="0"/>
                <a:cs typeface="Arial" panose="020B0604020202020204" pitchFamily="34" charset="0"/>
              </a:rPr>
              <a:t>Workbook Submission Progress</a:t>
            </a:r>
          </a:p>
        </p:txBody>
      </p:sp>
    </p:spTree>
    <p:extLst>
      <p:ext uri="{BB962C8B-B14F-4D97-AF65-F5344CB8AC3E}">
        <p14:creationId xmlns:p14="http://schemas.microsoft.com/office/powerpoint/2010/main" val="1426646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5 Idaho Ski Areas With Something for Skiers &amp; Non-Skiers | Visit Idaho">
            <a:extLst>
              <a:ext uri="{FF2B5EF4-FFF2-40B4-BE49-F238E27FC236}">
                <a16:creationId xmlns:a16="http://schemas.microsoft.com/office/drawing/2014/main" id="{5F64C217-4FA4-417E-BF51-7EAAC66726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448"/>
          <a:stretch/>
        </p:blipFill>
        <p:spPr bwMode="auto">
          <a:xfrm>
            <a:off x="0" y="4764"/>
            <a:ext cx="12192000" cy="6268446"/>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Box 12">
            <a:extLst>
              <a:ext uri="{FF2B5EF4-FFF2-40B4-BE49-F238E27FC236}">
                <a16:creationId xmlns:a16="http://schemas.microsoft.com/office/drawing/2014/main" id="{305A17A7-824C-4CE6-8B63-990DDC0AE964}"/>
              </a:ext>
            </a:extLst>
          </p:cNvPr>
          <p:cNvSpPr txBox="1"/>
          <p:nvPr/>
        </p:nvSpPr>
        <p:spPr>
          <a:xfrm>
            <a:off x="197194" y="2314047"/>
            <a:ext cx="8116317" cy="646331"/>
          </a:xfrm>
          <a:prstGeom prst="rect">
            <a:avLst/>
          </a:prstGeom>
          <a:noFill/>
        </p:spPr>
        <p:txBody>
          <a:bodyPr wrap="square" rtlCol="0" anchor="ctr">
            <a:spAutoFit/>
          </a:bodyPr>
          <a:lstStyle/>
          <a:p>
            <a:pPr algn="r"/>
            <a:r>
              <a:rPr lang="en-US" sz="3600" dirty="0">
                <a:solidFill>
                  <a:schemeClr val="bg1"/>
                </a:solidFill>
                <a:latin typeface="Arial" panose="020B0604020202020204" pitchFamily="34" charset="0"/>
                <a:cs typeface="Arial" panose="020B0604020202020204" pitchFamily="34" charset="0"/>
              </a:rPr>
              <a:t>Luma Labs</a:t>
            </a:r>
          </a:p>
        </p:txBody>
      </p:sp>
    </p:spTree>
    <p:extLst>
      <p:ext uri="{BB962C8B-B14F-4D97-AF65-F5344CB8AC3E}">
        <p14:creationId xmlns:p14="http://schemas.microsoft.com/office/powerpoint/2010/main" val="2924060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63E3D96-4CD2-4C59-A058-1A5DA2D75B83}"/>
              </a:ext>
            </a:extLst>
          </p:cNvPr>
          <p:cNvSpPr/>
          <p:nvPr/>
        </p:nvSpPr>
        <p:spPr>
          <a:xfrm>
            <a:off x="5968814" y="2263911"/>
            <a:ext cx="5614085" cy="3616461"/>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86FAE0E-9B74-485D-99A4-C0565DA85194}"/>
              </a:ext>
            </a:extLst>
          </p:cNvPr>
          <p:cNvSpPr/>
          <p:nvPr/>
        </p:nvSpPr>
        <p:spPr>
          <a:xfrm>
            <a:off x="493296" y="2263911"/>
            <a:ext cx="5053544" cy="3616461"/>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73DCB5E-56D2-4840-B914-F3629F4352C5}"/>
              </a:ext>
            </a:extLst>
          </p:cNvPr>
          <p:cNvSpPr txBox="1"/>
          <p:nvPr/>
        </p:nvSpPr>
        <p:spPr>
          <a:xfrm>
            <a:off x="216569" y="348916"/>
            <a:ext cx="4993105" cy="523220"/>
          </a:xfrm>
          <a:prstGeom prst="rect">
            <a:avLst/>
          </a:prstGeom>
          <a:noFill/>
        </p:spPr>
        <p:txBody>
          <a:bodyPr wrap="square" rtlCol="0">
            <a:spAutoFit/>
          </a:bodyPr>
          <a:lstStyle/>
          <a:p>
            <a:pPr algn="r"/>
            <a:r>
              <a:rPr lang="en-US" sz="2800" dirty="0">
                <a:solidFill>
                  <a:schemeClr val="bg1"/>
                </a:solidFill>
                <a:latin typeface="Arial" panose="020B0604020202020204" pitchFamily="34" charset="0"/>
                <a:cs typeface="Arial" panose="020B0604020202020204" pitchFamily="34" charset="0"/>
              </a:rPr>
              <a:t>Luma Labs</a:t>
            </a:r>
          </a:p>
        </p:txBody>
      </p:sp>
      <p:sp>
        <p:nvSpPr>
          <p:cNvPr id="4" name="TextBox 3">
            <a:extLst>
              <a:ext uri="{FF2B5EF4-FFF2-40B4-BE49-F238E27FC236}">
                <a16:creationId xmlns:a16="http://schemas.microsoft.com/office/drawing/2014/main" id="{15900F75-F9DA-4B60-8380-55E7ACC21C3B}"/>
              </a:ext>
            </a:extLst>
          </p:cNvPr>
          <p:cNvSpPr txBox="1"/>
          <p:nvPr/>
        </p:nvSpPr>
        <p:spPr>
          <a:xfrm>
            <a:off x="736934" y="1197850"/>
            <a:ext cx="11150265" cy="830997"/>
          </a:xfrm>
          <a:prstGeom prst="rect">
            <a:avLst/>
          </a:prstGeom>
          <a:noFill/>
        </p:spPr>
        <p:txBody>
          <a:bodyPr wrap="square">
            <a:spAutoFit/>
          </a:bodyPr>
          <a:lstStyle/>
          <a:p>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Luma Labs provide Idaho agency employees an opportunity to experience their Chart of Account (COA) data, HR organizational structure setup, a sample of basic processes, and configuration. Luma Labs are a live virtual activity that started on February 27</a:t>
            </a:r>
            <a:r>
              <a:rPr lang="en-US" sz="1600"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and will run through the end of March. </a:t>
            </a:r>
            <a:endParaRPr lang="en-US" sz="2800"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8075B015-EB9C-4AD7-8481-B9C5DDE5AB29}"/>
              </a:ext>
            </a:extLst>
          </p:cNvPr>
          <p:cNvCxnSpPr>
            <a:cxnSpLocks/>
          </p:cNvCxnSpPr>
          <p:nvPr/>
        </p:nvCxnSpPr>
        <p:spPr>
          <a:xfrm>
            <a:off x="493295" y="1236066"/>
            <a:ext cx="0" cy="792781"/>
          </a:xfrm>
          <a:prstGeom prst="line">
            <a:avLst/>
          </a:prstGeom>
          <a:ln w="38100">
            <a:solidFill>
              <a:srgbClr val="F7542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D3FB93D-AC3E-4020-89AF-C640C7D814AC}"/>
              </a:ext>
            </a:extLst>
          </p:cNvPr>
          <p:cNvSpPr txBox="1"/>
          <p:nvPr/>
        </p:nvSpPr>
        <p:spPr>
          <a:xfrm>
            <a:off x="752801" y="2508008"/>
            <a:ext cx="4534533" cy="2585323"/>
          </a:xfrm>
          <a:prstGeom prst="rect">
            <a:avLst/>
          </a:prstGeom>
          <a:noFill/>
        </p:spPr>
        <p:txBody>
          <a:bodyPr wrap="square">
            <a:spAutoFit/>
          </a:bodyPr>
          <a:lstStyle/>
          <a:p>
            <a:pPr algn="l"/>
            <a:r>
              <a:rPr lang="en-US" b="1" i="0" u="sng" dirty="0">
                <a:solidFill>
                  <a:srgbClr val="092F57"/>
                </a:solidFill>
                <a:effectLst/>
                <a:latin typeface="Arial" panose="020B0604020202020204" pitchFamily="34" charset="0"/>
                <a:cs typeface="Arial" panose="020B0604020202020204" pitchFamily="34" charset="0"/>
              </a:rPr>
              <a:t>Schedule:</a:t>
            </a:r>
          </a:p>
          <a:p>
            <a:pPr algn="l"/>
            <a:endParaRPr lang="en-US" b="1" dirty="0">
              <a:solidFill>
                <a:srgbClr val="092F57"/>
              </a:solidFill>
              <a:latin typeface="Arial" panose="020B0604020202020204" pitchFamily="34" charset="0"/>
              <a:cs typeface="Arial" panose="020B0604020202020204" pitchFamily="34" charset="0"/>
            </a:endParaRPr>
          </a:p>
          <a:p>
            <a:pPr algn="l"/>
            <a:r>
              <a:rPr lang="en-US" b="1" i="0" dirty="0">
                <a:solidFill>
                  <a:srgbClr val="092F57"/>
                </a:solidFill>
                <a:effectLst/>
                <a:latin typeface="Arial" panose="020B0604020202020204" pitchFamily="34" charset="0"/>
                <a:cs typeface="Arial" panose="020B0604020202020204" pitchFamily="34" charset="0"/>
              </a:rPr>
              <a:t>Monday  </a:t>
            </a:r>
            <a:r>
              <a:rPr lang="en-US" b="1" i="0" dirty="0" err="1">
                <a:solidFill>
                  <a:srgbClr val="092F57"/>
                </a:solidFill>
                <a:effectLst/>
                <a:latin typeface="Arial" panose="020B0604020202020204" pitchFamily="34" charset="0"/>
                <a:cs typeface="Arial" panose="020B0604020202020204" pitchFamily="34" charset="0"/>
              </a:rPr>
              <a:t>1:00PM-2:00PM</a:t>
            </a:r>
            <a:r>
              <a:rPr lang="en-US" b="1" i="0" dirty="0">
                <a:solidFill>
                  <a:srgbClr val="092F57"/>
                </a:solidFill>
                <a:effectLst/>
                <a:latin typeface="Arial" panose="020B0604020202020204" pitchFamily="34" charset="0"/>
                <a:cs typeface="Arial" panose="020B0604020202020204" pitchFamily="34" charset="0"/>
              </a:rPr>
              <a:t> MST, </a:t>
            </a:r>
            <a:r>
              <a:rPr lang="en-US" b="0" i="0" dirty="0">
                <a:solidFill>
                  <a:srgbClr val="092F57"/>
                </a:solidFill>
                <a:effectLst/>
                <a:latin typeface="Arial" panose="020B0604020202020204" pitchFamily="34" charset="0"/>
                <a:cs typeface="Arial" panose="020B0604020202020204" pitchFamily="34" charset="0"/>
              </a:rPr>
              <a:t>Welcome</a:t>
            </a:r>
          </a:p>
          <a:p>
            <a:pPr algn="l"/>
            <a:r>
              <a:rPr lang="en-US" b="1" i="0" dirty="0">
                <a:solidFill>
                  <a:srgbClr val="092F57"/>
                </a:solidFill>
                <a:effectLst/>
                <a:latin typeface="Arial" panose="020B0604020202020204" pitchFamily="34" charset="0"/>
                <a:cs typeface="Arial" panose="020B0604020202020204" pitchFamily="34" charset="0"/>
              </a:rPr>
              <a:t>Tuesday  </a:t>
            </a:r>
            <a:r>
              <a:rPr lang="en-US" b="1" i="0" dirty="0" err="1">
                <a:solidFill>
                  <a:srgbClr val="092F57"/>
                </a:solidFill>
                <a:effectLst/>
                <a:latin typeface="Arial" panose="020B0604020202020204" pitchFamily="34" charset="0"/>
                <a:cs typeface="Arial" panose="020B0604020202020204" pitchFamily="34" charset="0"/>
              </a:rPr>
              <a:t>11:00AM-12:00PM</a:t>
            </a:r>
            <a:r>
              <a:rPr lang="en-US" b="1" i="0" dirty="0">
                <a:solidFill>
                  <a:srgbClr val="092F57"/>
                </a:solidFill>
                <a:effectLst/>
                <a:latin typeface="Arial" panose="020B0604020202020204" pitchFamily="34" charset="0"/>
                <a:cs typeface="Arial" panose="020B0604020202020204" pitchFamily="34" charset="0"/>
              </a:rPr>
              <a:t> MST, </a:t>
            </a:r>
            <a:r>
              <a:rPr lang="en-US" b="0" i="0" dirty="0">
                <a:solidFill>
                  <a:srgbClr val="092F57"/>
                </a:solidFill>
                <a:effectLst/>
                <a:latin typeface="Arial" panose="020B0604020202020204" pitchFamily="34" charset="0"/>
                <a:cs typeface="Arial" panose="020B0604020202020204" pitchFamily="34" charset="0"/>
              </a:rPr>
              <a:t>Demo</a:t>
            </a:r>
          </a:p>
          <a:p>
            <a:pPr algn="l"/>
            <a:r>
              <a:rPr lang="en-US" b="1" i="0" dirty="0">
                <a:solidFill>
                  <a:srgbClr val="092F57"/>
                </a:solidFill>
                <a:effectLst/>
                <a:latin typeface="Arial" panose="020B0604020202020204" pitchFamily="34" charset="0"/>
                <a:cs typeface="Arial" panose="020B0604020202020204" pitchFamily="34" charset="0"/>
              </a:rPr>
              <a:t>Wednesday  </a:t>
            </a:r>
            <a:r>
              <a:rPr lang="en-US" b="1" i="0" dirty="0" err="1">
                <a:solidFill>
                  <a:srgbClr val="092F57"/>
                </a:solidFill>
                <a:effectLst/>
                <a:latin typeface="Arial" panose="020B0604020202020204" pitchFamily="34" charset="0"/>
                <a:cs typeface="Arial" panose="020B0604020202020204" pitchFamily="34" charset="0"/>
              </a:rPr>
              <a:t>3:00PM-4:00PM</a:t>
            </a:r>
            <a:r>
              <a:rPr lang="en-US" b="1" i="0" dirty="0">
                <a:solidFill>
                  <a:srgbClr val="092F57"/>
                </a:solidFill>
                <a:effectLst/>
                <a:latin typeface="Arial" panose="020B0604020202020204" pitchFamily="34" charset="0"/>
                <a:cs typeface="Arial" panose="020B0604020202020204" pitchFamily="34" charset="0"/>
              </a:rPr>
              <a:t> MST, </a:t>
            </a:r>
            <a:r>
              <a:rPr lang="en-US" b="0" i="0" dirty="0">
                <a:solidFill>
                  <a:srgbClr val="092F57"/>
                </a:solidFill>
                <a:effectLst/>
                <a:latin typeface="Arial" panose="020B0604020202020204" pitchFamily="34" charset="0"/>
                <a:cs typeface="Arial" panose="020B0604020202020204" pitchFamily="34" charset="0"/>
              </a:rPr>
              <a:t>Questions and Answers</a:t>
            </a:r>
          </a:p>
          <a:p>
            <a:pPr algn="l"/>
            <a:r>
              <a:rPr lang="en-US" b="1" dirty="0">
                <a:solidFill>
                  <a:srgbClr val="092F57"/>
                </a:solidFill>
                <a:latin typeface="Arial" panose="020B0604020202020204" pitchFamily="34" charset="0"/>
                <a:cs typeface="Arial" panose="020B0604020202020204" pitchFamily="34" charset="0"/>
              </a:rPr>
              <a:t>Thursday/Friday </a:t>
            </a:r>
            <a:r>
              <a:rPr lang="en-US" dirty="0">
                <a:solidFill>
                  <a:srgbClr val="092F57"/>
                </a:solidFill>
                <a:latin typeface="Arial" panose="020B0604020202020204" pitchFamily="34" charset="0"/>
                <a:cs typeface="Arial" panose="020B0604020202020204" pitchFamily="34" charset="0"/>
              </a:rPr>
              <a:t>Follow-up Days</a:t>
            </a:r>
            <a:endParaRPr lang="en-US" b="0" i="0" dirty="0">
              <a:solidFill>
                <a:srgbClr val="092F57"/>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endParaRPr lang="en-US" dirty="0">
              <a:solidFill>
                <a:srgbClr val="092F57"/>
              </a:solidFill>
              <a:latin typeface="Arial" panose="020B0604020202020204" pitchFamily="34" charset="0"/>
              <a:cs typeface="Arial" panose="020B0604020202020204" pitchFamily="34" charset="0"/>
            </a:endParaRPr>
          </a:p>
          <a:p>
            <a:pPr algn="l"/>
            <a:r>
              <a:rPr lang="en-US" dirty="0">
                <a:solidFill>
                  <a:srgbClr val="092F57"/>
                </a:solidFill>
                <a:latin typeface="Arial" panose="020B0604020202020204" pitchFamily="34" charset="0"/>
                <a:cs typeface="Arial" panose="020B0604020202020204" pitchFamily="34" charset="0"/>
              </a:rPr>
              <a:t>*times &amp; days will vary by topic</a:t>
            </a:r>
            <a:endParaRPr lang="en-US" b="0" i="0" dirty="0">
              <a:solidFill>
                <a:srgbClr val="092F57"/>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53CD17C-358C-4862-8D0E-5889FBA17474}"/>
              </a:ext>
            </a:extLst>
          </p:cNvPr>
          <p:cNvSpPr txBox="1"/>
          <p:nvPr/>
        </p:nvSpPr>
        <p:spPr>
          <a:xfrm>
            <a:off x="6312066" y="2508008"/>
            <a:ext cx="5207519" cy="3139321"/>
          </a:xfrm>
          <a:prstGeom prst="rect">
            <a:avLst/>
          </a:prstGeom>
          <a:noFill/>
        </p:spPr>
        <p:txBody>
          <a:bodyPr wrap="square">
            <a:spAutoFit/>
          </a:bodyPr>
          <a:lstStyle/>
          <a:p>
            <a:pPr algn="l"/>
            <a:r>
              <a:rPr lang="en-US" b="1" i="0" u="sng" dirty="0">
                <a:solidFill>
                  <a:srgbClr val="092F57"/>
                </a:solidFill>
                <a:effectLst/>
                <a:latin typeface="Arial" panose="020B0604020202020204" pitchFamily="34" charset="0"/>
                <a:cs typeface="Arial" panose="020B0604020202020204" pitchFamily="34" charset="0"/>
              </a:rPr>
              <a:t>Topics:</a:t>
            </a:r>
          </a:p>
          <a:p>
            <a:pPr algn="l"/>
            <a:endParaRPr lang="en-US" b="1" dirty="0">
              <a:solidFill>
                <a:srgbClr val="092F57"/>
              </a:solidFill>
              <a:latin typeface="Arial" panose="020B0604020202020204" pitchFamily="34" charset="0"/>
              <a:cs typeface="Arial" panose="020B0604020202020204" pitchFamily="34" charset="0"/>
            </a:endParaRPr>
          </a:p>
          <a:p>
            <a:pPr marL="342900" indent="-342900" algn="l">
              <a:buFont typeface="+mj-lt"/>
              <a:buAutoNum type="arabicPeriod"/>
            </a:pPr>
            <a:r>
              <a:rPr lang="en-US" b="1" dirty="0">
                <a:solidFill>
                  <a:srgbClr val="092F57"/>
                </a:solidFill>
                <a:latin typeface="Arial" panose="020B0604020202020204" pitchFamily="34" charset="0"/>
                <a:cs typeface="Arial" panose="020B0604020202020204" pitchFamily="34" charset="0"/>
              </a:rPr>
              <a:t>Chart of Accounts – </a:t>
            </a:r>
            <a:r>
              <a:rPr lang="en-US" dirty="0">
                <a:solidFill>
                  <a:srgbClr val="092F57"/>
                </a:solidFill>
                <a:latin typeface="Arial" panose="020B0604020202020204" pitchFamily="34" charset="0"/>
                <a:cs typeface="Arial" panose="020B0604020202020204" pitchFamily="34" charset="0"/>
              </a:rPr>
              <a:t>Week of February 27</a:t>
            </a:r>
            <a:r>
              <a:rPr lang="en-US" baseline="30000" dirty="0">
                <a:solidFill>
                  <a:srgbClr val="092F57"/>
                </a:solidFill>
                <a:latin typeface="Arial" panose="020B0604020202020204" pitchFamily="34" charset="0"/>
                <a:cs typeface="Arial" panose="020B0604020202020204" pitchFamily="34" charset="0"/>
              </a:rPr>
              <a:t>th</a:t>
            </a:r>
            <a:r>
              <a:rPr lang="en-US" dirty="0">
                <a:solidFill>
                  <a:srgbClr val="092F57"/>
                </a:solidFill>
                <a:latin typeface="Arial" panose="020B0604020202020204" pitchFamily="34" charset="0"/>
                <a:cs typeface="Arial" panose="020B0604020202020204" pitchFamily="34" charset="0"/>
              </a:rPr>
              <a:t> </a:t>
            </a:r>
            <a:endParaRPr lang="en-US" b="1" dirty="0">
              <a:solidFill>
                <a:srgbClr val="092F57"/>
              </a:solidFill>
              <a:latin typeface="Arial" panose="020B0604020202020204" pitchFamily="34" charset="0"/>
              <a:cs typeface="Arial" panose="020B0604020202020204" pitchFamily="34" charset="0"/>
            </a:endParaRPr>
          </a:p>
          <a:p>
            <a:pPr marL="342900" indent="-342900" algn="l">
              <a:buFont typeface="+mj-lt"/>
              <a:buAutoNum type="arabicPeriod"/>
            </a:pPr>
            <a:r>
              <a:rPr lang="en-US" b="1" i="0" dirty="0">
                <a:solidFill>
                  <a:srgbClr val="092F57"/>
                </a:solidFill>
                <a:effectLst/>
                <a:latin typeface="Arial" panose="020B0604020202020204" pitchFamily="34" charset="0"/>
                <a:cs typeface="Arial" panose="020B0604020202020204" pitchFamily="34" charset="0"/>
              </a:rPr>
              <a:t>Procurement – </a:t>
            </a:r>
            <a:r>
              <a:rPr lang="en-US" i="0" dirty="0">
                <a:solidFill>
                  <a:srgbClr val="092F57"/>
                </a:solidFill>
                <a:effectLst/>
                <a:latin typeface="Arial" panose="020B0604020202020204" pitchFamily="34" charset="0"/>
                <a:cs typeface="Arial" panose="020B0604020202020204" pitchFamily="34" charset="0"/>
              </a:rPr>
              <a:t>Week of March 6</a:t>
            </a:r>
            <a:r>
              <a:rPr lang="en-US" i="0" baseline="30000" dirty="0">
                <a:solidFill>
                  <a:srgbClr val="092F57"/>
                </a:solidFill>
                <a:effectLst/>
                <a:latin typeface="Arial" panose="020B0604020202020204" pitchFamily="34" charset="0"/>
                <a:cs typeface="Arial" panose="020B0604020202020204" pitchFamily="34" charset="0"/>
              </a:rPr>
              <a:t>th</a:t>
            </a:r>
            <a:r>
              <a:rPr lang="en-US" i="0" dirty="0">
                <a:solidFill>
                  <a:srgbClr val="092F57"/>
                </a:solidFill>
                <a:effectLst/>
                <a:latin typeface="Arial" panose="020B0604020202020204" pitchFamily="34" charset="0"/>
                <a:cs typeface="Arial" panose="020B0604020202020204" pitchFamily="34" charset="0"/>
              </a:rPr>
              <a:t> </a:t>
            </a:r>
            <a:r>
              <a:rPr lang="en-US" b="1" i="0" dirty="0">
                <a:solidFill>
                  <a:srgbClr val="092F57"/>
                </a:solidFill>
                <a:effectLst/>
                <a:latin typeface="Arial" panose="020B0604020202020204" pitchFamily="34" charset="0"/>
                <a:cs typeface="Arial" panose="020B0604020202020204" pitchFamily="34" charset="0"/>
              </a:rPr>
              <a:t>  </a:t>
            </a:r>
          </a:p>
          <a:p>
            <a:pPr marL="800100" lvl="1" indent="-342900">
              <a:buFont typeface="+mj-lt"/>
              <a:buAutoNum type="alphaUcPeriod"/>
            </a:pPr>
            <a:r>
              <a:rPr lang="en-US" b="1" dirty="0">
                <a:solidFill>
                  <a:srgbClr val="092F57"/>
                </a:solidFill>
                <a:latin typeface="Arial" panose="020B0604020202020204" pitchFamily="34" charset="0"/>
                <a:cs typeface="Arial" panose="020B0604020202020204" pitchFamily="34" charset="0"/>
              </a:rPr>
              <a:t>How to purchase a good</a:t>
            </a:r>
          </a:p>
          <a:p>
            <a:pPr marL="800100" lvl="1" indent="-342900">
              <a:buFont typeface="+mj-lt"/>
              <a:buAutoNum type="alphaUcPeriod"/>
            </a:pPr>
            <a:r>
              <a:rPr lang="en-US" b="1" i="0" dirty="0">
                <a:solidFill>
                  <a:srgbClr val="092F57"/>
                </a:solidFill>
                <a:effectLst/>
                <a:latin typeface="Arial" panose="020B0604020202020204" pitchFamily="34" charset="0"/>
                <a:cs typeface="Arial" panose="020B0604020202020204" pitchFamily="34" charset="0"/>
              </a:rPr>
              <a:t>How to purchase a service</a:t>
            </a:r>
          </a:p>
          <a:p>
            <a:pPr marL="342900" indent="-342900">
              <a:buFont typeface="+mj-lt"/>
              <a:buAutoNum type="arabicPeriod"/>
            </a:pPr>
            <a:r>
              <a:rPr lang="en-US" b="1" dirty="0">
                <a:solidFill>
                  <a:srgbClr val="092F57"/>
                </a:solidFill>
                <a:latin typeface="Arial" panose="020B0604020202020204" pitchFamily="34" charset="0"/>
                <a:cs typeface="Arial" panose="020B0604020202020204" pitchFamily="34" charset="0"/>
              </a:rPr>
              <a:t>Finance – </a:t>
            </a:r>
            <a:r>
              <a:rPr lang="en-US" dirty="0">
                <a:solidFill>
                  <a:srgbClr val="092F57"/>
                </a:solidFill>
                <a:latin typeface="Arial" panose="020B0604020202020204" pitchFamily="34" charset="0"/>
                <a:cs typeface="Arial" panose="020B0604020202020204" pitchFamily="34" charset="0"/>
              </a:rPr>
              <a:t>Week of March 13</a:t>
            </a:r>
            <a:r>
              <a:rPr lang="en-US" baseline="30000" dirty="0">
                <a:solidFill>
                  <a:srgbClr val="092F57"/>
                </a:solidFill>
                <a:latin typeface="Arial" panose="020B0604020202020204" pitchFamily="34" charset="0"/>
                <a:cs typeface="Arial" panose="020B0604020202020204" pitchFamily="34" charset="0"/>
              </a:rPr>
              <a:t>th</a:t>
            </a:r>
            <a:r>
              <a:rPr lang="en-US" dirty="0">
                <a:solidFill>
                  <a:srgbClr val="092F57"/>
                </a:solidFill>
                <a:latin typeface="Arial" panose="020B0604020202020204" pitchFamily="34" charset="0"/>
                <a:cs typeface="Arial" panose="020B0604020202020204" pitchFamily="34" charset="0"/>
              </a:rPr>
              <a:t> </a:t>
            </a:r>
            <a:endParaRPr lang="en-US" b="1" dirty="0">
              <a:solidFill>
                <a:srgbClr val="092F57"/>
              </a:solidFill>
              <a:latin typeface="Arial" panose="020B0604020202020204" pitchFamily="34" charset="0"/>
              <a:cs typeface="Arial" panose="020B0604020202020204" pitchFamily="34" charset="0"/>
            </a:endParaRPr>
          </a:p>
          <a:p>
            <a:pPr marL="800100" lvl="1" indent="-342900">
              <a:buFont typeface="+mj-lt"/>
              <a:buAutoNum type="arabicPeriod"/>
            </a:pPr>
            <a:r>
              <a:rPr lang="en-US" b="1" i="0" dirty="0">
                <a:solidFill>
                  <a:srgbClr val="092F57"/>
                </a:solidFill>
                <a:effectLst/>
                <a:latin typeface="Arial" panose="020B0604020202020204" pitchFamily="34" charset="0"/>
                <a:cs typeface="Arial" panose="020B0604020202020204" pitchFamily="34" charset="0"/>
              </a:rPr>
              <a:t>Entering a basic invoice</a:t>
            </a:r>
          </a:p>
          <a:p>
            <a:pPr marL="800100" lvl="1" indent="-342900">
              <a:buFont typeface="+mj-lt"/>
              <a:buAutoNum type="arabicPeriod"/>
            </a:pPr>
            <a:r>
              <a:rPr lang="en-US" b="1" dirty="0">
                <a:solidFill>
                  <a:srgbClr val="092F57"/>
                </a:solidFill>
                <a:latin typeface="Arial" panose="020B0604020202020204" pitchFamily="34" charset="0"/>
                <a:cs typeface="Arial" panose="020B0604020202020204" pitchFamily="34" charset="0"/>
              </a:rPr>
              <a:t>Processing a non-AR Cash payment</a:t>
            </a:r>
          </a:p>
          <a:p>
            <a:pPr marL="342900" indent="-342900">
              <a:buFont typeface="+mj-lt"/>
              <a:buAutoNum type="arabicPeriod"/>
            </a:pPr>
            <a:r>
              <a:rPr lang="en-US" b="1" dirty="0" err="1">
                <a:solidFill>
                  <a:srgbClr val="092F57"/>
                </a:solidFill>
                <a:latin typeface="Arial" panose="020B0604020202020204" pitchFamily="34" charset="0"/>
                <a:cs typeface="Arial" panose="020B0604020202020204" pitchFamily="34" charset="0"/>
              </a:rPr>
              <a:t>HCM</a:t>
            </a:r>
            <a:r>
              <a:rPr lang="en-US" b="1" dirty="0">
                <a:solidFill>
                  <a:srgbClr val="092F57"/>
                </a:solidFill>
                <a:latin typeface="Arial" panose="020B0604020202020204" pitchFamily="34" charset="0"/>
                <a:cs typeface="Arial" panose="020B0604020202020204" pitchFamily="34" charset="0"/>
              </a:rPr>
              <a:t> – </a:t>
            </a:r>
            <a:r>
              <a:rPr lang="en-US" dirty="0">
                <a:solidFill>
                  <a:srgbClr val="092F57"/>
                </a:solidFill>
                <a:latin typeface="Arial" panose="020B0604020202020204" pitchFamily="34" charset="0"/>
                <a:cs typeface="Arial" panose="020B0604020202020204" pitchFamily="34" charset="0"/>
              </a:rPr>
              <a:t>Week of March 20</a:t>
            </a:r>
            <a:r>
              <a:rPr lang="en-US" baseline="30000" dirty="0">
                <a:solidFill>
                  <a:srgbClr val="092F57"/>
                </a:solidFill>
                <a:latin typeface="Arial" panose="020B0604020202020204" pitchFamily="34" charset="0"/>
                <a:cs typeface="Arial" panose="020B0604020202020204" pitchFamily="34" charset="0"/>
              </a:rPr>
              <a:t>th</a:t>
            </a:r>
            <a:r>
              <a:rPr lang="en-US" dirty="0">
                <a:solidFill>
                  <a:srgbClr val="092F57"/>
                </a:solidFill>
                <a:latin typeface="Arial" panose="020B0604020202020204" pitchFamily="34" charset="0"/>
                <a:cs typeface="Arial" panose="020B0604020202020204" pitchFamily="34" charset="0"/>
              </a:rPr>
              <a:t> </a:t>
            </a:r>
          </a:p>
          <a:p>
            <a:pPr marL="342900" indent="-342900">
              <a:buFont typeface="+mj-lt"/>
              <a:buAutoNum type="arabicPeriod"/>
            </a:pPr>
            <a:r>
              <a:rPr lang="en-US" b="1" i="0" dirty="0" err="1">
                <a:solidFill>
                  <a:srgbClr val="092F57"/>
                </a:solidFill>
                <a:effectLst/>
                <a:latin typeface="Arial" panose="020B0604020202020204" pitchFamily="34" charset="0"/>
                <a:cs typeface="Arial" panose="020B0604020202020204" pitchFamily="34" charset="0"/>
              </a:rPr>
              <a:t>HCM</a:t>
            </a:r>
            <a:r>
              <a:rPr lang="en-US" b="1" i="0" dirty="0">
                <a:solidFill>
                  <a:srgbClr val="092F57"/>
                </a:solidFill>
                <a:effectLst/>
                <a:latin typeface="Arial" panose="020B0604020202020204" pitchFamily="34" charset="0"/>
                <a:cs typeface="Arial" panose="020B0604020202020204" pitchFamily="34" charset="0"/>
              </a:rPr>
              <a:t> – </a:t>
            </a:r>
            <a:r>
              <a:rPr lang="en-US" i="0" dirty="0">
                <a:solidFill>
                  <a:srgbClr val="092F57"/>
                </a:solidFill>
                <a:effectLst/>
                <a:latin typeface="Arial" panose="020B0604020202020204" pitchFamily="34" charset="0"/>
                <a:cs typeface="Arial" panose="020B0604020202020204" pitchFamily="34" charset="0"/>
              </a:rPr>
              <a:t>Week of March 27</a:t>
            </a:r>
            <a:r>
              <a:rPr lang="en-US" i="0" baseline="30000" dirty="0">
                <a:solidFill>
                  <a:srgbClr val="092F57"/>
                </a:solidFill>
                <a:effectLst/>
                <a:latin typeface="Arial" panose="020B0604020202020204" pitchFamily="34" charset="0"/>
                <a:cs typeface="Arial" panose="020B0604020202020204" pitchFamily="34" charset="0"/>
              </a:rPr>
              <a:t>th</a:t>
            </a:r>
            <a:r>
              <a:rPr lang="en-US" i="0" dirty="0">
                <a:solidFill>
                  <a:srgbClr val="092F57"/>
                </a:solidFill>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873078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562674304CBB4BB1B28CDCCE389339" ma:contentTypeVersion="2" ma:contentTypeDescription="Create a new document." ma:contentTypeScope="" ma:versionID="fb0c83083da30f4411dbaa06c34cbca6">
  <xsd:schema xmlns:xsd="http://www.w3.org/2001/XMLSchema" xmlns:xs="http://www.w3.org/2001/XMLSchema" xmlns:p="http://schemas.microsoft.com/office/2006/metadata/properties" xmlns:ns2="38ac8d9b-57a9-43ab-aeed-655448db72ff" targetNamespace="http://schemas.microsoft.com/office/2006/metadata/properties" ma:root="true" ma:fieldsID="fe90c2b1bc3dd7533e065299e1a04cef" ns2:_="">
    <xsd:import namespace="38ac8d9b-57a9-43ab-aeed-655448db72ff"/>
    <xsd:element name="properties">
      <xsd:complexType>
        <xsd:sequence>
          <xsd:element name="documentManagement">
            <xsd:complexType>
              <xsd:all>
                <xsd:element ref="ns2:Meeting_x0020_Type" minOccurs="0"/>
                <xsd:element ref="ns2:Meeting_x0020_Date" minOccurs="0"/>
                <xsd:element ref="ns2:Agency" minOccurs="0"/>
                <xsd:element ref="ns2:Item_x0020_No_x002e_" minOccurs="0"/>
                <xsd:element ref="ns2:Status" minOccurs="0"/>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ac8d9b-57a9-43ab-aeed-655448db72ff" elementFormDefault="qualified">
    <xsd:import namespace="http://schemas.microsoft.com/office/2006/documentManagement/types"/>
    <xsd:import namespace="http://schemas.microsoft.com/office/infopath/2007/PartnerControls"/>
    <xsd:element name="Meeting_x0020_Type" ma:index="8" nillable="true" ma:displayName="Meeting Type" ma:format="Dropdown" ma:internalName="Meeting_x0020_Type">
      <xsd:simpleType>
        <xsd:restriction base="dms:Choice">
          <xsd:enumeration value="Subcommittee Meeting"/>
          <xsd:enumeration value="Regular Meeting"/>
          <xsd:enumeration value="Special Meeting"/>
          <xsd:enumeration value="Agenda Items"/>
        </xsd:restriction>
      </xsd:simpleType>
    </xsd:element>
    <xsd:element name="Meeting_x0020_Date" ma:index="9" nillable="true" ma:displayName="Meeting Date" ma:internalName="Meeting_x0020_Date">
      <xsd:simpleType>
        <xsd:restriction base="dms:Text">
          <xsd:maxLength value="255"/>
        </xsd:restriction>
      </xsd:simpleType>
    </xsd:element>
    <xsd:element name="Agency" ma:index="10" nillable="true" ma:displayName="Agency" ma:format="Dropdown" ma:internalName="Agency">
      <xsd:simpleType>
        <xsd:restriction base="dms:Choice">
          <xsd:enumeration value="Meeting Type"/>
        </xsd:restriction>
      </xsd:simpleType>
    </xsd:element>
    <xsd:element name="Item_x0020_No_x002e_" ma:index="11" nillable="true" ma:displayName="Item No." ma:format="Dropdown" ma:internalName="Item_x0020_No_x002e_">
      <xsd:simpleType>
        <xsd:restriction base="dms:Choice">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enumeration value="13"/>
          <xsd:enumeration value="14"/>
          <xsd:enumeration value="15"/>
          <xsd:enumeration value="Withdrawn"/>
        </xsd:restriction>
      </xsd:simpleType>
    </xsd:element>
    <xsd:element name="Status" ma:index="12" nillable="true" ma:displayName="Status" ma:default="Stage In Progress" ma:format="Dropdown" ma:internalName="Status">
      <xsd:simpleType>
        <xsd:restriction base="dms:Choice">
          <xsd:enumeration value="Stage In Progress"/>
          <xsd:enumeration value="Waiting For Approval"/>
          <xsd:enumeration value="Approved"/>
        </xsd:restriction>
      </xsd:simpleType>
    </xsd:element>
    <xsd:element name="Category" ma:index="13" nillable="true" ma:displayName="Category" ma:internalName="Categor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gency xmlns="38ac8d9b-57a9-43ab-aeed-655448db72ff" xsi:nil="true"/>
    <Meeting_x0020_Type xmlns="38ac8d9b-57a9-43ab-aeed-655448db72ff" xsi:nil="true"/>
    <Item_x0020_No_x002e_ xmlns="38ac8d9b-57a9-43ab-aeed-655448db72ff" xsi:nil="true"/>
    <Meeting_x0020_Date xmlns="38ac8d9b-57a9-43ab-aeed-655448db72ff" xsi:nil="true"/>
    <Category xmlns="38ac8d9b-57a9-43ab-aeed-655448db72ff" xsi:nil="true"/>
    <Status xmlns="38ac8d9b-57a9-43ab-aeed-655448db72ff">Stage In Progress</Status>
  </documentManagement>
</p:properties>
</file>

<file path=customXml/itemProps1.xml><?xml version="1.0" encoding="utf-8"?>
<ds:datastoreItem xmlns:ds="http://schemas.openxmlformats.org/officeDocument/2006/customXml" ds:itemID="{C6820417-1D5F-4740-A93F-C34B976A1765}"/>
</file>

<file path=customXml/itemProps2.xml><?xml version="1.0" encoding="utf-8"?>
<ds:datastoreItem xmlns:ds="http://schemas.openxmlformats.org/officeDocument/2006/customXml" ds:itemID="{A60F166E-C561-4EA7-897A-D00EFF304A17}"/>
</file>

<file path=customXml/itemProps3.xml><?xml version="1.0" encoding="utf-8"?>
<ds:datastoreItem xmlns:ds="http://schemas.openxmlformats.org/officeDocument/2006/customXml" ds:itemID="{43168E1B-7632-4FBB-B235-4B675289BEFE}"/>
</file>

<file path=docProps/app.xml><?xml version="1.0" encoding="utf-8"?>
<Properties xmlns="http://schemas.openxmlformats.org/officeDocument/2006/extended-properties" xmlns:vt="http://schemas.openxmlformats.org/officeDocument/2006/docPropsVTypes">
  <TotalTime>25612</TotalTime>
  <Words>897</Words>
  <Application>Microsoft Office PowerPoint</Application>
  <PresentationFormat>Widescreen</PresentationFormat>
  <Paragraphs>171</Paragraphs>
  <Slides>19</Slides>
  <Notes>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19</vt:i4>
      </vt:variant>
    </vt:vector>
  </HeadingPairs>
  <TitlesOfParts>
    <vt:vector size="26" baseType="lpstr">
      <vt:lpstr>Arial</vt:lpstr>
      <vt:lpstr>Calibri</vt:lpstr>
      <vt:lpstr>Calibri Light</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Doench</dc:creator>
  <cp:lastModifiedBy>Alex Doench</cp:lastModifiedBy>
  <cp:revision>218</cp:revision>
  <dcterms:created xsi:type="dcterms:W3CDTF">2022-10-27T22:12:02Z</dcterms:created>
  <dcterms:modified xsi:type="dcterms:W3CDTF">2023-03-02T18:30:21Z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0x01010078562674304CBB4BB1B28CDCCE389339</vt:lpwstr>
  </property>
</Properties>
</file>