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6" r:id="rId5"/>
    <p:sldMasterId id="2147483712" r:id="rId6"/>
    <p:sldMasterId id="2147483725" r:id="rId7"/>
    <p:sldMasterId id="2147483737" r:id="rId8"/>
  </p:sldMasterIdLst>
  <p:notesMasterIdLst>
    <p:notesMasterId r:id="rId26"/>
  </p:notesMasterIdLst>
  <p:handoutMasterIdLst>
    <p:handoutMasterId r:id="rId27"/>
  </p:handoutMasterIdLst>
  <p:sldIdLst>
    <p:sldId id="256" r:id="rId9"/>
    <p:sldId id="12625" r:id="rId10"/>
    <p:sldId id="12774" r:id="rId11"/>
    <p:sldId id="257" r:id="rId12"/>
    <p:sldId id="12604" r:id="rId13"/>
    <p:sldId id="12772" r:id="rId14"/>
    <p:sldId id="12776" r:id="rId15"/>
    <p:sldId id="12777" r:id="rId16"/>
    <p:sldId id="12589" r:id="rId17"/>
    <p:sldId id="12765" r:id="rId18"/>
    <p:sldId id="12775" r:id="rId19"/>
    <p:sldId id="12605" r:id="rId20"/>
    <p:sldId id="12719" r:id="rId21"/>
    <p:sldId id="12668" r:id="rId22"/>
    <p:sldId id="12767" r:id="rId23"/>
    <p:sldId id="12595" r:id="rId24"/>
    <p:sldId id="12626" r:id="rId25"/>
  </p:sldIdLst>
  <p:sldSz cx="12192000" cy="6858000"/>
  <p:notesSz cx="6858000" cy="1543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mos, Almendra C" initials="OAC" lastIdx="5" clrIdx="0">
    <p:extLst>
      <p:ext uri="{19B8F6BF-5375-455C-9EA6-DF929625EA0E}">
        <p15:presenceInfo xmlns:p15="http://schemas.microsoft.com/office/powerpoint/2012/main" userId="S::alolmos@deloitte.com::4a30b274-cf63-43b5-b2f8-a8f18cb004ec" providerId="AD"/>
      </p:ext>
    </p:extLst>
  </p:cmAuthor>
  <p:cmAuthor id="2" name="Thompson, Kyle" initials="TK" lastIdx="38" clrIdx="1">
    <p:extLst>
      <p:ext uri="{19B8F6BF-5375-455C-9EA6-DF929625EA0E}">
        <p15:presenceInfo xmlns:p15="http://schemas.microsoft.com/office/powerpoint/2012/main" userId="S::kythompson@deloitte.com::169077e2-f7e8-4998-af9b-c9d12c246ceb" providerId="AD"/>
      </p:ext>
    </p:extLst>
  </p:cmAuthor>
  <p:cmAuthor id="3" name="Alex Doench" initials="AD" lastIdx="2" clrIdx="2">
    <p:extLst>
      <p:ext uri="{19B8F6BF-5375-455C-9EA6-DF929625EA0E}">
        <p15:presenceInfo xmlns:p15="http://schemas.microsoft.com/office/powerpoint/2012/main" userId="S-1-5-21-2580726161-2373991790-2172152126-7612" providerId="AD"/>
      </p:ext>
    </p:extLst>
  </p:cmAuthor>
  <p:cmAuthor id="4" name="Tina Fuller" initials="TF" lastIdx="1" clrIdx="3">
    <p:extLst>
      <p:ext uri="{19B8F6BF-5375-455C-9EA6-DF929625EA0E}">
        <p15:presenceInfo xmlns:p15="http://schemas.microsoft.com/office/powerpoint/2012/main" userId="Tina Full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81C"/>
    <a:srgbClr val="092F57"/>
    <a:srgbClr val="E14504"/>
    <a:srgbClr val="6CC24A"/>
    <a:srgbClr val="A1CAF5"/>
    <a:srgbClr val="076B9D"/>
    <a:srgbClr val="065D88"/>
    <a:srgbClr val="009BD2"/>
    <a:srgbClr val="098ED1"/>
    <a:srgbClr val="076E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18" autoAdjust="0"/>
    <p:restoredTop sz="31696" autoAdjust="0"/>
  </p:normalViewPr>
  <p:slideViewPr>
    <p:cSldViewPr snapToGrid="0">
      <p:cViewPr>
        <p:scale>
          <a:sx n="110" d="100"/>
          <a:sy n="110" d="100"/>
        </p:scale>
        <p:origin x="7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48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commentAuthors" Target="commentAuthor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61ACCC-D81E-48CE-A769-EFAA3F323A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129EB-09A3-41D9-B9EC-058113F546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8ED622-8C3F-4F7C-A915-8DA4DBC61E36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5932B1-79AC-4FA4-94B3-47AD85709F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014AC9-E21D-4FF1-91BA-D40D037CA34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52AD46-3D39-4EE2-AA0D-AA309B872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8490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9FE7E-AB06-492F-8E8B-54EB5A5AB959}" type="datetimeFigureOut">
              <a:rPr lang="en-US"/>
              <a:t>3/30/2022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0A64D-9269-4E22-A82A-EB0CC43C8A4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36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0A64D-9269-4E22-A82A-EB0CC43C8A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222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0A64D-9269-4E22-A82A-EB0CC43C8A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681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0A64D-9269-4E22-A82A-EB0CC43C8A49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8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E9AFF7-0869-4B91-BD8C-5D3CE9843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629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4911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70D1F-0A94-42F6-80FC-8862F462A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F7186-035D-49BF-BAF1-A77844EAB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1D1C59-4AE7-4156-85D6-EB199502B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B707DF-F7F5-4F3B-9825-CD2B0A1C843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27BB4-E106-418B-A873-61DE74698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E60E1-EFA5-4D79-A58C-5F661E098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756AF-89EE-46CB-865A-40A1458A1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86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52A89-8D22-4887-9744-2F020F50C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9F274-32D0-47E1-A257-04FCBC727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4C454-4367-4D6B-A533-32CAF5A420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B707DF-F7F5-4F3B-9825-CD2B0A1C843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C7FAB-8197-4E36-9D61-EFB247F87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F3932-C4F6-4273-9532-2D5FBE781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756AF-89EE-46CB-865A-40A1458A1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41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2AC72-9C38-48D5-91FF-2903FA2F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1B28A-CEC3-405B-B0D0-856BA25044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656180-2139-4FC1-A51F-71CD47D522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424FC8-20D0-4230-96C8-5986BCE93E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B707DF-F7F5-4F3B-9825-CD2B0A1C843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2D2061-CF6E-43A9-B7D5-CD118AB38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F95C4D-E507-4C47-9BCF-94F0DFA2B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756AF-89EE-46CB-865A-40A1458A1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32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807A0-13E7-4820-9552-4DAC5D508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F8B9F8-B3B9-44CA-ABA7-10C505052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A4B122-01BC-42EE-9B5A-D93FB6056F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49B4D3-8E18-46CF-9A48-37C62F1651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39BF4E-FF0E-4748-A293-C7B04A8CBE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8B61C0-761C-46EC-B798-41C674A87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B707DF-F7F5-4F3B-9825-CD2B0A1C843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14F536-FC6B-4B9C-8997-57F43818B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CBD3DC-1B75-4D7E-AE78-51AAFC2A1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756AF-89EE-46CB-865A-40A1458A1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865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7A355-9168-4605-A098-1FC4C634A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5333BC-5CE8-4A36-99BE-78C5BFAED6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B707DF-F7F5-4F3B-9825-CD2B0A1C843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5DC99B-816C-4F2B-AA1C-D8333A485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CF7467-F470-4807-8787-A17ED5044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756AF-89EE-46CB-865A-40A1458A1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26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917875-15AF-43A2-AB59-3134461A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B707DF-F7F5-4F3B-9825-CD2B0A1C843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7CB7B5-7B94-41C3-B496-CC5BC863F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C213D8-2D88-4181-9560-890385168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756AF-89EE-46CB-865A-40A1458A1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155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1EBF7-752B-4F40-B6A4-B113AFD80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071A4-915B-4692-BBE9-FA18957AE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350ED-C235-4E7E-AECD-BA5A074C67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8601A3-0DA9-4F7E-ACD3-E49ED0F903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B707DF-F7F5-4F3B-9825-CD2B0A1C843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4B2F19-79AD-4A58-A28D-FC28F1CB9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DF5977-0E78-4B39-83A3-0B64A75BD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756AF-89EE-46CB-865A-40A1458A1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3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AA2B8-AFB2-4A6D-9709-88BC15840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649840-7926-4112-8E5F-A69915FA31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16CA13-F3E5-4213-A958-1E86B16B35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1C6ABE-78B2-446E-BC01-0B54236EE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B707DF-F7F5-4F3B-9825-CD2B0A1C843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15504D-8764-4B59-96F4-026109275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4A7FFA-56E7-4691-A328-183143FEE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756AF-89EE-46CB-865A-40A1458A1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268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484C4-A48D-4152-9259-2729822FE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A30B0D-AD8B-4A94-9A8B-24383365D8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C964D-02D9-4D17-9D53-6B25237415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B707DF-F7F5-4F3B-9825-CD2B0A1C843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7A6F1-ECE9-4AA7-B24A-4FDA8497D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5892F-FFE5-411D-97D9-D6218A704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756AF-89EE-46CB-865A-40A1458A1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9418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8A408E-3910-44EE-BC9E-DFC302F4E8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4F2547-793B-431F-8D9C-A5A4E1909E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C430F9-0D13-4D89-8AF7-3E0F9F997B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B707DF-F7F5-4F3B-9825-CD2B0A1C843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36167-933A-46F8-8EE2-17F4E67E1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6BB41-0104-489F-9ADD-2BDCD01C8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756AF-89EE-46CB-865A-40A1458A1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623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33ADA-05A7-435C-92E8-5F81AFD72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FAC05-3AB5-4232-99FE-578F1BEDB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9565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E0DF6-448A-4A5A-B0C0-1D827179A9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C6E0E2-509B-465F-A482-4FDFA3F726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D4C42-1004-4BC6-B8EE-2BAD9E4DB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68AB2-2CB6-4597-B8FE-2D6C32733E7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1298B-8264-4061-AA33-0F6CBB30D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6398A-A0E1-4B9B-9B16-B8F80F70F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78FB39-F5A2-4BB1-A4BB-308C3008C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7155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C61B9-0A23-423F-8E17-5772AD23E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BBA64-ECDF-4A67-916F-D8A60F77D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FE3AF-53C7-4065-A425-C521603B27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68AB2-2CB6-4597-B8FE-2D6C32733E7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C516C-F362-4041-8D67-C8D072A6E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946651-40E5-4F51-98F4-359672DC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78FB39-F5A2-4BB1-A4BB-308C3008C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044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BA906-4B59-4B41-BEF0-77E80CB1B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F9476-7A85-4055-A233-39C16D94A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0E4C8-2BE2-4617-96C1-FDF0BAA1F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68AB2-2CB6-4597-B8FE-2D6C32733E7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2205AC-2C05-42A4-9965-499C4C5D9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BA0655-5914-4F10-9763-50CF72D1E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78FB39-F5A2-4BB1-A4BB-308C3008C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521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CC328-0CDD-41DA-9F24-1BA8242B5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350A4-2F2D-4FAA-BEA2-868B39981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D23E71-DC06-49B6-9835-AFA076116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149E1A-24B3-490D-BFBB-06F9258273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68AB2-2CB6-4597-B8FE-2D6C32733E7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AA4887-3E64-49C8-A62C-B4EE0646E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962063-237A-4329-81D3-B9017F84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78FB39-F5A2-4BB1-A4BB-308C3008C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1372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79A69-7294-43D5-8318-A9C5DB11A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514CAB-93EF-4802-81DF-0BB48E6A4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99A9A4-1921-4F9B-B3FF-BD5BEC195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74466D-B16B-401A-8433-C7B98051FA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09674-2247-49CF-8E1D-F03FBD4C3F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4FB61E-D641-45A6-B3C9-B0F776FF1F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68AB2-2CB6-4597-B8FE-2D6C32733E7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AFF3E0-496F-47E7-99FD-C08681013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FC2AB5-E017-47ED-8330-B7043F593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78FB39-F5A2-4BB1-A4BB-308C3008C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2754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65AC8-18DD-4C83-B331-E238D7323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FE5E03-4E8F-418B-8AA2-336B97F3E6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68AB2-2CB6-4597-B8FE-2D6C32733E7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643F2D-F330-4B72-8EA5-9093E432E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A71EFA-39AB-4199-BFEF-905C4C660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78FB39-F5A2-4BB1-A4BB-308C3008C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238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5449E-A57A-435B-A486-7B34D46443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68AB2-2CB6-4597-B8FE-2D6C32733E7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690D6D-C4AE-47FF-861F-7B710EB59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4FB005-792F-46BD-A05F-949B13D4F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78FB39-F5A2-4BB1-A4BB-308C3008C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4977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D2E26-FEAE-4255-8231-280719F8B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76CB2-4071-49DF-80BF-244D9DF13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4DB64F-8F1B-4099-9336-7D6FBE8232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EE50E-6584-4AC4-971F-4241318CD3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68AB2-2CB6-4597-B8FE-2D6C32733E7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274AE-E9B6-4EB6-A654-36B5CDE13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5288AD-DD6A-4819-B565-DB70470EB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78FB39-F5A2-4BB1-A4BB-308C3008C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77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B6E7B-4C16-4C6E-9605-E84CB5E6D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61FD32-1CA1-47B7-8DF1-688D91EF3C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875726-970D-4BB1-B55D-495F60DC86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C40429-EE25-4FFF-AA0B-767AE8178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68AB2-2CB6-4597-B8FE-2D6C32733E7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1E14D9-2174-4F5D-953E-0EF2DC124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0D073B-C5BD-4940-B366-A4B299667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78FB39-F5A2-4BB1-A4BB-308C3008C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499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B0761-23B2-4C83-85FC-24B489D5D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7E94F1-5B1C-4497-A468-206D892139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1BFC8-14C5-4802-8A39-9479CB1D53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68AB2-2CB6-4597-B8FE-2D6C32733E7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CC8A9-19BE-49F3-B004-40C38FD66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4A43B-576C-4D39-BA12-5441AB515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78FB39-F5A2-4BB1-A4BB-308C3008C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447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61E0E-BAA0-49A7-ACB6-2B6879FF9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FB5FBF-DD91-46CF-BA92-173D98DB4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73661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CC213A-7C54-4AD1-B155-C741994F5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BD622B-DE48-49FF-9DBD-5D2EEB7C9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7B831-9723-4744-B425-E70616F345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68AB2-2CB6-4597-B8FE-2D6C32733E7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A0227-3CE7-4708-8C48-EEF1490BB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7046A9-BD49-4821-B362-FCA642A34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78FB39-F5A2-4BB1-A4BB-308C3008C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4542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4603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>
            <a:lvl1pPr>
              <a:defRPr cap="none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6024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719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5547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1198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>
            <a:lvl1pPr>
              <a:defRPr cap="none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2558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984EFA6-864B-440D-97C6-805A94284596}"/>
              </a:ext>
            </a:extLst>
          </p:cNvPr>
          <p:cNvSpPr/>
          <p:nvPr userDrawn="1"/>
        </p:nvSpPr>
        <p:spPr>
          <a:xfrm>
            <a:off x="-2140" y="6340923"/>
            <a:ext cx="12192000" cy="93995"/>
          </a:xfrm>
          <a:prstGeom prst="rect">
            <a:avLst/>
          </a:prstGeom>
          <a:solidFill>
            <a:srgbClr val="FFB81C"/>
          </a:solidFill>
          <a:ln>
            <a:solidFill>
              <a:srgbClr val="FFB8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3EAE8A-F015-4D72-A4AF-B6628FF1ED33}"/>
              </a:ext>
            </a:extLst>
          </p:cNvPr>
          <p:cNvSpPr/>
          <p:nvPr userDrawn="1"/>
        </p:nvSpPr>
        <p:spPr>
          <a:xfrm>
            <a:off x="0" y="6407781"/>
            <a:ext cx="12192000" cy="444415"/>
          </a:xfrm>
          <a:prstGeom prst="rect">
            <a:avLst/>
          </a:prstGeom>
          <a:solidFill>
            <a:srgbClr val="092F57"/>
          </a:solidFill>
          <a:ln>
            <a:solidFill>
              <a:srgbClr val="092F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C035FA-D6FA-4E71-B7DF-0CADA766C6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524" y="6262871"/>
            <a:ext cx="758952" cy="75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83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5821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590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87FE5-5568-4A14-8D26-CD9D7168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1626B-928A-478D-BEA9-0762F5195F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D78883-62FF-4860-ABBD-D3A0A4AA1F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06969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6364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1609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2D19023-4BB9-4C48-826E-348CDAC827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02687" cy="634190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D69650E-84A0-44D1-A7E4-9F7F202A620E}"/>
              </a:ext>
            </a:extLst>
          </p:cNvPr>
          <p:cNvSpPr/>
          <p:nvPr userDrawn="1"/>
        </p:nvSpPr>
        <p:spPr>
          <a:xfrm>
            <a:off x="-10686" y="0"/>
            <a:ext cx="12213371" cy="6341902"/>
          </a:xfrm>
          <a:prstGeom prst="rect">
            <a:avLst/>
          </a:prstGeom>
          <a:gradFill flip="none" rotWithShape="1">
            <a:gsLst>
              <a:gs pos="43000">
                <a:srgbClr val="092F57">
                  <a:alpha val="81000"/>
                </a:srgbClr>
              </a:gs>
              <a:gs pos="100000">
                <a:srgbClr val="FFB81C">
                  <a:alpha val="8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BC516C6-55B0-4FD9-9126-3E19CB1EF465}"/>
              </a:ext>
            </a:extLst>
          </p:cNvPr>
          <p:cNvCxnSpPr/>
          <p:nvPr userDrawn="1"/>
        </p:nvCxnSpPr>
        <p:spPr>
          <a:xfrm>
            <a:off x="3288038" y="2973668"/>
            <a:ext cx="5797118" cy="0"/>
          </a:xfrm>
          <a:prstGeom prst="line">
            <a:avLst/>
          </a:prstGeom>
          <a:ln w="19050">
            <a:solidFill>
              <a:srgbClr val="FFB81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ED488FB-AB51-45C8-A333-82910D51B5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56700"/>
          <a:stretch/>
        </p:blipFill>
        <p:spPr>
          <a:xfrm>
            <a:off x="-1" y="4576510"/>
            <a:ext cx="12192001" cy="16296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EBBAD6-57D1-40DF-B2C0-32593B5E37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7385" t="15682" r="2464" b="57878"/>
          <a:stretch/>
        </p:blipFill>
        <p:spPr>
          <a:xfrm>
            <a:off x="5666584" y="5162955"/>
            <a:ext cx="289932" cy="3256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549A30-B870-4427-A0D6-0AB091B9CB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76951" t="44956" r="5068" b="34501"/>
          <a:stretch/>
        </p:blipFill>
        <p:spPr>
          <a:xfrm>
            <a:off x="5666584" y="5525595"/>
            <a:ext cx="258708" cy="2542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5A8C57-B244-4F33-9480-6E89AE581F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5481" t="64779" r="17778" b="15758"/>
          <a:stretch/>
        </p:blipFill>
        <p:spPr>
          <a:xfrm>
            <a:off x="5500023" y="5767052"/>
            <a:ext cx="240867" cy="2408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8664B1-CAFD-4023-AD61-FA377197D8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8760" t="74102" r="34809" b="7877"/>
          <a:stretch/>
        </p:blipFill>
        <p:spPr>
          <a:xfrm>
            <a:off x="5260420" y="5889050"/>
            <a:ext cx="236406" cy="2230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F2C98C-50FC-43C6-9562-B9F2191E2F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0" t="37659" r="56919" b="59008"/>
          <a:stretch/>
        </p:blipFill>
        <p:spPr>
          <a:xfrm>
            <a:off x="5046852" y="5874092"/>
            <a:ext cx="217130" cy="228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248477-9097-4197-8514-17A0EBF2E4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1" t="36788" r="58590" b="60440"/>
          <a:stretch/>
        </p:blipFill>
        <p:spPr>
          <a:xfrm>
            <a:off x="4862900" y="5813250"/>
            <a:ext cx="196112" cy="1901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B05A27-2D44-49CB-8F1A-BCF6BD9FB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6" t="32561" r="60406" b="65019"/>
          <a:stretch/>
        </p:blipFill>
        <p:spPr>
          <a:xfrm>
            <a:off x="4660941" y="5526023"/>
            <a:ext cx="176525" cy="1659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69BC26-9FAD-429E-B484-325590F257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7" t="34854" r="59902" b="62687"/>
          <a:stretch/>
        </p:blipFill>
        <p:spPr>
          <a:xfrm>
            <a:off x="4742369" y="5679204"/>
            <a:ext cx="154879" cy="168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38197C-AFEA-41CF-970E-A94F76787D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7" t="30252" r="60665" b="67456"/>
          <a:stretch/>
        </p:blipFill>
        <p:spPr>
          <a:xfrm>
            <a:off x="4650739" y="5360951"/>
            <a:ext cx="157163" cy="1571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80B613-1CB1-4ECA-A39B-FC26AA9259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8" t="28022" r="60751" b="69895"/>
          <a:stretch/>
        </p:blipFill>
        <p:spPr>
          <a:xfrm>
            <a:off x="4647934" y="5211106"/>
            <a:ext cx="147638" cy="1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5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2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1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50"/>
                            </p:stCondLst>
                            <p:childTnLst>
                              <p:par>
                                <p:cTn id="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60306DA-D392-4990-828D-4DA3F1890EBF}"/>
              </a:ext>
            </a:extLst>
          </p:cNvPr>
          <p:cNvGrpSpPr/>
          <p:nvPr userDrawn="1"/>
        </p:nvGrpSpPr>
        <p:grpSpPr>
          <a:xfrm>
            <a:off x="0" y="0"/>
            <a:ext cx="5719568" cy="6337301"/>
            <a:chOff x="0" y="0"/>
            <a:chExt cx="4850780" cy="63373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7DE98DE-EA07-42FF-A5B5-21494F2326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55" t="15260" b="26998"/>
            <a:stretch/>
          </p:blipFill>
          <p:spPr>
            <a:xfrm>
              <a:off x="0" y="1"/>
              <a:ext cx="4850780" cy="63373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48E3172-5D68-4471-ADEC-B483B835040F}"/>
                </a:ext>
              </a:extLst>
            </p:cNvPr>
            <p:cNvSpPr/>
            <p:nvPr/>
          </p:nvSpPr>
          <p:spPr>
            <a:xfrm>
              <a:off x="1" y="0"/>
              <a:ext cx="4850779" cy="6337301"/>
            </a:xfrm>
            <a:prstGeom prst="rect">
              <a:avLst/>
            </a:prstGeom>
            <a:gradFill flip="none" rotWithShape="1">
              <a:gsLst>
                <a:gs pos="43000">
                  <a:srgbClr val="092F57">
                    <a:alpha val="81000"/>
                  </a:srgbClr>
                </a:gs>
                <a:gs pos="100000">
                  <a:srgbClr val="FFB81C">
                    <a:alpha val="8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0B1F3FF-BD57-430F-8CB2-750DC46DA321}"/>
              </a:ext>
            </a:extLst>
          </p:cNvPr>
          <p:cNvSpPr txBox="1"/>
          <p:nvPr userDrawn="1"/>
        </p:nvSpPr>
        <p:spPr>
          <a:xfrm>
            <a:off x="1679574" y="2690336"/>
            <a:ext cx="26933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93811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1516DB-F3B1-4B32-A39E-6B147397B6F9}"/>
              </a:ext>
            </a:extLst>
          </p:cNvPr>
          <p:cNvSpPr/>
          <p:nvPr userDrawn="1"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092F57"/>
          </a:solidFill>
          <a:ln w="12700" cap="rnd" cmpd="sng" algn="ctr">
            <a:noFill/>
            <a:prstDash val="solid"/>
          </a:ln>
          <a:effectLst/>
        </p:spPr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ADD6E6-298B-4945-89C1-7100DCF7712E}"/>
              </a:ext>
            </a:extLst>
          </p:cNvPr>
          <p:cNvSpPr/>
          <p:nvPr userDrawn="1"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E14504"/>
          </a:solidFill>
          <a:ln w="12700" cap="rnd" cmpd="sng" algn="ctr">
            <a:noFill/>
            <a:prstDash val="solid"/>
          </a:ln>
          <a:effectLst/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DBB040-1BD5-416E-B06E-1D9E7D23E0A8}"/>
              </a:ext>
            </a:extLst>
          </p:cNvPr>
          <p:cNvSpPr/>
          <p:nvPr userDrawn="1"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FFB81C"/>
          </a:solidFill>
          <a:ln w="12700" cap="rnd" cmpd="sng" algn="ctr">
            <a:noFill/>
            <a:prstDash val="solid"/>
          </a:ln>
          <a:effectLst/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9E7BD0-19E9-4F5B-9778-C5AC83726425}"/>
              </a:ext>
            </a:extLst>
          </p:cNvPr>
          <p:cNvSpPr>
            <a:spLocks noChangeAspect="1"/>
          </p:cNvSpPr>
          <p:nvPr userDrawn="1"/>
        </p:nvSpPr>
        <p:spPr>
          <a:xfrm>
            <a:off x="440286" y="614407"/>
            <a:ext cx="11309338" cy="921785"/>
          </a:xfrm>
          <a:prstGeom prst="rect">
            <a:avLst/>
          </a:prstGeom>
          <a:solidFill>
            <a:srgbClr val="092F57"/>
          </a:solidFill>
          <a:ln w="12700" cap="rnd" cmpd="sng" algn="ctr">
            <a:noFill/>
            <a:prstDash val="solid"/>
          </a:ln>
          <a:effectLst/>
        </p:spPr>
      </p:sp>
    </p:spTree>
    <p:extLst>
      <p:ext uri="{BB962C8B-B14F-4D97-AF65-F5344CB8AC3E}">
        <p14:creationId xmlns:p14="http://schemas.microsoft.com/office/powerpoint/2010/main" val="24132273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6866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2BD94-466A-4BA4-BAE6-A150567B4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4F3FF7-1A9A-4F76-A2CF-6DD251DA2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5E7619-8583-4673-B72A-3BE3EB3E6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A8A72A-9F25-4700-A44E-E2A87BDC16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0A7D5E-F949-493A-B413-F4D904CF8E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55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6D88B-C590-4B4C-B718-ED93DA51F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291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B9E05F9-6FEC-4405-B5F3-88A01C0BDA55}"/>
              </a:ext>
            </a:extLst>
          </p:cNvPr>
          <p:cNvCxnSpPr>
            <a:cxnSpLocks/>
          </p:cNvCxnSpPr>
          <p:nvPr userDrawn="1"/>
        </p:nvCxnSpPr>
        <p:spPr>
          <a:xfrm>
            <a:off x="838200" y="1108038"/>
            <a:ext cx="10515600" cy="0"/>
          </a:xfrm>
          <a:prstGeom prst="line">
            <a:avLst/>
          </a:prstGeom>
          <a:ln w="28575">
            <a:solidFill>
              <a:srgbClr val="092F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4750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077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164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0C04A-3DC3-486C-B3AA-3DD22D5571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A7671C-0045-4237-8224-96514BE87F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A61F5-AB02-46C9-AB93-B1CD7D3B2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B707DF-F7F5-4F3B-9825-CD2B0A1C843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A666B-5AF7-4822-9169-97DFFB8F7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C09E4-E802-4942-AAFA-734012D7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756AF-89EE-46CB-865A-40A1458A1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50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12089D-2D54-4A5B-B3E6-8FBF8493A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97693-1369-41A3-9423-9ED48683F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9E58DD-C903-4FC4-A5B6-82235288C166}"/>
              </a:ext>
            </a:extLst>
          </p:cNvPr>
          <p:cNvSpPr/>
          <p:nvPr userDrawn="1"/>
        </p:nvSpPr>
        <p:spPr>
          <a:xfrm>
            <a:off x="-2140" y="6340923"/>
            <a:ext cx="12192000" cy="93995"/>
          </a:xfrm>
          <a:prstGeom prst="rect">
            <a:avLst/>
          </a:prstGeom>
          <a:solidFill>
            <a:srgbClr val="FFB81C"/>
          </a:solidFill>
          <a:ln>
            <a:solidFill>
              <a:srgbClr val="FFB8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1C23F6-5D31-44A5-92E0-74E7678142B2}"/>
              </a:ext>
            </a:extLst>
          </p:cNvPr>
          <p:cNvSpPr/>
          <p:nvPr userDrawn="1"/>
        </p:nvSpPr>
        <p:spPr>
          <a:xfrm>
            <a:off x="0" y="6407781"/>
            <a:ext cx="12192000" cy="444415"/>
          </a:xfrm>
          <a:prstGeom prst="rect">
            <a:avLst/>
          </a:prstGeom>
          <a:solidFill>
            <a:srgbClr val="092F57"/>
          </a:solidFill>
          <a:ln>
            <a:solidFill>
              <a:srgbClr val="092F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4EE0A9-EF9D-4719-A487-2E7BC889200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524" y="6262871"/>
            <a:ext cx="758952" cy="75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50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4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92F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E1450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92F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92F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92F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92F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EFEF332-1C65-4F7C-885C-FD7E646062BF}"/>
              </a:ext>
            </a:extLst>
          </p:cNvPr>
          <p:cNvSpPr/>
          <p:nvPr userDrawn="1"/>
        </p:nvSpPr>
        <p:spPr>
          <a:xfrm>
            <a:off x="152400" y="0"/>
            <a:ext cx="4916245" cy="68580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0420CF-83D5-41B2-A093-0291B91DDB83}"/>
              </a:ext>
            </a:extLst>
          </p:cNvPr>
          <p:cNvSpPr/>
          <p:nvPr userDrawn="1"/>
        </p:nvSpPr>
        <p:spPr>
          <a:xfrm>
            <a:off x="0" y="0"/>
            <a:ext cx="4916245" cy="6858000"/>
          </a:xfrm>
          <a:prstGeom prst="rect">
            <a:avLst/>
          </a:prstGeom>
          <a:solidFill>
            <a:srgbClr val="092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13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228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71478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09E58DD-C903-4FC4-A5B6-82235288C166}"/>
              </a:ext>
            </a:extLst>
          </p:cNvPr>
          <p:cNvSpPr/>
          <p:nvPr userDrawn="1"/>
        </p:nvSpPr>
        <p:spPr>
          <a:xfrm>
            <a:off x="0" y="6326716"/>
            <a:ext cx="12192000" cy="93995"/>
          </a:xfrm>
          <a:prstGeom prst="rect">
            <a:avLst/>
          </a:prstGeom>
          <a:solidFill>
            <a:srgbClr val="FFB81C"/>
          </a:solidFill>
          <a:ln>
            <a:solidFill>
              <a:srgbClr val="FFB8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1C23F6-5D31-44A5-92E0-74E7678142B2}"/>
              </a:ext>
            </a:extLst>
          </p:cNvPr>
          <p:cNvSpPr/>
          <p:nvPr userDrawn="1"/>
        </p:nvSpPr>
        <p:spPr>
          <a:xfrm>
            <a:off x="0" y="6407781"/>
            <a:ext cx="12192000" cy="444415"/>
          </a:xfrm>
          <a:prstGeom prst="rect">
            <a:avLst/>
          </a:prstGeom>
          <a:solidFill>
            <a:srgbClr val="092F57"/>
          </a:solidFill>
          <a:ln>
            <a:solidFill>
              <a:srgbClr val="092F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4EE0A9-EF9D-4719-A487-2E7BC889200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524" y="6262871"/>
            <a:ext cx="758952" cy="75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47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92F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E1450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92F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92F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92F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92F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mailto:estearns@sco.idaho.gov" TargetMode="External"/><Relationship Id="rId3" Type="http://schemas.openxmlformats.org/officeDocument/2006/relationships/hyperlink" Target="mailto:scoles@sco.Idaho.gov" TargetMode="External"/><Relationship Id="rId7" Type="http://schemas.openxmlformats.org/officeDocument/2006/relationships/hyperlink" Target="mailto:tfuller@sco.Idaho.gov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clehosit@sco.Idaho.gov" TargetMode="External"/><Relationship Id="rId5" Type="http://schemas.openxmlformats.org/officeDocument/2006/relationships/hyperlink" Target="mailto:dblackmer@sco.Idaho.gov" TargetMode="External"/><Relationship Id="rId4" Type="http://schemas.openxmlformats.org/officeDocument/2006/relationships/hyperlink" Target="mailto:adoench@sco.Idaho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979B08F-1FA6-4605-B80A-D0DD7738C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" t="21273" r="6517" b="17662"/>
          <a:stretch/>
        </p:blipFill>
        <p:spPr>
          <a:xfrm>
            <a:off x="-19232" y="-15150"/>
            <a:ext cx="12211232" cy="63683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B543C50-80FD-4DA6-978B-4507572E0EED}"/>
              </a:ext>
            </a:extLst>
          </p:cNvPr>
          <p:cNvSpPr/>
          <p:nvPr/>
        </p:nvSpPr>
        <p:spPr>
          <a:xfrm>
            <a:off x="-19233" y="-30301"/>
            <a:ext cx="12217639" cy="6383476"/>
          </a:xfrm>
          <a:prstGeom prst="rect">
            <a:avLst/>
          </a:prstGeom>
          <a:gradFill flip="none" rotWithShape="1">
            <a:gsLst>
              <a:gs pos="43000">
                <a:srgbClr val="092F57">
                  <a:alpha val="81000"/>
                </a:srgbClr>
              </a:gs>
              <a:gs pos="100000">
                <a:srgbClr val="FFB81C">
                  <a:alpha val="8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6F05CA-A3E3-4244-9047-A042A6D36E9B}"/>
              </a:ext>
            </a:extLst>
          </p:cNvPr>
          <p:cNvSpPr txBox="1"/>
          <p:nvPr/>
        </p:nvSpPr>
        <p:spPr>
          <a:xfrm>
            <a:off x="1120872" y="1390728"/>
            <a:ext cx="995025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Liaison Meeting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0C1FFC-9FAD-4F8C-82A9-7EC83171ED2F}"/>
              </a:ext>
            </a:extLst>
          </p:cNvPr>
          <p:cNvSpPr txBox="1"/>
          <p:nvPr/>
        </p:nvSpPr>
        <p:spPr>
          <a:xfrm>
            <a:off x="1925399" y="3346741"/>
            <a:ext cx="834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6th, 2022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78BDC82-A243-4860-B5C9-2FA3E45735A4}"/>
              </a:ext>
            </a:extLst>
          </p:cNvPr>
          <p:cNvCxnSpPr/>
          <p:nvPr/>
        </p:nvCxnSpPr>
        <p:spPr>
          <a:xfrm>
            <a:off x="3277353" y="2943366"/>
            <a:ext cx="5797118" cy="0"/>
          </a:xfrm>
          <a:prstGeom prst="line">
            <a:avLst/>
          </a:prstGeom>
          <a:ln w="19050">
            <a:solidFill>
              <a:srgbClr val="FFB81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5688E1A-332F-48B2-A3F5-F8D628CAA1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56700"/>
          <a:stretch/>
        </p:blipFill>
        <p:spPr>
          <a:xfrm>
            <a:off x="-10686" y="4546208"/>
            <a:ext cx="12192001" cy="16296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19CEC4-972D-447A-81E7-C8EE5BCD63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385" t="15682" r="2464" b="57878"/>
          <a:stretch/>
        </p:blipFill>
        <p:spPr>
          <a:xfrm>
            <a:off x="5655899" y="5132653"/>
            <a:ext cx="289932" cy="3256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D0F423-8EA4-4A47-B7AF-2816C0BD82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951" t="44956" r="5068" b="34501"/>
          <a:stretch/>
        </p:blipFill>
        <p:spPr>
          <a:xfrm>
            <a:off x="5655899" y="5495293"/>
            <a:ext cx="258708" cy="2542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2C03C3-2F6D-45F7-A426-8F9F8AEDCE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481" t="64779" r="17778" b="15758"/>
          <a:stretch/>
        </p:blipFill>
        <p:spPr>
          <a:xfrm>
            <a:off x="5489338" y="5736750"/>
            <a:ext cx="240867" cy="2408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1D8DA7-D461-4C0C-B045-414254C963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760" t="74102" r="34809" b="7877"/>
          <a:stretch/>
        </p:blipFill>
        <p:spPr>
          <a:xfrm>
            <a:off x="5249735" y="5858748"/>
            <a:ext cx="236406" cy="2230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66155D-1783-44C5-AD35-EFEE188620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0" t="37659" r="56919" b="59008"/>
          <a:stretch/>
        </p:blipFill>
        <p:spPr>
          <a:xfrm>
            <a:off x="5036167" y="5843790"/>
            <a:ext cx="217130" cy="228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24DD67-A119-4621-BE24-36B41129C73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1" t="36788" r="58590" b="60440"/>
          <a:stretch/>
        </p:blipFill>
        <p:spPr>
          <a:xfrm>
            <a:off x="4852215" y="5782948"/>
            <a:ext cx="196112" cy="1901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7817DB-555F-4BA8-BC8A-179384973E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6" t="32561" r="60406" b="65019"/>
          <a:stretch/>
        </p:blipFill>
        <p:spPr>
          <a:xfrm>
            <a:off x="4650256" y="5495721"/>
            <a:ext cx="176525" cy="1659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1F8236-A3E5-4945-9E24-59A100BD8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7" t="34854" r="59902" b="62687"/>
          <a:stretch/>
        </p:blipFill>
        <p:spPr>
          <a:xfrm>
            <a:off x="4731684" y="5648902"/>
            <a:ext cx="154879" cy="168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AF4A79-22F9-4C11-A1EE-F9A368F9DB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7" t="30252" r="60665" b="67456"/>
          <a:stretch/>
        </p:blipFill>
        <p:spPr>
          <a:xfrm>
            <a:off x="4640054" y="5330649"/>
            <a:ext cx="157163" cy="1571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5169EDC-9B4B-4E64-804D-EBF83E1C40D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8" t="28022" r="60751" b="69895"/>
          <a:stretch/>
        </p:blipFill>
        <p:spPr>
          <a:xfrm>
            <a:off x="4637249" y="5180804"/>
            <a:ext cx="147638" cy="14287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D6D0DBD-A5CC-478B-A0A7-C43FC405A029}"/>
              </a:ext>
            </a:extLst>
          </p:cNvPr>
          <p:cNvSpPr/>
          <p:nvPr/>
        </p:nvSpPr>
        <p:spPr>
          <a:xfrm>
            <a:off x="-2140" y="6340923"/>
            <a:ext cx="12192000" cy="93995"/>
          </a:xfrm>
          <a:prstGeom prst="rect">
            <a:avLst/>
          </a:prstGeom>
          <a:solidFill>
            <a:srgbClr val="FFB81C"/>
          </a:solidFill>
          <a:ln>
            <a:solidFill>
              <a:srgbClr val="FFB8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5A9692-3D14-467C-A0DE-3968BEF5FB78}"/>
              </a:ext>
            </a:extLst>
          </p:cNvPr>
          <p:cNvSpPr/>
          <p:nvPr/>
        </p:nvSpPr>
        <p:spPr>
          <a:xfrm>
            <a:off x="0" y="6407781"/>
            <a:ext cx="12192000" cy="444415"/>
          </a:xfrm>
          <a:prstGeom prst="rect">
            <a:avLst/>
          </a:prstGeom>
          <a:solidFill>
            <a:srgbClr val="092F57"/>
          </a:solidFill>
          <a:ln>
            <a:solidFill>
              <a:srgbClr val="092F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6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2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1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1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1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1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75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FA01D-9956-47A5-AC88-A852AE8371EC}"/>
              </a:ext>
            </a:extLst>
          </p:cNvPr>
          <p:cNvSpPr txBox="1">
            <a:spLocks/>
          </p:cNvSpPr>
          <p:nvPr/>
        </p:nvSpPr>
        <p:spPr>
          <a:xfrm>
            <a:off x="581192" y="939866"/>
            <a:ext cx="11029616" cy="6835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92F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Workbook Refresh Effort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32E7FC-2271-4C48-A327-A61BB27DCC87}"/>
              </a:ext>
            </a:extLst>
          </p:cNvPr>
          <p:cNvSpPr txBox="1"/>
          <p:nvPr/>
        </p:nvSpPr>
        <p:spPr>
          <a:xfrm>
            <a:off x="1243096" y="2025282"/>
            <a:ext cx="541487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Luma team has established an alternative method for submitting updated workbooks via the </a:t>
            </a:r>
            <a:r>
              <a:rPr lang="en-US" b="1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Secure Web Transfer Portal </a:t>
            </a:r>
            <a:r>
              <a:rPr lang="en-US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can be seen on your Enterprise Dashboard. </a:t>
            </a: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092F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your request, we will begin migrating the most recent copies of each of your workbooks to the Secure Web Transfer Portal in a designated folder for each agency. We will send a follow-up communication once this is complete.</a:t>
            </a: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092F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your agency does not already have access to this, please reach out to your Agency Advocate to have it set up. </a:t>
            </a:r>
          </a:p>
        </p:txBody>
      </p:sp>
      <p:sp>
        <p:nvSpPr>
          <p:cNvPr id="4" name="Freeform 14">
            <a:extLst>
              <a:ext uri="{FF2B5EF4-FFF2-40B4-BE49-F238E27FC236}">
                <a16:creationId xmlns:a16="http://schemas.microsoft.com/office/drawing/2014/main" id="{61E61A86-9E86-4831-AB7B-5C46354DB210}"/>
              </a:ext>
            </a:extLst>
          </p:cNvPr>
          <p:cNvSpPr>
            <a:spLocks noEditPoints="1"/>
          </p:cNvSpPr>
          <p:nvPr/>
        </p:nvSpPr>
        <p:spPr bwMode="auto">
          <a:xfrm>
            <a:off x="7579175" y="2444382"/>
            <a:ext cx="2235714" cy="2337168"/>
          </a:xfrm>
          <a:custGeom>
            <a:avLst/>
            <a:gdLst>
              <a:gd name="T0" fmla="*/ 347 w 456"/>
              <a:gd name="T1" fmla="*/ 55 h 476"/>
              <a:gd name="T2" fmla="*/ 454 w 456"/>
              <a:gd name="T3" fmla="*/ 84 h 476"/>
              <a:gd name="T4" fmla="*/ 456 w 456"/>
              <a:gd name="T5" fmla="*/ 85 h 476"/>
              <a:gd name="T6" fmla="*/ 349 w 456"/>
              <a:gd name="T7" fmla="*/ 476 h 476"/>
              <a:gd name="T8" fmla="*/ 138 w 456"/>
              <a:gd name="T9" fmla="*/ 418 h 476"/>
              <a:gd name="T10" fmla="*/ 220 w 456"/>
              <a:gd name="T11" fmla="*/ 418 h 476"/>
              <a:gd name="T12" fmla="*/ 333 w 456"/>
              <a:gd name="T13" fmla="*/ 449 h 476"/>
              <a:gd name="T14" fmla="*/ 429 w 456"/>
              <a:gd name="T15" fmla="*/ 100 h 476"/>
              <a:gd name="T16" fmla="*/ 347 w 456"/>
              <a:gd name="T17" fmla="*/ 77 h 476"/>
              <a:gd name="T18" fmla="*/ 347 w 456"/>
              <a:gd name="T19" fmla="*/ 55 h 476"/>
              <a:gd name="T20" fmla="*/ 334 w 456"/>
              <a:gd name="T21" fmla="*/ 0 h 476"/>
              <a:gd name="T22" fmla="*/ 334 w 456"/>
              <a:gd name="T23" fmla="*/ 348 h 476"/>
              <a:gd name="T24" fmla="*/ 330 w 456"/>
              <a:gd name="T25" fmla="*/ 358 h 476"/>
              <a:gd name="T26" fmla="*/ 290 w 456"/>
              <a:gd name="T27" fmla="*/ 401 h 476"/>
              <a:gd name="T28" fmla="*/ 277 w 456"/>
              <a:gd name="T29" fmla="*/ 406 h 476"/>
              <a:gd name="T30" fmla="*/ 84 w 456"/>
              <a:gd name="T31" fmla="*/ 406 h 476"/>
              <a:gd name="T32" fmla="*/ 106 w 456"/>
              <a:gd name="T33" fmla="*/ 384 h 476"/>
              <a:gd name="T34" fmla="*/ 272 w 456"/>
              <a:gd name="T35" fmla="*/ 384 h 476"/>
              <a:gd name="T36" fmla="*/ 273 w 456"/>
              <a:gd name="T37" fmla="*/ 384 h 476"/>
              <a:gd name="T38" fmla="*/ 273 w 456"/>
              <a:gd name="T39" fmla="*/ 383 h 476"/>
              <a:gd name="T40" fmla="*/ 273 w 456"/>
              <a:gd name="T41" fmla="*/ 358 h 476"/>
              <a:gd name="T42" fmla="*/ 289 w 456"/>
              <a:gd name="T43" fmla="*/ 343 h 476"/>
              <a:gd name="T44" fmla="*/ 311 w 456"/>
              <a:gd name="T45" fmla="*/ 343 h 476"/>
              <a:gd name="T46" fmla="*/ 312 w 456"/>
              <a:gd name="T47" fmla="*/ 343 h 476"/>
              <a:gd name="T48" fmla="*/ 312 w 456"/>
              <a:gd name="T49" fmla="*/ 342 h 476"/>
              <a:gd name="T50" fmla="*/ 312 w 456"/>
              <a:gd name="T51" fmla="*/ 21 h 476"/>
              <a:gd name="T52" fmla="*/ 35 w 456"/>
              <a:gd name="T53" fmla="*/ 21 h 476"/>
              <a:gd name="T54" fmla="*/ 35 w 456"/>
              <a:gd name="T55" fmla="*/ 331 h 476"/>
              <a:gd name="T56" fmla="*/ 13 w 456"/>
              <a:gd name="T57" fmla="*/ 353 h 476"/>
              <a:gd name="T58" fmla="*/ 13 w 456"/>
              <a:gd name="T59" fmla="*/ 0 h 476"/>
              <a:gd name="T60" fmla="*/ 334 w 456"/>
              <a:gd name="T61" fmla="*/ 0 h 476"/>
              <a:gd name="T62" fmla="*/ 62 w 456"/>
              <a:gd name="T63" fmla="*/ 77 h 476"/>
              <a:gd name="T64" fmla="*/ 283 w 456"/>
              <a:gd name="T65" fmla="*/ 77 h 476"/>
              <a:gd name="T66" fmla="*/ 283 w 456"/>
              <a:gd name="T67" fmla="*/ 103 h 476"/>
              <a:gd name="T68" fmla="*/ 62 w 456"/>
              <a:gd name="T69" fmla="*/ 103 h 476"/>
              <a:gd name="T70" fmla="*/ 62 w 456"/>
              <a:gd name="T71" fmla="*/ 77 h 476"/>
              <a:gd name="T72" fmla="*/ 62 w 456"/>
              <a:gd name="T73" fmla="*/ 126 h 476"/>
              <a:gd name="T74" fmla="*/ 283 w 456"/>
              <a:gd name="T75" fmla="*/ 126 h 476"/>
              <a:gd name="T76" fmla="*/ 283 w 456"/>
              <a:gd name="T77" fmla="*/ 152 h 476"/>
              <a:gd name="T78" fmla="*/ 62 w 456"/>
              <a:gd name="T79" fmla="*/ 152 h 476"/>
              <a:gd name="T80" fmla="*/ 62 w 456"/>
              <a:gd name="T81" fmla="*/ 126 h 476"/>
              <a:gd name="T82" fmla="*/ 62 w 456"/>
              <a:gd name="T83" fmla="*/ 174 h 476"/>
              <a:gd name="T84" fmla="*/ 157 w 456"/>
              <a:gd name="T85" fmla="*/ 174 h 476"/>
              <a:gd name="T86" fmla="*/ 157 w 456"/>
              <a:gd name="T87" fmla="*/ 200 h 476"/>
              <a:gd name="T88" fmla="*/ 62 w 456"/>
              <a:gd name="T89" fmla="*/ 200 h 476"/>
              <a:gd name="T90" fmla="*/ 62 w 456"/>
              <a:gd name="T91" fmla="*/ 174 h 476"/>
              <a:gd name="T92" fmla="*/ 40 w 456"/>
              <a:gd name="T93" fmla="*/ 428 h 476"/>
              <a:gd name="T94" fmla="*/ 155 w 456"/>
              <a:gd name="T95" fmla="*/ 313 h 476"/>
              <a:gd name="T96" fmla="*/ 115 w 456"/>
              <a:gd name="T97" fmla="*/ 273 h 476"/>
              <a:gd name="T98" fmla="*/ 0 w 456"/>
              <a:gd name="T99" fmla="*/ 388 h 476"/>
              <a:gd name="T100" fmla="*/ 40 w 456"/>
              <a:gd name="T101" fmla="*/ 428 h 476"/>
              <a:gd name="T102" fmla="*/ 162 w 456"/>
              <a:gd name="T103" fmla="*/ 286 h 476"/>
              <a:gd name="T104" fmla="*/ 173 w 456"/>
              <a:gd name="T105" fmla="*/ 261 h 476"/>
              <a:gd name="T106" fmla="*/ 167 w 456"/>
              <a:gd name="T107" fmla="*/ 256 h 476"/>
              <a:gd name="T108" fmla="*/ 142 w 456"/>
              <a:gd name="T109" fmla="*/ 266 h 476"/>
              <a:gd name="T110" fmla="*/ 151 w 456"/>
              <a:gd name="T111" fmla="*/ 277 h 476"/>
              <a:gd name="T112" fmla="*/ 162 w 456"/>
              <a:gd name="T113" fmla="*/ 286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456" h="476">
                <a:moveTo>
                  <a:pt x="347" y="55"/>
                </a:moveTo>
                <a:cubicBezTo>
                  <a:pt x="454" y="84"/>
                  <a:pt x="454" y="84"/>
                  <a:pt x="454" y="84"/>
                </a:cubicBezTo>
                <a:cubicBezTo>
                  <a:pt x="456" y="85"/>
                  <a:pt x="456" y="85"/>
                  <a:pt x="456" y="85"/>
                </a:cubicBezTo>
                <a:cubicBezTo>
                  <a:pt x="349" y="476"/>
                  <a:pt x="349" y="476"/>
                  <a:pt x="349" y="476"/>
                </a:cubicBezTo>
                <a:cubicBezTo>
                  <a:pt x="138" y="418"/>
                  <a:pt x="138" y="418"/>
                  <a:pt x="138" y="418"/>
                </a:cubicBezTo>
                <a:cubicBezTo>
                  <a:pt x="220" y="418"/>
                  <a:pt x="220" y="418"/>
                  <a:pt x="220" y="418"/>
                </a:cubicBezTo>
                <a:cubicBezTo>
                  <a:pt x="333" y="449"/>
                  <a:pt x="333" y="449"/>
                  <a:pt x="333" y="449"/>
                </a:cubicBezTo>
                <a:cubicBezTo>
                  <a:pt x="429" y="100"/>
                  <a:pt x="429" y="100"/>
                  <a:pt x="429" y="100"/>
                </a:cubicBezTo>
                <a:cubicBezTo>
                  <a:pt x="347" y="77"/>
                  <a:pt x="347" y="77"/>
                  <a:pt x="347" y="77"/>
                </a:cubicBezTo>
                <a:cubicBezTo>
                  <a:pt x="347" y="55"/>
                  <a:pt x="347" y="55"/>
                  <a:pt x="347" y="55"/>
                </a:cubicBezTo>
                <a:close/>
                <a:moveTo>
                  <a:pt x="334" y="0"/>
                </a:moveTo>
                <a:cubicBezTo>
                  <a:pt x="334" y="348"/>
                  <a:pt x="334" y="348"/>
                  <a:pt x="334" y="348"/>
                </a:cubicBezTo>
                <a:cubicBezTo>
                  <a:pt x="334" y="352"/>
                  <a:pt x="333" y="355"/>
                  <a:pt x="330" y="358"/>
                </a:cubicBezTo>
                <a:cubicBezTo>
                  <a:pt x="290" y="401"/>
                  <a:pt x="290" y="401"/>
                  <a:pt x="290" y="401"/>
                </a:cubicBezTo>
                <a:cubicBezTo>
                  <a:pt x="286" y="404"/>
                  <a:pt x="282" y="406"/>
                  <a:pt x="277" y="406"/>
                </a:cubicBezTo>
                <a:cubicBezTo>
                  <a:pt x="84" y="406"/>
                  <a:pt x="84" y="406"/>
                  <a:pt x="84" y="406"/>
                </a:cubicBezTo>
                <a:cubicBezTo>
                  <a:pt x="106" y="384"/>
                  <a:pt x="106" y="384"/>
                  <a:pt x="106" y="384"/>
                </a:cubicBezTo>
                <a:cubicBezTo>
                  <a:pt x="161" y="384"/>
                  <a:pt x="211" y="384"/>
                  <a:pt x="272" y="384"/>
                </a:cubicBezTo>
                <a:cubicBezTo>
                  <a:pt x="272" y="384"/>
                  <a:pt x="273" y="384"/>
                  <a:pt x="273" y="384"/>
                </a:cubicBezTo>
                <a:cubicBezTo>
                  <a:pt x="273" y="384"/>
                  <a:pt x="273" y="383"/>
                  <a:pt x="273" y="383"/>
                </a:cubicBezTo>
                <a:cubicBezTo>
                  <a:pt x="273" y="358"/>
                  <a:pt x="273" y="358"/>
                  <a:pt x="273" y="358"/>
                </a:cubicBezTo>
                <a:cubicBezTo>
                  <a:pt x="273" y="349"/>
                  <a:pt x="279" y="343"/>
                  <a:pt x="289" y="343"/>
                </a:cubicBezTo>
                <a:cubicBezTo>
                  <a:pt x="311" y="343"/>
                  <a:pt x="311" y="343"/>
                  <a:pt x="311" y="343"/>
                </a:cubicBezTo>
                <a:cubicBezTo>
                  <a:pt x="311" y="343"/>
                  <a:pt x="312" y="343"/>
                  <a:pt x="312" y="343"/>
                </a:cubicBezTo>
                <a:cubicBezTo>
                  <a:pt x="312" y="343"/>
                  <a:pt x="312" y="342"/>
                  <a:pt x="312" y="342"/>
                </a:cubicBezTo>
                <a:cubicBezTo>
                  <a:pt x="312" y="21"/>
                  <a:pt x="312" y="21"/>
                  <a:pt x="312" y="21"/>
                </a:cubicBezTo>
                <a:cubicBezTo>
                  <a:pt x="35" y="21"/>
                  <a:pt x="35" y="21"/>
                  <a:pt x="35" y="21"/>
                </a:cubicBezTo>
                <a:cubicBezTo>
                  <a:pt x="35" y="331"/>
                  <a:pt x="35" y="331"/>
                  <a:pt x="35" y="331"/>
                </a:cubicBezTo>
                <a:cubicBezTo>
                  <a:pt x="13" y="353"/>
                  <a:pt x="13" y="353"/>
                  <a:pt x="13" y="353"/>
                </a:cubicBezTo>
                <a:cubicBezTo>
                  <a:pt x="13" y="0"/>
                  <a:pt x="13" y="0"/>
                  <a:pt x="13" y="0"/>
                </a:cubicBezTo>
                <a:cubicBezTo>
                  <a:pt x="334" y="0"/>
                  <a:pt x="334" y="0"/>
                  <a:pt x="334" y="0"/>
                </a:cubicBezTo>
                <a:close/>
                <a:moveTo>
                  <a:pt x="62" y="77"/>
                </a:moveTo>
                <a:cubicBezTo>
                  <a:pt x="283" y="77"/>
                  <a:pt x="283" y="77"/>
                  <a:pt x="283" y="77"/>
                </a:cubicBezTo>
                <a:cubicBezTo>
                  <a:pt x="283" y="103"/>
                  <a:pt x="283" y="103"/>
                  <a:pt x="283" y="103"/>
                </a:cubicBezTo>
                <a:cubicBezTo>
                  <a:pt x="62" y="103"/>
                  <a:pt x="62" y="103"/>
                  <a:pt x="62" y="103"/>
                </a:cubicBezTo>
                <a:cubicBezTo>
                  <a:pt x="62" y="77"/>
                  <a:pt x="62" y="77"/>
                  <a:pt x="62" y="77"/>
                </a:cubicBezTo>
                <a:close/>
                <a:moveTo>
                  <a:pt x="62" y="126"/>
                </a:moveTo>
                <a:cubicBezTo>
                  <a:pt x="283" y="126"/>
                  <a:pt x="283" y="126"/>
                  <a:pt x="283" y="126"/>
                </a:cubicBezTo>
                <a:cubicBezTo>
                  <a:pt x="283" y="152"/>
                  <a:pt x="283" y="152"/>
                  <a:pt x="283" y="152"/>
                </a:cubicBezTo>
                <a:cubicBezTo>
                  <a:pt x="62" y="152"/>
                  <a:pt x="62" y="152"/>
                  <a:pt x="62" y="152"/>
                </a:cubicBezTo>
                <a:cubicBezTo>
                  <a:pt x="62" y="126"/>
                  <a:pt x="62" y="126"/>
                  <a:pt x="62" y="126"/>
                </a:cubicBezTo>
                <a:close/>
                <a:moveTo>
                  <a:pt x="62" y="174"/>
                </a:moveTo>
                <a:cubicBezTo>
                  <a:pt x="157" y="174"/>
                  <a:pt x="157" y="174"/>
                  <a:pt x="157" y="174"/>
                </a:cubicBezTo>
                <a:cubicBezTo>
                  <a:pt x="157" y="200"/>
                  <a:pt x="157" y="200"/>
                  <a:pt x="157" y="200"/>
                </a:cubicBezTo>
                <a:cubicBezTo>
                  <a:pt x="62" y="200"/>
                  <a:pt x="62" y="200"/>
                  <a:pt x="62" y="200"/>
                </a:cubicBezTo>
                <a:cubicBezTo>
                  <a:pt x="62" y="174"/>
                  <a:pt x="62" y="174"/>
                  <a:pt x="62" y="174"/>
                </a:cubicBezTo>
                <a:close/>
                <a:moveTo>
                  <a:pt x="40" y="428"/>
                </a:moveTo>
                <a:cubicBezTo>
                  <a:pt x="155" y="313"/>
                  <a:pt x="155" y="313"/>
                  <a:pt x="155" y="313"/>
                </a:cubicBezTo>
                <a:cubicBezTo>
                  <a:pt x="139" y="303"/>
                  <a:pt x="125" y="289"/>
                  <a:pt x="115" y="273"/>
                </a:cubicBezTo>
                <a:cubicBezTo>
                  <a:pt x="0" y="388"/>
                  <a:pt x="0" y="388"/>
                  <a:pt x="0" y="388"/>
                </a:cubicBezTo>
                <a:cubicBezTo>
                  <a:pt x="10" y="404"/>
                  <a:pt x="24" y="418"/>
                  <a:pt x="40" y="428"/>
                </a:cubicBezTo>
                <a:close/>
                <a:moveTo>
                  <a:pt x="162" y="286"/>
                </a:moveTo>
                <a:cubicBezTo>
                  <a:pt x="164" y="282"/>
                  <a:pt x="172" y="264"/>
                  <a:pt x="173" y="261"/>
                </a:cubicBezTo>
                <a:cubicBezTo>
                  <a:pt x="173" y="257"/>
                  <a:pt x="171" y="255"/>
                  <a:pt x="167" y="256"/>
                </a:cubicBezTo>
                <a:cubicBezTo>
                  <a:pt x="164" y="256"/>
                  <a:pt x="146" y="264"/>
                  <a:pt x="142" y="266"/>
                </a:cubicBezTo>
                <a:cubicBezTo>
                  <a:pt x="145" y="270"/>
                  <a:pt x="148" y="273"/>
                  <a:pt x="151" y="277"/>
                </a:cubicBezTo>
                <a:cubicBezTo>
                  <a:pt x="155" y="280"/>
                  <a:pt x="158" y="283"/>
                  <a:pt x="162" y="286"/>
                </a:cubicBezTo>
                <a:close/>
              </a:path>
            </a:pathLst>
          </a:custGeom>
          <a:solidFill>
            <a:srgbClr val="FFB81C"/>
          </a:solidFill>
          <a:ln>
            <a:noFill/>
          </a:ln>
        </p:spPr>
        <p:txBody>
          <a:bodyPr vert="horz" wrap="square" lIns="119486" tIns="59743" rIns="119486" bIns="59743" numCol="1" anchor="t" anchorCtr="0" compatLnSpc="1">
            <a:prstTxWarp prst="textNoShape">
              <a:avLst/>
            </a:prstTxWarp>
          </a:bodyPr>
          <a:lstStyle/>
          <a:p>
            <a:endParaRPr lang="en-US" sz="2352"/>
          </a:p>
        </p:txBody>
      </p:sp>
    </p:spTree>
    <p:extLst>
      <p:ext uri="{BB962C8B-B14F-4D97-AF65-F5344CB8AC3E}">
        <p14:creationId xmlns:p14="http://schemas.microsoft.com/office/powerpoint/2010/main" val="2732200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820EE-D599-4764-B479-04FFE250B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Luma Budget Feedback Survey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9A9124-0135-4411-9840-717D947BE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826" y="2570206"/>
            <a:ext cx="5924550" cy="2801758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E25F3E-32AD-4B7A-9416-AE4BD2A3FE16}"/>
              </a:ext>
            </a:extLst>
          </p:cNvPr>
          <p:cNvSpPr txBox="1"/>
          <p:nvPr/>
        </p:nvSpPr>
        <p:spPr>
          <a:xfrm>
            <a:off x="1288276" y="2889182"/>
            <a:ext cx="28690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Luma team sent an email out to Agency Budget Personnel on Friday,  April 1</a:t>
            </a:r>
            <a:r>
              <a:rPr lang="en-US" sz="2000" baseline="30000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000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garner feedback on the Luma Budget system. </a:t>
            </a:r>
          </a:p>
        </p:txBody>
      </p:sp>
    </p:spTree>
    <p:extLst>
      <p:ext uri="{BB962C8B-B14F-4D97-AF65-F5344CB8AC3E}">
        <p14:creationId xmlns:p14="http://schemas.microsoft.com/office/powerpoint/2010/main" val="877927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E8DFF7-8954-43A9-A553-16171D466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669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53A6CE-7BBF-4A74-9A34-366307D77A78}"/>
              </a:ext>
            </a:extLst>
          </p:cNvPr>
          <p:cNvSpPr/>
          <p:nvPr/>
        </p:nvSpPr>
        <p:spPr>
          <a:xfrm>
            <a:off x="0" y="0"/>
            <a:ext cx="12192000" cy="6366933"/>
          </a:xfrm>
          <a:prstGeom prst="rect">
            <a:avLst/>
          </a:prstGeom>
          <a:gradFill flip="none" rotWithShape="1">
            <a:gsLst>
              <a:gs pos="43000">
                <a:srgbClr val="092F57">
                  <a:alpha val="81000"/>
                </a:srgbClr>
              </a:gs>
              <a:gs pos="100000">
                <a:srgbClr val="FFB81C">
                  <a:alpha val="8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2687D45-91FF-423D-9AC4-8A53958E7413}"/>
              </a:ext>
            </a:extLst>
          </p:cNvPr>
          <p:cNvGrpSpPr/>
          <p:nvPr/>
        </p:nvGrpSpPr>
        <p:grpSpPr>
          <a:xfrm>
            <a:off x="2849880" y="2641062"/>
            <a:ext cx="6492240" cy="1084807"/>
            <a:chOff x="4783749" y="2581795"/>
            <a:chExt cx="6492240" cy="1084807"/>
          </a:xfrm>
        </p:grpSpPr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5CA47CAA-97DF-4656-9F27-AC0CF360AA67}"/>
                </a:ext>
              </a:extLst>
            </p:cNvPr>
            <p:cNvSpPr txBox="1">
              <a:spLocks/>
            </p:cNvSpPr>
            <p:nvPr/>
          </p:nvSpPr>
          <p:spPr>
            <a:xfrm>
              <a:off x="4783749" y="2581795"/>
              <a:ext cx="6492240" cy="108480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Luma Phase </a:t>
              </a:r>
              <a:r>
                <a:rPr lang="en-US" sz="3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Update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89787D8-0209-4903-A357-D61C2ADC4E28}"/>
                </a:ext>
              </a:extLst>
            </p:cNvPr>
            <p:cNvCxnSpPr>
              <a:cxnSpLocks/>
            </p:cNvCxnSpPr>
            <p:nvPr/>
          </p:nvCxnSpPr>
          <p:spPr>
            <a:xfrm>
              <a:off x="5039019" y="3666602"/>
              <a:ext cx="5981700" cy="0"/>
            </a:xfrm>
            <a:prstGeom prst="line">
              <a:avLst/>
            </a:prstGeom>
            <a:ln w="28575">
              <a:solidFill>
                <a:srgbClr val="FFB8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80871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ctangle 109">
            <a:extLst>
              <a:ext uri="{FF2B5EF4-FFF2-40B4-BE49-F238E27FC236}">
                <a16:creationId xmlns:a16="http://schemas.microsoft.com/office/drawing/2014/main" id="{B9387C8E-D993-4095-A2DD-1AD86D83F1D8}"/>
              </a:ext>
            </a:extLst>
          </p:cNvPr>
          <p:cNvSpPr/>
          <p:nvPr/>
        </p:nvSpPr>
        <p:spPr>
          <a:xfrm>
            <a:off x="6276277" y="303148"/>
            <a:ext cx="45719" cy="6537960"/>
          </a:xfrm>
          <a:prstGeom prst="rect">
            <a:avLst/>
          </a:prstGeom>
          <a:solidFill>
            <a:srgbClr val="FF0000"/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096E2D0-859D-4253-8F5A-A351747B092B}"/>
              </a:ext>
            </a:extLst>
          </p:cNvPr>
          <p:cNvSpPr/>
          <p:nvPr/>
        </p:nvSpPr>
        <p:spPr>
          <a:xfrm>
            <a:off x="411750" y="4968894"/>
            <a:ext cx="4236452" cy="1160437"/>
          </a:xfrm>
          <a:custGeom>
            <a:avLst/>
            <a:gdLst>
              <a:gd name="connsiteX0" fmla="*/ 0 w 1327150"/>
              <a:gd name="connsiteY0" fmla="*/ 1136650 h 1143000"/>
              <a:gd name="connsiteX1" fmla="*/ 1320800 w 1327150"/>
              <a:gd name="connsiteY1" fmla="*/ 0 h 1143000"/>
              <a:gd name="connsiteX2" fmla="*/ 1327150 w 1327150"/>
              <a:gd name="connsiteY2" fmla="*/ 1143000 h 1143000"/>
              <a:gd name="connsiteX3" fmla="*/ 0 w 1327150"/>
              <a:gd name="connsiteY3" fmla="*/ 1136650 h 1143000"/>
              <a:gd name="connsiteX0" fmla="*/ 0 w 1327150"/>
              <a:gd name="connsiteY0" fmla="*/ 1130361 h 1136711"/>
              <a:gd name="connsiteX1" fmla="*/ 1323210 w 1327150"/>
              <a:gd name="connsiteY1" fmla="*/ 0 h 1136711"/>
              <a:gd name="connsiteX2" fmla="*/ 1327150 w 1327150"/>
              <a:gd name="connsiteY2" fmla="*/ 1136711 h 1136711"/>
              <a:gd name="connsiteX3" fmla="*/ 0 w 1327150"/>
              <a:gd name="connsiteY3" fmla="*/ 1130361 h 1136711"/>
              <a:gd name="connsiteX0" fmla="*/ 0 w 1787204"/>
              <a:gd name="connsiteY0" fmla="*/ 1139794 h 1146144"/>
              <a:gd name="connsiteX1" fmla="*/ 1787197 w 1787204"/>
              <a:gd name="connsiteY1" fmla="*/ 0 h 1146144"/>
              <a:gd name="connsiteX2" fmla="*/ 1327150 w 1787204"/>
              <a:gd name="connsiteY2" fmla="*/ 1146144 h 1146144"/>
              <a:gd name="connsiteX3" fmla="*/ 0 w 1787204"/>
              <a:gd name="connsiteY3" fmla="*/ 1139794 h 1146144"/>
              <a:gd name="connsiteX0" fmla="*/ 0 w 1787721"/>
              <a:gd name="connsiteY0" fmla="*/ 1139794 h 1149288"/>
              <a:gd name="connsiteX1" fmla="*/ 1787197 w 1787721"/>
              <a:gd name="connsiteY1" fmla="*/ 0 h 1149288"/>
              <a:gd name="connsiteX2" fmla="*/ 1786317 w 1787721"/>
              <a:gd name="connsiteY2" fmla="*/ 1149288 h 1149288"/>
              <a:gd name="connsiteX3" fmla="*/ 0 w 1787721"/>
              <a:gd name="connsiteY3" fmla="*/ 1139794 h 1149288"/>
              <a:gd name="connsiteX0" fmla="*/ 0 w 1788591"/>
              <a:gd name="connsiteY0" fmla="*/ 1139794 h 1149288"/>
              <a:gd name="connsiteX1" fmla="*/ 1787197 w 1788591"/>
              <a:gd name="connsiteY1" fmla="*/ 0 h 1149288"/>
              <a:gd name="connsiteX2" fmla="*/ 1786317 w 1788591"/>
              <a:gd name="connsiteY2" fmla="*/ 1149288 h 1149288"/>
              <a:gd name="connsiteX3" fmla="*/ 0 w 1788591"/>
              <a:gd name="connsiteY3" fmla="*/ 1139794 h 1149288"/>
              <a:gd name="connsiteX0" fmla="*/ 0 w 1788591"/>
              <a:gd name="connsiteY0" fmla="*/ 1142939 h 1152433"/>
              <a:gd name="connsiteX1" fmla="*/ 1787197 w 1788591"/>
              <a:gd name="connsiteY1" fmla="*/ 0 h 1152433"/>
              <a:gd name="connsiteX2" fmla="*/ 1786317 w 1788591"/>
              <a:gd name="connsiteY2" fmla="*/ 1152433 h 1152433"/>
              <a:gd name="connsiteX3" fmla="*/ 0 w 1788591"/>
              <a:gd name="connsiteY3" fmla="*/ 1142939 h 1152433"/>
              <a:gd name="connsiteX0" fmla="*/ 0 w 1787417"/>
              <a:gd name="connsiteY0" fmla="*/ 1142939 h 1152433"/>
              <a:gd name="connsiteX1" fmla="*/ 1787197 w 1787417"/>
              <a:gd name="connsiteY1" fmla="*/ 0 h 1152433"/>
              <a:gd name="connsiteX2" fmla="*/ 1786317 w 1787417"/>
              <a:gd name="connsiteY2" fmla="*/ 1152433 h 1152433"/>
              <a:gd name="connsiteX3" fmla="*/ 0 w 1787417"/>
              <a:gd name="connsiteY3" fmla="*/ 1142939 h 1152433"/>
              <a:gd name="connsiteX0" fmla="*/ 0 w 1919387"/>
              <a:gd name="connsiteY0" fmla="*/ 1206988 h 1216482"/>
              <a:gd name="connsiteX1" fmla="*/ 1787197 w 1919387"/>
              <a:gd name="connsiteY1" fmla="*/ 64049 h 1216482"/>
              <a:gd name="connsiteX2" fmla="*/ 1786515 w 1919387"/>
              <a:gd name="connsiteY2" fmla="*/ 258989 h 1216482"/>
              <a:gd name="connsiteX3" fmla="*/ 1786317 w 1919387"/>
              <a:gd name="connsiteY3" fmla="*/ 1216482 h 1216482"/>
              <a:gd name="connsiteX4" fmla="*/ 0 w 1919387"/>
              <a:gd name="connsiteY4" fmla="*/ 1206988 h 1216482"/>
              <a:gd name="connsiteX0" fmla="*/ 0 w 2165711"/>
              <a:gd name="connsiteY0" fmla="*/ 1276232 h 1285726"/>
              <a:gd name="connsiteX1" fmla="*/ 1787197 w 2165711"/>
              <a:gd name="connsiteY1" fmla="*/ 133293 h 1285726"/>
              <a:gd name="connsiteX2" fmla="*/ 2165711 w 2165711"/>
              <a:gd name="connsiteY2" fmla="*/ 130129 h 1285726"/>
              <a:gd name="connsiteX3" fmla="*/ 1786317 w 2165711"/>
              <a:gd name="connsiteY3" fmla="*/ 1285726 h 1285726"/>
              <a:gd name="connsiteX4" fmla="*/ 0 w 2165711"/>
              <a:gd name="connsiteY4" fmla="*/ 1276232 h 1285726"/>
              <a:gd name="connsiteX0" fmla="*/ 0 w 2169137"/>
              <a:gd name="connsiteY0" fmla="*/ 1276232 h 1285726"/>
              <a:gd name="connsiteX1" fmla="*/ 1787197 w 2169137"/>
              <a:gd name="connsiteY1" fmla="*/ 133293 h 1285726"/>
              <a:gd name="connsiteX2" fmla="*/ 2165711 w 2169137"/>
              <a:gd name="connsiteY2" fmla="*/ 130129 h 1285726"/>
              <a:gd name="connsiteX3" fmla="*/ 1963800 w 2169137"/>
              <a:gd name="connsiteY3" fmla="*/ 1082913 h 1285726"/>
              <a:gd name="connsiteX4" fmla="*/ 1786317 w 2169137"/>
              <a:gd name="connsiteY4" fmla="*/ 1285726 h 1285726"/>
              <a:gd name="connsiteX5" fmla="*/ 0 w 2169137"/>
              <a:gd name="connsiteY5" fmla="*/ 1276232 h 1285726"/>
              <a:gd name="connsiteX0" fmla="*/ 0 w 2198555"/>
              <a:gd name="connsiteY0" fmla="*/ 1276232 h 1285726"/>
              <a:gd name="connsiteX1" fmla="*/ 1787197 w 2198555"/>
              <a:gd name="connsiteY1" fmla="*/ 133293 h 1285726"/>
              <a:gd name="connsiteX2" fmla="*/ 2165711 w 2198555"/>
              <a:gd name="connsiteY2" fmla="*/ 130129 h 1285726"/>
              <a:gd name="connsiteX3" fmla="*/ 2160785 w 2198555"/>
              <a:gd name="connsiteY3" fmla="*/ 1158381 h 1285726"/>
              <a:gd name="connsiteX4" fmla="*/ 1786317 w 2198555"/>
              <a:gd name="connsiteY4" fmla="*/ 1285726 h 1285726"/>
              <a:gd name="connsiteX5" fmla="*/ 0 w 2198555"/>
              <a:gd name="connsiteY5" fmla="*/ 1276232 h 1285726"/>
              <a:gd name="connsiteX0" fmla="*/ 0 w 2198555"/>
              <a:gd name="connsiteY0" fmla="*/ 1276232 h 1285726"/>
              <a:gd name="connsiteX1" fmla="*/ 1787197 w 2198555"/>
              <a:gd name="connsiteY1" fmla="*/ 133293 h 1285726"/>
              <a:gd name="connsiteX2" fmla="*/ 2165711 w 2198555"/>
              <a:gd name="connsiteY2" fmla="*/ 130129 h 1285726"/>
              <a:gd name="connsiteX3" fmla="*/ 2160785 w 2198555"/>
              <a:gd name="connsiteY3" fmla="*/ 1158381 h 1285726"/>
              <a:gd name="connsiteX4" fmla="*/ 1786317 w 2198555"/>
              <a:gd name="connsiteY4" fmla="*/ 1285726 h 1285726"/>
              <a:gd name="connsiteX5" fmla="*/ 0 w 2198555"/>
              <a:gd name="connsiteY5" fmla="*/ 1276232 h 1285726"/>
              <a:gd name="connsiteX0" fmla="*/ 0 w 2176622"/>
              <a:gd name="connsiteY0" fmla="*/ 1276232 h 1285726"/>
              <a:gd name="connsiteX1" fmla="*/ 1787197 w 2176622"/>
              <a:gd name="connsiteY1" fmla="*/ 133293 h 1285726"/>
              <a:gd name="connsiteX2" fmla="*/ 2165711 w 2176622"/>
              <a:gd name="connsiteY2" fmla="*/ 130129 h 1285726"/>
              <a:gd name="connsiteX3" fmla="*/ 2160785 w 2176622"/>
              <a:gd name="connsiteY3" fmla="*/ 1158381 h 1285726"/>
              <a:gd name="connsiteX4" fmla="*/ 1786317 w 2176622"/>
              <a:gd name="connsiteY4" fmla="*/ 1285726 h 1285726"/>
              <a:gd name="connsiteX5" fmla="*/ 0 w 2176622"/>
              <a:gd name="connsiteY5" fmla="*/ 1276232 h 1285726"/>
              <a:gd name="connsiteX0" fmla="*/ 0 w 2176622"/>
              <a:gd name="connsiteY0" fmla="*/ 1276232 h 1285726"/>
              <a:gd name="connsiteX1" fmla="*/ 1787197 w 2176622"/>
              <a:gd name="connsiteY1" fmla="*/ 133293 h 1285726"/>
              <a:gd name="connsiteX2" fmla="*/ 2165711 w 2176622"/>
              <a:gd name="connsiteY2" fmla="*/ 130129 h 1285726"/>
              <a:gd name="connsiteX3" fmla="*/ 2160785 w 2176622"/>
              <a:gd name="connsiteY3" fmla="*/ 1158381 h 1285726"/>
              <a:gd name="connsiteX4" fmla="*/ 1786317 w 2176622"/>
              <a:gd name="connsiteY4" fmla="*/ 1285726 h 1285726"/>
              <a:gd name="connsiteX5" fmla="*/ 0 w 2176622"/>
              <a:gd name="connsiteY5" fmla="*/ 1276232 h 1285726"/>
              <a:gd name="connsiteX0" fmla="*/ 0 w 2182104"/>
              <a:gd name="connsiteY0" fmla="*/ 1276232 h 1285726"/>
              <a:gd name="connsiteX1" fmla="*/ 1787197 w 2182104"/>
              <a:gd name="connsiteY1" fmla="*/ 133293 h 1285726"/>
              <a:gd name="connsiteX2" fmla="*/ 2165711 w 2182104"/>
              <a:gd name="connsiteY2" fmla="*/ 130129 h 1285726"/>
              <a:gd name="connsiteX3" fmla="*/ 2180484 w 2182104"/>
              <a:gd name="connsiteY3" fmla="*/ 1281017 h 1285726"/>
              <a:gd name="connsiteX4" fmla="*/ 1786317 w 2182104"/>
              <a:gd name="connsiteY4" fmla="*/ 1285726 h 1285726"/>
              <a:gd name="connsiteX5" fmla="*/ 0 w 2182104"/>
              <a:gd name="connsiteY5" fmla="*/ 1276232 h 1285726"/>
              <a:gd name="connsiteX0" fmla="*/ 0 w 2182104"/>
              <a:gd name="connsiteY0" fmla="*/ 1276232 h 1285726"/>
              <a:gd name="connsiteX1" fmla="*/ 1787197 w 2182104"/>
              <a:gd name="connsiteY1" fmla="*/ 133293 h 1285726"/>
              <a:gd name="connsiteX2" fmla="*/ 2165711 w 2182104"/>
              <a:gd name="connsiteY2" fmla="*/ 130129 h 1285726"/>
              <a:gd name="connsiteX3" fmla="*/ 2180484 w 2182104"/>
              <a:gd name="connsiteY3" fmla="*/ 1281017 h 1285726"/>
              <a:gd name="connsiteX4" fmla="*/ 1786317 w 2182104"/>
              <a:gd name="connsiteY4" fmla="*/ 1285726 h 1285726"/>
              <a:gd name="connsiteX5" fmla="*/ 0 w 2182104"/>
              <a:gd name="connsiteY5" fmla="*/ 1276232 h 1285726"/>
              <a:gd name="connsiteX0" fmla="*/ 0 w 2182104"/>
              <a:gd name="connsiteY0" fmla="*/ 1212644 h 1222138"/>
              <a:gd name="connsiteX1" fmla="*/ 1787197 w 2182104"/>
              <a:gd name="connsiteY1" fmla="*/ 69705 h 1222138"/>
              <a:gd name="connsiteX2" fmla="*/ 2165711 w 2182104"/>
              <a:gd name="connsiteY2" fmla="*/ 66541 h 1222138"/>
              <a:gd name="connsiteX3" fmla="*/ 2180484 w 2182104"/>
              <a:gd name="connsiteY3" fmla="*/ 1217429 h 1222138"/>
              <a:gd name="connsiteX4" fmla="*/ 1786317 w 2182104"/>
              <a:gd name="connsiteY4" fmla="*/ 1222138 h 1222138"/>
              <a:gd name="connsiteX5" fmla="*/ 0 w 2182104"/>
              <a:gd name="connsiteY5" fmla="*/ 1212644 h 1222138"/>
              <a:gd name="connsiteX0" fmla="*/ 0 w 2182104"/>
              <a:gd name="connsiteY0" fmla="*/ 1146103 h 1155597"/>
              <a:gd name="connsiteX1" fmla="*/ 1787197 w 2182104"/>
              <a:gd name="connsiteY1" fmla="*/ 3164 h 1155597"/>
              <a:gd name="connsiteX2" fmla="*/ 2165711 w 2182104"/>
              <a:gd name="connsiteY2" fmla="*/ 0 h 1155597"/>
              <a:gd name="connsiteX3" fmla="*/ 2180484 w 2182104"/>
              <a:gd name="connsiteY3" fmla="*/ 1150888 h 1155597"/>
              <a:gd name="connsiteX4" fmla="*/ 1786317 w 2182104"/>
              <a:gd name="connsiteY4" fmla="*/ 1155597 h 1155597"/>
              <a:gd name="connsiteX5" fmla="*/ 0 w 2182104"/>
              <a:gd name="connsiteY5" fmla="*/ 1146103 h 1155597"/>
              <a:gd name="connsiteX0" fmla="*/ 0 w 2182104"/>
              <a:gd name="connsiteY0" fmla="*/ 1146103 h 1155597"/>
              <a:gd name="connsiteX1" fmla="*/ 1787197 w 2182104"/>
              <a:gd name="connsiteY1" fmla="*/ 3164 h 1155597"/>
              <a:gd name="connsiteX2" fmla="*/ 2165711 w 2182104"/>
              <a:gd name="connsiteY2" fmla="*/ 0 h 1155597"/>
              <a:gd name="connsiteX3" fmla="*/ 2180484 w 2182104"/>
              <a:gd name="connsiteY3" fmla="*/ 1150888 h 1155597"/>
              <a:gd name="connsiteX4" fmla="*/ 1786317 w 2182104"/>
              <a:gd name="connsiteY4" fmla="*/ 1155597 h 1155597"/>
              <a:gd name="connsiteX5" fmla="*/ 0 w 2182104"/>
              <a:gd name="connsiteY5" fmla="*/ 1146103 h 1155597"/>
              <a:gd name="connsiteX0" fmla="*/ 0 w 2200409"/>
              <a:gd name="connsiteY0" fmla="*/ 1142939 h 1152433"/>
              <a:gd name="connsiteX1" fmla="*/ 1787197 w 2200409"/>
              <a:gd name="connsiteY1" fmla="*/ 0 h 1152433"/>
              <a:gd name="connsiteX2" fmla="*/ 2190334 w 2200409"/>
              <a:gd name="connsiteY2" fmla="*/ 9414 h 1152433"/>
              <a:gd name="connsiteX3" fmla="*/ 2180484 w 2200409"/>
              <a:gd name="connsiteY3" fmla="*/ 1147724 h 1152433"/>
              <a:gd name="connsiteX4" fmla="*/ 1786317 w 2200409"/>
              <a:gd name="connsiteY4" fmla="*/ 1152433 h 1152433"/>
              <a:gd name="connsiteX5" fmla="*/ 0 w 2200409"/>
              <a:gd name="connsiteY5" fmla="*/ 1142939 h 1152433"/>
              <a:gd name="connsiteX0" fmla="*/ 0 w 2190334"/>
              <a:gd name="connsiteY0" fmla="*/ 1142939 h 1152433"/>
              <a:gd name="connsiteX1" fmla="*/ 1787197 w 2190334"/>
              <a:gd name="connsiteY1" fmla="*/ 0 h 1152433"/>
              <a:gd name="connsiteX2" fmla="*/ 2190334 w 2190334"/>
              <a:gd name="connsiteY2" fmla="*/ 9414 h 1152433"/>
              <a:gd name="connsiteX3" fmla="*/ 2180484 w 2190334"/>
              <a:gd name="connsiteY3" fmla="*/ 1147724 h 1152433"/>
              <a:gd name="connsiteX4" fmla="*/ 1786317 w 2190334"/>
              <a:gd name="connsiteY4" fmla="*/ 1152433 h 1152433"/>
              <a:gd name="connsiteX5" fmla="*/ 0 w 2190334"/>
              <a:gd name="connsiteY5" fmla="*/ 1142939 h 1152433"/>
              <a:gd name="connsiteX0" fmla="*/ 0 w 2190334"/>
              <a:gd name="connsiteY0" fmla="*/ 1142939 h 1152433"/>
              <a:gd name="connsiteX1" fmla="*/ 1787197 w 2190334"/>
              <a:gd name="connsiteY1" fmla="*/ 0 h 1152433"/>
              <a:gd name="connsiteX2" fmla="*/ 2190334 w 2190334"/>
              <a:gd name="connsiteY2" fmla="*/ 9414 h 1152433"/>
              <a:gd name="connsiteX3" fmla="*/ 2180484 w 2190334"/>
              <a:gd name="connsiteY3" fmla="*/ 1147724 h 1152433"/>
              <a:gd name="connsiteX4" fmla="*/ 1786317 w 2190334"/>
              <a:gd name="connsiteY4" fmla="*/ 1152433 h 1152433"/>
              <a:gd name="connsiteX5" fmla="*/ 0 w 2190334"/>
              <a:gd name="connsiteY5" fmla="*/ 1142939 h 1152433"/>
              <a:gd name="connsiteX0" fmla="*/ 0 w 2190334"/>
              <a:gd name="connsiteY0" fmla="*/ 1139795 h 1149289"/>
              <a:gd name="connsiteX1" fmla="*/ 1800329 w 2190334"/>
              <a:gd name="connsiteY1" fmla="*/ 0 h 1149289"/>
              <a:gd name="connsiteX2" fmla="*/ 2190334 w 2190334"/>
              <a:gd name="connsiteY2" fmla="*/ 6270 h 1149289"/>
              <a:gd name="connsiteX3" fmla="*/ 2180484 w 2190334"/>
              <a:gd name="connsiteY3" fmla="*/ 1144580 h 1149289"/>
              <a:gd name="connsiteX4" fmla="*/ 1786317 w 2190334"/>
              <a:gd name="connsiteY4" fmla="*/ 1149289 h 1149289"/>
              <a:gd name="connsiteX5" fmla="*/ 0 w 2190334"/>
              <a:gd name="connsiteY5" fmla="*/ 1139795 h 1149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90334" h="1149289">
                <a:moveTo>
                  <a:pt x="0" y="1139795"/>
                </a:moveTo>
                <a:lnTo>
                  <a:pt x="1800329" y="0"/>
                </a:lnTo>
                <a:cubicBezTo>
                  <a:pt x="2103007" y="2370"/>
                  <a:pt x="1919627" y="12301"/>
                  <a:pt x="2190334" y="6270"/>
                </a:cubicBezTo>
                <a:cubicBezTo>
                  <a:pt x="2185296" y="771428"/>
                  <a:pt x="2189546" y="241324"/>
                  <a:pt x="2180484" y="1144580"/>
                </a:cubicBezTo>
                <a:cubicBezTo>
                  <a:pt x="1915342" y="1148510"/>
                  <a:pt x="2067654" y="1148515"/>
                  <a:pt x="1786317" y="1149289"/>
                </a:cubicBezTo>
                <a:lnTo>
                  <a:pt x="0" y="1139795"/>
                </a:lnTo>
                <a:close/>
              </a:path>
            </a:pathLst>
          </a:custGeom>
          <a:gradFill>
            <a:gsLst>
              <a:gs pos="85000">
                <a:srgbClr val="B5D5F7"/>
              </a:gs>
              <a:gs pos="0">
                <a:schemeClr val="bg1"/>
              </a:gs>
              <a:gs pos="100000">
                <a:schemeClr val="bg1"/>
              </a:gs>
            </a:gsLst>
            <a:lin ang="0" scaled="0"/>
          </a:gradFill>
          <a:ln w="63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822960" rtlCol="0" anchor="b" anchorCtr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Early Phase 1, technical information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gathering, surveys, and analysis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FE33211-AE80-46C2-961F-DA3A1A32D259}"/>
              </a:ext>
            </a:extLst>
          </p:cNvPr>
          <p:cNvCxnSpPr>
            <a:cxnSpLocks/>
            <a:stCxn id="53" idx="0"/>
          </p:cNvCxnSpPr>
          <p:nvPr/>
        </p:nvCxnSpPr>
        <p:spPr>
          <a:xfrm>
            <a:off x="5814469" y="317833"/>
            <a:ext cx="0" cy="6492240"/>
          </a:xfrm>
          <a:prstGeom prst="line">
            <a:avLst/>
          </a:prstGeom>
          <a:ln w="28575">
            <a:solidFill>
              <a:srgbClr val="092F57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3" name="Rectangle 92">
            <a:extLst>
              <a:ext uri="{FF2B5EF4-FFF2-40B4-BE49-F238E27FC236}">
                <a16:creationId xmlns:a16="http://schemas.microsoft.com/office/drawing/2014/main" id="{CABA052C-13B8-4582-9C94-DDF246019664}"/>
              </a:ext>
            </a:extLst>
          </p:cNvPr>
          <p:cNvSpPr/>
          <p:nvPr/>
        </p:nvSpPr>
        <p:spPr>
          <a:xfrm>
            <a:off x="2630407" y="2360868"/>
            <a:ext cx="269240" cy="278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E7BC82-F79A-404A-8D77-88048ED3D9C3}"/>
              </a:ext>
            </a:extLst>
          </p:cNvPr>
          <p:cNvSpPr/>
          <p:nvPr/>
        </p:nvSpPr>
        <p:spPr>
          <a:xfrm>
            <a:off x="377880" y="56260"/>
            <a:ext cx="566424" cy="246888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JUL</a:t>
            </a: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87CD117D-5686-402F-A74F-05ECC5AFF1C8}"/>
              </a:ext>
            </a:extLst>
          </p:cNvPr>
          <p:cNvSpPr/>
          <p:nvPr/>
        </p:nvSpPr>
        <p:spPr>
          <a:xfrm>
            <a:off x="972025" y="56260"/>
            <a:ext cx="566424" cy="246888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AUG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A525EBEA-6750-41D9-805A-A68BE13C8D73}"/>
              </a:ext>
            </a:extLst>
          </p:cNvPr>
          <p:cNvSpPr/>
          <p:nvPr/>
        </p:nvSpPr>
        <p:spPr>
          <a:xfrm>
            <a:off x="1566170" y="56260"/>
            <a:ext cx="566424" cy="246888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SEP</a:t>
            </a: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E00011BE-2BD1-40B9-A973-E5BC66DFD048}"/>
              </a:ext>
            </a:extLst>
          </p:cNvPr>
          <p:cNvSpPr/>
          <p:nvPr/>
        </p:nvSpPr>
        <p:spPr>
          <a:xfrm>
            <a:off x="2754460" y="56260"/>
            <a:ext cx="566424" cy="246888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NOV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DA27B88A-4E2E-485F-BE52-F594FC88AF68}"/>
              </a:ext>
            </a:extLst>
          </p:cNvPr>
          <p:cNvSpPr/>
          <p:nvPr/>
        </p:nvSpPr>
        <p:spPr>
          <a:xfrm>
            <a:off x="3942750" y="56260"/>
            <a:ext cx="566424" cy="246888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JAN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545F3BFF-224B-4E31-B850-CB66B909E2E1}"/>
              </a:ext>
            </a:extLst>
          </p:cNvPr>
          <p:cNvSpPr/>
          <p:nvPr/>
        </p:nvSpPr>
        <p:spPr>
          <a:xfrm>
            <a:off x="3348605" y="56260"/>
            <a:ext cx="566424" cy="246888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DEC</a:t>
            </a: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77BFCD0E-572F-4A77-9536-1DB446D738DB}"/>
              </a:ext>
            </a:extLst>
          </p:cNvPr>
          <p:cNvSpPr/>
          <p:nvPr/>
        </p:nvSpPr>
        <p:spPr>
          <a:xfrm>
            <a:off x="1836802" y="668508"/>
            <a:ext cx="963548" cy="5486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50+ BPR sessions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D130AFF-6BB9-4769-981F-1F7C51BF577E}"/>
              </a:ext>
            </a:extLst>
          </p:cNvPr>
          <p:cNvSpPr/>
          <p:nvPr/>
        </p:nvSpPr>
        <p:spPr>
          <a:xfrm>
            <a:off x="488951" y="667095"/>
            <a:ext cx="1335499" cy="5486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Infor Orientations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33E7A24-F468-4B6E-BC68-5FA2FE4952C1}"/>
              </a:ext>
            </a:extLst>
          </p:cNvPr>
          <p:cNvSpPr/>
          <p:nvPr/>
        </p:nvSpPr>
        <p:spPr>
          <a:xfrm>
            <a:off x="2267959" y="2095453"/>
            <a:ext cx="1730002" cy="548640"/>
          </a:xfrm>
          <a:prstGeom prst="rect">
            <a:avLst/>
          </a:prstGeom>
          <a:gradFill>
            <a:gsLst>
              <a:gs pos="100000">
                <a:srgbClr val="D5EBE0"/>
              </a:gs>
              <a:gs pos="0">
                <a:srgbClr val="E2F3DB"/>
              </a:gs>
            </a:gsLst>
            <a:lin ang="0" scaled="0"/>
          </a:gradFill>
          <a:ln w="63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Phase 2 Luma Base Configure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EBF0AC0-03E9-40B9-BDE6-E9BDD5274A6E}"/>
              </a:ext>
            </a:extLst>
          </p:cNvPr>
          <p:cNvSpPr txBox="1"/>
          <p:nvPr/>
        </p:nvSpPr>
        <p:spPr>
          <a:xfrm>
            <a:off x="5585079" y="31783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14504">
                    <a:lumMod val="60000"/>
                    <a:lumOff val="4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Wingdings" panose="05000000000000000000" pitchFamily="2" charset="2"/>
              </a:rPr>
              <a:t>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14504">
                  <a:lumMod val="60000"/>
                  <a:lumOff val="40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42D406A-DE16-4677-8533-DCE4255A4F29}"/>
              </a:ext>
            </a:extLst>
          </p:cNvPr>
          <p:cNvSpPr/>
          <p:nvPr/>
        </p:nvSpPr>
        <p:spPr>
          <a:xfrm>
            <a:off x="2160315" y="56260"/>
            <a:ext cx="566424" cy="246888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OCT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CABE12-3263-4F52-B2E6-6B4172DFF216}"/>
              </a:ext>
            </a:extLst>
          </p:cNvPr>
          <p:cNvSpPr/>
          <p:nvPr/>
        </p:nvSpPr>
        <p:spPr>
          <a:xfrm>
            <a:off x="4536895" y="56260"/>
            <a:ext cx="566424" cy="246888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FEB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544C69B-D4B1-4BB7-BDFE-EF232CBA698D}"/>
              </a:ext>
            </a:extLst>
          </p:cNvPr>
          <p:cNvSpPr/>
          <p:nvPr/>
        </p:nvSpPr>
        <p:spPr>
          <a:xfrm>
            <a:off x="5131040" y="56260"/>
            <a:ext cx="566424" cy="246888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MAR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3D1D163-AD2E-4CEF-81BC-71DD38481561}"/>
              </a:ext>
            </a:extLst>
          </p:cNvPr>
          <p:cNvSpPr/>
          <p:nvPr/>
        </p:nvSpPr>
        <p:spPr>
          <a:xfrm>
            <a:off x="5725185" y="56260"/>
            <a:ext cx="566424" cy="246888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APR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BF6E9CB-1558-474F-A2F1-349D5321BAC8}"/>
              </a:ext>
            </a:extLst>
          </p:cNvPr>
          <p:cNvSpPr/>
          <p:nvPr/>
        </p:nvSpPr>
        <p:spPr>
          <a:xfrm>
            <a:off x="1773868" y="667095"/>
            <a:ext cx="45719" cy="548640"/>
          </a:xfrm>
          <a:prstGeom prst="rect">
            <a:avLst/>
          </a:prstGeom>
          <a:solidFill>
            <a:srgbClr val="FF0000"/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F11A126-E442-47F3-A51D-B812FA3BC8D1}"/>
              </a:ext>
            </a:extLst>
          </p:cNvPr>
          <p:cNvSpPr/>
          <p:nvPr/>
        </p:nvSpPr>
        <p:spPr>
          <a:xfrm>
            <a:off x="2770191" y="667540"/>
            <a:ext cx="45719" cy="548640"/>
          </a:xfrm>
          <a:prstGeom prst="rect">
            <a:avLst/>
          </a:prstGeom>
          <a:solidFill>
            <a:srgbClr val="FF0000"/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6751A21-3DF1-4237-839B-D5F0810343D2}"/>
              </a:ext>
            </a:extLst>
          </p:cNvPr>
          <p:cNvSpPr/>
          <p:nvPr/>
        </p:nvSpPr>
        <p:spPr>
          <a:xfrm>
            <a:off x="2834534" y="2888643"/>
            <a:ext cx="1163419" cy="548640"/>
          </a:xfrm>
          <a:prstGeom prst="rect">
            <a:avLst/>
          </a:prstGeom>
          <a:gradFill>
            <a:gsLst>
              <a:gs pos="100000">
                <a:srgbClr val="D5EBE0"/>
              </a:gs>
              <a:gs pos="0">
                <a:srgbClr val="E2F3DB"/>
              </a:gs>
            </a:gsLst>
            <a:lin ang="0" scaled="0"/>
          </a:gradFill>
          <a:ln w="63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Configuration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Workshops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7EB38FB-FE3A-494D-8B23-5A1501ADA9D8}"/>
              </a:ext>
            </a:extLst>
          </p:cNvPr>
          <p:cNvGrpSpPr/>
          <p:nvPr/>
        </p:nvGrpSpPr>
        <p:grpSpPr>
          <a:xfrm>
            <a:off x="3152523" y="2637680"/>
            <a:ext cx="762506" cy="274320"/>
            <a:chOff x="3152523" y="2465160"/>
            <a:chExt cx="762506" cy="274320"/>
          </a:xfrm>
        </p:grpSpPr>
        <p:cxnSp>
          <p:nvCxnSpPr>
            <p:cNvPr id="74" name="Connector: Elbow 9">
              <a:extLst>
                <a:ext uri="{FF2B5EF4-FFF2-40B4-BE49-F238E27FC236}">
                  <a16:creationId xmlns:a16="http://schemas.microsoft.com/office/drawing/2014/main" id="{6AA5D8EB-A5F5-4268-92CB-86CA8734A2D0}"/>
                </a:ext>
              </a:extLst>
            </p:cNvPr>
            <p:cNvCxnSpPr>
              <a:cxnSpLocks/>
            </p:cNvCxnSpPr>
            <p:nvPr/>
          </p:nvCxnSpPr>
          <p:spPr>
            <a:xfrm>
              <a:off x="3152523" y="2465160"/>
              <a:ext cx="0" cy="274320"/>
            </a:xfrm>
            <a:prstGeom prst="straightConnector1">
              <a:avLst/>
            </a:prstGeom>
            <a:ln w="127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or: Elbow 9">
              <a:extLst>
                <a:ext uri="{FF2B5EF4-FFF2-40B4-BE49-F238E27FC236}">
                  <a16:creationId xmlns:a16="http://schemas.microsoft.com/office/drawing/2014/main" id="{CAD4B8AA-9135-4B32-8341-9EA21A85F273}"/>
                </a:ext>
              </a:extLst>
            </p:cNvPr>
            <p:cNvCxnSpPr>
              <a:cxnSpLocks/>
            </p:cNvCxnSpPr>
            <p:nvPr/>
          </p:nvCxnSpPr>
          <p:spPr>
            <a:xfrm>
              <a:off x="3360096" y="2465160"/>
              <a:ext cx="0" cy="274320"/>
            </a:xfrm>
            <a:prstGeom prst="straightConnector1">
              <a:avLst/>
            </a:prstGeom>
            <a:ln w="127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or: Elbow 9">
              <a:extLst>
                <a:ext uri="{FF2B5EF4-FFF2-40B4-BE49-F238E27FC236}">
                  <a16:creationId xmlns:a16="http://schemas.microsoft.com/office/drawing/2014/main" id="{936A03B6-E710-4E67-B52E-1F018D4B8C56}"/>
                </a:ext>
              </a:extLst>
            </p:cNvPr>
            <p:cNvCxnSpPr>
              <a:cxnSpLocks/>
            </p:cNvCxnSpPr>
            <p:nvPr/>
          </p:nvCxnSpPr>
          <p:spPr>
            <a:xfrm>
              <a:off x="3762428" y="2465160"/>
              <a:ext cx="0" cy="274320"/>
            </a:xfrm>
            <a:prstGeom prst="straightConnector1">
              <a:avLst/>
            </a:prstGeom>
            <a:ln w="127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or: Elbow 9">
              <a:extLst>
                <a:ext uri="{FF2B5EF4-FFF2-40B4-BE49-F238E27FC236}">
                  <a16:creationId xmlns:a16="http://schemas.microsoft.com/office/drawing/2014/main" id="{757FD463-A7E2-43D0-8699-690411FD9B63}"/>
                </a:ext>
              </a:extLst>
            </p:cNvPr>
            <p:cNvCxnSpPr>
              <a:cxnSpLocks/>
            </p:cNvCxnSpPr>
            <p:nvPr/>
          </p:nvCxnSpPr>
          <p:spPr>
            <a:xfrm>
              <a:off x="3915029" y="2465160"/>
              <a:ext cx="0" cy="274320"/>
            </a:xfrm>
            <a:prstGeom prst="straightConnector1">
              <a:avLst/>
            </a:prstGeom>
            <a:ln w="127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690C75FE-2F5D-45E8-B468-7B3257D64BCF}"/>
              </a:ext>
            </a:extLst>
          </p:cNvPr>
          <p:cNvSpPr/>
          <p:nvPr/>
        </p:nvSpPr>
        <p:spPr>
          <a:xfrm>
            <a:off x="3975093" y="2094484"/>
            <a:ext cx="45719" cy="548640"/>
          </a:xfrm>
          <a:prstGeom prst="rect">
            <a:avLst/>
          </a:prstGeom>
          <a:solidFill>
            <a:srgbClr val="FF0000"/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9E98C5F-D7E4-4433-A610-B914AA962DB5}"/>
              </a:ext>
            </a:extLst>
          </p:cNvPr>
          <p:cNvSpPr/>
          <p:nvPr/>
        </p:nvSpPr>
        <p:spPr>
          <a:xfrm>
            <a:off x="3976814" y="2887674"/>
            <a:ext cx="45719" cy="548640"/>
          </a:xfrm>
          <a:prstGeom prst="rect">
            <a:avLst/>
          </a:prstGeom>
          <a:solidFill>
            <a:srgbClr val="FF0000"/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EDF6B054-8B90-480C-A9FD-A163DAFB6BCD}"/>
              </a:ext>
            </a:extLst>
          </p:cNvPr>
          <p:cNvSpPr/>
          <p:nvPr/>
        </p:nvSpPr>
        <p:spPr>
          <a:xfrm rot="16200000">
            <a:off x="5238507" y="1134560"/>
            <a:ext cx="1423096" cy="1766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spc="4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April 6</a:t>
            </a:r>
            <a:r>
              <a:rPr kumimoji="0" lang="en-US" sz="14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, 2022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B95CB831-B40B-4BFA-8964-3C980A88A9D8}"/>
              </a:ext>
            </a:extLst>
          </p:cNvPr>
          <p:cNvSpPr/>
          <p:nvPr/>
        </p:nvSpPr>
        <p:spPr>
          <a:xfrm>
            <a:off x="4225057" y="3534931"/>
            <a:ext cx="480569" cy="54864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40000">
                <a:srgbClr val="CAE4E5"/>
              </a:gs>
              <a:gs pos="100000">
                <a:srgbClr val="A1CAF5"/>
              </a:gs>
            </a:gsLst>
            <a:lin ang="0" scaled="1"/>
            <a:tileRect/>
          </a:gradFill>
          <a:ln w="63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Sprint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DA493941-ED87-4817-AAF6-E7FF2BC15B6B}"/>
              </a:ext>
            </a:extLst>
          </p:cNvPr>
          <p:cNvSpPr/>
          <p:nvPr/>
        </p:nvSpPr>
        <p:spPr>
          <a:xfrm>
            <a:off x="4734078" y="3534931"/>
            <a:ext cx="543668" cy="548640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  <a:ln w="63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Sprint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</a:t>
            </a:r>
          </a:p>
        </p:txBody>
      </p:sp>
      <p:cxnSp>
        <p:nvCxnSpPr>
          <p:cNvPr id="114" name="Connector: Elbow 9">
            <a:extLst>
              <a:ext uri="{FF2B5EF4-FFF2-40B4-BE49-F238E27FC236}">
                <a16:creationId xmlns:a16="http://schemas.microsoft.com/office/drawing/2014/main" id="{40AAA42D-471F-4E9A-90DB-D086ABCC5EB7}"/>
              </a:ext>
            </a:extLst>
          </p:cNvPr>
          <p:cNvCxnSpPr>
            <a:cxnSpLocks/>
          </p:cNvCxnSpPr>
          <p:nvPr/>
        </p:nvCxnSpPr>
        <p:spPr>
          <a:xfrm>
            <a:off x="4331506" y="4083571"/>
            <a:ext cx="0" cy="274320"/>
          </a:xfrm>
          <a:prstGeom prst="straightConnector1">
            <a:avLst/>
          </a:prstGeom>
          <a:ln w="127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or: Elbow 9">
            <a:extLst>
              <a:ext uri="{FF2B5EF4-FFF2-40B4-BE49-F238E27FC236}">
                <a16:creationId xmlns:a16="http://schemas.microsoft.com/office/drawing/2014/main" id="{D5F40367-7025-4847-9CA6-96F5376EAF33}"/>
              </a:ext>
            </a:extLst>
          </p:cNvPr>
          <p:cNvCxnSpPr>
            <a:cxnSpLocks/>
          </p:cNvCxnSpPr>
          <p:nvPr/>
        </p:nvCxnSpPr>
        <p:spPr>
          <a:xfrm>
            <a:off x="4726256" y="4083571"/>
            <a:ext cx="0" cy="274320"/>
          </a:xfrm>
          <a:prstGeom prst="straightConnector1">
            <a:avLst/>
          </a:prstGeom>
          <a:ln w="127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nector: Elbow 9">
            <a:extLst>
              <a:ext uri="{FF2B5EF4-FFF2-40B4-BE49-F238E27FC236}">
                <a16:creationId xmlns:a16="http://schemas.microsoft.com/office/drawing/2014/main" id="{3F75BB03-C918-48A1-B1CC-55356DB69DB2}"/>
              </a:ext>
            </a:extLst>
          </p:cNvPr>
          <p:cNvCxnSpPr>
            <a:cxnSpLocks/>
          </p:cNvCxnSpPr>
          <p:nvPr/>
        </p:nvCxnSpPr>
        <p:spPr>
          <a:xfrm>
            <a:off x="5012531" y="4083571"/>
            <a:ext cx="0" cy="274320"/>
          </a:xfrm>
          <a:prstGeom prst="straightConnector1">
            <a:avLst/>
          </a:prstGeom>
          <a:ln w="127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nector: Elbow 9">
            <a:extLst>
              <a:ext uri="{FF2B5EF4-FFF2-40B4-BE49-F238E27FC236}">
                <a16:creationId xmlns:a16="http://schemas.microsoft.com/office/drawing/2014/main" id="{577B6075-D869-4649-B9CE-1F45EA11B2EB}"/>
              </a:ext>
            </a:extLst>
          </p:cNvPr>
          <p:cNvCxnSpPr>
            <a:cxnSpLocks/>
          </p:cNvCxnSpPr>
          <p:nvPr/>
        </p:nvCxnSpPr>
        <p:spPr>
          <a:xfrm>
            <a:off x="5298806" y="4083571"/>
            <a:ext cx="0" cy="274320"/>
          </a:xfrm>
          <a:prstGeom prst="straightConnector1">
            <a:avLst/>
          </a:prstGeom>
          <a:ln w="127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nector: Elbow 9">
            <a:extLst>
              <a:ext uri="{FF2B5EF4-FFF2-40B4-BE49-F238E27FC236}">
                <a16:creationId xmlns:a16="http://schemas.microsoft.com/office/drawing/2014/main" id="{6ECBF8D1-3D0A-4C8B-B09D-FEBCF78330B1}"/>
              </a:ext>
            </a:extLst>
          </p:cNvPr>
          <p:cNvCxnSpPr>
            <a:cxnSpLocks/>
          </p:cNvCxnSpPr>
          <p:nvPr/>
        </p:nvCxnSpPr>
        <p:spPr>
          <a:xfrm>
            <a:off x="5585079" y="4083571"/>
            <a:ext cx="0" cy="274320"/>
          </a:xfrm>
          <a:prstGeom prst="straightConnector1">
            <a:avLst/>
          </a:prstGeom>
          <a:ln w="127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ctangle 119">
            <a:extLst>
              <a:ext uri="{FF2B5EF4-FFF2-40B4-BE49-F238E27FC236}">
                <a16:creationId xmlns:a16="http://schemas.microsoft.com/office/drawing/2014/main" id="{44BF8F17-72E4-4507-A408-A02B8C4DBA60}"/>
              </a:ext>
            </a:extLst>
          </p:cNvPr>
          <p:cNvSpPr/>
          <p:nvPr/>
        </p:nvSpPr>
        <p:spPr>
          <a:xfrm>
            <a:off x="3949691" y="4972071"/>
            <a:ext cx="1175655" cy="548640"/>
          </a:xfrm>
          <a:prstGeom prst="rect">
            <a:avLst/>
          </a:prstGeom>
          <a:gradFill>
            <a:gsLst>
              <a:gs pos="45000">
                <a:srgbClr val="A1CAF5"/>
              </a:gs>
              <a:gs pos="0">
                <a:schemeClr val="bg1"/>
              </a:gs>
              <a:gs pos="100000">
                <a:srgbClr val="A1CAF5"/>
              </a:gs>
            </a:gsLst>
            <a:lin ang="0" scaled="0"/>
          </a:gradFill>
          <a:ln w="63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0" rtlCol="0" anchor="ctr" anchorCtr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Conversion Building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DEE8F0DB-3342-4BDA-B5A3-F602AAEF93B5}"/>
              </a:ext>
            </a:extLst>
          </p:cNvPr>
          <p:cNvSpPr/>
          <p:nvPr/>
        </p:nvSpPr>
        <p:spPr>
          <a:xfrm>
            <a:off x="3944966" y="5577518"/>
            <a:ext cx="1175656" cy="548640"/>
          </a:xfrm>
          <a:prstGeom prst="rect">
            <a:avLst/>
          </a:prstGeom>
          <a:gradFill>
            <a:gsLst>
              <a:gs pos="45000">
                <a:srgbClr val="A1CAF5"/>
              </a:gs>
              <a:gs pos="0">
                <a:schemeClr val="bg1"/>
              </a:gs>
              <a:gs pos="100000">
                <a:srgbClr val="A1CAF5"/>
              </a:gs>
            </a:gsLst>
            <a:lin ang="0" scaled="0"/>
          </a:gradFill>
          <a:ln w="63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0" rtlCol="0" anchor="ctr" anchorCtr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Interface Building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75E12F1F-6929-4D51-87F2-07877FF1AC2D}"/>
              </a:ext>
            </a:extLst>
          </p:cNvPr>
          <p:cNvSpPr/>
          <p:nvPr/>
        </p:nvSpPr>
        <p:spPr>
          <a:xfrm>
            <a:off x="5150955" y="4970344"/>
            <a:ext cx="1140654" cy="548639"/>
          </a:xfrm>
          <a:prstGeom prst="rect">
            <a:avLst/>
          </a:prstGeom>
          <a:solidFill>
            <a:srgbClr val="A1CAF5"/>
          </a:solidFill>
          <a:ln w="63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Practice Conversion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86C8FEFA-4960-48AB-9514-2F079A6992FD}"/>
              </a:ext>
            </a:extLst>
          </p:cNvPr>
          <p:cNvSpPr/>
          <p:nvPr/>
        </p:nvSpPr>
        <p:spPr>
          <a:xfrm>
            <a:off x="5150956" y="5577517"/>
            <a:ext cx="1140653" cy="548639"/>
          </a:xfrm>
          <a:prstGeom prst="rect">
            <a:avLst/>
          </a:prstGeom>
          <a:solidFill>
            <a:srgbClr val="A1CAF5"/>
          </a:solidFill>
          <a:ln w="63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Interface Testing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1F06511E-E904-4AE2-BD45-AFCAAA51AFD8}"/>
              </a:ext>
            </a:extLst>
          </p:cNvPr>
          <p:cNvSpPr/>
          <p:nvPr/>
        </p:nvSpPr>
        <p:spPr>
          <a:xfrm>
            <a:off x="6268749" y="4972069"/>
            <a:ext cx="45719" cy="548640"/>
          </a:xfrm>
          <a:prstGeom prst="rect">
            <a:avLst/>
          </a:prstGeom>
          <a:solidFill>
            <a:srgbClr val="FF0000"/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D5014789-D352-4B26-8CDE-F3869ADABD9F}"/>
              </a:ext>
            </a:extLst>
          </p:cNvPr>
          <p:cNvSpPr/>
          <p:nvPr/>
        </p:nvSpPr>
        <p:spPr>
          <a:xfrm>
            <a:off x="6268748" y="5577517"/>
            <a:ext cx="45719" cy="548640"/>
          </a:xfrm>
          <a:prstGeom prst="rect">
            <a:avLst/>
          </a:prstGeom>
          <a:solidFill>
            <a:srgbClr val="FF0000"/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3445F17D-1F06-4FC6-940D-9B8F3FA75079}"/>
              </a:ext>
            </a:extLst>
          </p:cNvPr>
          <p:cNvSpPr/>
          <p:nvPr/>
        </p:nvSpPr>
        <p:spPr>
          <a:xfrm>
            <a:off x="1836802" y="6212267"/>
            <a:ext cx="3281604" cy="361053"/>
          </a:xfrm>
          <a:prstGeom prst="rect">
            <a:avLst/>
          </a:prstGeom>
          <a:gradFill>
            <a:gsLst>
              <a:gs pos="45000">
                <a:srgbClr val="A1CAF5"/>
              </a:gs>
              <a:gs pos="0">
                <a:schemeClr val="bg1"/>
              </a:gs>
              <a:gs pos="100000">
                <a:srgbClr val="A1CAF5"/>
              </a:gs>
            </a:gsLst>
            <a:lin ang="0" scaled="0"/>
          </a:gradFill>
          <a:ln w="63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0" rtlCol="0" anchor="ctr" anchorCtr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Get End User Needs/Change Impacts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7563D5F-BB60-427B-B7CC-06A1F4A33013}"/>
              </a:ext>
            </a:extLst>
          </p:cNvPr>
          <p:cNvSpPr txBox="1"/>
          <p:nvPr/>
        </p:nvSpPr>
        <p:spPr>
          <a:xfrm>
            <a:off x="303477" y="1406136"/>
            <a:ext cx="70" cy="292388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04" name="Straight Arrow Connector 42">
            <a:extLst>
              <a:ext uri="{FF2B5EF4-FFF2-40B4-BE49-F238E27FC236}">
                <a16:creationId xmlns:a16="http://schemas.microsoft.com/office/drawing/2014/main" id="{6EBEDA4D-7BB0-403A-974B-0939DDA0B6A1}"/>
              </a:ext>
            </a:extLst>
          </p:cNvPr>
          <p:cNvCxnSpPr>
            <a:cxnSpLocks/>
            <a:stCxn id="197" idx="3"/>
          </p:cNvCxnSpPr>
          <p:nvPr/>
        </p:nvCxnSpPr>
        <p:spPr>
          <a:xfrm>
            <a:off x="2800350" y="942828"/>
            <a:ext cx="154057" cy="1141933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42">
            <a:extLst>
              <a:ext uri="{FF2B5EF4-FFF2-40B4-BE49-F238E27FC236}">
                <a16:creationId xmlns:a16="http://schemas.microsoft.com/office/drawing/2014/main" id="{43186099-0E74-41C6-AF99-9976CB099C91}"/>
              </a:ext>
            </a:extLst>
          </p:cNvPr>
          <p:cNvCxnSpPr>
            <a:cxnSpLocks/>
            <a:stCxn id="72" idx="2"/>
            <a:endCxn id="108" idx="1"/>
          </p:cNvCxnSpPr>
          <p:nvPr/>
        </p:nvCxnSpPr>
        <p:spPr>
          <a:xfrm rot="16200000" flipH="1">
            <a:off x="3634666" y="3218860"/>
            <a:ext cx="371968" cy="808813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ctangle 106">
            <a:extLst>
              <a:ext uri="{FF2B5EF4-FFF2-40B4-BE49-F238E27FC236}">
                <a16:creationId xmlns:a16="http://schemas.microsoft.com/office/drawing/2014/main" id="{F3035ED1-94A7-4A69-A042-1D64A406306E}"/>
              </a:ext>
            </a:extLst>
          </p:cNvPr>
          <p:cNvSpPr/>
          <p:nvPr/>
        </p:nvSpPr>
        <p:spPr>
          <a:xfrm>
            <a:off x="5306197" y="3534931"/>
            <a:ext cx="543668" cy="548640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  <a:ln w="63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Sprint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C16BC41-919F-4EDB-8A20-9FF7652C8051}"/>
              </a:ext>
            </a:extLst>
          </p:cNvPr>
          <p:cNvSpPr/>
          <p:nvPr/>
        </p:nvSpPr>
        <p:spPr>
          <a:xfrm>
            <a:off x="3949691" y="4329090"/>
            <a:ext cx="1900167" cy="548640"/>
          </a:xfrm>
          <a:prstGeom prst="rect">
            <a:avLst/>
          </a:prstGeom>
          <a:gradFill flip="none" rotWithShape="1">
            <a:gsLst>
              <a:gs pos="20000">
                <a:srgbClr val="AED2F0"/>
              </a:gs>
              <a:gs pos="0">
                <a:schemeClr val="accent5">
                  <a:lumMod val="20000"/>
                  <a:lumOff val="80000"/>
                </a:schemeClr>
              </a:gs>
              <a:gs pos="100000">
                <a:srgbClr val="A1CAF5"/>
              </a:gs>
            </a:gsLst>
            <a:lin ang="0" scaled="1"/>
            <a:tileRect/>
          </a:gradFill>
          <a:ln w="63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 anchorCtr="0"/>
          <a:lstStyle/>
          <a:p>
            <a:pPr algn="ctr"/>
            <a:r>
              <a:rPr lang="en-US" sz="1600" spc="-4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 Validation of Luma Functions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098DFF25-E632-425C-B200-52D66DCD6C6A}"/>
              </a:ext>
            </a:extLst>
          </p:cNvPr>
          <p:cNvSpPr/>
          <p:nvPr/>
        </p:nvSpPr>
        <p:spPr>
          <a:xfrm>
            <a:off x="3479110" y="1631876"/>
            <a:ext cx="603529" cy="409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spc="4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Sprints</a:t>
            </a:r>
          </a:p>
          <a:p>
            <a:pPr marL="0" marR="0" lvl="0" indent="0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spc="4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started</a:t>
            </a:r>
          </a:p>
          <a:p>
            <a:pPr marL="0" marR="0" lvl="0" indent="0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spc="4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1/18</a:t>
            </a:r>
            <a:endParaRPr kumimoji="0" lang="en-US" sz="1100" b="0" i="0" u="none" strike="noStrike" kern="1200" cap="none" spc="4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140" name="Straight Arrow Connector 42">
            <a:extLst>
              <a:ext uri="{FF2B5EF4-FFF2-40B4-BE49-F238E27FC236}">
                <a16:creationId xmlns:a16="http://schemas.microsoft.com/office/drawing/2014/main" id="{D75ACD1D-B3F2-41B6-8DB5-F16E23AD0BEF}"/>
              </a:ext>
            </a:extLst>
          </p:cNvPr>
          <p:cNvCxnSpPr>
            <a:cxnSpLocks/>
            <a:stCxn id="139" idx="3"/>
          </p:cNvCxnSpPr>
          <p:nvPr/>
        </p:nvCxnSpPr>
        <p:spPr>
          <a:xfrm>
            <a:off x="4082639" y="1836708"/>
            <a:ext cx="149255" cy="1693622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Rectangle 145">
            <a:extLst>
              <a:ext uri="{FF2B5EF4-FFF2-40B4-BE49-F238E27FC236}">
                <a16:creationId xmlns:a16="http://schemas.microsoft.com/office/drawing/2014/main" id="{2F1081DA-26E3-464E-941A-49088BCF396B}"/>
              </a:ext>
            </a:extLst>
          </p:cNvPr>
          <p:cNvSpPr/>
          <p:nvPr/>
        </p:nvSpPr>
        <p:spPr>
          <a:xfrm>
            <a:off x="6343322" y="2621839"/>
            <a:ext cx="5386920" cy="1900577"/>
          </a:xfrm>
          <a:prstGeom prst="rect">
            <a:avLst/>
          </a:prstGeom>
          <a:gradFill flip="none" rotWithShape="1">
            <a:gsLst>
              <a:gs pos="20000">
                <a:srgbClr val="D0E6FD"/>
              </a:gs>
              <a:gs pos="0">
                <a:schemeClr val="bg1"/>
              </a:gs>
              <a:gs pos="100000">
                <a:srgbClr val="61ADF9"/>
              </a:gs>
              <a:gs pos="58000">
                <a:srgbClr val="A1CAF5">
                  <a:shade val="100000"/>
                  <a:satMod val="115000"/>
                </a:srgbClr>
              </a:gs>
            </a:gsLst>
            <a:lin ang="0" scaled="1"/>
            <a:tileRect/>
          </a:gradFill>
          <a:ln w="63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Schedule Refinements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Final Review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96BA4B0-6537-4F29-8890-B75A02406AC5}"/>
              </a:ext>
            </a:extLst>
          </p:cNvPr>
          <p:cNvSpPr/>
          <p:nvPr/>
        </p:nvSpPr>
        <p:spPr>
          <a:xfrm>
            <a:off x="6910660" y="56260"/>
            <a:ext cx="566424" cy="246888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JUN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B219E2D-0BCF-4901-A791-FB0D0D9C9EA9}"/>
              </a:ext>
            </a:extLst>
          </p:cNvPr>
          <p:cNvSpPr/>
          <p:nvPr/>
        </p:nvSpPr>
        <p:spPr>
          <a:xfrm>
            <a:off x="6316515" y="56260"/>
            <a:ext cx="566424" cy="246888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MAY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F051A3F-41F7-4DC1-ABBE-B9AD3F7586C2}"/>
              </a:ext>
            </a:extLst>
          </p:cNvPr>
          <p:cNvSpPr/>
          <p:nvPr/>
        </p:nvSpPr>
        <p:spPr>
          <a:xfrm>
            <a:off x="7504805" y="56260"/>
            <a:ext cx="566424" cy="246888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JUL</a:t>
            </a:r>
          </a:p>
        </p:txBody>
      </p:sp>
    </p:spTree>
    <p:extLst>
      <p:ext uri="{BB962C8B-B14F-4D97-AF65-F5344CB8AC3E}">
        <p14:creationId xmlns:p14="http://schemas.microsoft.com/office/powerpoint/2010/main" val="794822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41C377-D74F-4EDA-A2F5-0192C461A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3529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53A6CE-7BBF-4A74-9A34-366307D77A78}"/>
              </a:ext>
            </a:extLst>
          </p:cNvPr>
          <p:cNvSpPr/>
          <p:nvPr/>
        </p:nvSpPr>
        <p:spPr>
          <a:xfrm>
            <a:off x="0" y="0"/>
            <a:ext cx="12192000" cy="6366933"/>
          </a:xfrm>
          <a:prstGeom prst="rect">
            <a:avLst/>
          </a:prstGeom>
          <a:gradFill flip="none" rotWithShape="1">
            <a:gsLst>
              <a:gs pos="43000">
                <a:srgbClr val="092F57">
                  <a:alpha val="81000"/>
                </a:srgbClr>
              </a:gs>
              <a:gs pos="100000">
                <a:srgbClr val="FFB81C">
                  <a:alpha val="8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2687D45-91FF-423D-9AC4-8A53958E7413}"/>
              </a:ext>
            </a:extLst>
          </p:cNvPr>
          <p:cNvGrpSpPr/>
          <p:nvPr/>
        </p:nvGrpSpPr>
        <p:grpSpPr>
          <a:xfrm>
            <a:off x="2849880" y="2641062"/>
            <a:ext cx="6492240" cy="1084807"/>
            <a:chOff x="4783749" y="2581795"/>
            <a:chExt cx="6492240" cy="1084807"/>
          </a:xfrm>
        </p:grpSpPr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5CA47CAA-97DF-4656-9F27-AC0CF360AA67}"/>
                </a:ext>
              </a:extLst>
            </p:cNvPr>
            <p:cNvSpPr txBox="1">
              <a:spLocks/>
            </p:cNvSpPr>
            <p:nvPr/>
          </p:nvSpPr>
          <p:spPr>
            <a:xfrm>
              <a:off x="4783749" y="2581795"/>
              <a:ext cx="6492240" cy="108480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Luma Phase 2 Activities 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89787D8-0209-4903-A357-D61C2ADC4E28}"/>
                </a:ext>
              </a:extLst>
            </p:cNvPr>
            <p:cNvCxnSpPr>
              <a:cxnSpLocks/>
            </p:cNvCxnSpPr>
            <p:nvPr/>
          </p:nvCxnSpPr>
          <p:spPr>
            <a:xfrm>
              <a:off x="5039019" y="3666602"/>
              <a:ext cx="5981700" cy="0"/>
            </a:xfrm>
            <a:prstGeom prst="line">
              <a:avLst/>
            </a:prstGeom>
            <a:ln w="28575">
              <a:solidFill>
                <a:srgbClr val="FFB8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39316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3BF72-0FDB-4FBE-8E0C-4E93F37561A0}"/>
              </a:ext>
            </a:extLst>
          </p:cNvPr>
          <p:cNvSpPr txBox="1">
            <a:spLocks/>
          </p:cNvSpPr>
          <p:nvPr/>
        </p:nvSpPr>
        <p:spPr>
          <a:xfrm>
            <a:off x="581192" y="939866"/>
            <a:ext cx="11029616" cy="6835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92F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Phase 2 Agency HR Org Unit Workbooks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933514-1643-4CB3-8661-FAF38FEA71C2}"/>
              </a:ext>
            </a:extLst>
          </p:cNvPr>
          <p:cNvSpPr txBox="1"/>
          <p:nvPr/>
        </p:nvSpPr>
        <p:spPr>
          <a:xfrm>
            <a:off x="5510798" y="2516340"/>
            <a:ext cx="610001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B81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reach out to your Agency Advocate if you need assistance.</a:t>
            </a:r>
          </a:p>
          <a:p>
            <a:pPr marL="285750" indent="-285750">
              <a:buClr>
                <a:srgbClr val="FFB81C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092F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B81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are a pilot agency and have not submitted your workbook, please do so as soon as possible.</a:t>
            </a:r>
          </a:p>
          <a:p>
            <a:pPr marL="285750" indent="-285750">
              <a:buClr>
                <a:srgbClr val="FFB81C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092F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B81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Phase 2 HR Org Unit Workbooks were due last Thursday, March 31</a:t>
            </a:r>
            <a:r>
              <a:rPr lang="en-US" baseline="30000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 </a:t>
            </a:r>
            <a:r>
              <a:rPr lang="en-US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pilot agencies.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92F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92F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D3BC67D-E466-4E13-8E9D-5BE0406EE319}"/>
              </a:ext>
            </a:extLst>
          </p:cNvPr>
          <p:cNvGrpSpPr/>
          <p:nvPr/>
        </p:nvGrpSpPr>
        <p:grpSpPr>
          <a:xfrm>
            <a:off x="1392478" y="2516340"/>
            <a:ext cx="2120743" cy="2219131"/>
            <a:chOff x="7761288" y="806451"/>
            <a:chExt cx="819149" cy="863600"/>
          </a:xfrm>
          <a:solidFill>
            <a:srgbClr val="092F57"/>
          </a:solidFill>
        </p:grpSpPr>
        <p:sp>
          <p:nvSpPr>
            <p:cNvPr id="21" name="Freeform 46">
              <a:extLst>
                <a:ext uri="{FF2B5EF4-FFF2-40B4-BE49-F238E27FC236}">
                  <a16:creationId xmlns:a16="http://schemas.microsoft.com/office/drawing/2014/main" id="{71F94359-87A0-45FD-94D4-DF013B8DD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1288" y="1360488"/>
              <a:ext cx="212725" cy="92075"/>
            </a:xfrm>
            <a:custGeom>
              <a:avLst/>
              <a:gdLst>
                <a:gd name="T0" fmla="*/ 9 w 41"/>
                <a:gd name="T1" fmla="*/ 18 h 18"/>
                <a:gd name="T2" fmla="*/ 32 w 41"/>
                <a:gd name="T3" fmla="*/ 18 h 18"/>
                <a:gd name="T4" fmla="*/ 32 w 41"/>
                <a:gd name="T5" fmla="*/ 18 h 18"/>
                <a:gd name="T6" fmla="*/ 41 w 41"/>
                <a:gd name="T7" fmla="*/ 9 h 18"/>
                <a:gd name="T8" fmla="*/ 32 w 41"/>
                <a:gd name="T9" fmla="*/ 0 h 18"/>
                <a:gd name="T10" fmla="*/ 32 w 41"/>
                <a:gd name="T11" fmla="*/ 0 h 18"/>
                <a:gd name="T12" fmla="*/ 9 w 41"/>
                <a:gd name="T13" fmla="*/ 0 h 18"/>
                <a:gd name="T14" fmla="*/ 9 w 41"/>
                <a:gd name="T15" fmla="*/ 0 h 18"/>
                <a:gd name="T16" fmla="*/ 0 w 41"/>
                <a:gd name="T17" fmla="*/ 9 h 18"/>
                <a:gd name="T18" fmla="*/ 9 w 41"/>
                <a:gd name="T1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8">
                  <a:moveTo>
                    <a:pt x="9" y="18"/>
                  </a:moveTo>
                  <a:cubicBezTo>
                    <a:pt x="32" y="18"/>
                    <a:pt x="32" y="18"/>
                    <a:pt x="32" y="18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7" y="18"/>
                    <a:pt x="41" y="14"/>
                    <a:pt x="41" y="9"/>
                  </a:cubicBezTo>
                  <a:cubicBezTo>
                    <a:pt x="41" y="4"/>
                    <a:pt x="37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56141" tIns="78070" rIns="156141" bIns="7807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74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Freeform 47">
              <a:extLst>
                <a:ext uri="{FF2B5EF4-FFF2-40B4-BE49-F238E27FC236}">
                  <a16:creationId xmlns:a16="http://schemas.microsoft.com/office/drawing/2014/main" id="{A4C05885-A814-4C63-AB6D-5F6E9FEACD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1288" y="1023938"/>
              <a:ext cx="212725" cy="92075"/>
            </a:xfrm>
            <a:custGeom>
              <a:avLst/>
              <a:gdLst>
                <a:gd name="T0" fmla="*/ 9 w 41"/>
                <a:gd name="T1" fmla="*/ 18 h 18"/>
                <a:gd name="T2" fmla="*/ 32 w 41"/>
                <a:gd name="T3" fmla="*/ 18 h 18"/>
                <a:gd name="T4" fmla="*/ 32 w 41"/>
                <a:gd name="T5" fmla="*/ 18 h 18"/>
                <a:gd name="T6" fmla="*/ 41 w 41"/>
                <a:gd name="T7" fmla="*/ 9 h 18"/>
                <a:gd name="T8" fmla="*/ 32 w 41"/>
                <a:gd name="T9" fmla="*/ 0 h 18"/>
                <a:gd name="T10" fmla="*/ 32 w 41"/>
                <a:gd name="T11" fmla="*/ 0 h 18"/>
                <a:gd name="T12" fmla="*/ 9 w 41"/>
                <a:gd name="T13" fmla="*/ 0 h 18"/>
                <a:gd name="T14" fmla="*/ 9 w 41"/>
                <a:gd name="T15" fmla="*/ 0 h 18"/>
                <a:gd name="T16" fmla="*/ 0 w 41"/>
                <a:gd name="T17" fmla="*/ 9 h 18"/>
                <a:gd name="T18" fmla="*/ 9 w 41"/>
                <a:gd name="T1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8">
                  <a:moveTo>
                    <a:pt x="9" y="18"/>
                  </a:moveTo>
                  <a:cubicBezTo>
                    <a:pt x="32" y="18"/>
                    <a:pt x="32" y="18"/>
                    <a:pt x="32" y="18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7" y="18"/>
                    <a:pt x="41" y="14"/>
                    <a:pt x="41" y="9"/>
                  </a:cubicBezTo>
                  <a:cubicBezTo>
                    <a:pt x="41" y="4"/>
                    <a:pt x="37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56141" tIns="78070" rIns="156141" bIns="7807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74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Freeform 48">
              <a:extLst>
                <a:ext uri="{FF2B5EF4-FFF2-40B4-BE49-F238E27FC236}">
                  <a16:creationId xmlns:a16="http://schemas.microsoft.com/office/drawing/2014/main" id="{31539AF5-DB0B-4F60-A78B-3A4E5B59C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4475" y="806451"/>
              <a:ext cx="715962" cy="863600"/>
            </a:xfrm>
            <a:custGeom>
              <a:avLst/>
              <a:gdLst>
                <a:gd name="T0" fmla="*/ 118 w 138"/>
                <a:gd name="T1" fmla="*/ 0 h 167"/>
                <a:gd name="T2" fmla="*/ 21 w 138"/>
                <a:gd name="T3" fmla="*/ 0 h 167"/>
                <a:gd name="T4" fmla="*/ 0 w 138"/>
                <a:gd name="T5" fmla="*/ 20 h 167"/>
                <a:gd name="T6" fmla="*/ 0 w 138"/>
                <a:gd name="T7" fmla="*/ 35 h 167"/>
                <a:gd name="T8" fmla="*/ 12 w 138"/>
                <a:gd name="T9" fmla="*/ 35 h 167"/>
                <a:gd name="T10" fmla="*/ 27 w 138"/>
                <a:gd name="T11" fmla="*/ 51 h 167"/>
                <a:gd name="T12" fmla="*/ 12 w 138"/>
                <a:gd name="T13" fmla="*/ 66 h 167"/>
                <a:gd name="T14" fmla="*/ 0 w 138"/>
                <a:gd name="T15" fmla="*/ 66 h 167"/>
                <a:gd name="T16" fmla="*/ 0 w 138"/>
                <a:gd name="T17" fmla="*/ 100 h 167"/>
                <a:gd name="T18" fmla="*/ 12 w 138"/>
                <a:gd name="T19" fmla="*/ 100 h 167"/>
                <a:gd name="T20" fmla="*/ 27 w 138"/>
                <a:gd name="T21" fmla="*/ 116 h 167"/>
                <a:gd name="T22" fmla="*/ 12 w 138"/>
                <a:gd name="T23" fmla="*/ 131 h 167"/>
                <a:gd name="T24" fmla="*/ 0 w 138"/>
                <a:gd name="T25" fmla="*/ 131 h 167"/>
                <a:gd name="T26" fmla="*/ 0 w 138"/>
                <a:gd name="T27" fmla="*/ 147 h 167"/>
                <a:gd name="T28" fmla="*/ 21 w 138"/>
                <a:gd name="T29" fmla="*/ 167 h 167"/>
                <a:gd name="T30" fmla="*/ 118 w 138"/>
                <a:gd name="T31" fmla="*/ 167 h 167"/>
                <a:gd name="T32" fmla="*/ 138 w 138"/>
                <a:gd name="T33" fmla="*/ 147 h 167"/>
                <a:gd name="T34" fmla="*/ 138 w 138"/>
                <a:gd name="T35" fmla="*/ 20 h 167"/>
                <a:gd name="T36" fmla="*/ 118 w 138"/>
                <a:gd name="T37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8" h="167">
                  <a:moveTo>
                    <a:pt x="118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20" y="35"/>
                    <a:pt x="27" y="42"/>
                    <a:pt x="27" y="51"/>
                  </a:cubicBezTo>
                  <a:cubicBezTo>
                    <a:pt x="27" y="60"/>
                    <a:pt x="20" y="66"/>
                    <a:pt x="12" y="6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12" y="100"/>
                    <a:pt x="12" y="100"/>
                    <a:pt x="12" y="100"/>
                  </a:cubicBezTo>
                  <a:cubicBezTo>
                    <a:pt x="20" y="100"/>
                    <a:pt x="27" y="107"/>
                    <a:pt x="27" y="116"/>
                  </a:cubicBezTo>
                  <a:cubicBezTo>
                    <a:pt x="27" y="124"/>
                    <a:pt x="20" y="131"/>
                    <a:pt x="12" y="131"/>
                  </a:cubicBezTo>
                  <a:cubicBezTo>
                    <a:pt x="0" y="131"/>
                    <a:pt x="0" y="131"/>
                    <a:pt x="0" y="131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58"/>
                    <a:pt x="9" y="167"/>
                    <a:pt x="21" y="167"/>
                  </a:cubicBezTo>
                  <a:cubicBezTo>
                    <a:pt x="118" y="167"/>
                    <a:pt x="118" y="167"/>
                    <a:pt x="118" y="167"/>
                  </a:cubicBezTo>
                  <a:cubicBezTo>
                    <a:pt x="129" y="167"/>
                    <a:pt x="138" y="158"/>
                    <a:pt x="138" y="147"/>
                  </a:cubicBezTo>
                  <a:cubicBezTo>
                    <a:pt x="138" y="20"/>
                    <a:pt x="138" y="20"/>
                    <a:pt x="138" y="20"/>
                  </a:cubicBezTo>
                  <a:cubicBezTo>
                    <a:pt x="138" y="9"/>
                    <a:pt x="129" y="0"/>
                    <a:pt x="1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56141" tIns="78070" rIns="156141" bIns="7807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74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40C1D64-2367-4B6E-84F6-560EEAEB889E}"/>
              </a:ext>
            </a:extLst>
          </p:cNvPr>
          <p:cNvGrpSpPr/>
          <p:nvPr/>
        </p:nvGrpSpPr>
        <p:grpSpPr>
          <a:xfrm>
            <a:off x="2108183" y="3159776"/>
            <a:ext cx="956479" cy="845829"/>
            <a:chOff x="7680325" y="754063"/>
            <a:chExt cx="1106488" cy="933450"/>
          </a:xfrm>
          <a:solidFill>
            <a:srgbClr val="FFB81C"/>
          </a:solidFill>
        </p:grpSpPr>
        <p:sp>
          <p:nvSpPr>
            <p:cNvPr id="25" name="Oval 32">
              <a:extLst>
                <a:ext uri="{FF2B5EF4-FFF2-40B4-BE49-F238E27FC236}">
                  <a16:creationId xmlns:a16="http://schemas.microsoft.com/office/drawing/2014/main" id="{D685EF6E-CEB5-4A5E-A53A-88B0C56C35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7200" y="858838"/>
              <a:ext cx="319088" cy="3190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56141" tIns="78070" rIns="156141" bIns="7807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74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Freeform 33">
              <a:extLst>
                <a:ext uri="{FF2B5EF4-FFF2-40B4-BE49-F238E27FC236}">
                  <a16:creationId xmlns:a16="http://schemas.microsoft.com/office/drawing/2014/main" id="{62AC3817-095C-4B5B-A77E-C8DF0C351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9725" y="1204913"/>
              <a:ext cx="558800" cy="482600"/>
            </a:xfrm>
            <a:custGeom>
              <a:avLst/>
              <a:gdLst>
                <a:gd name="T0" fmla="*/ 123 w 182"/>
                <a:gd name="T1" fmla="*/ 0 h 157"/>
                <a:gd name="T2" fmla="*/ 91 w 182"/>
                <a:gd name="T3" fmla="*/ 38 h 157"/>
                <a:gd name="T4" fmla="*/ 58 w 182"/>
                <a:gd name="T5" fmla="*/ 0 h 157"/>
                <a:gd name="T6" fmla="*/ 0 w 182"/>
                <a:gd name="T7" fmla="*/ 99 h 157"/>
                <a:gd name="T8" fmla="*/ 1 w 182"/>
                <a:gd name="T9" fmla="*/ 117 h 157"/>
                <a:gd name="T10" fmla="*/ 91 w 182"/>
                <a:gd name="T11" fmla="*/ 157 h 157"/>
                <a:gd name="T12" fmla="*/ 180 w 182"/>
                <a:gd name="T13" fmla="*/ 117 h 157"/>
                <a:gd name="T14" fmla="*/ 182 w 182"/>
                <a:gd name="T15" fmla="*/ 99 h 157"/>
                <a:gd name="T16" fmla="*/ 123 w 182"/>
                <a:gd name="T1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2" h="157">
                  <a:moveTo>
                    <a:pt x="123" y="0"/>
                  </a:moveTo>
                  <a:cubicBezTo>
                    <a:pt x="91" y="38"/>
                    <a:pt x="91" y="38"/>
                    <a:pt x="91" y="38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24" y="16"/>
                    <a:pt x="0" y="54"/>
                    <a:pt x="0" y="99"/>
                  </a:cubicBezTo>
                  <a:cubicBezTo>
                    <a:pt x="0" y="105"/>
                    <a:pt x="0" y="111"/>
                    <a:pt x="1" y="117"/>
                  </a:cubicBezTo>
                  <a:cubicBezTo>
                    <a:pt x="20" y="141"/>
                    <a:pt x="53" y="157"/>
                    <a:pt x="91" y="157"/>
                  </a:cubicBezTo>
                  <a:cubicBezTo>
                    <a:pt x="128" y="157"/>
                    <a:pt x="161" y="141"/>
                    <a:pt x="180" y="117"/>
                  </a:cubicBezTo>
                  <a:cubicBezTo>
                    <a:pt x="181" y="111"/>
                    <a:pt x="182" y="105"/>
                    <a:pt x="182" y="99"/>
                  </a:cubicBezTo>
                  <a:cubicBezTo>
                    <a:pt x="182" y="54"/>
                    <a:pt x="157" y="15"/>
                    <a:pt x="1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56141" tIns="78070" rIns="156141" bIns="7807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74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Freeform 34">
              <a:extLst>
                <a:ext uri="{FF2B5EF4-FFF2-40B4-BE49-F238E27FC236}">
                  <a16:creationId xmlns:a16="http://schemas.microsoft.com/office/drawing/2014/main" id="{53D9F394-2BEE-464D-8860-9110145FCCB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3588" y="754063"/>
              <a:ext cx="288925" cy="295275"/>
            </a:xfrm>
            <a:custGeom>
              <a:avLst/>
              <a:gdLst>
                <a:gd name="T0" fmla="*/ 47 w 94"/>
                <a:gd name="T1" fmla="*/ 0 h 96"/>
                <a:gd name="T2" fmla="*/ 0 w 94"/>
                <a:gd name="T3" fmla="*/ 36 h 96"/>
                <a:gd name="T4" fmla="*/ 22 w 94"/>
                <a:gd name="T5" fmla="*/ 86 h 96"/>
                <a:gd name="T6" fmla="*/ 22 w 94"/>
                <a:gd name="T7" fmla="*/ 89 h 96"/>
                <a:gd name="T8" fmla="*/ 47 w 94"/>
                <a:gd name="T9" fmla="*/ 96 h 96"/>
                <a:gd name="T10" fmla="*/ 94 w 94"/>
                <a:gd name="T11" fmla="*/ 48 h 96"/>
                <a:gd name="T12" fmla="*/ 47 w 94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96">
                  <a:moveTo>
                    <a:pt x="47" y="0"/>
                  </a:moveTo>
                  <a:cubicBezTo>
                    <a:pt x="24" y="0"/>
                    <a:pt x="6" y="16"/>
                    <a:pt x="0" y="36"/>
                  </a:cubicBezTo>
                  <a:cubicBezTo>
                    <a:pt x="14" y="49"/>
                    <a:pt x="22" y="66"/>
                    <a:pt x="22" y="86"/>
                  </a:cubicBezTo>
                  <a:cubicBezTo>
                    <a:pt x="22" y="87"/>
                    <a:pt x="22" y="88"/>
                    <a:pt x="22" y="89"/>
                  </a:cubicBezTo>
                  <a:cubicBezTo>
                    <a:pt x="29" y="94"/>
                    <a:pt x="37" y="96"/>
                    <a:pt x="47" y="96"/>
                  </a:cubicBezTo>
                  <a:cubicBezTo>
                    <a:pt x="73" y="96"/>
                    <a:pt x="94" y="75"/>
                    <a:pt x="94" y="48"/>
                  </a:cubicBezTo>
                  <a:cubicBezTo>
                    <a:pt x="94" y="22"/>
                    <a:pt x="73" y="0"/>
                    <a:pt x="4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56141" tIns="78070" rIns="156141" bIns="7807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74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Freeform 35">
              <a:extLst>
                <a:ext uri="{FF2B5EF4-FFF2-40B4-BE49-F238E27FC236}">
                  <a16:creationId xmlns:a16="http://schemas.microsoft.com/office/drawing/2014/main" id="{A65C068D-5E45-4A06-82DD-BE8121653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1450" y="754063"/>
              <a:ext cx="288925" cy="295275"/>
            </a:xfrm>
            <a:custGeom>
              <a:avLst/>
              <a:gdLst>
                <a:gd name="T0" fmla="*/ 75 w 94"/>
                <a:gd name="T1" fmla="*/ 86 h 96"/>
                <a:gd name="T2" fmla="*/ 94 w 94"/>
                <a:gd name="T3" fmla="*/ 39 h 96"/>
                <a:gd name="T4" fmla="*/ 48 w 94"/>
                <a:gd name="T5" fmla="*/ 0 h 96"/>
                <a:gd name="T6" fmla="*/ 0 w 94"/>
                <a:gd name="T7" fmla="*/ 48 h 96"/>
                <a:gd name="T8" fmla="*/ 48 w 94"/>
                <a:gd name="T9" fmla="*/ 96 h 96"/>
                <a:gd name="T10" fmla="*/ 75 w 94"/>
                <a:gd name="T11" fmla="*/ 87 h 96"/>
                <a:gd name="T12" fmla="*/ 75 w 94"/>
                <a:gd name="T13" fmla="*/ 8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96">
                  <a:moveTo>
                    <a:pt x="75" y="86"/>
                  </a:moveTo>
                  <a:cubicBezTo>
                    <a:pt x="75" y="68"/>
                    <a:pt x="83" y="51"/>
                    <a:pt x="94" y="39"/>
                  </a:cubicBezTo>
                  <a:cubicBezTo>
                    <a:pt x="90" y="17"/>
                    <a:pt x="71" y="0"/>
                    <a:pt x="48" y="0"/>
                  </a:cubicBezTo>
                  <a:cubicBezTo>
                    <a:pt x="21" y="0"/>
                    <a:pt x="0" y="22"/>
                    <a:pt x="0" y="48"/>
                  </a:cubicBezTo>
                  <a:cubicBezTo>
                    <a:pt x="0" y="75"/>
                    <a:pt x="21" y="96"/>
                    <a:pt x="48" y="96"/>
                  </a:cubicBezTo>
                  <a:cubicBezTo>
                    <a:pt x="58" y="96"/>
                    <a:pt x="68" y="93"/>
                    <a:pt x="75" y="87"/>
                  </a:cubicBezTo>
                  <a:cubicBezTo>
                    <a:pt x="75" y="87"/>
                    <a:pt x="75" y="86"/>
                    <a:pt x="75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56141" tIns="78070" rIns="156141" bIns="7807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74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Freeform 36">
              <a:extLst>
                <a:ext uri="{FF2B5EF4-FFF2-40B4-BE49-F238E27FC236}">
                  <a16:creationId xmlns:a16="http://schemas.microsoft.com/office/drawing/2014/main" id="{B660C3FF-776B-4432-B107-838044016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6763" y="1076326"/>
              <a:ext cx="400050" cy="442913"/>
            </a:xfrm>
            <a:custGeom>
              <a:avLst/>
              <a:gdLst>
                <a:gd name="T0" fmla="*/ 76 w 130"/>
                <a:gd name="T1" fmla="*/ 0 h 144"/>
                <a:gd name="T2" fmla="*/ 46 w 130"/>
                <a:gd name="T3" fmla="*/ 35 h 144"/>
                <a:gd name="T4" fmla="*/ 18 w 130"/>
                <a:gd name="T5" fmla="*/ 2 h 144"/>
                <a:gd name="T6" fmla="*/ 0 w 130"/>
                <a:gd name="T7" fmla="*/ 30 h 144"/>
                <a:gd name="T8" fmla="*/ 61 w 130"/>
                <a:gd name="T9" fmla="*/ 141 h 144"/>
                <a:gd name="T10" fmla="*/ 60 w 130"/>
                <a:gd name="T11" fmla="*/ 144 h 144"/>
                <a:gd name="T12" fmla="*/ 129 w 130"/>
                <a:gd name="T13" fmla="*/ 108 h 144"/>
                <a:gd name="T14" fmla="*/ 130 w 130"/>
                <a:gd name="T15" fmla="*/ 91 h 144"/>
                <a:gd name="T16" fmla="*/ 76 w 130"/>
                <a:gd name="T17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144">
                  <a:moveTo>
                    <a:pt x="76" y="0"/>
                  </a:moveTo>
                  <a:cubicBezTo>
                    <a:pt x="46" y="35"/>
                    <a:pt x="46" y="35"/>
                    <a:pt x="46" y="35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4" y="13"/>
                    <a:pt x="8" y="23"/>
                    <a:pt x="0" y="30"/>
                  </a:cubicBezTo>
                  <a:cubicBezTo>
                    <a:pt x="37" y="51"/>
                    <a:pt x="61" y="93"/>
                    <a:pt x="61" y="141"/>
                  </a:cubicBezTo>
                  <a:cubicBezTo>
                    <a:pt x="61" y="142"/>
                    <a:pt x="60" y="143"/>
                    <a:pt x="60" y="144"/>
                  </a:cubicBezTo>
                  <a:cubicBezTo>
                    <a:pt x="89" y="141"/>
                    <a:pt x="114" y="127"/>
                    <a:pt x="129" y="108"/>
                  </a:cubicBezTo>
                  <a:cubicBezTo>
                    <a:pt x="130" y="102"/>
                    <a:pt x="130" y="97"/>
                    <a:pt x="130" y="91"/>
                  </a:cubicBezTo>
                  <a:cubicBezTo>
                    <a:pt x="130" y="49"/>
                    <a:pt x="108" y="14"/>
                    <a:pt x="7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56141" tIns="78070" rIns="156141" bIns="7807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74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Freeform 37">
              <a:extLst>
                <a:ext uri="{FF2B5EF4-FFF2-40B4-BE49-F238E27FC236}">
                  <a16:creationId xmlns:a16="http://schemas.microsoft.com/office/drawing/2014/main" id="{F8A6BB92-4BDD-4979-98E1-85D68A88EF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0325" y="1076326"/>
              <a:ext cx="407988" cy="446088"/>
            </a:xfrm>
            <a:custGeom>
              <a:avLst/>
              <a:gdLst>
                <a:gd name="T0" fmla="*/ 73 w 133"/>
                <a:gd name="T1" fmla="*/ 141 h 145"/>
                <a:gd name="T2" fmla="*/ 133 w 133"/>
                <a:gd name="T3" fmla="*/ 31 h 145"/>
                <a:gd name="T4" fmla="*/ 114 w 133"/>
                <a:gd name="T5" fmla="*/ 0 h 145"/>
                <a:gd name="T6" fmla="*/ 114 w 133"/>
                <a:gd name="T7" fmla="*/ 0 h 145"/>
                <a:gd name="T8" fmla="*/ 84 w 133"/>
                <a:gd name="T9" fmla="*/ 35 h 145"/>
                <a:gd name="T10" fmla="*/ 54 w 133"/>
                <a:gd name="T11" fmla="*/ 0 h 145"/>
                <a:gd name="T12" fmla="*/ 0 w 133"/>
                <a:gd name="T13" fmla="*/ 91 h 145"/>
                <a:gd name="T14" fmla="*/ 1 w 133"/>
                <a:gd name="T15" fmla="*/ 108 h 145"/>
                <a:gd name="T16" fmla="*/ 73 w 133"/>
                <a:gd name="T17" fmla="*/ 145 h 145"/>
                <a:gd name="T18" fmla="*/ 73 w 133"/>
                <a:gd name="T19" fmla="*/ 14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3" h="145">
                  <a:moveTo>
                    <a:pt x="73" y="141"/>
                  </a:moveTo>
                  <a:cubicBezTo>
                    <a:pt x="73" y="94"/>
                    <a:pt x="96" y="52"/>
                    <a:pt x="133" y="31"/>
                  </a:cubicBezTo>
                  <a:cubicBezTo>
                    <a:pt x="124" y="22"/>
                    <a:pt x="117" y="12"/>
                    <a:pt x="114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84" y="35"/>
                    <a:pt x="84" y="35"/>
                    <a:pt x="84" y="35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22" y="14"/>
                    <a:pt x="0" y="50"/>
                    <a:pt x="0" y="91"/>
                  </a:cubicBezTo>
                  <a:cubicBezTo>
                    <a:pt x="0" y="97"/>
                    <a:pt x="1" y="102"/>
                    <a:pt x="1" y="108"/>
                  </a:cubicBezTo>
                  <a:cubicBezTo>
                    <a:pt x="17" y="128"/>
                    <a:pt x="43" y="142"/>
                    <a:pt x="73" y="145"/>
                  </a:cubicBezTo>
                  <a:cubicBezTo>
                    <a:pt x="73" y="143"/>
                    <a:pt x="73" y="142"/>
                    <a:pt x="73" y="1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56141" tIns="78070" rIns="156141" bIns="7807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74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0649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D77A82-EDA7-4EAD-9E13-0A847C7BA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531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839190-507A-4A47-887C-2DC3E13B107E}"/>
              </a:ext>
            </a:extLst>
          </p:cNvPr>
          <p:cNvSpPr/>
          <p:nvPr/>
        </p:nvSpPr>
        <p:spPr>
          <a:xfrm>
            <a:off x="0" y="0"/>
            <a:ext cx="12192000" cy="6353175"/>
          </a:xfrm>
          <a:prstGeom prst="rect">
            <a:avLst/>
          </a:prstGeom>
          <a:gradFill flip="none" rotWithShape="1">
            <a:gsLst>
              <a:gs pos="43000">
                <a:srgbClr val="092F61">
                  <a:alpha val="80000"/>
                </a:srgbClr>
              </a:gs>
              <a:gs pos="100000">
                <a:srgbClr val="FFB81C">
                  <a:alpha val="80000"/>
                </a:srgbClr>
              </a:gs>
            </a:gsLst>
            <a:lin ang="5400000" scaled="1"/>
            <a:tileRect/>
          </a:gra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5F01891-17FC-4C35-B39B-B24F30E454BA}"/>
              </a:ext>
            </a:extLst>
          </p:cNvPr>
          <p:cNvSpPr txBox="1">
            <a:spLocks/>
          </p:cNvSpPr>
          <p:nvPr/>
        </p:nvSpPr>
        <p:spPr>
          <a:xfrm>
            <a:off x="2836342" y="2357288"/>
            <a:ext cx="6492240" cy="306324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Takeaways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404CDBB-F841-49C5-9434-2985C7A15CF3}"/>
              </a:ext>
            </a:extLst>
          </p:cNvPr>
          <p:cNvCxnSpPr/>
          <p:nvPr/>
        </p:nvCxnSpPr>
        <p:spPr>
          <a:xfrm>
            <a:off x="3105150" y="3429000"/>
            <a:ext cx="5981700" cy="0"/>
          </a:xfrm>
          <a:prstGeom prst="line">
            <a:avLst/>
          </a:prstGeom>
          <a:ln w="28575">
            <a:solidFill>
              <a:srgbClr val="FFB8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4250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7930D44-6607-4949-9E2F-75C8A8FFA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531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839190-507A-4A47-887C-2DC3E13B107E}"/>
              </a:ext>
            </a:extLst>
          </p:cNvPr>
          <p:cNvSpPr/>
          <p:nvPr/>
        </p:nvSpPr>
        <p:spPr>
          <a:xfrm>
            <a:off x="0" y="0"/>
            <a:ext cx="12192000" cy="6353175"/>
          </a:xfrm>
          <a:prstGeom prst="rect">
            <a:avLst/>
          </a:prstGeom>
          <a:gradFill flip="none" rotWithShape="1">
            <a:gsLst>
              <a:gs pos="43000">
                <a:srgbClr val="092F61">
                  <a:alpha val="80000"/>
                </a:srgbClr>
              </a:gs>
              <a:gs pos="100000">
                <a:srgbClr val="FFB81C">
                  <a:alpha val="80000"/>
                </a:srgbClr>
              </a:gs>
            </a:gsLst>
            <a:lin ang="5400000" scaled="1"/>
            <a:tileRect/>
          </a:gra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5F01891-17FC-4C35-B39B-B24F30E454BA}"/>
              </a:ext>
            </a:extLst>
          </p:cNvPr>
          <p:cNvSpPr txBox="1">
            <a:spLocks/>
          </p:cNvSpPr>
          <p:nvPr/>
        </p:nvSpPr>
        <p:spPr>
          <a:xfrm>
            <a:off x="2836342" y="2357288"/>
            <a:ext cx="6492240" cy="306324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404CDBB-F841-49C5-9434-2985C7A15CF3}"/>
              </a:ext>
            </a:extLst>
          </p:cNvPr>
          <p:cNvCxnSpPr/>
          <p:nvPr/>
        </p:nvCxnSpPr>
        <p:spPr>
          <a:xfrm>
            <a:off x="3105150" y="3171182"/>
            <a:ext cx="5981700" cy="0"/>
          </a:xfrm>
          <a:prstGeom prst="line">
            <a:avLst/>
          </a:prstGeom>
          <a:ln w="28575">
            <a:solidFill>
              <a:srgbClr val="FFB8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E0283785-5055-4514-92D0-C04AB7C12FA2}"/>
              </a:ext>
            </a:extLst>
          </p:cNvPr>
          <p:cNvGrpSpPr/>
          <p:nvPr/>
        </p:nvGrpSpPr>
        <p:grpSpPr>
          <a:xfrm>
            <a:off x="98892" y="3509018"/>
            <a:ext cx="11994215" cy="2511675"/>
            <a:chOff x="98892" y="3727738"/>
            <a:chExt cx="11994215" cy="251167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74EA573-40B4-4C23-B7AB-C903EBD3708B}"/>
                </a:ext>
              </a:extLst>
            </p:cNvPr>
            <p:cNvSpPr txBox="1"/>
            <p:nvPr/>
          </p:nvSpPr>
          <p:spPr>
            <a:xfrm>
              <a:off x="2796122" y="3727738"/>
              <a:ext cx="369230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Sheena Coles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SColes@sco.Idaho.gov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208-334-3100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D4FBF6-E9D4-457A-AE3A-96040D09DBA3}"/>
                </a:ext>
              </a:extLst>
            </p:cNvPr>
            <p:cNvSpPr txBox="1"/>
            <p:nvPr/>
          </p:nvSpPr>
          <p:spPr>
            <a:xfrm>
              <a:off x="5664197" y="3732859"/>
              <a:ext cx="33130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Alex Doench 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adoench@sco.Idaho.gov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208-332-8841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48860DB-AFEB-44B4-98B4-EF355ABC08CA}"/>
                </a:ext>
              </a:extLst>
            </p:cNvPr>
            <p:cNvGrpSpPr/>
            <p:nvPr/>
          </p:nvGrpSpPr>
          <p:grpSpPr>
            <a:xfrm>
              <a:off x="98892" y="5006145"/>
              <a:ext cx="11994215" cy="1233268"/>
              <a:chOff x="251544" y="4928877"/>
              <a:chExt cx="11994215" cy="1233268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E71641E-D942-4A56-AA3D-940FB7F7CF92}"/>
                  </a:ext>
                </a:extLst>
              </p:cNvPr>
              <p:cNvSpPr txBox="1"/>
              <p:nvPr/>
            </p:nvSpPr>
            <p:spPr>
              <a:xfrm>
                <a:off x="8649129" y="4961816"/>
                <a:ext cx="359663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Danielle Stevens</a:t>
                </a:r>
                <a:b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dstevens@sco.Idaho.gov</a:t>
                </a: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208-332-8868</a:t>
                </a:r>
                <a:b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E5364D4-61EE-402B-8FF9-A45DC070200E}"/>
                  </a:ext>
                </a:extLst>
              </p:cNvPr>
              <p:cNvSpPr txBox="1"/>
              <p:nvPr/>
            </p:nvSpPr>
            <p:spPr>
              <a:xfrm>
                <a:off x="3101425" y="4961816"/>
                <a:ext cx="334094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Chris Lehosit</a:t>
                </a:r>
                <a:b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hlinkClick r:id="rId6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clehosit@sco.Idaho.gov</a:t>
                </a: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b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208-332-8887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DEB1BAC-ECB6-4C24-A107-F847E3811A67}"/>
                  </a:ext>
                </a:extLst>
              </p:cNvPr>
              <p:cNvSpPr txBox="1"/>
              <p:nvPr/>
            </p:nvSpPr>
            <p:spPr>
              <a:xfrm>
                <a:off x="251544" y="4928877"/>
                <a:ext cx="334094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Tina Fuller	</a:t>
                </a:r>
                <a:b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hlinkClick r:id="rId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tfuller@sco.Idaho.gov</a:t>
                </a: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b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208-332-8867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0952A4A-8011-4FB3-9B0A-1C2ADC7D0432}"/>
                  </a:ext>
                </a:extLst>
              </p:cNvPr>
              <p:cNvSpPr txBox="1"/>
              <p:nvPr/>
            </p:nvSpPr>
            <p:spPr>
              <a:xfrm>
                <a:off x="6006507" y="4961816"/>
                <a:ext cx="316382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Elijah Stearns </a:t>
                </a: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hlinkClick r:id="rId8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estearns@sco.idaho.gov</a:t>
                </a: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b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208-332-8871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5289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6A748-5F36-485A-8291-6931D315387B}"/>
              </a:ext>
            </a:extLst>
          </p:cNvPr>
          <p:cNvSpPr txBox="1">
            <a:spLocks/>
          </p:cNvSpPr>
          <p:nvPr/>
        </p:nvSpPr>
        <p:spPr>
          <a:xfrm>
            <a:off x="688432" y="2195350"/>
            <a:ext cx="8596668" cy="388077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E1450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92F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92F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2F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2F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FFC000"/>
                </a:solidFill>
              </a:rPr>
              <a:t>Thank you </a:t>
            </a:r>
            <a:r>
              <a:rPr lang="en-US" sz="2000" dirty="0">
                <a:solidFill>
                  <a:srgbClr val="092F57"/>
                </a:solidFill>
              </a:rPr>
              <a:t>for being here!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Clr>
                <a:srgbClr val="FFB81C"/>
              </a:buClr>
              <a:buFont typeface="Arial" panose="020B0604020202020204" pitchFamily="34" charset="0"/>
              <a:buNone/>
              <a:defRPr/>
            </a:pPr>
            <a:r>
              <a:rPr lang="en-US" sz="2200" dirty="0"/>
              <a:t>Expectations:</a:t>
            </a:r>
          </a:p>
          <a:p>
            <a:pPr marL="578358" lvl="1">
              <a:lnSpc>
                <a:spcPct val="150000"/>
              </a:lnSpc>
              <a:spcBef>
                <a:spcPts val="600"/>
              </a:spcBef>
              <a:buClr>
                <a:srgbClr val="FFB81C"/>
              </a:buClr>
              <a:defRPr/>
            </a:pPr>
            <a:r>
              <a:rPr lang="en-US" sz="1800" dirty="0"/>
              <a:t>Please give presenters your full attention.</a:t>
            </a:r>
          </a:p>
          <a:p>
            <a:pPr marL="578358" lvl="1">
              <a:lnSpc>
                <a:spcPct val="150000"/>
              </a:lnSpc>
              <a:spcBef>
                <a:spcPts val="600"/>
              </a:spcBef>
              <a:buClr>
                <a:srgbClr val="FFB81C"/>
              </a:buClr>
              <a:defRPr/>
            </a:pPr>
            <a:r>
              <a:rPr lang="EN-US" sz="1800" dirty="0"/>
              <a:t>Please </a:t>
            </a:r>
            <a:r>
              <a:rPr lang="en-US" sz="1800" dirty="0"/>
              <a:t>utilize the </a:t>
            </a:r>
            <a:r>
              <a:rPr lang="EN-US" sz="1800" dirty="0"/>
              <a:t>chat </a:t>
            </a:r>
            <a:r>
              <a:rPr lang="en-US" sz="1800" dirty="0"/>
              <a:t>functionality </a:t>
            </a:r>
            <a:r>
              <a:rPr lang="EN-US" sz="1800" dirty="0"/>
              <a:t>(bottom right) </a:t>
            </a:r>
            <a:r>
              <a:rPr lang="en-US" sz="1800" dirty="0"/>
              <a:t>to ask questions, </a:t>
            </a:r>
            <a:r>
              <a:rPr lang="EN-US" sz="1800" dirty="0"/>
              <a:t>or wait until the end of </a:t>
            </a:r>
            <a:r>
              <a:rPr lang="en-US" sz="1800" dirty="0"/>
              <a:t>the </a:t>
            </a:r>
            <a:r>
              <a:rPr lang="EN-US" sz="1800" dirty="0"/>
              <a:t>presentation to come off of mute and ask</a:t>
            </a:r>
            <a:r>
              <a:rPr lang="en-US" sz="1800" dirty="0">
                <a:solidFill>
                  <a:prstClr val="black"/>
                </a:solidFill>
              </a:rPr>
              <a:t>.</a:t>
            </a:r>
            <a:r>
              <a:rPr lang="EN-US" sz="1800" dirty="0">
                <a:solidFill>
                  <a:prstClr val="black"/>
                </a:solidFill>
              </a:rPr>
              <a:t> </a:t>
            </a:r>
            <a:endParaRPr lang="en-US" sz="1800" dirty="0">
              <a:solidFill>
                <a:prstClr val="black"/>
              </a:solidFill>
            </a:endParaRPr>
          </a:p>
          <a:p>
            <a:pPr marL="578358" lvl="1">
              <a:lnSpc>
                <a:spcPct val="150000"/>
              </a:lnSpc>
              <a:spcBef>
                <a:spcPts val="600"/>
              </a:spcBef>
              <a:buClr>
                <a:srgbClr val="FFB81C"/>
              </a:buClr>
              <a:defRPr/>
            </a:pPr>
            <a:r>
              <a:rPr lang="en-US" sz="1800" dirty="0"/>
              <a:t>This meeting is being recorded and will be provided in the follow-up email.</a:t>
            </a:r>
            <a:endParaRPr lang="EN-US" sz="1800" dirty="0"/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solidFill>
                <a:srgbClr val="092F57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FBF2931-F733-4400-8E48-8C7149A5B678}"/>
              </a:ext>
            </a:extLst>
          </p:cNvPr>
          <p:cNvGrpSpPr/>
          <p:nvPr/>
        </p:nvGrpSpPr>
        <p:grpSpPr>
          <a:xfrm>
            <a:off x="448027" y="5905850"/>
            <a:ext cx="12300307" cy="600604"/>
            <a:chOff x="1411261" y="5246818"/>
            <a:chExt cx="9848017" cy="51020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252BB28-BBA1-4992-8B27-255CBADDB2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545" t="-5612" r="-7206" b="-2669"/>
            <a:stretch/>
          </p:blipFill>
          <p:spPr>
            <a:xfrm>
              <a:off x="1411261" y="5252054"/>
              <a:ext cx="9848017" cy="50496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7A8DA71-2200-4222-BB4D-C9807C774B44}"/>
                </a:ext>
              </a:extLst>
            </p:cNvPr>
            <p:cNvSpPr/>
            <p:nvPr/>
          </p:nvSpPr>
          <p:spPr>
            <a:xfrm>
              <a:off x="1895059" y="5246818"/>
              <a:ext cx="1023101" cy="504967"/>
            </a:xfrm>
            <a:prstGeom prst="rect">
              <a:avLst/>
            </a:prstGeom>
            <a:noFill/>
            <a:ln w="38100">
              <a:solidFill>
                <a:srgbClr val="E145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B3B44B7-676D-42D9-B7BD-699D6B40CF08}"/>
                </a:ext>
              </a:extLst>
            </p:cNvPr>
            <p:cNvSpPr/>
            <p:nvPr/>
          </p:nvSpPr>
          <p:spPr>
            <a:xfrm>
              <a:off x="5770088" y="5246818"/>
              <a:ext cx="457466" cy="504967"/>
            </a:xfrm>
            <a:prstGeom prst="rect">
              <a:avLst/>
            </a:prstGeom>
            <a:noFill/>
            <a:ln w="38100">
              <a:solidFill>
                <a:srgbClr val="E145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96060CCE-7A8E-4590-92B4-E81800D70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Welcome!</a:t>
            </a:r>
          </a:p>
        </p:txBody>
      </p:sp>
    </p:spTree>
    <p:extLst>
      <p:ext uri="{BB962C8B-B14F-4D97-AF65-F5344CB8AC3E}">
        <p14:creationId xmlns:p14="http://schemas.microsoft.com/office/powerpoint/2010/main" val="1172441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53D3756-6E2C-4A24-8D5A-01AA2847F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87" y="0"/>
            <a:ext cx="12209091" cy="63420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CC5393-4AFC-4176-9211-62FAF06FC35E}"/>
              </a:ext>
            </a:extLst>
          </p:cNvPr>
          <p:cNvSpPr/>
          <p:nvPr/>
        </p:nvSpPr>
        <p:spPr>
          <a:xfrm>
            <a:off x="-10686" y="-30301"/>
            <a:ext cx="12209092" cy="6438082"/>
          </a:xfrm>
          <a:prstGeom prst="rect">
            <a:avLst/>
          </a:prstGeom>
          <a:gradFill flip="none" rotWithShape="1">
            <a:gsLst>
              <a:gs pos="43000">
                <a:srgbClr val="092F57">
                  <a:alpha val="81000"/>
                </a:srgbClr>
              </a:gs>
              <a:gs pos="100000">
                <a:srgbClr val="FFB81C">
                  <a:alpha val="8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2DA730D-47C3-4B51-BE5E-DA7F2F576485}"/>
              </a:ext>
            </a:extLst>
          </p:cNvPr>
          <p:cNvSpPr txBox="1">
            <a:spLocks/>
          </p:cNvSpPr>
          <p:nvPr/>
        </p:nvSpPr>
        <p:spPr>
          <a:xfrm>
            <a:off x="1428716" y="2126180"/>
            <a:ext cx="9330284" cy="260564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be having hybrid in-person/virtual meetings starting next month! 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let your Agency Advocate know if you plan to attend!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597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A81AFEF-D88D-4853-8579-411099F22827}"/>
              </a:ext>
            </a:extLst>
          </p:cNvPr>
          <p:cNvGrpSpPr/>
          <p:nvPr/>
        </p:nvGrpSpPr>
        <p:grpSpPr>
          <a:xfrm>
            <a:off x="0" y="1"/>
            <a:ext cx="5719568" cy="6343650"/>
            <a:chOff x="0" y="0"/>
            <a:chExt cx="4850780" cy="633730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76DB9A8-E3BF-4836-84C4-818AC39EF4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55" t="15260" b="26998"/>
            <a:stretch/>
          </p:blipFill>
          <p:spPr>
            <a:xfrm>
              <a:off x="0" y="1"/>
              <a:ext cx="4850780" cy="633730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7739D29-AC37-46BB-8D4F-5884D0842756}"/>
                </a:ext>
              </a:extLst>
            </p:cNvPr>
            <p:cNvSpPr/>
            <p:nvPr/>
          </p:nvSpPr>
          <p:spPr>
            <a:xfrm>
              <a:off x="1" y="0"/>
              <a:ext cx="4850779" cy="6337301"/>
            </a:xfrm>
            <a:prstGeom prst="rect">
              <a:avLst/>
            </a:prstGeom>
            <a:gradFill flip="none" rotWithShape="1">
              <a:gsLst>
                <a:gs pos="43000">
                  <a:srgbClr val="092F57">
                    <a:alpha val="81000"/>
                  </a:srgbClr>
                </a:gs>
                <a:gs pos="100000">
                  <a:srgbClr val="FFB81C">
                    <a:alpha val="8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A7212C1-E25E-4CB2-B791-89A3BA092208}"/>
              </a:ext>
            </a:extLst>
          </p:cNvPr>
          <p:cNvSpPr txBox="1"/>
          <p:nvPr/>
        </p:nvSpPr>
        <p:spPr>
          <a:xfrm>
            <a:off x="1513119" y="2690336"/>
            <a:ext cx="26933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98AFF5-910B-4929-9DCD-366D214D294C}"/>
              </a:ext>
            </a:extLst>
          </p:cNvPr>
          <p:cNvSpPr txBox="1"/>
          <p:nvPr/>
        </p:nvSpPr>
        <p:spPr>
          <a:xfrm>
            <a:off x="6291958" y="2112998"/>
            <a:ext cx="5719567" cy="18933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FB81C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1 Path Forward</a:t>
            </a:r>
          </a:p>
          <a:p>
            <a:pPr marL="285750" indent="-285750">
              <a:lnSpc>
                <a:spcPct val="150000"/>
              </a:lnSpc>
              <a:buClr>
                <a:srgbClr val="FFB81C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1 Activities</a:t>
            </a:r>
          </a:p>
          <a:p>
            <a:pPr marL="285750" indent="-285750">
              <a:lnSpc>
                <a:spcPct val="150000"/>
              </a:lnSpc>
              <a:buClr>
                <a:srgbClr val="FFB81C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2 Update and Timeline</a:t>
            </a:r>
          </a:p>
          <a:p>
            <a:pPr marL="285750" indent="-285750">
              <a:lnSpc>
                <a:spcPct val="150000"/>
              </a:lnSpc>
              <a:buClr>
                <a:srgbClr val="FFB81C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2 Activities</a:t>
            </a:r>
          </a:p>
          <a:p>
            <a:pPr marL="285750" indent="-285750">
              <a:lnSpc>
                <a:spcPct val="150000"/>
              </a:lnSpc>
              <a:buClr>
                <a:srgbClr val="FFB81C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Takeaways 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78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8098B9-E66D-47E7-BFB7-D84A9E984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350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53A6CE-7BBF-4A74-9A34-366307D77A78}"/>
              </a:ext>
            </a:extLst>
          </p:cNvPr>
          <p:cNvSpPr/>
          <p:nvPr/>
        </p:nvSpPr>
        <p:spPr>
          <a:xfrm>
            <a:off x="0" y="0"/>
            <a:ext cx="12192000" cy="6366933"/>
          </a:xfrm>
          <a:prstGeom prst="rect">
            <a:avLst/>
          </a:prstGeom>
          <a:gradFill flip="none" rotWithShape="1">
            <a:gsLst>
              <a:gs pos="43000">
                <a:srgbClr val="092F57">
                  <a:alpha val="81000"/>
                </a:srgbClr>
              </a:gs>
              <a:gs pos="100000">
                <a:srgbClr val="FFB81C">
                  <a:alpha val="8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2687D45-91FF-423D-9AC4-8A53958E7413}"/>
              </a:ext>
            </a:extLst>
          </p:cNvPr>
          <p:cNvGrpSpPr/>
          <p:nvPr/>
        </p:nvGrpSpPr>
        <p:grpSpPr>
          <a:xfrm>
            <a:off x="2849880" y="2641062"/>
            <a:ext cx="6492240" cy="1084807"/>
            <a:chOff x="4783749" y="2581795"/>
            <a:chExt cx="6492240" cy="1084807"/>
          </a:xfrm>
        </p:grpSpPr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5CA47CAA-97DF-4656-9F27-AC0CF360AA67}"/>
                </a:ext>
              </a:extLst>
            </p:cNvPr>
            <p:cNvSpPr txBox="1">
              <a:spLocks/>
            </p:cNvSpPr>
            <p:nvPr/>
          </p:nvSpPr>
          <p:spPr>
            <a:xfrm>
              <a:off x="4783749" y="2581795"/>
              <a:ext cx="6492240" cy="108480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Luma Phase 1 Update</a:t>
              </a:r>
              <a:endPara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89787D8-0209-4903-A357-D61C2ADC4E28}"/>
                </a:ext>
              </a:extLst>
            </p:cNvPr>
            <p:cNvCxnSpPr>
              <a:cxnSpLocks/>
            </p:cNvCxnSpPr>
            <p:nvPr/>
          </p:nvCxnSpPr>
          <p:spPr>
            <a:xfrm>
              <a:off x="5039019" y="3666602"/>
              <a:ext cx="5981700" cy="0"/>
            </a:xfrm>
            <a:prstGeom prst="line">
              <a:avLst/>
            </a:prstGeom>
            <a:ln w="28575">
              <a:solidFill>
                <a:srgbClr val="FFB8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86049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8843B-78BE-41A4-A887-B451A933918A}"/>
              </a:ext>
            </a:extLst>
          </p:cNvPr>
          <p:cNvSpPr txBox="1">
            <a:spLocks/>
          </p:cNvSpPr>
          <p:nvPr/>
        </p:nvSpPr>
        <p:spPr>
          <a:xfrm>
            <a:off x="581192" y="939866"/>
            <a:ext cx="11029616" cy="6835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92F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Phase 1 Path Forward</a:t>
            </a:r>
          </a:p>
        </p:txBody>
      </p:sp>
      <p:pic>
        <p:nvPicPr>
          <p:cNvPr id="1026" name="Picture 2" descr="Transparent Mountain Png - Ice Mountain Vector Png, Png Download - kindpng">
            <a:extLst>
              <a:ext uri="{FF2B5EF4-FFF2-40B4-BE49-F238E27FC236}">
                <a16:creationId xmlns:a16="http://schemas.microsoft.com/office/drawing/2014/main" id="{FA90DB17-5FC5-4C85-A8A3-6DB427E039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8" t="20697" r="3462" b="7046"/>
          <a:stretch/>
        </p:blipFill>
        <p:spPr bwMode="auto">
          <a:xfrm>
            <a:off x="514351" y="2955237"/>
            <a:ext cx="5076825" cy="280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6DDDF1D6-2EF9-4473-B34C-E25CE25AFF4C}"/>
              </a:ext>
            </a:extLst>
          </p:cNvPr>
          <p:cNvSpPr/>
          <p:nvPr/>
        </p:nvSpPr>
        <p:spPr>
          <a:xfrm>
            <a:off x="1222248" y="4354648"/>
            <a:ext cx="232882" cy="240645"/>
          </a:xfrm>
          <a:prstGeom prst="flowChartConnector">
            <a:avLst/>
          </a:prstGeom>
          <a:noFill/>
          <a:ln w="76200">
            <a:solidFill>
              <a:srgbClr val="FFB8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lowchart: Connector 46">
            <a:extLst>
              <a:ext uri="{FF2B5EF4-FFF2-40B4-BE49-F238E27FC236}">
                <a16:creationId xmlns:a16="http://schemas.microsoft.com/office/drawing/2014/main" id="{0A7E54ED-438A-4190-9420-B297076F9E41}"/>
              </a:ext>
            </a:extLst>
          </p:cNvPr>
          <p:cNvSpPr/>
          <p:nvPr/>
        </p:nvSpPr>
        <p:spPr>
          <a:xfrm>
            <a:off x="3316986" y="3018248"/>
            <a:ext cx="336385" cy="341321"/>
          </a:xfrm>
          <a:prstGeom prst="flowChartConnector">
            <a:avLst/>
          </a:prstGeom>
          <a:noFill/>
          <a:ln w="76200">
            <a:solidFill>
              <a:srgbClr val="FFB8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lowchart: Connector 47">
            <a:extLst>
              <a:ext uri="{FF2B5EF4-FFF2-40B4-BE49-F238E27FC236}">
                <a16:creationId xmlns:a16="http://schemas.microsoft.com/office/drawing/2014/main" id="{C2B2F8FC-2988-4E9A-B65E-29EB17E2C16C}"/>
              </a:ext>
            </a:extLst>
          </p:cNvPr>
          <p:cNvSpPr/>
          <p:nvPr/>
        </p:nvSpPr>
        <p:spPr>
          <a:xfrm>
            <a:off x="2277618" y="4003301"/>
            <a:ext cx="266800" cy="275694"/>
          </a:xfrm>
          <a:prstGeom prst="flowChartConnector">
            <a:avLst/>
          </a:prstGeom>
          <a:noFill/>
          <a:ln w="76200">
            <a:solidFill>
              <a:srgbClr val="FFB8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B6037E-5D33-4630-8E35-52CBC5031C1B}"/>
              </a:ext>
            </a:extLst>
          </p:cNvPr>
          <p:cNvCxnSpPr>
            <a:stCxn id="3" idx="6"/>
            <a:endCxn id="48" idx="2"/>
          </p:cNvCxnSpPr>
          <p:nvPr/>
        </p:nvCxnSpPr>
        <p:spPr>
          <a:xfrm flipV="1">
            <a:off x="1455130" y="4141148"/>
            <a:ext cx="822488" cy="333823"/>
          </a:xfrm>
          <a:prstGeom prst="line">
            <a:avLst/>
          </a:prstGeom>
          <a:ln w="28575">
            <a:solidFill>
              <a:srgbClr val="FFB8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E250322-DC97-4158-AC5D-2936342256EA}"/>
              </a:ext>
            </a:extLst>
          </p:cNvPr>
          <p:cNvCxnSpPr>
            <a:stCxn id="48" idx="7"/>
            <a:endCxn id="47" idx="3"/>
          </p:cNvCxnSpPr>
          <p:nvPr/>
        </p:nvCxnSpPr>
        <p:spPr>
          <a:xfrm flipV="1">
            <a:off x="2505346" y="3309584"/>
            <a:ext cx="860902" cy="734091"/>
          </a:xfrm>
          <a:prstGeom prst="line">
            <a:avLst/>
          </a:prstGeom>
          <a:ln w="28575">
            <a:solidFill>
              <a:srgbClr val="FFB8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8D7F3A8-A632-4FDD-82DF-28041D1AB2EB}"/>
              </a:ext>
            </a:extLst>
          </p:cNvPr>
          <p:cNvSpPr txBox="1"/>
          <p:nvPr/>
        </p:nvSpPr>
        <p:spPr>
          <a:xfrm>
            <a:off x="2846141" y="2585581"/>
            <a:ext cx="1464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B8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Live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6D38957-9EF6-4265-B1DB-E9AC98E1FBC1}"/>
              </a:ext>
            </a:extLst>
          </p:cNvPr>
          <p:cNvSpPr txBox="1"/>
          <p:nvPr/>
        </p:nvSpPr>
        <p:spPr>
          <a:xfrm>
            <a:off x="5855966" y="1601991"/>
            <a:ext cx="598257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FB81C"/>
              </a:buClr>
            </a:pPr>
            <a:r>
              <a:rPr lang="en-US" sz="1600" b="1" i="0" dirty="0">
                <a:solidFill>
                  <a:srgbClr val="092F57"/>
                </a:solidFill>
                <a:effectLst/>
                <a:latin typeface="Arial" panose="020B0604020202020204" pitchFamily="34" charset="0"/>
              </a:rPr>
              <a:t>Key Points:</a:t>
            </a:r>
          </a:p>
          <a:p>
            <a:pPr marL="285750" indent="-285750">
              <a:buClr>
                <a:srgbClr val="FFB81C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92F57"/>
              </a:solidFill>
              <a:latin typeface="Arial" panose="020B0604020202020204" pitchFamily="34" charset="0"/>
            </a:endParaRPr>
          </a:p>
          <a:p>
            <a:pPr marL="285750" indent="-285750">
              <a:buClr>
                <a:srgbClr val="FFB81C"/>
              </a:buClr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092F57"/>
                </a:solidFill>
                <a:effectLst/>
                <a:latin typeface="Arial" panose="020B0604020202020204" pitchFamily="34" charset="0"/>
              </a:rPr>
              <a:t>The Luma Project team is taking the responsible route and has determined a no-go for the July 1 Phase 1 Launch. This no-go decision will provide us with more runway to prepare state employees for the system go-live.</a:t>
            </a:r>
          </a:p>
          <a:p>
            <a:pPr marL="285750" indent="-285750">
              <a:buClr>
                <a:srgbClr val="FFB81C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92F57"/>
              </a:solidFill>
              <a:latin typeface="Arial" panose="020B0604020202020204" pitchFamily="34" charset="0"/>
            </a:endParaRPr>
          </a:p>
          <a:p>
            <a:pPr marL="285750" indent="-285750">
              <a:buClr>
                <a:srgbClr val="FFB81C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92F57"/>
                </a:solidFill>
                <a:latin typeface="Arial" panose="020B0604020202020204" pitchFamily="34" charset="0"/>
              </a:rPr>
              <a:t>Our path forward is to clearly lay out the scope of work that needs to be completed prior to choosing a go-live date to ensure the work drives the timeline. The Phase 1 Project Management team is building the future roadmap and the solution will be presented at the next Governance Board meeting.</a:t>
            </a:r>
          </a:p>
          <a:p>
            <a:pPr marL="285750" indent="-285750">
              <a:buClr>
                <a:srgbClr val="FFB81C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92F57"/>
              </a:solidFill>
              <a:latin typeface="Arial" panose="020B0604020202020204" pitchFamily="34" charset="0"/>
            </a:endParaRPr>
          </a:p>
          <a:p>
            <a:pPr marL="285750" indent="-285750">
              <a:buClr>
                <a:srgbClr val="FFB81C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92F57"/>
                </a:solidFill>
                <a:latin typeface="Arial" panose="020B0604020202020204" pitchFamily="34" charset="0"/>
              </a:rPr>
              <a:t>System functionality and quality remain paramount in our implementation of the Luma system. While this no-go decision is unfortunate, we fully believe it is necessary to provide robust end-to-end testing and focused end-user training required for the successful launch and sustainment of the Luma system in the future. </a:t>
            </a:r>
          </a:p>
          <a:p>
            <a:pPr marL="285750" indent="-285750">
              <a:buClr>
                <a:srgbClr val="FFB81C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92F57"/>
              </a:solidFill>
              <a:latin typeface="Arial" panose="020B0604020202020204" pitchFamily="34" charset="0"/>
            </a:endParaRPr>
          </a:p>
          <a:p>
            <a:pPr marL="285750" indent="-285750">
              <a:buClr>
                <a:srgbClr val="FFB81C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92F57"/>
                </a:solidFill>
                <a:latin typeface="Arial" panose="020B0604020202020204" pitchFamily="34" charset="0"/>
              </a:rPr>
              <a:t>Please send your Agency Advocate any questions you may have regarding this no-go decision.</a:t>
            </a:r>
          </a:p>
          <a:p>
            <a:endParaRPr lang="en-US" sz="1400" dirty="0">
              <a:latin typeface="Arial" panose="020B0604020202020204" pitchFamily="34" charset="0"/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27322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95D5030-2990-4847-8DE1-1CC3B87EE71A}"/>
              </a:ext>
            </a:extLst>
          </p:cNvPr>
          <p:cNvSpPr txBox="1">
            <a:spLocks/>
          </p:cNvSpPr>
          <p:nvPr/>
        </p:nvSpPr>
        <p:spPr>
          <a:xfrm>
            <a:off x="581192" y="939866"/>
            <a:ext cx="11029616" cy="6835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92F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What to expect next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DB3C7B-23E3-4DC9-ACC0-E052A5E1162C}"/>
              </a:ext>
            </a:extLst>
          </p:cNvPr>
          <p:cNvSpPr txBox="1"/>
          <p:nvPr/>
        </p:nvSpPr>
        <p:spPr>
          <a:xfrm>
            <a:off x="2420874" y="1883857"/>
            <a:ext cx="7350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Following this meeting, your Agency Advocate will provide you with…..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04F9DFB-490C-411B-9C4B-7283B3C35FE2}"/>
              </a:ext>
            </a:extLst>
          </p:cNvPr>
          <p:cNvGrpSpPr/>
          <p:nvPr/>
        </p:nvGrpSpPr>
        <p:grpSpPr>
          <a:xfrm>
            <a:off x="4084181" y="2568916"/>
            <a:ext cx="1165817" cy="1595218"/>
            <a:chOff x="557213" y="1989138"/>
            <a:chExt cx="892175" cy="1220787"/>
          </a:xfrm>
          <a:solidFill>
            <a:srgbClr val="FFB81C"/>
          </a:solidFill>
        </p:grpSpPr>
        <p:sp>
          <p:nvSpPr>
            <p:cNvPr id="6" name="Freeform 49">
              <a:extLst>
                <a:ext uri="{FF2B5EF4-FFF2-40B4-BE49-F238E27FC236}">
                  <a16:creationId xmlns:a16="http://schemas.microsoft.com/office/drawing/2014/main" id="{43948658-A8EB-4786-A4DA-9959EC0339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7213" y="2079625"/>
              <a:ext cx="892175" cy="1130300"/>
            </a:xfrm>
            <a:custGeom>
              <a:avLst/>
              <a:gdLst>
                <a:gd name="T0" fmla="*/ 170 w 189"/>
                <a:gd name="T1" fmla="*/ 0 h 240"/>
                <a:gd name="T2" fmla="*/ 119 w 189"/>
                <a:gd name="T3" fmla="*/ 0 h 240"/>
                <a:gd name="T4" fmla="*/ 121 w 189"/>
                <a:gd name="T5" fmla="*/ 8 h 240"/>
                <a:gd name="T6" fmla="*/ 125 w 189"/>
                <a:gd name="T7" fmla="*/ 13 h 240"/>
                <a:gd name="T8" fmla="*/ 141 w 189"/>
                <a:gd name="T9" fmla="*/ 17 h 240"/>
                <a:gd name="T10" fmla="*/ 142 w 189"/>
                <a:gd name="T11" fmla="*/ 17 h 240"/>
                <a:gd name="T12" fmla="*/ 145 w 189"/>
                <a:gd name="T13" fmla="*/ 18 h 240"/>
                <a:gd name="T14" fmla="*/ 167 w 189"/>
                <a:gd name="T15" fmla="*/ 18 h 240"/>
                <a:gd name="T16" fmla="*/ 167 w 189"/>
                <a:gd name="T17" fmla="*/ 179 h 240"/>
                <a:gd name="T18" fmla="*/ 143 w 189"/>
                <a:gd name="T19" fmla="*/ 179 h 240"/>
                <a:gd name="T20" fmla="*/ 124 w 189"/>
                <a:gd name="T21" fmla="*/ 198 h 240"/>
                <a:gd name="T22" fmla="*/ 124 w 189"/>
                <a:gd name="T23" fmla="*/ 222 h 240"/>
                <a:gd name="T24" fmla="*/ 19 w 189"/>
                <a:gd name="T25" fmla="*/ 222 h 240"/>
                <a:gd name="T26" fmla="*/ 19 w 189"/>
                <a:gd name="T27" fmla="*/ 18 h 240"/>
                <a:gd name="T28" fmla="*/ 45 w 189"/>
                <a:gd name="T29" fmla="*/ 18 h 240"/>
                <a:gd name="T30" fmla="*/ 48 w 189"/>
                <a:gd name="T31" fmla="*/ 17 h 240"/>
                <a:gd name="T32" fmla="*/ 49 w 189"/>
                <a:gd name="T33" fmla="*/ 17 h 240"/>
                <a:gd name="T34" fmla="*/ 49 w 189"/>
                <a:gd name="T35" fmla="*/ 17 h 240"/>
                <a:gd name="T36" fmla="*/ 63 w 189"/>
                <a:gd name="T37" fmla="*/ 15 h 240"/>
                <a:gd name="T38" fmla="*/ 70 w 189"/>
                <a:gd name="T39" fmla="*/ 8 h 240"/>
                <a:gd name="T40" fmla="*/ 71 w 189"/>
                <a:gd name="T41" fmla="*/ 0 h 240"/>
                <a:gd name="T42" fmla="*/ 20 w 189"/>
                <a:gd name="T43" fmla="*/ 0 h 240"/>
                <a:gd name="T44" fmla="*/ 0 w 189"/>
                <a:gd name="T45" fmla="*/ 22 h 240"/>
                <a:gd name="T46" fmla="*/ 0 w 189"/>
                <a:gd name="T47" fmla="*/ 218 h 240"/>
                <a:gd name="T48" fmla="*/ 20 w 189"/>
                <a:gd name="T49" fmla="*/ 240 h 240"/>
                <a:gd name="T50" fmla="*/ 170 w 189"/>
                <a:gd name="T51" fmla="*/ 240 h 240"/>
                <a:gd name="T52" fmla="*/ 189 w 189"/>
                <a:gd name="T53" fmla="*/ 218 h 240"/>
                <a:gd name="T54" fmla="*/ 189 w 189"/>
                <a:gd name="T55" fmla="*/ 22 h 240"/>
                <a:gd name="T56" fmla="*/ 170 w 189"/>
                <a:gd name="T57" fmla="*/ 0 h 240"/>
                <a:gd name="T58" fmla="*/ 132 w 189"/>
                <a:gd name="T59" fmla="*/ 225 h 240"/>
                <a:gd name="T60" fmla="*/ 132 w 189"/>
                <a:gd name="T61" fmla="*/ 199 h 240"/>
                <a:gd name="T62" fmla="*/ 144 w 189"/>
                <a:gd name="T63" fmla="*/ 187 h 240"/>
                <a:gd name="T64" fmla="*/ 170 w 189"/>
                <a:gd name="T65" fmla="*/ 187 h 240"/>
                <a:gd name="T66" fmla="*/ 132 w 189"/>
                <a:gd name="T67" fmla="*/ 225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9" h="240">
                  <a:moveTo>
                    <a:pt x="170" y="0"/>
                  </a:moveTo>
                  <a:cubicBezTo>
                    <a:pt x="119" y="0"/>
                    <a:pt x="119" y="0"/>
                    <a:pt x="119" y="0"/>
                  </a:cubicBezTo>
                  <a:cubicBezTo>
                    <a:pt x="120" y="3"/>
                    <a:pt x="120" y="6"/>
                    <a:pt x="121" y="8"/>
                  </a:cubicBezTo>
                  <a:cubicBezTo>
                    <a:pt x="122" y="10"/>
                    <a:pt x="123" y="11"/>
                    <a:pt x="125" y="13"/>
                  </a:cubicBezTo>
                  <a:cubicBezTo>
                    <a:pt x="128" y="16"/>
                    <a:pt x="134" y="17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5" y="18"/>
                  </a:cubicBezTo>
                  <a:cubicBezTo>
                    <a:pt x="167" y="18"/>
                    <a:pt x="167" y="18"/>
                    <a:pt x="167" y="18"/>
                  </a:cubicBezTo>
                  <a:cubicBezTo>
                    <a:pt x="167" y="179"/>
                    <a:pt x="167" y="179"/>
                    <a:pt x="167" y="179"/>
                  </a:cubicBezTo>
                  <a:cubicBezTo>
                    <a:pt x="143" y="179"/>
                    <a:pt x="143" y="179"/>
                    <a:pt x="143" y="179"/>
                  </a:cubicBezTo>
                  <a:cubicBezTo>
                    <a:pt x="133" y="179"/>
                    <a:pt x="124" y="187"/>
                    <a:pt x="124" y="198"/>
                  </a:cubicBezTo>
                  <a:cubicBezTo>
                    <a:pt x="124" y="222"/>
                    <a:pt x="124" y="222"/>
                    <a:pt x="124" y="222"/>
                  </a:cubicBezTo>
                  <a:cubicBezTo>
                    <a:pt x="19" y="222"/>
                    <a:pt x="19" y="222"/>
                    <a:pt x="19" y="222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6" y="17"/>
                    <a:pt x="47" y="17"/>
                    <a:pt x="48" y="17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55" y="17"/>
                    <a:pt x="59" y="16"/>
                    <a:pt x="63" y="15"/>
                  </a:cubicBezTo>
                  <a:cubicBezTo>
                    <a:pt x="66" y="13"/>
                    <a:pt x="68" y="11"/>
                    <a:pt x="70" y="8"/>
                  </a:cubicBezTo>
                  <a:cubicBezTo>
                    <a:pt x="70" y="6"/>
                    <a:pt x="71" y="3"/>
                    <a:pt x="71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10"/>
                    <a:pt x="0" y="22"/>
                  </a:cubicBezTo>
                  <a:cubicBezTo>
                    <a:pt x="0" y="22"/>
                    <a:pt x="0" y="42"/>
                    <a:pt x="0" y="218"/>
                  </a:cubicBezTo>
                  <a:cubicBezTo>
                    <a:pt x="0" y="230"/>
                    <a:pt x="9" y="240"/>
                    <a:pt x="20" y="240"/>
                  </a:cubicBezTo>
                  <a:cubicBezTo>
                    <a:pt x="170" y="240"/>
                    <a:pt x="170" y="240"/>
                    <a:pt x="170" y="240"/>
                  </a:cubicBezTo>
                  <a:cubicBezTo>
                    <a:pt x="180" y="240"/>
                    <a:pt x="189" y="230"/>
                    <a:pt x="189" y="218"/>
                  </a:cubicBezTo>
                  <a:cubicBezTo>
                    <a:pt x="189" y="42"/>
                    <a:pt x="189" y="22"/>
                    <a:pt x="189" y="22"/>
                  </a:cubicBezTo>
                  <a:cubicBezTo>
                    <a:pt x="189" y="10"/>
                    <a:pt x="180" y="0"/>
                    <a:pt x="170" y="0"/>
                  </a:cubicBezTo>
                  <a:close/>
                  <a:moveTo>
                    <a:pt x="132" y="225"/>
                  </a:moveTo>
                  <a:cubicBezTo>
                    <a:pt x="132" y="199"/>
                    <a:pt x="132" y="199"/>
                    <a:pt x="132" y="199"/>
                  </a:cubicBezTo>
                  <a:cubicBezTo>
                    <a:pt x="132" y="193"/>
                    <a:pt x="138" y="187"/>
                    <a:pt x="144" y="187"/>
                  </a:cubicBezTo>
                  <a:cubicBezTo>
                    <a:pt x="170" y="187"/>
                    <a:pt x="170" y="187"/>
                    <a:pt x="170" y="187"/>
                  </a:cubicBezTo>
                  <a:lnTo>
                    <a:pt x="132" y="2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19486" tIns="59743" rIns="119486" bIns="5974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2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" name="Freeform 50">
              <a:extLst>
                <a:ext uri="{FF2B5EF4-FFF2-40B4-BE49-F238E27FC236}">
                  <a16:creationId xmlns:a16="http://schemas.microsoft.com/office/drawing/2014/main" id="{4249002D-C469-4953-868D-2CE39CE8C8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2788" y="1989138"/>
              <a:ext cx="590550" cy="292100"/>
            </a:xfrm>
            <a:custGeom>
              <a:avLst/>
              <a:gdLst>
                <a:gd name="T0" fmla="*/ 17 w 125"/>
                <a:gd name="T1" fmla="*/ 44 h 62"/>
                <a:gd name="T2" fmla="*/ 46 w 125"/>
                <a:gd name="T3" fmla="*/ 17 h 62"/>
                <a:gd name="T4" fmla="*/ 46 w 125"/>
                <a:gd name="T5" fmla="*/ 16 h 62"/>
                <a:gd name="T6" fmla="*/ 46 w 125"/>
                <a:gd name="T7" fmla="*/ 16 h 62"/>
                <a:gd name="T8" fmla="*/ 62 w 125"/>
                <a:gd name="T9" fmla="*/ 0 h 62"/>
                <a:gd name="T10" fmla="*/ 62 w 125"/>
                <a:gd name="T11" fmla="*/ 0 h 62"/>
                <a:gd name="T12" fmla="*/ 79 w 125"/>
                <a:gd name="T13" fmla="*/ 16 h 62"/>
                <a:gd name="T14" fmla="*/ 79 w 125"/>
                <a:gd name="T15" fmla="*/ 16 h 62"/>
                <a:gd name="T16" fmla="*/ 79 w 125"/>
                <a:gd name="T17" fmla="*/ 17 h 62"/>
                <a:gd name="T18" fmla="*/ 108 w 125"/>
                <a:gd name="T19" fmla="*/ 44 h 62"/>
                <a:gd name="T20" fmla="*/ 109 w 125"/>
                <a:gd name="T21" fmla="*/ 44 h 62"/>
                <a:gd name="T22" fmla="*/ 125 w 125"/>
                <a:gd name="T23" fmla="*/ 62 h 62"/>
                <a:gd name="T24" fmla="*/ 0 w 125"/>
                <a:gd name="T25" fmla="*/ 62 h 62"/>
                <a:gd name="T26" fmla="*/ 16 w 125"/>
                <a:gd name="T27" fmla="*/ 44 h 62"/>
                <a:gd name="T28" fmla="*/ 17 w 125"/>
                <a:gd name="T29" fmla="*/ 44 h 62"/>
                <a:gd name="T30" fmla="*/ 62 w 125"/>
                <a:gd name="T31" fmla="*/ 9 h 62"/>
                <a:gd name="T32" fmla="*/ 55 w 125"/>
                <a:gd name="T33" fmla="*/ 15 h 62"/>
                <a:gd name="T34" fmla="*/ 62 w 125"/>
                <a:gd name="T35" fmla="*/ 22 h 62"/>
                <a:gd name="T36" fmla="*/ 69 w 125"/>
                <a:gd name="T37" fmla="*/ 15 h 62"/>
                <a:gd name="T38" fmla="*/ 62 w 125"/>
                <a:gd name="T39" fmla="*/ 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5" h="62">
                  <a:moveTo>
                    <a:pt x="17" y="44"/>
                  </a:moveTo>
                  <a:cubicBezTo>
                    <a:pt x="33" y="43"/>
                    <a:pt x="45" y="37"/>
                    <a:pt x="46" y="17"/>
                  </a:cubicBezTo>
                  <a:cubicBezTo>
                    <a:pt x="46" y="16"/>
                    <a:pt x="46" y="16"/>
                    <a:pt x="46" y="16"/>
                  </a:cubicBezTo>
                  <a:cubicBezTo>
                    <a:pt x="46" y="16"/>
                    <a:pt x="46" y="16"/>
                    <a:pt x="46" y="16"/>
                  </a:cubicBezTo>
                  <a:cubicBezTo>
                    <a:pt x="46" y="5"/>
                    <a:pt x="53" y="0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72" y="0"/>
                    <a:pt x="79" y="5"/>
                    <a:pt x="79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79" y="17"/>
                    <a:pt x="79" y="17"/>
                    <a:pt x="79" y="17"/>
                  </a:cubicBezTo>
                  <a:cubicBezTo>
                    <a:pt x="79" y="37"/>
                    <a:pt x="92" y="43"/>
                    <a:pt x="108" y="44"/>
                  </a:cubicBezTo>
                  <a:cubicBezTo>
                    <a:pt x="109" y="44"/>
                    <a:pt x="109" y="44"/>
                    <a:pt x="109" y="44"/>
                  </a:cubicBezTo>
                  <a:cubicBezTo>
                    <a:pt x="119" y="44"/>
                    <a:pt x="125" y="53"/>
                    <a:pt x="125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53"/>
                    <a:pt x="5" y="44"/>
                    <a:pt x="16" y="44"/>
                  </a:cubicBezTo>
                  <a:lnTo>
                    <a:pt x="17" y="44"/>
                  </a:lnTo>
                  <a:close/>
                  <a:moveTo>
                    <a:pt x="62" y="9"/>
                  </a:moveTo>
                  <a:cubicBezTo>
                    <a:pt x="59" y="9"/>
                    <a:pt x="55" y="12"/>
                    <a:pt x="55" y="15"/>
                  </a:cubicBezTo>
                  <a:cubicBezTo>
                    <a:pt x="55" y="19"/>
                    <a:pt x="59" y="22"/>
                    <a:pt x="62" y="22"/>
                  </a:cubicBezTo>
                  <a:cubicBezTo>
                    <a:pt x="66" y="22"/>
                    <a:pt x="69" y="19"/>
                    <a:pt x="69" y="15"/>
                  </a:cubicBezTo>
                  <a:cubicBezTo>
                    <a:pt x="69" y="12"/>
                    <a:pt x="66" y="9"/>
                    <a:pt x="6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19486" tIns="59743" rIns="119486" bIns="5974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2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Rectangle 51">
              <a:extLst>
                <a:ext uri="{FF2B5EF4-FFF2-40B4-BE49-F238E27FC236}">
                  <a16:creationId xmlns:a16="http://schemas.microsoft.com/office/drawing/2014/main" id="{7ED20851-C3CF-4230-9D99-1F56A24B48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8375" y="2376488"/>
              <a:ext cx="292100" cy="22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19486" tIns="59743" rIns="119486" bIns="5974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2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" name="Rectangle 52">
              <a:extLst>
                <a:ext uri="{FF2B5EF4-FFF2-40B4-BE49-F238E27FC236}">
                  <a16:creationId xmlns:a16="http://schemas.microsoft.com/office/drawing/2014/main" id="{D1330D3D-DB96-40BC-8370-D827448208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8375" y="2417763"/>
              <a:ext cx="292100" cy="238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19486" tIns="59743" rIns="119486" bIns="5974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2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Rectangle 53">
              <a:extLst>
                <a:ext uri="{FF2B5EF4-FFF2-40B4-BE49-F238E27FC236}">
                  <a16:creationId xmlns:a16="http://schemas.microsoft.com/office/drawing/2014/main" id="{7DC140CD-5DDF-4DA0-B7E5-CAFA0DE1B0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8375" y="2465388"/>
              <a:ext cx="292100" cy="285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19486" tIns="59743" rIns="119486" bIns="5974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2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Freeform 54">
              <a:extLst>
                <a:ext uri="{FF2B5EF4-FFF2-40B4-BE49-F238E27FC236}">
                  <a16:creationId xmlns:a16="http://schemas.microsoft.com/office/drawing/2014/main" id="{07DF0C9B-0B2C-454A-8AB9-15AC0CBB49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0888" y="2343150"/>
              <a:ext cx="174625" cy="174625"/>
            </a:xfrm>
            <a:custGeom>
              <a:avLst/>
              <a:gdLst>
                <a:gd name="T0" fmla="*/ 110 w 110"/>
                <a:gd name="T1" fmla="*/ 110 h 110"/>
                <a:gd name="T2" fmla="*/ 0 w 110"/>
                <a:gd name="T3" fmla="*/ 110 h 110"/>
                <a:gd name="T4" fmla="*/ 0 w 110"/>
                <a:gd name="T5" fmla="*/ 0 h 110"/>
                <a:gd name="T6" fmla="*/ 110 w 110"/>
                <a:gd name="T7" fmla="*/ 0 h 110"/>
                <a:gd name="T8" fmla="*/ 110 w 110"/>
                <a:gd name="T9" fmla="*/ 110 h 110"/>
                <a:gd name="T10" fmla="*/ 9 w 110"/>
                <a:gd name="T11" fmla="*/ 101 h 110"/>
                <a:gd name="T12" fmla="*/ 101 w 110"/>
                <a:gd name="T13" fmla="*/ 101 h 110"/>
                <a:gd name="T14" fmla="*/ 101 w 110"/>
                <a:gd name="T15" fmla="*/ 9 h 110"/>
                <a:gd name="T16" fmla="*/ 9 w 110"/>
                <a:gd name="T17" fmla="*/ 9 h 110"/>
                <a:gd name="T18" fmla="*/ 9 w 110"/>
                <a:gd name="T19" fmla="*/ 10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110">
                  <a:moveTo>
                    <a:pt x="110" y="110"/>
                  </a:moveTo>
                  <a:lnTo>
                    <a:pt x="0" y="110"/>
                  </a:lnTo>
                  <a:lnTo>
                    <a:pt x="0" y="0"/>
                  </a:lnTo>
                  <a:lnTo>
                    <a:pt x="110" y="0"/>
                  </a:lnTo>
                  <a:lnTo>
                    <a:pt x="110" y="110"/>
                  </a:lnTo>
                  <a:close/>
                  <a:moveTo>
                    <a:pt x="9" y="101"/>
                  </a:moveTo>
                  <a:lnTo>
                    <a:pt x="101" y="101"/>
                  </a:lnTo>
                  <a:lnTo>
                    <a:pt x="101" y="9"/>
                  </a:lnTo>
                  <a:lnTo>
                    <a:pt x="9" y="9"/>
                  </a:lnTo>
                  <a:lnTo>
                    <a:pt x="9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19486" tIns="59743" rIns="119486" bIns="5974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2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Freeform 55">
              <a:extLst>
                <a:ext uri="{FF2B5EF4-FFF2-40B4-BE49-F238E27FC236}">
                  <a16:creationId xmlns:a16="http://schemas.microsoft.com/office/drawing/2014/main" id="{4A32A22C-9644-4E40-ACED-DFED7173F7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8513" y="2371725"/>
              <a:ext cx="84138" cy="122238"/>
            </a:xfrm>
            <a:custGeom>
              <a:avLst/>
              <a:gdLst>
                <a:gd name="T0" fmla="*/ 11 w 18"/>
                <a:gd name="T1" fmla="*/ 19 h 26"/>
                <a:gd name="T2" fmla="*/ 7 w 18"/>
                <a:gd name="T3" fmla="*/ 19 h 26"/>
                <a:gd name="T4" fmla="*/ 6 w 18"/>
                <a:gd name="T5" fmla="*/ 18 h 26"/>
                <a:gd name="T6" fmla="*/ 7 w 18"/>
                <a:gd name="T7" fmla="*/ 14 h 26"/>
                <a:gd name="T8" fmla="*/ 10 w 18"/>
                <a:gd name="T9" fmla="*/ 11 h 26"/>
                <a:gd name="T10" fmla="*/ 13 w 18"/>
                <a:gd name="T11" fmla="*/ 9 h 26"/>
                <a:gd name="T12" fmla="*/ 13 w 18"/>
                <a:gd name="T13" fmla="*/ 7 h 26"/>
                <a:gd name="T14" fmla="*/ 12 w 18"/>
                <a:gd name="T15" fmla="*/ 5 h 26"/>
                <a:gd name="T16" fmla="*/ 9 w 18"/>
                <a:gd name="T17" fmla="*/ 4 h 26"/>
                <a:gd name="T18" fmla="*/ 6 w 18"/>
                <a:gd name="T19" fmla="*/ 5 h 26"/>
                <a:gd name="T20" fmla="*/ 4 w 18"/>
                <a:gd name="T21" fmla="*/ 8 h 26"/>
                <a:gd name="T22" fmla="*/ 0 w 18"/>
                <a:gd name="T23" fmla="*/ 7 h 26"/>
                <a:gd name="T24" fmla="*/ 2 w 18"/>
                <a:gd name="T25" fmla="*/ 2 h 26"/>
                <a:gd name="T26" fmla="*/ 9 w 18"/>
                <a:gd name="T27" fmla="*/ 0 h 26"/>
                <a:gd name="T28" fmla="*/ 15 w 18"/>
                <a:gd name="T29" fmla="*/ 2 h 26"/>
                <a:gd name="T30" fmla="*/ 18 w 18"/>
                <a:gd name="T31" fmla="*/ 7 h 26"/>
                <a:gd name="T32" fmla="*/ 17 w 18"/>
                <a:gd name="T33" fmla="*/ 10 h 26"/>
                <a:gd name="T34" fmla="*/ 13 w 18"/>
                <a:gd name="T35" fmla="*/ 14 h 26"/>
                <a:gd name="T36" fmla="*/ 11 w 18"/>
                <a:gd name="T37" fmla="*/ 16 h 26"/>
                <a:gd name="T38" fmla="*/ 11 w 18"/>
                <a:gd name="T39" fmla="*/ 19 h 26"/>
                <a:gd name="T40" fmla="*/ 7 w 18"/>
                <a:gd name="T41" fmla="*/ 26 h 26"/>
                <a:gd name="T42" fmla="*/ 7 w 18"/>
                <a:gd name="T43" fmla="*/ 21 h 26"/>
                <a:gd name="T44" fmla="*/ 11 w 18"/>
                <a:gd name="T45" fmla="*/ 21 h 26"/>
                <a:gd name="T46" fmla="*/ 11 w 18"/>
                <a:gd name="T47" fmla="*/ 26 h 26"/>
                <a:gd name="T48" fmla="*/ 7 w 18"/>
                <a:gd name="T4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26">
                  <a:moveTo>
                    <a:pt x="11" y="19"/>
                  </a:moveTo>
                  <a:cubicBezTo>
                    <a:pt x="7" y="19"/>
                    <a:pt x="7" y="19"/>
                    <a:pt x="7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6"/>
                    <a:pt x="7" y="15"/>
                    <a:pt x="7" y="14"/>
                  </a:cubicBezTo>
                  <a:cubicBezTo>
                    <a:pt x="8" y="13"/>
                    <a:pt x="9" y="12"/>
                    <a:pt x="10" y="11"/>
                  </a:cubicBezTo>
                  <a:cubicBezTo>
                    <a:pt x="11" y="10"/>
                    <a:pt x="12" y="9"/>
                    <a:pt x="13" y="9"/>
                  </a:cubicBezTo>
                  <a:cubicBezTo>
                    <a:pt x="13" y="8"/>
                    <a:pt x="13" y="8"/>
                    <a:pt x="13" y="7"/>
                  </a:cubicBezTo>
                  <a:cubicBezTo>
                    <a:pt x="13" y="6"/>
                    <a:pt x="13" y="5"/>
                    <a:pt x="12" y="5"/>
                  </a:cubicBezTo>
                  <a:cubicBezTo>
                    <a:pt x="11" y="4"/>
                    <a:pt x="10" y="4"/>
                    <a:pt x="9" y="4"/>
                  </a:cubicBezTo>
                  <a:cubicBezTo>
                    <a:pt x="8" y="4"/>
                    <a:pt x="7" y="4"/>
                    <a:pt x="6" y="5"/>
                  </a:cubicBezTo>
                  <a:cubicBezTo>
                    <a:pt x="5" y="5"/>
                    <a:pt x="5" y="7"/>
                    <a:pt x="4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1" y="4"/>
                    <a:pt x="2" y="2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7" y="4"/>
                    <a:pt x="18" y="5"/>
                    <a:pt x="18" y="7"/>
                  </a:cubicBezTo>
                  <a:cubicBezTo>
                    <a:pt x="18" y="8"/>
                    <a:pt x="18" y="9"/>
                    <a:pt x="17" y="10"/>
                  </a:cubicBezTo>
                  <a:cubicBezTo>
                    <a:pt x="16" y="11"/>
                    <a:pt x="15" y="13"/>
                    <a:pt x="13" y="14"/>
                  </a:cubicBezTo>
                  <a:cubicBezTo>
                    <a:pt x="12" y="15"/>
                    <a:pt x="11" y="16"/>
                    <a:pt x="11" y="16"/>
                  </a:cubicBezTo>
                  <a:cubicBezTo>
                    <a:pt x="11" y="17"/>
                    <a:pt x="11" y="18"/>
                    <a:pt x="11" y="19"/>
                  </a:cubicBezTo>
                  <a:close/>
                  <a:moveTo>
                    <a:pt x="7" y="26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6"/>
                    <a:pt x="11" y="26"/>
                    <a:pt x="11" y="26"/>
                  </a:cubicBezTo>
                  <a:lnTo>
                    <a:pt x="7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19486" tIns="59743" rIns="119486" bIns="5974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2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Rectangle 56">
              <a:extLst>
                <a:ext uri="{FF2B5EF4-FFF2-40B4-BE49-F238E27FC236}">
                  <a16:creationId xmlns:a16="http://schemas.microsoft.com/office/drawing/2014/main" id="{75CEA13E-1428-4056-AE1C-3E5477D2B4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8375" y="2578100"/>
              <a:ext cx="292100" cy="238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19486" tIns="59743" rIns="119486" bIns="5974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2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Rectangle 57">
              <a:extLst>
                <a:ext uri="{FF2B5EF4-FFF2-40B4-BE49-F238E27FC236}">
                  <a16:creationId xmlns:a16="http://schemas.microsoft.com/office/drawing/2014/main" id="{216F174F-BA25-4225-BA74-C7D157D4A1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8375" y="2625725"/>
              <a:ext cx="292100" cy="238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19486" tIns="59743" rIns="119486" bIns="5974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2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Rectangle 58">
              <a:extLst>
                <a:ext uri="{FF2B5EF4-FFF2-40B4-BE49-F238E27FC236}">
                  <a16:creationId xmlns:a16="http://schemas.microsoft.com/office/drawing/2014/main" id="{A172036D-2CBD-4DCD-93B0-E5CC59A621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8375" y="2673350"/>
              <a:ext cx="292100" cy="238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19486" tIns="59743" rIns="119486" bIns="5974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2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59">
              <a:extLst>
                <a:ext uri="{FF2B5EF4-FFF2-40B4-BE49-F238E27FC236}">
                  <a16:creationId xmlns:a16="http://schemas.microsoft.com/office/drawing/2014/main" id="{F2374B12-6B32-43EF-90C3-2F6AD4C60E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0888" y="2549525"/>
              <a:ext cx="174625" cy="174625"/>
            </a:xfrm>
            <a:custGeom>
              <a:avLst/>
              <a:gdLst>
                <a:gd name="T0" fmla="*/ 110 w 110"/>
                <a:gd name="T1" fmla="*/ 110 h 110"/>
                <a:gd name="T2" fmla="*/ 0 w 110"/>
                <a:gd name="T3" fmla="*/ 110 h 110"/>
                <a:gd name="T4" fmla="*/ 0 w 110"/>
                <a:gd name="T5" fmla="*/ 0 h 110"/>
                <a:gd name="T6" fmla="*/ 110 w 110"/>
                <a:gd name="T7" fmla="*/ 0 h 110"/>
                <a:gd name="T8" fmla="*/ 110 w 110"/>
                <a:gd name="T9" fmla="*/ 110 h 110"/>
                <a:gd name="T10" fmla="*/ 9 w 110"/>
                <a:gd name="T11" fmla="*/ 101 h 110"/>
                <a:gd name="T12" fmla="*/ 101 w 110"/>
                <a:gd name="T13" fmla="*/ 101 h 110"/>
                <a:gd name="T14" fmla="*/ 101 w 110"/>
                <a:gd name="T15" fmla="*/ 9 h 110"/>
                <a:gd name="T16" fmla="*/ 9 w 110"/>
                <a:gd name="T17" fmla="*/ 9 h 110"/>
                <a:gd name="T18" fmla="*/ 9 w 110"/>
                <a:gd name="T19" fmla="*/ 10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110">
                  <a:moveTo>
                    <a:pt x="110" y="110"/>
                  </a:moveTo>
                  <a:lnTo>
                    <a:pt x="0" y="110"/>
                  </a:lnTo>
                  <a:lnTo>
                    <a:pt x="0" y="0"/>
                  </a:lnTo>
                  <a:lnTo>
                    <a:pt x="110" y="0"/>
                  </a:lnTo>
                  <a:lnTo>
                    <a:pt x="110" y="110"/>
                  </a:lnTo>
                  <a:close/>
                  <a:moveTo>
                    <a:pt x="9" y="101"/>
                  </a:moveTo>
                  <a:lnTo>
                    <a:pt x="101" y="101"/>
                  </a:lnTo>
                  <a:lnTo>
                    <a:pt x="101" y="9"/>
                  </a:lnTo>
                  <a:lnTo>
                    <a:pt x="9" y="9"/>
                  </a:lnTo>
                  <a:lnTo>
                    <a:pt x="9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19486" tIns="59743" rIns="119486" bIns="5974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2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60">
              <a:extLst>
                <a:ext uri="{FF2B5EF4-FFF2-40B4-BE49-F238E27FC236}">
                  <a16:creationId xmlns:a16="http://schemas.microsoft.com/office/drawing/2014/main" id="{D974B1B0-6B6E-45E7-BA4D-9A10A1FA85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8513" y="2573338"/>
              <a:ext cx="84138" cy="123825"/>
            </a:xfrm>
            <a:custGeom>
              <a:avLst/>
              <a:gdLst>
                <a:gd name="T0" fmla="*/ 11 w 18"/>
                <a:gd name="T1" fmla="*/ 19 h 26"/>
                <a:gd name="T2" fmla="*/ 7 w 18"/>
                <a:gd name="T3" fmla="*/ 19 h 26"/>
                <a:gd name="T4" fmla="*/ 6 w 18"/>
                <a:gd name="T5" fmla="*/ 18 h 26"/>
                <a:gd name="T6" fmla="*/ 7 w 18"/>
                <a:gd name="T7" fmla="*/ 15 h 26"/>
                <a:gd name="T8" fmla="*/ 10 w 18"/>
                <a:gd name="T9" fmla="*/ 12 h 26"/>
                <a:gd name="T10" fmla="*/ 13 w 18"/>
                <a:gd name="T11" fmla="*/ 9 h 26"/>
                <a:gd name="T12" fmla="*/ 13 w 18"/>
                <a:gd name="T13" fmla="*/ 8 h 26"/>
                <a:gd name="T14" fmla="*/ 12 w 18"/>
                <a:gd name="T15" fmla="*/ 5 h 26"/>
                <a:gd name="T16" fmla="*/ 9 w 18"/>
                <a:gd name="T17" fmla="*/ 4 h 26"/>
                <a:gd name="T18" fmla="*/ 6 w 18"/>
                <a:gd name="T19" fmla="*/ 5 h 26"/>
                <a:gd name="T20" fmla="*/ 4 w 18"/>
                <a:gd name="T21" fmla="*/ 8 h 26"/>
                <a:gd name="T22" fmla="*/ 0 w 18"/>
                <a:gd name="T23" fmla="*/ 8 h 26"/>
                <a:gd name="T24" fmla="*/ 2 w 18"/>
                <a:gd name="T25" fmla="*/ 3 h 26"/>
                <a:gd name="T26" fmla="*/ 9 w 18"/>
                <a:gd name="T27" fmla="*/ 0 h 26"/>
                <a:gd name="T28" fmla="*/ 15 w 18"/>
                <a:gd name="T29" fmla="*/ 3 h 26"/>
                <a:gd name="T30" fmla="*/ 18 w 18"/>
                <a:gd name="T31" fmla="*/ 8 h 26"/>
                <a:gd name="T32" fmla="*/ 17 w 18"/>
                <a:gd name="T33" fmla="*/ 11 h 26"/>
                <a:gd name="T34" fmla="*/ 13 w 18"/>
                <a:gd name="T35" fmla="*/ 15 h 26"/>
                <a:gd name="T36" fmla="*/ 11 w 18"/>
                <a:gd name="T37" fmla="*/ 17 h 26"/>
                <a:gd name="T38" fmla="*/ 11 w 18"/>
                <a:gd name="T39" fmla="*/ 19 h 26"/>
                <a:gd name="T40" fmla="*/ 7 w 18"/>
                <a:gd name="T41" fmla="*/ 26 h 26"/>
                <a:gd name="T42" fmla="*/ 7 w 18"/>
                <a:gd name="T43" fmla="*/ 21 h 26"/>
                <a:gd name="T44" fmla="*/ 11 w 18"/>
                <a:gd name="T45" fmla="*/ 21 h 26"/>
                <a:gd name="T46" fmla="*/ 11 w 18"/>
                <a:gd name="T47" fmla="*/ 26 h 26"/>
                <a:gd name="T48" fmla="*/ 7 w 18"/>
                <a:gd name="T4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26">
                  <a:moveTo>
                    <a:pt x="11" y="19"/>
                  </a:moveTo>
                  <a:cubicBezTo>
                    <a:pt x="7" y="19"/>
                    <a:pt x="7" y="19"/>
                    <a:pt x="7" y="19"/>
                  </a:cubicBezTo>
                  <a:cubicBezTo>
                    <a:pt x="6" y="19"/>
                    <a:pt x="6" y="18"/>
                    <a:pt x="6" y="18"/>
                  </a:cubicBezTo>
                  <a:cubicBezTo>
                    <a:pt x="6" y="17"/>
                    <a:pt x="7" y="16"/>
                    <a:pt x="7" y="15"/>
                  </a:cubicBezTo>
                  <a:cubicBezTo>
                    <a:pt x="8" y="14"/>
                    <a:pt x="9" y="13"/>
                    <a:pt x="10" y="12"/>
                  </a:cubicBezTo>
                  <a:cubicBezTo>
                    <a:pt x="11" y="11"/>
                    <a:pt x="12" y="10"/>
                    <a:pt x="13" y="9"/>
                  </a:cubicBezTo>
                  <a:cubicBezTo>
                    <a:pt x="13" y="9"/>
                    <a:pt x="13" y="8"/>
                    <a:pt x="13" y="8"/>
                  </a:cubicBezTo>
                  <a:cubicBezTo>
                    <a:pt x="13" y="7"/>
                    <a:pt x="13" y="6"/>
                    <a:pt x="12" y="5"/>
                  </a:cubicBezTo>
                  <a:cubicBezTo>
                    <a:pt x="11" y="4"/>
                    <a:pt x="10" y="4"/>
                    <a:pt x="9" y="4"/>
                  </a:cubicBezTo>
                  <a:cubicBezTo>
                    <a:pt x="8" y="4"/>
                    <a:pt x="7" y="4"/>
                    <a:pt x="6" y="5"/>
                  </a:cubicBezTo>
                  <a:cubicBezTo>
                    <a:pt x="5" y="6"/>
                    <a:pt x="5" y="7"/>
                    <a:pt x="4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1" y="4"/>
                    <a:pt x="2" y="3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2" y="0"/>
                    <a:pt x="14" y="1"/>
                    <a:pt x="15" y="3"/>
                  </a:cubicBezTo>
                  <a:cubicBezTo>
                    <a:pt x="17" y="4"/>
                    <a:pt x="18" y="6"/>
                    <a:pt x="18" y="8"/>
                  </a:cubicBezTo>
                  <a:cubicBezTo>
                    <a:pt x="18" y="9"/>
                    <a:pt x="18" y="10"/>
                    <a:pt x="17" y="11"/>
                  </a:cubicBezTo>
                  <a:cubicBezTo>
                    <a:pt x="16" y="12"/>
                    <a:pt x="15" y="13"/>
                    <a:pt x="13" y="15"/>
                  </a:cubicBezTo>
                  <a:cubicBezTo>
                    <a:pt x="12" y="15"/>
                    <a:pt x="11" y="16"/>
                    <a:pt x="11" y="17"/>
                  </a:cubicBezTo>
                  <a:cubicBezTo>
                    <a:pt x="11" y="17"/>
                    <a:pt x="11" y="18"/>
                    <a:pt x="11" y="19"/>
                  </a:cubicBezTo>
                  <a:close/>
                  <a:moveTo>
                    <a:pt x="7" y="26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6"/>
                    <a:pt x="11" y="26"/>
                    <a:pt x="11" y="26"/>
                  </a:cubicBezTo>
                  <a:lnTo>
                    <a:pt x="7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19486" tIns="59743" rIns="119486" bIns="5974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2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Rectangle 61">
              <a:extLst>
                <a:ext uri="{FF2B5EF4-FFF2-40B4-BE49-F238E27FC236}">
                  <a16:creationId xmlns:a16="http://schemas.microsoft.com/office/drawing/2014/main" id="{206BACB9-C150-404B-B392-EDE49172D9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8375" y="2781300"/>
              <a:ext cx="292100" cy="285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19486" tIns="59743" rIns="119486" bIns="5974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2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Rectangle 62">
              <a:extLst>
                <a:ext uri="{FF2B5EF4-FFF2-40B4-BE49-F238E27FC236}">
                  <a16:creationId xmlns:a16="http://schemas.microsoft.com/office/drawing/2014/main" id="{581D4532-2027-46F1-B836-042793DEBD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8375" y="2828925"/>
              <a:ext cx="292100" cy="238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19486" tIns="59743" rIns="119486" bIns="5974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2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Rectangle 63">
              <a:extLst>
                <a:ext uri="{FF2B5EF4-FFF2-40B4-BE49-F238E27FC236}">
                  <a16:creationId xmlns:a16="http://schemas.microsoft.com/office/drawing/2014/main" id="{F71EA323-CDEB-4283-9EE9-111E8AE440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8375" y="2874963"/>
              <a:ext cx="292100" cy="238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19486" tIns="59743" rIns="119486" bIns="5974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2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Freeform 64">
              <a:extLst>
                <a:ext uri="{FF2B5EF4-FFF2-40B4-BE49-F238E27FC236}">
                  <a16:creationId xmlns:a16="http://schemas.microsoft.com/office/drawing/2014/main" id="{1A397677-5A65-480A-A111-FD7091EAA5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0888" y="2752725"/>
              <a:ext cx="174625" cy="174625"/>
            </a:xfrm>
            <a:custGeom>
              <a:avLst/>
              <a:gdLst>
                <a:gd name="T0" fmla="*/ 110 w 110"/>
                <a:gd name="T1" fmla="*/ 110 h 110"/>
                <a:gd name="T2" fmla="*/ 0 w 110"/>
                <a:gd name="T3" fmla="*/ 110 h 110"/>
                <a:gd name="T4" fmla="*/ 0 w 110"/>
                <a:gd name="T5" fmla="*/ 0 h 110"/>
                <a:gd name="T6" fmla="*/ 110 w 110"/>
                <a:gd name="T7" fmla="*/ 0 h 110"/>
                <a:gd name="T8" fmla="*/ 110 w 110"/>
                <a:gd name="T9" fmla="*/ 110 h 110"/>
                <a:gd name="T10" fmla="*/ 9 w 110"/>
                <a:gd name="T11" fmla="*/ 101 h 110"/>
                <a:gd name="T12" fmla="*/ 101 w 110"/>
                <a:gd name="T13" fmla="*/ 101 h 110"/>
                <a:gd name="T14" fmla="*/ 101 w 110"/>
                <a:gd name="T15" fmla="*/ 9 h 110"/>
                <a:gd name="T16" fmla="*/ 9 w 110"/>
                <a:gd name="T17" fmla="*/ 9 h 110"/>
                <a:gd name="T18" fmla="*/ 9 w 110"/>
                <a:gd name="T19" fmla="*/ 10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110">
                  <a:moveTo>
                    <a:pt x="110" y="110"/>
                  </a:moveTo>
                  <a:lnTo>
                    <a:pt x="0" y="110"/>
                  </a:lnTo>
                  <a:lnTo>
                    <a:pt x="0" y="0"/>
                  </a:lnTo>
                  <a:lnTo>
                    <a:pt x="110" y="0"/>
                  </a:lnTo>
                  <a:lnTo>
                    <a:pt x="110" y="110"/>
                  </a:lnTo>
                  <a:close/>
                  <a:moveTo>
                    <a:pt x="9" y="101"/>
                  </a:moveTo>
                  <a:lnTo>
                    <a:pt x="101" y="101"/>
                  </a:lnTo>
                  <a:lnTo>
                    <a:pt x="101" y="9"/>
                  </a:lnTo>
                  <a:lnTo>
                    <a:pt x="9" y="9"/>
                  </a:lnTo>
                  <a:lnTo>
                    <a:pt x="9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19486" tIns="59743" rIns="119486" bIns="5974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2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Freeform 65">
              <a:extLst>
                <a:ext uri="{FF2B5EF4-FFF2-40B4-BE49-F238E27FC236}">
                  <a16:creationId xmlns:a16="http://schemas.microsoft.com/office/drawing/2014/main" id="{9593823D-1D0F-4932-8115-71E24A1865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8513" y="2781300"/>
              <a:ext cx="84138" cy="117475"/>
            </a:xfrm>
            <a:custGeom>
              <a:avLst/>
              <a:gdLst>
                <a:gd name="T0" fmla="*/ 11 w 18"/>
                <a:gd name="T1" fmla="*/ 19 h 25"/>
                <a:gd name="T2" fmla="*/ 7 w 18"/>
                <a:gd name="T3" fmla="*/ 19 h 25"/>
                <a:gd name="T4" fmla="*/ 6 w 18"/>
                <a:gd name="T5" fmla="*/ 18 h 25"/>
                <a:gd name="T6" fmla="*/ 7 w 18"/>
                <a:gd name="T7" fmla="*/ 14 h 25"/>
                <a:gd name="T8" fmla="*/ 10 w 18"/>
                <a:gd name="T9" fmla="*/ 11 h 25"/>
                <a:gd name="T10" fmla="*/ 13 w 18"/>
                <a:gd name="T11" fmla="*/ 9 h 25"/>
                <a:gd name="T12" fmla="*/ 13 w 18"/>
                <a:gd name="T13" fmla="*/ 7 h 25"/>
                <a:gd name="T14" fmla="*/ 12 w 18"/>
                <a:gd name="T15" fmla="*/ 5 h 25"/>
                <a:gd name="T16" fmla="*/ 9 w 18"/>
                <a:gd name="T17" fmla="*/ 4 h 25"/>
                <a:gd name="T18" fmla="*/ 6 w 18"/>
                <a:gd name="T19" fmla="*/ 5 h 25"/>
                <a:gd name="T20" fmla="*/ 4 w 18"/>
                <a:gd name="T21" fmla="*/ 8 h 25"/>
                <a:gd name="T22" fmla="*/ 0 w 18"/>
                <a:gd name="T23" fmla="*/ 7 h 25"/>
                <a:gd name="T24" fmla="*/ 2 w 18"/>
                <a:gd name="T25" fmla="*/ 2 h 25"/>
                <a:gd name="T26" fmla="*/ 9 w 18"/>
                <a:gd name="T27" fmla="*/ 0 h 25"/>
                <a:gd name="T28" fmla="*/ 15 w 18"/>
                <a:gd name="T29" fmla="*/ 2 h 25"/>
                <a:gd name="T30" fmla="*/ 18 w 18"/>
                <a:gd name="T31" fmla="*/ 7 h 25"/>
                <a:gd name="T32" fmla="*/ 17 w 18"/>
                <a:gd name="T33" fmla="*/ 10 h 25"/>
                <a:gd name="T34" fmla="*/ 13 w 18"/>
                <a:gd name="T35" fmla="*/ 14 h 25"/>
                <a:gd name="T36" fmla="*/ 11 w 18"/>
                <a:gd name="T37" fmla="*/ 16 h 25"/>
                <a:gd name="T38" fmla="*/ 11 w 18"/>
                <a:gd name="T39" fmla="*/ 19 h 25"/>
                <a:gd name="T40" fmla="*/ 7 w 18"/>
                <a:gd name="T41" fmla="*/ 25 h 25"/>
                <a:gd name="T42" fmla="*/ 7 w 18"/>
                <a:gd name="T43" fmla="*/ 21 h 25"/>
                <a:gd name="T44" fmla="*/ 11 w 18"/>
                <a:gd name="T45" fmla="*/ 21 h 25"/>
                <a:gd name="T46" fmla="*/ 11 w 18"/>
                <a:gd name="T47" fmla="*/ 25 h 25"/>
                <a:gd name="T48" fmla="*/ 7 w 18"/>
                <a:gd name="T4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25">
                  <a:moveTo>
                    <a:pt x="11" y="19"/>
                  </a:moveTo>
                  <a:cubicBezTo>
                    <a:pt x="7" y="19"/>
                    <a:pt x="7" y="19"/>
                    <a:pt x="7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6"/>
                    <a:pt x="7" y="15"/>
                    <a:pt x="7" y="14"/>
                  </a:cubicBezTo>
                  <a:cubicBezTo>
                    <a:pt x="8" y="13"/>
                    <a:pt x="9" y="12"/>
                    <a:pt x="10" y="11"/>
                  </a:cubicBezTo>
                  <a:cubicBezTo>
                    <a:pt x="11" y="10"/>
                    <a:pt x="12" y="9"/>
                    <a:pt x="13" y="9"/>
                  </a:cubicBezTo>
                  <a:cubicBezTo>
                    <a:pt x="13" y="8"/>
                    <a:pt x="13" y="8"/>
                    <a:pt x="13" y="7"/>
                  </a:cubicBezTo>
                  <a:cubicBezTo>
                    <a:pt x="13" y="6"/>
                    <a:pt x="13" y="5"/>
                    <a:pt x="12" y="5"/>
                  </a:cubicBezTo>
                  <a:cubicBezTo>
                    <a:pt x="11" y="4"/>
                    <a:pt x="10" y="4"/>
                    <a:pt x="9" y="4"/>
                  </a:cubicBezTo>
                  <a:cubicBezTo>
                    <a:pt x="8" y="4"/>
                    <a:pt x="7" y="4"/>
                    <a:pt x="6" y="5"/>
                  </a:cubicBezTo>
                  <a:cubicBezTo>
                    <a:pt x="5" y="5"/>
                    <a:pt x="5" y="6"/>
                    <a:pt x="4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1" y="3"/>
                    <a:pt x="2" y="2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7" y="3"/>
                    <a:pt x="18" y="5"/>
                    <a:pt x="18" y="7"/>
                  </a:cubicBezTo>
                  <a:cubicBezTo>
                    <a:pt x="18" y="8"/>
                    <a:pt x="18" y="9"/>
                    <a:pt x="17" y="10"/>
                  </a:cubicBezTo>
                  <a:cubicBezTo>
                    <a:pt x="16" y="11"/>
                    <a:pt x="15" y="12"/>
                    <a:pt x="13" y="14"/>
                  </a:cubicBezTo>
                  <a:cubicBezTo>
                    <a:pt x="12" y="15"/>
                    <a:pt x="11" y="16"/>
                    <a:pt x="11" y="16"/>
                  </a:cubicBezTo>
                  <a:cubicBezTo>
                    <a:pt x="11" y="17"/>
                    <a:pt x="11" y="18"/>
                    <a:pt x="11" y="19"/>
                  </a:cubicBezTo>
                  <a:close/>
                  <a:moveTo>
                    <a:pt x="7" y="25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5"/>
                    <a:pt x="11" y="25"/>
                    <a:pt x="11" y="25"/>
                  </a:cubicBezTo>
                  <a:lnTo>
                    <a:pt x="7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19486" tIns="59743" rIns="119486" bIns="5974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2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F3EAAE9-B67A-43D4-8F8E-EAF17BFF3987}"/>
              </a:ext>
            </a:extLst>
          </p:cNvPr>
          <p:cNvGrpSpPr/>
          <p:nvPr/>
        </p:nvGrpSpPr>
        <p:grpSpPr>
          <a:xfrm>
            <a:off x="6942004" y="2695454"/>
            <a:ext cx="1165817" cy="1468680"/>
            <a:chOff x="600075" y="2120900"/>
            <a:chExt cx="746125" cy="931863"/>
          </a:xfrm>
          <a:solidFill>
            <a:srgbClr val="FFB81C"/>
          </a:solidFill>
        </p:grpSpPr>
        <p:sp>
          <p:nvSpPr>
            <p:cNvPr id="62" name="Freeform 54">
              <a:extLst>
                <a:ext uri="{FF2B5EF4-FFF2-40B4-BE49-F238E27FC236}">
                  <a16:creationId xmlns:a16="http://schemas.microsoft.com/office/drawing/2014/main" id="{3F5DA7D9-547C-4AEB-99A8-71681329FA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0075" y="2120900"/>
              <a:ext cx="746125" cy="931863"/>
            </a:xfrm>
            <a:custGeom>
              <a:avLst/>
              <a:gdLst>
                <a:gd name="T0" fmla="*/ 250 w 264"/>
                <a:gd name="T1" fmla="*/ 84 h 330"/>
                <a:gd name="T2" fmla="*/ 190 w 264"/>
                <a:gd name="T3" fmla="*/ 14 h 330"/>
                <a:gd name="T4" fmla="*/ 178 w 264"/>
                <a:gd name="T5" fmla="*/ 0 h 330"/>
                <a:gd name="T6" fmla="*/ 35 w 264"/>
                <a:gd name="T7" fmla="*/ 0 h 330"/>
                <a:gd name="T8" fmla="*/ 0 w 264"/>
                <a:gd name="T9" fmla="*/ 35 h 330"/>
                <a:gd name="T10" fmla="*/ 0 w 264"/>
                <a:gd name="T11" fmla="*/ 296 h 330"/>
                <a:gd name="T12" fmla="*/ 35 w 264"/>
                <a:gd name="T13" fmla="*/ 330 h 330"/>
                <a:gd name="T14" fmla="*/ 229 w 264"/>
                <a:gd name="T15" fmla="*/ 330 h 330"/>
                <a:gd name="T16" fmla="*/ 264 w 264"/>
                <a:gd name="T17" fmla="*/ 296 h 330"/>
                <a:gd name="T18" fmla="*/ 264 w 264"/>
                <a:gd name="T19" fmla="*/ 100 h 330"/>
                <a:gd name="T20" fmla="*/ 250 w 264"/>
                <a:gd name="T21" fmla="*/ 84 h 330"/>
                <a:gd name="T22" fmla="*/ 191 w 264"/>
                <a:gd name="T23" fmla="*/ 37 h 330"/>
                <a:gd name="T24" fmla="*/ 233 w 264"/>
                <a:gd name="T25" fmla="*/ 87 h 330"/>
                <a:gd name="T26" fmla="*/ 212 w 264"/>
                <a:gd name="T27" fmla="*/ 87 h 330"/>
                <a:gd name="T28" fmla="*/ 191 w 264"/>
                <a:gd name="T29" fmla="*/ 66 h 330"/>
                <a:gd name="T30" fmla="*/ 191 w 264"/>
                <a:gd name="T31" fmla="*/ 37 h 330"/>
                <a:gd name="T32" fmla="*/ 250 w 264"/>
                <a:gd name="T33" fmla="*/ 296 h 330"/>
                <a:gd name="T34" fmla="*/ 229 w 264"/>
                <a:gd name="T35" fmla="*/ 316 h 330"/>
                <a:gd name="T36" fmla="*/ 35 w 264"/>
                <a:gd name="T37" fmla="*/ 316 h 330"/>
                <a:gd name="T38" fmla="*/ 14 w 264"/>
                <a:gd name="T39" fmla="*/ 296 h 330"/>
                <a:gd name="T40" fmla="*/ 14 w 264"/>
                <a:gd name="T41" fmla="*/ 35 h 330"/>
                <a:gd name="T42" fmla="*/ 35 w 264"/>
                <a:gd name="T43" fmla="*/ 14 h 330"/>
                <a:gd name="T44" fmla="*/ 178 w 264"/>
                <a:gd name="T45" fmla="*/ 14 h 330"/>
                <a:gd name="T46" fmla="*/ 178 w 264"/>
                <a:gd name="T47" fmla="*/ 66 h 330"/>
                <a:gd name="T48" fmla="*/ 212 w 264"/>
                <a:gd name="T49" fmla="*/ 100 h 330"/>
                <a:gd name="T50" fmla="*/ 250 w 264"/>
                <a:gd name="T51" fmla="*/ 100 h 330"/>
                <a:gd name="T52" fmla="*/ 250 w 264"/>
                <a:gd name="T53" fmla="*/ 296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4" h="330">
                  <a:moveTo>
                    <a:pt x="250" y="84"/>
                  </a:moveTo>
                  <a:cubicBezTo>
                    <a:pt x="190" y="14"/>
                    <a:pt x="190" y="14"/>
                    <a:pt x="190" y="14"/>
                  </a:cubicBezTo>
                  <a:cubicBezTo>
                    <a:pt x="178" y="0"/>
                    <a:pt x="178" y="0"/>
                    <a:pt x="178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16" y="0"/>
                    <a:pt x="0" y="16"/>
                    <a:pt x="0" y="35"/>
                  </a:cubicBezTo>
                  <a:cubicBezTo>
                    <a:pt x="0" y="296"/>
                    <a:pt x="0" y="296"/>
                    <a:pt x="0" y="296"/>
                  </a:cubicBezTo>
                  <a:cubicBezTo>
                    <a:pt x="0" y="315"/>
                    <a:pt x="16" y="330"/>
                    <a:pt x="35" y="330"/>
                  </a:cubicBezTo>
                  <a:cubicBezTo>
                    <a:pt x="229" y="330"/>
                    <a:pt x="229" y="330"/>
                    <a:pt x="229" y="330"/>
                  </a:cubicBezTo>
                  <a:cubicBezTo>
                    <a:pt x="248" y="330"/>
                    <a:pt x="264" y="315"/>
                    <a:pt x="264" y="296"/>
                  </a:cubicBezTo>
                  <a:cubicBezTo>
                    <a:pt x="264" y="100"/>
                    <a:pt x="264" y="100"/>
                    <a:pt x="264" y="100"/>
                  </a:cubicBezTo>
                  <a:lnTo>
                    <a:pt x="250" y="84"/>
                  </a:lnTo>
                  <a:close/>
                  <a:moveTo>
                    <a:pt x="191" y="37"/>
                  </a:moveTo>
                  <a:cubicBezTo>
                    <a:pt x="233" y="87"/>
                    <a:pt x="233" y="87"/>
                    <a:pt x="233" y="87"/>
                  </a:cubicBezTo>
                  <a:cubicBezTo>
                    <a:pt x="212" y="87"/>
                    <a:pt x="212" y="87"/>
                    <a:pt x="212" y="87"/>
                  </a:cubicBezTo>
                  <a:cubicBezTo>
                    <a:pt x="201" y="87"/>
                    <a:pt x="192" y="77"/>
                    <a:pt x="191" y="66"/>
                  </a:cubicBezTo>
                  <a:lnTo>
                    <a:pt x="191" y="37"/>
                  </a:lnTo>
                  <a:close/>
                  <a:moveTo>
                    <a:pt x="250" y="296"/>
                  </a:moveTo>
                  <a:cubicBezTo>
                    <a:pt x="250" y="307"/>
                    <a:pt x="241" y="316"/>
                    <a:pt x="229" y="316"/>
                  </a:cubicBezTo>
                  <a:cubicBezTo>
                    <a:pt x="35" y="316"/>
                    <a:pt x="35" y="316"/>
                    <a:pt x="35" y="316"/>
                  </a:cubicBezTo>
                  <a:cubicBezTo>
                    <a:pt x="24" y="316"/>
                    <a:pt x="14" y="307"/>
                    <a:pt x="14" y="296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24"/>
                    <a:pt x="24" y="14"/>
                    <a:pt x="35" y="14"/>
                  </a:cubicBezTo>
                  <a:cubicBezTo>
                    <a:pt x="178" y="14"/>
                    <a:pt x="178" y="14"/>
                    <a:pt x="178" y="14"/>
                  </a:cubicBezTo>
                  <a:cubicBezTo>
                    <a:pt x="178" y="66"/>
                    <a:pt x="178" y="66"/>
                    <a:pt x="178" y="66"/>
                  </a:cubicBezTo>
                  <a:cubicBezTo>
                    <a:pt x="178" y="85"/>
                    <a:pt x="193" y="100"/>
                    <a:pt x="212" y="100"/>
                  </a:cubicBezTo>
                  <a:cubicBezTo>
                    <a:pt x="250" y="100"/>
                    <a:pt x="250" y="100"/>
                    <a:pt x="250" y="100"/>
                  </a:cubicBezTo>
                  <a:lnTo>
                    <a:pt x="250" y="2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19486" tIns="59743" rIns="119486" bIns="5974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2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Freeform 55">
              <a:extLst>
                <a:ext uri="{FF2B5EF4-FFF2-40B4-BE49-F238E27FC236}">
                  <a16:creationId xmlns:a16="http://schemas.microsoft.com/office/drawing/2014/main" id="{2C3F396E-B4AB-48FB-B113-79616E6394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999" y="2351868"/>
              <a:ext cx="355600" cy="41809"/>
            </a:xfrm>
            <a:custGeom>
              <a:avLst/>
              <a:gdLst>
                <a:gd name="T0" fmla="*/ 0 w 224"/>
                <a:gd name="T1" fmla="*/ 28 h 28"/>
                <a:gd name="T2" fmla="*/ 0 w 224"/>
                <a:gd name="T3" fmla="*/ 0 h 28"/>
                <a:gd name="T4" fmla="*/ 224 w 224"/>
                <a:gd name="T5" fmla="*/ 0 h 28"/>
                <a:gd name="T6" fmla="*/ 224 w 224"/>
                <a:gd name="T7" fmla="*/ 28 h 28"/>
                <a:gd name="T8" fmla="*/ 0 w 224"/>
                <a:gd name="T9" fmla="*/ 28 h 28"/>
                <a:gd name="T10" fmla="*/ 0 w 224"/>
                <a:gd name="T1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" h="28">
                  <a:moveTo>
                    <a:pt x="0" y="28"/>
                  </a:moveTo>
                  <a:lnTo>
                    <a:pt x="0" y="0"/>
                  </a:lnTo>
                  <a:lnTo>
                    <a:pt x="224" y="0"/>
                  </a:lnTo>
                  <a:lnTo>
                    <a:pt x="224" y="28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19486" tIns="59743" rIns="119486" bIns="5974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2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Freeform 56">
              <a:extLst>
                <a:ext uri="{FF2B5EF4-FFF2-40B4-BE49-F238E27FC236}">
                  <a16:creationId xmlns:a16="http://schemas.microsoft.com/office/drawing/2014/main" id="{D984DB2D-F77D-479B-9FDF-1476A505F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999" y="2282792"/>
              <a:ext cx="355600" cy="47625"/>
            </a:xfrm>
            <a:custGeom>
              <a:avLst/>
              <a:gdLst>
                <a:gd name="T0" fmla="*/ 0 w 224"/>
                <a:gd name="T1" fmla="*/ 30 h 30"/>
                <a:gd name="T2" fmla="*/ 0 w 224"/>
                <a:gd name="T3" fmla="*/ 0 h 30"/>
                <a:gd name="T4" fmla="*/ 224 w 224"/>
                <a:gd name="T5" fmla="*/ 0 h 30"/>
                <a:gd name="T6" fmla="*/ 224 w 224"/>
                <a:gd name="T7" fmla="*/ 30 h 30"/>
                <a:gd name="T8" fmla="*/ 0 w 224"/>
                <a:gd name="T9" fmla="*/ 30 h 30"/>
                <a:gd name="T10" fmla="*/ 0 w 224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" h="30">
                  <a:moveTo>
                    <a:pt x="0" y="30"/>
                  </a:moveTo>
                  <a:lnTo>
                    <a:pt x="0" y="0"/>
                  </a:lnTo>
                  <a:lnTo>
                    <a:pt x="224" y="0"/>
                  </a:lnTo>
                  <a:lnTo>
                    <a:pt x="224" y="3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19486" tIns="59743" rIns="119486" bIns="5974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2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 57">
              <a:extLst>
                <a:ext uri="{FF2B5EF4-FFF2-40B4-BE49-F238E27FC236}">
                  <a16:creationId xmlns:a16="http://schemas.microsoft.com/office/drawing/2014/main" id="{850716FA-8B4B-42D7-B0D0-7FAA7F375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999" y="2483003"/>
              <a:ext cx="564427" cy="41968"/>
            </a:xfrm>
            <a:custGeom>
              <a:avLst/>
              <a:gdLst>
                <a:gd name="T0" fmla="*/ 0 w 224"/>
                <a:gd name="T1" fmla="*/ 28 h 28"/>
                <a:gd name="T2" fmla="*/ 0 w 224"/>
                <a:gd name="T3" fmla="*/ 0 h 28"/>
                <a:gd name="T4" fmla="*/ 224 w 224"/>
                <a:gd name="T5" fmla="*/ 0 h 28"/>
                <a:gd name="T6" fmla="*/ 224 w 224"/>
                <a:gd name="T7" fmla="*/ 28 h 28"/>
                <a:gd name="T8" fmla="*/ 0 w 224"/>
                <a:gd name="T9" fmla="*/ 28 h 28"/>
                <a:gd name="T10" fmla="*/ 0 w 224"/>
                <a:gd name="T1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" h="28">
                  <a:moveTo>
                    <a:pt x="0" y="28"/>
                  </a:moveTo>
                  <a:lnTo>
                    <a:pt x="0" y="0"/>
                  </a:lnTo>
                  <a:lnTo>
                    <a:pt x="224" y="0"/>
                  </a:lnTo>
                  <a:lnTo>
                    <a:pt x="224" y="28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19486" tIns="59743" rIns="119486" bIns="5974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2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7" name="Freeform 57">
            <a:extLst>
              <a:ext uri="{FF2B5EF4-FFF2-40B4-BE49-F238E27FC236}">
                <a16:creationId xmlns:a16="http://schemas.microsoft.com/office/drawing/2014/main" id="{39FC6429-F71C-475A-A8B2-48E8ACBC2C77}"/>
              </a:ext>
            </a:extLst>
          </p:cNvPr>
          <p:cNvSpPr>
            <a:spLocks/>
          </p:cNvSpPr>
          <p:nvPr/>
        </p:nvSpPr>
        <p:spPr bwMode="auto">
          <a:xfrm>
            <a:off x="7082509" y="3362050"/>
            <a:ext cx="881915" cy="66144"/>
          </a:xfrm>
          <a:custGeom>
            <a:avLst/>
            <a:gdLst>
              <a:gd name="T0" fmla="*/ 0 w 224"/>
              <a:gd name="T1" fmla="*/ 28 h 28"/>
              <a:gd name="T2" fmla="*/ 0 w 224"/>
              <a:gd name="T3" fmla="*/ 0 h 28"/>
              <a:gd name="T4" fmla="*/ 224 w 224"/>
              <a:gd name="T5" fmla="*/ 0 h 28"/>
              <a:gd name="T6" fmla="*/ 224 w 224"/>
              <a:gd name="T7" fmla="*/ 28 h 28"/>
              <a:gd name="T8" fmla="*/ 0 w 224"/>
              <a:gd name="T9" fmla="*/ 28 h 28"/>
              <a:gd name="T10" fmla="*/ 0 w 224"/>
              <a:gd name="T11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4" h="28">
                <a:moveTo>
                  <a:pt x="0" y="28"/>
                </a:moveTo>
                <a:lnTo>
                  <a:pt x="0" y="0"/>
                </a:lnTo>
                <a:lnTo>
                  <a:pt x="224" y="0"/>
                </a:lnTo>
                <a:lnTo>
                  <a:pt x="224" y="28"/>
                </a:lnTo>
                <a:lnTo>
                  <a:pt x="0" y="28"/>
                </a:lnTo>
                <a:lnTo>
                  <a:pt x="0" y="28"/>
                </a:lnTo>
                <a:close/>
              </a:path>
            </a:pathLst>
          </a:custGeom>
          <a:solidFill>
            <a:srgbClr val="FFB81C"/>
          </a:solidFill>
          <a:ln>
            <a:noFill/>
          </a:ln>
        </p:spPr>
        <p:txBody>
          <a:bodyPr vert="horz" wrap="square" lIns="119486" tIns="59743" rIns="119486" bIns="59743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52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8" name="Freeform 57">
            <a:extLst>
              <a:ext uri="{FF2B5EF4-FFF2-40B4-BE49-F238E27FC236}">
                <a16:creationId xmlns:a16="http://schemas.microsoft.com/office/drawing/2014/main" id="{59247DB0-4EEB-4D24-8449-0C6AF5F5D359}"/>
              </a:ext>
            </a:extLst>
          </p:cNvPr>
          <p:cNvSpPr>
            <a:spLocks/>
          </p:cNvSpPr>
          <p:nvPr/>
        </p:nvSpPr>
        <p:spPr bwMode="auto">
          <a:xfrm>
            <a:off x="7082508" y="3574802"/>
            <a:ext cx="881915" cy="66144"/>
          </a:xfrm>
          <a:custGeom>
            <a:avLst/>
            <a:gdLst>
              <a:gd name="T0" fmla="*/ 0 w 224"/>
              <a:gd name="T1" fmla="*/ 28 h 28"/>
              <a:gd name="T2" fmla="*/ 0 w 224"/>
              <a:gd name="T3" fmla="*/ 0 h 28"/>
              <a:gd name="T4" fmla="*/ 224 w 224"/>
              <a:gd name="T5" fmla="*/ 0 h 28"/>
              <a:gd name="T6" fmla="*/ 224 w 224"/>
              <a:gd name="T7" fmla="*/ 28 h 28"/>
              <a:gd name="T8" fmla="*/ 0 w 224"/>
              <a:gd name="T9" fmla="*/ 28 h 28"/>
              <a:gd name="T10" fmla="*/ 0 w 224"/>
              <a:gd name="T11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4" h="28">
                <a:moveTo>
                  <a:pt x="0" y="28"/>
                </a:moveTo>
                <a:lnTo>
                  <a:pt x="0" y="0"/>
                </a:lnTo>
                <a:lnTo>
                  <a:pt x="224" y="0"/>
                </a:lnTo>
                <a:lnTo>
                  <a:pt x="224" y="28"/>
                </a:lnTo>
                <a:lnTo>
                  <a:pt x="0" y="28"/>
                </a:lnTo>
                <a:lnTo>
                  <a:pt x="0" y="28"/>
                </a:lnTo>
                <a:close/>
              </a:path>
            </a:pathLst>
          </a:custGeom>
          <a:solidFill>
            <a:srgbClr val="FFB81C"/>
          </a:solidFill>
          <a:ln>
            <a:noFill/>
          </a:ln>
        </p:spPr>
        <p:txBody>
          <a:bodyPr vert="horz" wrap="square" lIns="119486" tIns="59743" rIns="119486" bIns="59743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52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9" name="Freeform 57">
            <a:extLst>
              <a:ext uri="{FF2B5EF4-FFF2-40B4-BE49-F238E27FC236}">
                <a16:creationId xmlns:a16="http://schemas.microsoft.com/office/drawing/2014/main" id="{2F5B8F18-80AE-4F0D-B857-3B8F889A21CB}"/>
              </a:ext>
            </a:extLst>
          </p:cNvPr>
          <p:cNvSpPr>
            <a:spLocks/>
          </p:cNvSpPr>
          <p:nvPr/>
        </p:nvSpPr>
        <p:spPr bwMode="auto">
          <a:xfrm>
            <a:off x="7082507" y="3674861"/>
            <a:ext cx="881915" cy="66144"/>
          </a:xfrm>
          <a:custGeom>
            <a:avLst/>
            <a:gdLst>
              <a:gd name="T0" fmla="*/ 0 w 224"/>
              <a:gd name="T1" fmla="*/ 28 h 28"/>
              <a:gd name="T2" fmla="*/ 0 w 224"/>
              <a:gd name="T3" fmla="*/ 0 h 28"/>
              <a:gd name="T4" fmla="*/ 224 w 224"/>
              <a:gd name="T5" fmla="*/ 0 h 28"/>
              <a:gd name="T6" fmla="*/ 224 w 224"/>
              <a:gd name="T7" fmla="*/ 28 h 28"/>
              <a:gd name="T8" fmla="*/ 0 w 224"/>
              <a:gd name="T9" fmla="*/ 28 h 28"/>
              <a:gd name="T10" fmla="*/ 0 w 224"/>
              <a:gd name="T11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4" h="28">
                <a:moveTo>
                  <a:pt x="0" y="28"/>
                </a:moveTo>
                <a:lnTo>
                  <a:pt x="0" y="0"/>
                </a:lnTo>
                <a:lnTo>
                  <a:pt x="224" y="0"/>
                </a:lnTo>
                <a:lnTo>
                  <a:pt x="224" y="28"/>
                </a:lnTo>
                <a:lnTo>
                  <a:pt x="0" y="28"/>
                </a:lnTo>
                <a:lnTo>
                  <a:pt x="0" y="28"/>
                </a:lnTo>
                <a:close/>
              </a:path>
            </a:pathLst>
          </a:custGeom>
          <a:solidFill>
            <a:srgbClr val="FFB81C"/>
          </a:solidFill>
          <a:ln>
            <a:noFill/>
          </a:ln>
        </p:spPr>
        <p:txBody>
          <a:bodyPr vert="horz" wrap="square" lIns="119486" tIns="59743" rIns="119486" bIns="59743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52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0" name="Freeform 57">
            <a:extLst>
              <a:ext uri="{FF2B5EF4-FFF2-40B4-BE49-F238E27FC236}">
                <a16:creationId xmlns:a16="http://schemas.microsoft.com/office/drawing/2014/main" id="{D77933D9-4BA1-4917-8F87-D90F0FDA8047}"/>
              </a:ext>
            </a:extLst>
          </p:cNvPr>
          <p:cNvSpPr>
            <a:spLocks/>
          </p:cNvSpPr>
          <p:nvPr/>
        </p:nvSpPr>
        <p:spPr bwMode="auto">
          <a:xfrm>
            <a:off x="7082507" y="3832690"/>
            <a:ext cx="881915" cy="66144"/>
          </a:xfrm>
          <a:custGeom>
            <a:avLst/>
            <a:gdLst>
              <a:gd name="T0" fmla="*/ 0 w 224"/>
              <a:gd name="T1" fmla="*/ 28 h 28"/>
              <a:gd name="T2" fmla="*/ 0 w 224"/>
              <a:gd name="T3" fmla="*/ 0 h 28"/>
              <a:gd name="T4" fmla="*/ 224 w 224"/>
              <a:gd name="T5" fmla="*/ 0 h 28"/>
              <a:gd name="T6" fmla="*/ 224 w 224"/>
              <a:gd name="T7" fmla="*/ 28 h 28"/>
              <a:gd name="T8" fmla="*/ 0 w 224"/>
              <a:gd name="T9" fmla="*/ 28 h 28"/>
              <a:gd name="T10" fmla="*/ 0 w 224"/>
              <a:gd name="T11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4" h="28">
                <a:moveTo>
                  <a:pt x="0" y="28"/>
                </a:moveTo>
                <a:lnTo>
                  <a:pt x="0" y="0"/>
                </a:lnTo>
                <a:lnTo>
                  <a:pt x="224" y="0"/>
                </a:lnTo>
                <a:lnTo>
                  <a:pt x="224" y="28"/>
                </a:lnTo>
                <a:lnTo>
                  <a:pt x="0" y="28"/>
                </a:lnTo>
                <a:lnTo>
                  <a:pt x="0" y="28"/>
                </a:lnTo>
                <a:close/>
              </a:path>
            </a:pathLst>
          </a:custGeom>
          <a:solidFill>
            <a:srgbClr val="FFB81C"/>
          </a:solidFill>
          <a:ln>
            <a:noFill/>
          </a:ln>
        </p:spPr>
        <p:txBody>
          <a:bodyPr vert="horz" wrap="square" lIns="119486" tIns="59743" rIns="119486" bIns="59743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52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1" name="Freeform 57">
            <a:extLst>
              <a:ext uri="{FF2B5EF4-FFF2-40B4-BE49-F238E27FC236}">
                <a16:creationId xmlns:a16="http://schemas.microsoft.com/office/drawing/2014/main" id="{3A131168-0F93-4D49-BB6B-8C311BF921C1}"/>
              </a:ext>
            </a:extLst>
          </p:cNvPr>
          <p:cNvSpPr>
            <a:spLocks/>
          </p:cNvSpPr>
          <p:nvPr/>
        </p:nvSpPr>
        <p:spPr bwMode="auto">
          <a:xfrm>
            <a:off x="7082506" y="3932749"/>
            <a:ext cx="881915" cy="66144"/>
          </a:xfrm>
          <a:custGeom>
            <a:avLst/>
            <a:gdLst>
              <a:gd name="T0" fmla="*/ 0 w 224"/>
              <a:gd name="T1" fmla="*/ 28 h 28"/>
              <a:gd name="T2" fmla="*/ 0 w 224"/>
              <a:gd name="T3" fmla="*/ 0 h 28"/>
              <a:gd name="T4" fmla="*/ 224 w 224"/>
              <a:gd name="T5" fmla="*/ 0 h 28"/>
              <a:gd name="T6" fmla="*/ 224 w 224"/>
              <a:gd name="T7" fmla="*/ 28 h 28"/>
              <a:gd name="T8" fmla="*/ 0 w 224"/>
              <a:gd name="T9" fmla="*/ 28 h 28"/>
              <a:gd name="T10" fmla="*/ 0 w 224"/>
              <a:gd name="T11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4" h="28">
                <a:moveTo>
                  <a:pt x="0" y="28"/>
                </a:moveTo>
                <a:lnTo>
                  <a:pt x="0" y="0"/>
                </a:lnTo>
                <a:lnTo>
                  <a:pt x="224" y="0"/>
                </a:lnTo>
                <a:lnTo>
                  <a:pt x="224" y="28"/>
                </a:lnTo>
                <a:lnTo>
                  <a:pt x="0" y="28"/>
                </a:lnTo>
                <a:lnTo>
                  <a:pt x="0" y="28"/>
                </a:lnTo>
                <a:close/>
              </a:path>
            </a:pathLst>
          </a:custGeom>
          <a:solidFill>
            <a:srgbClr val="FFB81C"/>
          </a:solidFill>
          <a:ln>
            <a:noFill/>
          </a:ln>
        </p:spPr>
        <p:txBody>
          <a:bodyPr vert="horz" wrap="square" lIns="119486" tIns="59743" rIns="119486" bIns="59743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52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EF0D4DA-BE95-4191-AB3E-BF177964D8B9}"/>
              </a:ext>
            </a:extLst>
          </p:cNvPr>
          <p:cNvSpPr txBox="1"/>
          <p:nvPr/>
        </p:nvSpPr>
        <p:spPr>
          <a:xfrm>
            <a:off x="4186637" y="4256733"/>
            <a:ext cx="960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FAQ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55655C3-C72A-4030-9F21-4BD659D3A5FC}"/>
              </a:ext>
            </a:extLst>
          </p:cNvPr>
          <p:cNvSpPr txBox="1"/>
          <p:nvPr/>
        </p:nvSpPr>
        <p:spPr>
          <a:xfrm>
            <a:off x="6793999" y="4279694"/>
            <a:ext cx="1618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Talking Points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7A9F5D8-1D6A-467F-9432-618D45845A74}"/>
              </a:ext>
            </a:extLst>
          </p:cNvPr>
          <p:cNvSpPr txBox="1"/>
          <p:nvPr/>
        </p:nvSpPr>
        <p:spPr>
          <a:xfrm>
            <a:off x="5917796" y="3179281"/>
            <a:ext cx="904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92F57"/>
                </a:solidFill>
              </a:rPr>
              <a:t>&amp;</a:t>
            </a:r>
            <a:endParaRPr lang="en-US" dirty="0">
              <a:solidFill>
                <a:srgbClr val="092F57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777E65E-D159-4541-BAB0-2ED4F364F857}"/>
              </a:ext>
            </a:extLst>
          </p:cNvPr>
          <p:cNvSpPr txBox="1"/>
          <p:nvPr/>
        </p:nvSpPr>
        <p:spPr>
          <a:xfrm>
            <a:off x="2151126" y="5071216"/>
            <a:ext cx="7889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…to ensure that you have the information necessary to communicate this delay to other personnel at your agency. </a:t>
            </a:r>
          </a:p>
        </p:txBody>
      </p:sp>
    </p:spTree>
    <p:extLst>
      <p:ext uri="{BB962C8B-B14F-4D97-AF65-F5344CB8AC3E}">
        <p14:creationId xmlns:p14="http://schemas.microsoft.com/office/powerpoint/2010/main" val="1863444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95D5030-2990-4847-8DE1-1CC3B87EE71A}"/>
              </a:ext>
            </a:extLst>
          </p:cNvPr>
          <p:cNvSpPr txBox="1">
            <a:spLocks/>
          </p:cNvSpPr>
          <p:nvPr/>
        </p:nvSpPr>
        <p:spPr>
          <a:xfrm>
            <a:off x="581192" y="939866"/>
            <a:ext cx="11029616" cy="6835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92F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Phase 1 Project Manager Update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66151AC-B8BC-4FAA-94C1-5BEA5E4E42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4" t="3510" r="12637" b="31052"/>
          <a:stretch/>
        </p:blipFill>
        <p:spPr>
          <a:xfrm>
            <a:off x="4375484" y="1762989"/>
            <a:ext cx="3441032" cy="350684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50BECF7-7C01-4FFB-9932-29629FED1920}"/>
              </a:ext>
            </a:extLst>
          </p:cNvPr>
          <p:cNvSpPr txBox="1"/>
          <p:nvPr/>
        </p:nvSpPr>
        <p:spPr>
          <a:xfrm>
            <a:off x="4543926" y="5353757"/>
            <a:ext cx="3104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Scott Smith</a:t>
            </a:r>
          </a:p>
        </p:txBody>
      </p:sp>
    </p:spTree>
    <p:extLst>
      <p:ext uri="{BB962C8B-B14F-4D97-AF65-F5344CB8AC3E}">
        <p14:creationId xmlns:p14="http://schemas.microsoft.com/office/powerpoint/2010/main" val="871130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549224-728A-4E67-87A7-2F2B8018E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2192000" cy="63669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53A6CE-7BBF-4A74-9A34-366307D77A78}"/>
              </a:ext>
            </a:extLst>
          </p:cNvPr>
          <p:cNvSpPr/>
          <p:nvPr/>
        </p:nvSpPr>
        <p:spPr>
          <a:xfrm>
            <a:off x="0" y="0"/>
            <a:ext cx="12192000" cy="6366933"/>
          </a:xfrm>
          <a:prstGeom prst="rect">
            <a:avLst/>
          </a:prstGeom>
          <a:gradFill flip="none" rotWithShape="1">
            <a:gsLst>
              <a:gs pos="43000">
                <a:srgbClr val="092F57">
                  <a:alpha val="81000"/>
                </a:srgbClr>
              </a:gs>
              <a:gs pos="100000">
                <a:srgbClr val="FFB81C">
                  <a:alpha val="8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2687D45-91FF-423D-9AC4-8A53958E7413}"/>
              </a:ext>
            </a:extLst>
          </p:cNvPr>
          <p:cNvGrpSpPr/>
          <p:nvPr/>
        </p:nvGrpSpPr>
        <p:grpSpPr>
          <a:xfrm>
            <a:off x="2849880" y="2641062"/>
            <a:ext cx="6492240" cy="1084807"/>
            <a:chOff x="4783749" y="2581795"/>
            <a:chExt cx="6492240" cy="1084807"/>
          </a:xfrm>
        </p:grpSpPr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5CA47CAA-97DF-4656-9F27-AC0CF360AA67}"/>
                </a:ext>
              </a:extLst>
            </p:cNvPr>
            <p:cNvSpPr txBox="1">
              <a:spLocks/>
            </p:cNvSpPr>
            <p:nvPr/>
          </p:nvSpPr>
          <p:spPr>
            <a:xfrm>
              <a:off x="4783749" y="2581795"/>
              <a:ext cx="6492240" cy="108480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Luma Phase 1 Activities</a:t>
              </a:r>
              <a:endPara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89787D8-0209-4903-A357-D61C2ADC4E28}"/>
                </a:ext>
              </a:extLst>
            </p:cNvPr>
            <p:cNvCxnSpPr>
              <a:cxnSpLocks/>
            </p:cNvCxnSpPr>
            <p:nvPr/>
          </p:nvCxnSpPr>
          <p:spPr>
            <a:xfrm>
              <a:off x="5039019" y="3666602"/>
              <a:ext cx="5981700" cy="0"/>
            </a:xfrm>
            <a:prstGeom prst="line">
              <a:avLst/>
            </a:prstGeom>
            <a:ln w="28575">
              <a:solidFill>
                <a:srgbClr val="FFB8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926490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ividend">
  <a:themeElements>
    <a:clrScheme name="Custom 70">
      <a:dk1>
        <a:sysClr val="windowText" lastClr="000000"/>
      </a:dk1>
      <a:lt1>
        <a:sysClr val="window" lastClr="FFFFFF"/>
      </a:lt1>
      <a:dk2>
        <a:srgbClr val="092F57"/>
      </a:dk2>
      <a:lt2>
        <a:srgbClr val="A7A8AA"/>
      </a:lt2>
      <a:accent1>
        <a:srgbClr val="092F57"/>
      </a:accent1>
      <a:accent2>
        <a:srgbClr val="FFB81C"/>
      </a:accent2>
      <a:accent3>
        <a:srgbClr val="A7A8AA"/>
      </a:accent3>
      <a:accent4>
        <a:srgbClr val="E14504"/>
      </a:accent4>
      <a:accent5>
        <a:srgbClr val="6CC24A"/>
      </a:accent5>
      <a:accent6>
        <a:srgbClr val="092F57"/>
      </a:accent6>
      <a:hlink>
        <a:srgbClr val="E14504"/>
      </a:hlink>
      <a:folHlink>
        <a:srgbClr val="FFB81C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562674304CBB4BB1B28CDCCE389339" ma:contentTypeVersion="2" ma:contentTypeDescription="Create a new document." ma:contentTypeScope="" ma:versionID="fb0c83083da30f4411dbaa06c34cbca6">
  <xsd:schema xmlns:xsd="http://www.w3.org/2001/XMLSchema" xmlns:xs="http://www.w3.org/2001/XMLSchema" xmlns:p="http://schemas.microsoft.com/office/2006/metadata/properties" xmlns:ns2="38ac8d9b-57a9-43ab-aeed-655448db72ff" targetNamespace="http://schemas.microsoft.com/office/2006/metadata/properties" ma:root="true" ma:fieldsID="fe90c2b1bc3dd7533e065299e1a04cef" ns2:_="">
    <xsd:import namespace="38ac8d9b-57a9-43ab-aeed-655448db72ff"/>
    <xsd:element name="properties">
      <xsd:complexType>
        <xsd:sequence>
          <xsd:element name="documentManagement">
            <xsd:complexType>
              <xsd:all>
                <xsd:element ref="ns2:Meeting_x0020_Type" minOccurs="0"/>
                <xsd:element ref="ns2:Meeting_x0020_Date" minOccurs="0"/>
                <xsd:element ref="ns2:Agency" minOccurs="0"/>
                <xsd:element ref="ns2:Item_x0020_No_x002e_" minOccurs="0"/>
                <xsd:element ref="ns2:Status" minOccurs="0"/>
                <xsd:element ref="ns2: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ac8d9b-57a9-43ab-aeed-655448db72ff" elementFormDefault="qualified">
    <xsd:import namespace="http://schemas.microsoft.com/office/2006/documentManagement/types"/>
    <xsd:import namespace="http://schemas.microsoft.com/office/infopath/2007/PartnerControls"/>
    <xsd:element name="Meeting_x0020_Type" ma:index="8" nillable="true" ma:displayName="Meeting Type" ma:format="Dropdown" ma:internalName="Meeting_x0020_Type">
      <xsd:simpleType>
        <xsd:restriction base="dms:Choice">
          <xsd:enumeration value="Subcommittee Meeting"/>
          <xsd:enumeration value="Regular Meeting"/>
          <xsd:enumeration value="Special Meeting"/>
          <xsd:enumeration value="Agenda Items"/>
        </xsd:restriction>
      </xsd:simpleType>
    </xsd:element>
    <xsd:element name="Meeting_x0020_Date" ma:index="9" nillable="true" ma:displayName="Meeting Date" ma:internalName="Meeting_x0020_Date">
      <xsd:simpleType>
        <xsd:restriction base="dms:Text">
          <xsd:maxLength value="255"/>
        </xsd:restriction>
      </xsd:simpleType>
    </xsd:element>
    <xsd:element name="Agency" ma:index="10" nillable="true" ma:displayName="Agency" ma:format="Dropdown" ma:internalName="Agency">
      <xsd:simpleType>
        <xsd:restriction base="dms:Choice">
          <xsd:enumeration value="Meeting Type"/>
        </xsd:restriction>
      </xsd:simpleType>
    </xsd:element>
    <xsd:element name="Item_x0020_No_x002e_" ma:index="11" nillable="true" ma:displayName="Item No." ma:format="Dropdown" ma:internalName="Item_x0020_No_x002e_">
      <xsd:simpleType>
        <xsd:restriction base="dms:Choice">
          <xsd:enumeration value="01"/>
          <xsd:enumeration value="02"/>
          <xsd:enumeration value="03"/>
          <xsd:enumeration value="04"/>
          <xsd:enumeration value="05"/>
          <xsd:enumeration value="06"/>
          <xsd:enumeration value="07"/>
          <xsd:enumeration value="08"/>
          <xsd:enumeration value="09"/>
          <xsd:enumeration value="10"/>
          <xsd:enumeration value="11"/>
          <xsd:enumeration value="12"/>
          <xsd:enumeration value="13"/>
          <xsd:enumeration value="14"/>
          <xsd:enumeration value="15"/>
          <xsd:enumeration value="Withdrawn"/>
        </xsd:restriction>
      </xsd:simpleType>
    </xsd:element>
    <xsd:element name="Status" ma:index="12" nillable="true" ma:displayName="Status" ma:default="Stage In Progress" ma:format="Dropdown" ma:internalName="Status">
      <xsd:simpleType>
        <xsd:restriction base="dms:Choice">
          <xsd:enumeration value="Stage In Progress"/>
          <xsd:enumeration value="Waiting For Approval"/>
          <xsd:enumeration value="Approved"/>
        </xsd:restriction>
      </xsd:simpleType>
    </xsd:element>
    <xsd:element name="Category" ma:index="13" nillable="true" ma:displayName="Category" ma:internalName="Category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gency xmlns="38ac8d9b-57a9-43ab-aeed-655448db72ff" xsi:nil="true"/>
    <Meeting_x0020_Type xmlns="38ac8d9b-57a9-43ab-aeed-655448db72ff" xsi:nil="true"/>
    <Item_x0020_No_x002e_ xmlns="38ac8d9b-57a9-43ab-aeed-655448db72ff" xsi:nil="true"/>
    <Meeting_x0020_Date xmlns="38ac8d9b-57a9-43ab-aeed-655448db72ff" xsi:nil="true"/>
    <Category xmlns="38ac8d9b-57a9-43ab-aeed-655448db72ff" xsi:nil="true"/>
    <Status xmlns="38ac8d9b-57a9-43ab-aeed-655448db72ff">Stage In Progress</Status>
  </documentManagement>
</p:properties>
</file>

<file path=customXml/itemProps1.xml><?xml version="1.0" encoding="utf-8"?>
<ds:datastoreItem xmlns:ds="http://schemas.openxmlformats.org/officeDocument/2006/customXml" ds:itemID="{C42345FB-68B7-4A3C-88B1-C9E237187D1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5792DE-CEC5-4E9B-A5E5-F0108DA494EE}"/>
</file>

<file path=customXml/itemProps3.xml><?xml version="1.0" encoding="utf-8"?>
<ds:datastoreItem xmlns:ds="http://schemas.openxmlformats.org/officeDocument/2006/customXml" ds:itemID="{801D1312-8D98-4AF0-B823-8922B5C1FDF2}">
  <ds:schemaRefs>
    <ds:schemaRef ds:uri="http://purl.org/dc/dcmitype/"/>
    <ds:schemaRef ds:uri="http://schemas.microsoft.com/office/2006/documentManagement/types"/>
    <ds:schemaRef ds:uri="http://purl.org/dc/terms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fe3a4531-7f9c-4bfd-89ea-efc29220a376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67425</TotalTime>
  <Words>683</Words>
  <Application>Microsoft Office PowerPoint</Application>
  <PresentationFormat>Widescreen</PresentationFormat>
  <Paragraphs>108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Calibri Light</vt:lpstr>
      <vt:lpstr>Gill Sans MT</vt:lpstr>
      <vt:lpstr>Wingdings</vt:lpstr>
      <vt:lpstr>Wingdings 2</vt:lpstr>
      <vt:lpstr>Office Theme</vt:lpstr>
      <vt:lpstr>Custom Design</vt:lpstr>
      <vt:lpstr>1_Custom Design</vt:lpstr>
      <vt:lpstr>1_Dividend</vt:lpstr>
      <vt:lpstr>2_Office Theme</vt:lpstr>
      <vt:lpstr>PowerPoint Presentation</vt:lpstr>
      <vt:lpstr>Welcome!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Luma Budget Feedback Survey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Mackenzie Smith</dc:creator>
  <cp:lastModifiedBy>Alex Doench</cp:lastModifiedBy>
  <cp:revision>498</cp:revision>
  <dcterms:created xsi:type="dcterms:W3CDTF">2019-10-30T16:03:15Z</dcterms:created>
  <dcterms:modified xsi:type="dcterms:W3CDTF">2022-04-06T21:32:12Z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0x01010078562674304CBB4BB1B28CDCCE389339</vt:lpwstr>
  </property>
  <property fmtid="{D5CDD505-2E9C-101B-9397-08002B2CF9AE}" pid="3" name="MSIP_Label_ea60d57e-af5b-4752-ac57-3e4f28ca11dc_SiteId">
    <vt:lpwstr>36da45f1-dd2c-4d1f-af13-5abe46b99921</vt:lpwstr>
  </property>
  <property fmtid="{D5CDD505-2E9C-101B-9397-08002B2CF9AE}" pid="4" name="MSIP_Label_ea60d57e-af5b-4752-ac57-3e4f28ca11dc_Method">
    <vt:lpwstr>Standard</vt:lpwstr>
  </property>
  <property fmtid="{D5CDD505-2E9C-101B-9397-08002B2CF9AE}" pid="5" name="MSIP_Label_ea60d57e-af5b-4752-ac57-3e4f28ca11dc_Enabled">
    <vt:lpwstr>true</vt:lpwstr>
  </property>
  <property fmtid="{D5CDD505-2E9C-101B-9397-08002B2CF9AE}" pid="6" name="MSIP_Label_ea60d57e-af5b-4752-ac57-3e4f28ca11dc_Name">
    <vt:lpwstr>ea60d57e-af5b-4752-ac57-3e4f28ca11dc</vt:lpwstr>
  </property>
  <property fmtid="{D5CDD505-2E9C-101B-9397-08002B2CF9AE}" pid="7" name="MSIP_Label_ea60d57e-af5b-4752-ac57-3e4f28ca11dc_SetDate">
    <vt:lpwstr>2021-07-30T19:45:43Z</vt:lpwstr>
  </property>
  <property fmtid="{D5CDD505-2E9C-101B-9397-08002B2CF9AE}" pid="8" name="MSIP_Label_ea60d57e-af5b-4752-ac57-3e4f28ca11dc_ContentBits">
    <vt:lpwstr>0</vt:lpwstr>
  </property>
  <property fmtid="{D5CDD505-2E9C-101B-9397-08002B2CF9AE}" pid="9" name="MSIP_Label_ea60d57e-af5b-4752-ac57-3e4f28ca11dc_ActionId">
    <vt:lpwstr>f227f1ef-643e-431d-ae52-f8c00b5c0b5c</vt:lpwstr>
  </property>
</Properties>
</file>