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88" r:id="rId5"/>
    <p:sldId id="2707" r:id="rId6"/>
    <p:sldId id="2706" r:id="rId7"/>
    <p:sldId id="515" r:id="rId8"/>
    <p:sldId id="4186" r:id="rId9"/>
    <p:sldId id="2793" r:id="rId10"/>
    <p:sldId id="2794" r:id="rId11"/>
    <p:sldId id="2797" r:id="rId12"/>
    <p:sldId id="2798" r:id="rId13"/>
    <p:sldId id="2801" r:id="rId14"/>
    <p:sldId id="2803" r:id="rId15"/>
    <p:sldId id="2804" r:id="rId16"/>
    <p:sldId id="2800" r:id="rId17"/>
    <p:sldId id="4187" r:id="rId18"/>
    <p:sldId id="559" r:id="rId19"/>
    <p:sldId id="593" r:id="rId2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 Mason Matthew" initials="WMM" lastIdx="39" clrIdx="0">
    <p:extLst>
      <p:ext uri="{19B8F6BF-5375-455C-9EA6-DF929625EA0E}">
        <p15:presenceInfo xmlns:p15="http://schemas.microsoft.com/office/powerpoint/2012/main" userId="S::masonwhite@deloitte.com::7013d6f9-c643-40d2-824f-3821173a2170" providerId="AD"/>
      </p:ext>
    </p:extLst>
  </p:cmAuthor>
  <p:cmAuthor id="2" name="Stuart Spinner" initials="SS" lastIdx="23" clrIdx="1">
    <p:extLst>
      <p:ext uri="{19B8F6BF-5375-455C-9EA6-DF929625EA0E}">
        <p15:presenceInfo xmlns:p15="http://schemas.microsoft.com/office/powerpoint/2012/main" userId="S::Stuart.Spinner@isg-one.com::ddda5bd7-54a4-46de-b06e-2066812b2630" providerId="AD"/>
      </p:ext>
    </p:extLst>
  </p:cmAuthor>
  <p:cmAuthor id="3" name="Joe Koehn" initials="JK" lastIdx="35" clrIdx="2">
    <p:extLst>
      <p:ext uri="{19B8F6BF-5375-455C-9EA6-DF929625EA0E}">
        <p15:presenceInfo xmlns:p15="http://schemas.microsoft.com/office/powerpoint/2012/main" userId="S::joe.koehn@isg-one.com::c3a1779e-17c8-4556-9e91-288fff40cab2" providerId="AD"/>
      </p:ext>
    </p:extLst>
  </p:cmAuthor>
  <p:cmAuthor id="4" name="Beslic, Tomislav" initials="BT" lastIdx="54" clrIdx="3">
    <p:extLst>
      <p:ext uri="{19B8F6BF-5375-455C-9EA6-DF929625EA0E}">
        <p15:presenceInfo xmlns:p15="http://schemas.microsoft.com/office/powerpoint/2012/main" userId="S::tbeslic@deloitte.com::1bfceb91-ea6d-4013-a4d6-30ae417cd8f6" providerId="AD"/>
      </p:ext>
    </p:extLst>
  </p:cmAuthor>
  <p:cmAuthor id="5" name="Ruthstrom, Devin" initials="DR" lastIdx="32" clrIdx="4">
    <p:extLst>
      <p:ext uri="{19B8F6BF-5375-455C-9EA6-DF929625EA0E}">
        <p15:presenceInfo xmlns:p15="http://schemas.microsoft.com/office/powerpoint/2012/main" userId="Ruthstrom, Devin" providerId="None"/>
      </p:ext>
    </p:extLst>
  </p:cmAuthor>
  <p:cmAuthor id="6" name="Spinner, Stuart (stuart.spinner@isg-one.com)" initials="S(" lastIdx="10" clrIdx="5">
    <p:extLst>
      <p:ext uri="{19B8F6BF-5375-455C-9EA6-DF929625EA0E}">
        <p15:presenceInfo xmlns:p15="http://schemas.microsoft.com/office/powerpoint/2012/main" userId="STUART.SPINNER@ISG-ONE.COM" providerId="AD"/>
      </p:ext>
    </p:extLst>
  </p:cmAuthor>
  <p:cmAuthor id="7" name="Sheena Coles" initials="SC" lastIdx="8" clrIdx="6">
    <p:extLst>
      <p:ext uri="{19B8F6BF-5375-455C-9EA6-DF929625EA0E}">
        <p15:presenceInfo xmlns:p15="http://schemas.microsoft.com/office/powerpoint/2012/main" userId="S-1-5-21-2580726161-2373991790-2172152126-4304" providerId="AD"/>
      </p:ext>
    </p:extLst>
  </p:cmAuthor>
  <p:cmAuthor id="8" name="Julie Williamson-Wright" initials="JWW" lastIdx="3" clrIdx="7"/>
  <p:cmAuthor id="9" name="Bhattarai, Amisha" initials="BA" lastIdx="5" clrIdx="8">
    <p:extLst>
      <p:ext uri="{19B8F6BF-5375-455C-9EA6-DF929625EA0E}">
        <p15:presenceInfo xmlns:p15="http://schemas.microsoft.com/office/powerpoint/2012/main" userId="S::ambhattarai@deloitte.com::52d25167-5bde-463b-902d-e1e129aca777" providerId="AD"/>
      </p:ext>
    </p:extLst>
  </p:cmAuthor>
  <p:cmAuthor id="10" name="Ribordy, Heath (hribordy@sco.idaho.gov)" initials="R(" lastIdx="5" clrIdx="9">
    <p:extLst>
      <p:ext uri="{19B8F6BF-5375-455C-9EA6-DF929625EA0E}">
        <p15:presenceInfo xmlns:p15="http://schemas.microsoft.com/office/powerpoint/2012/main" userId="SRIBORDY@SCO.IDAHO.GOV" providerId="AD"/>
      </p:ext>
    </p:extLst>
  </p:cmAuthor>
  <p:cmAuthor id="11" name="Blackmer, Danielle (dblackmer@sco.idaho.gov)" initials="B(" lastIdx="2" clrIdx="10">
    <p:extLst>
      <p:ext uri="{19B8F6BF-5375-455C-9EA6-DF929625EA0E}">
        <p15:presenceInfo xmlns:p15="http://schemas.microsoft.com/office/powerpoint/2012/main" userId="SBLACKMER@SCO.IDAHO.GOV" providerId="AD"/>
      </p:ext>
    </p:extLst>
  </p:cmAuthor>
  <p:cmAuthor id="12" name="Arif, Sobia" initials="AS" lastIdx="12" clrIdx="10">
    <p:extLst>
      <p:ext uri="{19B8F6BF-5375-455C-9EA6-DF929625EA0E}">
        <p15:presenceInfo xmlns:p15="http://schemas.microsoft.com/office/powerpoint/2012/main" userId="S::soarif@deloitte.com::5b409801-63c8-4781-bb6e-0faf712ea1b6" providerId="AD"/>
      </p:ext>
    </p:extLst>
  </p:cmAuthor>
  <p:cmAuthor id="13" name="Fuller, Tina (tfuller@sco.idaho.gov)" initials="F(" lastIdx="1" clrIdx="11">
    <p:extLst>
      <p:ext uri="{19B8F6BF-5375-455C-9EA6-DF929625EA0E}">
        <p15:presenceInfo xmlns:p15="http://schemas.microsoft.com/office/powerpoint/2012/main" userId="SFULLER@SCO.IDAHO.GOV" providerId="AD"/>
      </p:ext>
    </p:extLst>
  </p:cmAuthor>
  <p:cmAuthor id="14" name="Reber, Aaron" initials="RA" lastIdx="4" clrIdx="12">
    <p:extLst>
      <p:ext uri="{19B8F6BF-5375-455C-9EA6-DF929625EA0E}">
        <p15:presenceInfo xmlns:p15="http://schemas.microsoft.com/office/powerpoint/2012/main" userId="S::areber@deloitte.com::7a8c901e-3d0d-4561-af9f-3679cb3736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E34237"/>
    <a:srgbClr val="A7A8AA"/>
    <a:srgbClr val="092F57"/>
    <a:srgbClr val="000000"/>
    <a:srgbClr val="8497AB"/>
    <a:srgbClr val="6CC24A"/>
    <a:srgbClr val="F1F1F1"/>
    <a:srgbClr val="CECECE"/>
    <a:srgbClr val="FFD3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5268" autoAdjust="0"/>
  </p:normalViewPr>
  <p:slideViewPr>
    <p:cSldViewPr snapToGrid="0">
      <p:cViewPr varScale="1">
        <p:scale>
          <a:sx n="111" d="100"/>
          <a:sy n="111" d="100"/>
        </p:scale>
        <p:origin x="720"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B9B4BAF1-470D-445D-B586-38582065F135}" type="datetimeFigureOut">
              <a:rPr lang="en-US" smtClean="0"/>
              <a:t>7/15/2020</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DCEA386-B66F-4751-A06B-CA06EC7BE558}" type="slidenum">
              <a:rPr lang="en-US" smtClean="0"/>
              <a:t>‹#›</a:t>
            </a:fld>
            <a:endParaRPr lang="en-US" dirty="0"/>
          </a:p>
        </p:txBody>
      </p:sp>
    </p:spTree>
    <p:extLst>
      <p:ext uri="{BB962C8B-B14F-4D97-AF65-F5344CB8AC3E}">
        <p14:creationId xmlns:p14="http://schemas.microsoft.com/office/powerpoint/2010/main" val="2811808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5841C53-DA72-4D46-B61E-6030D7A8BDCC}" type="datetimeFigureOut">
              <a:rPr lang="en-US" smtClean="0"/>
              <a:t>7/15/2020</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6CA730C-BBE1-4AD5-9493-100D163184E3}" type="slidenum">
              <a:rPr lang="en-US" smtClean="0"/>
              <a:t>‹#›</a:t>
            </a:fld>
            <a:endParaRPr lang="en-US" dirty="0"/>
          </a:p>
        </p:txBody>
      </p:sp>
    </p:spTree>
    <p:extLst>
      <p:ext uri="{BB962C8B-B14F-4D97-AF65-F5344CB8AC3E}">
        <p14:creationId xmlns:p14="http://schemas.microsoft.com/office/powerpoint/2010/main" val="396383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A730C-BBE1-4AD5-9493-100D163184E3}" type="slidenum">
              <a:rPr lang="en-US" smtClean="0"/>
              <a:t>1</a:t>
            </a:fld>
            <a:endParaRPr lang="en-US" dirty="0"/>
          </a:p>
        </p:txBody>
      </p:sp>
    </p:spTree>
    <p:extLst>
      <p:ext uri="{BB962C8B-B14F-4D97-AF65-F5344CB8AC3E}">
        <p14:creationId xmlns:p14="http://schemas.microsoft.com/office/powerpoint/2010/main" val="2353215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12</a:t>
            </a:fld>
            <a:endParaRPr lang="en-US" dirty="0"/>
          </a:p>
        </p:txBody>
      </p:sp>
    </p:spTree>
    <p:extLst>
      <p:ext uri="{BB962C8B-B14F-4D97-AF65-F5344CB8AC3E}">
        <p14:creationId xmlns:p14="http://schemas.microsoft.com/office/powerpoint/2010/main" val="250987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13</a:t>
            </a:fld>
            <a:endParaRPr lang="en-US" dirty="0"/>
          </a:p>
        </p:txBody>
      </p:sp>
    </p:spTree>
    <p:extLst>
      <p:ext uri="{BB962C8B-B14F-4D97-AF65-F5344CB8AC3E}">
        <p14:creationId xmlns:p14="http://schemas.microsoft.com/office/powerpoint/2010/main" val="71403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E9AFF7-0869-4B91-BD8C-5D3CE9843CE9}" type="slidenum">
              <a:rPr lang="en-US" smtClean="0"/>
              <a:t>14</a:t>
            </a:fld>
            <a:endParaRPr lang="en-US"/>
          </a:p>
        </p:txBody>
      </p:sp>
    </p:spTree>
    <p:extLst>
      <p:ext uri="{BB962C8B-B14F-4D97-AF65-F5344CB8AC3E}">
        <p14:creationId xmlns:p14="http://schemas.microsoft.com/office/powerpoint/2010/main" val="295195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Sheena or Brandon</a:t>
            </a:r>
          </a:p>
        </p:txBody>
      </p:sp>
      <p:sp>
        <p:nvSpPr>
          <p:cNvPr id="4" name="Slide Number Placeholder 3"/>
          <p:cNvSpPr>
            <a:spLocks noGrp="1"/>
          </p:cNvSpPr>
          <p:nvPr>
            <p:ph type="sldNum" sz="quarter" idx="5"/>
          </p:nvPr>
        </p:nvSpPr>
        <p:spPr/>
        <p:txBody>
          <a:bodyPr/>
          <a:lstStyle/>
          <a:p>
            <a:fld id="{56CA730C-BBE1-4AD5-9493-100D163184E3}" type="slidenum">
              <a:rPr lang="en-US" smtClean="0"/>
              <a:t>2</a:t>
            </a:fld>
            <a:endParaRPr lang="en-US" dirty="0"/>
          </a:p>
        </p:txBody>
      </p:sp>
    </p:spTree>
    <p:extLst>
      <p:ext uri="{BB962C8B-B14F-4D97-AF65-F5344CB8AC3E}">
        <p14:creationId xmlns:p14="http://schemas.microsoft.com/office/powerpoint/2010/main" val="312114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Talk about what Sprints are and why they are important</a:t>
            </a:r>
          </a:p>
          <a:p>
            <a:pPr marL="171450" indent="-171450">
              <a:buFont typeface="Arial" panose="020B0604020202020204" pitchFamily="34" charset="0"/>
              <a:buChar char="•"/>
            </a:pPr>
            <a:r>
              <a:rPr lang="en-US" dirty="0"/>
              <a:t>Talk about data conversion, what is it and why is it important in Sprint 1-3?</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4</a:t>
            </a:fld>
            <a:endParaRPr lang="en-US" dirty="0"/>
          </a:p>
        </p:txBody>
      </p:sp>
    </p:spTree>
    <p:extLst>
      <p:ext uri="{BB962C8B-B14F-4D97-AF65-F5344CB8AC3E}">
        <p14:creationId xmlns:p14="http://schemas.microsoft.com/office/powerpoint/2010/main" val="265560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5</a:t>
            </a:fld>
            <a:endParaRPr lang="en-US" dirty="0"/>
          </a:p>
        </p:txBody>
      </p:sp>
    </p:spTree>
    <p:extLst>
      <p:ext uri="{BB962C8B-B14F-4D97-AF65-F5344CB8AC3E}">
        <p14:creationId xmlns:p14="http://schemas.microsoft.com/office/powerpoint/2010/main" val="1923692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100" b="1" dirty="0">
                <a:solidFill>
                  <a:srgbClr val="000000"/>
                </a:solidFill>
                <a:latin typeface="Arial" panose="020B0604020202020204" pitchFamily="34" charset="0"/>
                <a:cs typeface="Arial" panose="020B0604020202020204" pitchFamily="34" charset="0"/>
              </a:rPr>
              <a:t>Envision</a:t>
            </a:r>
            <a:r>
              <a:rPr lang="en-US" sz="1100" dirty="0">
                <a:solidFill>
                  <a:srgbClr val="000000"/>
                </a:solidFill>
                <a:latin typeface="Arial" panose="020B0604020202020204" pitchFamily="34" charset="0"/>
                <a:cs typeface="Arial" panose="020B0604020202020204" pitchFamily="34" charset="0"/>
              </a:rPr>
              <a:t>: Focuses on agency understanding of the objectives of Luma. This category helps the OCM team gauge if agencies have foundational knowledge of Luma and if mitigation plans, such as communications, should be incorporated more heavily or if the current level is sufficient.</a:t>
            </a:r>
          </a:p>
          <a:p>
            <a:pPr marL="285750" lvl="0" indent="-285750">
              <a:buFont typeface="Arial" panose="020B0604020202020204" pitchFamily="34" charset="0"/>
              <a:buChar char="•"/>
            </a:pPr>
            <a:r>
              <a:rPr lang="en-US" sz="1100" b="1" dirty="0">
                <a:solidFill>
                  <a:srgbClr val="000000"/>
                </a:solidFill>
                <a:latin typeface="Arial" panose="020B0604020202020204" pitchFamily="34" charset="0"/>
                <a:cs typeface="Arial" panose="020B0604020202020204" pitchFamily="34" charset="0"/>
              </a:rPr>
              <a:t>Engage</a:t>
            </a:r>
            <a:r>
              <a:rPr lang="en-US" sz="1100" dirty="0">
                <a:solidFill>
                  <a:srgbClr val="000000"/>
                </a:solidFill>
                <a:latin typeface="Arial" panose="020B0604020202020204" pitchFamily="34" charset="0"/>
                <a:cs typeface="Arial" panose="020B0604020202020204" pitchFamily="34" charset="0"/>
              </a:rPr>
              <a:t>: Focuses on understanding if agency staff feel that the right people are involved in the implementation of Luma. It also provides insight on the level of transparency that agencies feel they have on the project. </a:t>
            </a:r>
          </a:p>
          <a:p>
            <a:pPr marL="285750" lvl="0" indent="-285750">
              <a:buFont typeface="Arial" panose="020B0604020202020204" pitchFamily="34" charset="0"/>
              <a:buChar char="•"/>
            </a:pPr>
            <a:r>
              <a:rPr lang="en-US" sz="1100" b="1" dirty="0">
                <a:solidFill>
                  <a:srgbClr val="000000"/>
                </a:solidFill>
                <a:latin typeface="Arial" panose="020B0604020202020204" pitchFamily="34" charset="0"/>
                <a:cs typeface="Arial" panose="020B0604020202020204" pitchFamily="34" charset="0"/>
              </a:rPr>
              <a:t>Expect</a:t>
            </a:r>
            <a:r>
              <a:rPr lang="en-US" sz="1100" dirty="0">
                <a:solidFill>
                  <a:srgbClr val="000000"/>
                </a:solidFill>
                <a:latin typeface="Arial" panose="020B0604020202020204" pitchFamily="34" charset="0"/>
                <a:cs typeface="Arial" panose="020B0604020202020204" pitchFamily="34" charset="0"/>
              </a:rPr>
              <a:t>: Focuses on the understanding that agency staff know what they will be doing in Luma and the expectations of them based on their role. This will help the OCM team to tailor engagement activities, such as communications and trainings, to focus on role-specific action plans. </a:t>
            </a:r>
          </a:p>
          <a:p>
            <a:pPr marL="285750" lvl="0" indent="-285750">
              <a:buFont typeface="Arial" panose="020B0604020202020204" pitchFamily="34" charset="0"/>
              <a:buChar char="•"/>
            </a:pPr>
            <a:r>
              <a:rPr lang="en-US" sz="1100" b="1" dirty="0">
                <a:solidFill>
                  <a:srgbClr val="000000"/>
                </a:solidFill>
                <a:latin typeface="Arial" panose="020B0604020202020204" pitchFamily="34" charset="0"/>
                <a:cs typeface="Arial" panose="020B0604020202020204" pitchFamily="34" charset="0"/>
              </a:rPr>
              <a:t>Commitment</a:t>
            </a:r>
            <a:r>
              <a:rPr lang="en-US" sz="1100" dirty="0">
                <a:solidFill>
                  <a:srgbClr val="000000"/>
                </a:solidFill>
                <a:latin typeface="Arial" panose="020B0604020202020204" pitchFamily="34" charset="0"/>
                <a:cs typeface="Arial" panose="020B0604020202020204" pitchFamily="34" charset="0"/>
              </a:rPr>
              <a:t>: Aims to understand if agencies and their staff are committed to transitioning to the future state through their ability to embrace change, looking forward to the implementation, and agency staff’s understanding of the need to improve the State of Idaho’s business operations and processes. The OCM team can leverage the agencies that scored higher in the Commitment category to provide appropriate assistance to agencies that scored lower prior to Go-Live. </a:t>
            </a:r>
          </a:p>
          <a:p>
            <a:pPr marL="285750" lvl="0" indent="-285750">
              <a:buFont typeface="Arial" panose="020B0604020202020204" pitchFamily="34" charset="0"/>
              <a:buChar char="•"/>
            </a:pPr>
            <a:r>
              <a:rPr lang="en-US" sz="1100" b="1" dirty="0">
                <a:solidFill>
                  <a:srgbClr val="000000"/>
                </a:solidFill>
                <a:latin typeface="Arial" panose="020B0604020202020204" pitchFamily="34" charset="0"/>
                <a:cs typeface="Arial" panose="020B0604020202020204" pitchFamily="34" charset="0"/>
              </a:rPr>
              <a:t>Reinforce</a:t>
            </a:r>
            <a:r>
              <a:rPr lang="en-US" sz="1100" dirty="0">
                <a:solidFill>
                  <a:srgbClr val="000000"/>
                </a:solidFill>
                <a:latin typeface="Arial" panose="020B0604020202020204" pitchFamily="34" charset="0"/>
                <a:cs typeface="Arial" panose="020B0604020202020204" pitchFamily="34" charset="0"/>
              </a:rPr>
              <a:t>: Focuses on understanding if agency staff at various levels are reinforcing the adoption of Luma. Each question in the survey focuses on a different level of staffing. Responses can help identify which staffing level the OCM team should focus on for engagement activities to increase awareness, support, or adoption. </a:t>
            </a:r>
          </a:p>
          <a:p>
            <a:pPr marL="285750" lvl="0" indent="-285750">
              <a:buFont typeface="Arial" panose="020B0604020202020204" pitchFamily="34" charset="0"/>
              <a:buChar char="•"/>
            </a:pPr>
            <a:r>
              <a:rPr lang="en-US" sz="1100" b="1" dirty="0">
                <a:solidFill>
                  <a:srgbClr val="000000"/>
                </a:solidFill>
                <a:latin typeface="Arial" panose="020B0604020202020204" pitchFamily="34" charset="0"/>
                <a:cs typeface="Arial" panose="020B0604020202020204" pitchFamily="34" charset="0"/>
              </a:rPr>
              <a:t>Culture</a:t>
            </a:r>
            <a:r>
              <a:rPr lang="en-US" sz="1100" dirty="0">
                <a:solidFill>
                  <a:srgbClr val="000000"/>
                </a:solidFill>
                <a:latin typeface="Arial" panose="020B0604020202020204" pitchFamily="34" charset="0"/>
                <a:cs typeface="Arial" panose="020B0604020202020204" pitchFamily="34" charset="0"/>
              </a:rPr>
              <a:t>: Aims to understand the change and general culture of agencies. It is important for the OCM team to know if agencies are experiencing changes independent of Luma in their agencies and how they handle these changes. This can help drive some of the engagement activities. If an agency is experiencing change fatigue, the OCM team may have to tailor the amount of engagement (within reason) required from the agency to avoid staff burn out. </a:t>
            </a:r>
          </a:p>
        </p:txBody>
      </p:sp>
      <p:sp>
        <p:nvSpPr>
          <p:cNvPr id="4" name="Slide Number Placeholder 3"/>
          <p:cNvSpPr>
            <a:spLocks noGrp="1"/>
          </p:cNvSpPr>
          <p:nvPr>
            <p:ph type="sldNum" sz="quarter" idx="5"/>
          </p:nvPr>
        </p:nvSpPr>
        <p:spPr/>
        <p:txBody>
          <a:bodyPr/>
          <a:lstStyle/>
          <a:p>
            <a:fld id="{56CA730C-BBE1-4AD5-9493-100D163184E3}" type="slidenum">
              <a:rPr lang="en-US" smtClean="0"/>
              <a:t>7</a:t>
            </a:fld>
            <a:endParaRPr lang="en-US" dirty="0"/>
          </a:p>
        </p:txBody>
      </p:sp>
    </p:spTree>
    <p:extLst>
      <p:ext uri="{BB962C8B-B14F-4D97-AF65-F5344CB8AC3E}">
        <p14:creationId xmlns:p14="http://schemas.microsoft.com/office/powerpoint/2010/main" val="170525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8</a:t>
            </a:fld>
            <a:endParaRPr lang="en-US" dirty="0"/>
          </a:p>
        </p:txBody>
      </p:sp>
    </p:spTree>
    <p:extLst>
      <p:ext uri="{BB962C8B-B14F-4D97-AF65-F5344CB8AC3E}">
        <p14:creationId xmlns:p14="http://schemas.microsoft.com/office/powerpoint/2010/main" val="94492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9</a:t>
            </a:fld>
            <a:endParaRPr lang="en-US" dirty="0"/>
          </a:p>
        </p:txBody>
      </p:sp>
    </p:spTree>
    <p:extLst>
      <p:ext uri="{BB962C8B-B14F-4D97-AF65-F5344CB8AC3E}">
        <p14:creationId xmlns:p14="http://schemas.microsoft.com/office/powerpoint/2010/main" val="35688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10</a:t>
            </a:fld>
            <a:endParaRPr lang="en-US" dirty="0"/>
          </a:p>
        </p:txBody>
      </p:sp>
    </p:spTree>
    <p:extLst>
      <p:ext uri="{BB962C8B-B14F-4D97-AF65-F5344CB8AC3E}">
        <p14:creationId xmlns:p14="http://schemas.microsoft.com/office/powerpoint/2010/main" val="3301957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11</a:t>
            </a:fld>
            <a:endParaRPr lang="en-US" dirty="0"/>
          </a:p>
        </p:txBody>
      </p:sp>
    </p:spTree>
    <p:extLst>
      <p:ext uri="{BB962C8B-B14F-4D97-AF65-F5344CB8AC3E}">
        <p14:creationId xmlns:p14="http://schemas.microsoft.com/office/powerpoint/2010/main" val="292428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4" name="Date Placeholder 3"/>
          <p:cNvSpPr>
            <a:spLocks noGrp="1"/>
          </p:cNvSpPr>
          <p:nvPr>
            <p:ph type="dt" sz="half" idx="10"/>
          </p:nvPr>
        </p:nvSpPr>
        <p:spPr/>
        <p:txBody>
          <a:bodyPr/>
          <a:lstStyle/>
          <a:p>
            <a:fld id="{7DF602C7-C6A7-47CA-AEFE-69E1C3325B8C}" type="datetime1">
              <a:rPr lang="en-US" smtClean="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09FD40A8-2577-496C-A5EF-B6C05378566F}" type="slidenum">
              <a:rPr lang="en-US" smtClean="0"/>
              <a:pPr/>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p:nvPr userDrawn="1"/>
        </p:nvCxnSpPr>
        <p:spPr>
          <a:xfrm>
            <a:off x="1097280" y="140479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F4335FF-5F4A-4EE9-AF44-F491ECEA3049}"/>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
        <p:nvSpPr>
          <p:cNvPr id="14" name="Content Placeholder 2">
            <a:extLst>
              <a:ext uri="{FF2B5EF4-FFF2-40B4-BE49-F238E27FC236}">
                <a16:creationId xmlns:a16="http://schemas.microsoft.com/office/drawing/2014/main" id="{15571D19-0117-4439-B94B-3614813C11CD}"/>
              </a:ext>
            </a:extLst>
          </p:cNvPr>
          <p:cNvSpPr>
            <a:spLocks noGrp="1"/>
          </p:cNvSpPr>
          <p:nvPr>
            <p:ph idx="1"/>
          </p:nvPr>
        </p:nvSpPr>
        <p:spPr>
          <a:xfrm>
            <a:off x="360485" y="1572768"/>
            <a:ext cx="11500338" cy="4626864"/>
          </a:xfrm>
        </p:spPr>
        <p:txBody>
          <a:bodyPr/>
          <a:lstStyle>
            <a:lvl1pPr>
              <a:defRPr sz="1800"/>
            </a:lvl1pPr>
            <a:lvl2pPr>
              <a:defRPr sz="1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613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Section Sli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9981B7A-DCA7-4E46-A2A0-9BC053CA059F}" type="datetimeFigureOut">
              <a:rPr lang="en-US" smtClean="0"/>
              <a:t>7/15/2020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55FADB-B64F-4E85-8D31-602ABE641014}" type="slidenum">
              <a:rPr lang="en-US" smtClean="0"/>
              <a:t>‹#›</a:t>
            </a:fld>
            <a:endParaRPr lang="en-US" dirty="0"/>
          </a:p>
        </p:txBody>
      </p:sp>
    </p:spTree>
    <p:extLst>
      <p:ext uri="{BB962C8B-B14F-4D97-AF65-F5344CB8AC3E}">
        <p14:creationId xmlns:p14="http://schemas.microsoft.com/office/powerpoint/2010/main" val="124517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Tag line &amp; 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noChangeArrowheads="1"/>
          </p:cNvSpPr>
          <p:nvPr>
            <p:ph idx="1"/>
          </p:nvPr>
        </p:nvSpPr>
        <p:spPr bwMode="black">
          <a:xfrm>
            <a:off x="785285" y="1720854"/>
            <a:ext cx="10797116" cy="169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sz="1800"/>
            </a:lvl1pPr>
            <a:lvl2pPr>
              <a:defRPr sz="1600"/>
            </a:lvl2pPr>
            <a:lvl3pPr>
              <a:defRPr sz="1400"/>
            </a:lvl3pPr>
            <a:lvl4pPr>
              <a:defRPr sz="1200"/>
            </a:lvl4pPr>
            <a:lvl5pPr>
              <a:defRPr sz="11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Text Placeholder 9"/>
          <p:cNvSpPr>
            <a:spLocks noGrp="1"/>
          </p:cNvSpPr>
          <p:nvPr>
            <p:ph type="body" sz="quarter" idx="11"/>
          </p:nvPr>
        </p:nvSpPr>
        <p:spPr>
          <a:xfrm>
            <a:off x="785285" y="1061887"/>
            <a:ext cx="10797116" cy="464231"/>
          </a:xfrm>
        </p:spPr>
        <p:txBody>
          <a:bodyPr>
            <a:normAutofit/>
          </a:bodyPr>
          <a:lstStyle>
            <a:lvl1pPr>
              <a:lnSpc>
                <a:spcPct val="100000"/>
              </a:lnSpc>
              <a:spcBef>
                <a:spcPts val="0"/>
              </a:spcBef>
              <a:defRPr sz="2000"/>
            </a:lvl1pPr>
          </a:lstStyle>
          <a:p>
            <a:pPr lvl="0"/>
            <a:r>
              <a:rPr lang="en-US" dirty="0"/>
              <a:t>Click to edit Master text styles</a:t>
            </a:r>
          </a:p>
        </p:txBody>
      </p:sp>
    </p:spTree>
    <p:extLst>
      <p:ext uri="{BB962C8B-B14F-4D97-AF65-F5344CB8AC3E}">
        <p14:creationId xmlns:p14="http://schemas.microsoft.com/office/powerpoint/2010/main" val="14827443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141290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645935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867018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15" y="1272037"/>
            <a:ext cx="11062971"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857820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34261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318554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709746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334577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p:nvPr userDrawn="1"/>
        </p:nvCxnSpPr>
        <p:spPr>
          <a:xfrm>
            <a:off x="1097280" y="140479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F4335FF-5F4A-4EE9-AF44-F491ECEA3049}"/>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4123628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138360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6033" y="442914"/>
            <a:ext cx="11336867" cy="409575"/>
          </a:xfrm>
        </p:spPr>
        <p:txBody>
          <a:bodyPr/>
          <a:lstStyle/>
          <a:p>
            <a:r>
              <a:rPr lang="en-US"/>
              <a:t>Click to edit Master title style</a:t>
            </a:r>
          </a:p>
        </p:txBody>
      </p:sp>
      <p:sp>
        <p:nvSpPr>
          <p:cNvPr id="3" name="Text Placeholder 2"/>
          <p:cNvSpPr>
            <a:spLocks noGrp="1"/>
          </p:cNvSpPr>
          <p:nvPr>
            <p:ph type="body" sz="half" idx="1"/>
          </p:nvPr>
        </p:nvSpPr>
        <p:spPr>
          <a:xfrm>
            <a:off x="436034"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6068"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230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169004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822519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780735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02950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279439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981B7A-DCA7-4E46-A2A0-9BC053CA059F}" type="datetimeFigureOut">
              <a:rPr lang="en-US" smtClean="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237887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ADA-05A7-435C-92E8-5F81AFD72372}"/>
              </a:ext>
            </a:extLst>
          </p:cNvPr>
          <p:cNvSpPr>
            <a:spLocks noGrp="1"/>
          </p:cNvSpPr>
          <p:nvPr>
            <p:ph type="title"/>
          </p:nvPr>
        </p:nvSpPr>
        <p:spPr/>
        <p:txBody>
          <a:bodyPr/>
          <a:lstStyle>
            <a:lvl1pPr>
              <a:defRPr/>
            </a:lvl1pPr>
          </a:lstStyle>
          <a:p>
            <a:endParaRPr lang="en-US" dirty="0"/>
          </a:p>
        </p:txBody>
      </p:sp>
      <p:sp>
        <p:nvSpPr>
          <p:cNvPr id="3" name="Content Placeholder 2">
            <a:extLst>
              <a:ext uri="{FF2B5EF4-FFF2-40B4-BE49-F238E27FC236}">
                <a16:creationId xmlns:a16="http://schemas.microsoft.com/office/drawing/2014/main" id="{B61FAC05-3AB5-4232-99FE-578F1BEDBE8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501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3" name="Content Placeholder 2"/>
          <p:cNvSpPr>
            <a:spLocks noGrp="1"/>
          </p:cNvSpPr>
          <p:nvPr>
            <p:ph idx="1"/>
          </p:nvPr>
        </p:nvSpPr>
        <p:spPr>
          <a:xfrm>
            <a:off x="360485" y="1572768"/>
            <a:ext cx="11500338" cy="4626864"/>
          </a:xfrm>
        </p:spPr>
        <p:txBody>
          <a:bodyPr/>
          <a:lstStyle>
            <a:lvl1pPr>
              <a:defRPr sz="1800"/>
            </a:lvl1pPr>
            <a:lvl2pPr>
              <a:defRPr sz="1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981B7A-DCA7-4E46-A2A0-9BC053CA059F}" type="datetimeFigureOut">
              <a:rPr lang="en-US" smtClean="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49394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264350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981B7A-DCA7-4E46-A2A0-9BC053CA059F}" type="datetimeFigureOut">
              <a:rPr lang="en-US" smtClean="0"/>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31720" y="6459785"/>
            <a:ext cx="1312025" cy="365125"/>
          </a:xfrm>
        </p:spPr>
        <p:txBody>
          <a:bodyPr/>
          <a:lstStyle/>
          <a:p>
            <a:fld id="{F355FADB-B64F-4E85-8D31-602ABE64101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82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981B7A-DCA7-4E46-A2A0-9BC053CA059F}" type="datetimeFigureOut">
              <a:rPr lang="en-US" smtClean="0"/>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24953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981B7A-DCA7-4E46-A2A0-9BC053CA059F}" type="datetimeFigureOut">
              <a:rPr lang="en-US" smtClean="0"/>
              <a:t>7/15/2020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15685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981B7A-DCA7-4E46-A2A0-9BC053CA059F}" type="datetimeFigureOut">
              <a:rPr lang="en-US" smtClean="0"/>
              <a:t>7/15/2020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72085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981B7A-DCA7-4E46-A2A0-9BC053CA059F}" type="datetimeFigureOut">
              <a:rPr lang="en-US" smtClean="0"/>
              <a:t>7/15/2020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343915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pic>
        <p:nvPicPr>
          <p:cNvPr id="11" name="Picture 10">
            <a:extLst>
              <a:ext uri="{FF2B5EF4-FFF2-40B4-BE49-F238E27FC236}">
                <a16:creationId xmlns:a16="http://schemas.microsoft.com/office/drawing/2014/main" id="{7CAA470E-F075-49A9-8553-979EE8F58363}"/>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solidFill>
                <a:latin typeface="Arial" panose="020B0604020202020204" pitchFamily="34" charset="0"/>
                <a:cs typeface="Arial" panose="020B0604020202020204" pitchFamily="34" charset="0"/>
              </a:defRPr>
            </a:lvl1pPr>
          </a:lstStyle>
          <a:p>
            <a:fld id="{F355FADB-B64F-4E85-8D31-602ABE641014}" type="slidenum">
              <a:rPr lang="en-US" smtClean="0"/>
              <a:pPr/>
              <a:t>‹#›</a:t>
            </a:fld>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fld id="{8EA104D7-CE6D-4010-8B08-A76AE1833D47}" type="datetime1">
              <a:rPr lang="en-US" smtClean="0"/>
              <a:pPr/>
              <a:t>7/15/2020</a:t>
            </a:fld>
            <a:endParaRPr lang="en-US" dirty="0"/>
          </a:p>
        </p:txBody>
      </p:sp>
    </p:spTree>
    <p:extLst>
      <p:ext uri="{BB962C8B-B14F-4D97-AF65-F5344CB8AC3E}">
        <p14:creationId xmlns:p14="http://schemas.microsoft.com/office/powerpoint/2010/main" val="4200048862"/>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9" r:id="rId3"/>
    <p:sldLayoutId id="2147483675" r:id="rId4"/>
    <p:sldLayoutId id="2147483661" r:id="rId5"/>
    <p:sldLayoutId id="2147483664" r:id="rId6"/>
    <p:sldLayoutId id="2147483665" r:id="rId7"/>
    <p:sldLayoutId id="2147483666" r:id="rId8"/>
    <p:sldLayoutId id="2147483667" r:id="rId9"/>
    <p:sldLayoutId id="2147483668" r:id="rId10"/>
    <p:sldLayoutId id="2147483671" r:id="rId11"/>
    <p:sldLayoutId id="2147483677"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9" r:id="rId21"/>
    <p:sldLayoutId id="2147483690" r:id="rId22"/>
    <p:sldLayoutId id="2147483691" r:id="rId23"/>
    <p:sldLayoutId id="2147483692" r:id="rId24"/>
    <p:sldLayoutId id="2147483694" r:id="rId25"/>
    <p:sldLayoutId id="2147483696" r:id="rId26"/>
    <p:sldLayoutId id="2147483698" r:id="rId27"/>
    <p:sldLayoutId id="2147483699" r:id="rId28"/>
  </p:sldLayoutIdLst>
  <p:txStyles>
    <p:titleStyle>
      <a:lvl1pPr algn="l" defTabSz="914400" rtl="0" eaLnBrk="1" latinLnBrk="0" hangingPunct="1">
        <a:lnSpc>
          <a:spcPct val="85000"/>
        </a:lnSpc>
        <a:spcBef>
          <a:spcPct val="0"/>
        </a:spcBef>
        <a:buNone/>
        <a:defRPr sz="4800" kern="1200" spc="-50" baseline="0">
          <a:solidFill>
            <a:schemeClr val="accent2"/>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accent2"/>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mailto:msmith@sco.Idaho.gov" TargetMode="External"/><Relationship Id="rId7" Type="http://schemas.openxmlformats.org/officeDocument/2006/relationships/hyperlink" Target="mailto:tfuller@sco.Idaho.gov" TargetMode="External"/><Relationship Id="rId2" Type="http://schemas.openxmlformats.org/officeDocument/2006/relationships/hyperlink" Target="mailto:scoles@sco.Idaho.gov" TargetMode="External"/><Relationship Id="rId1" Type="http://schemas.openxmlformats.org/officeDocument/2006/relationships/slideLayout" Target="../slideLayouts/slideLayout10.xml"/><Relationship Id="rId6" Type="http://schemas.openxmlformats.org/officeDocument/2006/relationships/hyperlink" Target="mailto:clehosit@sco.Idaho.gov" TargetMode="External"/><Relationship Id="rId5" Type="http://schemas.openxmlformats.org/officeDocument/2006/relationships/hyperlink" Target="mailto:hribordy@sco.Idaho.gov" TargetMode="External"/><Relationship Id="rId4" Type="http://schemas.openxmlformats.org/officeDocument/2006/relationships/hyperlink" Target="mailto:luma@sco.idaho.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pic>
        <p:nvPicPr>
          <p:cNvPr id="7" name="Picture 6"/>
          <p:cNvPicPr>
            <a:picLocks noChangeAspect="1"/>
          </p:cNvPicPr>
          <p:nvPr/>
        </p:nvPicPr>
        <p:blipFill rotWithShape="1">
          <a:blip r:embed="rId4"/>
          <a:srcRect l="77385" t="15682" r="2464" b="57878"/>
          <a:stretch/>
        </p:blipFill>
        <p:spPr>
          <a:xfrm>
            <a:off x="5655899" y="5124107"/>
            <a:ext cx="289932" cy="325615"/>
          </a:xfrm>
          <a:prstGeom prst="rect">
            <a:avLst/>
          </a:prstGeom>
        </p:spPr>
      </p:pic>
      <p:pic>
        <p:nvPicPr>
          <p:cNvPr id="8" name="Picture 7"/>
          <p:cNvPicPr>
            <a:picLocks noChangeAspect="1"/>
          </p:cNvPicPr>
          <p:nvPr/>
        </p:nvPicPr>
        <p:blipFill rotWithShape="1">
          <a:blip r:embed="rId5"/>
          <a:srcRect l="76951" t="44956" r="5068" b="34501"/>
          <a:stretch/>
        </p:blipFill>
        <p:spPr>
          <a:xfrm>
            <a:off x="5655899" y="5486747"/>
            <a:ext cx="258708" cy="254247"/>
          </a:xfrm>
          <a:prstGeom prst="rect">
            <a:avLst/>
          </a:prstGeom>
        </p:spPr>
      </p:pic>
      <p:pic>
        <p:nvPicPr>
          <p:cNvPr id="9" name="Picture 8"/>
          <p:cNvPicPr>
            <a:picLocks noChangeAspect="1"/>
          </p:cNvPicPr>
          <p:nvPr/>
        </p:nvPicPr>
        <p:blipFill rotWithShape="1">
          <a:blip r:embed="rId5"/>
          <a:srcRect l="65481" t="64779" r="17778" b="15758"/>
          <a:stretch/>
        </p:blipFill>
        <p:spPr>
          <a:xfrm>
            <a:off x="5489338" y="5728204"/>
            <a:ext cx="240867" cy="240866"/>
          </a:xfrm>
          <a:prstGeom prst="rect">
            <a:avLst/>
          </a:prstGeom>
        </p:spPr>
      </p:pic>
      <p:pic>
        <p:nvPicPr>
          <p:cNvPr id="10" name="Picture 9"/>
          <p:cNvPicPr>
            <a:picLocks noChangeAspect="1"/>
          </p:cNvPicPr>
          <p:nvPr/>
        </p:nvPicPr>
        <p:blipFill rotWithShape="1">
          <a:blip r:embed="rId5"/>
          <a:srcRect l="48760" t="74102" r="34809" b="7877"/>
          <a:stretch/>
        </p:blipFill>
        <p:spPr>
          <a:xfrm>
            <a:off x="5249735" y="5850202"/>
            <a:ext cx="236406" cy="223025"/>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1300" t="37659" r="56919" b="59008"/>
          <a:stretch/>
        </p:blipFill>
        <p:spPr>
          <a:xfrm>
            <a:off x="5036167" y="5835244"/>
            <a:ext cx="217130" cy="228600"/>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9801" t="36788" r="58590" b="60440"/>
          <a:stretch/>
        </p:blipFill>
        <p:spPr>
          <a:xfrm>
            <a:off x="4852215" y="5774402"/>
            <a:ext cx="196112" cy="190124"/>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38146" t="32561" r="60406" b="65019"/>
          <a:stretch/>
        </p:blipFill>
        <p:spPr>
          <a:xfrm>
            <a:off x="4650256" y="5487175"/>
            <a:ext cx="176525" cy="165933"/>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38827" t="34854" r="59902" b="62687"/>
          <a:stretch/>
        </p:blipFill>
        <p:spPr>
          <a:xfrm>
            <a:off x="4731684" y="5640356"/>
            <a:ext cx="154879" cy="168700"/>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38047" t="30252" r="60665" b="67456"/>
          <a:stretch/>
        </p:blipFill>
        <p:spPr>
          <a:xfrm>
            <a:off x="4640054" y="5322103"/>
            <a:ext cx="157163" cy="157162"/>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38038" t="28022" r="60751" b="69895"/>
          <a:stretch/>
        </p:blipFill>
        <p:spPr>
          <a:xfrm>
            <a:off x="4637249" y="5172258"/>
            <a:ext cx="147638" cy="142875"/>
          </a:xfrm>
          <a:prstGeom prst="rect">
            <a:avLst/>
          </a:prstGeom>
        </p:spPr>
      </p:pic>
      <p:sp>
        <p:nvSpPr>
          <p:cNvPr id="3" name="TextBox 2"/>
          <p:cNvSpPr txBox="1"/>
          <p:nvPr/>
        </p:nvSpPr>
        <p:spPr>
          <a:xfrm>
            <a:off x="0" y="1905247"/>
            <a:ext cx="12192000" cy="861774"/>
          </a:xfrm>
          <a:prstGeom prst="rect">
            <a:avLst/>
          </a:prstGeom>
          <a:noFill/>
        </p:spPr>
        <p:txBody>
          <a:bodyPr wrap="square" rtlCol="0">
            <a:spAutoFit/>
          </a:bodyPr>
          <a:lstStyle/>
          <a:p>
            <a:pPr algn="ctr"/>
            <a:r>
              <a:rPr lang="en-US" sz="5000" b="1" dirty="0">
                <a:solidFill>
                  <a:srgbClr val="092F57"/>
                </a:solidFill>
                <a:latin typeface="Arial" panose="020B0604020202020204" pitchFamily="34" charset="0"/>
                <a:cs typeface="Arial" panose="020B0604020202020204" pitchFamily="34" charset="0"/>
              </a:rPr>
              <a:t>Change Liaison Meeting</a:t>
            </a:r>
          </a:p>
        </p:txBody>
      </p:sp>
      <p:sp>
        <p:nvSpPr>
          <p:cNvPr id="22" name="TextBox 21"/>
          <p:cNvSpPr txBox="1"/>
          <p:nvPr/>
        </p:nvSpPr>
        <p:spPr>
          <a:xfrm>
            <a:off x="-6333" y="3744982"/>
            <a:ext cx="12192000" cy="461665"/>
          </a:xfrm>
          <a:prstGeom prst="rect">
            <a:avLst/>
          </a:prstGeom>
          <a:noFill/>
        </p:spPr>
        <p:txBody>
          <a:bodyPr wrap="square" rtlCol="0">
            <a:spAutoFit/>
          </a:bodyPr>
          <a:lstStyle/>
          <a:p>
            <a:pPr algn="ctr"/>
            <a:r>
              <a:rPr lang="en-US" sz="2400" dirty="0">
                <a:solidFill>
                  <a:srgbClr val="092F57"/>
                </a:solidFill>
                <a:latin typeface="Arial" panose="020B0604020202020204" pitchFamily="34" charset="0"/>
                <a:cs typeface="Arial" panose="020B0604020202020204" pitchFamily="34" charset="0"/>
              </a:rPr>
              <a:t>July 10, 2020</a:t>
            </a:r>
            <a:endParaRPr lang="en-US" sz="2000" dirty="0">
              <a:solidFill>
                <a:srgbClr val="092F57"/>
              </a:solidFill>
              <a:latin typeface="Arial" panose="020B0604020202020204" pitchFamily="34" charset="0"/>
              <a:cs typeface="Arial" panose="020B0604020202020204" pitchFamily="34" charset="0"/>
            </a:endParaRPr>
          </a:p>
        </p:txBody>
      </p:sp>
      <p:sp>
        <p:nvSpPr>
          <p:cNvPr id="17" name="Slide Number Placeholder 2">
            <a:extLst>
              <a:ext uri="{FF2B5EF4-FFF2-40B4-BE49-F238E27FC236}">
                <a16:creationId xmlns:a16="http://schemas.microsoft.com/office/drawing/2014/main" id="{263A3199-0BA3-4306-B0FB-56AA320DFEC6}"/>
              </a:ext>
            </a:extLst>
          </p:cNvPr>
          <p:cNvSpPr>
            <a:spLocks noGrp="1"/>
          </p:cNvSpPr>
          <p:nvPr>
            <p:ph type="sldNum" sz="quarter" idx="12"/>
          </p:nvPr>
        </p:nvSpPr>
        <p:spPr/>
        <p:txBody>
          <a:bodyPr/>
          <a:lstStyle/>
          <a:p>
            <a:pPr>
              <a:defRPr/>
            </a:pPr>
            <a:fld id="{E993B956-EC48-49C8-A8DD-0FEF051B4709}" type="slidenum">
              <a:rPr lang="en-US" smtClean="0"/>
              <a:pPr>
                <a:defRPr/>
              </a:pPr>
              <a:t>1</a:t>
            </a:fld>
            <a:endParaRPr lang="en-US" dirty="0"/>
          </a:p>
        </p:txBody>
      </p:sp>
    </p:spTree>
    <p:extLst>
      <p:ext uri="{BB962C8B-B14F-4D97-AF65-F5344CB8AC3E}">
        <p14:creationId xmlns:p14="http://schemas.microsoft.com/office/powerpoint/2010/main" val="158732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16"/>
                                        </p:tgtEl>
                                      </p:cBhvr>
                                    </p:animEffect>
                                    <p:animScale>
                                      <p:cBhvr>
                                        <p:cTn id="11" dur="125" autoRev="1" fill="hold"/>
                                        <p:tgtEl>
                                          <p:spTgt spid="16"/>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50"/>
                                        <p:tgtEl>
                                          <p:spTgt spid="15"/>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250" tmFilter="0, 0; .2, .5; .8, .5; 1, 0"/>
                                        <p:tgtEl>
                                          <p:spTgt spid="15"/>
                                        </p:tgtEl>
                                      </p:cBhvr>
                                    </p:animEffect>
                                    <p:animScale>
                                      <p:cBhvr>
                                        <p:cTn id="18" dur="125" autoRev="1" fill="hold"/>
                                        <p:tgtEl>
                                          <p:spTgt spid="15"/>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50"/>
                                        <p:tgtEl>
                                          <p:spTgt spid="13"/>
                                        </p:tgtEl>
                                      </p:cBhvr>
                                    </p:animEffect>
                                  </p:childTnLst>
                                </p:cTn>
                              </p:par>
                            </p:childTnLst>
                          </p:cTn>
                        </p:par>
                        <p:par>
                          <p:cTn id="22" fill="hold">
                            <p:stCondLst>
                              <p:cond delay="750"/>
                            </p:stCondLst>
                            <p:childTnLst>
                              <p:par>
                                <p:cTn id="23" presetID="26" presetClass="emph" presetSubtype="0" fill="hold" nodeType="afterEffect">
                                  <p:stCondLst>
                                    <p:cond delay="0"/>
                                  </p:stCondLst>
                                  <p:childTnLst>
                                    <p:animEffect transition="out" filter="fade">
                                      <p:cBhvr>
                                        <p:cTn id="24" dur="250" tmFilter="0, 0; .2, .5; .8, .5; 1, 0"/>
                                        <p:tgtEl>
                                          <p:spTgt spid="13"/>
                                        </p:tgtEl>
                                      </p:cBhvr>
                                    </p:animEffect>
                                    <p:animScale>
                                      <p:cBhvr>
                                        <p:cTn id="25" dur="125" autoRev="1" fill="hold"/>
                                        <p:tgtEl>
                                          <p:spTgt spid="13"/>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250" tmFilter="0, 0; .2, .5; .8, .5; 1, 0"/>
                                        <p:tgtEl>
                                          <p:spTgt spid="14"/>
                                        </p:tgtEl>
                                      </p:cBhvr>
                                    </p:animEffect>
                                    <p:animScale>
                                      <p:cBhvr>
                                        <p:cTn id="32" dur="125" autoRev="1" fill="hold"/>
                                        <p:tgtEl>
                                          <p:spTgt spid="14"/>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par>
                          <p:cTn id="36" fill="hold">
                            <p:stCondLst>
                              <p:cond delay="1250"/>
                            </p:stCondLst>
                            <p:childTnLst>
                              <p:par>
                                <p:cTn id="37" presetID="26" presetClass="emph" presetSubtype="0" fill="hold" nodeType="afterEffect">
                                  <p:stCondLst>
                                    <p:cond delay="0"/>
                                  </p:stCondLst>
                                  <p:childTnLst>
                                    <p:animEffect transition="out" filter="fade">
                                      <p:cBhvr>
                                        <p:cTn id="38" dur="250" tmFilter="0, 0; .2, .5; .8, .5; 1, 0"/>
                                        <p:tgtEl>
                                          <p:spTgt spid="12"/>
                                        </p:tgtEl>
                                      </p:cBhvr>
                                    </p:animEffect>
                                    <p:animScale>
                                      <p:cBhvr>
                                        <p:cTn id="39" dur="125" autoRev="1" fill="hold"/>
                                        <p:tgtEl>
                                          <p:spTgt spid="12"/>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50"/>
                                        <p:tgtEl>
                                          <p:spTgt spid="11"/>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250" tmFilter="0, 0; .2, .5; .8, .5; 1, 0"/>
                                        <p:tgtEl>
                                          <p:spTgt spid="11"/>
                                        </p:tgtEl>
                                      </p:cBhvr>
                                    </p:animEffect>
                                    <p:animScale>
                                      <p:cBhvr>
                                        <p:cTn id="46" dur="125" autoRev="1" fill="hold"/>
                                        <p:tgtEl>
                                          <p:spTgt spid="11"/>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childTnLst>
                                </p:cTn>
                              </p:par>
                            </p:childTnLst>
                          </p:cTn>
                        </p:par>
                        <p:par>
                          <p:cTn id="50" fill="hold">
                            <p:stCondLst>
                              <p:cond delay="1750"/>
                            </p:stCondLst>
                            <p:childTnLst>
                              <p:par>
                                <p:cTn id="51" presetID="26" presetClass="emph" presetSubtype="0" fill="hold" nodeType="afterEffect">
                                  <p:stCondLst>
                                    <p:cond delay="0"/>
                                  </p:stCondLst>
                                  <p:childTnLst>
                                    <p:animEffect transition="out" filter="fade">
                                      <p:cBhvr>
                                        <p:cTn id="52" dur="250" tmFilter="0, 0; .2, .5; .8, .5; 1, 0"/>
                                        <p:tgtEl>
                                          <p:spTgt spid="10"/>
                                        </p:tgtEl>
                                      </p:cBhvr>
                                    </p:animEffect>
                                    <p:animScale>
                                      <p:cBhvr>
                                        <p:cTn id="53" dur="125" autoRev="1" fill="hold"/>
                                        <p:tgtEl>
                                          <p:spTgt spid="10"/>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250"/>
                                        <p:tgtEl>
                                          <p:spTgt spid="9"/>
                                        </p:tgtEl>
                                      </p:cBhvr>
                                    </p:animEffect>
                                  </p:childTnLst>
                                </p:cTn>
                              </p:par>
                            </p:childTnLst>
                          </p:cTn>
                        </p:par>
                        <p:par>
                          <p:cTn id="57" fill="hold">
                            <p:stCondLst>
                              <p:cond delay="2000"/>
                            </p:stCondLst>
                            <p:childTnLst>
                              <p:par>
                                <p:cTn id="58" presetID="26" presetClass="emph" presetSubtype="0" fill="hold" nodeType="afterEffect">
                                  <p:stCondLst>
                                    <p:cond delay="0"/>
                                  </p:stCondLst>
                                  <p:childTnLst>
                                    <p:animEffect transition="out" filter="fade">
                                      <p:cBhvr>
                                        <p:cTn id="59" dur="250" tmFilter="0, 0; .2, .5; .8, .5; 1, 0"/>
                                        <p:tgtEl>
                                          <p:spTgt spid="9"/>
                                        </p:tgtEl>
                                      </p:cBhvr>
                                    </p:animEffect>
                                    <p:animScale>
                                      <p:cBhvr>
                                        <p:cTn id="60" dur="125" autoRev="1" fill="hold"/>
                                        <p:tgtEl>
                                          <p:spTgt spid="9"/>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50"/>
                                        <p:tgtEl>
                                          <p:spTgt spid="8"/>
                                        </p:tgtEl>
                                      </p:cBhvr>
                                    </p:animEffect>
                                  </p:childTnLst>
                                </p:cTn>
                              </p:par>
                            </p:childTnLst>
                          </p:cTn>
                        </p:par>
                        <p:par>
                          <p:cTn id="64" fill="hold">
                            <p:stCondLst>
                              <p:cond delay="2250"/>
                            </p:stCondLst>
                            <p:childTnLst>
                              <p:par>
                                <p:cTn id="65" presetID="26" presetClass="emph" presetSubtype="0" fill="hold" nodeType="afterEffect">
                                  <p:stCondLst>
                                    <p:cond delay="0"/>
                                  </p:stCondLst>
                                  <p:childTnLst>
                                    <p:animEffect transition="out" filter="fade">
                                      <p:cBhvr>
                                        <p:cTn id="66" dur="250" tmFilter="0, 0; .2, .5; .8, .5; 1, 0"/>
                                        <p:tgtEl>
                                          <p:spTgt spid="8"/>
                                        </p:tgtEl>
                                      </p:cBhvr>
                                    </p:animEffect>
                                    <p:animScale>
                                      <p:cBhvr>
                                        <p:cTn id="67" dur="125" autoRev="1" fill="hold"/>
                                        <p:tgtEl>
                                          <p:spTgt spid="8"/>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250"/>
                                        <p:tgtEl>
                                          <p:spTgt spid="7"/>
                                        </p:tgtEl>
                                      </p:cBhvr>
                                    </p:animEffect>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250" tmFilter="0, 0; .2, .5; .8, .5; 1, 0"/>
                                        <p:tgtEl>
                                          <p:spTgt spid="7"/>
                                        </p:tgtEl>
                                      </p:cBhvr>
                                    </p:animEffect>
                                    <p:animScale>
                                      <p:cBhvr>
                                        <p:cTn id="74" dur="125" autoRev="1" fill="hold"/>
                                        <p:tgtEl>
                                          <p:spTgt spid="7"/>
                                        </p:tgtEl>
                                      </p:cBhvr>
                                      <p:by x="105000" y="105000"/>
                                    </p:animScale>
                                  </p:childTnLst>
                                </p:cTn>
                              </p:par>
                            </p:childTnLst>
                          </p:cTn>
                        </p:par>
                        <p:par>
                          <p:cTn id="75" fill="hold">
                            <p:stCondLst>
                              <p:cond delay="2750"/>
                            </p:stCondLst>
                            <p:childTnLst>
                              <p:par>
                                <p:cTn id="76" presetID="10" presetClass="entr" presetSubtype="0" fill="hold" nodeType="after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750"/>
                                        <p:tgtEl>
                                          <p:spTgt spid="4"/>
                                        </p:tgtEl>
                                      </p:cBhvr>
                                    </p:animEffect>
                                  </p:childTnLst>
                                </p:cTn>
                              </p:par>
                            </p:childTnLst>
                          </p:cTn>
                        </p:par>
                        <p:par>
                          <p:cTn id="79" fill="hold">
                            <p:stCondLst>
                              <p:cond delay="3750"/>
                            </p:stCondLst>
                            <p:childTnLst>
                              <p:par>
                                <p:cTn id="80" presetID="42" presetClass="entr" presetSubtype="0"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anim calcmode="lin" valueType="num">
                                      <p:cBhvr>
                                        <p:cTn id="83" dur="500" fill="hold"/>
                                        <p:tgtEl>
                                          <p:spTgt spid="3"/>
                                        </p:tgtEl>
                                        <p:attrNameLst>
                                          <p:attrName>ppt_x</p:attrName>
                                        </p:attrNameLst>
                                      </p:cBhvr>
                                      <p:tavLst>
                                        <p:tav tm="0">
                                          <p:val>
                                            <p:strVal val="#ppt_x"/>
                                          </p:val>
                                        </p:tav>
                                        <p:tav tm="100000">
                                          <p:val>
                                            <p:strVal val="#ppt_x"/>
                                          </p:val>
                                        </p:tav>
                                      </p:tavLst>
                                    </p:anim>
                                    <p:anim calcmode="lin" valueType="num">
                                      <p:cBhvr>
                                        <p:cTn id="84" dur="500" fill="hold"/>
                                        <p:tgtEl>
                                          <p:spTgt spid="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anim calcmode="lin" valueType="num">
                                      <p:cBhvr>
                                        <p:cTn id="88" dur="500" fill="hold"/>
                                        <p:tgtEl>
                                          <p:spTgt spid="22"/>
                                        </p:tgtEl>
                                        <p:attrNameLst>
                                          <p:attrName>ppt_x</p:attrName>
                                        </p:attrNameLst>
                                      </p:cBhvr>
                                      <p:tavLst>
                                        <p:tav tm="0">
                                          <p:val>
                                            <p:strVal val="#ppt_x"/>
                                          </p:val>
                                        </p:tav>
                                        <p:tav tm="100000">
                                          <p:val>
                                            <p:strVal val="#ppt_x"/>
                                          </p:val>
                                        </p:tav>
                                      </p:tavLst>
                                    </p:anim>
                                    <p:anim calcmode="lin" valueType="num">
                                      <p:cBhvr>
                                        <p:cTn id="8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45831" y="188970"/>
            <a:ext cx="11500338" cy="513496"/>
          </a:xfrm>
        </p:spPr>
        <p:txBody>
          <a:bodyPr>
            <a:normAutofit/>
          </a:bodyPr>
          <a:lstStyle/>
          <a:p>
            <a:r>
              <a:rPr lang="en-US" dirty="0">
                <a:solidFill>
                  <a:srgbClr val="092F57"/>
                </a:solidFill>
              </a:rPr>
              <a:t>Qualitative Responses</a:t>
            </a:r>
            <a:endParaRPr lang="en-US" dirty="0">
              <a:solidFill>
                <a:srgbClr val="092F57"/>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50E666A-0C3E-4863-9312-E59D841E018B}"/>
              </a:ext>
            </a:extLst>
          </p:cNvPr>
          <p:cNvSpPr/>
          <p:nvPr/>
        </p:nvSpPr>
        <p:spPr>
          <a:xfrm>
            <a:off x="356075" y="663563"/>
            <a:ext cx="11601454" cy="646331"/>
          </a:xfrm>
          <a:prstGeom prst="rect">
            <a:avLst/>
          </a:prstGeom>
        </p:spPr>
        <p:txBody>
          <a:bodyPr wrap="square">
            <a:spAutoFit/>
          </a:bodyPr>
          <a:lstStyle/>
          <a:p>
            <a:pPr marL="285750" lvl="0" indent="-285750">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Question:</a:t>
            </a:r>
            <a:r>
              <a:rPr lang="en-US" dirty="0">
                <a:solidFill>
                  <a:srgbClr val="000000"/>
                </a:solidFill>
                <a:latin typeface="Arial" panose="020B0604020202020204" pitchFamily="34" charset="0"/>
                <a:cs typeface="Arial" panose="020B0604020202020204" pitchFamily="34" charset="0"/>
              </a:rPr>
              <a:t> What are the benefits [of Luma]? Who benefits from this? How do they benefit?</a:t>
            </a:r>
            <a:endParaRPr lang="en-US" b="1"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Response Rate: </a:t>
            </a:r>
            <a:r>
              <a:rPr lang="en-US" dirty="0">
                <a:solidFill>
                  <a:srgbClr val="000000"/>
                </a:solidFill>
                <a:latin typeface="Arial" panose="020B0604020202020204" pitchFamily="34" charset="0"/>
                <a:cs typeface="Arial" panose="020B0604020202020204" pitchFamily="34" charset="0"/>
              </a:rPr>
              <a:t>269 (98%) of 274 respondents answered the question.</a:t>
            </a:r>
            <a:endParaRPr lang="en-US" b="1" dirty="0">
              <a:solidFill>
                <a:srgbClr val="000000"/>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48B0E60-4986-4570-A081-2BFD103E8319}"/>
              </a:ext>
            </a:extLst>
          </p:cNvPr>
          <p:cNvGrpSpPr/>
          <p:nvPr/>
        </p:nvGrpSpPr>
        <p:grpSpPr>
          <a:xfrm>
            <a:off x="606074" y="1536915"/>
            <a:ext cx="7033019" cy="609749"/>
            <a:chOff x="7849616" y="2059806"/>
            <a:chExt cx="7247180" cy="609749"/>
          </a:xfrm>
        </p:grpSpPr>
        <p:sp>
          <p:nvSpPr>
            <p:cNvPr id="5" name="Rectangle 4">
              <a:extLst>
                <a:ext uri="{FF2B5EF4-FFF2-40B4-BE49-F238E27FC236}">
                  <a16:creationId xmlns:a16="http://schemas.microsoft.com/office/drawing/2014/main" id="{C0E79655-9360-4D3B-AD1D-590A08BB26F0}"/>
                </a:ext>
              </a:extLst>
            </p:cNvPr>
            <p:cNvSpPr/>
            <p:nvPr/>
          </p:nvSpPr>
          <p:spPr>
            <a:xfrm>
              <a:off x="8248850" y="2107933"/>
              <a:ext cx="6847946"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General Support for Luma</a:t>
              </a:r>
            </a:p>
          </p:txBody>
        </p:sp>
        <p:sp>
          <p:nvSpPr>
            <p:cNvPr id="6" name="Oval 5">
              <a:extLst>
                <a:ext uri="{FF2B5EF4-FFF2-40B4-BE49-F238E27FC236}">
                  <a16:creationId xmlns:a16="http://schemas.microsoft.com/office/drawing/2014/main" id="{1A68C051-8E20-4CD3-87EE-22F00730A738}"/>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956586E-4787-4BAD-AA74-C479C144F5D2}"/>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73%</a:t>
              </a:r>
            </a:p>
          </p:txBody>
        </p:sp>
      </p:grpSp>
      <p:grpSp>
        <p:nvGrpSpPr>
          <p:cNvPr id="16" name="Group 15">
            <a:extLst>
              <a:ext uri="{FF2B5EF4-FFF2-40B4-BE49-F238E27FC236}">
                <a16:creationId xmlns:a16="http://schemas.microsoft.com/office/drawing/2014/main" id="{FEC1D4E4-BE15-4ACB-9E93-B877E14DCC69}"/>
              </a:ext>
            </a:extLst>
          </p:cNvPr>
          <p:cNvGrpSpPr/>
          <p:nvPr/>
        </p:nvGrpSpPr>
        <p:grpSpPr>
          <a:xfrm>
            <a:off x="606074" y="2191296"/>
            <a:ext cx="3363815" cy="609749"/>
            <a:chOff x="7849616" y="2059806"/>
            <a:chExt cx="3363815" cy="609749"/>
          </a:xfrm>
        </p:grpSpPr>
        <p:sp>
          <p:nvSpPr>
            <p:cNvPr id="17" name="Rectangle 16">
              <a:extLst>
                <a:ext uri="{FF2B5EF4-FFF2-40B4-BE49-F238E27FC236}">
                  <a16:creationId xmlns:a16="http://schemas.microsoft.com/office/drawing/2014/main" id="{4BD64D0C-765E-4BEF-A624-4C6FB5C89573}"/>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Modernization</a:t>
              </a:r>
            </a:p>
          </p:txBody>
        </p:sp>
        <p:sp>
          <p:nvSpPr>
            <p:cNvPr id="18" name="Oval 17">
              <a:extLst>
                <a:ext uri="{FF2B5EF4-FFF2-40B4-BE49-F238E27FC236}">
                  <a16:creationId xmlns:a16="http://schemas.microsoft.com/office/drawing/2014/main" id="{64A62FF8-25CF-45BD-B175-A338AFF07075}"/>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E8F4245-93D5-44CE-AC70-64AE2460F654}"/>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45%</a:t>
              </a:r>
            </a:p>
          </p:txBody>
        </p:sp>
      </p:grpSp>
      <p:grpSp>
        <p:nvGrpSpPr>
          <p:cNvPr id="20" name="Group 19">
            <a:extLst>
              <a:ext uri="{FF2B5EF4-FFF2-40B4-BE49-F238E27FC236}">
                <a16:creationId xmlns:a16="http://schemas.microsoft.com/office/drawing/2014/main" id="{F03A5E65-CD63-42F5-86E5-E0B4E85955A7}"/>
              </a:ext>
            </a:extLst>
          </p:cNvPr>
          <p:cNvGrpSpPr/>
          <p:nvPr/>
        </p:nvGrpSpPr>
        <p:grpSpPr>
          <a:xfrm>
            <a:off x="606074" y="2893803"/>
            <a:ext cx="3363815" cy="609749"/>
            <a:chOff x="7849616" y="2059806"/>
            <a:chExt cx="3363815" cy="609749"/>
          </a:xfrm>
        </p:grpSpPr>
        <p:sp>
          <p:nvSpPr>
            <p:cNvPr id="21" name="Rectangle 20">
              <a:extLst>
                <a:ext uri="{FF2B5EF4-FFF2-40B4-BE49-F238E27FC236}">
                  <a16:creationId xmlns:a16="http://schemas.microsoft.com/office/drawing/2014/main" id="{A06A845B-F26A-4C70-B31F-41592B792EE5}"/>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Everyone wins</a:t>
              </a:r>
            </a:p>
          </p:txBody>
        </p:sp>
        <p:sp>
          <p:nvSpPr>
            <p:cNvPr id="22" name="Oval 21">
              <a:extLst>
                <a:ext uri="{FF2B5EF4-FFF2-40B4-BE49-F238E27FC236}">
                  <a16:creationId xmlns:a16="http://schemas.microsoft.com/office/drawing/2014/main" id="{0954DB09-978E-49E4-9744-7C2A2EFB79A2}"/>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CDD437A-67B7-458B-B1B5-329FC7F13512}"/>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36%</a:t>
              </a:r>
            </a:p>
          </p:txBody>
        </p:sp>
      </p:grpSp>
      <p:grpSp>
        <p:nvGrpSpPr>
          <p:cNvPr id="24" name="Group 23">
            <a:extLst>
              <a:ext uri="{FF2B5EF4-FFF2-40B4-BE49-F238E27FC236}">
                <a16:creationId xmlns:a16="http://schemas.microsoft.com/office/drawing/2014/main" id="{06C2E618-638E-4FF5-A147-060A78A6163D}"/>
              </a:ext>
            </a:extLst>
          </p:cNvPr>
          <p:cNvGrpSpPr/>
          <p:nvPr/>
        </p:nvGrpSpPr>
        <p:grpSpPr>
          <a:xfrm>
            <a:off x="606074" y="3605311"/>
            <a:ext cx="3363815" cy="609749"/>
            <a:chOff x="7849616" y="2059806"/>
            <a:chExt cx="3363815" cy="609749"/>
          </a:xfrm>
        </p:grpSpPr>
        <p:sp>
          <p:nvSpPr>
            <p:cNvPr id="25" name="Rectangle 24">
              <a:extLst>
                <a:ext uri="{FF2B5EF4-FFF2-40B4-BE49-F238E27FC236}">
                  <a16:creationId xmlns:a16="http://schemas.microsoft.com/office/drawing/2014/main" id="{69CA7804-340A-49FA-81B8-2A192EA7F966}"/>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Statewide integration</a:t>
              </a:r>
            </a:p>
          </p:txBody>
        </p:sp>
        <p:sp>
          <p:nvSpPr>
            <p:cNvPr id="26" name="Oval 25">
              <a:extLst>
                <a:ext uri="{FF2B5EF4-FFF2-40B4-BE49-F238E27FC236}">
                  <a16:creationId xmlns:a16="http://schemas.microsoft.com/office/drawing/2014/main" id="{7B323A34-2DE8-4FEB-9B7B-85943B0E7939}"/>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504FB1-E01A-4B16-A52C-402A4F4903EB}"/>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35%</a:t>
              </a:r>
            </a:p>
          </p:txBody>
        </p:sp>
      </p:grpSp>
      <p:grpSp>
        <p:nvGrpSpPr>
          <p:cNvPr id="28" name="Group 27">
            <a:extLst>
              <a:ext uri="{FF2B5EF4-FFF2-40B4-BE49-F238E27FC236}">
                <a16:creationId xmlns:a16="http://schemas.microsoft.com/office/drawing/2014/main" id="{229C1616-51EF-4A16-94C6-2D8528CC69F1}"/>
              </a:ext>
            </a:extLst>
          </p:cNvPr>
          <p:cNvGrpSpPr/>
          <p:nvPr/>
        </p:nvGrpSpPr>
        <p:grpSpPr>
          <a:xfrm>
            <a:off x="606074" y="4364946"/>
            <a:ext cx="3363815" cy="609749"/>
            <a:chOff x="7849616" y="2059806"/>
            <a:chExt cx="3363815" cy="609749"/>
          </a:xfrm>
        </p:grpSpPr>
        <p:sp>
          <p:nvSpPr>
            <p:cNvPr id="29" name="Rectangle 28">
              <a:extLst>
                <a:ext uri="{FF2B5EF4-FFF2-40B4-BE49-F238E27FC236}">
                  <a16:creationId xmlns:a16="http://schemas.microsoft.com/office/drawing/2014/main" id="{0EDDD511-099F-484A-8225-769BFA6F7DF9}"/>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Streamline workflows</a:t>
              </a:r>
            </a:p>
          </p:txBody>
        </p:sp>
        <p:sp>
          <p:nvSpPr>
            <p:cNvPr id="30" name="Oval 29">
              <a:extLst>
                <a:ext uri="{FF2B5EF4-FFF2-40B4-BE49-F238E27FC236}">
                  <a16:creationId xmlns:a16="http://schemas.microsoft.com/office/drawing/2014/main" id="{E6634A34-6753-456E-BED5-DB172E64BF91}"/>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C66610EB-5120-449D-93AF-A0904C28FEFD}"/>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31%</a:t>
              </a:r>
            </a:p>
          </p:txBody>
        </p:sp>
      </p:grpSp>
      <p:grpSp>
        <p:nvGrpSpPr>
          <p:cNvPr id="32" name="Group 31">
            <a:extLst>
              <a:ext uri="{FF2B5EF4-FFF2-40B4-BE49-F238E27FC236}">
                <a16:creationId xmlns:a16="http://schemas.microsoft.com/office/drawing/2014/main" id="{E695D72B-7EA7-4354-AD36-46D3D5D9551C}"/>
              </a:ext>
            </a:extLst>
          </p:cNvPr>
          <p:cNvGrpSpPr/>
          <p:nvPr/>
        </p:nvGrpSpPr>
        <p:grpSpPr>
          <a:xfrm>
            <a:off x="606074" y="5077921"/>
            <a:ext cx="3363815" cy="609749"/>
            <a:chOff x="7849616" y="2059806"/>
            <a:chExt cx="3363815" cy="609749"/>
          </a:xfrm>
        </p:grpSpPr>
        <p:sp>
          <p:nvSpPr>
            <p:cNvPr id="33" name="Rectangle 32">
              <a:extLst>
                <a:ext uri="{FF2B5EF4-FFF2-40B4-BE49-F238E27FC236}">
                  <a16:creationId xmlns:a16="http://schemas.microsoft.com/office/drawing/2014/main" id="{03776F1B-7A39-4DC7-B785-5F800E86586B}"/>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Efficiency</a:t>
              </a:r>
            </a:p>
          </p:txBody>
        </p:sp>
        <p:sp>
          <p:nvSpPr>
            <p:cNvPr id="34" name="Oval 33">
              <a:extLst>
                <a:ext uri="{FF2B5EF4-FFF2-40B4-BE49-F238E27FC236}">
                  <a16:creationId xmlns:a16="http://schemas.microsoft.com/office/drawing/2014/main" id="{9D7F66FD-D597-4587-8786-DA27E8B48376}"/>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BB04E36A-28B4-48A3-A4DE-62DC33C5B603}"/>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26%</a:t>
              </a:r>
            </a:p>
          </p:txBody>
        </p:sp>
      </p:grpSp>
      <p:grpSp>
        <p:nvGrpSpPr>
          <p:cNvPr id="36" name="Group 35">
            <a:extLst>
              <a:ext uri="{FF2B5EF4-FFF2-40B4-BE49-F238E27FC236}">
                <a16:creationId xmlns:a16="http://schemas.microsoft.com/office/drawing/2014/main" id="{6DF04D03-57E1-4A77-A95A-0BD86D07BC3A}"/>
              </a:ext>
            </a:extLst>
          </p:cNvPr>
          <p:cNvGrpSpPr/>
          <p:nvPr/>
        </p:nvGrpSpPr>
        <p:grpSpPr>
          <a:xfrm>
            <a:off x="4275278" y="2191296"/>
            <a:ext cx="3363815" cy="609749"/>
            <a:chOff x="7849616" y="2059806"/>
            <a:chExt cx="3363815" cy="609749"/>
          </a:xfrm>
        </p:grpSpPr>
        <p:sp>
          <p:nvSpPr>
            <p:cNvPr id="37" name="Rectangle 36">
              <a:extLst>
                <a:ext uri="{FF2B5EF4-FFF2-40B4-BE49-F238E27FC236}">
                  <a16:creationId xmlns:a16="http://schemas.microsoft.com/office/drawing/2014/main" id="{F75621F6-5C3B-43B7-BB85-9520C784F2AD}"/>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Central access to higher quality data</a:t>
              </a:r>
            </a:p>
          </p:txBody>
        </p:sp>
        <p:sp>
          <p:nvSpPr>
            <p:cNvPr id="38" name="Oval 37">
              <a:extLst>
                <a:ext uri="{FF2B5EF4-FFF2-40B4-BE49-F238E27FC236}">
                  <a16:creationId xmlns:a16="http://schemas.microsoft.com/office/drawing/2014/main" id="{492B106A-2D44-4EDA-AE8C-E668F8F82FED}"/>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84F522D-8035-4AC1-8CAE-70D08E726E75}"/>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25%</a:t>
              </a:r>
            </a:p>
          </p:txBody>
        </p:sp>
      </p:grpSp>
      <p:grpSp>
        <p:nvGrpSpPr>
          <p:cNvPr id="40" name="Group 39">
            <a:extLst>
              <a:ext uri="{FF2B5EF4-FFF2-40B4-BE49-F238E27FC236}">
                <a16:creationId xmlns:a16="http://schemas.microsoft.com/office/drawing/2014/main" id="{881EA1DB-38A8-4653-BF40-EF651E01CB28}"/>
              </a:ext>
            </a:extLst>
          </p:cNvPr>
          <p:cNvGrpSpPr/>
          <p:nvPr/>
        </p:nvGrpSpPr>
        <p:grpSpPr>
          <a:xfrm>
            <a:off x="4275278" y="2888205"/>
            <a:ext cx="3363815" cy="609749"/>
            <a:chOff x="7849616" y="2059806"/>
            <a:chExt cx="3363815" cy="609749"/>
          </a:xfrm>
        </p:grpSpPr>
        <p:sp>
          <p:nvSpPr>
            <p:cNvPr id="41" name="Rectangle 40">
              <a:extLst>
                <a:ext uri="{FF2B5EF4-FFF2-40B4-BE49-F238E27FC236}">
                  <a16:creationId xmlns:a16="http://schemas.microsoft.com/office/drawing/2014/main" id="{C22D0047-FCC6-4E75-9456-3DD6714EB030}"/>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Reporting capacity</a:t>
              </a:r>
            </a:p>
          </p:txBody>
        </p:sp>
        <p:sp>
          <p:nvSpPr>
            <p:cNvPr id="42" name="Oval 41">
              <a:extLst>
                <a:ext uri="{FF2B5EF4-FFF2-40B4-BE49-F238E27FC236}">
                  <a16:creationId xmlns:a16="http://schemas.microsoft.com/office/drawing/2014/main" id="{540A2E2A-21BD-4235-98C8-6F319484C1BD}"/>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7D5F4B6D-6A2F-4CCD-8219-CE7D6FDDD5B9}"/>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22%</a:t>
              </a:r>
            </a:p>
          </p:txBody>
        </p:sp>
      </p:grpSp>
      <p:grpSp>
        <p:nvGrpSpPr>
          <p:cNvPr id="44" name="Group 43">
            <a:extLst>
              <a:ext uri="{FF2B5EF4-FFF2-40B4-BE49-F238E27FC236}">
                <a16:creationId xmlns:a16="http://schemas.microsoft.com/office/drawing/2014/main" id="{EF27E790-AE2F-4297-9EC8-44A9FF5B7387}"/>
              </a:ext>
            </a:extLst>
          </p:cNvPr>
          <p:cNvGrpSpPr/>
          <p:nvPr/>
        </p:nvGrpSpPr>
        <p:grpSpPr>
          <a:xfrm>
            <a:off x="4275278" y="3603278"/>
            <a:ext cx="3363815" cy="609749"/>
            <a:chOff x="7849616" y="2059806"/>
            <a:chExt cx="3363815" cy="609749"/>
          </a:xfrm>
        </p:grpSpPr>
        <p:sp>
          <p:nvSpPr>
            <p:cNvPr id="45" name="Rectangle 44">
              <a:extLst>
                <a:ext uri="{FF2B5EF4-FFF2-40B4-BE49-F238E27FC236}">
                  <a16:creationId xmlns:a16="http://schemas.microsoft.com/office/drawing/2014/main" id="{E5B7C606-83F3-457C-B776-8AA951F92E45}"/>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Transparency </a:t>
              </a:r>
            </a:p>
          </p:txBody>
        </p:sp>
        <p:sp>
          <p:nvSpPr>
            <p:cNvPr id="47" name="Oval 46">
              <a:extLst>
                <a:ext uri="{FF2B5EF4-FFF2-40B4-BE49-F238E27FC236}">
                  <a16:creationId xmlns:a16="http://schemas.microsoft.com/office/drawing/2014/main" id="{086AF584-2BC5-4FF0-B75D-2516425EC77F}"/>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D5F53A34-15A3-4C29-8D03-B30470DC7965}"/>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13%</a:t>
              </a:r>
            </a:p>
          </p:txBody>
        </p:sp>
      </p:grpSp>
      <p:grpSp>
        <p:nvGrpSpPr>
          <p:cNvPr id="49" name="Group 48">
            <a:extLst>
              <a:ext uri="{FF2B5EF4-FFF2-40B4-BE49-F238E27FC236}">
                <a16:creationId xmlns:a16="http://schemas.microsoft.com/office/drawing/2014/main" id="{AF00A06A-F474-4C7B-A418-D9CDA70FF8EC}"/>
              </a:ext>
            </a:extLst>
          </p:cNvPr>
          <p:cNvGrpSpPr/>
          <p:nvPr/>
        </p:nvGrpSpPr>
        <p:grpSpPr>
          <a:xfrm>
            <a:off x="4275278" y="4364945"/>
            <a:ext cx="3363815" cy="609749"/>
            <a:chOff x="7849616" y="2059806"/>
            <a:chExt cx="3363815" cy="609749"/>
          </a:xfrm>
        </p:grpSpPr>
        <p:sp>
          <p:nvSpPr>
            <p:cNvPr id="50" name="Rectangle 49">
              <a:extLst>
                <a:ext uri="{FF2B5EF4-FFF2-40B4-BE49-F238E27FC236}">
                  <a16:creationId xmlns:a16="http://schemas.microsoft.com/office/drawing/2014/main" id="{1C1A6477-AC90-4019-9002-A4A90BA9EADB}"/>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Reduce Costs</a:t>
              </a:r>
            </a:p>
          </p:txBody>
        </p:sp>
        <p:sp>
          <p:nvSpPr>
            <p:cNvPr id="51" name="Oval 50">
              <a:extLst>
                <a:ext uri="{FF2B5EF4-FFF2-40B4-BE49-F238E27FC236}">
                  <a16:creationId xmlns:a16="http://schemas.microsoft.com/office/drawing/2014/main" id="{6FF0849E-8D8B-46B1-882B-147621A7DAE0}"/>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548ABCD2-F67C-46F9-BDFB-52726B53ECC2}"/>
                </a:ext>
              </a:extLst>
            </p:cNvPr>
            <p:cNvSpPr txBox="1"/>
            <p:nvPr/>
          </p:nvSpPr>
          <p:spPr>
            <a:xfrm>
              <a:off x="7913016" y="2180014"/>
              <a:ext cx="5180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7%</a:t>
              </a:r>
            </a:p>
          </p:txBody>
        </p:sp>
      </p:grpSp>
      <p:grpSp>
        <p:nvGrpSpPr>
          <p:cNvPr id="53" name="Group 52">
            <a:extLst>
              <a:ext uri="{FF2B5EF4-FFF2-40B4-BE49-F238E27FC236}">
                <a16:creationId xmlns:a16="http://schemas.microsoft.com/office/drawing/2014/main" id="{9BF467B9-D620-4D4E-A1C3-4338F3229448}"/>
              </a:ext>
            </a:extLst>
          </p:cNvPr>
          <p:cNvGrpSpPr/>
          <p:nvPr/>
        </p:nvGrpSpPr>
        <p:grpSpPr>
          <a:xfrm>
            <a:off x="8015282" y="1536915"/>
            <a:ext cx="3705758" cy="609749"/>
            <a:chOff x="7820741" y="2059806"/>
            <a:chExt cx="3549224" cy="609749"/>
          </a:xfrm>
        </p:grpSpPr>
        <p:sp>
          <p:nvSpPr>
            <p:cNvPr id="54" name="Rectangle 53">
              <a:extLst>
                <a:ext uri="{FF2B5EF4-FFF2-40B4-BE49-F238E27FC236}">
                  <a16:creationId xmlns:a16="http://schemas.microsoft.com/office/drawing/2014/main" id="{86FF4D0D-C54D-4FE0-89DF-A0ACFBAA83A1}"/>
                </a:ext>
              </a:extLst>
            </p:cNvPr>
            <p:cNvSpPr/>
            <p:nvPr/>
          </p:nvSpPr>
          <p:spPr>
            <a:xfrm>
              <a:off x="8248850" y="2107933"/>
              <a:ext cx="3121115" cy="513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Lack of awareness of or information about Luma</a:t>
              </a:r>
              <a:endParaRPr lang="en-US" dirty="0">
                <a:solidFill>
                  <a:schemeClr val="bg1"/>
                </a:solidFill>
              </a:endParaRPr>
            </a:p>
          </p:txBody>
        </p:sp>
        <p:sp>
          <p:nvSpPr>
            <p:cNvPr id="55" name="Oval 54">
              <a:extLst>
                <a:ext uri="{FF2B5EF4-FFF2-40B4-BE49-F238E27FC236}">
                  <a16:creationId xmlns:a16="http://schemas.microsoft.com/office/drawing/2014/main" id="{9A60B313-15CB-4C04-9734-8317A9EB3B2B}"/>
                </a:ext>
              </a:extLst>
            </p:cNvPr>
            <p:cNvSpPr/>
            <p:nvPr/>
          </p:nvSpPr>
          <p:spPr>
            <a:xfrm>
              <a:off x="7820741"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D8FB5344-26AC-4411-84C1-3295E2259AF1}"/>
                </a:ext>
              </a:extLst>
            </p:cNvPr>
            <p:cNvSpPr txBox="1"/>
            <p:nvPr/>
          </p:nvSpPr>
          <p:spPr>
            <a:xfrm>
              <a:off x="7820741"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21%</a:t>
              </a:r>
            </a:p>
          </p:txBody>
        </p:sp>
      </p:grpSp>
      <p:grpSp>
        <p:nvGrpSpPr>
          <p:cNvPr id="57" name="Group 56">
            <a:extLst>
              <a:ext uri="{FF2B5EF4-FFF2-40B4-BE49-F238E27FC236}">
                <a16:creationId xmlns:a16="http://schemas.microsoft.com/office/drawing/2014/main" id="{C50F2A1F-C08B-40B1-A192-C314D7194E4B}"/>
              </a:ext>
            </a:extLst>
          </p:cNvPr>
          <p:cNvGrpSpPr/>
          <p:nvPr/>
        </p:nvGrpSpPr>
        <p:grpSpPr>
          <a:xfrm>
            <a:off x="8015282" y="2218745"/>
            <a:ext cx="3705758" cy="609749"/>
            <a:chOff x="7820741" y="2059806"/>
            <a:chExt cx="3549224" cy="609749"/>
          </a:xfrm>
        </p:grpSpPr>
        <p:sp>
          <p:nvSpPr>
            <p:cNvPr id="58" name="Rectangle 57">
              <a:extLst>
                <a:ext uri="{FF2B5EF4-FFF2-40B4-BE49-F238E27FC236}">
                  <a16:creationId xmlns:a16="http://schemas.microsoft.com/office/drawing/2014/main" id="{CC8EE9F2-1122-41BF-8710-43AF91B4473F}"/>
                </a:ext>
              </a:extLst>
            </p:cNvPr>
            <p:cNvSpPr/>
            <p:nvPr/>
          </p:nvSpPr>
          <p:spPr>
            <a:xfrm>
              <a:off x="8248850" y="2107933"/>
              <a:ext cx="3121115" cy="513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Concerns with Luma or the implementation process</a:t>
              </a:r>
              <a:endParaRPr lang="en-US" dirty="0">
                <a:solidFill>
                  <a:schemeClr val="bg1"/>
                </a:solidFill>
              </a:endParaRPr>
            </a:p>
          </p:txBody>
        </p:sp>
        <p:sp>
          <p:nvSpPr>
            <p:cNvPr id="59" name="Oval 58">
              <a:extLst>
                <a:ext uri="{FF2B5EF4-FFF2-40B4-BE49-F238E27FC236}">
                  <a16:creationId xmlns:a16="http://schemas.microsoft.com/office/drawing/2014/main" id="{3FA8EEF0-D1D4-484B-824E-396400908692}"/>
                </a:ext>
              </a:extLst>
            </p:cNvPr>
            <p:cNvSpPr/>
            <p:nvPr/>
          </p:nvSpPr>
          <p:spPr>
            <a:xfrm>
              <a:off x="7820741"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6E9D8437-A0B5-4F4C-916C-8FD443F62529}"/>
                </a:ext>
              </a:extLst>
            </p:cNvPr>
            <p:cNvSpPr txBox="1"/>
            <p:nvPr/>
          </p:nvSpPr>
          <p:spPr>
            <a:xfrm>
              <a:off x="7884141" y="2175717"/>
              <a:ext cx="5180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6%</a:t>
              </a:r>
            </a:p>
          </p:txBody>
        </p:sp>
      </p:grpSp>
    </p:spTree>
    <p:extLst>
      <p:ext uri="{BB962C8B-B14F-4D97-AF65-F5344CB8AC3E}">
        <p14:creationId xmlns:p14="http://schemas.microsoft.com/office/powerpoint/2010/main" val="56730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45831" y="188970"/>
            <a:ext cx="11500338" cy="513496"/>
          </a:xfrm>
        </p:spPr>
        <p:txBody>
          <a:bodyPr>
            <a:normAutofit/>
          </a:bodyPr>
          <a:lstStyle/>
          <a:p>
            <a:r>
              <a:rPr lang="en-US" dirty="0">
                <a:solidFill>
                  <a:srgbClr val="092F57"/>
                </a:solidFill>
              </a:rPr>
              <a:t>Qualitative Responses</a:t>
            </a:r>
            <a:endParaRPr lang="en-US" dirty="0">
              <a:solidFill>
                <a:srgbClr val="092F57"/>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50E666A-0C3E-4863-9312-E59D841E018B}"/>
              </a:ext>
            </a:extLst>
          </p:cNvPr>
          <p:cNvSpPr/>
          <p:nvPr/>
        </p:nvSpPr>
        <p:spPr>
          <a:xfrm>
            <a:off x="356075" y="663563"/>
            <a:ext cx="11601454" cy="646331"/>
          </a:xfrm>
          <a:prstGeom prst="rect">
            <a:avLst/>
          </a:prstGeom>
        </p:spPr>
        <p:txBody>
          <a:bodyPr wrap="square">
            <a:spAutoFit/>
          </a:bodyPr>
          <a:lstStyle/>
          <a:p>
            <a:pPr marL="285750" lvl="0" indent="-285750">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Question:</a:t>
            </a:r>
            <a:r>
              <a:rPr lang="en-US" dirty="0">
                <a:solidFill>
                  <a:srgbClr val="000000"/>
                </a:solidFill>
                <a:latin typeface="Arial" panose="020B0604020202020204" pitchFamily="34" charset="0"/>
                <a:cs typeface="Arial" panose="020B0604020202020204" pitchFamily="34" charset="0"/>
              </a:rPr>
              <a:t> What are you looking forward to the most in Luma?</a:t>
            </a:r>
            <a:endParaRPr lang="en-US" b="1"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Response Rate: </a:t>
            </a:r>
            <a:r>
              <a:rPr lang="en-US" dirty="0">
                <a:solidFill>
                  <a:srgbClr val="000000"/>
                </a:solidFill>
                <a:latin typeface="Arial" panose="020B0604020202020204" pitchFamily="34" charset="0"/>
                <a:cs typeface="Arial" panose="020B0604020202020204" pitchFamily="34" charset="0"/>
              </a:rPr>
              <a:t>265 (97%) of 274 respondents answered the question.</a:t>
            </a:r>
            <a:endParaRPr lang="en-US" b="1" dirty="0">
              <a:solidFill>
                <a:srgbClr val="000000"/>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48B0E60-4986-4570-A081-2BFD103E8319}"/>
              </a:ext>
            </a:extLst>
          </p:cNvPr>
          <p:cNvGrpSpPr/>
          <p:nvPr/>
        </p:nvGrpSpPr>
        <p:grpSpPr>
          <a:xfrm>
            <a:off x="644575" y="2137421"/>
            <a:ext cx="7033019" cy="609749"/>
            <a:chOff x="7849616" y="2059806"/>
            <a:chExt cx="7247180" cy="609749"/>
          </a:xfrm>
        </p:grpSpPr>
        <p:sp>
          <p:nvSpPr>
            <p:cNvPr id="5" name="Rectangle 4">
              <a:extLst>
                <a:ext uri="{FF2B5EF4-FFF2-40B4-BE49-F238E27FC236}">
                  <a16:creationId xmlns:a16="http://schemas.microsoft.com/office/drawing/2014/main" id="{C0E79655-9360-4D3B-AD1D-590A08BB26F0}"/>
                </a:ext>
              </a:extLst>
            </p:cNvPr>
            <p:cNvSpPr/>
            <p:nvPr/>
          </p:nvSpPr>
          <p:spPr>
            <a:xfrm>
              <a:off x="8248850" y="2107933"/>
              <a:ext cx="6847946"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General Support for Luma</a:t>
              </a:r>
            </a:p>
          </p:txBody>
        </p:sp>
        <p:sp>
          <p:nvSpPr>
            <p:cNvPr id="6" name="Oval 5">
              <a:extLst>
                <a:ext uri="{FF2B5EF4-FFF2-40B4-BE49-F238E27FC236}">
                  <a16:creationId xmlns:a16="http://schemas.microsoft.com/office/drawing/2014/main" id="{1A68C051-8E20-4CD3-87EE-22F00730A738}"/>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956586E-4787-4BAD-AA74-C479C144F5D2}"/>
                </a:ext>
              </a:extLst>
            </p:cNvPr>
            <p:cNvSpPr txBox="1"/>
            <p:nvPr/>
          </p:nvSpPr>
          <p:spPr>
            <a:xfrm>
              <a:off x="7849616" y="2180014"/>
              <a:ext cx="666012"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66%</a:t>
              </a:r>
            </a:p>
          </p:txBody>
        </p:sp>
      </p:grpSp>
      <p:grpSp>
        <p:nvGrpSpPr>
          <p:cNvPr id="16" name="Group 15">
            <a:extLst>
              <a:ext uri="{FF2B5EF4-FFF2-40B4-BE49-F238E27FC236}">
                <a16:creationId xmlns:a16="http://schemas.microsoft.com/office/drawing/2014/main" id="{FEC1D4E4-BE15-4ACB-9E93-B877E14DCC69}"/>
              </a:ext>
            </a:extLst>
          </p:cNvPr>
          <p:cNvGrpSpPr/>
          <p:nvPr/>
        </p:nvGrpSpPr>
        <p:grpSpPr>
          <a:xfrm>
            <a:off x="644575" y="2791802"/>
            <a:ext cx="3363815" cy="609749"/>
            <a:chOff x="7849616" y="2059806"/>
            <a:chExt cx="3363815" cy="609749"/>
          </a:xfrm>
        </p:grpSpPr>
        <p:sp>
          <p:nvSpPr>
            <p:cNvPr id="17" name="Rectangle 16">
              <a:extLst>
                <a:ext uri="{FF2B5EF4-FFF2-40B4-BE49-F238E27FC236}">
                  <a16:creationId xmlns:a16="http://schemas.microsoft.com/office/drawing/2014/main" id="{4BD64D0C-765E-4BEF-A624-4C6FB5C89573}"/>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Modernization/usability</a:t>
              </a:r>
            </a:p>
          </p:txBody>
        </p:sp>
        <p:sp>
          <p:nvSpPr>
            <p:cNvPr id="18" name="Oval 17">
              <a:extLst>
                <a:ext uri="{FF2B5EF4-FFF2-40B4-BE49-F238E27FC236}">
                  <a16:creationId xmlns:a16="http://schemas.microsoft.com/office/drawing/2014/main" id="{64A62FF8-25CF-45BD-B175-A338AFF07075}"/>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E8F4245-93D5-44CE-AC70-64AE2460F654}"/>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48%</a:t>
              </a:r>
            </a:p>
          </p:txBody>
        </p:sp>
      </p:grpSp>
      <p:grpSp>
        <p:nvGrpSpPr>
          <p:cNvPr id="20" name="Group 19">
            <a:extLst>
              <a:ext uri="{FF2B5EF4-FFF2-40B4-BE49-F238E27FC236}">
                <a16:creationId xmlns:a16="http://schemas.microsoft.com/office/drawing/2014/main" id="{F03A5E65-CD63-42F5-86E5-E0B4E85955A7}"/>
              </a:ext>
            </a:extLst>
          </p:cNvPr>
          <p:cNvGrpSpPr/>
          <p:nvPr/>
        </p:nvGrpSpPr>
        <p:grpSpPr>
          <a:xfrm>
            <a:off x="644575" y="3494309"/>
            <a:ext cx="3363815" cy="609749"/>
            <a:chOff x="7849616" y="2059806"/>
            <a:chExt cx="3363815" cy="609749"/>
          </a:xfrm>
        </p:grpSpPr>
        <p:sp>
          <p:nvSpPr>
            <p:cNvPr id="21" name="Rectangle 20">
              <a:extLst>
                <a:ext uri="{FF2B5EF4-FFF2-40B4-BE49-F238E27FC236}">
                  <a16:creationId xmlns:a16="http://schemas.microsoft.com/office/drawing/2014/main" id="{A06A845B-F26A-4C70-B31F-41592B792EE5}"/>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Efficiency/functionality/</a:t>
              </a:r>
            </a:p>
            <a:p>
              <a:pPr algn="ctr"/>
              <a:r>
                <a:rPr lang="en-US" dirty="0"/>
                <a:t>workflows</a:t>
              </a:r>
            </a:p>
          </p:txBody>
        </p:sp>
        <p:sp>
          <p:nvSpPr>
            <p:cNvPr id="22" name="Oval 21">
              <a:extLst>
                <a:ext uri="{FF2B5EF4-FFF2-40B4-BE49-F238E27FC236}">
                  <a16:creationId xmlns:a16="http://schemas.microsoft.com/office/drawing/2014/main" id="{0954DB09-978E-49E4-9744-7C2A2EFB79A2}"/>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CDD437A-67B7-458B-B1B5-329FC7F13512}"/>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37%</a:t>
              </a:r>
            </a:p>
          </p:txBody>
        </p:sp>
      </p:grpSp>
      <p:grpSp>
        <p:nvGrpSpPr>
          <p:cNvPr id="24" name="Group 23">
            <a:extLst>
              <a:ext uri="{FF2B5EF4-FFF2-40B4-BE49-F238E27FC236}">
                <a16:creationId xmlns:a16="http://schemas.microsoft.com/office/drawing/2014/main" id="{06C2E618-638E-4FF5-A147-060A78A6163D}"/>
              </a:ext>
            </a:extLst>
          </p:cNvPr>
          <p:cNvGrpSpPr/>
          <p:nvPr/>
        </p:nvGrpSpPr>
        <p:grpSpPr>
          <a:xfrm>
            <a:off x="644575" y="4205817"/>
            <a:ext cx="3363815" cy="609749"/>
            <a:chOff x="7849616" y="2059806"/>
            <a:chExt cx="3363815" cy="609749"/>
          </a:xfrm>
        </p:grpSpPr>
        <p:sp>
          <p:nvSpPr>
            <p:cNvPr id="25" name="Rectangle 24">
              <a:extLst>
                <a:ext uri="{FF2B5EF4-FFF2-40B4-BE49-F238E27FC236}">
                  <a16:creationId xmlns:a16="http://schemas.microsoft.com/office/drawing/2014/main" id="{69CA7804-340A-49FA-81B8-2A192EA7F966}"/>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Statewide integration</a:t>
              </a:r>
            </a:p>
          </p:txBody>
        </p:sp>
        <p:sp>
          <p:nvSpPr>
            <p:cNvPr id="26" name="Oval 25">
              <a:extLst>
                <a:ext uri="{FF2B5EF4-FFF2-40B4-BE49-F238E27FC236}">
                  <a16:creationId xmlns:a16="http://schemas.microsoft.com/office/drawing/2014/main" id="{7B323A34-2DE8-4FEB-9B7B-85943B0E7939}"/>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504FB1-E01A-4B16-A52C-402A4F4903EB}"/>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24%</a:t>
              </a:r>
            </a:p>
          </p:txBody>
        </p:sp>
      </p:grpSp>
      <p:grpSp>
        <p:nvGrpSpPr>
          <p:cNvPr id="28" name="Group 27">
            <a:extLst>
              <a:ext uri="{FF2B5EF4-FFF2-40B4-BE49-F238E27FC236}">
                <a16:creationId xmlns:a16="http://schemas.microsoft.com/office/drawing/2014/main" id="{229C1616-51EF-4A16-94C6-2D8528CC69F1}"/>
              </a:ext>
            </a:extLst>
          </p:cNvPr>
          <p:cNvGrpSpPr/>
          <p:nvPr/>
        </p:nvGrpSpPr>
        <p:grpSpPr>
          <a:xfrm>
            <a:off x="4313779" y="2791801"/>
            <a:ext cx="3363815" cy="609749"/>
            <a:chOff x="7849616" y="2059806"/>
            <a:chExt cx="3363815" cy="609749"/>
          </a:xfrm>
        </p:grpSpPr>
        <p:sp>
          <p:nvSpPr>
            <p:cNvPr id="29" name="Rectangle 28">
              <a:extLst>
                <a:ext uri="{FF2B5EF4-FFF2-40B4-BE49-F238E27FC236}">
                  <a16:creationId xmlns:a16="http://schemas.microsoft.com/office/drawing/2014/main" id="{0EDDD511-099F-484A-8225-769BFA6F7DF9}"/>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Reporting Capacity</a:t>
              </a:r>
            </a:p>
          </p:txBody>
        </p:sp>
        <p:sp>
          <p:nvSpPr>
            <p:cNvPr id="30" name="Oval 29">
              <a:extLst>
                <a:ext uri="{FF2B5EF4-FFF2-40B4-BE49-F238E27FC236}">
                  <a16:creationId xmlns:a16="http://schemas.microsoft.com/office/drawing/2014/main" id="{E6634A34-6753-456E-BED5-DB172E64BF91}"/>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C66610EB-5120-449D-93AF-A0904C28FEFD}"/>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14%</a:t>
              </a:r>
            </a:p>
          </p:txBody>
        </p:sp>
      </p:grpSp>
      <p:grpSp>
        <p:nvGrpSpPr>
          <p:cNvPr id="36" name="Group 35">
            <a:extLst>
              <a:ext uri="{FF2B5EF4-FFF2-40B4-BE49-F238E27FC236}">
                <a16:creationId xmlns:a16="http://schemas.microsoft.com/office/drawing/2014/main" id="{6DF04D03-57E1-4A77-A95A-0BD86D07BC3A}"/>
              </a:ext>
            </a:extLst>
          </p:cNvPr>
          <p:cNvGrpSpPr/>
          <p:nvPr/>
        </p:nvGrpSpPr>
        <p:grpSpPr>
          <a:xfrm>
            <a:off x="4313779" y="3494309"/>
            <a:ext cx="3363815" cy="609749"/>
            <a:chOff x="7849616" y="2059806"/>
            <a:chExt cx="3363815" cy="609749"/>
          </a:xfrm>
        </p:grpSpPr>
        <p:sp>
          <p:nvSpPr>
            <p:cNvPr id="37" name="Rectangle 36">
              <a:extLst>
                <a:ext uri="{FF2B5EF4-FFF2-40B4-BE49-F238E27FC236}">
                  <a16:creationId xmlns:a16="http://schemas.microsoft.com/office/drawing/2014/main" id="{F75621F6-5C3B-43B7-BB85-9520C784F2AD}"/>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Central access to higher quality data</a:t>
              </a:r>
            </a:p>
          </p:txBody>
        </p:sp>
        <p:sp>
          <p:nvSpPr>
            <p:cNvPr id="38" name="Oval 37">
              <a:extLst>
                <a:ext uri="{FF2B5EF4-FFF2-40B4-BE49-F238E27FC236}">
                  <a16:creationId xmlns:a16="http://schemas.microsoft.com/office/drawing/2014/main" id="{492B106A-2D44-4EDA-AE8C-E668F8F82FED}"/>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84F522D-8035-4AC1-8CAE-70D08E726E75}"/>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12%</a:t>
              </a:r>
            </a:p>
          </p:txBody>
        </p:sp>
      </p:grpSp>
      <p:grpSp>
        <p:nvGrpSpPr>
          <p:cNvPr id="40" name="Group 39">
            <a:extLst>
              <a:ext uri="{FF2B5EF4-FFF2-40B4-BE49-F238E27FC236}">
                <a16:creationId xmlns:a16="http://schemas.microsoft.com/office/drawing/2014/main" id="{881EA1DB-38A8-4653-BF40-EF651E01CB28}"/>
              </a:ext>
            </a:extLst>
          </p:cNvPr>
          <p:cNvGrpSpPr/>
          <p:nvPr/>
        </p:nvGrpSpPr>
        <p:grpSpPr>
          <a:xfrm>
            <a:off x="4313779" y="4211105"/>
            <a:ext cx="3363815" cy="609749"/>
            <a:chOff x="7849616" y="2059806"/>
            <a:chExt cx="3363815" cy="609749"/>
          </a:xfrm>
        </p:grpSpPr>
        <p:sp>
          <p:nvSpPr>
            <p:cNvPr id="41" name="Rectangle 40">
              <a:extLst>
                <a:ext uri="{FF2B5EF4-FFF2-40B4-BE49-F238E27FC236}">
                  <a16:creationId xmlns:a16="http://schemas.microsoft.com/office/drawing/2014/main" id="{C22D0047-FCC6-4E75-9456-3DD6714EB030}"/>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 available/</a:t>
              </a:r>
              <a:br>
                <a:rPr lang="en-US" dirty="0"/>
              </a:br>
              <a:r>
                <a:rPr lang="en-US" dirty="0"/>
                <a:t>learning opportunities</a:t>
              </a:r>
            </a:p>
          </p:txBody>
        </p:sp>
        <p:sp>
          <p:nvSpPr>
            <p:cNvPr id="42" name="Oval 41">
              <a:extLst>
                <a:ext uri="{FF2B5EF4-FFF2-40B4-BE49-F238E27FC236}">
                  <a16:creationId xmlns:a16="http://schemas.microsoft.com/office/drawing/2014/main" id="{540A2E2A-21BD-4235-98C8-6F319484C1BD}"/>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7D5F4B6D-6A2F-4CCD-8219-CE7D6FDDD5B9}"/>
                </a:ext>
              </a:extLst>
            </p:cNvPr>
            <p:cNvSpPr txBox="1"/>
            <p:nvPr/>
          </p:nvSpPr>
          <p:spPr>
            <a:xfrm>
              <a:off x="7888116" y="2180014"/>
              <a:ext cx="5180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4%</a:t>
              </a:r>
            </a:p>
          </p:txBody>
        </p:sp>
      </p:grpSp>
      <p:grpSp>
        <p:nvGrpSpPr>
          <p:cNvPr id="53" name="Group 52">
            <a:extLst>
              <a:ext uri="{FF2B5EF4-FFF2-40B4-BE49-F238E27FC236}">
                <a16:creationId xmlns:a16="http://schemas.microsoft.com/office/drawing/2014/main" id="{9BF467B9-D620-4D4E-A1C3-4338F3229448}"/>
              </a:ext>
            </a:extLst>
          </p:cNvPr>
          <p:cNvGrpSpPr/>
          <p:nvPr/>
        </p:nvGrpSpPr>
        <p:grpSpPr>
          <a:xfrm>
            <a:off x="8053783" y="2137421"/>
            <a:ext cx="3705758" cy="609749"/>
            <a:chOff x="7820741" y="2059806"/>
            <a:chExt cx="3549224" cy="609749"/>
          </a:xfrm>
        </p:grpSpPr>
        <p:sp>
          <p:nvSpPr>
            <p:cNvPr id="54" name="Rectangle 53">
              <a:extLst>
                <a:ext uri="{FF2B5EF4-FFF2-40B4-BE49-F238E27FC236}">
                  <a16:creationId xmlns:a16="http://schemas.microsoft.com/office/drawing/2014/main" id="{86FF4D0D-C54D-4FE0-89DF-A0ACFBAA83A1}"/>
                </a:ext>
              </a:extLst>
            </p:cNvPr>
            <p:cNvSpPr/>
            <p:nvPr/>
          </p:nvSpPr>
          <p:spPr>
            <a:xfrm>
              <a:off x="8248850" y="2107933"/>
              <a:ext cx="3121115" cy="513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Lack of awareness of or information about Luma</a:t>
              </a:r>
              <a:endParaRPr lang="en-US" dirty="0">
                <a:solidFill>
                  <a:schemeClr val="bg1"/>
                </a:solidFill>
              </a:endParaRPr>
            </a:p>
          </p:txBody>
        </p:sp>
        <p:sp>
          <p:nvSpPr>
            <p:cNvPr id="55" name="Oval 54">
              <a:extLst>
                <a:ext uri="{FF2B5EF4-FFF2-40B4-BE49-F238E27FC236}">
                  <a16:creationId xmlns:a16="http://schemas.microsoft.com/office/drawing/2014/main" id="{9A60B313-15CB-4C04-9734-8317A9EB3B2B}"/>
                </a:ext>
              </a:extLst>
            </p:cNvPr>
            <p:cNvSpPr/>
            <p:nvPr/>
          </p:nvSpPr>
          <p:spPr>
            <a:xfrm>
              <a:off x="7820741"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D8FB5344-26AC-4411-84C1-3295E2259AF1}"/>
                </a:ext>
              </a:extLst>
            </p:cNvPr>
            <p:cNvSpPr txBox="1"/>
            <p:nvPr/>
          </p:nvSpPr>
          <p:spPr>
            <a:xfrm>
              <a:off x="7820741" y="2180014"/>
              <a:ext cx="619029"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24%</a:t>
              </a:r>
            </a:p>
          </p:txBody>
        </p:sp>
      </p:grpSp>
      <p:grpSp>
        <p:nvGrpSpPr>
          <p:cNvPr id="57" name="Group 56">
            <a:extLst>
              <a:ext uri="{FF2B5EF4-FFF2-40B4-BE49-F238E27FC236}">
                <a16:creationId xmlns:a16="http://schemas.microsoft.com/office/drawing/2014/main" id="{C50F2A1F-C08B-40B1-A192-C314D7194E4B}"/>
              </a:ext>
            </a:extLst>
          </p:cNvPr>
          <p:cNvGrpSpPr/>
          <p:nvPr/>
        </p:nvGrpSpPr>
        <p:grpSpPr>
          <a:xfrm>
            <a:off x="8053783" y="2819251"/>
            <a:ext cx="3705758" cy="609749"/>
            <a:chOff x="7820741" y="2059806"/>
            <a:chExt cx="3549224" cy="609749"/>
          </a:xfrm>
        </p:grpSpPr>
        <p:sp>
          <p:nvSpPr>
            <p:cNvPr id="58" name="Rectangle 57">
              <a:extLst>
                <a:ext uri="{FF2B5EF4-FFF2-40B4-BE49-F238E27FC236}">
                  <a16:creationId xmlns:a16="http://schemas.microsoft.com/office/drawing/2014/main" id="{CC8EE9F2-1122-41BF-8710-43AF91B4473F}"/>
                </a:ext>
              </a:extLst>
            </p:cNvPr>
            <p:cNvSpPr/>
            <p:nvPr/>
          </p:nvSpPr>
          <p:spPr>
            <a:xfrm>
              <a:off x="8248850" y="2107933"/>
              <a:ext cx="3121115" cy="513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Concerns with Luma or the implementation process</a:t>
              </a:r>
              <a:endParaRPr lang="en-US" dirty="0">
                <a:solidFill>
                  <a:schemeClr val="bg1"/>
                </a:solidFill>
              </a:endParaRPr>
            </a:p>
          </p:txBody>
        </p:sp>
        <p:sp>
          <p:nvSpPr>
            <p:cNvPr id="59" name="Oval 58">
              <a:extLst>
                <a:ext uri="{FF2B5EF4-FFF2-40B4-BE49-F238E27FC236}">
                  <a16:creationId xmlns:a16="http://schemas.microsoft.com/office/drawing/2014/main" id="{3FA8EEF0-D1D4-484B-824E-396400908692}"/>
                </a:ext>
              </a:extLst>
            </p:cNvPr>
            <p:cNvSpPr/>
            <p:nvPr/>
          </p:nvSpPr>
          <p:spPr>
            <a:xfrm>
              <a:off x="7820741" y="2059806"/>
              <a:ext cx="617652"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6E9D8437-A0B5-4F4C-916C-8FD443F62529}"/>
                </a:ext>
              </a:extLst>
            </p:cNvPr>
            <p:cNvSpPr txBox="1"/>
            <p:nvPr/>
          </p:nvSpPr>
          <p:spPr>
            <a:xfrm>
              <a:off x="7884141" y="2175717"/>
              <a:ext cx="496206"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9%</a:t>
              </a:r>
            </a:p>
          </p:txBody>
        </p:sp>
      </p:grpSp>
    </p:spTree>
    <p:extLst>
      <p:ext uri="{BB962C8B-B14F-4D97-AF65-F5344CB8AC3E}">
        <p14:creationId xmlns:p14="http://schemas.microsoft.com/office/powerpoint/2010/main" val="211207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45831" y="188970"/>
            <a:ext cx="11500338" cy="513496"/>
          </a:xfrm>
        </p:spPr>
        <p:txBody>
          <a:bodyPr>
            <a:normAutofit/>
          </a:bodyPr>
          <a:lstStyle/>
          <a:p>
            <a:r>
              <a:rPr lang="en-US" dirty="0">
                <a:solidFill>
                  <a:srgbClr val="092F57"/>
                </a:solidFill>
              </a:rPr>
              <a:t>Qualitative Responses</a:t>
            </a:r>
            <a:endParaRPr lang="en-US" dirty="0">
              <a:solidFill>
                <a:srgbClr val="092F57"/>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50E666A-0C3E-4863-9312-E59D841E018B}"/>
              </a:ext>
            </a:extLst>
          </p:cNvPr>
          <p:cNvSpPr/>
          <p:nvPr/>
        </p:nvSpPr>
        <p:spPr>
          <a:xfrm>
            <a:off x="356075" y="663563"/>
            <a:ext cx="11601454" cy="646331"/>
          </a:xfrm>
          <a:prstGeom prst="rect">
            <a:avLst/>
          </a:prstGeom>
        </p:spPr>
        <p:txBody>
          <a:bodyPr wrap="square">
            <a:spAutoFit/>
          </a:bodyPr>
          <a:lstStyle/>
          <a:p>
            <a:pPr marL="285750" lvl="0" indent="-285750">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Question:</a:t>
            </a:r>
            <a:r>
              <a:rPr lang="en-US" dirty="0">
                <a:solidFill>
                  <a:srgbClr val="000000"/>
                </a:solidFill>
                <a:latin typeface="Arial" panose="020B0604020202020204" pitchFamily="34" charset="0"/>
                <a:cs typeface="Arial" panose="020B0604020202020204" pitchFamily="34" charset="0"/>
              </a:rPr>
              <a:t> Please provide any additional comments you’d like to share</a:t>
            </a:r>
            <a:endParaRPr lang="en-US" b="1"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Response Rate: </a:t>
            </a:r>
            <a:r>
              <a:rPr lang="en-US" dirty="0">
                <a:solidFill>
                  <a:srgbClr val="000000"/>
                </a:solidFill>
                <a:latin typeface="Arial" panose="020B0604020202020204" pitchFamily="34" charset="0"/>
                <a:cs typeface="Arial" panose="020B0604020202020204" pitchFamily="34" charset="0"/>
              </a:rPr>
              <a:t>68 (25%) of 274 respondents answered the question.</a:t>
            </a:r>
            <a:endParaRPr lang="en-US" b="1" dirty="0">
              <a:solidFill>
                <a:srgbClr val="000000"/>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148B0E60-4986-4570-A081-2BFD103E8319}"/>
              </a:ext>
            </a:extLst>
          </p:cNvPr>
          <p:cNvGrpSpPr/>
          <p:nvPr/>
        </p:nvGrpSpPr>
        <p:grpSpPr>
          <a:xfrm>
            <a:off x="4648685" y="2072112"/>
            <a:ext cx="3363817" cy="609749"/>
            <a:chOff x="7849616" y="2059806"/>
            <a:chExt cx="3466248" cy="609749"/>
          </a:xfrm>
        </p:grpSpPr>
        <p:sp>
          <p:nvSpPr>
            <p:cNvPr id="5" name="Rectangle 4">
              <a:extLst>
                <a:ext uri="{FF2B5EF4-FFF2-40B4-BE49-F238E27FC236}">
                  <a16:creationId xmlns:a16="http://schemas.microsoft.com/office/drawing/2014/main" id="{C0E79655-9360-4D3B-AD1D-590A08BB26F0}"/>
                </a:ext>
              </a:extLst>
            </p:cNvPr>
            <p:cNvSpPr/>
            <p:nvPr/>
          </p:nvSpPr>
          <p:spPr>
            <a:xfrm>
              <a:off x="8248850" y="2107933"/>
              <a:ext cx="3067014"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communications needed</a:t>
              </a:r>
            </a:p>
          </p:txBody>
        </p:sp>
        <p:sp>
          <p:nvSpPr>
            <p:cNvPr id="6" name="Oval 5">
              <a:extLst>
                <a:ext uri="{FF2B5EF4-FFF2-40B4-BE49-F238E27FC236}">
                  <a16:creationId xmlns:a16="http://schemas.microsoft.com/office/drawing/2014/main" id="{1A68C051-8E20-4CD3-87EE-22F00730A738}"/>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956586E-4787-4BAD-AA74-C479C144F5D2}"/>
                </a:ext>
              </a:extLst>
            </p:cNvPr>
            <p:cNvSpPr txBox="1"/>
            <p:nvPr/>
          </p:nvSpPr>
          <p:spPr>
            <a:xfrm>
              <a:off x="7849616" y="2180014"/>
              <a:ext cx="666012"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60%</a:t>
              </a:r>
            </a:p>
          </p:txBody>
        </p:sp>
      </p:grpSp>
      <p:grpSp>
        <p:nvGrpSpPr>
          <p:cNvPr id="16" name="Group 15">
            <a:extLst>
              <a:ext uri="{FF2B5EF4-FFF2-40B4-BE49-F238E27FC236}">
                <a16:creationId xmlns:a16="http://schemas.microsoft.com/office/drawing/2014/main" id="{FEC1D4E4-BE15-4ACB-9E93-B877E14DCC69}"/>
              </a:ext>
            </a:extLst>
          </p:cNvPr>
          <p:cNvGrpSpPr/>
          <p:nvPr/>
        </p:nvGrpSpPr>
        <p:grpSpPr>
          <a:xfrm>
            <a:off x="4648685" y="2726493"/>
            <a:ext cx="3363815" cy="609749"/>
            <a:chOff x="7849616" y="2059806"/>
            <a:chExt cx="3363815" cy="609749"/>
          </a:xfrm>
        </p:grpSpPr>
        <p:sp>
          <p:nvSpPr>
            <p:cNvPr id="17" name="Rectangle 16">
              <a:extLst>
                <a:ext uri="{FF2B5EF4-FFF2-40B4-BE49-F238E27FC236}">
                  <a16:creationId xmlns:a16="http://schemas.microsoft.com/office/drawing/2014/main" id="{4BD64D0C-765E-4BEF-A624-4C6FB5C89573}"/>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Importance of training/</a:t>
              </a:r>
            </a:p>
            <a:p>
              <a:pPr algn="ctr"/>
              <a:r>
                <a:rPr lang="en-US" dirty="0"/>
                <a:t>subject matter experts</a:t>
              </a:r>
            </a:p>
          </p:txBody>
        </p:sp>
        <p:sp>
          <p:nvSpPr>
            <p:cNvPr id="18" name="Oval 17">
              <a:extLst>
                <a:ext uri="{FF2B5EF4-FFF2-40B4-BE49-F238E27FC236}">
                  <a16:creationId xmlns:a16="http://schemas.microsoft.com/office/drawing/2014/main" id="{64A62FF8-25CF-45BD-B175-A338AFF07075}"/>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E8F4245-93D5-44CE-AC70-64AE2460F654}"/>
                </a:ext>
              </a:extLst>
            </p:cNvPr>
            <p:cNvSpPr txBox="1"/>
            <p:nvPr/>
          </p:nvSpPr>
          <p:spPr>
            <a:xfrm>
              <a:off x="7849616" y="2180014"/>
              <a:ext cx="64633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16%</a:t>
              </a:r>
            </a:p>
          </p:txBody>
        </p:sp>
      </p:grpSp>
      <p:grpSp>
        <p:nvGrpSpPr>
          <p:cNvPr id="20" name="Group 19">
            <a:extLst>
              <a:ext uri="{FF2B5EF4-FFF2-40B4-BE49-F238E27FC236}">
                <a16:creationId xmlns:a16="http://schemas.microsoft.com/office/drawing/2014/main" id="{F03A5E65-CD63-42F5-86E5-E0B4E85955A7}"/>
              </a:ext>
            </a:extLst>
          </p:cNvPr>
          <p:cNvGrpSpPr/>
          <p:nvPr/>
        </p:nvGrpSpPr>
        <p:grpSpPr>
          <a:xfrm>
            <a:off x="4648685" y="3429000"/>
            <a:ext cx="3363815" cy="609749"/>
            <a:chOff x="7849616" y="2059806"/>
            <a:chExt cx="3363815" cy="609749"/>
          </a:xfrm>
        </p:grpSpPr>
        <p:sp>
          <p:nvSpPr>
            <p:cNvPr id="21" name="Rectangle 20">
              <a:extLst>
                <a:ext uri="{FF2B5EF4-FFF2-40B4-BE49-F238E27FC236}">
                  <a16:creationId xmlns:a16="http://schemas.microsoft.com/office/drawing/2014/main" id="{A06A845B-F26A-4C70-B31F-41592B792EE5}"/>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COVID-19</a:t>
              </a:r>
            </a:p>
          </p:txBody>
        </p:sp>
        <p:sp>
          <p:nvSpPr>
            <p:cNvPr id="22" name="Oval 21">
              <a:extLst>
                <a:ext uri="{FF2B5EF4-FFF2-40B4-BE49-F238E27FC236}">
                  <a16:creationId xmlns:a16="http://schemas.microsoft.com/office/drawing/2014/main" id="{0954DB09-978E-49E4-9744-7C2A2EFB79A2}"/>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CDD437A-67B7-458B-B1B5-329FC7F13512}"/>
                </a:ext>
              </a:extLst>
            </p:cNvPr>
            <p:cNvSpPr txBox="1"/>
            <p:nvPr/>
          </p:nvSpPr>
          <p:spPr>
            <a:xfrm>
              <a:off x="7916991" y="2180014"/>
              <a:ext cx="5180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7%</a:t>
              </a:r>
            </a:p>
          </p:txBody>
        </p:sp>
      </p:grpSp>
      <p:grpSp>
        <p:nvGrpSpPr>
          <p:cNvPr id="24" name="Group 23">
            <a:extLst>
              <a:ext uri="{FF2B5EF4-FFF2-40B4-BE49-F238E27FC236}">
                <a16:creationId xmlns:a16="http://schemas.microsoft.com/office/drawing/2014/main" id="{06C2E618-638E-4FF5-A147-060A78A6163D}"/>
              </a:ext>
            </a:extLst>
          </p:cNvPr>
          <p:cNvGrpSpPr/>
          <p:nvPr/>
        </p:nvGrpSpPr>
        <p:grpSpPr>
          <a:xfrm>
            <a:off x="4648685" y="4140508"/>
            <a:ext cx="3363815" cy="609749"/>
            <a:chOff x="7849616" y="2059806"/>
            <a:chExt cx="3363815" cy="609749"/>
          </a:xfrm>
        </p:grpSpPr>
        <p:sp>
          <p:nvSpPr>
            <p:cNvPr id="25" name="Rectangle 24">
              <a:extLst>
                <a:ext uri="{FF2B5EF4-FFF2-40B4-BE49-F238E27FC236}">
                  <a16:creationId xmlns:a16="http://schemas.microsoft.com/office/drawing/2014/main" id="{69CA7804-340A-49FA-81B8-2A192EA7F966}"/>
                </a:ext>
              </a:extLst>
            </p:cNvPr>
            <p:cNvSpPr/>
            <p:nvPr/>
          </p:nvSpPr>
          <p:spPr>
            <a:xfrm>
              <a:off x="8248850" y="2107933"/>
              <a:ext cx="2964581" cy="513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Importance of champions</a:t>
              </a:r>
            </a:p>
          </p:txBody>
        </p:sp>
        <p:sp>
          <p:nvSpPr>
            <p:cNvPr id="26" name="Oval 25">
              <a:extLst>
                <a:ext uri="{FF2B5EF4-FFF2-40B4-BE49-F238E27FC236}">
                  <a16:creationId xmlns:a16="http://schemas.microsoft.com/office/drawing/2014/main" id="{7B323A34-2DE8-4FEB-9B7B-85943B0E7939}"/>
                </a:ext>
              </a:extLst>
            </p:cNvPr>
            <p:cNvSpPr/>
            <p:nvPr/>
          </p:nvSpPr>
          <p:spPr>
            <a:xfrm>
              <a:off x="7849616" y="2059806"/>
              <a:ext cx="644893" cy="609749"/>
            </a:xfrm>
            <a:prstGeom prst="ellipse">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504FB1-E01A-4B16-A52C-402A4F4903EB}"/>
                </a:ext>
              </a:extLst>
            </p:cNvPr>
            <p:cNvSpPr txBox="1"/>
            <p:nvPr/>
          </p:nvSpPr>
          <p:spPr>
            <a:xfrm>
              <a:off x="7916991" y="2175309"/>
              <a:ext cx="518091"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24683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45831" y="188970"/>
            <a:ext cx="11500338" cy="513496"/>
          </a:xfrm>
        </p:spPr>
        <p:txBody>
          <a:bodyPr>
            <a:normAutofit/>
          </a:bodyPr>
          <a:lstStyle/>
          <a:p>
            <a:r>
              <a:rPr lang="en-US" dirty="0">
                <a:solidFill>
                  <a:srgbClr val="092F57"/>
                </a:solidFill>
              </a:rPr>
              <a:t>2020 Action Plans</a:t>
            </a:r>
            <a:endParaRPr lang="en-US" dirty="0">
              <a:solidFill>
                <a:srgbClr val="092F57"/>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D02EE23-FB6D-443D-9D50-0FA5D618CCB1}"/>
              </a:ext>
            </a:extLst>
          </p:cNvPr>
          <p:cNvSpPr/>
          <p:nvPr/>
        </p:nvSpPr>
        <p:spPr>
          <a:xfrm>
            <a:off x="548639" y="5933621"/>
            <a:ext cx="2384533" cy="307777"/>
          </a:xfrm>
          <a:prstGeom prst="rect">
            <a:avLst/>
          </a:prstGeom>
        </p:spPr>
        <p:txBody>
          <a:bodyPr wrap="square">
            <a:spAutoFit/>
          </a:bodyPr>
          <a:lstStyle/>
          <a:p>
            <a:pPr>
              <a:spcAft>
                <a:spcPts val="600"/>
              </a:spcAft>
            </a:pPr>
            <a:r>
              <a:rPr lang="en-US" sz="1400" dirty="0">
                <a:solidFill>
                  <a:srgbClr val="000000"/>
                </a:solidFill>
                <a:latin typeface="Arial" panose="020B0604020202020204" pitchFamily="34" charset="0"/>
                <a:cs typeface="Times New Roman" panose="02020603050405020304" pitchFamily="18" charset="0"/>
              </a:rPr>
              <a:t>Next CRA survey: Fall 2020</a:t>
            </a:r>
          </a:p>
        </p:txBody>
      </p:sp>
      <p:graphicFrame>
        <p:nvGraphicFramePr>
          <p:cNvPr id="6" name="Table 3">
            <a:extLst>
              <a:ext uri="{FF2B5EF4-FFF2-40B4-BE49-F238E27FC236}">
                <a16:creationId xmlns:a16="http://schemas.microsoft.com/office/drawing/2014/main" id="{39EC40DA-735D-4FF1-A254-424CF6A4CE9C}"/>
              </a:ext>
            </a:extLst>
          </p:cNvPr>
          <p:cNvGraphicFramePr>
            <a:graphicFrameLocks noGrp="1"/>
          </p:cNvGraphicFramePr>
          <p:nvPr/>
        </p:nvGraphicFramePr>
        <p:xfrm>
          <a:off x="548640" y="743251"/>
          <a:ext cx="11297528" cy="5186680"/>
        </p:xfrm>
        <a:graphic>
          <a:graphicData uri="http://schemas.openxmlformats.org/drawingml/2006/table">
            <a:tbl>
              <a:tblPr firstRow="1" bandRow="1">
                <a:tableStyleId>{17292A2E-F333-43FB-9621-5CBBE7FDCDCB}</a:tableStyleId>
              </a:tblPr>
              <a:tblGrid>
                <a:gridCol w="2824382">
                  <a:extLst>
                    <a:ext uri="{9D8B030D-6E8A-4147-A177-3AD203B41FA5}">
                      <a16:colId xmlns:a16="http://schemas.microsoft.com/office/drawing/2014/main" val="2669135962"/>
                    </a:ext>
                  </a:extLst>
                </a:gridCol>
                <a:gridCol w="1680242">
                  <a:extLst>
                    <a:ext uri="{9D8B030D-6E8A-4147-A177-3AD203B41FA5}">
                      <a16:colId xmlns:a16="http://schemas.microsoft.com/office/drawing/2014/main" val="1427853904"/>
                    </a:ext>
                  </a:extLst>
                </a:gridCol>
                <a:gridCol w="3968522">
                  <a:extLst>
                    <a:ext uri="{9D8B030D-6E8A-4147-A177-3AD203B41FA5}">
                      <a16:colId xmlns:a16="http://schemas.microsoft.com/office/drawing/2014/main" val="854806806"/>
                    </a:ext>
                  </a:extLst>
                </a:gridCol>
                <a:gridCol w="2824382">
                  <a:extLst>
                    <a:ext uri="{9D8B030D-6E8A-4147-A177-3AD203B41FA5}">
                      <a16:colId xmlns:a16="http://schemas.microsoft.com/office/drawing/2014/main" val="4244798874"/>
                    </a:ext>
                  </a:extLst>
                </a:gridCol>
              </a:tblGrid>
              <a:tr h="370840">
                <a:tc>
                  <a:txBody>
                    <a:bodyPr/>
                    <a:lstStyle/>
                    <a:p>
                      <a:r>
                        <a:rPr lang="en-US" sz="1400" dirty="0">
                          <a:latin typeface="Arial" panose="020B0604020202020204" pitchFamily="34" charset="0"/>
                          <a:cs typeface="Arial" panose="020B0604020202020204" pitchFamily="34" charset="0"/>
                        </a:rPr>
                        <a:t>Activity</a:t>
                      </a:r>
                    </a:p>
                  </a:txBody>
                  <a:tcPr/>
                </a:tc>
                <a:tc>
                  <a:txBody>
                    <a:bodyPr/>
                    <a:lstStyle/>
                    <a:p>
                      <a:r>
                        <a:rPr lang="en-US" sz="1400" dirty="0">
                          <a:latin typeface="Arial" panose="020B0604020202020204" pitchFamily="34" charset="0"/>
                          <a:cs typeface="Arial" panose="020B0604020202020204" pitchFamily="34" charset="0"/>
                        </a:rPr>
                        <a:t>Format </a:t>
                      </a:r>
                    </a:p>
                  </a:txBody>
                  <a:tcPr/>
                </a:tc>
                <a:tc>
                  <a:txBody>
                    <a:bodyPr/>
                    <a:lstStyle/>
                    <a:p>
                      <a:r>
                        <a:rPr lang="en-US" sz="1400" dirty="0">
                          <a:latin typeface="Arial" panose="020B0604020202020204" pitchFamily="34" charset="0"/>
                          <a:cs typeface="Arial" panose="020B0604020202020204" pitchFamily="34" charset="0"/>
                        </a:rPr>
                        <a:t>Description</a:t>
                      </a:r>
                    </a:p>
                  </a:txBody>
                  <a:tcPr/>
                </a:tc>
                <a:tc>
                  <a:txBody>
                    <a:bodyPr/>
                    <a:lstStyle/>
                    <a:p>
                      <a:r>
                        <a:rPr lang="en-US" sz="1400" dirty="0">
                          <a:latin typeface="Arial" panose="020B0604020202020204" pitchFamily="34" charset="0"/>
                          <a:cs typeface="Arial" panose="020B0604020202020204" pitchFamily="34" charset="0"/>
                        </a:rPr>
                        <a:t>Timeline</a:t>
                      </a:r>
                    </a:p>
                  </a:txBody>
                  <a:tcPr/>
                </a:tc>
                <a:extLst>
                  <a:ext uri="{0D108BD9-81ED-4DB2-BD59-A6C34878D82A}">
                    <a16:rowId xmlns:a16="http://schemas.microsoft.com/office/drawing/2014/main" val="390891565"/>
                  </a:ext>
                </a:extLst>
              </a:tr>
              <a:tr h="370840">
                <a:tc>
                  <a:txBody>
                    <a:bodyPr/>
                    <a:lstStyle/>
                    <a:p>
                      <a:r>
                        <a:rPr lang="en-US" sz="1400" dirty="0">
                          <a:solidFill>
                            <a:srgbClr val="000000"/>
                          </a:solidFill>
                          <a:latin typeface="Arial" panose="020B0604020202020204" pitchFamily="34" charset="0"/>
                          <a:cs typeface="Arial" panose="020B0604020202020204" pitchFamily="34" charset="0"/>
                        </a:rPr>
                        <a:t>Luma Newsletters</a:t>
                      </a:r>
                    </a:p>
                  </a:txBody>
                  <a:tcPr/>
                </a:tc>
                <a:tc>
                  <a:txBody>
                    <a:bodyPr/>
                    <a:lstStyle/>
                    <a:p>
                      <a:r>
                        <a:rPr lang="en-US" sz="1400" dirty="0">
                          <a:solidFill>
                            <a:srgbClr val="000000"/>
                          </a:solidFill>
                          <a:latin typeface="Arial" panose="020B0604020202020204" pitchFamily="34" charset="0"/>
                          <a:cs typeface="Arial" panose="020B0604020202020204" pitchFamily="34" charset="0"/>
                        </a:rPr>
                        <a:t>Virtual</a:t>
                      </a:r>
                    </a:p>
                  </a:txBody>
                  <a:tcPr/>
                </a:tc>
                <a:tc>
                  <a:txBody>
                    <a:bodyPr/>
                    <a:lstStyle/>
                    <a:p>
                      <a:r>
                        <a:rPr lang="en-US" sz="1400" dirty="0">
                          <a:solidFill>
                            <a:srgbClr val="000000"/>
                          </a:solidFill>
                          <a:latin typeface="Arial" panose="020B0604020202020204" pitchFamily="34" charset="0"/>
                          <a:cs typeface="Arial" panose="020B0604020202020204" pitchFamily="34" charset="0"/>
                        </a:rPr>
                        <a:t>Monthly updates on project activities sent Statewide</a:t>
                      </a:r>
                    </a:p>
                  </a:txBody>
                  <a:tcPr/>
                </a:tc>
                <a:tc>
                  <a:txBody>
                    <a:bodyPr/>
                    <a:lstStyle/>
                    <a:p>
                      <a:r>
                        <a:rPr lang="en-US" sz="1400" dirty="0">
                          <a:solidFill>
                            <a:srgbClr val="000000"/>
                          </a:solidFill>
                          <a:latin typeface="Arial" panose="020B0604020202020204" pitchFamily="34" charset="0"/>
                          <a:cs typeface="Arial" panose="020B0604020202020204" pitchFamily="34" charset="0"/>
                        </a:rPr>
                        <a:t>July – December 2020</a:t>
                      </a:r>
                    </a:p>
                  </a:txBody>
                  <a:tcPr/>
                </a:tc>
                <a:extLst>
                  <a:ext uri="{0D108BD9-81ED-4DB2-BD59-A6C34878D82A}">
                    <a16:rowId xmlns:a16="http://schemas.microsoft.com/office/drawing/2014/main" val="1989153405"/>
                  </a:ext>
                </a:extLst>
              </a:tr>
              <a:tr h="370840">
                <a:tc>
                  <a:txBody>
                    <a:bodyPr/>
                    <a:lstStyle/>
                    <a:p>
                      <a:r>
                        <a:rPr lang="en-US" sz="1400" dirty="0">
                          <a:solidFill>
                            <a:srgbClr val="000000"/>
                          </a:solidFill>
                          <a:latin typeface="Arial" panose="020B0604020202020204" pitchFamily="34" charset="0"/>
                          <a:cs typeface="Arial" panose="020B0604020202020204" pitchFamily="34" charset="0"/>
                        </a:rPr>
                        <a:t>Welcome to Luma Series</a:t>
                      </a:r>
                    </a:p>
                  </a:txBody>
                  <a:tcPr/>
                </a:tc>
                <a:tc>
                  <a:txBody>
                    <a:bodyPr/>
                    <a:lstStyle/>
                    <a:p>
                      <a:r>
                        <a:rPr lang="en-US" sz="1400" dirty="0">
                          <a:solidFill>
                            <a:srgbClr val="000000"/>
                          </a:solidFill>
                          <a:latin typeface="Arial" panose="020B0604020202020204" pitchFamily="34" charset="0"/>
                          <a:cs typeface="Arial" panose="020B0604020202020204" pitchFamily="34" charset="0"/>
                        </a:rPr>
                        <a:t>Virtual</a:t>
                      </a:r>
                    </a:p>
                  </a:txBody>
                  <a:tcPr/>
                </a:tc>
                <a:tc>
                  <a:txBody>
                    <a:bodyPr/>
                    <a:lstStyle/>
                    <a:p>
                      <a:r>
                        <a:rPr lang="en-US" sz="1400" dirty="0">
                          <a:solidFill>
                            <a:srgbClr val="000000"/>
                          </a:solidFill>
                          <a:latin typeface="Arial" panose="020B0604020202020204" pitchFamily="34" charset="0"/>
                          <a:cs typeface="Arial" panose="020B0604020202020204" pitchFamily="34" charset="0"/>
                        </a:rPr>
                        <a:t>A series of written communications from Change Impacts indicating what is changing with Luma specific to sub-areas and their processes, benefits, and key project activities for agencies to be aware of. </a:t>
                      </a:r>
                    </a:p>
                  </a:txBody>
                  <a:tcPr/>
                </a:tc>
                <a:tc>
                  <a:txBody>
                    <a:bodyPr/>
                    <a:lstStyle/>
                    <a:p>
                      <a:r>
                        <a:rPr lang="en-US" sz="1400" dirty="0">
                          <a:solidFill>
                            <a:srgbClr val="000000"/>
                          </a:solidFill>
                          <a:latin typeface="Arial" panose="020B0604020202020204" pitchFamily="34" charset="0"/>
                          <a:cs typeface="Arial" panose="020B0604020202020204" pitchFamily="34" charset="0"/>
                        </a:rPr>
                        <a:t>July – September 2020</a:t>
                      </a:r>
                    </a:p>
                  </a:txBody>
                  <a:tcPr/>
                </a:tc>
                <a:extLst>
                  <a:ext uri="{0D108BD9-81ED-4DB2-BD59-A6C34878D82A}">
                    <a16:rowId xmlns:a16="http://schemas.microsoft.com/office/drawing/2014/main" val="3136618728"/>
                  </a:ext>
                </a:extLst>
              </a:tr>
              <a:tr h="370840">
                <a:tc>
                  <a:txBody>
                    <a:bodyPr/>
                    <a:lstStyle/>
                    <a:p>
                      <a:r>
                        <a:rPr lang="en-US" sz="1400" dirty="0">
                          <a:solidFill>
                            <a:srgbClr val="000000"/>
                          </a:solidFill>
                          <a:latin typeface="Arial" panose="020B0604020202020204" pitchFamily="34" charset="0"/>
                          <a:cs typeface="Arial" panose="020B0604020202020204" pitchFamily="34" charset="0"/>
                        </a:rPr>
                        <a:t>Question and Answer Series</a:t>
                      </a:r>
                    </a:p>
                  </a:txBody>
                  <a:tcPr/>
                </a:tc>
                <a:tc>
                  <a:txBody>
                    <a:bodyPr/>
                    <a:lstStyle/>
                    <a:p>
                      <a:r>
                        <a:rPr lang="en-US" sz="1400" dirty="0">
                          <a:solidFill>
                            <a:srgbClr val="000000"/>
                          </a:solidFill>
                          <a:latin typeface="Arial" panose="020B0604020202020204" pitchFamily="34" charset="0"/>
                          <a:cs typeface="Arial" panose="020B0604020202020204" pitchFamily="34" charset="0"/>
                        </a:rPr>
                        <a:t>Virtual</a:t>
                      </a:r>
                    </a:p>
                  </a:txBody>
                  <a:tcPr/>
                </a:tc>
                <a:tc>
                  <a:txBody>
                    <a:bodyPr/>
                    <a:lstStyle/>
                    <a:p>
                      <a:r>
                        <a:rPr lang="en-US" sz="1400" dirty="0">
                          <a:solidFill>
                            <a:srgbClr val="000000"/>
                          </a:solidFill>
                          <a:latin typeface="Arial" panose="020B0604020202020204" pitchFamily="34" charset="0"/>
                          <a:cs typeface="Arial" panose="020B0604020202020204" pitchFamily="34" charset="0"/>
                        </a:rPr>
                        <a:t>A series of written or video communications with answers and demos to common questions submitted by agencies.</a:t>
                      </a:r>
                    </a:p>
                  </a:txBody>
                  <a:tcPr/>
                </a:tc>
                <a:tc>
                  <a:txBody>
                    <a:bodyPr/>
                    <a:lstStyle/>
                    <a:p>
                      <a:r>
                        <a:rPr lang="en-US" sz="1400" dirty="0">
                          <a:solidFill>
                            <a:srgbClr val="000000"/>
                          </a:solidFill>
                          <a:latin typeface="Arial" panose="020B0604020202020204" pitchFamily="34" charset="0"/>
                          <a:cs typeface="Arial" panose="020B0604020202020204" pitchFamily="34" charset="0"/>
                        </a:rPr>
                        <a:t>July – December 2020</a:t>
                      </a:r>
                    </a:p>
                  </a:txBody>
                  <a:tcPr/>
                </a:tc>
                <a:extLst>
                  <a:ext uri="{0D108BD9-81ED-4DB2-BD59-A6C34878D82A}">
                    <a16:rowId xmlns:a16="http://schemas.microsoft.com/office/drawing/2014/main" val="361101326"/>
                  </a:ext>
                </a:extLst>
              </a:tr>
              <a:tr h="370840">
                <a:tc>
                  <a:txBody>
                    <a:bodyPr/>
                    <a:lstStyle/>
                    <a:p>
                      <a:r>
                        <a:rPr lang="en-US" sz="1400" dirty="0">
                          <a:solidFill>
                            <a:srgbClr val="000000"/>
                          </a:solidFill>
                          <a:latin typeface="Arial" panose="020B0604020202020204" pitchFamily="34" charset="0"/>
                          <a:cs typeface="Arial" panose="020B0604020202020204" pitchFamily="34" charset="0"/>
                        </a:rPr>
                        <a:t>Luma Briefings </a:t>
                      </a:r>
                    </a:p>
                  </a:txBody>
                  <a:tcPr/>
                </a:tc>
                <a:tc>
                  <a:txBody>
                    <a:bodyPr/>
                    <a:lstStyle/>
                    <a:p>
                      <a:r>
                        <a:rPr lang="en-US" sz="1400" dirty="0">
                          <a:solidFill>
                            <a:srgbClr val="000000"/>
                          </a:solidFill>
                          <a:latin typeface="Arial" panose="020B0604020202020204" pitchFamily="34" charset="0"/>
                          <a:cs typeface="Arial" panose="020B0604020202020204" pitchFamily="34" charset="0"/>
                        </a:rPr>
                        <a:t>Virtual/In person</a:t>
                      </a:r>
                    </a:p>
                  </a:txBody>
                  <a:tcPr/>
                </a:tc>
                <a:tc>
                  <a:txBody>
                    <a:bodyPr/>
                    <a:lstStyle/>
                    <a:p>
                      <a:r>
                        <a:rPr lang="en-US" sz="1400" dirty="0">
                          <a:solidFill>
                            <a:srgbClr val="000000"/>
                          </a:solidFill>
                          <a:latin typeface="Arial" panose="020B0604020202020204" pitchFamily="34" charset="0"/>
                          <a:cs typeface="Arial" panose="020B0604020202020204" pitchFamily="34" charset="0"/>
                        </a:rPr>
                        <a:t>Meetings held by Agency Advocates with Change Liaisons with structured interview questions for feedback and discussion.</a:t>
                      </a:r>
                    </a:p>
                  </a:txBody>
                  <a:tcPr/>
                </a:tc>
                <a:tc>
                  <a:txBody>
                    <a:bodyPr/>
                    <a:lstStyle/>
                    <a:p>
                      <a:r>
                        <a:rPr lang="en-US" sz="1400" dirty="0">
                          <a:solidFill>
                            <a:srgbClr val="000000"/>
                          </a:solidFill>
                          <a:latin typeface="Arial" panose="020B0604020202020204" pitchFamily="34" charset="0"/>
                          <a:cs typeface="Arial" panose="020B0604020202020204" pitchFamily="34" charset="0"/>
                        </a:rPr>
                        <a:t>July – September 2020</a:t>
                      </a:r>
                    </a:p>
                  </a:txBody>
                  <a:tcPr/>
                </a:tc>
                <a:extLst>
                  <a:ext uri="{0D108BD9-81ED-4DB2-BD59-A6C34878D82A}">
                    <a16:rowId xmlns:a16="http://schemas.microsoft.com/office/drawing/2014/main" val="3238476953"/>
                  </a:ext>
                </a:extLst>
              </a:tr>
              <a:tr h="370840">
                <a:tc>
                  <a:txBody>
                    <a:bodyPr/>
                    <a:lstStyle/>
                    <a:p>
                      <a:r>
                        <a:rPr lang="en-US" sz="1400" dirty="0">
                          <a:solidFill>
                            <a:srgbClr val="000000"/>
                          </a:solidFill>
                          <a:latin typeface="Arial" panose="020B0604020202020204" pitchFamily="34" charset="0"/>
                          <a:cs typeface="Arial" panose="020B0604020202020204" pitchFamily="34" charset="0"/>
                        </a:rPr>
                        <a:t>Regional Road Shows</a:t>
                      </a:r>
                    </a:p>
                  </a:txBody>
                  <a:tcPr/>
                </a:tc>
                <a:tc>
                  <a:txBody>
                    <a:bodyPr/>
                    <a:lstStyle/>
                    <a:p>
                      <a:r>
                        <a:rPr lang="en-US" sz="1400" dirty="0">
                          <a:solidFill>
                            <a:srgbClr val="000000"/>
                          </a:solidFill>
                          <a:latin typeface="Arial" panose="020B0604020202020204" pitchFamily="34" charset="0"/>
                          <a:cs typeface="Arial" panose="020B0604020202020204" pitchFamily="34" charset="0"/>
                        </a:rPr>
                        <a:t>Virtual/In person</a:t>
                      </a:r>
                    </a:p>
                  </a:txBody>
                  <a:tcPr/>
                </a:tc>
                <a:tc>
                  <a:txBody>
                    <a:bodyPr/>
                    <a:lstStyle/>
                    <a:p>
                      <a:r>
                        <a:rPr lang="en-US" sz="1400" dirty="0">
                          <a:solidFill>
                            <a:srgbClr val="000000"/>
                          </a:solidFill>
                          <a:latin typeface="Arial" panose="020B0604020202020204" pitchFamily="34" charset="0"/>
                          <a:cs typeface="Arial" panose="020B0604020202020204" pitchFamily="34" charset="0"/>
                        </a:rPr>
                        <a:t>Change Management team members and select project staff provide introductory presentations about Luma to agencies.</a:t>
                      </a:r>
                    </a:p>
                  </a:txBody>
                  <a:tcPr/>
                </a:tc>
                <a:tc>
                  <a:txBody>
                    <a:bodyPr/>
                    <a:lstStyle/>
                    <a:p>
                      <a:r>
                        <a:rPr lang="en-US" sz="1400" dirty="0">
                          <a:solidFill>
                            <a:srgbClr val="000000"/>
                          </a:solidFill>
                          <a:latin typeface="Arial" panose="020B0604020202020204" pitchFamily="34" charset="0"/>
                          <a:cs typeface="Arial" panose="020B0604020202020204" pitchFamily="34" charset="0"/>
                        </a:rPr>
                        <a:t>September – November 2020</a:t>
                      </a:r>
                    </a:p>
                  </a:txBody>
                  <a:tcPr/>
                </a:tc>
                <a:extLst>
                  <a:ext uri="{0D108BD9-81ED-4DB2-BD59-A6C34878D82A}">
                    <a16:rowId xmlns:a16="http://schemas.microsoft.com/office/drawing/2014/main" val="1543697687"/>
                  </a:ext>
                </a:extLst>
              </a:tr>
              <a:tr h="370840">
                <a:tc>
                  <a:txBody>
                    <a:bodyPr/>
                    <a:lstStyle/>
                    <a:p>
                      <a:r>
                        <a:rPr lang="en-US" sz="1400" dirty="0">
                          <a:solidFill>
                            <a:srgbClr val="000000"/>
                          </a:solidFill>
                          <a:latin typeface="Arial" panose="020B0604020202020204" pitchFamily="34" charset="0"/>
                          <a:cs typeface="Arial" panose="020B0604020202020204" pitchFamily="34" charset="0"/>
                        </a:rPr>
                        <a:t>Luma Lunch and Learns</a:t>
                      </a:r>
                    </a:p>
                  </a:txBody>
                  <a:tcPr/>
                </a:tc>
                <a:tc>
                  <a:txBody>
                    <a:bodyPr/>
                    <a:lstStyle/>
                    <a:p>
                      <a:r>
                        <a:rPr lang="en-US" sz="1400" dirty="0">
                          <a:solidFill>
                            <a:srgbClr val="000000"/>
                          </a:solidFill>
                          <a:latin typeface="Arial" panose="020B0604020202020204" pitchFamily="34" charset="0"/>
                          <a:cs typeface="Arial" panose="020B0604020202020204" pitchFamily="34" charset="0"/>
                        </a:rPr>
                        <a:t>Virtual/In person</a:t>
                      </a:r>
                    </a:p>
                  </a:txBody>
                  <a:tcPr/>
                </a:tc>
                <a:tc>
                  <a:txBody>
                    <a:bodyPr/>
                    <a:lstStyle/>
                    <a:p>
                      <a:r>
                        <a:rPr lang="en-US" sz="1400" dirty="0">
                          <a:solidFill>
                            <a:srgbClr val="000000"/>
                          </a:solidFill>
                          <a:latin typeface="Arial" panose="020B0604020202020204" pitchFamily="34" charset="0"/>
                          <a:cs typeface="Arial" panose="020B0604020202020204" pitchFamily="34" charset="0"/>
                        </a:rPr>
                        <a:t>Monthly meetings that target one sub area within budget, finance, and procurement with a recorded demo and provide an opportunity for agencies to share feedback.</a:t>
                      </a:r>
                    </a:p>
                  </a:txBody>
                  <a:tcPr/>
                </a:tc>
                <a:tc>
                  <a:txBody>
                    <a:bodyPr/>
                    <a:lstStyle/>
                    <a:p>
                      <a:r>
                        <a:rPr lang="en-US" sz="1400" dirty="0">
                          <a:solidFill>
                            <a:srgbClr val="000000"/>
                          </a:solidFill>
                          <a:latin typeface="Arial" panose="020B0604020202020204" pitchFamily="34" charset="0"/>
                          <a:cs typeface="Arial" panose="020B0604020202020204" pitchFamily="34" charset="0"/>
                        </a:rPr>
                        <a:t>September – December 2020</a:t>
                      </a:r>
                    </a:p>
                  </a:txBody>
                  <a:tcPr/>
                </a:tc>
                <a:extLst>
                  <a:ext uri="{0D108BD9-81ED-4DB2-BD59-A6C34878D82A}">
                    <a16:rowId xmlns:a16="http://schemas.microsoft.com/office/drawing/2014/main" val="790783984"/>
                  </a:ext>
                </a:extLst>
              </a:tr>
            </a:tbl>
          </a:graphicData>
        </a:graphic>
      </p:graphicFrame>
    </p:spTree>
    <p:extLst>
      <p:ext uri="{BB962C8B-B14F-4D97-AF65-F5344CB8AC3E}">
        <p14:creationId xmlns:p14="http://schemas.microsoft.com/office/powerpoint/2010/main" val="374888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713B-DAD8-416F-8807-B147C056FBCC}"/>
              </a:ext>
            </a:extLst>
          </p:cNvPr>
          <p:cNvSpPr>
            <a:spLocks noGrp="1"/>
          </p:cNvSpPr>
          <p:nvPr>
            <p:ph type="title"/>
          </p:nvPr>
        </p:nvSpPr>
        <p:spPr>
          <a:xfrm>
            <a:off x="141436" y="130284"/>
            <a:ext cx="11873948" cy="904588"/>
          </a:xfrm>
        </p:spPr>
        <p:txBody>
          <a:bodyPr>
            <a:normAutofit/>
          </a:bodyPr>
          <a:lstStyle/>
          <a:p>
            <a:r>
              <a:rPr lang="en-US" dirty="0">
                <a:solidFill>
                  <a:schemeClr val="tx1"/>
                </a:solidFill>
              </a:rPr>
              <a:t>Luma Town Hall</a:t>
            </a:r>
          </a:p>
        </p:txBody>
      </p:sp>
      <p:pic>
        <p:nvPicPr>
          <p:cNvPr id="5" name="Picture 4">
            <a:extLst>
              <a:ext uri="{FF2B5EF4-FFF2-40B4-BE49-F238E27FC236}">
                <a16:creationId xmlns:a16="http://schemas.microsoft.com/office/drawing/2014/main" id="{944A7D52-0862-4D0E-B0CE-09EC5CD92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910" y="725337"/>
            <a:ext cx="1905000" cy="1905000"/>
          </a:xfrm>
          <a:prstGeom prst="rect">
            <a:avLst/>
          </a:prstGeom>
        </p:spPr>
      </p:pic>
      <p:sp>
        <p:nvSpPr>
          <p:cNvPr id="6" name="Rectangle 5">
            <a:extLst>
              <a:ext uri="{FF2B5EF4-FFF2-40B4-BE49-F238E27FC236}">
                <a16:creationId xmlns:a16="http://schemas.microsoft.com/office/drawing/2014/main" id="{2213563A-9A5B-4465-894E-1815A9E3CB46}"/>
              </a:ext>
            </a:extLst>
          </p:cNvPr>
          <p:cNvSpPr/>
          <p:nvPr/>
        </p:nvSpPr>
        <p:spPr>
          <a:xfrm>
            <a:off x="3048000" y="2658003"/>
            <a:ext cx="6096000" cy="3139321"/>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Join us for a brief update on the Luma Project, followed by a demonstration of the budget, finance, and procurement modules in Luma.</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WHEN: Wednesday, August 5 | 10:00 - 11:30 AM</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HOW: Remote attendance via Zoom Meeting. Calendar invitations with Zoom information will be sent after you RSVP.</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WHO: All state employees are welcome to attend. Please let us know you are coming!</a:t>
            </a:r>
          </a:p>
        </p:txBody>
      </p:sp>
    </p:spTree>
    <p:extLst>
      <p:ext uri="{BB962C8B-B14F-4D97-AF65-F5344CB8AC3E}">
        <p14:creationId xmlns:p14="http://schemas.microsoft.com/office/powerpoint/2010/main" val="275959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1A2E7-5E3A-49A4-A99F-2BB05A01188C}"/>
              </a:ext>
            </a:extLst>
          </p:cNvPr>
          <p:cNvSpPr>
            <a:spLocks noGrp="1"/>
          </p:cNvSpPr>
          <p:nvPr>
            <p:ph idx="1"/>
          </p:nvPr>
        </p:nvSpPr>
        <p:spPr>
          <a:xfrm>
            <a:off x="4800600" y="2926080"/>
            <a:ext cx="6492240" cy="3063240"/>
          </a:xfrm>
        </p:spPr>
        <p:txBody>
          <a:bodyPr>
            <a:normAutofit/>
          </a:bodyPr>
          <a:lstStyle/>
          <a:p>
            <a:pPr algn="ctr"/>
            <a:r>
              <a:rPr lang="en-US" sz="4500" dirty="0">
                <a:solidFill>
                  <a:srgbClr val="092F57"/>
                </a:solidFill>
              </a:rPr>
              <a:t>Questions</a:t>
            </a: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15</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B7F9715B-4725-4A81-B58B-2B707112974F}"/>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15</a:t>
            </a:fld>
            <a:endParaRPr lang="en-US" dirty="0"/>
          </a:p>
        </p:txBody>
      </p:sp>
      <p:cxnSp>
        <p:nvCxnSpPr>
          <p:cNvPr id="7" name="Straight Connector 6">
            <a:extLst>
              <a:ext uri="{FF2B5EF4-FFF2-40B4-BE49-F238E27FC236}">
                <a16:creationId xmlns:a16="http://schemas.microsoft.com/office/drawing/2014/main" id="{C6BBB537-5595-498C-AF01-2B1AB78F6F61}"/>
              </a:ext>
            </a:extLst>
          </p:cNvPr>
          <p:cNvCxnSpPr/>
          <p:nvPr/>
        </p:nvCxnSpPr>
        <p:spPr>
          <a:xfrm>
            <a:off x="5067300" y="36957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5468BB0-0368-4388-AD55-42D1DFADAB10}"/>
              </a:ext>
            </a:extLst>
          </p:cNvPr>
          <p:cNvGrpSpPr/>
          <p:nvPr/>
        </p:nvGrpSpPr>
        <p:grpSpPr>
          <a:xfrm>
            <a:off x="1009651" y="2470151"/>
            <a:ext cx="2057399" cy="2057395"/>
            <a:chOff x="2314575" y="2084388"/>
            <a:chExt cx="958851" cy="958849"/>
          </a:xfrm>
          <a:solidFill>
            <a:schemeClr val="bg1"/>
          </a:solidFill>
        </p:grpSpPr>
        <p:sp>
          <p:nvSpPr>
            <p:cNvPr id="9" name="Freeform 43">
              <a:extLst>
                <a:ext uri="{FF2B5EF4-FFF2-40B4-BE49-F238E27FC236}">
                  <a16:creationId xmlns:a16="http://schemas.microsoft.com/office/drawing/2014/main" id="{E0010227-8755-4F97-A1D5-1C8987875210}"/>
                </a:ext>
              </a:extLst>
            </p:cNvPr>
            <p:cNvSpPr>
              <a:spLocks noEditPoints="1"/>
            </p:cNvSpPr>
            <p:nvPr/>
          </p:nvSpPr>
          <p:spPr bwMode="auto">
            <a:xfrm>
              <a:off x="2314575" y="2084388"/>
              <a:ext cx="958851" cy="958849"/>
            </a:xfrm>
            <a:custGeom>
              <a:avLst/>
              <a:gdLst>
                <a:gd name="T0" fmla="*/ 340 w 355"/>
                <a:gd name="T1" fmla="*/ 283 h 355"/>
                <a:gd name="T2" fmla="*/ 263 w 355"/>
                <a:gd name="T3" fmla="*/ 207 h 355"/>
                <a:gd name="T4" fmla="*/ 280 w 355"/>
                <a:gd name="T5" fmla="*/ 140 h 355"/>
                <a:gd name="T6" fmla="*/ 239 w 355"/>
                <a:gd name="T7" fmla="*/ 41 h 355"/>
                <a:gd name="T8" fmla="*/ 140 w 355"/>
                <a:gd name="T9" fmla="*/ 0 h 355"/>
                <a:gd name="T10" fmla="*/ 1 w 355"/>
                <a:gd name="T11" fmla="*/ 140 h 355"/>
                <a:gd name="T12" fmla="*/ 41 w 355"/>
                <a:gd name="T13" fmla="*/ 239 h 355"/>
                <a:gd name="T14" fmla="*/ 140 w 355"/>
                <a:gd name="T15" fmla="*/ 280 h 355"/>
                <a:gd name="T16" fmla="*/ 207 w 355"/>
                <a:gd name="T17" fmla="*/ 263 h 355"/>
                <a:gd name="T18" fmla="*/ 284 w 355"/>
                <a:gd name="T19" fmla="*/ 339 h 355"/>
                <a:gd name="T20" fmla="*/ 340 w 355"/>
                <a:gd name="T21" fmla="*/ 339 h 355"/>
                <a:gd name="T22" fmla="*/ 340 w 355"/>
                <a:gd name="T23" fmla="*/ 283 h 355"/>
                <a:gd name="T24" fmla="*/ 140 w 355"/>
                <a:gd name="T25" fmla="*/ 240 h 355"/>
                <a:gd name="T26" fmla="*/ 70 w 355"/>
                <a:gd name="T27" fmla="*/ 211 h 355"/>
                <a:gd name="T28" fmla="*/ 41 w 355"/>
                <a:gd name="T29" fmla="*/ 140 h 355"/>
                <a:gd name="T30" fmla="*/ 140 w 355"/>
                <a:gd name="T31" fmla="*/ 40 h 355"/>
                <a:gd name="T32" fmla="*/ 240 w 355"/>
                <a:gd name="T33" fmla="*/ 140 h 355"/>
                <a:gd name="T34" fmla="*/ 140 w 355"/>
                <a:gd name="T35"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355">
                  <a:moveTo>
                    <a:pt x="340" y="283"/>
                  </a:moveTo>
                  <a:cubicBezTo>
                    <a:pt x="263" y="207"/>
                    <a:pt x="263" y="207"/>
                    <a:pt x="263" y="207"/>
                  </a:cubicBezTo>
                  <a:cubicBezTo>
                    <a:pt x="274" y="187"/>
                    <a:pt x="280" y="164"/>
                    <a:pt x="280" y="140"/>
                  </a:cubicBezTo>
                  <a:cubicBezTo>
                    <a:pt x="280" y="103"/>
                    <a:pt x="266" y="68"/>
                    <a:pt x="239" y="41"/>
                  </a:cubicBezTo>
                  <a:cubicBezTo>
                    <a:pt x="213" y="15"/>
                    <a:pt x="178" y="0"/>
                    <a:pt x="140" y="0"/>
                  </a:cubicBezTo>
                  <a:cubicBezTo>
                    <a:pt x="63" y="0"/>
                    <a:pt x="1" y="63"/>
                    <a:pt x="1" y="140"/>
                  </a:cubicBezTo>
                  <a:cubicBezTo>
                    <a:pt x="0" y="177"/>
                    <a:pt x="15" y="213"/>
                    <a:pt x="41" y="239"/>
                  </a:cubicBezTo>
                  <a:cubicBezTo>
                    <a:pt x="68" y="265"/>
                    <a:pt x="103" y="280"/>
                    <a:pt x="140" y="280"/>
                  </a:cubicBezTo>
                  <a:cubicBezTo>
                    <a:pt x="165" y="280"/>
                    <a:pt x="187" y="274"/>
                    <a:pt x="207" y="263"/>
                  </a:cubicBezTo>
                  <a:cubicBezTo>
                    <a:pt x="284" y="339"/>
                    <a:pt x="284" y="339"/>
                    <a:pt x="284" y="339"/>
                  </a:cubicBezTo>
                  <a:cubicBezTo>
                    <a:pt x="299" y="355"/>
                    <a:pt x="324" y="355"/>
                    <a:pt x="340" y="339"/>
                  </a:cubicBezTo>
                  <a:cubicBezTo>
                    <a:pt x="355" y="324"/>
                    <a:pt x="355" y="299"/>
                    <a:pt x="340" y="283"/>
                  </a:cubicBezTo>
                  <a:close/>
                  <a:moveTo>
                    <a:pt x="140" y="240"/>
                  </a:moveTo>
                  <a:cubicBezTo>
                    <a:pt x="114" y="240"/>
                    <a:pt x="89" y="229"/>
                    <a:pt x="70" y="211"/>
                  </a:cubicBezTo>
                  <a:cubicBezTo>
                    <a:pt x="51" y="192"/>
                    <a:pt x="41" y="167"/>
                    <a:pt x="41" y="140"/>
                  </a:cubicBezTo>
                  <a:cubicBezTo>
                    <a:pt x="41" y="85"/>
                    <a:pt x="85" y="40"/>
                    <a:pt x="140" y="40"/>
                  </a:cubicBezTo>
                  <a:cubicBezTo>
                    <a:pt x="195" y="40"/>
                    <a:pt x="240" y="85"/>
                    <a:pt x="240" y="140"/>
                  </a:cubicBezTo>
                  <a:cubicBezTo>
                    <a:pt x="240" y="195"/>
                    <a:pt x="195" y="240"/>
                    <a:pt x="14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44">
              <a:extLst>
                <a:ext uri="{FF2B5EF4-FFF2-40B4-BE49-F238E27FC236}">
                  <a16:creationId xmlns:a16="http://schemas.microsoft.com/office/drawing/2014/main" id="{B4C40C8B-E0F8-41AA-BD57-364E28EE7256}"/>
                </a:ext>
              </a:extLst>
            </p:cNvPr>
            <p:cNvSpPr>
              <a:spLocks noEditPoints="1"/>
            </p:cNvSpPr>
            <p:nvPr/>
          </p:nvSpPr>
          <p:spPr bwMode="auto">
            <a:xfrm>
              <a:off x="2552700" y="2273300"/>
              <a:ext cx="280988" cy="377825"/>
            </a:xfrm>
            <a:custGeom>
              <a:avLst/>
              <a:gdLst>
                <a:gd name="T0" fmla="*/ 67 w 104"/>
                <a:gd name="T1" fmla="*/ 97 h 140"/>
                <a:gd name="T2" fmla="*/ 31 w 104"/>
                <a:gd name="T3" fmla="*/ 97 h 140"/>
                <a:gd name="T4" fmla="*/ 31 w 104"/>
                <a:gd name="T5" fmla="*/ 93 h 140"/>
                <a:gd name="T6" fmla="*/ 33 w 104"/>
                <a:gd name="T7" fmla="*/ 78 h 140"/>
                <a:gd name="T8" fmla="*/ 40 w 104"/>
                <a:gd name="T9" fmla="*/ 68 h 140"/>
                <a:gd name="T10" fmla="*/ 58 w 104"/>
                <a:gd name="T11" fmla="*/ 52 h 140"/>
                <a:gd name="T12" fmla="*/ 65 w 104"/>
                <a:gd name="T13" fmla="*/ 40 h 140"/>
                <a:gd name="T14" fmla="*/ 62 w 104"/>
                <a:gd name="T15" fmla="*/ 32 h 140"/>
                <a:gd name="T16" fmla="*/ 53 w 104"/>
                <a:gd name="T17" fmla="*/ 29 h 140"/>
                <a:gd name="T18" fmla="*/ 42 w 104"/>
                <a:gd name="T19" fmla="*/ 34 h 140"/>
                <a:gd name="T20" fmla="*/ 37 w 104"/>
                <a:gd name="T21" fmla="*/ 49 h 140"/>
                <a:gd name="T22" fmla="*/ 0 w 104"/>
                <a:gd name="T23" fmla="*/ 45 h 140"/>
                <a:gd name="T24" fmla="*/ 15 w 104"/>
                <a:gd name="T25" fmla="*/ 13 h 140"/>
                <a:gd name="T26" fmla="*/ 54 w 104"/>
                <a:gd name="T27" fmla="*/ 0 h 140"/>
                <a:gd name="T28" fmla="*/ 87 w 104"/>
                <a:gd name="T29" fmla="*/ 9 h 140"/>
                <a:gd name="T30" fmla="*/ 104 w 104"/>
                <a:gd name="T31" fmla="*/ 40 h 140"/>
                <a:gd name="T32" fmla="*/ 99 w 104"/>
                <a:gd name="T33" fmla="*/ 55 h 140"/>
                <a:gd name="T34" fmla="*/ 81 w 104"/>
                <a:gd name="T35" fmla="*/ 73 h 140"/>
                <a:gd name="T36" fmla="*/ 69 w 104"/>
                <a:gd name="T37" fmla="*/ 85 h 140"/>
                <a:gd name="T38" fmla="*/ 67 w 104"/>
                <a:gd name="T39" fmla="*/ 97 h 140"/>
                <a:gd name="T40" fmla="*/ 30 w 104"/>
                <a:gd name="T41" fmla="*/ 106 h 140"/>
                <a:gd name="T42" fmla="*/ 68 w 104"/>
                <a:gd name="T43" fmla="*/ 106 h 140"/>
                <a:gd name="T44" fmla="*/ 68 w 104"/>
                <a:gd name="T45" fmla="*/ 140 h 140"/>
                <a:gd name="T46" fmla="*/ 30 w 104"/>
                <a:gd name="T47" fmla="*/ 140 h 140"/>
                <a:gd name="T48" fmla="*/ 30 w 104"/>
                <a:gd name="T49" fmla="*/ 10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40">
                  <a:moveTo>
                    <a:pt x="67" y="97"/>
                  </a:moveTo>
                  <a:cubicBezTo>
                    <a:pt x="31" y="97"/>
                    <a:pt x="31" y="97"/>
                    <a:pt x="31" y="97"/>
                  </a:cubicBezTo>
                  <a:cubicBezTo>
                    <a:pt x="31" y="93"/>
                    <a:pt x="31" y="93"/>
                    <a:pt x="31" y="93"/>
                  </a:cubicBezTo>
                  <a:cubicBezTo>
                    <a:pt x="31" y="87"/>
                    <a:pt x="32" y="82"/>
                    <a:pt x="33" y="78"/>
                  </a:cubicBezTo>
                  <a:cubicBezTo>
                    <a:pt x="35" y="75"/>
                    <a:pt x="37" y="71"/>
                    <a:pt x="40" y="68"/>
                  </a:cubicBezTo>
                  <a:cubicBezTo>
                    <a:pt x="42" y="65"/>
                    <a:pt x="48" y="60"/>
                    <a:pt x="58" y="52"/>
                  </a:cubicBezTo>
                  <a:cubicBezTo>
                    <a:pt x="63" y="48"/>
                    <a:pt x="65" y="44"/>
                    <a:pt x="65" y="40"/>
                  </a:cubicBezTo>
                  <a:cubicBezTo>
                    <a:pt x="65" y="37"/>
                    <a:pt x="64" y="34"/>
                    <a:pt x="62" y="32"/>
                  </a:cubicBezTo>
                  <a:cubicBezTo>
                    <a:pt x="60" y="30"/>
                    <a:pt x="57" y="29"/>
                    <a:pt x="53" y="29"/>
                  </a:cubicBezTo>
                  <a:cubicBezTo>
                    <a:pt x="49" y="29"/>
                    <a:pt x="45" y="31"/>
                    <a:pt x="42" y="34"/>
                  </a:cubicBezTo>
                  <a:cubicBezTo>
                    <a:pt x="39" y="37"/>
                    <a:pt x="37" y="42"/>
                    <a:pt x="37" y="49"/>
                  </a:cubicBezTo>
                  <a:cubicBezTo>
                    <a:pt x="0" y="45"/>
                    <a:pt x="0" y="45"/>
                    <a:pt x="0" y="45"/>
                  </a:cubicBezTo>
                  <a:cubicBezTo>
                    <a:pt x="2" y="31"/>
                    <a:pt x="6" y="21"/>
                    <a:pt x="15" y="13"/>
                  </a:cubicBezTo>
                  <a:cubicBezTo>
                    <a:pt x="23" y="4"/>
                    <a:pt x="36" y="0"/>
                    <a:pt x="54" y="0"/>
                  </a:cubicBezTo>
                  <a:cubicBezTo>
                    <a:pt x="67" y="0"/>
                    <a:pt x="78" y="3"/>
                    <a:pt x="87" y="9"/>
                  </a:cubicBezTo>
                  <a:cubicBezTo>
                    <a:pt x="98" y="16"/>
                    <a:pt x="104" y="27"/>
                    <a:pt x="104" y="40"/>
                  </a:cubicBezTo>
                  <a:cubicBezTo>
                    <a:pt x="104" y="45"/>
                    <a:pt x="102" y="50"/>
                    <a:pt x="99" y="55"/>
                  </a:cubicBezTo>
                  <a:cubicBezTo>
                    <a:pt x="96" y="60"/>
                    <a:pt x="90" y="66"/>
                    <a:pt x="81" y="73"/>
                  </a:cubicBezTo>
                  <a:cubicBezTo>
                    <a:pt x="75" y="78"/>
                    <a:pt x="71" y="82"/>
                    <a:pt x="69" y="85"/>
                  </a:cubicBezTo>
                  <a:cubicBezTo>
                    <a:pt x="68" y="88"/>
                    <a:pt x="67" y="92"/>
                    <a:pt x="67" y="97"/>
                  </a:cubicBezTo>
                  <a:close/>
                  <a:moveTo>
                    <a:pt x="30" y="106"/>
                  </a:moveTo>
                  <a:cubicBezTo>
                    <a:pt x="68" y="106"/>
                    <a:pt x="68" y="106"/>
                    <a:pt x="68" y="106"/>
                  </a:cubicBezTo>
                  <a:cubicBezTo>
                    <a:pt x="68" y="140"/>
                    <a:pt x="68" y="140"/>
                    <a:pt x="68" y="140"/>
                  </a:cubicBezTo>
                  <a:cubicBezTo>
                    <a:pt x="30" y="140"/>
                    <a:pt x="30" y="140"/>
                    <a:pt x="30" y="140"/>
                  </a:cubicBezTo>
                  <a:lnTo>
                    <a:pt x="3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4608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1A2E7-5E3A-49A4-A99F-2BB05A01188C}"/>
              </a:ext>
            </a:extLst>
          </p:cNvPr>
          <p:cNvSpPr>
            <a:spLocks noGrp="1"/>
          </p:cNvSpPr>
          <p:nvPr>
            <p:ph idx="1"/>
          </p:nvPr>
        </p:nvSpPr>
        <p:spPr>
          <a:xfrm>
            <a:off x="4853152" y="1675350"/>
            <a:ext cx="6492240" cy="769614"/>
          </a:xfrm>
        </p:spPr>
        <p:txBody>
          <a:bodyPr>
            <a:normAutofit/>
          </a:bodyPr>
          <a:lstStyle/>
          <a:p>
            <a:pPr algn="ctr"/>
            <a:r>
              <a:rPr lang="en-US" sz="4500" dirty="0">
                <a:solidFill>
                  <a:srgbClr val="092F57"/>
                </a:solidFill>
              </a:rPr>
              <a:t>Thank You for Coming!</a:t>
            </a: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16</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B7F9715B-4725-4A81-B58B-2B707112974F}"/>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16</a:t>
            </a:fld>
            <a:endParaRPr lang="en-US" dirty="0"/>
          </a:p>
        </p:txBody>
      </p:sp>
      <p:cxnSp>
        <p:nvCxnSpPr>
          <p:cNvPr id="7" name="Straight Connector 6">
            <a:extLst>
              <a:ext uri="{FF2B5EF4-FFF2-40B4-BE49-F238E27FC236}">
                <a16:creationId xmlns:a16="http://schemas.microsoft.com/office/drawing/2014/main" id="{C6BBB537-5595-498C-AF01-2B1AB78F6F61}"/>
              </a:ext>
            </a:extLst>
          </p:cNvPr>
          <p:cNvCxnSpPr/>
          <p:nvPr/>
        </p:nvCxnSpPr>
        <p:spPr>
          <a:xfrm>
            <a:off x="5230783" y="2381906"/>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CBA7B9-816F-480F-912D-B98D3357CE2A}"/>
              </a:ext>
            </a:extLst>
          </p:cNvPr>
          <p:cNvSpPr txBox="1"/>
          <p:nvPr/>
        </p:nvSpPr>
        <p:spPr>
          <a:xfrm>
            <a:off x="5230782" y="2505670"/>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Sheena Coles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2"/>
              </a:rPr>
              <a:t>scoles@sco.Idaho.gov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208-332-8703</a:t>
            </a:r>
          </a:p>
        </p:txBody>
      </p:sp>
      <p:sp>
        <p:nvSpPr>
          <p:cNvPr id="8" name="TextBox 7">
            <a:extLst>
              <a:ext uri="{FF2B5EF4-FFF2-40B4-BE49-F238E27FC236}">
                <a16:creationId xmlns:a16="http://schemas.microsoft.com/office/drawing/2014/main" id="{83D3BAE2-BAE0-4842-92DF-174D3C430C56}"/>
              </a:ext>
            </a:extLst>
          </p:cNvPr>
          <p:cNvSpPr txBox="1"/>
          <p:nvPr/>
        </p:nvSpPr>
        <p:spPr>
          <a:xfrm>
            <a:off x="8608305" y="2444963"/>
            <a:ext cx="2737087"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Mackenzie Smith</a:t>
            </a:r>
          </a:p>
          <a:p>
            <a:r>
              <a:rPr lang="en-US" dirty="0">
                <a:latin typeface="Arial" panose="020B0604020202020204" pitchFamily="34" charset="0"/>
                <a:cs typeface="Arial" panose="020B0604020202020204" pitchFamily="34" charset="0"/>
                <a:hlinkClick r:id="rId3"/>
              </a:rPr>
              <a:t>msmith@sco.Idaho.gov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208-332-8712</a:t>
            </a:r>
            <a:r>
              <a:rPr lang="en-US" dirty="0"/>
              <a:t> </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572D9E7-B66E-45FB-9B80-93AC382A16EE}"/>
              </a:ext>
            </a:extLst>
          </p:cNvPr>
          <p:cNvSpPr txBox="1"/>
          <p:nvPr/>
        </p:nvSpPr>
        <p:spPr>
          <a:xfrm>
            <a:off x="6871687" y="5240545"/>
            <a:ext cx="306781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Luma: </a:t>
            </a:r>
            <a:r>
              <a:rPr lang="en-US" u="sng" dirty="0">
                <a:latin typeface="Arial" panose="020B0604020202020204" pitchFamily="34" charset="0"/>
                <a:cs typeface="Arial" panose="020B0604020202020204" pitchFamily="34" charset="0"/>
                <a:hlinkClick r:id="rId4"/>
              </a:rPr>
              <a:t>luma@sco.idaho.gov</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9816E2E-A978-40DF-B050-B8A910D5F523}"/>
              </a:ext>
            </a:extLst>
          </p:cNvPr>
          <p:cNvSpPr txBox="1"/>
          <p:nvPr/>
        </p:nvSpPr>
        <p:spPr>
          <a:xfrm>
            <a:off x="5230782" y="3436711"/>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Heath Ribordy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5"/>
              </a:rPr>
              <a:t>hribordy@sco.Idaho.gov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CBB48C5-C0FA-4FC6-BD21-BFF41143D628}"/>
              </a:ext>
            </a:extLst>
          </p:cNvPr>
          <p:cNvSpPr txBox="1"/>
          <p:nvPr/>
        </p:nvSpPr>
        <p:spPr>
          <a:xfrm>
            <a:off x="8608305" y="3466015"/>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Danielle Blackmer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2"/>
              </a:rPr>
              <a:t>scoles@sco.Idaho.gov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D735BF0-E91D-4234-924C-08701AF9C1AE}"/>
              </a:ext>
            </a:extLst>
          </p:cNvPr>
          <p:cNvSpPr txBox="1"/>
          <p:nvPr/>
        </p:nvSpPr>
        <p:spPr>
          <a:xfrm>
            <a:off x="5230782" y="4259320"/>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Chris Lehosit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6"/>
              </a:rPr>
              <a:t>clehosit@sco.Idaho.gov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79DFCFE-1246-4DB0-95DC-3242CD38A8FD}"/>
              </a:ext>
            </a:extLst>
          </p:cNvPr>
          <p:cNvSpPr txBox="1"/>
          <p:nvPr/>
        </p:nvSpPr>
        <p:spPr>
          <a:xfrm>
            <a:off x="8630467" y="4260052"/>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Tina	Fuller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7"/>
              </a:rPr>
              <a:t>tfuller@sco.Idaho.gov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95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36C8D8-804C-48C6-B39E-ACC2B1355DD4}"/>
              </a:ext>
            </a:extLst>
          </p:cNvPr>
          <p:cNvSpPr>
            <a:spLocks noGrp="1"/>
          </p:cNvSpPr>
          <p:nvPr>
            <p:ph type="title"/>
          </p:nvPr>
        </p:nvSpPr>
        <p:spPr/>
        <p:txBody>
          <a:bodyPr/>
          <a:lstStyle/>
          <a:p>
            <a:r>
              <a:rPr lang="en-US">
                <a:solidFill>
                  <a:srgbClr val="092F57"/>
                </a:solidFill>
              </a:rPr>
              <a:t>Recorded </a:t>
            </a:r>
            <a:r>
              <a:rPr lang="en-US" dirty="0">
                <a:solidFill>
                  <a:srgbClr val="092F57"/>
                </a:solidFill>
              </a:rPr>
              <a:t>Zoom Meeting</a:t>
            </a:r>
          </a:p>
        </p:txBody>
      </p:sp>
      <p:sp>
        <p:nvSpPr>
          <p:cNvPr id="5" name="Slide Number Placeholder 2">
            <a:extLst>
              <a:ext uri="{FF2B5EF4-FFF2-40B4-BE49-F238E27FC236}">
                <a16:creationId xmlns:a16="http://schemas.microsoft.com/office/drawing/2014/main" id="{72A6CDC6-B4F9-4FAF-9A55-496EEF0388E0}"/>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a:t>
            </a:fld>
            <a:endParaRPr lang="en-US" dirty="0"/>
          </a:p>
        </p:txBody>
      </p:sp>
      <p:grpSp>
        <p:nvGrpSpPr>
          <p:cNvPr id="9" name="Group 8">
            <a:extLst>
              <a:ext uri="{FF2B5EF4-FFF2-40B4-BE49-F238E27FC236}">
                <a16:creationId xmlns:a16="http://schemas.microsoft.com/office/drawing/2014/main" id="{D78BBA77-4BF8-43C0-A2DD-72276F5F4214}"/>
              </a:ext>
            </a:extLst>
          </p:cNvPr>
          <p:cNvGrpSpPr/>
          <p:nvPr/>
        </p:nvGrpSpPr>
        <p:grpSpPr>
          <a:xfrm>
            <a:off x="1353126" y="800100"/>
            <a:ext cx="9112718" cy="5522330"/>
            <a:chOff x="906087" y="604151"/>
            <a:chExt cx="9112718" cy="5522330"/>
          </a:xfrm>
        </p:grpSpPr>
        <p:sp>
          <p:nvSpPr>
            <p:cNvPr id="10" name="Rectangle 9">
              <a:extLst>
                <a:ext uri="{FF2B5EF4-FFF2-40B4-BE49-F238E27FC236}">
                  <a16:creationId xmlns:a16="http://schemas.microsoft.com/office/drawing/2014/main" id="{9342F887-DCCA-4107-9F14-F624A4C23E63}"/>
                </a:ext>
              </a:extLst>
            </p:cNvPr>
            <p:cNvSpPr/>
            <p:nvPr/>
          </p:nvSpPr>
          <p:spPr>
            <a:xfrm>
              <a:off x="906087" y="615143"/>
              <a:ext cx="9112718" cy="55113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F429B6-778E-467A-82C3-B86680405026}"/>
                </a:ext>
              </a:extLst>
            </p:cNvPr>
            <p:cNvPicPr>
              <a:picLocks noChangeAspect="1"/>
            </p:cNvPicPr>
            <p:nvPr/>
          </p:nvPicPr>
          <p:blipFill rotWithShape="1">
            <a:blip r:embed="rId3"/>
            <a:srcRect l="324" t="2310" r="-324" b="7018"/>
            <a:stretch/>
          </p:blipFill>
          <p:spPr>
            <a:xfrm>
              <a:off x="2410691" y="2393772"/>
              <a:ext cx="2477193" cy="2214529"/>
            </a:xfrm>
            <a:prstGeom prst="rect">
              <a:avLst/>
            </a:prstGeom>
          </p:spPr>
        </p:pic>
        <p:pic>
          <p:nvPicPr>
            <p:cNvPr id="12" name="Picture 11">
              <a:extLst>
                <a:ext uri="{FF2B5EF4-FFF2-40B4-BE49-F238E27FC236}">
                  <a16:creationId xmlns:a16="http://schemas.microsoft.com/office/drawing/2014/main" id="{A076626F-3FD3-4F06-A729-23DE485AB702}"/>
                </a:ext>
              </a:extLst>
            </p:cNvPr>
            <p:cNvPicPr>
              <a:picLocks noChangeAspect="1"/>
            </p:cNvPicPr>
            <p:nvPr/>
          </p:nvPicPr>
          <p:blipFill rotWithShape="1">
            <a:blip r:embed="rId4">
              <a:extLst>
                <a:ext uri="{28A0092B-C50C-407E-A947-70E740481C1C}">
                  <a14:useLocalDpi xmlns:a14="http://schemas.microsoft.com/office/drawing/2010/main" val="0"/>
                </a:ext>
              </a:extLst>
            </a:blip>
            <a:srcRect t="3288" b="88769"/>
            <a:stretch/>
          </p:blipFill>
          <p:spPr>
            <a:xfrm>
              <a:off x="906087" y="604151"/>
              <a:ext cx="9112718" cy="513496"/>
            </a:xfrm>
            <a:prstGeom prst="rect">
              <a:avLst/>
            </a:prstGeom>
          </p:spPr>
        </p:pic>
        <p:pic>
          <p:nvPicPr>
            <p:cNvPr id="13" name="Picture 12">
              <a:extLst>
                <a:ext uri="{FF2B5EF4-FFF2-40B4-BE49-F238E27FC236}">
                  <a16:creationId xmlns:a16="http://schemas.microsoft.com/office/drawing/2014/main" id="{0EEC63BA-452D-4222-B07A-7D568F86730C}"/>
                </a:ext>
              </a:extLst>
            </p:cNvPr>
            <p:cNvPicPr>
              <a:picLocks noChangeAspect="1"/>
            </p:cNvPicPr>
            <p:nvPr/>
          </p:nvPicPr>
          <p:blipFill rotWithShape="1">
            <a:blip r:embed="rId4">
              <a:extLst>
                <a:ext uri="{28A0092B-C50C-407E-A947-70E740481C1C}">
                  <a14:useLocalDpi xmlns:a14="http://schemas.microsoft.com/office/drawing/2010/main" val="0"/>
                </a:ext>
              </a:extLst>
            </a:blip>
            <a:srcRect l="-172" t="88727" r="172" b="42"/>
            <a:stretch/>
          </p:blipFill>
          <p:spPr>
            <a:xfrm>
              <a:off x="906087" y="5400452"/>
              <a:ext cx="9112718" cy="726029"/>
            </a:xfrm>
            <a:prstGeom prst="rect">
              <a:avLst/>
            </a:prstGeom>
          </p:spPr>
        </p:pic>
        <p:pic>
          <p:nvPicPr>
            <p:cNvPr id="14" name="Picture 13">
              <a:extLst>
                <a:ext uri="{FF2B5EF4-FFF2-40B4-BE49-F238E27FC236}">
                  <a16:creationId xmlns:a16="http://schemas.microsoft.com/office/drawing/2014/main" id="{BACF479A-70DA-4322-A160-F6817EB09D52}"/>
                </a:ext>
              </a:extLst>
            </p:cNvPr>
            <p:cNvPicPr>
              <a:picLocks noChangeAspect="1"/>
            </p:cNvPicPr>
            <p:nvPr/>
          </p:nvPicPr>
          <p:blipFill rotWithShape="1">
            <a:blip r:embed="rId5"/>
            <a:srcRect b="9700"/>
            <a:stretch/>
          </p:blipFill>
          <p:spPr>
            <a:xfrm>
              <a:off x="6392487" y="2393773"/>
              <a:ext cx="2568633" cy="2214529"/>
            </a:xfrm>
            <a:prstGeom prst="rect">
              <a:avLst/>
            </a:prstGeom>
          </p:spPr>
        </p:pic>
        <p:pic>
          <p:nvPicPr>
            <p:cNvPr id="15" name="Picture 14">
              <a:extLst>
                <a:ext uri="{FF2B5EF4-FFF2-40B4-BE49-F238E27FC236}">
                  <a16:creationId xmlns:a16="http://schemas.microsoft.com/office/drawing/2014/main" id="{AB50D6D1-6E30-4A5B-B3DF-87B5CFE72860}"/>
                </a:ext>
              </a:extLst>
            </p:cNvPr>
            <p:cNvPicPr>
              <a:picLocks noChangeAspect="1"/>
            </p:cNvPicPr>
            <p:nvPr/>
          </p:nvPicPr>
          <p:blipFill>
            <a:blip r:embed="rId6"/>
            <a:stretch>
              <a:fillRect/>
            </a:stretch>
          </p:blipFill>
          <p:spPr>
            <a:xfrm>
              <a:off x="2410691" y="4392170"/>
              <a:ext cx="1085850" cy="228600"/>
            </a:xfrm>
            <a:prstGeom prst="rect">
              <a:avLst/>
            </a:prstGeom>
          </p:spPr>
        </p:pic>
        <p:pic>
          <p:nvPicPr>
            <p:cNvPr id="16" name="Picture 15">
              <a:extLst>
                <a:ext uri="{FF2B5EF4-FFF2-40B4-BE49-F238E27FC236}">
                  <a16:creationId xmlns:a16="http://schemas.microsoft.com/office/drawing/2014/main" id="{DC594BB9-2BC1-4260-BBB4-54A7E1FA0997}"/>
                </a:ext>
              </a:extLst>
            </p:cNvPr>
            <p:cNvPicPr>
              <a:picLocks noChangeAspect="1"/>
            </p:cNvPicPr>
            <p:nvPr/>
          </p:nvPicPr>
          <p:blipFill>
            <a:blip r:embed="rId7"/>
            <a:stretch>
              <a:fillRect/>
            </a:stretch>
          </p:blipFill>
          <p:spPr>
            <a:xfrm>
              <a:off x="6392487" y="4392171"/>
              <a:ext cx="981075" cy="228600"/>
            </a:xfrm>
            <a:prstGeom prst="rect">
              <a:avLst/>
            </a:prstGeom>
          </p:spPr>
        </p:pic>
      </p:grpSp>
      <p:sp>
        <p:nvSpPr>
          <p:cNvPr id="18" name="Rectangle 17">
            <a:extLst>
              <a:ext uri="{FF2B5EF4-FFF2-40B4-BE49-F238E27FC236}">
                <a16:creationId xmlns:a16="http://schemas.microsoft.com/office/drawing/2014/main" id="{59713A6C-0121-4CF1-92B7-5895A1FA03A0}"/>
              </a:ext>
            </a:extLst>
          </p:cNvPr>
          <p:cNvSpPr/>
          <p:nvPr/>
        </p:nvSpPr>
        <p:spPr>
          <a:xfrm>
            <a:off x="5818907" y="5754255"/>
            <a:ext cx="711200" cy="711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67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2.08333E-7 -2.22222E-6 L -0.06875 0.00139 " pathEditMode="relative" rAng="0" ptsTypes="AA">
                                      <p:cBhvr>
                                        <p:cTn id="11" dur="2000" fill="hold"/>
                                        <p:tgtEl>
                                          <p:spTgt spid="18"/>
                                        </p:tgtEl>
                                        <p:attrNameLst>
                                          <p:attrName>ppt_x</p:attrName>
                                          <p:attrName>ppt_y</p:attrName>
                                        </p:attrNameLst>
                                      </p:cBhvr>
                                      <p:rCtr x="-3438"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CFA086-2495-4565-B5F6-4EC3BE861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68"/>
          <a:stretch/>
        </p:blipFill>
        <p:spPr>
          <a:xfrm>
            <a:off x="0" y="0"/>
            <a:ext cx="4652730" cy="6329239"/>
          </a:xfrm>
          <a:prstGeom prst="rect">
            <a:avLst/>
          </a:prstGeom>
        </p:spPr>
      </p:pic>
      <p:sp>
        <p:nvSpPr>
          <p:cNvPr id="6" name="Rectangle 5">
            <a:extLst>
              <a:ext uri="{FF2B5EF4-FFF2-40B4-BE49-F238E27FC236}">
                <a16:creationId xmlns:a16="http://schemas.microsoft.com/office/drawing/2014/main" id="{0FF0233D-DF1D-4894-80C8-234E9A817890}"/>
              </a:ext>
            </a:extLst>
          </p:cNvPr>
          <p:cNvSpPr/>
          <p:nvPr/>
        </p:nvSpPr>
        <p:spPr>
          <a:xfrm>
            <a:off x="0" y="0"/>
            <a:ext cx="4652730" cy="6329238"/>
          </a:xfrm>
          <a:prstGeom prst="rect">
            <a:avLst/>
          </a:prstGeom>
          <a:gradFill flip="none" rotWithShape="1">
            <a:gsLst>
              <a:gs pos="43000">
                <a:schemeClr val="accent2">
                  <a:alpha val="80000"/>
                </a:scheme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BFA7D-C3AE-4BB8-A325-6962849857CB}"/>
              </a:ext>
            </a:extLst>
          </p:cNvPr>
          <p:cNvSpPr>
            <a:spLocks noGrp="1"/>
          </p:cNvSpPr>
          <p:nvPr>
            <p:ph type="title"/>
          </p:nvPr>
        </p:nvSpPr>
        <p:spPr>
          <a:xfrm>
            <a:off x="1207185" y="2500363"/>
            <a:ext cx="2238360" cy="664256"/>
          </a:xfrm>
        </p:spPr>
        <p:txBody>
          <a:bodyPr>
            <a:normAutofit/>
          </a:bodyPr>
          <a:lstStyle/>
          <a:p>
            <a:r>
              <a:rPr lang="en-US" sz="3600" b="1" dirty="0">
                <a:solidFill>
                  <a:schemeClr val="bg1"/>
                </a:solidFill>
              </a:rPr>
              <a:t>AGENDA</a:t>
            </a:r>
          </a:p>
        </p:txBody>
      </p:sp>
      <p:sp>
        <p:nvSpPr>
          <p:cNvPr id="8" name="Text Placeholder 7">
            <a:extLst>
              <a:ext uri="{FF2B5EF4-FFF2-40B4-BE49-F238E27FC236}">
                <a16:creationId xmlns:a16="http://schemas.microsoft.com/office/drawing/2014/main" id="{E7AC143D-BD6C-4288-AA91-F461064BF7B4}"/>
              </a:ext>
            </a:extLst>
          </p:cNvPr>
          <p:cNvSpPr txBox="1">
            <a:spLocks/>
          </p:cNvSpPr>
          <p:nvPr/>
        </p:nvSpPr>
        <p:spPr>
          <a:xfrm>
            <a:off x="4891265" y="1034211"/>
            <a:ext cx="7300735" cy="449532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FFB81C"/>
              </a:buClr>
              <a:buFont typeface="Arial" panose="020B0604020202020204" pitchFamily="34" charset="0"/>
              <a:buChar char="•"/>
            </a:pPr>
            <a:r>
              <a:rPr lang="en-US" sz="2800" dirty="0">
                <a:solidFill>
                  <a:schemeClr val="accent2"/>
                </a:solidFill>
              </a:rPr>
              <a:t> Luma Update</a:t>
            </a:r>
          </a:p>
          <a:p>
            <a:pPr lvl="1">
              <a:buClr>
                <a:srgbClr val="FFB81C"/>
              </a:buClr>
              <a:buFont typeface="Arial" panose="020B0604020202020204" pitchFamily="34" charset="0"/>
              <a:buChar char="•"/>
            </a:pPr>
            <a:r>
              <a:rPr lang="en-US" sz="2400" dirty="0">
                <a:solidFill>
                  <a:schemeClr val="accent2"/>
                </a:solidFill>
              </a:rPr>
              <a:t>Sprints</a:t>
            </a:r>
          </a:p>
          <a:p>
            <a:pPr lvl="1">
              <a:buClr>
                <a:srgbClr val="FFB81C"/>
              </a:buClr>
              <a:buFont typeface="Arial" panose="020B0604020202020204" pitchFamily="34" charset="0"/>
              <a:buChar char="•"/>
            </a:pPr>
            <a:r>
              <a:rPr lang="en-US" sz="2400" dirty="0">
                <a:solidFill>
                  <a:schemeClr val="accent2"/>
                </a:solidFill>
              </a:rPr>
              <a:t>Luma Town Hall</a:t>
            </a:r>
          </a:p>
          <a:p>
            <a:pPr>
              <a:buClr>
                <a:srgbClr val="FFB81C"/>
              </a:buClr>
              <a:buFont typeface="Arial" panose="020B0604020202020204" pitchFamily="34" charset="0"/>
              <a:buChar char="•"/>
            </a:pPr>
            <a:r>
              <a:rPr lang="en-US" sz="2800" dirty="0">
                <a:solidFill>
                  <a:schemeClr val="accent2"/>
                </a:solidFill>
              </a:rPr>
              <a:t>Interface Timeline Update </a:t>
            </a:r>
          </a:p>
          <a:p>
            <a:pPr>
              <a:buClr>
                <a:srgbClr val="FFB81C"/>
              </a:buClr>
              <a:buFont typeface="Arial" panose="020B0604020202020204" pitchFamily="34" charset="0"/>
              <a:buChar char="•"/>
            </a:pPr>
            <a:r>
              <a:rPr lang="en-US" sz="2800" dirty="0">
                <a:solidFill>
                  <a:schemeClr val="accent2"/>
                </a:solidFill>
              </a:rPr>
              <a:t>Change Impacts</a:t>
            </a:r>
          </a:p>
          <a:p>
            <a:pPr marL="749808" lvl="1" indent="-457200">
              <a:buClr>
                <a:srgbClr val="FFB81C"/>
              </a:buClr>
              <a:buFont typeface="Arial" panose="020B0604020202020204" pitchFamily="34" charset="0"/>
              <a:buChar char="•"/>
            </a:pPr>
            <a:r>
              <a:rPr lang="en-US" sz="2600" dirty="0">
                <a:solidFill>
                  <a:schemeClr val="accent2"/>
                </a:solidFill>
              </a:rPr>
              <a:t>What is a change impact</a:t>
            </a:r>
          </a:p>
          <a:p>
            <a:pPr marL="749808" lvl="1" indent="-457200">
              <a:buClr>
                <a:srgbClr val="FFB81C"/>
              </a:buClr>
              <a:buFont typeface="Arial" panose="020B0604020202020204" pitchFamily="34" charset="0"/>
              <a:buChar char="•"/>
            </a:pPr>
            <a:r>
              <a:rPr lang="en-US" sz="2600" dirty="0">
                <a:solidFill>
                  <a:schemeClr val="accent2"/>
                </a:solidFill>
              </a:rPr>
              <a:t>Change Impact Information Sheets</a:t>
            </a:r>
          </a:p>
          <a:p>
            <a:pPr>
              <a:buClr>
                <a:srgbClr val="FFB81C"/>
              </a:buClr>
              <a:buFont typeface="Arial" panose="020B0604020202020204" pitchFamily="34" charset="0"/>
              <a:buChar char="•"/>
            </a:pPr>
            <a:r>
              <a:rPr lang="en-US" sz="2800" dirty="0">
                <a:solidFill>
                  <a:schemeClr val="accent2"/>
                </a:solidFill>
              </a:rPr>
              <a:t> Day in the Life: Sprint Demonstration</a:t>
            </a:r>
          </a:p>
          <a:p>
            <a:pPr marL="228600" indent="-228600">
              <a:buClrTx/>
              <a:buFont typeface="Arial" panose="020B0604020202020204" pitchFamily="34" charset="0"/>
              <a:buChar char="•"/>
            </a:pPr>
            <a:endParaRPr lang="en-US" sz="2600" dirty="0">
              <a:solidFill>
                <a:schemeClr val="accent2"/>
              </a:solidFill>
            </a:endParaRPr>
          </a:p>
          <a:p>
            <a:pPr marL="521208" lvl="1" indent="-228600">
              <a:buClrTx/>
              <a:buFont typeface="Arial" panose="020B0604020202020204" pitchFamily="34" charset="0"/>
              <a:buChar char="•"/>
            </a:pPr>
            <a:endParaRPr lang="en-US" sz="2600" dirty="0">
              <a:solidFill>
                <a:schemeClr val="accent2"/>
              </a:solidFill>
            </a:endParaRPr>
          </a:p>
          <a:p>
            <a:pPr marL="457200" indent="-457200">
              <a:buClr>
                <a:srgbClr val="FFB81C"/>
              </a:buClr>
              <a:buFont typeface="+mj-lt"/>
              <a:buAutoNum type="arabicPeriod"/>
            </a:pPr>
            <a:endParaRPr lang="en-US" dirty="0"/>
          </a:p>
        </p:txBody>
      </p:sp>
    </p:spTree>
    <p:extLst>
      <p:ext uri="{BB962C8B-B14F-4D97-AF65-F5344CB8AC3E}">
        <p14:creationId xmlns:p14="http://schemas.microsoft.com/office/powerpoint/2010/main" val="2452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itle 12"/>
          <p:cNvSpPr txBox="1">
            <a:spLocks/>
          </p:cNvSpPr>
          <p:nvPr/>
        </p:nvSpPr>
        <p:spPr bwMode="auto">
          <a:xfrm>
            <a:off x="522154" y="1216923"/>
            <a:ext cx="11636875" cy="442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300" b="1" kern="1200" baseline="0">
                <a:solidFill>
                  <a:schemeClr val="tx2"/>
                </a:solidFill>
                <a:latin typeface="Arial Bold"/>
                <a:ea typeface="ヒラギノ角ゴ Pro W3" pitchFamily="124" charset="-128"/>
                <a:cs typeface="Arial Bold"/>
              </a:defRPr>
            </a:lvl1pPr>
            <a:lvl2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2pPr>
            <a:lvl3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3pPr>
            <a:lvl4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4pPr>
            <a:lvl5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5pPr>
            <a:lvl6pPr marL="4572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4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6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8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9pPr>
          </a:lstStyle>
          <a:p>
            <a:endParaRPr lang="en-US" altLang="ja-JP" sz="1467" b="0" dirty="0">
              <a:solidFill>
                <a:schemeClr val="tx1"/>
              </a:solidFill>
              <a:latin typeface="Lucida Sans" panose="020B0602040502020204" pitchFamily="34" charset="0"/>
              <a:cs typeface="Lucida Sans" panose="020B0602040502020204" pitchFamily="34" charset="0"/>
            </a:endParaRPr>
          </a:p>
        </p:txBody>
      </p:sp>
      <p:graphicFrame>
        <p:nvGraphicFramePr>
          <p:cNvPr id="207" name="Table 206">
            <a:extLst>
              <a:ext uri="{FF2B5EF4-FFF2-40B4-BE49-F238E27FC236}">
                <a16:creationId xmlns:a16="http://schemas.microsoft.com/office/drawing/2014/main" id="{15171366-1B37-46F9-987F-1594691A98B2}"/>
              </a:ext>
            </a:extLst>
          </p:cNvPr>
          <p:cNvGraphicFramePr>
            <a:graphicFrameLocks noGrp="1"/>
          </p:cNvGraphicFramePr>
          <p:nvPr>
            <p:extLst/>
          </p:nvPr>
        </p:nvGraphicFramePr>
        <p:xfrm>
          <a:off x="36040" y="1161016"/>
          <a:ext cx="12084594" cy="4756274"/>
        </p:xfrm>
        <a:graphic>
          <a:graphicData uri="http://schemas.openxmlformats.org/drawingml/2006/table">
            <a:tbl>
              <a:tblPr firstRow="1" bandRow="1"/>
              <a:tblGrid>
                <a:gridCol w="228600">
                  <a:extLst>
                    <a:ext uri="{9D8B030D-6E8A-4147-A177-3AD203B41FA5}">
                      <a16:colId xmlns:a16="http://schemas.microsoft.com/office/drawing/2014/main" val="2889556829"/>
                    </a:ext>
                  </a:extLst>
                </a:gridCol>
                <a:gridCol w="290208">
                  <a:extLst>
                    <a:ext uri="{9D8B030D-6E8A-4147-A177-3AD203B41FA5}">
                      <a16:colId xmlns:a16="http://schemas.microsoft.com/office/drawing/2014/main" val="3051355316"/>
                    </a:ext>
                  </a:extLst>
                </a:gridCol>
                <a:gridCol w="259404">
                  <a:extLst>
                    <a:ext uri="{9D8B030D-6E8A-4147-A177-3AD203B41FA5}">
                      <a16:colId xmlns:a16="http://schemas.microsoft.com/office/drawing/2014/main" val="1669576942"/>
                    </a:ext>
                  </a:extLst>
                </a:gridCol>
                <a:gridCol w="259404">
                  <a:extLst>
                    <a:ext uri="{9D8B030D-6E8A-4147-A177-3AD203B41FA5}">
                      <a16:colId xmlns:a16="http://schemas.microsoft.com/office/drawing/2014/main" val="1134006340"/>
                    </a:ext>
                  </a:extLst>
                </a:gridCol>
                <a:gridCol w="259404">
                  <a:extLst>
                    <a:ext uri="{9D8B030D-6E8A-4147-A177-3AD203B41FA5}">
                      <a16:colId xmlns:a16="http://schemas.microsoft.com/office/drawing/2014/main" val="1762622251"/>
                    </a:ext>
                  </a:extLst>
                </a:gridCol>
                <a:gridCol w="259404">
                  <a:extLst>
                    <a:ext uri="{9D8B030D-6E8A-4147-A177-3AD203B41FA5}">
                      <a16:colId xmlns:a16="http://schemas.microsoft.com/office/drawing/2014/main" val="431517693"/>
                    </a:ext>
                  </a:extLst>
                </a:gridCol>
                <a:gridCol w="259404">
                  <a:extLst>
                    <a:ext uri="{9D8B030D-6E8A-4147-A177-3AD203B41FA5}">
                      <a16:colId xmlns:a16="http://schemas.microsoft.com/office/drawing/2014/main" val="3109203086"/>
                    </a:ext>
                  </a:extLst>
                </a:gridCol>
                <a:gridCol w="259404">
                  <a:extLst>
                    <a:ext uri="{9D8B030D-6E8A-4147-A177-3AD203B41FA5}">
                      <a16:colId xmlns:a16="http://schemas.microsoft.com/office/drawing/2014/main" val="2022433513"/>
                    </a:ext>
                  </a:extLst>
                </a:gridCol>
                <a:gridCol w="259404">
                  <a:extLst>
                    <a:ext uri="{9D8B030D-6E8A-4147-A177-3AD203B41FA5}">
                      <a16:colId xmlns:a16="http://schemas.microsoft.com/office/drawing/2014/main" val="2701685071"/>
                    </a:ext>
                  </a:extLst>
                </a:gridCol>
                <a:gridCol w="259404">
                  <a:extLst>
                    <a:ext uri="{9D8B030D-6E8A-4147-A177-3AD203B41FA5}">
                      <a16:colId xmlns:a16="http://schemas.microsoft.com/office/drawing/2014/main" val="1690183239"/>
                    </a:ext>
                  </a:extLst>
                </a:gridCol>
                <a:gridCol w="259404">
                  <a:extLst>
                    <a:ext uri="{9D8B030D-6E8A-4147-A177-3AD203B41FA5}">
                      <a16:colId xmlns:a16="http://schemas.microsoft.com/office/drawing/2014/main" val="421050148"/>
                    </a:ext>
                  </a:extLst>
                </a:gridCol>
                <a:gridCol w="259404">
                  <a:extLst>
                    <a:ext uri="{9D8B030D-6E8A-4147-A177-3AD203B41FA5}">
                      <a16:colId xmlns:a16="http://schemas.microsoft.com/office/drawing/2014/main" val="1695785347"/>
                    </a:ext>
                  </a:extLst>
                </a:gridCol>
                <a:gridCol w="259404">
                  <a:extLst>
                    <a:ext uri="{9D8B030D-6E8A-4147-A177-3AD203B41FA5}">
                      <a16:colId xmlns:a16="http://schemas.microsoft.com/office/drawing/2014/main" val="2902119876"/>
                    </a:ext>
                  </a:extLst>
                </a:gridCol>
                <a:gridCol w="196448">
                  <a:extLst>
                    <a:ext uri="{9D8B030D-6E8A-4147-A177-3AD203B41FA5}">
                      <a16:colId xmlns:a16="http://schemas.microsoft.com/office/drawing/2014/main" val="3693854998"/>
                    </a:ext>
                  </a:extLst>
                </a:gridCol>
                <a:gridCol w="322360">
                  <a:extLst>
                    <a:ext uri="{9D8B030D-6E8A-4147-A177-3AD203B41FA5}">
                      <a16:colId xmlns:a16="http://schemas.microsoft.com/office/drawing/2014/main" val="4166636124"/>
                    </a:ext>
                  </a:extLst>
                </a:gridCol>
                <a:gridCol w="259404">
                  <a:extLst>
                    <a:ext uri="{9D8B030D-6E8A-4147-A177-3AD203B41FA5}">
                      <a16:colId xmlns:a16="http://schemas.microsoft.com/office/drawing/2014/main" val="3994730882"/>
                    </a:ext>
                  </a:extLst>
                </a:gridCol>
                <a:gridCol w="259404">
                  <a:extLst>
                    <a:ext uri="{9D8B030D-6E8A-4147-A177-3AD203B41FA5}">
                      <a16:colId xmlns:a16="http://schemas.microsoft.com/office/drawing/2014/main" val="4012124492"/>
                    </a:ext>
                  </a:extLst>
                </a:gridCol>
                <a:gridCol w="215295">
                  <a:extLst>
                    <a:ext uri="{9D8B030D-6E8A-4147-A177-3AD203B41FA5}">
                      <a16:colId xmlns:a16="http://schemas.microsoft.com/office/drawing/2014/main" val="4068193439"/>
                    </a:ext>
                  </a:extLst>
                </a:gridCol>
                <a:gridCol w="196119">
                  <a:extLst>
                    <a:ext uri="{9D8B030D-6E8A-4147-A177-3AD203B41FA5}">
                      <a16:colId xmlns:a16="http://schemas.microsoft.com/office/drawing/2014/main" val="380504888"/>
                    </a:ext>
                  </a:extLst>
                </a:gridCol>
                <a:gridCol w="259404">
                  <a:extLst>
                    <a:ext uri="{9D8B030D-6E8A-4147-A177-3AD203B41FA5}">
                      <a16:colId xmlns:a16="http://schemas.microsoft.com/office/drawing/2014/main" val="2319174930"/>
                    </a:ext>
                  </a:extLst>
                </a:gridCol>
                <a:gridCol w="259404">
                  <a:extLst>
                    <a:ext uri="{9D8B030D-6E8A-4147-A177-3AD203B41FA5}">
                      <a16:colId xmlns:a16="http://schemas.microsoft.com/office/drawing/2014/main" val="1202977070"/>
                    </a:ext>
                  </a:extLst>
                </a:gridCol>
                <a:gridCol w="259404">
                  <a:extLst>
                    <a:ext uri="{9D8B030D-6E8A-4147-A177-3AD203B41FA5}">
                      <a16:colId xmlns:a16="http://schemas.microsoft.com/office/drawing/2014/main" val="2564279360"/>
                    </a:ext>
                  </a:extLst>
                </a:gridCol>
                <a:gridCol w="259404">
                  <a:extLst>
                    <a:ext uri="{9D8B030D-6E8A-4147-A177-3AD203B41FA5}">
                      <a16:colId xmlns:a16="http://schemas.microsoft.com/office/drawing/2014/main" val="3721763537"/>
                    </a:ext>
                  </a:extLst>
                </a:gridCol>
                <a:gridCol w="259404">
                  <a:extLst>
                    <a:ext uri="{9D8B030D-6E8A-4147-A177-3AD203B41FA5}">
                      <a16:colId xmlns:a16="http://schemas.microsoft.com/office/drawing/2014/main" val="2784559044"/>
                    </a:ext>
                  </a:extLst>
                </a:gridCol>
                <a:gridCol w="259404">
                  <a:extLst>
                    <a:ext uri="{9D8B030D-6E8A-4147-A177-3AD203B41FA5}">
                      <a16:colId xmlns:a16="http://schemas.microsoft.com/office/drawing/2014/main" val="90367337"/>
                    </a:ext>
                  </a:extLst>
                </a:gridCol>
                <a:gridCol w="259404">
                  <a:extLst>
                    <a:ext uri="{9D8B030D-6E8A-4147-A177-3AD203B41FA5}">
                      <a16:colId xmlns:a16="http://schemas.microsoft.com/office/drawing/2014/main" val="4189758370"/>
                    </a:ext>
                  </a:extLst>
                </a:gridCol>
                <a:gridCol w="259404">
                  <a:extLst>
                    <a:ext uri="{9D8B030D-6E8A-4147-A177-3AD203B41FA5}">
                      <a16:colId xmlns:a16="http://schemas.microsoft.com/office/drawing/2014/main" val="709587184"/>
                    </a:ext>
                  </a:extLst>
                </a:gridCol>
                <a:gridCol w="259404">
                  <a:extLst>
                    <a:ext uri="{9D8B030D-6E8A-4147-A177-3AD203B41FA5}">
                      <a16:colId xmlns:a16="http://schemas.microsoft.com/office/drawing/2014/main" val="717801023"/>
                    </a:ext>
                  </a:extLst>
                </a:gridCol>
                <a:gridCol w="259404">
                  <a:extLst>
                    <a:ext uri="{9D8B030D-6E8A-4147-A177-3AD203B41FA5}">
                      <a16:colId xmlns:a16="http://schemas.microsoft.com/office/drawing/2014/main" val="1325793142"/>
                    </a:ext>
                  </a:extLst>
                </a:gridCol>
                <a:gridCol w="259404">
                  <a:extLst>
                    <a:ext uri="{9D8B030D-6E8A-4147-A177-3AD203B41FA5}">
                      <a16:colId xmlns:a16="http://schemas.microsoft.com/office/drawing/2014/main" val="3713763269"/>
                    </a:ext>
                  </a:extLst>
                </a:gridCol>
                <a:gridCol w="259404">
                  <a:extLst>
                    <a:ext uri="{9D8B030D-6E8A-4147-A177-3AD203B41FA5}">
                      <a16:colId xmlns:a16="http://schemas.microsoft.com/office/drawing/2014/main" val="712037288"/>
                    </a:ext>
                  </a:extLst>
                </a:gridCol>
                <a:gridCol w="259404">
                  <a:extLst>
                    <a:ext uri="{9D8B030D-6E8A-4147-A177-3AD203B41FA5}">
                      <a16:colId xmlns:a16="http://schemas.microsoft.com/office/drawing/2014/main" val="1409311844"/>
                    </a:ext>
                  </a:extLst>
                </a:gridCol>
                <a:gridCol w="259404">
                  <a:extLst>
                    <a:ext uri="{9D8B030D-6E8A-4147-A177-3AD203B41FA5}">
                      <a16:colId xmlns:a16="http://schemas.microsoft.com/office/drawing/2014/main" val="1694415533"/>
                    </a:ext>
                  </a:extLst>
                </a:gridCol>
                <a:gridCol w="259404">
                  <a:extLst>
                    <a:ext uri="{9D8B030D-6E8A-4147-A177-3AD203B41FA5}">
                      <a16:colId xmlns:a16="http://schemas.microsoft.com/office/drawing/2014/main" val="2087577534"/>
                    </a:ext>
                  </a:extLst>
                </a:gridCol>
                <a:gridCol w="259404">
                  <a:extLst>
                    <a:ext uri="{9D8B030D-6E8A-4147-A177-3AD203B41FA5}">
                      <a16:colId xmlns:a16="http://schemas.microsoft.com/office/drawing/2014/main" val="3393792748"/>
                    </a:ext>
                  </a:extLst>
                </a:gridCol>
                <a:gridCol w="259404">
                  <a:extLst>
                    <a:ext uri="{9D8B030D-6E8A-4147-A177-3AD203B41FA5}">
                      <a16:colId xmlns:a16="http://schemas.microsoft.com/office/drawing/2014/main" val="3919084950"/>
                    </a:ext>
                  </a:extLst>
                </a:gridCol>
                <a:gridCol w="259404">
                  <a:extLst>
                    <a:ext uri="{9D8B030D-6E8A-4147-A177-3AD203B41FA5}">
                      <a16:colId xmlns:a16="http://schemas.microsoft.com/office/drawing/2014/main" val="2063741902"/>
                    </a:ext>
                  </a:extLst>
                </a:gridCol>
                <a:gridCol w="259404">
                  <a:extLst>
                    <a:ext uri="{9D8B030D-6E8A-4147-A177-3AD203B41FA5}">
                      <a16:colId xmlns:a16="http://schemas.microsoft.com/office/drawing/2014/main" val="2893059035"/>
                    </a:ext>
                  </a:extLst>
                </a:gridCol>
                <a:gridCol w="259404">
                  <a:extLst>
                    <a:ext uri="{9D8B030D-6E8A-4147-A177-3AD203B41FA5}">
                      <a16:colId xmlns:a16="http://schemas.microsoft.com/office/drawing/2014/main" val="2994222386"/>
                    </a:ext>
                  </a:extLst>
                </a:gridCol>
                <a:gridCol w="259404">
                  <a:extLst>
                    <a:ext uri="{9D8B030D-6E8A-4147-A177-3AD203B41FA5}">
                      <a16:colId xmlns:a16="http://schemas.microsoft.com/office/drawing/2014/main" val="362535062"/>
                    </a:ext>
                  </a:extLst>
                </a:gridCol>
                <a:gridCol w="259404">
                  <a:extLst>
                    <a:ext uri="{9D8B030D-6E8A-4147-A177-3AD203B41FA5}">
                      <a16:colId xmlns:a16="http://schemas.microsoft.com/office/drawing/2014/main" val="1906731167"/>
                    </a:ext>
                  </a:extLst>
                </a:gridCol>
                <a:gridCol w="259404">
                  <a:extLst>
                    <a:ext uri="{9D8B030D-6E8A-4147-A177-3AD203B41FA5}">
                      <a16:colId xmlns:a16="http://schemas.microsoft.com/office/drawing/2014/main" val="1405646101"/>
                    </a:ext>
                  </a:extLst>
                </a:gridCol>
                <a:gridCol w="259404">
                  <a:extLst>
                    <a:ext uri="{9D8B030D-6E8A-4147-A177-3AD203B41FA5}">
                      <a16:colId xmlns:a16="http://schemas.microsoft.com/office/drawing/2014/main" val="3875745779"/>
                    </a:ext>
                  </a:extLst>
                </a:gridCol>
                <a:gridCol w="259404">
                  <a:extLst>
                    <a:ext uri="{9D8B030D-6E8A-4147-A177-3AD203B41FA5}">
                      <a16:colId xmlns:a16="http://schemas.microsoft.com/office/drawing/2014/main" val="3080658574"/>
                    </a:ext>
                  </a:extLst>
                </a:gridCol>
                <a:gridCol w="259404">
                  <a:extLst>
                    <a:ext uri="{9D8B030D-6E8A-4147-A177-3AD203B41FA5}">
                      <a16:colId xmlns:a16="http://schemas.microsoft.com/office/drawing/2014/main" val="800037535"/>
                    </a:ext>
                  </a:extLst>
                </a:gridCol>
                <a:gridCol w="259404">
                  <a:extLst>
                    <a:ext uri="{9D8B030D-6E8A-4147-A177-3AD203B41FA5}">
                      <a16:colId xmlns:a16="http://schemas.microsoft.com/office/drawing/2014/main" val="3509770343"/>
                    </a:ext>
                  </a:extLst>
                </a:gridCol>
                <a:gridCol w="259404">
                  <a:extLst>
                    <a:ext uri="{9D8B030D-6E8A-4147-A177-3AD203B41FA5}">
                      <a16:colId xmlns:a16="http://schemas.microsoft.com/office/drawing/2014/main" val="3148473681"/>
                    </a:ext>
                  </a:extLst>
                </a:gridCol>
              </a:tblGrid>
              <a:tr h="228808">
                <a:tc gridSpan="5">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2019</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800" spc="150" baseline="0" dirty="0">
                        <a:latin typeface="Arial" panose="020B0604020202020204" pitchFamily="34" charset="0"/>
                        <a:cs typeface="Arial" panose="020B0604020202020204" pitchFamily="34" charset="0"/>
                      </a:endParaRPr>
                    </a:p>
                  </a:txBody>
                  <a:tcPr marL="45720" marR="4572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2020</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2021</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2022</a:t>
                      </a:r>
                    </a:p>
                  </a:txBody>
                  <a:tcPr marL="45720" marR="45720">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2023</a:t>
                      </a:r>
                    </a:p>
                  </a:txBody>
                  <a:tcPr marL="45720" marR="45720">
                    <a:lnL w="12700" cmpd="sng">
                      <a:solidFill>
                        <a:sysClr val="window" lastClr="FFFFFF"/>
                      </a:solidFill>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153721"/>
                  </a:ext>
                </a:extLst>
              </a:tr>
              <a:tr h="9806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extLst>
                  <a:ext uri="{0D108BD9-81ED-4DB2-BD59-A6C34878D82A}">
                    <a16:rowId xmlns:a16="http://schemas.microsoft.com/office/drawing/2014/main" val="333460032"/>
                  </a:ext>
                </a:extLst>
              </a:tr>
              <a:tr h="70801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8124280"/>
                  </a:ext>
                </a:extLst>
              </a:tr>
              <a:tr h="363656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3016061"/>
                  </a:ext>
                </a:extLst>
              </a:tr>
            </a:tbl>
          </a:graphicData>
        </a:graphic>
      </p:graphicFrame>
      <p:sp>
        <p:nvSpPr>
          <p:cNvPr id="209" name="TextBox 208">
            <a:extLst>
              <a:ext uri="{FF2B5EF4-FFF2-40B4-BE49-F238E27FC236}">
                <a16:creationId xmlns:a16="http://schemas.microsoft.com/office/drawing/2014/main" id="{37DB2030-5DB9-4F44-B2AA-0D8D7E8C4726}"/>
              </a:ext>
            </a:extLst>
          </p:cNvPr>
          <p:cNvSpPr txBox="1"/>
          <p:nvPr/>
        </p:nvSpPr>
        <p:spPr>
          <a:xfrm>
            <a:off x="430018" y="906420"/>
            <a:ext cx="492080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rgbClr val="86BC25"/>
                </a:solidFill>
                <a:latin typeface="Arial" panose="020B0604020202020204" pitchFamily="34" charset="0"/>
                <a:cs typeface="Arial" panose="020B0604020202020204" pitchFamily="34" charset="0"/>
              </a:rPr>
              <a:t>Luma Phase 1 – Finance, Budget, Procurement</a:t>
            </a:r>
          </a:p>
        </p:txBody>
      </p:sp>
      <p:sp>
        <p:nvSpPr>
          <p:cNvPr id="210" name="TextBox 209">
            <a:extLst>
              <a:ext uri="{FF2B5EF4-FFF2-40B4-BE49-F238E27FC236}">
                <a16:creationId xmlns:a16="http://schemas.microsoft.com/office/drawing/2014/main" id="{D792C5EB-7BE3-4615-BBA6-D3B64F84EA50}"/>
              </a:ext>
            </a:extLst>
          </p:cNvPr>
          <p:cNvSpPr txBox="1"/>
          <p:nvPr/>
        </p:nvSpPr>
        <p:spPr>
          <a:xfrm>
            <a:off x="5968874" y="906420"/>
            <a:ext cx="538669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chemeClr val="tx1">
                    <a:lumMod val="75000"/>
                    <a:lumOff val="25000"/>
                  </a:schemeClr>
                </a:solidFill>
                <a:latin typeface="Arial" panose="020B0604020202020204" pitchFamily="34" charset="0"/>
                <a:cs typeface="Arial" panose="020B0604020202020204" pitchFamily="34" charset="0"/>
              </a:rPr>
              <a:t>Luma Phase 2 – Human Capital Management, Payroll</a:t>
            </a:r>
          </a:p>
        </p:txBody>
      </p:sp>
      <p:grpSp>
        <p:nvGrpSpPr>
          <p:cNvPr id="41" name="Group 40">
            <a:extLst>
              <a:ext uri="{FF2B5EF4-FFF2-40B4-BE49-F238E27FC236}">
                <a16:creationId xmlns:a16="http://schemas.microsoft.com/office/drawing/2014/main" id="{0EAB28A0-960A-4F79-BBF0-9E0B390381AD}"/>
              </a:ext>
            </a:extLst>
          </p:cNvPr>
          <p:cNvGrpSpPr/>
          <p:nvPr/>
        </p:nvGrpSpPr>
        <p:grpSpPr>
          <a:xfrm>
            <a:off x="318400" y="2612762"/>
            <a:ext cx="6419442" cy="3203343"/>
            <a:chOff x="318400" y="2612762"/>
            <a:chExt cx="6419442" cy="3203343"/>
          </a:xfrm>
        </p:grpSpPr>
        <p:cxnSp>
          <p:nvCxnSpPr>
            <p:cNvPr id="240" name="Straight Connector 239">
              <a:extLst>
                <a:ext uri="{FF2B5EF4-FFF2-40B4-BE49-F238E27FC236}">
                  <a16:creationId xmlns:a16="http://schemas.microsoft.com/office/drawing/2014/main" id="{BB1DD4F7-4B42-431E-BB26-15C5E572049E}"/>
                </a:ext>
              </a:extLst>
            </p:cNvPr>
            <p:cNvCxnSpPr>
              <a:cxnSpLocks/>
            </p:cNvCxnSpPr>
            <p:nvPr/>
          </p:nvCxnSpPr>
          <p:spPr>
            <a:xfrm>
              <a:off x="4183880" y="4455819"/>
              <a:ext cx="459564"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44" name="TextBox 243">
              <a:extLst>
                <a:ext uri="{FF2B5EF4-FFF2-40B4-BE49-F238E27FC236}">
                  <a16:creationId xmlns:a16="http://schemas.microsoft.com/office/drawing/2014/main" id="{11020CB5-4569-4321-9F27-B856BB6DD93C}"/>
                </a:ext>
              </a:extLst>
            </p:cNvPr>
            <p:cNvSpPr txBox="1"/>
            <p:nvPr/>
          </p:nvSpPr>
          <p:spPr>
            <a:xfrm>
              <a:off x="5186095" y="5278479"/>
              <a:ext cx="71011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a:t>
              </a:r>
            </a:p>
          </p:txBody>
        </p:sp>
        <p:grpSp>
          <p:nvGrpSpPr>
            <p:cNvPr id="40" name="Group 39">
              <a:extLst>
                <a:ext uri="{FF2B5EF4-FFF2-40B4-BE49-F238E27FC236}">
                  <a16:creationId xmlns:a16="http://schemas.microsoft.com/office/drawing/2014/main" id="{DE824D7F-1F7A-4A2D-80D2-486CBDFC4CE4}"/>
                </a:ext>
              </a:extLst>
            </p:cNvPr>
            <p:cNvGrpSpPr/>
            <p:nvPr/>
          </p:nvGrpSpPr>
          <p:grpSpPr>
            <a:xfrm>
              <a:off x="318400" y="2612762"/>
              <a:ext cx="6419442" cy="3203343"/>
              <a:chOff x="318400" y="2612762"/>
              <a:chExt cx="6419442" cy="3203343"/>
            </a:xfrm>
          </p:grpSpPr>
          <p:sp>
            <p:nvSpPr>
              <p:cNvPr id="213" name="TextBox 212">
                <a:extLst>
                  <a:ext uri="{FF2B5EF4-FFF2-40B4-BE49-F238E27FC236}">
                    <a16:creationId xmlns:a16="http://schemas.microsoft.com/office/drawing/2014/main" id="{26019EF3-CE67-407E-98F1-D80DB2F0B96D}"/>
                  </a:ext>
                </a:extLst>
              </p:cNvPr>
              <p:cNvSpPr txBox="1"/>
              <p:nvPr/>
            </p:nvSpPr>
            <p:spPr>
              <a:xfrm>
                <a:off x="480068" y="2612762"/>
                <a:ext cx="2031743" cy="184666"/>
              </a:xfrm>
              <a:prstGeom prst="rect">
                <a:avLst/>
              </a:prstGeom>
              <a:noFill/>
            </p:spPr>
            <p:txBody>
              <a:bodyPr wrap="square" lIns="0" tIns="0" rIns="0" bIns="0" rtlCol="0">
                <a:spAutoFit/>
              </a:bodyPr>
              <a:lstStyle/>
              <a:p>
                <a:pPr defTabSz="820487">
                  <a:defRPr/>
                </a:pPr>
                <a:r>
                  <a:rPr lang="en-US" sz="1200" kern="0" dirty="0">
                    <a:solidFill>
                      <a:srgbClr val="86BC25"/>
                    </a:solidFill>
                    <a:latin typeface="Arial" panose="020B0604020202020204" pitchFamily="34" charset="0"/>
                    <a:ea typeface="Open Sans" panose="020B0606030504020204" pitchFamily="34" charset="0"/>
                    <a:cs typeface="Arial" panose="020B0604020202020204" pitchFamily="34" charset="0"/>
                  </a:rPr>
                  <a:t> Luma Phase 1 Kick-off</a:t>
                </a:r>
              </a:p>
            </p:txBody>
          </p:sp>
          <p:sp>
            <p:nvSpPr>
              <p:cNvPr id="214" name="Isosceles Triangle 104">
                <a:extLst>
                  <a:ext uri="{FF2B5EF4-FFF2-40B4-BE49-F238E27FC236}">
                    <a16:creationId xmlns:a16="http://schemas.microsoft.com/office/drawing/2014/main" id="{06398035-DBE7-4A0A-908F-70A554B7C61E}"/>
                  </a:ext>
                </a:extLst>
              </p:cNvPr>
              <p:cNvSpPr/>
              <p:nvPr/>
            </p:nvSpPr>
            <p:spPr>
              <a:xfrm>
                <a:off x="318400" y="2618275"/>
                <a:ext cx="178895" cy="182880"/>
              </a:xfrm>
              <a:prstGeom prst="diamond">
                <a:avLst/>
              </a:prstGeom>
              <a:solidFill>
                <a:srgbClr val="86BC25"/>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215" name="Straight Connector 214">
                <a:extLst>
                  <a:ext uri="{FF2B5EF4-FFF2-40B4-BE49-F238E27FC236}">
                    <a16:creationId xmlns:a16="http://schemas.microsoft.com/office/drawing/2014/main" id="{B343BA96-7EFC-45C2-8401-76348EBB68F0}"/>
                  </a:ext>
                </a:extLst>
              </p:cNvPr>
              <p:cNvCxnSpPr>
                <a:cxnSpLocks/>
              </p:cNvCxnSpPr>
              <p:nvPr/>
            </p:nvCxnSpPr>
            <p:spPr>
              <a:xfrm>
                <a:off x="818207" y="3378915"/>
                <a:ext cx="510229" cy="0"/>
              </a:xfrm>
              <a:prstGeom prst="line">
                <a:avLst/>
              </a:prstGeom>
              <a:noFill/>
              <a:ln w="19050" cap="flat" cmpd="sng" algn="ctr">
                <a:solidFill>
                  <a:srgbClr val="86BC25"/>
                </a:solidFill>
                <a:prstDash val="solid"/>
                <a:headEnd type="oval" w="sm" len="sm"/>
                <a:tailEnd type="oval" w="sm" len="sm"/>
              </a:ln>
              <a:effectLst/>
            </p:spPr>
          </p:cxnSp>
          <p:sp>
            <p:nvSpPr>
              <p:cNvPr id="216" name="TextBox 215">
                <a:extLst>
                  <a:ext uri="{FF2B5EF4-FFF2-40B4-BE49-F238E27FC236}">
                    <a16:creationId xmlns:a16="http://schemas.microsoft.com/office/drawing/2014/main" id="{3472DC72-A3A9-48D0-A80D-4AC42DE9725A}"/>
                  </a:ext>
                </a:extLst>
              </p:cNvPr>
              <p:cNvSpPr txBox="1"/>
              <p:nvPr/>
            </p:nvSpPr>
            <p:spPr>
              <a:xfrm>
                <a:off x="804634" y="3021450"/>
                <a:ext cx="834348"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217" name="Straight Connector 216">
                <a:extLst>
                  <a:ext uri="{FF2B5EF4-FFF2-40B4-BE49-F238E27FC236}">
                    <a16:creationId xmlns:a16="http://schemas.microsoft.com/office/drawing/2014/main" id="{D1DED82D-D54C-4201-93F0-8B8A0608864D}"/>
                  </a:ext>
                </a:extLst>
              </p:cNvPr>
              <p:cNvCxnSpPr>
                <a:cxnSpLocks/>
              </p:cNvCxnSpPr>
              <p:nvPr/>
            </p:nvCxnSpPr>
            <p:spPr>
              <a:xfrm>
                <a:off x="818207" y="3646657"/>
                <a:ext cx="2066030" cy="0"/>
              </a:xfrm>
              <a:prstGeom prst="line">
                <a:avLst/>
              </a:prstGeom>
              <a:noFill/>
              <a:ln w="19050" cap="flat" cmpd="sng" algn="ctr">
                <a:solidFill>
                  <a:srgbClr val="86BC25"/>
                </a:solidFill>
                <a:prstDash val="solid"/>
                <a:headEnd type="oval" w="sm" len="sm"/>
                <a:tailEnd type="oval" w="sm" len="sm"/>
              </a:ln>
              <a:effectLst/>
            </p:spPr>
          </p:cxnSp>
          <p:sp>
            <p:nvSpPr>
              <p:cNvPr id="218" name="TextBox 217">
                <a:extLst>
                  <a:ext uri="{FF2B5EF4-FFF2-40B4-BE49-F238E27FC236}">
                    <a16:creationId xmlns:a16="http://schemas.microsoft.com/office/drawing/2014/main" id="{9B92BD6E-69BD-45D8-9481-7D20A83FC6E0}"/>
                  </a:ext>
                </a:extLst>
              </p:cNvPr>
              <p:cNvSpPr txBox="1"/>
              <p:nvPr/>
            </p:nvSpPr>
            <p:spPr>
              <a:xfrm>
                <a:off x="809268" y="3462707"/>
                <a:ext cx="1333223"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Enterprise Design</a:t>
                </a:r>
              </a:p>
            </p:txBody>
          </p:sp>
          <p:cxnSp>
            <p:nvCxnSpPr>
              <p:cNvPr id="219" name="Straight Connector 218">
                <a:extLst>
                  <a:ext uri="{FF2B5EF4-FFF2-40B4-BE49-F238E27FC236}">
                    <a16:creationId xmlns:a16="http://schemas.microsoft.com/office/drawing/2014/main" id="{E9C8DF10-13EA-4565-A602-52E7C5F2DB7E}"/>
                  </a:ext>
                </a:extLst>
              </p:cNvPr>
              <p:cNvCxnSpPr>
                <a:cxnSpLocks/>
              </p:cNvCxnSpPr>
              <p:nvPr/>
            </p:nvCxnSpPr>
            <p:spPr>
              <a:xfrm>
                <a:off x="1716479" y="3385739"/>
                <a:ext cx="795332" cy="0"/>
              </a:xfrm>
              <a:prstGeom prst="line">
                <a:avLst/>
              </a:prstGeom>
              <a:noFill/>
              <a:ln w="19050" cap="flat" cmpd="sng" algn="ctr">
                <a:solidFill>
                  <a:srgbClr val="86BC25"/>
                </a:solidFill>
                <a:prstDash val="solid"/>
                <a:headEnd type="oval" w="sm" len="sm"/>
                <a:tailEnd type="oval" w="sm" len="sm"/>
              </a:ln>
              <a:effectLst/>
            </p:spPr>
          </p:cxnSp>
          <p:sp>
            <p:nvSpPr>
              <p:cNvPr id="220" name="TextBox 219">
                <a:extLst>
                  <a:ext uri="{FF2B5EF4-FFF2-40B4-BE49-F238E27FC236}">
                    <a16:creationId xmlns:a16="http://schemas.microsoft.com/office/drawing/2014/main" id="{64CEC6A7-C390-4C5B-8C51-C87C1B10E383}"/>
                  </a:ext>
                </a:extLst>
              </p:cNvPr>
              <p:cNvSpPr txBox="1"/>
              <p:nvPr/>
            </p:nvSpPr>
            <p:spPr>
              <a:xfrm>
                <a:off x="1736057" y="3022782"/>
                <a:ext cx="896637"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221" name="Straight Connector 220">
                <a:extLst>
                  <a:ext uri="{FF2B5EF4-FFF2-40B4-BE49-F238E27FC236}">
                    <a16:creationId xmlns:a16="http://schemas.microsoft.com/office/drawing/2014/main" id="{58D34C71-1623-436A-AFBB-1ACF4950220F}"/>
                  </a:ext>
                </a:extLst>
              </p:cNvPr>
              <p:cNvCxnSpPr>
                <a:cxnSpLocks/>
              </p:cNvCxnSpPr>
              <p:nvPr/>
            </p:nvCxnSpPr>
            <p:spPr>
              <a:xfrm>
                <a:off x="2884237" y="4169363"/>
                <a:ext cx="278952"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2" name="Straight Connector 221">
                <a:extLst>
                  <a:ext uri="{FF2B5EF4-FFF2-40B4-BE49-F238E27FC236}">
                    <a16:creationId xmlns:a16="http://schemas.microsoft.com/office/drawing/2014/main" id="{04EE7012-4781-4442-9A9E-DE69B7C24AA3}"/>
                  </a:ext>
                </a:extLst>
              </p:cNvPr>
              <p:cNvCxnSpPr>
                <a:cxnSpLocks/>
              </p:cNvCxnSpPr>
              <p:nvPr/>
            </p:nvCxnSpPr>
            <p:spPr>
              <a:xfrm>
                <a:off x="3163187" y="4169363"/>
                <a:ext cx="241714"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3" name="Straight Connector 222">
                <a:extLst>
                  <a:ext uri="{FF2B5EF4-FFF2-40B4-BE49-F238E27FC236}">
                    <a16:creationId xmlns:a16="http://schemas.microsoft.com/office/drawing/2014/main" id="{F1B8B379-B144-4271-9C87-B9346EEC3EB1}"/>
                  </a:ext>
                </a:extLst>
              </p:cNvPr>
              <p:cNvCxnSpPr>
                <a:cxnSpLocks/>
              </p:cNvCxnSpPr>
              <p:nvPr/>
            </p:nvCxnSpPr>
            <p:spPr>
              <a:xfrm>
                <a:off x="2614241" y="4169363"/>
                <a:ext cx="269996"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4" name="Straight Connector 223">
                <a:extLst>
                  <a:ext uri="{FF2B5EF4-FFF2-40B4-BE49-F238E27FC236}">
                    <a16:creationId xmlns:a16="http://schemas.microsoft.com/office/drawing/2014/main" id="{E5B57648-5008-44AF-9B9F-EAA9086AA925}"/>
                  </a:ext>
                </a:extLst>
              </p:cNvPr>
              <p:cNvCxnSpPr>
                <a:cxnSpLocks/>
              </p:cNvCxnSpPr>
              <p:nvPr/>
            </p:nvCxnSpPr>
            <p:spPr>
              <a:xfrm>
                <a:off x="4650682" y="4712588"/>
                <a:ext cx="615499"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5" name="Straight Connector 224">
                <a:extLst>
                  <a:ext uri="{FF2B5EF4-FFF2-40B4-BE49-F238E27FC236}">
                    <a16:creationId xmlns:a16="http://schemas.microsoft.com/office/drawing/2014/main" id="{81662BAF-BA8B-4986-BFC7-2445BD9C565F}"/>
                  </a:ext>
                </a:extLst>
              </p:cNvPr>
              <p:cNvCxnSpPr>
                <a:cxnSpLocks/>
              </p:cNvCxnSpPr>
              <p:nvPr/>
            </p:nvCxnSpPr>
            <p:spPr>
              <a:xfrm>
                <a:off x="3923835" y="5153152"/>
                <a:ext cx="918022"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26" name="TextBox 225">
                <a:extLst>
                  <a:ext uri="{FF2B5EF4-FFF2-40B4-BE49-F238E27FC236}">
                    <a16:creationId xmlns:a16="http://schemas.microsoft.com/office/drawing/2014/main" id="{5B345ED6-F18E-4DB0-8025-3EFBAEAE9AE2}"/>
                  </a:ext>
                </a:extLst>
              </p:cNvPr>
              <p:cNvSpPr txBox="1"/>
              <p:nvPr/>
            </p:nvSpPr>
            <p:spPr>
              <a:xfrm>
                <a:off x="3898893" y="4947046"/>
                <a:ext cx="138635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Design Updates</a:t>
                </a:r>
              </a:p>
            </p:txBody>
          </p:sp>
          <p:sp>
            <p:nvSpPr>
              <p:cNvPr id="227" name="TextBox 226">
                <a:extLst>
                  <a:ext uri="{FF2B5EF4-FFF2-40B4-BE49-F238E27FC236}">
                    <a16:creationId xmlns:a16="http://schemas.microsoft.com/office/drawing/2014/main" id="{AB4FB201-598A-4B52-AC9A-0225D9F29C60}"/>
                  </a:ext>
                </a:extLst>
              </p:cNvPr>
              <p:cNvSpPr txBox="1"/>
              <p:nvPr/>
            </p:nvSpPr>
            <p:spPr>
              <a:xfrm>
                <a:off x="4626304" y="4529410"/>
                <a:ext cx="1584144"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228" name="TextBox 227">
                <a:extLst>
                  <a:ext uri="{FF2B5EF4-FFF2-40B4-BE49-F238E27FC236}">
                    <a16:creationId xmlns:a16="http://schemas.microsoft.com/office/drawing/2014/main" id="{96E5A03C-F93A-42F3-84AD-11A092789E7D}"/>
                  </a:ext>
                </a:extLst>
              </p:cNvPr>
              <p:cNvSpPr txBox="1"/>
              <p:nvPr/>
            </p:nvSpPr>
            <p:spPr>
              <a:xfrm>
                <a:off x="5968874" y="5706792"/>
                <a:ext cx="768968" cy="109069"/>
              </a:xfrm>
              <a:prstGeom prst="rect">
                <a:avLst/>
              </a:prstGeom>
              <a:noFill/>
            </p:spPr>
            <p:txBody>
              <a:bodyPr wrap="square" lIns="0" tIns="0" rIns="0" bIns="0" rtlCol="0">
                <a:spAutoFit/>
              </a:bodyPr>
              <a:lstStyle/>
              <a:p>
                <a:pPr defTabSz="820487">
                  <a:lnSpc>
                    <a:spcPts val="760"/>
                  </a:lnSpc>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Go-Live</a:t>
                </a:r>
              </a:p>
            </p:txBody>
          </p:sp>
          <p:sp>
            <p:nvSpPr>
              <p:cNvPr id="229" name="Diamond 228">
                <a:extLst>
                  <a:ext uri="{FF2B5EF4-FFF2-40B4-BE49-F238E27FC236}">
                    <a16:creationId xmlns:a16="http://schemas.microsoft.com/office/drawing/2014/main" id="{98443DB8-A2CB-4699-93A8-3C88D9AC58EF}"/>
                  </a:ext>
                </a:extLst>
              </p:cNvPr>
              <p:cNvSpPr/>
              <p:nvPr/>
            </p:nvSpPr>
            <p:spPr bwMode="gray">
              <a:xfrm>
                <a:off x="5814723" y="5678945"/>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30" name="TextBox 229">
                <a:extLst>
                  <a:ext uri="{FF2B5EF4-FFF2-40B4-BE49-F238E27FC236}">
                    <a16:creationId xmlns:a16="http://schemas.microsoft.com/office/drawing/2014/main" id="{A69CD0D6-4051-4825-893A-75E0D8DDCF1C}"/>
                  </a:ext>
                </a:extLst>
              </p:cNvPr>
              <p:cNvSpPr txBox="1"/>
              <p:nvPr/>
            </p:nvSpPr>
            <p:spPr>
              <a:xfrm>
                <a:off x="3768296" y="5642282"/>
                <a:ext cx="1511963" cy="169277"/>
              </a:xfrm>
              <a:prstGeom prst="rect">
                <a:avLst/>
              </a:prstGeom>
              <a:noFill/>
            </p:spPr>
            <p:txBody>
              <a:bodyPr wrap="square" lIns="0" tIns="0" rIns="0" bIns="0" rtlCol="0">
                <a:spAutoFit/>
              </a:bodyPr>
              <a:lstStyle/>
              <a:p>
                <a:pPr algn="r" defTabSz="820487">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Budget Go-Live</a:t>
                </a:r>
              </a:p>
            </p:txBody>
          </p:sp>
          <p:sp>
            <p:nvSpPr>
              <p:cNvPr id="231" name="Diamond 230">
                <a:extLst>
                  <a:ext uri="{FF2B5EF4-FFF2-40B4-BE49-F238E27FC236}">
                    <a16:creationId xmlns:a16="http://schemas.microsoft.com/office/drawing/2014/main" id="{FCE77F5E-669E-4694-92BF-A62DC37D2108}"/>
                  </a:ext>
                </a:extLst>
              </p:cNvPr>
              <p:cNvSpPr/>
              <p:nvPr/>
            </p:nvSpPr>
            <p:spPr bwMode="gray">
              <a:xfrm>
                <a:off x="5304117" y="5672391"/>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32" name="TextBox 231">
                <a:extLst>
                  <a:ext uri="{FF2B5EF4-FFF2-40B4-BE49-F238E27FC236}">
                    <a16:creationId xmlns:a16="http://schemas.microsoft.com/office/drawing/2014/main" id="{FE0D8E89-178D-490F-866B-258F5F85581C}"/>
                  </a:ext>
                </a:extLst>
              </p:cNvPr>
              <p:cNvSpPr txBox="1"/>
              <p:nvPr/>
            </p:nvSpPr>
            <p:spPr>
              <a:xfrm>
                <a:off x="2418330" y="3966904"/>
                <a:ext cx="959153" cy="169277"/>
              </a:xfrm>
              <a:prstGeom prst="rect">
                <a:avLst/>
              </a:prstGeom>
              <a:noFill/>
            </p:spPr>
            <p:txBody>
              <a:bodyPr wrap="square" lIns="0" tIns="0" rIns="0" bIns="0" rtlCol="0">
                <a:spAutoFit/>
              </a:bodyPr>
              <a:lstStyle/>
              <a:p>
                <a:pPr algn="ctr" defTabSz="820487">
                  <a:defRPr/>
                </a:pPr>
                <a:r>
                  <a:rPr lang="en-US" sz="1100" kern="0" dirty="0">
                    <a:solidFill>
                      <a:srgbClr val="86BC25">
                        <a:lumMod val="75000"/>
                      </a:srgbClr>
                    </a:solidFill>
                    <a:latin typeface="Arial" panose="020B0604020202020204" pitchFamily="34" charset="0"/>
                    <a:cs typeface="Arial" panose="020B0604020202020204" pitchFamily="34" charset="0"/>
                  </a:rPr>
                  <a:t>Sprint 1-3</a:t>
                </a:r>
              </a:p>
            </p:txBody>
          </p:sp>
          <p:cxnSp>
            <p:nvCxnSpPr>
              <p:cNvPr id="233" name="Straight Connector 232">
                <a:extLst>
                  <a:ext uri="{FF2B5EF4-FFF2-40B4-BE49-F238E27FC236}">
                    <a16:creationId xmlns:a16="http://schemas.microsoft.com/office/drawing/2014/main" id="{1DA17BEC-487A-4E52-8B34-EBD895FF918F}"/>
                  </a:ext>
                </a:extLst>
              </p:cNvPr>
              <p:cNvCxnSpPr>
                <a:cxnSpLocks/>
              </p:cNvCxnSpPr>
              <p:nvPr/>
            </p:nvCxnSpPr>
            <p:spPr>
              <a:xfrm>
                <a:off x="818207" y="3895056"/>
                <a:ext cx="1551396" cy="0"/>
              </a:xfrm>
              <a:prstGeom prst="line">
                <a:avLst/>
              </a:prstGeom>
              <a:noFill/>
              <a:ln w="19050" cap="flat" cmpd="sng" algn="ctr">
                <a:solidFill>
                  <a:srgbClr val="86BC25"/>
                </a:solidFill>
                <a:prstDash val="solid"/>
                <a:headEnd type="oval" w="sm" len="sm"/>
                <a:tailEnd type="oval" w="sm" len="sm"/>
              </a:ln>
              <a:effectLst/>
            </p:spPr>
          </p:cxnSp>
          <p:sp>
            <p:nvSpPr>
              <p:cNvPr id="234" name="TextBox 233">
                <a:extLst>
                  <a:ext uri="{FF2B5EF4-FFF2-40B4-BE49-F238E27FC236}">
                    <a16:creationId xmlns:a16="http://schemas.microsoft.com/office/drawing/2014/main" id="{E20D7B39-6706-46B0-813E-ADBC57290CFE}"/>
                  </a:ext>
                </a:extLst>
              </p:cNvPr>
              <p:cNvSpPr txBox="1"/>
              <p:nvPr/>
            </p:nvSpPr>
            <p:spPr>
              <a:xfrm>
                <a:off x="785415" y="3710834"/>
                <a:ext cx="200558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Technical Design (FRICE-W)</a:t>
                </a:r>
              </a:p>
            </p:txBody>
          </p:sp>
          <p:sp>
            <p:nvSpPr>
              <p:cNvPr id="236" name="TextBox 235">
                <a:extLst>
                  <a:ext uri="{FF2B5EF4-FFF2-40B4-BE49-F238E27FC236}">
                    <a16:creationId xmlns:a16="http://schemas.microsoft.com/office/drawing/2014/main" id="{19A4F4A1-110A-4679-B1F3-EDFB1BE9C156}"/>
                  </a:ext>
                </a:extLst>
              </p:cNvPr>
              <p:cNvSpPr txBox="1"/>
              <p:nvPr/>
            </p:nvSpPr>
            <p:spPr>
              <a:xfrm>
                <a:off x="2598339" y="4536768"/>
                <a:ext cx="148167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cs typeface="Arial" panose="020B0604020202020204" pitchFamily="34" charset="0"/>
                  </a:rPr>
                  <a:t>Mock Data Conv. 1 &amp; 2</a:t>
                </a:r>
              </a:p>
            </p:txBody>
          </p:sp>
          <p:cxnSp>
            <p:nvCxnSpPr>
              <p:cNvPr id="235" name="Straight Connector 234">
                <a:extLst>
                  <a:ext uri="{FF2B5EF4-FFF2-40B4-BE49-F238E27FC236}">
                    <a16:creationId xmlns:a16="http://schemas.microsoft.com/office/drawing/2014/main" id="{ADB0A4D5-0811-451D-8C9B-4D7D75C40074}"/>
                  </a:ext>
                </a:extLst>
              </p:cNvPr>
              <p:cNvCxnSpPr>
                <a:cxnSpLocks/>
              </p:cNvCxnSpPr>
              <p:nvPr/>
            </p:nvCxnSpPr>
            <p:spPr>
              <a:xfrm>
                <a:off x="2614241" y="4737033"/>
                <a:ext cx="2518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37" name="Straight Connector 236">
                <a:extLst>
                  <a:ext uri="{FF2B5EF4-FFF2-40B4-BE49-F238E27FC236}">
                    <a16:creationId xmlns:a16="http://schemas.microsoft.com/office/drawing/2014/main" id="{A5B33702-BFED-4408-A8C9-ACCFDBBA670C}"/>
                  </a:ext>
                </a:extLst>
              </p:cNvPr>
              <p:cNvCxnSpPr>
                <a:cxnSpLocks/>
              </p:cNvCxnSpPr>
              <p:nvPr/>
            </p:nvCxnSpPr>
            <p:spPr>
              <a:xfrm>
                <a:off x="2868335" y="4737033"/>
                <a:ext cx="28690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38" name="Straight Connector 237">
                <a:extLst>
                  <a:ext uri="{FF2B5EF4-FFF2-40B4-BE49-F238E27FC236}">
                    <a16:creationId xmlns:a16="http://schemas.microsoft.com/office/drawing/2014/main" id="{896811F0-3241-4231-8032-25328AA5C5A5}"/>
                  </a:ext>
                </a:extLst>
              </p:cNvPr>
              <p:cNvCxnSpPr>
                <a:cxnSpLocks/>
              </p:cNvCxnSpPr>
              <p:nvPr/>
            </p:nvCxnSpPr>
            <p:spPr>
              <a:xfrm>
                <a:off x="3404901" y="4455819"/>
                <a:ext cx="77520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39" name="TextBox 238">
                <a:extLst>
                  <a:ext uri="{FF2B5EF4-FFF2-40B4-BE49-F238E27FC236}">
                    <a16:creationId xmlns:a16="http://schemas.microsoft.com/office/drawing/2014/main" id="{DC390E56-6F53-4506-A02C-30FAA661FB54}"/>
                  </a:ext>
                </a:extLst>
              </p:cNvPr>
              <p:cNvSpPr txBox="1"/>
              <p:nvPr/>
            </p:nvSpPr>
            <p:spPr>
              <a:xfrm>
                <a:off x="3382732" y="4256997"/>
                <a:ext cx="252142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System Integration Testing 1 &amp; 2  (SIT)</a:t>
                </a:r>
              </a:p>
            </p:txBody>
          </p:sp>
          <p:cxnSp>
            <p:nvCxnSpPr>
              <p:cNvPr id="241" name="Straight Connector 240">
                <a:extLst>
                  <a:ext uri="{FF2B5EF4-FFF2-40B4-BE49-F238E27FC236}">
                    <a16:creationId xmlns:a16="http://schemas.microsoft.com/office/drawing/2014/main" id="{DBC88A30-0DEA-4084-990F-23E3DB36AE1E}"/>
                  </a:ext>
                </a:extLst>
              </p:cNvPr>
              <p:cNvCxnSpPr>
                <a:cxnSpLocks/>
              </p:cNvCxnSpPr>
              <p:nvPr/>
            </p:nvCxnSpPr>
            <p:spPr>
              <a:xfrm>
                <a:off x="3847133" y="5473794"/>
                <a:ext cx="127734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42" name="TextBox 241">
                <a:extLst>
                  <a:ext uri="{FF2B5EF4-FFF2-40B4-BE49-F238E27FC236}">
                    <a16:creationId xmlns:a16="http://schemas.microsoft.com/office/drawing/2014/main" id="{1D38835B-1EB2-4DC3-8603-3E1DA6FF60B1}"/>
                  </a:ext>
                </a:extLst>
              </p:cNvPr>
              <p:cNvSpPr txBox="1"/>
              <p:nvPr/>
            </p:nvSpPr>
            <p:spPr>
              <a:xfrm>
                <a:off x="3825344" y="5272685"/>
                <a:ext cx="90664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243" name="Straight Connector 242">
                <a:extLst>
                  <a:ext uri="{FF2B5EF4-FFF2-40B4-BE49-F238E27FC236}">
                    <a16:creationId xmlns:a16="http://schemas.microsoft.com/office/drawing/2014/main" id="{D8BA15D5-904F-4046-B980-752D8C9D34A4}"/>
                  </a:ext>
                </a:extLst>
              </p:cNvPr>
              <p:cNvCxnSpPr>
                <a:cxnSpLocks/>
              </p:cNvCxnSpPr>
              <p:nvPr/>
            </p:nvCxnSpPr>
            <p:spPr>
              <a:xfrm>
                <a:off x="5226009" y="5468027"/>
                <a:ext cx="6643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304" name="Straight Connector 303">
                <a:extLst>
                  <a:ext uri="{FF2B5EF4-FFF2-40B4-BE49-F238E27FC236}">
                    <a16:creationId xmlns:a16="http://schemas.microsoft.com/office/drawing/2014/main" id="{9B868739-FB68-47F1-969E-89FAF0F9DF4B}"/>
                  </a:ext>
                </a:extLst>
              </p:cNvPr>
              <p:cNvCxnSpPr>
                <a:cxnSpLocks/>
              </p:cNvCxnSpPr>
              <p:nvPr/>
            </p:nvCxnSpPr>
            <p:spPr>
              <a:xfrm>
                <a:off x="407847" y="2980937"/>
                <a:ext cx="626708" cy="0"/>
              </a:xfrm>
              <a:prstGeom prst="line">
                <a:avLst/>
              </a:prstGeom>
              <a:noFill/>
              <a:ln w="19050" cap="flat" cmpd="sng" algn="ctr">
                <a:solidFill>
                  <a:srgbClr val="86BC25"/>
                </a:solidFill>
                <a:prstDash val="solid"/>
                <a:headEnd type="oval" w="sm" len="sm"/>
                <a:tailEnd type="oval" w="sm" len="sm"/>
              </a:ln>
              <a:effectLst/>
            </p:spPr>
          </p:cxnSp>
          <p:sp>
            <p:nvSpPr>
              <p:cNvPr id="305" name="TextBox 304">
                <a:extLst>
                  <a:ext uri="{FF2B5EF4-FFF2-40B4-BE49-F238E27FC236}">
                    <a16:creationId xmlns:a16="http://schemas.microsoft.com/office/drawing/2014/main" id="{86C010EE-6CF9-48C0-8A02-1A0F77C63C88}"/>
                  </a:ext>
                </a:extLst>
              </p:cNvPr>
              <p:cNvSpPr txBox="1"/>
              <p:nvPr/>
            </p:nvSpPr>
            <p:spPr>
              <a:xfrm>
                <a:off x="463175" y="2816782"/>
                <a:ext cx="50179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Plan</a:t>
                </a:r>
              </a:p>
            </p:txBody>
          </p:sp>
        </p:grpSp>
      </p:grpSp>
      <p:sp>
        <p:nvSpPr>
          <p:cNvPr id="104" name="Slide Number Placeholder 2">
            <a:extLst>
              <a:ext uri="{FF2B5EF4-FFF2-40B4-BE49-F238E27FC236}">
                <a16:creationId xmlns:a16="http://schemas.microsoft.com/office/drawing/2014/main" id="{B96A5BB4-B83B-4290-B135-5AE556503B15}"/>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4</a:t>
            </a:fld>
            <a:endParaRPr lang="en-US" dirty="0"/>
          </a:p>
        </p:txBody>
      </p:sp>
      <p:grpSp>
        <p:nvGrpSpPr>
          <p:cNvPr id="38" name="Group 37">
            <a:extLst>
              <a:ext uri="{FF2B5EF4-FFF2-40B4-BE49-F238E27FC236}">
                <a16:creationId xmlns:a16="http://schemas.microsoft.com/office/drawing/2014/main" id="{0CD1B156-BDDE-438F-92BE-FE65B52979E0}"/>
              </a:ext>
            </a:extLst>
          </p:cNvPr>
          <p:cNvGrpSpPr/>
          <p:nvPr/>
        </p:nvGrpSpPr>
        <p:grpSpPr>
          <a:xfrm>
            <a:off x="389475" y="1586526"/>
            <a:ext cx="11766485" cy="1191840"/>
            <a:chOff x="389475" y="1586526"/>
            <a:chExt cx="11766485" cy="1191840"/>
          </a:xfrm>
        </p:grpSpPr>
        <p:sp>
          <p:nvSpPr>
            <p:cNvPr id="283" name="Pentagon 86">
              <a:extLst>
                <a:ext uri="{FF2B5EF4-FFF2-40B4-BE49-F238E27FC236}">
                  <a16:creationId xmlns:a16="http://schemas.microsoft.com/office/drawing/2014/main" id="{AB0B13ED-4BD2-4165-ABB8-74B125FB9E73}"/>
                </a:ext>
              </a:extLst>
            </p:cNvPr>
            <p:cNvSpPr/>
            <p:nvPr/>
          </p:nvSpPr>
          <p:spPr bwMode="gray">
            <a:xfrm>
              <a:off x="5582272" y="1587617"/>
              <a:ext cx="1989579" cy="331979"/>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182880" tIns="45720" rIns="0" bIns="4572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RUN</a:t>
              </a:r>
            </a:p>
          </p:txBody>
        </p:sp>
        <p:sp>
          <p:nvSpPr>
            <p:cNvPr id="284" name="Pentagon 87">
              <a:extLst>
                <a:ext uri="{FF2B5EF4-FFF2-40B4-BE49-F238E27FC236}">
                  <a16:creationId xmlns:a16="http://schemas.microsoft.com/office/drawing/2014/main" id="{E9BEA0DA-CB8F-44F6-BF49-A9F83370744A}"/>
                </a:ext>
              </a:extLst>
            </p:cNvPr>
            <p:cNvSpPr/>
            <p:nvPr/>
          </p:nvSpPr>
          <p:spPr bwMode="gray">
            <a:xfrm>
              <a:off x="2190172" y="1586526"/>
              <a:ext cx="3521404" cy="333070"/>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285" name="Pentagon 88">
              <a:extLst>
                <a:ext uri="{FF2B5EF4-FFF2-40B4-BE49-F238E27FC236}">
                  <a16:creationId xmlns:a16="http://schemas.microsoft.com/office/drawing/2014/main" id="{60CA7966-6F1B-4E2A-B380-451C49009AF6}"/>
                </a:ext>
              </a:extLst>
            </p:cNvPr>
            <p:cNvSpPr/>
            <p:nvPr/>
          </p:nvSpPr>
          <p:spPr bwMode="gray">
            <a:xfrm>
              <a:off x="392261" y="1587616"/>
              <a:ext cx="1977342" cy="331980"/>
            </a:xfrm>
            <a:prstGeom prst="homePlate">
              <a:avLst>
                <a:gd name="adj" fmla="val 31990"/>
              </a:avLst>
            </a:prstGeom>
            <a:solidFill>
              <a:srgbClr val="86BC25"/>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286" name="Pentagon 152">
              <a:extLst>
                <a:ext uri="{FF2B5EF4-FFF2-40B4-BE49-F238E27FC236}">
                  <a16:creationId xmlns:a16="http://schemas.microsoft.com/office/drawing/2014/main" id="{1B3D0D7D-A215-4F25-9BD5-EB6B1B38B262}"/>
                </a:ext>
              </a:extLst>
            </p:cNvPr>
            <p:cNvSpPr/>
            <p:nvPr/>
          </p:nvSpPr>
          <p:spPr bwMode="gray">
            <a:xfrm>
              <a:off x="10108829" y="1935638"/>
              <a:ext cx="2047131" cy="330707"/>
            </a:xfrm>
            <a:prstGeom prst="homePlate">
              <a:avLst>
                <a:gd name="adj" fmla="val 31990"/>
              </a:avLst>
            </a:prstGeom>
            <a:solidFill>
              <a:schemeClr val="accent2"/>
            </a:solidFill>
            <a:ln w="6350" algn="ctr">
              <a:solidFill>
                <a:sysClr val="window" lastClr="FFFFFF"/>
              </a:solidFill>
              <a:miter lim="800000"/>
              <a:headEnd/>
              <a:tailEnd/>
            </a:ln>
          </p:spPr>
          <p:txBody>
            <a:bodyPr wrap="square" lIns="126609" tIns="63305" rIns="0"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RUN</a:t>
              </a:r>
            </a:p>
          </p:txBody>
        </p:sp>
        <p:sp>
          <p:nvSpPr>
            <p:cNvPr id="287" name="Pentagon 153">
              <a:extLst>
                <a:ext uri="{FF2B5EF4-FFF2-40B4-BE49-F238E27FC236}">
                  <a16:creationId xmlns:a16="http://schemas.microsoft.com/office/drawing/2014/main" id="{362ED5C5-7434-4EC2-87C1-E3CE609F19E7}"/>
                </a:ext>
              </a:extLst>
            </p:cNvPr>
            <p:cNvSpPr/>
            <p:nvPr/>
          </p:nvSpPr>
          <p:spPr bwMode="gray">
            <a:xfrm>
              <a:off x="7507040" y="1934366"/>
              <a:ext cx="2804691" cy="331979"/>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288" name="Chevron 154">
              <a:extLst>
                <a:ext uri="{FF2B5EF4-FFF2-40B4-BE49-F238E27FC236}">
                  <a16:creationId xmlns:a16="http://schemas.microsoft.com/office/drawing/2014/main" id="{51CA6FBE-3C08-43B3-899A-198FEF271FBF}"/>
                </a:ext>
              </a:extLst>
            </p:cNvPr>
            <p:cNvSpPr/>
            <p:nvPr/>
          </p:nvSpPr>
          <p:spPr bwMode="gray">
            <a:xfrm>
              <a:off x="5874569" y="1932581"/>
              <a:ext cx="1740346" cy="331979"/>
            </a:xfrm>
            <a:prstGeom prst="chevron">
              <a:avLst>
                <a:gd name="adj" fmla="val 27116"/>
              </a:avLst>
            </a:prstGeom>
            <a:solidFill>
              <a:schemeClr val="tx1">
                <a:lumMod val="75000"/>
                <a:lumOff val="25000"/>
              </a:schemeClr>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289" name="Pentagon 83">
              <a:extLst>
                <a:ext uri="{FF2B5EF4-FFF2-40B4-BE49-F238E27FC236}">
                  <a16:creationId xmlns:a16="http://schemas.microsoft.com/office/drawing/2014/main" id="{0B7B4089-DFC1-4AE2-AEA2-3F699244B25C}"/>
                </a:ext>
              </a:extLst>
            </p:cNvPr>
            <p:cNvSpPr/>
            <p:nvPr/>
          </p:nvSpPr>
          <p:spPr bwMode="gray">
            <a:xfrm>
              <a:off x="6127899" y="2267150"/>
              <a:ext cx="1431717" cy="243247"/>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290" name="Pentagon 84">
              <a:extLst>
                <a:ext uri="{FF2B5EF4-FFF2-40B4-BE49-F238E27FC236}">
                  <a16:creationId xmlns:a16="http://schemas.microsoft.com/office/drawing/2014/main" id="{621CACAD-5BEB-43F8-AB5B-B1EA3054B92E}"/>
                </a:ext>
              </a:extLst>
            </p:cNvPr>
            <p:cNvSpPr/>
            <p:nvPr/>
          </p:nvSpPr>
          <p:spPr bwMode="gray">
            <a:xfrm>
              <a:off x="5570293" y="2266435"/>
              <a:ext cx="640155" cy="244676"/>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291" name="Pentagon 85">
              <a:extLst>
                <a:ext uri="{FF2B5EF4-FFF2-40B4-BE49-F238E27FC236}">
                  <a16:creationId xmlns:a16="http://schemas.microsoft.com/office/drawing/2014/main" id="{ED9A1521-D64A-496C-9E93-00E9D229A7AB}"/>
                </a:ext>
              </a:extLst>
            </p:cNvPr>
            <p:cNvSpPr/>
            <p:nvPr/>
          </p:nvSpPr>
          <p:spPr bwMode="gray">
            <a:xfrm>
              <a:off x="3768296" y="2264899"/>
              <a:ext cx="1943280" cy="250821"/>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292" name="Pentagon 89">
              <a:extLst>
                <a:ext uri="{FF2B5EF4-FFF2-40B4-BE49-F238E27FC236}">
                  <a16:creationId xmlns:a16="http://schemas.microsoft.com/office/drawing/2014/main" id="{1525E0C8-8D24-43CD-A0B7-01198B6C1C79}"/>
                </a:ext>
              </a:extLst>
            </p:cNvPr>
            <p:cNvSpPr/>
            <p:nvPr/>
          </p:nvSpPr>
          <p:spPr bwMode="gray">
            <a:xfrm>
              <a:off x="2256212" y="2267971"/>
              <a:ext cx="1611069" cy="250822"/>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293" name="Pentagon 90">
              <a:extLst>
                <a:ext uri="{FF2B5EF4-FFF2-40B4-BE49-F238E27FC236}">
                  <a16:creationId xmlns:a16="http://schemas.microsoft.com/office/drawing/2014/main" id="{027BB230-1DE0-4A0B-863C-78EF41B861E4}"/>
                </a:ext>
              </a:extLst>
            </p:cNvPr>
            <p:cNvSpPr/>
            <p:nvPr/>
          </p:nvSpPr>
          <p:spPr bwMode="gray">
            <a:xfrm>
              <a:off x="906022" y="2265237"/>
              <a:ext cx="1434364" cy="256290"/>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294" name="Pentagon 91">
              <a:extLst>
                <a:ext uri="{FF2B5EF4-FFF2-40B4-BE49-F238E27FC236}">
                  <a16:creationId xmlns:a16="http://schemas.microsoft.com/office/drawing/2014/main" id="{B8606E2E-FCD8-4C03-9CD5-A09D34898D7C}"/>
                </a:ext>
              </a:extLst>
            </p:cNvPr>
            <p:cNvSpPr/>
            <p:nvPr/>
          </p:nvSpPr>
          <p:spPr bwMode="gray">
            <a:xfrm>
              <a:off x="389475" y="2267971"/>
              <a:ext cx="645080" cy="250822"/>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sp>
          <p:nvSpPr>
            <p:cNvPr id="138" name="Pentagon 83">
              <a:extLst>
                <a:ext uri="{FF2B5EF4-FFF2-40B4-BE49-F238E27FC236}">
                  <a16:creationId xmlns:a16="http://schemas.microsoft.com/office/drawing/2014/main" id="{03124C64-6EC8-4147-95F4-B2DD9B247224}"/>
                </a:ext>
              </a:extLst>
            </p:cNvPr>
            <p:cNvSpPr/>
            <p:nvPr/>
          </p:nvSpPr>
          <p:spPr bwMode="gray">
            <a:xfrm>
              <a:off x="10712563" y="2512609"/>
              <a:ext cx="1443397" cy="265757"/>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139" name="Pentagon 84">
              <a:extLst>
                <a:ext uri="{FF2B5EF4-FFF2-40B4-BE49-F238E27FC236}">
                  <a16:creationId xmlns:a16="http://schemas.microsoft.com/office/drawing/2014/main" id="{40A3862A-0462-4731-BC7B-B89D90550AA7}"/>
                </a:ext>
              </a:extLst>
            </p:cNvPr>
            <p:cNvSpPr/>
            <p:nvPr/>
          </p:nvSpPr>
          <p:spPr bwMode="gray">
            <a:xfrm>
              <a:off x="10178481" y="2516288"/>
              <a:ext cx="637532" cy="262078"/>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140" name="Pentagon 85">
              <a:extLst>
                <a:ext uri="{FF2B5EF4-FFF2-40B4-BE49-F238E27FC236}">
                  <a16:creationId xmlns:a16="http://schemas.microsoft.com/office/drawing/2014/main" id="{9BDC269C-FCF5-471D-9582-EFE514EF7C3A}"/>
                </a:ext>
              </a:extLst>
            </p:cNvPr>
            <p:cNvSpPr/>
            <p:nvPr/>
          </p:nvSpPr>
          <p:spPr bwMode="gray">
            <a:xfrm>
              <a:off x="8828955" y="2516288"/>
              <a:ext cx="1482775" cy="262078"/>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141" name="Pentagon 89">
              <a:extLst>
                <a:ext uri="{FF2B5EF4-FFF2-40B4-BE49-F238E27FC236}">
                  <a16:creationId xmlns:a16="http://schemas.microsoft.com/office/drawing/2014/main" id="{4D9EAEB1-6CE1-4620-8CB3-38B6F59C72BD}"/>
                </a:ext>
              </a:extLst>
            </p:cNvPr>
            <p:cNvSpPr/>
            <p:nvPr/>
          </p:nvSpPr>
          <p:spPr bwMode="gray">
            <a:xfrm>
              <a:off x="7507040" y="2512562"/>
              <a:ext cx="1611069" cy="265352"/>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142" name="Pentagon 90">
              <a:extLst>
                <a:ext uri="{FF2B5EF4-FFF2-40B4-BE49-F238E27FC236}">
                  <a16:creationId xmlns:a16="http://schemas.microsoft.com/office/drawing/2014/main" id="{D76932F0-193B-409F-92E1-6C0B97F2D6E7}"/>
                </a:ext>
              </a:extLst>
            </p:cNvPr>
            <p:cNvSpPr/>
            <p:nvPr/>
          </p:nvSpPr>
          <p:spPr bwMode="gray">
            <a:xfrm>
              <a:off x="6283420" y="2515837"/>
              <a:ext cx="1307732" cy="262077"/>
            </a:xfrm>
            <a:prstGeom prst="homePlate">
              <a:avLst>
                <a:gd name="adj" fmla="val 31990"/>
              </a:avLst>
            </a:prstGeom>
            <a:solidFill>
              <a:schemeClr val="tx1">
                <a:lumMod val="75000"/>
                <a:lumOff val="2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143" name="Pentagon 91">
              <a:extLst>
                <a:ext uri="{FF2B5EF4-FFF2-40B4-BE49-F238E27FC236}">
                  <a16:creationId xmlns:a16="http://schemas.microsoft.com/office/drawing/2014/main" id="{F8F16568-005F-4A46-B989-F03170F09D24}"/>
                </a:ext>
              </a:extLst>
            </p:cNvPr>
            <p:cNvSpPr/>
            <p:nvPr/>
          </p:nvSpPr>
          <p:spPr bwMode="gray">
            <a:xfrm>
              <a:off x="5881797" y="2515837"/>
              <a:ext cx="645080" cy="260692"/>
            </a:xfrm>
            <a:prstGeom prst="homePlate">
              <a:avLst>
                <a:gd name="adj" fmla="val 31990"/>
              </a:avLst>
            </a:prstGeom>
            <a:solidFill>
              <a:schemeClr val="tx1">
                <a:lumMod val="75000"/>
                <a:lumOff val="2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grpSp>
      <p:grpSp>
        <p:nvGrpSpPr>
          <p:cNvPr id="43" name="Group 42">
            <a:extLst>
              <a:ext uri="{FF2B5EF4-FFF2-40B4-BE49-F238E27FC236}">
                <a16:creationId xmlns:a16="http://schemas.microsoft.com/office/drawing/2014/main" id="{8BD43034-1345-4B4E-A02A-D9CB4DCAE22F}"/>
              </a:ext>
            </a:extLst>
          </p:cNvPr>
          <p:cNvGrpSpPr/>
          <p:nvPr/>
        </p:nvGrpSpPr>
        <p:grpSpPr>
          <a:xfrm>
            <a:off x="5836690" y="2787688"/>
            <a:ext cx="6082608" cy="2994673"/>
            <a:chOff x="5836690" y="2787688"/>
            <a:chExt cx="6082608" cy="2994673"/>
          </a:xfrm>
        </p:grpSpPr>
        <p:cxnSp>
          <p:nvCxnSpPr>
            <p:cNvPr id="258" name="Straight Connector 257">
              <a:extLst>
                <a:ext uri="{FF2B5EF4-FFF2-40B4-BE49-F238E27FC236}">
                  <a16:creationId xmlns:a16="http://schemas.microsoft.com/office/drawing/2014/main" id="{095EE4B8-F5C5-44C2-85BD-5797D4A1F4A2}"/>
                </a:ext>
              </a:extLst>
            </p:cNvPr>
            <p:cNvCxnSpPr>
              <a:cxnSpLocks/>
            </p:cNvCxnSpPr>
            <p:nvPr/>
          </p:nvCxnSpPr>
          <p:spPr>
            <a:xfrm>
              <a:off x="8500346" y="4450541"/>
              <a:ext cx="509444"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261" name="TextBox 260">
              <a:extLst>
                <a:ext uri="{FF2B5EF4-FFF2-40B4-BE49-F238E27FC236}">
                  <a16:creationId xmlns:a16="http://schemas.microsoft.com/office/drawing/2014/main" id="{D9A6A80B-C85D-48C2-A957-BB24CF0D427A}"/>
                </a:ext>
              </a:extLst>
            </p:cNvPr>
            <p:cNvSpPr txBox="1"/>
            <p:nvPr/>
          </p:nvSpPr>
          <p:spPr>
            <a:xfrm>
              <a:off x="8492609" y="4223814"/>
              <a:ext cx="1931299" cy="184666"/>
            </a:xfrm>
            <a:prstGeom prst="rect">
              <a:avLst/>
            </a:prstGeom>
            <a:noFill/>
          </p:spPr>
          <p:txBody>
            <a:bodyPr wrap="square" lIns="0" tIns="0" rIns="0" bIns="0" rtlCol="0">
              <a:spAutoFit/>
            </a:bodyPr>
            <a:lstStyle/>
            <a:p>
              <a:pPr defTabSz="1136046">
                <a:defRPr/>
              </a:pPr>
              <a:r>
                <a:rPr lang="en-US" sz="12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Parallel PR 1 – 3 (S.I.T.)</a:t>
              </a:r>
            </a:p>
          </p:txBody>
        </p:sp>
        <p:sp>
          <p:nvSpPr>
            <p:cNvPr id="262" name="TextBox 261">
              <a:extLst>
                <a:ext uri="{FF2B5EF4-FFF2-40B4-BE49-F238E27FC236}">
                  <a16:creationId xmlns:a16="http://schemas.microsoft.com/office/drawing/2014/main" id="{9B8D73A1-6D56-4A37-8080-40116410075E}"/>
                </a:ext>
              </a:extLst>
            </p:cNvPr>
            <p:cNvSpPr txBox="1"/>
            <p:nvPr/>
          </p:nvSpPr>
          <p:spPr>
            <a:xfrm>
              <a:off x="10659147" y="5668860"/>
              <a:ext cx="1260151" cy="109069"/>
            </a:xfrm>
            <a:prstGeom prst="rect">
              <a:avLst/>
            </a:prstGeom>
            <a:noFill/>
          </p:spPr>
          <p:txBody>
            <a:bodyPr wrap="square" lIns="0" tIns="0" rIns="0" bIns="0" rtlCol="0">
              <a:spAutoFit/>
            </a:bodyPr>
            <a:lstStyle/>
            <a:p>
              <a:pP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HR/PR Go-Live</a:t>
              </a:r>
            </a:p>
          </p:txBody>
        </p:sp>
        <p:sp>
          <p:nvSpPr>
            <p:cNvPr id="263" name="Diamond 262">
              <a:extLst>
                <a:ext uri="{FF2B5EF4-FFF2-40B4-BE49-F238E27FC236}">
                  <a16:creationId xmlns:a16="http://schemas.microsoft.com/office/drawing/2014/main" id="{2002ED0F-6AE5-4414-AC47-951BD7CBA398}"/>
                </a:ext>
              </a:extLst>
            </p:cNvPr>
            <p:cNvSpPr/>
            <p:nvPr/>
          </p:nvSpPr>
          <p:spPr bwMode="gray">
            <a:xfrm>
              <a:off x="10500296"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sp>
          <p:nvSpPr>
            <p:cNvPr id="264" name="TextBox 263">
              <a:extLst>
                <a:ext uri="{FF2B5EF4-FFF2-40B4-BE49-F238E27FC236}">
                  <a16:creationId xmlns:a16="http://schemas.microsoft.com/office/drawing/2014/main" id="{467F645F-0747-416F-8E50-12C8ABE04A54}"/>
                </a:ext>
              </a:extLst>
            </p:cNvPr>
            <p:cNvSpPr txBox="1"/>
            <p:nvPr/>
          </p:nvSpPr>
          <p:spPr>
            <a:xfrm>
              <a:off x="9264122" y="5672074"/>
              <a:ext cx="931753" cy="109069"/>
            </a:xfrm>
            <a:prstGeom prst="rect">
              <a:avLst/>
            </a:prstGeom>
            <a:noFill/>
          </p:spPr>
          <p:txBody>
            <a:bodyPr wrap="square" lIns="0" tIns="0" rIns="0" bIns="0" rtlCol="0">
              <a:spAutoFit/>
            </a:bodyPr>
            <a:lstStyle/>
            <a:p>
              <a:pPr algn="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WFM Go-Live</a:t>
              </a:r>
            </a:p>
          </p:txBody>
        </p:sp>
        <p:sp>
          <p:nvSpPr>
            <p:cNvPr id="265" name="Diamond 264">
              <a:extLst>
                <a:ext uri="{FF2B5EF4-FFF2-40B4-BE49-F238E27FC236}">
                  <a16:creationId xmlns:a16="http://schemas.microsoft.com/office/drawing/2014/main" id="{B3FEC707-24A6-41E2-AB1A-A4D36632E7A1}"/>
                </a:ext>
              </a:extLst>
            </p:cNvPr>
            <p:cNvSpPr/>
            <p:nvPr/>
          </p:nvSpPr>
          <p:spPr bwMode="gray">
            <a:xfrm>
              <a:off x="10230573"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cxnSp>
          <p:nvCxnSpPr>
            <p:cNvPr id="277" name="Straight Connector 276">
              <a:extLst>
                <a:ext uri="{FF2B5EF4-FFF2-40B4-BE49-F238E27FC236}">
                  <a16:creationId xmlns:a16="http://schemas.microsoft.com/office/drawing/2014/main" id="{24157DE2-76D2-40A1-B52B-87A952F3242F}"/>
                </a:ext>
              </a:extLst>
            </p:cNvPr>
            <p:cNvCxnSpPr>
              <a:cxnSpLocks/>
            </p:cNvCxnSpPr>
            <p:nvPr/>
          </p:nvCxnSpPr>
          <p:spPr>
            <a:xfrm>
              <a:off x="9258555" y="4450541"/>
              <a:ext cx="264036"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278" name="Straight Connector 277">
              <a:extLst>
                <a:ext uri="{FF2B5EF4-FFF2-40B4-BE49-F238E27FC236}">
                  <a16:creationId xmlns:a16="http://schemas.microsoft.com/office/drawing/2014/main" id="{080D7A12-43B2-4605-AEE4-4963AE7F98F8}"/>
                </a:ext>
              </a:extLst>
            </p:cNvPr>
            <p:cNvCxnSpPr>
              <a:cxnSpLocks/>
            </p:cNvCxnSpPr>
            <p:nvPr/>
          </p:nvCxnSpPr>
          <p:spPr>
            <a:xfrm>
              <a:off x="9012014" y="4450541"/>
              <a:ext cx="252218"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23" name="TextBox 122">
              <a:extLst>
                <a:ext uri="{FF2B5EF4-FFF2-40B4-BE49-F238E27FC236}">
                  <a16:creationId xmlns:a16="http://schemas.microsoft.com/office/drawing/2014/main" id="{21E7AC28-90BC-4A0B-8073-7F85BB22767A}"/>
                </a:ext>
              </a:extLst>
            </p:cNvPr>
            <p:cNvSpPr txBox="1"/>
            <p:nvPr/>
          </p:nvSpPr>
          <p:spPr>
            <a:xfrm>
              <a:off x="5998358" y="2787688"/>
              <a:ext cx="2031743" cy="184666"/>
            </a:xfrm>
            <a:prstGeom prst="rect">
              <a:avLst/>
            </a:prstGeom>
            <a:noFill/>
          </p:spPr>
          <p:txBody>
            <a:bodyPr wrap="square" lIns="0" tIns="0" rIns="0" bIns="0" rtlCol="0">
              <a:spAutoFit/>
            </a:bodyPr>
            <a:lstStyle/>
            <a:p>
              <a:pPr defTabSz="820487">
                <a:defRPr/>
              </a:pPr>
              <a:r>
                <a:rPr lang="en-US" sz="12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 Luma Phase 1 Kick-off</a:t>
              </a:r>
            </a:p>
          </p:txBody>
        </p:sp>
        <p:sp>
          <p:nvSpPr>
            <p:cNvPr id="124" name="Isosceles Triangle 104">
              <a:extLst>
                <a:ext uri="{FF2B5EF4-FFF2-40B4-BE49-F238E27FC236}">
                  <a16:creationId xmlns:a16="http://schemas.microsoft.com/office/drawing/2014/main" id="{2292218F-5E84-48A8-8E68-DC8F067466A0}"/>
                </a:ext>
              </a:extLst>
            </p:cNvPr>
            <p:cNvSpPr/>
            <p:nvPr/>
          </p:nvSpPr>
          <p:spPr>
            <a:xfrm>
              <a:off x="5836690" y="2793201"/>
              <a:ext cx="178895" cy="182880"/>
            </a:xfrm>
            <a:prstGeom prst="diamond">
              <a:avLst/>
            </a:prstGeom>
            <a:solidFill>
              <a:schemeClr val="tx1">
                <a:lumMod val="75000"/>
                <a:lumOff val="25000"/>
              </a:schemeClr>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25" name="Straight Connector 124">
              <a:extLst>
                <a:ext uri="{FF2B5EF4-FFF2-40B4-BE49-F238E27FC236}">
                  <a16:creationId xmlns:a16="http://schemas.microsoft.com/office/drawing/2014/main" id="{3B28A99E-E176-404F-823B-365FAACFB750}"/>
                </a:ext>
              </a:extLst>
            </p:cNvPr>
            <p:cNvCxnSpPr>
              <a:cxnSpLocks/>
            </p:cNvCxnSpPr>
            <p:nvPr/>
          </p:nvCxnSpPr>
          <p:spPr>
            <a:xfrm>
              <a:off x="5892537" y="3378915"/>
              <a:ext cx="262254"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26" name="TextBox 125">
              <a:extLst>
                <a:ext uri="{FF2B5EF4-FFF2-40B4-BE49-F238E27FC236}">
                  <a16:creationId xmlns:a16="http://schemas.microsoft.com/office/drawing/2014/main" id="{4134BFCC-F421-4555-BE74-0530A0C18882}"/>
                </a:ext>
              </a:extLst>
            </p:cNvPr>
            <p:cNvSpPr txBox="1"/>
            <p:nvPr/>
          </p:nvSpPr>
          <p:spPr>
            <a:xfrm>
              <a:off x="5878964" y="3021450"/>
              <a:ext cx="834348" cy="338554"/>
            </a:xfrm>
            <a:prstGeom prst="rect">
              <a:avLst/>
            </a:prstGeom>
            <a:noFill/>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127" name="Straight Connector 126">
              <a:extLst>
                <a:ext uri="{FF2B5EF4-FFF2-40B4-BE49-F238E27FC236}">
                  <a16:creationId xmlns:a16="http://schemas.microsoft.com/office/drawing/2014/main" id="{623C500D-00CD-485C-8DA6-4CD0E93C00CA}"/>
                </a:ext>
              </a:extLst>
            </p:cNvPr>
            <p:cNvCxnSpPr>
              <a:cxnSpLocks/>
            </p:cNvCxnSpPr>
            <p:nvPr/>
          </p:nvCxnSpPr>
          <p:spPr>
            <a:xfrm>
              <a:off x="6655637" y="3385739"/>
              <a:ext cx="707365"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28" name="TextBox 127">
              <a:extLst>
                <a:ext uri="{FF2B5EF4-FFF2-40B4-BE49-F238E27FC236}">
                  <a16:creationId xmlns:a16="http://schemas.microsoft.com/office/drawing/2014/main" id="{20CF44C9-F4CA-4E55-A961-B2129E6974ED}"/>
                </a:ext>
              </a:extLst>
            </p:cNvPr>
            <p:cNvSpPr txBox="1"/>
            <p:nvPr/>
          </p:nvSpPr>
          <p:spPr>
            <a:xfrm>
              <a:off x="6675215" y="3022782"/>
              <a:ext cx="896637" cy="338554"/>
            </a:xfrm>
            <a:prstGeom prst="rect">
              <a:avLst/>
            </a:prstGeom>
            <a:noFill/>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136" name="Straight Connector 135">
              <a:extLst>
                <a:ext uri="{FF2B5EF4-FFF2-40B4-BE49-F238E27FC236}">
                  <a16:creationId xmlns:a16="http://schemas.microsoft.com/office/drawing/2014/main" id="{3314A690-240C-491D-BF7E-DF45006B49E3}"/>
                </a:ext>
              </a:extLst>
            </p:cNvPr>
            <p:cNvCxnSpPr>
              <a:cxnSpLocks/>
            </p:cNvCxnSpPr>
            <p:nvPr/>
          </p:nvCxnSpPr>
          <p:spPr>
            <a:xfrm>
              <a:off x="6147690" y="3646657"/>
              <a:ext cx="1099892"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37" name="TextBox 136">
              <a:extLst>
                <a:ext uri="{FF2B5EF4-FFF2-40B4-BE49-F238E27FC236}">
                  <a16:creationId xmlns:a16="http://schemas.microsoft.com/office/drawing/2014/main" id="{5322BA95-6A37-4F86-97B7-94DE210135BE}"/>
                </a:ext>
              </a:extLst>
            </p:cNvPr>
            <p:cNvSpPr txBox="1"/>
            <p:nvPr/>
          </p:nvSpPr>
          <p:spPr>
            <a:xfrm>
              <a:off x="6138751" y="3462707"/>
              <a:ext cx="2056850"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Enterprise Design Update</a:t>
              </a:r>
            </a:p>
          </p:txBody>
        </p:sp>
        <p:cxnSp>
          <p:nvCxnSpPr>
            <p:cNvPr id="144" name="Straight Connector 143">
              <a:extLst>
                <a:ext uri="{FF2B5EF4-FFF2-40B4-BE49-F238E27FC236}">
                  <a16:creationId xmlns:a16="http://schemas.microsoft.com/office/drawing/2014/main" id="{14F8E95E-8189-40E7-865A-9B9FF6740E59}"/>
                </a:ext>
              </a:extLst>
            </p:cNvPr>
            <p:cNvCxnSpPr>
              <a:cxnSpLocks/>
            </p:cNvCxnSpPr>
            <p:nvPr/>
          </p:nvCxnSpPr>
          <p:spPr>
            <a:xfrm>
              <a:off x="6138751" y="3895056"/>
              <a:ext cx="1108831"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45" name="TextBox 144">
              <a:extLst>
                <a:ext uri="{FF2B5EF4-FFF2-40B4-BE49-F238E27FC236}">
                  <a16:creationId xmlns:a16="http://schemas.microsoft.com/office/drawing/2014/main" id="{CBF0F3E7-CA6B-4B20-A201-86438DF01333}"/>
                </a:ext>
              </a:extLst>
            </p:cNvPr>
            <p:cNvSpPr txBox="1"/>
            <p:nvPr/>
          </p:nvSpPr>
          <p:spPr>
            <a:xfrm>
              <a:off x="6119129" y="3709107"/>
              <a:ext cx="2005588"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Technical Design (FRICE-W)</a:t>
              </a:r>
            </a:p>
          </p:txBody>
        </p:sp>
        <p:cxnSp>
          <p:nvCxnSpPr>
            <p:cNvPr id="147" name="Straight Connector 146">
              <a:extLst>
                <a:ext uri="{FF2B5EF4-FFF2-40B4-BE49-F238E27FC236}">
                  <a16:creationId xmlns:a16="http://schemas.microsoft.com/office/drawing/2014/main" id="{D1394500-FD2F-454E-B50A-1D7247DFF8E3}"/>
                </a:ext>
              </a:extLst>
            </p:cNvPr>
            <p:cNvCxnSpPr>
              <a:cxnSpLocks/>
            </p:cNvCxnSpPr>
            <p:nvPr/>
          </p:nvCxnSpPr>
          <p:spPr>
            <a:xfrm>
              <a:off x="7730994" y="4169363"/>
              <a:ext cx="278952"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48" name="Straight Connector 147">
              <a:extLst>
                <a:ext uri="{FF2B5EF4-FFF2-40B4-BE49-F238E27FC236}">
                  <a16:creationId xmlns:a16="http://schemas.microsoft.com/office/drawing/2014/main" id="{EA5AD881-5CD5-4597-9EBB-F88774849422}"/>
                </a:ext>
              </a:extLst>
            </p:cNvPr>
            <p:cNvCxnSpPr>
              <a:cxnSpLocks/>
            </p:cNvCxnSpPr>
            <p:nvPr/>
          </p:nvCxnSpPr>
          <p:spPr>
            <a:xfrm>
              <a:off x="8009944" y="4169363"/>
              <a:ext cx="241714"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49" name="Straight Connector 148">
              <a:extLst>
                <a:ext uri="{FF2B5EF4-FFF2-40B4-BE49-F238E27FC236}">
                  <a16:creationId xmlns:a16="http://schemas.microsoft.com/office/drawing/2014/main" id="{63AB5C66-DEEF-4963-9CD5-EDBDF1367150}"/>
                </a:ext>
              </a:extLst>
            </p:cNvPr>
            <p:cNvCxnSpPr>
              <a:cxnSpLocks/>
            </p:cNvCxnSpPr>
            <p:nvPr/>
          </p:nvCxnSpPr>
          <p:spPr>
            <a:xfrm>
              <a:off x="7460998" y="4169363"/>
              <a:ext cx="269996"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50" name="TextBox 149">
              <a:extLst>
                <a:ext uri="{FF2B5EF4-FFF2-40B4-BE49-F238E27FC236}">
                  <a16:creationId xmlns:a16="http://schemas.microsoft.com/office/drawing/2014/main" id="{71E6BFC5-D8AA-4080-A5AB-74816DDE7E1C}"/>
                </a:ext>
              </a:extLst>
            </p:cNvPr>
            <p:cNvSpPr txBox="1"/>
            <p:nvPr/>
          </p:nvSpPr>
          <p:spPr>
            <a:xfrm>
              <a:off x="7265087" y="3966904"/>
              <a:ext cx="959153" cy="169277"/>
            </a:xfrm>
            <a:prstGeom prst="rect">
              <a:avLst/>
            </a:prstGeom>
            <a:noFill/>
          </p:spPr>
          <p:txBody>
            <a:bodyPr wrap="square" lIns="0" tIns="0" rIns="0" bIns="0" rtlCol="0">
              <a:spAutoFit/>
            </a:bodyPr>
            <a:lstStyle/>
            <a:p>
              <a:pPr algn="ct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Sprint 1-3</a:t>
              </a:r>
            </a:p>
          </p:txBody>
        </p:sp>
        <p:cxnSp>
          <p:nvCxnSpPr>
            <p:cNvPr id="154" name="Straight Connector 153">
              <a:extLst>
                <a:ext uri="{FF2B5EF4-FFF2-40B4-BE49-F238E27FC236}">
                  <a16:creationId xmlns:a16="http://schemas.microsoft.com/office/drawing/2014/main" id="{B91A84DF-EEA8-4FA3-9A2E-3FA67076E489}"/>
                </a:ext>
              </a:extLst>
            </p:cNvPr>
            <p:cNvCxnSpPr>
              <a:cxnSpLocks/>
            </p:cNvCxnSpPr>
            <p:nvPr/>
          </p:nvCxnSpPr>
          <p:spPr>
            <a:xfrm>
              <a:off x="9545291" y="4712588"/>
              <a:ext cx="478239"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55" name="TextBox 154">
              <a:extLst>
                <a:ext uri="{FF2B5EF4-FFF2-40B4-BE49-F238E27FC236}">
                  <a16:creationId xmlns:a16="http://schemas.microsoft.com/office/drawing/2014/main" id="{88035143-40A5-40C3-AE8F-11412ED854DF}"/>
                </a:ext>
              </a:extLst>
            </p:cNvPr>
            <p:cNvSpPr txBox="1"/>
            <p:nvPr/>
          </p:nvSpPr>
          <p:spPr>
            <a:xfrm>
              <a:off x="9520913" y="4529410"/>
              <a:ext cx="1834660"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156" name="TextBox 155">
              <a:extLst>
                <a:ext uri="{FF2B5EF4-FFF2-40B4-BE49-F238E27FC236}">
                  <a16:creationId xmlns:a16="http://schemas.microsoft.com/office/drawing/2014/main" id="{4A8196DE-2DD1-4FFA-9CFB-7D5B34BA0C91}"/>
                </a:ext>
              </a:extLst>
            </p:cNvPr>
            <p:cNvSpPr txBox="1"/>
            <p:nvPr/>
          </p:nvSpPr>
          <p:spPr>
            <a:xfrm>
              <a:off x="8001833" y="4536768"/>
              <a:ext cx="1481675"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Mock Data Conv. 1 &amp; 2</a:t>
              </a:r>
            </a:p>
          </p:txBody>
        </p:sp>
        <p:cxnSp>
          <p:nvCxnSpPr>
            <p:cNvPr id="157" name="Straight Connector 156">
              <a:extLst>
                <a:ext uri="{FF2B5EF4-FFF2-40B4-BE49-F238E27FC236}">
                  <a16:creationId xmlns:a16="http://schemas.microsoft.com/office/drawing/2014/main" id="{E53A588C-1E7D-476F-8CF6-361F9C2CFE87}"/>
                </a:ext>
              </a:extLst>
            </p:cNvPr>
            <p:cNvCxnSpPr>
              <a:cxnSpLocks/>
            </p:cNvCxnSpPr>
            <p:nvPr/>
          </p:nvCxnSpPr>
          <p:spPr>
            <a:xfrm>
              <a:off x="8017735" y="4737033"/>
              <a:ext cx="251861"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58" name="Straight Connector 157">
              <a:extLst>
                <a:ext uri="{FF2B5EF4-FFF2-40B4-BE49-F238E27FC236}">
                  <a16:creationId xmlns:a16="http://schemas.microsoft.com/office/drawing/2014/main" id="{59D5DE2D-5C8D-4594-8395-5BDA65D75925}"/>
                </a:ext>
              </a:extLst>
            </p:cNvPr>
            <p:cNvCxnSpPr>
              <a:cxnSpLocks/>
            </p:cNvCxnSpPr>
            <p:nvPr/>
          </p:nvCxnSpPr>
          <p:spPr>
            <a:xfrm>
              <a:off x="8271829" y="4737033"/>
              <a:ext cx="286901"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60" name="Straight Connector 159">
              <a:extLst>
                <a:ext uri="{FF2B5EF4-FFF2-40B4-BE49-F238E27FC236}">
                  <a16:creationId xmlns:a16="http://schemas.microsoft.com/office/drawing/2014/main" id="{FA85DC66-D733-41A2-BF85-1EBA62EF25EB}"/>
                </a:ext>
              </a:extLst>
            </p:cNvPr>
            <p:cNvCxnSpPr>
              <a:cxnSpLocks/>
            </p:cNvCxnSpPr>
            <p:nvPr/>
          </p:nvCxnSpPr>
          <p:spPr>
            <a:xfrm>
              <a:off x="9545855" y="5153152"/>
              <a:ext cx="918022"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1" name="TextBox 160">
              <a:extLst>
                <a:ext uri="{FF2B5EF4-FFF2-40B4-BE49-F238E27FC236}">
                  <a16:creationId xmlns:a16="http://schemas.microsoft.com/office/drawing/2014/main" id="{51FA9299-589B-426E-965B-45451C6B4745}"/>
                </a:ext>
              </a:extLst>
            </p:cNvPr>
            <p:cNvSpPr txBox="1"/>
            <p:nvPr/>
          </p:nvSpPr>
          <p:spPr>
            <a:xfrm>
              <a:off x="9520913" y="4947046"/>
              <a:ext cx="138635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Design Updates</a:t>
              </a:r>
            </a:p>
          </p:txBody>
        </p:sp>
        <p:cxnSp>
          <p:nvCxnSpPr>
            <p:cNvPr id="162" name="Straight Connector 161">
              <a:extLst>
                <a:ext uri="{FF2B5EF4-FFF2-40B4-BE49-F238E27FC236}">
                  <a16:creationId xmlns:a16="http://schemas.microsoft.com/office/drawing/2014/main" id="{4DD24C03-A205-40BD-8666-A4FC621E62E3}"/>
                </a:ext>
              </a:extLst>
            </p:cNvPr>
            <p:cNvCxnSpPr>
              <a:cxnSpLocks/>
            </p:cNvCxnSpPr>
            <p:nvPr/>
          </p:nvCxnSpPr>
          <p:spPr>
            <a:xfrm>
              <a:off x="8565138" y="5473794"/>
              <a:ext cx="693417"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3" name="TextBox 162">
              <a:extLst>
                <a:ext uri="{FF2B5EF4-FFF2-40B4-BE49-F238E27FC236}">
                  <a16:creationId xmlns:a16="http://schemas.microsoft.com/office/drawing/2014/main" id="{44571881-BB96-49F4-ABE3-799F3077A35C}"/>
                </a:ext>
              </a:extLst>
            </p:cNvPr>
            <p:cNvSpPr txBox="1"/>
            <p:nvPr/>
          </p:nvSpPr>
          <p:spPr>
            <a:xfrm>
              <a:off x="8543349" y="5272685"/>
              <a:ext cx="90664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164" name="Straight Connector 163">
              <a:extLst>
                <a:ext uri="{FF2B5EF4-FFF2-40B4-BE49-F238E27FC236}">
                  <a16:creationId xmlns:a16="http://schemas.microsoft.com/office/drawing/2014/main" id="{37AB93B7-D661-45D2-BC2F-08295FD3F434}"/>
                </a:ext>
              </a:extLst>
            </p:cNvPr>
            <p:cNvCxnSpPr>
              <a:cxnSpLocks/>
            </p:cNvCxnSpPr>
            <p:nvPr/>
          </p:nvCxnSpPr>
          <p:spPr>
            <a:xfrm flipV="1">
              <a:off x="9538496" y="5459640"/>
              <a:ext cx="768915" cy="8387"/>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5" name="TextBox 164">
              <a:extLst>
                <a:ext uri="{FF2B5EF4-FFF2-40B4-BE49-F238E27FC236}">
                  <a16:creationId xmlns:a16="http://schemas.microsoft.com/office/drawing/2014/main" id="{FB457096-9A54-4CA5-BD5A-5A84931D2A73}"/>
                </a:ext>
              </a:extLst>
            </p:cNvPr>
            <p:cNvSpPr txBox="1"/>
            <p:nvPr/>
          </p:nvSpPr>
          <p:spPr>
            <a:xfrm>
              <a:off x="9498582" y="5278479"/>
              <a:ext cx="71011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Training </a:t>
              </a:r>
            </a:p>
          </p:txBody>
        </p:sp>
      </p:grpSp>
      <p:sp>
        <p:nvSpPr>
          <p:cNvPr id="2" name="Rectangle 1">
            <a:extLst>
              <a:ext uri="{FF2B5EF4-FFF2-40B4-BE49-F238E27FC236}">
                <a16:creationId xmlns:a16="http://schemas.microsoft.com/office/drawing/2014/main" id="{96F433C4-FAAD-4B5D-8CAC-F8CCD38D3D77}"/>
              </a:ext>
            </a:extLst>
          </p:cNvPr>
          <p:cNvSpPr/>
          <p:nvPr/>
        </p:nvSpPr>
        <p:spPr>
          <a:xfrm>
            <a:off x="2897270" y="1388364"/>
            <a:ext cx="226893" cy="4516586"/>
          </a:xfrm>
          <a:prstGeom prst="rect">
            <a:avLst/>
          </a:prstGeom>
          <a:solidFill>
            <a:schemeClr val="accent5">
              <a:alpha val="12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8" name="Title 5">
            <a:extLst>
              <a:ext uri="{FF2B5EF4-FFF2-40B4-BE49-F238E27FC236}">
                <a16:creationId xmlns:a16="http://schemas.microsoft.com/office/drawing/2014/main" id="{498BCAE7-661F-4248-9453-C24770F33C02}"/>
              </a:ext>
            </a:extLst>
          </p:cNvPr>
          <p:cNvSpPr>
            <a:spLocks noGrp="1"/>
          </p:cNvSpPr>
          <p:nvPr>
            <p:ph type="title"/>
          </p:nvPr>
        </p:nvSpPr>
        <p:spPr>
          <a:xfrm>
            <a:off x="360485" y="286604"/>
            <a:ext cx="11500338" cy="513496"/>
          </a:xfrm>
        </p:spPr>
        <p:txBody>
          <a:bodyPr/>
          <a:lstStyle/>
          <a:p>
            <a:r>
              <a:rPr lang="en-US" dirty="0">
                <a:solidFill>
                  <a:srgbClr val="092F57"/>
                </a:solidFill>
              </a:rPr>
              <a:t>Luma Project Timeline</a:t>
            </a:r>
          </a:p>
        </p:txBody>
      </p:sp>
    </p:spTree>
    <p:extLst>
      <p:ext uri="{BB962C8B-B14F-4D97-AF65-F5344CB8AC3E}">
        <p14:creationId xmlns:p14="http://schemas.microsoft.com/office/powerpoint/2010/main" val="388416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500"/>
                                        <p:tgtEl>
                                          <p:spTgt spid="2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1000"/>
                                        <p:tgtEl>
                                          <p:spTgt spid="3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up)">
                                      <p:cBhvr>
                                        <p:cTn id="21" dur="750"/>
                                        <p:tgtEl>
                                          <p:spTgt spid="41"/>
                                        </p:tgtEl>
                                      </p:cBhvr>
                                    </p:animEffect>
                                  </p:childTnLst>
                                </p:cTn>
                              </p:par>
                            </p:childTnLst>
                          </p:cTn>
                        </p:par>
                        <p:par>
                          <p:cTn id="22" fill="hold">
                            <p:stCondLst>
                              <p:cond delay="2250"/>
                            </p:stCondLst>
                            <p:childTnLst>
                              <p:par>
                                <p:cTn id="23" presetID="22" presetClass="entr" presetSubtype="1"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750"/>
                                        <p:tgtEl>
                                          <p:spTgt spid="4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0"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F015D-4D55-436C-88A1-4565DABD8D28}"/>
              </a:ext>
            </a:extLst>
          </p:cNvPr>
          <p:cNvSpPr>
            <a:spLocks noGrp="1"/>
          </p:cNvSpPr>
          <p:nvPr>
            <p:ph idx="1"/>
          </p:nvPr>
        </p:nvSpPr>
        <p:spPr>
          <a:xfrm>
            <a:off x="4662351" y="2780210"/>
            <a:ext cx="6677297" cy="2476500"/>
          </a:xfrm>
        </p:spPr>
        <p:txBody>
          <a:bodyPr>
            <a:normAutofit/>
          </a:bodyPr>
          <a:lstStyle/>
          <a:p>
            <a:pPr algn="ctr"/>
            <a:r>
              <a:rPr lang="en-US" sz="4800" dirty="0">
                <a:solidFill>
                  <a:schemeClr val="accent2"/>
                </a:solidFill>
              </a:rPr>
              <a:t>Interface Timeline Update</a:t>
            </a:r>
            <a:endParaRPr lang="en-US" sz="4500" dirty="0">
              <a:solidFill>
                <a:schemeClr val="accent2"/>
              </a:solidFill>
            </a:endParaRPr>
          </a:p>
        </p:txBody>
      </p:sp>
      <p:sp>
        <p:nvSpPr>
          <p:cNvPr id="5" name="Slide Number Placeholder 2">
            <a:extLst>
              <a:ext uri="{FF2B5EF4-FFF2-40B4-BE49-F238E27FC236}">
                <a16:creationId xmlns:a16="http://schemas.microsoft.com/office/drawing/2014/main" id="{6168B21A-F50F-4632-84D1-707193230B98}"/>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5</a:t>
            </a:fld>
            <a:endParaRPr lang="en-US" dirty="0"/>
          </a:p>
        </p:txBody>
      </p:sp>
      <p:cxnSp>
        <p:nvCxnSpPr>
          <p:cNvPr id="9" name="Straight Connector 8">
            <a:extLst>
              <a:ext uri="{FF2B5EF4-FFF2-40B4-BE49-F238E27FC236}">
                <a16:creationId xmlns:a16="http://schemas.microsoft.com/office/drawing/2014/main" id="{E9C142ED-CEE9-491B-A22F-4C5B2C14E773}"/>
              </a:ext>
            </a:extLst>
          </p:cNvPr>
          <p:cNvCxnSpPr/>
          <p:nvPr/>
        </p:nvCxnSpPr>
        <p:spPr>
          <a:xfrm>
            <a:off x="5010150" y="4352925"/>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4F8D82-C3EF-40D1-92C1-1FAE475F9740}"/>
              </a:ext>
            </a:extLst>
          </p:cNvPr>
          <p:cNvSpPr>
            <a:spLocks noGrp="1"/>
          </p:cNvSpPr>
          <p:nvPr>
            <p:ph idx="1"/>
          </p:nvPr>
        </p:nvSpPr>
        <p:spPr>
          <a:xfrm>
            <a:off x="4800600" y="3428999"/>
            <a:ext cx="6492240" cy="756921"/>
          </a:xfrm>
        </p:spPr>
        <p:txBody>
          <a:bodyPr>
            <a:normAutofit fontScale="77500" lnSpcReduction="20000"/>
          </a:bodyPr>
          <a:lstStyle/>
          <a:p>
            <a:pPr algn="ctr"/>
            <a:r>
              <a:rPr lang="en-US" sz="4500" dirty="0">
                <a:solidFill>
                  <a:srgbClr val="092F57"/>
                </a:solidFill>
              </a:rPr>
              <a:t>Change Readiness Assessment</a:t>
            </a:r>
          </a:p>
        </p:txBody>
      </p:sp>
      <p:cxnSp>
        <p:nvCxnSpPr>
          <p:cNvPr id="16" name="Straight Connector 15">
            <a:extLst>
              <a:ext uri="{FF2B5EF4-FFF2-40B4-BE49-F238E27FC236}">
                <a16:creationId xmlns:a16="http://schemas.microsoft.com/office/drawing/2014/main" id="{787076AD-5131-426E-9C70-E78A52E88949}"/>
              </a:ext>
            </a:extLst>
          </p:cNvPr>
          <p:cNvCxnSpPr/>
          <p:nvPr/>
        </p:nvCxnSpPr>
        <p:spPr>
          <a:xfrm>
            <a:off x="4943475" y="4105275"/>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06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45831" y="188970"/>
            <a:ext cx="11500338" cy="513496"/>
          </a:xfrm>
        </p:spPr>
        <p:txBody>
          <a:bodyPr>
            <a:normAutofit/>
          </a:bodyPr>
          <a:lstStyle/>
          <a:p>
            <a:r>
              <a:rPr lang="en-US" dirty="0">
                <a:solidFill>
                  <a:srgbClr val="092F57"/>
                </a:solidFill>
              </a:rPr>
              <a:t>Survey Details</a:t>
            </a:r>
            <a:endParaRPr lang="en-US" dirty="0">
              <a:solidFill>
                <a:srgbClr val="092F57"/>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50E666A-0C3E-4863-9312-E59D841E018B}"/>
              </a:ext>
            </a:extLst>
          </p:cNvPr>
          <p:cNvSpPr/>
          <p:nvPr/>
        </p:nvSpPr>
        <p:spPr>
          <a:xfrm>
            <a:off x="244715" y="829701"/>
            <a:ext cx="11601454" cy="3847207"/>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Sent to 486 participants across 68 agencies in the State of Idaho.</a:t>
            </a:r>
          </a:p>
          <a:p>
            <a:pPr marL="742950" lvl="1" indent="-2857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Stakeholders, specifically agency staff and Change Liaisons, with titles related to key words “budget,” “finance,” or “procurement” were included in the sample.</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Six Change Readiness categories:</a:t>
            </a: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Qualitative and quantitative questions in the survey.</a:t>
            </a:r>
          </a:p>
          <a:p>
            <a:pPr marL="285750" indent="-28575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Category Scores divided into 3 ranges: </a:t>
            </a:r>
          </a:p>
        </p:txBody>
      </p:sp>
      <p:pic>
        <p:nvPicPr>
          <p:cNvPr id="5" name="Picture 4">
            <a:extLst>
              <a:ext uri="{FF2B5EF4-FFF2-40B4-BE49-F238E27FC236}">
                <a16:creationId xmlns:a16="http://schemas.microsoft.com/office/drawing/2014/main" id="{222B9D22-5634-457B-AA44-37035D3C87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2157" y="4804143"/>
            <a:ext cx="4482028" cy="1163706"/>
          </a:xfrm>
          <a:prstGeom prst="rect">
            <a:avLst/>
          </a:prstGeom>
          <a:noFill/>
        </p:spPr>
      </p:pic>
      <p:grpSp>
        <p:nvGrpSpPr>
          <p:cNvPr id="42" name="Group 41">
            <a:extLst>
              <a:ext uri="{FF2B5EF4-FFF2-40B4-BE49-F238E27FC236}">
                <a16:creationId xmlns:a16="http://schemas.microsoft.com/office/drawing/2014/main" id="{E7A5C00A-0816-4101-9E11-3E9A3ABEE1C7}"/>
              </a:ext>
            </a:extLst>
          </p:cNvPr>
          <p:cNvGrpSpPr/>
          <p:nvPr/>
        </p:nvGrpSpPr>
        <p:grpSpPr>
          <a:xfrm>
            <a:off x="497106" y="2138399"/>
            <a:ext cx="11341819" cy="1754168"/>
            <a:chOff x="497106" y="2011164"/>
            <a:chExt cx="11341819" cy="1754168"/>
          </a:xfrm>
        </p:grpSpPr>
        <p:grpSp>
          <p:nvGrpSpPr>
            <p:cNvPr id="23" name="Group 22">
              <a:extLst>
                <a:ext uri="{FF2B5EF4-FFF2-40B4-BE49-F238E27FC236}">
                  <a16:creationId xmlns:a16="http://schemas.microsoft.com/office/drawing/2014/main" id="{AF48C38D-7FBE-4094-8D51-3A4FC59727EC}"/>
                </a:ext>
              </a:extLst>
            </p:cNvPr>
            <p:cNvGrpSpPr/>
            <p:nvPr/>
          </p:nvGrpSpPr>
          <p:grpSpPr>
            <a:xfrm>
              <a:off x="4456488" y="2877122"/>
              <a:ext cx="3617144" cy="888210"/>
              <a:chOff x="344187" y="1827093"/>
              <a:chExt cx="3617144" cy="888210"/>
            </a:xfrm>
          </p:grpSpPr>
          <p:sp>
            <p:nvSpPr>
              <p:cNvPr id="24" name="Rectangle: Top Corners Rounded 23">
                <a:extLst>
                  <a:ext uri="{FF2B5EF4-FFF2-40B4-BE49-F238E27FC236}">
                    <a16:creationId xmlns:a16="http://schemas.microsoft.com/office/drawing/2014/main" id="{6C7CBD9B-45B0-4FEB-909A-009CBD7C1113}"/>
                  </a:ext>
                </a:extLst>
              </p:cNvPr>
              <p:cNvSpPr/>
              <p:nvPr/>
            </p:nvSpPr>
            <p:spPr>
              <a:xfrm>
                <a:off x="345831" y="1827093"/>
                <a:ext cx="1241414" cy="242340"/>
              </a:xfrm>
              <a:prstGeom prst="round2Same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Commitment</a:t>
                </a:r>
              </a:p>
            </p:txBody>
          </p:sp>
          <p:sp>
            <p:nvSpPr>
              <p:cNvPr id="26" name="TextBox 25">
                <a:extLst>
                  <a:ext uri="{FF2B5EF4-FFF2-40B4-BE49-F238E27FC236}">
                    <a16:creationId xmlns:a16="http://schemas.microsoft.com/office/drawing/2014/main" id="{4A612073-21C2-428C-859A-7038B1588A8F}"/>
                  </a:ext>
                </a:extLst>
              </p:cNvPr>
              <p:cNvSpPr txBox="1"/>
              <p:nvPr/>
            </p:nvSpPr>
            <p:spPr>
              <a:xfrm>
                <a:off x="344187" y="2068972"/>
                <a:ext cx="3617144" cy="646331"/>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Agency staff understand the need to improve business processes and are willing to transition to a new ERP.</a:t>
                </a:r>
              </a:p>
            </p:txBody>
          </p:sp>
        </p:grpSp>
        <p:grpSp>
          <p:nvGrpSpPr>
            <p:cNvPr id="14" name="Group 13">
              <a:extLst>
                <a:ext uri="{FF2B5EF4-FFF2-40B4-BE49-F238E27FC236}">
                  <a16:creationId xmlns:a16="http://schemas.microsoft.com/office/drawing/2014/main" id="{9E9D95A0-A23C-461C-85DD-BC541D70ACE4}"/>
                </a:ext>
              </a:extLst>
            </p:cNvPr>
            <p:cNvGrpSpPr/>
            <p:nvPr/>
          </p:nvGrpSpPr>
          <p:grpSpPr>
            <a:xfrm>
              <a:off x="4456488" y="2028493"/>
              <a:ext cx="3617144" cy="528154"/>
              <a:chOff x="4301094" y="1824245"/>
              <a:chExt cx="3617144" cy="528154"/>
            </a:xfrm>
          </p:grpSpPr>
          <p:sp>
            <p:nvSpPr>
              <p:cNvPr id="22" name="TextBox 21">
                <a:extLst>
                  <a:ext uri="{FF2B5EF4-FFF2-40B4-BE49-F238E27FC236}">
                    <a16:creationId xmlns:a16="http://schemas.microsoft.com/office/drawing/2014/main" id="{67EAFC5D-D248-4AC0-A87A-84D7C4EAE537}"/>
                  </a:ext>
                </a:extLst>
              </p:cNvPr>
              <p:cNvSpPr txBox="1"/>
              <p:nvPr/>
            </p:nvSpPr>
            <p:spPr>
              <a:xfrm>
                <a:off x="4301094" y="2075400"/>
                <a:ext cx="3617144"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Agency staff know what they will be doing in Luma.</a:t>
                </a:r>
              </a:p>
            </p:txBody>
          </p:sp>
          <p:sp>
            <p:nvSpPr>
              <p:cNvPr id="27" name="Rectangle: Top Corners Rounded 26">
                <a:extLst>
                  <a:ext uri="{FF2B5EF4-FFF2-40B4-BE49-F238E27FC236}">
                    <a16:creationId xmlns:a16="http://schemas.microsoft.com/office/drawing/2014/main" id="{ED8F5AE7-622B-4E94-B9DF-3B46AD340220}"/>
                  </a:ext>
                </a:extLst>
              </p:cNvPr>
              <p:cNvSpPr/>
              <p:nvPr/>
            </p:nvSpPr>
            <p:spPr>
              <a:xfrm>
                <a:off x="4301094" y="1824245"/>
                <a:ext cx="1241414" cy="242340"/>
              </a:xfrm>
              <a:prstGeom prst="round2Same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Expect</a:t>
                </a:r>
              </a:p>
            </p:txBody>
          </p:sp>
        </p:grpSp>
        <p:grpSp>
          <p:nvGrpSpPr>
            <p:cNvPr id="31" name="Group 30">
              <a:extLst>
                <a:ext uri="{FF2B5EF4-FFF2-40B4-BE49-F238E27FC236}">
                  <a16:creationId xmlns:a16="http://schemas.microsoft.com/office/drawing/2014/main" id="{F86F4A0E-5B52-4757-A859-9B6F6CA70A92}"/>
                </a:ext>
              </a:extLst>
            </p:cNvPr>
            <p:cNvGrpSpPr/>
            <p:nvPr/>
          </p:nvGrpSpPr>
          <p:grpSpPr>
            <a:xfrm>
              <a:off x="497106" y="2877122"/>
              <a:ext cx="3852428" cy="714349"/>
              <a:chOff x="341712" y="2672874"/>
              <a:chExt cx="3852428" cy="714349"/>
            </a:xfrm>
          </p:grpSpPr>
          <p:sp>
            <p:nvSpPr>
              <p:cNvPr id="18" name="TextBox 17">
                <a:extLst>
                  <a:ext uri="{FF2B5EF4-FFF2-40B4-BE49-F238E27FC236}">
                    <a16:creationId xmlns:a16="http://schemas.microsoft.com/office/drawing/2014/main" id="{8E787647-0012-41AD-B139-0EC03292B108}"/>
                  </a:ext>
                </a:extLst>
              </p:cNvPr>
              <p:cNvSpPr txBox="1"/>
              <p:nvPr/>
            </p:nvSpPr>
            <p:spPr>
              <a:xfrm>
                <a:off x="341712" y="2925558"/>
                <a:ext cx="3852428" cy="461665"/>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Focuses on understanding if agency staff feel the right people are involved in the implementation of Luma.</a:t>
                </a:r>
              </a:p>
            </p:txBody>
          </p:sp>
          <p:sp>
            <p:nvSpPr>
              <p:cNvPr id="28" name="Rectangle: Top Corners Rounded 27">
                <a:extLst>
                  <a:ext uri="{FF2B5EF4-FFF2-40B4-BE49-F238E27FC236}">
                    <a16:creationId xmlns:a16="http://schemas.microsoft.com/office/drawing/2014/main" id="{3186D55E-7BC8-4D9E-B277-841F86209970}"/>
                  </a:ext>
                </a:extLst>
              </p:cNvPr>
              <p:cNvSpPr/>
              <p:nvPr/>
            </p:nvSpPr>
            <p:spPr>
              <a:xfrm>
                <a:off x="344187" y="2672874"/>
                <a:ext cx="1241414" cy="242340"/>
              </a:xfrm>
              <a:prstGeom prst="round2Same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Engage</a:t>
                </a:r>
              </a:p>
            </p:txBody>
          </p:sp>
        </p:grpSp>
        <p:grpSp>
          <p:nvGrpSpPr>
            <p:cNvPr id="30" name="Group 29">
              <a:extLst>
                <a:ext uri="{FF2B5EF4-FFF2-40B4-BE49-F238E27FC236}">
                  <a16:creationId xmlns:a16="http://schemas.microsoft.com/office/drawing/2014/main" id="{89B98EC5-5B81-4A4A-AD90-2144157DF736}"/>
                </a:ext>
              </a:extLst>
            </p:cNvPr>
            <p:cNvGrpSpPr/>
            <p:nvPr/>
          </p:nvGrpSpPr>
          <p:grpSpPr>
            <a:xfrm>
              <a:off x="499581" y="2028493"/>
              <a:ext cx="3617144" cy="717658"/>
              <a:chOff x="344187" y="1824245"/>
              <a:chExt cx="3617144" cy="717658"/>
            </a:xfrm>
          </p:grpSpPr>
          <p:grpSp>
            <p:nvGrpSpPr>
              <p:cNvPr id="13" name="Group 12">
                <a:extLst>
                  <a:ext uri="{FF2B5EF4-FFF2-40B4-BE49-F238E27FC236}">
                    <a16:creationId xmlns:a16="http://schemas.microsoft.com/office/drawing/2014/main" id="{1A859320-DB21-4636-A744-BA1FA373389B}"/>
                  </a:ext>
                </a:extLst>
              </p:cNvPr>
              <p:cNvGrpSpPr/>
              <p:nvPr/>
            </p:nvGrpSpPr>
            <p:grpSpPr>
              <a:xfrm>
                <a:off x="344187" y="2069432"/>
                <a:ext cx="3617144" cy="472471"/>
                <a:chOff x="344187" y="2069432"/>
                <a:chExt cx="3617144" cy="472471"/>
              </a:xfrm>
            </p:grpSpPr>
            <p:cxnSp>
              <p:nvCxnSpPr>
                <p:cNvPr id="8" name="Straight Connector 7">
                  <a:extLst>
                    <a:ext uri="{FF2B5EF4-FFF2-40B4-BE49-F238E27FC236}">
                      <a16:creationId xmlns:a16="http://schemas.microsoft.com/office/drawing/2014/main" id="{D76896E0-3040-4461-BA6B-0CFB0BC51129}"/>
                    </a:ext>
                  </a:extLst>
                </p:cNvPr>
                <p:cNvCxnSpPr>
                  <a:cxnSpLocks/>
                </p:cNvCxnSpPr>
                <p:nvPr/>
              </p:nvCxnSpPr>
              <p:spPr>
                <a:xfrm>
                  <a:off x="345831" y="2069432"/>
                  <a:ext cx="180692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B70C56C-D7F2-438A-BE9C-CDFC65FFCE13}"/>
                    </a:ext>
                  </a:extLst>
                </p:cNvPr>
                <p:cNvSpPr txBox="1"/>
                <p:nvPr/>
              </p:nvSpPr>
              <p:spPr>
                <a:xfrm>
                  <a:off x="344187" y="2080238"/>
                  <a:ext cx="3617144" cy="461665"/>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Agency’s understanding of the objectives of Luma and expectations.</a:t>
                  </a:r>
                </a:p>
              </p:txBody>
            </p:sp>
          </p:grpSp>
          <p:sp>
            <p:nvSpPr>
              <p:cNvPr id="29" name="Rectangle: Top Corners Rounded 28">
                <a:extLst>
                  <a:ext uri="{FF2B5EF4-FFF2-40B4-BE49-F238E27FC236}">
                    <a16:creationId xmlns:a16="http://schemas.microsoft.com/office/drawing/2014/main" id="{D40CEAD3-9B40-4CBA-8394-D3F39999B3A7}"/>
                  </a:ext>
                </a:extLst>
              </p:cNvPr>
              <p:cNvSpPr/>
              <p:nvPr/>
            </p:nvSpPr>
            <p:spPr>
              <a:xfrm>
                <a:off x="344187" y="1824245"/>
                <a:ext cx="1241414" cy="242340"/>
              </a:xfrm>
              <a:prstGeom prst="round2Same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Envision</a:t>
                </a:r>
              </a:p>
            </p:txBody>
          </p:sp>
        </p:grpSp>
        <p:grpSp>
          <p:nvGrpSpPr>
            <p:cNvPr id="33" name="Group 32">
              <a:extLst>
                <a:ext uri="{FF2B5EF4-FFF2-40B4-BE49-F238E27FC236}">
                  <a16:creationId xmlns:a16="http://schemas.microsoft.com/office/drawing/2014/main" id="{CCC2AC70-DF70-4BAE-9E69-71D438E07ECB}"/>
                </a:ext>
              </a:extLst>
            </p:cNvPr>
            <p:cNvGrpSpPr/>
            <p:nvPr/>
          </p:nvGrpSpPr>
          <p:grpSpPr>
            <a:xfrm>
              <a:off x="8221781" y="2011164"/>
              <a:ext cx="3617144" cy="719015"/>
              <a:chOff x="344187" y="1827093"/>
              <a:chExt cx="3617144" cy="719015"/>
            </a:xfrm>
          </p:grpSpPr>
          <p:sp>
            <p:nvSpPr>
              <p:cNvPr id="34" name="Rectangle: Top Corners Rounded 33">
                <a:extLst>
                  <a:ext uri="{FF2B5EF4-FFF2-40B4-BE49-F238E27FC236}">
                    <a16:creationId xmlns:a16="http://schemas.microsoft.com/office/drawing/2014/main" id="{CD322269-9D84-4775-9EA7-ADBA0F92C529}"/>
                  </a:ext>
                </a:extLst>
              </p:cNvPr>
              <p:cNvSpPr/>
              <p:nvPr/>
            </p:nvSpPr>
            <p:spPr>
              <a:xfrm>
                <a:off x="345831" y="1827093"/>
                <a:ext cx="1241414" cy="242340"/>
              </a:xfrm>
              <a:prstGeom prst="round2Same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Reinforce</a:t>
                </a:r>
              </a:p>
            </p:txBody>
          </p:sp>
          <p:sp>
            <p:nvSpPr>
              <p:cNvPr id="36" name="TextBox 35">
                <a:extLst>
                  <a:ext uri="{FF2B5EF4-FFF2-40B4-BE49-F238E27FC236}">
                    <a16:creationId xmlns:a16="http://schemas.microsoft.com/office/drawing/2014/main" id="{19E82CFD-5A9A-4BB2-B9C0-72F03B82BC35}"/>
                  </a:ext>
                </a:extLst>
              </p:cNvPr>
              <p:cNvSpPr txBox="1"/>
              <p:nvPr/>
            </p:nvSpPr>
            <p:spPr>
              <a:xfrm>
                <a:off x="344187" y="2084443"/>
                <a:ext cx="3617144" cy="461665"/>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Agency staff at various levels are reinforcing the adoption of Luma.</a:t>
                </a:r>
              </a:p>
            </p:txBody>
          </p:sp>
        </p:grpSp>
        <p:grpSp>
          <p:nvGrpSpPr>
            <p:cNvPr id="37" name="Group 36">
              <a:extLst>
                <a:ext uri="{FF2B5EF4-FFF2-40B4-BE49-F238E27FC236}">
                  <a16:creationId xmlns:a16="http://schemas.microsoft.com/office/drawing/2014/main" id="{3B99FF42-B9D4-45E5-B2B0-4E0DE40D17C3}"/>
                </a:ext>
              </a:extLst>
            </p:cNvPr>
            <p:cNvGrpSpPr/>
            <p:nvPr/>
          </p:nvGrpSpPr>
          <p:grpSpPr>
            <a:xfrm>
              <a:off x="8221781" y="2876662"/>
              <a:ext cx="3617144" cy="519338"/>
              <a:chOff x="336943" y="1827093"/>
              <a:chExt cx="3617144" cy="519338"/>
            </a:xfrm>
          </p:grpSpPr>
          <p:sp>
            <p:nvSpPr>
              <p:cNvPr id="38" name="Rectangle: Top Corners Rounded 37">
                <a:extLst>
                  <a:ext uri="{FF2B5EF4-FFF2-40B4-BE49-F238E27FC236}">
                    <a16:creationId xmlns:a16="http://schemas.microsoft.com/office/drawing/2014/main" id="{142D0144-2E08-48B9-B047-DAD73887EE27}"/>
                  </a:ext>
                </a:extLst>
              </p:cNvPr>
              <p:cNvSpPr/>
              <p:nvPr/>
            </p:nvSpPr>
            <p:spPr>
              <a:xfrm>
                <a:off x="345831" y="1827093"/>
                <a:ext cx="1241414" cy="242340"/>
              </a:xfrm>
              <a:prstGeom prst="round2Same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Culture</a:t>
                </a:r>
              </a:p>
            </p:txBody>
          </p:sp>
          <p:sp>
            <p:nvSpPr>
              <p:cNvPr id="40" name="TextBox 39">
                <a:extLst>
                  <a:ext uri="{FF2B5EF4-FFF2-40B4-BE49-F238E27FC236}">
                    <a16:creationId xmlns:a16="http://schemas.microsoft.com/office/drawing/2014/main" id="{6724A902-2E74-4CD2-86B8-7317443EB6C7}"/>
                  </a:ext>
                </a:extLst>
              </p:cNvPr>
              <p:cNvSpPr txBox="1"/>
              <p:nvPr/>
            </p:nvSpPr>
            <p:spPr>
              <a:xfrm>
                <a:off x="336943" y="2069432"/>
                <a:ext cx="3617144"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General culture and change trends of agencies.</a:t>
                </a:r>
              </a:p>
            </p:txBody>
          </p:sp>
        </p:grpSp>
        <p:cxnSp>
          <p:nvCxnSpPr>
            <p:cNvPr id="43" name="Straight Connector 42">
              <a:extLst>
                <a:ext uri="{FF2B5EF4-FFF2-40B4-BE49-F238E27FC236}">
                  <a16:creationId xmlns:a16="http://schemas.microsoft.com/office/drawing/2014/main" id="{3BDB5778-BEBC-45CD-8BF0-B8F1BF6D787B}"/>
                </a:ext>
              </a:extLst>
            </p:cNvPr>
            <p:cNvCxnSpPr>
              <a:cxnSpLocks/>
            </p:cNvCxnSpPr>
            <p:nvPr/>
          </p:nvCxnSpPr>
          <p:spPr>
            <a:xfrm>
              <a:off x="497106" y="3119001"/>
              <a:ext cx="18069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F0DBB2-41CD-4098-9540-61B4D85F7E88}"/>
                </a:ext>
              </a:extLst>
            </p:cNvPr>
            <p:cNvCxnSpPr>
              <a:cxnSpLocks/>
            </p:cNvCxnSpPr>
            <p:nvPr/>
          </p:nvCxnSpPr>
          <p:spPr>
            <a:xfrm>
              <a:off x="4458132" y="2270833"/>
              <a:ext cx="18069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7CDA1EE-D6B7-436E-8A59-2FA74107E03B}"/>
                </a:ext>
              </a:extLst>
            </p:cNvPr>
            <p:cNvCxnSpPr>
              <a:cxnSpLocks/>
            </p:cNvCxnSpPr>
            <p:nvPr/>
          </p:nvCxnSpPr>
          <p:spPr>
            <a:xfrm>
              <a:off x="4456488" y="3119001"/>
              <a:ext cx="18069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1D50F14-0DB9-499A-BFAA-0A62E76EB831}"/>
                </a:ext>
              </a:extLst>
            </p:cNvPr>
            <p:cNvCxnSpPr>
              <a:cxnSpLocks/>
            </p:cNvCxnSpPr>
            <p:nvPr/>
          </p:nvCxnSpPr>
          <p:spPr>
            <a:xfrm>
              <a:off x="8223425" y="2253504"/>
              <a:ext cx="18069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7937FD5-D7C1-4F93-83F4-DA42A3FDFBF4}"/>
                </a:ext>
              </a:extLst>
            </p:cNvPr>
            <p:cNvCxnSpPr>
              <a:cxnSpLocks/>
            </p:cNvCxnSpPr>
            <p:nvPr/>
          </p:nvCxnSpPr>
          <p:spPr>
            <a:xfrm>
              <a:off x="8230669" y="3119001"/>
              <a:ext cx="1806928"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26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45831" y="188970"/>
            <a:ext cx="11500338" cy="513496"/>
          </a:xfrm>
        </p:spPr>
        <p:txBody>
          <a:bodyPr>
            <a:normAutofit/>
          </a:bodyPr>
          <a:lstStyle/>
          <a:p>
            <a:r>
              <a:rPr lang="en-US" dirty="0">
                <a:solidFill>
                  <a:srgbClr val="092F57"/>
                </a:solidFill>
              </a:rPr>
              <a:t>Change Category Scores</a:t>
            </a:r>
            <a:endParaRPr lang="en-US" dirty="0">
              <a:solidFill>
                <a:srgbClr val="092F57"/>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50E666A-0C3E-4863-9312-E59D841E018B}"/>
              </a:ext>
            </a:extLst>
          </p:cNvPr>
          <p:cNvSpPr/>
          <p:nvPr/>
        </p:nvSpPr>
        <p:spPr>
          <a:xfrm>
            <a:off x="809994" y="2615706"/>
            <a:ext cx="1421943" cy="2292935"/>
          </a:xfrm>
          <a:prstGeom prst="rect">
            <a:avLst/>
          </a:prstGeom>
        </p:spPr>
        <p:txBody>
          <a:bodyPr wrap="square">
            <a:spAutoFit/>
          </a:bodyPr>
          <a:lstStyle/>
          <a:p>
            <a:pPr lvl="0"/>
            <a:r>
              <a:rPr lang="en-US" sz="1300" dirty="0">
                <a:solidFill>
                  <a:srgbClr val="000000"/>
                </a:solidFill>
                <a:latin typeface="Arial" panose="020B0604020202020204" pitchFamily="34" charset="0"/>
                <a:cs typeface="Arial" panose="020B0604020202020204" pitchFamily="34" charset="0"/>
              </a:rPr>
              <a:t>Agencies are showing awareness to </a:t>
            </a:r>
            <a:r>
              <a:rPr lang="en-US" sz="1300" dirty="0" err="1">
                <a:solidFill>
                  <a:srgbClr val="000000"/>
                </a:solidFill>
                <a:latin typeface="Arial" panose="020B0604020202020204" pitchFamily="34" charset="0"/>
                <a:cs typeface="Arial" panose="020B0604020202020204" pitchFamily="34" charset="0"/>
              </a:rPr>
              <a:t>Luma’s</a:t>
            </a:r>
            <a:r>
              <a:rPr lang="en-US" sz="1300" dirty="0">
                <a:solidFill>
                  <a:srgbClr val="000000"/>
                </a:solidFill>
                <a:latin typeface="Arial" panose="020B0604020202020204" pitchFamily="34" charset="0"/>
                <a:cs typeface="Arial" panose="020B0604020202020204" pitchFamily="34" charset="0"/>
              </a:rPr>
              <a:t> objectives and outcomes, but more communications will be required to achieve readiness.</a:t>
            </a:r>
          </a:p>
        </p:txBody>
      </p:sp>
      <p:pic>
        <p:nvPicPr>
          <p:cNvPr id="6" name="Picture 5">
            <a:extLst>
              <a:ext uri="{FF2B5EF4-FFF2-40B4-BE49-F238E27FC236}">
                <a16:creationId xmlns:a16="http://schemas.microsoft.com/office/drawing/2014/main" id="{CC6FE06C-85F0-474D-AE59-7BEC0DCEB94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70" y="1059952"/>
            <a:ext cx="11267040" cy="1483385"/>
          </a:xfrm>
          <a:prstGeom prst="rect">
            <a:avLst/>
          </a:prstGeom>
          <a:noFill/>
        </p:spPr>
      </p:pic>
      <p:sp>
        <p:nvSpPr>
          <p:cNvPr id="4" name="Rectangle 3">
            <a:extLst>
              <a:ext uri="{FF2B5EF4-FFF2-40B4-BE49-F238E27FC236}">
                <a16:creationId xmlns:a16="http://schemas.microsoft.com/office/drawing/2014/main" id="{83A9D47B-43A8-493C-B08E-AD94A05D7936}"/>
              </a:ext>
            </a:extLst>
          </p:cNvPr>
          <p:cNvSpPr/>
          <p:nvPr/>
        </p:nvSpPr>
        <p:spPr>
          <a:xfrm>
            <a:off x="2725506" y="2543337"/>
            <a:ext cx="1421943" cy="3093154"/>
          </a:xfrm>
          <a:prstGeom prst="rect">
            <a:avLst/>
          </a:prstGeom>
        </p:spPr>
        <p:txBody>
          <a:bodyPr wrap="square">
            <a:spAutoFit/>
          </a:bodyPr>
          <a:lstStyle/>
          <a:p>
            <a:r>
              <a:rPr lang="en-US" sz="1300" dirty="0">
                <a:solidFill>
                  <a:srgbClr val="000000"/>
                </a:solidFill>
                <a:latin typeface="Arial" panose="020B0604020202020204" pitchFamily="34" charset="0"/>
                <a:cs typeface="Arial" panose="020B0604020202020204" pitchFamily="34" charset="0"/>
              </a:rPr>
              <a:t>Agencies are responding favorably to having the right people involved in the implementation of Luma. Favorable responses for the level of transparency agencies feel they have on the project. </a:t>
            </a:r>
          </a:p>
        </p:txBody>
      </p:sp>
      <p:sp>
        <p:nvSpPr>
          <p:cNvPr id="9" name="Rectangle 8">
            <a:extLst>
              <a:ext uri="{FF2B5EF4-FFF2-40B4-BE49-F238E27FC236}">
                <a16:creationId xmlns:a16="http://schemas.microsoft.com/office/drawing/2014/main" id="{1E3E14ED-7A05-4C07-A6B2-E646BD3567E9}"/>
              </a:ext>
            </a:extLst>
          </p:cNvPr>
          <p:cNvSpPr/>
          <p:nvPr/>
        </p:nvSpPr>
        <p:spPr>
          <a:xfrm>
            <a:off x="4512421" y="2543337"/>
            <a:ext cx="1421943" cy="3093154"/>
          </a:xfrm>
          <a:prstGeom prst="rect">
            <a:avLst/>
          </a:prstGeom>
        </p:spPr>
        <p:txBody>
          <a:bodyPr wrap="square">
            <a:spAutoFit/>
          </a:bodyPr>
          <a:lstStyle/>
          <a:p>
            <a:r>
              <a:rPr lang="en-US" sz="1300" dirty="0">
                <a:solidFill>
                  <a:srgbClr val="000000"/>
                </a:solidFill>
                <a:latin typeface="Arial" panose="020B0604020202020204" pitchFamily="34" charset="0"/>
                <a:cs typeface="Arial" panose="020B0604020202020204" pitchFamily="34" charset="0"/>
              </a:rPr>
              <a:t>Neutral level of understanding of what agency staff will be doing in the system and what the expectations of their roles will be. This score is expected given where the Luma Project is with the project timeline. </a:t>
            </a:r>
          </a:p>
        </p:txBody>
      </p:sp>
      <p:sp>
        <p:nvSpPr>
          <p:cNvPr id="11" name="Rectangle 10">
            <a:extLst>
              <a:ext uri="{FF2B5EF4-FFF2-40B4-BE49-F238E27FC236}">
                <a16:creationId xmlns:a16="http://schemas.microsoft.com/office/drawing/2014/main" id="{6D65D81A-DE6C-4FDB-AD46-EA8814DCFD1C}"/>
              </a:ext>
            </a:extLst>
          </p:cNvPr>
          <p:cNvSpPr/>
          <p:nvPr/>
        </p:nvSpPr>
        <p:spPr>
          <a:xfrm>
            <a:off x="6388389" y="2443310"/>
            <a:ext cx="1421943" cy="3293209"/>
          </a:xfrm>
          <a:prstGeom prst="rect">
            <a:avLst/>
          </a:prstGeom>
        </p:spPr>
        <p:txBody>
          <a:bodyPr wrap="square">
            <a:spAutoFit/>
          </a:bodyPr>
          <a:lstStyle/>
          <a:p>
            <a:r>
              <a:rPr lang="en-US" sz="13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Agencies are showing support and willingness to embrace change, look forward to the implementation, and have an overall understanding of the need to improve the State of Idaho’s business operations and processes.</a:t>
            </a:r>
            <a:endParaRPr lang="en-US" sz="1300" dirty="0">
              <a:solidFill>
                <a:srgbClr val="000000"/>
              </a:solidFill>
            </a:endParaRPr>
          </a:p>
        </p:txBody>
      </p:sp>
      <p:sp>
        <p:nvSpPr>
          <p:cNvPr id="13" name="Rectangle 12">
            <a:extLst>
              <a:ext uri="{FF2B5EF4-FFF2-40B4-BE49-F238E27FC236}">
                <a16:creationId xmlns:a16="http://schemas.microsoft.com/office/drawing/2014/main" id="{6FE92C61-3CB9-4B49-A450-C115D8DE32BF}"/>
              </a:ext>
            </a:extLst>
          </p:cNvPr>
          <p:cNvSpPr/>
          <p:nvPr/>
        </p:nvSpPr>
        <p:spPr>
          <a:xfrm>
            <a:off x="8305197" y="2480214"/>
            <a:ext cx="1421943" cy="1892826"/>
          </a:xfrm>
          <a:prstGeom prst="rect">
            <a:avLst/>
          </a:prstGeom>
        </p:spPr>
        <p:txBody>
          <a:bodyPr wrap="square">
            <a:spAutoFit/>
          </a:bodyPr>
          <a:lstStyle/>
          <a:p>
            <a:r>
              <a:rPr lang="en-US" sz="13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agency responses indicate that staff at various levels are reinforcing Luma within their agencies and staff. </a:t>
            </a:r>
            <a:endParaRPr lang="en-US" sz="1300" dirty="0">
              <a:solidFill>
                <a:srgbClr val="000000"/>
              </a:solidFill>
            </a:endParaRPr>
          </a:p>
        </p:txBody>
      </p:sp>
      <p:sp>
        <p:nvSpPr>
          <p:cNvPr id="15" name="Rectangle 14">
            <a:extLst>
              <a:ext uri="{FF2B5EF4-FFF2-40B4-BE49-F238E27FC236}">
                <a16:creationId xmlns:a16="http://schemas.microsoft.com/office/drawing/2014/main" id="{73D7E06B-452A-43C6-BF03-C75A8A47330E}"/>
              </a:ext>
            </a:extLst>
          </p:cNvPr>
          <p:cNvSpPr/>
          <p:nvPr/>
        </p:nvSpPr>
        <p:spPr>
          <a:xfrm>
            <a:off x="10129967" y="2542536"/>
            <a:ext cx="1421943" cy="1692771"/>
          </a:xfrm>
          <a:prstGeom prst="rect">
            <a:avLst/>
          </a:prstGeom>
        </p:spPr>
        <p:txBody>
          <a:bodyPr wrap="square">
            <a:spAutoFit/>
          </a:bodyPr>
          <a:lstStyle/>
          <a:p>
            <a:r>
              <a:rPr lang="en-US" sz="13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Agencies reveal an understanding of the upcoming change and general culture within their agencies.</a:t>
            </a:r>
            <a:endParaRPr lang="en-US" sz="1300" dirty="0">
              <a:solidFill>
                <a:srgbClr val="000000"/>
              </a:solidFill>
            </a:endParaRPr>
          </a:p>
        </p:txBody>
      </p:sp>
      <p:cxnSp>
        <p:nvCxnSpPr>
          <p:cNvPr id="20" name="Straight Connector 19">
            <a:extLst>
              <a:ext uri="{FF2B5EF4-FFF2-40B4-BE49-F238E27FC236}">
                <a16:creationId xmlns:a16="http://schemas.microsoft.com/office/drawing/2014/main" id="{4DBE4566-187F-452E-9084-ADA3EDF4F638}"/>
              </a:ext>
            </a:extLst>
          </p:cNvPr>
          <p:cNvCxnSpPr>
            <a:cxnSpLocks/>
          </p:cNvCxnSpPr>
          <p:nvPr/>
        </p:nvCxnSpPr>
        <p:spPr>
          <a:xfrm flipH="1">
            <a:off x="8006981" y="2483950"/>
            <a:ext cx="1" cy="3500290"/>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A718B5-91B6-4B42-A32F-E9B73E3FC16B}"/>
              </a:ext>
            </a:extLst>
          </p:cNvPr>
          <p:cNvCxnSpPr>
            <a:cxnSpLocks/>
          </p:cNvCxnSpPr>
          <p:nvPr/>
        </p:nvCxnSpPr>
        <p:spPr>
          <a:xfrm flipH="1">
            <a:off x="2413510" y="2490374"/>
            <a:ext cx="1" cy="3500290"/>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41B578-4CC3-42B4-92A8-035FB03F5B40}"/>
              </a:ext>
            </a:extLst>
          </p:cNvPr>
          <p:cNvCxnSpPr>
            <a:cxnSpLocks/>
          </p:cNvCxnSpPr>
          <p:nvPr/>
        </p:nvCxnSpPr>
        <p:spPr>
          <a:xfrm flipH="1">
            <a:off x="4279120" y="2483164"/>
            <a:ext cx="1" cy="3500290"/>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27FD6B0-BB03-4807-ADF4-B175B3755040}"/>
              </a:ext>
            </a:extLst>
          </p:cNvPr>
          <p:cNvCxnSpPr>
            <a:cxnSpLocks/>
          </p:cNvCxnSpPr>
          <p:nvPr/>
        </p:nvCxnSpPr>
        <p:spPr>
          <a:xfrm flipH="1">
            <a:off x="6151530" y="2470054"/>
            <a:ext cx="1" cy="3500290"/>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EFA7FB-BCA5-407E-9FF4-4C6C923FEA98}"/>
              </a:ext>
            </a:extLst>
          </p:cNvPr>
          <p:cNvCxnSpPr>
            <a:cxnSpLocks/>
          </p:cNvCxnSpPr>
          <p:nvPr/>
        </p:nvCxnSpPr>
        <p:spPr>
          <a:xfrm flipH="1">
            <a:off x="9896667" y="2503091"/>
            <a:ext cx="1" cy="3500290"/>
          </a:xfrm>
          <a:prstGeom prst="line">
            <a:avLst/>
          </a:prstGeom>
          <a:ln w="1905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67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45831" y="188970"/>
            <a:ext cx="11500338" cy="513496"/>
          </a:xfrm>
        </p:spPr>
        <p:txBody>
          <a:bodyPr>
            <a:normAutofit/>
          </a:bodyPr>
          <a:lstStyle/>
          <a:p>
            <a:r>
              <a:rPr lang="en-US" dirty="0">
                <a:solidFill>
                  <a:srgbClr val="092F57"/>
                </a:solidFill>
              </a:rPr>
              <a:t>Functional Area Specific Scores</a:t>
            </a:r>
            <a:endParaRPr lang="en-US" dirty="0">
              <a:solidFill>
                <a:srgbClr val="092F57"/>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4548C4D3-23D4-41B0-A8AD-641FDD8727B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17" y="1243901"/>
            <a:ext cx="10804780" cy="1931341"/>
          </a:xfrm>
          <a:prstGeom prst="rect">
            <a:avLst/>
          </a:prstGeom>
          <a:noFill/>
        </p:spPr>
      </p:pic>
      <p:sp>
        <p:nvSpPr>
          <p:cNvPr id="5" name="Rectangle 4">
            <a:extLst>
              <a:ext uri="{FF2B5EF4-FFF2-40B4-BE49-F238E27FC236}">
                <a16:creationId xmlns:a16="http://schemas.microsoft.com/office/drawing/2014/main" id="{6D02EE23-FB6D-443D-9D50-0FA5D618CCB1}"/>
              </a:ext>
            </a:extLst>
          </p:cNvPr>
          <p:cNvSpPr/>
          <p:nvPr/>
        </p:nvSpPr>
        <p:spPr>
          <a:xfrm>
            <a:off x="1434204" y="3782828"/>
            <a:ext cx="9323591" cy="1831271"/>
          </a:xfrm>
          <a:prstGeom prst="rect">
            <a:avLst/>
          </a:prstGeom>
        </p:spPr>
        <p:txBody>
          <a:bodyPr wrap="square">
            <a:spAutoFit/>
          </a:bodyPr>
          <a:lstStyle/>
          <a:p>
            <a:pPr marL="285750" indent="-285750">
              <a:spcAft>
                <a:spcPts val="600"/>
              </a:spcAft>
              <a:buClr>
                <a:srgbClr val="FFB81C"/>
              </a:buClr>
              <a:buFont typeface="Arial" panose="020B0604020202020204" pitchFamily="34" charset="0"/>
              <a:buChar char="•"/>
            </a:pPr>
            <a:r>
              <a:rPr lang="en-US" dirty="0">
                <a:solidFill>
                  <a:srgbClr val="000000"/>
                </a:solidFill>
                <a:latin typeface="Arial" panose="020B0604020202020204" pitchFamily="34" charset="0"/>
                <a:ea typeface="Arial" panose="020B0604020202020204" pitchFamily="34" charset="0"/>
                <a:cs typeface="Times New Roman" panose="02020603050405020304" pitchFamily="18" charset="0"/>
              </a:rPr>
              <a:t>Notable differences can be seen under the Expect category where staff from all workstreams scored at or below 3. This indicates that staff may not be clear with how they will be completing their work in Luma and what is expected of them. </a:t>
            </a:r>
          </a:p>
          <a:p>
            <a:pPr marL="285750" indent="-285750">
              <a:spcAft>
                <a:spcPts val="600"/>
              </a:spcAft>
              <a:buClr>
                <a:srgbClr val="FFB81C"/>
              </a:buClr>
              <a:buFont typeface="Arial" panose="020B0604020202020204" pitchFamily="34" charset="0"/>
              <a:buChar char="•"/>
            </a:pPr>
            <a:r>
              <a:rPr lang="en-US" dirty="0">
                <a:solidFill>
                  <a:srgbClr val="000000"/>
                </a:solidFill>
                <a:latin typeface="Arial" panose="020B0604020202020204" pitchFamily="34" charset="0"/>
                <a:cs typeface="Times New Roman" panose="02020603050405020304" pitchFamily="18" charset="0"/>
              </a:rPr>
              <a:t>Workstreams all scored 3.6 or higher for Reinforce. This provides insight that different agency staff under each workstream have leaders who support the Luma project. Therefore, staff are being encouraged to adopt the change. </a:t>
            </a:r>
          </a:p>
        </p:txBody>
      </p:sp>
    </p:spTree>
    <p:extLst>
      <p:ext uri="{BB962C8B-B14F-4D97-AF65-F5344CB8AC3E}">
        <p14:creationId xmlns:p14="http://schemas.microsoft.com/office/powerpoint/2010/main" val="290661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trospect">
  <a:themeElements>
    <a:clrScheme name="Luma 2">
      <a:dk1>
        <a:srgbClr val="092F57"/>
      </a:dk1>
      <a:lt1>
        <a:sysClr val="window" lastClr="FFFFFF"/>
      </a:lt1>
      <a:dk2>
        <a:srgbClr val="44546A"/>
      </a:dk2>
      <a:lt2>
        <a:srgbClr val="E7E6E6"/>
      </a:lt2>
      <a:accent1>
        <a:srgbClr val="FFB81C"/>
      </a:accent1>
      <a:accent2>
        <a:srgbClr val="092F61"/>
      </a:accent2>
      <a:accent3>
        <a:srgbClr val="A7A8AA"/>
      </a:accent3>
      <a:accent4>
        <a:srgbClr val="6CC24A"/>
      </a:accent4>
      <a:accent5>
        <a:srgbClr val="E14504"/>
      </a:accent5>
      <a:accent6>
        <a:srgbClr val="4A2739"/>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Props1.xml><?xml version="1.0" encoding="utf-8"?>
<ds:datastoreItem xmlns:ds="http://schemas.openxmlformats.org/officeDocument/2006/customXml" ds:itemID="{FE4719EF-6588-4D7D-A5AE-A2DBCE9694F6}">
  <ds:schemaRefs>
    <ds:schemaRef ds:uri="http://schemas.microsoft.com/sharepoint/v3/contenttype/forms"/>
  </ds:schemaRefs>
</ds:datastoreItem>
</file>

<file path=customXml/itemProps2.xml><?xml version="1.0" encoding="utf-8"?>
<ds:datastoreItem xmlns:ds="http://schemas.openxmlformats.org/officeDocument/2006/customXml" ds:itemID="{78D8C03D-1207-44DD-9A45-AA858AFA8880}"/>
</file>

<file path=customXml/itemProps3.xml><?xml version="1.0" encoding="utf-8"?>
<ds:datastoreItem xmlns:ds="http://schemas.openxmlformats.org/officeDocument/2006/customXml" ds:itemID="{6E3F22E5-7532-4A1F-9BAE-77A6D51ABFD0}">
  <ds:schemaRefs>
    <ds:schemaRef ds:uri="http://purl.org/dc/elements/1.1/"/>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a7353359-a9a2-4451-bf56-51babc3bcaf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26582</TotalTime>
  <Words>1644</Words>
  <Application>Microsoft Office PowerPoint</Application>
  <PresentationFormat>Widescreen</PresentationFormat>
  <Paragraphs>292</Paragraphs>
  <Slides>16</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ＭＳ Ｐゴシック</vt:lpstr>
      <vt:lpstr>Arial</vt:lpstr>
      <vt:lpstr>Calibri</vt:lpstr>
      <vt:lpstr>Calibri Light</vt:lpstr>
      <vt:lpstr>Lucida Sans</vt:lpstr>
      <vt:lpstr>Open Sans</vt:lpstr>
      <vt:lpstr>Times New Roman</vt:lpstr>
      <vt:lpstr>Verdana</vt:lpstr>
      <vt:lpstr>Wingdings 2</vt:lpstr>
      <vt:lpstr>ヒラギノ角ゴ Pro W3</vt:lpstr>
      <vt:lpstr>Retrospect</vt:lpstr>
      <vt:lpstr>PowerPoint Presentation</vt:lpstr>
      <vt:lpstr>Recorded Zoom Meeting</vt:lpstr>
      <vt:lpstr>AGENDA</vt:lpstr>
      <vt:lpstr>Luma Project Timeline</vt:lpstr>
      <vt:lpstr>PowerPoint Presentation</vt:lpstr>
      <vt:lpstr>PowerPoint Presentation</vt:lpstr>
      <vt:lpstr>Survey Details</vt:lpstr>
      <vt:lpstr>Change Category Scores</vt:lpstr>
      <vt:lpstr>Functional Area Specific Scores</vt:lpstr>
      <vt:lpstr>Qualitative Responses</vt:lpstr>
      <vt:lpstr>Qualitative Responses</vt:lpstr>
      <vt:lpstr>Qualitative Responses</vt:lpstr>
      <vt:lpstr>2020 Action Plans</vt:lpstr>
      <vt:lpstr>Luma Town Hall</vt:lpstr>
      <vt:lpstr>PowerPoint Presentation</vt:lpstr>
      <vt:lpstr>PowerPoint Presentation</vt:lpstr>
    </vt:vector>
  </TitlesOfParts>
  <Company>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Sheena Coles</dc:creator>
  <cp:lastModifiedBy>Mackenzie Smith</cp:lastModifiedBy>
  <cp:revision>1110</cp:revision>
  <cp:lastPrinted>2018-11-28T15:56:21Z</cp:lastPrinted>
  <dcterms:created xsi:type="dcterms:W3CDTF">2018-07-17T21:10:59Z</dcterms:created>
  <dcterms:modified xsi:type="dcterms:W3CDTF">2020-07-15T14:17:08Z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y fmtid="{D5CDD505-2E9C-101B-9397-08002B2CF9AE}" pid="3" name="Order">
    <vt:r8>60600</vt:r8>
  </property>
  <property fmtid="{D5CDD505-2E9C-101B-9397-08002B2CF9AE}" pid="4" name="_CopySource">
    <vt:lpwstr>https://consulting.global.deloitteonline.com/sites/projectluma/TF/OCM Team/Draft DEDs and Deliverables/Draft Deliverable_Leadership Alignment Strategy.pptx</vt:lpwstr>
  </property>
  <property fmtid="{D5CDD505-2E9C-101B-9397-08002B2CF9AE}" pid="5" name="xd_ProgID">
    <vt:lpwstr/>
  </property>
  <property fmtid="{D5CDD505-2E9C-101B-9397-08002B2CF9AE}" pid="6" name="TemplateUrl">
    <vt:lpwstr/>
  </property>
</Properties>
</file>