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6" r:id="rId5"/>
    <p:sldMasterId id="2147483712" r:id="rId6"/>
    <p:sldMasterId id="2147483725" r:id="rId7"/>
    <p:sldMasterId id="2147483759" r:id="rId8"/>
  </p:sldMasterIdLst>
  <p:notesMasterIdLst>
    <p:notesMasterId r:id="rId29"/>
  </p:notesMasterIdLst>
  <p:handoutMasterIdLst>
    <p:handoutMasterId r:id="rId30"/>
  </p:handoutMasterIdLst>
  <p:sldIdLst>
    <p:sldId id="256" r:id="rId9"/>
    <p:sldId id="12625" r:id="rId10"/>
    <p:sldId id="257" r:id="rId11"/>
    <p:sldId id="12604" r:id="rId12"/>
    <p:sldId id="12785" r:id="rId13"/>
    <p:sldId id="875" r:id="rId14"/>
    <p:sldId id="12812" r:id="rId15"/>
    <p:sldId id="12811" r:id="rId16"/>
    <p:sldId id="12605" r:id="rId17"/>
    <p:sldId id="12718" r:id="rId18"/>
    <p:sldId id="12807" r:id="rId19"/>
    <p:sldId id="12819" r:id="rId20"/>
    <p:sldId id="12818" r:id="rId21"/>
    <p:sldId id="12808" r:id="rId22"/>
    <p:sldId id="12813" r:id="rId23"/>
    <p:sldId id="12815" r:id="rId24"/>
    <p:sldId id="12814" r:id="rId25"/>
    <p:sldId id="12820" r:id="rId26"/>
    <p:sldId id="12595" r:id="rId27"/>
    <p:sldId id="12626" r:id="rId28"/>
  </p:sldIdLst>
  <p:sldSz cx="12192000" cy="6858000"/>
  <p:notesSz cx="6858000" cy="1543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lmos, Almendra C" initials="OAC" lastIdx="5" clrIdx="0">
    <p:extLst>
      <p:ext uri="{19B8F6BF-5375-455C-9EA6-DF929625EA0E}">
        <p15:presenceInfo xmlns:p15="http://schemas.microsoft.com/office/powerpoint/2012/main" userId="S::alolmos@deloitte.com::4a30b274-cf63-43b5-b2f8-a8f18cb004ec" providerId="AD"/>
      </p:ext>
    </p:extLst>
  </p:cmAuthor>
  <p:cmAuthor id="2" name="Thompson, Kyle" initials="TK" lastIdx="38" clrIdx="1">
    <p:extLst>
      <p:ext uri="{19B8F6BF-5375-455C-9EA6-DF929625EA0E}">
        <p15:presenceInfo xmlns:p15="http://schemas.microsoft.com/office/powerpoint/2012/main" userId="S::kythompson@deloitte.com::169077e2-f7e8-4998-af9b-c9d12c246ceb" providerId="AD"/>
      </p:ext>
    </p:extLst>
  </p:cmAuthor>
  <p:cmAuthor id="3" name="Alex Doench" initials="AD" lastIdx="2" clrIdx="2">
    <p:extLst>
      <p:ext uri="{19B8F6BF-5375-455C-9EA6-DF929625EA0E}">
        <p15:presenceInfo xmlns:p15="http://schemas.microsoft.com/office/powerpoint/2012/main" userId="S-1-5-21-2580726161-2373991790-2172152126-7612" providerId="AD"/>
      </p:ext>
    </p:extLst>
  </p:cmAuthor>
  <p:cmAuthor id="4" name="Tina Fuller" initials="TF" lastIdx="1" clrIdx="3">
    <p:extLst>
      <p:ext uri="{19B8F6BF-5375-455C-9EA6-DF929625EA0E}">
        <p15:presenceInfo xmlns:p15="http://schemas.microsoft.com/office/powerpoint/2012/main" userId="Tina Full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81C"/>
    <a:srgbClr val="092F57"/>
    <a:srgbClr val="E14504"/>
    <a:srgbClr val="6CC24A"/>
    <a:srgbClr val="A1CAF5"/>
    <a:srgbClr val="076B9D"/>
    <a:srgbClr val="065D88"/>
    <a:srgbClr val="009BD2"/>
    <a:srgbClr val="098ED1"/>
    <a:srgbClr val="076E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18" autoAdjust="0"/>
    <p:restoredTop sz="31696" autoAdjust="0"/>
  </p:normalViewPr>
  <p:slideViewPr>
    <p:cSldViewPr snapToGrid="0">
      <p:cViewPr varScale="1">
        <p:scale>
          <a:sx n="92" d="100"/>
          <a:sy n="92" d="100"/>
        </p:scale>
        <p:origin x="1416" y="576"/>
      </p:cViewPr>
      <p:guideLst/>
    </p:cSldViewPr>
  </p:slideViewPr>
  <p:notesTextViewPr>
    <p:cViewPr>
      <p:scale>
        <a:sx n="1" d="1"/>
        <a:sy n="1" d="1"/>
      </p:scale>
      <p:origin x="0" y="0"/>
    </p:cViewPr>
  </p:notesTextViewPr>
  <p:notesViewPr>
    <p:cSldViewPr snapToGrid="0">
      <p:cViewPr varScale="1">
        <p:scale>
          <a:sx n="67" d="100"/>
          <a:sy n="67" d="100"/>
        </p:scale>
        <p:origin x="3486"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Master" Target="slideMasters/slideMaster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61ACCC-D81E-48CE-A769-EFAA3F323AA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F0129EB-09A3-41D9-B9EC-058113F5466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08ED622-8C3F-4F7C-A915-8DA4DBC61E36}" type="datetimeFigureOut">
              <a:rPr lang="en-US" smtClean="0"/>
              <a:t>6/15/2022</a:t>
            </a:fld>
            <a:endParaRPr lang="en-US"/>
          </a:p>
        </p:txBody>
      </p:sp>
      <p:sp>
        <p:nvSpPr>
          <p:cNvPr id="4" name="Footer Placeholder 3">
            <a:extLst>
              <a:ext uri="{FF2B5EF4-FFF2-40B4-BE49-F238E27FC236}">
                <a16:creationId xmlns:a16="http://schemas.microsoft.com/office/drawing/2014/main" id="{0D5932B1-79AC-4FA4-94B3-47AD85709F4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C014AC9-E21D-4FF1-91BA-D40D037CA34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52AD46-3D39-4EE2-AA0D-AA309B8728F1}" type="slidenum">
              <a:rPr lang="en-US" smtClean="0"/>
              <a:t>‹#›</a:t>
            </a:fld>
            <a:endParaRPr lang="en-US"/>
          </a:p>
        </p:txBody>
      </p:sp>
    </p:spTree>
    <p:extLst>
      <p:ext uri="{BB962C8B-B14F-4D97-AF65-F5344CB8AC3E}">
        <p14:creationId xmlns:p14="http://schemas.microsoft.com/office/powerpoint/2010/main" val="36678490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09FE7E-AB06-492F-8E8B-54EB5A5AB959}" type="datetimeFigureOut">
              <a:rPr lang="en-US"/>
              <a:t>6/15/2022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60A64D-9269-4E22-A82A-EB0CC43C8A49}" type="slidenum">
              <a:rPr lang="en-US"/>
              <a:t>‹#›</a:t>
            </a:fld>
            <a:endParaRPr lang="en-US"/>
          </a:p>
        </p:txBody>
      </p:sp>
    </p:spTree>
    <p:extLst>
      <p:ext uri="{BB962C8B-B14F-4D97-AF65-F5344CB8AC3E}">
        <p14:creationId xmlns:p14="http://schemas.microsoft.com/office/powerpoint/2010/main" val="3083136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60A64D-9269-4E22-A82A-EB0CC43C8A49}" type="slidenum">
              <a:rPr lang="en-US" smtClean="0"/>
              <a:t>1</a:t>
            </a:fld>
            <a:endParaRPr lang="en-US"/>
          </a:p>
        </p:txBody>
      </p:sp>
    </p:spTree>
    <p:extLst>
      <p:ext uri="{BB962C8B-B14F-4D97-AF65-F5344CB8AC3E}">
        <p14:creationId xmlns:p14="http://schemas.microsoft.com/office/powerpoint/2010/main" val="2267222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60A64D-9269-4E22-A82A-EB0CC43C8A49}" type="slidenum">
              <a:rPr lang="en-US" smtClean="0"/>
              <a:t>2</a:t>
            </a:fld>
            <a:endParaRPr lang="en-US"/>
          </a:p>
        </p:txBody>
      </p:sp>
    </p:spTree>
    <p:extLst>
      <p:ext uri="{BB962C8B-B14F-4D97-AF65-F5344CB8AC3E}">
        <p14:creationId xmlns:p14="http://schemas.microsoft.com/office/powerpoint/2010/main" val="2873681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50000"/>
              </a:lnSpc>
              <a:buClr>
                <a:srgbClr val="FFB81C"/>
              </a:buClr>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Intro - </a:t>
            </a:r>
            <a:r>
              <a:rPr lang="en-US" sz="1200" b="1" dirty="0">
                <a:solidFill>
                  <a:srgbClr val="092F57"/>
                </a:solidFill>
                <a:latin typeface="Arial" panose="020B0604020202020204" pitchFamily="34" charset="0"/>
                <a:cs typeface="Arial" panose="020B0604020202020204" pitchFamily="34" charset="0"/>
              </a:rPr>
              <a:t>Elijah</a:t>
            </a:r>
          </a:p>
          <a:p>
            <a:pPr marL="285750" indent="-285750">
              <a:lnSpc>
                <a:spcPct val="150000"/>
              </a:lnSpc>
              <a:buClr>
                <a:srgbClr val="FFB81C"/>
              </a:buClr>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Phase 1 Update – </a:t>
            </a:r>
            <a:r>
              <a:rPr lang="en-US" sz="1200" b="1" dirty="0">
                <a:solidFill>
                  <a:srgbClr val="092F57"/>
                </a:solidFill>
                <a:latin typeface="Arial" panose="020B0604020202020204" pitchFamily="34" charset="0"/>
                <a:cs typeface="Arial" panose="020B0604020202020204" pitchFamily="34" charset="0"/>
              </a:rPr>
              <a:t>Sheena/Scott</a:t>
            </a:r>
          </a:p>
          <a:p>
            <a:pPr marL="285750" indent="-285750">
              <a:lnSpc>
                <a:spcPct val="150000"/>
              </a:lnSpc>
              <a:buClr>
                <a:srgbClr val="FFB81C"/>
              </a:buClr>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Phase 2 Update - </a:t>
            </a:r>
            <a:r>
              <a:rPr lang="en-US" sz="1200" b="1" dirty="0">
                <a:solidFill>
                  <a:srgbClr val="092F57"/>
                </a:solidFill>
                <a:latin typeface="Arial" panose="020B0604020202020204" pitchFamily="34" charset="0"/>
                <a:cs typeface="Arial" panose="020B0604020202020204" pitchFamily="34" charset="0"/>
              </a:rPr>
              <a:t>Greg</a:t>
            </a:r>
          </a:p>
          <a:p>
            <a:pPr marL="285750" indent="-285750">
              <a:lnSpc>
                <a:spcPct val="150000"/>
              </a:lnSpc>
              <a:buClr>
                <a:srgbClr val="FFB81C"/>
              </a:buClr>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Phase 2 Activities - </a:t>
            </a:r>
            <a:r>
              <a:rPr lang="en-US" sz="1200" b="1" dirty="0">
                <a:solidFill>
                  <a:srgbClr val="092F57"/>
                </a:solidFill>
                <a:latin typeface="Arial" panose="020B0604020202020204" pitchFamily="34" charset="0"/>
                <a:cs typeface="Arial" panose="020B0604020202020204" pitchFamily="34" charset="0"/>
              </a:rPr>
              <a:t>Greg</a:t>
            </a:r>
          </a:p>
          <a:p>
            <a:pPr marL="285750" indent="-285750">
              <a:lnSpc>
                <a:spcPct val="150000"/>
              </a:lnSpc>
              <a:buClr>
                <a:srgbClr val="FFB81C"/>
              </a:buClr>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Training – </a:t>
            </a:r>
            <a:r>
              <a:rPr lang="en-US" sz="1200" b="1" dirty="0">
                <a:solidFill>
                  <a:srgbClr val="092F57"/>
                </a:solidFill>
                <a:latin typeface="Arial" panose="020B0604020202020204" pitchFamily="34" charset="0"/>
                <a:cs typeface="Arial" panose="020B0604020202020204" pitchFamily="34" charset="0"/>
              </a:rPr>
              <a:t>Krystal/Sara</a:t>
            </a:r>
          </a:p>
          <a:p>
            <a:pPr marL="285750" indent="-285750">
              <a:lnSpc>
                <a:spcPct val="150000"/>
              </a:lnSpc>
              <a:buClr>
                <a:srgbClr val="FFB81C"/>
              </a:buClr>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Key Takeaways -  </a:t>
            </a:r>
            <a:r>
              <a:rPr lang="en-US" sz="1200" b="1" dirty="0">
                <a:solidFill>
                  <a:srgbClr val="092F57"/>
                </a:solidFill>
                <a:latin typeface="Arial" panose="020B0604020202020204" pitchFamily="34" charset="0"/>
                <a:cs typeface="Arial" panose="020B0604020202020204" pitchFamily="34" charset="0"/>
              </a:rPr>
              <a:t>Sheena</a:t>
            </a:r>
            <a:r>
              <a:rPr lang="en-US" sz="1200" dirty="0">
                <a:solidFill>
                  <a:srgbClr val="092F57"/>
                </a:solidFill>
                <a:latin typeface="Arial" panose="020B0604020202020204" pitchFamily="34" charset="0"/>
                <a:cs typeface="Arial" panose="020B0604020202020204" pitchFamily="34" charset="0"/>
              </a:rPr>
              <a:t> </a:t>
            </a:r>
            <a:endParaRPr lang="EN-US" sz="1200" dirty="0">
              <a:solidFill>
                <a:srgbClr val="FF0000"/>
              </a:solidFill>
              <a:latin typeface="Arial" panose="020B0604020202020204" pitchFamily="34" charset="0"/>
              <a:cs typeface="Arial" panose="020B0604020202020204" pitchFamily="34"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E60A64D-9269-4E22-A82A-EB0CC43C8A49}" type="slidenum">
              <a:rPr lang="en-US"/>
              <a:t>3</a:t>
            </a:fld>
            <a:endParaRPr lang="en-US"/>
          </a:p>
        </p:txBody>
      </p:sp>
    </p:spTree>
    <p:extLst>
      <p:ext uri="{BB962C8B-B14F-4D97-AF65-F5344CB8AC3E}">
        <p14:creationId xmlns:p14="http://schemas.microsoft.com/office/powerpoint/2010/main" val="191728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60A64D-9269-4E22-A82A-EB0CC43C8A49}" type="slidenum">
              <a:rPr lang="en-US" smtClean="0"/>
              <a:t>5</a:t>
            </a:fld>
            <a:endParaRPr lang="en-US"/>
          </a:p>
        </p:txBody>
      </p:sp>
    </p:spTree>
    <p:extLst>
      <p:ext uri="{BB962C8B-B14F-4D97-AF65-F5344CB8AC3E}">
        <p14:creationId xmlns:p14="http://schemas.microsoft.com/office/powerpoint/2010/main" val="1444276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E9AFF7-0869-4B91-BD8C-5D3CE9843CE9}" type="slidenum">
              <a:rPr lang="en-US" smtClean="0"/>
              <a:t>6</a:t>
            </a:fld>
            <a:endParaRPr lang="en-US" dirty="0"/>
          </a:p>
        </p:txBody>
      </p:sp>
    </p:spTree>
    <p:extLst>
      <p:ext uri="{BB962C8B-B14F-4D97-AF65-F5344CB8AC3E}">
        <p14:creationId xmlns:p14="http://schemas.microsoft.com/office/powerpoint/2010/main" val="2354806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4149" rtl="0" eaLnBrk="1" fontAlgn="auto" latinLnBrk="0" hangingPunct="1">
              <a:lnSpc>
                <a:spcPct val="100000"/>
              </a:lnSpc>
              <a:spcBef>
                <a:spcPts val="0"/>
              </a:spcBef>
              <a:spcAft>
                <a:spcPts val="0"/>
              </a:spcAft>
              <a:buClrTx/>
              <a:buSzTx/>
              <a:buFontTx/>
              <a:buNone/>
              <a:tabLst/>
              <a:defRPr/>
            </a:pPr>
            <a:fld id="{C7E9AFF7-0869-4B91-BD8C-5D3CE9843CE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4149"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0590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28299" rtl="0" eaLnBrk="1" fontAlgn="auto" latinLnBrk="0" hangingPunct="1">
              <a:lnSpc>
                <a:spcPct val="100000"/>
              </a:lnSpc>
              <a:spcBef>
                <a:spcPts val="0"/>
              </a:spcBef>
              <a:spcAft>
                <a:spcPts val="0"/>
              </a:spcAft>
              <a:buClrTx/>
              <a:buSzTx/>
              <a:buFontTx/>
              <a:buNone/>
              <a:tabLst/>
              <a:defRPr/>
            </a:pPr>
            <a:fld id="{C7E9AFF7-0869-4B91-BD8C-5D3CE9843CE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8299"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3971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28299" rtl="0" eaLnBrk="1" fontAlgn="auto" latinLnBrk="0" hangingPunct="1">
              <a:lnSpc>
                <a:spcPct val="100000"/>
              </a:lnSpc>
              <a:spcBef>
                <a:spcPts val="0"/>
              </a:spcBef>
              <a:spcAft>
                <a:spcPts val="0"/>
              </a:spcAft>
              <a:buClrTx/>
              <a:buSzTx/>
              <a:buFontTx/>
              <a:buNone/>
              <a:tabLst/>
              <a:defRPr/>
            </a:pPr>
            <a:fld id="{C7E9AFF7-0869-4B91-BD8C-5D3CE9843CE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8299"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1381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28299" rtl="0" eaLnBrk="1" fontAlgn="auto" latinLnBrk="0" hangingPunct="1">
              <a:lnSpc>
                <a:spcPct val="100000"/>
              </a:lnSpc>
              <a:spcBef>
                <a:spcPts val="0"/>
              </a:spcBef>
              <a:spcAft>
                <a:spcPts val="0"/>
              </a:spcAft>
              <a:buClrTx/>
              <a:buSzTx/>
              <a:buFontTx/>
              <a:buNone/>
              <a:tabLst/>
              <a:defRPr/>
            </a:pPr>
            <a:fld id="{C7E9AFF7-0869-4B91-BD8C-5D3CE9843CE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8299"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558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4911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70D1F-0A94-42F6-80FC-8862F462A20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88F7186-035D-49BF-BAF1-A77844EAB915}"/>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1D1C59-4AE7-4156-85D6-EB199502B9BA}"/>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6/15/2022</a:t>
            </a:fld>
            <a:endParaRPr lang="en-US"/>
          </a:p>
        </p:txBody>
      </p:sp>
      <p:sp>
        <p:nvSpPr>
          <p:cNvPr id="5" name="Footer Placeholder 4">
            <a:extLst>
              <a:ext uri="{FF2B5EF4-FFF2-40B4-BE49-F238E27FC236}">
                <a16:creationId xmlns:a16="http://schemas.microsoft.com/office/drawing/2014/main" id="{9F727BB4-E106-418B-A873-61DE746985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4E60E1-EFA5-4D79-A58C-5F661E098ADF}"/>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3651886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52A89-8D22-4887-9744-2F020F50C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99F274-32D0-47E1-A257-04FCBC727F1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754C454-4367-4D6B-A533-32CAF5A42063}"/>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6/15/2022</a:t>
            </a:fld>
            <a:endParaRPr lang="en-US"/>
          </a:p>
        </p:txBody>
      </p:sp>
      <p:sp>
        <p:nvSpPr>
          <p:cNvPr id="5" name="Footer Placeholder 4">
            <a:extLst>
              <a:ext uri="{FF2B5EF4-FFF2-40B4-BE49-F238E27FC236}">
                <a16:creationId xmlns:a16="http://schemas.microsoft.com/office/drawing/2014/main" id="{741C7FAB-8197-4E36-9D61-EFB247F873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33F3932-C4F6-4273-9532-2D5FBE781DC9}"/>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3511041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2AC72-9C38-48D5-91FF-2903FA2F6C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D91B28A-CEC3-405B-B0D0-856BA250445F}"/>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656180-2139-4FC1-A51F-71CD47D522E4}"/>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424FC8-20D0-4230-96C8-5986BCE93EE6}"/>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6/15/2022</a:t>
            </a:fld>
            <a:endParaRPr lang="en-US"/>
          </a:p>
        </p:txBody>
      </p:sp>
      <p:sp>
        <p:nvSpPr>
          <p:cNvPr id="6" name="Footer Placeholder 5">
            <a:extLst>
              <a:ext uri="{FF2B5EF4-FFF2-40B4-BE49-F238E27FC236}">
                <a16:creationId xmlns:a16="http://schemas.microsoft.com/office/drawing/2014/main" id="{1A2D2061-CF6E-43A9-B7D5-CD118AB389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F95C4D-E507-4C47-9BCF-94F0DFA2B48E}"/>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8627324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807A0-13E7-4820-9552-4DAC5D508FF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2F8B9F8-B3B9-44CA-ABA7-10C5050528A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1A4B122-01BC-42EE-9B5A-D93FB6056F78}"/>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49B4D3-8E18-46CF-9A48-37C62F1651F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639BF4E-FF0E-4748-A293-C7B04A8CBEA2}"/>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8B61C0-761C-46EC-B798-41C674A871FD}"/>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6/15/2022</a:t>
            </a:fld>
            <a:endParaRPr lang="en-US"/>
          </a:p>
        </p:txBody>
      </p:sp>
      <p:sp>
        <p:nvSpPr>
          <p:cNvPr id="8" name="Footer Placeholder 7">
            <a:extLst>
              <a:ext uri="{FF2B5EF4-FFF2-40B4-BE49-F238E27FC236}">
                <a16:creationId xmlns:a16="http://schemas.microsoft.com/office/drawing/2014/main" id="{6214F536-FC6B-4B9C-8997-57F43818B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ACBD3DC-1B75-4D7E-AE78-51AAFC2A1CD8}"/>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2436865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7A355-9168-4605-A098-1FC4C634A18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15333BC-5CE8-4A36-99BE-78C5BFAED637}"/>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6/15/2022</a:t>
            </a:fld>
            <a:endParaRPr lang="en-US"/>
          </a:p>
        </p:txBody>
      </p:sp>
      <p:sp>
        <p:nvSpPr>
          <p:cNvPr id="4" name="Footer Placeholder 3">
            <a:extLst>
              <a:ext uri="{FF2B5EF4-FFF2-40B4-BE49-F238E27FC236}">
                <a16:creationId xmlns:a16="http://schemas.microsoft.com/office/drawing/2014/main" id="{0C5DC99B-816C-4F2B-AA1C-D8333A4854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4CF7467-F470-4807-8787-A17ED5044BE5}"/>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6816267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917875-15AF-43A2-AB59-3134461AE603}"/>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6/15/2022</a:t>
            </a:fld>
            <a:endParaRPr lang="en-US"/>
          </a:p>
        </p:txBody>
      </p:sp>
      <p:sp>
        <p:nvSpPr>
          <p:cNvPr id="3" name="Footer Placeholder 2">
            <a:extLst>
              <a:ext uri="{FF2B5EF4-FFF2-40B4-BE49-F238E27FC236}">
                <a16:creationId xmlns:a16="http://schemas.microsoft.com/office/drawing/2014/main" id="{117CB7B5-7B94-41C3-B496-CC5BC863F9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0C213D8-2D88-4181-9560-890385168F67}"/>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1951155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1EBF7-752B-4F40-B6A4-B113AFD803F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F071A4-915B-4692-BBE9-FA18957AE40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0350ED-C235-4E7E-AECD-BA5A074C677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38601A3-0DA9-4F7E-ACD3-E49ED0F903FC}"/>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6/15/2022</a:t>
            </a:fld>
            <a:endParaRPr lang="en-US"/>
          </a:p>
        </p:txBody>
      </p:sp>
      <p:sp>
        <p:nvSpPr>
          <p:cNvPr id="6" name="Footer Placeholder 5">
            <a:extLst>
              <a:ext uri="{FF2B5EF4-FFF2-40B4-BE49-F238E27FC236}">
                <a16:creationId xmlns:a16="http://schemas.microsoft.com/office/drawing/2014/main" id="{1E4B2F19-79AD-4A58-A28D-FC28F1CB9A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EDF5977-0E78-4B39-83A3-0B64A75BDE96}"/>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972439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AA2B8-AFB2-4A6D-9709-88BC15840A5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649840-7926-4112-8E5F-A69915FA31B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16CA13-F3E5-4213-A958-1E86B16B354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71C6ABE-78B2-446E-BC01-0B54236EEB6B}"/>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6/15/2022</a:t>
            </a:fld>
            <a:endParaRPr lang="en-US"/>
          </a:p>
        </p:txBody>
      </p:sp>
      <p:sp>
        <p:nvSpPr>
          <p:cNvPr id="6" name="Footer Placeholder 5">
            <a:extLst>
              <a:ext uri="{FF2B5EF4-FFF2-40B4-BE49-F238E27FC236}">
                <a16:creationId xmlns:a16="http://schemas.microsoft.com/office/drawing/2014/main" id="{FD15504D-8764-4B59-96F4-0261092751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94A7FFA-56E7-4691-A328-183143FEE51F}"/>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5719268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484C4-A48D-4152-9259-2729822FE6A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A30B0D-AD8B-4A94-9A8B-24383365D8C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9C964D-02D9-4D17-9D53-6B252374152C}"/>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6/15/2022</a:t>
            </a:fld>
            <a:endParaRPr lang="en-US"/>
          </a:p>
        </p:txBody>
      </p:sp>
      <p:sp>
        <p:nvSpPr>
          <p:cNvPr id="5" name="Footer Placeholder 4">
            <a:extLst>
              <a:ext uri="{FF2B5EF4-FFF2-40B4-BE49-F238E27FC236}">
                <a16:creationId xmlns:a16="http://schemas.microsoft.com/office/drawing/2014/main" id="{B8B7A6F1-ECE9-4AA7-B24A-4FDA8497D7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45892F-FFE5-411D-97D9-D6218A7041FB}"/>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18739418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8A408E-3910-44EE-BC9E-DFC302F4E8F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4F2547-793B-431F-8D9C-A5A4E1909E8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C430F9-0D13-4D89-8AF7-3E0F9F997B5D}"/>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6/15/2022</a:t>
            </a:fld>
            <a:endParaRPr lang="en-US"/>
          </a:p>
        </p:txBody>
      </p:sp>
      <p:sp>
        <p:nvSpPr>
          <p:cNvPr id="5" name="Footer Placeholder 4">
            <a:extLst>
              <a:ext uri="{FF2B5EF4-FFF2-40B4-BE49-F238E27FC236}">
                <a16:creationId xmlns:a16="http://schemas.microsoft.com/office/drawing/2014/main" id="{A6C36167-933A-46F8-8EE2-17F4E67E1A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F56BB41-0104-489F-9ADD-2BDCD01C8F53}"/>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846623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33ADA-05A7-435C-92E8-5F81AFD723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1FAC05-3AB5-4232-99FE-578F1BEDBE8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9565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E0DF6-448A-4A5A-B0C0-1D827179A9C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C6E0E2-509B-465F-A482-4FDFA3F726C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6D4C42-1004-4BC6-B8EE-2BAD9E4DB062}"/>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6/15/2022</a:t>
            </a:fld>
            <a:endParaRPr lang="en-US"/>
          </a:p>
        </p:txBody>
      </p:sp>
      <p:sp>
        <p:nvSpPr>
          <p:cNvPr id="5" name="Footer Placeholder 4">
            <a:extLst>
              <a:ext uri="{FF2B5EF4-FFF2-40B4-BE49-F238E27FC236}">
                <a16:creationId xmlns:a16="http://schemas.microsoft.com/office/drawing/2014/main" id="{AEB1298B-8264-4061-AA33-0F6CBB30D4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36398A-A0E1-4B9B-9B16-B8F80F70F8BB}"/>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36337155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C61B9-0A23-423F-8E17-5772AD23EED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F8BBA64-ECDF-4A67-916F-D8A60F77D02A}"/>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CFE3AF-53C7-4065-A425-C521603B276A}"/>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6/15/2022</a:t>
            </a:fld>
            <a:endParaRPr lang="en-US"/>
          </a:p>
        </p:txBody>
      </p:sp>
      <p:sp>
        <p:nvSpPr>
          <p:cNvPr id="5" name="Footer Placeholder 4">
            <a:extLst>
              <a:ext uri="{FF2B5EF4-FFF2-40B4-BE49-F238E27FC236}">
                <a16:creationId xmlns:a16="http://schemas.microsoft.com/office/drawing/2014/main" id="{75CC516C-F362-4041-8D67-C8D072A6E4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9946651-40E5-4F51-98F4-359672DCB0EE}"/>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33475044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BA906-4B59-4B41-BEF0-77E80CB1BEA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5F9476-7A85-4055-A233-39C16D94A06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790E4C8-2BE2-4617-96C1-FDF0BAA1FCBA}"/>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6/15/2022</a:t>
            </a:fld>
            <a:endParaRPr lang="en-US"/>
          </a:p>
        </p:txBody>
      </p:sp>
      <p:sp>
        <p:nvSpPr>
          <p:cNvPr id="5" name="Footer Placeholder 4">
            <a:extLst>
              <a:ext uri="{FF2B5EF4-FFF2-40B4-BE49-F238E27FC236}">
                <a16:creationId xmlns:a16="http://schemas.microsoft.com/office/drawing/2014/main" id="{562205AC-2C05-42A4-9965-499C4C5D9E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BA0655-5914-4F10-9763-50CF72D1E10C}"/>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5452521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CC328-0CDD-41DA-9F24-1BA8242B5AC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F4350A4-2F2D-4FAA-BEA2-868B39981188}"/>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D23E71-DC06-49B6-9835-AFA076116343}"/>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149E1A-24B3-490D-BFBB-06F9258273E9}"/>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6/15/2022</a:t>
            </a:fld>
            <a:endParaRPr lang="en-US"/>
          </a:p>
        </p:txBody>
      </p:sp>
      <p:sp>
        <p:nvSpPr>
          <p:cNvPr id="6" name="Footer Placeholder 5">
            <a:extLst>
              <a:ext uri="{FF2B5EF4-FFF2-40B4-BE49-F238E27FC236}">
                <a16:creationId xmlns:a16="http://schemas.microsoft.com/office/drawing/2014/main" id="{04AA4887-3E64-49C8-A62C-B4EE0646E5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962063-237A-4329-81D3-B9017F840C8E}"/>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21541372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79A69-7294-43D5-8318-A9C5DB11AC9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3514CAB-93EF-4802-81DF-0BB48E6A484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799A9A4-1921-4F9B-B3FF-BD5BEC195518}"/>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74466D-B16B-401A-8433-C7B98051FAE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6F09674-2247-49CF-8E1D-F03FBD4C3F61}"/>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4FB61E-D641-45A6-B3C9-B0F776FF1FDE}"/>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6/15/2022</a:t>
            </a:fld>
            <a:endParaRPr lang="en-US"/>
          </a:p>
        </p:txBody>
      </p:sp>
      <p:sp>
        <p:nvSpPr>
          <p:cNvPr id="8" name="Footer Placeholder 7">
            <a:extLst>
              <a:ext uri="{FF2B5EF4-FFF2-40B4-BE49-F238E27FC236}">
                <a16:creationId xmlns:a16="http://schemas.microsoft.com/office/drawing/2014/main" id="{25AFF3E0-496F-47E7-99FD-C08681013D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1FC2AB5-E017-47ED-8330-B7043F5932E8}"/>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26292754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65AC8-18DD-4C83-B331-E238D73231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3FE5E03-4E8F-418B-8AA2-336B97F3E68F}"/>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6/15/2022</a:t>
            </a:fld>
            <a:endParaRPr lang="en-US"/>
          </a:p>
        </p:txBody>
      </p:sp>
      <p:sp>
        <p:nvSpPr>
          <p:cNvPr id="4" name="Footer Placeholder 3">
            <a:extLst>
              <a:ext uri="{FF2B5EF4-FFF2-40B4-BE49-F238E27FC236}">
                <a16:creationId xmlns:a16="http://schemas.microsoft.com/office/drawing/2014/main" id="{98643F2D-F330-4B72-8EA5-9093E432E7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A71EFA-39AB-4199-BFEF-905C4C6608B2}"/>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42239238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05449E-A57A-435B-A486-7B34D46443B3}"/>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6/15/2022</a:t>
            </a:fld>
            <a:endParaRPr lang="en-US"/>
          </a:p>
        </p:txBody>
      </p:sp>
      <p:sp>
        <p:nvSpPr>
          <p:cNvPr id="3" name="Footer Placeholder 2">
            <a:extLst>
              <a:ext uri="{FF2B5EF4-FFF2-40B4-BE49-F238E27FC236}">
                <a16:creationId xmlns:a16="http://schemas.microsoft.com/office/drawing/2014/main" id="{07690D6D-C4AE-47FF-861F-7B710EB59F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44FB005-792F-46BD-A05F-949B13D4FD23}"/>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4674977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D2E26-FEAE-4255-8231-280719F8B9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8776CB2-4071-49DF-80BF-244D9DF13F6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4DB64F-8F1B-4099-9336-7D6FBE82323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F1EE50E-6584-4AC4-971F-4241318CD308}"/>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6/15/2022</a:t>
            </a:fld>
            <a:endParaRPr lang="en-US"/>
          </a:p>
        </p:txBody>
      </p:sp>
      <p:sp>
        <p:nvSpPr>
          <p:cNvPr id="6" name="Footer Placeholder 5">
            <a:extLst>
              <a:ext uri="{FF2B5EF4-FFF2-40B4-BE49-F238E27FC236}">
                <a16:creationId xmlns:a16="http://schemas.microsoft.com/office/drawing/2014/main" id="{75B274AE-E9B6-4EB6-A654-36B5CDE137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5288AD-DD6A-4819-B565-DB70470EBDAF}"/>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27826779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B6E7B-4C16-4C6E-9605-E84CB5E6D13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61FD32-1CA1-47B7-8DF1-688D91EF3C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875726-970D-4BB1-B55D-495F60DC86D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0C40429-EE25-4FFF-AA0B-767AE8178B49}"/>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6/15/2022</a:t>
            </a:fld>
            <a:endParaRPr lang="en-US"/>
          </a:p>
        </p:txBody>
      </p:sp>
      <p:sp>
        <p:nvSpPr>
          <p:cNvPr id="6" name="Footer Placeholder 5">
            <a:extLst>
              <a:ext uri="{FF2B5EF4-FFF2-40B4-BE49-F238E27FC236}">
                <a16:creationId xmlns:a16="http://schemas.microsoft.com/office/drawing/2014/main" id="{141E14D9-2174-4F5D-953E-0EF2DC124D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0D073B-C5BD-4940-B366-A4B29966754A}"/>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24309499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B0761-23B2-4C83-85FC-24B489D5D7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7E94F1-5B1C-4497-A468-206D892139E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11BFC8-14C5-4802-8A39-9479CB1D531F}"/>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6/15/2022</a:t>
            </a:fld>
            <a:endParaRPr lang="en-US"/>
          </a:p>
        </p:txBody>
      </p:sp>
      <p:sp>
        <p:nvSpPr>
          <p:cNvPr id="5" name="Footer Placeholder 4">
            <a:extLst>
              <a:ext uri="{FF2B5EF4-FFF2-40B4-BE49-F238E27FC236}">
                <a16:creationId xmlns:a16="http://schemas.microsoft.com/office/drawing/2014/main" id="{38ACC8A9-19BE-49F3-B004-40C38FD66F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94A43B-576C-4D39-BA12-5441AB515F20}"/>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531447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61E0E-BAA0-49A7-ACB6-2B6879FF9C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FB5FBF-DD91-46CF-BA92-173D98DB47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0273661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CC213A-7C54-4AD1-B155-C741994F567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BD622B-DE48-49FF-9DBD-5D2EEB7C9FA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47B831-9723-4744-B425-E70616F34508}"/>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6/15/2022</a:t>
            </a:fld>
            <a:endParaRPr lang="en-US"/>
          </a:p>
        </p:txBody>
      </p:sp>
      <p:sp>
        <p:nvSpPr>
          <p:cNvPr id="5" name="Footer Placeholder 4">
            <a:extLst>
              <a:ext uri="{FF2B5EF4-FFF2-40B4-BE49-F238E27FC236}">
                <a16:creationId xmlns:a16="http://schemas.microsoft.com/office/drawing/2014/main" id="{3A3A0227-3CE7-4708-8C48-EEF1490BB8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C7046A9-BD49-4821-B362-FCA642A3465D}"/>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22734542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6/15/2022</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534603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lvl1pPr>
              <a:defRPr cap="none" baseline="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656024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6/15/2022</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941719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6/15/2022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555547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6/15/2022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731198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lvl1pPr>
              <a:defRPr cap="none" baseline="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6/15/2022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862558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84EFA6-864B-440D-97C6-805A94284596}"/>
              </a:ext>
            </a:extLst>
          </p:cNvPr>
          <p:cNvSpPr/>
          <p:nvPr userDrawn="1"/>
        </p:nvSpPr>
        <p:spPr>
          <a:xfrm>
            <a:off x="-2140" y="6340923"/>
            <a:ext cx="12192000" cy="93995"/>
          </a:xfrm>
          <a:prstGeom prst="rect">
            <a:avLst/>
          </a:prstGeom>
          <a:solidFill>
            <a:srgbClr val="FFB81C"/>
          </a:solidFill>
          <a:ln>
            <a:solidFill>
              <a:srgbClr val="FFB8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533EAE8A-F015-4D72-A4AF-B6628FF1ED33}"/>
              </a:ext>
            </a:extLst>
          </p:cNvPr>
          <p:cNvSpPr/>
          <p:nvPr userDrawn="1"/>
        </p:nvSpPr>
        <p:spPr>
          <a:xfrm>
            <a:off x="0" y="6407781"/>
            <a:ext cx="12192000" cy="444415"/>
          </a:xfrm>
          <a:prstGeom prst="rect">
            <a:avLst/>
          </a:prstGeom>
          <a:solidFill>
            <a:srgbClr val="092F57"/>
          </a:solidFill>
          <a:ln>
            <a:solidFill>
              <a:srgbClr val="092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ECC035FA-D6FA-4E71-B7DF-0CADA766C6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16524" y="6262871"/>
            <a:ext cx="758952" cy="758952"/>
          </a:xfrm>
          <a:prstGeom prst="rect">
            <a:avLst/>
          </a:prstGeom>
        </p:spPr>
      </p:pic>
    </p:spTree>
    <p:extLst>
      <p:ext uri="{BB962C8B-B14F-4D97-AF65-F5344CB8AC3E}">
        <p14:creationId xmlns:p14="http://schemas.microsoft.com/office/powerpoint/2010/main" val="13926833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6/15/2022</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345821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01590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87FE5-5568-4A14-8D26-CD9D7168A7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71626B-928A-478D-BEA9-0762F5195FC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D78883-62FF-4860-ABBD-D3A0A4AA1F9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06969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036364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6/15/2022</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671609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11077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33ADA-05A7-435C-92E8-5F81AFD723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1FAC05-3AB5-4232-99FE-578F1BEDBE8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61621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61E0E-BAA0-49A7-ACB6-2B6879FF9C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FB5FBF-DD91-46CF-BA92-173D98DB47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2542290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87FE5-5568-4A14-8D26-CD9D7168A7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71626B-928A-478D-BEA9-0762F5195FC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D78883-62FF-4860-ABBD-D3A0A4AA1F9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28511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2BD94-466A-4BA4-BAE6-A150567B472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4F3FF7-1A9A-4F76-A2CF-6DD251DA26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E5E7619-8583-4673-B72A-3BE3EB3E674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A8A72A-9F25-4700-A44E-E2A87BDC16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B0A7D5E-F949-493A-B413-F4D904CF8E8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69299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6D88B-C590-4B4C-B718-ED93DA51F22E}"/>
              </a:ext>
            </a:extLst>
          </p:cNvPr>
          <p:cNvSpPr>
            <a:spLocks noGrp="1"/>
          </p:cNvSpPr>
          <p:nvPr>
            <p:ph type="title"/>
          </p:nvPr>
        </p:nvSpPr>
        <p:spPr>
          <a:xfrm>
            <a:off x="838200" y="365126"/>
            <a:ext cx="10515600" cy="742912"/>
          </a:xfrm>
        </p:spPr>
        <p:txBody>
          <a:bodyPr>
            <a:normAutofit/>
          </a:bodyPr>
          <a:lstStyle>
            <a:lvl1pPr>
              <a:defRPr sz="4000"/>
            </a:lvl1pPr>
          </a:lstStyle>
          <a:p>
            <a:r>
              <a:rPr lang="en-US" dirty="0"/>
              <a:t>Click to edit Master title style</a:t>
            </a:r>
          </a:p>
        </p:txBody>
      </p:sp>
      <p:cxnSp>
        <p:nvCxnSpPr>
          <p:cNvPr id="4" name="Straight Connector 3">
            <a:extLst>
              <a:ext uri="{FF2B5EF4-FFF2-40B4-BE49-F238E27FC236}">
                <a16:creationId xmlns:a16="http://schemas.microsoft.com/office/drawing/2014/main" id="{6B9E05F9-6FEC-4405-B5F3-88A01C0BDA55}"/>
              </a:ext>
            </a:extLst>
          </p:cNvPr>
          <p:cNvCxnSpPr>
            <a:cxnSpLocks/>
          </p:cNvCxnSpPr>
          <p:nvPr userDrawn="1"/>
        </p:nvCxnSpPr>
        <p:spPr>
          <a:xfrm>
            <a:off x="838200" y="1108038"/>
            <a:ext cx="10515600" cy="0"/>
          </a:xfrm>
          <a:prstGeom prst="line">
            <a:avLst/>
          </a:prstGeom>
          <a:ln w="28575">
            <a:solidFill>
              <a:srgbClr val="092F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2842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7711CE-015E-47BD-8613-12DC1DF7EC0D}"/>
              </a:ext>
            </a:extLst>
          </p:cNvPr>
          <p:cNvSpPr/>
          <p:nvPr userDrawn="1"/>
        </p:nvSpPr>
        <p:spPr>
          <a:xfrm>
            <a:off x="0" y="168676"/>
            <a:ext cx="10333608" cy="1145220"/>
          </a:xfrm>
          <a:prstGeom prst="rect">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1396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82872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2BD94-466A-4BA4-BAE6-A150567B472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4F3FF7-1A9A-4F76-A2CF-6DD251DA26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E5E7619-8583-4673-B72A-3BE3EB3E674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A8A72A-9F25-4700-A44E-E2A87BDC16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B0A7D5E-F949-493A-B413-F4D904CF8E8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554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and Vertical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D5F48B-9FEE-4D3D-A340-5073C730B71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36633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6D88B-C590-4B4C-B718-ED93DA51F22E}"/>
              </a:ext>
            </a:extLst>
          </p:cNvPr>
          <p:cNvSpPr>
            <a:spLocks noGrp="1"/>
          </p:cNvSpPr>
          <p:nvPr>
            <p:ph type="title"/>
          </p:nvPr>
        </p:nvSpPr>
        <p:spPr>
          <a:xfrm>
            <a:off x="838200" y="365126"/>
            <a:ext cx="10515600" cy="742912"/>
          </a:xfrm>
        </p:spPr>
        <p:txBody>
          <a:bodyPr>
            <a:normAutofit/>
          </a:bodyPr>
          <a:lstStyle>
            <a:lvl1pPr>
              <a:defRPr sz="4000"/>
            </a:lvl1pPr>
          </a:lstStyle>
          <a:p>
            <a:r>
              <a:rPr lang="en-US" dirty="0"/>
              <a:t>Click to edit Master title style</a:t>
            </a:r>
          </a:p>
        </p:txBody>
      </p:sp>
      <p:cxnSp>
        <p:nvCxnSpPr>
          <p:cNvPr id="4" name="Straight Connector 3">
            <a:extLst>
              <a:ext uri="{FF2B5EF4-FFF2-40B4-BE49-F238E27FC236}">
                <a16:creationId xmlns:a16="http://schemas.microsoft.com/office/drawing/2014/main" id="{6B9E05F9-6FEC-4405-B5F3-88A01C0BDA55}"/>
              </a:ext>
            </a:extLst>
          </p:cNvPr>
          <p:cNvCxnSpPr>
            <a:cxnSpLocks/>
          </p:cNvCxnSpPr>
          <p:nvPr userDrawn="1"/>
        </p:nvCxnSpPr>
        <p:spPr>
          <a:xfrm>
            <a:off x="838200" y="1108038"/>
            <a:ext cx="10515600" cy="0"/>
          </a:xfrm>
          <a:prstGeom prst="line">
            <a:avLst/>
          </a:prstGeom>
          <a:ln w="28575">
            <a:solidFill>
              <a:srgbClr val="092F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4750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0077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91164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0C04A-3DC3-486C-B3AA-3DD22D5571D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A7671C-0045-4237-8224-96514BE87F7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3AA61F5-AB02-46C9-AB93-B1CD7D3B213F}"/>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6/15/2022</a:t>
            </a:fld>
            <a:endParaRPr lang="en-US"/>
          </a:p>
        </p:txBody>
      </p:sp>
      <p:sp>
        <p:nvSpPr>
          <p:cNvPr id="5" name="Footer Placeholder 4">
            <a:extLst>
              <a:ext uri="{FF2B5EF4-FFF2-40B4-BE49-F238E27FC236}">
                <a16:creationId xmlns:a16="http://schemas.microsoft.com/office/drawing/2014/main" id="{DC7A666B-5AF7-4822-9169-97DFFB8F79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CC09E4-E802-4942-AAFA-734012D7437D}"/>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2652050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image" Target="../media/image1.png"/><Relationship Id="rId5" Type="http://schemas.openxmlformats.org/officeDocument/2006/relationships/slideLayout" Target="../slideLayouts/slideLayout46.xml"/><Relationship Id="rId10" Type="http://schemas.openxmlformats.org/officeDocument/2006/relationships/theme" Target="../theme/theme5.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12089D-2D54-4A5B-B3E6-8FBF8493AE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0197693-1369-41A3-9423-9ED48683F1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F09E58DD-C903-4FC4-A5B6-82235288C166}"/>
              </a:ext>
            </a:extLst>
          </p:cNvPr>
          <p:cNvSpPr/>
          <p:nvPr userDrawn="1"/>
        </p:nvSpPr>
        <p:spPr>
          <a:xfrm>
            <a:off x="-2140" y="6340923"/>
            <a:ext cx="12192000" cy="93995"/>
          </a:xfrm>
          <a:prstGeom prst="rect">
            <a:avLst/>
          </a:prstGeom>
          <a:solidFill>
            <a:srgbClr val="FFB81C"/>
          </a:solidFill>
          <a:ln>
            <a:solidFill>
              <a:srgbClr val="FFB8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F1C23F6-5D31-44A5-92E0-74E7678142B2}"/>
              </a:ext>
            </a:extLst>
          </p:cNvPr>
          <p:cNvSpPr/>
          <p:nvPr userDrawn="1"/>
        </p:nvSpPr>
        <p:spPr>
          <a:xfrm>
            <a:off x="0" y="6407781"/>
            <a:ext cx="12192000" cy="444415"/>
          </a:xfrm>
          <a:prstGeom prst="rect">
            <a:avLst/>
          </a:prstGeom>
          <a:solidFill>
            <a:srgbClr val="092F57"/>
          </a:solidFill>
          <a:ln>
            <a:solidFill>
              <a:srgbClr val="092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94EE0A9-EF9D-4719-A487-2E7BC889200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716524" y="6262871"/>
            <a:ext cx="758952" cy="758952"/>
          </a:xfrm>
          <a:prstGeom prst="rect">
            <a:avLst/>
          </a:prstGeom>
        </p:spPr>
      </p:pic>
    </p:spTree>
    <p:extLst>
      <p:ext uri="{BB962C8B-B14F-4D97-AF65-F5344CB8AC3E}">
        <p14:creationId xmlns:p14="http://schemas.microsoft.com/office/powerpoint/2010/main" val="6080507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742" r:id="rId8"/>
  </p:sldLayoutIdLst>
  <p:txStyles>
    <p:titleStyle>
      <a:lvl1pPr algn="l" defTabSz="914400" rtl="0" eaLnBrk="1" latinLnBrk="0" hangingPunct="1">
        <a:lnSpc>
          <a:spcPct val="90000"/>
        </a:lnSpc>
        <a:spcBef>
          <a:spcPct val="0"/>
        </a:spcBef>
        <a:buNone/>
        <a:defRPr sz="4400" kern="1200">
          <a:solidFill>
            <a:srgbClr val="092F57"/>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E1450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2F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2F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2F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2F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EFEF332-1C65-4F7C-885C-FD7E646062BF}"/>
              </a:ext>
            </a:extLst>
          </p:cNvPr>
          <p:cNvSpPr/>
          <p:nvPr userDrawn="1"/>
        </p:nvSpPr>
        <p:spPr>
          <a:xfrm>
            <a:off x="152400" y="0"/>
            <a:ext cx="4916245" cy="6858000"/>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A0420CF-83D5-41B2-A093-0291B91DDB83}"/>
              </a:ext>
            </a:extLst>
          </p:cNvPr>
          <p:cNvSpPr/>
          <p:nvPr userDrawn="1"/>
        </p:nvSpPr>
        <p:spPr>
          <a:xfrm>
            <a:off x="0" y="0"/>
            <a:ext cx="4916245" cy="6858000"/>
          </a:xfrm>
          <a:prstGeom prst="rect">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6813671"/>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22823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6/15/2022</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97147885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12089D-2D54-4A5B-B3E6-8FBF8493AE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0197693-1369-41A3-9423-9ED48683F1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F09E58DD-C903-4FC4-A5B6-82235288C166}"/>
              </a:ext>
            </a:extLst>
          </p:cNvPr>
          <p:cNvSpPr/>
          <p:nvPr userDrawn="1"/>
        </p:nvSpPr>
        <p:spPr>
          <a:xfrm>
            <a:off x="-2140" y="6340923"/>
            <a:ext cx="12192000" cy="93995"/>
          </a:xfrm>
          <a:prstGeom prst="rect">
            <a:avLst/>
          </a:prstGeom>
          <a:solidFill>
            <a:srgbClr val="FFB81C"/>
          </a:solidFill>
          <a:ln>
            <a:solidFill>
              <a:srgbClr val="FFB8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F1C23F6-5D31-44A5-92E0-74E7678142B2}"/>
              </a:ext>
            </a:extLst>
          </p:cNvPr>
          <p:cNvSpPr/>
          <p:nvPr userDrawn="1"/>
        </p:nvSpPr>
        <p:spPr>
          <a:xfrm>
            <a:off x="0" y="6407781"/>
            <a:ext cx="12192000" cy="444415"/>
          </a:xfrm>
          <a:prstGeom prst="rect">
            <a:avLst/>
          </a:prstGeom>
          <a:solidFill>
            <a:srgbClr val="092F57"/>
          </a:solidFill>
          <a:ln>
            <a:solidFill>
              <a:srgbClr val="092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E94EE0A9-EF9D-4719-A487-2E7BC8892000}"/>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716524" y="6262871"/>
            <a:ext cx="758952" cy="758952"/>
          </a:xfrm>
          <a:prstGeom prst="rect">
            <a:avLst/>
          </a:prstGeom>
        </p:spPr>
      </p:pic>
    </p:spTree>
    <p:extLst>
      <p:ext uri="{BB962C8B-B14F-4D97-AF65-F5344CB8AC3E}">
        <p14:creationId xmlns:p14="http://schemas.microsoft.com/office/powerpoint/2010/main" val="120579987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Lst>
  <p:txStyles>
    <p:titleStyle>
      <a:lvl1pPr algn="l" defTabSz="914400" rtl="0" eaLnBrk="1" latinLnBrk="0" hangingPunct="1">
        <a:lnSpc>
          <a:spcPct val="90000"/>
        </a:lnSpc>
        <a:spcBef>
          <a:spcPct val="0"/>
        </a:spcBef>
        <a:buNone/>
        <a:defRPr sz="4400" kern="1200">
          <a:solidFill>
            <a:srgbClr val="092F57"/>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E1450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2F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2F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2F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2F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hyperlink" Target="mailto:dblackmer@sco.Idaho.gov" TargetMode="External"/><Relationship Id="rId7" Type="http://schemas.openxmlformats.org/officeDocument/2006/relationships/hyperlink" Target="mailto:adoench@sco.Idaho.gov" TargetMode="External"/><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hyperlink" Target="mailto:scoles@sco.Idaho.gov" TargetMode="External"/><Relationship Id="rId5" Type="http://schemas.openxmlformats.org/officeDocument/2006/relationships/hyperlink" Target="mailto:estearns@sco.idaho.gov" TargetMode="External"/><Relationship Id="rId4" Type="http://schemas.openxmlformats.org/officeDocument/2006/relationships/hyperlink" Target="mailto:clehosit@sco.Idaho.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507CA5-D82B-4F5E-901F-AEC9FBBCF40F}"/>
              </a:ext>
            </a:extLst>
          </p:cNvPr>
          <p:cNvPicPr>
            <a:picLocks noChangeAspect="1"/>
          </p:cNvPicPr>
          <p:nvPr/>
        </p:nvPicPr>
        <p:blipFill rotWithShape="1">
          <a:blip r:embed="rId3">
            <a:extLst>
              <a:ext uri="{28A0092B-C50C-407E-A947-70E740481C1C}">
                <a14:useLocalDpi xmlns:a14="http://schemas.microsoft.com/office/drawing/2010/main" val="0"/>
              </a:ext>
            </a:extLst>
          </a:blip>
          <a:srcRect t="15018" b="-8932"/>
          <a:stretch/>
        </p:blipFill>
        <p:spPr>
          <a:xfrm>
            <a:off x="-4281" y="0"/>
            <a:ext cx="12196281" cy="7007366"/>
          </a:xfrm>
          <a:prstGeom prst="rect">
            <a:avLst/>
          </a:prstGeom>
        </p:spPr>
      </p:pic>
      <p:sp>
        <p:nvSpPr>
          <p:cNvPr id="7" name="Rectangle 6">
            <a:extLst>
              <a:ext uri="{FF2B5EF4-FFF2-40B4-BE49-F238E27FC236}">
                <a16:creationId xmlns:a16="http://schemas.microsoft.com/office/drawing/2014/main" id="{AB543C50-80FD-4DA6-978B-4507572E0EED}"/>
              </a:ext>
            </a:extLst>
          </p:cNvPr>
          <p:cNvSpPr/>
          <p:nvPr/>
        </p:nvSpPr>
        <p:spPr>
          <a:xfrm>
            <a:off x="-6421" y="-30301"/>
            <a:ext cx="12206965" cy="6371223"/>
          </a:xfrm>
          <a:prstGeom prst="rect">
            <a:avLst/>
          </a:prstGeom>
          <a:gradFill flip="none" rotWithShape="1">
            <a:gsLst>
              <a:gs pos="43000">
                <a:srgbClr val="092F57">
                  <a:alpha val="81000"/>
                </a:srgbClr>
              </a:gs>
              <a:gs pos="100000">
                <a:srgbClr val="FFB81C">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16F05CA-A3E3-4244-9047-A042A6D36E9B}"/>
              </a:ext>
            </a:extLst>
          </p:cNvPr>
          <p:cNvSpPr txBox="1"/>
          <p:nvPr/>
        </p:nvSpPr>
        <p:spPr>
          <a:xfrm>
            <a:off x="1120872" y="1390728"/>
            <a:ext cx="9950253" cy="1169551"/>
          </a:xfrm>
          <a:prstGeom prst="rect">
            <a:avLst/>
          </a:prstGeom>
          <a:noFill/>
        </p:spPr>
        <p:txBody>
          <a:bodyPr wrap="square" rtlCol="0">
            <a:spAutoFit/>
          </a:bodyPr>
          <a:lstStyle/>
          <a:p>
            <a:pPr algn="ctr"/>
            <a:r>
              <a:rPr lang="en-US" sz="7000" dirty="0">
                <a:solidFill>
                  <a:schemeClr val="bg1"/>
                </a:solidFill>
                <a:latin typeface="Arial" panose="020B0604020202020204" pitchFamily="34" charset="0"/>
                <a:cs typeface="Arial" panose="020B0604020202020204" pitchFamily="34" charset="0"/>
              </a:rPr>
              <a:t>Change Liaison Meeting</a:t>
            </a:r>
          </a:p>
        </p:txBody>
      </p:sp>
      <p:sp>
        <p:nvSpPr>
          <p:cNvPr id="5" name="TextBox 4">
            <a:extLst>
              <a:ext uri="{FF2B5EF4-FFF2-40B4-BE49-F238E27FC236}">
                <a16:creationId xmlns:a16="http://schemas.microsoft.com/office/drawing/2014/main" id="{190C1FFC-9FAD-4F8C-82A9-7EC83171ED2F}"/>
              </a:ext>
            </a:extLst>
          </p:cNvPr>
          <p:cNvSpPr txBox="1"/>
          <p:nvPr/>
        </p:nvSpPr>
        <p:spPr>
          <a:xfrm>
            <a:off x="1925399" y="3346741"/>
            <a:ext cx="8341200" cy="461665"/>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June 15th, 2022</a:t>
            </a:r>
            <a:endParaRPr lang="en-US" sz="2000" dirty="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C78BDC82-A243-4860-B5C9-2FA3E45735A4}"/>
              </a:ext>
            </a:extLst>
          </p:cNvPr>
          <p:cNvCxnSpPr/>
          <p:nvPr/>
        </p:nvCxnSpPr>
        <p:spPr>
          <a:xfrm>
            <a:off x="3277353" y="2943366"/>
            <a:ext cx="5797118" cy="0"/>
          </a:xfrm>
          <a:prstGeom prst="line">
            <a:avLst/>
          </a:prstGeom>
          <a:ln w="19050">
            <a:solidFill>
              <a:srgbClr val="FFB81C"/>
            </a:solidFill>
          </a:ln>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E5688E1A-332F-48B2-A3F5-F8D628CAA132}"/>
              </a:ext>
            </a:extLst>
          </p:cNvPr>
          <p:cNvPicPr>
            <a:picLocks noChangeAspect="1"/>
          </p:cNvPicPr>
          <p:nvPr/>
        </p:nvPicPr>
        <p:blipFill rotWithShape="1">
          <a:blip r:embed="rId4">
            <a:extLst>
              <a:ext uri="{28A0092B-C50C-407E-A947-70E740481C1C}">
                <a14:useLocalDpi xmlns:a14="http://schemas.microsoft.com/office/drawing/2010/main" val="0"/>
              </a:ext>
            </a:extLst>
          </a:blip>
          <a:srcRect t="19538" b="56700"/>
          <a:stretch/>
        </p:blipFill>
        <p:spPr>
          <a:xfrm>
            <a:off x="-10686" y="4546208"/>
            <a:ext cx="12192001" cy="1629624"/>
          </a:xfrm>
          <a:prstGeom prst="rect">
            <a:avLst/>
          </a:prstGeom>
        </p:spPr>
      </p:pic>
      <p:pic>
        <p:nvPicPr>
          <p:cNvPr id="9" name="Picture 8">
            <a:extLst>
              <a:ext uri="{FF2B5EF4-FFF2-40B4-BE49-F238E27FC236}">
                <a16:creationId xmlns:a16="http://schemas.microsoft.com/office/drawing/2014/main" id="{2D19CEC4-972D-447A-81E7-C8EE5BCD632F}"/>
              </a:ext>
            </a:extLst>
          </p:cNvPr>
          <p:cNvPicPr>
            <a:picLocks noChangeAspect="1"/>
          </p:cNvPicPr>
          <p:nvPr/>
        </p:nvPicPr>
        <p:blipFill rotWithShape="1">
          <a:blip r:embed="rId5"/>
          <a:srcRect l="77385" t="15682" r="2464" b="57878"/>
          <a:stretch/>
        </p:blipFill>
        <p:spPr>
          <a:xfrm>
            <a:off x="5655899" y="5132653"/>
            <a:ext cx="289932" cy="325615"/>
          </a:xfrm>
          <a:prstGeom prst="rect">
            <a:avLst/>
          </a:prstGeom>
        </p:spPr>
      </p:pic>
      <p:pic>
        <p:nvPicPr>
          <p:cNvPr id="10" name="Picture 9">
            <a:extLst>
              <a:ext uri="{FF2B5EF4-FFF2-40B4-BE49-F238E27FC236}">
                <a16:creationId xmlns:a16="http://schemas.microsoft.com/office/drawing/2014/main" id="{4CD0F423-8EA4-4A47-B7AF-2816C0BD827D}"/>
              </a:ext>
            </a:extLst>
          </p:cNvPr>
          <p:cNvPicPr>
            <a:picLocks noChangeAspect="1"/>
          </p:cNvPicPr>
          <p:nvPr/>
        </p:nvPicPr>
        <p:blipFill rotWithShape="1">
          <a:blip r:embed="rId6"/>
          <a:srcRect l="76951" t="44956" r="5068" b="34501"/>
          <a:stretch/>
        </p:blipFill>
        <p:spPr>
          <a:xfrm>
            <a:off x="5655899" y="5495293"/>
            <a:ext cx="258708" cy="254247"/>
          </a:xfrm>
          <a:prstGeom prst="rect">
            <a:avLst/>
          </a:prstGeom>
        </p:spPr>
      </p:pic>
      <p:pic>
        <p:nvPicPr>
          <p:cNvPr id="11" name="Picture 10">
            <a:extLst>
              <a:ext uri="{FF2B5EF4-FFF2-40B4-BE49-F238E27FC236}">
                <a16:creationId xmlns:a16="http://schemas.microsoft.com/office/drawing/2014/main" id="{392C03C3-2F6D-45F7-A426-8F9F8AEDCE04}"/>
              </a:ext>
            </a:extLst>
          </p:cNvPr>
          <p:cNvPicPr>
            <a:picLocks noChangeAspect="1"/>
          </p:cNvPicPr>
          <p:nvPr/>
        </p:nvPicPr>
        <p:blipFill rotWithShape="1">
          <a:blip r:embed="rId6"/>
          <a:srcRect l="65481" t="64779" r="17778" b="15758"/>
          <a:stretch/>
        </p:blipFill>
        <p:spPr>
          <a:xfrm>
            <a:off x="5489338" y="5736750"/>
            <a:ext cx="240867" cy="240866"/>
          </a:xfrm>
          <a:prstGeom prst="rect">
            <a:avLst/>
          </a:prstGeom>
        </p:spPr>
      </p:pic>
      <p:pic>
        <p:nvPicPr>
          <p:cNvPr id="12" name="Picture 11">
            <a:extLst>
              <a:ext uri="{FF2B5EF4-FFF2-40B4-BE49-F238E27FC236}">
                <a16:creationId xmlns:a16="http://schemas.microsoft.com/office/drawing/2014/main" id="{541D8DA7-D461-4C0C-B045-414254C96381}"/>
              </a:ext>
            </a:extLst>
          </p:cNvPr>
          <p:cNvPicPr>
            <a:picLocks noChangeAspect="1"/>
          </p:cNvPicPr>
          <p:nvPr/>
        </p:nvPicPr>
        <p:blipFill rotWithShape="1">
          <a:blip r:embed="rId6"/>
          <a:srcRect l="48760" t="74102" r="34809" b="7877"/>
          <a:stretch/>
        </p:blipFill>
        <p:spPr>
          <a:xfrm>
            <a:off x="5249735" y="5858748"/>
            <a:ext cx="236406" cy="223025"/>
          </a:xfrm>
          <a:prstGeom prst="rect">
            <a:avLst/>
          </a:prstGeom>
        </p:spPr>
      </p:pic>
      <p:pic>
        <p:nvPicPr>
          <p:cNvPr id="13" name="Picture 12">
            <a:extLst>
              <a:ext uri="{FF2B5EF4-FFF2-40B4-BE49-F238E27FC236}">
                <a16:creationId xmlns:a16="http://schemas.microsoft.com/office/drawing/2014/main" id="{2B66155D-1783-44C5-AD35-EFEE188620C2}"/>
              </a:ext>
            </a:extLst>
          </p:cNvPr>
          <p:cNvPicPr>
            <a:picLocks noChangeAspect="1"/>
          </p:cNvPicPr>
          <p:nvPr/>
        </p:nvPicPr>
        <p:blipFill rotWithShape="1">
          <a:blip r:embed="rId7">
            <a:extLst>
              <a:ext uri="{28A0092B-C50C-407E-A947-70E740481C1C}">
                <a14:useLocalDpi xmlns:a14="http://schemas.microsoft.com/office/drawing/2010/main" val="0"/>
              </a:ext>
            </a:extLst>
          </a:blip>
          <a:srcRect l="41300" t="37659" r="56919" b="59008"/>
          <a:stretch/>
        </p:blipFill>
        <p:spPr>
          <a:xfrm>
            <a:off x="5036167" y="5843790"/>
            <a:ext cx="217130" cy="228600"/>
          </a:xfrm>
          <a:prstGeom prst="rect">
            <a:avLst/>
          </a:prstGeom>
        </p:spPr>
      </p:pic>
      <p:pic>
        <p:nvPicPr>
          <p:cNvPr id="14" name="Picture 13">
            <a:extLst>
              <a:ext uri="{FF2B5EF4-FFF2-40B4-BE49-F238E27FC236}">
                <a16:creationId xmlns:a16="http://schemas.microsoft.com/office/drawing/2014/main" id="{4B24DD67-A119-4621-BE24-36B41129C732}"/>
              </a:ext>
            </a:extLst>
          </p:cNvPr>
          <p:cNvPicPr>
            <a:picLocks noChangeAspect="1"/>
          </p:cNvPicPr>
          <p:nvPr/>
        </p:nvPicPr>
        <p:blipFill rotWithShape="1">
          <a:blip r:embed="rId7">
            <a:extLst>
              <a:ext uri="{28A0092B-C50C-407E-A947-70E740481C1C}">
                <a14:useLocalDpi xmlns:a14="http://schemas.microsoft.com/office/drawing/2010/main" val="0"/>
              </a:ext>
            </a:extLst>
          </a:blip>
          <a:srcRect l="39801" t="36788" r="58590" b="60440"/>
          <a:stretch/>
        </p:blipFill>
        <p:spPr>
          <a:xfrm>
            <a:off x="4852215" y="5782948"/>
            <a:ext cx="196112" cy="190124"/>
          </a:xfrm>
          <a:prstGeom prst="rect">
            <a:avLst/>
          </a:prstGeom>
        </p:spPr>
      </p:pic>
      <p:pic>
        <p:nvPicPr>
          <p:cNvPr id="15" name="Picture 14">
            <a:extLst>
              <a:ext uri="{FF2B5EF4-FFF2-40B4-BE49-F238E27FC236}">
                <a16:creationId xmlns:a16="http://schemas.microsoft.com/office/drawing/2014/main" id="{537817DB-555F-4BA8-BC8A-179384973E9D}"/>
              </a:ext>
            </a:extLst>
          </p:cNvPr>
          <p:cNvPicPr>
            <a:picLocks noChangeAspect="1"/>
          </p:cNvPicPr>
          <p:nvPr/>
        </p:nvPicPr>
        <p:blipFill rotWithShape="1">
          <a:blip r:embed="rId7">
            <a:extLst>
              <a:ext uri="{28A0092B-C50C-407E-A947-70E740481C1C}">
                <a14:useLocalDpi xmlns:a14="http://schemas.microsoft.com/office/drawing/2010/main" val="0"/>
              </a:ext>
            </a:extLst>
          </a:blip>
          <a:srcRect l="38146" t="32561" r="60406" b="65019"/>
          <a:stretch/>
        </p:blipFill>
        <p:spPr>
          <a:xfrm>
            <a:off x="4650256" y="5495721"/>
            <a:ext cx="176525" cy="165933"/>
          </a:xfrm>
          <a:prstGeom prst="rect">
            <a:avLst/>
          </a:prstGeom>
        </p:spPr>
      </p:pic>
      <p:pic>
        <p:nvPicPr>
          <p:cNvPr id="16" name="Picture 15">
            <a:extLst>
              <a:ext uri="{FF2B5EF4-FFF2-40B4-BE49-F238E27FC236}">
                <a16:creationId xmlns:a16="http://schemas.microsoft.com/office/drawing/2014/main" id="{C91F8236-A3E5-4945-9E24-59A100BD8DAF}"/>
              </a:ext>
            </a:extLst>
          </p:cNvPr>
          <p:cNvPicPr>
            <a:picLocks noChangeAspect="1"/>
          </p:cNvPicPr>
          <p:nvPr/>
        </p:nvPicPr>
        <p:blipFill rotWithShape="1">
          <a:blip r:embed="rId7">
            <a:extLst>
              <a:ext uri="{28A0092B-C50C-407E-A947-70E740481C1C}">
                <a14:useLocalDpi xmlns:a14="http://schemas.microsoft.com/office/drawing/2010/main" val="0"/>
              </a:ext>
            </a:extLst>
          </a:blip>
          <a:srcRect l="38827" t="34854" r="59902" b="62687"/>
          <a:stretch/>
        </p:blipFill>
        <p:spPr>
          <a:xfrm>
            <a:off x="4731684" y="5648902"/>
            <a:ext cx="154879" cy="168700"/>
          </a:xfrm>
          <a:prstGeom prst="rect">
            <a:avLst/>
          </a:prstGeom>
        </p:spPr>
      </p:pic>
      <p:pic>
        <p:nvPicPr>
          <p:cNvPr id="17" name="Picture 16">
            <a:extLst>
              <a:ext uri="{FF2B5EF4-FFF2-40B4-BE49-F238E27FC236}">
                <a16:creationId xmlns:a16="http://schemas.microsoft.com/office/drawing/2014/main" id="{1CAF4A79-22F9-4C11-A1EE-F9A368F9DB3E}"/>
              </a:ext>
            </a:extLst>
          </p:cNvPr>
          <p:cNvPicPr>
            <a:picLocks noChangeAspect="1"/>
          </p:cNvPicPr>
          <p:nvPr/>
        </p:nvPicPr>
        <p:blipFill rotWithShape="1">
          <a:blip r:embed="rId7">
            <a:extLst>
              <a:ext uri="{28A0092B-C50C-407E-A947-70E740481C1C}">
                <a14:useLocalDpi xmlns:a14="http://schemas.microsoft.com/office/drawing/2010/main" val="0"/>
              </a:ext>
            </a:extLst>
          </a:blip>
          <a:srcRect l="38047" t="30252" r="60665" b="67456"/>
          <a:stretch/>
        </p:blipFill>
        <p:spPr>
          <a:xfrm>
            <a:off x="4640054" y="5330649"/>
            <a:ext cx="157163" cy="157162"/>
          </a:xfrm>
          <a:prstGeom prst="rect">
            <a:avLst/>
          </a:prstGeom>
        </p:spPr>
      </p:pic>
      <p:pic>
        <p:nvPicPr>
          <p:cNvPr id="18" name="Picture 17">
            <a:extLst>
              <a:ext uri="{FF2B5EF4-FFF2-40B4-BE49-F238E27FC236}">
                <a16:creationId xmlns:a16="http://schemas.microsoft.com/office/drawing/2014/main" id="{F5169EDC-9B4B-4E64-804D-EBF83E1C40D7}"/>
              </a:ext>
            </a:extLst>
          </p:cNvPr>
          <p:cNvPicPr>
            <a:picLocks noChangeAspect="1"/>
          </p:cNvPicPr>
          <p:nvPr/>
        </p:nvPicPr>
        <p:blipFill rotWithShape="1">
          <a:blip r:embed="rId7">
            <a:extLst>
              <a:ext uri="{28A0092B-C50C-407E-A947-70E740481C1C}">
                <a14:useLocalDpi xmlns:a14="http://schemas.microsoft.com/office/drawing/2010/main" val="0"/>
              </a:ext>
            </a:extLst>
          </a:blip>
          <a:srcRect l="38038" t="28022" r="60751" b="69895"/>
          <a:stretch/>
        </p:blipFill>
        <p:spPr>
          <a:xfrm>
            <a:off x="4637249" y="5180804"/>
            <a:ext cx="147638" cy="142875"/>
          </a:xfrm>
          <a:prstGeom prst="rect">
            <a:avLst/>
          </a:prstGeom>
        </p:spPr>
      </p:pic>
      <p:sp>
        <p:nvSpPr>
          <p:cNvPr id="19" name="Rectangle 18">
            <a:extLst>
              <a:ext uri="{FF2B5EF4-FFF2-40B4-BE49-F238E27FC236}">
                <a16:creationId xmlns:a16="http://schemas.microsoft.com/office/drawing/2014/main" id="{ED6D0DBD-A5CC-478B-A0A7-C43FC405A029}"/>
              </a:ext>
            </a:extLst>
          </p:cNvPr>
          <p:cNvSpPr/>
          <p:nvPr/>
        </p:nvSpPr>
        <p:spPr>
          <a:xfrm>
            <a:off x="-2140" y="6340923"/>
            <a:ext cx="12192000" cy="93995"/>
          </a:xfrm>
          <a:prstGeom prst="rect">
            <a:avLst/>
          </a:prstGeom>
          <a:solidFill>
            <a:srgbClr val="FFB81C"/>
          </a:solidFill>
          <a:ln>
            <a:solidFill>
              <a:srgbClr val="FFB8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25A9692-3D14-467C-A0DE-3968BEF5FB78}"/>
              </a:ext>
            </a:extLst>
          </p:cNvPr>
          <p:cNvSpPr/>
          <p:nvPr/>
        </p:nvSpPr>
        <p:spPr>
          <a:xfrm>
            <a:off x="0" y="6407781"/>
            <a:ext cx="12192000" cy="444415"/>
          </a:xfrm>
          <a:prstGeom prst="rect">
            <a:avLst/>
          </a:prstGeom>
          <a:solidFill>
            <a:srgbClr val="092F57"/>
          </a:solidFill>
          <a:ln>
            <a:solidFill>
              <a:srgbClr val="092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736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25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75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50"/>
                                        <p:tgtEl>
                                          <p:spTgt spid="18"/>
                                        </p:tgtEl>
                                      </p:cBhvr>
                                    </p:animEffect>
                                  </p:childTnLst>
                                </p:cTn>
                              </p:par>
                            </p:childTnLst>
                          </p:cTn>
                        </p:par>
                        <p:par>
                          <p:cTn id="22" fill="hold">
                            <p:stCondLst>
                              <p:cond delay="1500"/>
                            </p:stCondLst>
                            <p:childTnLst>
                              <p:par>
                                <p:cTn id="23" presetID="26" presetClass="emph" presetSubtype="0" fill="hold" nodeType="afterEffect">
                                  <p:stCondLst>
                                    <p:cond delay="0"/>
                                  </p:stCondLst>
                                  <p:childTnLst>
                                    <p:animEffect transition="out" filter="fade">
                                      <p:cBhvr>
                                        <p:cTn id="24" dur="250" tmFilter="0, 0; .2, .5; .8, .5; 1, 0"/>
                                        <p:tgtEl>
                                          <p:spTgt spid="18"/>
                                        </p:tgtEl>
                                      </p:cBhvr>
                                    </p:animEffect>
                                    <p:animScale>
                                      <p:cBhvr>
                                        <p:cTn id="25" dur="125" autoRev="1" fill="hold"/>
                                        <p:tgtEl>
                                          <p:spTgt spid="18"/>
                                        </p:tgtEl>
                                      </p:cBhvr>
                                      <p:by x="105000" y="105000"/>
                                    </p:animScale>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250"/>
                                        <p:tgtEl>
                                          <p:spTgt spid="17"/>
                                        </p:tgtEl>
                                      </p:cBhvr>
                                    </p:animEffect>
                                  </p:childTnLst>
                                </p:cTn>
                              </p:par>
                            </p:childTnLst>
                          </p:cTn>
                        </p:par>
                        <p:par>
                          <p:cTn id="29" fill="hold">
                            <p:stCondLst>
                              <p:cond delay="1750"/>
                            </p:stCondLst>
                            <p:childTnLst>
                              <p:par>
                                <p:cTn id="30" presetID="26" presetClass="emph" presetSubtype="0" fill="hold" nodeType="afterEffect">
                                  <p:stCondLst>
                                    <p:cond delay="0"/>
                                  </p:stCondLst>
                                  <p:childTnLst>
                                    <p:animEffect transition="out" filter="fade">
                                      <p:cBhvr>
                                        <p:cTn id="31" dur="250" tmFilter="0, 0; .2, .5; .8, .5; 1, 0"/>
                                        <p:tgtEl>
                                          <p:spTgt spid="17"/>
                                        </p:tgtEl>
                                      </p:cBhvr>
                                    </p:animEffect>
                                    <p:animScale>
                                      <p:cBhvr>
                                        <p:cTn id="32" dur="125" autoRev="1" fill="hold"/>
                                        <p:tgtEl>
                                          <p:spTgt spid="17"/>
                                        </p:tgtEl>
                                      </p:cBhvr>
                                      <p:by x="105000" y="105000"/>
                                    </p:animScale>
                                  </p:childTnLst>
                                </p:cTn>
                              </p:par>
                              <p:par>
                                <p:cTn id="33" presetID="10"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250"/>
                                        <p:tgtEl>
                                          <p:spTgt spid="15"/>
                                        </p:tgtEl>
                                      </p:cBhvr>
                                    </p:animEffect>
                                  </p:childTnLst>
                                </p:cTn>
                              </p:par>
                            </p:childTnLst>
                          </p:cTn>
                        </p:par>
                        <p:par>
                          <p:cTn id="36" fill="hold">
                            <p:stCondLst>
                              <p:cond delay="2000"/>
                            </p:stCondLst>
                            <p:childTnLst>
                              <p:par>
                                <p:cTn id="37" presetID="26" presetClass="emph" presetSubtype="0" fill="hold" nodeType="afterEffect">
                                  <p:stCondLst>
                                    <p:cond delay="0"/>
                                  </p:stCondLst>
                                  <p:childTnLst>
                                    <p:animEffect transition="out" filter="fade">
                                      <p:cBhvr>
                                        <p:cTn id="38" dur="250" tmFilter="0, 0; .2, .5; .8, .5; 1, 0"/>
                                        <p:tgtEl>
                                          <p:spTgt spid="15"/>
                                        </p:tgtEl>
                                      </p:cBhvr>
                                    </p:animEffect>
                                    <p:animScale>
                                      <p:cBhvr>
                                        <p:cTn id="39" dur="125" autoRev="1" fill="hold"/>
                                        <p:tgtEl>
                                          <p:spTgt spid="15"/>
                                        </p:tgtEl>
                                      </p:cBhvr>
                                      <p:by x="105000" y="105000"/>
                                    </p:animScale>
                                  </p:childTnLst>
                                </p:cTn>
                              </p:par>
                              <p:par>
                                <p:cTn id="40" presetID="10"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250"/>
                                        <p:tgtEl>
                                          <p:spTgt spid="16"/>
                                        </p:tgtEl>
                                      </p:cBhvr>
                                    </p:animEffect>
                                  </p:childTnLst>
                                </p:cTn>
                              </p:par>
                            </p:childTnLst>
                          </p:cTn>
                        </p:par>
                        <p:par>
                          <p:cTn id="43" fill="hold">
                            <p:stCondLst>
                              <p:cond delay="2250"/>
                            </p:stCondLst>
                            <p:childTnLst>
                              <p:par>
                                <p:cTn id="44" presetID="26" presetClass="emph" presetSubtype="0" fill="hold" nodeType="afterEffect">
                                  <p:stCondLst>
                                    <p:cond delay="0"/>
                                  </p:stCondLst>
                                  <p:childTnLst>
                                    <p:animEffect transition="out" filter="fade">
                                      <p:cBhvr>
                                        <p:cTn id="45" dur="250" tmFilter="0, 0; .2, .5; .8, .5; 1, 0"/>
                                        <p:tgtEl>
                                          <p:spTgt spid="16"/>
                                        </p:tgtEl>
                                      </p:cBhvr>
                                    </p:animEffect>
                                    <p:animScale>
                                      <p:cBhvr>
                                        <p:cTn id="46" dur="125" autoRev="1" fill="hold"/>
                                        <p:tgtEl>
                                          <p:spTgt spid="16"/>
                                        </p:tgtEl>
                                      </p:cBhvr>
                                      <p:by x="105000" y="105000"/>
                                    </p:animScale>
                                  </p:childTnLst>
                                </p:cTn>
                              </p:par>
                              <p:par>
                                <p:cTn id="47" presetID="10"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250"/>
                                        <p:tgtEl>
                                          <p:spTgt spid="14"/>
                                        </p:tgtEl>
                                      </p:cBhvr>
                                    </p:animEffect>
                                  </p:childTnLst>
                                </p:cTn>
                              </p:par>
                            </p:childTnLst>
                          </p:cTn>
                        </p:par>
                        <p:par>
                          <p:cTn id="50" fill="hold">
                            <p:stCondLst>
                              <p:cond delay="2500"/>
                            </p:stCondLst>
                            <p:childTnLst>
                              <p:par>
                                <p:cTn id="51" presetID="26" presetClass="emph" presetSubtype="0" fill="hold" nodeType="afterEffect">
                                  <p:stCondLst>
                                    <p:cond delay="0"/>
                                  </p:stCondLst>
                                  <p:childTnLst>
                                    <p:animEffect transition="out" filter="fade">
                                      <p:cBhvr>
                                        <p:cTn id="52" dur="250" tmFilter="0, 0; .2, .5; .8, .5; 1, 0"/>
                                        <p:tgtEl>
                                          <p:spTgt spid="14"/>
                                        </p:tgtEl>
                                      </p:cBhvr>
                                    </p:animEffect>
                                    <p:animScale>
                                      <p:cBhvr>
                                        <p:cTn id="53" dur="125" autoRev="1" fill="hold"/>
                                        <p:tgtEl>
                                          <p:spTgt spid="14"/>
                                        </p:tgtEl>
                                      </p:cBhvr>
                                      <p:by x="105000" y="105000"/>
                                    </p:animScale>
                                  </p:childTnLst>
                                </p:cTn>
                              </p:par>
                              <p:par>
                                <p:cTn id="54" presetID="10" presetClass="entr" presetSubtype="0"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250"/>
                                        <p:tgtEl>
                                          <p:spTgt spid="13"/>
                                        </p:tgtEl>
                                      </p:cBhvr>
                                    </p:animEffect>
                                  </p:childTnLst>
                                </p:cTn>
                              </p:par>
                            </p:childTnLst>
                          </p:cTn>
                        </p:par>
                        <p:par>
                          <p:cTn id="57" fill="hold">
                            <p:stCondLst>
                              <p:cond delay="2750"/>
                            </p:stCondLst>
                            <p:childTnLst>
                              <p:par>
                                <p:cTn id="58" presetID="26" presetClass="emph" presetSubtype="0" fill="hold" nodeType="afterEffect">
                                  <p:stCondLst>
                                    <p:cond delay="0"/>
                                  </p:stCondLst>
                                  <p:childTnLst>
                                    <p:animEffect transition="out" filter="fade">
                                      <p:cBhvr>
                                        <p:cTn id="59" dur="250" tmFilter="0, 0; .2, .5; .8, .5; 1, 0"/>
                                        <p:tgtEl>
                                          <p:spTgt spid="13"/>
                                        </p:tgtEl>
                                      </p:cBhvr>
                                    </p:animEffect>
                                    <p:animScale>
                                      <p:cBhvr>
                                        <p:cTn id="60" dur="125" autoRev="1" fill="hold"/>
                                        <p:tgtEl>
                                          <p:spTgt spid="13"/>
                                        </p:tgtEl>
                                      </p:cBhvr>
                                      <p:by x="105000" y="105000"/>
                                    </p:animScale>
                                  </p:childTnLst>
                                </p:cTn>
                              </p:par>
                              <p:par>
                                <p:cTn id="61" presetID="10" presetClass="entr" presetSubtype="0" fill="hold" nodeType="with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250"/>
                                        <p:tgtEl>
                                          <p:spTgt spid="12"/>
                                        </p:tgtEl>
                                      </p:cBhvr>
                                    </p:animEffect>
                                  </p:childTnLst>
                                </p:cTn>
                              </p:par>
                            </p:childTnLst>
                          </p:cTn>
                        </p:par>
                        <p:par>
                          <p:cTn id="64" fill="hold">
                            <p:stCondLst>
                              <p:cond delay="3000"/>
                            </p:stCondLst>
                            <p:childTnLst>
                              <p:par>
                                <p:cTn id="65" presetID="26" presetClass="emph" presetSubtype="0" fill="hold" nodeType="afterEffect">
                                  <p:stCondLst>
                                    <p:cond delay="0"/>
                                  </p:stCondLst>
                                  <p:childTnLst>
                                    <p:animEffect transition="out" filter="fade">
                                      <p:cBhvr>
                                        <p:cTn id="66" dur="250" tmFilter="0, 0; .2, .5; .8, .5; 1, 0"/>
                                        <p:tgtEl>
                                          <p:spTgt spid="12"/>
                                        </p:tgtEl>
                                      </p:cBhvr>
                                    </p:animEffect>
                                    <p:animScale>
                                      <p:cBhvr>
                                        <p:cTn id="67" dur="125" autoRev="1" fill="hold"/>
                                        <p:tgtEl>
                                          <p:spTgt spid="12"/>
                                        </p:tgtEl>
                                      </p:cBhvr>
                                      <p:by x="105000" y="105000"/>
                                    </p:animScale>
                                  </p:childTnLst>
                                </p:cTn>
                              </p:par>
                              <p:par>
                                <p:cTn id="68" presetID="10" presetClass="entr" presetSubtype="0" fill="hold" nodeType="with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250"/>
                                        <p:tgtEl>
                                          <p:spTgt spid="11"/>
                                        </p:tgtEl>
                                      </p:cBhvr>
                                    </p:animEffect>
                                  </p:childTnLst>
                                </p:cTn>
                              </p:par>
                            </p:childTnLst>
                          </p:cTn>
                        </p:par>
                        <p:par>
                          <p:cTn id="71" fill="hold">
                            <p:stCondLst>
                              <p:cond delay="3250"/>
                            </p:stCondLst>
                            <p:childTnLst>
                              <p:par>
                                <p:cTn id="72" presetID="26" presetClass="emph" presetSubtype="0" fill="hold" nodeType="afterEffect">
                                  <p:stCondLst>
                                    <p:cond delay="0"/>
                                  </p:stCondLst>
                                  <p:childTnLst>
                                    <p:animEffect transition="out" filter="fade">
                                      <p:cBhvr>
                                        <p:cTn id="73" dur="250" tmFilter="0, 0; .2, .5; .8, .5; 1, 0"/>
                                        <p:tgtEl>
                                          <p:spTgt spid="11"/>
                                        </p:tgtEl>
                                      </p:cBhvr>
                                    </p:animEffect>
                                    <p:animScale>
                                      <p:cBhvr>
                                        <p:cTn id="74" dur="125" autoRev="1" fill="hold"/>
                                        <p:tgtEl>
                                          <p:spTgt spid="11"/>
                                        </p:tgtEl>
                                      </p:cBhvr>
                                      <p:by x="105000" y="105000"/>
                                    </p:animScale>
                                  </p:childTnLst>
                                </p:cTn>
                              </p:par>
                              <p:par>
                                <p:cTn id="75" presetID="10" presetClass="entr" presetSubtype="0" fill="hold" nodeType="with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fade">
                                      <p:cBhvr>
                                        <p:cTn id="77" dur="250"/>
                                        <p:tgtEl>
                                          <p:spTgt spid="10"/>
                                        </p:tgtEl>
                                      </p:cBhvr>
                                    </p:animEffect>
                                  </p:childTnLst>
                                </p:cTn>
                              </p:par>
                            </p:childTnLst>
                          </p:cTn>
                        </p:par>
                        <p:par>
                          <p:cTn id="78" fill="hold">
                            <p:stCondLst>
                              <p:cond delay="3500"/>
                            </p:stCondLst>
                            <p:childTnLst>
                              <p:par>
                                <p:cTn id="79" presetID="26" presetClass="emph" presetSubtype="0" fill="hold" nodeType="afterEffect">
                                  <p:stCondLst>
                                    <p:cond delay="0"/>
                                  </p:stCondLst>
                                  <p:childTnLst>
                                    <p:animEffect transition="out" filter="fade">
                                      <p:cBhvr>
                                        <p:cTn id="80" dur="250" tmFilter="0, 0; .2, .5; .8, .5; 1, 0"/>
                                        <p:tgtEl>
                                          <p:spTgt spid="10"/>
                                        </p:tgtEl>
                                      </p:cBhvr>
                                    </p:animEffect>
                                    <p:animScale>
                                      <p:cBhvr>
                                        <p:cTn id="81" dur="125" autoRev="1" fill="hold"/>
                                        <p:tgtEl>
                                          <p:spTgt spid="10"/>
                                        </p:tgtEl>
                                      </p:cBhvr>
                                      <p:by x="105000" y="105000"/>
                                    </p:animScale>
                                  </p:childTnLst>
                                </p:cTn>
                              </p:par>
                              <p:par>
                                <p:cTn id="82" presetID="10" presetClass="entr" presetSubtype="0" fill="hold" nodeType="withEffect">
                                  <p:stCondLst>
                                    <p:cond delay="0"/>
                                  </p:stCondLst>
                                  <p:childTnLst>
                                    <p:set>
                                      <p:cBhvr>
                                        <p:cTn id="83" dur="1" fill="hold">
                                          <p:stCondLst>
                                            <p:cond delay="0"/>
                                          </p:stCondLst>
                                        </p:cTn>
                                        <p:tgtEl>
                                          <p:spTgt spid="9"/>
                                        </p:tgtEl>
                                        <p:attrNameLst>
                                          <p:attrName>style.visibility</p:attrName>
                                        </p:attrNameLst>
                                      </p:cBhvr>
                                      <p:to>
                                        <p:strVal val="visible"/>
                                      </p:to>
                                    </p:set>
                                    <p:animEffect transition="in" filter="fade">
                                      <p:cBhvr>
                                        <p:cTn id="84" dur="250"/>
                                        <p:tgtEl>
                                          <p:spTgt spid="9"/>
                                        </p:tgtEl>
                                      </p:cBhvr>
                                    </p:animEffect>
                                  </p:childTnLst>
                                </p:cTn>
                              </p:par>
                            </p:childTnLst>
                          </p:cTn>
                        </p:par>
                        <p:par>
                          <p:cTn id="85" fill="hold">
                            <p:stCondLst>
                              <p:cond delay="3750"/>
                            </p:stCondLst>
                            <p:childTnLst>
                              <p:par>
                                <p:cTn id="86" presetID="26" presetClass="emph" presetSubtype="0" fill="hold" nodeType="afterEffect">
                                  <p:stCondLst>
                                    <p:cond delay="0"/>
                                  </p:stCondLst>
                                  <p:childTnLst>
                                    <p:animEffect transition="out" filter="fade">
                                      <p:cBhvr>
                                        <p:cTn id="87" dur="250" tmFilter="0, 0; .2, .5; .8, .5; 1, 0"/>
                                        <p:tgtEl>
                                          <p:spTgt spid="9"/>
                                        </p:tgtEl>
                                      </p:cBhvr>
                                    </p:animEffect>
                                    <p:animScale>
                                      <p:cBhvr>
                                        <p:cTn id="88" dur="125"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48">
            <a:extLst>
              <a:ext uri="{FF2B5EF4-FFF2-40B4-BE49-F238E27FC236}">
                <a16:creationId xmlns:a16="http://schemas.microsoft.com/office/drawing/2014/main" id="{D7E444F5-F3EB-4842-807C-E84BDCB727E0}"/>
              </a:ext>
            </a:extLst>
          </p:cNvPr>
          <p:cNvSpPr txBox="1"/>
          <p:nvPr/>
        </p:nvSpPr>
        <p:spPr>
          <a:xfrm>
            <a:off x="8117374" y="830181"/>
            <a:ext cx="879841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Calibri Light" panose="020F0302020204030204"/>
                <a:ea typeface="+mn-ea"/>
                <a:cs typeface="+mn-cs"/>
              </a:rPr>
              <a:t>(updated June 7, 2022)</a:t>
            </a:r>
            <a:endParaRPr kumimoji="0" lang="en-US" b="1" i="0" u="none" strike="noStrike" kern="1200" cap="none" spc="0" normalizeH="0" baseline="0" noProof="0" dirty="0">
              <a:ln>
                <a:noFill/>
              </a:ln>
              <a:solidFill>
                <a:schemeClr val="bg1"/>
              </a:solidFill>
              <a:effectLst/>
              <a:uLnTx/>
              <a:uFillTx/>
              <a:latin typeface="Calibri Light" panose="020F0302020204030204"/>
              <a:ea typeface="+mn-ea"/>
              <a:cs typeface="+mn-cs"/>
            </a:endParaRPr>
          </a:p>
        </p:txBody>
      </p:sp>
      <p:pic>
        <p:nvPicPr>
          <p:cNvPr id="10" name="Picture 9">
            <a:extLst>
              <a:ext uri="{FF2B5EF4-FFF2-40B4-BE49-F238E27FC236}">
                <a16:creationId xmlns:a16="http://schemas.microsoft.com/office/drawing/2014/main" id="{DF593214-B647-42F3-862F-801B9D41606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81842" y="984069"/>
            <a:ext cx="10431366" cy="5463692"/>
          </a:xfrm>
          <a:prstGeom prst="rect">
            <a:avLst/>
          </a:prstGeom>
        </p:spPr>
      </p:pic>
      <p:sp>
        <p:nvSpPr>
          <p:cNvPr id="133" name="Title 1">
            <a:extLst>
              <a:ext uri="{FF2B5EF4-FFF2-40B4-BE49-F238E27FC236}">
                <a16:creationId xmlns:a16="http://schemas.microsoft.com/office/drawing/2014/main" id="{3417FD59-6002-483A-A0E9-2899806909D0}"/>
              </a:ext>
            </a:extLst>
          </p:cNvPr>
          <p:cNvSpPr txBox="1">
            <a:spLocks/>
          </p:cNvSpPr>
          <p:nvPr/>
        </p:nvSpPr>
        <p:spPr>
          <a:xfrm>
            <a:off x="0" y="601614"/>
            <a:ext cx="10515600" cy="61436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rgbClr val="092F57"/>
                </a:solidFill>
                <a:latin typeface="Arial" panose="020B0604020202020204" pitchFamily="34" charset="0"/>
                <a:ea typeface="+mj-ea"/>
                <a:cs typeface="Arial" panose="020B0604020202020204" pitchFamily="34" charset="0"/>
              </a:defRPr>
            </a:lvl1pPr>
          </a:lstStyle>
          <a:p>
            <a:pPr indent="111125"/>
            <a:r>
              <a:rPr lang="en-US" sz="4000" dirty="0">
                <a:solidFill>
                  <a:schemeClr val="bg1"/>
                </a:solidFill>
                <a:latin typeface="Arial"/>
                <a:cs typeface="Arial"/>
              </a:rPr>
              <a:t>Phase 2 Roadmap through October</a:t>
            </a:r>
          </a:p>
        </p:txBody>
      </p:sp>
    </p:spTree>
    <p:extLst>
      <p:ext uri="{BB962C8B-B14F-4D97-AF65-F5344CB8AC3E}">
        <p14:creationId xmlns:p14="http://schemas.microsoft.com/office/powerpoint/2010/main" val="2242892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5BB3C-2C82-41DA-BD85-F56635C1F337}"/>
              </a:ext>
            </a:extLst>
          </p:cNvPr>
          <p:cNvSpPr>
            <a:spLocks noGrp="1"/>
          </p:cNvSpPr>
          <p:nvPr>
            <p:ph type="title" idx="4294967295"/>
          </p:nvPr>
        </p:nvSpPr>
        <p:spPr>
          <a:xfrm>
            <a:off x="0" y="601614"/>
            <a:ext cx="10515600" cy="614363"/>
          </a:xfrm>
        </p:spPr>
        <p:txBody>
          <a:bodyPr>
            <a:normAutofit fontScale="90000"/>
          </a:bodyPr>
          <a:lstStyle/>
          <a:p>
            <a:pPr indent="111125"/>
            <a:r>
              <a:rPr lang="en-US" sz="4000" u="none" dirty="0">
                <a:solidFill>
                  <a:schemeClr val="bg1"/>
                </a:solidFill>
                <a:latin typeface="Arial"/>
                <a:cs typeface="Arial"/>
              </a:rPr>
              <a:t>Assessed Deployment Options (revisited)</a:t>
            </a:r>
          </a:p>
        </p:txBody>
      </p:sp>
      <p:sp>
        <p:nvSpPr>
          <p:cNvPr id="7" name="TextBox 6">
            <a:extLst>
              <a:ext uri="{FF2B5EF4-FFF2-40B4-BE49-F238E27FC236}">
                <a16:creationId xmlns:a16="http://schemas.microsoft.com/office/drawing/2014/main" id="{8D8C4EFA-FF86-4CD5-999E-CFEE01D89F02}"/>
              </a:ext>
            </a:extLst>
          </p:cNvPr>
          <p:cNvSpPr txBox="1"/>
          <p:nvPr/>
        </p:nvSpPr>
        <p:spPr>
          <a:xfrm>
            <a:off x="1557589" y="4795423"/>
            <a:ext cx="3521343" cy="1226233"/>
          </a:xfrm>
          <a:prstGeom prst="rect">
            <a:avLst/>
          </a:prstGeom>
          <a:noFill/>
        </p:spPr>
        <p:txBody>
          <a:bodyPr wrap="square">
            <a:spAutoFit/>
          </a:bodyPr>
          <a:lstStyle/>
          <a:p>
            <a:pPr marL="342900" marR="0" lvl="1" indent="-34290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Impact Analysis </a:t>
            </a:r>
          </a:p>
          <a:p>
            <a:pPr marL="342900" marR="0" lvl="1" indent="-34290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Mid-Year Conversion considerations</a:t>
            </a:r>
          </a:p>
          <a:p>
            <a:pPr marL="342900" marR="0" lvl="1" indent="-34290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Phasing Order considerations</a:t>
            </a:r>
          </a:p>
          <a:p>
            <a:pPr marL="342900" marR="0" lvl="1" indent="-34290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HR/Pay/Time Split considerations</a:t>
            </a:r>
          </a:p>
        </p:txBody>
      </p:sp>
      <p:graphicFrame>
        <p:nvGraphicFramePr>
          <p:cNvPr id="8" name="Table 7">
            <a:extLst>
              <a:ext uri="{FF2B5EF4-FFF2-40B4-BE49-F238E27FC236}">
                <a16:creationId xmlns:a16="http://schemas.microsoft.com/office/drawing/2014/main" id="{5FC18C18-1AED-45D4-ACF8-D088849913C5}"/>
              </a:ext>
            </a:extLst>
          </p:cNvPr>
          <p:cNvGraphicFramePr>
            <a:graphicFrameLocks noGrp="1"/>
          </p:cNvGraphicFramePr>
          <p:nvPr/>
        </p:nvGraphicFramePr>
        <p:xfrm>
          <a:off x="10465870" y="828632"/>
          <a:ext cx="1481488" cy="491500"/>
        </p:xfrm>
        <a:graphic>
          <a:graphicData uri="http://schemas.openxmlformats.org/drawingml/2006/table">
            <a:tbl>
              <a:tblPr firstRow="1" firstCol="1" bandRow="1"/>
              <a:tblGrid>
                <a:gridCol w="1481488">
                  <a:extLst>
                    <a:ext uri="{9D8B030D-6E8A-4147-A177-3AD203B41FA5}">
                      <a16:colId xmlns:a16="http://schemas.microsoft.com/office/drawing/2014/main" val="63673793"/>
                    </a:ext>
                  </a:extLst>
                </a:gridCol>
              </a:tblGrid>
              <a:tr h="245750">
                <a:tc>
                  <a:txBody>
                    <a:bodyPr/>
                    <a:lstStyle/>
                    <a:p>
                      <a:pPr marL="0" marR="0" algn="ctr">
                        <a:lnSpc>
                          <a:spcPct val="107000"/>
                        </a:lnSpc>
                        <a:spcBef>
                          <a:spcPts val="0"/>
                        </a:spcBef>
                        <a:spcAft>
                          <a:spcPts val="0"/>
                        </a:spcAft>
                        <a:tabLst/>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Moderate Impact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99529258"/>
                  </a:ext>
                </a:extLst>
              </a:tr>
              <a:tr h="245750">
                <a:tc>
                  <a:txBody>
                    <a:bodyPr/>
                    <a:lstStyle/>
                    <a:p>
                      <a:pPr marL="0" marR="0" algn="ctr">
                        <a:lnSpc>
                          <a:spcPct val="107000"/>
                        </a:lnSpc>
                        <a:spcBef>
                          <a:spcPts val="0"/>
                        </a:spcBef>
                        <a:spcAft>
                          <a:spcPts val="0"/>
                        </a:spcAft>
                        <a:tabLst/>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High Impact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426224278"/>
                  </a:ext>
                </a:extLst>
              </a:tr>
            </a:tbl>
          </a:graphicData>
        </a:graphic>
      </p:graphicFrame>
      <p:graphicFrame>
        <p:nvGraphicFramePr>
          <p:cNvPr id="3" name="Table 2">
            <a:extLst>
              <a:ext uri="{FF2B5EF4-FFF2-40B4-BE49-F238E27FC236}">
                <a16:creationId xmlns:a16="http://schemas.microsoft.com/office/drawing/2014/main" id="{45F00F81-4D88-4909-ADE4-957B6AD04649}"/>
              </a:ext>
            </a:extLst>
          </p:cNvPr>
          <p:cNvGraphicFramePr>
            <a:graphicFrameLocks noGrp="1"/>
          </p:cNvGraphicFramePr>
          <p:nvPr/>
        </p:nvGraphicFramePr>
        <p:xfrm>
          <a:off x="1557589" y="1705791"/>
          <a:ext cx="7742583" cy="2599818"/>
        </p:xfrm>
        <a:graphic>
          <a:graphicData uri="http://schemas.openxmlformats.org/drawingml/2006/table">
            <a:tbl>
              <a:tblPr firstRow="1" firstCol="1" bandRow="1"/>
              <a:tblGrid>
                <a:gridCol w="2305378">
                  <a:extLst>
                    <a:ext uri="{9D8B030D-6E8A-4147-A177-3AD203B41FA5}">
                      <a16:colId xmlns:a16="http://schemas.microsoft.com/office/drawing/2014/main" val="1580025330"/>
                    </a:ext>
                  </a:extLst>
                </a:gridCol>
                <a:gridCol w="162560">
                  <a:extLst>
                    <a:ext uri="{9D8B030D-6E8A-4147-A177-3AD203B41FA5}">
                      <a16:colId xmlns:a16="http://schemas.microsoft.com/office/drawing/2014/main" val="2234054417"/>
                    </a:ext>
                  </a:extLst>
                </a:gridCol>
                <a:gridCol w="1222408">
                  <a:extLst>
                    <a:ext uri="{9D8B030D-6E8A-4147-A177-3AD203B41FA5}">
                      <a16:colId xmlns:a16="http://schemas.microsoft.com/office/drawing/2014/main" val="3966268639"/>
                    </a:ext>
                  </a:extLst>
                </a:gridCol>
                <a:gridCol w="1212785">
                  <a:extLst>
                    <a:ext uri="{9D8B030D-6E8A-4147-A177-3AD203B41FA5}">
                      <a16:colId xmlns:a16="http://schemas.microsoft.com/office/drawing/2014/main" val="3963957504"/>
                    </a:ext>
                  </a:extLst>
                </a:gridCol>
                <a:gridCol w="1424539">
                  <a:extLst>
                    <a:ext uri="{9D8B030D-6E8A-4147-A177-3AD203B41FA5}">
                      <a16:colId xmlns:a16="http://schemas.microsoft.com/office/drawing/2014/main" val="2961748327"/>
                    </a:ext>
                  </a:extLst>
                </a:gridCol>
                <a:gridCol w="1414913">
                  <a:extLst>
                    <a:ext uri="{9D8B030D-6E8A-4147-A177-3AD203B41FA5}">
                      <a16:colId xmlns:a16="http://schemas.microsoft.com/office/drawing/2014/main" val="2875561985"/>
                    </a:ext>
                  </a:extLst>
                </a:gridCol>
              </a:tblGrid>
              <a:tr h="304800">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Type Category - Option ID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4">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Implementation Date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hMerge="1">
                  <a:txBody>
                    <a:bodyPr/>
                    <a:lstStyle/>
                    <a:p>
                      <a:pPr marL="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hMerge="1">
                  <a:txBody>
                    <a:bodyPr/>
                    <a:lstStyle/>
                    <a:p>
                      <a:pPr marL="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hMerge="1">
                  <a:txBody>
                    <a:bodyPr/>
                    <a:lstStyle/>
                    <a:p>
                      <a:pPr marL="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907383360"/>
                  </a:ext>
                </a:extLst>
              </a:tr>
              <a:tr h="304800">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and Risk Impact (color)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Jan-23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Apr-23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Jul-23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Jan-24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extLst>
                  <a:ext uri="{0D108BD9-81ED-4DB2-BD59-A6C34878D82A}">
                    <a16:rowId xmlns:a16="http://schemas.microsoft.com/office/drawing/2014/main" val="3161546168"/>
                  </a:ext>
                </a:extLst>
              </a:tr>
              <a:tr h="274320">
                <a:tc>
                  <a:txBody>
                    <a:bodyPr/>
                    <a:lstStyle/>
                    <a:p>
                      <a:pPr marL="0" marR="0">
                        <a:lnSpc>
                          <a:spcPct val="107000"/>
                        </a:lnSpc>
                        <a:spcBef>
                          <a:spcPts val="0"/>
                        </a:spcBef>
                        <a:spcAft>
                          <a:spcPts val="0"/>
                        </a:spcAft>
                        <a:tabLst>
                          <a:tab pos="1998663" algn="l"/>
                        </a:tabLs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Phased Finance First	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Finance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HR/Pay/Time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8425169"/>
                  </a:ext>
                </a:extLst>
              </a:tr>
              <a:tr h="274320">
                <a:tc>
                  <a:txBody>
                    <a:bodyPr/>
                    <a:lstStyle/>
                    <a:p>
                      <a:pPr marL="0" marR="0">
                        <a:lnSpc>
                          <a:spcPct val="107000"/>
                        </a:lnSpc>
                        <a:spcBef>
                          <a:spcPts val="0"/>
                        </a:spcBef>
                        <a:spcAft>
                          <a:spcPts val="0"/>
                        </a:spcAft>
                        <a:tabLst>
                          <a:tab pos="1998663" algn="l"/>
                        </a:tabLs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Phased Finance First	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Finance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HR/Pay/Time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5115378"/>
                  </a:ext>
                </a:extLst>
              </a:tr>
              <a:tr h="274320">
                <a:tc>
                  <a:txBody>
                    <a:bodyPr/>
                    <a:lstStyle/>
                    <a:p>
                      <a:pPr marL="0" marR="0">
                        <a:lnSpc>
                          <a:spcPct val="107000"/>
                        </a:lnSpc>
                        <a:spcBef>
                          <a:spcPts val="0"/>
                        </a:spcBef>
                        <a:spcAft>
                          <a:spcPts val="0"/>
                        </a:spcAft>
                        <a:tabLst>
                          <a:tab pos="1998663" algn="l"/>
                        </a:tabLs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Phased Finance First	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Finance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HR/Pay/Time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110218417"/>
                  </a:ext>
                </a:extLst>
              </a:tr>
              <a:tr h="365760">
                <a:tc>
                  <a:txBody>
                    <a:bodyPr/>
                    <a:lstStyle/>
                    <a:p>
                      <a:pPr marL="0" marR="0">
                        <a:lnSpc>
                          <a:spcPct val="107000"/>
                        </a:lnSpc>
                        <a:spcBef>
                          <a:spcPts val="0"/>
                        </a:spcBef>
                        <a:spcAft>
                          <a:spcPts val="0"/>
                        </a:spcAft>
                        <a:tabLst>
                          <a:tab pos="1998663" algn="l"/>
                        </a:tabLs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Big Bang	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Finance + HR/Pay/Time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4123443"/>
                  </a:ext>
                </a:extLst>
              </a:tr>
              <a:tr h="274320">
                <a:tc>
                  <a:txBody>
                    <a:bodyPr/>
                    <a:lstStyle/>
                    <a:p>
                      <a:pPr marL="0" marR="0">
                        <a:lnSpc>
                          <a:spcPct val="107000"/>
                        </a:lnSpc>
                        <a:spcBef>
                          <a:spcPts val="0"/>
                        </a:spcBef>
                        <a:spcAft>
                          <a:spcPts val="0"/>
                        </a:spcAft>
                        <a:tabLst>
                          <a:tab pos="1998663" algn="l"/>
                        </a:tabLs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Phased HR/Pay/Time First	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HR/Pay/Time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Finance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6418723"/>
                  </a:ext>
                </a:extLst>
              </a:tr>
              <a:tr h="365760">
                <a:tc>
                  <a:txBody>
                    <a:bodyPr/>
                    <a:lstStyle/>
                    <a:p>
                      <a:pPr marL="0" marR="0">
                        <a:lnSpc>
                          <a:spcPct val="107000"/>
                        </a:lnSpc>
                        <a:spcBef>
                          <a:spcPts val="0"/>
                        </a:spcBef>
                        <a:spcAft>
                          <a:spcPts val="0"/>
                        </a:spcAft>
                        <a:tabLst>
                          <a:tab pos="1998663" algn="l"/>
                        </a:tabLs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Split &amp; Re-combine	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HR only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Finance + Pay/Time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1792655"/>
                  </a:ext>
                </a:extLst>
              </a:tr>
            </a:tbl>
          </a:graphicData>
        </a:graphic>
      </p:graphicFrame>
      <p:graphicFrame>
        <p:nvGraphicFramePr>
          <p:cNvPr id="9" name="Table 8">
            <a:extLst>
              <a:ext uri="{FF2B5EF4-FFF2-40B4-BE49-F238E27FC236}">
                <a16:creationId xmlns:a16="http://schemas.microsoft.com/office/drawing/2014/main" id="{D47067A3-009A-447E-BB7C-FF938C94848D}"/>
              </a:ext>
            </a:extLst>
          </p:cNvPr>
          <p:cNvGraphicFramePr>
            <a:graphicFrameLocks noGrp="1"/>
          </p:cNvGraphicFramePr>
          <p:nvPr/>
        </p:nvGraphicFramePr>
        <p:xfrm>
          <a:off x="7113069" y="4691267"/>
          <a:ext cx="4668253" cy="1330389"/>
        </p:xfrm>
        <a:graphic>
          <a:graphicData uri="http://schemas.openxmlformats.org/drawingml/2006/table">
            <a:tbl>
              <a:tblPr firstRow="1" firstCol="1" bandRow="1"/>
              <a:tblGrid>
                <a:gridCol w="2041625">
                  <a:extLst>
                    <a:ext uri="{9D8B030D-6E8A-4147-A177-3AD203B41FA5}">
                      <a16:colId xmlns:a16="http://schemas.microsoft.com/office/drawing/2014/main" val="1580025330"/>
                    </a:ext>
                  </a:extLst>
                </a:gridCol>
                <a:gridCol w="162560">
                  <a:extLst>
                    <a:ext uri="{9D8B030D-6E8A-4147-A177-3AD203B41FA5}">
                      <a16:colId xmlns:a16="http://schemas.microsoft.com/office/drawing/2014/main" val="2424029022"/>
                    </a:ext>
                  </a:extLst>
                </a:gridCol>
                <a:gridCol w="1136156">
                  <a:extLst>
                    <a:ext uri="{9D8B030D-6E8A-4147-A177-3AD203B41FA5}">
                      <a16:colId xmlns:a16="http://schemas.microsoft.com/office/drawing/2014/main" val="3148753830"/>
                    </a:ext>
                  </a:extLst>
                </a:gridCol>
                <a:gridCol w="1327912">
                  <a:extLst>
                    <a:ext uri="{9D8B030D-6E8A-4147-A177-3AD203B41FA5}">
                      <a16:colId xmlns:a16="http://schemas.microsoft.com/office/drawing/2014/main" val="3966268639"/>
                    </a:ext>
                  </a:extLst>
                </a:gridCol>
              </a:tblGrid>
              <a:tr h="304800">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Type Category - Option ID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gridSpan="2">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Implementation Date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hMerge="1">
                  <a:txBody>
                    <a:bodyPr/>
                    <a:lstStyle/>
                    <a:p>
                      <a:endParaRPr lang="en-US"/>
                    </a:p>
                  </a:txBody>
                  <a:tcPr/>
                </a:tc>
                <a:extLst>
                  <a:ext uri="{0D108BD9-81ED-4DB2-BD59-A6C34878D82A}">
                    <a16:rowId xmlns:a16="http://schemas.microsoft.com/office/drawing/2014/main" val="907383360"/>
                  </a:ext>
                </a:extLst>
              </a:tr>
              <a:tr h="304800">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High Risk Impact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Oct-22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Jan-23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extLst>
                  <a:ext uri="{0D108BD9-81ED-4DB2-BD59-A6C34878D82A}">
                    <a16:rowId xmlns:a16="http://schemas.microsoft.com/office/drawing/2014/main" val="3161546168"/>
                  </a:ext>
                </a:extLst>
              </a:tr>
              <a:tr h="274320">
                <a:tc>
                  <a:txBody>
                    <a:bodyPr/>
                    <a:lstStyle/>
                    <a:p>
                      <a:pPr marL="0" marR="0">
                        <a:lnSpc>
                          <a:spcPct val="107000"/>
                        </a:lnSpc>
                        <a:spcBef>
                          <a:spcPts val="0"/>
                        </a:spcBef>
                        <a:spcAft>
                          <a:spcPts val="0"/>
                        </a:spcAft>
                        <a:tabLst>
                          <a:tab pos="1809750" algn="l"/>
                        </a:tabLs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Phased Finance First	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marL="0" marR="0">
                        <a:lnSpc>
                          <a:spcPct val="107000"/>
                        </a:lnSpc>
                        <a:spcBef>
                          <a:spcPts val="0"/>
                        </a:spcBef>
                        <a:spcAft>
                          <a:spcPts val="0"/>
                        </a:spcAft>
                        <a:tabLst>
                          <a:tab pos="1809750" algn="l"/>
                        </a:tabLs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Finance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HR/Pay/Time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extLst>
                  <a:ext uri="{0D108BD9-81ED-4DB2-BD59-A6C34878D82A}">
                    <a16:rowId xmlns:a16="http://schemas.microsoft.com/office/drawing/2014/main" val="936790558"/>
                  </a:ext>
                </a:extLst>
              </a:tr>
              <a:tr h="365760">
                <a:tc>
                  <a:txBody>
                    <a:bodyPr/>
                    <a:lstStyle/>
                    <a:p>
                      <a:pPr marL="0" marR="0">
                        <a:lnSpc>
                          <a:spcPct val="107000"/>
                        </a:lnSpc>
                        <a:spcBef>
                          <a:spcPts val="0"/>
                        </a:spcBef>
                        <a:spcAft>
                          <a:spcPts val="0"/>
                        </a:spcAft>
                        <a:tabLst>
                          <a:tab pos="1809750" algn="l"/>
                        </a:tabLs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Big Bang	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marL="0" marR="0">
                        <a:lnSpc>
                          <a:spcPct val="107000"/>
                        </a:lnSpc>
                        <a:spcBef>
                          <a:spcPts val="0"/>
                        </a:spcBef>
                        <a:spcAft>
                          <a:spcPts val="0"/>
                        </a:spcAft>
                        <a:tabLst>
                          <a:tab pos="1809750" algn="l"/>
                        </a:tabLs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Finance + HR/Pay/Time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extLst>
                  <a:ext uri="{0D108BD9-81ED-4DB2-BD59-A6C34878D82A}">
                    <a16:rowId xmlns:a16="http://schemas.microsoft.com/office/drawing/2014/main" val="516757640"/>
                  </a:ext>
                </a:extLst>
              </a:tr>
            </a:tbl>
          </a:graphicData>
        </a:graphic>
      </p:graphicFrame>
    </p:spTree>
    <p:extLst>
      <p:ext uri="{BB962C8B-B14F-4D97-AF65-F5344CB8AC3E}">
        <p14:creationId xmlns:p14="http://schemas.microsoft.com/office/powerpoint/2010/main" val="1820367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5BB3C-2C82-41DA-BD85-F56635C1F337}"/>
              </a:ext>
            </a:extLst>
          </p:cNvPr>
          <p:cNvSpPr>
            <a:spLocks noGrp="1"/>
          </p:cNvSpPr>
          <p:nvPr>
            <p:ph type="title" idx="4294967295"/>
          </p:nvPr>
        </p:nvSpPr>
        <p:spPr>
          <a:xfrm>
            <a:off x="0" y="601614"/>
            <a:ext cx="10515600" cy="614363"/>
          </a:xfrm>
        </p:spPr>
        <p:txBody>
          <a:bodyPr>
            <a:normAutofit fontScale="90000"/>
          </a:bodyPr>
          <a:lstStyle/>
          <a:p>
            <a:pPr indent="111125"/>
            <a:r>
              <a:rPr lang="en-US" sz="4000" u="none" dirty="0">
                <a:solidFill>
                  <a:schemeClr val="bg1"/>
                </a:solidFill>
                <a:latin typeface="Arial"/>
                <a:cs typeface="Arial"/>
              </a:rPr>
              <a:t>Edge Entities (Cont.)</a:t>
            </a:r>
          </a:p>
        </p:txBody>
      </p:sp>
      <p:pic>
        <p:nvPicPr>
          <p:cNvPr id="4" name="Picture 3">
            <a:extLst>
              <a:ext uri="{FF2B5EF4-FFF2-40B4-BE49-F238E27FC236}">
                <a16:creationId xmlns:a16="http://schemas.microsoft.com/office/drawing/2014/main" id="{6E250DA2-3DD7-40B3-AAB2-AB0C0FD51EBD}"/>
              </a:ext>
            </a:extLst>
          </p:cNvPr>
          <p:cNvPicPr>
            <a:picLocks noChangeAspect="1"/>
          </p:cNvPicPr>
          <p:nvPr/>
        </p:nvPicPr>
        <p:blipFill>
          <a:blip r:embed="rId3"/>
          <a:stretch>
            <a:fillRect/>
          </a:stretch>
        </p:blipFill>
        <p:spPr>
          <a:xfrm>
            <a:off x="1450835" y="1826622"/>
            <a:ext cx="8362866" cy="4121331"/>
          </a:xfrm>
          <a:prstGeom prst="rect">
            <a:avLst/>
          </a:prstGeom>
        </p:spPr>
      </p:pic>
    </p:spTree>
    <p:extLst>
      <p:ext uri="{BB962C8B-B14F-4D97-AF65-F5344CB8AC3E}">
        <p14:creationId xmlns:p14="http://schemas.microsoft.com/office/powerpoint/2010/main" val="2217069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5BB3C-2C82-41DA-BD85-F56635C1F337}"/>
              </a:ext>
            </a:extLst>
          </p:cNvPr>
          <p:cNvSpPr>
            <a:spLocks noGrp="1"/>
          </p:cNvSpPr>
          <p:nvPr>
            <p:ph type="title" idx="4294967295"/>
          </p:nvPr>
        </p:nvSpPr>
        <p:spPr>
          <a:xfrm>
            <a:off x="0" y="601614"/>
            <a:ext cx="10515600" cy="614363"/>
          </a:xfrm>
        </p:spPr>
        <p:txBody>
          <a:bodyPr>
            <a:normAutofit fontScale="90000"/>
          </a:bodyPr>
          <a:lstStyle/>
          <a:p>
            <a:pPr indent="111125"/>
            <a:r>
              <a:rPr lang="en-US" sz="4000" u="none" dirty="0">
                <a:solidFill>
                  <a:schemeClr val="bg1"/>
                </a:solidFill>
                <a:latin typeface="Arial"/>
                <a:cs typeface="Arial"/>
              </a:rPr>
              <a:t>Edge Entities</a:t>
            </a:r>
          </a:p>
        </p:txBody>
      </p:sp>
      <p:graphicFrame>
        <p:nvGraphicFramePr>
          <p:cNvPr id="10" name="Table 9">
            <a:extLst>
              <a:ext uri="{FF2B5EF4-FFF2-40B4-BE49-F238E27FC236}">
                <a16:creationId xmlns:a16="http://schemas.microsoft.com/office/drawing/2014/main" id="{083D727B-1A7A-424F-9C0C-FEDF9ED5E638}"/>
              </a:ext>
            </a:extLst>
          </p:cNvPr>
          <p:cNvGraphicFramePr>
            <a:graphicFrameLocks noGrp="1"/>
          </p:cNvGraphicFramePr>
          <p:nvPr>
            <p:extLst>
              <p:ext uri="{D42A27DB-BD31-4B8C-83A1-F6EECF244321}">
                <p14:modId xmlns:p14="http://schemas.microsoft.com/office/powerpoint/2010/main" val="3598818803"/>
              </p:ext>
            </p:extLst>
          </p:nvPr>
        </p:nvGraphicFramePr>
        <p:xfrm>
          <a:off x="1494464" y="2203617"/>
          <a:ext cx="9021136" cy="3079844"/>
        </p:xfrm>
        <a:graphic>
          <a:graphicData uri="http://schemas.openxmlformats.org/drawingml/2006/table">
            <a:tbl>
              <a:tblPr firstRow="1" firstCol="1" bandRow="1"/>
              <a:tblGrid>
                <a:gridCol w="1832936">
                  <a:extLst>
                    <a:ext uri="{9D8B030D-6E8A-4147-A177-3AD203B41FA5}">
                      <a16:colId xmlns:a16="http://schemas.microsoft.com/office/drawing/2014/main" val="2981264578"/>
                    </a:ext>
                  </a:extLst>
                </a:gridCol>
                <a:gridCol w="831850">
                  <a:extLst>
                    <a:ext uri="{9D8B030D-6E8A-4147-A177-3AD203B41FA5}">
                      <a16:colId xmlns:a16="http://schemas.microsoft.com/office/drawing/2014/main" val="4213378974"/>
                    </a:ext>
                  </a:extLst>
                </a:gridCol>
                <a:gridCol w="2286000">
                  <a:extLst>
                    <a:ext uri="{9D8B030D-6E8A-4147-A177-3AD203B41FA5}">
                      <a16:colId xmlns:a16="http://schemas.microsoft.com/office/drawing/2014/main" val="3812590835"/>
                    </a:ext>
                  </a:extLst>
                </a:gridCol>
                <a:gridCol w="4070350">
                  <a:extLst>
                    <a:ext uri="{9D8B030D-6E8A-4147-A177-3AD203B41FA5}">
                      <a16:colId xmlns:a16="http://schemas.microsoft.com/office/drawing/2014/main" val="2188531466"/>
                    </a:ext>
                  </a:extLst>
                </a:gridCol>
              </a:tblGrid>
              <a:tr h="306164">
                <a:tc>
                  <a:txBody>
                    <a:bodyPr/>
                    <a:lstStyle/>
                    <a:p>
                      <a:pPr marL="0" marR="0" algn="ctr">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Edge </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Entity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Started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Current Activity &amp; Status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Approach</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E2F3"/>
                    </a:solidFill>
                  </a:tcPr>
                </a:tc>
                <a:extLst>
                  <a:ext uri="{0D108BD9-81ED-4DB2-BD59-A6C34878D82A}">
                    <a16:rowId xmlns:a16="http://schemas.microsoft.com/office/drawing/2014/main" val="2680708510"/>
                  </a:ext>
                </a:extLst>
              </a:tr>
              <a:tr h="91440">
                <a:tc>
                  <a:txBody>
                    <a:bodyPr/>
                    <a:lstStyle/>
                    <a:p>
                      <a:pPr marL="0" marR="46990" algn="l">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Judicial</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Y</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4290" algn="l">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Interface Designs</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Mini-HR master to use Luma Payroll</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7455219"/>
                  </a:ext>
                </a:extLst>
              </a:tr>
              <a:tr h="91440">
                <a:tc>
                  <a:txBody>
                    <a:bodyPr/>
                    <a:lstStyle/>
                    <a:p>
                      <a:pPr marL="0" marR="46990" algn="l">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Public Health D 1</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Y</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4290" algn="l">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Configuration</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Non state employee type</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70460925"/>
                  </a:ext>
                </a:extLst>
              </a:tr>
              <a:tr h="91440">
                <a:tc>
                  <a:txBody>
                    <a:bodyPr/>
                    <a:lstStyle/>
                    <a:p>
                      <a:pPr marL="0" marR="46990" algn="l">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Public Health D 2</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Y</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4290" algn="l">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Configuration</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Non state employee type</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5189056"/>
                  </a:ext>
                </a:extLst>
              </a:tr>
              <a:tr h="91440">
                <a:tc>
                  <a:txBody>
                    <a:bodyPr/>
                    <a:lstStyle/>
                    <a:p>
                      <a:pPr marL="0" marR="46990" algn="l">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Public Health D 3</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Y</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4290" algn="l">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Configuration</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Non state employee type</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24971620"/>
                  </a:ext>
                </a:extLst>
              </a:tr>
              <a:tr h="91440">
                <a:tc>
                  <a:txBody>
                    <a:bodyPr/>
                    <a:lstStyle/>
                    <a:p>
                      <a:pPr marL="0" marR="46990" algn="l">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Public Health D 4</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Y</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4290" algn="l">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Configuration</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Non state employee type</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88411808"/>
                  </a:ext>
                </a:extLst>
              </a:tr>
              <a:tr h="91440">
                <a:tc>
                  <a:txBody>
                    <a:bodyPr/>
                    <a:lstStyle/>
                    <a:p>
                      <a:pPr marL="0" marR="46990" algn="l">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Public Health D 5</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Y</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4290" algn="l">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Configuration</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Non state employee type</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5561866"/>
                  </a:ext>
                </a:extLst>
              </a:tr>
              <a:tr h="91440">
                <a:tc>
                  <a:txBody>
                    <a:bodyPr/>
                    <a:lstStyle/>
                    <a:p>
                      <a:pPr marL="0" marR="46990" algn="l">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Public Health D 6</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Y</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4290" algn="l">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Configuration</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Non state employee type</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1384938"/>
                  </a:ext>
                </a:extLst>
              </a:tr>
              <a:tr h="91440">
                <a:tc>
                  <a:txBody>
                    <a:bodyPr/>
                    <a:lstStyle/>
                    <a:p>
                      <a:pPr marL="0" marR="46990" algn="l">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Public Health D 7</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Y</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4290" algn="l">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Configuration</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Non state employee type</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5696818"/>
                  </a:ext>
                </a:extLst>
              </a:tr>
              <a:tr h="91440">
                <a:tc>
                  <a:txBody>
                    <a:bodyPr/>
                    <a:lstStyle/>
                    <a:p>
                      <a:pPr marL="0" marR="46990" algn="l">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Transportation (ITD)</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Y</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4290" algn="l">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Interface Builds</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Full HR in Luma; Time entry in Advantage</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3561730"/>
                  </a:ext>
                </a:extLst>
              </a:tr>
              <a:tr h="91440">
                <a:tc>
                  <a:txBody>
                    <a:bodyPr/>
                    <a:lstStyle/>
                    <a:p>
                      <a:pPr marL="0" marR="46990" algn="l">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University of Idaho</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34290" algn="l">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Team organized and meeting</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l">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Discovery in process; increase simplicity and accuracy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375128456"/>
                  </a:ext>
                </a:extLst>
              </a:tr>
              <a:tr h="91440">
                <a:tc>
                  <a:txBody>
                    <a:bodyPr/>
                    <a:lstStyle/>
                    <a:p>
                      <a:pPr marL="0" marR="46990" algn="l">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Idaho State University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34290" algn="l">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Meeting scheduled 6/16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l">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Undetermined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483088058"/>
                  </a:ext>
                </a:extLst>
              </a:tr>
              <a:tr h="91440">
                <a:tc>
                  <a:txBody>
                    <a:bodyPr/>
                    <a:lstStyle/>
                    <a:p>
                      <a:pPr marL="0" marR="46990" algn="l">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State Insurance Fund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BE4D5"/>
                    </a:solidFill>
                  </a:tcPr>
                </a:tc>
                <a:tc>
                  <a:txBody>
                    <a:bodyPr/>
                    <a:lstStyle/>
                    <a:p>
                      <a:pPr marL="0" marR="0" algn="ctr">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BE4D5"/>
                    </a:solidFill>
                  </a:tcPr>
                </a:tc>
                <a:tc>
                  <a:txBody>
                    <a:bodyPr/>
                    <a:lstStyle/>
                    <a:p>
                      <a:pPr marL="0" marR="34290" algn="l">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Strategy Decisions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BE4D5"/>
                    </a:solidFill>
                  </a:tcPr>
                </a:tc>
                <a:tc>
                  <a:txBody>
                    <a:bodyPr/>
                    <a:lstStyle/>
                    <a:p>
                      <a:pPr marL="0" marR="0" algn="l">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Undecided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BE4D5"/>
                    </a:solidFill>
                  </a:tcPr>
                </a:tc>
                <a:extLst>
                  <a:ext uri="{0D108BD9-81ED-4DB2-BD59-A6C34878D82A}">
                    <a16:rowId xmlns:a16="http://schemas.microsoft.com/office/drawing/2014/main" val="1385997405"/>
                  </a:ext>
                </a:extLst>
              </a:tr>
              <a:tr h="91440">
                <a:tc>
                  <a:txBody>
                    <a:bodyPr/>
                    <a:lstStyle/>
                    <a:p>
                      <a:pPr marL="0" marR="46990" algn="l">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Boise State University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BE4D5"/>
                    </a:solidFill>
                  </a:tcPr>
                </a:tc>
                <a:tc>
                  <a:txBody>
                    <a:bodyPr/>
                    <a:lstStyle/>
                    <a:p>
                      <a:pPr marL="0" marR="0" algn="ctr">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BE4D5"/>
                    </a:solidFill>
                  </a:tcPr>
                </a:tc>
                <a:tc>
                  <a:txBody>
                    <a:bodyPr/>
                    <a:lstStyle/>
                    <a:p>
                      <a:pPr marL="0" marR="34290" algn="l">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Schedule first meeting</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BE4D5"/>
                    </a:solidFill>
                  </a:tcPr>
                </a:tc>
                <a:tc>
                  <a:txBody>
                    <a:bodyPr/>
                    <a:lstStyle/>
                    <a:p>
                      <a:pPr marL="0" marR="0" algn="l">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Undetermined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BE4D5"/>
                    </a:solidFill>
                  </a:tcPr>
                </a:tc>
                <a:extLst>
                  <a:ext uri="{0D108BD9-81ED-4DB2-BD59-A6C34878D82A}">
                    <a16:rowId xmlns:a16="http://schemas.microsoft.com/office/drawing/2014/main" val="2238581818"/>
                  </a:ext>
                </a:extLst>
              </a:tr>
            </a:tbl>
          </a:graphicData>
        </a:graphic>
      </p:graphicFrame>
    </p:spTree>
    <p:extLst>
      <p:ext uri="{BB962C8B-B14F-4D97-AF65-F5344CB8AC3E}">
        <p14:creationId xmlns:p14="http://schemas.microsoft.com/office/powerpoint/2010/main" val="2489420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490A28-C4BC-4D0C-8B6F-AF411F87086B}"/>
              </a:ext>
            </a:extLst>
          </p:cNvPr>
          <p:cNvPicPr>
            <a:picLocks noChangeAspect="1"/>
          </p:cNvPicPr>
          <p:nvPr/>
        </p:nvPicPr>
        <p:blipFill rotWithShape="1">
          <a:blip r:embed="rId2">
            <a:extLst>
              <a:ext uri="{28A0092B-C50C-407E-A947-70E740481C1C}">
                <a14:useLocalDpi xmlns:a14="http://schemas.microsoft.com/office/drawing/2010/main" val="0"/>
              </a:ext>
            </a:extLst>
          </a:blip>
          <a:srcRect t="21674"/>
          <a:stretch/>
        </p:blipFill>
        <p:spPr>
          <a:xfrm>
            <a:off x="0" y="0"/>
            <a:ext cx="12192000" cy="6366933"/>
          </a:xfrm>
          <a:prstGeom prst="rect">
            <a:avLst/>
          </a:prstGeom>
        </p:spPr>
      </p:pic>
      <p:sp>
        <p:nvSpPr>
          <p:cNvPr id="5" name="Rectangle 4">
            <a:extLst>
              <a:ext uri="{FF2B5EF4-FFF2-40B4-BE49-F238E27FC236}">
                <a16:creationId xmlns:a16="http://schemas.microsoft.com/office/drawing/2014/main" id="{8C53A6CE-7BBF-4A74-9A34-366307D77A78}"/>
              </a:ext>
            </a:extLst>
          </p:cNvPr>
          <p:cNvSpPr/>
          <p:nvPr/>
        </p:nvSpPr>
        <p:spPr>
          <a:xfrm>
            <a:off x="0" y="0"/>
            <a:ext cx="12192000" cy="6366933"/>
          </a:xfrm>
          <a:prstGeom prst="rect">
            <a:avLst/>
          </a:prstGeom>
          <a:gradFill flip="none" rotWithShape="1">
            <a:gsLst>
              <a:gs pos="43000">
                <a:srgbClr val="092F57">
                  <a:alpha val="81000"/>
                </a:srgbClr>
              </a:gs>
              <a:gs pos="100000">
                <a:srgbClr val="FFB81C">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F2687D45-91FF-423D-9AC4-8A53958E7413}"/>
              </a:ext>
            </a:extLst>
          </p:cNvPr>
          <p:cNvGrpSpPr/>
          <p:nvPr/>
        </p:nvGrpSpPr>
        <p:grpSpPr>
          <a:xfrm>
            <a:off x="2849880" y="2641062"/>
            <a:ext cx="6492240" cy="1084807"/>
            <a:chOff x="4783749" y="2581795"/>
            <a:chExt cx="6492240" cy="1084807"/>
          </a:xfrm>
        </p:grpSpPr>
        <p:sp>
          <p:nvSpPr>
            <p:cNvPr id="3" name="Content Placeholder 2">
              <a:extLst>
                <a:ext uri="{FF2B5EF4-FFF2-40B4-BE49-F238E27FC236}">
                  <a16:creationId xmlns:a16="http://schemas.microsoft.com/office/drawing/2014/main" id="{5CA47CAA-97DF-4656-9F27-AC0CF360AA67}"/>
                </a:ext>
              </a:extLst>
            </p:cNvPr>
            <p:cNvSpPr txBox="1">
              <a:spLocks/>
            </p:cNvSpPr>
            <p:nvPr/>
          </p:nvSpPr>
          <p:spPr>
            <a:xfrm>
              <a:off x="4783749" y="2581795"/>
              <a:ext cx="6492240" cy="10848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Training</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4" name="Straight Connector 3">
              <a:extLst>
                <a:ext uri="{FF2B5EF4-FFF2-40B4-BE49-F238E27FC236}">
                  <a16:creationId xmlns:a16="http://schemas.microsoft.com/office/drawing/2014/main" id="{F89787D8-0209-4903-A357-D61C2ADC4E28}"/>
                </a:ext>
              </a:extLst>
            </p:cNvPr>
            <p:cNvCxnSpPr>
              <a:cxnSpLocks/>
            </p:cNvCxnSpPr>
            <p:nvPr/>
          </p:nvCxnSpPr>
          <p:spPr>
            <a:xfrm>
              <a:off x="5039019" y="3666602"/>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319867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6E43B8E-E85B-4267-BDCD-993F2771DF8D}"/>
              </a:ext>
            </a:extLst>
          </p:cNvPr>
          <p:cNvSpPr txBox="1">
            <a:spLocks/>
          </p:cNvSpPr>
          <p:nvPr/>
        </p:nvSpPr>
        <p:spPr>
          <a:xfrm>
            <a:off x="0" y="640560"/>
            <a:ext cx="10515600" cy="612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2F57"/>
                </a:solidFill>
                <a:latin typeface="Arial" panose="020B0604020202020204" pitchFamily="34" charset="0"/>
                <a:ea typeface="+mj-ea"/>
                <a:cs typeface="Arial" panose="020B0604020202020204" pitchFamily="34" charset="0"/>
              </a:defRPr>
            </a:lvl1pPr>
          </a:lstStyle>
          <a:p>
            <a:pPr indent="111125"/>
            <a:r>
              <a:rPr lang="en-US" sz="3600" dirty="0">
                <a:solidFill>
                  <a:schemeClr val="bg1"/>
                </a:solidFill>
              </a:rPr>
              <a:t>“Get Ready for Luma!” Webpage</a:t>
            </a:r>
          </a:p>
        </p:txBody>
      </p:sp>
      <p:pic>
        <p:nvPicPr>
          <p:cNvPr id="5" name="Picture 4">
            <a:extLst>
              <a:ext uri="{FF2B5EF4-FFF2-40B4-BE49-F238E27FC236}">
                <a16:creationId xmlns:a16="http://schemas.microsoft.com/office/drawing/2014/main" id="{D01C5EBA-8FEE-4B84-9357-AD2DFC274BE5}"/>
              </a:ext>
            </a:extLst>
          </p:cNvPr>
          <p:cNvPicPr>
            <a:picLocks noChangeAspect="1"/>
          </p:cNvPicPr>
          <p:nvPr/>
        </p:nvPicPr>
        <p:blipFill>
          <a:blip r:embed="rId2"/>
          <a:stretch>
            <a:fillRect/>
          </a:stretch>
        </p:blipFill>
        <p:spPr>
          <a:xfrm>
            <a:off x="1215190" y="1409317"/>
            <a:ext cx="9541042" cy="4808123"/>
          </a:xfrm>
          <a:prstGeom prst="rect">
            <a:avLst/>
          </a:prstGeom>
        </p:spPr>
      </p:pic>
    </p:spTree>
    <p:extLst>
      <p:ext uri="{BB962C8B-B14F-4D97-AF65-F5344CB8AC3E}">
        <p14:creationId xmlns:p14="http://schemas.microsoft.com/office/powerpoint/2010/main" val="796375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Welcome to Luma">
            <a:hlinkClick r:id="" action="ppaction://media"/>
            <a:extLst>
              <a:ext uri="{FF2B5EF4-FFF2-40B4-BE49-F238E27FC236}">
                <a16:creationId xmlns:a16="http://schemas.microsoft.com/office/drawing/2014/main" id="{B1C691C3-8C98-49F0-BA25-1D4891A900C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18390"/>
            <a:ext cx="12192000" cy="6853876"/>
          </a:xfrm>
          <a:prstGeom prst="rect">
            <a:avLst/>
          </a:prstGeom>
        </p:spPr>
      </p:pic>
    </p:spTree>
    <p:extLst>
      <p:ext uri="{BB962C8B-B14F-4D97-AF65-F5344CB8AC3E}">
        <p14:creationId xmlns:p14="http://schemas.microsoft.com/office/powerpoint/2010/main" val="51311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4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610CBE-E337-43B4-AD50-E1CD147B9CFD}"/>
              </a:ext>
            </a:extLst>
          </p:cNvPr>
          <p:cNvSpPr txBox="1"/>
          <p:nvPr/>
        </p:nvSpPr>
        <p:spPr>
          <a:xfrm>
            <a:off x="1406977" y="1868972"/>
            <a:ext cx="7508421" cy="3693319"/>
          </a:xfrm>
          <a:prstGeom prst="rect">
            <a:avLst/>
          </a:prstGeom>
          <a:noFill/>
        </p:spPr>
        <p:txBody>
          <a:bodyPr wrap="square">
            <a:spAutoFit/>
          </a:bodyPr>
          <a:lstStyle/>
          <a:p>
            <a:r>
              <a:rPr lang="en-US" dirty="0"/>
              <a:t>Refresher Training</a:t>
            </a:r>
          </a:p>
          <a:p>
            <a:pPr marL="285750" indent="-285750">
              <a:buFont typeface="Arial" panose="020B0604020202020204" pitchFamily="34" charset="0"/>
              <a:buChar char="•"/>
            </a:pPr>
            <a:r>
              <a:rPr lang="en-US" dirty="0"/>
              <a:t>Thursday, June 16</a:t>
            </a:r>
            <a:r>
              <a:rPr lang="en-US" baseline="30000" dirty="0"/>
              <a:t>th</a:t>
            </a:r>
            <a:r>
              <a:rPr lang="en-US" dirty="0"/>
              <a:t> | 1:00 PM</a:t>
            </a:r>
          </a:p>
          <a:p>
            <a:pPr marL="285750" indent="-285750">
              <a:buFont typeface="Arial" panose="020B0604020202020204" pitchFamily="34" charset="0"/>
              <a:buChar char="•"/>
            </a:pPr>
            <a:r>
              <a:rPr lang="en-US" dirty="0"/>
              <a:t>Tuesday, June 21</a:t>
            </a:r>
            <a:r>
              <a:rPr lang="en-US" baseline="30000" dirty="0"/>
              <a:t>st</a:t>
            </a:r>
            <a:r>
              <a:rPr lang="en-US" dirty="0"/>
              <a:t> | 1:00 PM</a:t>
            </a:r>
          </a:p>
          <a:p>
            <a:pPr marL="285750" indent="-285750">
              <a:buFont typeface="Arial" panose="020B0604020202020204" pitchFamily="34" charset="0"/>
              <a:buChar char="•"/>
            </a:pPr>
            <a:r>
              <a:rPr lang="en-US" dirty="0"/>
              <a:t>Thursday, July 7</a:t>
            </a:r>
            <a:r>
              <a:rPr lang="en-US" baseline="30000" dirty="0"/>
              <a:t>th</a:t>
            </a:r>
            <a:r>
              <a:rPr lang="en-US" dirty="0"/>
              <a:t> | 1:00 PM</a:t>
            </a:r>
          </a:p>
          <a:p>
            <a:pPr marL="285750" indent="-285750">
              <a:buFont typeface="Arial" panose="020B0604020202020204" pitchFamily="34" charset="0"/>
              <a:buChar char="•"/>
            </a:pPr>
            <a:endParaRPr lang="en-US" dirty="0"/>
          </a:p>
          <a:p>
            <a:r>
              <a:rPr lang="en-US" dirty="0"/>
              <a:t>Luma Budget New User Training</a:t>
            </a:r>
          </a:p>
          <a:p>
            <a:pPr marL="285750" indent="-285750">
              <a:buFont typeface="Arial" panose="020B0604020202020204" pitchFamily="34" charset="0"/>
              <a:buChar char="•"/>
            </a:pPr>
            <a:r>
              <a:rPr lang="en-US" dirty="0"/>
              <a:t>Wednesday, June 22</a:t>
            </a:r>
            <a:r>
              <a:rPr lang="en-US" baseline="30000" dirty="0"/>
              <a:t>nd</a:t>
            </a:r>
            <a:r>
              <a:rPr lang="en-US" dirty="0"/>
              <a:t> and Thursday, June 23</a:t>
            </a:r>
            <a:r>
              <a:rPr lang="en-US" baseline="30000" dirty="0"/>
              <a:t>rd</a:t>
            </a:r>
            <a:r>
              <a:rPr lang="en-US" dirty="0"/>
              <a:t> 9:00 AM -5:00PM</a:t>
            </a:r>
          </a:p>
          <a:p>
            <a:pPr marL="285750" indent="-285750">
              <a:buFont typeface="Arial" panose="020B0604020202020204" pitchFamily="34" charset="0"/>
              <a:buChar char="•"/>
            </a:pPr>
            <a:r>
              <a:rPr lang="en-US" dirty="0"/>
              <a:t>Wednesday, June 29</a:t>
            </a:r>
            <a:r>
              <a:rPr lang="en-US" baseline="30000" dirty="0"/>
              <a:t>th</a:t>
            </a:r>
            <a:r>
              <a:rPr lang="en-US" dirty="0"/>
              <a:t> and Thursday, June 30</a:t>
            </a:r>
            <a:r>
              <a:rPr lang="en-US" baseline="30000" dirty="0"/>
              <a:t>th</a:t>
            </a:r>
            <a:r>
              <a:rPr lang="en-US" dirty="0"/>
              <a:t> 9:00 AM -5:00PM</a:t>
            </a:r>
          </a:p>
          <a:p>
            <a:pPr marL="285750" indent="-285750">
              <a:buFont typeface="Arial" panose="020B0604020202020204" pitchFamily="34" charset="0"/>
              <a:buChar char="•"/>
            </a:pPr>
            <a:r>
              <a:rPr lang="en-US" dirty="0"/>
              <a:t>Wednesday, July 13</a:t>
            </a:r>
            <a:r>
              <a:rPr lang="en-US" baseline="30000" dirty="0"/>
              <a:t>th</a:t>
            </a:r>
            <a:r>
              <a:rPr lang="en-US" dirty="0"/>
              <a:t> and Thursday, July 14</a:t>
            </a:r>
            <a:r>
              <a:rPr lang="en-US" baseline="30000" dirty="0"/>
              <a:t>th</a:t>
            </a:r>
            <a:r>
              <a:rPr lang="en-US" dirty="0"/>
              <a:t> 9:00 AM -5:00PM</a:t>
            </a:r>
          </a:p>
          <a:p>
            <a:pPr marL="285750" indent="-285750">
              <a:buFont typeface="Arial" panose="020B0604020202020204" pitchFamily="34" charset="0"/>
              <a:buChar char="•"/>
            </a:pPr>
            <a:endParaRPr lang="en-US" dirty="0"/>
          </a:p>
          <a:p>
            <a:r>
              <a:rPr lang="en-US" dirty="0"/>
              <a:t>Personal Cost Forecaster (PCF) Refresher Training</a:t>
            </a:r>
          </a:p>
          <a:p>
            <a:pPr marL="285750" indent="-285750">
              <a:buFont typeface="Arial" panose="020B0604020202020204" pitchFamily="34" charset="0"/>
              <a:buChar char="•"/>
            </a:pPr>
            <a:r>
              <a:rPr lang="en-US" dirty="0"/>
              <a:t>Wednesday, July 27</a:t>
            </a:r>
            <a:r>
              <a:rPr lang="en-US" baseline="30000" dirty="0"/>
              <a:t>th</a:t>
            </a:r>
            <a:r>
              <a:rPr lang="en-US" dirty="0"/>
              <a:t> | 11:00 AM</a:t>
            </a:r>
          </a:p>
          <a:p>
            <a:pPr marL="285750" indent="-285750">
              <a:buFont typeface="Arial" panose="020B0604020202020204" pitchFamily="34" charset="0"/>
              <a:buChar char="•"/>
            </a:pPr>
            <a:r>
              <a:rPr lang="en-US" dirty="0"/>
              <a:t>Thursday, July 28</a:t>
            </a:r>
            <a:r>
              <a:rPr lang="en-US" baseline="30000" dirty="0"/>
              <a:t>th</a:t>
            </a:r>
            <a:r>
              <a:rPr lang="en-US" dirty="0"/>
              <a:t> | 1:00 PM</a:t>
            </a:r>
          </a:p>
        </p:txBody>
      </p:sp>
      <p:sp>
        <p:nvSpPr>
          <p:cNvPr id="5" name="Title 1">
            <a:extLst>
              <a:ext uri="{FF2B5EF4-FFF2-40B4-BE49-F238E27FC236}">
                <a16:creationId xmlns:a16="http://schemas.microsoft.com/office/drawing/2014/main" id="{A1942A2F-3003-4027-9B3A-222A36023614}"/>
              </a:ext>
            </a:extLst>
          </p:cNvPr>
          <p:cNvSpPr txBox="1">
            <a:spLocks/>
          </p:cNvSpPr>
          <p:nvPr/>
        </p:nvSpPr>
        <p:spPr>
          <a:xfrm>
            <a:off x="0" y="640560"/>
            <a:ext cx="10515600" cy="612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2F57"/>
                </a:solidFill>
                <a:latin typeface="Arial" panose="020B0604020202020204" pitchFamily="34" charset="0"/>
                <a:ea typeface="+mj-ea"/>
                <a:cs typeface="Arial" panose="020B0604020202020204" pitchFamily="34" charset="0"/>
              </a:defRPr>
            </a:lvl1pPr>
          </a:lstStyle>
          <a:p>
            <a:pPr indent="111125"/>
            <a:r>
              <a:rPr lang="en-US" sz="3600" dirty="0">
                <a:solidFill>
                  <a:schemeClr val="bg1"/>
                </a:solidFill>
              </a:rPr>
              <a:t>Budget Training</a:t>
            </a:r>
          </a:p>
        </p:txBody>
      </p:sp>
    </p:spTree>
    <p:extLst>
      <p:ext uri="{BB962C8B-B14F-4D97-AF65-F5344CB8AC3E}">
        <p14:creationId xmlns:p14="http://schemas.microsoft.com/office/powerpoint/2010/main" val="4164269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1942A2F-3003-4027-9B3A-222A36023614}"/>
              </a:ext>
            </a:extLst>
          </p:cNvPr>
          <p:cNvSpPr txBox="1">
            <a:spLocks/>
          </p:cNvSpPr>
          <p:nvPr/>
        </p:nvSpPr>
        <p:spPr>
          <a:xfrm>
            <a:off x="0" y="640560"/>
            <a:ext cx="10515600" cy="612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2F57"/>
                </a:solidFill>
                <a:latin typeface="Arial" panose="020B0604020202020204" pitchFamily="34" charset="0"/>
                <a:ea typeface="+mj-ea"/>
                <a:cs typeface="Arial" panose="020B0604020202020204" pitchFamily="34" charset="0"/>
              </a:defRPr>
            </a:lvl1pPr>
          </a:lstStyle>
          <a:p>
            <a:pPr indent="111125"/>
            <a:r>
              <a:rPr lang="en-US" sz="3600" dirty="0">
                <a:solidFill>
                  <a:schemeClr val="bg1"/>
                </a:solidFill>
              </a:rPr>
              <a:t>Luma Practical Overview</a:t>
            </a:r>
          </a:p>
        </p:txBody>
      </p:sp>
      <p:sp>
        <p:nvSpPr>
          <p:cNvPr id="6" name="TextBox 5">
            <a:extLst>
              <a:ext uri="{FF2B5EF4-FFF2-40B4-BE49-F238E27FC236}">
                <a16:creationId xmlns:a16="http://schemas.microsoft.com/office/drawing/2014/main" id="{02A4767C-4849-4105-97F5-F57625B37CD2}"/>
              </a:ext>
            </a:extLst>
          </p:cNvPr>
          <p:cNvSpPr txBox="1"/>
          <p:nvPr/>
        </p:nvSpPr>
        <p:spPr>
          <a:xfrm>
            <a:off x="-1619825" y="2255684"/>
            <a:ext cx="6138862" cy="2101088"/>
          </a:xfrm>
          <a:prstGeom prst="rect">
            <a:avLst/>
          </a:prstGeom>
          <a:noFill/>
        </p:spPr>
        <p:txBody>
          <a:bodyPr wrap="square">
            <a:spAutoFit/>
          </a:bodyPr>
          <a:lstStyle/>
          <a:p>
            <a:pPr marL="3313113" marR="0" lvl="0" indent="-228600" algn="l" defTabSz="914400" rtl="0" eaLnBrk="1" fontAlgn="auto" latinLnBrk="0" hangingPunct="1">
              <a:lnSpc>
                <a:spcPct val="90000"/>
              </a:lnSpc>
              <a:spcBef>
                <a:spcPts val="1000"/>
              </a:spcBef>
              <a:spcAft>
                <a:spcPts val="0"/>
              </a:spcAft>
              <a:buClr>
                <a:srgbClr val="FFC000"/>
              </a:buClr>
              <a:buSzTx/>
              <a:buFont typeface="Arial" panose="020B0604020202020204" pitchFamily="34" charset="0"/>
              <a:buChar char="•"/>
              <a:tabLst/>
              <a:defRPr/>
            </a:pPr>
            <a:r>
              <a:rPr kumimoji="0" lang="en-US" sz="1800" i="0" u="none" strike="noStrike" kern="1200" cap="none" spc="0" normalizeH="0" baseline="0" noProof="0" dirty="0">
                <a:ln>
                  <a:noFill/>
                </a:ln>
                <a:solidFill>
                  <a:srgbClr val="092F57"/>
                </a:solidFill>
                <a:effectLst/>
                <a:uLnTx/>
                <a:uFillTx/>
                <a:latin typeface="Arial" panose="020B0604020202020204" pitchFamily="34" charset="0"/>
                <a:cs typeface="Arial" panose="020B0604020202020204" pitchFamily="34" charset="0"/>
              </a:rPr>
              <a:t>Luma </a:t>
            </a:r>
          </a:p>
          <a:p>
            <a:pPr marL="3313113" marR="0" lvl="0" indent="-228600" algn="l" defTabSz="914400" rtl="0" eaLnBrk="1" fontAlgn="auto" latinLnBrk="0" hangingPunct="1">
              <a:lnSpc>
                <a:spcPct val="90000"/>
              </a:lnSpc>
              <a:spcBef>
                <a:spcPts val="1000"/>
              </a:spcBef>
              <a:spcAft>
                <a:spcPts val="0"/>
              </a:spcAft>
              <a:buClr>
                <a:srgbClr val="FFC000"/>
              </a:buClr>
              <a:buSzTx/>
              <a:buFont typeface="Arial" panose="020B0604020202020204" pitchFamily="34" charset="0"/>
              <a:buChar char="•"/>
              <a:tabLst/>
              <a:defRPr/>
            </a:pPr>
            <a:r>
              <a:rPr kumimoji="0" lang="en-US" sz="1800" i="0" u="none" strike="noStrike" kern="1200" cap="none" spc="0" normalizeH="0" baseline="0" noProof="0" dirty="0">
                <a:ln>
                  <a:noFill/>
                </a:ln>
                <a:solidFill>
                  <a:srgbClr val="092F57"/>
                </a:solidFill>
                <a:effectLst/>
                <a:uLnTx/>
                <a:uFillTx/>
                <a:latin typeface="Arial" panose="020B0604020202020204" pitchFamily="34" charset="0"/>
                <a:cs typeface="Arial" panose="020B0604020202020204" pitchFamily="34" charset="0"/>
              </a:rPr>
              <a:t>How does it impact me?</a:t>
            </a:r>
          </a:p>
          <a:p>
            <a:pPr marL="3313113" marR="0" lvl="0" indent="-228600" algn="l" defTabSz="914400" rtl="0" eaLnBrk="1" fontAlgn="auto" latinLnBrk="0" hangingPunct="1">
              <a:lnSpc>
                <a:spcPct val="90000"/>
              </a:lnSpc>
              <a:spcBef>
                <a:spcPts val="1000"/>
              </a:spcBef>
              <a:spcAft>
                <a:spcPts val="0"/>
              </a:spcAft>
              <a:buClr>
                <a:srgbClr val="FFC000"/>
              </a:buClr>
              <a:buSzTx/>
              <a:buFont typeface="Arial" panose="020B0604020202020204" pitchFamily="34" charset="0"/>
              <a:buChar char="•"/>
              <a:tabLst/>
              <a:defRPr/>
            </a:pPr>
            <a:r>
              <a:rPr kumimoji="0" lang="en-US" sz="1800" i="0" u="none" strike="noStrike" kern="1200" cap="none" spc="0" normalizeH="0" baseline="0" noProof="0" dirty="0">
                <a:ln>
                  <a:noFill/>
                </a:ln>
                <a:solidFill>
                  <a:srgbClr val="092F57"/>
                </a:solidFill>
                <a:effectLst/>
                <a:uLnTx/>
                <a:uFillTx/>
                <a:latin typeface="Arial" panose="020B0604020202020204" pitchFamily="34" charset="0"/>
                <a:cs typeface="Arial" panose="020B0604020202020204" pitchFamily="34" charset="0"/>
              </a:rPr>
              <a:t>Payroll </a:t>
            </a:r>
            <a:r>
              <a:rPr lang="en-US" dirty="0">
                <a:solidFill>
                  <a:srgbClr val="092F57"/>
                </a:solidFill>
                <a:latin typeface="Arial" panose="020B0604020202020204" pitchFamily="34" charset="0"/>
                <a:cs typeface="Arial" panose="020B0604020202020204" pitchFamily="34" charset="0"/>
              </a:rPr>
              <a:t>&amp; </a:t>
            </a:r>
            <a:r>
              <a:rPr kumimoji="0" lang="en-US" sz="1800" i="0" u="none" strike="noStrike" kern="1200" cap="none" spc="0" normalizeH="0" baseline="0" noProof="0" dirty="0">
                <a:ln>
                  <a:noFill/>
                </a:ln>
                <a:solidFill>
                  <a:srgbClr val="092F57"/>
                </a:solidFill>
                <a:effectLst/>
                <a:uLnTx/>
                <a:uFillTx/>
                <a:latin typeface="Arial" panose="020B0604020202020204" pitchFamily="34" charset="0"/>
                <a:cs typeface="Arial" panose="020B0604020202020204" pitchFamily="34" charset="0"/>
              </a:rPr>
              <a:t>Workforce Management</a:t>
            </a:r>
          </a:p>
          <a:p>
            <a:pPr marL="3313113" marR="0" lvl="0" indent="-228600" algn="l" defTabSz="914400" rtl="0" eaLnBrk="1" fontAlgn="auto" latinLnBrk="0" hangingPunct="1">
              <a:lnSpc>
                <a:spcPct val="90000"/>
              </a:lnSpc>
              <a:spcBef>
                <a:spcPts val="1000"/>
              </a:spcBef>
              <a:spcAft>
                <a:spcPts val="0"/>
              </a:spcAft>
              <a:buClr>
                <a:srgbClr val="FFC000"/>
              </a:buClr>
              <a:buSzTx/>
              <a:buFont typeface="Arial" panose="020B0604020202020204" pitchFamily="34" charset="0"/>
              <a:buChar char="•"/>
              <a:tabLst/>
              <a:defRPr/>
            </a:pPr>
            <a:r>
              <a:rPr kumimoji="0" lang="en-US" sz="1800" i="0" u="none" strike="noStrike" kern="1200" cap="none" spc="0" normalizeH="0" baseline="0" noProof="0" dirty="0">
                <a:ln>
                  <a:noFill/>
                </a:ln>
                <a:solidFill>
                  <a:srgbClr val="092F57"/>
                </a:solidFill>
                <a:effectLst/>
                <a:uLnTx/>
                <a:uFillTx/>
                <a:latin typeface="Arial" panose="020B0604020202020204" pitchFamily="34" charset="0"/>
                <a:cs typeface="Arial" panose="020B0604020202020204" pitchFamily="34" charset="0"/>
              </a:rPr>
              <a:t>Procurement</a:t>
            </a:r>
          </a:p>
          <a:p>
            <a:pPr marL="3313113" marR="0" lvl="0" indent="-228600" algn="l" defTabSz="914400" rtl="0" eaLnBrk="1" fontAlgn="auto" latinLnBrk="0" hangingPunct="1">
              <a:lnSpc>
                <a:spcPct val="90000"/>
              </a:lnSpc>
              <a:spcBef>
                <a:spcPts val="1000"/>
              </a:spcBef>
              <a:spcAft>
                <a:spcPts val="0"/>
              </a:spcAft>
              <a:buClr>
                <a:srgbClr val="FFC000"/>
              </a:buClr>
              <a:buSzTx/>
              <a:buFont typeface="Arial" panose="020B0604020202020204" pitchFamily="34" charset="0"/>
              <a:buChar char="•"/>
              <a:tabLst/>
              <a:defRPr/>
            </a:pPr>
            <a:r>
              <a:rPr kumimoji="0" lang="en-US" sz="1800" i="0" u="none" strike="noStrike" kern="1200" cap="none" spc="0" normalizeH="0" baseline="0" noProof="0" dirty="0">
                <a:ln>
                  <a:noFill/>
                </a:ln>
                <a:solidFill>
                  <a:srgbClr val="092F57"/>
                </a:solidFill>
                <a:effectLst/>
                <a:uLnTx/>
                <a:uFillTx/>
                <a:latin typeface="Arial" panose="020B0604020202020204" pitchFamily="34" charset="0"/>
                <a:cs typeface="Arial" panose="020B0604020202020204" pitchFamily="34" charset="0"/>
              </a:rPr>
              <a:t>Projects &amp; Grants</a:t>
            </a:r>
          </a:p>
        </p:txBody>
      </p:sp>
      <p:pic>
        <p:nvPicPr>
          <p:cNvPr id="7" name="Picture 6">
            <a:extLst>
              <a:ext uri="{FF2B5EF4-FFF2-40B4-BE49-F238E27FC236}">
                <a16:creationId xmlns:a16="http://schemas.microsoft.com/office/drawing/2014/main" id="{62ADA36B-CB76-4F68-9020-C2B4FC3D1256}"/>
              </a:ext>
            </a:extLst>
          </p:cNvPr>
          <p:cNvPicPr>
            <a:picLocks noChangeAspect="1"/>
          </p:cNvPicPr>
          <p:nvPr/>
        </p:nvPicPr>
        <p:blipFill rotWithShape="1">
          <a:blip r:embed="rId2">
            <a:extLst>
              <a:ext uri="{28A0092B-C50C-407E-A947-70E740481C1C}">
                <a14:useLocalDpi xmlns:a14="http://schemas.microsoft.com/office/drawing/2010/main" val="0"/>
              </a:ext>
            </a:extLst>
          </a:blip>
          <a:srcRect t="31111" b="33333"/>
          <a:stretch/>
        </p:blipFill>
        <p:spPr>
          <a:xfrm>
            <a:off x="4519037" y="2403025"/>
            <a:ext cx="4170326" cy="1482782"/>
          </a:xfrm>
          <a:prstGeom prst="rect">
            <a:avLst/>
          </a:prstGeom>
        </p:spPr>
      </p:pic>
      <p:cxnSp>
        <p:nvCxnSpPr>
          <p:cNvPr id="8" name="Straight Connector 7">
            <a:extLst>
              <a:ext uri="{FF2B5EF4-FFF2-40B4-BE49-F238E27FC236}">
                <a16:creationId xmlns:a16="http://schemas.microsoft.com/office/drawing/2014/main" id="{28132225-A749-437A-BD5D-5F18049E7920}"/>
              </a:ext>
            </a:extLst>
          </p:cNvPr>
          <p:cNvCxnSpPr>
            <a:cxnSpLocks/>
          </p:cNvCxnSpPr>
          <p:nvPr/>
        </p:nvCxnSpPr>
        <p:spPr>
          <a:xfrm flipH="1">
            <a:off x="8953890" y="2566618"/>
            <a:ext cx="1" cy="1419220"/>
          </a:xfrm>
          <a:prstGeom prst="line">
            <a:avLst/>
          </a:prstGeom>
          <a:ln w="76200">
            <a:solidFill>
              <a:srgbClr val="FFB81C"/>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8DE6F086-141F-4A2D-B75D-32C7A7D0D0CE}"/>
              </a:ext>
            </a:extLst>
          </p:cNvPr>
          <p:cNvGrpSpPr/>
          <p:nvPr/>
        </p:nvGrpSpPr>
        <p:grpSpPr>
          <a:xfrm>
            <a:off x="9362920" y="2209863"/>
            <a:ext cx="2105243" cy="2192730"/>
            <a:chOff x="9721539" y="3840458"/>
            <a:chExt cx="2105243" cy="2192730"/>
          </a:xfrm>
        </p:grpSpPr>
        <p:sp>
          <p:nvSpPr>
            <p:cNvPr id="10" name="Rectangle 9">
              <a:extLst>
                <a:ext uri="{FF2B5EF4-FFF2-40B4-BE49-F238E27FC236}">
                  <a16:creationId xmlns:a16="http://schemas.microsoft.com/office/drawing/2014/main" id="{883EC307-9B49-4165-96DC-50ECEDEF294B}"/>
                </a:ext>
              </a:extLst>
            </p:cNvPr>
            <p:cNvSpPr/>
            <p:nvPr/>
          </p:nvSpPr>
          <p:spPr>
            <a:xfrm>
              <a:off x="10450941" y="4325041"/>
              <a:ext cx="606919" cy="297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4">
              <a:extLst>
                <a:ext uri="{FF2B5EF4-FFF2-40B4-BE49-F238E27FC236}">
                  <a16:creationId xmlns:a16="http://schemas.microsoft.com/office/drawing/2014/main" id="{6B9C6AAD-C633-4C69-BE8B-48DDFA4D7BDA}"/>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3858" r="22803"/>
            <a:stretch/>
          </p:blipFill>
          <p:spPr bwMode="auto">
            <a:xfrm>
              <a:off x="9721539" y="3840458"/>
              <a:ext cx="2105243" cy="219273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97562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20C491-E695-441B-B77F-03C99496BA1B}"/>
              </a:ext>
            </a:extLst>
          </p:cNvPr>
          <p:cNvPicPr>
            <a:picLocks noChangeAspect="1"/>
          </p:cNvPicPr>
          <p:nvPr/>
        </p:nvPicPr>
        <p:blipFill rotWithShape="1">
          <a:blip r:embed="rId2">
            <a:extLst>
              <a:ext uri="{28A0092B-C50C-407E-A947-70E740481C1C}">
                <a14:useLocalDpi xmlns:a14="http://schemas.microsoft.com/office/drawing/2010/main" val="0"/>
              </a:ext>
            </a:extLst>
          </a:blip>
          <a:srcRect t="21836"/>
          <a:stretch/>
        </p:blipFill>
        <p:spPr>
          <a:xfrm>
            <a:off x="0" y="-1"/>
            <a:ext cx="12192000" cy="6353175"/>
          </a:xfrm>
          <a:prstGeom prst="rect">
            <a:avLst/>
          </a:prstGeom>
        </p:spPr>
      </p:pic>
      <p:sp>
        <p:nvSpPr>
          <p:cNvPr id="8" name="Rectangle 7">
            <a:extLst>
              <a:ext uri="{FF2B5EF4-FFF2-40B4-BE49-F238E27FC236}">
                <a16:creationId xmlns:a16="http://schemas.microsoft.com/office/drawing/2014/main" id="{B6839190-507A-4A47-887C-2DC3E13B107E}"/>
              </a:ext>
            </a:extLst>
          </p:cNvPr>
          <p:cNvSpPr/>
          <p:nvPr/>
        </p:nvSpPr>
        <p:spPr>
          <a:xfrm>
            <a:off x="0" y="0"/>
            <a:ext cx="12192000" cy="6353175"/>
          </a:xfrm>
          <a:prstGeom prst="rect">
            <a:avLst/>
          </a:prstGeom>
          <a:gradFill flip="none" rotWithShape="1">
            <a:gsLst>
              <a:gs pos="43000">
                <a:srgbClr val="092F61">
                  <a:alpha val="80000"/>
                </a:srgbClr>
              </a:gs>
              <a:gs pos="100000">
                <a:srgbClr val="FFB81C">
                  <a:alpha val="80000"/>
                </a:srgbClr>
              </a:gs>
            </a:gsLst>
            <a:lin ang="5400000" scaled="1"/>
            <a:tileRect/>
          </a:gradFill>
          <a:ln w="1587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 name="Content Placeholder 2">
            <a:extLst>
              <a:ext uri="{FF2B5EF4-FFF2-40B4-BE49-F238E27FC236}">
                <a16:creationId xmlns:a16="http://schemas.microsoft.com/office/drawing/2014/main" id="{35F01891-17FC-4C35-B39B-B24F30E454BA}"/>
              </a:ext>
            </a:extLst>
          </p:cNvPr>
          <p:cNvSpPr txBox="1">
            <a:spLocks/>
          </p:cNvSpPr>
          <p:nvPr/>
        </p:nvSpPr>
        <p:spPr>
          <a:xfrm>
            <a:off x="2836342" y="2357288"/>
            <a:ext cx="6492240" cy="30632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500" dirty="0">
                <a:solidFill>
                  <a:schemeClr val="bg1"/>
                </a:solidFill>
                <a:latin typeface="Arial" panose="020B0604020202020204" pitchFamily="34" charset="0"/>
                <a:cs typeface="Arial" panose="020B0604020202020204" pitchFamily="34" charset="0"/>
              </a:rPr>
              <a:t>Key Takeaways</a:t>
            </a:r>
          </a:p>
        </p:txBody>
      </p:sp>
      <p:cxnSp>
        <p:nvCxnSpPr>
          <p:cNvPr id="3" name="Straight Connector 2">
            <a:extLst>
              <a:ext uri="{FF2B5EF4-FFF2-40B4-BE49-F238E27FC236}">
                <a16:creationId xmlns:a16="http://schemas.microsoft.com/office/drawing/2014/main" id="{F404CDBB-F841-49C5-9434-2985C7A15CF3}"/>
              </a:ext>
            </a:extLst>
          </p:cNvPr>
          <p:cNvCxnSpPr/>
          <p:nvPr/>
        </p:nvCxnSpPr>
        <p:spPr>
          <a:xfrm>
            <a:off x="3105150" y="3429000"/>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4250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36A748-5F36-485A-8291-6931D315387B}"/>
              </a:ext>
            </a:extLst>
          </p:cNvPr>
          <p:cNvSpPr txBox="1">
            <a:spLocks/>
          </p:cNvSpPr>
          <p:nvPr/>
        </p:nvSpPr>
        <p:spPr>
          <a:xfrm>
            <a:off x="688432" y="2195350"/>
            <a:ext cx="8596668" cy="388077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E1450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2F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2F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2F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2F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defRPr/>
            </a:pPr>
            <a:r>
              <a:rPr lang="en-US" sz="2000" dirty="0">
                <a:solidFill>
                  <a:srgbClr val="FFC000"/>
                </a:solidFill>
              </a:rPr>
              <a:t>Thank you </a:t>
            </a:r>
            <a:r>
              <a:rPr lang="en-US" sz="2000" dirty="0">
                <a:solidFill>
                  <a:srgbClr val="092F57"/>
                </a:solidFill>
              </a:rPr>
              <a:t>for being here! </a:t>
            </a:r>
          </a:p>
          <a:p>
            <a:pPr marL="0" indent="0">
              <a:lnSpc>
                <a:spcPct val="150000"/>
              </a:lnSpc>
              <a:spcBef>
                <a:spcPts val="600"/>
              </a:spcBef>
              <a:buClr>
                <a:srgbClr val="FFB81C"/>
              </a:buClr>
              <a:buFont typeface="Arial" panose="020B0604020202020204" pitchFamily="34" charset="0"/>
              <a:buNone/>
              <a:defRPr/>
            </a:pPr>
            <a:r>
              <a:rPr lang="en-US" sz="2200" dirty="0"/>
              <a:t>Expectations:</a:t>
            </a:r>
          </a:p>
          <a:p>
            <a:pPr marL="578358" lvl="1">
              <a:lnSpc>
                <a:spcPct val="150000"/>
              </a:lnSpc>
              <a:spcBef>
                <a:spcPts val="600"/>
              </a:spcBef>
              <a:buClr>
                <a:srgbClr val="FFB81C"/>
              </a:buClr>
              <a:defRPr/>
            </a:pPr>
            <a:r>
              <a:rPr lang="en-US" sz="1800" dirty="0"/>
              <a:t>Please give presenters your full attention.</a:t>
            </a:r>
          </a:p>
          <a:p>
            <a:pPr marL="578358" lvl="1">
              <a:lnSpc>
                <a:spcPct val="150000"/>
              </a:lnSpc>
              <a:spcBef>
                <a:spcPts val="600"/>
              </a:spcBef>
              <a:buClr>
                <a:srgbClr val="FFB81C"/>
              </a:buClr>
              <a:defRPr/>
            </a:pPr>
            <a:r>
              <a:rPr lang="EN-US" sz="1800" dirty="0"/>
              <a:t>Please </a:t>
            </a:r>
            <a:r>
              <a:rPr lang="en-US" sz="1800" dirty="0"/>
              <a:t>utilize the </a:t>
            </a:r>
            <a:r>
              <a:rPr lang="EN-US" sz="1800" dirty="0"/>
              <a:t>chat </a:t>
            </a:r>
            <a:r>
              <a:rPr lang="en-US" sz="1800" dirty="0"/>
              <a:t>functionality </a:t>
            </a:r>
            <a:r>
              <a:rPr lang="EN-US" sz="1800" dirty="0"/>
              <a:t>(bottom right) </a:t>
            </a:r>
            <a:r>
              <a:rPr lang="en-US" sz="1800" dirty="0"/>
              <a:t>to ask questions, </a:t>
            </a:r>
            <a:r>
              <a:rPr lang="EN-US" sz="1800" dirty="0"/>
              <a:t>or wait until the end of </a:t>
            </a:r>
            <a:r>
              <a:rPr lang="en-US" sz="1800" dirty="0"/>
              <a:t>the </a:t>
            </a:r>
            <a:r>
              <a:rPr lang="EN-US" sz="1800" dirty="0"/>
              <a:t>presentation to come off of mute and ask</a:t>
            </a:r>
            <a:r>
              <a:rPr lang="en-US" sz="1800" dirty="0">
                <a:solidFill>
                  <a:prstClr val="black"/>
                </a:solidFill>
              </a:rPr>
              <a:t>.</a:t>
            </a:r>
            <a:r>
              <a:rPr lang="EN-US" sz="1800" dirty="0">
                <a:solidFill>
                  <a:prstClr val="black"/>
                </a:solidFill>
              </a:rPr>
              <a:t> </a:t>
            </a:r>
            <a:endParaRPr lang="en-US" sz="1800" dirty="0">
              <a:solidFill>
                <a:prstClr val="black"/>
              </a:solidFill>
            </a:endParaRPr>
          </a:p>
          <a:p>
            <a:pPr marL="578358" lvl="1">
              <a:lnSpc>
                <a:spcPct val="150000"/>
              </a:lnSpc>
              <a:spcBef>
                <a:spcPts val="600"/>
              </a:spcBef>
              <a:buClr>
                <a:srgbClr val="FFB81C"/>
              </a:buClr>
              <a:defRPr/>
            </a:pPr>
            <a:r>
              <a:rPr lang="en-US" sz="1800" dirty="0"/>
              <a:t>This meeting is being recorded and will be provided in the follow-up email.</a:t>
            </a:r>
            <a:endParaRPr lang="EN-US" sz="1800" dirty="0"/>
          </a:p>
          <a:p>
            <a:pPr>
              <a:buFont typeface="Wingdings" panose="05000000000000000000" pitchFamily="2" charset="2"/>
              <a:buChar char="§"/>
            </a:pPr>
            <a:endParaRPr lang="en-US" dirty="0">
              <a:solidFill>
                <a:srgbClr val="092F57"/>
              </a:solidFill>
            </a:endParaRPr>
          </a:p>
        </p:txBody>
      </p:sp>
      <p:grpSp>
        <p:nvGrpSpPr>
          <p:cNvPr id="2" name="Group 1">
            <a:extLst>
              <a:ext uri="{FF2B5EF4-FFF2-40B4-BE49-F238E27FC236}">
                <a16:creationId xmlns:a16="http://schemas.microsoft.com/office/drawing/2014/main" id="{EFBF2931-F733-4400-8E48-8C7149A5B678}"/>
              </a:ext>
            </a:extLst>
          </p:cNvPr>
          <p:cNvGrpSpPr/>
          <p:nvPr/>
        </p:nvGrpSpPr>
        <p:grpSpPr>
          <a:xfrm>
            <a:off x="448027" y="5905850"/>
            <a:ext cx="12300307" cy="600604"/>
            <a:chOff x="1411261" y="5246818"/>
            <a:chExt cx="9848017" cy="510204"/>
          </a:xfrm>
        </p:grpSpPr>
        <p:pic>
          <p:nvPicPr>
            <p:cNvPr id="4" name="Picture 3">
              <a:extLst>
                <a:ext uri="{FF2B5EF4-FFF2-40B4-BE49-F238E27FC236}">
                  <a16:creationId xmlns:a16="http://schemas.microsoft.com/office/drawing/2014/main" id="{9252BB28-BBA1-4992-8B27-255CBADDB20C}"/>
                </a:ext>
              </a:extLst>
            </p:cNvPr>
            <p:cNvPicPr>
              <a:picLocks noChangeAspect="1"/>
            </p:cNvPicPr>
            <p:nvPr/>
          </p:nvPicPr>
          <p:blipFill rotWithShape="1">
            <a:blip r:embed="rId3"/>
            <a:srcRect l="24545" t="-5612" r="-7206" b="-2669"/>
            <a:stretch/>
          </p:blipFill>
          <p:spPr>
            <a:xfrm>
              <a:off x="1411261" y="5252054"/>
              <a:ext cx="9848017" cy="504968"/>
            </a:xfrm>
            <a:prstGeom prst="rect">
              <a:avLst/>
            </a:prstGeom>
          </p:spPr>
        </p:pic>
        <p:sp>
          <p:nvSpPr>
            <p:cNvPr id="5" name="Rectangle 4">
              <a:extLst>
                <a:ext uri="{FF2B5EF4-FFF2-40B4-BE49-F238E27FC236}">
                  <a16:creationId xmlns:a16="http://schemas.microsoft.com/office/drawing/2014/main" id="{77A8DA71-2200-4222-BB4D-C9807C774B44}"/>
                </a:ext>
              </a:extLst>
            </p:cNvPr>
            <p:cNvSpPr/>
            <p:nvPr/>
          </p:nvSpPr>
          <p:spPr>
            <a:xfrm>
              <a:off x="1895059" y="5246818"/>
              <a:ext cx="1023101" cy="504967"/>
            </a:xfrm>
            <a:prstGeom prst="rect">
              <a:avLst/>
            </a:prstGeom>
            <a:noFill/>
            <a:ln w="38100">
              <a:solidFill>
                <a:srgbClr val="E145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B3B44B7-676D-42D9-B7BD-699D6B40CF08}"/>
                </a:ext>
              </a:extLst>
            </p:cNvPr>
            <p:cNvSpPr/>
            <p:nvPr/>
          </p:nvSpPr>
          <p:spPr>
            <a:xfrm>
              <a:off x="5770088" y="5246818"/>
              <a:ext cx="457466" cy="504967"/>
            </a:xfrm>
            <a:prstGeom prst="rect">
              <a:avLst/>
            </a:prstGeom>
            <a:noFill/>
            <a:ln w="38100">
              <a:solidFill>
                <a:srgbClr val="E145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Title 6">
            <a:extLst>
              <a:ext uri="{FF2B5EF4-FFF2-40B4-BE49-F238E27FC236}">
                <a16:creationId xmlns:a16="http://schemas.microsoft.com/office/drawing/2014/main" id="{96060CCE-7A8E-4590-92B4-E81800D70067}"/>
              </a:ext>
            </a:extLst>
          </p:cNvPr>
          <p:cNvSpPr>
            <a:spLocks noGrp="1"/>
          </p:cNvSpPr>
          <p:nvPr>
            <p:ph type="title"/>
          </p:nvPr>
        </p:nvSpPr>
        <p:spPr/>
        <p:txBody>
          <a:bodyPr/>
          <a:lstStyle/>
          <a:p>
            <a:r>
              <a:rPr lang="en-US" dirty="0"/>
              <a:t>Welcome!</a:t>
            </a:r>
          </a:p>
        </p:txBody>
      </p:sp>
    </p:spTree>
    <p:extLst>
      <p:ext uri="{BB962C8B-B14F-4D97-AF65-F5344CB8AC3E}">
        <p14:creationId xmlns:p14="http://schemas.microsoft.com/office/powerpoint/2010/main" val="1172441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E99AD0-65B4-416E-9CCD-F56161B610EB}"/>
              </a:ext>
            </a:extLst>
          </p:cNvPr>
          <p:cNvPicPr>
            <a:picLocks noChangeAspect="1"/>
          </p:cNvPicPr>
          <p:nvPr/>
        </p:nvPicPr>
        <p:blipFill rotWithShape="1">
          <a:blip r:embed="rId2">
            <a:extLst>
              <a:ext uri="{28A0092B-C50C-407E-A947-70E740481C1C}">
                <a14:useLocalDpi xmlns:a14="http://schemas.microsoft.com/office/drawing/2010/main" val="0"/>
              </a:ext>
            </a:extLst>
          </a:blip>
          <a:srcRect b="7361"/>
          <a:stretch/>
        </p:blipFill>
        <p:spPr>
          <a:xfrm>
            <a:off x="0" y="0"/>
            <a:ext cx="12192000" cy="6353175"/>
          </a:xfrm>
          <a:prstGeom prst="rect">
            <a:avLst/>
          </a:prstGeom>
        </p:spPr>
      </p:pic>
      <p:sp>
        <p:nvSpPr>
          <p:cNvPr id="8" name="Rectangle 7">
            <a:extLst>
              <a:ext uri="{FF2B5EF4-FFF2-40B4-BE49-F238E27FC236}">
                <a16:creationId xmlns:a16="http://schemas.microsoft.com/office/drawing/2014/main" id="{B6839190-507A-4A47-887C-2DC3E13B107E}"/>
              </a:ext>
            </a:extLst>
          </p:cNvPr>
          <p:cNvSpPr/>
          <p:nvPr/>
        </p:nvSpPr>
        <p:spPr>
          <a:xfrm>
            <a:off x="0" y="0"/>
            <a:ext cx="12192000" cy="6353175"/>
          </a:xfrm>
          <a:prstGeom prst="rect">
            <a:avLst/>
          </a:prstGeom>
          <a:gradFill flip="none" rotWithShape="1">
            <a:gsLst>
              <a:gs pos="43000">
                <a:srgbClr val="092F61">
                  <a:alpha val="80000"/>
                </a:srgbClr>
              </a:gs>
              <a:gs pos="100000">
                <a:srgbClr val="FFB81C">
                  <a:alpha val="80000"/>
                </a:srgbClr>
              </a:gs>
            </a:gsLst>
            <a:lin ang="5400000" scaled="1"/>
            <a:tileRect/>
          </a:gradFill>
          <a:ln w="1587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 name="Content Placeholder 2">
            <a:extLst>
              <a:ext uri="{FF2B5EF4-FFF2-40B4-BE49-F238E27FC236}">
                <a16:creationId xmlns:a16="http://schemas.microsoft.com/office/drawing/2014/main" id="{35F01891-17FC-4C35-B39B-B24F30E454BA}"/>
              </a:ext>
            </a:extLst>
          </p:cNvPr>
          <p:cNvSpPr txBox="1">
            <a:spLocks/>
          </p:cNvSpPr>
          <p:nvPr/>
        </p:nvSpPr>
        <p:spPr>
          <a:xfrm>
            <a:off x="2836342" y="2357288"/>
            <a:ext cx="6492240" cy="30632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500" dirty="0">
                <a:solidFill>
                  <a:schemeClr val="bg1"/>
                </a:solidFill>
                <a:latin typeface="Arial" panose="020B0604020202020204" pitchFamily="34" charset="0"/>
                <a:cs typeface="Arial" panose="020B0604020202020204" pitchFamily="34" charset="0"/>
              </a:rPr>
              <a:t>Thank You!</a:t>
            </a:r>
          </a:p>
        </p:txBody>
      </p:sp>
      <p:sp>
        <p:nvSpPr>
          <p:cNvPr id="10" name="TextBox 9">
            <a:extLst>
              <a:ext uri="{FF2B5EF4-FFF2-40B4-BE49-F238E27FC236}">
                <a16:creationId xmlns:a16="http://schemas.microsoft.com/office/drawing/2014/main" id="{2E71641E-D942-4A56-AA3D-940FB7F7CF92}"/>
              </a:ext>
            </a:extLst>
          </p:cNvPr>
          <p:cNvSpPr txBox="1"/>
          <p:nvPr/>
        </p:nvSpPr>
        <p:spPr>
          <a:xfrm>
            <a:off x="7255506" y="4732793"/>
            <a:ext cx="3596630" cy="1200329"/>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Danielle Stevens</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dstevens@sco.Idaho.gov</a:t>
            </a:r>
            <a:r>
              <a:rPr lang="en-US" dirty="0">
                <a:solidFill>
                  <a:schemeClr val="bg1"/>
                </a:solidFill>
                <a:latin typeface="Arial" panose="020B0604020202020204" pitchFamily="34" charset="0"/>
                <a:cs typeface="Arial" panose="020B0604020202020204" pitchFamily="34" charset="0"/>
              </a:rPr>
              <a:t> </a:t>
            </a:r>
          </a:p>
          <a:p>
            <a:pPr algn="ctr"/>
            <a:r>
              <a:rPr lang="en-US" dirty="0">
                <a:solidFill>
                  <a:schemeClr val="bg1"/>
                </a:solidFill>
                <a:latin typeface="Arial" panose="020B0604020202020204" pitchFamily="34" charset="0"/>
                <a:cs typeface="Arial" panose="020B0604020202020204" pitchFamily="34" charset="0"/>
              </a:rPr>
              <a:t>208-332-8868</a:t>
            </a:r>
            <a:br>
              <a:rPr lang="en-US" dirty="0">
                <a:solidFill>
                  <a:schemeClr val="bg1"/>
                </a:solidFill>
                <a:latin typeface="Arial" panose="020B0604020202020204" pitchFamily="34" charset="0"/>
                <a:cs typeface="Arial" panose="020B0604020202020204" pitchFamily="34" charset="0"/>
              </a:rPr>
            </a:br>
            <a:endParaRPr lang="en-US"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E5364D4-61EE-402B-8FF9-A45DC070200E}"/>
              </a:ext>
            </a:extLst>
          </p:cNvPr>
          <p:cNvSpPr txBox="1"/>
          <p:nvPr/>
        </p:nvSpPr>
        <p:spPr>
          <a:xfrm>
            <a:off x="1707802" y="4732793"/>
            <a:ext cx="3340948" cy="923330"/>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Chris Lehosit</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clehosit@sco.Idaho.gov</a:t>
            </a:r>
            <a:r>
              <a:rPr lang="en-US" dirty="0">
                <a:solidFill>
                  <a:schemeClr val="bg1"/>
                </a:solidFill>
                <a:latin typeface="Arial" panose="020B0604020202020204" pitchFamily="34" charset="0"/>
                <a:cs typeface="Arial" panose="020B0604020202020204" pitchFamily="34" charset="0"/>
              </a:rPr>
              <a:t>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208-332-8887</a:t>
            </a:r>
          </a:p>
        </p:txBody>
      </p:sp>
      <p:sp>
        <p:nvSpPr>
          <p:cNvPr id="14" name="TextBox 13">
            <a:extLst>
              <a:ext uri="{FF2B5EF4-FFF2-40B4-BE49-F238E27FC236}">
                <a16:creationId xmlns:a16="http://schemas.microsoft.com/office/drawing/2014/main" id="{50952A4A-8011-4FB3-9B0A-1C2ADC7D0432}"/>
              </a:ext>
            </a:extLst>
          </p:cNvPr>
          <p:cNvSpPr txBox="1"/>
          <p:nvPr/>
        </p:nvSpPr>
        <p:spPr>
          <a:xfrm>
            <a:off x="4612884" y="4732793"/>
            <a:ext cx="3163825" cy="923330"/>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Elijah Stearns </a:t>
            </a:r>
          </a:p>
          <a:p>
            <a:pPr algn="ctr"/>
            <a:r>
              <a:rPr lang="en-US"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estearns@sco.idaho.gov</a:t>
            </a:r>
            <a:r>
              <a:rPr lang="en-US" dirty="0">
                <a:solidFill>
                  <a:schemeClr val="bg1"/>
                </a:solidFill>
                <a:latin typeface="Arial" panose="020B0604020202020204" pitchFamily="34" charset="0"/>
                <a:cs typeface="Arial" panose="020B0604020202020204" pitchFamily="34" charset="0"/>
              </a:rPr>
              <a:t>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208-332-8871</a:t>
            </a:r>
          </a:p>
        </p:txBody>
      </p:sp>
      <p:grpSp>
        <p:nvGrpSpPr>
          <p:cNvPr id="6" name="Group 5">
            <a:extLst>
              <a:ext uri="{FF2B5EF4-FFF2-40B4-BE49-F238E27FC236}">
                <a16:creationId xmlns:a16="http://schemas.microsoft.com/office/drawing/2014/main" id="{714A876F-0C99-465A-ADBA-B961712F82E8}"/>
              </a:ext>
            </a:extLst>
          </p:cNvPr>
          <p:cNvGrpSpPr/>
          <p:nvPr/>
        </p:nvGrpSpPr>
        <p:grpSpPr>
          <a:xfrm>
            <a:off x="2863418" y="3204328"/>
            <a:ext cx="6465164" cy="1283554"/>
            <a:chOff x="4017804" y="3070691"/>
            <a:chExt cx="6465164" cy="1283554"/>
          </a:xfrm>
        </p:grpSpPr>
        <p:cxnSp>
          <p:nvCxnSpPr>
            <p:cNvPr id="3" name="Straight Connector 2">
              <a:extLst>
                <a:ext uri="{FF2B5EF4-FFF2-40B4-BE49-F238E27FC236}">
                  <a16:creationId xmlns:a16="http://schemas.microsoft.com/office/drawing/2014/main" id="{F404CDBB-F841-49C5-9434-2985C7A15CF3}"/>
                </a:ext>
              </a:extLst>
            </p:cNvPr>
            <p:cNvCxnSpPr/>
            <p:nvPr/>
          </p:nvCxnSpPr>
          <p:spPr>
            <a:xfrm>
              <a:off x="4375150" y="3070691"/>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74EA573-40B4-4C23-B7AB-C903EBD3708B}"/>
                </a:ext>
              </a:extLst>
            </p:cNvPr>
            <p:cNvSpPr txBox="1"/>
            <p:nvPr/>
          </p:nvSpPr>
          <p:spPr>
            <a:xfrm>
              <a:off x="4017804" y="3417044"/>
              <a:ext cx="3692303" cy="923330"/>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Sheena Coles</a:t>
              </a:r>
            </a:p>
            <a:p>
              <a:pPr algn="ctr"/>
              <a:r>
                <a:rPr lang="en-US"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SColes@sco.Idaho.gov</a:t>
              </a:r>
              <a:r>
                <a:rPr lang="en-US" dirty="0">
                  <a:solidFill>
                    <a:schemeClr val="bg1"/>
                  </a:solidFill>
                  <a:latin typeface="Arial" panose="020B0604020202020204" pitchFamily="34" charset="0"/>
                  <a:cs typeface="Arial" panose="020B0604020202020204" pitchFamily="34" charset="0"/>
                </a:rPr>
                <a:t> </a:t>
              </a:r>
            </a:p>
            <a:p>
              <a:pPr algn="ctr"/>
              <a:r>
                <a:rPr lang="en-US" dirty="0">
                  <a:solidFill>
                    <a:schemeClr val="bg1"/>
                  </a:solidFill>
                  <a:latin typeface="Arial" panose="020B0604020202020204" pitchFamily="34" charset="0"/>
                  <a:cs typeface="Arial" panose="020B0604020202020204" pitchFamily="34" charset="0"/>
                </a:rPr>
                <a:t>208-334-3100 </a:t>
              </a:r>
            </a:p>
          </p:txBody>
        </p:sp>
        <p:sp>
          <p:nvSpPr>
            <p:cNvPr id="13" name="TextBox 12">
              <a:extLst>
                <a:ext uri="{FF2B5EF4-FFF2-40B4-BE49-F238E27FC236}">
                  <a16:creationId xmlns:a16="http://schemas.microsoft.com/office/drawing/2014/main" id="{57D4FBF6-E9D4-457A-AE3A-96040D09DBA3}"/>
                </a:ext>
              </a:extLst>
            </p:cNvPr>
            <p:cNvSpPr txBox="1"/>
            <p:nvPr/>
          </p:nvSpPr>
          <p:spPr>
            <a:xfrm>
              <a:off x="7169946" y="3430915"/>
              <a:ext cx="3313022" cy="923330"/>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Alex Doench </a:t>
              </a:r>
            </a:p>
            <a:p>
              <a:pPr algn="ctr"/>
              <a:r>
                <a:rPr lang="en-US" dirty="0">
                  <a:solidFill>
                    <a:schemeClr val="bg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adoench@sco.Idaho.gov</a:t>
              </a:r>
              <a:r>
                <a:rPr lang="en-US" dirty="0">
                  <a:solidFill>
                    <a:schemeClr val="bg1"/>
                  </a:solidFill>
                  <a:latin typeface="Arial" panose="020B0604020202020204" pitchFamily="34" charset="0"/>
                  <a:cs typeface="Arial" panose="020B0604020202020204" pitchFamily="34" charset="0"/>
                </a:rPr>
                <a:t> </a:t>
              </a:r>
            </a:p>
            <a:p>
              <a:pPr algn="ctr"/>
              <a:r>
                <a:rPr lang="en-US" dirty="0">
                  <a:solidFill>
                    <a:schemeClr val="bg1"/>
                  </a:solidFill>
                  <a:latin typeface="Arial" panose="020B0604020202020204" pitchFamily="34" charset="0"/>
                  <a:cs typeface="Arial" panose="020B0604020202020204" pitchFamily="34" charset="0"/>
                </a:rPr>
                <a:t>208-332-8841</a:t>
              </a:r>
            </a:p>
          </p:txBody>
        </p:sp>
      </p:grpSp>
    </p:spTree>
    <p:extLst>
      <p:ext uri="{BB962C8B-B14F-4D97-AF65-F5344CB8AC3E}">
        <p14:creationId xmlns:p14="http://schemas.microsoft.com/office/powerpoint/2010/main" val="945289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56C94E-42DE-4AFD-B2F0-7CFE6F607944}"/>
              </a:ext>
            </a:extLst>
          </p:cNvPr>
          <p:cNvPicPr>
            <a:picLocks noChangeAspect="1"/>
          </p:cNvPicPr>
          <p:nvPr/>
        </p:nvPicPr>
        <p:blipFill rotWithShape="1">
          <a:blip r:embed="rId3">
            <a:extLst>
              <a:ext uri="{28A0092B-C50C-407E-A947-70E740481C1C}">
                <a14:useLocalDpi xmlns:a14="http://schemas.microsoft.com/office/drawing/2010/main" val="0"/>
              </a:ext>
            </a:extLst>
          </a:blip>
          <a:srcRect t="-26059" b="26059"/>
          <a:stretch/>
        </p:blipFill>
        <p:spPr>
          <a:xfrm>
            <a:off x="0" y="-2235699"/>
            <a:ext cx="5719566" cy="8579349"/>
          </a:xfrm>
          <a:prstGeom prst="rect">
            <a:avLst/>
          </a:prstGeom>
        </p:spPr>
      </p:pic>
      <p:sp>
        <p:nvSpPr>
          <p:cNvPr id="3" name="Rectangle 2">
            <a:extLst>
              <a:ext uri="{FF2B5EF4-FFF2-40B4-BE49-F238E27FC236}">
                <a16:creationId xmlns:a16="http://schemas.microsoft.com/office/drawing/2014/main" id="{C7739D29-AC37-46BB-8D4F-5884D0842756}"/>
              </a:ext>
            </a:extLst>
          </p:cNvPr>
          <p:cNvSpPr/>
          <p:nvPr/>
        </p:nvSpPr>
        <p:spPr>
          <a:xfrm>
            <a:off x="1" y="0"/>
            <a:ext cx="5719567" cy="6343650"/>
          </a:xfrm>
          <a:prstGeom prst="rect">
            <a:avLst/>
          </a:prstGeom>
          <a:gradFill flip="none" rotWithShape="1">
            <a:gsLst>
              <a:gs pos="43000">
                <a:srgbClr val="092F57">
                  <a:alpha val="81000"/>
                </a:srgbClr>
              </a:gs>
              <a:gs pos="100000">
                <a:srgbClr val="FFB81C">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2A7212C1-E25E-4CB2-B791-89A3BA092208}"/>
              </a:ext>
            </a:extLst>
          </p:cNvPr>
          <p:cNvSpPr txBox="1"/>
          <p:nvPr/>
        </p:nvSpPr>
        <p:spPr>
          <a:xfrm>
            <a:off x="1513119" y="2690336"/>
            <a:ext cx="2693330" cy="738664"/>
          </a:xfrm>
          <a:prstGeom prst="rect">
            <a:avLst/>
          </a:prstGeom>
          <a:noFill/>
        </p:spPr>
        <p:txBody>
          <a:bodyPr wrap="square" rtlCol="0">
            <a:spAutoFit/>
          </a:bodyPr>
          <a:lstStyle/>
          <a:p>
            <a:r>
              <a:rPr lang="en-US" sz="4200" b="1" dirty="0">
                <a:solidFill>
                  <a:schemeClr val="bg1"/>
                </a:solidFill>
                <a:latin typeface="Arial" panose="020B0604020202020204" pitchFamily="34" charset="0"/>
                <a:cs typeface="Arial" panose="020B0604020202020204" pitchFamily="34" charset="0"/>
              </a:rPr>
              <a:t>AGENDA</a:t>
            </a:r>
          </a:p>
        </p:txBody>
      </p:sp>
      <p:sp>
        <p:nvSpPr>
          <p:cNvPr id="7" name="TextBox 6">
            <a:extLst>
              <a:ext uri="{FF2B5EF4-FFF2-40B4-BE49-F238E27FC236}">
                <a16:creationId xmlns:a16="http://schemas.microsoft.com/office/drawing/2014/main" id="{898D7B7A-5B61-466B-A6A6-AD29DB1461E8}"/>
              </a:ext>
            </a:extLst>
          </p:cNvPr>
          <p:cNvSpPr txBox="1"/>
          <p:nvPr/>
        </p:nvSpPr>
        <p:spPr>
          <a:xfrm>
            <a:off x="6472434" y="1662747"/>
            <a:ext cx="6100762" cy="2793842"/>
          </a:xfrm>
          <a:prstGeom prst="rect">
            <a:avLst/>
          </a:prstGeom>
          <a:noFill/>
        </p:spPr>
        <p:txBody>
          <a:bodyPr wrap="square">
            <a:spAutoFit/>
          </a:bodyPr>
          <a:lstStyle/>
          <a:p>
            <a:pPr marL="285750" indent="-285750">
              <a:lnSpc>
                <a:spcPct val="150000"/>
              </a:lnSpc>
              <a:buClr>
                <a:srgbClr val="FFB81C"/>
              </a:buClr>
              <a:buFont typeface="Arial" panose="020B0604020202020204" pitchFamily="34" charset="0"/>
              <a:buChar char="•"/>
            </a:pPr>
            <a:r>
              <a:rPr lang="en-US" sz="2400" dirty="0">
                <a:solidFill>
                  <a:srgbClr val="092F57"/>
                </a:solidFill>
                <a:latin typeface="Arial" panose="020B0604020202020204" pitchFamily="34" charset="0"/>
                <a:cs typeface="Arial" panose="020B0604020202020204" pitchFamily="34" charset="0"/>
              </a:rPr>
              <a:t>Phase 1 Update</a:t>
            </a:r>
          </a:p>
          <a:p>
            <a:pPr marL="285750" indent="-285750">
              <a:lnSpc>
                <a:spcPct val="150000"/>
              </a:lnSpc>
              <a:buClr>
                <a:srgbClr val="FFB81C"/>
              </a:buClr>
              <a:buFont typeface="Arial" panose="020B0604020202020204" pitchFamily="34" charset="0"/>
              <a:buChar char="•"/>
            </a:pPr>
            <a:r>
              <a:rPr lang="en-US" sz="2400" dirty="0">
                <a:solidFill>
                  <a:srgbClr val="092F57"/>
                </a:solidFill>
                <a:latin typeface="Arial" panose="020B0604020202020204" pitchFamily="34" charset="0"/>
                <a:cs typeface="Arial" panose="020B0604020202020204" pitchFamily="34" charset="0"/>
              </a:rPr>
              <a:t>Phase 2 Update</a:t>
            </a:r>
          </a:p>
          <a:p>
            <a:pPr marL="285750" indent="-285750">
              <a:lnSpc>
                <a:spcPct val="150000"/>
              </a:lnSpc>
              <a:buClr>
                <a:srgbClr val="FFB81C"/>
              </a:buClr>
              <a:buFont typeface="Arial" panose="020B0604020202020204" pitchFamily="34" charset="0"/>
              <a:buChar char="•"/>
            </a:pPr>
            <a:r>
              <a:rPr lang="en-US" sz="2400" dirty="0">
                <a:solidFill>
                  <a:srgbClr val="092F57"/>
                </a:solidFill>
                <a:latin typeface="Arial" panose="020B0604020202020204" pitchFamily="34" charset="0"/>
                <a:cs typeface="Arial" panose="020B0604020202020204" pitchFamily="34" charset="0"/>
              </a:rPr>
              <a:t>Training</a:t>
            </a:r>
          </a:p>
          <a:p>
            <a:pPr marL="285750" indent="-285750">
              <a:lnSpc>
                <a:spcPct val="150000"/>
              </a:lnSpc>
              <a:buClr>
                <a:srgbClr val="FFB81C"/>
              </a:buClr>
              <a:buFont typeface="Arial" panose="020B0604020202020204" pitchFamily="34" charset="0"/>
              <a:buChar char="•"/>
            </a:pPr>
            <a:r>
              <a:rPr lang="en-US" sz="2400" dirty="0">
                <a:solidFill>
                  <a:srgbClr val="092F57"/>
                </a:solidFill>
                <a:latin typeface="Arial" panose="020B0604020202020204" pitchFamily="34" charset="0"/>
                <a:cs typeface="Arial" panose="020B0604020202020204" pitchFamily="34" charset="0"/>
              </a:rPr>
              <a:t>Key Takeaways</a:t>
            </a:r>
          </a:p>
          <a:p>
            <a:pPr marL="285750" indent="-285750">
              <a:lnSpc>
                <a:spcPct val="150000"/>
              </a:lnSpc>
              <a:buClr>
                <a:srgbClr val="FFB81C"/>
              </a:buClr>
              <a:buFont typeface="Arial" panose="020B0604020202020204" pitchFamily="34" charset="0"/>
              <a:buChar char="•"/>
            </a:pPr>
            <a:r>
              <a:rPr lang="en-US" sz="2400" dirty="0">
                <a:solidFill>
                  <a:srgbClr val="092F57"/>
                </a:solidFill>
                <a:latin typeface="Arial" panose="020B0604020202020204" pitchFamily="34" charset="0"/>
                <a:cs typeface="Arial" panose="020B0604020202020204" pitchFamily="34" charset="0"/>
              </a:rPr>
              <a:t>Q&amp;A </a:t>
            </a:r>
            <a:endParaRPr lang="EN-US" sz="2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478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73AAB5-772E-4656-A1AD-26F30392BB72}"/>
              </a:ext>
            </a:extLst>
          </p:cNvPr>
          <p:cNvPicPr>
            <a:picLocks noChangeAspect="1"/>
          </p:cNvPicPr>
          <p:nvPr/>
        </p:nvPicPr>
        <p:blipFill rotWithShape="1">
          <a:blip r:embed="rId2">
            <a:extLst>
              <a:ext uri="{28A0092B-C50C-407E-A947-70E740481C1C}">
                <a14:useLocalDpi xmlns:a14="http://schemas.microsoft.com/office/drawing/2010/main" val="0"/>
              </a:ext>
            </a:extLst>
          </a:blip>
          <a:srcRect t="21645"/>
          <a:stretch/>
        </p:blipFill>
        <p:spPr>
          <a:xfrm>
            <a:off x="0" y="0"/>
            <a:ext cx="12192000" cy="6366933"/>
          </a:xfrm>
          <a:prstGeom prst="rect">
            <a:avLst/>
          </a:prstGeom>
        </p:spPr>
      </p:pic>
      <p:sp>
        <p:nvSpPr>
          <p:cNvPr id="5" name="Rectangle 4">
            <a:extLst>
              <a:ext uri="{FF2B5EF4-FFF2-40B4-BE49-F238E27FC236}">
                <a16:creationId xmlns:a16="http://schemas.microsoft.com/office/drawing/2014/main" id="{8C53A6CE-7BBF-4A74-9A34-366307D77A78}"/>
              </a:ext>
            </a:extLst>
          </p:cNvPr>
          <p:cNvSpPr/>
          <p:nvPr/>
        </p:nvSpPr>
        <p:spPr>
          <a:xfrm>
            <a:off x="0" y="0"/>
            <a:ext cx="12192000" cy="6366933"/>
          </a:xfrm>
          <a:prstGeom prst="rect">
            <a:avLst/>
          </a:prstGeom>
          <a:gradFill flip="none" rotWithShape="1">
            <a:gsLst>
              <a:gs pos="43000">
                <a:srgbClr val="092F57">
                  <a:alpha val="81000"/>
                </a:srgbClr>
              </a:gs>
              <a:gs pos="100000">
                <a:srgbClr val="FFB81C">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F2687D45-91FF-423D-9AC4-8A53958E7413}"/>
              </a:ext>
            </a:extLst>
          </p:cNvPr>
          <p:cNvGrpSpPr/>
          <p:nvPr/>
        </p:nvGrpSpPr>
        <p:grpSpPr>
          <a:xfrm>
            <a:off x="2849880" y="2641062"/>
            <a:ext cx="6492240" cy="1084807"/>
            <a:chOff x="4783749" y="2581795"/>
            <a:chExt cx="6492240" cy="1084807"/>
          </a:xfrm>
        </p:grpSpPr>
        <p:sp>
          <p:nvSpPr>
            <p:cNvPr id="3" name="Content Placeholder 2">
              <a:extLst>
                <a:ext uri="{FF2B5EF4-FFF2-40B4-BE49-F238E27FC236}">
                  <a16:creationId xmlns:a16="http://schemas.microsoft.com/office/drawing/2014/main" id="{5CA47CAA-97DF-4656-9F27-AC0CF360AA67}"/>
                </a:ext>
              </a:extLst>
            </p:cNvPr>
            <p:cNvSpPr txBox="1">
              <a:spLocks/>
            </p:cNvSpPr>
            <p:nvPr/>
          </p:nvSpPr>
          <p:spPr>
            <a:xfrm>
              <a:off x="4783749" y="2581795"/>
              <a:ext cx="6492240" cy="10848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dirty="0">
                  <a:solidFill>
                    <a:schemeClr val="bg1"/>
                  </a:solidFill>
                  <a:latin typeface="Arial" panose="020B0604020202020204" pitchFamily="34" charset="0"/>
                  <a:cs typeface="Arial" panose="020B0604020202020204" pitchFamily="34" charset="0"/>
                </a:rPr>
                <a:t>Luma Phase 1 Update</a:t>
              </a:r>
              <a:endParaRPr lang="en-US" sz="4500" dirty="0">
                <a:solidFill>
                  <a:schemeClr val="bg1"/>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89787D8-0209-4903-A357-D61C2ADC4E28}"/>
                </a:ext>
              </a:extLst>
            </p:cNvPr>
            <p:cNvCxnSpPr>
              <a:cxnSpLocks/>
            </p:cNvCxnSpPr>
            <p:nvPr/>
          </p:nvCxnSpPr>
          <p:spPr>
            <a:xfrm>
              <a:off x="5039019" y="3666602"/>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86049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BD860-EF96-4553-949B-F700B82A2FCD}"/>
              </a:ext>
            </a:extLst>
          </p:cNvPr>
          <p:cNvSpPr>
            <a:spLocks noGrp="1"/>
          </p:cNvSpPr>
          <p:nvPr>
            <p:ph type="title" idx="4294967295"/>
          </p:nvPr>
        </p:nvSpPr>
        <p:spPr>
          <a:xfrm>
            <a:off x="0" y="559649"/>
            <a:ext cx="10515600" cy="612775"/>
          </a:xfrm>
        </p:spPr>
        <p:txBody>
          <a:bodyPr>
            <a:normAutofit/>
          </a:bodyPr>
          <a:lstStyle/>
          <a:p>
            <a:pPr indent="111125"/>
            <a:r>
              <a:rPr lang="en-US" sz="3600" dirty="0">
                <a:solidFill>
                  <a:schemeClr val="bg1"/>
                </a:solidFill>
              </a:rPr>
              <a:t>Getting back into Agency Testing</a:t>
            </a:r>
            <a:endParaRPr lang="en-US" sz="3600" u="none" dirty="0">
              <a:solidFill>
                <a:schemeClr val="bg1"/>
              </a:solidFill>
            </a:endParaRPr>
          </a:p>
        </p:txBody>
      </p:sp>
      <p:sp>
        <p:nvSpPr>
          <p:cNvPr id="13" name="TextBox 12">
            <a:extLst>
              <a:ext uri="{FF2B5EF4-FFF2-40B4-BE49-F238E27FC236}">
                <a16:creationId xmlns:a16="http://schemas.microsoft.com/office/drawing/2014/main" id="{D4371C91-8F84-48A5-A76C-88A3831600F2}"/>
              </a:ext>
            </a:extLst>
          </p:cNvPr>
          <p:cNvSpPr txBox="1"/>
          <p:nvPr/>
        </p:nvSpPr>
        <p:spPr>
          <a:xfrm>
            <a:off x="5721052" y="1541971"/>
            <a:ext cx="6102220" cy="1264642"/>
          </a:xfrm>
          <a:prstGeom prst="rect">
            <a:avLst/>
          </a:prstGeom>
          <a:noFill/>
        </p:spPr>
        <p:txBody>
          <a:bodyPr wrap="square">
            <a:spAutoFit/>
          </a:bodyPr>
          <a:lstStyle/>
          <a:p>
            <a:pPr marL="0" marR="0">
              <a:lnSpc>
                <a:spcPct val="107000"/>
              </a:lnSpc>
              <a:spcBef>
                <a:spcPts val="0"/>
              </a:spcBef>
              <a:spcAft>
                <a:spcPts val="0"/>
              </a:spcAft>
            </a:pPr>
            <a:r>
              <a:rPr lang="en-US" sz="1800" dirty="0">
                <a:solidFill>
                  <a:srgbClr val="092F57"/>
                </a:solidFill>
                <a:effectLst/>
                <a:latin typeface="Calibri" panose="020F0502020204030204" pitchFamily="34" charset="0"/>
                <a:ea typeface="Calibri" panose="020F0502020204030204" pitchFamily="34" charset="0"/>
                <a:cs typeface="Times New Roman" panose="02020603050405020304" pitchFamily="18" charset="0"/>
              </a:rPr>
              <a:t>“We want to see how our setup for Projects and Program is going to work from Purchasing to Budgets and Reporting.  How are your Project Activities going to give this big picture look before we get back into the weeds?</a:t>
            </a:r>
          </a:p>
        </p:txBody>
      </p:sp>
      <p:sp>
        <p:nvSpPr>
          <p:cNvPr id="14" name="TextBox 13">
            <a:extLst>
              <a:ext uri="{FF2B5EF4-FFF2-40B4-BE49-F238E27FC236}">
                <a16:creationId xmlns:a16="http://schemas.microsoft.com/office/drawing/2014/main" id="{1B487D1B-3202-4FA2-989B-DE4C65F29C7F}"/>
              </a:ext>
            </a:extLst>
          </p:cNvPr>
          <p:cNvSpPr txBox="1"/>
          <p:nvPr/>
        </p:nvSpPr>
        <p:spPr>
          <a:xfrm>
            <a:off x="5721052" y="2945643"/>
            <a:ext cx="6102220" cy="1477328"/>
          </a:xfrm>
          <a:prstGeom prst="rect">
            <a:avLst/>
          </a:prstGeom>
          <a:noFill/>
        </p:spPr>
        <p:txBody>
          <a:bodyPr wrap="square">
            <a:spAutoFit/>
          </a:bodyPr>
          <a:lstStyle/>
          <a:p>
            <a:r>
              <a:rPr lang="en-US" sz="1800" dirty="0">
                <a:solidFill>
                  <a:srgbClr val="092F57"/>
                </a:solidFill>
                <a:effectLst/>
                <a:latin typeface="Calibri" panose="020F0502020204030204" pitchFamily="34" charset="0"/>
                <a:ea typeface="Calibri" panose="020F0502020204030204" pitchFamily="34" charset="0"/>
                <a:cs typeface="Times New Roman" panose="02020603050405020304" pitchFamily="18" charset="0"/>
              </a:rPr>
              <a:t>“…how our setup will actually work, and the impact of our setup on all steps of the process, from budget--&gt;purchasing--&gt;reporting etc.  It is difficult to complete the workbooks without knowing what it will look like on the back end when it's actually being used.” </a:t>
            </a:r>
            <a:endParaRPr lang="en-US" dirty="0">
              <a:solidFill>
                <a:srgbClr val="092F57"/>
              </a:solidFill>
            </a:endParaRPr>
          </a:p>
        </p:txBody>
      </p:sp>
      <p:sp>
        <p:nvSpPr>
          <p:cNvPr id="15" name="TextBox 14">
            <a:extLst>
              <a:ext uri="{FF2B5EF4-FFF2-40B4-BE49-F238E27FC236}">
                <a16:creationId xmlns:a16="http://schemas.microsoft.com/office/drawing/2014/main" id="{C2E8E2D6-D875-48BB-971A-FB697DABF201}"/>
              </a:ext>
            </a:extLst>
          </p:cNvPr>
          <p:cNvSpPr txBox="1"/>
          <p:nvPr/>
        </p:nvSpPr>
        <p:spPr>
          <a:xfrm>
            <a:off x="5721052" y="4603658"/>
            <a:ext cx="6102220" cy="646331"/>
          </a:xfrm>
          <a:prstGeom prst="rect">
            <a:avLst/>
          </a:prstGeom>
          <a:noFill/>
        </p:spPr>
        <p:txBody>
          <a:bodyPr wrap="square">
            <a:spAutoFit/>
          </a:bodyPr>
          <a:lstStyle/>
          <a:p>
            <a:r>
              <a:rPr lang="en-US" sz="1800" dirty="0">
                <a:solidFill>
                  <a:srgbClr val="092F57"/>
                </a:solidFill>
                <a:effectLst/>
                <a:latin typeface="Calibri" panose="020F0502020204030204" pitchFamily="34" charset="0"/>
                <a:ea typeface="Calibri" panose="020F0502020204030204" pitchFamily="34" charset="0"/>
                <a:cs typeface="Times New Roman" panose="02020603050405020304" pitchFamily="18" charset="0"/>
              </a:rPr>
              <a:t>“We need to be able to see what the output is from everything that we input.”</a:t>
            </a:r>
            <a:endParaRPr lang="en-US" dirty="0">
              <a:solidFill>
                <a:srgbClr val="092F57"/>
              </a:solidFill>
            </a:endParaRPr>
          </a:p>
        </p:txBody>
      </p:sp>
      <p:sp>
        <p:nvSpPr>
          <p:cNvPr id="16" name="TextBox 15">
            <a:extLst>
              <a:ext uri="{FF2B5EF4-FFF2-40B4-BE49-F238E27FC236}">
                <a16:creationId xmlns:a16="http://schemas.microsoft.com/office/drawing/2014/main" id="{B29468B4-A79A-4427-9D87-7B8A2CE20BA6}"/>
              </a:ext>
            </a:extLst>
          </p:cNvPr>
          <p:cNvSpPr txBox="1"/>
          <p:nvPr/>
        </p:nvSpPr>
        <p:spPr>
          <a:xfrm>
            <a:off x="5721052" y="5444672"/>
            <a:ext cx="6102220" cy="646331"/>
          </a:xfrm>
          <a:prstGeom prst="rect">
            <a:avLst/>
          </a:prstGeom>
          <a:noFill/>
        </p:spPr>
        <p:txBody>
          <a:bodyPr wrap="square">
            <a:spAutoFit/>
          </a:bodyPr>
          <a:lstStyle/>
          <a:p>
            <a:r>
              <a:rPr lang="en-US" sz="1800" dirty="0">
                <a:solidFill>
                  <a:srgbClr val="092F57"/>
                </a:solidFill>
                <a:effectLst/>
                <a:latin typeface="Calibri" panose="020F0502020204030204" pitchFamily="34" charset="0"/>
                <a:ea typeface="Calibri" panose="020F0502020204030204" pitchFamily="34" charset="0"/>
                <a:cs typeface="Times New Roman" panose="02020603050405020304" pitchFamily="18" charset="0"/>
              </a:rPr>
              <a:t>“And see the actual system, not slides that have bubbles of information.”</a:t>
            </a:r>
            <a:endParaRPr lang="en-US" dirty="0">
              <a:solidFill>
                <a:srgbClr val="092F57"/>
              </a:solidFill>
            </a:endParaRPr>
          </a:p>
        </p:txBody>
      </p:sp>
      <p:sp>
        <p:nvSpPr>
          <p:cNvPr id="17" name="TextBox 16">
            <a:extLst>
              <a:ext uri="{FF2B5EF4-FFF2-40B4-BE49-F238E27FC236}">
                <a16:creationId xmlns:a16="http://schemas.microsoft.com/office/drawing/2014/main" id="{894BC1E6-F911-43BE-AD09-BF2FE784EF94}"/>
              </a:ext>
            </a:extLst>
          </p:cNvPr>
          <p:cNvSpPr txBox="1"/>
          <p:nvPr/>
        </p:nvSpPr>
        <p:spPr>
          <a:xfrm>
            <a:off x="368728" y="1505417"/>
            <a:ext cx="5037769" cy="4154984"/>
          </a:xfrm>
          <a:prstGeom prst="rect">
            <a:avLst/>
          </a:prstGeom>
          <a:noFill/>
        </p:spPr>
        <p:txBody>
          <a:bodyPr wrap="square" rtlCol="0">
            <a:spAutoFit/>
          </a:bodyPr>
          <a:lstStyle/>
          <a:p>
            <a:r>
              <a:rPr lang="en-US" sz="2400" b="1" dirty="0"/>
              <a:t>Goal</a:t>
            </a:r>
            <a:r>
              <a:rPr lang="en-US" sz="2400" dirty="0"/>
              <a:t>:  </a:t>
            </a:r>
          </a:p>
          <a:p>
            <a:r>
              <a:rPr lang="en-US" sz="2400" dirty="0"/>
              <a:t>Establish and configure a new tenant allowing the project to enter into Agency Testing.</a:t>
            </a:r>
          </a:p>
          <a:p>
            <a:endParaRPr lang="en-US" sz="2400" dirty="0"/>
          </a:p>
          <a:p>
            <a:pPr marL="342900" indent="-342900">
              <a:buFont typeface="Arial" panose="020B0604020202020204" pitchFamily="34" charset="0"/>
              <a:buChar char="•"/>
            </a:pPr>
            <a:r>
              <a:rPr lang="en-US" sz="2400" dirty="0"/>
              <a:t>Business process validation sessions with agencies.</a:t>
            </a:r>
          </a:p>
          <a:p>
            <a:endParaRPr lang="en-US" sz="2400" dirty="0"/>
          </a:p>
          <a:p>
            <a:pPr marL="342900" indent="-342900">
              <a:buFont typeface="Arial" panose="020B0604020202020204" pitchFamily="34" charset="0"/>
              <a:buChar char="•"/>
            </a:pPr>
            <a:r>
              <a:rPr lang="en-US" sz="2400" dirty="0"/>
              <a:t>Agency configuration workbook updates.</a:t>
            </a:r>
          </a:p>
          <a:p>
            <a:pPr marL="342900" indent="-342900">
              <a:buFont typeface="Arial" panose="020B0604020202020204" pitchFamily="34" charset="0"/>
              <a:buChar char="•"/>
            </a:pPr>
            <a:endParaRPr lang="en-US" sz="2400" dirty="0"/>
          </a:p>
        </p:txBody>
      </p:sp>
      <p:cxnSp>
        <p:nvCxnSpPr>
          <p:cNvPr id="7" name="Straight Connector 6">
            <a:extLst>
              <a:ext uri="{FF2B5EF4-FFF2-40B4-BE49-F238E27FC236}">
                <a16:creationId xmlns:a16="http://schemas.microsoft.com/office/drawing/2014/main" id="{86344D3C-96DA-49C0-8034-B16B23C662A6}"/>
              </a:ext>
            </a:extLst>
          </p:cNvPr>
          <p:cNvCxnSpPr/>
          <p:nvPr/>
        </p:nvCxnSpPr>
        <p:spPr>
          <a:xfrm>
            <a:off x="5477346" y="1801640"/>
            <a:ext cx="0" cy="3883936"/>
          </a:xfrm>
          <a:prstGeom prst="line">
            <a:avLst/>
          </a:prstGeom>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347798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7546EB4F-D344-46CA-9224-563FC75B79E8}"/>
              </a:ext>
            </a:extLst>
          </p:cNvPr>
          <p:cNvGraphicFramePr>
            <a:graphicFrameLocks noGrp="1"/>
          </p:cNvGraphicFramePr>
          <p:nvPr/>
        </p:nvGraphicFramePr>
        <p:xfrm>
          <a:off x="359295" y="1369805"/>
          <a:ext cx="10035342" cy="4450080"/>
        </p:xfrm>
        <a:graphic>
          <a:graphicData uri="http://schemas.openxmlformats.org/drawingml/2006/table">
            <a:tbl>
              <a:tblPr bandRow="1">
                <a:tableStyleId>{5C22544A-7EE6-4342-B048-85BDC9FD1C3A}</a:tableStyleId>
              </a:tblPr>
              <a:tblGrid>
                <a:gridCol w="3346114">
                  <a:extLst>
                    <a:ext uri="{9D8B030D-6E8A-4147-A177-3AD203B41FA5}">
                      <a16:colId xmlns:a16="http://schemas.microsoft.com/office/drawing/2014/main" val="20000"/>
                    </a:ext>
                  </a:extLst>
                </a:gridCol>
                <a:gridCol w="393484">
                  <a:extLst>
                    <a:ext uri="{9D8B030D-6E8A-4147-A177-3AD203B41FA5}">
                      <a16:colId xmlns:a16="http://schemas.microsoft.com/office/drawing/2014/main" val="20001"/>
                    </a:ext>
                  </a:extLst>
                </a:gridCol>
                <a:gridCol w="393484">
                  <a:extLst>
                    <a:ext uri="{9D8B030D-6E8A-4147-A177-3AD203B41FA5}">
                      <a16:colId xmlns:a16="http://schemas.microsoft.com/office/drawing/2014/main" val="20002"/>
                    </a:ext>
                  </a:extLst>
                </a:gridCol>
                <a:gridCol w="393484">
                  <a:extLst>
                    <a:ext uri="{9D8B030D-6E8A-4147-A177-3AD203B41FA5}">
                      <a16:colId xmlns:a16="http://schemas.microsoft.com/office/drawing/2014/main" val="20003"/>
                    </a:ext>
                  </a:extLst>
                </a:gridCol>
                <a:gridCol w="393484">
                  <a:extLst>
                    <a:ext uri="{9D8B030D-6E8A-4147-A177-3AD203B41FA5}">
                      <a16:colId xmlns:a16="http://schemas.microsoft.com/office/drawing/2014/main" val="20004"/>
                    </a:ext>
                  </a:extLst>
                </a:gridCol>
                <a:gridCol w="393484">
                  <a:extLst>
                    <a:ext uri="{9D8B030D-6E8A-4147-A177-3AD203B41FA5}">
                      <a16:colId xmlns:a16="http://schemas.microsoft.com/office/drawing/2014/main" val="20005"/>
                    </a:ext>
                  </a:extLst>
                </a:gridCol>
                <a:gridCol w="393484">
                  <a:extLst>
                    <a:ext uri="{9D8B030D-6E8A-4147-A177-3AD203B41FA5}">
                      <a16:colId xmlns:a16="http://schemas.microsoft.com/office/drawing/2014/main" val="20006"/>
                    </a:ext>
                  </a:extLst>
                </a:gridCol>
                <a:gridCol w="393484">
                  <a:extLst>
                    <a:ext uri="{9D8B030D-6E8A-4147-A177-3AD203B41FA5}">
                      <a16:colId xmlns:a16="http://schemas.microsoft.com/office/drawing/2014/main" val="20007"/>
                    </a:ext>
                  </a:extLst>
                </a:gridCol>
                <a:gridCol w="393484">
                  <a:extLst>
                    <a:ext uri="{9D8B030D-6E8A-4147-A177-3AD203B41FA5}">
                      <a16:colId xmlns:a16="http://schemas.microsoft.com/office/drawing/2014/main" val="20008"/>
                    </a:ext>
                  </a:extLst>
                </a:gridCol>
                <a:gridCol w="393484">
                  <a:extLst>
                    <a:ext uri="{9D8B030D-6E8A-4147-A177-3AD203B41FA5}">
                      <a16:colId xmlns:a16="http://schemas.microsoft.com/office/drawing/2014/main" val="20009"/>
                    </a:ext>
                  </a:extLst>
                </a:gridCol>
                <a:gridCol w="393484">
                  <a:extLst>
                    <a:ext uri="{9D8B030D-6E8A-4147-A177-3AD203B41FA5}">
                      <a16:colId xmlns:a16="http://schemas.microsoft.com/office/drawing/2014/main" val="20010"/>
                    </a:ext>
                  </a:extLst>
                </a:gridCol>
                <a:gridCol w="393484">
                  <a:extLst>
                    <a:ext uri="{9D8B030D-6E8A-4147-A177-3AD203B41FA5}">
                      <a16:colId xmlns:a16="http://schemas.microsoft.com/office/drawing/2014/main" val="20012"/>
                    </a:ext>
                  </a:extLst>
                </a:gridCol>
                <a:gridCol w="393484">
                  <a:extLst>
                    <a:ext uri="{9D8B030D-6E8A-4147-A177-3AD203B41FA5}">
                      <a16:colId xmlns:a16="http://schemas.microsoft.com/office/drawing/2014/main" val="20013"/>
                    </a:ext>
                  </a:extLst>
                </a:gridCol>
                <a:gridCol w="393484">
                  <a:extLst>
                    <a:ext uri="{9D8B030D-6E8A-4147-A177-3AD203B41FA5}">
                      <a16:colId xmlns:a16="http://schemas.microsoft.com/office/drawing/2014/main" val="20014"/>
                    </a:ext>
                  </a:extLst>
                </a:gridCol>
                <a:gridCol w="393484">
                  <a:extLst>
                    <a:ext uri="{9D8B030D-6E8A-4147-A177-3AD203B41FA5}">
                      <a16:colId xmlns:a16="http://schemas.microsoft.com/office/drawing/2014/main" val="20015"/>
                    </a:ext>
                  </a:extLst>
                </a:gridCol>
                <a:gridCol w="393484">
                  <a:extLst>
                    <a:ext uri="{9D8B030D-6E8A-4147-A177-3AD203B41FA5}">
                      <a16:colId xmlns:a16="http://schemas.microsoft.com/office/drawing/2014/main" val="20016"/>
                    </a:ext>
                  </a:extLst>
                </a:gridCol>
                <a:gridCol w="393484">
                  <a:extLst>
                    <a:ext uri="{9D8B030D-6E8A-4147-A177-3AD203B41FA5}">
                      <a16:colId xmlns:a16="http://schemas.microsoft.com/office/drawing/2014/main" val="2878085215"/>
                    </a:ext>
                  </a:extLst>
                </a:gridCol>
                <a:gridCol w="393484">
                  <a:extLst>
                    <a:ext uri="{9D8B030D-6E8A-4147-A177-3AD203B41FA5}">
                      <a16:colId xmlns:a16="http://schemas.microsoft.com/office/drawing/2014/main" val="20017"/>
                    </a:ext>
                  </a:extLst>
                </a:gridCol>
              </a:tblGrid>
              <a:tr h="211235">
                <a:tc>
                  <a:txBody>
                    <a:bodyPr/>
                    <a:lstStyle/>
                    <a:p>
                      <a:pPr>
                        <a:lnSpc>
                          <a:spcPct val="100000"/>
                        </a:lnSpc>
                        <a:spcBef>
                          <a:spcPts val="400"/>
                        </a:spcBef>
                      </a:pPr>
                      <a:endParaRPr lang="en-US" sz="1100" dirty="0">
                        <a:solidFill>
                          <a:schemeClr val="tx1"/>
                        </a:solidFill>
                        <a:latin typeface="+mn-lt"/>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indent="0" algn="ctr" defTabSz="914400" rtl="0" eaLnBrk="1" fontAlgn="auto" latinLnBrk="0" hangingPunct="1">
                        <a:lnSpc>
                          <a:spcPct val="100000"/>
                        </a:lnSpc>
                        <a:spcBef>
                          <a:spcPts val="400"/>
                        </a:spcBef>
                        <a:spcAft>
                          <a:spcPts val="0"/>
                        </a:spcAft>
                        <a:buClrTx/>
                        <a:buSzTx/>
                        <a:buFontTx/>
                        <a:buNone/>
                        <a:tabLst/>
                        <a:defRPr/>
                      </a:pPr>
                      <a:r>
                        <a:rPr lang="en-US" sz="1100" dirty="0">
                          <a:solidFill>
                            <a:schemeClr val="tx1"/>
                          </a:solidFill>
                          <a:latin typeface="+mn-lt"/>
                        </a:rPr>
                        <a:t>May</a:t>
                      </a: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lnSpc>
                          <a:spcPct val="100000"/>
                        </a:lnSpc>
                        <a:spcBef>
                          <a:spcPts val="400"/>
                        </a:spcBef>
                      </a:pPr>
                      <a:endParaRPr lang="en-US" sz="1100" dirty="0">
                        <a:solidFill>
                          <a:schemeClr val="tx2"/>
                        </a:solidFill>
                        <a:latin typeface="+mn-lt"/>
                      </a:endParaRPr>
                    </a:p>
                  </a:txBody>
                  <a:tcPr marL="45720" marR="4572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B w="12700" cap="flat" cmpd="sng" algn="ctr">
                      <a:solidFill>
                        <a:schemeClr val="bg2"/>
                      </a:solidFill>
                      <a:prstDash val="solid"/>
                      <a:round/>
                      <a:headEnd type="none" w="med" len="med"/>
                      <a:tailEnd type="none" w="med" len="med"/>
                    </a:lnB>
                    <a:noFill/>
                  </a:tcPr>
                </a:tc>
                <a:tc hMerge="1">
                  <a:txBody>
                    <a:bodyPr/>
                    <a:lstStyle/>
                    <a:p>
                      <a:pPr algn="ctr">
                        <a:lnSpc>
                          <a:spcPct val="100000"/>
                        </a:lnSpc>
                        <a:spcBef>
                          <a:spcPts val="400"/>
                        </a:spcBef>
                      </a:pPr>
                      <a:endParaRPr lang="en-US" sz="1100" dirty="0">
                        <a:solidFill>
                          <a:schemeClr val="tx2"/>
                        </a:solidFill>
                        <a:latin typeface="+mn-lt"/>
                      </a:endParaRPr>
                    </a:p>
                  </a:txBody>
                  <a:tcPr marL="45720" marR="4572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B w="12700" cap="flat" cmpd="sng" algn="ctr">
                      <a:solidFill>
                        <a:schemeClr val="bg2"/>
                      </a:solidFill>
                      <a:prstDash val="solid"/>
                      <a:round/>
                      <a:headEnd type="none" w="med" len="med"/>
                      <a:tailEnd type="none" w="med" len="med"/>
                    </a:lnB>
                    <a:noFill/>
                  </a:tcPr>
                </a:tc>
                <a:tc hMerge="1">
                  <a:txBody>
                    <a:bodyPr/>
                    <a:lstStyle/>
                    <a:p>
                      <a:pPr algn="ctr">
                        <a:lnSpc>
                          <a:spcPct val="100000"/>
                        </a:lnSpc>
                        <a:spcBef>
                          <a:spcPts val="400"/>
                        </a:spcBef>
                      </a:pPr>
                      <a:endParaRPr lang="en-US" sz="1100" dirty="0">
                        <a:solidFill>
                          <a:schemeClr val="tx2"/>
                        </a:solidFill>
                        <a:latin typeface="+mn-lt"/>
                      </a:endParaRPr>
                    </a:p>
                  </a:txBody>
                  <a:tcPr marL="45720" marR="45720" anchor="ctr">
                    <a:lnL w="3175" cap="flat" cmpd="sng" algn="ctr">
                      <a:solidFill>
                        <a:schemeClr val="bg1">
                          <a:lumMod val="65000"/>
                        </a:schemeClr>
                      </a:solidFill>
                      <a:prstDash val="solid"/>
                      <a:round/>
                      <a:headEnd type="none" w="med" len="med"/>
                      <a:tailEnd type="none" w="med" len="med"/>
                    </a:lnL>
                    <a:lnR w="6350" cap="flat" cmpd="sng" algn="ctr">
                      <a:solidFill>
                        <a:schemeClr val="tx2"/>
                      </a:solidFill>
                      <a:prstDash val="solid"/>
                      <a:round/>
                      <a:headEnd type="none" w="med" len="med"/>
                      <a:tailEnd type="none" w="med" len="med"/>
                    </a:lnR>
                    <a:lnB w="12700" cap="flat" cmpd="sng" algn="ctr">
                      <a:solidFill>
                        <a:schemeClr val="bg2"/>
                      </a:solidFill>
                      <a:prstDash val="solid"/>
                      <a:round/>
                      <a:headEnd type="none" w="med" len="med"/>
                      <a:tailEnd type="none" w="med" len="med"/>
                    </a:lnB>
                    <a:noFill/>
                  </a:tcPr>
                </a:tc>
                <a:tc gridSpan="4">
                  <a:txBody>
                    <a:bodyPr/>
                    <a:lstStyle/>
                    <a:p>
                      <a:pPr marL="0" marR="0" indent="0" algn="ctr" defTabSz="914400" rtl="0" eaLnBrk="1" fontAlgn="auto" latinLnBrk="0" hangingPunct="1">
                        <a:lnSpc>
                          <a:spcPct val="100000"/>
                        </a:lnSpc>
                        <a:spcBef>
                          <a:spcPts val="400"/>
                        </a:spcBef>
                        <a:spcAft>
                          <a:spcPts val="0"/>
                        </a:spcAft>
                        <a:buClrTx/>
                        <a:buSzTx/>
                        <a:buFontTx/>
                        <a:buNone/>
                        <a:tabLst/>
                        <a:defRPr/>
                      </a:pPr>
                      <a:r>
                        <a:rPr lang="en-US" sz="1100" dirty="0">
                          <a:solidFill>
                            <a:schemeClr val="tx1"/>
                          </a:solidFill>
                          <a:latin typeface="+mn-lt"/>
                        </a:rPr>
                        <a:t>June</a:t>
                      </a: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lnSpc>
                          <a:spcPct val="100000"/>
                        </a:lnSpc>
                        <a:spcBef>
                          <a:spcPts val="400"/>
                        </a:spcBef>
                      </a:pPr>
                      <a:endParaRPr lang="en-US" sz="1100" dirty="0">
                        <a:solidFill>
                          <a:schemeClr val="tx2"/>
                        </a:solidFill>
                        <a:latin typeface="+mn-lt"/>
                      </a:endParaRPr>
                    </a:p>
                  </a:txBody>
                  <a:tcPr marL="45720" marR="4572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B w="12700" cap="flat" cmpd="sng" algn="ctr">
                      <a:solidFill>
                        <a:schemeClr val="bg2"/>
                      </a:solidFill>
                      <a:prstDash val="solid"/>
                      <a:round/>
                      <a:headEnd type="none" w="med" len="med"/>
                      <a:tailEnd type="none" w="med" len="med"/>
                    </a:lnB>
                    <a:noFill/>
                  </a:tcPr>
                </a:tc>
                <a:tc hMerge="1">
                  <a:txBody>
                    <a:bodyPr/>
                    <a:lstStyle/>
                    <a:p>
                      <a:pPr algn="ctr">
                        <a:lnSpc>
                          <a:spcPct val="100000"/>
                        </a:lnSpc>
                        <a:spcBef>
                          <a:spcPts val="400"/>
                        </a:spcBef>
                      </a:pPr>
                      <a:endParaRPr lang="en-US" sz="1100" dirty="0">
                        <a:solidFill>
                          <a:schemeClr val="tx2"/>
                        </a:solidFill>
                        <a:latin typeface="+mn-lt"/>
                      </a:endParaRPr>
                    </a:p>
                  </a:txBody>
                  <a:tcPr marL="45720" marR="4572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B w="12700" cap="flat" cmpd="sng" algn="ctr">
                      <a:solidFill>
                        <a:schemeClr val="bg2"/>
                      </a:solidFill>
                      <a:prstDash val="solid"/>
                      <a:round/>
                      <a:headEnd type="none" w="med" len="med"/>
                      <a:tailEnd type="none" w="med" len="med"/>
                    </a:lnB>
                    <a:noFill/>
                  </a:tcPr>
                </a:tc>
                <a:tc hMerge="1">
                  <a:txBody>
                    <a:bodyPr/>
                    <a:lstStyle/>
                    <a:p>
                      <a:pPr algn="ctr">
                        <a:lnSpc>
                          <a:spcPct val="100000"/>
                        </a:lnSpc>
                        <a:spcBef>
                          <a:spcPts val="400"/>
                        </a:spcBef>
                      </a:pPr>
                      <a:endParaRPr lang="en-US" sz="1100" dirty="0">
                        <a:solidFill>
                          <a:schemeClr val="tx2"/>
                        </a:solidFill>
                        <a:latin typeface="+mn-lt"/>
                      </a:endParaRPr>
                    </a:p>
                  </a:txBody>
                  <a:tcPr marL="45720" marR="45720" anchor="ctr">
                    <a:lnL w="3175" cap="flat" cmpd="sng" algn="ctr">
                      <a:solidFill>
                        <a:schemeClr val="bg1">
                          <a:lumMod val="65000"/>
                        </a:schemeClr>
                      </a:solidFill>
                      <a:prstDash val="solid"/>
                      <a:round/>
                      <a:headEnd type="none" w="med" len="med"/>
                      <a:tailEnd type="none" w="med" len="med"/>
                    </a:lnL>
                    <a:lnR w="6350" cap="flat" cmpd="sng" algn="ctr">
                      <a:solidFill>
                        <a:schemeClr val="tx2"/>
                      </a:solidFill>
                      <a:prstDash val="solid"/>
                      <a:round/>
                      <a:headEnd type="none" w="med" len="med"/>
                      <a:tailEnd type="none" w="med" len="med"/>
                    </a:lnR>
                    <a:lnB w="12700" cap="flat" cmpd="sng" algn="ctr">
                      <a:solidFill>
                        <a:schemeClr val="bg2"/>
                      </a:solidFill>
                      <a:prstDash val="solid"/>
                      <a:round/>
                      <a:headEnd type="none" w="med" len="med"/>
                      <a:tailEnd type="none" w="med" len="med"/>
                    </a:lnB>
                    <a:noFill/>
                  </a:tcPr>
                </a:tc>
                <a:tc gridSpan="4">
                  <a:txBody>
                    <a:bodyPr/>
                    <a:lstStyle/>
                    <a:p>
                      <a:pPr marL="0" marR="0" indent="0" algn="ctr" defTabSz="914400" rtl="0" eaLnBrk="1" fontAlgn="auto" latinLnBrk="0" hangingPunct="1">
                        <a:lnSpc>
                          <a:spcPct val="100000"/>
                        </a:lnSpc>
                        <a:spcBef>
                          <a:spcPts val="400"/>
                        </a:spcBef>
                        <a:spcAft>
                          <a:spcPts val="0"/>
                        </a:spcAft>
                        <a:buClrTx/>
                        <a:buSzTx/>
                        <a:buFontTx/>
                        <a:buNone/>
                        <a:tabLst/>
                        <a:defRPr/>
                      </a:pPr>
                      <a:r>
                        <a:rPr lang="en-US" sz="1100" dirty="0">
                          <a:solidFill>
                            <a:schemeClr val="tx1"/>
                          </a:solidFill>
                          <a:latin typeface="+mn-lt"/>
                        </a:rPr>
                        <a:t>July</a:t>
                      </a: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lnSpc>
                          <a:spcPct val="100000"/>
                        </a:lnSpc>
                        <a:spcBef>
                          <a:spcPts val="400"/>
                        </a:spcBef>
                      </a:pPr>
                      <a:endParaRPr lang="en-US" sz="1100" dirty="0">
                        <a:solidFill>
                          <a:schemeClr val="tx2"/>
                        </a:solidFill>
                        <a:latin typeface="+mn-lt"/>
                      </a:endParaRPr>
                    </a:p>
                  </a:txBody>
                  <a:tcPr marL="45720" marR="4572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B w="12700" cap="flat" cmpd="sng" algn="ctr">
                      <a:solidFill>
                        <a:schemeClr val="bg2"/>
                      </a:solidFill>
                      <a:prstDash val="solid"/>
                      <a:round/>
                      <a:headEnd type="none" w="med" len="med"/>
                      <a:tailEnd type="none" w="med" len="med"/>
                    </a:lnB>
                    <a:noFill/>
                  </a:tcPr>
                </a:tc>
                <a:tc hMerge="1">
                  <a:txBody>
                    <a:bodyPr/>
                    <a:lstStyle/>
                    <a:p>
                      <a:pPr algn="ctr">
                        <a:lnSpc>
                          <a:spcPct val="100000"/>
                        </a:lnSpc>
                        <a:spcBef>
                          <a:spcPts val="400"/>
                        </a:spcBef>
                      </a:pPr>
                      <a:endParaRPr lang="en-US" sz="1100" dirty="0">
                        <a:solidFill>
                          <a:schemeClr val="tx2"/>
                        </a:solidFill>
                        <a:latin typeface="+mn-lt"/>
                      </a:endParaRPr>
                    </a:p>
                  </a:txBody>
                  <a:tcPr marL="45720" marR="45720" anchor="ctr">
                    <a:lnL w="3175" cap="flat" cmpd="sng" algn="ctr">
                      <a:no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B w="12700" cap="flat" cmpd="sng" algn="ctr">
                      <a:solidFill>
                        <a:schemeClr val="bg2"/>
                      </a:solidFill>
                      <a:prstDash val="solid"/>
                      <a:round/>
                      <a:headEnd type="none" w="med" len="med"/>
                      <a:tailEnd type="none" w="med" len="med"/>
                    </a:lnB>
                    <a:noFill/>
                  </a:tcPr>
                </a:tc>
                <a:tc hMerge="1">
                  <a:txBody>
                    <a:bodyPr/>
                    <a:lstStyle/>
                    <a:p>
                      <a:pPr algn="ctr">
                        <a:lnSpc>
                          <a:spcPct val="100000"/>
                        </a:lnSpc>
                        <a:spcBef>
                          <a:spcPts val="400"/>
                        </a:spcBef>
                      </a:pPr>
                      <a:endParaRPr lang="en-US" sz="1100" dirty="0">
                        <a:solidFill>
                          <a:schemeClr val="tx2"/>
                        </a:solidFill>
                        <a:latin typeface="+mn-lt"/>
                      </a:endParaRPr>
                    </a:p>
                  </a:txBody>
                  <a:tcPr marL="45720" marR="45720" anchor="ctr">
                    <a:lnL w="12700" cap="flat" cmpd="sng" algn="ctr">
                      <a:solidFill>
                        <a:schemeClr val="bg1">
                          <a:lumMod val="65000"/>
                        </a:schemeClr>
                      </a:solidFill>
                      <a:prstDash val="solid"/>
                      <a:round/>
                      <a:headEnd type="none" w="med" len="med"/>
                      <a:tailEnd type="none" w="med" len="med"/>
                    </a:lnL>
                    <a:lnR w="6350" cap="flat" cmpd="sng" algn="ctr">
                      <a:solidFill>
                        <a:schemeClr val="tx2"/>
                      </a:solidFill>
                      <a:prstDash val="solid"/>
                      <a:round/>
                      <a:headEnd type="none" w="med" len="med"/>
                      <a:tailEnd type="none" w="med" len="med"/>
                    </a:lnR>
                    <a:lnB w="12700" cap="flat" cmpd="sng" algn="ctr">
                      <a:solidFill>
                        <a:schemeClr val="bg2"/>
                      </a:solidFill>
                      <a:prstDash val="solid"/>
                      <a:round/>
                      <a:headEnd type="none" w="med" len="med"/>
                      <a:tailEnd type="none" w="med" len="med"/>
                    </a:lnB>
                    <a:noFill/>
                  </a:tcPr>
                </a:tc>
                <a:tc gridSpan="5">
                  <a:txBody>
                    <a:bodyPr/>
                    <a:lstStyle/>
                    <a:p>
                      <a:pPr marL="0" marR="0" indent="0" algn="ctr" defTabSz="914400" rtl="0" eaLnBrk="1" fontAlgn="auto" latinLnBrk="0" hangingPunct="1">
                        <a:lnSpc>
                          <a:spcPct val="100000"/>
                        </a:lnSpc>
                        <a:spcBef>
                          <a:spcPts val="400"/>
                        </a:spcBef>
                        <a:spcAft>
                          <a:spcPts val="0"/>
                        </a:spcAft>
                        <a:buClrTx/>
                        <a:buSzTx/>
                        <a:buFontTx/>
                        <a:buNone/>
                        <a:tabLst/>
                        <a:defRPr/>
                      </a:pPr>
                      <a:r>
                        <a:rPr lang="en-US" sz="1100" dirty="0">
                          <a:solidFill>
                            <a:schemeClr val="tx1"/>
                          </a:solidFill>
                          <a:latin typeface="+mn-lt"/>
                        </a:rPr>
                        <a:t>August</a:t>
                      </a: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lnSpc>
                          <a:spcPct val="100000"/>
                        </a:lnSpc>
                        <a:spcBef>
                          <a:spcPts val="400"/>
                        </a:spcBef>
                      </a:pPr>
                      <a:endParaRPr lang="en-US" sz="1100" dirty="0">
                        <a:solidFill>
                          <a:schemeClr val="tx2"/>
                        </a:solidFill>
                        <a:latin typeface="+mn-lt"/>
                      </a:endParaRPr>
                    </a:p>
                  </a:txBody>
                  <a:tcPr marL="45720" marR="4572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B w="12700" cap="flat" cmpd="sng" algn="ctr">
                      <a:solidFill>
                        <a:schemeClr val="bg2"/>
                      </a:solidFill>
                      <a:prstDash val="solid"/>
                      <a:round/>
                      <a:headEnd type="none" w="med" len="med"/>
                      <a:tailEnd type="none" w="med" len="med"/>
                    </a:lnB>
                    <a:noFill/>
                  </a:tcPr>
                </a:tc>
                <a:tc hMerge="1">
                  <a:txBody>
                    <a:bodyPr/>
                    <a:lstStyle/>
                    <a:p>
                      <a:pPr algn="ctr">
                        <a:lnSpc>
                          <a:spcPct val="100000"/>
                        </a:lnSpc>
                        <a:spcBef>
                          <a:spcPts val="400"/>
                        </a:spcBef>
                      </a:pPr>
                      <a:endParaRPr lang="en-US" sz="1100" dirty="0">
                        <a:solidFill>
                          <a:schemeClr val="tx2"/>
                        </a:solidFill>
                        <a:latin typeface="+mn-lt"/>
                      </a:endParaRPr>
                    </a:p>
                  </a:txBody>
                  <a:tcPr marL="45720" marR="45720" anchor="ctr">
                    <a:lnL w="3175"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B w="12700" cap="flat" cmpd="sng" algn="ctr">
                      <a:solidFill>
                        <a:schemeClr val="bg2"/>
                      </a:solidFill>
                      <a:prstDash val="solid"/>
                      <a:round/>
                      <a:headEnd type="none" w="med" len="med"/>
                      <a:tailEnd type="none" w="med" len="med"/>
                    </a:lnB>
                    <a:noFill/>
                  </a:tcPr>
                </a:tc>
                <a:tc hMerge="1">
                  <a:txBody>
                    <a:bodyPr/>
                    <a:lstStyle/>
                    <a:p>
                      <a:endParaRPr lang="en-US"/>
                    </a:p>
                  </a:txBody>
                  <a:tcPr/>
                </a:tc>
                <a:tc hMerge="1">
                  <a:txBody>
                    <a:bodyPr/>
                    <a:lstStyle/>
                    <a:p>
                      <a:pPr algn="ctr">
                        <a:lnSpc>
                          <a:spcPct val="100000"/>
                        </a:lnSpc>
                        <a:spcBef>
                          <a:spcPts val="400"/>
                        </a:spcBef>
                      </a:pPr>
                      <a:endParaRPr lang="en-US" sz="1100" dirty="0">
                        <a:solidFill>
                          <a:schemeClr val="tx2"/>
                        </a:solidFill>
                        <a:latin typeface="+mn-lt"/>
                      </a:endParaRPr>
                    </a:p>
                  </a:txBody>
                  <a:tcPr marL="45720" marR="45720" anchor="ctr">
                    <a:lnL w="12700" cap="flat" cmpd="sng" algn="ctr">
                      <a:solidFill>
                        <a:schemeClr val="bg1">
                          <a:lumMod val="65000"/>
                        </a:schemeClr>
                      </a:solidFill>
                      <a:prstDash val="solid"/>
                      <a:round/>
                      <a:headEnd type="none" w="med" len="med"/>
                      <a:tailEnd type="none" w="med" len="med"/>
                    </a:lnL>
                    <a:lnR w="6350" cap="flat" cmpd="sng" algn="ctr">
                      <a:solidFill>
                        <a:schemeClr val="tx2"/>
                      </a:solidFill>
                      <a:prstDash val="solid"/>
                      <a:round/>
                      <a:headEnd type="none" w="med" len="med"/>
                      <a:tailEnd type="none" w="med" len="med"/>
                    </a:lnR>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00"/>
                  </a:ext>
                </a:extLst>
              </a:tr>
              <a:tr h="182880">
                <a:tc>
                  <a:txBody>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lang="en-US" sz="1200" b="1" dirty="0">
                          <a:solidFill>
                            <a:schemeClr val="tx1"/>
                          </a:solidFill>
                          <a:latin typeface="+mn-lt"/>
                        </a:rPr>
                        <a:t>Initiative Activities and Milestones as of June 3</a:t>
                      </a: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BBCB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400"/>
                        </a:spcBef>
                      </a:pPr>
                      <a:r>
                        <a:rPr lang="en-US" sz="1100" dirty="0">
                          <a:solidFill>
                            <a:schemeClr val="tx1"/>
                          </a:solidFill>
                          <a:latin typeface="+mn-lt"/>
                        </a:rPr>
                        <a:t>9</a:t>
                      </a:r>
                    </a:p>
                  </a:txBody>
                  <a:tcPr marL="45720" marR="45720" anchor="ctr">
                    <a:lnL w="6350"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BBCB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400"/>
                        </a:spcBef>
                      </a:pPr>
                      <a:r>
                        <a:rPr lang="en-US" sz="1100" dirty="0">
                          <a:solidFill>
                            <a:schemeClr val="tx1"/>
                          </a:solidFill>
                          <a:latin typeface="+mn-lt"/>
                        </a:rPr>
                        <a:t>16</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BBCB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400"/>
                        </a:spcBef>
                      </a:pPr>
                      <a:r>
                        <a:rPr lang="en-US" sz="1100" dirty="0">
                          <a:solidFill>
                            <a:schemeClr val="tx1"/>
                          </a:solidFill>
                          <a:latin typeface="+mn-lt"/>
                        </a:rPr>
                        <a:t>23</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BBCB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400"/>
                        </a:spcBef>
                      </a:pPr>
                      <a:r>
                        <a:rPr lang="en-US" sz="1100" dirty="0">
                          <a:solidFill>
                            <a:schemeClr val="tx1"/>
                          </a:solidFill>
                          <a:latin typeface="+mn-lt"/>
                        </a:rPr>
                        <a:t>30</a:t>
                      </a:r>
                    </a:p>
                  </a:txBody>
                  <a:tcPr marL="45720" marR="45720" anchor="ctr">
                    <a:lnL w="3175"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BBCB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400"/>
                        </a:spcBef>
                      </a:pPr>
                      <a:r>
                        <a:rPr lang="en-US" sz="1100" dirty="0">
                          <a:solidFill>
                            <a:schemeClr val="tx1"/>
                          </a:solidFill>
                          <a:latin typeface="+mn-lt"/>
                        </a:rPr>
                        <a:t>6</a:t>
                      </a:r>
                    </a:p>
                  </a:txBody>
                  <a:tcPr marL="45720" marR="45720" anchor="ctr">
                    <a:lnL w="6350"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BBCB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400"/>
                        </a:spcBef>
                      </a:pPr>
                      <a:r>
                        <a:rPr lang="en-US" sz="1100" dirty="0">
                          <a:solidFill>
                            <a:schemeClr val="tx1"/>
                          </a:solidFill>
                          <a:latin typeface="+mn-lt"/>
                        </a:rPr>
                        <a:t>13</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BBCB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400"/>
                        </a:spcBef>
                      </a:pPr>
                      <a:r>
                        <a:rPr lang="en-US" sz="1100" dirty="0">
                          <a:solidFill>
                            <a:schemeClr val="tx1"/>
                          </a:solidFill>
                          <a:latin typeface="+mn-lt"/>
                        </a:rPr>
                        <a:t>20</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BBCB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400"/>
                        </a:spcBef>
                      </a:pPr>
                      <a:r>
                        <a:rPr lang="en-US" sz="1100" dirty="0">
                          <a:solidFill>
                            <a:schemeClr val="tx1"/>
                          </a:solidFill>
                          <a:latin typeface="+mn-lt"/>
                        </a:rPr>
                        <a:t>27</a:t>
                      </a:r>
                    </a:p>
                  </a:txBody>
                  <a:tcPr marL="45720" marR="45720" anchor="ctr">
                    <a:lnL w="3175"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BBCB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400"/>
                        </a:spcBef>
                      </a:pPr>
                      <a:r>
                        <a:rPr lang="en-US" sz="1100" dirty="0">
                          <a:solidFill>
                            <a:schemeClr val="tx1"/>
                          </a:solidFill>
                          <a:latin typeface="+mn-lt"/>
                        </a:rPr>
                        <a:t>4</a:t>
                      </a:r>
                    </a:p>
                  </a:txBody>
                  <a:tcPr marL="45720" marR="45720" anchor="ctr">
                    <a:lnL w="6350"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BBCB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400"/>
                        </a:spcBef>
                      </a:pPr>
                      <a:r>
                        <a:rPr lang="en-US" sz="1100" dirty="0">
                          <a:solidFill>
                            <a:schemeClr val="tx1"/>
                          </a:solidFill>
                          <a:latin typeface="+mn-lt"/>
                        </a:rPr>
                        <a:t>11</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BBCB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400"/>
                        </a:spcBef>
                      </a:pPr>
                      <a:r>
                        <a:rPr lang="en-US" sz="1100" dirty="0">
                          <a:solidFill>
                            <a:schemeClr val="tx1"/>
                          </a:solidFill>
                          <a:latin typeface="+mn-lt"/>
                        </a:rPr>
                        <a:t>18</a:t>
                      </a:r>
                    </a:p>
                  </a:txBody>
                  <a:tcPr marL="45720" marR="4572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rgbClr val="BBBCB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400"/>
                        </a:spcBef>
                      </a:pPr>
                      <a:r>
                        <a:rPr lang="en-US" sz="1100" dirty="0">
                          <a:solidFill>
                            <a:schemeClr val="tx1"/>
                          </a:solidFill>
                          <a:latin typeface="+mn-lt"/>
                        </a:rPr>
                        <a:t>25</a:t>
                      </a:r>
                    </a:p>
                  </a:txBody>
                  <a:tcPr marL="45720" marR="4572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BBCB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400"/>
                        </a:spcBef>
                      </a:pPr>
                      <a:r>
                        <a:rPr lang="en-US" sz="1100" dirty="0">
                          <a:solidFill>
                            <a:schemeClr val="tx1"/>
                          </a:solidFill>
                          <a:latin typeface="+mn-lt"/>
                        </a:rPr>
                        <a:t>1</a:t>
                      </a:r>
                    </a:p>
                  </a:txBody>
                  <a:tcPr marL="45720" marR="45720" anchor="ctr">
                    <a:lnL w="6350"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BBCB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400"/>
                        </a:spcBef>
                      </a:pPr>
                      <a:r>
                        <a:rPr lang="en-US" sz="1100" dirty="0">
                          <a:solidFill>
                            <a:schemeClr val="tx1"/>
                          </a:solidFill>
                          <a:latin typeface="+mn-lt"/>
                        </a:rPr>
                        <a:t>8</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BBCB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400"/>
                        </a:spcBef>
                      </a:pPr>
                      <a:r>
                        <a:rPr lang="en-US" sz="1100" dirty="0">
                          <a:solidFill>
                            <a:schemeClr val="tx1"/>
                          </a:solidFill>
                          <a:latin typeface="+mn-lt"/>
                        </a:rPr>
                        <a:t>15</a:t>
                      </a:r>
                    </a:p>
                  </a:txBody>
                  <a:tcPr marL="45720" marR="4572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BBCB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400"/>
                        </a:spcBef>
                      </a:pPr>
                      <a:r>
                        <a:rPr lang="en-US" sz="1100" dirty="0">
                          <a:solidFill>
                            <a:schemeClr val="tx1"/>
                          </a:solidFill>
                          <a:latin typeface="+mn-lt"/>
                        </a:rPr>
                        <a:t>22</a:t>
                      </a:r>
                    </a:p>
                  </a:txBody>
                  <a:tcPr marL="45720" marR="4572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BBCB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400"/>
                        </a:spcBef>
                      </a:pPr>
                      <a:r>
                        <a:rPr lang="en-US" sz="1100" dirty="0">
                          <a:solidFill>
                            <a:schemeClr val="tx1"/>
                          </a:solidFill>
                          <a:latin typeface="+mn-lt"/>
                        </a:rPr>
                        <a:t>29</a:t>
                      </a:r>
                    </a:p>
                  </a:txBody>
                  <a:tcPr marL="45720" marR="4572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BBCB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91619">
                <a:tc>
                  <a:txBody>
                    <a:bodyPr/>
                    <a:lstStyle/>
                    <a:p>
                      <a:pPr marL="0" indent="0">
                        <a:lnSpc>
                          <a:spcPct val="100000"/>
                        </a:lnSpc>
                        <a:spcBef>
                          <a:spcPts val="300"/>
                        </a:spcBef>
                        <a:buFont typeface="Arial" panose="020B0604020202020204" pitchFamily="34" charset="0"/>
                        <a:buNone/>
                      </a:pPr>
                      <a:r>
                        <a:rPr lang="en-US" sz="1100" b="1" dirty="0">
                          <a:solidFill>
                            <a:schemeClr val="tx1"/>
                          </a:solidFill>
                          <a:latin typeface="+mn-lt"/>
                        </a:rPr>
                        <a:t>Agency Partnership Strategy </a:t>
                      </a:r>
                    </a:p>
                    <a:p>
                      <a:pPr marL="45720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dirty="0">
                          <a:solidFill>
                            <a:schemeClr val="tx1"/>
                          </a:solidFill>
                          <a:latin typeface="+mn-lt"/>
                        </a:rPr>
                        <a:t>Start Overall Strategy Revision</a:t>
                      </a:r>
                    </a:p>
                    <a:p>
                      <a:pPr marL="45720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dirty="0">
                          <a:solidFill>
                            <a:schemeClr val="tx1"/>
                          </a:solidFill>
                          <a:latin typeface="+mn-lt"/>
                        </a:rPr>
                        <a:t>Start Open BP &amp; Workbook Value Update Outreach and Engagement</a:t>
                      </a:r>
                    </a:p>
                    <a:p>
                      <a:pPr marL="45720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dirty="0">
                          <a:solidFill>
                            <a:schemeClr val="tx1"/>
                          </a:solidFill>
                          <a:latin typeface="+mn-lt"/>
                        </a:rPr>
                        <a:t>Start Agency Functionality Workshop Outreach and Engagement</a:t>
                      </a:r>
                    </a:p>
                  </a:txBody>
                  <a:tcPr marT="91440" marB="91440" anchor="ctr">
                    <a:lnL w="635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12700" cap="flat" cmpd="sng" algn="ctr">
                      <a:solidFill>
                        <a:schemeClr val="tx2"/>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6350" cap="flat" cmpd="sng" algn="ctr">
                      <a:solidFill>
                        <a:srgbClr val="D0D0CE"/>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6350" cap="flat" cmpd="sng" algn="ctr">
                      <a:solidFill>
                        <a:srgbClr val="D0D0CE"/>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6350" cap="flat" cmpd="sng" algn="ctr">
                      <a:solidFill>
                        <a:srgbClr val="D0D0CE"/>
                      </a:solidFill>
                      <a:prstDash val="solid"/>
                      <a:round/>
                      <a:headEnd type="none" w="med" len="med"/>
                      <a:tailEnd type="none" w="med" len="med"/>
                    </a:lnL>
                    <a:lnR w="12700" cap="flat" cmpd="sng" algn="ctr">
                      <a:solidFill>
                        <a:schemeClr val="tx2"/>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12700" cap="flat" cmpd="sng" algn="ctr">
                      <a:solidFill>
                        <a:schemeClr val="tx2"/>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6350" cap="flat" cmpd="sng" algn="ctr">
                      <a:solidFill>
                        <a:srgbClr val="D0D0CE"/>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6350" cap="flat" cmpd="sng" algn="ctr">
                      <a:solidFill>
                        <a:srgbClr val="D0D0CE"/>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6350" cap="flat" cmpd="sng" algn="ctr">
                      <a:solidFill>
                        <a:srgbClr val="D0D0CE"/>
                      </a:solidFill>
                      <a:prstDash val="solid"/>
                      <a:round/>
                      <a:headEnd type="none" w="med" len="med"/>
                      <a:tailEnd type="none" w="med" len="med"/>
                    </a:lnL>
                    <a:lnR w="12700" cap="flat" cmpd="sng" algn="ctr">
                      <a:solidFill>
                        <a:schemeClr val="tx2"/>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12700" cap="flat" cmpd="sng" algn="ctr">
                      <a:solidFill>
                        <a:schemeClr val="tx2"/>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6350" cap="flat" cmpd="sng" algn="ctr">
                      <a:solidFill>
                        <a:srgbClr val="D0D0CE"/>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6350" cap="flat" cmpd="sng" algn="ctr">
                      <a:solidFill>
                        <a:srgbClr val="D0D0CE"/>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6350" cap="flat" cmpd="sng" algn="ctr">
                      <a:solidFill>
                        <a:srgbClr val="D0D0CE"/>
                      </a:solidFill>
                      <a:prstDash val="solid"/>
                      <a:round/>
                      <a:headEnd type="none" w="med" len="med"/>
                      <a:tailEnd type="none" w="med" len="med"/>
                    </a:lnL>
                    <a:lnR w="12700" cap="flat" cmpd="sng" algn="ctr">
                      <a:solidFill>
                        <a:schemeClr val="tx2"/>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12700" cap="flat" cmpd="sng" algn="ctr">
                      <a:solidFill>
                        <a:schemeClr val="tx2"/>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6350" cap="flat" cmpd="sng" algn="ctr">
                      <a:solidFill>
                        <a:srgbClr val="D0D0CE"/>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6350" cap="flat" cmpd="sng" algn="ctr">
                      <a:solidFill>
                        <a:srgbClr val="D0D0CE"/>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6350" cap="flat" cmpd="sng" algn="ctr">
                      <a:solidFill>
                        <a:srgbClr val="D0D0CE"/>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6350" cap="flat" cmpd="sng" algn="ctr">
                      <a:solidFill>
                        <a:srgbClr val="D0D0CE"/>
                      </a:solidFill>
                      <a:prstDash val="solid"/>
                      <a:round/>
                      <a:headEnd type="none" w="med" len="med"/>
                      <a:tailEnd type="none" w="med" len="med"/>
                    </a:lnL>
                    <a:lnR w="12700" cap="flat" cmpd="sng" algn="ctr">
                      <a:solidFill>
                        <a:schemeClr val="tx2"/>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extLst>
                  <a:ext uri="{0D108BD9-81ED-4DB2-BD59-A6C34878D82A}">
                    <a16:rowId xmlns:a16="http://schemas.microsoft.com/office/drawing/2014/main" val="902760398"/>
                  </a:ext>
                </a:extLst>
              </a:tr>
              <a:tr h="491619">
                <a:tc>
                  <a:txBody>
                    <a:bodyPr/>
                    <a:lstStyle/>
                    <a:p>
                      <a:pPr marL="0" indent="0">
                        <a:lnSpc>
                          <a:spcPct val="100000"/>
                        </a:lnSpc>
                        <a:spcBef>
                          <a:spcPts val="300"/>
                        </a:spcBef>
                        <a:buFont typeface="Arial" panose="020B0604020202020204" pitchFamily="34" charset="0"/>
                        <a:buNone/>
                      </a:pPr>
                      <a:r>
                        <a:rPr lang="en-US" sz="1100" b="1" dirty="0">
                          <a:solidFill>
                            <a:schemeClr val="tx1"/>
                          </a:solidFill>
                          <a:latin typeface="+mn-lt"/>
                        </a:rPr>
                        <a:t>Update Test Strategy and Plans</a:t>
                      </a:r>
                      <a:endParaRPr lang="en-US" sz="1100" dirty="0">
                        <a:solidFill>
                          <a:schemeClr val="tx1"/>
                        </a:solidFill>
                        <a:latin typeface="+mn-lt"/>
                      </a:endParaRPr>
                    </a:p>
                    <a:p>
                      <a:pPr marL="45720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dirty="0">
                          <a:solidFill>
                            <a:schemeClr val="tx1"/>
                          </a:solidFill>
                          <a:latin typeface="+mn-lt"/>
                        </a:rPr>
                        <a:t>Publish Updated Test Strategy</a:t>
                      </a:r>
                    </a:p>
                    <a:p>
                      <a:pPr marL="457200" lvl="1" indent="-285750">
                        <a:lnSpc>
                          <a:spcPct val="100000"/>
                        </a:lnSpc>
                        <a:spcBef>
                          <a:spcPts val="0"/>
                        </a:spcBef>
                        <a:buFont typeface="Arial" panose="020B0604020202020204" pitchFamily="34" charset="0"/>
                        <a:buNone/>
                      </a:pPr>
                      <a:r>
                        <a:rPr lang="en-US" sz="1100" dirty="0">
                          <a:solidFill>
                            <a:schemeClr val="tx1"/>
                          </a:solidFill>
                          <a:latin typeface="+mn-lt"/>
                        </a:rPr>
                        <a:t>Publish Updated SIT Plan</a:t>
                      </a:r>
                    </a:p>
                    <a:p>
                      <a:pPr marL="457200" lvl="1" indent="-285750">
                        <a:lnSpc>
                          <a:spcPct val="100000"/>
                        </a:lnSpc>
                        <a:spcBef>
                          <a:spcPts val="0"/>
                        </a:spcBef>
                        <a:buFont typeface="Arial" panose="020B0604020202020204" pitchFamily="34" charset="0"/>
                        <a:buNone/>
                      </a:pPr>
                      <a:r>
                        <a:rPr lang="en-US" sz="1100" dirty="0">
                          <a:solidFill>
                            <a:schemeClr val="tx1"/>
                          </a:solidFill>
                          <a:latin typeface="+mn-lt"/>
                        </a:rPr>
                        <a:t>Start Project Team SIT</a:t>
                      </a:r>
                    </a:p>
                  </a:txBody>
                  <a:tcPr marT="91440" marB="91440" anchor="ctr">
                    <a:lnL w="635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12700" cap="flat" cmpd="sng" algn="ctr">
                      <a:solidFill>
                        <a:schemeClr val="tx2"/>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6350" cap="flat" cmpd="sng" algn="ctr">
                      <a:solidFill>
                        <a:srgbClr val="D0D0CE"/>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6350" cap="flat" cmpd="sng" algn="ctr">
                      <a:solidFill>
                        <a:srgbClr val="D0D0CE"/>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6350" cap="flat" cmpd="sng" algn="ctr">
                      <a:solidFill>
                        <a:srgbClr val="D0D0CE"/>
                      </a:solidFill>
                      <a:prstDash val="solid"/>
                      <a:round/>
                      <a:headEnd type="none" w="med" len="med"/>
                      <a:tailEnd type="none" w="med" len="med"/>
                    </a:lnL>
                    <a:lnR w="12700" cap="flat" cmpd="sng" algn="ctr">
                      <a:solidFill>
                        <a:schemeClr val="tx2"/>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12700" cap="flat" cmpd="sng" algn="ctr">
                      <a:solidFill>
                        <a:schemeClr val="tx2"/>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6350" cap="flat" cmpd="sng" algn="ctr">
                      <a:solidFill>
                        <a:srgbClr val="D0D0CE"/>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6350" cap="flat" cmpd="sng" algn="ctr">
                      <a:solidFill>
                        <a:srgbClr val="D0D0CE"/>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6350" cap="flat" cmpd="sng" algn="ctr">
                      <a:solidFill>
                        <a:srgbClr val="D0D0CE"/>
                      </a:solidFill>
                      <a:prstDash val="solid"/>
                      <a:round/>
                      <a:headEnd type="none" w="med" len="med"/>
                      <a:tailEnd type="none" w="med" len="med"/>
                    </a:lnL>
                    <a:lnR w="12700" cap="flat" cmpd="sng" algn="ctr">
                      <a:solidFill>
                        <a:schemeClr val="tx2"/>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12700" cap="flat" cmpd="sng" algn="ctr">
                      <a:solidFill>
                        <a:schemeClr val="tx2"/>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6350" cap="flat" cmpd="sng" algn="ctr">
                      <a:solidFill>
                        <a:srgbClr val="D0D0CE"/>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6350" cap="flat" cmpd="sng" algn="ctr">
                      <a:solidFill>
                        <a:srgbClr val="D0D0CE"/>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6350" cap="flat" cmpd="sng" algn="ctr">
                      <a:solidFill>
                        <a:srgbClr val="D0D0CE"/>
                      </a:solidFill>
                      <a:prstDash val="solid"/>
                      <a:round/>
                      <a:headEnd type="none" w="med" len="med"/>
                      <a:tailEnd type="none" w="med" len="med"/>
                    </a:lnL>
                    <a:lnR w="12700" cap="flat" cmpd="sng" algn="ctr">
                      <a:solidFill>
                        <a:schemeClr val="tx2"/>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12700" cap="flat" cmpd="sng" algn="ctr">
                      <a:solidFill>
                        <a:schemeClr val="tx2"/>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6350" cap="flat" cmpd="sng" algn="ctr">
                      <a:solidFill>
                        <a:srgbClr val="D0D0CE"/>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6350" cap="flat" cmpd="sng" algn="ctr">
                      <a:solidFill>
                        <a:srgbClr val="D0D0CE"/>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6350" cap="flat" cmpd="sng" algn="ctr">
                      <a:solidFill>
                        <a:srgbClr val="D0D0CE"/>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6350" cap="flat" cmpd="sng" algn="ctr">
                      <a:solidFill>
                        <a:srgbClr val="D0D0CE"/>
                      </a:solidFill>
                      <a:prstDash val="solid"/>
                      <a:round/>
                      <a:headEnd type="none" w="med" len="med"/>
                      <a:tailEnd type="none" w="med" len="med"/>
                    </a:lnL>
                    <a:lnR w="12700" cap="flat" cmpd="sng" algn="ctr">
                      <a:solidFill>
                        <a:schemeClr val="tx2"/>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extLst>
                  <a:ext uri="{0D108BD9-81ED-4DB2-BD59-A6C34878D82A}">
                    <a16:rowId xmlns:a16="http://schemas.microsoft.com/office/drawing/2014/main" val="10002"/>
                  </a:ext>
                </a:extLst>
              </a:tr>
              <a:tr h="628654">
                <a:tc>
                  <a:txBody>
                    <a:bodyPr/>
                    <a:lstStyle/>
                    <a:p>
                      <a:pPr marL="0" indent="0">
                        <a:lnSpc>
                          <a:spcPct val="100000"/>
                        </a:lnSpc>
                        <a:spcBef>
                          <a:spcPts val="300"/>
                        </a:spcBef>
                        <a:buFont typeface="Arial" panose="020B0604020202020204" pitchFamily="34" charset="0"/>
                        <a:buNone/>
                      </a:pPr>
                      <a:r>
                        <a:rPr lang="en-US" sz="1100" b="1" dirty="0">
                          <a:solidFill>
                            <a:schemeClr val="tx1"/>
                          </a:solidFill>
                          <a:latin typeface="+mn-lt"/>
                        </a:rPr>
                        <a:t>Functional Review &amp; Confirmation of Luma Roles and Associated Security</a:t>
                      </a:r>
                    </a:p>
                    <a:p>
                      <a:pPr marL="457200" lvl="1" indent="-285750">
                        <a:lnSpc>
                          <a:spcPct val="100000"/>
                        </a:lnSpc>
                        <a:spcBef>
                          <a:spcPts val="0"/>
                        </a:spcBef>
                        <a:buFont typeface="Arial" panose="020B0604020202020204" pitchFamily="34" charset="0"/>
                        <a:buNone/>
                      </a:pPr>
                      <a:r>
                        <a:rPr lang="en-US" sz="1100" dirty="0">
                          <a:solidFill>
                            <a:schemeClr val="tx1"/>
                          </a:solidFill>
                          <a:latin typeface="+mn-lt"/>
                        </a:rPr>
                        <a:t>Define Strategy</a:t>
                      </a:r>
                    </a:p>
                    <a:p>
                      <a:pPr marL="457200" lvl="1" indent="-285750">
                        <a:lnSpc>
                          <a:spcPct val="100000"/>
                        </a:lnSpc>
                        <a:spcBef>
                          <a:spcPts val="0"/>
                        </a:spcBef>
                        <a:buFont typeface="Arial" panose="020B0604020202020204" pitchFamily="34" charset="0"/>
                        <a:buNone/>
                      </a:pPr>
                      <a:r>
                        <a:rPr lang="en-US" sz="1100" dirty="0">
                          <a:solidFill>
                            <a:schemeClr val="tx1"/>
                          </a:solidFill>
                          <a:latin typeface="+mn-lt"/>
                        </a:rPr>
                        <a:t>Complete Review </a:t>
                      </a:r>
                    </a:p>
                    <a:p>
                      <a:pPr marL="457200" lvl="1" indent="-285750">
                        <a:lnSpc>
                          <a:spcPct val="100000"/>
                        </a:lnSpc>
                        <a:spcBef>
                          <a:spcPts val="0"/>
                        </a:spcBef>
                        <a:buFont typeface="Arial" panose="020B0604020202020204" pitchFamily="34" charset="0"/>
                        <a:buNone/>
                      </a:pPr>
                      <a:r>
                        <a:rPr lang="en-US" sz="1100" dirty="0">
                          <a:solidFill>
                            <a:schemeClr val="tx1"/>
                          </a:solidFill>
                          <a:latin typeface="+mn-lt"/>
                        </a:rPr>
                        <a:t>Implement Changes</a:t>
                      </a:r>
                    </a:p>
                  </a:txBody>
                  <a:tcPr marT="91440" marB="91440" anchor="ctr">
                    <a:lnL w="635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12700" cap="flat" cmpd="sng" algn="ctr">
                      <a:solidFill>
                        <a:schemeClr val="tx2"/>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6350" cap="flat" cmpd="sng" algn="ctr">
                      <a:solidFill>
                        <a:srgbClr val="D0D0CE"/>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6350" cap="flat" cmpd="sng" algn="ctr">
                      <a:solidFill>
                        <a:srgbClr val="D0D0CE"/>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6350" cap="flat" cmpd="sng" algn="ctr">
                      <a:solidFill>
                        <a:srgbClr val="D0D0CE"/>
                      </a:solidFill>
                      <a:prstDash val="solid"/>
                      <a:round/>
                      <a:headEnd type="none" w="med" len="med"/>
                      <a:tailEnd type="none" w="med" len="med"/>
                    </a:lnL>
                    <a:lnR w="12700" cap="flat" cmpd="sng" algn="ctr">
                      <a:solidFill>
                        <a:schemeClr val="tx2"/>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12700" cap="flat" cmpd="sng" algn="ctr">
                      <a:solidFill>
                        <a:schemeClr val="tx2"/>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6350" cap="flat" cmpd="sng" algn="ctr">
                      <a:solidFill>
                        <a:srgbClr val="D0D0CE"/>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6350" cap="flat" cmpd="sng" algn="ctr">
                      <a:solidFill>
                        <a:srgbClr val="D0D0CE"/>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6350" cap="flat" cmpd="sng" algn="ctr">
                      <a:solidFill>
                        <a:srgbClr val="D0D0CE"/>
                      </a:solidFill>
                      <a:prstDash val="solid"/>
                      <a:round/>
                      <a:headEnd type="none" w="med" len="med"/>
                      <a:tailEnd type="none" w="med" len="med"/>
                    </a:lnL>
                    <a:lnR w="12700" cap="flat" cmpd="sng" algn="ctr">
                      <a:solidFill>
                        <a:schemeClr val="tx2"/>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12700" cap="flat" cmpd="sng" algn="ctr">
                      <a:solidFill>
                        <a:schemeClr val="tx2"/>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6350" cap="flat" cmpd="sng" algn="ctr">
                      <a:solidFill>
                        <a:srgbClr val="D0D0CE"/>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6350" cap="flat" cmpd="sng" algn="ctr">
                      <a:solidFill>
                        <a:srgbClr val="D0D0CE"/>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6350" cap="flat" cmpd="sng" algn="ctr">
                      <a:solidFill>
                        <a:srgbClr val="D0D0CE"/>
                      </a:solidFill>
                      <a:prstDash val="solid"/>
                      <a:round/>
                      <a:headEnd type="none" w="med" len="med"/>
                      <a:tailEnd type="none" w="med" len="med"/>
                    </a:lnL>
                    <a:lnR w="12700" cap="flat" cmpd="sng" algn="ctr">
                      <a:solidFill>
                        <a:schemeClr val="tx2"/>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12700" cap="flat" cmpd="sng" algn="ctr">
                      <a:solidFill>
                        <a:schemeClr val="tx2"/>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6350" cap="flat" cmpd="sng" algn="ctr">
                      <a:solidFill>
                        <a:srgbClr val="D0D0CE"/>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6350" cap="flat" cmpd="sng" algn="ctr">
                      <a:solidFill>
                        <a:srgbClr val="D0D0CE"/>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6350" cap="flat" cmpd="sng" algn="ctr">
                      <a:solidFill>
                        <a:srgbClr val="D0D0CE"/>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6350" cap="flat" cmpd="sng" algn="ctr">
                      <a:solidFill>
                        <a:srgbClr val="D0D0CE"/>
                      </a:solidFill>
                      <a:prstDash val="solid"/>
                      <a:round/>
                      <a:headEnd type="none" w="med" len="med"/>
                      <a:tailEnd type="none" w="med" len="med"/>
                    </a:lnL>
                    <a:lnR w="12700" cap="flat" cmpd="sng" algn="ctr">
                      <a:solidFill>
                        <a:schemeClr val="tx2"/>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extLst>
                  <a:ext uri="{0D108BD9-81ED-4DB2-BD59-A6C34878D82A}">
                    <a16:rowId xmlns:a16="http://schemas.microsoft.com/office/drawing/2014/main" val="10003"/>
                  </a:ext>
                </a:extLst>
              </a:tr>
              <a:tr h="540997">
                <a:tc>
                  <a:txBody>
                    <a:bodyPr/>
                    <a:lstStyle/>
                    <a:p>
                      <a:pPr marL="0" indent="0">
                        <a:lnSpc>
                          <a:spcPct val="100000"/>
                        </a:lnSpc>
                        <a:spcBef>
                          <a:spcPts val="300"/>
                        </a:spcBef>
                        <a:buFont typeface="Arial" panose="020B0604020202020204" pitchFamily="34" charset="0"/>
                        <a:buNone/>
                      </a:pPr>
                      <a:r>
                        <a:rPr lang="en-US" sz="1100" b="1" dirty="0">
                          <a:solidFill>
                            <a:schemeClr val="tx1"/>
                          </a:solidFill>
                          <a:latin typeface="+mn-lt"/>
                        </a:rPr>
                        <a:t>Agency Functionality Workshops</a:t>
                      </a:r>
                    </a:p>
                    <a:p>
                      <a:pPr marL="45720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dirty="0">
                          <a:solidFill>
                            <a:schemeClr val="tx1"/>
                          </a:solidFill>
                          <a:latin typeface="+mn-lt"/>
                        </a:rPr>
                        <a:t>Define Strategy</a:t>
                      </a:r>
                    </a:p>
                    <a:p>
                      <a:pPr marL="45720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dirty="0">
                          <a:solidFill>
                            <a:schemeClr val="tx1"/>
                          </a:solidFill>
                          <a:latin typeface="+mn-lt"/>
                        </a:rPr>
                        <a:t>Start Agency Outreach</a:t>
                      </a:r>
                    </a:p>
                    <a:p>
                      <a:pPr marL="45720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dirty="0">
                          <a:solidFill>
                            <a:schemeClr val="tx1"/>
                          </a:solidFill>
                          <a:latin typeface="+mn-lt"/>
                        </a:rPr>
                        <a:t>Complete Workshops</a:t>
                      </a:r>
                    </a:p>
                  </a:txBody>
                  <a:tcPr marT="91440" marB="91440" anchor="ctr">
                    <a:lnL w="635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12700" cap="flat" cmpd="sng" algn="ctr">
                      <a:solidFill>
                        <a:schemeClr val="tx2"/>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6350" cap="flat" cmpd="sng" algn="ctr">
                      <a:solidFill>
                        <a:srgbClr val="D0D0CE"/>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6350" cap="flat" cmpd="sng" algn="ctr">
                      <a:solidFill>
                        <a:srgbClr val="D0D0CE"/>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6350" cap="flat" cmpd="sng" algn="ctr">
                      <a:solidFill>
                        <a:srgbClr val="D0D0CE"/>
                      </a:solidFill>
                      <a:prstDash val="solid"/>
                      <a:round/>
                      <a:headEnd type="none" w="med" len="med"/>
                      <a:tailEnd type="none" w="med" len="med"/>
                    </a:lnL>
                    <a:lnR w="12700" cap="flat" cmpd="sng" algn="ctr">
                      <a:solidFill>
                        <a:schemeClr val="tx2"/>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12700" cap="flat" cmpd="sng" algn="ctr">
                      <a:solidFill>
                        <a:schemeClr val="tx2"/>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6350" cap="flat" cmpd="sng" algn="ctr">
                      <a:solidFill>
                        <a:srgbClr val="D0D0CE"/>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6350" cap="flat" cmpd="sng" algn="ctr">
                      <a:solidFill>
                        <a:srgbClr val="D0D0CE"/>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6350" cap="flat" cmpd="sng" algn="ctr">
                      <a:solidFill>
                        <a:srgbClr val="D0D0CE"/>
                      </a:solidFill>
                      <a:prstDash val="solid"/>
                      <a:round/>
                      <a:headEnd type="none" w="med" len="med"/>
                      <a:tailEnd type="none" w="med" len="med"/>
                    </a:lnL>
                    <a:lnR w="12700" cap="flat" cmpd="sng" algn="ctr">
                      <a:solidFill>
                        <a:schemeClr val="tx2"/>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12700" cap="flat" cmpd="sng" algn="ctr">
                      <a:solidFill>
                        <a:schemeClr val="tx2"/>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6350" cap="flat" cmpd="sng" algn="ctr">
                      <a:solidFill>
                        <a:srgbClr val="D0D0CE"/>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6350" cap="flat" cmpd="sng" algn="ctr">
                      <a:solidFill>
                        <a:srgbClr val="D0D0CE"/>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6350" cap="flat" cmpd="sng" algn="ctr">
                      <a:solidFill>
                        <a:srgbClr val="D0D0CE"/>
                      </a:solidFill>
                      <a:prstDash val="solid"/>
                      <a:round/>
                      <a:headEnd type="none" w="med" len="med"/>
                      <a:tailEnd type="none" w="med" len="med"/>
                    </a:lnL>
                    <a:lnR w="12700" cap="flat" cmpd="sng" algn="ctr">
                      <a:solidFill>
                        <a:schemeClr val="tx2"/>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12700" cap="flat" cmpd="sng" algn="ctr">
                      <a:solidFill>
                        <a:schemeClr val="tx2"/>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6350" cap="flat" cmpd="sng" algn="ctr">
                      <a:solidFill>
                        <a:srgbClr val="D0D0CE"/>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6350" cap="flat" cmpd="sng" algn="ctr">
                      <a:solidFill>
                        <a:srgbClr val="D0D0CE"/>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6350" cap="flat" cmpd="sng" algn="ctr">
                      <a:solidFill>
                        <a:srgbClr val="D0D0CE"/>
                      </a:solidFill>
                      <a:prstDash val="solid"/>
                      <a:round/>
                      <a:headEnd type="none" w="med" len="med"/>
                      <a:tailEnd type="none" w="med" len="med"/>
                    </a:lnL>
                    <a:lnR w="6350" cap="flat" cmpd="sng" algn="ctr">
                      <a:solidFill>
                        <a:srgbClr val="D0D0CE"/>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tc>
                  <a:txBody>
                    <a:bodyPr/>
                    <a:lstStyle/>
                    <a:p>
                      <a:pPr>
                        <a:lnSpc>
                          <a:spcPct val="100000"/>
                        </a:lnSpc>
                        <a:spcBef>
                          <a:spcPts val="300"/>
                        </a:spcBef>
                      </a:pPr>
                      <a:endParaRPr lang="en-US" sz="1400" dirty="0">
                        <a:solidFill>
                          <a:schemeClr val="tx2"/>
                        </a:solidFill>
                        <a:latin typeface="+mn-lt"/>
                      </a:endParaRPr>
                    </a:p>
                  </a:txBody>
                  <a:tcPr marT="91440" marB="91440" anchor="ctr">
                    <a:lnL w="6350" cap="flat" cmpd="sng" algn="ctr">
                      <a:solidFill>
                        <a:srgbClr val="D0D0CE"/>
                      </a:solidFill>
                      <a:prstDash val="solid"/>
                      <a:round/>
                      <a:headEnd type="none" w="med" len="med"/>
                      <a:tailEnd type="none" w="med" len="med"/>
                    </a:lnL>
                    <a:lnR w="12700" cap="flat" cmpd="sng" algn="ctr">
                      <a:solidFill>
                        <a:schemeClr val="tx2"/>
                      </a:solidFill>
                      <a:prstDash val="solid"/>
                      <a:round/>
                      <a:headEnd type="none" w="med" len="med"/>
                      <a:tailEnd type="none" w="med" len="med"/>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noFill/>
                  </a:tcPr>
                </a:tc>
                <a:extLst>
                  <a:ext uri="{0D108BD9-81ED-4DB2-BD59-A6C34878D82A}">
                    <a16:rowId xmlns:a16="http://schemas.microsoft.com/office/drawing/2014/main" val="1396291358"/>
                  </a:ext>
                </a:extLst>
              </a:tr>
            </a:tbl>
          </a:graphicData>
        </a:graphic>
      </p:graphicFrame>
      <p:sp>
        <p:nvSpPr>
          <p:cNvPr id="10" name="Rectangle 9">
            <a:extLst>
              <a:ext uri="{FF2B5EF4-FFF2-40B4-BE49-F238E27FC236}">
                <a16:creationId xmlns:a16="http://schemas.microsoft.com/office/drawing/2014/main" id="{DC5E546D-A6CF-4EE9-87CF-56B0AC20627D}"/>
              </a:ext>
            </a:extLst>
          </p:cNvPr>
          <p:cNvSpPr/>
          <p:nvPr/>
        </p:nvSpPr>
        <p:spPr bwMode="gray">
          <a:xfrm>
            <a:off x="5271715" y="3224979"/>
            <a:ext cx="3948485" cy="1545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 name="Diamond 26">
            <a:extLst>
              <a:ext uri="{FF2B5EF4-FFF2-40B4-BE49-F238E27FC236}">
                <a16:creationId xmlns:a16="http://schemas.microsoft.com/office/drawing/2014/main" id="{8EE9DD75-B550-4823-BF5C-FFFB70B7D79E}"/>
              </a:ext>
            </a:extLst>
          </p:cNvPr>
          <p:cNvSpPr/>
          <p:nvPr/>
        </p:nvSpPr>
        <p:spPr>
          <a:xfrm>
            <a:off x="7548801" y="3651912"/>
            <a:ext cx="152998" cy="153888"/>
          </a:xfrm>
          <a:prstGeom prst="diamond">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Diamond 27">
            <a:extLst>
              <a:ext uri="{FF2B5EF4-FFF2-40B4-BE49-F238E27FC236}">
                <a16:creationId xmlns:a16="http://schemas.microsoft.com/office/drawing/2014/main" id="{8574DB0A-AF4F-4396-BB0E-BDA9BFD59E0F}"/>
              </a:ext>
            </a:extLst>
          </p:cNvPr>
          <p:cNvSpPr/>
          <p:nvPr/>
        </p:nvSpPr>
        <p:spPr>
          <a:xfrm>
            <a:off x="7548801" y="3418635"/>
            <a:ext cx="152998" cy="153888"/>
          </a:xfrm>
          <a:prstGeom prst="diamond">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Diamond 31">
            <a:extLst>
              <a:ext uri="{FF2B5EF4-FFF2-40B4-BE49-F238E27FC236}">
                <a16:creationId xmlns:a16="http://schemas.microsoft.com/office/drawing/2014/main" id="{0C03E163-04CD-4E7C-95AA-85B33B382033}"/>
              </a:ext>
            </a:extLst>
          </p:cNvPr>
          <p:cNvSpPr/>
          <p:nvPr/>
        </p:nvSpPr>
        <p:spPr>
          <a:xfrm>
            <a:off x="7365921" y="4595146"/>
            <a:ext cx="152998" cy="153888"/>
          </a:xfrm>
          <a:prstGeom prst="diamond">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Diamond 39">
            <a:extLst>
              <a:ext uri="{FF2B5EF4-FFF2-40B4-BE49-F238E27FC236}">
                <a16:creationId xmlns:a16="http://schemas.microsoft.com/office/drawing/2014/main" id="{ADAD6B31-73D8-467D-A5AF-926D2E7FBC9B}"/>
              </a:ext>
            </a:extLst>
          </p:cNvPr>
          <p:cNvSpPr/>
          <p:nvPr/>
        </p:nvSpPr>
        <p:spPr>
          <a:xfrm>
            <a:off x="7268303" y="5473986"/>
            <a:ext cx="152998" cy="153888"/>
          </a:xfrm>
          <a:prstGeom prst="diamond">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Diamond 54">
            <a:extLst>
              <a:ext uri="{FF2B5EF4-FFF2-40B4-BE49-F238E27FC236}">
                <a16:creationId xmlns:a16="http://schemas.microsoft.com/office/drawing/2014/main" id="{B31ED96B-C8D8-4D4D-A672-63C72A7693AA}"/>
              </a:ext>
            </a:extLst>
          </p:cNvPr>
          <p:cNvSpPr/>
          <p:nvPr/>
        </p:nvSpPr>
        <p:spPr>
          <a:xfrm>
            <a:off x="7172311" y="5318651"/>
            <a:ext cx="152998" cy="153888"/>
          </a:xfrm>
          <a:prstGeom prst="diamond">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FB4149E5-2503-48DA-9B8A-D3EF51B77FAE}"/>
              </a:ext>
            </a:extLst>
          </p:cNvPr>
          <p:cNvSpPr/>
          <p:nvPr/>
        </p:nvSpPr>
        <p:spPr bwMode="gray">
          <a:xfrm>
            <a:off x="6061287" y="4073913"/>
            <a:ext cx="2375047" cy="1545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Diamond 28">
            <a:extLst>
              <a:ext uri="{FF2B5EF4-FFF2-40B4-BE49-F238E27FC236}">
                <a16:creationId xmlns:a16="http://schemas.microsoft.com/office/drawing/2014/main" id="{0B2A22BA-1104-454C-887B-20C6BD8CE91F}"/>
              </a:ext>
            </a:extLst>
          </p:cNvPr>
          <p:cNvSpPr/>
          <p:nvPr/>
        </p:nvSpPr>
        <p:spPr>
          <a:xfrm>
            <a:off x="9139476" y="3734181"/>
            <a:ext cx="152998" cy="153888"/>
          </a:xfrm>
          <a:prstGeom prst="diamond">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CA77A96B-A88A-4608-A0AE-55B9B198B11A}"/>
              </a:ext>
            </a:extLst>
          </p:cNvPr>
          <p:cNvSpPr/>
          <p:nvPr/>
        </p:nvSpPr>
        <p:spPr bwMode="gray">
          <a:xfrm>
            <a:off x="6448508" y="5115699"/>
            <a:ext cx="2771691" cy="1680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 name="Diamond 32">
            <a:extLst>
              <a:ext uri="{FF2B5EF4-FFF2-40B4-BE49-F238E27FC236}">
                <a16:creationId xmlns:a16="http://schemas.microsoft.com/office/drawing/2014/main" id="{09D52147-D86C-4074-BEF9-B6979756D819}"/>
              </a:ext>
            </a:extLst>
          </p:cNvPr>
          <p:cNvSpPr/>
          <p:nvPr/>
        </p:nvSpPr>
        <p:spPr>
          <a:xfrm>
            <a:off x="8351884" y="4758850"/>
            <a:ext cx="152998" cy="153888"/>
          </a:xfrm>
          <a:prstGeom prst="diamond">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Diamond 36">
            <a:extLst>
              <a:ext uri="{FF2B5EF4-FFF2-40B4-BE49-F238E27FC236}">
                <a16:creationId xmlns:a16="http://schemas.microsoft.com/office/drawing/2014/main" id="{8771F015-CF1C-4193-AD63-E260F7A413A0}"/>
              </a:ext>
            </a:extLst>
          </p:cNvPr>
          <p:cNvSpPr/>
          <p:nvPr/>
        </p:nvSpPr>
        <p:spPr>
          <a:xfrm>
            <a:off x="6381284" y="4388964"/>
            <a:ext cx="152998" cy="153888"/>
          </a:xfrm>
          <a:prstGeom prst="diamond">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Diamond 37">
            <a:extLst>
              <a:ext uri="{FF2B5EF4-FFF2-40B4-BE49-F238E27FC236}">
                <a16:creationId xmlns:a16="http://schemas.microsoft.com/office/drawing/2014/main" id="{8B40464F-D993-457B-BB51-02795500D0CD}"/>
              </a:ext>
            </a:extLst>
          </p:cNvPr>
          <p:cNvSpPr/>
          <p:nvPr/>
        </p:nvSpPr>
        <p:spPr>
          <a:xfrm>
            <a:off x="9139476" y="5545938"/>
            <a:ext cx="152998" cy="153888"/>
          </a:xfrm>
          <a:prstGeom prst="diamond">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E497CFCF-6A0A-4BDC-95AD-4CDC0A62CB50}"/>
              </a:ext>
            </a:extLst>
          </p:cNvPr>
          <p:cNvSpPr/>
          <p:nvPr/>
        </p:nvSpPr>
        <p:spPr bwMode="gray">
          <a:xfrm>
            <a:off x="4513277" y="2063620"/>
            <a:ext cx="2755026" cy="1371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 name="Diamond 42">
            <a:extLst>
              <a:ext uri="{FF2B5EF4-FFF2-40B4-BE49-F238E27FC236}">
                <a16:creationId xmlns:a16="http://schemas.microsoft.com/office/drawing/2014/main" id="{CB7469E4-788E-4A4C-A1BD-ECCE09DF41CF}"/>
              </a:ext>
            </a:extLst>
          </p:cNvPr>
          <p:cNvSpPr/>
          <p:nvPr/>
        </p:nvSpPr>
        <p:spPr>
          <a:xfrm>
            <a:off x="5276037" y="2230973"/>
            <a:ext cx="152998" cy="153888"/>
          </a:xfrm>
          <a:prstGeom prst="diamond">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8A0C81B0-0D44-46A5-A6D5-68F6E35BE603}"/>
              </a:ext>
            </a:extLst>
          </p:cNvPr>
          <p:cNvSpPr/>
          <p:nvPr/>
        </p:nvSpPr>
        <p:spPr bwMode="gray">
          <a:xfrm>
            <a:off x="10787605" y="5755841"/>
            <a:ext cx="1217041" cy="153888"/>
          </a:xfrm>
          <a:prstGeom prst="rect">
            <a:avLst/>
          </a:prstGeom>
        </p:spPr>
        <p:txBody>
          <a:bodyPr wrap="square" lIns="0" tIns="0" rIns="0" bIns="0">
            <a:spAutoFit/>
          </a:bodyPr>
          <a:lstStyle/>
          <a:p>
            <a:r>
              <a:rPr lang="en-US" sz="1000" dirty="0"/>
              <a:t>Milestone Not Started </a:t>
            </a:r>
          </a:p>
        </p:txBody>
      </p:sp>
      <p:sp>
        <p:nvSpPr>
          <p:cNvPr id="31" name="Rectangle 30">
            <a:extLst>
              <a:ext uri="{FF2B5EF4-FFF2-40B4-BE49-F238E27FC236}">
                <a16:creationId xmlns:a16="http://schemas.microsoft.com/office/drawing/2014/main" id="{BE32A652-B81E-4021-AA6D-3075C14F679F}"/>
              </a:ext>
            </a:extLst>
          </p:cNvPr>
          <p:cNvSpPr/>
          <p:nvPr/>
        </p:nvSpPr>
        <p:spPr bwMode="gray">
          <a:xfrm>
            <a:off x="10505621" y="5545938"/>
            <a:ext cx="252000" cy="9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 name="Rectangle 33">
            <a:extLst>
              <a:ext uri="{FF2B5EF4-FFF2-40B4-BE49-F238E27FC236}">
                <a16:creationId xmlns:a16="http://schemas.microsoft.com/office/drawing/2014/main" id="{A306173F-15EA-4218-A67D-FD3894D4ABDB}"/>
              </a:ext>
            </a:extLst>
          </p:cNvPr>
          <p:cNvSpPr/>
          <p:nvPr/>
        </p:nvSpPr>
        <p:spPr bwMode="gray">
          <a:xfrm>
            <a:off x="10840848" y="5506319"/>
            <a:ext cx="538609" cy="153888"/>
          </a:xfrm>
          <a:prstGeom prst="rect">
            <a:avLst/>
          </a:prstGeom>
        </p:spPr>
        <p:txBody>
          <a:bodyPr wrap="square" lIns="0" tIns="0" rIns="0" bIns="0">
            <a:spAutoFit/>
          </a:bodyPr>
          <a:lstStyle/>
          <a:p>
            <a:r>
              <a:rPr lang="en-US" sz="1000" dirty="0"/>
              <a:t>Activity</a:t>
            </a:r>
          </a:p>
        </p:txBody>
      </p:sp>
      <p:sp>
        <p:nvSpPr>
          <p:cNvPr id="39" name="Rectangle 38">
            <a:extLst>
              <a:ext uri="{FF2B5EF4-FFF2-40B4-BE49-F238E27FC236}">
                <a16:creationId xmlns:a16="http://schemas.microsoft.com/office/drawing/2014/main" id="{08415F60-B996-46AD-AF50-C34DAD7A4DF0}"/>
              </a:ext>
            </a:extLst>
          </p:cNvPr>
          <p:cNvSpPr/>
          <p:nvPr/>
        </p:nvSpPr>
        <p:spPr bwMode="gray">
          <a:xfrm>
            <a:off x="10787605" y="5952688"/>
            <a:ext cx="1217041" cy="153888"/>
          </a:xfrm>
          <a:prstGeom prst="rect">
            <a:avLst/>
          </a:prstGeom>
        </p:spPr>
        <p:txBody>
          <a:bodyPr wrap="square" lIns="0" tIns="0" rIns="0" bIns="0">
            <a:spAutoFit/>
          </a:bodyPr>
          <a:lstStyle/>
          <a:p>
            <a:r>
              <a:rPr lang="en-US" sz="1000" dirty="0"/>
              <a:t>Milestone In progress </a:t>
            </a:r>
          </a:p>
        </p:txBody>
      </p:sp>
      <p:sp>
        <p:nvSpPr>
          <p:cNvPr id="41" name="Diamond 40">
            <a:extLst>
              <a:ext uri="{FF2B5EF4-FFF2-40B4-BE49-F238E27FC236}">
                <a16:creationId xmlns:a16="http://schemas.microsoft.com/office/drawing/2014/main" id="{6FF7E1B2-5A39-49C5-A783-4AC84AA173C5}"/>
              </a:ext>
            </a:extLst>
          </p:cNvPr>
          <p:cNvSpPr/>
          <p:nvPr/>
        </p:nvSpPr>
        <p:spPr>
          <a:xfrm>
            <a:off x="10566657" y="5952688"/>
            <a:ext cx="152998" cy="153888"/>
          </a:xfrm>
          <a:prstGeom prst="diamond">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Diamond 46">
            <a:extLst>
              <a:ext uri="{FF2B5EF4-FFF2-40B4-BE49-F238E27FC236}">
                <a16:creationId xmlns:a16="http://schemas.microsoft.com/office/drawing/2014/main" id="{648710A8-172A-433C-BF8B-A94234273C60}"/>
              </a:ext>
            </a:extLst>
          </p:cNvPr>
          <p:cNvSpPr/>
          <p:nvPr/>
        </p:nvSpPr>
        <p:spPr>
          <a:xfrm>
            <a:off x="5422612" y="2484169"/>
            <a:ext cx="152998" cy="153888"/>
          </a:xfrm>
          <a:prstGeom prst="diamond">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Diamond 47">
            <a:extLst>
              <a:ext uri="{FF2B5EF4-FFF2-40B4-BE49-F238E27FC236}">
                <a16:creationId xmlns:a16="http://schemas.microsoft.com/office/drawing/2014/main" id="{EB8231CE-8876-4ECB-B7AF-E0ABF519FB07}"/>
              </a:ext>
            </a:extLst>
          </p:cNvPr>
          <p:cNvSpPr/>
          <p:nvPr/>
        </p:nvSpPr>
        <p:spPr>
          <a:xfrm>
            <a:off x="5276037" y="2481643"/>
            <a:ext cx="152998" cy="153888"/>
          </a:xfrm>
          <a:prstGeom prst="diamond">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Diamond 49">
            <a:extLst>
              <a:ext uri="{FF2B5EF4-FFF2-40B4-BE49-F238E27FC236}">
                <a16:creationId xmlns:a16="http://schemas.microsoft.com/office/drawing/2014/main" id="{A15BBE65-B675-49D0-B004-2097285FCB29}"/>
              </a:ext>
            </a:extLst>
          </p:cNvPr>
          <p:cNvSpPr/>
          <p:nvPr/>
        </p:nvSpPr>
        <p:spPr>
          <a:xfrm>
            <a:off x="5997115" y="2497032"/>
            <a:ext cx="152998" cy="153888"/>
          </a:xfrm>
          <a:prstGeom prst="diamond">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Diamond 51">
            <a:extLst>
              <a:ext uri="{FF2B5EF4-FFF2-40B4-BE49-F238E27FC236}">
                <a16:creationId xmlns:a16="http://schemas.microsoft.com/office/drawing/2014/main" id="{9CF16E5F-4B8E-4F3F-9C4A-2839DC6836C1}"/>
              </a:ext>
            </a:extLst>
          </p:cNvPr>
          <p:cNvSpPr/>
          <p:nvPr/>
        </p:nvSpPr>
        <p:spPr>
          <a:xfrm>
            <a:off x="7172311" y="2799112"/>
            <a:ext cx="152998" cy="153888"/>
          </a:xfrm>
          <a:prstGeom prst="diamond">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Diamond 52">
            <a:extLst>
              <a:ext uri="{FF2B5EF4-FFF2-40B4-BE49-F238E27FC236}">
                <a16:creationId xmlns:a16="http://schemas.microsoft.com/office/drawing/2014/main" id="{A6181596-A269-4336-82F5-A4C7959B40DD}"/>
              </a:ext>
            </a:extLst>
          </p:cNvPr>
          <p:cNvSpPr/>
          <p:nvPr/>
        </p:nvSpPr>
        <p:spPr>
          <a:xfrm>
            <a:off x="10566657" y="5755841"/>
            <a:ext cx="152998" cy="153888"/>
          </a:xfrm>
          <a:prstGeom prst="diamond">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itle 1">
            <a:extLst>
              <a:ext uri="{FF2B5EF4-FFF2-40B4-BE49-F238E27FC236}">
                <a16:creationId xmlns:a16="http://schemas.microsoft.com/office/drawing/2014/main" id="{F091CC3D-F9F7-4F86-94A0-24BC12488480}"/>
              </a:ext>
            </a:extLst>
          </p:cNvPr>
          <p:cNvSpPr txBox="1">
            <a:spLocks/>
          </p:cNvSpPr>
          <p:nvPr/>
        </p:nvSpPr>
        <p:spPr>
          <a:xfrm>
            <a:off x="-9979" y="596320"/>
            <a:ext cx="10515600" cy="6126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2F57"/>
                </a:solidFill>
                <a:latin typeface="Arial" panose="020B0604020202020204" pitchFamily="34" charset="0"/>
                <a:ea typeface="+mj-ea"/>
                <a:cs typeface="Arial" panose="020B0604020202020204" pitchFamily="34" charset="0"/>
              </a:defRPr>
            </a:lvl1pPr>
          </a:lstStyle>
          <a:p>
            <a:pPr marR="0" lvl="0" indent="111125" algn="l" defTabSz="914400" rtl="0" eaLnBrk="1" fontAlgn="auto" latinLnBrk="0" hangingPunct="1">
              <a:lnSpc>
                <a:spcPct val="90000"/>
              </a:lnSpc>
              <a:spcBef>
                <a:spcPct val="0"/>
              </a:spcBef>
              <a:spcAft>
                <a:spcPts val="0"/>
              </a:spcAft>
              <a:buClrTx/>
              <a:buSzTx/>
              <a:buFontTx/>
              <a:buNone/>
              <a:tabLst/>
              <a:defRPr/>
            </a:pPr>
            <a:r>
              <a:rPr lang="en-US" sz="3600" dirty="0">
                <a:solidFill>
                  <a:prstClr val="white"/>
                </a:solidFill>
              </a:rPr>
              <a:t>Phase 1 Initiative Schedule</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522376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BD860-EF96-4553-949B-F700B82A2FCD}"/>
              </a:ext>
            </a:extLst>
          </p:cNvPr>
          <p:cNvSpPr>
            <a:spLocks noGrp="1"/>
          </p:cNvSpPr>
          <p:nvPr>
            <p:ph type="title" idx="4294967295"/>
          </p:nvPr>
        </p:nvSpPr>
        <p:spPr>
          <a:xfrm>
            <a:off x="0" y="582699"/>
            <a:ext cx="10515600" cy="612775"/>
          </a:xfrm>
        </p:spPr>
        <p:txBody>
          <a:bodyPr>
            <a:normAutofit/>
          </a:bodyPr>
          <a:lstStyle/>
          <a:p>
            <a:pPr indent="111125"/>
            <a:r>
              <a:rPr lang="en-US" sz="3600" u="none" dirty="0">
                <a:solidFill>
                  <a:schemeClr val="bg1"/>
                </a:solidFill>
              </a:rPr>
              <a:t>Business Process Validation Session</a:t>
            </a:r>
          </a:p>
        </p:txBody>
      </p:sp>
      <p:sp>
        <p:nvSpPr>
          <p:cNvPr id="4" name="TextBox 3">
            <a:extLst>
              <a:ext uri="{FF2B5EF4-FFF2-40B4-BE49-F238E27FC236}">
                <a16:creationId xmlns:a16="http://schemas.microsoft.com/office/drawing/2014/main" id="{FB5797AA-1DFE-4746-B706-F608F30A165B}"/>
              </a:ext>
            </a:extLst>
          </p:cNvPr>
          <p:cNvSpPr txBox="1"/>
          <p:nvPr/>
        </p:nvSpPr>
        <p:spPr>
          <a:xfrm>
            <a:off x="379616" y="1528180"/>
            <a:ext cx="99384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Business Process Validation is going to be similar to a Sprint Session.</a:t>
            </a:r>
          </a:p>
        </p:txBody>
      </p:sp>
      <p:sp>
        <p:nvSpPr>
          <p:cNvPr id="16" name="Pentagon 12">
            <a:extLst>
              <a:ext uri="{FF2B5EF4-FFF2-40B4-BE49-F238E27FC236}">
                <a16:creationId xmlns:a16="http://schemas.microsoft.com/office/drawing/2014/main" id="{A9B0D90E-46E5-499F-8170-ED62C3872434}"/>
              </a:ext>
            </a:extLst>
          </p:cNvPr>
          <p:cNvSpPr/>
          <p:nvPr/>
        </p:nvSpPr>
        <p:spPr>
          <a:xfrm rot="5400000">
            <a:off x="1265152" y="2512978"/>
            <a:ext cx="1448590" cy="1926654"/>
          </a:xfrm>
          <a:prstGeom prst="homePlate">
            <a:avLst>
              <a:gd name="adj" fmla="val 947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7" name="Pentagon 12">
            <a:extLst>
              <a:ext uri="{FF2B5EF4-FFF2-40B4-BE49-F238E27FC236}">
                <a16:creationId xmlns:a16="http://schemas.microsoft.com/office/drawing/2014/main" id="{2AB319E2-A27F-473F-9311-71DBDCCAB371}"/>
              </a:ext>
            </a:extLst>
          </p:cNvPr>
          <p:cNvSpPr/>
          <p:nvPr/>
        </p:nvSpPr>
        <p:spPr>
          <a:xfrm rot="5400000">
            <a:off x="6622623" y="2530803"/>
            <a:ext cx="1448590" cy="1926654"/>
          </a:xfrm>
          <a:prstGeom prst="homePlate">
            <a:avLst>
              <a:gd name="adj" fmla="val 947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8" name="Pentagon 12">
            <a:extLst>
              <a:ext uri="{FF2B5EF4-FFF2-40B4-BE49-F238E27FC236}">
                <a16:creationId xmlns:a16="http://schemas.microsoft.com/office/drawing/2014/main" id="{D4755989-6D96-4BAA-B8B1-7CEC6489EDB6}"/>
              </a:ext>
            </a:extLst>
          </p:cNvPr>
          <p:cNvSpPr/>
          <p:nvPr/>
        </p:nvSpPr>
        <p:spPr>
          <a:xfrm rot="5400000">
            <a:off x="3901510" y="2512978"/>
            <a:ext cx="1448590" cy="1926654"/>
          </a:xfrm>
          <a:prstGeom prst="homePlate">
            <a:avLst>
              <a:gd name="adj" fmla="val 947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9" name="Rectangle 18">
            <a:extLst>
              <a:ext uri="{FF2B5EF4-FFF2-40B4-BE49-F238E27FC236}">
                <a16:creationId xmlns:a16="http://schemas.microsoft.com/office/drawing/2014/main" id="{48E620FE-E03F-47A8-814D-4C2505474637}"/>
              </a:ext>
            </a:extLst>
          </p:cNvPr>
          <p:cNvSpPr/>
          <p:nvPr/>
        </p:nvSpPr>
        <p:spPr>
          <a:xfrm>
            <a:off x="3613130" y="2947483"/>
            <a:ext cx="2025350" cy="7855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400" b="1" dirty="0">
                <a:solidFill>
                  <a:schemeClr val="accent1"/>
                </a:solidFill>
              </a:rPr>
              <a:t>02</a:t>
            </a:r>
          </a:p>
        </p:txBody>
      </p:sp>
      <p:sp>
        <p:nvSpPr>
          <p:cNvPr id="20" name="Rectangle 19">
            <a:extLst>
              <a:ext uri="{FF2B5EF4-FFF2-40B4-BE49-F238E27FC236}">
                <a16:creationId xmlns:a16="http://schemas.microsoft.com/office/drawing/2014/main" id="{0CC62326-AD11-4135-BFDD-00CA40E801DC}"/>
              </a:ext>
            </a:extLst>
          </p:cNvPr>
          <p:cNvSpPr/>
          <p:nvPr/>
        </p:nvSpPr>
        <p:spPr>
          <a:xfrm>
            <a:off x="6338369" y="2965308"/>
            <a:ext cx="2025350" cy="7855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400" b="1" dirty="0">
                <a:solidFill>
                  <a:schemeClr val="accent2"/>
                </a:solidFill>
              </a:rPr>
              <a:t>03</a:t>
            </a:r>
          </a:p>
        </p:txBody>
      </p:sp>
      <p:sp>
        <p:nvSpPr>
          <p:cNvPr id="21" name="Rectangle 20">
            <a:extLst>
              <a:ext uri="{FF2B5EF4-FFF2-40B4-BE49-F238E27FC236}">
                <a16:creationId xmlns:a16="http://schemas.microsoft.com/office/drawing/2014/main" id="{CE022997-D119-4311-956D-96A6241428C4}"/>
              </a:ext>
            </a:extLst>
          </p:cNvPr>
          <p:cNvSpPr/>
          <p:nvPr/>
        </p:nvSpPr>
        <p:spPr>
          <a:xfrm>
            <a:off x="990715" y="2944021"/>
            <a:ext cx="2025350" cy="7855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400" b="1" dirty="0">
                <a:solidFill>
                  <a:schemeClr val="accent4"/>
                </a:solidFill>
              </a:rPr>
              <a:t>01</a:t>
            </a:r>
          </a:p>
        </p:txBody>
      </p:sp>
      <p:sp>
        <p:nvSpPr>
          <p:cNvPr id="22" name="TextBox 38">
            <a:extLst>
              <a:ext uri="{FF2B5EF4-FFF2-40B4-BE49-F238E27FC236}">
                <a16:creationId xmlns:a16="http://schemas.microsoft.com/office/drawing/2014/main" id="{F7E5395D-893A-40EA-B11A-827DB0978C0A}"/>
              </a:ext>
            </a:extLst>
          </p:cNvPr>
          <p:cNvSpPr txBox="1"/>
          <p:nvPr/>
        </p:nvSpPr>
        <p:spPr>
          <a:xfrm>
            <a:off x="3563781" y="4422226"/>
            <a:ext cx="2025351"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t>Address open scenarios </a:t>
            </a:r>
          </a:p>
        </p:txBody>
      </p:sp>
      <p:sp>
        <p:nvSpPr>
          <p:cNvPr id="23" name="TextBox 39">
            <a:extLst>
              <a:ext uri="{FF2B5EF4-FFF2-40B4-BE49-F238E27FC236}">
                <a16:creationId xmlns:a16="http://schemas.microsoft.com/office/drawing/2014/main" id="{68AD7684-F79C-4CC8-BB1A-A1B86719B6D0}"/>
              </a:ext>
            </a:extLst>
          </p:cNvPr>
          <p:cNvSpPr txBox="1"/>
          <p:nvPr/>
        </p:nvSpPr>
        <p:spPr>
          <a:xfrm>
            <a:off x="6338369" y="4432798"/>
            <a:ext cx="2025351"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t>Demo Infor functionality </a:t>
            </a:r>
          </a:p>
        </p:txBody>
      </p:sp>
      <p:sp>
        <p:nvSpPr>
          <p:cNvPr id="24" name="TextBox 41">
            <a:extLst>
              <a:ext uri="{FF2B5EF4-FFF2-40B4-BE49-F238E27FC236}">
                <a16:creationId xmlns:a16="http://schemas.microsoft.com/office/drawing/2014/main" id="{A6E805BC-73BD-431A-9909-DACAE9272311}"/>
              </a:ext>
            </a:extLst>
          </p:cNvPr>
          <p:cNvSpPr txBox="1"/>
          <p:nvPr/>
        </p:nvSpPr>
        <p:spPr>
          <a:xfrm>
            <a:off x="990714" y="4368686"/>
            <a:ext cx="2025351"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t>Validate agency requirements and identify critical and unique scenarios as required</a:t>
            </a:r>
          </a:p>
        </p:txBody>
      </p:sp>
      <p:sp>
        <p:nvSpPr>
          <p:cNvPr id="25" name="Pentagon 12">
            <a:extLst>
              <a:ext uri="{FF2B5EF4-FFF2-40B4-BE49-F238E27FC236}">
                <a16:creationId xmlns:a16="http://schemas.microsoft.com/office/drawing/2014/main" id="{689F8306-354D-40E1-AA38-46E6A683AAA2}"/>
              </a:ext>
            </a:extLst>
          </p:cNvPr>
          <p:cNvSpPr/>
          <p:nvPr/>
        </p:nvSpPr>
        <p:spPr>
          <a:xfrm rot="5400000">
            <a:off x="9442432" y="2530803"/>
            <a:ext cx="1448590" cy="1926654"/>
          </a:xfrm>
          <a:prstGeom prst="homePlate">
            <a:avLst>
              <a:gd name="adj" fmla="val 9472"/>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6" name="Rectangle 25">
            <a:extLst>
              <a:ext uri="{FF2B5EF4-FFF2-40B4-BE49-F238E27FC236}">
                <a16:creationId xmlns:a16="http://schemas.microsoft.com/office/drawing/2014/main" id="{399CF711-4B3A-4D31-B232-1D454EA1E758}"/>
              </a:ext>
            </a:extLst>
          </p:cNvPr>
          <p:cNvSpPr/>
          <p:nvPr/>
        </p:nvSpPr>
        <p:spPr>
          <a:xfrm>
            <a:off x="9158178" y="2965308"/>
            <a:ext cx="2025350" cy="7855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400" b="1" dirty="0">
                <a:solidFill>
                  <a:schemeClr val="bg1">
                    <a:lumMod val="65000"/>
                  </a:schemeClr>
                </a:solidFill>
              </a:rPr>
              <a:t>04</a:t>
            </a:r>
          </a:p>
        </p:txBody>
      </p:sp>
      <p:sp>
        <p:nvSpPr>
          <p:cNvPr id="27" name="TextBox 14">
            <a:extLst>
              <a:ext uri="{FF2B5EF4-FFF2-40B4-BE49-F238E27FC236}">
                <a16:creationId xmlns:a16="http://schemas.microsoft.com/office/drawing/2014/main" id="{ABFA13EB-5D52-4340-A65F-547F940FFD9C}"/>
              </a:ext>
            </a:extLst>
          </p:cNvPr>
          <p:cNvSpPr txBox="1"/>
          <p:nvPr/>
        </p:nvSpPr>
        <p:spPr>
          <a:xfrm>
            <a:off x="9158178" y="4432798"/>
            <a:ext cx="2025351"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t>Validate that the solution meets State requirements</a:t>
            </a:r>
          </a:p>
        </p:txBody>
      </p:sp>
    </p:spTree>
    <p:extLst>
      <p:ext uri="{BB962C8B-B14F-4D97-AF65-F5344CB8AC3E}">
        <p14:creationId xmlns:p14="http://schemas.microsoft.com/office/powerpoint/2010/main" val="344194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BD860-EF96-4553-949B-F700B82A2FCD}"/>
              </a:ext>
            </a:extLst>
          </p:cNvPr>
          <p:cNvSpPr>
            <a:spLocks noGrp="1"/>
          </p:cNvSpPr>
          <p:nvPr>
            <p:ph type="title" idx="4294967295"/>
          </p:nvPr>
        </p:nvSpPr>
        <p:spPr>
          <a:xfrm>
            <a:off x="0" y="640560"/>
            <a:ext cx="10515600" cy="612775"/>
          </a:xfrm>
        </p:spPr>
        <p:txBody>
          <a:bodyPr>
            <a:normAutofit/>
          </a:bodyPr>
          <a:lstStyle/>
          <a:p>
            <a:pPr indent="111125"/>
            <a:r>
              <a:rPr lang="en-US" sz="3600" dirty="0">
                <a:solidFill>
                  <a:schemeClr val="bg1"/>
                </a:solidFill>
              </a:rPr>
              <a:t>COA Workbook Refresh</a:t>
            </a:r>
            <a:endParaRPr lang="en-US" sz="3600" u="none" dirty="0">
              <a:solidFill>
                <a:schemeClr val="bg1"/>
              </a:solidFill>
            </a:endParaRPr>
          </a:p>
        </p:txBody>
      </p:sp>
      <p:sp>
        <p:nvSpPr>
          <p:cNvPr id="4" name="TextBox 3">
            <a:extLst>
              <a:ext uri="{FF2B5EF4-FFF2-40B4-BE49-F238E27FC236}">
                <a16:creationId xmlns:a16="http://schemas.microsoft.com/office/drawing/2014/main" id="{FB5797AA-1DFE-4746-B706-F608F30A165B}"/>
              </a:ext>
            </a:extLst>
          </p:cNvPr>
          <p:cNvSpPr txBox="1"/>
          <p:nvPr/>
        </p:nvSpPr>
        <p:spPr>
          <a:xfrm>
            <a:off x="330076" y="1376181"/>
            <a:ext cx="1131268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0000"/>
                </a:solidFill>
                <a:effectLst/>
                <a:latin typeface="Arial" panose="020B0604020202020204" pitchFamily="34" charset="0"/>
                <a:ea typeface="Calibri" panose="020F0502020204030204" pitchFamily="34" charset="0"/>
              </a:rPr>
              <a:t>Our first priority is to ensure our existing Chart of Account (COA) workbooks are up to date for your agency. All of the other system configuration efforts rest upon this step. In 2020, the Luma Chart of Accounts team met with every agency to build the first COA configuration workbooks.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rgbClr val="000000"/>
              </a:solidFill>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0000"/>
                </a:solidFill>
                <a:effectLst/>
                <a:latin typeface="Arial" panose="020B0604020202020204" pitchFamily="34" charset="0"/>
                <a:ea typeface="Calibri" panose="020F0502020204030204" pitchFamily="34" charset="0"/>
              </a:rPr>
              <a:t>We are requesting agencies conduct a review of their COA workbooks. Significant time may have passed since your last submission, so re-visiting this opportunity now is timely given our goal to get agency personnel in a testing environment.</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E3A89EA6-C68B-4268-A3C1-03F9452CCE83}"/>
              </a:ext>
            </a:extLst>
          </p:cNvPr>
          <p:cNvSpPr txBox="1"/>
          <p:nvPr/>
        </p:nvSpPr>
        <p:spPr>
          <a:xfrm>
            <a:off x="330076" y="3068687"/>
            <a:ext cx="10248522" cy="2693623"/>
          </a:xfrm>
          <a:prstGeom prst="rect">
            <a:avLst/>
          </a:prstGeom>
          <a:noFill/>
        </p:spPr>
        <p:txBody>
          <a:bodyPr wrap="square">
            <a:spAutoFit/>
          </a:bodyPr>
          <a:lstStyle/>
          <a:p>
            <a:pPr marL="0" marR="0">
              <a:lnSpc>
                <a:spcPct val="107000"/>
              </a:lnSpc>
              <a:spcBef>
                <a:spcPts val="0"/>
              </a:spcBef>
              <a:spcAft>
                <a:spcPts val="800"/>
              </a:spcAft>
            </a:pPr>
            <a:r>
              <a:rPr lang="en-US" sz="1400" b="1" u="sng" dirty="0">
                <a:solidFill>
                  <a:srgbClr val="000000"/>
                </a:solidFill>
                <a:effectLst/>
                <a:latin typeface="Arial" panose="020B0604020202020204" pitchFamily="34" charset="0"/>
                <a:ea typeface="PMingLiU" panose="020B0604030504040204" pitchFamily="18" charset="-120"/>
                <a:cs typeface="Times New Roman" panose="02020603050405020304" pitchFamily="18" charset="0"/>
              </a:rPr>
              <a:t>Required: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400" b="1" dirty="0">
                <a:solidFill>
                  <a:srgbClr val="000000"/>
                </a:solidFill>
                <a:effectLst/>
                <a:latin typeface="Arial" panose="020B0604020202020204" pitchFamily="34" charset="0"/>
                <a:ea typeface="PMingLiU" panose="020B0604030504040204" pitchFamily="18" charset="-120"/>
                <a:cs typeface="Times New Roman" panose="02020603050405020304" pitchFamily="18" charset="0"/>
              </a:rPr>
              <a:t>Chart of Accounts (COA) Org Unit</a:t>
            </a:r>
            <a:r>
              <a:rPr lang="en-US" sz="1400" dirty="0">
                <a:solidFill>
                  <a:srgbClr val="000000"/>
                </a:solidFill>
                <a:effectLst/>
                <a:latin typeface="Arial" panose="020B0604020202020204" pitchFamily="34" charset="0"/>
                <a:ea typeface="PMingLiU" panose="020B0604030504040204" pitchFamily="18" charset="-120"/>
                <a:cs typeface="Times New Roman" panose="02020603050405020304" pitchFamily="18" charset="0"/>
              </a:rPr>
              <a:t>: mandatory dimension.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b="1" u="sng" dirty="0">
                <a:solidFill>
                  <a:srgbClr val="000000"/>
                </a:solidFill>
                <a:effectLst/>
                <a:latin typeface="Arial" panose="020B0604020202020204" pitchFamily="34" charset="0"/>
                <a:ea typeface="PMingLiU" panose="020B0604030504040204" pitchFamily="18" charset="-120"/>
                <a:cs typeface="Times New Roman" panose="02020603050405020304" pitchFamily="18" charset="0"/>
              </a:rPr>
              <a:t>Optional: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b="1" dirty="0">
                <a:solidFill>
                  <a:srgbClr val="000000"/>
                </a:solidFill>
                <a:effectLst/>
                <a:latin typeface="Arial" panose="020B0604020202020204" pitchFamily="34" charset="0"/>
                <a:ea typeface="PMingLiU" panose="020B0604030504040204" pitchFamily="18" charset="-120"/>
                <a:cs typeface="Times New Roman" panose="02020603050405020304" pitchFamily="18" charset="0"/>
              </a:rPr>
              <a:t>COA Additional Reporting</a:t>
            </a:r>
            <a:r>
              <a:rPr lang="en-US" sz="1400" dirty="0">
                <a:solidFill>
                  <a:srgbClr val="000000"/>
                </a:solidFill>
                <a:effectLst/>
                <a:latin typeface="Arial" panose="020B0604020202020204" pitchFamily="34" charset="0"/>
                <a:ea typeface="PMingLiU" panose="020B0604030504040204" pitchFamily="18" charset="-120"/>
                <a:cs typeface="Times New Roman" panose="02020603050405020304" pitchFamily="18" charset="0"/>
              </a:rPr>
              <a:t>: optional dimension.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b="1" dirty="0">
                <a:solidFill>
                  <a:srgbClr val="000000"/>
                </a:solidFill>
                <a:effectLst/>
                <a:latin typeface="Arial" panose="020B0604020202020204" pitchFamily="34" charset="0"/>
                <a:ea typeface="PMingLiU" panose="020B0604030504040204" pitchFamily="18" charset="-120"/>
                <a:cs typeface="Times New Roman" panose="02020603050405020304" pitchFamily="18" charset="0"/>
              </a:rPr>
              <a:t>COA Location Dimension</a:t>
            </a:r>
            <a:r>
              <a:rPr lang="en-US" sz="1400" dirty="0">
                <a:solidFill>
                  <a:srgbClr val="000000"/>
                </a:solidFill>
                <a:effectLst/>
                <a:latin typeface="Arial" panose="020B0604020202020204" pitchFamily="34" charset="0"/>
                <a:ea typeface="PMingLiU" panose="020B0604030504040204" pitchFamily="18" charset="-120"/>
                <a:cs typeface="Times New Roman" panose="02020603050405020304" pitchFamily="18" charset="0"/>
              </a:rPr>
              <a:t>: optional dimension.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b="1" dirty="0">
                <a:solidFill>
                  <a:srgbClr val="000000"/>
                </a:solidFill>
                <a:effectLst/>
                <a:latin typeface="Arial" panose="020B0604020202020204" pitchFamily="34" charset="0"/>
                <a:ea typeface="PMingLiU" panose="020B0604030504040204" pitchFamily="18" charset="-120"/>
                <a:cs typeface="Times New Roman" panose="02020603050405020304" pitchFamily="18" charset="0"/>
              </a:rPr>
              <a:t>COA Program Dimension</a:t>
            </a:r>
            <a:r>
              <a:rPr lang="en-US" sz="1400" dirty="0">
                <a:solidFill>
                  <a:srgbClr val="000000"/>
                </a:solidFill>
                <a:effectLst/>
                <a:latin typeface="Arial" panose="020B0604020202020204" pitchFamily="34" charset="0"/>
                <a:ea typeface="PMingLiU" panose="020B0604030504040204" pitchFamily="18" charset="-120"/>
                <a:cs typeface="Times New Roman" panose="02020603050405020304" pitchFamily="18" charset="0"/>
              </a:rPr>
              <a:t>: optional dimension.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b="1" dirty="0">
                <a:solidFill>
                  <a:srgbClr val="000000"/>
                </a:solidFill>
                <a:effectLst/>
                <a:highlight>
                  <a:srgbClr val="FFFF00"/>
                </a:highlight>
                <a:latin typeface="Arial" panose="020B0604020202020204" pitchFamily="34" charset="0"/>
                <a:ea typeface="PMingLiU" panose="020B0604030504040204" pitchFamily="18" charset="-120"/>
                <a:cs typeface="Times New Roman" panose="02020603050405020304" pitchFamily="18" charset="0"/>
              </a:rPr>
              <a:t>COA Default</a:t>
            </a:r>
            <a:r>
              <a:rPr lang="en-US" sz="1400" dirty="0">
                <a:solidFill>
                  <a:srgbClr val="000000"/>
                </a:solidFill>
                <a:effectLst/>
                <a:highlight>
                  <a:srgbClr val="FFFF00"/>
                </a:highlight>
                <a:latin typeface="Arial" panose="020B0604020202020204" pitchFamily="34" charset="0"/>
                <a:ea typeface="PMingLiU" panose="020B0604030504040204" pitchFamily="18" charset="-120"/>
                <a:cs typeface="Times New Roman" panose="02020603050405020304" pitchFamily="18" charset="0"/>
              </a:rPr>
              <a:t>: </a:t>
            </a:r>
            <a:r>
              <a:rPr lang="en-US" sz="1400" dirty="0">
                <a:solidFill>
                  <a:srgbClr val="000000"/>
                </a:solidFill>
                <a:effectLst/>
                <a:latin typeface="Arial" panose="020B0604020202020204" pitchFamily="34" charset="0"/>
                <a:ea typeface="PMingLiU" panose="020B0604030504040204" pitchFamily="18" charset="-120"/>
                <a:cs typeface="Times New Roman" panose="02020603050405020304" pitchFamily="18" charset="0"/>
              </a:rPr>
              <a:t>if updates are made to any of the workbooks above, it’s very likely that the COA Default workbook will need to be updated as well.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400" b="1" dirty="0">
                <a:solidFill>
                  <a:srgbClr val="000000"/>
                </a:solidFill>
                <a:effectLst/>
                <a:highlight>
                  <a:srgbClr val="FFFF00"/>
                </a:highlight>
                <a:latin typeface="Arial" panose="020B0604020202020204" pitchFamily="34" charset="0"/>
                <a:ea typeface="PMingLiU" panose="020B0604030504040204" pitchFamily="18" charset="-120"/>
                <a:cs typeface="Times New Roman" panose="02020603050405020304" pitchFamily="18" charset="0"/>
              </a:rPr>
              <a:t>Payroll Crosswalk</a:t>
            </a:r>
            <a:r>
              <a:rPr lang="en-US" sz="1400" dirty="0">
                <a:solidFill>
                  <a:srgbClr val="000000"/>
                </a:solidFill>
                <a:effectLst/>
                <a:highlight>
                  <a:srgbClr val="FFFF00"/>
                </a:highlight>
                <a:latin typeface="Arial" panose="020B0604020202020204" pitchFamily="34" charset="0"/>
                <a:ea typeface="PMingLiU" panose="020B0604030504040204" pitchFamily="18" charset="-120"/>
                <a:cs typeface="Times New Roman" panose="02020603050405020304" pitchFamily="18" charset="0"/>
              </a:rPr>
              <a:t>: </a:t>
            </a:r>
            <a:r>
              <a:rPr lang="en-US" sz="1400" dirty="0">
                <a:solidFill>
                  <a:srgbClr val="000000"/>
                </a:solidFill>
                <a:effectLst/>
                <a:latin typeface="Arial" panose="020B0604020202020204" pitchFamily="34" charset="0"/>
                <a:ea typeface="PMingLiU" panose="020B0604030504040204" pitchFamily="18" charset="-120"/>
                <a:cs typeface="Times New Roman" panose="02020603050405020304" pitchFamily="18" charset="0"/>
              </a:rPr>
              <a:t>if updates are made to any of the workbooks above, it’s very likely that the Payroll Crosswalk workbook will need to be updated as well.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1DB4EE9D-C10B-4632-ABD2-DCE15AE9E361}"/>
              </a:ext>
            </a:extLst>
          </p:cNvPr>
          <p:cNvSpPr/>
          <p:nvPr/>
        </p:nvSpPr>
        <p:spPr>
          <a:xfrm>
            <a:off x="9455968" y="5619534"/>
            <a:ext cx="2571184" cy="5183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t>Due June 17th</a:t>
            </a:r>
          </a:p>
        </p:txBody>
      </p:sp>
    </p:spTree>
    <p:extLst>
      <p:ext uri="{BB962C8B-B14F-4D97-AF65-F5344CB8AC3E}">
        <p14:creationId xmlns:p14="http://schemas.microsoft.com/office/powerpoint/2010/main" val="706338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64FB14-3EA0-46DF-8B29-AD0999FDDE7E}"/>
              </a:ext>
            </a:extLst>
          </p:cNvPr>
          <p:cNvPicPr>
            <a:picLocks noChangeAspect="1"/>
          </p:cNvPicPr>
          <p:nvPr/>
        </p:nvPicPr>
        <p:blipFill rotWithShape="1">
          <a:blip r:embed="rId2">
            <a:extLst>
              <a:ext uri="{28A0092B-C50C-407E-A947-70E740481C1C}">
                <a14:useLocalDpi xmlns:a14="http://schemas.microsoft.com/office/drawing/2010/main" val="0"/>
              </a:ext>
            </a:extLst>
          </a:blip>
          <a:srcRect b="22794"/>
          <a:stretch/>
        </p:blipFill>
        <p:spPr>
          <a:xfrm>
            <a:off x="0" y="0"/>
            <a:ext cx="12192000" cy="6337300"/>
          </a:xfrm>
          <a:prstGeom prst="rect">
            <a:avLst/>
          </a:prstGeom>
        </p:spPr>
      </p:pic>
      <p:sp>
        <p:nvSpPr>
          <p:cNvPr id="5" name="Rectangle 4">
            <a:extLst>
              <a:ext uri="{FF2B5EF4-FFF2-40B4-BE49-F238E27FC236}">
                <a16:creationId xmlns:a16="http://schemas.microsoft.com/office/drawing/2014/main" id="{8C53A6CE-7BBF-4A74-9A34-366307D77A78}"/>
              </a:ext>
            </a:extLst>
          </p:cNvPr>
          <p:cNvSpPr/>
          <p:nvPr/>
        </p:nvSpPr>
        <p:spPr>
          <a:xfrm>
            <a:off x="0" y="0"/>
            <a:ext cx="12192000" cy="6366933"/>
          </a:xfrm>
          <a:prstGeom prst="rect">
            <a:avLst/>
          </a:prstGeom>
          <a:gradFill flip="none" rotWithShape="1">
            <a:gsLst>
              <a:gs pos="43000">
                <a:srgbClr val="092F57">
                  <a:alpha val="81000"/>
                </a:srgbClr>
              </a:gs>
              <a:gs pos="100000">
                <a:srgbClr val="FFB81C">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F2687D45-91FF-423D-9AC4-8A53958E7413}"/>
              </a:ext>
            </a:extLst>
          </p:cNvPr>
          <p:cNvGrpSpPr/>
          <p:nvPr/>
        </p:nvGrpSpPr>
        <p:grpSpPr>
          <a:xfrm>
            <a:off x="2849880" y="2641062"/>
            <a:ext cx="6492240" cy="1084807"/>
            <a:chOff x="4783749" y="2581795"/>
            <a:chExt cx="6492240" cy="1084807"/>
          </a:xfrm>
        </p:grpSpPr>
        <p:sp>
          <p:nvSpPr>
            <p:cNvPr id="3" name="Content Placeholder 2">
              <a:extLst>
                <a:ext uri="{FF2B5EF4-FFF2-40B4-BE49-F238E27FC236}">
                  <a16:creationId xmlns:a16="http://schemas.microsoft.com/office/drawing/2014/main" id="{5CA47CAA-97DF-4656-9F27-AC0CF360AA67}"/>
                </a:ext>
              </a:extLst>
            </p:cNvPr>
            <p:cNvSpPr txBox="1">
              <a:spLocks/>
            </p:cNvSpPr>
            <p:nvPr/>
          </p:nvSpPr>
          <p:spPr>
            <a:xfrm>
              <a:off x="4783749" y="2581795"/>
              <a:ext cx="6492240" cy="10848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Luma Phase </a:t>
              </a:r>
              <a:r>
                <a:rPr lang="en-US" sz="3600" dirty="0">
                  <a:solidFill>
                    <a:prstClr val="white"/>
                  </a:solidFill>
                  <a:latin typeface="Arial" panose="020B0604020202020204" pitchFamily="34" charset="0"/>
                  <a:cs typeface="Arial" panose="020B0604020202020204" pitchFamily="34" charset="0"/>
                </a:rPr>
                <a:t>2</a:t>
              </a: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Update</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4" name="Straight Connector 3">
              <a:extLst>
                <a:ext uri="{FF2B5EF4-FFF2-40B4-BE49-F238E27FC236}">
                  <a16:creationId xmlns:a16="http://schemas.microsoft.com/office/drawing/2014/main" id="{F89787D8-0209-4903-A357-D61C2ADC4E28}"/>
                </a:ext>
              </a:extLst>
            </p:cNvPr>
            <p:cNvCxnSpPr>
              <a:cxnSpLocks/>
            </p:cNvCxnSpPr>
            <p:nvPr/>
          </p:nvCxnSpPr>
          <p:spPr>
            <a:xfrm>
              <a:off x="5039019" y="3666602"/>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808711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ividend">
  <a:themeElements>
    <a:clrScheme name="Custom 70">
      <a:dk1>
        <a:sysClr val="windowText" lastClr="000000"/>
      </a:dk1>
      <a:lt1>
        <a:sysClr val="window" lastClr="FFFFFF"/>
      </a:lt1>
      <a:dk2>
        <a:srgbClr val="092F57"/>
      </a:dk2>
      <a:lt2>
        <a:srgbClr val="A7A8AA"/>
      </a:lt2>
      <a:accent1>
        <a:srgbClr val="092F57"/>
      </a:accent1>
      <a:accent2>
        <a:srgbClr val="FFB81C"/>
      </a:accent2>
      <a:accent3>
        <a:srgbClr val="A7A8AA"/>
      </a:accent3>
      <a:accent4>
        <a:srgbClr val="E14504"/>
      </a:accent4>
      <a:accent5>
        <a:srgbClr val="6CC24A"/>
      </a:accent5>
      <a:accent6>
        <a:srgbClr val="092F57"/>
      </a:accent6>
      <a:hlink>
        <a:srgbClr val="E14504"/>
      </a:hlink>
      <a:folHlink>
        <a:srgbClr val="FFB81C"/>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562674304CBB4BB1B28CDCCE389339" ma:contentTypeVersion="2" ma:contentTypeDescription="Create a new document." ma:contentTypeScope="" ma:versionID="fb0c83083da30f4411dbaa06c34cbca6">
  <xsd:schema xmlns:xsd="http://www.w3.org/2001/XMLSchema" xmlns:xs="http://www.w3.org/2001/XMLSchema" xmlns:p="http://schemas.microsoft.com/office/2006/metadata/properties" xmlns:ns2="38ac8d9b-57a9-43ab-aeed-655448db72ff" targetNamespace="http://schemas.microsoft.com/office/2006/metadata/properties" ma:root="true" ma:fieldsID="fe90c2b1bc3dd7533e065299e1a04cef" ns2:_="">
    <xsd:import namespace="38ac8d9b-57a9-43ab-aeed-655448db72ff"/>
    <xsd:element name="properties">
      <xsd:complexType>
        <xsd:sequence>
          <xsd:element name="documentManagement">
            <xsd:complexType>
              <xsd:all>
                <xsd:element ref="ns2:Meeting_x0020_Type" minOccurs="0"/>
                <xsd:element ref="ns2:Meeting_x0020_Date" minOccurs="0"/>
                <xsd:element ref="ns2:Agency" minOccurs="0"/>
                <xsd:element ref="ns2:Item_x0020_No_x002e_" minOccurs="0"/>
                <xsd:element ref="ns2:Status" minOccurs="0"/>
                <xsd:element ref="ns2: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ac8d9b-57a9-43ab-aeed-655448db72ff" elementFormDefault="qualified">
    <xsd:import namespace="http://schemas.microsoft.com/office/2006/documentManagement/types"/>
    <xsd:import namespace="http://schemas.microsoft.com/office/infopath/2007/PartnerControls"/>
    <xsd:element name="Meeting_x0020_Type" ma:index="8" nillable="true" ma:displayName="Meeting Type" ma:format="Dropdown" ma:internalName="Meeting_x0020_Type">
      <xsd:simpleType>
        <xsd:restriction base="dms:Choice">
          <xsd:enumeration value="Subcommittee Meeting"/>
          <xsd:enumeration value="Regular Meeting"/>
          <xsd:enumeration value="Special Meeting"/>
          <xsd:enumeration value="Agenda Items"/>
        </xsd:restriction>
      </xsd:simpleType>
    </xsd:element>
    <xsd:element name="Meeting_x0020_Date" ma:index="9" nillable="true" ma:displayName="Meeting Date" ma:internalName="Meeting_x0020_Date">
      <xsd:simpleType>
        <xsd:restriction base="dms:Text">
          <xsd:maxLength value="255"/>
        </xsd:restriction>
      </xsd:simpleType>
    </xsd:element>
    <xsd:element name="Agency" ma:index="10" nillable="true" ma:displayName="Agency" ma:format="Dropdown" ma:internalName="Agency">
      <xsd:simpleType>
        <xsd:restriction base="dms:Choice">
          <xsd:enumeration value="Meeting Type"/>
        </xsd:restriction>
      </xsd:simpleType>
    </xsd:element>
    <xsd:element name="Item_x0020_No_x002e_" ma:index="11" nillable="true" ma:displayName="Item No." ma:format="Dropdown" ma:internalName="Item_x0020_No_x002e_">
      <xsd:simpleType>
        <xsd:restriction base="dms:Choice">
          <xsd:enumeration value="01"/>
          <xsd:enumeration value="02"/>
          <xsd:enumeration value="03"/>
          <xsd:enumeration value="04"/>
          <xsd:enumeration value="05"/>
          <xsd:enumeration value="06"/>
          <xsd:enumeration value="07"/>
          <xsd:enumeration value="08"/>
          <xsd:enumeration value="09"/>
          <xsd:enumeration value="10"/>
          <xsd:enumeration value="11"/>
          <xsd:enumeration value="12"/>
          <xsd:enumeration value="13"/>
          <xsd:enumeration value="14"/>
          <xsd:enumeration value="15"/>
          <xsd:enumeration value="Withdrawn"/>
        </xsd:restriction>
      </xsd:simpleType>
    </xsd:element>
    <xsd:element name="Status" ma:index="12" nillable="true" ma:displayName="Status" ma:default="Stage In Progress" ma:format="Dropdown" ma:internalName="Status">
      <xsd:simpleType>
        <xsd:restriction base="dms:Choice">
          <xsd:enumeration value="Stage In Progress"/>
          <xsd:enumeration value="Waiting For Approval"/>
          <xsd:enumeration value="Approved"/>
        </xsd:restriction>
      </xsd:simpleType>
    </xsd:element>
    <xsd:element name="Category" ma:index="13" nillable="true" ma:displayName="Category" ma:internalName="Category">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gency xmlns="38ac8d9b-57a9-43ab-aeed-655448db72ff" xsi:nil="true"/>
    <Meeting_x0020_Type xmlns="38ac8d9b-57a9-43ab-aeed-655448db72ff" xsi:nil="true"/>
    <Item_x0020_No_x002e_ xmlns="38ac8d9b-57a9-43ab-aeed-655448db72ff" xsi:nil="true"/>
    <Meeting_x0020_Date xmlns="38ac8d9b-57a9-43ab-aeed-655448db72ff" xsi:nil="true"/>
    <Category xmlns="38ac8d9b-57a9-43ab-aeed-655448db72ff" xsi:nil="true"/>
    <Status xmlns="38ac8d9b-57a9-43ab-aeed-655448db72ff">Stage In Progress</Status>
  </documentManagement>
</p:properties>
</file>

<file path=customXml/itemProps1.xml><?xml version="1.0" encoding="utf-8"?>
<ds:datastoreItem xmlns:ds="http://schemas.openxmlformats.org/officeDocument/2006/customXml" ds:itemID="{F124DE5E-DE92-4F7F-8921-564BD08FBDFF}"/>
</file>

<file path=customXml/itemProps2.xml><?xml version="1.0" encoding="utf-8"?>
<ds:datastoreItem xmlns:ds="http://schemas.openxmlformats.org/officeDocument/2006/customXml" ds:itemID="{C42345FB-68B7-4A3C-88B1-C9E237187D19}">
  <ds:schemaRefs>
    <ds:schemaRef ds:uri="http://schemas.microsoft.com/sharepoint/v3/contenttype/forms"/>
  </ds:schemaRefs>
</ds:datastoreItem>
</file>

<file path=customXml/itemProps3.xml><?xml version="1.0" encoding="utf-8"?>
<ds:datastoreItem xmlns:ds="http://schemas.openxmlformats.org/officeDocument/2006/customXml" ds:itemID="{801D1312-8D98-4AF0-B823-8922B5C1FDF2}">
  <ds:schemaRefs>
    <ds:schemaRef ds:uri="http://purl.org/dc/dcmitype/"/>
    <ds:schemaRef ds:uri="http://schemas.microsoft.com/office/2006/documentManagement/types"/>
    <ds:schemaRef ds:uri="http://purl.org/dc/terms/"/>
    <ds:schemaRef ds:uri="http://purl.org/dc/elements/1.1/"/>
    <ds:schemaRef ds:uri="http://schemas.microsoft.com/office/2006/metadata/properties"/>
    <ds:schemaRef ds:uri="http://schemas.openxmlformats.org/package/2006/metadata/core-properties"/>
    <ds:schemaRef ds:uri="http://schemas.microsoft.com/office/infopath/2007/PartnerControls"/>
    <ds:schemaRef ds:uri="fe3a4531-7f9c-4bfd-89ea-efc29220a376"/>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75206</TotalTime>
  <Words>1142</Words>
  <Application>Microsoft Office PowerPoint</Application>
  <PresentationFormat>Widescreen</PresentationFormat>
  <Paragraphs>257</Paragraphs>
  <Slides>20</Slides>
  <Notes>9</Notes>
  <HiddenSlides>0</HiddenSlides>
  <MMClips>1</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20</vt:i4>
      </vt:variant>
    </vt:vector>
  </HeadingPairs>
  <TitlesOfParts>
    <vt:vector size="32" baseType="lpstr">
      <vt:lpstr>Arial</vt:lpstr>
      <vt:lpstr>Calibri</vt:lpstr>
      <vt:lpstr>Calibri Light</vt:lpstr>
      <vt:lpstr>Gill Sans MT</vt:lpstr>
      <vt:lpstr>Symbol</vt:lpstr>
      <vt:lpstr>Wingdings</vt:lpstr>
      <vt:lpstr>Wingdings 2</vt:lpstr>
      <vt:lpstr>Office Theme</vt:lpstr>
      <vt:lpstr>Custom Design</vt:lpstr>
      <vt:lpstr>1_Custom Design</vt:lpstr>
      <vt:lpstr>1_Dividend</vt:lpstr>
      <vt:lpstr>2_Office Theme</vt:lpstr>
      <vt:lpstr>PowerPoint Presentation</vt:lpstr>
      <vt:lpstr>Welcome!</vt:lpstr>
      <vt:lpstr>PowerPoint Presentation</vt:lpstr>
      <vt:lpstr>PowerPoint Presentation</vt:lpstr>
      <vt:lpstr>Getting back into Agency Testing</vt:lpstr>
      <vt:lpstr>PowerPoint Presentation</vt:lpstr>
      <vt:lpstr>Business Process Validation Session</vt:lpstr>
      <vt:lpstr>COA Workbook Refresh</vt:lpstr>
      <vt:lpstr>PowerPoint Presentation</vt:lpstr>
      <vt:lpstr>PowerPoint Presentation</vt:lpstr>
      <vt:lpstr>Assessed Deployment Options (revisited)</vt:lpstr>
      <vt:lpstr>Edge Entities (Cont.)</vt:lpstr>
      <vt:lpstr>Edge Entities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Mackenzie Smith</dc:creator>
  <cp:lastModifiedBy>Alex Doench</cp:lastModifiedBy>
  <cp:revision>543</cp:revision>
  <dcterms:created xsi:type="dcterms:W3CDTF">2019-10-30T16:03:15Z</dcterms:created>
  <dcterms:modified xsi:type="dcterms:W3CDTF">2022-06-16T14:23:30Z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0x01010078562674304CBB4BB1B28CDCCE389339</vt:lpwstr>
  </property>
  <property fmtid="{D5CDD505-2E9C-101B-9397-08002B2CF9AE}" pid="3" name="MSIP_Label_ea60d57e-af5b-4752-ac57-3e4f28ca11dc_SiteId">
    <vt:lpwstr>36da45f1-dd2c-4d1f-af13-5abe46b99921</vt:lpwstr>
  </property>
  <property fmtid="{D5CDD505-2E9C-101B-9397-08002B2CF9AE}" pid="4" name="MSIP_Label_ea60d57e-af5b-4752-ac57-3e4f28ca11dc_Method">
    <vt:lpwstr>Standard</vt:lpwstr>
  </property>
  <property fmtid="{D5CDD505-2E9C-101B-9397-08002B2CF9AE}" pid="5" name="MSIP_Label_ea60d57e-af5b-4752-ac57-3e4f28ca11dc_Enabled">
    <vt:lpwstr>true</vt:lpwstr>
  </property>
  <property fmtid="{D5CDD505-2E9C-101B-9397-08002B2CF9AE}" pid="6" name="MSIP_Label_ea60d57e-af5b-4752-ac57-3e4f28ca11dc_Name">
    <vt:lpwstr>ea60d57e-af5b-4752-ac57-3e4f28ca11dc</vt:lpwstr>
  </property>
  <property fmtid="{D5CDD505-2E9C-101B-9397-08002B2CF9AE}" pid="7" name="MSIP_Label_ea60d57e-af5b-4752-ac57-3e4f28ca11dc_SetDate">
    <vt:lpwstr>2021-07-30T19:45:43Z</vt:lpwstr>
  </property>
  <property fmtid="{D5CDD505-2E9C-101B-9397-08002B2CF9AE}" pid="8" name="MSIP_Label_ea60d57e-af5b-4752-ac57-3e4f28ca11dc_ContentBits">
    <vt:lpwstr>0</vt:lpwstr>
  </property>
  <property fmtid="{D5CDD505-2E9C-101B-9397-08002B2CF9AE}" pid="9" name="MSIP_Label_ea60d57e-af5b-4752-ac57-3e4f28ca11dc_ActionId">
    <vt:lpwstr>f227f1ef-643e-431d-ae52-f8c00b5c0b5c</vt:lpwstr>
  </property>
</Properties>
</file>