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88" r:id="rId5"/>
    <p:sldId id="2706" r:id="rId6"/>
    <p:sldId id="292" r:id="rId7"/>
    <p:sldId id="568" r:id="rId8"/>
    <p:sldId id="515" r:id="rId9"/>
    <p:sldId id="12440" r:id="rId10"/>
    <p:sldId id="12441" r:id="rId11"/>
    <p:sldId id="2080" r:id="rId12"/>
    <p:sldId id="12443" r:id="rId13"/>
    <p:sldId id="12447" r:id="rId14"/>
    <p:sldId id="12452" r:id="rId15"/>
    <p:sldId id="12453" r:id="rId16"/>
    <p:sldId id="12454" r:id="rId17"/>
    <p:sldId id="12455" r:id="rId18"/>
    <p:sldId id="12442" r:id="rId19"/>
    <p:sldId id="559" r:id="rId20"/>
    <p:sldId id="593" r:id="rId21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hite, Mason Matthew" initials="WMM" lastIdx="39" clrIdx="0">
    <p:extLst>
      <p:ext uri="{19B8F6BF-5375-455C-9EA6-DF929625EA0E}">
        <p15:presenceInfo xmlns:p15="http://schemas.microsoft.com/office/powerpoint/2012/main" userId="S::masonwhite@deloitte.com::7013d6f9-c643-40d2-824f-3821173a2170" providerId="AD"/>
      </p:ext>
    </p:extLst>
  </p:cmAuthor>
  <p:cmAuthor id="2" name="Stuart Spinner" initials="SS" lastIdx="23" clrIdx="1">
    <p:extLst>
      <p:ext uri="{19B8F6BF-5375-455C-9EA6-DF929625EA0E}">
        <p15:presenceInfo xmlns:p15="http://schemas.microsoft.com/office/powerpoint/2012/main" userId="S::Stuart.Spinner@isg-one.com::ddda5bd7-54a4-46de-b06e-2066812b2630" providerId="AD"/>
      </p:ext>
    </p:extLst>
  </p:cmAuthor>
  <p:cmAuthor id="3" name="Joe Koehn" initials="JK" lastIdx="35" clrIdx="2">
    <p:extLst>
      <p:ext uri="{19B8F6BF-5375-455C-9EA6-DF929625EA0E}">
        <p15:presenceInfo xmlns:p15="http://schemas.microsoft.com/office/powerpoint/2012/main" userId="S::joe.koehn@isg-one.com::c3a1779e-17c8-4556-9e91-288fff40cab2" providerId="AD"/>
      </p:ext>
    </p:extLst>
  </p:cmAuthor>
  <p:cmAuthor id="4" name="Beslic, Tomislav" initials="BT" lastIdx="54" clrIdx="3">
    <p:extLst>
      <p:ext uri="{19B8F6BF-5375-455C-9EA6-DF929625EA0E}">
        <p15:presenceInfo xmlns:p15="http://schemas.microsoft.com/office/powerpoint/2012/main" userId="S::tbeslic@deloitte.com::1bfceb91-ea6d-4013-a4d6-30ae417cd8f6" providerId="AD"/>
      </p:ext>
    </p:extLst>
  </p:cmAuthor>
  <p:cmAuthor id="5" name="Ruthstrom, Devin" initials="DR" lastIdx="32" clrIdx="4">
    <p:extLst>
      <p:ext uri="{19B8F6BF-5375-455C-9EA6-DF929625EA0E}">
        <p15:presenceInfo xmlns:p15="http://schemas.microsoft.com/office/powerpoint/2012/main" userId="Ruthstrom, Devin" providerId="None"/>
      </p:ext>
    </p:extLst>
  </p:cmAuthor>
  <p:cmAuthor id="6" name="Spinner, Stuart (stuart.spinner@isg-one.com)" initials="S(" lastIdx="10" clrIdx="5">
    <p:extLst>
      <p:ext uri="{19B8F6BF-5375-455C-9EA6-DF929625EA0E}">
        <p15:presenceInfo xmlns:p15="http://schemas.microsoft.com/office/powerpoint/2012/main" userId="STUART.SPINNER@ISG-ONE.COM" providerId="AD"/>
      </p:ext>
    </p:extLst>
  </p:cmAuthor>
  <p:cmAuthor id="7" name="Sheena Coles" initials="SC" lastIdx="8" clrIdx="6">
    <p:extLst>
      <p:ext uri="{19B8F6BF-5375-455C-9EA6-DF929625EA0E}">
        <p15:presenceInfo xmlns:p15="http://schemas.microsoft.com/office/powerpoint/2012/main" userId="S-1-5-21-2580726161-2373991790-2172152126-4304" providerId="AD"/>
      </p:ext>
    </p:extLst>
  </p:cmAuthor>
  <p:cmAuthor id="8" name="Julie Williamson-Wright" initials="JWW" lastIdx="3" clrIdx="7"/>
  <p:cmAuthor id="9" name="Bhattarai, Amisha" initials="BA" lastIdx="5" clrIdx="8">
    <p:extLst>
      <p:ext uri="{19B8F6BF-5375-455C-9EA6-DF929625EA0E}">
        <p15:presenceInfo xmlns:p15="http://schemas.microsoft.com/office/powerpoint/2012/main" userId="S::ambhattarai@deloitte.com::52d25167-5bde-463b-902d-e1e129aca777" providerId="AD"/>
      </p:ext>
    </p:extLst>
  </p:cmAuthor>
  <p:cmAuthor id="10" name="Ribordy, Heath (hribordy@sco.idaho.gov)" initials="R(" lastIdx="5" clrIdx="9">
    <p:extLst>
      <p:ext uri="{19B8F6BF-5375-455C-9EA6-DF929625EA0E}">
        <p15:presenceInfo xmlns:p15="http://schemas.microsoft.com/office/powerpoint/2012/main" userId="SRIBORDY@SCO.IDAHO.GOV" providerId="AD"/>
      </p:ext>
    </p:extLst>
  </p:cmAuthor>
  <p:cmAuthor id="11" name="Blackmer, Danielle (dblackmer@sco.idaho.gov)" initials="B(" lastIdx="2" clrIdx="10">
    <p:extLst>
      <p:ext uri="{19B8F6BF-5375-455C-9EA6-DF929625EA0E}">
        <p15:presenceInfo xmlns:p15="http://schemas.microsoft.com/office/powerpoint/2012/main" userId="SBLACKMER@SCO.IDAHO.GOV" providerId="AD"/>
      </p:ext>
    </p:extLst>
  </p:cmAuthor>
  <p:cmAuthor id="12" name="Arif, Sobia" initials="AS" lastIdx="12" clrIdx="10">
    <p:extLst>
      <p:ext uri="{19B8F6BF-5375-455C-9EA6-DF929625EA0E}">
        <p15:presenceInfo xmlns:p15="http://schemas.microsoft.com/office/powerpoint/2012/main" userId="S::soarif@deloitte.com::5b409801-63c8-4781-bb6e-0faf712ea1b6" providerId="AD"/>
      </p:ext>
    </p:extLst>
  </p:cmAuthor>
  <p:cmAuthor id="13" name="Fuller, Tina (tfuller@sco.idaho.gov)" initials="F(" lastIdx="1" clrIdx="11">
    <p:extLst>
      <p:ext uri="{19B8F6BF-5375-455C-9EA6-DF929625EA0E}">
        <p15:presenceInfo xmlns:p15="http://schemas.microsoft.com/office/powerpoint/2012/main" userId="SFULLER@SCO.IDAHO.GOV" providerId="AD"/>
      </p:ext>
    </p:extLst>
  </p:cmAuthor>
  <p:cmAuthor id="14" name="Reber, Aaron" initials="RA" lastIdx="4" clrIdx="12">
    <p:extLst>
      <p:ext uri="{19B8F6BF-5375-455C-9EA6-DF929625EA0E}">
        <p15:presenceInfo xmlns:p15="http://schemas.microsoft.com/office/powerpoint/2012/main" userId="S::areber@deloitte.com::7a8c901e-3d0d-4561-af9f-3679cb3736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81C"/>
    <a:srgbClr val="E34237"/>
    <a:srgbClr val="A7A8AA"/>
    <a:srgbClr val="092F57"/>
    <a:srgbClr val="000000"/>
    <a:srgbClr val="8497AB"/>
    <a:srgbClr val="6CC24A"/>
    <a:srgbClr val="F1F1F1"/>
    <a:srgbClr val="CECECE"/>
    <a:srgbClr val="FFD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5268" autoAdjust="0"/>
  </p:normalViewPr>
  <p:slideViewPr>
    <p:cSldViewPr snapToGrid="0">
      <p:cViewPr varScale="1">
        <p:scale>
          <a:sx n="111" d="100"/>
          <a:sy n="111" d="100"/>
        </p:scale>
        <p:origin x="72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9B4BAF1-470D-445D-B586-38582065F135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DCEA386-B66F-4751-A06B-CA06EC7BE5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808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5841C53-DA72-4D46-B61E-6030D7A8BDCC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6CA730C-BBE1-4AD5-9493-100D16318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832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A730C-BBE1-4AD5-9493-100D163184E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15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 sz="900" b="1">
                <a:solidFill>
                  <a:schemeClr val="tx1"/>
                </a:solidFill>
                <a:latin typeface="Verdana" pitchFamily="34" charset="0"/>
              </a:defRPr>
            </a:lvl1pPr>
            <a:lvl2pPr marL="730171" indent="-280835" defTabSz="914274" eaLnBrk="0" hangingPunct="0">
              <a:defRPr sz="900" b="1">
                <a:solidFill>
                  <a:schemeClr val="tx1"/>
                </a:solidFill>
                <a:latin typeface="Verdana" pitchFamily="34" charset="0"/>
              </a:defRPr>
            </a:lvl2pPr>
            <a:lvl3pPr marL="1123340" indent="-224668" defTabSz="914274" eaLnBrk="0" hangingPunct="0">
              <a:defRPr sz="900" b="1">
                <a:solidFill>
                  <a:schemeClr val="tx1"/>
                </a:solidFill>
                <a:latin typeface="Verdana" pitchFamily="34" charset="0"/>
              </a:defRPr>
            </a:lvl3pPr>
            <a:lvl4pPr marL="1572677" indent="-224668" defTabSz="914274" eaLnBrk="0" hangingPunct="0">
              <a:defRPr sz="900" b="1">
                <a:solidFill>
                  <a:schemeClr val="tx1"/>
                </a:solidFill>
                <a:latin typeface="Verdana" pitchFamily="34" charset="0"/>
              </a:defRPr>
            </a:lvl4pPr>
            <a:lvl5pPr marL="2022013" indent="-224668" defTabSz="914274" eaLnBrk="0" hangingPunct="0">
              <a:defRPr sz="900" b="1">
                <a:solidFill>
                  <a:schemeClr val="tx1"/>
                </a:solidFill>
                <a:latin typeface="Verdana" pitchFamily="34" charset="0"/>
              </a:defRPr>
            </a:lvl5pPr>
            <a:lvl6pPr marL="2471349" indent="-224668" defTabSz="914274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sz="900" b="1">
                <a:solidFill>
                  <a:schemeClr val="tx1"/>
                </a:solidFill>
                <a:latin typeface="Verdana" pitchFamily="34" charset="0"/>
              </a:defRPr>
            </a:lvl6pPr>
            <a:lvl7pPr marL="2920685" indent="-224668" defTabSz="914274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sz="900" b="1">
                <a:solidFill>
                  <a:schemeClr val="tx1"/>
                </a:solidFill>
                <a:latin typeface="Verdana" pitchFamily="34" charset="0"/>
              </a:defRPr>
            </a:lvl7pPr>
            <a:lvl8pPr marL="3370021" indent="-224668" defTabSz="914274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sz="900" b="1">
                <a:solidFill>
                  <a:schemeClr val="tx1"/>
                </a:solidFill>
                <a:latin typeface="Verdana" pitchFamily="34" charset="0"/>
              </a:defRPr>
            </a:lvl8pPr>
            <a:lvl9pPr marL="3819357" indent="-224668" defTabSz="914274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sz="9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7D2A90E-EC72-4B07-A3D1-3A3BA123EDBD}" type="slidenum">
              <a:rPr lang="en-US" sz="1200" b="0">
                <a:latin typeface="Arial" charset="0"/>
              </a:rPr>
              <a:pPr eaLnBrk="1" hangingPunct="1"/>
              <a:t>4</a:t>
            </a:fld>
            <a:endParaRPr lang="en-US" sz="1200" b="0" dirty="0">
              <a:latin typeface="Arial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091237" cy="3427412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713"/>
            <a:ext cx="5028370" cy="4112298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305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Talk about what Sprints are and why they are important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Talk about data conversion, what is it and why is it important in Sprint 1-3?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A730C-BBE1-4AD5-9493-100D163184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607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C365F-21BC-4486-BFCB-292B9CF4F9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412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57375" y="731838"/>
            <a:ext cx="4572000" cy="2573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EAE42-E3FE-4405-B7FC-4425D05B92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833" y="1663948"/>
            <a:ext cx="1099644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Module 10 – Additional topics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0833" y="4508888"/>
            <a:ext cx="1099644" cy="646331"/>
            <a:chOff x="136363" y="6047620"/>
            <a:chExt cx="1099644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136363" y="6047620"/>
              <a:ext cx="1099644" cy="646331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Discuss</a:t>
              </a:r>
            </a:p>
          </p:txBody>
        </p:sp>
        <p:sp>
          <p:nvSpPr>
            <p:cNvPr id="8" name="Freeform 430"/>
            <p:cNvSpPr>
              <a:spLocks noChangeAspect="1" noEditPoints="1"/>
            </p:cNvSpPr>
            <p:nvPr/>
          </p:nvSpPr>
          <p:spPr bwMode="auto">
            <a:xfrm>
              <a:off x="493739" y="6116870"/>
              <a:ext cx="376296" cy="344890"/>
            </a:xfrm>
            <a:custGeom>
              <a:avLst/>
              <a:gdLst>
                <a:gd name="T0" fmla="*/ 235 w 512"/>
                <a:gd name="T1" fmla="*/ 139 h 512"/>
                <a:gd name="T2" fmla="*/ 256 w 512"/>
                <a:gd name="T3" fmla="*/ 118 h 512"/>
                <a:gd name="T4" fmla="*/ 277 w 512"/>
                <a:gd name="T5" fmla="*/ 139 h 512"/>
                <a:gd name="T6" fmla="*/ 256 w 512"/>
                <a:gd name="T7" fmla="*/ 160 h 512"/>
                <a:gd name="T8" fmla="*/ 235 w 512"/>
                <a:gd name="T9" fmla="*/ 139 h 512"/>
                <a:gd name="T10" fmla="*/ 267 w 512"/>
                <a:gd name="T11" fmla="*/ 363 h 512"/>
                <a:gd name="T12" fmla="*/ 267 w 512"/>
                <a:gd name="T13" fmla="*/ 224 h 512"/>
                <a:gd name="T14" fmla="*/ 213 w 512"/>
                <a:gd name="T15" fmla="*/ 224 h 512"/>
                <a:gd name="T16" fmla="*/ 213 w 512"/>
                <a:gd name="T17" fmla="*/ 246 h 512"/>
                <a:gd name="T18" fmla="*/ 235 w 512"/>
                <a:gd name="T19" fmla="*/ 246 h 512"/>
                <a:gd name="T20" fmla="*/ 245 w 512"/>
                <a:gd name="T21" fmla="*/ 256 h 512"/>
                <a:gd name="T22" fmla="*/ 245 w 512"/>
                <a:gd name="T23" fmla="*/ 363 h 512"/>
                <a:gd name="T24" fmla="*/ 235 w 512"/>
                <a:gd name="T25" fmla="*/ 374 h 512"/>
                <a:gd name="T26" fmla="*/ 203 w 512"/>
                <a:gd name="T27" fmla="*/ 374 h 512"/>
                <a:gd name="T28" fmla="*/ 203 w 512"/>
                <a:gd name="T29" fmla="*/ 395 h 512"/>
                <a:gd name="T30" fmla="*/ 309 w 512"/>
                <a:gd name="T31" fmla="*/ 395 h 512"/>
                <a:gd name="T32" fmla="*/ 309 w 512"/>
                <a:gd name="T33" fmla="*/ 374 h 512"/>
                <a:gd name="T34" fmla="*/ 277 w 512"/>
                <a:gd name="T35" fmla="*/ 374 h 512"/>
                <a:gd name="T36" fmla="*/ 267 w 512"/>
                <a:gd name="T37" fmla="*/ 363 h 512"/>
                <a:gd name="T38" fmla="*/ 512 w 512"/>
                <a:gd name="T39" fmla="*/ 256 h 512"/>
                <a:gd name="T40" fmla="*/ 256 w 512"/>
                <a:gd name="T41" fmla="*/ 512 h 512"/>
                <a:gd name="T42" fmla="*/ 0 w 512"/>
                <a:gd name="T43" fmla="*/ 256 h 512"/>
                <a:gd name="T44" fmla="*/ 256 w 512"/>
                <a:gd name="T45" fmla="*/ 0 h 512"/>
                <a:gd name="T46" fmla="*/ 512 w 512"/>
                <a:gd name="T47" fmla="*/ 256 h 512"/>
                <a:gd name="T48" fmla="*/ 213 w 512"/>
                <a:gd name="T49" fmla="*/ 139 h 512"/>
                <a:gd name="T50" fmla="*/ 256 w 512"/>
                <a:gd name="T51" fmla="*/ 182 h 512"/>
                <a:gd name="T52" fmla="*/ 299 w 512"/>
                <a:gd name="T53" fmla="*/ 139 h 512"/>
                <a:gd name="T54" fmla="*/ 256 w 512"/>
                <a:gd name="T55" fmla="*/ 96 h 512"/>
                <a:gd name="T56" fmla="*/ 213 w 512"/>
                <a:gd name="T57" fmla="*/ 139 h 512"/>
                <a:gd name="T58" fmla="*/ 331 w 512"/>
                <a:gd name="T59" fmla="*/ 363 h 512"/>
                <a:gd name="T60" fmla="*/ 320 w 512"/>
                <a:gd name="T61" fmla="*/ 352 h 512"/>
                <a:gd name="T62" fmla="*/ 288 w 512"/>
                <a:gd name="T63" fmla="*/ 352 h 512"/>
                <a:gd name="T64" fmla="*/ 288 w 512"/>
                <a:gd name="T65" fmla="*/ 214 h 512"/>
                <a:gd name="T66" fmla="*/ 277 w 512"/>
                <a:gd name="T67" fmla="*/ 203 h 512"/>
                <a:gd name="T68" fmla="*/ 203 w 512"/>
                <a:gd name="T69" fmla="*/ 203 h 512"/>
                <a:gd name="T70" fmla="*/ 192 w 512"/>
                <a:gd name="T71" fmla="*/ 214 h 512"/>
                <a:gd name="T72" fmla="*/ 192 w 512"/>
                <a:gd name="T73" fmla="*/ 256 h 512"/>
                <a:gd name="T74" fmla="*/ 203 w 512"/>
                <a:gd name="T75" fmla="*/ 267 h 512"/>
                <a:gd name="T76" fmla="*/ 224 w 512"/>
                <a:gd name="T77" fmla="*/ 267 h 512"/>
                <a:gd name="T78" fmla="*/ 224 w 512"/>
                <a:gd name="T79" fmla="*/ 352 h 512"/>
                <a:gd name="T80" fmla="*/ 192 w 512"/>
                <a:gd name="T81" fmla="*/ 352 h 512"/>
                <a:gd name="T82" fmla="*/ 181 w 512"/>
                <a:gd name="T83" fmla="*/ 363 h 512"/>
                <a:gd name="T84" fmla="*/ 181 w 512"/>
                <a:gd name="T85" fmla="*/ 406 h 512"/>
                <a:gd name="T86" fmla="*/ 192 w 512"/>
                <a:gd name="T87" fmla="*/ 416 h 512"/>
                <a:gd name="T88" fmla="*/ 320 w 512"/>
                <a:gd name="T89" fmla="*/ 416 h 512"/>
                <a:gd name="T90" fmla="*/ 331 w 512"/>
                <a:gd name="T91" fmla="*/ 406 h 512"/>
                <a:gd name="T92" fmla="*/ 331 w 512"/>
                <a:gd name="T93" fmla="*/ 36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2" h="512">
                  <a:moveTo>
                    <a:pt x="235" y="139"/>
                  </a:moveTo>
                  <a:cubicBezTo>
                    <a:pt x="235" y="127"/>
                    <a:pt x="244" y="118"/>
                    <a:pt x="256" y="118"/>
                  </a:cubicBezTo>
                  <a:cubicBezTo>
                    <a:pt x="268" y="118"/>
                    <a:pt x="277" y="127"/>
                    <a:pt x="277" y="139"/>
                  </a:cubicBezTo>
                  <a:cubicBezTo>
                    <a:pt x="277" y="151"/>
                    <a:pt x="268" y="160"/>
                    <a:pt x="256" y="160"/>
                  </a:cubicBezTo>
                  <a:cubicBezTo>
                    <a:pt x="244" y="160"/>
                    <a:pt x="235" y="151"/>
                    <a:pt x="235" y="139"/>
                  </a:cubicBezTo>
                  <a:close/>
                  <a:moveTo>
                    <a:pt x="267" y="363"/>
                  </a:moveTo>
                  <a:cubicBezTo>
                    <a:pt x="267" y="224"/>
                    <a:pt x="267" y="224"/>
                    <a:pt x="267" y="224"/>
                  </a:cubicBezTo>
                  <a:cubicBezTo>
                    <a:pt x="213" y="224"/>
                    <a:pt x="213" y="224"/>
                    <a:pt x="213" y="224"/>
                  </a:cubicBezTo>
                  <a:cubicBezTo>
                    <a:pt x="213" y="246"/>
                    <a:pt x="213" y="246"/>
                    <a:pt x="213" y="246"/>
                  </a:cubicBezTo>
                  <a:cubicBezTo>
                    <a:pt x="235" y="246"/>
                    <a:pt x="235" y="246"/>
                    <a:pt x="235" y="246"/>
                  </a:cubicBezTo>
                  <a:cubicBezTo>
                    <a:pt x="241" y="246"/>
                    <a:pt x="245" y="250"/>
                    <a:pt x="245" y="256"/>
                  </a:cubicBezTo>
                  <a:cubicBezTo>
                    <a:pt x="245" y="363"/>
                    <a:pt x="245" y="363"/>
                    <a:pt x="245" y="363"/>
                  </a:cubicBezTo>
                  <a:cubicBezTo>
                    <a:pt x="245" y="369"/>
                    <a:pt x="241" y="374"/>
                    <a:pt x="235" y="374"/>
                  </a:cubicBezTo>
                  <a:cubicBezTo>
                    <a:pt x="203" y="374"/>
                    <a:pt x="203" y="374"/>
                    <a:pt x="203" y="374"/>
                  </a:cubicBezTo>
                  <a:cubicBezTo>
                    <a:pt x="203" y="395"/>
                    <a:pt x="203" y="395"/>
                    <a:pt x="203" y="395"/>
                  </a:cubicBezTo>
                  <a:cubicBezTo>
                    <a:pt x="309" y="395"/>
                    <a:pt x="309" y="395"/>
                    <a:pt x="309" y="395"/>
                  </a:cubicBezTo>
                  <a:cubicBezTo>
                    <a:pt x="309" y="374"/>
                    <a:pt x="309" y="374"/>
                    <a:pt x="309" y="374"/>
                  </a:cubicBezTo>
                  <a:cubicBezTo>
                    <a:pt x="277" y="374"/>
                    <a:pt x="277" y="374"/>
                    <a:pt x="277" y="374"/>
                  </a:cubicBezTo>
                  <a:cubicBezTo>
                    <a:pt x="271" y="374"/>
                    <a:pt x="267" y="369"/>
                    <a:pt x="267" y="363"/>
                  </a:cubicBezTo>
                  <a:close/>
                  <a:moveTo>
                    <a:pt x="512" y="256"/>
                  </a:moveTo>
                  <a:cubicBezTo>
                    <a:pt x="512" y="398"/>
                    <a:pt x="397" y="512"/>
                    <a:pt x="256" y="512"/>
                  </a:cubicBezTo>
                  <a:cubicBezTo>
                    <a:pt x="115" y="512"/>
                    <a:pt x="0" y="398"/>
                    <a:pt x="0" y="256"/>
                  </a:cubicBezTo>
                  <a:cubicBezTo>
                    <a:pt x="0" y="115"/>
                    <a:pt x="115" y="0"/>
                    <a:pt x="256" y="0"/>
                  </a:cubicBezTo>
                  <a:cubicBezTo>
                    <a:pt x="397" y="0"/>
                    <a:pt x="512" y="115"/>
                    <a:pt x="512" y="256"/>
                  </a:cubicBezTo>
                  <a:close/>
                  <a:moveTo>
                    <a:pt x="213" y="139"/>
                  </a:moveTo>
                  <a:cubicBezTo>
                    <a:pt x="213" y="163"/>
                    <a:pt x="232" y="182"/>
                    <a:pt x="256" y="182"/>
                  </a:cubicBezTo>
                  <a:cubicBezTo>
                    <a:pt x="280" y="182"/>
                    <a:pt x="299" y="163"/>
                    <a:pt x="299" y="139"/>
                  </a:cubicBezTo>
                  <a:cubicBezTo>
                    <a:pt x="299" y="115"/>
                    <a:pt x="280" y="96"/>
                    <a:pt x="256" y="96"/>
                  </a:cubicBezTo>
                  <a:cubicBezTo>
                    <a:pt x="232" y="96"/>
                    <a:pt x="213" y="115"/>
                    <a:pt x="213" y="139"/>
                  </a:cubicBezTo>
                  <a:close/>
                  <a:moveTo>
                    <a:pt x="331" y="363"/>
                  </a:moveTo>
                  <a:cubicBezTo>
                    <a:pt x="331" y="357"/>
                    <a:pt x="326" y="352"/>
                    <a:pt x="320" y="352"/>
                  </a:cubicBezTo>
                  <a:cubicBezTo>
                    <a:pt x="288" y="352"/>
                    <a:pt x="288" y="352"/>
                    <a:pt x="288" y="352"/>
                  </a:cubicBezTo>
                  <a:cubicBezTo>
                    <a:pt x="288" y="214"/>
                    <a:pt x="288" y="214"/>
                    <a:pt x="288" y="214"/>
                  </a:cubicBezTo>
                  <a:cubicBezTo>
                    <a:pt x="288" y="208"/>
                    <a:pt x="283" y="203"/>
                    <a:pt x="277" y="203"/>
                  </a:cubicBezTo>
                  <a:cubicBezTo>
                    <a:pt x="203" y="203"/>
                    <a:pt x="203" y="203"/>
                    <a:pt x="203" y="203"/>
                  </a:cubicBezTo>
                  <a:cubicBezTo>
                    <a:pt x="197" y="203"/>
                    <a:pt x="192" y="208"/>
                    <a:pt x="192" y="214"/>
                  </a:cubicBezTo>
                  <a:cubicBezTo>
                    <a:pt x="192" y="256"/>
                    <a:pt x="192" y="256"/>
                    <a:pt x="192" y="256"/>
                  </a:cubicBezTo>
                  <a:cubicBezTo>
                    <a:pt x="192" y="262"/>
                    <a:pt x="197" y="267"/>
                    <a:pt x="203" y="267"/>
                  </a:cubicBezTo>
                  <a:cubicBezTo>
                    <a:pt x="224" y="267"/>
                    <a:pt x="224" y="267"/>
                    <a:pt x="224" y="267"/>
                  </a:cubicBezTo>
                  <a:cubicBezTo>
                    <a:pt x="224" y="352"/>
                    <a:pt x="224" y="352"/>
                    <a:pt x="224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86" y="352"/>
                    <a:pt x="181" y="357"/>
                    <a:pt x="181" y="363"/>
                  </a:cubicBezTo>
                  <a:cubicBezTo>
                    <a:pt x="181" y="406"/>
                    <a:pt x="181" y="406"/>
                    <a:pt x="181" y="406"/>
                  </a:cubicBezTo>
                  <a:cubicBezTo>
                    <a:pt x="181" y="412"/>
                    <a:pt x="186" y="416"/>
                    <a:pt x="192" y="416"/>
                  </a:cubicBezTo>
                  <a:cubicBezTo>
                    <a:pt x="320" y="416"/>
                    <a:pt x="320" y="416"/>
                    <a:pt x="320" y="416"/>
                  </a:cubicBezTo>
                  <a:cubicBezTo>
                    <a:pt x="326" y="416"/>
                    <a:pt x="331" y="412"/>
                    <a:pt x="331" y="406"/>
                  </a:cubicBezTo>
                  <a:lnTo>
                    <a:pt x="331" y="36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Footer Placeholder 6"/>
          <p:cNvSpPr>
            <a:spLocks noGrp="1"/>
          </p:cNvSpPr>
          <p:nvPr>
            <p:ph type="ftr" sz="quarter" idx="4"/>
          </p:nvPr>
        </p:nvSpPr>
        <p:spPr>
          <a:xfrm>
            <a:off x="0" y="9375647"/>
            <a:ext cx="3645408" cy="223887"/>
          </a:xfrm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2019. For information, contact Deloitte Touche Tohmatsu</a:t>
            </a: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62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C365F-21BC-4486-BFCB-292B9CF4F9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59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85" y="286604"/>
            <a:ext cx="11500338" cy="513496"/>
          </a:xfrm>
        </p:spPr>
        <p:txBody>
          <a:bodyPr anchor="t">
            <a:normAutofit/>
          </a:bodyPr>
          <a:lstStyle>
            <a:lvl1pPr marL="0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02C7-C6A7-47CA-AEFE-69E1C3325B8C}" type="datetime1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D40A8-2577-496C-A5EF-B6C05378566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859427-50B9-4F79-B1F8-C5AE417624E4}"/>
              </a:ext>
            </a:extLst>
          </p:cNvPr>
          <p:cNvCxnSpPr/>
          <p:nvPr userDrawn="1"/>
        </p:nvCxnSpPr>
        <p:spPr>
          <a:xfrm>
            <a:off x="1097280" y="1404792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F4335FF-5F4A-4EE9-AF44-F491ECEA30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2" y="800100"/>
            <a:ext cx="11500337" cy="60468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5571D19-0117-4439-B94B-3614813C1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485" y="1572768"/>
            <a:ext cx="11500338" cy="46268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613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9981B7A-DCA7-4E46-A2A0-9BC053CA059F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55FADB-B64F-4E85-8D31-602ABE6410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7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ag lin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black">
          <a:xfrm>
            <a:off x="785285" y="1720854"/>
            <a:ext cx="10797116" cy="169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85285" y="1061887"/>
            <a:ext cx="10797116" cy="46423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7443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1"/>
            <a:ext cx="9348787" cy="4633910"/>
          </a:xfrm>
          <a:prstGeom prst="rect">
            <a:avLst/>
          </a:prstGeom>
        </p:spPr>
        <p:txBody>
          <a:bodyPr/>
          <a:lstStyle>
            <a:lvl1pPr>
              <a:tabLst>
                <a:tab pos="8972326" algn="r"/>
              </a:tabLst>
              <a:defRPr/>
            </a:lvl1pPr>
            <a:lvl2pPr>
              <a:tabLst>
                <a:tab pos="8972326" algn="r"/>
              </a:tabLst>
              <a:defRPr/>
            </a:lvl2pPr>
            <a:lvl3pPr>
              <a:tabLst>
                <a:tab pos="8972326" algn="r"/>
              </a:tabLst>
              <a:defRPr/>
            </a:lvl3pPr>
            <a:lvl4pPr>
              <a:tabLst>
                <a:tab pos="8972326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  <a:lvl6pPr>
              <a:tabLst>
                <a:tab pos="8972326" algn="r"/>
              </a:tabLst>
              <a:defRPr/>
            </a:lvl6pPr>
            <a:lvl7pPr>
              <a:tabLst>
                <a:tab pos="8972326" algn="r"/>
              </a:tabLst>
              <a:defRPr/>
            </a:lvl7pPr>
            <a:lvl8pPr>
              <a:tabLst>
                <a:tab pos="8972326" algn="r"/>
              </a:tabLst>
              <a:defRPr/>
            </a:lvl8pPr>
            <a:lvl9pPr>
              <a:tabLst>
                <a:tab pos="8972326" algn="r"/>
              </a:tabLst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412908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65818"/>
            <a:ext cx="11252200" cy="4633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459359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4" y="1292169"/>
            <a:ext cx="11473552" cy="1864443"/>
          </a:xfrm>
        </p:spPr>
        <p:txBody>
          <a:bodyPr anchorCtr="0"/>
          <a:lstStyle>
            <a:lvl1pPr marL="459306" indent="-239178">
              <a:lnSpc>
                <a:spcPct val="10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867" b="0">
                <a:solidFill>
                  <a:schemeClr val="tx1"/>
                </a:solidFill>
              </a:defRPr>
            </a:lvl1pPr>
            <a:lvl2pPr marL="679434" indent="-220128">
              <a:lnSpc>
                <a:spcPct val="100000"/>
              </a:lnSpc>
              <a:spcBef>
                <a:spcPts val="533"/>
              </a:spcBef>
              <a:buSzPct val="75000"/>
              <a:buFont typeface="Lucida Sans" panose="020B0602030504020204" pitchFamily="34" charset="0"/>
              <a:buChar char="–"/>
              <a:defRPr sz="1867">
                <a:solidFill>
                  <a:schemeClr val="tx1"/>
                </a:solidFill>
              </a:defRPr>
            </a:lvl2pPr>
            <a:lvl3pPr marL="1060423" indent="-292601">
              <a:lnSpc>
                <a:spcPct val="100000"/>
              </a:lnSpc>
              <a:spcBef>
                <a:spcPts val="533"/>
              </a:spcBef>
              <a:buSzPct val="100000"/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</a:defRPr>
            </a:lvl3pPr>
            <a:lvl4pPr marL="1219170" indent="-220128">
              <a:lnSpc>
                <a:spcPct val="100000"/>
              </a:lnSpc>
              <a:spcBef>
                <a:spcPts val="533"/>
              </a:spcBef>
              <a:buSzPct val="100000"/>
              <a:buFont typeface="Lucida Sans" panose="020B0602030504020204" pitchFamily="34" charset="0"/>
              <a:buChar char="–"/>
              <a:defRPr sz="1867">
                <a:solidFill>
                  <a:schemeClr val="tx1"/>
                </a:solidFill>
              </a:defRPr>
            </a:lvl4pPr>
            <a:lvl5pPr marL="1439297" indent="-220128">
              <a:lnSpc>
                <a:spcPct val="100000"/>
              </a:lnSpc>
              <a:spcBef>
                <a:spcPts val="533"/>
              </a:spcBef>
              <a:buSzPct val="100000"/>
              <a:buFont typeface="Arial" pitchFamily="34" charset="0"/>
              <a:buChar char="•"/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B0BB51-3687-4DA3-9798-763DDBC4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566" y="292539"/>
            <a:ext cx="11658871" cy="492443"/>
          </a:xfr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670188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515" y="1272037"/>
            <a:ext cx="11062971" cy="1864443"/>
          </a:xfrm>
        </p:spPr>
        <p:txBody>
          <a:bodyPr anchorCtr="0"/>
          <a:lstStyle>
            <a:lvl1pPr marL="459306" indent="-239178">
              <a:lnSpc>
                <a:spcPct val="10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867" b="0">
                <a:solidFill>
                  <a:schemeClr val="tx1"/>
                </a:solidFill>
              </a:defRPr>
            </a:lvl1pPr>
            <a:lvl2pPr marL="679434" indent="-220128">
              <a:lnSpc>
                <a:spcPct val="100000"/>
              </a:lnSpc>
              <a:spcBef>
                <a:spcPts val="533"/>
              </a:spcBef>
              <a:buSzPct val="75000"/>
              <a:buFont typeface="Lucida Sans" panose="020B0602030504020204" pitchFamily="34" charset="0"/>
              <a:buChar char="–"/>
              <a:defRPr sz="1867">
                <a:solidFill>
                  <a:schemeClr val="tx1"/>
                </a:solidFill>
              </a:defRPr>
            </a:lvl2pPr>
            <a:lvl3pPr marL="1060423" indent="-292601">
              <a:lnSpc>
                <a:spcPct val="100000"/>
              </a:lnSpc>
              <a:spcBef>
                <a:spcPts val="533"/>
              </a:spcBef>
              <a:buSzPct val="100000"/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</a:defRPr>
            </a:lvl3pPr>
            <a:lvl4pPr marL="1219170" indent="-220128">
              <a:lnSpc>
                <a:spcPct val="100000"/>
              </a:lnSpc>
              <a:spcBef>
                <a:spcPts val="533"/>
              </a:spcBef>
              <a:buSzPct val="100000"/>
              <a:buFont typeface="Lucida Sans" panose="020B0602030504020204" pitchFamily="34" charset="0"/>
              <a:buChar char="–"/>
              <a:defRPr sz="1867">
                <a:solidFill>
                  <a:schemeClr val="tx1"/>
                </a:solidFill>
              </a:defRPr>
            </a:lvl4pPr>
            <a:lvl5pPr marL="1439297" indent="-220128">
              <a:lnSpc>
                <a:spcPct val="100000"/>
              </a:lnSpc>
              <a:spcBef>
                <a:spcPts val="533"/>
              </a:spcBef>
              <a:buSzPct val="100000"/>
              <a:buFont typeface="Arial" pitchFamily="34" charset="0"/>
              <a:buChar char="•"/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6566" y="292539"/>
            <a:ext cx="11658871" cy="492443"/>
          </a:xfr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578205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4" y="1292169"/>
            <a:ext cx="11473552" cy="1864443"/>
          </a:xfrm>
        </p:spPr>
        <p:txBody>
          <a:bodyPr anchorCtr="0"/>
          <a:lstStyle>
            <a:lvl1pPr marL="459306" indent="-239178">
              <a:lnSpc>
                <a:spcPct val="10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867" b="0">
                <a:solidFill>
                  <a:schemeClr val="tx1"/>
                </a:solidFill>
              </a:defRPr>
            </a:lvl1pPr>
            <a:lvl2pPr marL="679434" indent="-220128">
              <a:lnSpc>
                <a:spcPct val="100000"/>
              </a:lnSpc>
              <a:spcBef>
                <a:spcPts val="533"/>
              </a:spcBef>
              <a:buSzPct val="75000"/>
              <a:buFont typeface="Lucida Sans" panose="020B0602030504020204" pitchFamily="34" charset="0"/>
              <a:buChar char="–"/>
              <a:defRPr sz="1867">
                <a:solidFill>
                  <a:schemeClr val="tx1"/>
                </a:solidFill>
              </a:defRPr>
            </a:lvl2pPr>
            <a:lvl3pPr marL="1060423" indent="-292601">
              <a:lnSpc>
                <a:spcPct val="100000"/>
              </a:lnSpc>
              <a:spcBef>
                <a:spcPts val="533"/>
              </a:spcBef>
              <a:buSzPct val="100000"/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</a:defRPr>
            </a:lvl3pPr>
            <a:lvl4pPr marL="1219170" indent="-220128">
              <a:lnSpc>
                <a:spcPct val="100000"/>
              </a:lnSpc>
              <a:spcBef>
                <a:spcPts val="533"/>
              </a:spcBef>
              <a:buSzPct val="100000"/>
              <a:buFont typeface="Lucida Sans" panose="020B0602030504020204" pitchFamily="34" charset="0"/>
              <a:buChar char="–"/>
              <a:defRPr sz="1867">
                <a:solidFill>
                  <a:schemeClr val="tx1"/>
                </a:solidFill>
              </a:defRPr>
            </a:lvl4pPr>
            <a:lvl5pPr marL="1439297" indent="-220128">
              <a:lnSpc>
                <a:spcPct val="100000"/>
              </a:lnSpc>
              <a:spcBef>
                <a:spcPts val="533"/>
              </a:spcBef>
              <a:buSzPct val="100000"/>
              <a:buFont typeface="Arial" pitchFamily="34" charset="0"/>
              <a:buChar char="•"/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B0BB51-3687-4DA3-9798-763DDBC4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566" y="292539"/>
            <a:ext cx="11658871" cy="492443"/>
          </a:xfr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342615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4" y="1292169"/>
            <a:ext cx="11473552" cy="1864443"/>
          </a:xfrm>
        </p:spPr>
        <p:txBody>
          <a:bodyPr anchorCtr="0"/>
          <a:lstStyle>
            <a:lvl1pPr marL="459306" indent="-239178">
              <a:lnSpc>
                <a:spcPct val="10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867" b="0">
                <a:solidFill>
                  <a:schemeClr val="tx1"/>
                </a:solidFill>
              </a:defRPr>
            </a:lvl1pPr>
            <a:lvl2pPr marL="679434" indent="-220128">
              <a:lnSpc>
                <a:spcPct val="100000"/>
              </a:lnSpc>
              <a:spcBef>
                <a:spcPts val="533"/>
              </a:spcBef>
              <a:buSzPct val="75000"/>
              <a:buFont typeface="Lucida Sans" panose="020B0602030504020204" pitchFamily="34" charset="0"/>
              <a:buChar char="–"/>
              <a:defRPr sz="1867">
                <a:solidFill>
                  <a:schemeClr val="tx1"/>
                </a:solidFill>
              </a:defRPr>
            </a:lvl2pPr>
            <a:lvl3pPr marL="1060423" indent="-292601">
              <a:lnSpc>
                <a:spcPct val="100000"/>
              </a:lnSpc>
              <a:spcBef>
                <a:spcPts val="533"/>
              </a:spcBef>
              <a:buSzPct val="100000"/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</a:defRPr>
            </a:lvl3pPr>
            <a:lvl4pPr marL="1219170" indent="-220128">
              <a:lnSpc>
                <a:spcPct val="100000"/>
              </a:lnSpc>
              <a:spcBef>
                <a:spcPts val="533"/>
              </a:spcBef>
              <a:buSzPct val="100000"/>
              <a:buFont typeface="Lucida Sans" panose="020B0602030504020204" pitchFamily="34" charset="0"/>
              <a:buChar char="–"/>
              <a:defRPr sz="1867">
                <a:solidFill>
                  <a:schemeClr val="tx1"/>
                </a:solidFill>
              </a:defRPr>
            </a:lvl4pPr>
            <a:lvl5pPr marL="1439297" indent="-220128">
              <a:lnSpc>
                <a:spcPct val="100000"/>
              </a:lnSpc>
              <a:spcBef>
                <a:spcPts val="533"/>
              </a:spcBef>
              <a:buSzPct val="100000"/>
              <a:buFont typeface="Arial" pitchFamily="34" charset="0"/>
              <a:buChar char="•"/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B0BB51-3687-4DA3-9798-763DDBC4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566" y="292539"/>
            <a:ext cx="11658871" cy="492443"/>
          </a:xfr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18554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4" y="1292169"/>
            <a:ext cx="11473552" cy="1864443"/>
          </a:xfrm>
        </p:spPr>
        <p:txBody>
          <a:bodyPr anchorCtr="0"/>
          <a:lstStyle>
            <a:lvl1pPr marL="459306" indent="-239178">
              <a:lnSpc>
                <a:spcPct val="10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867" b="0">
                <a:solidFill>
                  <a:schemeClr val="tx1"/>
                </a:solidFill>
              </a:defRPr>
            </a:lvl1pPr>
            <a:lvl2pPr marL="679434" indent="-220128">
              <a:lnSpc>
                <a:spcPct val="100000"/>
              </a:lnSpc>
              <a:spcBef>
                <a:spcPts val="533"/>
              </a:spcBef>
              <a:buSzPct val="75000"/>
              <a:buFont typeface="Lucida Sans" panose="020B0602030504020204" pitchFamily="34" charset="0"/>
              <a:buChar char="–"/>
              <a:defRPr sz="1867">
                <a:solidFill>
                  <a:schemeClr val="tx1"/>
                </a:solidFill>
              </a:defRPr>
            </a:lvl2pPr>
            <a:lvl3pPr marL="1060423" indent="-292601">
              <a:lnSpc>
                <a:spcPct val="100000"/>
              </a:lnSpc>
              <a:spcBef>
                <a:spcPts val="533"/>
              </a:spcBef>
              <a:buSzPct val="100000"/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</a:defRPr>
            </a:lvl3pPr>
            <a:lvl4pPr marL="1219170" indent="-220128">
              <a:lnSpc>
                <a:spcPct val="100000"/>
              </a:lnSpc>
              <a:spcBef>
                <a:spcPts val="533"/>
              </a:spcBef>
              <a:buSzPct val="100000"/>
              <a:buFont typeface="Lucida Sans" panose="020B0602030504020204" pitchFamily="34" charset="0"/>
              <a:buChar char="–"/>
              <a:defRPr sz="1867">
                <a:solidFill>
                  <a:schemeClr val="tx1"/>
                </a:solidFill>
              </a:defRPr>
            </a:lvl4pPr>
            <a:lvl5pPr marL="1439297" indent="-220128">
              <a:lnSpc>
                <a:spcPct val="100000"/>
              </a:lnSpc>
              <a:spcBef>
                <a:spcPts val="533"/>
              </a:spcBef>
              <a:buSzPct val="100000"/>
              <a:buFont typeface="Arial" pitchFamily="34" charset="0"/>
              <a:buChar char="•"/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B0BB51-3687-4DA3-9798-763DDBC4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566" y="292539"/>
            <a:ext cx="11658871" cy="492443"/>
          </a:xfr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097469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4" y="1292169"/>
            <a:ext cx="11473552" cy="1864443"/>
          </a:xfrm>
        </p:spPr>
        <p:txBody>
          <a:bodyPr anchorCtr="0"/>
          <a:lstStyle>
            <a:lvl1pPr marL="459306" indent="-239178">
              <a:lnSpc>
                <a:spcPct val="10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867" b="0">
                <a:solidFill>
                  <a:schemeClr val="tx1"/>
                </a:solidFill>
              </a:defRPr>
            </a:lvl1pPr>
            <a:lvl2pPr marL="679434" indent="-220128">
              <a:lnSpc>
                <a:spcPct val="100000"/>
              </a:lnSpc>
              <a:spcBef>
                <a:spcPts val="533"/>
              </a:spcBef>
              <a:buSzPct val="75000"/>
              <a:buFont typeface="Lucida Sans" panose="020B0602030504020204" pitchFamily="34" charset="0"/>
              <a:buChar char="–"/>
              <a:defRPr sz="1867">
                <a:solidFill>
                  <a:schemeClr val="tx1"/>
                </a:solidFill>
              </a:defRPr>
            </a:lvl2pPr>
            <a:lvl3pPr marL="1060423" indent="-292601">
              <a:lnSpc>
                <a:spcPct val="100000"/>
              </a:lnSpc>
              <a:spcBef>
                <a:spcPts val="533"/>
              </a:spcBef>
              <a:buSzPct val="100000"/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</a:defRPr>
            </a:lvl3pPr>
            <a:lvl4pPr marL="1219170" indent="-220128">
              <a:lnSpc>
                <a:spcPct val="100000"/>
              </a:lnSpc>
              <a:spcBef>
                <a:spcPts val="533"/>
              </a:spcBef>
              <a:buSzPct val="100000"/>
              <a:buFont typeface="Lucida Sans" panose="020B0602030504020204" pitchFamily="34" charset="0"/>
              <a:buChar char="–"/>
              <a:defRPr sz="1867">
                <a:solidFill>
                  <a:schemeClr val="tx1"/>
                </a:solidFill>
              </a:defRPr>
            </a:lvl4pPr>
            <a:lvl5pPr marL="1439297" indent="-220128">
              <a:lnSpc>
                <a:spcPct val="100000"/>
              </a:lnSpc>
              <a:spcBef>
                <a:spcPts val="533"/>
              </a:spcBef>
              <a:buSzPct val="100000"/>
              <a:buFont typeface="Arial" pitchFamily="34" charset="0"/>
              <a:buChar char="•"/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B0BB51-3687-4DA3-9798-763DDBC4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566" y="292539"/>
            <a:ext cx="11658871" cy="492443"/>
          </a:xfr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34577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85" y="286604"/>
            <a:ext cx="11500338" cy="513496"/>
          </a:xfrm>
        </p:spPr>
        <p:txBody>
          <a:bodyPr anchor="t">
            <a:normAutofit/>
          </a:bodyPr>
          <a:lstStyle>
            <a:lvl1pPr marL="0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1B7A-DCA7-4E46-A2A0-9BC053CA059F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FADB-B64F-4E85-8D31-602ABE6410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859427-50B9-4F79-B1F8-C5AE417624E4}"/>
              </a:ext>
            </a:extLst>
          </p:cNvPr>
          <p:cNvCxnSpPr/>
          <p:nvPr userDrawn="1"/>
        </p:nvCxnSpPr>
        <p:spPr>
          <a:xfrm>
            <a:off x="1097280" y="1404792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F4335FF-5F4A-4EE9-AF44-F491ECEA30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2" y="800100"/>
            <a:ext cx="11500337" cy="60468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628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4" y="1292169"/>
            <a:ext cx="11473552" cy="1864443"/>
          </a:xfrm>
        </p:spPr>
        <p:txBody>
          <a:bodyPr anchorCtr="0"/>
          <a:lstStyle>
            <a:lvl1pPr marL="459306" indent="-239178">
              <a:lnSpc>
                <a:spcPct val="10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867" b="0">
                <a:solidFill>
                  <a:schemeClr val="tx1"/>
                </a:solidFill>
              </a:defRPr>
            </a:lvl1pPr>
            <a:lvl2pPr marL="679434" indent="-220128">
              <a:lnSpc>
                <a:spcPct val="100000"/>
              </a:lnSpc>
              <a:spcBef>
                <a:spcPts val="533"/>
              </a:spcBef>
              <a:buSzPct val="75000"/>
              <a:buFont typeface="Lucida Sans" panose="020B0602030504020204" pitchFamily="34" charset="0"/>
              <a:buChar char="–"/>
              <a:defRPr sz="1867">
                <a:solidFill>
                  <a:schemeClr val="tx1"/>
                </a:solidFill>
              </a:defRPr>
            </a:lvl2pPr>
            <a:lvl3pPr marL="1060423" indent="-292601">
              <a:lnSpc>
                <a:spcPct val="100000"/>
              </a:lnSpc>
              <a:spcBef>
                <a:spcPts val="533"/>
              </a:spcBef>
              <a:buSzPct val="100000"/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</a:defRPr>
            </a:lvl3pPr>
            <a:lvl4pPr marL="1219170" indent="-220128">
              <a:lnSpc>
                <a:spcPct val="100000"/>
              </a:lnSpc>
              <a:spcBef>
                <a:spcPts val="533"/>
              </a:spcBef>
              <a:buSzPct val="100000"/>
              <a:buFont typeface="Lucida Sans" panose="020B0602030504020204" pitchFamily="34" charset="0"/>
              <a:buChar char="–"/>
              <a:defRPr sz="1867">
                <a:solidFill>
                  <a:schemeClr val="tx1"/>
                </a:solidFill>
              </a:defRPr>
            </a:lvl4pPr>
            <a:lvl5pPr marL="1439297" indent="-220128">
              <a:lnSpc>
                <a:spcPct val="100000"/>
              </a:lnSpc>
              <a:spcBef>
                <a:spcPts val="533"/>
              </a:spcBef>
              <a:buSzPct val="100000"/>
              <a:buFont typeface="Arial" pitchFamily="34" charset="0"/>
              <a:buChar char="•"/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B0BB51-3687-4DA3-9798-763DDBC4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566" y="292539"/>
            <a:ext cx="11658871" cy="492443"/>
          </a:xfr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383608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33" y="442914"/>
            <a:ext cx="11336867" cy="409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6034" y="928689"/>
            <a:ext cx="5566833" cy="152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6068" y="928689"/>
            <a:ext cx="5566833" cy="152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3230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36032" y="1690689"/>
            <a:ext cx="11324167" cy="439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04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36032" y="1690689"/>
            <a:ext cx="11324167" cy="439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19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36032" y="1690689"/>
            <a:ext cx="11324167" cy="439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35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36032" y="1690689"/>
            <a:ext cx="11324167" cy="439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50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36032" y="1690689"/>
            <a:ext cx="11324167" cy="439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397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1B7A-DCA7-4E46-A2A0-9BC053CA059F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FADB-B64F-4E85-8D31-602ABE6410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87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3ADA-05A7-435C-92E8-5F81AFD72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FAC05-3AB5-4232-99FE-578F1BEDB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50117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76404"/>
            <a:ext cx="11252200" cy="4622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474621" y="6407835"/>
            <a:ext cx="7559473" cy="252000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© 2019. For information, contact Deloitte Touche Tohmatsu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255874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85" y="286604"/>
            <a:ext cx="11500338" cy="513496"/>
          </a:xfrm>
        </p:spPr>
        <p:txBody>
          <a:bodyPr anchor="t">
            <a:normAutofit/>
          </a:bodyPr>
          <a:lstStyle>
            <a:lvl1pPr marL="0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485" y="1572768"/>
            <a:ext cx="11500338" cy="46268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1B7A-DCA7-4E46-A2A0-9BC053CA059F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FADB-B64F-4E85-8D31-602ABE6410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41DF5986-130A-48DD-9B12-B6403C2C22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2" y="800100"/>
            <a:ext cx="11500337" cy="60468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4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85" y="286604"/>
            <a:ext cx="11500338" cy="513496"/>
          </a:xfrm>
        </p:spPr>
        <p:txBody>
          <a:bodyPr anchor="t">
            <a:normAutofit/>
          </a:bodyPr>
          <a:lstStyle>
            <a:lvl1pPr marL="0"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1B7A-DCA7-4E46-A2A0-9BC053CA059F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FADB-B64F-4E85-8D31-602ABE6410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41DF5986-130A-48DD-9B12-B6403C2C22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2" y="800100"/>
            <a:ext cx="11500337" cy="60468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0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1B7A-DCA7-4E46-A2A0-9BC053CA059F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31720" y="6459785"/>
            <a:ext cx="1312025" cy="365125"/>
          </a:xfrm>
        </p:spPr>
        <p:txBody>
          <a:bodyPr/>
          <a:lstStyle/>
          <a:p>
            <a:fld id="{F355FADB-B64F-4E85-8D31-602ABE6410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82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1B7A-DCA7-4E46-A2A0-9BC053CA059F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FADB-B64F-4E85-8D31-602ABE6410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9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1B7A-DCA7-4E46-A2A0-9BC053CA059F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FADB-B64F-4E85-8D31-602ABE6410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51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1B7A-DCA7-4E46-A2A0-9BC053CA059F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FADB-B64F-4E85-8D31-602ABE6410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5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1B7A-DCA7-4E46-A2A0-9BC053CA059F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FADB-B64F-4E85-8D31-602ABE6410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5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AA470E-F075-49A9-8553-979EE8F58363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524" y="6262871"/>
            <a:ext cx="758952" cy="75895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55FADB-B64F-4E85-8D31-602ABE6410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A104D7-CE6D-4010-8B08-A76AE1833D47}" type="datetime1">
              <a:rPr lang="en-US" smtClean="0"/>
              <a:pPr/>
              <a:t>9/9/2020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04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69" r:id="rId3"/>
    <p:sldLayoutId id="2147483675" r:id="rId4"/>
    <p:sldLayoutId id="2147483661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71" r:id="rId11"/>
    <p:sldLayoutId id="2147483677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9" r:id="rId21"/>
    <p:sldLayoutId id="2147483690" r:id="rId22"/>
    <p:sldLayoutId id="2147483691" r:id="rId23"/>
    <p:sldLayoutId id="2147483692" r:id="rId24"/>
    <p:sldLayoutId id="2147483694" r:id="rId25"/>
    <p:sldLayoutId id="2147483696" r:id="rId26"/>
    <p:sldLayoutId id="2147483698" r:id="rId27"/>
    <p:sldLayoutId id="2147483699" r:id="rId28"/>
    <p:sldLayoutId id="2147483700" r:id="rId2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smith@sco.Idaho.gov" TargetMode="External"/><Relationship Id="rId7" Type="http://schemas.openxmlformats.org/officeDocument/2006/relationships/hyperlink" Target="mailto:tfuller@sco.Idaho.gov" TargetMode="External"/><Relationship Id="rId2" Type="http://schemas.openxmlformats.org/officeDocument/2006/relationships/hyperlink" Target="mailto:scoles@sco.Idaho.gov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clehosit@sco.Idaho.gov" TargetMode="External"/><Relationship Id="rId5" Type="http://schemas.openxmlformats.org/officeDocument/2006/relationships/hyperlink" Target="mailto:hribordy@sco.Idaho.gov" TargetMode="External"/><Relationship Id="rId4" Type="http://schemas.openxmlformats.org/officeDocument/2006/relationships/hyperlink" Target="mailto:luma@sco.idaho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8" b="56700"/>
          <a:stretch/>
        </p:blipFill>
        <p:spPr>
          <a:xfrm>
            <a:off x="-10686" y="4546208"/>
            <a:ext cx="12192001" cy="1629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7385" t="15682" r="2464" b="57878"/>
          <a:stretch/>
        </p:blipFill>
        <p:spPr>
          <a:xfrm>
            <a:off x="5655899" y="5124107"/>
            <a:ext cx="289932" cy="325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76951" t="44956" r="5068" b="34501"/>
          <a:stretch/>
        </p:blipFill>
        <p:spPr>
          <a:xfrm>
            <a:off x="5655899" y="5486747"/>
            <a:ext cx="258708" cy="2542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65481" t="64779" r="17778" b="15758"/>
          <a:stretch/>
        </p:blipFill>
        <p:spPr>
          <a:xfrm>
            <a:off x="5489338" y="5728204"/>
            <a:ext cx="240867" cy="2408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48760" t="74102" r="34809" b="7877"/>
          <a:stretch/>
        </p:blipFill>
        <p:spPr>
          <a:xfrm>
            <a:off x="5249735" y="5850202"/>
            <a:ext cx="236406" cy="223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0" t="37659" r="56919" b="59008"/>
          <a:stretch/>
        </p:blipFill>
        <p:spPr>
          <a:xfrm>
            <a:off x="5036167" y="5835244"/>
            <a:ext cx="21713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1" t="36788" r="58590" b="60440"/>
          <a:stretch/>
        </p:blipFill>
        <p:spPr>
          <a:xfrm>
            <a:off x="4852215" y="5774402"/>
            <a:ext cx="196112" cy="1901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6" t="32561" r="60406" b="65019"/>
          <a:stretch/>
        </p:blipFill>
        <p:spPr>
          <a:xfrm>
            <a:off x="4650256" y="5487175"/>
            <a:ext cx="176525" cy="1659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7" t="34854" r="59902" b="62687"/>
          <a:stretch/>
        </p:blipFill>
        <p:spPr>
          <a:xfrm>
            <a:off x="4731684" y="5640356"/>
            <a:ext cx="154879" cy="168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7" t="30252" r="60665" b="67456"/>
          <a:stretch/>
        </p:blipFill>
        <p:spPr>
          <a:xfrm>
            <a:off x="4640054" y="5322103"/>
            <a:ext cx="157163" cy="1571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8" t="28022" r="60751" b="69895"/>
          <a:stretch/>
        </p:blipFill>
        <p:spPr>
          <a:xfrm>
            <a:off x="4637249" y="5172258"/>
            <a:ext cx="147638" cy="142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905247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9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Liaison Meeting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6333" y="374498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9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9, 2020</a:t>
            </a:r>
            <a:endParaRPr lang="en-US" sz="2000" dirty="0">
              <a:solidFill>
                <a:srgbClr val="09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263A3199-0BA3-4306-B0FB-56AA320DF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3B956-EC48-49C8-A8DD-0FEF051B470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32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2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2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2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1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12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5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AF70F-D78D-42F8-97D5-A27F0F612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36" y="140099"/>
            <a:ext cx="10058400" cy="589919"/>
          </a:xfrm>
        </p:spPr>
        <p:txBody>
          <a:bodyPr>
            <a:normAutofit/>
          </a:bodyPr>
          <a:lstStyle/>
          <a:p>
            <a:r>
              <a:rPr lang="en-US" sz="3200" dirty="0"/>
              <a:t>Develop Test Scenarios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BBBB5D9-0C12-413B-92F0-44D9FB5C5EF4}"/>
              </a:ext>
            </a:extLst>
          </p:cNvPr>
          <p:cNvGrpSpPr/>
          <p:nvPr/>
        </p:nvGrpSpPr>
        <p:grpSpPr>
          <a:xfrm>
            <a:off x="894801" y="1347034"/>
            <a:ext cx="10197272" cy="4104862"/>
            <a:chOff x="0" y="-1"/>
            <a:chExt cx="8277607" cy="204581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33FF63-228D-4B92-9B4D-C4BE87B1DA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0541" r="75395" b="14652"/>
            <a:stretch/>
          </p:blipFill>
          <p:spPr>
            <a:xfrm>
              <a:off x="443371" y="815755"/>
              <a:ext cx="1360602" cy="123005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396D84-581B-43C6-8A44-11827F3CEA23}"/>
                </a:ext>
              </a:extLst>
            </p:cNvPr>
            <p:cNvSpPr/>
            <p:nvPr/>
          </p:nvSpPr>
          <p:spPr>
            <a:xfrm>
              <a:off x="2223826" y="765041"/>
              <a:ext cx="1390426" cy="1231389"/>
            </a:xfrm>
            <a:prstGeom prst="rect">
              <a:avLst/>
            </a:prstGeom>
            <a:solidFill>
              <a:srgbClr val="092F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Test Scenario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F9770E-4C89-4F66-825F-9915CC333C83}"/>
                </a:ext>
              </a:extLst>
            </p:cNvPr>
            <p:cNvSpPr/>
            <p:nvPr/>
          </p:nvSpPr>
          <p:spPr>
            <a:xfrm>
              <a:off x="3816868" y="761425"/>
              <a:ext cx="1280160" cy="365760"/>
            </a:xfrm>
            <a:prstGeom prst="rect">
              <a:avLst/>
            </a:prstGeom>
            <a:solidFill>
              <a:srgbClr val="156DCD"/>
            </a:solidFill>
            <a:ln>
              <a:noFill/>
            </a:ln>
            <a:effectLst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2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Test Script 1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63293A2-D0F1-406A-B22C-A79D6038E125}"/>
                </a:ext>
              </a:extLst>
            </p:cNvPr>
            <p:cNvSpPr/>
            <p:nvPr/>
          </p:nvSpPr>
          <p:spPr>
            <a:xfrm>
              <a:off x="3814853" y="1191766"/>
              <a:ext cx="1280160" cy="365760"/>
            </a:xfrm>
            <a:prstGeom prst="rect">
              <a:avLst/>
            </a:prstGeom>
            <a:solidFill>
              <a:srgbClr val="156DCD"/>
            </a:solidFill>
            <a:ln>
              <a:noFill/>
            </a:ln>
            <a:effectLst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2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Test Script 2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EE6FFFF-2738-4714-B051-1A828567E8D1}"/>
                </a:ext>
              </a:extLst>
            </p:cNvPr>
            <p:cNvCxnSpPr/>
            <p:nvPr/>
          </p:nvCxnSpPr>
          <p:spPr>
            <a:xfrm flipV="1">
              <a:off x="3614252" y="944305"/>
              <a:ext cx="202616" cy="436431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DAD7122-4C25-4352-9A34-2C5C901197AF}"/>
                </a:ext>
              </a:extLst>
            </p:cNvPr>
            <p:cNvCxnSpPr/>
            <p:nvPr/>
          </p:nvCxnSpPr>
          <p:spPr>
            <a:xfrm flipV="1">
              <a:off x="3614252" y="1374646"/>
              <a:ext cx="200601" cy="6090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647561-AE59-4683-8D29-EC0BCC0F1B4E}"/>
                </a:ext>
              </a:extLst>
            </p:cNvPr>
            <p:cNvSpPr/>
            <p:nvPr/>
          </p:nvSpPr>
          <p:spPr>
            <a:xfrm>
              <a:off x="5297434" y="761425"/>
              <a:ext cx="1280160" cy="36576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2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Supporting Data 1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8DD3465-A2B1-4B64-B57B-BF0A597A8F8C}"/>
                </a:ext>
              </a:extLst>
            </p:cNvPr>
            <p:cNvSpPr/>
            <p:nvPr/>
          </p:nvSpPr>
          <p:spPr>
            <a:xfrm>
              <a:off x="6997447" y="765041"/>
              <a:ext cx="1280160" cy="365760"/>
            </a:xfrm>
            <a:prstGeom prst="rect">
              <a:avLst/>
            </a:prstGeom>
            <a:solidFill>
              <a:srgbClr val="A7A8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Result 1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065E309-E18B-41F8-8777-2E935EB64A89}"/>
                </a:ext>
              </a:extLst>
            </p:cNvPr>
            <p:cNvCxnSpPr/>
            <p:nvPr/>
          </p:nvCxnSpPr>
          <p:spPr>
            <a:xfrm>
              <a:off x="5097028" y="889442"/>
              <a:ext cx="200406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0272286-87DB-4E9E-B9BB-415D3E6D01BC}"/>
                </a:ext>
              </a:extLst>
            </p:cNvPr>
            <p:cNvCxnSpPr/>
            <p:nvPr/>
          </p:nvCxnSpPr>
          <p:spPr>
            <a:xfrm>
              <a:off x="5095013" y="1374646"/>
              <a:ext cx="207562" cy="6090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EAE53B3-F8EA-4A89-BB28-7A886CB6BC2C}"/>
                </a:ext>
              </a:extLst>
            </p:cNvPr>
            <p:cNvSpPr/>
            <p:nvPr/>
          </p:nvSpPr>
          <p:spPr>
            <a:xfrm>
              <a:off x="0" y="271120"/>
              <a:ext cx="2028365" cy="557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9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Business Process Flows and FRICE-W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EE80FC1-D272-4F11-9306-DCD0B462EB0D}"/>
                </a:ext>
              </a:extLst>
            </p:cNvPr>
            <p:cNvSpPr/>
            <p:nvPr/>
          </p:nvSpPr>
          <p:spPr>
            <a:xfrm>
              <a:off x="2228772" y="258570"/>
              <a:ext cx="1385480" cy="381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9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Scenarios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1591DE0-70D7-4A46-BFDC-5BCD68573ED8}"/>
                </a:ext>
              </a:extLst>
            </p:cNvPr>
            <p:cNvSpPr/>
            <p:nvPr/>
          </p:nvSpPr>
          <p:spPr>
            <a:xfrm>
              <a:off x="3816868" y="1636264"/>
              <a:ext cx="1280160" cy="365760"/>
            </a:xfrm>
            <a:prstGeom prst="rect">
              <a:avLst/>
            </a:prstGeom>
            <a:solidFill>
              <a:srgbClr val="156DCD"/>
            </a:solidFill>
            <a:ln>
              <a:noFill/>
            </a:ln>
            <a:effectLst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2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Test Script n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A801226-3BC9-45D6-86C9-11BBA3D17608}"/>
                </a:ext>
              </a:extLst>
            </p:cNvPr>
            <p:cNvSpPr/>
            <p:nvPr/>
          </p:nvSpPr>
          <p:spPr>
            <a:xfrm>
              <a:off x="5302575" y="1197856"/>
              <a:ext cx="1280160" cy="36576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2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Supporting Data 2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A4BFCE8-169A-4C45-9606-6237B2732574}"/>
                </a:ext>
              </a:extLst>
            </p:cNvPr>
            <p:cNvSpPr/>
            <p:nvPr/>
          </p:nvSpPr>
          <p:spPr>
            <a:xfrm>
              <a:off x="5297434" y="1634128"/>
              <a:ext cx="1280160" cy="36576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2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Supporting Data n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2A5AB28-F49A-4273-9D4A-C33825986770}"/>
                </a:ext>
              </a:extLst>
            </p:cNvPr>
            <p:cNvCxnSpPr/>
            <p:nvPr/>
          </p:nvCxnSpPr>
          <p:spPr>
            <a:xfrm flipV="1">
              <a:off x="5097028" y="1817008"/>
              <a:ext cx="200406" cy="2136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461F8D1-64E6-4FD6-94C6-05C724B2067D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>
              <a:off x="3532514" y="1352622"/>
              <a:ext cx="284354" cy="466522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4AA9AA7-41C2-45A6-951A-518439CCCE55}"/>
                </a:ext>
              </a:extLst>
            </p:cNvPr>
            <p:cNvSpPr/>
            <p:nvPr/>
          </p:nvSpPr>
          <p:spPr>
            <a:xfrm>
              <a:off x="6997447" y="1191766"/>
              <a:ext cx="1280160" cy="365760"/>
            </a:xfrm>
            <a:prstGeom prst="rect">
              <a:avLst/>
            </a:prstGeom>
            <a:solidFill>
              <a:srgbClr val="A7A8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Result 2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BE23567-247B-4731-9D94-DC6042F431CC}"/>
                </a:ext>
              </a:extLst>
            </p:cNvPr>
            <p:cNvSpPr/>
            <p:nvPr/>
          </p:nvSpPr>
          <p:spPr>
            <a:xfrm>
              <a:off x="6997447" y="1629527"/>
              <a:ext cx="1280160" cy="365760"/>
            </a:xfrm>
            <a:prstGeom prst="rect">
              <a:avLst/>
            </a:prstGeom>
            <a:solidFill>
              <a:srgbClr val="A7A8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Result n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EF313F2-9F1F-49E7-B3A2-C60040342409}"/>
                </a:ext>
              </a:extLst>
            </p:cNvPr>
            <p:cNvSpPr/>
            <p:nvPr/>
          </p:nvSpPr>
          <p:spPr>
            <a:xfrm>
              <a:off x="3816868" y="258570"/>
              <a:ext cx="1278145" cy="381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9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Test Script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3605B02-C942-4A8D-9792-2376AA031E7A}"/>
                </a:ext>
              </a:extLst>
            </p:cNvPr>
            <p:cNvSpPr/>
            <p:nvPr/>
          </p:nvSpPr>
          <p:spPr>
            <a:xfrm>
              <a:off x="5304590" y="258570"/>
              <a:ext cx="1278145" cy="381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9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Test Data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4117A9C-5949-430D-B260-1090ADBF4E24}"/>
                </a:ext>
              </a:extLst>
            </p:cNvPr>
            <p:cNvSpPr/>
            <p:nvPr/>
          </p:nvSpPr>
          <p:spPr>
            <a:xfrm>
              <a:off x="6999462" y="260665"/>
              <a:ext cx="1278145" cy="381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9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Test Results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" name="Equal 35">
              <a:extLst>
                <a:ext uri="{FF2B5EF4-FFF2-40B4-BE49-F238E27FC236}">
                  <a16:creationId xmlns:a16="http://schemas.microsoft.com/office/drawing/2014/main" id="{C5F0E44C-C3D4-4FCB-9AC6-B064CBDD54DE}"/>
                </a:ext>
              </a:extLst>
            </p:cNvPr>
            <p:cNvSpPr/>
            <p:nvPr/>
          </p:nvSpPr>
          <p:spPr>
            <a:xfrm>
              <a:off x="6631714" y="859149"/>
              <a:ext cx="274315" cy="170033"/>
            </a:xfrm>
            <a:prstGeom prst="mathEqual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1" name="Elbow Connector 36">
              <a:extLst>
                <a:ext uri="{FF2B5EF4-FFF2-40B4-BE49-F238E27FC236}">
                  <a16:creationId xmlns:a16="http://schemas.microsoft.com/office/drawing/2014/main" id="{C714EFE0-DE36-47CE-AD99-07993D5CBCB4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2697383" y="-1538184"/>
              <a:ext cx="12550" cy="3441758"/>
            </a:xfrm>
            <a:prstGeom prst="bentConnector3">
              <a:avLst>
                <a:gd name="adj1" fmla="val -1821514"/>
              </a:avLst>
            </a:prstGeom>
            <a:ln w="1905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9D12246-154A-4CBC-89B4-7B9E68A74DE7}"/>
                </a:ext>
              </a:extLst>
            </p:cNvPr>
            <p:cNvSpPr/>
            <p:nvPr/>
          </p:nvSpPr>
          <p:spPr>
            <a:xfrm>
              <a:off x="2002256" y="-1"/>
              <a:ext cx="1463040" cy="271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0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Testing Matrix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AFCFBDE-1A7F-4F8F-A830-E5D63FB3A8B7}"/>
                </a:ext>
              </a:extLst>
            </p:cNvPr>
            <p:cNvCxnSpPr/>
            <p:nvPr/>
          </p:nvCxnSpPr>
          <p:spPr>
            <a:xfrm>
              <a:off x="1748910" y="1380736"/>
              <a:ext cx="474916" cy="0"/>
            </a:xfrm>
            <a:prstGeom prst="straightConnector1">
              <a:avLst/>
            </a:prstGeom>
            <a:ln w="22225">
              <a:solidFill>
                <a:schemeClr val="tx2"/>
              </a:solidFill>
              <a:headEnd type="none" w="med" len="med"/>
              <a:tailEnd type="arrow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4" name="Equal 39">
              <a:extLst>
                <a:ext uri="{FF2B5EF4-FFF2-40B4-BE49-F238E27FC236}">
                  <a16:creationId xmlns:a16="http://schemas.microsoft.com/office/drawing/2014/main" id="{4BACC3A9-FCB3-4464-9399-E47418192A52}"/>
                </a:ext>
              </a:extLst>
            </p:cNvPr>
            <p:cNvSpPr/>
            <p:nvPr/>
          </p:nvSpPr>
          <p:spPr>
            <a:xfrm>
              <a:off x="6631716" y="1295719"/>
              <a:ext cx="274315" cy="170033"/>
            </a:xfrm>
            <a:prstGeom prst="mathEqual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Equal 40">
              <a:extLst>
                <a:ext uri="{FF2B5EF4-FFF2-40B4-BE49-F238E27FC236}">
                  <a16:creationId xmlns:a16="http://schemas.microsoft.com/office/drawing/2014/main" id="{EE872BF3-DF78-4E24-AC42-2B3586575214}"/>
                </a:ext>
              </a:extLst>
            </p:cNvPr>
            <p:cNvSpPr/>
            <p:nvPr/>
          </p:nvSpPr>
          <p:spPr>
            <a:xfrm>
              <a:off x="6631715" y="1731991"/>
              <a:ext cx="274315" cy="170033"/>
            </a:xfrm>
            <a:prstGeom prst="mathEqual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507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AF70F-D78D-42F8-97D5-A27F0F612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22" y="210080"/>
            <a:ext cx="10058400" cy="559114"/>
          </a:xfrm>
        </p:spPr>
        <p:txBody>
          <a:bodyPr>
            <a:normAutofit/>
          </a:bodyPr>
          <a:lstStyle/>
          <a:p>
            <a:r>
              <a:rPr lang="en-US" sz="3200" dirty="0"/>
              <a:t>SIT Calendar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F8C1583-CC42-448F-91C2-F319FB2033EA}"/>
              </a:ext>
            </a:extLst>
          </p:cNvPr>
          <p:cNvGrpSpPr/>
          <p:nvPr/>
        </p:nvGrpSpPr>
        <p:grpSpPr>
          <a:xfrm>
            <a:off x="841070" y="1074041"/>
            <a:ext cx="8904344" cy="4023363"/>
            <a:chOff x="1608711" y="1569550"/>
            <a:chExt cx="7485702" cy="371890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C977954-8DA1-4F2D-8FF4-B5C7312051D8}"/>
                </a:ext>
              </a:extLst>
            </p:cNvPr>
            <p:cNvSpPr/>
            <p:nvPr/>
          </p:nvSpPr>
          <p:spPr>
            <a:xfrm>
              <a:off x="1608711" y="1569550"/>
              <a:ext cx="7485702" cy="304215"/>
            </a:xfrm>
            <a:prstGeom prst="rect">
              <a:avLst/>
            </a:prstGeom>
            <a:solidFill>
              <a:schemeClr val="bg2">
                <a:lumMod val="90000"/>
                <a:alpha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45720" rIns="45720" rtlCol="0" anchor="ctr"/>
            <a:lstStyle/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SIT 1 Meeting Cadence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0DFC850-6096-4DC4-A4E8-04B505390747}"/>
                </a:ext>
              </a:extLst>
            </p:cNvPr>
            <p:cNvSpPr/>
            <p:nvPr/>
          </p:nvSpPr>
          <p:spPr>
            <a:xfrm>
              <a:off x="4654902" y="1957182"/>
              <a:ext cx="1371600" cy="283865"/>
            </a:xfrm>
            <a:prstGeom prst="rect">
              <a:avLst/>
            </a:prstGeom>
            <a:solidFill>
              <a:srgbClr val="092F57"/>
            </a:solidFill>
            <a:ln w="25400" cap="flat" cmpd="sng" algn="ctr">
              <a:noFill/>
              <a:prstDash val="solid"/>
            </a:ln>
            <a:effectLst/>
          </p:spPr>
          <p:txBody>
            <a:bodyPr lIns="45720" rIns="45720" rtlCol="0" anchor="t"/>
            <a:lstStyle/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Wed.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C526816-57AD-4AD9-975D-8F6D0CC901AC}"/>
                </a:ext>
              </a:extLst>
            </p:cNvPr>
            <p:cNvSpPr/>
            <p:nvPr/>
          </p:nvSpPr>
          <p:spPr>
            <a:xfrm>
              <a:off x="6173885" y="1957182"/>
              <a:ext cx="1371600" cy="283865"/>
            </a:xfrm>
            <a:prstGeom prst="rect">
              <a:avLst/>
            </a:prstGeom>
            <a:solidFill>
              <a:srgbClr val="092F57"/>
            </a:solidFill>
            <a:ln w="25400" cap="flat" cmpd="sng" algn="ctr">
              <a:noFill/>
              <a:prstDash val="solid"/>
            </a:ln>
            <a:effectLst/>
          </p:spPr>
          <p:txBody>
            <a:bodyPr lIns="45720" rIns="45720" rtlCol="0" anchor="t"/>
            <a:lstStyle/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Th.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9FDBE05-4678-4D16-BC91-DF8F5622CE09}"/>
                </a:ext>
              </a:extLst>
            </p:cNvPr>
            <p:cNvSpPr/>
            <p:nvPr/>
          </p:nvSpPr>
          <p:spPr>
            <a:xfrm>
              <a:off x="4654902" y="2267524"/>
              <a:ext cx="1371600" cy="4572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45720" rIns="45720" rtlCol="0" anchor="t"/>
            <a:lstStyle/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7:45-8 am</a:t>
              </a:r>
            </a:p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Daily Standup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1D9FDC1-9B1D-4DC5-BAFC-DB7AACF85BA3}"/>
                </a:ext>
              </a:extLst>
            </p:cNvPr>
            <p:cNvSpPr/>
            <p:nvPr/>
          </p:nvSpPr>
          <p:spPr>
            <a:xfrm>
              <a:off x="6173885" y="2256128"/>
              <a:ext cx="1371600" cy="4572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45720" rIns="45720" rtlCol="0" anchor="t"/>
            <a:lstStyle/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7:45-8 am</a:t>
              </a:r>
            </a:p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Daily Standup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F7BCFA0-3BCA-48F0-968F-CEF883836E69}"/>
                </a:ext>
              </a:extLst>
            </p:cNvPr>
            <p:cNvSpPr/>
            <p:nvPr/>
          </p:nvSpPr>
          <p:spPr>
            <a:xfrm>
              <a:off x="7722811" y="2262798"/>
              <a:ext cx="1371600" cy="553584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45720" rIns="45720" rtlCol="0" anchor="ctr"/>
            <a:lstStyle/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8 – 8:30 am</a:t>
              </a:r>
            </a:p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Defect Status Meeting 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845B243-6514-44D9-B4C7-097A44292A23}"/>
                </a:ext>
              </a:extLst>
            </p:cNvPr>
            <p:cNvSpPr/>
            <p:nvPr/>
          </p:nvSpPr>
          <p:spPr>
            <a:xfrm>
              <a:off x="4654902" y="2754135"/>
              <a:ext cx="1371600" cy="862416"/>
            </a:xfrm>
            <a:prstGeom prst="rect">
              <a:avLst/>
            </a:prstGeom>
            <a:solidFill>
              <a:srgbClr val="FFB81C"/>
            </a:solidFill>
            <a:ln w="25400" cap="flat" cmpd="sng" algn="ctr">
              <a:noFill/>
              <a:prstDash val="solid"/>
            </a:ln>
            <a:effectLst/>
          </p:spPr>
          <p:txBody>
            <a:bodyPr lIns="45720" rIns="45720" rtlCol="0" anchor="ctr"/>
            <a:lstStyle/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8 – 10 am</a:t>
              </a:r>
            </a:p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Test Session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 charset="0"/>
                <a:cs typeface="Arial" panose="020B060402020202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ACD2F94-1492-4963-9BE3-247F4EC62FA1}"/>
                </a:ext>
              </a:extLst>
            </p:cNvPr>
            <p:cNvSpPr/>
            <p:nvPr/>
          </p:nvSpPr>
          <p:spPr>
            <a:xfrm>
              <a:off x="6173885" y="2754135"/>
              <a:ext cx="1371600" cy="862416"/>
            </a:xfrm>
            <a:prstGeom prst="rect">
              <a:avLst/>
            </a:prstGeom>
            <a:solidFill>
              <a:srgbClr val="FFB81C"/>
            </a:solidFill>
            <a:ln w="25400" cap="flat" cmpd="sng" algn="ctr">
              <a:noFill/>
              <a:prstDash val="solid"/>
            </a:ln>
            <a:effectLst/>
          </p:spPr>
          <p:txBody>
            <a:bodyPr lIns="45720" rIns="45720" rtlCol="0" anchor="ctr"/>
            <a:lstStyle/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8 – 10 am</a:t>
              </a:r>
            </a:p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Test Session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CC2BC28-5931-49D5-B032-E833E250B2B5}"/>
                </a:ext>
              </a:extLst>
            </p:cNvPr>
            <p:cNvSpPr/>
            <p:nvPr/>
          </p:nvSpPr>
          <p:spPr>
            <a:xfrm>
              <a:off x="4654902" y="4417642"/>
              <a:ext cx="1371600" cy="870808"/>
            </a:xfrm>
            <a:prstGeom prst="rect">
              <a:avLst/>
            </a:prstGeom>
            <a:solidFill>
              <a:srgbClr val="FFB81C"/>
            </a:solidFill>
            <a:ln w="25400" cap="flat" cmpd="sng" algn="ctr">
              <a:noFill/>
              <a:prstDash val="solid"/>
            </a:ln>
            <a:effectLst/>
          </p:spPr>
          <p:txBody>
            <a:bodyPr lIns="45720" rIns="45720" rtlCol="0" anchor="ctr"/>
            <a:lstStyle/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2 – 4 pm</a:t>
              </a:r>
            </a:p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Test Session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 charset="0"/>
                <a:cs typeface="Arial" panose="020B060402020202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D8F3884-E8C3-45C8-A908-A17401C3FC0C}"/>
                </a:ext>
              </a:extLst>
            </p:cNvPr>
            <p:cNvSpPr/>
            <p:nvPr/>
          </p:nvSpPr>
          <p:spPr>
            <a:xfrm>
              <a:off x="6173885" y="4417642"/>
              <a:ext cx="1371600" cy="870808"/>
            </a:xfrm>
            <a:prstGeom prst="rect">
              <a:avLst/>
            </a:prstGeom>
            <a:solidFill>
              <a:srgbClr val="FFB81C"/>
            </a:solidFill>
            <a:ln w="25400" cap="flat" cmpd="sng" algn="ctr">
              <a:noFill/>
              <a:prstDash val="solid"/>
            </a:ln>
            <a:effectLst/>
          </p:spPr>
          <p:txBody>
            <a:bodyPr lIns="45720" rIns="45720" rtlCol="0" anchor="ctr"/>
            <a:lstStyle/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2 – 4 pm</a:t>
              </a:r>
            </a:p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Test Session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3B38256-024D-4405-BBCF-FD47DFDB3158}"/>
                </a:ext>
              </a:extLst>
            </p:cNvPr>
            <p:cNvSpPr/>
            <p:nvPr/>
          </p:nvSpPr>
          <p:spPr>
            <a:xfrm>
              <a:off x="4654902" y="3914010"/>
              <a:ext cx="1371600" cy="4572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45720" rIns="45720" rtlCol="0" anchor="t"/>
            <a:lstStyle/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1:45 – 2 pm</a:t>
              </a:r>
            </a:p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Daily Standup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2291D28-981F-4103-9431-DE0F7C3710E0}"/>
                </a:ext>
              </a:extLst>
            </p:cNvPr>
            <p:cNvSpPr/>
            <p:nvPr/>
          </p:nvSpPr>
          <p:spPr>
            <a:xfrm>
              <a:off x="6173885" y="3914010"/>
              <a:ext cx="1371600" cy="4572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45720" rIns="45720" rtlCol="0" anchor="t"/>
            <a:lstStyle/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1:45 – 2 pm</a:t>
              </a:r>
            </a:p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Daily Standup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 charset="0"/>
                <a:cs typeface="Arial" panose="020B0604020202020204" pitchFamily="34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38AEBAA-FDE9-40A0-9D56-08EF34930B33}"/>
                </a:ext>
              </a:extLst>
            </p:cNvPr>
            <p:cNvSpPr/>
            <p:nvPr/>
          </p:nvSpPr>
          <p:spPr>
            <a:xfrm>
              <a:off x="7722812" y="1957182"/>
              <a:ext cx="1371600" cy="283865"/>
            </a:xfrm>
            <a:prstGeom prst="rect">
              <a:avLst/>
            </a:prstGeom>
            <a:solidFill>
              <a:srgbClr val="092F57"/>
            </a:solidFill>
            <a:ln w="25400" cap="flat" cmpd="sng" algn="ctr">
              <a:noFill/>
              <a:prstDash val="solid"/>
            </a:ln>
            <a:effectLst/>
          </p:spPr>
          <p:txBody>
            <a:bodyPr lIns="45720" rIns="45720" rtlCol="0" anchor="t"/>
            <a:lstStyle/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Fr.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9367F01-19A5-4156-BDAA-2DEE9EC7D4DD}"/>
                </a:ext>
              </a:extLst>
            </p:cNvPr>
            <p:cNvSpPr/>
            <p:nvPr/>
          </p:nvSpPr>
          <p:spPr>
            <a:xfrm>
              <a:off x="1616934" y="1944981"/>
              <a:ext cx="1371600" cy="283865"/>
            </a:xfrm>
            <a:prstGeom prst="rect">
              <a:avLst/>
            </a:prstGeom>
            <a:solidFill>
              <a:srgbClr val="092F57"/>
            </a:solidFill>
            <a:ln w="25400" cap="flat" cmpd="sng" algn="ctr">
              <a:noFill/>
              <a:prstDash val="solid"/>
            </a:ln>
            <a:effectLst/>
          </p:spPr>
          <p:txBody>
            <a:bodyPr lIns="45720" rIns="45720" rtlCol="0" anchor="t"/>
            <a:lstStyle/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Mo.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1B23920-A1AE-44B2-BFAA-F48CD79EFE08}"/>
                </a:ext>
              </a:extLst>
            </p:cNvPr>
            <p:cNvSpPr/>
            <p:nvPr/>
          </p:nvSpPr>
          <p:spPr>
            <a:xfrm>
              <a:off x="3143583" y="1944981"/>
              <a:ext cx="1371600" cy="283865"/>
            </a:xfrm>
            <a:prstGeom prst="rect">
              <a:avLst/>
            </a:prstGeom>
            <a:solidFill>
              <a:srgbClr val="092F57"/>
            </a:solidFill>
            <a:ln w="25400" cap="flat" cmpd="sng" algn="ctr">
              <a:noFill/>
              <a:prstDash val="solid"/>
            </a:ln>
            <a:effectLst/>
          </p:spPr>
          <p:txBody>
            <a:bodyPr lIns="45720" rIns="45720" rtlCol="0" anchor="t"/>
            <a:lstStyle/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Tu.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961B550-62E3-4F98-BFC0-C367CB90DAE9}"/>
                </a:ext>
              </a:extLst>
            </p:cNvPr>
            <p:cNvSpPr/>
            <p:nvPr/>
          </p:nvSpPr>
          <p:spPr>
            <a:xfrm>
              <a:off x="1616934" y="2255323"/>
              <a:ext cx="1371600" cy="4572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45720" rIns="45720" rtlCol="0" anchor="t"/>
            <a:lstStyle/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7:45-8 am</a:t>
              </a:r>
            </a:p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Daily Standup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 charset="0"/>
                <a:cs typeface="Arial" panose="020B060402020202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9C00B5F-571E-4252-A385-6C2925FCB912}"/>
                </a:ext>
              </a:extLst>
            </p:cNvPr>
            <p:cNvSpPr/>
            <p:nvPr/>
          </p:nvSpPr>
          <p:spPr>
            <a:xfrm>
              <a:off x="3143583" y="2243927"/>
              <a:ext cx="1371600" cy="4572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45720" rIns="45720" rtlCol="0" anchor="t"/>
            <a:lstStyle/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7:45-8 am</a:t>
              </a:r>
            </a:p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Daily Standup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5C0109B-9254-404D-8DDD-9E047D871AA9}"/>
                </a:ext>
              </a:extLst>
            </p:cNvPr>
            <p:cNvSpPr/>
            <p:nvPr/>
          </p:nvSpPr>
          <p:spPr>
            <a:xfrm>
              <a:off x="1616934" y="2754135"/>
              <a:ext cx="1371600" cy="862416"/>
            </a:xfrm>
            <a:prstGeom prst="rect">
              <a:avLst/>
            </a:prstGeom>
            <a:solidFill>
              <a:srgbClr val="FFB81C"/>
            </a:solidFill>
            <a:ln w="25400" cap="flat" cmpd="sng" algn="ctr">
              <a:noFill/>
              <a:prstDash val="solid"/>
            </a:ln>
            <a:effectLst/>
          </p:spPr>
          <p:txBody>
            <a:bodyPr lIns="45720" rIns="45720" rtlCol="0" anchor="ctr"/>
            <a:lstStyle/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8 – 10 am</a:t>
              </a:r>
            </a:p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Test Session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 charset="0"/>
                <a:cs typeface="Arial" panose="020B0604020202020204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B0BA606-CC02-4D77-829F-895C15B37877}"/>
                </a:ext>
              </a:extLst>
            </p:cNvPr>
            <p:cNvSpPr/>
            <p:nvPr/>
          </p:nvSpPr>
          <p:spPr>
            <a:xfrm>
              <a:off x="3143583" y="2754135"/>
              <a:ext cx="1371600" cy="862416"/>
            </a:xfrm>
            <a:prstGeom prst="rect">
              <a:avLst/>
            </a:prstGeom>
            <a:solidFill>
              <a:srgbClr val="FFB81C"/>
            </a:solidFill>
            <a:ln w="25400" cap="flat" cmpd="sng" algn="ctr">
              <a:noFill/>
              <a:prstDash val="solid"/>
            </a:ln>
            <a:effectLst/>
          </p:spPr>
          <p:txBody>
            <a:bodyPr lIns="45720" rIns="45720" rtlCol="0" anchor="ctr"/>
            <a:lstStyle/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8 – 10 am</a:t>
              </a:r>
            </a:p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Test Session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 charset="0"/>
                <a:cs typeface="Arial" panose="020B060402020202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4774F33-CCC0-4DE4-8116-6782B76207D0}"/>
                </a:ext>
              </a:extLst>
            </p:cNvPr>
            <p:cNvSpPr/>
            <p:nvPr/>
          </p:nvSpPr>
          <p:spPr>
            <a:xfrm>
              <a:off x="1616934" y="4417642"/>
              <a:ext cx="1371600" cy="870808"/>
            </a:xfrm>
            <a:prstGeom prst="rect">
              <a:avLst/>
            </a:prstGeom>
            <a:solidFill>
              <a:srgbClr val="FFB81C"/>
            </a:solidFill>
            <a:ln w="25400" cap="flat" cmpd="sng" algn="ctr">
              <a:noFill/>
              <a:prstDash val="solid"/>
            </a:ln>
            <a:effectLst/>
          </p:spPr>
          <p:txBody>
            <a:bodyPr lIns="45720" rIns="45720" rtlCol="0" anchor="ctr"/>
            <a:lstStyle/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2 – 4 pm</a:t>
              </a:r>
            </a:p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Test Session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5775178-7B85-4169-9C13-F5C292A24E6E}"/>
                </a:ext>
              </a:extLst>
            </p:cNvPr>
            <p:cNvSpPr/>
            <p:nvPr/>
          </p:nvSpPr>
          <p:spPr>
            <a:xfrm>
              <a:off x="3135918" y="4417642"/>
              <a:ext cx="1371600" cy="870808"/>
            </a:xfrm>
            <a:prstGeom prst="rect">
              <a:avLst/>
            </a:prstGeom>
            <a:solidFill>
              <a:srgbClr val="FFB81C"/>
            </a:solidFill>
            <a:ln w="25400" cap="flat" cmpd="sng" algn="ctr">
              <a:noFill/>
              <a:prstDash val="solid"/>
            </a:ln>
            <a:effectLst/>
          </p:spPr>
          <p:txBody>
            <a:bodyPr lIns="45720" rIns="45720" rtlCol="0" anchor="ctr"/>
            <a:lstStyle/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2 – 4 pm</a:t>
              </a:r>
            </a:p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Test Session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 charset="0"/>
                <a:cs typeface="Arial" panose="020B0604020202020204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1C5C2FD-4489-4FFF-8DC6-CBDF9B3F8020}"/>
                </a:ext>
              </a:extLst>
            </p:cNvPr>
            <p:cNvSpPr/>
            <p:nvPr/>
          </p:nvSpPr>
          <p:spPr>
            <a:xfrm>
              <a:off x="1616934" y="3914010"/>
              <a:ext cx="1371600" cy="4572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45720" rIns="45720" rtlCol="0" anchor="t"/>
            <a:lstStyle/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1:45 – 2 pm</a:t>
              </a:r>
            </a:p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Daily Standup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583E427-D872-4556-9240-9F259C109FF6}"/>
                </a:ext>
              </a:extLst>
            </p:cNvPr>
            <p:cNvSpPr/>
            <p:nvPr/>
          </p:nvSpPr>
          <p:spPr>
            <a:xfrm>
              <a:off x="3143583" y="3914010"/>
              <a:ext cx="1371600" cy="4572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45720" rIns="45720" rtlCol="0" anchor="t"/>
            <a:lstStyle/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1:45 – 2 pm</a:t>
              </a:r>
            </a:p>
            <a:p>
              <a:pPr marL="0" marR="0" lvl="0" indent="0" algn="ctr" defTabSz="914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Verdana" charset="0"/>
                  <a:cs typeface="Arial" panose="020B0604020202020204" pitchFamily="34" charset="0"/>
                </a:rPr>
                <a:t>Daily Standup</a:t>
              </a:r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C39B43AA-2BE4-479C-A43F-7F5121EDF89E}"/>
              </a:ext>
            </a:extLst>
          </p:cNvPr>
          <p:cNvSpPr/>
          <p:nvPr/>
        </p:nvSpPr>
        <p:spPr>
          <a:xfrm>
            <a:off x="8113874" y="2544377"/>
            <a:ext cx="1631537" cy="598905"/>
          </a:xfrm>
          <a:prstGeom prst="rect">
            <a:avLst/>
          </a:prstGeom>
          <a:solidFill>
            <a:schemeClr val="accent5">
              <a:alpha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45720" rIns="45720" rtlCol="0" anchor="ctr"/>
          <a:lstStyle/>
          <a:p>
            <a:pPr marL="0" marR="0" lvl="0" indent="0" algn="ctr" defTabSz="914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 charset="0"/>
                <a:cs typeface="Arial" panose="020B0604020202020204" pitchFamily="34" charset="0"/>
              </a:rPr>
              <a:t>8:45 – 9:15 am</a:t>
            </a:r>
          </a:p>
          <a:p>
            <a:pPr marL="0" marR="0" lvl="0" indent="0" algn="ctr" defTabSz="914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 charset="0"/>
                <a:cs typeface="Arial" panose="020B0604020202020204" pitchFamily="34" charset="0"/>
              </a:rPr>
              <a:t>Cross Functional Meeting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Verdana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E116B5E-BDDF-4E98-BFA4-651C6D58C110}"/>
              </a:ext>
            </a:extLst>
          </p:cNvPr>
          <p:cNvSpPr/>
          <p:nvPr/>
        </p:nvSpPr>
        <p:spPr>
          <a:xfrm>
            <a:off x="9860003" y="4331620"/>
            <a:ext cx="1631537" cy="494631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45720" rIns="45720" rtlCol="0" anchor="ctr"/>
          <a:lstStyle/>
          <a:p>
            <a:pPr marL="0" marR="0" lvl="0" indent="0" algn="ctr" defTabSz="914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 charset="0"/>
                <a:cs typeface="Arial" panose="020B0604020202020204" pitchFamily="34" charset="0"/>
              </a:rPr>
              <a:t>Scrum Teams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67F24B-5A9B-4053-A870-EF594EDC6FD3}"/>
              </a:ext>
            </a:extLst>
          </p:cNvPr>
          <p:cNvSpPr/>
          <p:nvPr/>
        </p:nvSpPr>
        <p:spPr>
          <a:xfrm>
            <a:off x="9860003" y="4825137"/>
            <a:ext cx="1631537" cy="494631"/>
          </a:xfrm>
          <a:prstGeom prst="rect">
            <a:avLst/>
          </a:prstGeom>
          <a:solidFill>
            <a:srgbClr val="6CC24A">
              <a:alpha val="74902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45720" rIns="45720" rtlCol="0" anchor="ctr"/>
          <a:lstStyle/>
          <a:p>
            <a:pPr marL="0" marR="0" lvl="0" indent="0" algn="ctr" defTabSz="914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 charset="0"/>
                <a:cs typeface="Arial" panose="020B0604020202020204" pitchFamily="34" charset="0"/>
              </a:rPr>
              <a:t>Scrum Teams and Scrum of Scrums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Verdana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DD63B1F-9C31-4ECA-91A0-D4FC51E7B12E}"/>
              </a:ext>
            </a:extLst>
          </p:cNvPr>
          <p:cNvSpPr/>
          <p:nvPr/>
        </p:nvSpPr>
        <p:spPr>
          <a:xfrm>
            <a:off x="9860003" y="5300313"/>
            <a:ext cx="1631537" cy="494631"/>
          </a:xfrm>
          <a:prstGeom prst="rect">
            <a:avLst/>
          </a:prstGeom>
          <a:solidFill>
            <a:srgbClr val="E14504">
              <a:alpha val="74902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45720" rIns="45720" rtlCol="0" anchor="ctr"/>
          <a:lstStyle/>
          <a:p>
            <a:pPr marL="0" marR="0" lvl="0" indent="0" algn="ctr" defTabSz="914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 charset="0"/>
                <a:cs typeface="Arial" panose="020B0604020202020204" pitchFamily="34" charset="0"/>
              </a:rPr>
              <a:t>Scrum Teams, Scrum of Scrums, PMO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Verdana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34CC07-70A2-4870-AA65-7FE3EF6A6A02}"/>
              </a:ext>
            </a:extLst>
          </p:cNvPr>
          <p:cNvSpPr txBox="1"/>
          <p:nvPr/>
        </p:nvSpPr>
        <p:spPr>
          <a:xfrm>
            <a:off x="10356574" y="3950529"/>
            <a:ext cx="65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F92553-B0E3-43EB-8BBC-53B80F1D5074}"/>
              </a:ext>
            </a:extLst>
          </p:cNvPr>
          <p:cNvSpPr/>
          <p:nvPr/>
        </p:nvSpPr>
        <p:spPr>
          <a:xfrm>
            <a:off x="9745411" y="3950529"/>
            <a:ext cx="1865397" cy="1928192"/>
          </a:xfrm>
          <a:prstGeom prst="rect">
            <a:avLst/>
          </a:prstGeom>
          <a:noFill/>
          <a:ln>
            <a:solidFill>
              <a:srgbClr val="092F5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629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AF70F-D78D-42F8-97D5-A27F0F612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65" y="244189"/>
            <a:ext cx="10058400" cy="481148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Engage Agencies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BFA81-359F-45BD-85B0-6D044ACCB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543" y="993514"/>
            <a:ext cx="11029615" cy="5129561"/>
          </a:xfrm>
        </p:spPr>
        <p:txBody>
          <a:bodyPr anchor="t">
            <a:normAutofit/>
          </a:bodyPr>
          <a:lstStyle/>
          <a:p>
            <a:r>
              <a:rPr lang="en-US" dirty="0"/>
              <a:t>  Agency involvement will begin the week of 10/19 (SIT 1, Cohort 1-4). </a:t>
            </a:r>
          </a:p>
          <a:p>
            <a:r>
              <a:rPr lang="en-US" dirty="0"/>
              <a:t>  Agency representation will be based on the following criteria:</a:t>
            </a:r>
          </a:p>
          <a:p>
            <a:pPr lvl="1"/>
            <a:r>
              <a:rPr lang="en-US" dirty="0"/>
              <a:t>Core Luma Team member home agencies.</a:t>
            </a:r>
          </a:p>
          <a:p>
            <a:pPr lvl="1"/>
            <a:r>
              <a:rPr lang="en-US" dirty="0"/>
              <a:t>Chart of Accounts completion. </a:t>
            </a:r>
          </a:p>
          <a:p>
            <a:pPr lvl="1"/>
            <a:r>
              <a:rPr lang="en-US" dirty="0"/>
              <a:t>Configuration completion. </a:t>
            </a:r>
          </a:p>
          <a:p>
            <a:pPr lvl="1"/>
            <a:r>
              <a:rPr lang="en-US" dirty="0"/>
              <a:t>Complexity/size.</a:t>
            </a:r>
          </a:p>
          <a:p>
            <a:pPr lvl="1"/>
            <a:r>
              <a:rPr lang="en-US" dirty="0"/>
              <a:t>Completed Agency Interfaces and Conversions. </a:t>
            </a:r>
          </a:p>
          <a:p>
            <a:r>
              <a:rPr lang="en-US" dirty="0"/>
              <a:t>  Agency representatives will test scripts that align to their functional roles.</a:t>
            </a:r>
          </a:p>
          <a:p>
            <a:pPr lvl="1"/>
            <a:r>
              <a:rPr lang="en-US" dirty="0"/>
              <a:t>SIT 1, Cohort 1-4 </a:t>
            </a:r>
          </a:p>
          <a:p>
            <a:pPr lvl="1"/>
            <a:r>
              <a:rPr lang="en-US" dirty="0"/>
              <a:t>Training before testing. Basic Infor navigate and zoom.</a:t>
            </a:r>
          </a:p>
        </p:txBody>
      </p:sp>
    </p:spTree>
    <p:extLst>
      <p:ext uri="{BB962C8B-B14F-4D97-AF65-F5344CB8AC3E}">
        <p14:creationId xmlns:p14="http://schemas.microsoft.com/office/powerpoint/2010/main" val="258225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AF70F-D78D-42F8-97D5-A27F0F612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65" y="244189"/>
            <a:ext cx="10058400" cy="481148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Engage Agencies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F37D15A-2E44-4AA5-9BF5-ACCAF37B8275}"/>
              </a:ext>
            </a:extLst>
          </p:cNvPr>
          <p:cNvGrpSpPr/>
          <p:nvPr/>
        </p:nvGrpSpPr>
        <p:grpSpPr>
          <a:xfrm>
            <a:off x="1662942" y="1504429"/>
            <a:ext cx="8866116" cy="4292612"/>
            <a:chOff x="808522" y="1016950"/>
            <a:chExt cx="6987941" cy="5542915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23EE173F-D0A2-4750-B883-ABA1C97B98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357162" y="468310"/>
              <a:ext cx="548640" cy="1645920"/>
            </a:xfrm>
            <a:prstGeom prst="chevron">
              <a:avLst>
                <a:gd name="adj" fmla="val 25000"/>
              </a:avLst>
            </a:prstGeom>
            <a:solidFill>
              <a:schemeClr val="accent5"/>
            </a:solidFill>
            <a:ln w="6350" algn="ctr">
              <a:noFill/>
              <a:miter lim="800000"/>
              <a:headEnd/>
              <a:tailEnd/>
            </a:ln>
          </p:spPr>
          <p:txBody>
            <a:bodyPr rot="10800000" vert="eaVert" lIns="88900" tIns="88900" rIns="88900" bIns="889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50" charset="-128"/>
                  <a:cs typeface="Arial" panose="020B0604020202020204" pitchFamily="34" charset="0"/>
                </a:rPr>
                <a:t>September 3</a:t>
              </a:r>
              <a:r>
                <a:rPr kumimoji="0" lang="en-US" sz="14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50" charset="-128"/>
                  <a:cs typeface="Arial" panose="020B0604020202020204" pitchFamily="34" charset="0"/>
                </a:rPr>
                <a:t>rd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9" name="AutoShape 4">
              <a:extLst>
                <a:ext uri="{FF2B5EF4-FFF2-40B4-BE49-F238E27FC236}">
                  <a16:creationId xmlns:a16="http://schemas.microsoft.com/office/drawing/2014/main" id="{49E9D52C-8852-4CD1-B611-1B64D859F6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357162" y="1448495"/>
              <a:ext cx="548640" cy="1645920"/>
            </a:xfrm>
            <a:prstGeom prst="chevron">
              <a:avLst>
                <a:gd name="adj" fmla="val 25000"/>
              </a:avLst>
            </a:prstGeom>
            <a:solidFill>
              <a:schemeClr val="accent5"/>
            </a:solidFill>
            <a:ln w="6350" algn="ctr">
              <a:noFill/>
              <a:miter lim="800000"/>
              <a:headEnd/>
              <a:tailEnd/>
            </a:ln>
          </p:spPr>
          <p:txBody>
            <a:bodyPr rot="10800000" vert="eaVert" lIns="88900" tIns="88900" rIns="88900" bIns="889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50" charset="-128"/>
                  <a:cs typeface="Arial" panose="020B0604020202020204" pitchFamily="34" charset="0"/>
                </a:rPr>
                <a:t>September 9</a:t>
              </a:r>
              <a:r>
                <a:rPr kumimoji="0" lang="en-US" sz="14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50" charset="-128"/>
                  <a:cs typeface="Arial" panose="020B0604020202020204" pitchFamily="34" charset="0"/>
                </a:rPr>
                <a:t>th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50" charset="-128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0" name="AutoShape 5">
              <a:extLst>
                <a:ext uri="{FF2B5EF4-FFF2-40B4-BE49-F238E27FC236}">
                  <a16:creationId xmlns:a16="http://schemas.microsoft.com/office/drawing/2014/main" id="{F53837C0-EE84-4751-A659-114B511690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357162" y="2351484"/>
              <a:ext cx="548640" cy="1645920"/>
            </a:xfrm>
            <a:prstGeom prst="chevron">
              <a:avLst>
                <a:gd name="adj" fmla="val 25000"/>
              </a:avLst>
            </a:prstGeom>
            <a:solidFill>
              <a:schemeClr val="accent5"/>
            </a:solidFill>
            <a:ln w="6350" algn="ctr">
              <a:noFill/>
              <a:miter lim="800000"/>
              <a:headEnd/>
              <a:tailEnd/>
            </a:ln>
          </p:spPr>
          <p:txBody>
            <a:bodyPr rot="10800000" vert="eaVert" lIns="88900" tIns="88900" rIns="88900" bIns="889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50" charset="-128"/>
                  <a:cs typeface="Arial" panose="020B0604020202020204" pitchFamily="34" charset="0"/>
                </a:rPr>
                <a:t>September 23</a:t>
              </a:r>
              <a:r>
                <a:rPr kumimoji="0" lang="en-US" sz="14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50" charset="-128"/>
                  <a:cs typeface="Arial" panose="020B0604020202020204" pitchFamily="34" charset="0"/>
                </a:rPr>
                <a:t>rd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1" name="AutoShape 6">
              <a:extLst>
                <a:ext uri="{FF2B5EF4-FFF2-40B4-BE49-F238E27FC236}">
                  <a16:creationId xmlns:a16="http://schemas.microsoft.com/office/drawing/2014/main" id="{2960BEF0-E1D1-43CB-90FB-00E5EBC201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357162" y="3370015"/>
              <a:ext cx="548640" cy="1645920"/>
            </a:xfrm>
            <a:prstGeom prst="chevron">
              <a:avLst>
                <a:gd name="adj" fmla="val 25000"/>
              </a:avLst>
            </a:prstGeom>
            <a:solidFill>
              <a:schemeClr val="accent5"/>
            </a:solidFill>
            <a:ln w="6350" algn="ctr">
              <a:noFill/>
              <a:miter lim="800000"/>
              <a:headEnd/>
              <a:tailEnd/>
            </a:ln>
          </p:spPr>
          <p:txBody>
            <a:bodyPr rot="10800000" vert="eaVert" lIns="88900" tIns="88900" rIns="88900" bIns="889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50" charset="-128"/>
                  <a:cs typeface="Arial" panose="020B0604020202020204" pitchFamily="34" charset="0"/>
                </a:rPr>
                <a:t>September 30</a:t>
              </a:r>
              <a:r>
                <a:rPr kumimoji="0" lang="en-US" sz="14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50" charset="-128"/>
                  <a:cs typeface="Arial" panose="020B0604020202020204" pitchFamily="34" charset="0"/>
                </a:rPr>
                <a:t>th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50" charset="-128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2" name="Text Placeholder 5">
              <a:extLst>
                <a:ext uri="{FF2B5EF4-FFF2-40B4-BE49-F238E27FC236}">
                  <a16:creationId xmlns:a16="http://schemas.microsoft.com/office/drawing/2014/main" id="{A8C7E5B1-147F-4DED-991B-110DF5BB208E}"/>
                </a:ext>
              </a:extLst>
            </p:cNvPr>
            <p:cNvSpPr txBox="1">
              <a:spLocks/>
            </p:cNvSpPr>
            <p:nvPr/>
          </p:nvSpPr>
          <p:spPr>
            <a:xfrm>
              <a:off x="2714324" y="1016950"/>
              <a:ext cx="5082139" cy="70593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0" indent="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defRPr lang="en-US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4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2pPr>
              <a:lvl3pPr marL="36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3pPr>
              <a:lvl4pPr marL="54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4pPr>
              <a:lvl5pPr marL="720000" indent="-179388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GB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5pPr>
              <a:lvl6pPr marL="90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1" indent="0" algn="l" defTabSz="957263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92F57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Create agency engagement plan in collaboration with functional workstreams.</a:t>
              </a:r>
            </a:p>
          </p:txBody>
        </p:sp>
        <p:sp>
          <p:nvSpPr>
            <p:cNvPr id="13" name="Text Placeholder 5">
              <a:extLst>
                <a:ext uri="{FF2B5EF4-FFF2-40B4-BE49-F238E27FC236}">
                  <a16:creationId xmlns:a16="http://schemas.microsoft.com/office/drawing/2014/main" id="{F5CE64E0-D2CE-4179-A64F-5012CDB3D7A1}"/>
                </a:ext>
              </a:extLst>
            </p:cNvPr>
            <p:cNvSpPr txBox="1">
              <a:spLocks/>
            </p:cNvSpPr>
            <p:nvPr/>
          </p:nvSpPr>
          <p:spPr>
            <a:xfrm>
              <a:off x="2714324" y="1997134"/>
              <a:ext cx="4902036" cy="6419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0" indent="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defRPr lang="en-US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4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2pPr>
              <a:lvl3pPr marL="36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3pPr>
              <a:lvl4pPr marL="54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4pPr>
              <a:lvl5pPr marL="720000" indent="-179388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GB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5pPr>
              <a:lvl6pPr marL="90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1" indent="0" algn="l" defTabSz="957263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92F57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Provide SIT 1 and 2 process overview at monthly Change Liaison meeting.</a:t>
              </a:r>
            </a:p>
          </p:txBody>
        </p:sp>
        <p:sp>
          <p:nvSpPr>
            <p:cNvPr id="14" name="Text Placeholder 5">
              <a:extLst>
                <a:ext uri="{FF2B5EF4-FFF2-40B4-BE49-F238E27FC236}">
                  <a16:creationId xmlns:a16="http://schemas.microsoft.com/office/drawing/2014/main" id="{18FAC0C9-A9C2-490B-914A-7B74D5695F4F}"/>
                </a:ext>
              </a:extLst>
            </p:cNvPr>
            <p:cNvSpPr txBox="1">
              <a:spLocks/>
            </p:cNvSpPr>
            <p:nvPr/>
          </p:nvSpPr>
          <p:spPr>
            <a:xfrm>
              <a:off x="2714324" y="2900124"/>
              <a:ext cx="4902036" cy="6419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0" indent="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defRPr lang="en-US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4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2pPr>
              <a:lvl3pPr marL="36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3pPr>
              <a:lvl4pPr marL="54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4pPr>
              <a:lvl5pPr marL="720000" indent="-179388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GB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5pPr>
              <a:lvl6pPr marL="90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1" indent="0" algn="l" defTabSz="957263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92F57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Provide list of agencies selected for participation in each of the test phases, including explanation based on criteria. </a:t>
              </a:r>
            </a:p>
          </p:txBody>
        </p:sp>
        <p:sp>
          <p:nvSpPr>
            <p:cNvPr id="15" name="Text Placeholder 5">
              <a:extLst>
                <a:ext uri="{FF2B5EF4-FFF2-40B4-BE49-F238E27FC236}">
                  <a16:creationId xmlns:a16="http://schemas.microsoft.com/office/drawing/2014/main" id="{2BE8A11D-5A5E-40B8-A069-2258BBFABC85}"/>
                </a:ext>
              </a:extLst>
            </p:cNvPr>
            <p:cNvSpPr txBox="1">
              <a:spLocks/>
            </p:cNvSpPr>
            <p:nvPr/>
          </p:nvSpPr>
          <p:spPr>
            <a:xfrm>
              <a:off x="2714324" y="4016355"/>
              <a:ext cx="4902036" cy="3209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0" indent="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defRPr lang="en-US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4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2pPr>
              <a:lvl3pPr marL="36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3pPr>
              <a:lvl4pPr marL="54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4pPr>
              <a:lvl5pPr marL="720000" indent="-179388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GB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5pPr>
              <a:lvl6pPr marL="90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1" indent="0" algn="l" defTabSz="957263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92F57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Distribute tentative calendar schedule with meeting logistics.</a:t>
              </a:r>
            </a:p>
          </p:txBody>
        </p:sp>
        <p:sp>
          <p:nvSpPr>
            <p:cNvPr id="16" name="AutoShape 6">
              <a:extLst>
                <a:ext uri="{FF2B5EF4-FFF2-40B4-BE49-F238E27FC236}">
                  <a16:creationId xmlns:a16="http://schemas.microsoft.com/office/drawing/2014/main" id="{DF8C7D67-4C4A-45BF-9746-F6CE2C9CFA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357162" y="4389050"/>
              <a:ext cx="548640" cy="1645920"/>
            </a:xfrm>
            <a:prstGeom prst="chevron">
              <a:avLst>
                <a:gd name="adj" fmla="val 25000"/>
              </a:avLst>
            </a:prstGeom>
            <a:solidFill>
              <a:schemeClr val="accent5"/>
            </a:solidFill>
            <a:ln w="6350" algn="ctr">
              <a:noFill/>
              <a:miter lim="800000"/>
              <a:headEnd/>
              <a:tailEnd/>
            </a:ln>
          </p:spPr>
          <p:txBody>
            <a:bodyPr rot="10800000" vert="eaVert" lIns="88900" tIns="88900" rIns="88900" bIns="889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50" charset="-128"/>
                  <a:cs typeface="Arial" panose="020B0604020202020204" pitchFamily="34" charset="0"/>
                </a:rPr>
                <a:t>October 5</a:t>
              </a:r>
              <a:r>
                <a:rPr kumimoji="0" lang="en-US" sz="14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50" charset="-128"/>
                  <a:cs typeface="Arial" panose="020B0604020202020204" pitchFamily="34" charset="0"/>
                </a:rPr>
                <a:t>th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50" charset="-128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AF3AE9-5553-439A-83C0-1EE65EF6B753}"/>
                </a:ext>
              </a:extLst>
            </p:cNvPr>
            <p:cNvSpPr/>
            <p:nvPr/>
          </p:nvSpPr>
          <p:spPr>
            <a:xfrm>
              <a:off x="2714324" y="4839991"/>
              <a:ext cx="4902036" cy="705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1" indent="0" algn="l" defTabSz="957263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92F5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Provide refresher ahead of SIT 1 and answer any outstanding items during the October Change Liaison meeting.</a:t>
              </a:r>
            </a:p>
          </p:txBody>
        </p:sp>
        <p:sp>
          <p:nvSpPr>
            <p:cNvPr id="18" name="AutoShape 6">
              <a:extLst>
                <a:ext uri="{FF2B5EF4-FFF2-40B4-BE49-F238E27FC236}">
                  <a16:creationId xmlns:a16="http://schemas.microsoft.com/office/drawing/2014/main" id="{153BF5DB-660A-4252-B0C7-D667C46359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357162" y="5369233"/>
              <a:ext cx="548640" cy="1645920"/>
            </a:xfrm>
            <a:prstGeom prst="chevron">
              <a:avLst>
                <a:gd name="adj" fmla="val 25000"/>
              </a:avLst>
            </a:prstGeom>
            <a:solidFill>
              <a:schemeClr val="accent5"/>
            </a:solidFill>
            <a:ln w="6350" algn="ctr">
              <a:noFill/>
              <a:miter lim="800000"/>
              <a:headEnd/>
              <a:tailEnd/>
            </a:ln>
          </p:spPr>
          <p:txBody>
            <a:bodyPr rot="10800000" vert="eaVert" lIns="88900" tIns="88900" rIns="88900" bIns="889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50" charset="-128"/>
                  <a:cs typeface="Arial" panose="020B0604020202020204" pitchFamily="34" charset="0"/>
                </a:rPr>
                <a:t>November 23</a:t>
              </a:r>
              <a:r>
                <a:rPr kumimoji="0" lang="en-US" sz="14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50" charset="-128"/>
                  <a:cs typeface="Arial" panose="020B0604020202020204" pitchFamily="34" charset="0"/>
                </a:rPr>
                <a:t>rd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50" charset="-128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860A641-728C-475A-9726-71E8D570EFA2}"/>
                </a:ext>
              </a:extLst>
            </p:cNvPr>
            <p:cNvSpPr/>
            <p:nvPr/>
          </p:nvSpPr>
          <p:spPr>
            <a:xfrm>
              <a:off x="2714324" y="5917874"/>
              <a:ext cx="4758216" cy="6419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1" indent="0" algn="l" defTabSz="957263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92F5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Reevaluate any lessons learned coming out of SIT 1 for opportunities to improve communications.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33FCD53-559D-4F6A-BBD9-D473D2545A2B}"/>
              </a:ext>
            </a:extLst>
          </p:cNvPr>
          <p:cNvSpPr txBox="1"/>
          <p:nvPr/>
        </p:nvSpPr>
        <p:spPr>
          <a:xfrm>
            <a:off x="4907581" y="830137"/>
            <a:ext cx="253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Proposed Schedule</a:t>
            </a:r>
          </a:p>
        </p:txBody>
      </p:sp>
    </p:spTree>
    <p:extLst>
      <p:ext uri="{BB962C8B-B14F-4D97-AF65-F5344CB8AC3E}">
        <p14:creationId xmlns:p14="http://schemas.microsoft.com/office/powerpoint/2010/main" val="2608902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1A2E7-5E3A-49A4-A99F-2BB05A011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2939413"/>
            <a:ext cx="6492240" cy="3063240"/>
          </a:xfrm>
        </p:spPr>
        <p:txBody>
          <a:bodyPr>
            <a:normAutofit/>
          </a:bodyPr>
          <a:lstStyle/>
          <a:p>
            <a:pPr algn="ctr"/>
            <a:r>
              <a:rPr lang="en-US" sz="4500" dirty="0" err="1">
                <a:solidFill>
                  <a:srgbClr val="092F57"/>
                </a:solidFill>
              </a:rPr>
              <a:t>KDSR</a:t>
            </a:r>
            <a:endParaRPr lang="en-US" sz="4500" dirty="0">
              <a:solidFill>
                <a:srgbClr val="092F57"/>
              </a:solidFill>
            </a:endParaRPr>
          </a:p>
        </p:txBody>
      </p:sp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43AC0F75-2379-4AA9-8BFF-141052D41D72}" type="slidenum">
              <a:rPr lang="en-US" sz="1000">
                <a:solidFill>
                  <a:srgbClr val="003B79"/>
                </a:solidFill>
              </a:rPr>
              <a:pPr/>
              <a:t>14</a:t>
            </a:fld>
            <a:endParaRPr lang="en-US" sz="1000" dirty="0">
              <a:solidFill>
                <a:srgbClr val="003B79"/>
              </a:solidFill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7F9715B-4725-4A81-B58B-2B707112974F}"/>
              </a:ext>
            </a:extLst>
          </p:cNvPr>
          <p:cNvSpPr txBox="1">
            <a:spLocks/>
          </p:cNvSpPr>
          <p:nvPr/>
        </p:nvSpPr>
        <p:spPr>
          <a:xfrm>
            <a:off x="10824185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993B956-EC48-49C8-A8DD-0FEF051B470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BBB537-5595-498C-AF01-2B1AB78F6F61}"/>
              </a:ext>
            </a:extLst>
          </p:cNvPr>
          <p:cNvCxnSpPr/>
          <p:nvPr/>
        </p:nvCxnSpPr>
        <p:spPr>
          <a:xfrm>
            <a:off x="5067300" y="3695700"/>
            <a:ext cx="59817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76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1A2E7-5E3A-49A4-A99F-2BB05A011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2926080"/>
            <a:ext cx="6492240" cy="3063240"/>
          </a:xfrm>
        </p:spPr>
        <p:txBody>
          <a:bodyPr>
            <a:normAutofit/>
          </a:bodyPr>
          <a:lstStyle/>
          <a:p>
            <a:pPr algn="ctr"/>
            <a:r>
              <a:rPr lang="en-US" sz="4500" dirty="0">
                <a:solidFill>
                  <a:srgbClr val="092F57"/>
                </a:solidFill>
              </a:rPr>
              <a:t>Poll</a:t>
            </a:r>
          </a:p>
        </p:txBody>
      </p:sp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43AC0F75-2379-4AA9-8BFF-141052D41D72}" type="slidenum">
              <a:rPr lang="en-US" sz="1000">
                <a:solidFill>
                  <a:srgbClr val="003B79"/>
                </a:solidFill>
              </a:rPr>
              <a:pPr/>
              <a:t>15</a:t>
            </a:fld>
            <a:endParaRPr lang="en-US" sz="1000" dirty="0">
              <a:solidFill>
                <a:srgbClr val="003B79"/>
              </a:solidFill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7F9715B-4725-4A81-B58B-2B707112974F}"/>
              </a:ext>
            </a:extLst>
          </p:cNvPr>
          <p:cNvSpPr txBox="1">
            <a:spLocks/>
          </p:cNvSpPr>
          <p:nvPr/>
        </p:nvSpPr>
        <p:spPr>
          <a:xfrm>
            <a:off x="10824185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993B956-EC48-49C8-A8DD-0FEF051B470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BBB537-5595-498C-AF01-2B1AB78F6F61}"/>
              </a:ext>
            </a:extLst>
          </p:cNvPr>
          <p:cNvCxnSpPr/>
          <p:nvPr/>
        </p:nvCxnSpPr>
        <p:spPr>
          <a:xfrm>
            <a:off x="5067300" y="3695700"/>
            <a:ext cx="59817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D7897CDD-B44B-464C-85D7-2C71168CE9ED}"/>
              </a:ext>
            </a:extLst>
          </p:cNvPr>
          <p:cNvGrpSpPr/>
          <p:nvPr/>
        </p:nvGrpSpPr>
        <p:grpSpPr>
          <a:xfrm>
            <a:off x="1143000" y="2602471"/>
            <a:ext cx="1648427" cy="1653058"/>
            <a:chOff x="2879725" y="7102475"/>
            <a:chExt cx="565150" cy="566738"/>
          </a:xfrm>
          <a:solidFill>
            <a:schemeClr val="bg1"/>
          </a:solidFill>
        </p:grpSpPr>
        <p:sp>
          <p:nvSpPr>
            <p:cNvPr id="8" name="Freeform 186">
              <a:extLst>
                <a:ext uri="{FF2B5EF4-FFF2-40B4-BE49-F238E27FC236}">
                  <a16:creationId xmlns:a16="http://schemas.microsoft.com/office/drawing/2014/main" id="{186C650E-B44C-4ACA-A188-35F1E2A78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363" y="7559675"/>
              <a:ext cx="41275" cy="109538"/>
            </a:xfrm>
            <a:custGeom>
              <a:avLst/>
              <a:gdLst>
                <a:gd name="T0" fmla="*/ 13 w 18"/>
                <a:gd name="T1" fmla="*/ 0 h 47"/>
                <a:gd name="T2" fmla="*/ 8 w 18"/>
                <a:gd name="T3" fmla="*/ 4 h 47"/>
                <a:gd name="T4" fmla="*/ 0 w 18"/>
                <a:gd name="T5" fmla="*/ 41 h 47"/>
                <a:gd name="T6" fmla="*/ 4 w 18"/>
                <a:gd name="T7" fmla="*/ 47 h 47"/>
                <a:gd name="T8" fmla="*/ 5 w 18"/>
                <a:gd name="T9" fmla="*/ 47 h 47"/>
                <a:gd name="T10" fmla="*/ 10 w 18"/>
                <a:gd name="T11" fmla="*/ 43 h 47"/>
                <a:gd name="T12" fmla="*/ 17 w 18"/>
                <a:gd name="T13" fmla="*/ 6 h 47"/>
                <a:gd name="T14" fmla="*/ 13 w 18"/>
                <a:gd name="T1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7">
                  <a:moveTo>
                    <a:pt x="13" y="0"/>
                  </a:moveTo>
                  <a:cubicBezTo>
                    <a:pt x="11" y="0"/>
                    <a:pt x="8" y="1"/>
                    <a:pt x="8" y="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4"/>
                    <a:pt x="2" y="46"/>
                    <a:pt x="4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8" y="47"/>
                    <a:pt x="10" y="45"/>
                    <a:pt x="10" y="43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3"/>
                    <a:pt x="16" y="1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9" name="Freeform 187">
              <a:extLst>
                <a:ext uri="{FF2B5EF4-FFF2-40B4-BE49-F238E27FC236}">
                  <a16:creationId xmlns:a16="http://schemas.microsoft.com/office/drawing/2014/main" id="{4E521C11-D16F-477C-A717-26FFCB2C8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5" y="7559675"/>
              <a:ext cx="42862" cy="109538"/>
            </a:xfrm>
            <a:custGeom>
              <a:avLst/>
              <a:gdLst>
                <a:gd name="T0" fmla="*/ 5 w 18"/>
                <a:gd name="T1" fmla="*/ 0 h 47"/>
                <a:gd name="T2" fmla="*/ 1 w 18"/>
                <a:gd name="T3" fmla="*/ 6 h 47"/>
                <a:gd name="T4" fmla="*/ 8 w 18"/>
                <a:gd name="T5" fmla="*/ 43 h 47"/>
                <a:gd name="T6" fmla="*/ 13 w 18"/>
                <a:gd name="T7" fmla="*/ 47 h 47"/>
                <a:gd name="T8" fmla="*/ 14 w 18"/>
                <a:gd name="T9" fmla="*/ 47 h 47"/>
                <a:gd name="T10" fmla="*/ 18 w 18"/>
                <a:gd name="T11" fmla="*/ 41 h 47"/>
                <a:gd name="T12" fmla="*/ 11 w 18"/>
                <a:gd name="T13" fmla="*/ 4 h 47"/>
                <a:gd name="T14" fmla="*/ 5 w 18"/>
                <a:gd name="T1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7">
                  <a:moveTo>
                    <a:pt x="5" y="0"/>
                  </a:moveTo>
                  <a:cubicBezTo>
                    <a:pt x="2" y="1"/>
                    <a:pt x="0" y="3"/>
                    <a:pt x="1" y="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5"/>
                    <a:pt x="11" y="47"/>
                    <a:pt x="13" y="47"/>
                  </a:cubicBezTo>
                  <a:cubicBezTo>
                    <a:pt x="13" y="47"/>
                    <a:pt x="14" y="47"/>
                    <a:pt x="14" y="47"/>
                  </a:cubicBezTo>
                  <a:cubicBezTo>
                    <a:pt x="17" y="46"/>
                    <a:pt x="18" y="44"/>
                    <a:pt x="18" y="4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1"/>
                    <a:pt x="8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0" name="Freeform 188">
              <a:extLst>
                <a:ext uri="{FF2B5EF4-FFF2-40B4-BE49-F238E27FC236}">
                  <a16:creationId xmlns:a16="http://schemas.microsoft.com/office/drawing/2014/main" id="{51B8561D-A50A-433F-9838-FEBE3FFE76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79725" y="7102475"/>
              <a:ext cx="565150" cy="434975"/>
            </a:xfrm>
            <a:custGeom>
              <a:avLst/>
              <a:gdLst>
                <a:gd name="T0" fmla="*/ 239 w 244"/>
                <a:gd name="T1" fmla="*/ 18 h 187"/>
                <a:gd name="T2" fmla="*/ 160 w 244"/>
                <a:gd name="T3" fmla="*/ 18 h 187"/>
                <a:gd name="T4" fmla="*/ 160 w 244"/>
                <a:gd name="T5" fmla="*/ 5 h 187"/>
                <a:gd name="T6" fmla="*/ 155 w 244"/>
                <a:gd name="T7" fmla="*/ 0 h 187"/>
                <a:gd name="T8" fmla="*/ 150 w 244"/>
                <a:gd name="T9" fmla="*/ 5 h 187"/>
                <a:gd name="T10" fmla="*/ 150 w 244"/>
                <a:gd name="T11" fmla="*/ 18 h 187"/>
                <a:gd name="T12" fmla="*/ 92 w 244"/>
                <a:gd name="T13" fmla="*/ 18 h 187"/>
                <a:gd name="T14" fmla="*/ 92 w 244"/>
                <a:gd name="T15" fmla="*/ 5 h 187"/>
                <a:gd name="T16" fmla="*/ 88 w 244"/>
                <a:gd name="T17" fmla="*/ 0 h 187"/>
                <a:gd name="T18" fmla="*/ 83 w 244"/>
                <a:gd name="T19" fmla="*/ 5 h 187"/>
                <a:gd name="T20" fmla="*/ 83 w 244"/>
                <a:gd name="T21" fmla="*/ 18 h 187"/>
                <a:gd name="T22" fmla="*/ 5 w 244"/>
                <a:gd name="T23" fmla="*/ 18 h 187"/>
                <a:gd name="T24" fmla="*/ 0 w 244"/>
                <a:gd name="T25" fmla="*/ 23 h 187"/>
                <a:gd name="T26" fmla="*/ 0 w 244"/>
                <a:gd name="T27" fmla="*/ 182 h 187"/>
                <a:gd name="T28" fmla="*/ 5 w 244"/>
                <a:gd name="T29" fmla="*/ 187 h 187"/>
                <a:gd name="T30" fmla="*/ 239 w 244"/>
                <a:gd name="T31" fmla="*/ 187 h 187"/>
                <a:gd name="T32" fmla="*/ 244 w 244"/>
                <a:gd name="T33" fmla="*/ 182 h 187"/>
                <a:gd name="T34" fmla="*/ 244 w 244"/>
                <a:gd name="T35" fmla="*/ 23 h 187"/>
                <a:gd name="T36" fmla="*/ 239 w 244"/>
                <a:gd name="T37" fmla="*/ 18 h 187"/>
                <a:gd name="T38" fmla="*/ 235 w 244"/>
                <a:gd name="T39" fmla="*/ 177 h 187"/>
                <a:gd name="T40" fmla="*/ 10 w 244"/>
                <a:gd name="T41" fmla="*/ 177 h 187"/>
                <a:gd name="T42" fmla="*/ 10 w 244"/>
                <a:gd name="T43" fmla="*/ 27 h 187"/>
                <a:gd name="T44" fmla="*/ 235 w 244"/>
                <a:gd name="T45" fmla="*/ 27 h 187"/>
                <a:gd name="T46" fmla="*/ 235 w 244"/>
                <a:gd name="T47" fmla="*/ 17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4" h="187">
                  <a:moveTo>
                    <a:pt x="239" y="18"/>
                  </a:moveTo>
                  <a:cubicBezTo>
                    <a:pt x="160" y="18"/>
                    <a:pt x="160" y="18"/>
                    <a:pt x="160" y="18"/>
                  </a:cubicBezTo>
                  <a:cubicBezTo>
                    <a:pt x="160" y="5"/>
                    <a:pt x="160" y="5"/>
                    <a:pt x="160" y="5"/>
                  </a:cubicBezTo>
                  <a:cubicBezTo>
                    <a:pt x="160" y="2"/>
                    <a:pt x="158" y="0"/>
                    <a:pt x="155" y="0"/>
                  </a:cubicBezTo>
                  <a:cubicBezTo>
                    <a:pt x="152" y="0"/>
                    <a:pt x="150" y="2"/>
                    <a:pt x="150" y="5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2"/>
                    <a:pt x="90" y="0"/>
                    <a:pt x="88" y="0"/>
                  </a:cubicBezTo>
                  <a:cubicBezTo>
                    <a:pt x="85" y="0"/>
                    <a:pt x="83" y="2"/>
                    <a:pt x="83" y="5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2" y="18"/>
                    <a:pt x="0" y="20"/>
                    <a:pt x="0" y="23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5"/>
                    <a:pt x="2" y="187"/>
                    <a:pt x="5" y="187"/>
                  </a:cubicBezTo>
                  <a:cubicBezTo>
                    <a:pt x="239" y="187"/>
                    <a:pt x="239" y="187"/>
                    <a:pt x="239" y="187"/>
                  </a:cubicBezTo>
                  <a:cubicBezTo>
                    <a:pt x="242" y="187"/>
                    <a:pt x="244" y="185"/>
                    <a:pt x="244" y="182"/>
                  </a:cubicBezTo>
                  <a:cubicBezTo>
                    <a:pt x="244" y="23"/>
                    <a:pt x="244" y="23"/>
                    <a:pt x="244" y="23"/>
                  </a:cubicBezTo>
                  <a:cubicBezTo>
                    <a:pt x="244" y="20"/>
                    <a:pt x="242" y="18"/>
                    <a:pt x="239" y="18"/>
                  </a:cubicBezTo>
                  <a:close/>
                  <a:moveTo>
                    <a:pt x="235" y="177"/>
                  </a:moveTo>
                  <a:cubicBezTo>
                    <a:pt x="10" y="177"/>
                    <a:pt x="10" y="177"/>
                    <a:pt x="10" y="17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235" y="27"/>
                    <a:pt x="235" y="27"/>
                    <a:pt x="235" y="27"/>
                  </a:cubicBezTo>
                  <a:lnTo>
                    <a:pt x="235" y="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1" name="Freeform 189">
              <a:extLst>
                <a:ext uri="{FF2B5EF4-FFF2-40B4-BE49-F238E27FC236}">
                  <a16:creationId xmlns:a16="http://schemas.microsoft.com/office/drawing/2014/main" id="{8D2BEFF6-0491-4D22-A9E5-4B68A47620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5" y="7388225"/>
              <a:ext cx="85725" cy="80963"/>
            </a:xfrm>
            <a:custGeom>
              <a:avLst/>
              <a:gdLst>
                <a:gd name="T0" fmla="*/ 8 w 37"/>
                <a:gd name="T1" fmla="*/ 35 h 35"/>
                <a:gd name="T2" fmla="*/ 29 w 37"/>
                <a:gd name="T3" fmla="*/ 35 h 35"/>
                <a:gd name="T4" fmla="*/ 37 w 37"/>
                <a:gd name="T5" fmla="*/ 27 h 35"/>
                <a:gd name="T6" fmla="*/ 37 w 37"/>
                <a:gd name="T7" fmla="*/ 8 h 35"/>
                <a:gd name="T8" fmla="*/ 29 w 37"/>
                <a:gd name="T9" fmla="*/ 0 h 35"/>
                <a:gd name="T10" fmla="*/ 8 w 37"/>
                <a:gd name="T11" fmla="*/ 0 h 35"/>
                <a:gd name="T12" fmla="*/ 0 w 37"/>
                <a:gd name="T13" fmla="*/ 8 h 35"/>
                <a:gd name="T14" fmla="*/ 0 w 37"/>
                <a:gd name="T15" fmla="*/ 27 h 35"/>
                <a:gd name="T16" fmla="*/ 8 w 37"/>
                <a:gd name="T17" fmla="*/ 35 h 35"/>
                <a:gd name="T18" fmla="*/ 10 w 37"/>
                <a:gd name="T19" fmla="*/ 10 h 35"/>
                <a:gd name="T20" fmla="*/ 27 w 37"/>
                <a:gd name="T21" fmla="*/ 10 h 35"/>
                <a:gd name="T22" fmla="*/ 27 w 37"/>
                <a:gd name="T23" fmla="*/ 25 h 35"/>
                <a:gd name="T24" fmla="*/ 10 w 37"/>
                <a:gd name="T25" fmla="*/ 25 h 35"/>
                <a:gd name="T26" fmla="*/ 10 w 37"/>
                <a:gd name="T27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35">
                  <a:moveTo>
                    <a:pt x="8" y="35"/>
                  </a:moveTo>
                  <a:cubicBezTo>
                    <a:pt x="29" y="35"/>
                    <a:pt x="29" y="35"/>
                    <a:pt x="29" y="35"/>
                  </a:cubicBezTo>
                  <a:cubicBezTo>
                    <a:pt x="33" y="35"/>
                    <a:pt x="37" y="32"/>
                    <a:pt x="37" y="27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4" y="35"/>
                    <a:pt x="8" y="35"/>
                  </a:cubicBezTo>
                  <a:close/>
                  <a:moveTo>
                    <a:pt x="10" y="10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10" y="25"/>
                    <a:pt x="10" y="25"/>
                    <a:pt x="10" y="25"/>
                  </a:cubicBezTo>
                  <a:lnTo>
                    <a:pt x="1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2" name="Freeform 190">
              <a:extLst>
                <a:ext uri="{FF2B5EF4-FFF2-40B4-BE49-F238E27FC236}">
                  <a16:creationId xmlns:a16="http://schemas.microsoft.com/office/drawing/2014/main" id="{75E23DAD-3D1E-4FC1-BD7C-977C12F446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1025" y="7329488"/>
              <a:ext cx="82550" cy="139700"/>
            </a:xfrm>
            <a:custGeom>
              <a:avLst/>
              <a:gdLst>
                <a:gd name="T0" fmla="*/ 0 w 36"/>
                <a:gd name="T1" fmla="*/ 8 h 60"/>
                <a:gd name="T2" fmla="*/ 0 w 36"/>
                <a:gd name="T3" fmla="*/ 52 h 60"/>
                <a:gd name="T4" fmla="*/ 8 w 36"/>
                <a:gd name="T5" fmla="*/ 60 h 60"/>
                <a:gd name="T6" fmla="*/ 28 w 36"/>
                <a:gd name="T7" fmla="*/ 60 h 60"/>
                <a:gd name="T8" fmla="*/ 36 w 36"/>
                <a:gd name="T9" fmla="*/ 52 h 60"/>
                <a:gd name="T10" fmla="*/ 36 w 36"/>
                <a:gd name="T11" fmla="*/ 8 h 60"/>
                <a:gd name="T12" fmla="*/ 28 w 36"/>
                <a:gd name="T13" fmla="*/ 0 h 60"/>
                <a:gd name="T14" fmla="*/ 8 w 36"/>
                <a:gd name="T15" fmla="*/ 0 h 60"/>
                <a:gd name="T16" fmla="*/ 0 w 36"/>
                <a:gd name="T17" fmla="*/ 8 h 60"/>
                <a:gd name="T18" fmla="*/ 10 w 36"/>
                <a:gd name="T19" fmla="*/ 10 h 60"/>
                <a:gd name="T20" fmla="*/ 26 w 36"/>
                <a:gd name="T21" fmla="*/ 10 h 60"/>
                <a:gd name="T22" fmla="*/ 26 w 36"/>
                <a:gd name="T23" fmla="*/ 50 h 60"/>
                <a:gd name="T24" fmla="*/ 10 w 36"/>
                <a:gd name="T25" fmla="*/ 50 h 60"/>
                <a:gd name="T26" fmla="*/ 10 w 36"/>
                <a:gd name="T2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60">
                  <a:moveTo>
                    <a:pt x="0" y="8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7"/>
                    <a:pt x="4" y="60"/>
                    <a:pt x="8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33" y="60"/>
                    <a:pt x="36" y="57"/>
                    <a:pt x="36" y="5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4"/>
                    <a:pt x="33" y="0"/>
                    <a:pt x="2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10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10" y="50"/>
                    <a:pt x="10" y="50"/>
                    <a:pt x="10" y="50"/>
                  </a:cubicBezTo>
                  <a:lnTo>
                    <a:pt x="1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3" name="Freeform 191">
              <a:extLst>
                <a:ext uri="{FF2B5EF4-FFF2-40B4-BE49-F238E27FC236}">
                  <a16:creationId xmlns:a16="http://schemas.microsoft.com/office/drawing/2014/main" id="{6F0B8B94-2602-4BFF-A148-CE33923E12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3738" y="7232650"/>
              <a:ext cx="84137" cy="236538"/>
            </a:xfrm>
            <a:custGeom>
              <a:avLst/>
              <a:gdLst>
                <a:gd name="T0" fmla="*/ 8 w 36"/>
                <a:gd name="T1" fmla="*/ 102 h 102"/>
                <a:gd name="T2" fmla="*/ 28 w 36"/>
                <a:gd name="T3" fmla="*/ 102 h 102"/>
                <a:gd name="T4" fmla="*/ 36 w 36"/>
                <a:gd name="T5" fmla="*/ 94 h 102"/>
                <a:gd name="T6" fmla="*/ 36 w 36"/>
                <a:gd name="T7" fmla="*/ 8 h 102"/>
                <a:gd name="T8" fmla="*/ 28 w 36"/>
                <a:gd name="T9" fmla="*/ 0 h 102"/>
                <a:gd name="T10" fmla="*/ 8 w 36"/>
                <a:gd name="T11" fmla="*/ 0 h 102"/>
                <a:gd name="T12" fmla="*/ 0 w 36"/>
                <a:gd name="T13" fmla="*/ 8 h 102"/>
                <a:gd name="T14" fmla="*/ 0 w 36"/>
                <a:gd name="T15" fmla="*/ 94 h 102"/>
                <a:gd name="T16" fmla="*/ 8 w 36"/>
                <a:gd name="T17" fmla="*/ 102 h 102"/>
                <a:gd name="T18" fmla="*/ 10 w 36"/>
                <a:gd name="T19" fmla="*/ 10 h 102"/>
                <a:gd name="T20" fmla="*/ 26 w 36"/>
                <a:gd name="T21" fmla="*/ 10 h 102"/>
                <a:gd name="T22" fmla="*/ 26 w 36"/>
                <a:gd name="T23" fmla="*/ 92 h 102"/>
                <a:gd name="T24" fmla="*/ 10 w 36"/>
                <a:gd name="T25" fmla="*/ 92 h 102"/>
                <a:gd name="T26" fmla="*/ 10 w 36"/>
                <a:gd name="T27" fmla="*/ 1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102">
                  <a:moveTo>
                    <a:pt x="8" y="102"/>
                  </a:moveTo>
                  <a:cubicBezTo>
                    <a:pt x="28" y="102"/>
                    <a:pt x="28" y="102"/>
                    <a:pt x="28" y="102"/>
                  </a:cubicBezTo>
                  <a:cubicBezTo>
                    <a:pt x="32" y="102"/>
                    <a:pt x="36" y="99"/>
                    <a:pt x="36" y="94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4"/>
                    <a:pt x="32" y="0"/>
                    <a:pt x="2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9"/>
                    <a:pt x="3" y="102"/>
                    <a:pt x="8" y="102"/>
                  </a:cubicBezTo>
                  <a:close/>
                  <a:moveTo>
                    <a:pt x="10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10" y="92"/>
                    <a:pt x="10" y="92"/>
                    <a:pt x="10" y="92"/>
                  </a:cubicBezTo>
                  <a:lnTo>
                    <a:pt x="1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4" name="Freeform 192">
              <a:extLst>
                <a:ext uri="{FF2B5EF4-FFF2-40B4-BE49-F238E27FC236}">
                  <a16:creationId xmlns:a16="http://schemas.microsoft.com/office/drawing/2014/main" id="{F6868363-0526-405E-B25F-D7C56B8EF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175" y="7218363"/>
              <a:ext cx="122237" cy="120650"/>
            </a:xfrm>
            <a:custGeom>
              <a:avLst/>
              <a:gdLst>
                <a:gd name="T0" fmla="*/ 6 w 53"/>
                <a:gd name="T1" fmla="*/ 52 h 52"/>
                <a:gd name="T2" fmla="*/ 9 w 53"/>
                <a:gd name="T3" fmla="*/ 51 h 52"/>
                <a:gd name="T4" fmla="*/ 43 w 53"/>
                <a:gd name="T5" fmla="*/ 17 h 52"/>
                <a:gd name="T6" fmla="*/ 43 w 53"/>
                <a:gd name="T7" fmla="*/ 25 h 52"/>
                <a:gd name="T8" fmla="*/ 48 w 53"/>
                <a:gd name="T9" fmla="*/ 30 h 52"/>
                <a:gd name="T10" fmla="*/ 53 w 53"/>
                <a:gd name="T11" fmla="*/ 25 h 52"/>
                <a:gd name="T12" fmla="*/ 53 w 53"/>
                <a:gd name="T13" fmla="*/ 5 h 52"/>
                <a:gd name="T14" fmla="*/ 53 w 53"/>
                <a:gd name="T15" fmla="*/ 3 h 52"/>
                <a:gd name="T16" fmla="*/ 50 w 53"/>
                <a:gd name="T17" fmla="*/ 0 h 52"/>
                <a:gd name="T18" fmla="*/ 48 w 53"/>
                <a:gd name="T19" fmla="*/ 0 h 52"/>
                <a:gd name="T20" fmla="*/ 28 w 53"/>
                <a:gd name="T21" fmla="*/ 0 h 52"/>
                <a:gd name="T22" fmla="*/ 23 w 53"/>
                <a:gd name="T23" fmla="*/ 5 h 52"/>
                <a:gd name="T24" fmla="*/ 28 w 53"/>
                <a:gd name="T25" fmla="*/ 10 h 52"/>
                <a:gd name="T26" fmla="*/ 36 w 53"/>
                <a:gd name="T27" fmla="*/ 10 h 52"/>
                <a:gd name="T28" fmla="*/ 2 w 53"/>
                <a:gd name="T29" fmla="*/ 44 h 52"/>
                <a:gd name="T30" fmla="*/ 2 w 53"/>
                <a:gd name="T31" fmla="*/ 51 h 52"/>
                <a:gd name="T32" fmla="*/ 6 w 53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52">
                  <a:moveTo>
                    <a:pt x="6" y="52"/>
                  </a:moveTo>
                  <a:cubicBezTo>
                    <a:pt x="7" y="52"/>
                    <a:pt x="8" y="52"/>
                    <a:pt x="9" y="51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8"/>
                    <a:pt x="45" y="30"/>
                    <a:pt x="48" y="30"/>
                  </a:cubicBezTo>
                  <a:cubicBezTo>
                    <a:pt x="51" y="30"/>
                    <a:pt x="53" y="28"/>
                    <a:pt x="53" y="2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4"/>
                    <a:pt x="53" y="4"/>
                    <a:pt x="53" y="3"/>
                  </a:cubicBezTo>
                  <a:cubicBezTo>
                    <a:pt x="52" y="2"/>
                    <a:pt x="51" y="1"/>
                    <a:pt x="50" y="0"/>
                  </a:cubicBezTo>
                  <a:cubicBezTo>
                    <a:pt x="49" y="0"/>
                    <a:pt x="49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3" y="2"/>
                    <a:pt x="23" y="5"/>
                  </a:cubicBezTo>
                  <a:cubicBezTo>
                    <a:pt x="23" y="8"/>
                    <a:pt x="25" y="10"/>
                    <a:pt x="28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0" y="46"/>
                    <a:pt x="0" y="49"/>
                    <a:pt x="2" y="51"/>
                  </a:cubicBezTo>
                  <a:cubicBezTo>
                    <a:pt x="3" y="52"/>
                    <a:pt x="4" y="52"/>
                    <a:pt x="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</p:grpSp>
    </p:spTree>
    <p:extLst>
      <p:ext uri="{BB962C8B-B14F-4D97-AF65-F5344CB8AC3E}">
        <p14:creationId xmlns:p14="http://schemas.microsoft.com/office/powerpoint/2010/main" val="206284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1A2E7-5E3A-49A4-A99F-2BB05A011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2926080"/>
            <a:ext cx="6492240" cy="3063240"/>
          </a:xfrm>
        </p:spPr>
        <p:txBody>
          <a:bodyPr>
            <a:normAutofit/>
          </a:bodyPr>
          <a:lstStyle/>
          <a:p>
            <a:pPr algn="ctr"/>
            <a:r>
              <a:rPr lang="en-US" sz="4500" dirty="0">
                <a:solidFill>
                  <a:srgbClr val="092F57"/>
                </a:solidFill>
              </a:rPr>
              <a:t>Questions</a:t>
            </a:r>
          </a:p>
        </p:txBody>
      </p:sp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43AC0F75-2379-4AA9-8BFF-141052D41D72}" type="slidenum">
              <a:rPr lang="en-US" sz="1000">
                <a:solidFill>
                  <a:srgbClr val="003B79"/>
                </a:solidFill>
              </a:rPr>
              <a:pPr/>
              <a:t>16</a:t>
            </a:fld>
            <a:endParaRPr lang="en-US" sz="1000" dirty="0">
              <a:solidFill>
                <a:srgbClr val="003B79"/>
              </a:solidFill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7F9715B-4725-4A81-B58B-2B707112974F}"/>
              </a:ext>
            </a:extLst>
          </p:cNvPr>
          <p:cNvSpPr txBox="1">
            <a:spLocks/>
          </p:cNvSpPr>
          <p:nvPr/>
        </p:nvSpPr>
        <p:spPr>
          <a:xfrm>
            <a:off x="10824185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993B956-EC48-49C8-A8DD-0FEF051B470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BBB537-5595-498C-AF01-2B1AB78F6F61}"/>
              </a:ext>
            </a:extLst>
          </p:cNvPr>
          <p:cNvCxnSpPr/>
          <p:nvPr/>
        </p:nvCxnSpPr>
        <p:spPr>
          <a:xfrm>
            <a:off x="5067300" y="3695700"/>
            <a:ext cx="59817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E5468BB0-0368-4388-AD55-42D1DFADAB10}"/>
              </a:ext>
            </a:extLst>
          </p:cNvPr>
          <p:cNvGrpSpPr/>
          <p:nvPr/>
        </p:nvGrpSpPr>
        <p:grpSpPr>
          <a:xfrm>
            <a:off x="1009651" y="2470151"/>
            <a:ext cx="2057399" cy="2057395"/>
            <a:chOff x="2314575" y="2084388"/>
            <a:chExt cx="958851" cy="958849"/>
          </a:xfrm>
          <a:solidFill>
            <a:schemeClr val="bg1"/>
          </a:solidFill>
        </p:grpSpPr>
        <p:sp>
          <p:nvSpPr>
            <p:cNvPr id="9" name="Freeform 43">
              <a:extLst>
                <a:ext uri="{FF2B5EF4-FFF2-40B4-BE49-F238E27FC236}">
                  <a16:creationId xmlns:a16="http://schemas.microsoft.com/office/drawing/2014/main" id="{E0010227-8755-4F97-A1D5-1C89878752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4575" y="2084388"/>
              <a:ext cx="958851" cy="958849"/>
            </a:xfrm>
            <a:custGeom>
              <a:avLst/>
              <a:gdLst>
                <a:gd name="T0" fmla="*/ 340 w 355"/>
                <a:gd name="T1" fmla="*/ 283 h 355"/>
                <a:gd name="T2" fmla="*/ 263 w 355"/>
                <a:gd name="T3" fmla="*/ 207 h 355"/>
                <a:gd name="T4" fmla="*/ 280 w 355"/>
                <a:gd name="T5" fmla="*/ 140 h 355"/>
                <a:gd name="T6" fmla="*/ 239 w 355"/>
                <a:gd name="T7" fmla="*/ 41 h 355"/>
                <a:gd name="T8" fmla="*/ 140 w 355"/>
                <a:gd name="T9" fmla="*/ 0 h 355"/>
                <a:gd name="T10" fmla="*/ 1 w 355"/>
                <a:gd name="T11" fmla="*/ 140 h 355"/>
                <a:gd name="T12" fmla="*/ 41 w 355"/>
                <a:gd name="T13" fmla="*/ 239 h 355"/>
                <a:gd name="T14" fmla="*/ 140 w 355"/>
                <a:gd name="T15" fmla="*/ 280 h 355"/>
                <a:gd name="T16" fmla="*/ 207 w 355"/>
                <a:gd name="T17" fmla="*/ 263 h 355"/>
                <a:gd name="T18" fmla="*/ 284 w 355"/>
                <a:gd name="T19" fmla="*/ 339 h 355"/>
                <a:gd name="T20" fmla="*/ 340 w 355"/>
                <a:gd name="T21" fmla="*/ 339 h 355"/>
                <a:gd name="T22" fmla="*/ 340 w 355"/>
                <a:gd name="T23" fmla="*/ 283 h 355"/>
                <a:gd name="T24" fmla="*/ 140 w 355"/>
                <a:gd name="T25" fmla="*/ 240 h 355"/>
                <a:gd name="T26" fmla="*/ 70 w 355"/>
                <a:gd name="T27" fmla="*/ 211 h 355"/>
                <a:gd name="T28" fmla="*/ 41 w 355"/>
                <a:gd name="T29" fmla="*/ 140 h 355"/>
                <a:gd name="T30" fmla="*/ 140 w 355"/>
                <a:gd name="T31" fmla="*/ 40 h 355"/>
                <a:gd name="T32" fmla="*/ 240 w 355"/>
                <a:gd name="T33" fmla="*/ 140 h 355"/>
                <a:gd name="T34" fmla="*/ 140 w 355"/>
                <a:gd name="T35" fmla="*/ 24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5" h="355">
                  <a:moveTo>
                    <a:pt x="340" y="283"/>
                  </a:moveTo>
                  <a:cubicBezTo>
                    <a:pt x="263" y="207"/>
                    <a:pt x="263" y="207"/>
                    <a:pt x="263" y="207"/>
                  </a:cubicBezTo>
                  <a:cubicBezTo>
                    <a:pt x="274" y="187"/>
                    <a:pt x="280" y="164"/>
                    <a:pt x="280" y="140"/>
                  </a:cubicBezTo>
                  <a:cubicBezTo>
                    <a:pt x="280" y="103"/>
                    <a:pt x="266" y="68"/>
                    <a:pt x="239" y="41"/>
                  </a:cubicBezTo>
                  <a:cubicBezTo>
                    <a:pt x="213" y="15"/>
                    <a:pt x="178" y="0"/>
                    <a:pt x="140" y="0"/>
                  </a:cubicBezTo>
                  <a:cubicBezTo>
                    <a:pt x="63" y="0"/>
                    <a:pt x="1" y="63"/>
                    <a:pt x="1" y="140"/>
                  </a:cubicBezTo>
                  <a:cubicBezTo>
                    <a:pt x="0" y="177"/>
                    <a:pt x="15" y="213"/>
                    <a:pt x="41" y="239"/>
                  </a:cubicBezTo>
                  <a:cubicBezTo>
                    <a:pt x="68" y="265"/>
                    <a:pt x="103" y="280"/>
                    <a:pt x="140" y="280"/>
                  </a:cubicBezTo>
                  <a:cubicBezTo>
                    <a:pt x="165" y="280"/>
                    <a:pt x="187" y="274"/>
                    <a:pt x="207" y="263"/>
                  </a:cubicBezTo>
                  <a:cubicBezTo>
                    <a:pt x="284" y="339"/>
                    <a:pt x="284" y="339"/>
                    <a:pt x="284" y="339"/>
                  </a:cubicBezTo>
                  <a:cubicBezTo>
                    <a:pt x="299" y="355"/>
                    <a:pt x="324" y="355"/>
                    <a:pt x="340" y="339"/>
                  </a:cubicBezTo>
                  <a:cubicBezTo>
                    <a:pt x="355" y="324"/>
                    <a:pt x="355" y="299"/>
                    <a:pt x="340" y="283"/>
                  </a:cubicBezTo>
                  <a:close/>
                  <a:moveTo>
                    <a:pt x="140" y="240"/>
                  </a:moveTo>
                  <a:cubicBezTo>
                    <a:pt x="114" y="240"/>
                    <a:pt x="89" y="229"/>
                    <a:pt x="70" y="211"/>
                  </a:cubicBezTo>
                  <a:cubicBezTo>
                    <a:pt x="51" y="192"/>
                    <a:pt x="41" y="167"/>
                    <a:pt x="41" y="140"/>
                  </a:cubicBezTo>
                  <a:cubicBezTo>
                    <a:pt x="41" y="85"/>
                    <a:pt x="85" y="40"/>
                    <a:pt x="140" y="40"/>
                  </a:cubicBezTo>
                  <a:cubicBezTo>
                    <a:pt x="195" y="40"/>
                    <a:pt x="240" y="85"/>
                    <a:pt x="240" y="140"/>
                  </a:cubicBezTo>
                  <a:cubicBezTo>
                    <a:pt x="240" y="195"/>
                    <a:pt x="195" y="240"/>
                    <a:pt x="14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44">
              <a:extLst>
                <a:ext uri="{FF2B5EF4-FFF2-40B4-BE49-F238E27FC236}">
                  <a16:creationId xmlns:a16="http://schemas.microsoft.com/office/drawing/2014/main" id="{B4C40C8B-E0F8-41AA-BD57-364E28EE72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2700" y="2273300"/>
              <a:ext cx="280988" cy="377825"/>
            </a:xfrm>
            <a:custGeom>
              <a:avLst/>
              <a:gdLst>
                <a:gd name="T0" fmla="*/ 67 w 104"/>
                <a:gd name="T1" fmla="*/ 97 h 140"/>
                <a:gd name="T2" fmla="*/ 31 w 104"/>
                <a:gd name="T3" fmla="*/ 97 h 140"/>
                <a:gd name="T4" fmla="*/ 31 w 104"/>
                <a:gd name="T5" fmla="*/ 93 h 140"/>
                <a:gd name="T6" fmla="*/ 33 w 104"/>
                <a:gd name="T7" fmla="*/ 78 h 140"/>
                <a:gd name="T8" fmla="*/ 40 w 104"/>
                <a:gd name="T9" fmla="*/ 68 h 140"/>
                <a:gd name="T10" fmla="*/ 58 w 104"/>
                <a:gd name="T11" fmla="*/ 52 h 140"/>
                <a:gd name="T12" fmla="*/ 65 w 104"/>
                <a:gd name="T13" fmla="*/ 40 h 140"/>
                <a:gd name="T14" fmla="*/ 62 w 104"/>
                <a:gd name="T15" fmla="*/ 32 h 140"/>
                <a:gd name="T16" fmla="*/ 53 w 104"/>
                <a:gd name="T17" fmla="*/ 29 h 140"/>
                <a:gd name="T18" fmla="*/ 42 w 104"/>
                <a:gd name="T19" fmla="*/ 34 h 140"/>
                <a:gd name="T20" fmla="*/ 37 w 104"/>
                <a:gd name="T21" fmla="*/ 49 h 140"/>
                <a:gd name="T22" fmla="*/ 0 w 104"/>
                <a:gd name="T23" fmla="*/ 45 h 140"/>
                <a:gd name="T24" fmla="*/ 15 w 104"/>
                <a:gd name="T25" fmla="*/ 13 h 140"/>
                <a:gd name="T26" fmla="*/ 54 w 104"/>
                <a:gd name="T27" fmla="*/ 0 h 140"/>
                <a:gd name="T28" fmla="*/ 87 w 104"/>
                <a:gd name="T29" fmla="*/ 9 h 140"/>
                <a:gd name="T30" fmla="*/ 104 w 104"/>
                <a:gd name="T31" fmla="*/ 40 h 140"/>
                <a:gd name="T32" fmla="*/ 99 w 104"/>
                <a:gd name="T33" fmla="*/ 55 h 140"/>
                <a:gd name="T34" fmla="*/ 81 w 104"/>
                <a:gd name="T35" fmla="*/ 73 h 140"/>
                <a:gd name="T36" fmla="*/ 69 w 104"/>
                <a:gd name="T37" fmla="*/ 85 h 140"/>
                <a:gd name="T38" fmla="*/ 67 w 104"/>
                <a:gd name="T39" fmla="*/ 97 h 140"/>
                <a:gd name="T40" fmla="*/ 30 w 104"/>
                <a:gd name="T41" fmla="*/ 106 h 140"/>
                <a:gd name="T42" fmla="*/ 68 w 104"/>
                <a:gd name="T43" fmla="*/ 106 h 140"/>
                <a:gd name="T44" fmla="*/ 68 w 104"/>
                <a:gd name="T45" fmla="*/ 140 h 140"/>
                <a:gd name="T46" fmla="*/ 30 w 104"/>
                <a:gd name="T47" fmla="*/ 140 h 140"/>
                <a:gd name="T48" fmla="*/ 30 w 104"/>
                <a:gd name="T49" fmla="*/ 10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140">
                  <a:moveTo>
                    <a:pt x="67" y="97"/>
                  </a:moveTo>
                  <a:cubicBezTo>
                    <a:pt x="31" y="97"/>
                    <a:pt x="31" y="97"/>
                    <a:pt x="31" y="97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87"/>
                    <a:pt x="32" y="82"/>
                    <a:pt x="33" y="78"/>
                  </a:cubicBezTo>
                  <a:cubicBezTo>
                    <a:pt x="35" y="75"/>
                    <a:pt x="37" y="71"/>
                    <a:pt x="40" y="68"/>
                  </a:cubicBezTo>
                  <a:cubicBezTo>
                    <a:pt x="42" y="65"/>
                    <a:pt x="48" y="60"/>
                    <a:pt x="58" y="52"/>
                  </a:cubicBezTo>
                  <a:cubicBezTo>
                    <a:pt x="63" y="48"/>
                    <a:pt x="65" y="44"/>
                    <a:pt x="65" y="40"/>
                  </a:cubicBezTo>
                  <a:cubicBezTo>
                    <a:pt x="65" y="37"/>
                    <a:pt x="64" y="34"/>
                    <a:pt x="62" y="32"/>
                  </a:cubicBezTo>
                  <a:cubicBezTo>
                    <a:pt x="60" y="30"/>
                    <a:pt x="57" y="29"/>
                    <a:pt x="53" y="29"/>
                  </a:cubicBezTo>
                  <a:cubicBezTo>
                    <a:pt x="49" y="29"/>
                    <a:pt x="45" y="31"/>
                    <a:pt x="42" y="34"/>
                  </a:cubicBezTo>
                  <a:cubicBezTo>
                    <a:pt x="39" y="37"/>
                    <a:pt x="37" y="42"/>
                    <a:pt x="37" y="4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" y="31"/>
                    <a:pt x="6" y="21"/>
                    <a:pt x="15" y="13"/>
                  </a:cubicBezTo>
                  <a:cubicBezTo>
                    <a:pt x="23" y="4"/>
                    <a:pt x="36" y="0"/>
                    <a:pt x="54" y="0"/>
                  </a:cubicBezTo>
                  <a:cubicBezTo>
                    <a:pt x="67" y="0"/>
                    <a:pt x="78" y="3"/>
                    <a:pt x="87" y="9"/>
                  </a:cubicBezTo>
                  <a:cubicBezTo>
                    <a:pt x="98" y="16"/>
                    <a:pt x="104" y="27"/>
                    <a:pt x="104" y="40"/>
                  </a:cubicBezTo>
                  <a:cubicBezTo>
                    <a:pt x="104" y="45"/>
                    <a:pt x="102" y="50"/>
                    <a:pt x="99" y="55"/>
                  </a:cubicBezTo>
                  <a:cubicBezTo>
                    <a:pt x="96" y="60"/>
                    <a:pt x="90" y="66"/>
                    <a:pt x="81" y="73"/>
                  </a:cubicBezTo>
                  <a:cubicBezTo>
                    <a:pt x="75" y="78"/>
                    <a:pt x="71" y="82"/>
                    <a:pt x="69" y="85"/>
                  </a:cubicBezTo>
                  <a:cubicBezTo>
                    <a:pt x="68" y="88"/>
                    <a:pt x="67" y="92"/>
                    <a:pt x="67" y="97"/>
                  </a:cubicBezTo>
                  <a:close/>
                  <a:moveTo>
                    <a:pt x="30" y="106"/>
                  </a:moveTo>
                  <a:cubicBezTo>
                    <a:pt x="68" y="106"/>
                    <a:pt x="68" y="106"/>
                    <a:pt x="68" y="106"/>
                  </a:cubicBezTo>
                  <a:cubicBezTo>
                    <a:pt x="68" y="140"/>
                    <a:pt x="68" y="140"/>
                    <a:pt x="68" y="140"/>
                  </a:cubicBezTo>
                  <a:cubicBezTo>
                    <a:pt x="30" y="140"/>
                    <a:pt x="30" y="140"/>
                    <a:pt x="30" y="140"/>
                  </a:cubicBezTo>
                  <a:lnTo>
                    <a:pt x="30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4608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1A2E7-5E3A-49A4-A99F-2BB05A011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152" y="1675350"/>
            <a:ext cx="6492240" cy="769614"/>
          </a:xfrm>
        </p:spPr>
        <p:txBody>
          <a:bodyPr>
            <a:normAutofit/>
          </a:bodyPr>
          <a:lstStyle/>
          <a:p>
            <a:pPr algn="ctr"/>
            <a:r>
              <a:rPr lang="en-US" sz="4500" dirty="0">
                <a:solidFill>
                  <a:srgbClr val="092F57"/>
                </a:solidFill>
              </a:rPr>
              <a:t>Thank You for Coming!</a:t>
            </a:r>
          </a:p>
        </p:txBody>
      </p:sp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43AC0F75-2379-4AA9-8BFF-141052D41D72}" type="slidenum">
              <a:rPr lang="en-US" sz="1000">
                <a:solidFill>
                  <a:srgbClr val="003B79"/>
                </a:solidFill>
              </a:rPr>
              <a:pPr/>
              <a:t>17</a:t>
            </a:fld>
            <a:endParaRPr lang="en-US" sz="1000" dirty="0">
              <a:solidFill>
                <a:srgbClr val="003B79"/>
              </a:solidFill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7F9715B-4725-4A81-B58B-2B707112974F}"/>
              </a:ext>
            </a:extLst>
          </p:cNvPr>
          <p:cNvSpPr txBox="1">
            <a:spLocks/>
          </p:cNvSpPr>
          <p:nvPr/>
        </p:nvSpPr>
        <p:spPr>
          <a:xfrm>
            <a:off x="10824185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993B956-EC48-49C8-A8DD-0FEF051B470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BBB537-5595-498C-AF01-2B1AB78F6F61}"/>
              </a:ext>
            </a:extLst>
          </p:cNvPr>
          <p:cNvCxnSpPr/>
          <p:nvPr/>
        </p:nvCxnSpPr>
        <p:spPr>
          <a:xfrm>
            <a:off x="5230783" y="2381906"/>
            <a:ext cx="59817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DCBA7B9-816F-480F-912D-B98D3357CE2A}"/>
              </a:ext>
            </a:extLst>
          </p:cNvPr>
          <p:cNvSpPr txBox="1"/>
          <p:nvPr/>
        </p:nvSpPr>
        <p:spPr>
          <a:xfrm>
            <a:off x="5230782" y="2505670"/>
            <a:ext cx="2849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Sheena Coles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scoles@sco.Idaho.gov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208-332-8703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D3BAE2-BAE0-4842-92DF-174D3C430C56}"/>
              </a:ext>
            </a:extLst>
          </p:cNvPr>
          <p:cNvSpPr txBox="1"/>
          <p:nvPr/>
        </p:nvSpPr>
        <p:spPr>
          <a:xfrm>
            <a:off x="8608305" y="2444963"/>
            <a:ext cx="2737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Mackenzie Smith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msmith@sco.Idaho.gov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208-332-8712</a:t>
            </a:r>
            <a:r>
              <a:rPr lang="en-US" dirty="0"/>
              <a:t>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72D9E7-B66E-45FB-9B80-93AC382A16EE}"/>
              </a:ext>
            </a:extLst>
          </p:cNvPr>
          <p:cNvSpPr txBox="1"/>
          <p:nvPr/>
        </p:nvSpPr>
        <p:spPr>
          <a:xfrm>
            <a:off x="6871687" y="5240545"/>
            <a:ext cx="306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Luma: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luma@sco.idaho.gov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816E2E-A978-40DF-B050-B8A910D5F523}"/>
              </a:ext>
            </a:extLst>
          </p:cNvPr>
          <p:cNvSpPr txBox="1"/>
          <p:nvPr/>
        </p:nvSpPr>
        <p:spPr>
          <a:xfrm>
            <a:off x="5230782" y="3436711"/>
            <a:ext cx="2849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Heath Ribordy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hribordy@sco.Idaho.gov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BB48C5-C0FA-4FC6-BD21-BFF41143D628}"/>
              </a:ext>
            </a:extLst>
          </p:cNvPr>
          <p:cNvSpPr txBox="1"/>
          <p:nvPr/>
        </p:nvSpPr>
        <p:spPr>
          <a:xfrm>
            <a:off x="8608305" y="3466015"/>
            <a:ext cx="2849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Danielle Blackmer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scoles@sco.Idaho.gov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735BF0-E91D-4234-924C-08701AF9C1AE}"/>
              </a:ext>
            </a:extLst>
          </p:cNvPr>
          <p:cNvSpPr txBox="1"/>
          <p:nvPr/>
        </p:nvSpPr>
        <p:spPr>
          <a:xfrm>
            <a:off x="5230782" y="4259320"/>
            <a:ext cx="2849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Chris Lehosit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clehosit@sco.Idaho.gov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9DFCFE-1246-4DB0-95DC-3242CD38A8FD}"/>
              </a:ext>
            </a:extLst>
          </p:cNvPr>
          <p:cNvSpPr txBox="1"/>
          <p:nvPr/>
        </p:nvSpPr>
        <p:spPr>
          <a:xfrm>
            <a:off x="8630467" y="4260052"/>
            <a:ext cx="2849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Tina	Fuller	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tfuller@sco.Idaho.gov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6A0083-F87B-471D-BE61-F8689D014F0A}"/>
              </a:ext>
            </a:extLst>
          </p:cNvPr>
          <p:cNvGrpSpPr/>
          <p:nvPr/>
        </p:nvGrpSpPr>
        <p:grpSpPr>
          <a:xfrm>
            <a:off x="1071880" y="2601792"/>
            <a:ext cx="1765166" cy="1925763"/>
            <a:chOff x="3584575" y="5884863"/>
            <a:chExt cx="635000" cy="731837"/>
          </a:xfrm>
          <a:solidFill>
            <a:schemeClr val="bg1"/>
          </a:solidFill>
        </p:grpSpPr>
        <p:sp>
          <p:nvSpPr>
            <p:cNvPr id="15" name="Freeform 135">
              <a:extLst>
                <a:ext uri="{FF2B5EF4-FFF2-40B4-BE49-F238E27FC236}">
                  <a16:creationId xmlns:a16="http://schemas.microsoft.com/office/drawing/2014/main" id="{6A80338C-5E60-41F4-9F23-FC34FE5FD5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4575" y="5884863"/>
              <a:ext cx="635000" cy="731837"/>
            </a:xfrm>
            <a:custGeom>
              <a:avLst/>
              <a:gdLst>
                <a:gd name="T0" fmla="*/ 206 w 211"/>
                <a:gd name="T1" fmla="*/ 0 h 243"/>
                <a:gd name="T2" fmla="*/ 4 w 211"/>
                <a:gd name="T3" fmla="*/ 0 h 243"/>
                <a:gd name="T4" fmla="*/ 0 w 211"/>
                <a:gd name="T5" fmla="*/ 5 h 243"/>
                <a:gd name="T6" fmla="*/ 0 w 211"/>
                <a:gd name="T7" fmla="*/ 238 h 243"/>
                <a:gd name="T8" fmla="*/ 4 w 211"/>
                <a:gd name="T9" fmla="*/ 243 h 243"/>
                <a:gd name="T10" fmla="*/ 173 w 211"/>
                <a:gd name="T11" fmla="*/ 243 h 243"/>
                <a:gd name="T12" fmla="*/ 178 w 211"/>
                <a:gd name="T13" fmla="*/ 238 h 243"/>
                <a:gd name="T14" fmla="*/ 178 w 211"/>
                <a:gd name="T15" fmla="*/ 69 h 243"/>
                <a:gd name="T16" fmla="*/ 206 w 211"/>
                <a:gd name="T17" fmla="*/ 69 h 243"/>
                <a:gd name="T18" fmla="*/ 211 w 211"/>
                <a:gd name="T19" fmla="*/ 64 h 243"/>
                <a:gd name="T20" fmla="*/ 211 w 211"/>
                <a:gd name="T21" fmla="*/ 5 h 243"/>
                <a:gd name="T22" fmla="*/ 206 w 211"/>
                <a:gd name="T23" fmla="*/ 0 h 243"/>
                <a:gd name="T24" fmla="*/ 201 w 211"/>
                <a:gd name="T25" fmla="*/ 59 h 243"/>
                <a:gd name="T26" fmla="*/ 173 w 211"/>
                <a:gd name="T27" fmla="*/ 59 h 243"/>
                <a:gd name="T28" fmla="*/ 168 w 211"/>
                <a:gd name="T29" fmla="*/ 64 h 243"/>
                <a:gd name="T30" fmla="*/ 168 w 211"/>
                <a:gd name="T31" fmla="*/ 234 h 243"/>
                <a:gd name="T32" fmla="*/ 9 w 211"/>
                <a:gd name="T33" fmla="*/ 234 h 243"/>
                <a:gd name="T34" fmla="*/ 9 w 211"/>
                <a:gd name="T35" fmla="*/ 10 h 243"/>
                <a:gd name="T36" fmla="*/ 201 w 211"/>
                <a:gd name="T37" fmla="*/ 10 h 243"/>
                <a:gd name="T38" fmla="*/ 201 w 211"/>
                <a:gd name="T39" fmla="*/ 5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1" h="243">
                  <a:moveTo>
                    <a:pt x="2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41"/>
                    <a:pt x="2" y="243"/>
                    <a:pt x="4" y="243"/>
                  </a:cubicBezTo>
                  <a:cubicBezTo>
                    <a:pt x="173" y="243"/>
                    <a:pt x="173" y="243"/>
                    <a:pt x="173" y="243"/>
                  </a:cubicBezTo>
                  <a:cubicBezTo>
                    <a:pt x="176" y="243"/>
                    <a:pt x="178" y="241"/>
                    <a:pt x="178" y="238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206" y="69"/>
                    <a:pt x="206" y="69"/>
                    <a:pt x="206" y="69"/>
                  </a:cubicBezTo>
                  <a:cubicBezTo>
                    <a:pt x="209" y="69"/>
                    <a:pt x="211" y="66"/>
                    <a:pt x="211" y="64"/>
                  </a:cubicBezTo>
                  <a:cubicBezTo>
                    <a:pt x="211" y="5"/>
                    <a:pt x="211" y="5"/>
                    <a:pt x="211" y="5"/>
                  </a:cubicBezTo>
                  <a:cubicBezTo>
                    <a:pt x="211" y="3"/>
                    <a:pt x="209" y="0"/>
                    <a:pt x="206" y="0"/>
                  </a:cubicBezTo>
                  <a:close/>
                  <a:moveTo>
                    <a:pt x="201" y="59"/>
                  </a:moveTo>
                  <a:cubicBezTo>
                    <a:pt x="173" y="59"/>
                    <a:pt x="173" y="59"/>
                    <a:pt x="173" y="59"/>
                  </a:cubicBezTo>
                  <a:cubicBezTo>
                    <a:pt x="170" y="59"/>
                    <a:pt x="168" y="61"/>
                    <a:pt x="168" y="64"/>
                  </a:cubicBezTo>
                  <a:cubicBezTo>
                    <a:pt x="168" y="234"/>
                    <a:pt x="168" y="234"/>
                    <a:pt x="168" y="234"/>
                  </a:cubicBezTo>
                  <a:cubicBezTo>
                    <a:pt x="9" y="234"/>
                    <a:pt x="9" y="234"/>
                    <a:pt x="9" y="23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201" y="10"/>
                    <a:pt x="201" y="10"/>
                    <a:pt x="201" y="10"/>
                  </a:cubicBezTo>
                  <a:lnTo>
                    <a:pt x="201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6" name="Freeform 136">
              <a:extLst>
                <a:ext uri="{FF2B5EF4-FFF2-40B4-BE49-F238E27FC236}">
                  <a16:creationId xmlns:a16="http://schemas.microsoft.com/office/drawing/2014/main" id="{651E1B19-CC9D-4765-8461-87F0F05DD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3000" y="6469063"/>
              <a:ext cx="338138" cy="30162"/>
            </a:xfrm>
            <a:custGeom>
              <a:avLst/>
              <a:gdLst>
                <a:gd name="T0" fmla="*/ 5 w 112"/>
                <a:gd name="T1" fmla="*/ 10 h 10"/>
                <a:gd name="T2" fmla="*/ 107 w 112"/>
                <a:gd name="T3" fmla="*/ 10 h 10"/>
                <a:gd name="T4" fmla="*/ 112 w 112"/>
                <a:gd name="T5" fmla="*/ 5 h 10"/>
                <a:gd name="T6" fmla="*/ 107 w 112"/>
                <a:gd name="T7" fmla="*/ 0 h 10"/>
                <a:gd name="T8" fmla="*/ 5 w 112"/>
                <a:gd name="T9" fmla="*/ 0 h 10"/>
                <a:gd name="T10" fmla="*/ 0 w 112"/>
                <a:gd name="T11" fmla="*/ 5 h 10"/>
                <a:gd name="T12" fmla="*/ 5 w 112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0">
                  <a:moveTo>
                    <a:pt x="5" y="10"/>
                  </a:moveTo>
                  <a:cubicBezTo>
                    <a:pt x="107" y="10"/>
                    <a:pt x="107" y="10"/>
                    <a:pt x="107" y="10"/>
                  </a:cubicBezTo>
                  <a:cubicBezTo>
                    <a:pt x="109" y="10"/>
                    <a:pt x="112" y="8"/>
                    <a:pt x="112" y="5"/>
                  </a:cubicBezTo>
                  <a:cubicBezTo>
                    <a:pt x="112" y="2"/>
                    <a:pt x="109" y="0"/>
                    <a:pt x="10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7" name="Freeform 137">
              <a:extLst>
                <a:ext uri="{FF2B5EF4-FFF2-40B4-BE49-F238E27FC236}">
                  <a16:creationId xmlns:a16="http://schemas.microsoft.com/office/drawing/2014/main" id="{BD9B4CED-4CD3-4E9E-83AA-55376EF8B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3000" y="6378575"/>
              <a:ext cx="338138" cy="30162"/>
            </a:xfrm>
            <a:custGeom>
              <a:avLst/>
              <a:gdLst>
                <a:gd name="T0" fmla="*/ 5 w 112"/>
                <a:gd name="T1" fmla="*/ 10 h 10"/>
                <a:gd name="T2" fmla="*/ 107 w 112"/>
                <a:gd name="T3" fmla="*/ 10 h 10"/>
                <a:gd name="T4" fmla="*/ 112 w 112"/>
                <a:gd name="T5" fmla="*/ 5 h 10"/>
                <a:gd name="T6" fmla="*/ 107 w 112"/>
                <a:gd name="T7" fmla="*/ 0 h 10"/>
                <a:gd name="T8" fmla="*/ 5 w 112"/>
                <a:gd name="T9" fmla="*/ 0 h 10"/>
                <a:gd name="T10" fmla="*/ 0 w 112"/>
                <a:gd name="T11" fmla="*/ 5 h 10"/>
                <a:gd name="T12" fmla="*/ 5 w 112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0">
                  <a:moveTo>
                    <a:pt x="5" y="10"/>
                  </a:moveTo>
                  <a:cubicBezTo>
                    <a:pt x="107" y="10"/>
                    <a:pt x="107" y="10"/>
                    <a:pt x="107" y="10"/>
                  </a:cubicBezTo>
                  <a:cubicBezTo>
                    <a:pt x="109" y="10"/>
                    <a:pt x="112" y="8"/>
                    <a:pt x="112" y="5"/>
                  </a:cubicBezTo>
                  <a:cubicBezTo>
                    <a:pt x="112" y="2"/>
                    <a:pt x="109" y="0"/>
                    <a:pt x="10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8" name="Freeform 138">
              <a:extLst>
                <a:ext uri="{FF2B5EF4-FFF2-40B4-BE49-F238E27FC236}">
                  <a16:creationId xmlns:a16="http://schemas.microsoft.com/office/drawing/2014/main" id="{8956BDEC-4F54-4A34-920E-2206BF9FE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0" y="6156325"/>
              <a:ext cx="73025" cy="192087"/>
            </a:xfrm>
            <a:custGeom>
              <a:avLst/>
              <a:gdLst>
                <a:gd name="T0" fmla="*/ 19 w 24"/>
                <a:gd name="T1" fmla="*/ 0 h 64"/>
                <a:gd name="T2" fmla="*/ 5 w 24"/>
                <a:gd name="T3" fmla="*/ 0 h 64"/>
                <a:gd name="T4" fmla="*/ 0 w 24"/>
                <a:gd name="T5" fmla="*/ 5 h 64"/>
                <a:gd name="T6" fmla="*/ 5 w 24"/>
                <a:gd name="T7" fmla="*/ 10 h 64"/>
                <a:gd name="T8" fmla="*/ 14 w 24"/>
                <a:gd name="T9" fmla="*/ 10 h 64"/>
                <a:gd name="T10" fmla="*/ 14 w 24"/>
                <a:gd name="T11" fmla="*/ 54 h 64"/>
                <a:gd name="T12" fmla="*/ 5 w 24"/>
                <a:gd name="T13" fmla="*/ 54 h 64"/>
                <a:gd name="T14" fmla="*/ 0 w 24"/>
                <a:gd name="T15" fmla="*/ 59 h 64"/>
                <a:gd name="T16" fmla="*/ 5 w 24"/>
                <a:gd name="T17" fmla="*/ 64 h 64"/>
                <a:gd name="T18" fmla="*/ 19 w 24"/>
                <a:gd name="T19" fmla="*/ 64 h 64"/>
                <a:gd name="T20" fmla="*/ 24 w 24"/>
                <a:gd name="T21" fmla="*/ 59 h 64"/>
                <a:gd name="T22" fmla="*/ 24 w 24"/>
                <a:gd name="T23" fmla="*/ 5 h 64"/>
                <a:gd name="T24" fmla="*/ 19 w 24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64">
                  <a:moveTo>
                    <a:pt x="1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2" y="54"/>
                    <a:pt x="0" y="56"/>
                    <a:pt x="0" y="59"/>
                  </a:cubicBezTo>
                  <a:cubicBezTo>
                    <a:pt x="0" y="62"/>
                    <a:pt x="2" y="64"/>
                    <a:pt x="5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22" y="64"/>
                    <a:pt x="24" y="62"/>
                    <a:pt x="24" y="59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2"/>
                    <a:pt x="22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9" name="Freeform 139">
              <a:extLst>
                <a:ext uri="{FF2B5EF4-FFF2-40B4-BE49-F238E27FC236}">
                  <a16:creationId xmlns:a16="http://schemas.microsoft.com/office/drawing/2014/main" id="{42A21B91-9587-45E1-B7E3-D8B7618D6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0" y="6411913"/>
              <a:ext cx="73025" cy="204787"/>
            </a:xfrm>
            <a:custGeom>
              <a:avLst/>
              <a:gdLst>
                <a:gd name="T0" fmla="*/ 19 w 24"/>
                <a:gd name="T1" fmla="*/ 0 h 68"/>
                <a:gd name="T2" fmla="*/ 5 w 24"/>
                <a:gd name="T3" fmla="*/ 0 h 68"/>
                <a:gd name="T4" fmla="*/ 0 w 24"/>
                <a:gd name="T5" fmla="*/ 5 h 68"/>
                <a:gd name="T6" fmla="*/ 5 w 24"/>
                <a:gd name="T7" fmla="*/ 10 h 68"/>
                <a:gd name="T8" fmla="*/ 14 w 24"/>
                <a:gd name="T9" fmla="*/ 10 h 68"/>
                <a:gd name="T10" fmla="*/ 14 w 24"/>
                <a:gd name="T11" fmla="*/ 59 h 68"/>
                <a:gd name="T12" fmla="*/ 5 w 24"/>
                <a:gd name="T13" fmla="*/ 59 h 68"/>
                <a:gd name="T14" fmla="*/ 0 w 24"/>
                <a:gd name="T15" fmla="*/ 63 h 68"/>
                <a:gd name="T16" fmla="*/ 5 w 24"/>
                <a:gd name="T17" fmla="*/ 68 h 68"/>
                <a:gd name="T18" fmla="*/ 19 w 24"/>
                <a:gd name="T19" fmla="*/ 68 h 68"/>
                <a:gd name="T20" fmla="*/ 24 w 24"/>
                <a:gd name="T21" fmla="*/ 63 h 68"/>
                <a:gd name="T22" fmla="*/ 24 w 24"/>
                <a:gd name="T23" fmla="*/ 5 h 68"/>
                <a:gd name="T24" fmla="*/ 19 w 24"/>
                <a:gd name="T2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68">
                  <a:moveTo>
                    <a:pt x="1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2" y="59"/>
                    <a:pt x="0" y="61"/>
                    <a:pt x="0" y="63"/>
                  </a:cubicBezTo>
                  <a:cubicBezTo>
                    <a:pt x="0" y="66"/>
                    <a:pt x="2" y="68"/>
                    <a:pt x="5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22" y="68"/>
                    <a:pt x="24" y="66"/>
                    <a:pt x="24" y="6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3"/>
                    <a:pt x="22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20" name="Freeform 140">
              <a:extLst>
                <a:ext uri="{FF2B5EF4-FFF2-40B4-BE49-F238E27FC236}">
                  <a16:creationId xmlns:a16="http://schemas.microsoft.com/office/drawing/2014/main" id="{7A2339EA-8492-4DC4-A452-0941502256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9350" y="5978525"/>
              <a:ext cx="328613" cy="328612"/>
            </a:xfrm>
            <a:custGeom>
              <a:avLst/>
              <a:gdLst>
                <a:gd name="T0" fmla="*/ 9 w 109"/>
                <a:gd name="T1" fmla="*/ 109 h 109"/>
                <a:gd name="T2" fmla="*/ 100 w 109"/>
                <a:gd name="T3" fmla="*/ 109 h 109"/>
                <a:gd name="T4" fmla="*/ 109 w 109"/>
                <a:gd name="T5" fmla="*/ 100 h 109"/>
                <a:gd name="T6" fmla="*/ 109 w 109"/>
                <a:gd name="T7" fmla="*/ 88 h 109"/>
                <a:gd name="T8" fmla="*/ 103 w 109"/>
                <a:gd name="T9" fmla="*/ 80 h 109"/>
                <a:gd name="T10" fmla="*/ 71 w 109"/>
                <a:gd name="T11" fmla="*/ 65 h 109"/>
                <a:gd name="T12" fmla="*/ 71 w 109"/>
                <a:gd name="T13" fmla="*/ 63 h 109"/>
                <a:gd name="T14" fmla="*/ 78 w 109"/>
                <a:gd name="T15" fmla="*/ 50 h 109"/>
                <a:gd name="T16" fmla="*/ 82 w 109"/>
                <a:gd name="T17" fmla="*/ 41 h 109"/>
                <a:gd name="T18" fmla="*/ 80 w 109"/>
                <a:gd name="T19" fmla="*/ 34 h 109"/>
                <a:gd name="T20" fmla="*/ 80 w 109"/>
                <a:gd name="T21" fmla="*/ 25 h 109"/>
                <a:gd name="T22" fmla="*/ 54 w 109"/>
                <a:gd name="T23" fmla="*/ 0 h 109"/>
                <a:gd name="T24" fmla="*/ 28 w 109"/>
                <a:gd name="T25" fmla="*/ 25 h 109"/>
                <a:gd name="T26" fmla="*/ 28 w 109"/>
                <a:gd name="T27" fmla="*/ 34 h 109"/>
                <a:gd name="T28" fmla="*/ 27 w 109"/>
                <a:gd name="T29" fmla="*/ 41 h 109"/>
                <a:gd name="T30" fmla="*/ 31 w 109"/>
                <a:gd name="T31" fmla="*/ 50 h 109"/>
                <a:gd name="T32" fmla="*/ 37 w 109"/>
                <a:gd name="T33" fmla="*/ 63 h 109"/>
                <a:gd name="T34" fmla="*/ 37 w 109"/>
                <a:gd name="T35" fmla="*/ 65 h 109"/>
                <a:gd name="T36" fmla="*/ 6 w 109"/>
                <a:gd name="T37" fmla="*/ 80 h 109"/>
                <a:gd name="T38" fmla="*/ 0 w 109"/>
                <a:gd name="T39" fmla="*/ 88 h 109"/>
                <a:gd name="T40" fmla="*/ 0 w 109"/>
                <a:gd name="T41" fmla="*/ 100 h 109"/>
                <a:gd name="T42" fmla="*/ 9 w 109"/>
                <a:gd name="T43" fmla="*/ 109 h 109"/>
                <a:gd name="T44" fmla="*/ 10 w 109"/>
                <a:gd name="T45" fmla="*/ 89 h 109"/>
                <a:gd name="T46" fmla="*/ 47 w 109"/>
                <a:gd name="T47" fmla="*/ 68 h 109"/>
                <a:gd name="T48" fmla="*/ 47 w 109"/>
                <a:gd name="T49" fmla="*/ 66 h 109"/>
                <a:gd name="T50" fmla="*/ 47 w 109"/>
                <a:gd name="T51" fmla="*/ 61 h 109"/>
                <a:gd name="T52" fmla="*/ 46 w 109"/>
                <a:gd name="T53" fmla="*/ 58 h 109"/>
                <a:gd name="T54" fmla="*/ 40 w 109"/>
                <a:gd name="T55" fmla="*/ 46 h 109"/>
                <a:gd name="T56" fmla="*/ 38 w 109"/>
                <a:gd name="T57" fmla="*/ 44 h 109"/>
                <a:gd name="T58" fmla="*/ 36 w 109"/>
                <a:gd name="T59" fmla="*/ 41 h 109"/>
                <a:gd name="T60" fmla="*/ 37 w 109"/>
                <a:gd name="T61" fmla="*/ 39 h 109"/>
                <a:gd name="T62" fmla="*/ 38 w 109"/>
                <a:gd name="T63" fmla="*/ 36 h 109"/>
                <a:gd name="T64" fmla="*/ 38 w 109"/>
                <a:gd name="T65" fmla="*/ 25 h 109"/>
                <a:gd name="T66" fmla="*/ 54 w 109"/>
                <a:gd name="T67" fmla="*/ 10 h 109"/>
                <a:gd name="T68" fmla="*/ 71 w 109"/>
                <a:gd name="T69" fmla="*/ 25 h 109"/>
                <a:gd name="T70" fmla="*/ 71 w 109"/>
                <a:gd name="T71" fmla="*/ 36 h 109"/>
                <a:gd name="T72" fmla="*/ 72 w 109"/>
                <a:gd name="T73" fmla="*/ 39 h 109"/>
                <a:gd name="T74" fmla="*/ 72 w 109"/>
                <a:gd name="T75" fmla="*/ 41 h 109"/>
                <a:gd name="T76" fmla="*/ 71 w 109"/>
                <a:gd name="T77" fmla="*/ 44 h 109"/>
                <a:gd name="T78" fmla="*/ 69 w 109"/>
                <a:gd name="T79" fmla="*/ 46 h 109"/>
                <a:gd name="T80" fmla="*/ 63 w 109"/>
                <a:gd name="T81" fmla="*/ 58 h 109"/>
                <a:gd name="T82" fmla="*/ 62 w 109"/>
                <a:gd name="T83" fmla="*/ 61 h 109"/>
                <a:gd name="T84" fmla="*/ 62 w 109"/>
                <a:gd name="T85" fmla="*/ 66 h 109"/>
                <a:gd name="T86" fmla="*/ 62 w 109"/>
                <a:gd name="T87" fmla="*/ 68 h 109"/>
                <a:gd name="T88" fmla="*/ 99 w 109"/>
                <a:gd name="T89" fmla="*/ 89 h 109"/>
                <a:gd name="T90" fmla="*/ 99 w 109"/>
                <a:gd name="T91" fmla="*/ 99 h 109"/>
                <a:gd name="T92" fmla="*/ 10 w 109"/>
                <a:gd name="T93" fmla="*/ 99 h 109"/>
                <a:gd name="T94" fmla="*/ 10 w 109"/>
                <a:gd name="T95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9" h="109">
                  <a:moveTo>
                    <a:pt x="9" y="109"/>
                  </a:moveTo>
                  <a:cubicBezTo>
                    <a:pt x="100" y="109"/>
                    <a:pt x="100" y="109"/>
                    <a:pt x="100" y="109"/>
                  </a:cubicBezTo>
                  <a:cubicBezTo>
                    <a:pt x="105" y="109"/>
                    <a:pt x="109" y="105"/>
                    <a:pt x="109" y="100"/>
                  </a:cubicBezTo>
                  <a:cubicBezTo>
                    <a:pt x="109" y="88"/>
                    <a:pt x="109" y="88"/>
                    <a:pt x="109" y="88"/>
                  </a:cubicBezTo>
                  <a:cubicBezTo>
                    <a:pt x="109" y="84"/>
                    <a:pt x="106" y="81"/>
                    <a:pt x="103" y="80"/>
                  </a:cubicBezTo>
                  <a:cubicBezTo>
                    <a:pt x="78" y="70"/>
                    <a:pt x="72" y="66"/>
                    <a:pt x="71" y="65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4" y="60"/>
                    <a:pt x="77" y="55"/>
                    <a:pt x="78" y="50"/>
                  </a:cubicBezTo>
                  <a:cubicBezTo>
                    <a:pt x="81" y="48"/>
                    <a:pt x="82" y="45"/>
                    <a:pt x="82" y="41"/>
                  </a:cubicBezTo>
                  <a:cubicBezTo>
                    <a:pt x="82" y="39"/>
                    <a:pt x="82" y="36"/>
                    <a:pt x="80" y="34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0" y="10"/>
                    <a:pt x="71" y="0"/>
                    <a:pt x="54" y="0"/>
                  </a:cubicBezTo>
                  <a:cubicBezTo>
                    <a:pt x="38" y="0"/>
                    <a:pt x="28" y="10"/>
                    <a:pt x="28" y="25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7" y="36"/>
                    <a:pt x="27" y="39"/>
                    <a:pt x="27" y="41"/>
                  </a:cubicBezTo>
                  <a:cubicBezTo>
                    <a:pt x="27" y="45"/>
                    <a:pt x="28" y="48"/>
                    <a:pt x="31" y="50"/>
                  </a:cubicBezTo>
                  <a:cubicBezTo>
                    <a:pt x="32" y="55"/>
                    <a:pt x="34" y="60"/>
                    <a:pt x="37" y="63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6" y="66"/>
                    <a:pt x="30" y="71"/>
                    <a:pt x="6" y="80"/>
                  </a:cubicBezTo>
                  <a:cubicBezTo>
                    <a:pt x="2" y="81"/>
                    <a:pt x="0" y="84"/>
                    <a:pt x="0" y="8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09"/>
                    <a:pt x="9" y="109"/>
                  </a:cubicBezTo>
                  <a:close/>
                  <a:moveTo>
                    <a:pt x="10" y="89"/>
                  </a:moveTo>
                  <a:cubicBezTo>
                    <a:pt x="42" y="76"/>
                    <a:pt x="46" y="72"/>
                    <a:pt x="47" y="68"/>
                  </a:cubicBezTo>
                  <a:cubicBezTo>
                    <a:pt x="47" y="67"/>
                    <a:pt x="47" y="67"/>
                    <a:pt x="47" y="66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0"/>
                    <a:pt x="47" y="59"/>
                    <a:pt x="46" y="58"/>
                  </a:cubicBezTo>
                  <a:cubicBezTo>
                    <a:pt x="43" y="55"/>
                    <a:pt x="41" y="51"/>
                    <a:pt x="40" y="46"/>
                  </a:cubicBezTo>
                  <a:cubicBezTo>
                    <a:pt x="39" y="45"/>
                    <a:pt x="39" y="44"/>
                    <a:pt x="38" y="44"/>
                  </a:cubicBezTo>
                  <a:cubicBezTo>
                    <a:pt x="37" y="43"/>
                    <a:pt x="36" y="42"/>
                    <a:pt x="36" y="41"/>
                  </a:cubicBezTo>
                  <a:cubicBezTo>
                    <a:pt x="36" y="40"/>
                    <a:pt x="37" y="39"/>
                    <a:pt x="37" y="39"/>
                  </a:cubicBezTo>
                  <a:cubicBezTo>
                    <a:pt x="38" y="38"/>
                    <a:pt x="38" y="37"/>
                    <a:pt x="38" y="3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15"/>
                    <a:pt x="44" y="10"/>
                    <a:pt x="54" y="10"/>
                  </a:cubicBezTo>
                  <a:cubicBezTo>
                    <a:pt x="65" y="10"/>
                    <a:pt x="71" y="15"/>
                    <a:pt x="71" y="25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37"/>
                    <a:pt x="71" y="38"/>
                    <a:pt x="72" y="39"/>
                  </a:cubicBezTo>
                  <a:cubicBezTo>
                    <a:pt x="72" y="39"/>
                    <a:pt x="72" y="40"/>
                    <a:pt x="72" y="41"/>
                  </a:cubicBezTo>
                  <a:cubicBezTo>
                    <a:pt x="72" y="42"/>
                    <a:pt x="72" y="43"/>
                    <a:pt x="71" y="44"/>
                  </a:cubicBezTo>
                  <a:cubicBezTo>
                    <a:pt x="70" y="44"/>
                    <a:pt x="69" y="45"/>
                    <a:pt x="69" y="46"/>
                  </a:cubicBezTo>
                  <a:cubicBezTo>
                    <a:pt x="68" y="51"/>
                    <a:pt x="66" y="55"/>
                    <a:pt x="63" y="58"/>
                  </a:cubicBezTo>
                  <a:cubicBezTo>
                    <a:pt x="62" y="59"/>
                    <a:pt x="62" y="60"/>
                    <a:pt x="62" y="61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2" y="67"/>
                    <a:pt x="62" y="67"/>
                    <a:pt x="62" y="68"/>
                  </a:cubicBezTo>
                  <a:cubicBezTo>
                    <a:pt x="63" y="72"/>
                    <a:pt x="67" y="76"/>
                    <a:pt x="99" y="89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0" y="99"/>
                    <a:pt x="10" y="99"/>
                    <a:pt x="10" y="99"/>
                  </a:cubicBezTo>
                  <a:lnTo>
                    <a:pt x="10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</p:grpSp>
    </p:spTree>
    <p:extLst>
      <p:ext uri="{BB962C8B-B14F-4D97-AF65-F5344CB8AC3E}">
        <p14:creationId xmlns:p14="http://schemas.microsoft.com/office/powerpoint/2010/main" val="328595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CFA086-2495-4565-B5F6-4EC3BE861F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8"/>
          <a:stretch/>
        </p:blipFill>
        <p:spPr>
          <a:xfrm>
            <a:off x="0" y="0"/>
            <a:ext cx="4652730" cy="63292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F0233D-DF1D-4894-80C8-234E9A817890}"/>
              </a:ext>
            </a:extLst>
          </p:cNvPr>
          <p:cNvSpPr/>
          <p:nvPr/>
        </p:nvSpPr>
        <p:spPr>
          <a:xfrm>
            <a:off x="0" y="0"/>
            <a:ext cx="4652730" cy="6329238"/>
          </a:xfrm>
          <a:prstGeom prst="rect">
            <a:avLst/>
          </a:prstGeom>
          <a:gradFill flip="none" rotWithShape="1">
            <a:gsLst>
              <a:gs pos="43000">
                <a:schemeClr val="accent2">
                  <a:alpha val="80000"/>
                </a:schemeClr>
              </a:gs>
              <a:gs pos="100000">
                <a:srgbClr val="FFB81C">
                  <a:alpha val="8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BFA7D-C3AE-4BB8-A325-696284985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85" y="2500363"/>
            <a:ext cx="2238360" cy="66425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AC143D-BD6C-4288-AA91-F461064BF7B4}"/>
              </a:ext>
            </a:extLst>
          </p:cNvPr>
          <p:cNvSpPr txBox="1">
            <a:spLocks/>
          </p:cNvSpPr>
          <p:nvPr/>
        </p:nvSpPr>
        <p:spPr>
          <a:xfrm>
            <a:off x="4408186" y="933570"/>
            <a:ext cx="7300735" cy="3491782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341313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Introduce new Training Team Member</a:t>
            </a:r>
          </a:p>
          <a:p>
            <a:pPr marL="914400" lvl="1" indent="-341313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Change Liaison Spotlight Series</a:t>
            </a:r>
          </a:p>
          <a:p>
            <a:pPr marL="914400" lvl="1" indent="-341313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Change Liaison Key Responsibilities</a:t>
            </a:r>
          </a:p>
          <a:p>
            <a:pPr marL="914400" lvl="1" indent="-341313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Project Timeline</a:t>
            </a:r>
          </a:p>
          <a:p>
            <a:pPr marL="914400" lvl="1" indent="-341313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System Integration Testing</a:t>
            </a:r>
          </a:p>
          <a:p>
            <a:pPr marL="914400" lvl="1" indent="-341313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2"/>
                </a:solidFill>
              </a:rPr>
              <a:t>KDSR</a:t>
            </a:r>
            <a:endParaRPr lang="en-US" sz="2400" dirty="0">
              <a:solidFill>
                <a:schemeClr val="accent2"/>
              </a:solidFill>
            </a:endParaRPr>
          </a:p>
          <a:p>
            <a:pPr marL="914400" lvl="1" indent="-341313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Poll</a:t>
            </a:r>
          </a:p>
          <a:p>
            <a:pPr marL="914400" lvl="1" indent="-341313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Q&amp;A</a:t>
            </a:r>
            <a:endParaRPr lang="en-US" sz="2600" dirty="0">
              <a:solidFill>
                <a:schemeClr val="accent2"/>
              </a:solidFill>
            </a:endParaRPr>
          </a:p>
          <a:p>
            <a:pPr marL="457200" indent="-457200">
              <a:buClr>
                <a:srgbClr val="FFB81C"/>
              </a:buCl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D5EE-0CA0-4339-85BF-1637F519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3527"/>
            <a:ext cx="10058400" cy="1450757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Patrick J Hall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FD954-CAB2-4259-8F3B-6EE803E78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457551"/>
            <a:ext cx="6705600" cy="4023360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en-US" dirty="0">
                <a:solidFill>
                  <a:srgbClr val="092F57"/>
                </a:solidFill>
                <a:latin typeface="Arial Rounded MT Bold" panose="020F0704030504030204" pitchFamily="34" charset="0"/>
              </a:rPr>
              <a:t>Idaho - State Controller’s Office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dirty="0">
                <a:solidFill>
                  <a:srgbClr val="092F57"/>
                </a:solidFill>
                <a:latin typeface="Arial Rounded MT Bold" panose="020F0704030504030204" pitchFamily="34" charset="0"/>
              </a:rPr>
              <a:t>F</a:t>
            </a:r>
            <a:r>
              <a:rPr lang="EN-US" dirty="0">
                <a:solidFill>
                  <a:srgbClr val="092F57"/>
                </a:solidFill>
                <a:latin typeface="Arial Rounded MT Bold" panose="020F0704030504030204" pitchFamily="34" charset="0"/>
              </a:rPr>
              <a:t>unctional Team:</a:t>
            </a:r>
            <a:r>
              <a:rPr lang="EN-US" dirty="0">
                <a:solidFill>
                  <a:srgbClr val="092F57"/>
                </a:solidFill>
                <a:latin typeface="Arial"/>
              </a:rPr>
              <a:t> </a:t>
            </a:r>
            <a:r>
              <a:rPr lang="en-US" dirty="0">
                <a:solidFill>
                  <a:srgbClr val="092F57"/>
                </a:solidFill>
                <a:latin typeface="Arial"/>
              </a:rPr>
              <a:t>Organizational Change Management – Training Specialist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dirty="0">
                <a:solidFill>
                  <a:srgbClr val="092F57"/>
                </a:solidFill>
                <a:latin typeface="Arial Rounded MT Bold" panose="020F0704030504030204" pitchFamily="34" charset="0"/>
              </a:rPr>
              <a:t>Contact Number</a:t>
            </a:r>
            <a:r>
              <a:rPr lang="en-US" dirty="0">
                <a:solidFill>
                  <a:srgbClr val="092F57"/>
                </a:solidFill>
                <a:latin typeface="Arial"/>
              </a:rPr>
              <a:t>: TBA (phone is still being set-up)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dirty="0">
                <a:solidFill>
                  <a:srgbClr val="092F57"/>
                </a:solidFill>
                <a:latin typeface="Arial Rounded MT Bold" panose="020F0704030504030204" pitchFamily="34" charset="0"/>
              </a:rPr>
              <a:t>Email</a:t>
            </a:r>
            <a:r>
              <a:rPr lang="en-US" dirty="0">
                <a:solidFill>
                  <a:srgbClr val="092F57"/>
                </a:solidFill>
                <a:latin typeface="Arial"/>
              </a:rPr>
              <a:t>: phall@sco.Idaho.gov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dirty="0">
                <a:solidFill>
                  <a:srgbClr val="092F57"/>
                </a:solidFill>
                <a:latin typeface="Arial Rounded MT Bold" panose="020F0704030504030204" pitchFamily="34" charset="0"/>
              </a:rPr>
              <a:t>Favorite Way to Spend a Saturday</a:t>
            </a:r>
            <a:r>
              <a:rPr lang="en-US" dirty="0">
                <a:solidFill>
                  <a:srgbClr val="092F57"/>
                </a:solidFill>
                <a:latin typeface="Arial"/>
              </a:rPr>
              <a:t>: I enjoy playing different kinds of games(video, tabletop, D&amp;D) and walking to the park with my daughter and wife.</a:t>
            </a:r>
            <a:endParaRPr lang="en-US" dirty="0">
              <a:solidFill>
                <a:srgbClr val="092F57"/>
              </a:solidFill>
              <a:highlight>
                <a:srgbClr val="FFFF00"/>
              </a:highlight>
              <a:latin typeface="Arial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en-US" dirty="0">
                <a:solidFill>
                  <a:srgbClr val="092F57"/>
                </a:solidFill>
                <a:latin typeface="Arial Rounded MT Bold" panose="020F0704030504030204" pitchFamily="34" charset="0"/>
              </a:rPr>
              <a:t>Fun Fact: </a:t>
            </a:r>
            <a:r>
              <a:rPr lang="en-US" dirty="0">
                <a:solidFill>
                  <a:srgbClr val="092F57"/>
                </a:solidFill>
                <a:latin typeface="Arial"/>
              </a:rPr>
              <a:t>I lived in Japan for part of a summer in high school.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E317774-DB7F-4CE2-84B1-9F77F1D4805B}"/>
              </a:ext>
            </a:extLst>
          </p:cNvPr>
          <p:cNvSpPr/>
          <p:nvPr/>
        </p:nvSpPr>
        <p:spPr>
          <a:xfrm rot="16200000">
            <a:off x="7675552" y="1903242"/>
            <a:ext cx="3767320" cy="3131977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33350">
            <a:solidFill>
              <a:srgbClr val="092F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9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05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Change Liaison Key Responsibilities</a:t>
            </a:r>
          </a:p>
        </p:txBody>
      </p:sp>
      <p:sp>
        <p:nvSpPr>
          <p:cNvPr id="40" name="Slide Number Placeholder 2">
            <a:extLst>
              <a:ext uri="{FF2B5EF4-FFF2-40B4-BE49-F238E27FC236}">
                <a16:creationId xmlns:a16="http://schemas.microsoft.com/office/drawing/2014/main" id="{55C95BF8-DDA4-4388-9BC6-0E3516DF225A}"/>
              </a:ext>
            </a:extLst>
          </p:cNvPr>
          <p:cNvSpPr txBox="1">
            <a:spLocks/>
          </p:cNvSpPr>
          <p:nvPr/>
        </p:nvSpPr>
        <p:spPr>
          <a:xfrm>
            <a:off x="10824185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993B956-EC48-49C8-A8DD-0FEF051B470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03F504-187F-4F7F-B538-C5C864AB7BD8}"/>
              </a:ext>
            </a:extLst>
          </p:cNvPr>
          <p:cNvSpPr/>
          <p:nvPr/>
        </p:nvSpPr>
        <p:spPr>
          <a:xfrm>
            <a:off x="0" y="937428"/>
            <a:ext cx="12192000" cy="54087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DC2E9D-65A5-460B-BEA7-F1E103DFACE7}"/>
              </a:ext>
            </a:extLst>
          </p:cNvPr>
          <p:cNvGrpSpPr/>
          <p:nvPr/>
        </p:nvGrpSpPr>
        <p:grpSpPr>
          <a:xfrm>
            <a:off x="4042921" y="1394767"/>
            <a:ext cx="1354676" cy="1038386"/>
            <a:chOff x="4853801" y="1394767"/>
            <a:chExt cx="1354676" cy="1038386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8CB816B-22AB-4806-A67B-32F6B5D416F0}"/>
                </a:ext>
              </a:extLst>
            </p:cNvPr>
            <p:cNvSpPr/>
            <p:nvPr/>
          </p:nvSpPr>
          <p:spPr>
            <a:xfrm>
              <a:off x="4853801" y="1394767"/>
              <a:ext cx="1354676" cy="1038386"/>
            </a:xfrm>
            <a:custGeom>
              <a:avLst/>
              <a:gdLst>
                <a:gd name="connsiteX0" fmla="*/ 1225863 w 1354676"/>
                <a:gd name="connsiteY0" fmla="*/ 0 h 1038386"/>
                <a:gd name="connsiteX1" fmla="*/ 1243238 w 1354676"/>
                <a:gd name="connsiteY1" fmla="*/ 21058 h 1038386"/>
                <a:gd name="connsiteX2" fmla="*/ 1354676 w 1354676"/>
                <a:gd name="connsiteY2" fmla="*/ 385880 h 1038386"/>
                <a:gd name="connsiteX3" fmla="*/ 702170 w 1354676"/>
                <a:gd name="connsiteY3" fmla="*/ 1038386 h 1038386"/>
                <a:gd name="connsiteX4" fmla="*/ 0 w 1354676"/>
                <a:gd name="connsiteY4" fmla="*/ 1038386 h 1038386"/>
                <a:gd name="connsiteX5" fmla="*/ 102569 w 1354676"/>
                <a:gd name="connsiteY5" fmla="*/ 869552 h 1038386"/>
                <a:gd name="connsiteX6" fmla="*/ 1104643 w 1354676"/>
                <a:gd name="connsiteY6" fmla="*/ 44368 h 1038386"/>
                <a:gd name="connsiteX7" fmla="*/ 1225863 w 1354676"/>
                <a:gd name="connsiteY7" fmla="*/ 0 h 103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4676" h="1038386">
                  <a:moveTo>
                    <a:pt x="1225863" y="0"/>
                  </a:moveTo>
                  <a:lnTo>
                    <a:pt x="1243238" y="21058"/>
                  </a:lnTo>
                  <a:cubicBezTo>
                    <a:pt x="1313594" y="125198"/>
                    <a:pt x="1354676" y="250742"/>
                    <a:pt x="1354676" y="385880"/>
                  </a:cubicBezTo>
                  <a:cubicBezTo>
                    <a:pt x="1354676" y="746249"/>
                    <a:pt x="1062539" y="1038386"/>
                    <a:pt x="702170" y="1038386"/>
                  </a:cubicBezTo>
                  <a:lnTo>
                    <a:pt x="0" y="1038386"/>
                  </a:lnTo>
                  <a:lnTo>
                    <a:pt x="102569" y="869552"/>
                  </a:lnTo>
                  <a:cubicBezTo>
                    <a:pt x="348149" y="506046"/>
                    <a:pt x="695912" y="217246"/>
                    <a:pt x="1104643" y="44368"/>
                  </a:cubicBezTo>
                  <a:lnTo>
                    <a:pt x="12258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8" name="Graphic 117" descr="Bullseye">
              <a:extLst>
                <a:ext uri="{FF2B5EF4-FFF2-40B4-BE49-F238E27FC236}">
                  <a16:creationId xmlns:a16="http://schemas.microsoft.com/office/drawing/2014/main" id="{0BCC7F9A-8FA9-4069-AD52-03BEBC6C6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71120" y="1744551"/>
              <a:ext cx="490399" cy="490399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95FFCA0-A999-4905-B2AD-7D875D8853CE}"/>
              </a:ext>
            </a:extLst>
          </p:cNvPr>
          <p:cNvGrpSpPr/>
          <p:nvPr/>
        </p:nvGrpSpPr>
        <p:grpSpPr>
          <a:xfrm>
            <a:off x="6655986" y="1390655"/>
            <a:ext cx="1369305" cy="1042498"/>
            <a:chOff x="7466866" y="1390655"/>
            <a:chExt cx="1369305" cy="1042498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806293D-9B84-4CD3-A538-403998F240D4}"/>
                </a:ext>
              </a:extLst>
            </p:cNvPr>
            <p:cNvSpPr/>
            <p:nvPr/>
          </p:nvSpPr>
          <p:spPr>
            <a:xfrm>
              <a:off x="7466866" y="1390655"/>
              <a:ext cx="1369305" cy="1042498"/>
            </a:xfrm>
            <a:custGeom>
              <a:avLst/>
              <a:gdLst>
                <a:gd name="connsiteX0" fmla="*/ 132206 w 1369305"/>
                <a:gd name="connsiteY0" fmla="*/ 0 h 1042498"/>
                <a:gd name="connsiteX1" fmla="*/ 264662 w 1369305"/>
                <a:gd name="connsiteY1" fmla="*/ 48480 h 1042498"/>
                <a:gd name="connsiteX2" fmla="*/ 1266736 w 1369305"/>
                <a:gd name="connsiteY2" fmla="*/ 873664 h 1042498"/>
                <a:gd name="connsiteX3" fmla="*/ 1369305 w 1369305"/>
                <a:gd name="connsiteY3" fmla="*/ 1042498 h 1042498"/>
                <a:gd name="connsiteX4" fmla="*/ 652506 w 1369305"/>
                <a:gd name="connsiteY4" fmla="*/ 1042498 h 1042498"/>
                <a:gd name="connsiteX5" fmla="*/ 0 w 1369305"/>
                <a:gd name="connsiteY5" fmla="*/ 389992 h 1042498"/>
                <a:gd name="connsiteX6" fmla="*/ 111438 w 1369305"/>
                <a:gd name="connsiteY6" fmla="*/ 25170 h 1042498"/>
                <a:gd name="connsiteX7" fmla="*/ 132206 w 1369305"/>
                <a:gd name="connsiteY7" fmla="*/ 0 h 104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9305" h="1042498">
                  <a:moveTo>
                    <a:pt x="132206" y="0"/>
                  </a:moveTo>
                  <a:lnTo>
                    <a:pt x="264662" y="48480"/>
                  </a:lnTo>
                  <a:cubicBezTo>
                    <a:pt x="673393" y="221358"/>
                    <a:pt x="1021156" y="510158"/>
                    <a:pt x="1266736" y="873664"/>
                  </a:cubicBezTo>
                  <a:lnTo>
                    <a:pt x="1369305" y="1042498"/>
                  </a:lnTo>
                  <a:lnTo>
                    <a:pt x="652506" y="1042498"/>
                  </a:lnTo>
                  <a:cubicBezTo>
                    <a:pt x="292137" y="1042498"/>
                    <a:pt x="0" y="750361"/>
                    <a:pt x="0" y="389992"/>
                  </a:cubicBezTo>
                  <a:cubicBezTo>
                    <a:pt x="0" y="254854"/>
                    <a:pt x="41082" y="129310"/>
                    <a:pt x="111438" y="25170"/>
                  </a:cubicBezTo>
                  <a:lnTo>
                    <a:pt x="1322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" name="Graphic 119" descr="Chat">
              <a:extLst>
                <a:ext uri="{FF2B5EF4-FFF2-40B4-BE49-F238E27FC236}">
                  <a16:creationId xmlns:a16="http://schemas.microsoft.com/office/drawing/2014/main" id="{1F41DE57-FC6C-4C29-A844-064F68303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88772" y="1725735"/>
              <a:ext cx="591681" cy="59168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D2516B3-28FE-4EBD-895A-F67E3DF159ED}"/>
              </a:ext>
            </a:extLst>
          </p:cNvPr>
          <p:cNvGrpSpPr/>
          <p:nvPr/>
        </p:nvGrpSpPr>
        <p:grpSpPr>
          <a:xfrm>
            <a:off x="7446721" y="2885237"/>
            <a:ext cx="864978" cy="1305012"/>
            <a:chOff x="8257601" y="2885237"/>
            <a:chExt cx="864978" cy="1305012"/>
          </a:xfrm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F5C1C7C-4468-4A75-AFFB-68092EB1E15F}"/>
                </a:ext>
              </a:extLst>
            </p:cNvPr>
            <p:cNvSpPr/>
            <p:nvPr/>
          </p:nvSpPr>
          <p:spPr>
            <a:xfrm>
              <a:off x="8257601" y="2885237"/>
              <a:ext cx="864978" cy="1305012"/>
            </a:xfrm>
            <a:custGeom>
              <a:avLst/>
              <a:gdLst>
                <a:gd name="connsiteX0" fmla="*/ 652506 w 864978"/>
                <a:gd name="connsiteY0" fmla="*/ 0 h 1305012"/>
                <a:gd name="connsiteX1" fmla="*/ 768954 w 864978"/>
                <a:gd name="connsiteY1" fmla="*/ 0 h 1305012"/>
                <a:gd name="connsiteX2" fmla="*/ 818705 w 864978"/>
                <a:gd name="connsiteY2" fmla="*/ 193492 h 1305012"/>
                <a:gd name="connsiteX3" fmla="*/ 864978 w 864978"/>
                <a:gd name="connsiteY3" fmla="*/ 652506 h 1305012"/>
                <a:gd name="connsiteX4" fmla="*/ 818705 w 864978"/>
                <a:gd name="connsiteY4" fmla="*/ 1111520 h 1305012"/>
                <a:gd name="connsiteX5" fmla="*/ 768954 w 864978"/>
                <a:gd name="connsiteY5" fmla="*/ 1305012 h 1305012"/>
                <a:gd name="connsiteX6" fmla="*/ 652506 w 864978"/>
                <a:gd name="connsiteY6" fmla="*/ 1305012 h 1305012"/>
                <a:gd name="connsiteX7" fmla="*/ 0 w 864978"/>
                <a:gd name="connsiteY7" fmla="*/ 652506 h 1305012"/>
                <a:gd name="connsiteX8" fmla="*/ 652506 w 864978"/>
                <a:gd name="connsiteY8" fmla="*/ 0 h 130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978" h="1305012">
                  <a:moveTo>
                    <a:pt x="652506" y="0"/>
                  </a:moveTo>
                  <a:lnTo>
                    <a:pt x="768954" y="0"/>
                  </a:lnTo>
                  <a:lnTo>
                    <a:pt x="818705" y="193492"/>
                  </a:lnTo>
                  <a:cubicBezTo>
                    <a:pt x="849045" y="341757"/>
                    <a:pt x="864978" y="495271"/>
                    <a:pt x="864978" y="652506"/>
                  </a:cubicBezTo>
                  <a:cubicBezTo>
                    <a:pt x="864978" y="809741"/>
                    <a:pt x="849045" y="963255"/>
                    <a:pt x="818705" y="1111520"/>
                  </a:cubicBezTo>
                  <a:lnTo>
                    <a:pt x="768954" y="1305012"/>
                  </a:lnTo>
                  <a:lnTo>
                    <a:pt x="652506" y="1305012"/>
                  </a:lnTo>
                  <a:cubicBezTo>
                    <a:pt x="292137" y="1305012"/>
                    <a:pt x="0" y="1012875"/>
                    <a:pt x="0" y="652506"/>
                  </a:cubicBezTo>
                  <a:cubicBezTo>
                    <a:pt x="0" y="292137"/>
                    <a:pt x="292137" y="0"/>
                    <a:pt x="652506" y="0"/>
                  </a:cubicBezTo>
                  <a:close/>
                </a:path>
              </a:pathLst>
            </a:custGeom>
            <a:solidFill>
              <a:srgbClr val="FFB81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D371"/>
                </a:solidFill>
              </a:endParaRPr>
            </a:p>
          </p:txBody>
        </p:sp>
        <p:pic>
          <p:nvPicPr>
            <p:cNvPr id="124" name="Graphic 123" descr="Marketing">
              <a:extLst>
                <a:ext uri="{FF2B5EF4-FFF2-40B4-BE49-F238E27FC236}">
                  <a16:creationId xmlns:a16="http://schemas.microsoft.com/office/drawing/2014/main" id="{E6F1C264-2954-4C33-98BC-08EFFF13F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403249" y="3265820"/>
              <a:ext cx="623306" cy="62330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A756CB9-4057-4FAE-8E54-4A34C3C7E329}"/>
              </a:ext>
            </a:extLst>
          </p:cNvPr>
          <p:cNvGrpSpPr/>
          <p:nvPr/>
        </p:nvGrpSpPr>
        <p:grpSpPr>
          <a:xfrm>
            <a:off x="6655986" y="4615723"/>
            <a:ext cx="1384508" cy="1062936"/>
            <a:chOff x="7466866" y="4615723"/>
            <a:chExt cx="1384508" cy="1062936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3B75A1F-6C79-4A32-AE4A-69798C2EB3DC}"/>
                </a:ext>
              </a:extLst>
            </p:cNvPr>
            <p:cNvSpPr/>
            <p:nvPr/>
          </p:nvSpPr>
          <p:spPr>
            <a:xfrm>
              <a:off x="7466866" y="4615723"/>
              <a:ext cx="1384508" cy="1062936"/>
            </a:xfrm>
            <a:custGeom>
              <a:avLst/>
              <a:gdLst>
                <a:gd name="connsiteX0" fmla="*/ 652506 w 1384508"/>
                <a:gd name="connsiteY0" fmla="*/ 0 h 1062936"/>
                <a:gd name="connsiteX1" fmla="*/ 1384508 w 1384508"/>
                <a:gd name="connsiteY1" fmla="*/ 0 h 1062936"/>
                <a:gd name="connsiteX2" fmla="*/ 1380820 w 1384508"/>
                <a:gd name="connsiteY2" fmla="*/ 7656 h 1062936"/>
                <a:gd name="connsiteX3" fmla="*/ 264662 w 1384508"/>
                <a:gd name="connsiteY3" fmla="*/ 1020628 h 1062936"/>
                <a:gd name="connsiteX4" fmla="*/ 149069 w 1384508"/>
                <a:gd name="connsiteY4" fmla="*/ 1062936 h 1062936"/>
                <a:gd name="connsiteX5" fmla="*/ 111438 w 1384508"/>
                <a:gd name="connsiteY5" fmla="*/ 1017328 h 1062936"/>
                <a:gd name="connsiteX6" fmla="*/ 0 w 1384508"/>
                <a:gd name="connsiteY6" fmla="*/ 652506 h 1062936"/>
                <a:gd name="connsiteX7" fmla="*/ 652506 w 1384508"/>
                <a:gd name="connsiteY7" fmla="*/ 0 h 106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4508" h="1062936">
                  <a:moveTo>
                    <a:pt x="652506" y="0"/>
                  </a:moveTo>
                  <a:lnTo>
                    <a:pt x="1384508" y="0"/>
                  </a:lnTo>
                  <a:lnTo>
                    <a:pt x="1380820" y="7656"/>
                  </a:lnTo>
                  <a:cubicBezTo>
                    <a:pt x="1135383" y="459464"/>
                    <a:pt x="741515" y="818937"/>
                    <a:pt x="264662" y="1020628"/>
                  </a:cubicBezTo>
                  <a:lnTo>
                    <a:pt x="149069" y="1062936"/>
                  </a:lnTo>
                  <a:lnTo>
                    <a:pt x="111438" y="1017328"/>
                  </a:lnTo>
                  <a:cubicBezTo>
                    <a:pt x="41082" y="913188"/>
                    <a:pt x="0" y="787645"/>
                    <a:pt x="0" y="652506"/>
                  </a:cubicBezTo>
                  <a:cubicBezTo>
                    <a:pt x="0" y="292137"/>
                    <a:pt x="292137" y="0"/>
                    <a:pt x="6525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6" name="Graphic 125" descr="Download">
              <a:extLst>
                <a:ext uri="{FF2B5EF4-FFF2-40B4-BE49-F238E27FC236}">
                  <a16:creationId xmlns:a16="http://schemas.microsoft.com/office/drawing/2014/main" id="{9783F835-94B5-49A1-93C1-8FEBB684B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703634" y="4804259"/>
              <a:ext cx="541422" cy="54142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684A02A-DD94-45DE-8057-25BE2691CA58}"/>
              </a:ext>
            </a:extLst>
          </p:cNvPr>
          <p:cNvGrpSpPr/>
          <p:nvPr/>
        </p:nvGrpSpPr>
        <p:grpSpPr>
          <a:xfrm>
            <a:off x="4027718" y="4615723"/>
            <a:ext cx="1369879" cy="1058824"/>
            <a:chOff x="4838598" y="4615723"/>
            <a:chExt cx="1369879" cy="1058824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4E480FE-866E-42DC-B5CC-8568E7B70DEB}"/>
                </a:ext>
              </a:extLst>
            </p:cNvPr>
            <p:cNvSpPr/>
            <p:nvPr/>
          </p:nvSpPr>
          <p:spPr>
            <a:xfrm>
              <a:off x="4838598" y="4615723"/>
              <a:ext cx="1369879" cy="1058824"/>
            </a:xfrm>
            <a:custGeom>
              <a:avLst/>
              <a:gdLst>
                <a:gd name="connsiteX0" fmla="*/ 0 w 1369879"/>
                <a:gd name="connsiteY0" fmla="*/ 0 h 1058824"/>
                <a:gd name="connsiteX1" fmla="*/ 717373 w 1369879"/>
                <a:gd name="connsiteY1" fmla="*/ 0 h 1058824"/>
                <a:gd name="connsiteX2" fmla="*/ 1369879 w 1369879"/>
                <a:gd name="connsiteY2" fmla="*/ 652506 h 1058824"/>
                <a:gd name="connsiteX3" fmla="*/ 1258441 w 1369879"/>
                <a:gd name="connsiteY3" fmla="*/ 1017328 h 1058824"/>
                <a:gd name="connsiteX4" fmla="*/ 1224203 w 1369879"/>
                <a:gd name="connsiteY4" fmla="*/ 1058824 h 1058824"/>
                <a:gd name="connsiteX5" fmla="*/ 1119846 w 1369879"/>
                <a:gd name="connsiteY5" fmla="*/ 1020628 h 1058824"/>
                <a:gd name="connsiteX6" fmla="*/ 3688 w 1369879"/>
                <a:gd name="connsiteY6" fmla="*/ 7656 h 1058824"/>
                <a:gd name="connsiteX7" fmla="*/ 0 w 1369879"/>
                <a:gd name="connsiteY7" fmla="*/ 0 h 1058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9879" h="1058824">
                  <a:moveTo>
                    <a:pt x="0" y="0"/>
                  </a:moveTo>
                  <a:lnTo>
                    <a:pt x="717373" y="0"/>
                  </a:lnTo>
                  <a:cubicBezTo>
                    <a:pt x="1077742" y="0"/>
                    <a:pt x="1369879" y="292137"/>
                    <a:pt x="1369879" y="652506"/>
                  </a:cubicBezTo>
                  <a:cubicBezTo>
                    <a:pt x="1369879" y="787645"/>
                    <a:pt x="1328797" y="913188"/>
                    <a:pt x="1258441" y="1017328"/>
                  </a:cubicBezTo>
                  <a:lnTo>
                    <a:pt x="1224203" y="1058824"/>
                  </a:lnTo>
                  <a:lnTo>
                    <a:pt x="1119846" y="1020628"/>
                  </a:lnTo>
                  <a:cubicBezTo>
                    <a:pt x="642993" y="818937"/>
                    <a:pt x="249124" y="459464"/>
                    <a:pt x="3688" y="76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2" name="Graphic 3071" descr="Cycle with people">
              <a:extLst>
                <a:ext uri="{FF2B5EF4-FFF2-40B4-BE49-F238E27FC236}">
                  <a16:creationId xmlns:a16="http://schemas.microsoft.com/office/drawing/2014/main" id="{40C7948A-29B1-46FA-9243-689522DD0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406129" y="4752748"/>
              <a:ext cx="620380" cy="62038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0C239E9-95C1-44A3-BDA7-062DF1B9E934}"/>
              </a:ext>
            </a:extLst>
          </p:cNvPr>
          <p:cNvGrpSpPr/>
          <p:nvPr/>
        </p:nvGrpSpPr>
        <p:grpSpPr>
          <a:xfrm>
            <a:off x="3756513" y="2885237"/>
            <a:ext cx="874949" cy="1305012"/>
            <a:chOff x="4567393" y="2885237"/>
            <a:chExt cx="874949" cy="1305012"/>
          </a:xfrm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F14E71E-7B9B-43E4-ABE8-9D20C0CB31EB}"/>
                </a:ext>
              </a:extLst>
            </p:cNvPr>
            <p:cNvSpPr/>
            <p:nvPr/>
          </p:nvSpPr>
          <p:spPr>
            <a:xfrm>
              <a:off x="4567393" y="2885237"/>
              <a:ext cx="874949" cy="1305012"/>
            </a:xfrm>
            <a:custGeom>
              <a:avLst/>
              <a:gdLst>
                <a:gd name="connsiteX0" fmla="*/ 96024 w 874949"/>
                <a:gd name="connsiteY0" fmla="*/ 0 h 1305012"/>
                <a:gd name="connsiteX1" fmla="*/ 222443 w 874949"/>
                <a:gd name="connsiteY1" fmla="*/ 0 h 1305012"/>
                <a:gd name="connsiteX2" fmla="*/ 874949 w 874949"/>
                <a:gd name="connsiteY2" fmla="*/ 652506 h 1305012"/>
                <a:gd name="connsiteX3" fmla="*/ 222443 w 874949"/>
                <a:gd name="connsiteY3" fmla="*/ 1305012 h 1305012"/>
                <a:gd name="connsiteX4" fmla="*/ 96024 w 874949"/>
                <a:gd name="connsiteY4" fmla="*/ 1305012 h 1305012"/>
                <a:gd name="connsiteX5" fmla="*/ 46273 w 874949"/>
                <a:gd name="connsiteY5" fmla="*/ 1111520 h 1305012"/>
                <a:gd name="connsiteX6" fmla="*/ 0 w 874949"/>
                <a:gd name="connsiteY6" fmla="*/ 652506 h 1305012"/>
                <a:gd name="connsiteX7" fmla="*/ 46273 w 874949"/>
                <a:gd name="connsiteY7" fmla="*/ 193492 h 1305012"/>
                <a:gd name="connsiteX8" fmla="*/ 96024 w 874949"/>
                <a:gd name="connsiteY8" fmla="*/ 0 h 130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4949" h="1305012">
                  <a:moveTo>
                    <a:pt x="96024" y="0"/>
                  </a:moveTo>
                  <a:lnTo>
                    <a:pt x="222443" y="0"/>
                  </a:lnTo>
                  <a:cubicBezTo>
                    <a:pt x="582812" y="0"/>
                    <a:pt x="874949" y="292137"/>
                    <a:pt x="874949" y="652506"/>
                  </a:cubicBezTo>
                  <a:cubicBezTo>
                    <a:pt x="874949" y="1012875"/>
                    <a:pt x="582812" y="1305012"/>
                    <a:pt x="222443" y="1305012"/>
                  </a:cubicBezTo>
                  <a:lnTo>
                    <a:pt x="96024" y="1305012"/>
                  </a:lnTo>
                  <a:lnTo>
                    <a:pt x="46273" y="1111520"/>
                  </a:lnTo>
                  <a:cubicBezTo>
                    <a:pt x="15933" y="963255"/>
                    <a:pt x="0" y="809741"/>
                    <a:pt x="0" y="652506"/>
                  </a:cubicBezTo>
                  <a:cubicBezTo>
                    <a:pt x="0" y="495271"/>
                    <a:pt x="15933" y="341757"/>
                    <a:pt x="46273" y="193492"/>
                  </a:cubicBezTo>
                  <a:lnTo>
                    <a:pt x="960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7" name="Graphic 3076" descr="Chevron arrows">
              <a:extLst>
                <a:ext uri="{FF2B5EF4-FFF2-40B4-BE49-F238E27FC236}">
                  <a16:creationId xmlns:a16="http://schemas.microsoft.com/office/drawing/2014/main" id="{9E9DB725-3646-4DB6-9ECF-91278ACC8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649382" y="3219200"/>
              <a:ext cx="650138" cy="650138"/>
            </a:xfrm>
            <a:prstGeom prst="rect">
              <a:avLst/>
            </a:prstGeom>
          </p:spPr>
        </p:pic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1609A238-7EBE-43E8-9966-60E8005A22CA}"/>
              </a:ext>
            </a:extLst>
          </p:cNvPr>
          <p:cNvSpPr txBox="1"/>
          <p:nvPr/>
        </p:nvSpPr>
        <p:spPr>
          <a:xfrm>
            <a:off x="1374535" y="3165431"/>
            <a:ext cx="213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99B6B8AE-B590-4436-991D-414BF5C0DFC3}"/>
              </a:ext>
            </a:extLst>
          </p:cNvPr>
          <p:cNvSpPr txBox="1"/>
          <p:nvPr/>
        </p:nvSpPr>
        <p:spPr>
          <a:xfrm>
            <a:off x="4741168" y="3429000"/>
            <a:ext cx="2607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Agency resources whose actions &amp; behavior result in organizational, social, cultural, or behavioral change  </a:t>
            </a:r>
          </a:p>
        </p:txBody>
      </p:sp>
      <p:pic>
        <p:nvPicPr>
          <p:cNvPr id="3079" name="Graphic 3078" descr="Group success">
            <a:extLst>
              <a:ext uri="{FF2B5EF4-FFF2-40B4-BE49-F238E27FC236}">
                <a16:creationId xmlns:a16="http://schemas.microsoft.com/office/drawing/2014/main" id="{E4559195-D117-41AC-99C5-23D52A30128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80249" y="2353758"/>
            <a:ext cx="1500350" cy="1354675"/>
          </a:xfrm>
          <a:prstGeom prst="rect">
            <a:avLst/>
          </a:prstGeom>
        </p:spPr>
      </p:pic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87E86160-37B6-4F68-B8C2-1E8D7FC4BC38}"/>
              </a:ext>
            </a:extLst>
          </p:cNvPr>
          <p:cNvSpPr/>
          <p:nvPr/>
        </p:nvSpPr>
        <p:spPr>
          <a:xfrm>
            <a:off x="1907100" y="1128141"/>
            <a:ext cx="3361684" cy="1305012"/>
          </a:xfrm>
          <a:custGeom>
            <a:avLst/>
            <a:gdLst>
              <a:gd name="connsiteX0" fmla="*/ 652506 w 3361684"/>
              <a:gd name="connsiteY0" fmla="*/ 0 h 1305012"/>
              <a:gd name="connsiteX1" fmla="*/ 2837991 w 3361684"/>
              <a:gd name="connsiteY1" fmla="*/ 0 h 1305012"/>
              <a:gd name="connsiteX2" fmla="*/ 3299382 w 3361684"/>
              <a:gd name="connsiteY2" fmla="*/ 191115 h 1305012"/>
              <a:gd name="connsiteX3" fmla="*/ 3361684 w 3361684"/>
              <a:gd name="connsiteY3" fmla="*/ 266626 h 1305012"/>
              <a:gd name="connsiteX4" fmla="*/ 3240464 w 3361684"/>
              <a:gd name="connsiteY4" fmla="*/ 310994 h 1305012"/>
              <a:gd name="connsiteX5" fmla="*/ 2238390 w 3361684"/>
              <a:gd name="connsiteY5" fmla="*/ 1136178 h 1305012"/>
              <a:gd name="connsiteX6" fmla="*/ 2135821 w 3361684"/>
              <a:gd name="connsiteY6" fmla="*/ 1305012 h 1305012"/>
              <a:gd name="connsiteX7" fmla="*/ 652506 w 3361684"/>
              <a:gd name="connsiteY7" fmla="*/ 1305012 h 1305012"/>
              <a:gd name="connsiteX8" fmla="*/ 0 w 3361684"/>
              <a:gd name="connsiteY8" fmla="*/ 652506 h 1305012"/>
              <a:gd name="connsiteX9" fmla="*/ 652506 w 3361684"/>
              <a:gd name="connsiteY9" fmla="*/ 0 h 130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61684" h="1305012">
                <a:moveTo>
                  <a:pt x="652506" y="0"/>
                </a:moveTo>
                <a:lnTo>
                  <a:pt x="2837991" y="0"/>
                </a:lnTo>
                <a:cubicBezTo>
                  <a:pt x="3018175" y="0"/>
                  <a:pt x="3181302" y="73034"/>
                  <a:pt x="3299382" y="191115"/>
                </a:cubicBezTo>
                <a:lnTo>
                  <a:pt x="3361684" y="266626"/>
                </a:lnTo>
                <a:lnTo>
                  <a:pt x="3240464" y="310994"/>
                </a:lnTo>
                <a:cubicBezTo>
                  <a:pt x="2831733" y="483872"/>
                  <a:pt x="2483970" y="772672"/>
                  <a:pt x="2238390" y="1136178"/>
                </a:cubicBezTo>
                <a:lnTo>
                  <a:pt x="2135821" y="1305012"/>
                </a:lnTo>
                <a:lnTo>
                  <a:pt x="652506" y="1305012"/>
                </a:lnTo>
                <a:cubicBezTo>
                  <a:pt x="292137" y="1305012"/>
                  <a:pt x="0" y="1012875"/>
                  <a:pt x="0" y="652506"/>
                </a:cubicBezTo>
                <a:cubicBezTo>
                  <a:pt x="0" y="292137"/>
                  <a:pt x="292137" y="0"/>
                  <a:pt x="652506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rgbClr val="EAE8E5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127000" sx="102000" sy="102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31EE20BE-11A8-4BA0-A779-83A856750A26}"/>
              </a:ext>
            </a:extLst>
          </p:cNvPr>
          <p:cNvSpPr/>
          <p:nvPr/>
        </p:nvSpPr>
        <p:spPr>
          <a:xfrm>
            <a:off x="6788192" y="1128141"/>
            <a:ext cx="3358291" cy="1305012"/>
          </a:xfrm>
          <a:custGeom>
            <a:avLst/>
            <a:gdLst>
              <a:gd name="connsiteX0" fmla="*/ 520300 w 3358291"/>
              <a:gd name="connsiteY0" fmla="*/ 0 h 1305012"/>
              <a:gd name="connsiteX1" fmla="*/ 2705785 w 3358291"/>
              <a:gd name="connsiteY1" fmla="*/ 0 h 1305012"/>
              <a:gd name="connsiteX2" fmla="*/ 3358291 w 3358291"/>
              <a:gd name="connsiteY2" fmla="*/ 652506 h 1305012"/>
              <a:gd name="connsiteX3" fmla="*/ 2705785 w 3358291"/>
              <a:gd name="connsiteY3" fmla="*/ 1305012 h 1305012"/>
              <a:gd name="connsiteX4" fmla="*/ 1237099 w 3358291"/>
              <a:gd name="connsiteY4" fmla="*/ 1305012 h 1305012"/>
              <a:gd name="connsiteX5" fmla="*/ 1134530 w 3358291"/>
              <a:gd name="connsiteY5" fmla="*/ 1136178 h 1305012"/>
              <a:gd name="connsiteX6" fmla="*/ 132456 w 3358291"/>
              <a:gd name="connsiteY6" fmla="*/ 310994 h 1305012"/>
              <a:gd name="connsiteX7" fmla="*/ 0 w 3358291"/>
              <a:gd name="connsiteY7" fmla="*/ 262514 h 1305012"/>
              <a:gd name="connsiteX8" fmla="*/ 58909 w 3358291"/>
              <a:gd name="connsiteY8" fmla="*/ 191115 h 1305012"/>
              <a:gd name="connsiteX9" fmla="*/ 520300 w 3358291"/>
              <a:gd name="connsiteY9" fmla="*/ 0 h 130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8291" h="1305012">
                <a:moveTo>
                  <a:pt x="520300" y="0"/>
                </a:moveTo>
                <a:lnTo>
                  <a:pt x="2705785" y="0"/>
                </a:lnTo>
                <a:cubicBezTo>
                  <a:pt x="3066154" y="0"/>
                  <a:pt x="3358291" y="292137"/>
                  <a:pt x="3358291" y="652506"/>
                </a:cubicBezTo>
                <a:cubicBezTo>
                  <a:pt x="3358291" y="1012875"/>
                  <a:pt x="3066154" y="1305012"/>
                  <a:pt x="2705785" y="1305012"/>
                </a:cubicBezTo>
                <a:lnTo>
                  <a:pt x="1237099" y="1305012"/>
                </a:lnTo>
                <a:lnTo>
                  <a:pt x="1134530" y="1136178"/>
                </a:lnTo>
                <a:cubicBezTo>
                  <a:pt x="888950" y="772672"/>
                  <a:pt x="541187" y="483872"/>
                  <a:pt x="132456" y="310994"/>
                </a:cubicBezTo>
                <a:lnTo>
                  <a:pt x="0" y="262514"/>
                </a:lnTo>
                <a:lnTo>
                  <a:pt x="58909" y="191115"/>
                </a:lnTo>
                <a:cubicBezTo>
                  <a:pt x="176989" y="73034"/>
                  <a:pt x="340116" y="0"/>
                  <a:pt x="5203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rgbClr val="EAE8E5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127000" sx="102000" sy="102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D9F396B2-4D31-4066-BE7C-D21F45C42FC8}"/>
              </a:ext>
            </a:extLst>
          </p:cNvPr>
          <p:cNvSpPr/>
          <p:nvPr/>
        </p:nvSpPr>
        <p:spPr>
          <a:xfrm>
            <a:off x="1140965" y="2885237"/>
            <a:ext cx="2711572" cy="1305012"/>
          </a:xfrm>
          <a:custGeom>
            <a:avLst/>
            <a:gdLst>
              <a:gd name="connsiteX0" fmla="*/ 652506 w 2711572"/>
              <a:gd name="connsiteY0" fmla="*/ 0 h 1305012"/>
              <a:gd name="connsiteX1" fmla="*/ 2711572 w 2711572"/>
              <a:gd name="connsiteY1" fmla="*/ 0 h 1305012"/>
              <a:gd name="connsiteX2" fmla="*/ 2661821 w 2711572"/>
              <a:gd name="connsiteY2" fmla="*/ 193492 h 1305012"/>
              <a:gd name="connsiteX3" fmla="*/ 2615548 w 2711572"/>
              <a:gd name="connsiteY3" fmla="*/ 652506 h 1305012"/>
              <a:gd name="connsiteX4" fmla="*/ 2661821 w 2711572"/>
              <a:gd name="connsiteY4" fmla="*/ 1111520 h 1305012"/>
              <a:gd name="connsiteX5" fmla="*/ 2711572 w 2711572"/>
              <a:gd name="connsiteY5" fmla="*/ 1305012 h 1305012"/>
              <a:gd name="connsiteX6" fmla="*/ 652506 w 2711572"/>
              <a:gd name="connsiteY6" fmla="*/ 1305012 h 1305012"/>
              <a:gd name="connsiteX7" fmla="*/ 0 w 2711572"/>
              <a:gd name="connsiteY7" fmla="*/ 652506 h 1305012"/>
              <a:gd name="connsiteX8" fmla="*/ 652506 w 2711572"/>
              <a:gd name="connsiteY8" fmla="*/ 0 h 130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1572" h="1305012">
                <a:moveTo>
                  <a:pt x="652506" y="0"/>
                </a:moveTo>
                <a:lnTo>
                  <a:pt x="2711572" y="0"/>
                </a:lnTo>
                <a:lnTo>
                  <a:pt x="2661821" y="193492"/>
                </a:lnTo>
                <a:cubicBezTo>
                  <a:pt x="2631481" y="341757"/>
                  <a:pt x="2615548" y="495271"/>
                  <a:pt x="2615548" y="652506"/>
                </a:cubicBezTo>
                <a:cubicBezTo>
                  <a:pt x="2615548" y="809741"/>
                  <a:pt x="2631481" y="963255"/>
                  <a:pt x="2661821" y="1111520"/>
                </a:cubicBezTo>
                <a:lnTo>
                  <a:pt x="2711572" y="1305012"/>
                </a:lnTo>
                <a:lnTo>
                  <a:pt x="652506" y="1305012"/>
                </a:lnTo>
                <a:cubicBezTo>
                  <a:pt x="292137" y="1305012"/>
                  <a:pt x="0" y="1012875"/>
                  <a:pt x="0" y="652506"/>
                </a:cubicBezTo>
                <a:cubicBezTo>
                  <a:pt x="0" y="292137"/>
                  <a:pt x="292137" y="0"/>
                  <a:pt x="652506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rgbClr val="EAE8E5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127000" sx="102000" sy="102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1ACFAAC-42AC-4166-A696-03E14D35E680}"/>
              </a:ext>
            </a:extLst>
          </p:cNvPr>
          <p:cNvSpPr/>
          <p:nvPr/>
        </p:nvSpPr>
        <p:spPr>
          <a:xfrm>
            <a:off x="8215675" y="2885237"/>
            <a:ext cx="2721543" cy="1305012"/>
          </a:xfrm>
          <a:custGeom>
            <a:avLst/>
            <a:gdLst>
              <a:gd name="connsiteX0" fmla="*/ 0 w 2721543"/>
              <a:gd name="connsiteY0" fmla="*/ 0 h 1305012"/>
              <a:gd name="connsiteX1" fmla="*/ 2069037 w 2721543"/>
              <a:gd name="connsiteY1" fmla="*/ 0 h 1305012"/>
              <a:gd name="connsiteX2" fmla="*/ 2721543 w 2721543"/>
              <a:gd name="connsiteY2" fmla="*/ 652506 h 1305012"/>
              <a:gd name="connsiteX3" fmla="*/ 2069037 w 2721543"/>
              <a:gd name="connsiteY3" fmla="*/ 1305012 h 1305012"/>
              <a:gd name="connsiteX4" fmla="*/ 0 w 2721543"/>
              <a:gd name="connsiteY4" fmla="*/ 1305012 h 1305012"/>
              <a:gd name="connsiteX5" fmla="*/ 49751 w 2721543"/>
              <a:gd name="connsiteY5" fmla="*/ 1111520 h 1305012"/>
              <a:gd name="connsiteX6" fmla="*/ 96024 w 2721543"/>
              <a:gd name="connsiteY6" fmla="*/ 652506 h 1305012"/>
              <a:gd name="connsiteX7" fmla="*/ 49751 w 2721543"/>
              <a:gd name="connsiteY7" fmla="*/ 193492 h 1305012"/>
              <a:gd name="connsiteX8" fmla="*/ 0 w 2721543"/>
              <a:gd name="connsiteY8" fmla="*/ 0 h 130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1543" h="1305012">
                <a:moveTo>
                  <a:pt x="0" y="0"/>
                </a:moveTo>
                <a:lnTo>
                  <a:pt x="2069037" y="0"/>
                </a:lnTo>
                <a:cubicBezTo>
                  <a:pt x="2429406" y="0"/>
                  <a:pt x="2721543" y="292137"/>
                  <a:pt x="2721543" y="652506"/>
                </a:cubicBezTo>
                <a:cubicBezTo>
                  <a:pt x="2721543" y="1012875"/>
                  <a:pt x="2429406" y="1305012"/>
                  <a:pt x="2069037" y="1305012"/>
                </a:cubicBezTo>
                <a:lnTo>
                  <a:pt x="0" y="1305012"/>
                </a:lnTo>
                <a:lnTo>
                  <a:pt x="49751" y="1111520"/>
                </a:lnTo>
                <a:cubicBezTo>
                  <a:pt x="80091" y="963255"/>
                  <a:pt x="96024" y="809741"/>
                  <a:pt x="96024" y="652506"/>
                </a:cubicBezTo>
                <a:cubicBezTo>
                  <a:pt x="96024" y="495271"/>
                  <a:pt x="80091" y="341757"/>
                  <a:pt x="49751" y="19349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rgbClr val="EAE8E5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127000" sx="102000" sy="102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760CC1B6-7F56-4C3A-8A81-7FB960DC46EA}"/>
              </a:ext>
            </a:extLst>
          </p:cNvPr>
          <p:cNvSpPr/>
          <p:nvPr/>
        </p:nvSpPr>
        <p:spPr>
          <a:xfrm>
            <a:off x="1907100" y="4615723"/>
            <a:ext cx="3344821" cy="1305012"/>
          </a:xfrm>
          <a:custGeom>
            <a:avLst/>
            <a:gdLst>
              <a:gd name="connsiteX0" fmla="*/ 652506 w 3344821"/>
              <a:gd name="connsiteY0" fmla="*/ 0 h 1305012"/>
              <a:gd name="connsiteX1" fmla="*/ 2120618 w 3344821"/>
              <a:gd name="connsiteY1" fmla="*/ 0 h 1305012"/>
              <a:gd name="connsiteX2" fmla="*/ 2124306 w 3344821"/>
              <a:gd name="connsiteY2" fmla="*/ 7656 h 1305012"/>
              <a:gd name="connsiteX3" fmla="*/ 3240464 w 3344821"/>
              <a:gd name="connsiteY3" fmla="*/ 1020628 h 1305012"/>
              <a:gd name="connsiteX4" fmla="*/ 3344821 w 3344821"/>
              <a:gd name="connsiteY4" fmla="*/ 1058824 h 1305012"/>
              <a:gd name="connsiteX5" fmla="*/ 3299382 w 3344821"/>
              <a:gd name="connsiteY5" fmla="*/ 1113897 h 1305012"/>
              <a:gd name="connsiteX6" fmla="*/ 2837991 w 3344821"/>
              <a:gd name="connsiteY6" fmla="*/ 1305012 h 1305012"/>
              <a:gd name="connsiteX7" fmla="*/ 652506 w 3344821"/>
              <a:gd name="connsiteY7" fmla="*/ 1305012 h 1305012"/>
              <a:gd name="connsiteX8" fmla="*/ 0 w 3344821"/>
              <a:gd name="connsiteY8" fmla="*/ 652506 h 1305012"/>
              <a:gd name="connsiteX9" fmla="*/ 652506 w 3344821"/>
              <a:gd name="connsiteY9" fmla="*/ 0 h 130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4821" h="1305012">
                <a:moveTo>
                  <a:pt x="652506" y="0"/>
                </a:moveTo>
                <a:lnTo>
                  <a:pt x="2120618" y="0"/>
                </a:lnTo>
                <a:lnTo>
                  <a:pt x="2124306" y="7656"/>
                </a:lnTo>
                <a:cubicBezTo>
                  <a:pt x="2369742" y="459464"/>
                  <a:pt x="2763611" y="818937"/>
                  <a:pt x="3240464" y="1020628"/>
                </a:cubicBezTo>
                <a:lnTo>
                  <a:pt x="3344821" y="1058824"/>
                </a:lnTo>
                <a:lnTo>
                  <a:pt x="3299382" y="1113897"/>
                </a:lnTo>
                <a:cubicBezTo>
                  <a:pt x="3181302" y="1231978"/>
                  <a:pt x="3018175" y="1305012"/>
                  <a:pt x="2837991" y="1305012"/>
                </a:cubicBezTo>
                <a:lnTo>
                  <a:pt x="652506" y="1305012"/>
                </a:lnTo>
                <a:cubicBezTo>
                  <a:pt x="292137" y="1305012"/>
                  <a:pt x="0" y="1012875"/>
                  <a:pt x="0" y="652506"/>
                </a:cubicBezTo>
                <a:cubicBezTo>
                  <a:pt x="0" y="292137"/>
                  <a:pt x="292137" y="0"/>
                  <a:pt x="652506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rgbClr val="EAE8E5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127000" sx="102000" sy="102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509B5906-059C-43A2-9253-A78E8FBF17CA}"/>
              </a:ext>
            </a:extLst>
          </p:cNvPr>
          <p:cNvSpPr/>
          <p:nvPr/>
        </p:nvSpPr>
        <p:spPr>
          <a:xfrm>
            <a:off x="6805055" y="4615723"/>
            <a:ext cx="3341428" cy="1305012"/>
          </a:xfrm>
          <a:custGeom>
            <a:avLst/>
            <a:gdLst>
              <a:gd name="connsiteX0" fmla="*/ 1235439 w 3341428"/>
              <a:gd name="connsiteY0" fmla="*/ 0 h 1305012"/>
              <a:gd name="connsiteX1" fmla="*/ 2688922 w 3341428"/>
              <a:gd name="connsiteY1" fmla="*/ 0 h 1305012"/>
              <a:gd name="connsiteX2" fmla="*/ 3341428 w 3341428"/>
              <a:gd name="connsiteY2" fmla="*/ 652506 h 1305012"/>
              <a:gd name="connsiteX3" fmla="*/ 2688922 w 3341428"/>
              <a:gd name="connsiteY3" fmla="*/ 1305012 h 1305012"/>
              <a:gd name="connsiteX4" fmla="*/ 503437 w 3341428"/>
              <a:gd name="connsiteY4" fmla="*/ 1305012 h 1305012"/>
              <a:gd name="connsiteX5" fmla="*/ 42046 w 3341428"/>
              <a:gd name="connsiteY5" fmla="*/ 1113897 h 1305012"/>
              <a:gd name="connsiteX6" fmla="*/ 0 w 3341428"/>
              <a:gd name="connsiteY6" fmla="*/ 1062936 h 1305012"/>
              <a:gd name="connsiteX7" fmla="*/ 115593 w 3341428"/>
              <a:gd name="connsiteY7" fmla="*/ 1020628 h 1305012"/>
              <a:gd name="connsiteX8" fmla="*/ 1231751 w 3341428"/>
              <a:gd name="connsiteY8" fmla="*/ 7656 h 1305012"/>
              <a:gd name="connsiteX9" fmla="*/ 1235439 w 3341428"/>
              <a:gd name="connsiteY9" fmla="*/ 0 h 130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1428" h="1305012">
                <a:moveTo>
                  <a:pt x="1235439" y="0"/>
                </a:moveTo>
                <a:lnTo>
                  <a:pt x="2688922" y="0"/>
                </a:lnTo>
                <a:cubicBezTo>
                  <a:pt x="3049291" y="0"/>
                  <a:pt x="3341428" y="292137"/>
                  <a:pt x="3341428" y="652506"/>
                </a:cubicBezTo>
                <a:cubicBezTo>
                  <a:pt x="3341428" y="1012875"/>
                  <a:pt x="3049291" y="1305012"/>
                  <a:pt x="2688922" y="1305012"/>
                </a:cubicBezTo>
                <a:lnTo>
                  <a:pt x="503437" y="1305012"/>
                </a:lnTo>
                <a:cubicBezTo>
                  <a:pt x="323253" y="1305012"/>
                  <a:pt x="160126" y="1231978"/>
                  <a:pt x="42046" y="1113897"/>
                </a:cubicBezTo>
                <a:lnTo>
                  <a:pt x="0" y="1062936"/>
                </a:lnTo>
                <a:lnTo>
                  <a:pt x="115593" y="1020628"/>
                </a:lnTo>
                <a:cubicBezTo>
                  <a:pt x="592446" y="818937"/>
                  <a:pt x="986314" y="459464"/>
                  <a:pt x="1231751" y="7656"/>
                </a:cubicBezTo>
                <a:lnTo>
                  <a:pt x="1235439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rgbClr val="EAE8E5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127000" sx="102000" sy="102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5CC920D6-17B9-4EBA-9A85-8DA730365DDE}"/>
              </a:ext>
            </a:extLst>
          </p:cNvPr>
          <p:cNvSpPr txBox="1"/>
          <p:nvPr/>
        </p:nvSpPr>
        <p:spPr>
          <a:xfrm>
            <a:off x="2111068" y="1196384"/>
            <a:ext cx="25509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Facilitator</a:t>
            </a:r>
          </a:p>
          <a:p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passionate about </a:t>
            </a:r>
          </a:p>
          <a:p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facilitating change </a:t>
            </a:r>
          </a:p>
          <a:p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the process</a:t>
            </a:r>
            <a:endParaRPr 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3BCBFA11-C384-4F17-8413-2FB4C96FCC5F}"/>
              </a:ext>
            </a:extLst>
          </p:cNvPr>
          <p:cNvSpPr txBox="1"/>
          <p:nvPr/>
        </p:nvSpPr>
        <p:spPr>
          <a:xfrm>
            <a:off x="7592369" y="1194441"/>
            <a:ext cx="23462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Translator</a:t>
            </a:r>
          </a:p>
          <a:p>
            <a:pPr algn="r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able to translate the messages in a way that </a:t>
            </a:r>
          </a:p>
          <a:p>
            <a:pPr algn="r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understands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6397C7D-2D5F-4F1E-8CF0-997922B8C593}"/>
              </a:ext>
            </a:extLst>
          </p:cNvPr>
          <p:cNvSpPr txBox="1"/>
          <p:nvPr/>
        </p:nvSpPr>
        <p:spPr>
          <a:xfrm>
            <a:off x="8198438" y="2955577"/>
            <a:ext cx="2433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Communicator</a:t>
            </a:r>
          </a:p>
          <a:p>
            <a:pPr algn="r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Promotes proactive</a:t>
            </a:r>
          </a:p>
          <a:p>
            <a:pPr algn="r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two-way project</a:t>
            </a:r>
          </a:p>
          <a:p>
            <a:pPr algn="r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</a:p>
          <a:p>
            <a:pPr algn="r"/>
            <a:endPara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EB1DAA8B-F685-44C0-9DE1-438F29E58A08}"/>
              </a:ext>
            </a:extLst>
          </p:cNvPr>
          <p:cNvSpPr txBox="1"/>
          <p:nvPr/>
        </p:nvSpPr>
        <p:spPr>
          <a:xfrm>
            <a:off x="7583245" y="4709211"/>
            <a:ext cx="24068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Share</a:t>
            </a:r>
          </a:p>
          <a:p>
            <a:pPr algn="r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Shares information, </a:t>
            </a:r>
          </a:p>
          <a:p>
            <a:pPr algn="r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learned, and provides feedback</a:t>
            </a:r>
            <a:endParaRPr 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C7965E0D-59A3-4003-905F-C7166139AE88}"/>
              </a:ext>
            </a:extLst>
          </p:cNvPr>
          <p:cNvSpPr txBox="1"/>
          <p:nvPr/>
        </p:nvSpPr>
        <p:spPr>
          <a:xfrm>
            <a:off x="2147715" y="4720147"/>
            <a:ext cx="2512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Connector</a:t>
            </a:r>
          </a:p>
          <a:p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Connects and links up people, resources, activities, etc.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874B459F-06CA-4338-A101-0C8CC281604B}"/>
              </a:ext>
            </a:extLst>
          </p:cNvPr>
          <p:cNvSpPr txBox="1"/>
          <p:nvPr/>
        </p:nvSpPr>
        <p:spPr>
          <a:xfrm>
            <a:off x="1333626" y="2977591"/>
            <a:ext cx="24410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Driver</a:t>
            </a:r>
          </a:p>
          <a:p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 sense of urgency to make and drive the change</a:t>
            </a:r>
            <a:endParaRPr 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779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111" grpId="0" animBg="1"/>
      <p:bldP spid="110" grpId="0" animBg="1"/>
      <p:bldP spid="108" grpId="0" animBg="1"/>
      <p:bldP spid="107" grpId="0" animBg="1"/>
      <p:bldP spid="106" grpId="0" animBg="1"/>
      <p:bldP spid="105" grpId="0" animBg="1"/>
      <p:bldP spid="150" grpId="0"/>
      <p:bldP spid="151" grpId="0"/>
      <p:bldP spid="152" grpId="0"/>
      <p:bldP spid="153" grpId="0"/>
      <p:bldP spid="154" grpId="0"/>
      <p:bldP spid="1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itle 12"/>
          <p:cNvSpPr txBox="1">
            <a:spLocks/>
          </p:cNvSpPr>
          <p:nvPr/>
        </p:nvSpPr>
        <p:spPr bwMode="auto">
          <a:xfrm>
            <a:off x="522154" y="1216923"/>
            <a:ext cx="11636875" cy="4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 kern="1200" baseline="0">
                <a:solidFill>
                  <a:schemeClr val="tx2"/>
                </a:solidFill>
                <a:latin typeface="Arial Bold"/>
                <a:ea typeface="ヒラギノ角ゴ Pro W3" pitchFamily="124" charset="-128"/>
                <a:cs typeface="Arial Bol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9pPr>
          </a:lstStyle>
          <a:p>
            <a:endParaRPr lang="en-US" altLang="ja-JP" sz="1467" b="0" dirty="0">
              <a:solidFill>
                <a:schemeClr val="tx1"/>
              </a:solidFill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graphicFrame>
        <p:nvGraphicFramePr>
          <p:cNvPr id="207" name="Table 206">
            <a:extLst>
              <a:ext uri="{FF2B5EF4-FFF2-40B4-BE49-F238E27FC236}">
                <a16:creationId xmlns:a16="http://schemas.microsoft.com/office/drawing/2014/main" id="{15171366-1B37-46F9-987F-1594691A98B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40" y="1161016"/>
          <a:ext cx="12084594" cy="4756274"/>
        </p:xfrm>
        <a:graphic>
          <a:graphicData uri="http://schemas.openxmlformats.org/drawingml/2006/table">
            <a:tbl>
              <a:tblPr firstRow="1" bandRow="1"/>
              <a:tblGrid>
                <a:gridCol w="228600">
                  <a:extLst>
                    <a:ext uri="{9D8B030D-6E8A-4147-A177-3AD203B41FA5}">
                      <a16:colId xmlns:a16="http://schemas.microsoft.com/office/drawing/2014/main" val="2889556829"/>
                    </a:ext>
                  </a:extLst>
                </a:gridCol>
                <a:gridCol w="290208">
                  <a:extLst>
                    <a:ext uri="{9D8B030D-6E8A-4147-A177-3AD203B41FA5}">
                      <a16:colId xmlns:a16="http://schemas.microsoft.com/office/drawing/2014/main" val="3051355316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1669576942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1134006340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1762622251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431517693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3109203086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2022433513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2701685071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1690183239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421050148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1695785347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2902119876"/>
                    </a:ext>
                  </a:extLst>
                </a:gridCol>
                <a:gridCol w="196448">
                  <a:extLst>
                    <a:ext uri="{9D8B030D-6E8A-4147-A177-3AD203B41FA5}">
                      <a16:colId xmlns:a16="http://schemas.microsoft.com/office/drawing/2014/main" val="3693854998"/>
                    </a:ext>
                  </a:extLst>
                </a:gridCol>
                <a:gridCol w="322360">
                  <a:extLst>
                    <a:ext uri="{9D8B030D-6E8A-4147-A177-3AD203B41FA5}">
                      <a16:colId xmlns:a16="http://schemas.microsoft.com/office/drawing/2014/main" val="4166636124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3994730882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4012124492"/>
                    </a:ext>
                  </a:extLst>
                </a:gridCol>
                <a:gridCol w="215295">
                  <a:extLst>
                    <a:ext uri="{9D8B030D-6E8A-4147-A177-3AD203B41FA5}">
                      <a16:colId xmlns:a16="http://schemas.microsoft.com/office/drawing/2014/main" val="4068193439"/>
                    </a:ext>
                  </a:extLst>
                </a:gridCol>
                <a:gridCol w="196119">
                  <a:extLst>
                    <a:ext uri="{9D8B030D-6E8A-4147-A177-3AD203B41FA5}">
                      <a16:colId xmlns:a16="http://schemas.microsoft.com/office/drawing/2014/main" val="380504888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2319174930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1202977070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2564279360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3721763537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2784559044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90367337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4189758370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709587184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717801023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1325793142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3713763269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712037288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1409311844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1694415533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2087577534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3393792748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3919084950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2063741902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2893059035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2994222386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362535062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1906731167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1405646101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3875745779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3080658574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800037535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3509770343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3148473681"/>
                    </a:ext>
                  </a:extLst>
                </a:gridCol>
              </a:tblGrid>
              <a:tr h="228808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8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1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8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1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8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8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8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45720" marR="4572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153721"/>
                  </a:ext>
                </a:extLst>
              </a:tr>
              <a:tr h="980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87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5787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87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5787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9525" cap="flat" cmpd="sng" algn="ctr">
                      <a:solidFill>
                        <a:srgbClr val="75787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5787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9525" cap="flat" cmpd="sng" algn="ctr">
                      <a:solidFill>
                        <a:srgbClr val="75787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5787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60032"/>
                  </a:ext>
                </a:extLst>
              </a:tr>
              <a:tr h="7080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124280"/>
                  </a:ext>
                </a:extLst>
              </a:tr>
              <a:tr h="3636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016061"/>
                  </a:ext>
                </a:extLst>
              </a:tr>
            </a:tbl>
          </a:graphicData>
        </a:graphic>
      </p:graphicFrame>
      <p:sp>
        <p:nvSpPr>
          <p:cNvPr id="209" name="TextBox 208">
            <a:extLst>
              <a:ext uri="{FF2B5EF4-FFF2-40B4-BE49-F238E27FC236}">
                <a16:creationId xmlns:a16="http://schemas.microsoft.com/office/drawing/2014/main" id="{37DB2030-5DB9-4F44-B2AA-0D8D7E8C4726}"/>
              </a:ext>
            </a:extLst>
          </p:cNvPr>
          <p:cNvSpPr txBox="1"/>
          <p:nvPr/>
        </p:nvSpPr>
        <p:spPr>
          <a:xfrm>
            <a:off x="430018" y="906420"/>
            <a:ext cx="4920809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ts val="831"/>
              </a:spcBef>
              <a:buSzPct val="100000"/>
            </a:pPr>
            <a:r>
              <a:rPr lang="en-US" sz="1500" b="1" dirty="0">
                <a:solidFill>
                  <a:srgbClr val="86B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Luma Phase 1 – Finance, </a:t>
            </a:r>
            <a:r>
              <a:rPr lang="en-US" sz="1500" b="1">
                <a:solidFill>
                  <a:srgbClr val="86B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Budget, &amp; </a:t>
            </a:r>
            <a:r>
              <a:rPr lang="en-US" sz="1500" b="1" dirty="0">
                <a:solidFill>
                  <a:srgbClr val="86B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D792C5EB-7BE3-4615-BBA6-D3B64F84EA50}"/>
              </a:ext>
            </a:extLst>
          </p:cNvPr>
          <p:cNvSpPr txBox="1"/>
          <p:nvPr/>
        </p:nvSpPr>
        <p:spPr>
          <a:xfrm>
            <a:off x="5968874" y="906420"/>
            <a:ext cx="5386699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ts val="831"/>
              </a:spcBef>
              <a:buSzPct val="100000"/>
            </a:pP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Luma Phase 2 – Human Capital Management &amp; Payroll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EAB28A0-960A-4F79-BBF0-9E0B390381AD}"/>
              </a:ext>
            </a:extLst>
          </p:cNvPr>
          <p:cNvGrpSpPr/>
          <p:nvPr/>
        </p:nvGrpSpPr>
        <p:grpSpPr>
          <a:xfrm>
            <a:off x="318400" y="2612762"/>
            <a:ext cx="6419442" cy="3203343"/>
            <a:chOff x="318400" y="2612762"/>
            <a:chExt cx="6419442" cy="3203343"/>
          </a:xfrm>
        </p:grpSpPr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BB1DD4F7-4B42-431E-BB26-15C5E572049E}"/>
                </a:ext>
              </a:extLst>
            </p:cNvPr>
            <p:cNvCxnSpPr>
              <a:cxnSpLocks/>
            </p:cNvCxnSpPr>
            <p:nvPr/>
          </p:nvCxnSpPr>
          <p:spPr>
            <a:xfrm>
              <a:off x="4183880" y="4455819"/>
              <a:ext cx="459564" cy="0"/>
            </a:xfrm>
            <a:prstGeom prst="line">
              <a:avLst/>
            </a:prstGeom>
            <a:noFill/>
            <a:ln w="19050" cap="flat" cmpd="sng" algn="ctr">
              <a:solidFill>
                <a:srgbClr val="86BC25">
                  <a:lumMod val="75000"/>
                </a:srgbClr>
              </a:solidFill>
              <a:prstDash val="solid"/>
              <a:headEnd type="oval" w="sm" len="sm"/>
              <a:tailEnd type="oval" w="sm" len="sm"/>
            </a:ln>
            <a:effectLst/>
          </p:spPr>
        </p:cxn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11020CB5-4569-4321-9F27-B856BB6DD93C}"/>
                </a:ext>
              </a:extLst>
            </p:cNvPr>
            <p:cNvSpPr txBox="1"/>
            <p:nvPr/>
          </p:nvSpPr>
          <p:spPr>
            <a:xfrm>
              <a:off x="5186095" y="5278479"/>
              <a:ext cx="71011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20487">
                <a:defRPr/>
              </a:pPr>
              <a:r>
                <a:rPr lang="en-US" sz="1100" kern="0" dirty="0">
                  <a:solidFill>
                    <a:srgbClr val="86BC25">
                      <a:lumMod val="7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Training 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E824D7F-1F7A-4A2D-80D2-486CBDFC4CE4}"/>
                </a:ext>
              </a:extLst>
            </p:cNvPr>
            <p:cNvGrpSpPr/>
            <p:nvPr/>
          </p:nvGrpSpPr>
          <p:grpSpPr>
            <a:xfrm>
              <a:off x="318400" y="2612762"/>
              <a:ext cx="6419442" cy="3203343"/>
              <a:chOff x="318400" y="2612762"/>
              <a:chExt cx="6419442" cy="3203343"/>
            </a:xfrm>
          </p:grpSpPr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26019EF3-CE67-407E-98F1-D80DB2F0B96D}"/>
                  </a:ext>
                </a:extLst>
              </p:cNvPr>
              <p:cNvSpPr txBox="1"/>
              <p:nvPr/>
            </p:nvSpPr>
            <p:spPr>
              <a:xfrm>
                <a:off x="480068" y="2612762"/>
                <a:ext cx="2031743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820487">
                  <a:defRPr/>
                </a:pPr>
                <a:r>
                  <a:rPr lang="en-US" sz="1200" kern="0" dirty="0">
                    <a:solidFill>
                      <a:srgbClr val="86BC25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 Luma Phase 1 Kick-off</a:t>
                </a:r>
              </a:p>
            </p:txBody>
          </p:sp>
          <p:sp>
            <p:nvSpPr>
              <p:cNvPr id="214" name="Isosceles Triangle 104">
                <a:extLst>
                  <a:ext uri="{FF2B5EF4-FFF2-40B4-BE49-F238E27FC236}">
                    <a16:creationId xmlns:a16="http://schemas.microsoft.com/office/drawing/2014/main" id="{06398035-DBE7-4A0A-908F-70A554B7C61E}"/>
                  </a:ext>
                </a:extLst>
              </p:cNvPr>
              <p:cNvSpPr/>
              <p:nvPr/>
            </p:nvSpPr>
            <p:spPr>
              <a:xfrm>
                <a:off x="318400" y="2618275"/>
                <a:ext cx="178895" cy="182880"/>
              </a:xfrm>
              <a:prstGeom prst="diamond">
                <a:avLst/>
              </a:prstGeom>
              <a:solidFill>
                <a:srgbClr val="86BC25"/>
              </a:solidFill>
              <a:ln w="31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lIns="82048" tIns="41025" rIns="82048" bIns="41025" rtlCol="0" anchor="ctr"/>
              <a:lstStyle/>
              <a:p>
                <a:pPr marL="0" marR="0" lvl="0" indent="0" algn="ctr" defTabSz="8204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B343BA96-7EFC-45C2-8401-76348EBB68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8207" y="3378915"/>
                <a:ext cx="510229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86BC25"/>
                </a:solidFill>
                <a:prstDash val="solid"/>
                <a:headEnd type="oval" w="sm" len="sm"/>
                <a:tailEnd type="oval" w="sm" len="sm"/>
              </a:ln>
              <a:effectLst/>
            </p:spPr>
          </p:cxnSp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3472DC72-A3A9-48D0-A80D-4AC42DE9725A}"/>
                  </a:ext>
                </a:extLst>
              </p:cNvPr>
              <p:cNvSpPr txBox="1"/>
              <p:nvPr/>
            </p:nvSpPr>
            <p:spPr>
              <a:xfrm>
                <a:off x="804634" y="3021450"/>
                <a:ext cx="83434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820487">
                  <a:defRPr/>
                </a:pPr>
                <a:r>
                  <a:rPr lang="en-US" sz="1100" kern="0" dirty="0">
                    <a:solidFill>
                      <a:srgbClr val="86BC25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Discovery &amp; Preparation</a:t>
                </a:r>
              </a:p>
            </p:txBody>
          </p: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D1DED82D-D54C-4201-93F0-8B8A060886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8207" y="3646657"/>
                <a:ext cx="206603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86BC25"/>
                </a:solidFill>
                <a:prstDash val="solid"/>
                <a:headEnd type="oval" w="sm" len="sm"/>
                <a:tailEnd type="oval" w="sm" len="sm"/>
              </a:ln>
              <a:effectLst/>
            </p:spPr>
          </p:cxnSp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9B92BD6E-69BD-45D8-9481-7D20A83FC6E0}"/>
                  </a:ext>
                </a:extLst>
              </p:cNvPr>
              <p:cNvSpPr txBox="1"/>
              <p:nvPr/>
            </p:nvSpPr>
            <p:spPr>
              <a:xfrm>
                <a:off x="809268" y="3462707"/>
                <a:ext cx="1333223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820487">
                  <a:defRPr/>
                </a:pPr>
                <a:r>
                  <a:rPr lang="en-US" sz="1100" kern="0" dirty="0">
                    <a:solidFill>
                      <a:srgbClr val="86BC25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Enterprise Design</a:t>
                </a:r>
              </a:p>
            </p:txBody>
          </p: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E9C8DF10-13EA-4565-A602-52E7C5F2DB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16479" y="3385739"/>
                <a:ext cx="795332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86BC25"/>
                </a:solidFill>
                <a:prstDash val="solid"/>
                <a:headEnd type="oval" w="sm" len="sm"/>
                <a:tailEnd type="oval" w="sm" len="sm"/>
              </a:ln>
              <a:effectLst/>
            </p:spPr>
          </p:cxn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64CEC6A7-C390-4C5B-8C51-C87C1B10E383}"/>
                  </a:ext>
                </a:extLst>
              </p:cNvPr>
              <p:cNvSpPr txBox="1"/>
              <p:nvPr/>
            </p:nvSpPr>
            <p:spPr>
              <a:xfrm>
                <a:off x="1736057" y="3022782"/>
                <a:ext cx="89663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820487">
                  <a:defRPr/>
                </a:pPr>
                <a:r>
                  <a:rPr lang="en-US" sz="1100" kern="0" dirty="0">
                    <a:solidFill>
                      <a:srgbClr val="86BC25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Project Team Training</a:t>
                </a:r>
              </a:p>
            </p:txBody>
          </p: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58D34C71-1623-436A-AFBB-1ACF495022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4237" y="4169363"/>
                <a:ext cx="278952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86BC25">
                    <a:lumMod val="75000"/>
                  </a:srgbClr>
                </a:solidFill>
                <a:prstDash val="solid"/>
                <a:headEnd type="oval" w="sm" len="sm"/>
                <a:tailEnd type="oval" w="sm" len="sm"/>
              </a:ln>
              <a:effectLst/>
            </p:spPr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04EE7012-4781-4442-9A9E-DE69B7C24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3187" y="4169363"/>
                <a:ext cx="241714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86BC25">
                    <a:lumMod val="75000"/>
                  </a:srgbClr>
                </a:solidFill>
                <a:prstDash val="solid"/>
                <a:headEnd type="oval" w="sm" len="sm"/>
                <a:tailEnd type="oval" w="sm" len="sm"/>
              </a:ln>
              <a:effectLst/>
            </p:spPr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F1B8B379-B144-4271-9C87-B9346EEC3E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4241" y="4169363"/>
                <a:ext cx="269996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86BC25">
                    <a:lumMod val="75000"/>
                  </a:srgbClr>
                </a:solidFill>
                <a:prstDash val="solid"/>
                <a:headEnd type="oval" w="sm" len="sm"/>
                <a:tailEnd type="oval" w="sm" len="sm"/>
              </a:ln>
              <a:effectLst/>
            </p:spPr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E5B57648-5008-44AF-9B9F-EAA9086AA9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0682" y="4712588"/>
                <a:ext cx="615499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86BC25">
                    <a:lumMod val="75000"/>
                  </a:srgbClr>
                </a:solidFill>
                <a:prstDash val="solid"/>
                <a:headEnd type="oval" w="sm" len="sm"/>
                <a:tailEnd type="oval" w="sm" len="sm"/>
              </a:ln>
              <a:effectLst/>
            </p:spPr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81662BAF-BA8B-4986-BFC7-2445BD9C56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23835" y="5153152"/>
                <a:ext cx="918022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86BC25">
                    <a:lumMod val="75000"/>
                  </a:srgbClr>
                </a:solidFill>
                <a:prstDash val="solid"/>
                <a:headEnd type="oval" w="sm" len="sm"/>
                <a:tailEnd type="oval" w="sm" len="sm"/>
              </a:ln>
              <a:effectLst/>
            </p:spPr>
          </p:cxn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5B345ED6-F18E-4DB0-8025-3EFBAEAE9AE2}"/>
                  </a:ext>
                </a:extLst>
              </p:cNvPr>
              <p:cNvSpPr txBox="1"/>
              <p:nvPr/>
            </p:nvSpPr>
            <p:spPr>
              <a:xfrm>
                <a:off x="3898893" y="4947046"/>
                <a:ext cx="1386351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820487">
                  <a:defRPr/>
                </a:pPr>
                <a:r>
                  <a:rPr lang="en-US" sz="1100" kern="0" dirty="0">
                    <a:solidFill>
                      <a:srgbClr val="86BC25">
                        <a:lumMod val="75000"/>
                      </a:srgb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Design Updates</a:t>
                </a:r>
              </a:p>
            </p:txBody>
          </p:sp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AB4FB201-598A-4B52-AC9A-0225D9F29C60}"/>
                  </a:ext>
                </a:extLst>
              </p:cNvPr>
              <p:cNvSpPr txBox="1"/>
              <p:nvPr/>
            </p:nvSpPr>
            <p:spPr>
              <a:xfrm>
                <a:off x="4626304" y="4529410"/>
                <a:ext cx="1584144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820487">
                  <a:defRPr/>
                </a:pPr>
                <a:r>
                  <a:rPr lang="en-US" sz="1100" kern="0" dirty="0">
                    <a:solidFill>
                      <a:srgbClr val="86BC25">
                        <a:lumMod val="75000"/>
                      </a:srgb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User Acceptance Testing</a:t>
                </a:r>
              </a:p>
            </p:txBody>
          </p: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96E5A03C-F93A-42F3-84AD-11A092789E7D}"/>
                  </a:ext>
                </a:extLst>
              </p:cNvPr>
              <p:cNvSpPr txBox="1"/>
              <p:nvPr/>
            </p:nvSpPr>
            <p:spPr>
              <a:xfrm>
                <a:off x="5968874" y="5706792"/>
                <a:ext cx="768968" cy="1090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820487">
                  <a:lnSpc>
                    <a:spcPts val="760"/>
                  </a:lnSpc>
                  <a:defRPr/>
                </a:pPr>
                <a:r>
                  <a:rPr lang="en-US" sz="1100" b="1" i="1" kern="0" dirty="0">
                    <a:solidFill>
                      <a:srgbClr val="86BC25">
                        <a:lumMod val="50000"/>
                      </a:srgb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Go-Live</a:t>
                </a:r>
              </a:p>
            </p:txBody>
          </p:sp>
          <p:sp>
            <p:nvSpPr>
              <p:cNvPr id="229" name="Diamond 228">
                <a:extLst>
                  <a:ext uri="{FF2B5EF4-FFF2-40B4-BE49-F238E27FC236}">
                    <a16:creationId xmlns:a16="http://schemas.microsoft.com/office/drawing/2014/main" id="{98443DB8-A2CB-4699-93A8-3C88D9AC58EF}"/>
                  </a:ext>
                </a:extLst>
              </p:cNvPr>
              <p:cNvSpPr/>
              <p:nvPr/>
            </p:nvSpPr>
            <p:spPr bwMode="gray">
              <a:xfrm>
                <a:off x="5814723" y="5678945"/>
                <a:ext cx="134171" cy="137160"/>
              </a:xfrm>
              <a:prstGeom prst="diamond">
                <a:avLst/>
              </a:prstGeom>
              <a:solidFill>
                <a:srgbClr val="86BC25">
                  <a:lumMod val="50000"/>
                </a:srgbClr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45720" tIns="45720" rIns="4572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</a:endParaRPr>
              </a:p>
            </p:txBody>
          </p:sp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A69CD0D6-4051-4825-893A-75E0D8DDCF1C}"/>
                  </a:ext>
                </a:extLst>
              </p:cNvPr>
              <p:cNvSpPr txBox="1"/>
              <p:nvPr/>
            </p:nvSpPr>
            <p:spPr>
              <a:xfrm>
                <a:off x="3768296" y="5642282"/>
                <a:ext cx="1511963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defTabSz="820487">
                  <a:defRPr/>
                </a:pPr>
                <a:r>
                  <a:rPr lang="en-US" sz="1100" b="1" i="1" kern="0" dirty="0">
                    <a:solidFill>
                      <a:srgbClr val="86BC25">
                        <a:lumMod val="50000"/>
                      </a:srgb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Budget Go-Live</a:t>
                </a:r>
              </a:p>
            </p:txBody>
          </p:sp>
          <p:sp>
            <p:nvSpPr>
              <p:cNvPr id="231" name="Diamond 230">
                <a:extLst>
                  <a:ext uri="{FF2B5EF4-FFF2-40B4-BE49-F238E27FC236}">
                    <a16:creationId xmlns:a16="http://schemas.microsoft.com/office/drawing/2014/main" id="{FCE77F5E-669E-4694-92BF-A62DC37D2108}"/>
                  </a:ext>
                </a:extLst>
              </p:cNvPr>
              <p:cNvSpPr/>
              <p:nvPr/>
            </p:nvSpPr>
            <p:spPr bwMode="gray">
              <a:xfrm>
                <a:off x="5304117" y="5672391"/>
                <a:ext cx="134171" cy="137160"/>
              </a:xfrm>
              <a:prstGeom prst="diamond">
                <a:avLst/>
              </a:prstGeom>
              <a:solidFill>
                <a:srgbClr val="86BC25">
                  <a:lumMod val="50000"/>
                </a:srgbClr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45720" tIns="45720" rIns="4572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</a:endParaRPr>
              </a:p>
            </p:txBody>
          </p:sp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FE0D8E89-178D-490F-866B-258F5F85581C}"/>
                  </a:ext>
                </a:extLst>
              </p:cNvPr>
              <p:cNvSpPr txBox="1"/>
              <p:nvPr/>
            </p:nvSpPr>
            <p:spPr>
              <a:xfrm>
                <a:off x="2418330" y="3966904"/>
                <a:ext cx="959153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820487">
                  <a:defRPr/>
                </a:pPr>
                <a:r>
                  <a:rPr lang="en-US" sz="1100" kern="0" dirty="0">
                    <a:solidFill>
                      <a:srgbClr val="86BC25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Sprint 1-3</a:t>
                </a:r>
              </a:p>
            </p:txBody>
          </p: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1DA17BEC-487A-4E52-8B34-EBD895FF91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8207" y="3895056"/>
                <a:ext cx="1551396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86BC25"/>
                </a:solidFill>
                <a:prstDash val="solid"/>
                <a:headEnd type="oval" w="sm" len="sm"/>
                <a:tailEnd type="oval" w="sm" len="sm"/>
              </a:ln>
              <a:effectLst/>
            </p:spPr>
          </p:cxn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E20D7B39-6706-46B0-813E-ADBC57290CFE}"/>
                  </a:ext>
                </a:extLst>
              </p:cNvPr>
              <p:cNvSpPr txBox="1"/>
              <p:nvPr/>
            </p:nvSpPr>
            <p:spPr>
              <a:xfrm>
                <a:off x="785415" y="3710834"/>
                <a:ext cx="2005588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820487">
                  <a:defRPr/>
                </a:pPr>
                <a:r>
                  <a:rPr lang="en-US" sz="1100" kern="0" dirty="0">
                    <a:solidFill>
                      <a:srgbClr val="86BC25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Technical Design (FRICE-W)</a:t>
                </a:r>
              </a:p>
            </p:txBody>
          </p:sp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19A4F4A1-110A-4679-B1F3-EDFB1BE9C156}"/>
                  </a:ext>
                </a:extLst>
              </p:cNvPr>
              <p:cNvSpPr txBox="1"/>
              <p:nvPr/>
            </p:nvSpPr>
            <p:spPr>
              <a:xfrm>
                <a:off x="2598339" y="4536768"/>
                <a:ext cx="1481675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820487">
                  <a:defRPr/>
                </a:pPr>
                <a:r>
                  <a:rPr lang="en-US" sz="1100" kern="0" dirty="0">
                    <a:solidFill>
                      <a:srgbClr val="86BC25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Mock Data Conv. 1 &amp; 2</a:t>
                </a:r>
              </a:p>
            </p:txBody>
          </p: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ADB0A4D5-0811-451D-8C9B-4D7D75C400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4241" y="4737033"/>
                <a:ext cx="251861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86BC25">
                    <a:lumMod val="75000"/>
                  </a:srgbClr>
                </a:solidFill>
                <a:prstDash val="solid"/>
                <a:headEnd type="oval" w="sm" len="sm"/>
                <a:tailEnd type="oval" w="sm" len="sm"/>
              </a:ln>
              <a:effectLst/>
            </p:spPr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A5B33702-BFED-4408-A8C9-ACCFDBBA67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8335" y="4737033"/>
                <a:ext cx="286901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86BC25">
                    <a:lumMod val="75000"/>
                  </a:srgbClr>
                </a:solidFill>
                <a:prstDash val="solid"/>
                <a:headEnd type="oval" w="sm" len="sm"/>
                <a:tailEnd type="oval" w="sm" len="sm"/>
              </a:ln>
              <a:effectLst/>
            </p:spPr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896811F0-3241-4231-8032-25328AA5C5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4901" y="4455819"/>
                <a:ext cx="775209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86BC25">
                    <a:lumMod val="75000"/>
                  </a:srgbClr>
                </a:solidFill>
                <a:prstDash val="solid"/>
                <a:headEnd type="oval" w="sm" len="sm"/>
                <a:tailEnd type="oval" w="sm" len="sm"/>
              </a:ln>
              <a:effectLst/>
            </p:spPr>
          </p:cxnSp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DC390E56-6F53-4506-A02C-30FAA661FB54}"/>
                  </a:ext>
                </a:extLst>
              </p:cNvPr>
              <p:cNvSpPr txBox="1"/>
              <p:nvPr/>
            </p:nvSpPr>
            <p:spPr>
              <a:xfrm>
                <a:off x="3382732" y="4256997"/>
                <a:ext cx="2521425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820487">
                  <a:defRPr/>
                </a:pPr>
                <a:r>
                  <a:rPr lang="en-US" sz="1100" kern="0" dirty="0">
                    <a:solidFill>
                      <a:srgbClr val="86BC25">
                        <a:lumMod val="75000"/>
                      </a:srgb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System Integration Testing 1 &amp; 2  (SIT)</a:t>
                </a:r>
              </a:p>
            </p:txBody>
          </p: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DBC88A30-0DEA-4084-990F-23E3DB36AE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7133" y="5473794"/>
                <a:ext cx="1277349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86BC25">
                    <a:lumMod val="75000"/>
                  </a:srgbClr>
                </a:solidFill>
                <a:prstDash val="solid"/>
                <a:headEnd type="oval" w="sm" len="sm"/>
                <a:tailEnd type="oval" w="sm" len="sm"/>
              </a:ln>
              <a:effectLst/>
            </p:spPr>
          </p:cxnSp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1D38835B-1EB2-4DC3-8603-3E1DA6FF60B1}"/>
                  </a:ext>
                </a:extLst>
              </p:cNvPr>
              <p:cNvSpPr txBox="1"/>
              <p:nvPr/>
            </p:nvSpPr>
            <p:spPr>
              <a:xfrm>
                <a:off x="3825344" y="5272685"/>
                <a:ext cx="906641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820487">
                  <a:defRPr/>
                </a:pPr>
                <a:r>
                  <a:rPr lang="en-US" sz="1100" kern="0" dirty="0">
                    <a:solidFill>
                      <a:srgbClr val="86BC25">
                        <a:lumMod val="75000"/>
                      </a:srgb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Training Dev.</a:t>
                </a:r>
              </a:p>
            </p:txBody>
          </p: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D8BA15D5-904F-4046-B980-752D8C9D34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26009" y="5468027"/>
                <a:ext cx="664361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86BC25">
                    <a:lumMod val="75000"/>
                  </a:srgbClr>
                </a:solidFill>
                <a:prstDash val="solid"/>
                <a:headEnd type="oval" w="sm" len="sm"/>
                <a:tailEnd type="oval" w="sm" len="sm"/>
              </a:ln>
              <a:effectLst/>
            </p:spPr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9B868739-FB68-47F1-969E-89FAF0F9DF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7847" y="2980937"/>
                <a:ext cx="626708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86BC25"/>
                </a:solidFill>
                <a:prstDash val="solid"/>
                <a:headEnd type="oval" w="sm" len="sm"/>
                <a:tailEnd type="oval" w="sm" len="sm"/>
              </a:ln>
              <a:effectLst/>
            </p:spPr>
          </p:cxnSp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86C010EE-6CF9-48C0-8A02-1A0F77C63C88}"/>
                  </a:ext>
                </a:extLst>
              </p:cNvPr>
              <p:cNvSpPr txBox="1"/>
              <p:nvPr/>
            </p:nvSpPr>
            <p:spPr>
              <a:xfrm>
                <a:off x="463175" y="2816782"/>
                <a:ext cx="501798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820487">
                  <a:defRPr/>
                </a:pPr>
                <a:r>
                  <a:rPr lang="en-US" sz="1100" kern="0" dirty="0">
                    <a:solidFill>
                      <a:srgbClr val="86BC25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Plan</a:t>
                </a:r>
              </a:p>
            </p:txBody>
          </p:sp>
        </p:grpSp>
      </p:grpSp>
      <p:sp>
        <p:nvSpPr>
          <p:cNvPr id="104" name="Slide Number Placeholder 2">
            <a:extLst>
              <a:ext uri="{FF2B5EF4-FFF2-40B4-BE49-F238E27FC236}">
                <a16:creationId xmlns:a16="http://schemas.microsoft.com/office/drawing/2014/main" id="{B96A5BB4-B83B-4290-B135-5AE556503B15}"/>
              </a:ext>
            </a:extLst>
          </p:cNvPr>
          <p:cNvSpPr txBox="1">
            <a:spLocks/>
          </p:cNvSpPr>
          <p:nvPr/>
        </p:nvSpPr>
        <p:spPr>
          <a:xfrm>
            <a:off x="10824185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993B956-EC48-49C8-A8DD-0FEF051B470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CD1B156-BDDE-438F-92BE-FE65B52979E0}"/>
              </a:ext>
            </a:extLst>
          </p:cNvPr>
          <p:cNvGrpSpPr/>
          <p:nvPr/>
        </p:nvGrpSpPr>
        <p:grpSpPr>
          <a:xfrm>
            <a:off x="389475" y="1586526"/>
            <a:ext cx="11766485" cy="1191840"/>
            <a:chOff x="389475" y="1586526"/>
            <a:chExt cx="11766485" cy="1191840"/>
          </a:xfrm>
        </p:grpSpPr>
        <p:sp>
          <p:nvSpPr>
            <p:cNvPr id="283" name="Pentagon 86">
              <a:extLst>
                <a:ext uri="{FF2B5EF4-FFF2-40B4-BE49-F238E27FC236}">
                  <a16:creationId xmlns:a16="http://schemas.microsoft.com/office/drawing/2014/main" id="{AB0B13ED-4BD2-4165-ABB8-74B125FB9E73}"/>
                </a:ext>
              </a:extLst>
            </p:cNvPr>
            <p:cNvSpPr/>
            <p:nvPr/>
          </p:nvSpPr>
          <p:spPr bwMode="gray">
            <a:xfrm>
              <a:off x="5582272" y="1587617"/>
              <a:ext cx="1989579" cy="331979"/>
            </a:xfrm>
            <a:prstGeom prst="homePlate">
              <a:avLst>
                <a:gd name="adj" fmla="val 31990"/>
              </a:avLst>
            </a:prstGeom>
            <a:solidFill>
              <a:srgbClr val="86BC25">
                <a:lumMod val="50000"/>
              </a:srgbClr>
            </a:solidFill>
            <a:ln w="635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182880" tIns="45720" rIns="0" bIns="45720" rtlCol="0" anchor="ctr"/>
            <a:lstStyle/>
            <a:p>
              <a:pPr marL="0" marR="0" lvl="0" indent="0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       RUN</a:t>
              </a:r>
            </a:p>
          </p:txBody>
        </p:sp>
        <p:sp>
          <p:nvSpPr>
            <p:cNvPr id="284" name="Pentagon 87">
              <a:extLst>
                <a:ext uri="{FF2B5EF4-FFF2-40B4-BE49-F238E27FC236}">
                  <a16:creationId xmlns:a16="http://schemas.microsoft.com/office/drawing/2014/main" id="{E9BEA0DA-CB8F-44F6-BF49-A9F83370744A}"/>
                </a:ext>
              </a:extLst>
            </p:cNvPr>
            <p:cNvSpPr/>
            <p:nvPr/>
          </p:nvSpPr>
          <p:spPr bwMode="gray">
            <a:xfrm>
              <a:off x="2190172" y="1586526"/>
              <a:ext cx="3521404" cy="333070"/>
            </a:xfrm>
            <a:prstGeom prst="homePlate">
              <a:avLst>
                <a:gd name="adj" fmla="val 31990"/>
              </a:avLst>
            </a:prstGeom>
            <a:solidFill>
              <a:srgbClr val="86BC25">
                <a:lumMod val="75000"/>
              </a:srgbClr>
            </a:solidFill>
            <a:ln w="635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45720" tIns="45720" rIns="45720" bIns="4572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DELIVER</a:t>
              </a:r>
            </a:p>
          </p:txBody>
        </p:sp>
        <p:sp>
          <p:nvSpPr>
            <p:cNvPr id="285" name="Pentagon 88">
              <a:extLst>
                <a:ext uri="{FF2B5EF4-FFF2-40B4-BE49-F238E27FC236}">
                  <a16:creationId xmlns:a16="http://schemas.microsoft.com/office/drawing/2014/main" id="{60CA7966-6F1B-4E2A-B380-451C49009AF6}"/>
                </a:ext>
              </a:extLst>
            </p:cNvPr>
            <p:cNvSpPr/>
            <p:nvPr/>
          </p:nvSpPr>
          <p:spPr bwMode="gray">
            <a:xfrm>
              <a:off x="392261" y="1587616"/>
              <a:ext cx="1977342" cy="331980"/>
            </a:xfrm>
            <a:prstGeom prst="homePlate">
              <a:avLst>
                <a:gd name="adj" fmla="val 31990"/>
              </a:avLst>
            </a:prstGeom>
            <a:solidFill>
              <a:srgbClr val="86BC25"/>
            </a:solidFill>
            <a:ln w="635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45720" tIns="45720" rIns="45720" bIns="4572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IMAGINE</a:t>
              </a:r>
            </a:p>
          </p:txBody>
        </p:sp>
        <p:sp>
          <p:nvSpPr>
            <p:cNvPr id="286" name="Pentagon 152">
              <a:extLst>
                <a:ext uri="{FF2B5EF4-FFF2-40B4-BE49-F238E27FC236}">
                  <a16:creationId xmlns:a16="http://schemas.microsoft.com/office/drawing/2014/main" id="{1B3D0D7D-A215-4F25-9BD5-EB6B1B38B262}"/>
                </a:ext>
              </a:extLst>
            </p:cNvPr>
            <p:cNvSpPr/>
            <p:nvPr/>
          </p:nvSpPr>
          <p:spPr bwMode="gray">
            <a:xfrm>
              <a:off x="10108829" y="1935638"/>
              <a:ext cx="2047131" cy="330707"/>
            </a:xfrm>
            <a:prstGeom prst="homePlate">
              <a:avLst>
                <a:gd name="adj" fmla="val 31990"/>
              </a:avLst>
            </a:prstGeom>
            <a:solidFill>
              <a:schemeClr val="accent2"/>
            </a:solidFill>
            <a:ln w="635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126609" tIns="63305" rIns="0" bIns="63305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RUN</a:t>
              </a:r>
            </a:p>
          </p:txBody>
        </p:sp>
        <p:sp>
          <p:nvSpPr>
            <p:cNvPr id="287" name="Pentagon 153">
              <a:extLst>
                <a:ext uri="{FF2B5EF4-FFF2-40B4-BE49-F238E27FC236}">
                  <a16:creationId xmlns:a16="http://schemas.microsoft.com/office/drawing/2014/main" id="{362ED5C5-7434-4EC2-87C1-E3CE609F19E7}"/>
                </a:ext>
              </a:extLst>
            </p:cNvPr>
            <p:cNvSpPr/>
            <p:nvPr/>
          </p:nvSpPr>
          <p:spPr bwMode="gray">
            <a:xfrm>
              <a:off x="7507040" y="1934366"/>
              <a:ext cx="2804691" cy="331979"/>
            </a:xfrm>
            <a:prstGeom prst="homePlate">
              <a:avLst>
                <a:gd name="adj" fmla="val 31990"/>
              </a:avLst>
            </a:prstGeom>
            <a:solidFill>
              <a:schemeClr val="tx1">
                <a:lumMod val="90000"/>
                <a:lumOff val="10000"/>
              </a:schemeClr>
            </a:solidFill>
            <a:ln w="635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63305" tIns="63305" rIns="63305" bIns="63305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DELIVER</a:t>
              </a:r>
            </a:p>
          </p:txBody>
        </p:sp>
        <p:sp>
          <p:nvSpPr>
            <p:cNvPr id="288" name="Chevron 154">
              <a:extLst>
                <a:ext uri="{FF2B5EF4-FFF2-40B4-BE49-F238E27FC236}">
                  <a16:creationId xmlns:a16="http://schemas.microsoft.com/office/drawing/2014/main" id="{51CA6FBE-3C08-43B3-899A-198FEF271FBF}"/>
                </a:ext>
              </a:extLst>
            </p:cNvPr>
            <p:cNvSpPr/>
            <p:nvPr/>
          </p:nvSpPr>
          <p:spPr bwMode="gray">
            <a:xfrm>
              <a:off x="5874569" y="1932581"/>
              <a:ext cx="1740346" cy="331979"/>
            </a:xfrm>
            <a:prstGeom prst="chevron">
              <a:avLst>
                <a:gd name="adj" fmla="val 27116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63305" tIns="63305" rIns="63305" bIns="63305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IMAGINE</a:t>
              </a:r>
            </a:p>
          </p:txBody>
        </p:sp>
        <p:sp>
          <p:nvSpPr>
            <p:cNvPr id="289" name="Pentagon 83">
              <a:extLst>
                <a:ext uri="{FF2B5EF4-FFF2-40B4-BE49-F238E27FC236}">
                  <a16:creationId xmlns:a16="http://schemas.microsoft.com/office/drawing/2014/main" id="{0B7B4089-DFC1-4AE2-AEA2-3F699244B25C}"/>
                </a:ext>
              </a:extLst>
            </p:cNvPr>
            <p:cNvSpPr/>
            <p:nvPr/>
          </p:nvSpPr>
          <p:spPr bwMode="gray">
            <a:xfrm>
              <a:off x="6127899" y="2267150"/>
              <a:ext cx="1431717" cy="243247"/>
            </a:xfrm>
            <a:prstGeom prst="homePlate">
              <a:avLst>
                <a:gd name="adj" fmla="val 31990"/>
              </a:avLst>
            </a:prstGeom>
            <a:solidFill>
              <a:srgbClr val="86BC25">
                <a:lumMod val="50000"/>
              </a:srgbClr>
            </a:solidFill>
            <a:ln w="635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Support</a:t>
              </a:r>
            </a:p>
          </p:txBody>
        </p:sp>
        <p:sp>
          <p:nvSpPr>
            <p:cNvPr id="290" name="Pentagon 84">
              <a:extLst>
                <a:ext uri="{FF2B5EF4-FFF2-40B4-BE49-F238E27FC236}">
                  <a16:creationId xmlns:a16="http://schemas.microsoft.com/office/drawing/2014/main" id="{621CACAD-5BEB-43F8-AB5B-B1EA3054B92E}"/>
                </a:ext>
              </a:extLst>
            </p:cNvPr>
            <p:cNvSpPr/>
            <p:nvPr/>
          </p:nvSpPr>
          <p:spPr bwMode="gray">
            <a:xfrm>
              <a:off x="5570293" y="2266435"/>
              <a:ext cx="640155" cy="244676"/>
            </a:xfrm>
            <a:prstGeom prst="homePlate">
              <a:avLst>
                <a:gd name="adj" fmla="val 31990"/>
              </a:avLst>
            </a:prstGeom>
            <a:solidFill>
              <a:srgbClr val="86BC25">
                <a:lumMod val="50000"/>
              </a:srgbClr>
            </a:solidFill>
            <a:ln w="635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0" tIns="0" rIns="45720" bIns="0" rtlCol="0" anchor="ctr"/>
            <a:lstStyle/>
            <a:p>
              <a:pPr marL="0" marR="0" lvl="0" indent="0" algn="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Deploy</a:t>
              </a:r>
            </a:p>
          </p:txBody>
        </p:sp>
        <p:sp>
          <p:nvSpPr>
            <p:cNvPr id="291" name="Pentagon 85">
              <a:extLst>
                <a:ext uri="{FF2B5EF4-FFF2-40B4-BE49-F238E27FC236}">
                  <a16:creationId xmlns:a16="http://schemas.microsoft.com/office/drawing/2014/main" id="{ED9A1521-D64A-496C-9E93-00E9D229A7AB}"/>
                </a:ext>
              </a:extLst>
            </p:cNvPr>
            <p:cNvSpPr/>
            <p:nvPr/>
          </p:nvSpPr>
          <p:spPr bwMode="gray">
            <a:xfrm>
              <a:off x="3768296" y="2264899"/>
              <a:ext cx="1943280" cy="250821"/>
            </a:xfrm>
            <a:prstGeom prst="homePlate">
              <a:avLst>
                <a:gd name="adj" fmla="val 31990"/>
              </a:avLst>
            </a:prstGeom>
            <a:solidFill>
              <a:srgbClr val="86BC25">
                <a:lumMod val="75000"/>
              </a:srgbClr>
            </a:solidFill>
            <a:ln w="635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Validate</a:t>
              </a:r>
            </a:p>
          </p:txBody>
        </p:sp>
        <p:sp>
          <p:nvSpPr>
            <p:cNvPr id="292" name="Pentagon 89">
              <a:extLst>
                <a:ext uri="{FF2B5EF4-FFF2-40B4-BE49-F238E27FC236}">
                  <a16:creationId xmlns:a16="http://schemas.microsoft.com/office/drawing/2014/main" id="{1525E0C8-8D24-43CD-A0B7-01198B6C1C79}"/>
                </a:ext>
              </a:extLst>
            </p:cNvPr>
            <p:cNvSpPr/>
            <p:nvPr/>
          </p:nvSpPr>
          <p:spPr bwMode="gray">
            <a:xfrm>
              <a:off x="2256212" y="2267971"/>
              <a:ext cx="1611069" cy="250822"/>
            </a:xfrm>
            <a:prstGeom prst="homePlate">
              <a:avLst>
                <a:gd name="adj" fmla="val 31990"/>
              </a:avLst>
            </a:prstGeom>
            <a:solidFill>
              <a:srgbClr val="86BC25">
                <a:lumMod val="75000"/>
              </a:srgbClr>
            </a:solidFill>
            <a:ln w="635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Configure &amp; Prototype</a:t>
              </a:r>
            </a:p>
          </p:txBody>
        </p:sp>
        <p:sp>
          <p:nvSpPr>
            <p:cNvPr id="293" name="Pentagon 90">
              <a:extLst>
                <a:ext uri="{FF2B5EF4-FFF2-40B4-BE49-F238E27FC236}">
                  <a16:creationId xmlns:a16="http://schemas.microsoft.com/office/drawing/2014/main" id="{027BB230-1DE0-4A0B-863C-78EF41B861E4}"/>
                </a:ext>
              </a:extLst>
            </p:cNvPr>
            <p:cNvSpPr/>
            <p:nvPr/>
          </p:nvSpPr>
          <p:spPr bwMode="gray">
            <a:xfrm>
              <a:off x="906022" y="2265237"/>
              <a:ext cx="1434364" cy="256290"/>
            </a:xfrm>
            <a:prstGeom prst="homePlate">
              <a:avLst>
                <a:gd name="adj" fmla="val 31990"/>
              </a:avLst>
            </a:prstGeom>
            <a:solidFill>
              <a:srgbClr val="86BC25"/>
            </a:solidFill>
            <a:ln w="635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Architect</a:t>
              </a:r>
            </a:p>
          </p:txBody>
        </p:sp>
        <p:sp>
          <p:nvSpPr>
            <p:cNvPr id="294" name="Pentagon 91">
              <a:extLst>
                <a:ext uri="{FF2B5EF4-FFF2-40B4-BE49-F238E27FC236}">
                  <a16:creationId xmlns:a16="http://schemas.microsoft.com/office/drawing/2014/main" id="{B8606E2E-FCD8-4C03-9CD5-A09D34898D7C}"/>
                </a:ext>
              </a:extLst>
            </p:cNvPr>
            <p:cNvSpPr/>
            <p:nvPr/>
          </p:nvSpPr>
          <p:spPr bwMode="gray">
            <a:xfrm>
              <a:off x="389475" y="2267971"/>
              <a:ext cx="645080" cy="250822"/>
            </a:xfrm>
            <a:prstGeom prst="homePlate">
              <a:avLst>
                <a:gd name="adj" fmla="val 31990"/>
              </a:avLst>
            </a:prstGeom>
            <a:solidFill>
              <a:srgbClr val="86BC25"/>
            </a:solidFill>
            <a:ln w="635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Plan</a:t>
              </a:r>
            </a:p>
          </p:txBody>
        </p:sp>
        <p:sp>
          <p:nvSpPr>
            <p:cNvPr id="138" name="Pentagon 83">
              <a:extLst>
                <a:ext uri="{FF2B5EF4-FFF2-40B4-BE49-F238E27FC236}">
                  <a16:creationId xmlns:a16="http://schemas.microsoft.com/office/drawing/2014/main" id="{03124C64-6EC8-4147-95F4-B2DD9B247224}"/>
                </a:ext>
              </a:extLst>
            </p:cNvPr>
            <p:cNvSpPr/>
            <p:nvPr/>
          </p:nvSpPr>
          <p:spPr bwMode="gray">
            <a:xfrm>
              <a:off x="10712563" y="2512609"/>
              <a:ext cx="1443397" cy="265757"/>
            </a:xfrm>
            <a:prstGeom prst="homePlate">
              <a:avLst>
                <a:gd name="adj" fmla="val 31990"/>
              </a:avLst>
            </a:prstGeom>
            <a:solidFill>
              <a:srgbClr val="092F57"/>
            </a:solidFill>
            <a:ln w="635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Support</a:t>
              </a:r>
            </a:p>
          </p:txBody>
        </p:sp>
        <p:sp>
          <p:nvSpPr>
            <p:cNvPr id="139" name="Pentagon 84">
              <a:extLst>
                <a:ext uri="{FF2B5EF4-FFF2-40B4-BE49-F238E27FC236}">
                  <a16:creationId xmlns:a16="http://schemas.microsoft.com/office/drawing/2014/main" id="{40A3862A-0462-4731-BC7B-B89D90550AA7}"/>
                </a:ext>
              </a:extLst>
            </p:cNvPr>
            <p:cNvSpPr/>
            <p:nvPr/>
          </p:nvSpPr>
          <p:spPr bwMode="gray">
            <a:xfrm>
              <a:off x="10178481" y="2516288"/>
              <a:ext cx="637532" cy="262078"/>
            </a:xfrm>
            <a:prstGeom prst="homePlate">
              <a:avLst>
                <a:gd name="adj" fmla="val 31990"/>
              </a:avLst>
            </a:prstGeom>
            <a:solidFill>
              <a:srgbClr val="092F57"/>
            </a:solidFill>
            <a:ln w="635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0" tIns="0" rIns="45720" bIns="0" rtlCol="0" anchor="ctr"/>
            <a:lstStyle/>
            <a:p>
              <a:pPr marL="0" marR="0" lvl="0" indent="0" algn="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Deploy</a:t>
              </a:r>
            </a:p>
          </p:txBody>
        </p:sp>
        <p:sp>
          <p:nvSpPr>
            <p:cNvPr id="140" name="Pentagon 85">
              <a:extLst>
                <a:ext uri="{FF2B5EF4-FFF2-40B4-BE49-F238E27FC236}">
                  <a16:creationId xmlns:a16="http://schemas.microsoft.com/office/drawing/2014/main" id="{9BDC269C-FCF5-471D-9582-EFE514EF7C3A}"/>
                </a:ext>
              </a:extLst>
            </p:cNvPr>
            <p:cNvSpPr/>
            <p:nvPr/>
          </p:nvSpPr>
          <p:spPr bwMode="gray">
            <a:xfrm>
              <a:off x="8828955" y="2516288"/>
              <a:ext cx="1482775" cy="262078"/>
            </a:xfrm>
            <a:prstGeom prst="homePlate">
              <a:avLst>
                <a:gd name="adj" fmla="val 31990"/>
              </a:avLst>
            </a:prstGeom>
            <a:solidFill>
              <a:schemeClr val="tx1">
                <a:lumMod val="90000"/>
                <a:lumOff val="10000"/>
              </a:schemeClr>
            </a:solidFill>
            <a:ln w="635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Validate</a:t>
              </a:r>
            </a:p>
          </p:txBody>
        </p:sp>
        <p:sp>
          <p:nvSpPr>
            <p:cNvPr id="141" name="Pentagon 89">
              <a:extLst>
                <a:ext uri="{FF2B5EF4-FFF2-40B4-BE49-F238E27FC236}">
                  <a16:creationId xmlns:a16="http://schemas.microsoft.com/office/drawing/2014/main" id="{4D9EAEB1-6CE1-4620-8CB3-38B6F59C72BD}"/>
                </a:ext>
              </a:extLst>
            </p:cNvPr>
            <p:cNvSpPr/>
            <p:nvPr/>
          </p:nvSpPr>
          <p:spPr bwMode="gray">
            <a:xfrm>
              <a:off x="7507040" y="2512562"/>
              <a:ext cx="1611069" cy="265352"/>
            </a:xfrm>
            <a:prstGeom prst="homePlate">
              <a:avLst>
                <a:gd name="adj" fmla="val 31990"/>
              </a:avLst>
            </a:prstGeom>
            <a:solidFill>
              <a:schemeClr val="tx1">
                <a:lumMod val="90000"/>
                <a:lumOff val="10000"/>
              </a:schemeClr>
            </a:solidFill>
            <a:ln w="635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Configure &amp; Prototype</a:t>
              </a:r>
            </a:p>
          </p:txBody>
        </p:sp>
        <p:sp>
          <p:nvSpPr>
            <p:cNvPr id="142" name="Pentagon 90">
              <a:extLst>
                <a:ext uri="{FF2B5EF4-FFF2-40B4-BE49-F238E27FC236}">
                  <a16:creationId xmlns:a16="http://schemas.microsoft.com/office/drawing/2014/main" id="{D76932F0-193B-409F-92E1-6C0B97F2D6E7}"/>
                </a:ext>
              </a:extLst>
            </p:cNvPr>
            <p:cNvSpPr/>
            <p:nvPr/>
          </p:nvSpPr>
          <p:spPr bwMode="gray">
            <a:xfrm>
              <a:off x="6283420" y="2515837"/>
              <a:ext cx="1307732" cy="262077"/>
            </a:xfrm>
            <a:prstGeom prst="homePlate">
              <a:avLst>
                <a:gd name="adj" fmla="val 31990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Architect</a:t>
              </a:r>
            </a:p>
          </p:txBody>
        </p:sp>
        <p:sp>
          <p:nvSpPr>
            <p:cNvPr id="143" name="Pentagon 91">
              <a:extLst>
                <a:ext uri="{FF2B5EF4-FFF2-40B4-BE49-F238E27FC236}">
                  <a16:creationId xmlns:a16="http://schemas.microsoft.com/office/drawing/2014/main" id="{F8F16568-005F-4A46-B989-F03170F09D24}"/>
                </a:ext>
              </a:extLst>
            </p:cNvPr>
            <p:cNvSpPr/>
            <p:nvPr/>
          </p:nvSpPr>
          <p:spPr bwMode="gray">
            <a:xfrm>
              <a:off x="5881797" y="2515837"/>
              <a:ext cx="645080" cy="260692"/>
            </a:xfrm>
            <a:prstGeom prst="homePlate">
              <a:avLst>
                <a:gd name="adj" fmla="val 31990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Plan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BD43034-1345-4B4E-A02A-D9CB4DCAE22F}"/>
              </a:ext>
            </a:extLst>
          </p:cNvPr>
          <p:cNvGrpSpPr/>
          <p:nvPr/>
        </p:nvGrpSpPr>
        <p:grpSpPr>
          <a:xfrm>
            <a:off x="5836690" y="2787688"/>
            <a:ext cx="6082608" cy="2994673"/>
            <a:chOff x="5836690" y="2787688"/>
            <a:chExt cx="6082608" cy="2994673"/>
          </a:xfrm>
        </p:grpSpPr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095EE4B8-F5C5-44C2-85BD-5797D4A1F4A2}"/>
                </a:ext>
              </a:extLst>
            </p:cNvPr>
            <p:cNvCxnSpPr>
              <a:cxnSpLocks/>
            </p:cNvCxnSpPr>
            <p:nvPr/>
          </p:nvCxnSpPr>
          <p:spPr>
            <a:xfrm>
              <a:off x="8500346" y="4450541"/>
              <a:ext cx="509444" cy="0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oval" w="sm" len="sm"/>
              <a:tailEnd type="oval" w="sm" len="sm"/>
            </a:ln>
            <a:effectLst/>
          </p:spPr>
        </p:cxn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D9A6A80B-C85D-48C2-A957-BB24CF0D427A}"/>
                </a:ext>
              </a:extLst>
            </p:cNvPr>
            <p:cNvSpPr txBox="1"/>
            <p:nvPr/>
          </p:nvSpPr>
          <p:spPr>
            <a:xfrm>
              <a:off x="8492609" y="4223814"/>
              <a:ext cx="193129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136046">
                <a:defRPr/>
              </a:pPr>
              <a:r>
                <a:rPr lang="en-US" sz="1200" kern="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Parallel PR 1 – 3 (S.I.T.)</a:t>
              </a: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9B8D73A1-6D56-4A37-8080-40116410075E}"/>
                </a:ext>
              </a:extLst>
            </p:cNvPr>
            <p:cNvSpPr txBox="1"/>
            <p:nvPr/>
          </p:nvSpPr>
          <p:spPr>
            <a:xfrm>
              <a:off x="10659147" y="5668860"/>
              <a:ext cx="1260151" cy="1090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136046">
                <a:lnSpc>
                  <a:spcPts val="760"/>
                </a:lnSpc>
                <a:defRPr/>
              </a:pPr>
              <a:r>
                <a:rPr lang="en-US" sz="1100" b="1" i="1" kern="0" dirty="0">
                  <a:solidFill>
                    <a:srgbClr val="0097A9">
                      <a:lumMod val="50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HR/PR Go-Live</a:t>
              </a:r>
            </a:p>
          </p:txBody>
        </p:sp>
        <p:sp>
          <p:nvSpPr>
            <p:cNvPr id="263" name="Diamond 262">
              <a:extLst>
                <a:ext uri="{FF2B5EF4-FFF2-40B4-BE49-F238E27FC236}">
                  <a16:creationId xmlns:a16="http://schemas.microsoft.com/office/drawing/2014/main" id="{2002ED0F-6AE5-4414-AC47-951BD7CBA398}"/>
                </a:ext>
              </a:extLst>
            </p:cNvPr>
            <p:cNvSpPr/>
            <p:nvPr/>
          </p:nvSpPr>
          <p:spPr bwMode="gray">
            <a:xfrm>
              <a:off x="10500296" y="5645201"/>
              <a:ext cx="134171" cy="137160"/>
            </a:xfrm>
            <a:prstGeom prst="diamond">
              <a:avLst/>
            </a:prstGeom>
            <a:solidFill>
              <a:srgbClr val="0097A9">
                <a:lumMod val="50000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3305" tIns="63305" rIns="63305" bIns="63305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62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467F645F-0747-416F-8E50-12C8ABE04A54}"/>
                </a:ext>
              </a:extLst>
            </p:cNvPr>
            <p:cNvSpPr txBox="1"/>
            <p:nvPr/>
          </p:nvSpPr>
          <p:spPr>
            <a:xfrm>
              <a:off x="9264122" y="5672074"/>
              <a:ext cx="931753" cy="1090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136046">
                <a:lnSpc>
                  <a:spcPts val="760"/>
                </a:lnSpc>
                <a:defRPr/>
              </a:pPr>
              <a:r>
                <a:rPr lang="en-US" sz="1100" b="1" i="1" kern="0" dirty="0">
                  <a:solidFill>
                    <a:srgbClr val="0097A9">
                      <a:lumMod val="50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WFM Go-Live</a:t>
              </a:r>
            </a:p>
          </p:txBody>
        </p:sp>
        <p:sp>
          <p:nvSpPr>
            <p:cNvPr id="265" name="Diamond 264">
              <a:extLst>
                <a:ext uri="{FF2B5EF4-FFF2-40B4-BE49-F238E27FC236}">
                  <a16:creationId xmlns:a16="http://schemas.microsoft.com/office/drawing/2014/main" id="{B3FEC707-24A6-41E2-AB1A-A4D36632E7A1}"/>
                </a:ext>
              </a:extLst>
            </p:cNvPr>
            <p:cNvSpPr/>
            <p:nvPr/>
          </p:nvSpPr>
          <p:spPr bwMode="gray">
            <a:xfrm>
              <a:off x="10230573" y="5645201"/>
              <a:ext cx="134171" cy="137160"/>
            </a:xfrm>
            <a:prstGeom prst="diamond">
              <a:avLst/>
            </a:prstGeom>
            <a:solidFill>
              <a:srgbClr val="0097A9">
                <a:lumMod val="50000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3305" tIns="63305" rIns="63305" bIns="63305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62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</a:endParaRPr>
            </a:p>
          </p:txBody>
        </p: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24157DE2-76D2-40A1-B52B-87A952F3242F}"/>
                </a:ext>
              </a:extLst>
            </p:cNvPr>
            <p:cNvCxnSpPr>
              <a:cxnSpLocks/>
            </p:cNvCxnSpPr>
            <p:nvPr/>
          </p:nvCxnSpPr>
          <p:spPr>
            <a:xfrm>
              <a:off x="9258555" y="4450541"/>
              <a:ext cx="264036" cy="0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oval" w="sm" len="sm"/>
              <a:tailEnd type="oval" w="sm" len="sm"/>
            </a:ln>
            <a:effectLst/>
          </p:spPr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080D7A12-43B2-4605-AEE4-4963AE7F98F8}"/>
                </a:ext>
              </a:extLst>
            </p:cNvPr>
            <p:cNvCxnSpPr>
              <a:cxnSpLocks/>
            </p:cNvCxnSpPr>
            <p:nvPr/>
          </p:nvCxnSpPr>
          <p:spPr>
            <a:xfrm>
              <a:off x="9012014" y="4450541"/>
              <a:ext cx="252218" cy="0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oval" w="sm" len="sm"/>
              <a:tailEnd type="oval" w="sm" len="sm"/>
            </a:ln>
            <a:effectLst/>
          </p:spPr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21E7AC28-90BC-4A0B-8073-7F85BB22767A}"/>
                </a:ext>
              </a:extLst>
            </p:cNvPr>
            <p:cNvSpPr txBox="1"/>
            <p:nvPr/>
          </p:nvSpPr>
          <p:spPr>
            <a:xfrm>
              <a:off x="5998358" y="2787688"/>
              <a:ext cx="203174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20487">
                <a:defRPr/>
              </a:pPr>
              <a:r>
                <a:rPr 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Luma Phase 2 Kick-off</a:t>
              </a:r>
            </a:p>
          </p:txBody>
        </p:sp>
        <p:sp>
          <p:nvSpPr>
            <p:cNvPr id="124" name="Isosceles Triangle 104">
              <a:extLst>
                <a:ext uri="{FF2B5EF4-FFF2-40B4-BE49-F238E27FC236}">
                  <a16:creationId xmlns:a16="http://schemas.microsoft.com/office/drawing/2014/main" id="{2292218F-5E84-48A8-8E68-DC8F067466A0}"/>
                </a:ext>
              </a:extLst>
            </p:cNvPr>
            <p:cNvSpPr/>
            <p:nvPr/>
          </p:nvSpPr>
          <p:spPr>
            <a:xfrm>
              <a:off x="5836690" y="2793201"/>
              <a:ext cx="178895" cy="182880"/>
            </a:xfrm>
            <a:prstGeom prst="diamond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82048" tIns="41025" rIns="82048" bIns="41025" rtlCol="0" anchor="ctr"/>
            <a:lstStyle/>
            <a:p>
              <a:pPr marL="0" marR="0" lvl="0" indent="0" algn="ctr" defTabSz="8204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3B28A99E-E176-404F-823B-365FAACFB750}"/>
                </a:ext>
              </a:extLst>
            </p:cNvPr>
            <p:cNvCxnSpPr>
              <a:cxnSpLocks/>
            </p:cNvCxnSpPr>
            <p:nvPr/>
          </p:nvCxnSpPr>
          <p:spPr>
            <a:xfrm>
              <a:off x="5892537" y="3378915"/>
              <a:ext cx="262254" cy="0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oval" w="sm" len="sm"/>
              <a:tailEnd type="oval" w="sm" len="sm"/>
            </a:ln>
            <a:effectLst/>
          </p:spPr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4134BFCC-F421-4555-BE74-0530A0C18882}"/>
                </a:ext>
              </a:extLst>
            </p:cNvPr>
            <p:cNvSpPr txBox="1"/>
            <p:nvPr/>
          </p:nvSpPr>
          <p:spPr>
            <a:xfrm>
              <a:off x="5878964" y="3021450"/>
              <a:ext cx="834348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20487">
                <a:defRPr/>
              </a:pPr>
              <a:r>
                <a:rPr lang="en-US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Discovery &amp; Preparation</a:t>
              </a: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23C500D-00CD-485C-8DA6-4CD0E93C00CA}"/>
                </a:ext>
              </a:extLst>
            </p:cNvPr>
            <p:cNvCxnSpPr>
              <a:cxnSpLocks/>
            </p:cNvCxnSpPr>
            <p:nvPr/>
          </p:nvCxnSpPr>
          <p:spPr>
            <a:xfrm>
              <a:off x="6655637" y="3385739"/>
              <a:ext cx="707365" cy="0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oval" w="sm" len="sm"/>
              <a:tailEnd type="oval" w="sm" len="sm"/>
            </a:ln>
            <a:effectLst/>
          </p:spPr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20CF44C9-F4CA-4E55-A961-B2129E6974ED}"/>
                </a:ext>
              </a:extLst>
            </p:cNvPr>
            <p:cNvSpPr txBox="1"/>
            <p:nvPr/>
          </p:nvSpPr>
          <p:spPr>
            <a:xfrm>
              <a:off x="6675215" y="3022782"/>
              <a:ext cx="896637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20487">
                <a:defRPr/>
              </a:pPr>
              <a:r>
                <a:rPr lang="en-US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Project Team Training</a:t>
              </a: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314A690-240C-491D-BF7E-DF45006B49E3}"/>
                </a:ext>
              </a:extLst>
            </p:cNvPr>
            <p:cNvCxnSpPr>
              <a:cxnSpLocks/>
            </p:cNvCxnSpPr>
            <p:nvPr/>
          </p:nvCxnSpPr>
          <p:spPr>
            <a:xfrm>
              <a:off x="6147690" y="3646657"/>
              <a:ext cx="1099892" cy="0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oval" w="sm" len="sm"/>
              <a:tailEnd type="oval" w="sm" len="sm"/>
            </a:ln>
            <a:effectLst/>
          </p:spPr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322BA95-6A37-4F86-97B7-94DE210135BE}"/>
                </a:ext>
              </a:extLst>
            </p:cNvPr>
            <p:cNvSpPr txBox="1"/>
            <p:nvPr/>
          </p:nvSpPr>
          <p:spPr>
            <a:xfrm>
              <a:off x="6138751" y="3462707"/>
              <a:ext cx="2056850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defTabSz="820487">
                <a:defRPr/>
              </a:pPr>
              <a:r>
                <a:rPr lang="en-US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Enterprise Design Update</a:t>
              </a:r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14F8E95E-8189-40E7-865A-9B9FF6740E59}"/>
                </a:ext>
              </a:extLst>
            </p:cNvPr>
            <p:cNvCxnSpPr>
              <a:cxnSpLocks/>
            </p:cNvCxnSpPr>
            <p:nvPr/>
          </p:nvCxnSpPr>
          <p:spPr>
            <a:xfrm>
              <a:off x="6138751" y="3895056"/>
              <a:ext cx="1108831" cy="0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oval" w="sm" len="sm"/>
              <a:tailEnd type="oval" w="sm" len="sm"/>
            </a:ln>
            <a:effectLst/>
          </p:spPr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CBF0F3E7-CA6B-4B20-A201-86438DF01333}"/>
                </a:ext>
              </a:extLst>
            </p:cNvPr>
            <p:cNvSpPr txBox="1"/>
            <p:nvPr/>
          </p:nvSpPr>
          <p:spPr>
            <a:xfrm>
              <a:off x="6119129" y="3709107"/>
              <a:ext cx="2005588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defTabSz="820487">
                <a:defRPr/>
              </a:pPr>
              <a:r>
                <a:rPr lang="en-US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Technical Design (FRICE-W)</a:t>
              </a:r>
            </a:p>
          </p:txBody>
        </p: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D1394500-FD2F-454E-B50A-1D7247DFF8E3}"/>
                </a:ext>
              </a:extLst>
            </p:cNvPr>
            <p:cNvCxnSpPr>
              <a:cxnSpLocks/>
            </p:cNvCxnSpPr>
            <p:nvPr/>
          </p:nvCxnSpPr>
          <p:spPr>
            <a:xfrm>
              <a:off x="7730994" y="4169363"/>
              <a:ext cx="278952" cy="0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oval" w="sm" len="sm"/>
              <a:tailEnd type="oval" w="sm" len="sm"/>
            </a:ln>
            <a:effectLst/>
          </p:spPr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EA5AD881-5CD5-4597-9EBB-F88774849422}"/>
                </a:ext>
              </a:extLst>
            </p:cNvPr>
            <p:cNvCxnSpPr>
              <a:cxnSpLocks/>
            </p:cNvCxnSpPr>
            <p:nvPr/>
          </p:nvCxnSpPr>
          <p:spPr>
            <a:xfrm>
              <a:off x="8009944" y="4169363"/>
              <a:ext cx="241714" cy="0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oval" w="sm" len="sm"/>
              <a:tailEnd type="oval" w="sm" len="sm"/>
            </a:ln>
            <a:effectLst/>
          </p:spPr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B5C66-DEEF-4963-9CD5-EDBDF1367150}"/>
                </a:ext>
              </a:extLst>
            </p:cNvPr>
            <p:cNvCxnSpPr>
              <a:cxnSpLocks/>
            </p:cNvCxnSpPr>
            <p:nvPr/>
          </p:nvCxnSpPr>
          <p:spPr>
            <a:xfrm>
              <a:off x="7460998" y="4169363"/>
              <a:ext cx="269996" cy="0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oval" w="sm" len="sm"/>
              <a:tailEnd type="oval" w="sm" len="sm"/>
            </a:ln>
            <a:effectLst/>
          </p:spPr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71E6BFC5-D8AA-4080-A5AB-74816DDE7E1C}"/>
                </a:ext>
              </a:extLst>
            </p:cNvPr>
            <p:cNvSpPr txBox="1"/>
            <p:nvPr/>
          </p:nvSpPr>
          <p:spPr>
            <a:xfrm>
              <a:off x="7265087" y="3966904"/>
              <a:ext cx="959153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820487">
                <a:defRPr/>
              </a:pPr>
              <a:r>
                <a:rPr lang="en-US" sz="1100" kern="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Sprint 1-3</a:t>
              </a:r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B91A84DF-EEA8-4FA3-9A2E-3FA67076E489}"/>
                </a:ext>
              </a:extLst>
            </p:cNvPr>
            <p:cNvCxnSpPr>
              <a:cxnSpLocks/>
            </p:cNvCxnSpPr>
            <p:nvPr/>
          </p:nvCxnSpPr>
          <p:spPr>
            <a:xfrm>
              <a:off x="9545291" y="4712588"/>
              <a:ext cx="478239" cy="0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oval" w="sm" len="sm"/>
              <a:tailEnd type="oval" w="sm" len="sm"/>
            </a:ln>
            <a:effectLst/>
          </p:spPr>
        </p:cxn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8035143-40A5-40C3-AE8F-11412ED854DF}"/>
                </a:ext>
              </a:extLst>
            </p:cNvPr>
            <p:cNvSpPr txBox="1"/>
            <p:nvPr/>
          </p:nvSpPr>
          <p:spPr>
            <a:xfrm>
              <a:off x="9520913" y="4529410"/>
              <a:ext cx="1834660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defTabSz="820487">
                <a:defRPr/>
              </a:pPr>
              <a:r>
                <a:rPr lang="en-US" sz="1100" kern="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User Acceptance Testing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4A8196DE-2DD1-4FFA-9CFB-7D5B34BA0C91}"/>
                </a:ext>
              </a:extLst>
            </p:cNvPr>
            <p:cNvSpPr txBox="1"/>
            <p:nvPr/>
          </p:nvSpPr>
          <p:spPr>
            <a:xfrm>
              <a:off x="8001833" y="4536768"/>
              <a:ext cx="1481675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defTabSz="820487">
                <a:defRPr/>
              </a:pPr>
              <a:r>
                <a:rPr lang="en-US" sz="1100" kern="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Mock Data Conv. 1 &amp; 2</a:t>
              </a:r>
            </a:p>
          </p:txBody>
        </p: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E53A588C-1E7D-476F-8CF6-361F9C2CFE87}"/>
                </a:ext>
              </a:extLst>
            </p:cNvPr>
            <p:cNvCxnSpPr>
              <a:cxnSpLocks/>
            </p:cNvCxnSpPr>
            <p:nvPr/>
          </p:nvCxnSpPr>
          <p:spPr>
            <a:xfrm>
              <a:off x="8017735" y="4737033"/>
              <a:ext cx="251861" cy="0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oval" w="sm" len="sm"/>
              <a:tailEnd type="oval" w="sm" len="sm"/>
            </a:ln>
            <a:effectLst/>
          </p:spPr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59D5DE2D-5C8D-4594-8395-5BDA65D75925}"/>
                </a:ext>
              </a:extLst>
            </p:cNvPr>
            <p:cNvCxnSpPr>
              <a:cxnSpLocks/>
            </p:cNvCxnSpPr>
            <p:nvPr/>
          </p:nvCxnSpPr>
          <p:spPr>
            <a:xfrm>
              <a:off x="8271829" y="4737033"/>
              <a:ext cx="286901" cy="0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oval" w="sm" len="sm"/>
              <a:tailEnd type="oval" w="sm" len="sm"/>
            </a:ln>
            <a:effectLst/>
          </p:spPr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FA85DC66-D733-41A2-BF85-1EBA62EF25EB}"/>
                </a:ext>
              </a:extLst>
            </p:cNvPr>
            <p:cNvCxnSpPr>
              <a:cxnSpLocks/>
            </p:cNvCxnSpPr>
            <p:nvPr/>
          </p:nvCxnSpPr>
          <p:spPr>
            <a:xfrm>
              <a:off x="9545855" y="5153152"/>
              <a:ext cx="918022" cy="0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oval" w="sm" len="sm"/>
              <a:tailEnd type="oval" w="sm" len="sm"/>
            </a:ln>
            <a:effectLst/>
          </p:spPr>
        </p:cxn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51FA9299-589B-426E-965B-45451C6B4745}"/>
                </a:ext>
              </a:extLst>
            </p:cNvPr>
            <p:cNvSpPr txBox="1"/>
            <p:nvPr/>
          </p:nvSpPr>
          <p:spPr>
            <a:xfrm>
              <a:off x="9520913" y="4947046"/>
              <a:ext cx="1386351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defTabSz="820487">
                <a:defRPr/>
              </a:pPr>
              <a:r>
                <a:rPr lang="en-US" sz="1100" kern="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Design Updates</a:t>
              </a:r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4DD24C03-A205-40BD-8666-A4FC621E62E3}"/>
                </a:ext>
              </a:extLst>
            </p:cNvPr>
            <p:cNvCxnSpPr>
              <a:cxnSpLocks/>
            </p:cNvCxnSpPr>
            <p:nvPr/>
          </p:nvCxnSpPr>
          <p:spPr>
            <a:xfrm>
              <a:off x="8565138" y="5473794"/>
              <a:ext cx="693417" cy="0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oval" w="sm" len="sm"/>
              <a:tailEnd type="oval" w="sm" len="sm"/>
            </a:ln>
            <a:effectLst/>
          </p:spPr>
        </p:cxn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44571881-BB96-49F4-ABE3-799F3077A35C}"/>
                </a:ext>
              </a:extLst>
            </p:cNvPr>
            <p:cNvSpPr txBox="1"/>
            <p:nvPr/>
          </p:nvSpPr>
          <p:spPr>
            <a:xfrm>
              <a:off x="8543349" y="5272685"/>
              <a:ext cx="906641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defTabSz="820487">
                <a:defRPr/>
              </a:pPr>
              <a:r>
                <a:rPr lang="en-US" sz="1100" kern="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Training Dev.</a:t>
              </a:r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37AB93B7-D661-45D2-BC2F-08295FD3F4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38496" y="5459640"/>
              <a:ext cx="768915" cy="8387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oval" w="sm" len="sm"/>
              <a:tailEnd type="oval" w="sm" len="sm"/>
            </a:ln>
            <a:effectLst/>
          </p:spPr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FB457096-9A54-4CA5-BD5A-5A84931D2A73}"/>
                </a:ext>
              </a:extLst>
            </p:cNvPr>
            <p:cNvSpPr txBox="1"/>
            <p:nvPr/>
          </p:nvSpPr>
          <p:spPr>
            <a:xfrm>
              <a:off x="9498582" y="5278479"/>
              <a:ext cx="710111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defTabSz="820487">
                <a:defRPr/>
              </a:pPr>
              <a:r>
                <a:rPr lang="en-US" sz="1100" kern="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Training 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6F433C4-FAAD-4B5D-8CAC-F8CCD38D3D77}"/>
              </a:ext>
            </a:extLst>
          </p:cNvPr>
          <p:cNvSpPr/>
          <p:nvPr/>
        </p:nvSpPr>
        <p:spPr>
          <a:xfrm>
            <a:off x="3401492" y="1299519"/>
            <a:ext cx="221168" cy="4617771"/>
          </a:xfrm>
          <a:prstGeom prst="rect">
            <a:avLst/>
          </a:prstGeom>
          <a:solidFill>
            <a:schemeClr val="accent5">
              <a:alpha val="12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Title 5">
            <a:extLst>
              <a:ext uri="{FF2B5EF4-FFF2-40B4-BE49-F238E27FC236}">
                <a16:creationId xmlns:a16="http://schemas.microsoft.com/office/drawing/2014/main" id="{498BCAE7-661F-4248-9453-C24770F33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85" y="286604"/>
            <a:ext cx="11500338" cy="513496"/>
          </a:xfrm>
        </p:spPr>
        <p:txBody>
          <a:bodyPr/>
          <a:lstStyle/>
          <a:p>
            <a:r>
              <a:rPr lang="en-US" dirty="0">
                <a:solidFill>
                  <a:srgbClr val="092F57"/>
                </a:solidFill>
              </a:rPr>
              <a:t>Luma Project Timeline</a:t>
            </a:r>
          </a:p>
        </p:txBody>
      </p:sp>
    </p:spTree>
    <p:extLst>
      <p:ext uri="{BB962C8B-B14F-4D97-AF65-F5344CB8AC3E}">
        <p14:creationId xmlns:p14="http://schemas.microsoft.com/office/powerpoint/2010/main" val="388416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/>
      <p:bldP spid="210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29F0CA8E-C79B-4AE3-ACDC-372CA632F416}"/>
              </a:ext>
            </a:extLst>
          </p:cNvPr>
          <p:cNvGrpSpPr/>
          <p:nvPr/>
        </p:nvGrpSpPr>
        <p:grpSpPr>
          <a:xfrm>
            <a:off x="920040" y="2003207"/>
            <a:ext cx="10400375" cy="3782735"/>
            <a:chOff x="581891" y="2502212"/>
            <a:chExt cx="10400375" cy="3782735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47D85BE-AA7C-45B8-8E3F-6B3873ED851D}"/>
                </a:ext>
              </a:extLst>
            </p:cNvPr>
            <p:cNvGrpSpPr/>
            <p:nvPr/>
          </p:nvGrpSpPr>
          <p:grpSpPr>
            <a:xfrm>
              <a:off x="581891" y="2502212"/>
              <a:ext cx="10332827" cy="2696274"/>
              <a:chOff x="936473" y="2532946"/>
              <a:chExt cx="9776390" cy="2461021"/>
            </a:xfrm>
          </p:grpSpPr>
          <p:sp>
            <p:nvSpPr>
              <p:cNvPr id="55" name="AutoShape 8">
                <a:extLst>
                  <a:ext uri="{FF2B5EF4-FFF2-40B4-BE49-F238E27FC236}">
                    <a16:creationId xmlns:a16="http://schemas.microsoft.com/office/drawing/2014/main" id="{1B5C6B36-2ADB-4C6C-B7F1-CBF08A47247D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6028020" y="2953113"/>
                <a:ext cx="1514027" cy="365760"/>
              </a:xfrm>
              <a:prstGeom prst="chevron">
                <a:avLst>
                  <a:gd name="adj" fmla="val 28512"/>
                </a:avLst>
              </a:prstGeom>
              <a:solidFill>
                <a:srgbClr val="A7A8AA"/>
              </a:solidFill>
              <a:ln w="9525" algn="ctr">
                <a:solidFill>
                  <a:srgbClr val="092F57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/>
              <a:lstStyle/>
              <a:p>
                <a:pPr marL="173784" marR="0" lvl="0" indent="-173784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ja-JP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rPr>
                  <a:t>System Integration</a:t>
                </a:r>
              </a:p>
              <a:p>
                <a:pPr marL="173784" marR="0" lvl="0" indent="-173784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ja-JP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rPr>
                  <a:t> Testing (SIT 1)</a:t>
                </a:r>
              </a:p>
            </p:txBody>
          </p:sp>
          <p:sp>
            <p:nvSpPr>
              <p:cNvPr id="56" name="AutoShape 8">
                <a:extLst>
                  <a:ext uri="{FF2B5EF4-FFF2-40B4-BE49-F238E27FC236}">
                    <a16:creationId xmlns:a16="http://schemas.microsoft.com/office/drawing/2014/main" id="{8990D633-1394-4AFB-A32D-7E4CC7F5349A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7613429" y="2953113"/>
                <a:ext cx="1514027" cy="365760"/>
              </a:xfrm>
              <a:prstGeom prst="chevron">
                <a:avLst>
                  <a:gd name="adj" fmla="val 28506"/>
                </a:avLst>
              </a:prstGeom>
              <a:solidFill>
                <a:srgbClr val="A7A8AA"/>
              </a:solidFill>
              <a:ln w="9525" algn="ctr">
                <a:solidFill>
                  <a:srgbClr val="092F57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/>
              <a:lstStyle/>
              <a:p>
                <a:pPr marL="173784" marR="0" lvl="0" indent="-173784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ja-JP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rPr>
                  <a:t>System Integration </a:t>
                </a:r>
              </a:p>
              <a:p>
                <a:pPr marL="173784" marR="0" lvl="0" indent="-173784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ja-JP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rPr>
                  <a:t>Testing (SIT 2)</a:t>
                </a:r>
              </a:p>
            </p:txBody>
          </p:sp>
          <p:sp>
            <p:nvSpPr>
              <p:cNvPr id="57" name="AutoShape 143">
                <a:extLst>
                  <a:ext uri="{FF2B5EF4-FFF2-40B4-BE49-F238E27FC236}">
                    <a16:creationId xmlns:a16="http://schemas.microsoft.com/office/drawing/2014/main" id="{FDB0A922-5397-42D4-8150-B971DEA5B510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1203960" y="2532946"/>
                <a:ext cx="9508903" cy="365760"/>
              </a:xfrm>
              <a:prstGeom prst="chevron">
                <a:avLst>
                  <a:gd name="adj" fmla="val 26553"/>
                </a:avLst>
              </a:prstGeom>
              <a:solidFill>
                <a:srgbClr val="092F57"/>
              </a:solidFill>
              <a:ln w="3175" cap="rnd" algn="ctr">
                <a:solidFill>
                  <a:srgbClr val="092F57"/>
                </a:solidFill>
                <a:miter lim="800000"/>
                <a:headEnd/>
                <a:tailEnd/>
              </a:ln>
            </p:spPr>
            <p:txBody>
              <a:bodyPr lIns="137118" anchor="ctr" anchorCtr="1"/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Phase 1 Test Cycles</a:t>
                </a:r>
              </a:p>
            </p:txBody>
          </p:sp>
          <p:sp>
            <p:nvSpPr>
              <p:cNvPr id="58" name="AutoShape 8">
                <a:extLst>
                  <a:ext uri="{FF2B5EF4-FFF2-40B4-BE49-F238E27FC236}">
                    <a16:creationId xmlns:a16="http://schemas.microsoft.com/office/drawing/2014/main" id="{9D8F2407-BCCB-4827-B8FE-F0E3A88B1017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1269486" y="2953113"/>
                <a:ext cx="1514027" cy="365760"/>
              </a:xfrm>
              <a:prstGeom prst="chevron">
                <a:avLst>
                  <a:gd name="adj" fmla="val 28512"/>
                </a:avLst>
              </a:prstGeom>
              <a:solidFill>
                <a:srgbClr val="A7A8AA"/>
              </a:solidFill>
              <a:ln w="9525" algn="ctr">
                <a:solidFill>
                  <a:srgbClr val="092F57"/>
                </a:solidFill>
                <a:miter lim="800000"/>
                <a:headEnd type="none" w="sm" len="sm"/>
                <a:tailEnd type="none" w="sm" len="sm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0" tIns="0" rIns="0" bIns="0" anchor="ctr"/>
              <a:lstStyle/>
              <a:p>
                <a:pPr marL="173784" marR="0" lvl="0" indent="-173784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ja-JP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rPr>
                  <a:t>Sprint 1</a:t>
                </a:r>
              </a:p>
            </p:txBody>
          </p:sp>
          <p:sp>
            <p:nvSpPr>
              <p:cNvPr id="59" name="AutoShape 8">
                <a:extLst>
                  <a:ext uri="{FF2B5EF4-FFF2-40B4-BE49-F238E27FC236}">
                    <a16:creationId xmlns:a16="http://schemas.microsoft.com/office/drawing/2014/main" id="{08A746F4-5927-49FB-B349-B42DDDAE1F38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9194179" y="2953113"/>
                <a:ext cx="1514027" cy="365760"/>
              </a:xfrm>
              <a:prstGeom prst="chevron">
                <a:avLst>
                  <a:gd name="adj" fmla="val 28512"/>
                </a:avLst>
              </a:prstGeom>
              <a:solidFill>
                <a:srgbClr val="A7A8AA"/>
              </a:solidFill>
              <a:ln w="9525" algn="ctr">
                <a:solidFill>
                  <a:srgbClr val="092F57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/>
              <a:lstStyle/>
              <a:p>
                <a:pPr marL="173784" marR="0" lvl="0" indent="-173784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ja-JP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rPr>
                  <a:t>User Acceptance </a:t>
                </a:r>
              </a:p>
              <a:p>
                <a:pPr marL="173784" marR="0" lvl="0" indent="-173784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ja-JP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rPr>
                  <a:t>Testing (UAT)</a:t>
                </a: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0F418FC8-1850-49A1-BE57-A44005207169}"/>
                  </a:ext>
                </a:extLst>
              </p:cNvPr>
              <p:cNvGrpSpPr/>
              <p:nvPr/>
            </p:nvGrpSpPr>
            <p:grpSpPr>
              <a:xfrm>
                <a:off x="936473" y="3385123"/>
                <a:ext cx="9771733" cy="1608844"/>
                <a:chOff x="936473" y="3385123"/>
                <a:chExt cx="9771733" cy="1608844"/>
              </a:xfrm>
            </p:grpSpPr>
            <p:sp>
              <p:nvSpPr>
                <p:cNvPr id="61" name="TextBox 34">
                  <a:extLst>
                    <a:ext uri="{FF2B5EF4-FFF2-40B4-BE49-F238E27FC236}">
                      <a16:creationId xmlns:a16="http://schemas.microsoft.com/office/drawing/2014/main" id="{9C6AC75D-1CD3-4E02-BFCF-518292E3D49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24143" y="3389691"/>
                  <a:ext cx="1517904" cy="1603096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0">
                  <a:solidFill>
                    <a:srgbClr val="092F57"/>
                  </a:solidFill>
                  <a:miter lim="800000"/>
                  <a:headEnd/>
                  <a:tailEnd/>
                </a:ln>
              </p:spPr>
              <p:txBody>
                <a:bodyPr wrap="square" bIns="18288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Confirms that business processes work as designed across an integrated set of modules and applicable FRICE-W components. </a:t>
                  </a:r>
                </a:p>
              </p:txBody>
            </p:sp>
            <p:sp>
              <p:nvSpPr>
                <p:cNvPr id="62" name="TextBox 39">
                  <a:extLst>
                    <a:ext uri="{FF2B5EF4-FFF2-40B4-BE49-F238E27FC236}">
                      <a16:creationId xmlns:a16="http://schemas.microsoft.com/office/drawing/2014/main" id="{3681FE34-8CDD-4BF9-A4B8-AACCD6DAD3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13429" y="3390870"/>
                  <a:ext cx="1514027" cy="1603097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0">
                  <a:solidFill>
                    <a:srgbClr val="092F57"/>
                  </a:solidFill>
                  <a:miter lim="800000"/>
                  <a:headEnd/>
                  <a:tailEnd/>
                </a:ln>
              </p:spPr>
              <p:txBody>
                <a:bodyPr wrap="square" tIns="182880" bIns="18288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48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Involves a second execution of the integration test plan with a second run of conversions, additional FRICE-W components, and additional configurations identified in SIT1.</a:t>
                  </a:r>
                </a:p>
              </p:txBody>
            </p:sp>
            <p:sp>
              <p:nvSpPr>
                <p:cNvPr id="63" name="TextBox 34">
                  <a:extLst>
                    <a:ext uri="{FF2B5EF4-FFF2-40B4-BE49-F238E27FC236}">
                      <a16:creationId xmlns:a16="http://schemas.microsoft.com/office/drawing/2014/main" id="{225B1D88-0935-4694-986E-3C61DF8ABE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58823" y="3385124"/>
                  <a:ext cx="1514028" cy="1607664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0">
                  <a:solidFill>
                    <a:srgbClr val="092F57"/>
                  </a:solidFill>
                  <a:miter lim="800000"/>
                  <a:headEnd/>
                  <a:tailEnd/>
                </a:ln>
              </p:spPr>
              <p:txBody>
                <a:bodyPr wrap="square" bIns="18288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Validates that baseline configuration functions as designed and yields expected results.</a:t>
                  </a: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C14C109A-AEBB-46AF-A7FD-F07DF59E718C}"/>
                    </a:ext>
                  </a:extLst>
                </p:cNvPr>
                <p:cNvSpPr/>
                <p:nvPr/>
              </p:nvSpPr>
              <p:spPr>
                <a:xfrm>
                  <a:off x="936473" y="3385123"/>
                  <a:ext cx="247092" cy="1600667"/>
                </a:xfrm>
                <a:prstGeom prst="rect">
                  <a:avLst/>
                </a:prstGeom>
                <a:solidFill>
                  <a:srgbClr val="092F57"/>
                </a:solidFill>
                <a:ln w="12700" cap="flat" cmpd="sng" algn="ctr">
                  <a:solidFill>
                    <a:srgbClr val="092F57"/>
                  </a:solidFill>
                  <a:prstDash val="solid"/>
                  <a:miter lim="800000"/>
                </a:ln>
                <a:effectLst/>
              </p:spPr>
              <p:txBody>
                <a:bodyPr vert="vert27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Objective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B0B4D428-BCCC-487D-B34F-D7887B2D90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194179" y="3389690"/>
                  <a:ext cx="1514027" cy="1603096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0">
                  <a:solidFill>
                    <a:srgbClr val="092F57"/>
                  </a:solidFill>
                  <a:miter lim="800000"/>
                  <a:headEnd/>
                  <a:tailEnd/>
                </a:ln>
              </p:spPr>
              <p:txBody>
                <a:bodyPr wrap="square" bIns="182880" anchor="ctr">
                  <a:noAutofit/>
                </a:bodyPr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User simulation confirms that individuals can perform their jobs and provides a “day-in-a-life” experience to the user before production go-live.</a:t>
                  </a:r>
                </a:p>
              </p:txBody>
            </p:sp>
          </p:grpSp>
        </p:grpSp>
        <p:sp>
          <p:nvSpPr>
            <p:cNvPr id="37" name="AutoShape 8">
              <a:extLst>
                <a:ext uri="{FF2B5EF4-FFF2-40B4-BE49-F238E27FC236}">
                  <a16:creationId xmlns:a16="http://schemas.microsoft.com/office/drawing/2014/main" id="{A6026D49-25B6-4E3E-B2A9-D239C3390BEA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620387" y="2962544"/>
              <a:ext cx="1600200" cy="400723"/>
            </a:xfrm>
            <a:prstGeom prst="chevron">
              <a:avLst>
                <a:gd name="adj" fmla="val 28506"/>
              </a:avLst>
            </a:prstGeom>
            <a:solidFill>
              <a:srgbClr val="A7A8AA"/>
            </a:solidFill>
            <a:ln w="9525" algn="ctr">
              <a:solidFill>
                <a:srgbClr val="092F57"/>
              </a:solidFill>
              <a:miter lim="800000"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0" tIns="0" rIns="0" bIns="0" anchor="ctr"/>
            <a:lstStyle/>
            <a:p>
              <a:pPr marL="173784" marR="0" lvl="0" indent="-173784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ja-JP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Sprint 2</a:t>
              </a:r>
            </a:p>
          </p:txBody>
        </p:sp>
        <p:sp>
          <p:nvSpPr>
            <p:cNvPr id="38" name="AutoShape 8">
              <a:extLst>
                <a:ext uri="{FF2B5EF4-FFF2-40B4-BE49-F238E27FC236}">
                  <a16:creationId xmlns:a16="http://schemas.microsoft.com/office/drawing/2014/main" id="{368012D0-ED90-4560-A639-66CE1C8BE966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4288206" y="2962544"/>
              <a:ext cx="1600200" cy="400723"/>
            </a:xfrm>
            <a:prstGeom prst="chevron">
              <a:avLst>
                <a:gd name="adj" fmla="val 28506"/>
              </a:avLst>
            </a:prstGeom>
            <a:solidFill>
              <a:srgbClr val="A7A8AA"/>
            </a:solidFill>
            <a:ln w="9525" algn="ctr">
              <a:solidFill>
                <a:srgbClr val="092F57"/>
              </a:solidFill>
              <a:miter lim="800000"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0" tIns="0" rIns="0" bIns="0" anchor="ctr"/>
            <a:lstStyle/>
            <a:p>
              <a:pPr marL="173784" marR="0" lvl="0" indent="-173784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ja-JP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Sprint 3</a:t>
              </a:r>
            </a:p>
          </p:txBody>
        </p:sp>
        <p:sp>
          <p:nvSpPr>
            <p:cNvPr id="39" name="TextBox 34">
              <a:extLst>
                <a:ext uri="{FF2B5EF4-FFF2-40B4-BE49-F238E27FC236}">
                  <a16:creationId xmlns:a16="http://schemas.microsoft.com/office/drawing/2014/main" id="{7B1F7C54-BF24-4125-80A1-311DE3A6C2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2767" y="3435843"/>
              <a:ext cx="1600201" cy="1761340"/>
            </a:xfrm>
            <a:prstGeom prst="rect">
              <a:avLst/>
            </a:prstGeom>
            <a:solidFill>
              <a:sysClr val="window" lastClr="FFFFFF"/>
            </a:solidFill>
            <a:ln w="31750">
              <a:solidFill>
                <a:srgbClr val="092F57"/>
              </a:solidFill>
              <a:miter lim="800000"/>
              <a:headEnd/>
              <a:tailEnd/>
            </a:ln>
          </p:spPr>
          <p:txBody>
            <a:bodyPr wrap="square" bIns="18288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Validate that configuration for year end close function as designed and yield expected results.</a:t>
              </a:r>
            </a:p>
          </p:txBody>
        </p:sp>
        <p:sp>
          <p:nvSpPr>
            <p:cNvPr id="40" name="TextBox 34">
              <a:extLst>
                <a:ext uri="{FF2B5EF4-FFF2-40B4-BE49-F238E27FC236}">
                  <a16:creationId xmlns:a16="http://schemas.microsoft.com/office/drawing/2014/main" id="{E02CB64D-9856-44FF-8BF2-BBC0427610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2509" y="3438346"/>
              <a:ext cx="1600201" cy="1761340"/>
            </a:xfrm>
            <a:prstGeom prst="rect">
              <a:avLst/>
            </a:prstGeom>
            <a:solidFill>
              <a:sysClr val="window" lastClr="FFFFFF"/>
            </a:solidFill>
            <a:ln w="31750">
              <a:solidFill>
                <a:srgbClr val="092F57"/>
              </a:solidFill>
              <a:miter lim="800000"/>
              <a:headEnd/>
              <a:tailEnd/>
            </a:ln>
          </p:spPr>
          <p:txBody>
            <a:bodyPr wrap="square" bIns="18288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Validate any configuration adjustments as a result of Sprint review/retrospective (week 4 of Sprint 2).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0D2AC82-A47D-4B52-B6C1-57DF03736F44}"/>
                </a:ext>
              </a:extLst>
            </p:cNvPr>
            <p:cNvSpPr/>
            <p:nvPr/>
          </p:nvSpPr>
          <p:spPr>
            <a:xfrm>
              <a:off x="581891" y="5267044"/>
              <a:ext cx="261156" cy="1009657"/>
            </a:xfrm>
            <a:prstGeom prst="rect">
              <a:avLst/>
            </a:prstGeom>
            <a:solidFill>
              <a:srgbClr val="A7A8AA"/>
            </a:solidFill>
            <a:ln w="12700" cap="flat" cmpd="sng" algn="ctr">
              <a:solidFill>
                <a:srgbClr val="A7A8AA"/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Duration</a:t>
              </a:r>
            </a:p>
          </p:txBody>
        </p:sp>
        <p:sp>
          <p:nvSpPr>
            <p:cNvPr id="42" name="Arrow: Chevron 6">
              <a:extLst>
                <a:ext uri="{FF2B5EF4-FFF2-40B4-BE49-F238E27FC236}">
                  <a16:creationId xmlns:a16="http://schemas.microsoft.com/office/drawing/2014/main" id="{52C4D8A3-AC72-4E40-8987-AE4C5FBA5882}"/>
                </a:ext>
              </a:extLst>
            </p:cNvPr>
            <p:cNvSpPr/>
            <p:nvPr/>
          </p:nvSpPr>
          <p:spPr>
            <a:xfrm>
              <a:off x="911319" y="5267044"/>
              <a:ext cx="1611470" cy="1009657"/>
            </a:xfrm>
            <a:prstGeom prst="rect">
              <a:avLst/>
            </a:prstGeom>
            <a:noFill/>
            <a:ln w="38100" cap="flat" cmpd="sng" algn="ctr">
              <a:solidFill>
                <a:srgbClr val="A7A8A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72D738F-9FBA-455F-AE29-D1CB703E11C4}"/>
                </a:ext>
              </a:extLst>
            </p:cNvPr>
            <p:cNvSpPr txBox="1"/>
            <p:nvPr/>
          </p:nvSpPr>
          <p:spPr>
            <a:xfrm>
              <a:off x="922588" y="5617703"/>
              <a:ext cx="15889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June 2020</a:t>
              </a:r>
            </a:p>
          </p:txBody>
        </p:sp>
        <p:sp>
          <p:nvSpPr>
            <p:cNvPr id="44" name="Arrow: Chevron 6">
              <a:extLst>
                <a:ext uri="{FF2B5EF4-FFF2-40B4-BE49-F238E27FC236}">
                  <a16:creationId xmlns:a16="http://schemas.microsoft.com/office/drawing/2014/main" id="{D1E79FF7-9801-4B46-9261-CB4FEAD54060}"/>
                </a:ext>
              </a:extLst>
            </p:cNvPr>
            <p:cNvSpPr/>
            <p:nvPr/>
          </p:nvSpPr>
          <p:spPr>
            <a:xfrm>
              <a:off x="2616945" y="5267043"/>
              <a:ext cx="1611470" cy="1009657"/>
            </a:xfrm>
            <a:prstGeom prst="rect">
              <a:avLst/>
            </a:prstGeom>
            <a:noFill/>
            <a:ln w="38100" cap="flat" cmpd="sng" algn="ctr">
              <a:solidFill>
                <a:srgbClr val="A7A8A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Arrow: Chevron 6">
              <a:extLst>
                <a:ext uri="{FF2B5EF4-FFF2-40B4-BE49-F238E27FC236}">
                  <a16:creationId xmlns:a16="http://schemas.microsoft.com/office/drawing/2014/main" id="{90AE5846-400A-4B44-916F-0CE0EEC3E255}"/>
                </a:ext>
              </a:extLst>
            </p:cNvPr>
            <p:cNvSpPr/>
            <p:nvPr/>
          </p:nvSpPr>
          <p:spPr>
            <a:xfrm>
              <a:off x="4301451" y="5275290"/>
              <a:ext cx="1611470" cy="1009657"/>
            </a:xfrm>
            <a:prstGeom prst="rect">
              <a:avLst/>
            </a:prstGeom>
            <a:noFill/>
            <a:ln w="38100" cap="flat" cmpd="sng" algn="ctr">
              <a:solidFill>
                <a:srgbClr val="A7A8A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Arrow: Chevron 6">
              <a:extLst>
                <a:ext uri="{FF2B5EF4-FFF2-40B4-BE49-F238E27FC236}">
                  <a16:creationId xmlns:a16="http://schemas.microsoft.com/office/drawing/2014/main" id="{189DE3DE-6D69-42E3-9CC4-523F7325DF4E}"/>
                </a:ext>
              </a:extLst>
            </p:cNvPr>
            <p:cNvSpPr/>
            <p:nvPr/>
          </p:nvSpPr>
          <p:spPr>
            <a:xfrm>
              <a:off x="5954758" y="5275289"/>
              <a:ext cx="1611470" cy="1009657"/>
            </a:xfrm>
            <a:prstGeom prst="rect">
              <a:avLst/>
            </a:prstGeom>
            <a:noFill/>
            <a:ln w="38100" cap="flat" cmpd="sng" algn="ctr">
              <a:solidFill>
                <a:srgbClr val="A7A8A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Arrow: Chevron 6">
              <a:extLst>
                <a:ext uri="{FF2B5EF4-FFF2-40B4-BE49-F238E27FC236}">
                  <a16:creationId xmlns:a16="http://schemas.microsoft.com/office/drawing/2014/main" id="{6F2A8A52-3BBA-48C3-B23F-383E278F685A}"/>
                </a:ext>
              </a:extLst>
            </p:cNvPr>
            <p:cNvSpPr/>
            <p:nvPr/>
          </p:nvSpPr>
          <p:spPr>
            <a:xfrm>
              <a:off x="7641089" y="5275287"/>
              <a:ext cx="1597986" cy="1009657"/>
            </a:xfrm>
            <a:prstGeom prst="rect">
              <a:avLst/>
            </a:prstGeom>
            <a:noFill/>
            <a:ln w="38100" cap="flat" cmpd="sng" algn="ctr">
              <a:solidFill>
                <a:srgbClr val="A7A8A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Arrow: Chevron 6">
              <a:extLst>
                <a:ext uri="{FF2B5EF4-FFF2-40B4-BE49-F238E27FC236}">
                  <a16:creationId xmlns:a16="http://schemas.microsoft.com/office/drawing/2014/main" id="{7EFFD116-C610-4275-A210-C279682E7BFC}"/>
                </a:ext>
              </a:extLst>
            </p:cNvPr>
            <p:cNvSpPr/>
            <p:nvPr/>
          </p:nvSpPr>
          <p:spPr>
            <a:xfrm>
              <a:off x="9322340" y="5275287"/>
              <a:ext cx="1587456" cy="1009657"/>
            </a:xfrm>
            <a:prstGeom prst="rect">
              <a:avLst/>
            </a:prstGeom>
            <a:noFill/>
            <a:ln w="38100" cap="flat" cmpd="sng" algn="ctr">
              <a:solidFill>
                <a:srgbClr val="A7A8A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6E72EA4-C144-4B9A-9445-3CC5DB0FF63A}"/>
                </a:ext>
              </a:extLst>
            </p:cNvPr>
            <p:cNvSpPr txBox="1"/>
            <p:nvPr/>
          </p:nvSpPr>
          <p:spPr>
            <a:xfrm>
              <a:off x="2647819" y="5617703"/>
              <a:ext cx="15889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July 2020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EC7B47A-ABFB-43AB-BB7F-6D3CD3FB7F03}"/>
                </a:ext>
              </a:extLst>
            </p:cNvPr>
            <p:cNvSpPr txBox="1"/>
            <p:nvPr/>
          </p:nvSpPr>
          <p:spPr>
            <a:xfrm>
              <a:off x="4296687" y="5494593"/>
              <a:ext cx="15889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Aug – Sept 2020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EC1633C-469A-4663-81F7-5702EFFE0164}"/>
                </a:ext>
              </a:extLst>
            </p:cNvPr>
            <p:cNvSpPr/>
            <p:nvPr/>
          </p:nvSpPr>
          <p:spPr>
            <a:xfrm>
              <a:off x="5912921" y="2902930"/>
              <a:ext cx="5069345" cy="3382014"/>
            </a:xfrm>
            <a:prstGeom prst="rect">
              <a:avLst/>
            </a:prstGeom>
            <a:noFill/>
            <a:ln w="76200" cap="flat" cmpd="sng" algn="ctr">
              <a:solidFill>
                <a:srgbClr val="E14504"/>
              </a:solidFill>
              <a:prstDash val="solid"/>
            </a:ln>
            <a:effectLst>
              <a:glow rad="101600">
                <a:srgbClr val="092F57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4092D9C-66A9-45BD-BB8F-3F56441A3065}"/>
                </a:ext>
              </a:extLst>
            </p:cNvPr>
            <p:cNvSpPr txBox="1"/>
            <p:nvPr/>
          </p:nvSpPr>
          <p:spPr>
            <a:xfrm>
              <a:off x="6013618" y="5494593"/>
              <a:ext cx="15889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Sept – Nov 2020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79153FA-6024-49D0-9FEE-8E1CDD2DE6FE}"/>
                </a:ext>
              </a:extLst>
            </p:cNvPr>
            <p:cNvSpPr txBox="1"/>
            <p:nvPr/>
          </p:nvSpPr>
          <p:spPr>
            <a:xfrm>
              <a:off x="7691583" y="5494593"/>
              <a:ext cx="15889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Nov 2020 – Feb 2021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37A61E-83F0-4614-82A2-9E4917362CFD}"/>
                </a:ext>
              </a:extLst>
            </p:cNvPr>
            <p:cNvSpPr txBox="1"/>
            <p:nvPr/>
          </p:nvSpPr>
          <p:spPr>
            <a:xfrm>
              <a:off x="9344879" y="5617703"/>
              <a:ext cx="15889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Feb – Apr 2021</a:t>
              </a:r>
            </a:p>
          </p:txBody>
        </p:sp>
      </p:grpSp>
      <p:sp>
        <p:nvSpPr>
          <p:cNvPr id="66" name="Content Placeholder 7">
            <a:extLst>
              <a:ext uri="{FF2B5EF4-FFF2-40B4-BE49-F238E27FC236}">
                <a16:creationId xmlns:a16="http://schemas.microsoft.com/office/drawing/2014/main" id="{A1C01478-5646-4025-B54C-A8E22FA9A3DB}"/>
              </a:ext>
            </a:extLst>
          </p:cNvPr>
          <p:cNvSpPr txBox="1">
            <a:spLocks/>
          </p:cNvSpPr>
          <p:nvPr/>
        </p:nvSpPr>
        <p:spPr>
          <a:xfrm>
            <a:off x="403860" y="936569"/>
            <a:ext cx="10515600" cy="978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B81C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intention of different testing cycles is to begin with testing of discrete functionality, then progress through to end-to-end business scenario testing.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Title 5">
            <a:extLst>
              <a:ext uri="{FF2B5EF4-FFF2-40B4-BE49-F238E27FC236}">
                <a16:creationId xmlns:a16="http://schemas.microsoft.com/office/drawing/2014/main" id="{F8B6EC83-D44F-42D3-A053-519E4E04C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85" y="286604"/>
            <a:ext cx="11500338" cy="51349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92F57"/>
                </a:solidFill>
              </a:rPr>
              <a:t>Where are we now?</a:t>
            </a:r>
          </a:p>
        </p:txBody>
      </p:sp>
    </p:spTree>
    <p:extLst>
      <p:ext uri="{BB962C8B-B14F-4D97-AF65-F5344CB8AC3E}">
        <p14:creationId xmlns:p14="http://schemas.microsoft.com/office/powerpoint/2010/main" val="2491874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1A2E7-5E3A-49A4-A99F-2BB05A011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2344193"/>
            <a:ext cx="6492240" cy="3063240"/>
          </a:xfrm>
        </p:spPr>
        <p:txBody>
          <a:bodyPr>
            <a:normAutofit/>
          </a:bodyPr>
          <a:lstStyle/>
          <a:p>
            <a:pPr algn="ctr"/>
            <a:r>
              <a:rPr lang="en-US" sz="4500" dirty="0">
                <a:solidFill>
                  <a:srgbClr val="092F57"/>
                </a:solidFill>
              </a:rPr>
              <a:t>System Integration Testing (SIT)</a:t>
            </a:r>
          </a:p>
        </p:txBody>
      </p:sp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43AC0F75-2379-4AA9-8BFF-141052D41D72}" type="slidenum">
              <a:rPr lang="en-US" sz="1000">
                <a:solidFill>
                  <a:srgbClr val="003B79"/>
                </a:solidFill>
              </a:rPr>
              <a:pPr/>
              <a:t>7</a:t>
            </a:fld>
            <a:endParaRPr lang="en-US" sz="1000" dirty="0">
              <a:solidFill>
                <a:srgbClr val="003B79"/>
              </a:solidFill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7F9715B-4725-4A81-B58B-2B707112974F}"/>
              </a:ext>
            </a:extLst>
          </p:cNvPr>
          <p:cNvSpPr txBox="1">
            <a:spLocks/>
          </p:cNvSpPr>
          <p:nvPr/>
        </p:nvSpPr>
        <p:spPr>
          <a:xfrm>
            <a:off x="10824185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993B956-EC48-49C8-A8DD-0FEF051B470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BBB537-5595-498C-AF01-2B1AB78F6F61}"/>
              </a:ext>
            </a:extLst>
          </p:cNvPr>
          <p:cNvCxnSpPr/>
          <p:nvPr/>
        </p:nvCxnSpPr>
        <p:spPr>
          <a:xfrm>
            <a:off x="5067300" y="3695700"/>
            <a:ext cx="59817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73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 flipH="1">
            <a:off x="361007" y="1035336"/>
            <a:ext cx="7312134" cy="5029200"/>
          </a:xfrm>
          <a:prstGeom prst="ellipse">
            <a:avLst/>
          </a:prstGeom>
          <a:solidFill>
            <a:srgbClr val="092F57">
              <a:alpha val="75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47940" y="1036632"/>
            <a:ext cx="7315200" cy="5029200"/>
          </a:xfrm>
          <a:prstGeom prst="ellipse">
            <a:avLst/>
          </a:prstGeom>
          <a:solidFill>
            <a:srgbClr val="FFB81C">
              <a:alpha val="75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A42BFD7-3511-49DB-91F6-B7BFDF3F3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22" y="184826"/>
            <a:ext cx="11252200" cy="33410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SIT Preview: Comparison to Sprints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FD7C03-937C-457C-AB99-FFEA3CB68D90}"/>
              </a:ext>
            </a:extLst>
          </p:cNvPr>
          <p:cNvSpPr txBox="1"/>
          <p:nvPr/>
        </p:nvSpPr>
        <p:spPr>
          <a:xfrm>
            <a:off x="3091725" y="569608"/>
            <a:ext cx="2049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Sprint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9CE16A-4254-4585-BCBE-8FA68ACBCDB2}"/>
              </a:ext>
            </a:extLst>
          </p:cNvPr>
          <p:cNvSpPr txBox="1"/>
          <p:nvPr/>
        </p:nvSpPr>
        <p:spPr>
          <a:xfrm>
            <a:off x="7785100" y="561204"/>
            <a:ext cx="2049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03FA91-6DA8-4EC8-A4F8-7F634888013C}"/>
              </a:ext>
            </a:extLst>
          </p:cNvPr>
          <p:cNvSpPr txBox="1"/>
          <p:nvPr/>
        </p:nvSpPr>
        <p:spPr>
          <a:xfrm>
            <a:off x="4948608" y="1758087"/>
            <a:ext cx="25063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Team structure remains the same.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Validate business process functions in Luma.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Testing will be done remotely and utilize ALM.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126A2F-77B0-43B5-91B6-2D2620E3CB04}"/>
              </a:ext>
            </a:extLst>
          </p:cNvPr>
          <p:cNvSpPr txBox="1"/>
          <p:nvPr/>
        </p:nvSpPr>
        <p:spPr>
          <a:xfrm>
            <a:off x="7573106" y="1627096"/>
            <a:ext cx="392601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Leverage User Stories and Acceptance Criteria to write         SIT Scripts.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Focus on integrated functionality.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Guided by step by step instructions.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include both Luma core team and agencies.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Teams will often test Luma functionality as a collective unit encompassing multiple workstreams.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C5BE13-B106-42F4-98F5-83E581B48909}"/>
              </a:ext>
            </a:extLst>
          </p:cNvPr>
          <p:cNvSpPr txBox="1"/>
          <p:nvPr/>
        </p:nvSpPr>
        <p:spPr>
          <a:xfrm>
            <a:off x="1446417" y="1860008"/>
            <a:ext cx="32906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 User Stories and Acceptance Criteria.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Focus on base functionality.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Guided by Scrum Master system knowledge.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Only included the Luma core team.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Each Team primarily tested Luma features individually.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969224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ontent Placeholder 7">
            <a:extLst>
              <a:ext uri="{FF2B5EF4-FFF2-40B4-BE49-F238E27FC236}">
                <a16:creationId xmlns:a16="http://schemas.microsoft.com/office/drawing/2014/main" id="{A1C01478-5646-4025-B54C-A8E22FA9A3DB}"/>
              </a:ext>
            </a:extLst>
          </p:cNvPr>
          <p:cNvSpPr txBox="1">
            <a:spLocks/>
          </p:cNvSpPr>
          <p:nvPr/>
        </p:nvSpPr>
        <p:spPr>
          <a:xfrm>
            <a:off x="403860" y="1186735"/>
            <a:ext cx="10515600" cy="978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B81C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Title 5">
            <a:extLst>
              <a:ext uri="{FF2B5EF4-FFF2-40B4-BE49-F238E27FC236}">
                <a16:creationId xmlns:a16="http://schemas.microsoft.com/office/drawing/2014/main" id="{F8B6EC83-D44F-42D3-A053-519E4E04C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85" y="286604"/>
            <a:ext cx="11500338" cy="51349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92F57"/>
                </a:solidFill>
              </a:rPr>
              <a:t>What is System Integration Testing?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93C397-550F-491A-AB8D-ED2E0D9AD0EC}"/>
              </a:ext>
            </a:extLst>
          </p:cNvPr>
          <p:cNvSpPr/>
          <p:nvPr/>
        </p:nvSpPr>
        <p:spPr>
          <a:xfrm>
            <a:off x="628937" y="1059120"/>
            <a:ext cx="10934125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The objectives of SIT are to: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chemeClr val="accent2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Confirm business rules specified in the functional requirements have been met by both positive and negative testing scripts and scenarios.</a:t>
            </a:r>
            <a:endParaRPr lang="en-US" dirty="0">
              <a:solidFill>
                <a:schemeClr val="accent2"/>
              </a:solidFill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chemeClr val="accent2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Confirm delivered application/module meets the solution design expressed in the business process documents.</a:t>
            </a:r>
            <a:endParaRPr lang="en-US" dirty="0">
              <a:solidFill>
                <a:schemeClr val="accent2"/>
              </a:solidFill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chemeClr val="accent2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Confirm individual components within an application/module function as designed.</a:t>
            </a:r>
            <a:endParaRPr lang="en-US" dirty="0">
              <a:solidFill>
                <a:schemeClr val="accent2"/>
              </a:solidFill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chemeClr val="accent2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Confirm business logic within custom objects has been implemented correctly for standard, boundary and negative test conditions.</a:t>
            </a:r>
            <a:endParaRPr lang="en-US" dirty="0">
              <a:solidFill>
                <a:schemeClr val="accent2"/>
              </a:solidFill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chemeClr val="accent2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Validate configuration has been correctly completed.</a:t>
            </a:r>
            <a:endParaRPr lang="en-US" dirty="0">
              <a:solidFill>
                <a:schemeClr val="accent2"/>
              </a:solidFill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chemeClr val="accent2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Confirm the integration between systems and components (this includes the testing of all Interfaces).</a:t>
            </a:r>
            <a:endParaRPr lang="en-US" dirty="0">
              <a:solidFill>
                <a:schemeClr val="accent2"/>
              </a:solidFill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chemeClr val="accent2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Validate that all inbound and outbound Interfaces function as designed.</a:t>
            </a:r>
            <a:endParaRPr lang="en-US" dirty="0">
              <a:solidFill>
                <a:schemeClr val="accent2"/>
              </a:solidFill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chemeClr val="accent2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Validate all formulas and calculations meet business process and requirements.</a:t>
            </a:r>
            <a:endParaRPr lang="en-US" dirty="0">
              <a:solidFill>
                <a:schemeClr val="accent2"/>
              </a:solidFill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chemeClr val="accent2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Continue the validation of converted data.</a:t>
            </a:r>
            <a:endParaRPr lang="en-US" dirty="0">
              <a:solidFill>
                <a:schemeClr val="accent2"/>
              </a:solidFill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4689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etrospect">
  <a:themeElements>
    <a:clrScheme name="Luma 2">
      <a:dk1>
        <a:srgbClr val="092F57"/>
      </a:dk1>
      <a:lt1>
        <a:sysClr val="window" lastClr="FFFFFF"/>
      </a:lt1>
      <a:dk2>
        <a:srgbClr val="44546A"/>
      </a:dk2>
      <a:lt2>
        <a:srgbClr val="E7E6E6"/>
      </a:lt2>
      <a:accent1>
        <a:srgbClr val="FFB81C"/>
      </a:accent1>
      <a:accent2>
        <a:srgbClr val="092F61"/>
      </a:accent2>
      <a:accent3>
        <a:srgbClr val="A7A8AA"/>
      </a:accent3>
      <a:accent4>
        <a:srgbClr val="6CC24A"/>
      </a:accent4>
      <a:accent5>
        <a:srgbClr val="E14504"/>
      </a:accent5>
      <a:accent6>
        <a:srgbClr val="4A2739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cy xmlns="38ac8d9b-57a9-43ab-aeed-655448db72ff" xsi:nil="true"/>
    <Meeting_x0020_Type xmlns="38ac8d9b-57a9-43ab-aeed-655448db72ff" xsi:nil="true"/>
    <Item_x0020_No_x002e_ xmlns="38ac8d9b-57a9-43ab-aeed-655448db72ff" xsi:nil="true"/>
    <Meeting_x0020_Date xmlns="38ac8d9b-57a9-43ab-aeed-655448db72ff" xsi:nil="true"/>
    <Category xmlns="38ac8d9b-57a9-43ab-aeed-655448db72ff" xsi:nil="true"/>
    <Status xmlns="38ac8d9b-57a9-43ab-aeed-655448db72ff">Stage In Progress</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562674304CBB4BB1B28CDCCE389339" ma:contentTypeVersion="2" ma:contentTypeDescription="Create a new document." ma:contentTypeScope="" ma:versionID="fb0c83083da30f4411dbaa06c34cbca6">
  <xsd:schema xmlns:xsd="http://www.w3.org/2001/XMLSchema" xmlns:xs="http://www.w3.org/2001/XMLSchema" xmlns:p="http://schemas.microsoft.com/office/2006/metadata/properties" xmlns:ns2="38ac8d9b-57a9-43ab-aeed-655448db72ff" targetNamespace="http://schemas.microsoft.com/office/2006/metadata/properties" ma:root="true" ma:fieldsID="fe90c2b1bc3dd7533e065299e1a04cef" ns2:_="">
    <xsd:import namespace="38ac8d9b-57a9-43ab-aeed-655448db72ff"/>
    <xsd:element name="properties">
      <xsd:complexType>
        <xsd:sequence>
          <xsd:element name="documentManagement">
            <xsd:complexType>
              <xsd:all>
                <xsd:element ref="ns2:Meeting_x0020_Type" minOccurs="0"/>
                <xsd:element ref="ns2:Meeting_x0020_Date" minOccurs="0"/>
                <xsd:element ref="ns2:Agency" minOccurs="0"/>
                <xsd:element ref="ns2:Item_x0020_No_x002e_" minOccurs="0"/>
                <xsd:element ref="ns2:Status" minOccurs="0"/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ac8d9b-57a9-43ab-aeed-655448db72ff" elementFormDefault="qualified">
    <xsd:import namespace="http://schemas.microsoft.com/office/2006/documentManagement/types"/>
    <xsd:import namespace="http://schemas.microsoft.com/office/infopath/2007/PartnerControls"/>
    <xsd:element name="Meeting_x0020_Type" ma:index="8" nillable="true" ma:displayName="Meeting Type" ma:format="Dropdown" ma:internalName="Meeting_x0020_Type">
      <xsd:simpleType>
        <xsd:restriction base="dms:Choice">
          <xsd:enumeration value="Subcommittee Meeting"/>
          <xsd:enumeration value="Regular Meeting"/>
          <xsd:enumeration value="Special Meeting"/>
          <xsd:enumeration value="Agenda Items"/>
        </xsd:restriction>
      </xsd:simpleType>
    </xsd:element>
    <xsd:element name="Meeting_x0020_Date" ma:index="9" nillable="true" ma:displayName="Meeting Date" ma:internalName="Meeting_x0020_Date">
      <xsd:simpleType>
        <xsd:restriction base="dms:Text">
          <xsd:maxLength value="255"/>
        </xsd:restriction>
      </xsd:simpleType>
    </xsd:element>
    <xsd:element name="Agency" ma:index="10" nillable="true" ma:displayName="Agency" ma:format="Dropdown" ma:internalName="Agency">
      <xsd:simpleType>
        <xsd:restriction base="dms:Choice">
          <xsd:enumeration value="Meeting Type"/>
        </xsd:restriction>
      </xsd:simpleType>
    </xsd:element>
    <xsd:element name="Item_x0020_No_x002e_" ma:index="11" nillable="true" ma:displayName="Item No." ma:format="Dropdown" ma:internalName="Item_x0020_No_x002e_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Withdrawn"/>
        </xsd:restriction>
      </xsd:simpleType>
    </xsd:element>
    <xsd:element name="Status" ma:index="12" nillable="true" ma:displayName="Status" ma:default="Stage In Progress" ma:format="Dropdown" ma:internalName="Status">
      <xsd:simpleType>
        <xsd:restriction base="dms:Choice">
          <xsd:enumeration value="Stage In Progress"/>
          <xsd:enumeration value="Waiting For Approval"/>
          <xsd:enumeration value="Approved"/>
        </xsd:restriction>
      </xsd:simpleType>
    </xsd:element>
    <xsd:element name="Category" ma:index="13" nillable="true" ma:displayName="Category" ma:internalName="Categor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3F22E5-7532-4A1F-9BAE-77A6D51ABFD0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  <ds:schemaRef ds:uri="a7353359-a9a2-4451-bf56-51babc3bcafa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E4719EF-6588-4D7D-A5AE-A2DBCE9694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960384-F096-434E-9903-E64E84D2B7EC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26841</TotalTime>
  <Words>1361</Words>
  <Application>Microsoft Office PowerPoint</Application>
  <PresentationFormat>Widescreen</PresentationFormat>
  <Paragraphs>328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MS PGothic</vt:lpstr>
      <vt:lpstr>MS PGothic</vt:lpstr>
      <vt:lpstr>Arial</vt:lpstr>
      <vt:lpstr>Arial Rounded MT Bold</vt:lpstr>
      <vt:lpstr>Calibri</vt:lpstr>
      <vt:lpstr>Calibri Light</vt:lpstr>
      <vt:lpstr>Gill Sans MT</vt:lpstr>
      <vt:lpstr>Lucida Sans</vt:lpstr>
      <vt:lpstr>Open Sans</vt:lpstr>
      <vt:lpstr>Times</vt:lpstr>
      <vt:lpstr>Times New Roman</vt:lpstr>
      <vt:lpstr>Verdana</vt:lpstr>
      <vt:lpstr>Wingdings 2</vt:lpstr>
      <vt:lpstr>ヒラギノ角ゴ Pro W3</vt:lpstr>
      <vt:lpstr>Retrospect</vt:lpstr>
      <vt:lpstr>PowerPoint Presentation</vt:lpstr>
      <vt:lpstr>AGENDA</vt:lpstr>
      <vt:lpstr>Patrick J Hall</vt:lpstr>
      <vt:lpstr>Change Liaison Key Responsibilities</vt:lpstr>
      <vt:lpstr>Luma Project Timeline</vt:lpstr>
      <vt:lpstr>Where are we now?</vt:lpstr>
      <vt:lpstr>PowerPoint Presentation</vt:lpstr>
      <vt:lpstr>SIT Preview: Comparison to Sprints</vt:lpstr>
      <vt:lpstr>What is System Integration Testing?</vt:lpstr>
      <vt:lpstr>Develop Test Scenarios</vt:lpstr>
      <vt:lpstr>SIT Calendar</vt:lpstr>
      <vt:lpstr>Engage Agencies</vt:lpstr>
      <vt:lpstr>Engage Agencies</vt:lpstr>
      <vt:lpstr>PowerPoint Presentation</vt:lpstr>
      <vt:lpstr>PowerPoint Presentation</vt:lpstr>
      <vt:lpstr>PowerPoint Presentation</vt:lpstr>
      <vt:lpstr>PowerPoint Presentation</vt:lpstr>
    </vt:vector>
  </TitlesOfParts>
  <Company>ISCO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Sheena Coles</dc:creator>
  <cp:lastModifiedBy>Sheena Coles</cp:lastModifiedBy>
  <cp:revision>1119</cp:revision>
  <cp:lastPrinted>2018-11-28T15:56:21Z</cp:lastPrinted>
  <dcterms:created xsi:type="dcterms:W3CDTF">2018-07-17T21:10:59Z</dcterms:created>
  <dcterms:modified xsi:type="dcterms:W3CDTF">2020-09-09T17:36:20Z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0x01010078562674304CBB4BB1B28CDCCE389339</vt:lpwstr>
  </property>
  <property fmtid="{D5CDD505-2E9C-101B-9397-08002B2CF9AE}" pid="3" name="Order">
    <vt:r8>60600</vt:r8>
  </property>
  <property fmtid="{D5CDD505-2E9C-101B-9397-08002B2CF9AE}" pid="4" name="_CopySource">
    <vt:lpwstr>https://consulting.global.deloitteonline.com/sites/projectluma/TF/OCM Team/Draft DEDs and Deliverables/Draft Deliverable_Leadership Alignment Strategy.pptx</vt:lpwstr>
  </property>
  <property fmtid="{D5CDD505-2E9C-101B-9397-08002B2CF9AE}" pid="5" name="xd_ProgID">
    <vt:lpwstr/>
  </property>
  <property fmtid="{D5CDD505-2E9C-101B-9397-08002B2CF9AE}" pid="6" name="TemplateUrl">
    <vt:lpwstr/>
  </property>
</Properties>
</file>