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74" r:id="rId3"/>
  </p:sldMasterIdLst>
  <p:notesMasterIdLst>
    <p:notesMasterId r:id="rId25"/>
  </p:notesMasterIdLst>
  <p:sldIdLst>
    <p:sldId id="256" r:id="rId4"/>
    <p:sldId id="258" r:id="rId5"/>
    <p:sldId id="259" r:id="rId6"/>
    <p:sldId id="261" r:id="rId7"/>
    <p:sldId id="262" r:id="rId8"/>
    <p:sldId id="2147308637" r:id="rId9"/>
    <p:sldId id="264" r:id="rId10"/>
    <p:sldId id="265" r:id="rId11"/>
    <p:sldId id="266" r:id="rId12"/>
    <p:sldId id="267" r:id="rId13"/>
    <p:sldId id="268" r:id="rId14"/>
    <p:sldId id="269" r:id="rId15"/>
    <p:sldId id="270" r:id="rId16"/>
    <p:sldId id="271" r:id="rId17"/>
    <p:sldId id="2147308662" r:id="rId18"/>
    <p:sldId id="2147308664" r:id="rId19"/>
    <p:sldId id="291" r:id="rId20"/>
    <p:sldId id="300" r:id="rId21"/>
    <p:sldId id="2147308661" r:id="rId22"/>
    <p:sldId id="289" r:id="rId23"/>
    <p:sldId id="21473086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F4255B-A4F7-48DA-A13E-D65541C86F1D}">
          <p14:sldIdLst>
            <p14:sldId id="256"/>
            <p14:sldId id="258"/>
          </p14:sldIdLst>
        </p14:section>
        <p14:section name="Tool #1: Training Registration" id="{F8979AB2-341F-45B2-8B6A-F03C7995E4D8}">
          <p14:sldIdLst>
            <p14:sldId id="259"/>
            <p14:sldId id="261"/>
          </p14:sldIdLst>
        </p14:section>
        <p14:section name="Tool #2: Luma Cutover Webpage" id="{3321432F-60D1-4C19-922A-7BEC9E19A512}">
          <p14:sldIdLst>
            <p14:sldId id="262"/>
            <p14:sldId id="2147308637"/>
          </p14:sldIdLst>
        </p14:section>
        <p14:section name="Tool #3: Luma Showcase Timeline" id="{33EE1133-3FDD-4C07-AFA5-12854C11594C}">
          <p14:sldIdLst>
            <p14:sldId id="264"/>
            <p14:sldId id="265"/>
          </p14:sldIdLst>
        </p14:section>
        <p14:section name="Tool #4: ORP April Updates" id="{D9497E8E-537A-4231-B53B-DAB8338D9A41}">
          <p14:sldIdLst>
            <p14:sldId id="266"/>
            <p14:sldId id="267"/>
          </p14:sldIdLst>
        </p14:section>
        <p14:section name="Tool #5: Engagement Template Language" id="{B12AF283-38CA-46D2-AC4D-1316DCE121A4}">
          <p14:sldIdLst>
            <p14:sldId id="268"/>
            <p14:sldId id="269"/>
          </p14:sldIdLst>
        </p14:section>
        <p14:section name="Tool # 6: Duo/Service Desk Changes" id="{86BA2556-A466-4644-9AD1-8A5D8B7CF19E}">
          <p14:sldIdLst>
            <p14:sldId id="270"/>
            <p14:sldId id="271"/>
          </p14:sldIdLst>
        </p14:section>
        <p14:section name="Tool # 7: Coming Soon - Employee and Manager Role Workshop Recordings" id="{7770F17D-0F9E-4B2D-980D-5119E0C8043A}">
          <p14:sldIdLst>
            <p14:sldId id="2147308662"/>
            <p14:sldId id="2147308664"/>
          </p14:sldIdLst>
        </p14:section>
        <p14:section name="Appendix" id="{38460828-426F-4147-BC55-61198302FBBB}">
          <p14:sldIdLst>
            <p14:sldId id="291"/>
            <p14:sldId id="300"/>
            <p14:sldId id="2147308661"/>
            <p14:sldId id="289"/>
            <p14:sldId id="21473086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092F57"/>
    <a:srgbClr val="FFB81C"/>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3F649-D137-472E-B6A1-1BF2C22603CA}" type="datetimeFigureOut">
              <a:rPr lang="en-US" smtClean="0"/>
              <a:t>4/6/2023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924E-D2D1-4617-8C59-8DF082AA1883}" type="slidenum">
              <a:rPr lang="en-US" smtClean="0"/>
              <a:t>‹#›</a:t>
            </a:fld>
            <a:endParaRPr lang="en-US" dirty="0"/>
          </a:p>
        </p:txBody>
      </p:sp>
    </p:spTree>
    <p:extLst>
      <p:ext uri="{BB962C8B-B14F-4D97-AF65-F5344CB8AC3E}">
        <p14:creationId xmlns:p14="http://schemas.microsoft.com/office/powerpoint/2010/main" val="195155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92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7874C-C461-4B87-9F12-21E34ED76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45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8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8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8CDDC-B5D2-48A8-A6FF-E75ED8EFF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26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8CDDC-B5D2-48A8-A6FF-E75ED8EFF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2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24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93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29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26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70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4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6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C7E1F5B-940E-4016-8D19-DADA81268AD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186859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7F4E-0E23-40F4-B297-2252E1AC58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BD131-AC39-4438-8BA3-75E495921BF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506CC-CA90-45CB-A1DD-804EC3B72B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F699E-A272-4E32-8C88-778A517D5D1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CE1549A-FC28-4D72-80F3-B83472C1E8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ADD6FD8-08DA-45E8-B23C-8FB0FA5EB109}"/>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53866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387A-8EB5-4124-8D58-F2499D5C97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49C47-7550-4730-AC92-E717D00885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3A0370-8B2C-4CE0-9D34-65F122B2F1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4BFEA-BF6B-441F-AB67-D20B84FF03E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3C34301-81C6-435F-8D66-F32E724083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4851F6-181A-4159-914F-215A9D3C896A}"/>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66788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515B-3A95-48B8-990D-9D63C465E2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08749-CC74-41D8-A85E-5A2B33333D9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0ED8-2472-49AF-A674-08D45C85627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52941BC-622F-409F-8496-ABDC44C1EE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54F6698-D27B-44E9-A860-F52195494F91}"/>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85688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A079-C609-4B35-8A8F-76F43035D1F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3931C-7387-4875-8F6A-461930AD38D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6FF88-59F0-41D9-8B2A-632B0A0FBF9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CAE22A4-2AB0-4B90-900F-CBEBC1BCF6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F8FC08-03A8-44C3-8863-D5DF0D691785}"/>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401686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E741DBC-DEE7-4F0C-BEA5-C634AFE4181D}"/>
              </a:ext>
            </a:extLst>
          </p:cNvPr>
          <p:cNvSpPr/>
          <p:nvPr userDrawn="1"/>
        </p:nvSpPr>
        <p:spPr>
          <a:xfrm>
            <a:off x="1" y="210416"/>
            <a:ext cx="5353051" cy="78018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8" name="Freeform: Shape 7">
            <a:extLst>
              <a:ext uri="{FF2B5EF4-FFF2-40B4-BE49-F238E27FC236}">
                <a16:creationId xmlns:a16="http://schemas.microsoft.com/office/drawing/2014/main" id="{A453A4D6-70E1-423E-91BE-80337943219B}"/>
              </a:ext>
            </a:extLst>
          </p:cNvPr>
          <p:cNvSpPr/>
          <p:nvPr userDrawn="1"/>
        </p:nvSpPr>
        <p:spPr>
          <a:xfrm>
            <a:off x="5248275" y="210416"/>
            <a:ext cx="523876" cy="78018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9" name="Rectangle 8">
            <a:extLst>
              <a:ext uri="{FF2B5EF4-FFF2-40B4-BE49-F238E27FC236}">
                <a16:creationId xmlns:a16="http://schemas.microsoft.com/office/drawing/2014/main" id="{ADB0FECE-4B02-445C-8363-942C98390029}"/>
              </a:ext>
            </a:extLst>
          </p:cNvPr>
          <p:cNvSpPr/>
          <p:nvPr userDrawn="1"/>
        </p:nvSpPr>
        <p:spPr>
          <a:xfrm>
            <a:off x="10917559" y="6267450"/>
            <a:ext cx="562799" cy="5905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extBox 9">
            <a:extLst>
              <a:ext uri="{FF2B5EF4-FFF2-40B4-BE49-F238E27FC236}">
                <a16:creationId xmlns:a16="http://schemas.microsoft.com/office/drawing/2014/main" id="{D348FC48-9CEF-412E-A876-578057728506}"/>
              </a:ext>
            </a:extLst>
          </p:cNvPr>
          <p:cNvSpPr txBox="1"/>
          <p:nvPr userDrawn="1"/>
        </p:nvSpPr>
        <p:spPr>
          <a:xfrm>
            <a:off x="1543051" y="6374813"/>
            <a:ext cx="3571876"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34760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C7E1F5B-940E-4016-8D19-DADA81268AD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255557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55155-F961-486E-BEAA-49FFD3BC0C14}"/>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99605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E741DBC-DEE7-4F0C-BEA5-C634AFE4181D}"/>
              </a:ext>
            </a:extLst>
          </p:cNvPr>
          <p:cNvSpPr/>
          <p:nvPr userDrawn="1"/>
        </p:nvSpPr>
        <p:spPr>
          <a:xfrm>
            <a:off x="0" y="210416"/>
            <a:ext cx="5353050" cy="78018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A453A4D6-70E1-423E-91BE-80337943219B}"/>
              </a:ext>
            </a:extLst>
          </p:cNvPr>
          <p:cNvSpPr/>
          <p:nvPr userDrawn="1"/>
        </p:nvSpPr>
        <p:spPr>
          <a:xfrm>
            <a:off x="5248275" y="210416"/>
            <a:ext cx="523875" cy="78018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ADB0FECE-4B02-445C-8363-942C98390029}"/>
              </a:ext>
            </a:extLst>
          </p:cNvPr>
          <p:cNvSpPr/>
          <p:nvPr userDrawn="1"/>
        </p:nvSpPr>
        <p:spPr>
          <a:xfrm>
            <a:off x="10917557" y="6267450"/>
            <a:ext cx="562799" cy="5905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348FC48-9CEF-412E-A876-57805772850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88339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E52C-D1B4-4DC3-9E6C-A9CE84E811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C73DD6-164C-4C40-AE34-BF5F1FB3E9C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A4791-C32B-41BC-B866-BD8BEF0B334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597D1-418D-4A01-8DE9-9EF77763F1C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D4F2892-7C56-4D67-BC67-B1887BFB319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5B9ADD4-29C8-4B9E-BB4C-AEC3ADBC805F}"/>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319225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41B4-47CC-4822-B9FC-9494DBCC99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CB9F6E-6A8E-4A66-96FE-13FD1F19C0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BF6DC-D3FA-4BD6-96E3-2A157CF3B4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8C0AA-21C9-41A7-853E-3E8F47460B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9671B-D706-4AA2-925C-653A855FA7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5B825-BF48-4EB3-903B-803E9224A44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696660D-3726-4AAD-9155-AC0F8999891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305C6DB-FF73-4D29-BCCB-1D4D29C11AB5}"/>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60810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A0EA-526C-4265-BD64-66F5CF9988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4E14607-D9D1-4908-A993-E81728B3D2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23C01D21-D44B-4471-8D07-4624839D1E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615A42A-2EDF-4FD4-BA3C-F3B42420C9B0}"/>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55829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1698E-DC89-4465-BA6C-A0CC3B4068A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E584C490-65F6-4F95-8C4E-E909FF49A9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6400E30-8106-4033-AC09-F75B8CD8DF20}"/>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475356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5937" b="34984"/>
          <a:stretch/>
        </p:blipFill>
        <p:spPr>
          <a:xfrm>
            <a:off x="60960" y="6365371"/>
            <a:ext cx="1358537" cy="395054"/>
          </a:xfrm>
          <a:prstGeom prst="rect">
            <a:avLst/>
          </a:prstGeom>
        </p:spPr>
      </p:pic>
    </p:spTree>
    <p:extLst>
      <p:ext uri="{BB962C8B-B14F-4D97-AF65-F5344CB8AC3E}">
        <p14:creationId xmlns:p14="http://schemas.microsoft.com/office/powerpoint/2010/main" val="243234272"/>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5937" b="34984"/>
          <a:stretch/>
        </p:blipFill>
        <p:spPr>
          <a:xfrm>
            <a:off x="60964" y="6365371"/>
            <a:ext cx="1358537" cy="395054"/>
          </a:xfrm>
          <a:prstGeom prst="rect">
            <a:avLst/>
          </a:prstGeom>
        </p:spPr>
      </p:pic>
    </p:spTree>
    <p:extLst>
      <p:ext uri="{BB962C8B-B14F-4D97-AF65-F5344CB8AC3E}">
        <p14:creationId xmlns:p14="http://schemas.microsoft.com/office/powerpoint/2010/main" val="2784572078"/>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8"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8"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1"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937" b="34984"/>
          <a:stretch/>
        </p:blipFill>
        <p:spPr>
          <a:xfrm>
            <a:off x="60960" y="6365371"/>
            <a:ext cx="1358537" cy="395054"/>
          </a:xfrm>
          <a:prstGeom prst="rect">
            <a:avLst/>
          </a:prstGeom>
        </p:spPr>
      </p:pic>
    </p:spTree>
    <p:extLst>
      <p:ext uri="{BB962C8B-B14F-4D97-AF65-F5344CB8AC3E}">
        <p14:creationId xmlns:p14="http://schemas.microsoft.com/office/powerpoint/2010/main" val="25806112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hyperlink" Target="https://www.sco.idaho.gov/_layouts/15/WopiFrame.aspx?sourcedoc=%7bFAFFE59E-07EE-4310-A1DA-3BB0453F5D4C%7d&amp;file=April%20Comms%20Toolkit-%20Engagement%20Draft%20Language%20Final.docx&amp;action=defaul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sco.idaho.gov/SiteAssets/How%20to%20Access%20Service%20Desk%20.pdf" TargetMode="External"/><Relationship Id="rId7" Type="http://schemas.openxmlformats.org/officeDocument/2006/relationships/hyperlink" Target="https://www.sco.idaho.gov/SiteAssets/Pages/Luma-Change-Liaison-Communications-Toolkit/How%20to%20Access%20to%20ED%20-%20Reset%20Password.pdf"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sco.idaho.gov/SiteAssets/Pages/Luma-Change-Liaison-Communications-Toolkit/How%20to%20Access%20to%20ED%20-%20Established%20User.pdf" TargetMode="External"/><Relationship Id="rId5" Type="http://schemas.openxmlformats.org/officeDocument/2006/relationships/hyperlink" Target="https://www.sco.idaho.gov/SiteAssets/Pages/Luma-Change-Liaison-Communications-Toolkit/How%20to%20Access%20to%20ED%20-%20New%20User.pdf" TargetMode="External"/><Relationship Id="rId4" Type="http://schemas.openxmlformats.org/officeDocument/2006/relationships/hyperlink" Target="https://www.sco.idaho.gov/SiteAssets/Pages/Luma-Change-Liaison-Communications-Toolkit/How%20to%20Register%20DUO%20MFA%20%26%20Sign%20in.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sco.idaho.gov/LivePages/Luma-Role-Workshops.asp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pp.smartsheet.com/b/form/2f7a7f844e67490281b452063eea208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co.idaho.gov/LivePages/Luma-Cutover.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jpg"/><Relationship Id="rId3" Type="http://schemas.openxmlformats.org/officeDocument/2006/relationships/hyperlink" Target="mailto:dstevens@sco.idaho.gov" TargetMode="External"/><Relationship Id="rId7" Type="http://schemas.openxmlformats.org/officeDocument/2006/relationships/image" Target="../media/image24.png"/><Relationship Id="rId12" Type="http://schemas.openxmlformats.org/officeDocument/2006/relationships/hyperlink" Target="https://www.youtube.com/channel/UC-RYKZWsYPEKRYD7GQJrkO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estearns@sco.idaho.gov" TargetMode="External"/><Relationship Id="rId11" Type="http://schemas.openxmlformats.org/officeDocument/2006/relationships/hyperlink" Target="https://www.sco.idaho.gov/LivePages/LumaSE-Home.aspx" TargetMode="External"/><Relationship Id="rId5" Type="http://schemas.openxmlformats.org/officeDocument/2006/relationships/hyperlink" Target="mailto:clehosit@sco.Idaho.gov" TargetMode="External"/><Relationship Id="rId10" Type="http://schemas.openxmlformats.org/officeDocument/2006/relationships/image" Target="../media/image27.svg"/><Relationship Id="rId4" Type="http://schemas.openxmlformats.org/officeDocument/2006/relationships/hyperlink" Target="mailto:adoench@sco.Idaho.gov" TargetMode="Externa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hyperlink" Target="https://www.sco.idaho.gov/LivePages/luma-cutover.asp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descr="Protecting Idaho's scenic Sawtooths from obstruction by commercial cell  tower – Advocates for the West">
            <a:extLst>
              <a:ext uri="{FF2B5EF4-FFF2-40B4-BE49-F238E27FC236}">
                <a16:creationId xmlns:a16="http://schemas.microsoft.com/office/drawing/2014/main" id="{A3AFE7AB-9395-4C8A-A16C-443B1161A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0" r="25778" b="28386"/>
          <a:stretch/>
        </p:blipFill>
        <p:spPr bwMode="auto">
          <a:xfrm>
            <a:off x="0" y="0"/>
            <a:ext cx="12213099" cy="6272463"/>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5E3DC648-59DC-4B60-A41C-BFC87256E799}"/>
              </a:ext>
            </a:extLst>
          </p:cNvPr>
          <p:cNvSpPr/>
          <p:nvPr/>
        </p:nvSpPr>
        <p:spPr>
          <a:xfrm>
            <a:off x="0" y="1953491"/>
            <a:ext cx="8686799" cy="136744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E7087A7-F591-4146-89AE-1D3DC0071786}"/>
              </a:ext>
            </a:extLst>
          </p:cNvPr>
          <p:cNvSpPr/>
          <p:nvPr/>
        </p:nvSpPr>
        <p:spPr>
          <a:xfrm>
            <a:off x="8510703"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4056B79-101E-450D-AF1C-C63CC3FB01B9}"/>
              </a:ext>
            </a:extLst>
          </p:cNvPr>
          <p:cNvSpPr/>
          <p:nvPr/>
        </p:nvSpPr>
        <p:spPr>
          <a:xfrm>
            <a:off x="9202522"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3D060F8-0090-4CEE-8447-9B021C187BA8}"/>
              </a:ext>
            </a:extLst>
          </p:cNvPr>
          <p:cNvSpPr/>
          <p:nvPr/>
        </p:nvSpPr>
        <p:spPr>
          <a:xfrm>
            <a:off x="9895250"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17BE856-E8FF-4DAB-B904-DDAA226033D0}"/>
              </a:ext>
            </a:extLst>
          </p:cNvPr>
          <p:cNvSpPr/>
          <p:nvPr/>
        </p:nvSpPr>
        <p:spPr>
          <a:xfrm>
            <a:off x="10579832"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F2FAD0-1483-41AD-8B5F-6012217D6CE2}"/>
              </a:ext>
            </a:extLst>
          </p:cNvPr>
          <p:cNvSpPr/>
          <p:nvPr/>
        </p:nvSpPr>
        <p:spPr>
          <a:xfrm>
            <a:off x="11253951"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EEC5138-791C-4CA2-BDA4-A6CF79E347DD}"/>
              </a:ext>
            </a:extLst>
          </p:cNvPr>
          <p:cNvSpPr txBox="1"/>
          <p:nvPr/>
        </p:nvSpPr>
        <p:spPr>
          <a:xfrm>
            <a:off x="88083" y="2098604"/>
            <a:ext cx="8274397"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Liaison Communication Toolkit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noProof="0" dirty="0">
                <a:solidFill>
                  <a:prstClr val="white"/>
                </a:solidFill>
                <a:latin typeface="Arial" panose="020B0604020202020204" pitchFamily="34" charset="0"/>
                <a:cs typeface="Arial" panose="020B0604020202020204" pitchFamily="34" charset="0"/>
              </a:rPr>
              <a:t>April</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2023</a:t>
            </a:r>
          </a:p>
        </p:txBody>
      </p:sp>
    </p:spTree>
    <p:extLst>
      <p:ext uri="{BB962C8B-B14F-4D97-AF65-F5344CB8AC3E}">
        <p14:creationId xmlns:p14="http://schemas.microsoft.com/office/powerpoint/2010/main" val="30130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179537"/>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ORP: April Resources and Activities</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10</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A6C047BF-069A-4365-9229-63AF31225DB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4910" r="14188"/>
          <a:stretch/>
        </p:blipFill>
        <p:spPr>
          <a:xfrm>
            <a:off x="5321067" y="1300534"/>
            <a:ext cx="6416225" cy="4451722"/>
          </a:xfrm>
          <a:prstGeom prst="rect">
            <a:avLst/>
          </a:prstGeom>
        </p:spPr>
      </p:pic>
      <p:pic>
        <p:nvPicPr>
          <p:cNvPr id="12" name="Picture 11">
            <a:extLst>
              <a:ext uri="{FF2B5EF4-FFF2-40B4-BE49-F238E27FC236}">
                <a16:creationId xmlns:a16="http://schemas.microsoft.com/office/drawing/2014/main" id="{EC05E645-4223-46A4-97F3-8A093B3680E9}"/>
              </a:ext>
            </a:extLst>
          </p:cNvPr>
          <p:cNvPicPr>
            <a:picLocks noChangeAspect="1"/>
          </p:cNvPicPr>
          <p:nvPr/>
        </p:nvPicPr>
        <p:blipFill>
          <a:blip r:embed="rId4"/>
          <a:stretch>
            <a:fillRect/>
          </a:stretch>
        </p:blipFill>
        <p:spPr>
          <a:xfrm>
            <a:off x="6164036" y="1845130"/>
            <a:ext cx="4653139" cy="2697968"/>
          </a:xfrm>
          <a:prstGeom prst="rect">
            <a:avLst/>
          </a:prstGeom>
        </p:spPr>
      </p:pic>
      <p:cxnSp>
        <p:nvCxnSpPr>
          <p:cNvPr id="13" name="Straight Arrow Connector 12">
            <a:extLst>
              <a:ext uri="{FF2B5EF4-FFF2-40B4-BE49-F238E27FC236}">
                <a16:creationId xmlns:a16="http://schemas.microsoft.com/office/drawing/2014/main" id="{6426D084-A848-40E4-BDF3-9C7264BAFD6E}"/>
              </a:ext>
            </a:extLst>
          </p:cNvPr>
          <p:cNvCxnSpPr>
            <a:cxnSpLocks/>
          </p:cNvCxnSpPr>
          <p:nvPr/>
        </p:nvCxnSpPr>
        <p:spPr>
          <a:xfrm flipH="1">
            <a:off x="10425635" y="3664005"/>
            <a:ext cx="1010869" cy="438930"/>
          </a:xfrm>
          <a:prstGeom prst="straightConnector1">
            <a:avLst/>
          </a:prstGeom>
          <a:ln w="38100">
            <a:solidFill>
              <a:srgbClr val="FFB81C"/>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8B3E4F73-2CF1-4660-83A4-C3413FCC7C3D}"/>
              </a:ext>
            </a:extLst>
          </p:cNvPr>
          <p:cNvSpPr/>
          <p:nvPr/>
        </p:nvSpPr>
        <p:spPr>
          <a:xfrm>
            <a:off x="416607" y="1330543"/>
            <a:ext cx="4692648" cy="4247317"/>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2AD4D9-B2D9-4EE4-AAAE-A9E55A858690}"/>
              </a:ext>
            </a:extLst>
          </p:cNvPr>
          <p:cNvSpPr txBox="1"/>
          <p:nvPr/>
        </p:nvSpPr>
        <p:spPr>
          <a:xfrm>
            <a:off x="895212" y="1443841"/>
            <a:ext cx="3806526" cy="397031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You can find the following resources on the Service Desk Tile in the Enterprise Dashboard: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Leadership Readiness Checklist for April/May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Readiness Checklist by Role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Additional Impact Statements forthcoming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Monthly Support Session: 4/27 at 11:00 AM (invitation forthcoming)</a:t>
            </a:r>
          </a:p>
        </p:txBody>
      </p:sp>
      <p:sp>
        <p:nvSpPr>
          <p:cNvPr id="16" name="Freeform 122">
            <a:extLst>
              <a:ext uri="{FF2B5EF4-FFF2-40B4-BE49-F238E27FC236}">
                <a16:creationId xmlns:a16="http://schemas.microsoft.com/office/drawing/2014/main" id="{62FE4B17-8414-48D1-A4E3-D61191B44233}"/>
              </a:ext>
            </a:extLst>
          </p:cNvPr>
          <p:cNvSpPr>
            <a:spLocks/>
          </p:cNvSpPr>
          <p:nvPr/>
        </p:nvSpPr>
        <p:spPr bwMode="auto">
          <a:xfrm>
            <a:off x="573868" y="261826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endParaRPr lang="en-US" sz="2352"/>
          </a:p>
        </p:txBody>
      </p:sp>
      <p:sp>
        <p:nvSpPr>
          <p:cNvPr id="17" name="Freeform 122">
            <a:extLst>
              <a:ext uri="{FF2B5EF4-FFF2-40B4-BE49-F238E27FC236}">
                <a16:creationId xmlns:a16="http://schemas.microsoft.com/office/drawing/2014/main" id="{90044EF6-D30D-497C-8BC8-3C17F46CDBA4}"/>
              </a:ext>
            </a:extLst>
          </p:cNvPr>
          <p:cNvSpPr>
            <a:spLocks/>
          </p:cNvSpPr>
          <p:nvPr/>
        </p:nvSpPr>
        <p:spPr bwMode="auto">
          <a:xfrm>
            <a:off x="573868" y="346524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endParaRPr lang="en-US" sz="2352"/>
          </a:p>
        </p:txBody>
      </p:sp>
      <p:sp>
        <p:nvSpPr>
          <p:cNvPr id="18" name="Freeform 122">
            <a:extLst>
              <a:ext uri="{FF2B5EF4-FFF2-40B4-BE49-F238E27FC236}">
                <a16:creationId xmlns:a16="http://schemas.microsoft.com/office/drawing/2014/main" id="{932DC46F-28BB-4FDC-A923-0EFADB3F9F68}"/>
              </a:ext>
            </a:extLst>
          </p:cNvPr>
          <p:cNvSpPr>
            <a:spLocks/>
          </p:cNvSpPr>
          <p:nvPr/>
        </p:nvSpPr>
        <p:spPr bwMode="auto">
          <a:xfrm>
            <a:off x="573868" y="396427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endParaRPr lang="en-US" sz="2352"/>
          </a:p>
        </p:txBody>
      </p:sp>
      <p:pic>
        <p:nvPicPr>
          <p:cNvPr id="3" name="Graphic 2" descr="Flip calendar with solid fill">
            <a:extLst>
              <a:ext uri="{FF2B5EF4-FFF2-40B4-BE49-F238E27FC236}">
                <a16:creationId xmlns:a16="http://schemas.microsoft.com/office/drawing/2014/main" id="{199C90A5-29E1-4D5B-8666-3DE7540783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695" y="4633277"/>
            <a:ext cx="524121" cy="524121"/>
          </a:xfrm>
          <a:prstGeom prst="rect">
            <a:avLst/>
          </a:prstGeom>
        </p:spPr>
      </p:pic>
    </p:spTree>
    <p:extLst>
      <p:ext uri="{BB962C8B-B14F-4D97-AF65-F5344CB8AC3E}">
        <p14:creationId xmlns:p14="http://schemas.microsoft.com/office/powerpoint/2010/main" val="376573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1308422748"/>
              </p:ext>
            </p:extLst>
          </p:nvPr>
        </p:nvGraphicFramePr>
        <p:xfrm>
          <a:off x="838201" y="1267263"/>
          <a:ext cx="10515597" cy="450657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5</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Luma Go-Live Engagement Template Language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As a recognized change agent within your agency, you are in a unique position to help engage colleagues who may not be as familiar with Luma. This tool provides sample language – written by fellow Change Liaisons – for your consideration as you share Go-Live information and updates with your peers and staff.</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Change Liaisons.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Encourage, coach, and support agency employees to be engaged with the Luma project prior to the start of training.</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Email, agency newsletters.</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At your earliest convenience. Please copy your Agency Advocate when you share this email.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515" y="2666779"/>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4166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p:txBody>
      </p:sp>
      <p:sp>
        <p:nvSpPr>
          <p:cNvPr id="13" name="TextBox 12">
            <a:extLst>
              <a:ext uri="{FF2B5EF4-FFF2-40B4-BE49-F238E27FC236}">
                <a16:creationId xmlns:a16="http://schemas.microsoft.com/office/drawing/2014/main" id="{3084095E-E149-495D-88BE-6B045D8B1C9C}"/>
              </a:ext>
            </a:extLst>
          </p:cNvPr>
          <p:cNvSpPr txBox="1"/>
          <p:nvPr/>
        </p:nvSpPr>
        <p:spPr>
          <a:xfrm>
            <a:off x="0" y="185454"/>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Go-Live Engagement Template Language</a:t>
            </a:r>
          </a:p>
        </p:txBody>
      </p:sp>
    </p:spTree>
    <p:extLst>
      <p:ext uri="{BB962C8B-B14F-4D97-AF65-F5344CB8AC3E}">
        <p14:creationId xmlns:p14="http://schemas.microsoft.com/office/powerpoint/2010/main" val="244745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179537"/>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Go-Live Engagement Template Language</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FC74A5D-BECC-4994-8E99-135F18CDEDBC}"/>
              </a:ext>
            </a:extLst>
          </p:cNvPr>
          <p:cNvSpPr txBox="1"/>
          <p:nvPr/>
        </p:nvSpPr>
        <p:spPr>
          <a:xfrm>
            <a:off x="686883" y="1136698"/>
            <a:ext cx="1081823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2"/>
              </a:rPr>
              <a:t>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access </a:t>
            </a:r>
            <a:r>
              <a:rPr lang="en-US" dirty="0">
                <a:solidFill>
                  <a:prstClr val="black"/>
                </a:solidFill>
                <a:latin typeface="Arial" panose="020B0604020202020204" pitchFamily="34" charset="0"/>
                <a:cs typeface="Arial" panose="020B0604020202020204" pitchFamily="34" charset="0"/>
              </a:rPr>
              <a:t>two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documents that provides draft language for engaging your agency colleagues about the transition to Luma prior to training. Tailor these messages to best fit your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If</a:t>
            </a:r>
            <a:r>
              <a:rPr lang="en-US" dirty="0">
                <a:solidFill>
                  <a:prstClr val="black"/>
                </a:solidFill>
                <a:latin typeface="Arial" panose="020B0604020202020204" pitchFamily="34" charset="0"/>
                <a:cs typeface="Arial" panose="020B0604020202020204" pitchFamily="34" charset="0"/>
              </a:rPr>
              <a:t> necessary</a:t>
            </a:r>
            <a:r>
              <a:rPr kumimoji="0" lang="en-US"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coordinate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your agency leadership to send this email, incorporating any of their input.</a:t>
            </a:r>
          </a:p>
        </p:txBody>
      </p:sp>
      <p:sp>
        <p:nvSpPr>
          <p:cNvPr id="8" name="Rectangle 7">
            <a:extLst>
              <a:ext uri="{FF2B5EF4-FFF2-40B4-BE49-F238E27FC236}">
                <a16:creationId xmlns:a16="http://schemas.microsoft.com/office/drawing/2014/main" id="{DCDA42E2-3B49-46F2-AD85-A95111011CE1}"/>
              </a:ext>
            </a:extLst>
          </p:cNvPr>
          <p:cNvSpPr/>
          <p:nvPr/>
        </p:nvSpPr>
        <p:spPr>
          <a:xfrm>
            <a:off x="761994" y="2463191"/>
            <a:ext cx="8847666" cy="3148953"/>
          </a:xfrm>
          <a:prstGeom prst="rect">
            <a:avLst/>
          </a:prstGeom>
          <a:noFill/>
          <a:ln w="28575">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5EF3520-BC0F-46B9-8D03-9837DE14C2B7}"/>
              </a:ext>
            </a:extLst>
          </p:cNvPr>
          <p:cNvSpPr txBox="1"/>
          <p:nvPr/>
        </p:nvSpPr>
        <p:spPr>
          <a:xfrm>
            <a:off x="1092193" y="2781988"/>
            <a:ext cx="8331200" cy="23083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Agency colleagues,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Luma, the State’s new enterprise accounting and human capital software system, is going live </a:t>
            </a:r>
            <a:r>
              <a:rPr lang="en-US" sz="1600" b="1" dirty="0">
                <a:latin typeface="Arial" panose="020B0604020202020204" pitchFamily="34" charset="0"/>
                <a:cs typeface="Arial" panose="020B0604020202020204" pitchFamily="34" charset="0"/>
              </a:rPr>
              <a:t>July 1st of 2023</a:t>
            </a:r>
            <a:r>
              <a:rPr lang="en-US" sz="1600" dirty="0">
                <a:latin typeface="Arial" panose="020B0604020202020204" pitchFamily="34" charset="0"/>
                <a:cs typeface="Arial" panose="020B0604020202020204" pitchFamily="34" charset="0"/>
              </a:rPr>
              <a:t>. In preparation I will be sharing out information from the Luma team at the Idaho State Controller’s Office from time-to-time.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What does this mean for you? </a:t>
            </a:r>
            <a:r>
              <a:rPr lang="en-US" sz="1600" dirty="0">
                <a:latin typeface="Arial" panose="020B0604020202020204" pitchFamily="34" charset="0"/>
                <a:cs typeface="Arial" panose="020B0604020202020204" pitchFamily="34" charset="0"/>
              </a:rPr>
              <a:t>It means a new mobile friendly way to access your timesheet, more interactive employee evaluation processes, and better government transparency. </a:t>
            </a:r>
          </a:p>
        </p:txBody>
      </p:sp>
      <p:sp>
        <p:nvSpPr>
          <p:cNvPr id="10" name="TextBox 9">
            <a:extLst>
              <a:ext uri="{FF2B5EF4-FFF2-40B4-BE49-F238E27FC236}">
                <a16:creationId xmlns:a16="http://schemas.microsoft.com/office/drawing/2014/main" id="{F5252C62-3715-4B5B-9A27-9D53DC3B0413}"/>
              </a:ext>
            </a:extLst>
          </p:cNvPr>
          <p:cNvSpPr txBox="1"/>
          <p:nvPr/>
        </p:nvSpPr>
        <p:spPr>
          <a:xfrm rot="21196812">
            <a:off x="4182988" y="3704634"/>
            <a:ext cx="2149611" cy="584775"/>
          </a:xfrm>
          <a:prstGeom prst="rect">
            <a:avLst/>
          </a:prstGeom>
          <a:solidFill>
            <a:schemeClr val="bg1"/>
          </a:solidFill>
          <a:ln w="28575">
            <a:solidFill>
              <a:srgbClr val="092F57"/>
            </a:solidFill>
          </a:ln>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EXAMPLE</a:t>
            </a:r>
          </a:p>
        </p:txBody>
      </p:sp>
      <p:sp>
        <p:nvSpPr>
          <p:cNvPr id="11" name="Arrow: Bent 10">
            <a:extLst>
              <a:ext uri="{FF2B5EF4-FFF2-40B4-BE49-F238E27FC236}">
                <a16:creationId xmlns:a16="http://schemas.microsoft.com/office/drawing/2014/main" id="{C9C8A869-4857-4515-9C93-0275002F0524}"/>
              </a:ext>
            </a:extLst>
          </p:cNvPr>
          <p:cNvSpPr/>
          <p:nvPr/>
        </p:nvSpPr>
        <p:spPr>
          <a:xfrm>
            <a:off x="10093114" y="2142212"/>
            <a:ext cx="757382" cy="1387943"/>
          </a:xfrm>
          <a:prstGeom prst="bentArrow">
            <a:avLst/>
          </a:prstGeom>
          <a:solidFill>
            <a:srgbClr val="092F57"/>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C3F57F3-EBBC-45F2-B4FB-6165EF05BE54}"/>
              </a:ext>
            </a:extLst>
          </p:cNvPr>
          <p:cNvSpPr/>
          <p:nvPr/>
        </p:nvSpPr>
        <p:spPr>
          <a:xfrm>
            <a:off x="9788235" y="3301472"/>
            <a:ext cx="2246741" cy="2276805"/>
          </a:xfrm>
          <a:prstGeom prst="roundRect">
            <a:avLst/>
          </a:prstGeom>
          <a:solidFill>
            <a:srgbClr val="FFB81C"/>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0184B23-4A7F-44F4-836E-A53E3D5EEEB4}"/>
              </a:ext>
            </a:extLst>
          </p:cNvPr>
          <p:cNvSpPr txBox="1"/>
          <p:nvPr/>
        </p:nvSpPr>
        <p:spPr>
          <a:xfrm>
            <a:off x="10017129" y="3359473"/>
            <a:ext cx="1876492"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 Fact!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solidFill>
                  <a:prstClr val="black"/>
                </a:solidFill>
                <a:latin typeface="Arial" panose="020B0604020202020204" pitchFamily="34" charset="0"/>
                <a:cs typeface="Arial" panose="020B0604020202020204" pitchFamily="34" charset="0"/>
              </a:rPr>
              <a:t>The communications shared here were developed by your agency Change Liaison colleagues!</a:t>
            </a:r>
            <a:endParaRPr kumimoji="0" lang="en-US" sz="17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754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861177090"/>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6</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Duo/Service Desk Changes Announcement</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The Luma tool is secured through the DUO Multi-Factor Authentication (DUO MFA) process. Much of the information and training content is secured through DUO MFA</a:t>
                      </a:r>
                      <a:r>
                        <a:rPr lang="en-US" sz="1200" i="0" dirty="0">
                          <a:solidFill>
                            <a:srgbClr val="FF0000"/>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All Employees.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To ensure employees have access to the tools and information needed to complete their tasks.</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Email, agency newsletter.</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Based on agency need.</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4166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a:t>
            </a:r>
          </a:p>
        </p:txBody>
      </p:sp>
      <p:sp>
        <p:nvSpPr>
          <p:cNvPr id="13" name="TextBox 12">
            <a:extLst>
              <a:ext uri="{FF2B5EF4-FFF2-40B4-BE49-F238E27FC236}">
                <a16:creationId xmlns:a16="http://schemas.microsoft.com/office/drawing/2014/main" id="{3084095E-E149-495D-88BE-6B045D8B1C9C}"/>
              </a:ext>
            </a:extLst>
          </p:cNvPr>
          <p:cNvSpPr txBox="1"/>
          <p:nvPr/>
        </p:nvSpPr>
        <p:spPr>
          <a:xfrm>
            <a:off x="0" y="228797"/>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DUO/Service Desk Changes Announcement</a:t>
            </a:r>
          </a:p>
        </p:txBody>
      </p:sp>
    </p:spTree>
    <p:extLst>
      <p:ext uri="{BB962C8B-B14F-4D97-AF65-F5344CB8AC3E}">
        <p14:creationId xmlns:p14="http://schemas.microsoft.com/office/powerpoint/2010/main" val="138000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179537"/>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DUO / Service Desk Changes Announcement</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14</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F7CC6FDD-F69B-4933-A057-48E303A880B5}"/>
              </a:ext>
            </a:extLst>
          </p:cNvPr>
          <p:cNvPicPr>
            <a:picLocks noChangeAspect="1"/>
          </p:cNvPicPr>
          <p:nvPr/>
        </p:nvPicPr>
        <p:blipFill>
          <a:blip r:embed="rId2"/>
          <a:stretch>
            <a:fillRect/>
          </a:stretch>
        </p:blipFill>
        <p:spPr>
          <a:xfrm>
            <a:off x="6719036" y="1248112"/>
            <a:ext cx="5420608" cy="3860490"/>
          </a:xfrm>
          <a:prstGeom prst="rect">
            <a:avLst/>
          </a:prstGeom>
        </p:spPr>
      </p:pic>
      <p:cxnSp>
        <p:nvCxnSpPr>
          <p:cNvPr id="10" name="Straight Arrow Connector 9">
            <a:extLst>
              <a:ext uri="{FF2B5EF4-FFF2-40B4-BE49-F238E27FC236}">
                <a16:creationId xmlns:a16="http://schemas.microsoft.com/office/drawing/2014/main" id="{6FB16363-F21F-4B10-8ED2-8953B00B8FB1}"/>
              </a:ext>
            </a:extLst>
          </p:cNvPr>
          <p:cNvCxnSpPr>
            <a:cxnSpLocks/>
          </p:cNvCxnSpPr>
          <p:nvPr/>
        </p:nvCxnSpPr>
        <p:spPr>
          <a:xfrm flipH="1">
            <a:off x="10924722" y="3292929"/>
            <a:ext cx="759278" cy="0"/>
          </a:xfrm>
          <a:prstGeom prst="straightConnector1">
            <a:avLst/>
          </a:prstGeom>
          <a:ln w="38100">
            <a:solidFill>
              <a:srgbClr val="FFB81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882A9C-1C59-4E3A-93F5-D83672336410}"/>
              </a:ext>
            </a:extLst>
          </p:cNvPr>
          <p:cNvCxnSpPr>
            <a:cxnSpLocks/>
          </p:cNvCxnSpPr>
          <p:nvPr/>
        </p:nvCxnSpPr>
        <p:spPr>
          <a:xfrm flipH="1">
            <a:off x="10922001" y="3069772"/>
            <a:ext cx="759278" cy="0"/>
          </a:xfrm>
          <a:prstGeom prst="straightConnector1">
            <a:avLst/>
          </a:prstGeom>
          <a:ln w="38100">
            <a:solidFill>
              <a:srgbClr val="FFB81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6A3A8C9-1313-4523-B80E-A27AAC40B659}"/>
              </a:ext>
            </a:extLst>
          </p:cNvPr>
          <p:cNvCxnSpPr>
            <a:cxnSpLocks/>
          </p:cNvCxnSpPr>
          <p:nvPr/>
        </p:nvCxnSpPr>
        <p:spPr>
          <a:xfrm flipH="1">
            <a:off x="10919278" y="3703866"/>
            <a:ext cx="759278" cy="0"/>
          </a:xfrm>
          <a:prstGeom prst="straightConnector1">
            <a:avLst/>
          </a:prstGeom>
          <a:ln w="38100">
            <a:solidFill>
              <a:srgbClr val="FFB81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37">
            <a:extLst>
              <a:ext uri="{FF2B5EF4-FFF2-40B4-BE49-F238E27FC236}">
                <a16:creationId xmlns:a16="http://schemas.microsoft.com/office/drawing/2014/main" id="{64EFB3F8-9F86-4525-B7F8-A5B925915311}"/>
              </a:ext>
            </a:extLst>
          </p:cNvPr>
          <p:cNvSpPr/>
          <p:nvPr/>
        </p:nvSpPr>
        <p:spPr>
          <a:xfrm>
            <a:off x="219212" y="3922551"/>
            <a:ext cx="6466496" cy="1027970"/>
          </a:xfrm>
          <a:prstGeom prst="round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Rounded Rectangle 3">
            <a:extLst>
              <a:ext uri="{FF2B5EF4-FFF2-40B4-BE49-F238E27FC236}">
                <a16:creationId xmlns:a16="http://schemas.microsoft.com/office/drawing/2014/main" id="{64E8AD14-731E-4056-915F-153A1408E962}"/>
              </a:ext>
            </a:extLst>
          </p:cNvPr>
          <p:cNvSpPr/>
          <p:nvPr/>
        </p:nvSpPr>
        <p:spPr>
          <a:xfrm>
            <a:off x="219212" y="1621607"/>
            <a:ext cx="6803888" cy="1830249"/>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B17E09C-FBBB-462C-9601-E82F343B24B2}"/>
              </a:ext>
            </a:extLst>
          </p:cNvPr>
          <p:cNvSpPr/>
          <p:nvPr/>
        </p:nvSpPr>
        <p:spPr>
          <a:xfrm>
            <a:off x="336994" y="1929097"/>
            <a:ext cx="1873627" cy="1169551"/>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dirty="0">
                <a:ln>
                  <a:noFill/>
                </a:ln>
                <a:solidFill>
                  <a:schemeClr val="bg1"/>
                </a:solidFill>
                <a:effectLst/>
                <a:uLnTx/>
                <a:uFillTx/>
                <a:latin typeface="Arial" panose="020B0604020202020204" pitchFamily="34" charset="0"/>
                <a:cs typeface="Arial" panose="020B0604020202020204" pitchFamily="34" charset="0"/>
              </a:rPr>
              <a:t>Quick Reference Guides for Basic DUO/Service Desk</a:t>
            </a:r>
          </a:p>
        </p:txBody>
      </p:sp>
      <p:sp>
        <p:nvSpPr>
          <p:cNvPr id="21" name="Rectangle 20">
            <a:extLst>
              <a:ext uri="{FF2B5EF4-FFF2-40B4-BE49-F238E27FC236}">
                <a16:creationId xmlns:a16="http://schemas.microsoft.com/office/drawing/2014/main" id="{E11FA3C6-DD05-4E31-BC26-ED755AD97FC9}"/>
              </a:ext>
            </a:extLst>
          </p:cNvPr>
          <p:cNvSpPr/>
          <p:nvPr/>
        </p:nvSpPr>
        <p:spPr>
          <a:xfrm>
            <a:off x="324016" y="4174926"/>
            <a:ext cx="1578543" cy="523220"/>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spc="150" dirty="0">
                <a:latin typeface="Arial" panose="020B0604020202020204" pitchFamily="34" charset="0"/>
                <a:cs typeface="Arial" panose="020B0604020202020204" pitchFamily="34" charset="0"/>
              </a:rPr>
              <a:t>ADDITIONAL RESOURCES</a:t>
            </a:r>
            <a:endParaRPr kumimoji="0" lang="en-US" sz="1400" b="1" i="0" u="none" strike="noStrike" kern="1200" cap="none" spc="150" normalizeH="0" baseline="0" noProof="0" dirty="0">
              <a:ln>
                <a:noFill/>
              </a:ln>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6B3C5EB-7731-4FED-8180-E80830FAECE2}"/>
              </a:ext>
            </a:extLst>
          </p:cNvPr>
          <p:cNvSpPr/>
          <p:nvPr/>
        </p:nvSpPr>
        <p:spPr>
          <a:xfrm>
            <a:off x="2419672" y="3960701"/>
            <a:ext cx="182341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Coming soon! Videos of Basic Navigation and Service Desk</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7" name="Isosceles Triangle 26">
            <a:extLst>
              <a:ext uri="{FF2B5EF4-FFF2-40B4-BE49-F238E27FC236}">
                <a16:creationId xmlns:a16="http://schemas.microsoft.com/office/drawing/2014/main" id="{37222005-86C1-49D9-97F0-EAF93024458C}"/>
              </a:ext>
            </a:extLst>
          </p:cNvPr>
          <p:cNvSpPr/>
          <p:nvPr/>
        </p:nvSpPr>
        <p:spPr>
          <a:xfrm rot="5400000">
            <a:off x="2081611" y="2460957"/>
            <a:ext cx="265505" cy="151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Isosceles Triangle 28">
            <a:extLst>
              <a:ext uri="{FF2B5EF4-FFF2-40B4-BE49-F238E27FC236}">
                <a16:creationId xmlns:a16="http://schemas.microsoft.com/office/drawing/2014/main" id="{CD3B1FF1-512B-47A5-8B25-3C7C558C54C2}"/>
              </a:ext>
            </a:extLst>
          </p:cNvPr>
          <p:cNvSpPr/>
          <p:nvPr/>
        </p:nvSpPr>
        <p:spPr>
          <a:xfrm rot="5400000">
            <a:off x="2002542" y="4360760"/>
            <a:ext cx="265505" cy="151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ECDD5A5-700A-4472-8C4F-6D152A6B8FAD}"/>
              </a:ext>
            </a:extLst>
          </p:cNvPr>
          <p:cNvSpPr/>
          <p:nvPr/>
        </p:nvSpPr>
        <p:spPr>
          <a:xfrm>
            <a:off x="2331265" y="1819204"/>
            <a:ext cx="2335242" cy="116955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3"/>
              </a:rPr>
              <a:t>How to Access Service Desk</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bg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4"/>
              </a:rPr>
              <a:t>How to Register DUO MFA &amp; Sign In</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FAE634FC-DD98-4CDF-8758-9268C69D2A21}"/>
              </a:ext>
            </a:extLst>
          </p:cNvPr>
          <p:cNvSpPr/>
          <p:nvPr/>
        </p:nvSpPr>
        <p:spPr>
          <a:xfrm>
            <a:off x="4553324" y="1819205"/>
            <a:ext cx="2486136" cy="116955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5"/>
              </a:rPr>
              <a:t>How to Access ED – New User</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bg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6"/>
              </a:rPr>
              <a:t>How to Access ED – Established User</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F3084D8-229E-4694-B5CC-40A69C400EFC}"/>
              </a:ext>
            </a:extLst>
          </p:cNvPr>
          <p:cNvSpPr/>
          <p:nvPr/>
        </p:nvSpPr>
        <p:spPr>
          <a:xfrm>
            <a:off x="2334127" y="3024469"/>
            <a:ext cx="3805852" cy="307777"/>
          </a:xfrm>
          <a:prstGeom prst="rect">
            <a:avLst/>
          </a:prstGeom>
        </p:spPr>
        <p:txBody>
          <a:bodyPr wrap="square">
            <a:spAutoFit/>
          </a:bodyPr>
          <a:lstStyle/>
          <a:p>
            <a:pPr marL="171450" indent="-171450">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hlinkClick r:id="rId7"/>
              </a:rPr>
              <a:t>How to Access to ED – Reset Password</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F95316B-5B95-49D4-9610-8D3E7281EFCA}"/>
              </a:ext>
            </a:extLst>
          </p:cNvPr>
          <p:cNvSpPr/>
          <p:nvPr/>
        </p:nvSpPr>
        <p:spPr>
          <a:xfrm>
            <a:off x="4501642" y="4174926"/>
            <a:ext cx="18234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Tours of Service Desk available now</a:t>
            </a:r>
          </a:p>
        </p:txBody>
      </p:sp>
    </p:spTree>
    <p:extLst>
      <p:ext uri="{BB962C8B-B14F-4D97-AF65-F5344CB8AC3E}">
        <p14:creationId xmlns:p14="http://schemas.microsoft.com/office/powerpoint/2010/main" val="55004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2045231335"/>
              </p:ext>
            </p:extLst>
          </p:nvPr>
        </p:nvGraphicFramePr>
        <p:xfrm>
          <a:off x="838201" y="1137785"/>
          <a:ext cx="10515597" cy="48723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7</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Coming Soon! Employee and Manager Role Workshop Recordings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Luma Role Workshops are virtual events and video recordings that provide an opportunity for State of Idaho staff to learn about role-specific changes and impacts associated with the Luma implementation prior to formal training. Four (4) Role Workshops have been released thus far and can be found on the Luma Role Workshop webpage: Finance Professionals, Procurement Professionals, Recruiter, and HR Generalist. </a:t>
                      </a:r>
                      <a:r>
                        <a:rPr lang="en-US" sz="1200" i="1" dirty="0">
                          <a:solidFill>
                            <a:srgbClr val="C00000"/>
                          </a:solidFill>
                          <a:latin typeface="Arial" panose="020B0604020202020204" pitchFamily="34" charset="0"/>
                          <a:cs typeface="Arial" panose="020B0604020202020204" pitchFamily="34" charset="0"/>
                        </a:rPr>
                        <a:t>The Employee and Manager Role Workshop recordings are scheduled to be released the week of April 10</a:t>
                      </a:r>
                      <a:r>
                        <a:rPr lang="en-US" sz="1200" i="1" baseline="30000" dirty="0">
                          <a:solidFill>
                            <a:srgbClr val="C00000"/>
                          </a:solidFill>
                          <a:latin typeface="Arial" panose="020B0604020202020204" pitchFamily="34" charset="0"/>
                          <a:cs typeface="Arial" panose="020B0604020202020204" pitchFamily="34" charset="0"/>
                        </a:rPr>
                        <a:t>th</a:t>
                      </a:r>
                      <a:r>
                        <a:rPr lang="en-US" sz="1200" i="1" dirty="0">
                          <a:solidFill>
                            <a:srgbClr val="C00000"/>
                          </a:solidFill>
                          <a:latin typeface="Arial" panose="020B0604020202020204" pitchFamily="34" charset="0"/>
                          <a:cs typeface="Arial" panose="020B0604020202020204" pitchFamily="34" charset="0"/>
                        </a:rPr>
                        <a:t>.</a:t>
                      </a:r>
                      <a:endParaRPr lang="en-US" sz="1200" i="0" dirty="0">
                        <a:solidFill>
                          <a:srgbClr val="C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All State of Idaho Managers and Employees.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The workshops reiterate the statewide value of Luma, what the employee will do in Luma, what changes they can expect, and the timeline for training/Go-Live. </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Email, Agency newsletters.</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Following the release of the Employee and Manager Role Workshop recordings.</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4166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13" name="TextBox 12">
            <a:extLst>
              <a:ext uri="{FF2B5EF4-FFF2-40B4-BE49-F238E27FC236}">
                <a16:creationId xmlns:a16="http://schemas.microsoft.com/office/drawing/2014/main" id="{3084095E-E149-495D-88BE-6B045D8B1C9C}"/>
              </a:ext>
            </a:extLst>
          </p:cNvPr>
          <p:cNvSpPr txBox="1"/>
          <p:nvPr/>
        </p:nvSpPr>
        <p:spPr>
          <a:xfrm>
            <a:off x="0" y="355582"/>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Coming Soon!</a:t>
            </a:r>
          </a:p>
        </p:txBody>
      </p:sp>
    </p:spTree>
    <p:extLst>
      <p:ext uri="{BB962C8B-B14F-4D97-AF65-F5344CB8AC3E}">
        <p14:creationId xmlns:p14="http://schemas.microsoft.com/office/powerpoint/2010/main" val="136908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3792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a:t>
            </a:r>
          </a:p>
        </p:txBody>
      </p:sp>
      <p:sp>
        <p:nvSpPr>
          <p:cNvPr id="9" name="TextBox 8">
            <a:extLst>
              <a:ext uri="{FF2B5EF4-FFF2-40B4-BE49-F238E27FC236}">
                <a16:creationId xmlns:a16="http://schemas.microsoft.com/office/drawing/2014/main" id="{6C37FF3B-6601-440B-B883-114930CC6BA3}"/>
              </a:ext>
            </a:extLst>
          </p:cNvPr>
          <p:cNvSpPr txBox="1"/>
          <p:nvPr/>
        </p:nvSpPr>
        <p:spPr>
          <a:xfrm>
            <a:off x="0" y="216692"/>
            <a:ext cx="4962525" cy="707886"/>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Coming Soon! Manager and Employee Role Workshop Recordings</a:t>
            </a:r>
          </a:p>
        </p:txBody>
      </p:sp>
      <p:pic>
        <p:nvPicPr>
          <p:cNvPr id="11" name="Picture 10">
            <a:extLst>
              <a:ext uri="{FF2B5EF4-FFF2-40B4-BE49-F238E27FC236}">
                <a16:creationId xmlns:a16="http://schemas.microsoft.com/office/drawing/2014/main" id="{E793019B-1E39-4E24-AA16-01D340773A1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4910" r="14188"/>
          <a:stretch/>
        </p:blipFill>
        <p:spPr>
          <a:xfrm>
            <a:off x="5321068" y="1300534"/>
            <a:ext cx="6135474" cy="4256931"/>
          </a:xfrm>
          <a:prstGeom prst="rect">
            <a:avLst/>
          </a:prstGeom>
        </p:spPr>
      </p:pic>
      <p:pic>
        <p:nvPicPr>
          <p:cNvPr id="3" name="Picture 2">
            <a:extLst>
              <a:ext uri="{FF2B5EF4-FFF2-40B4-BE49-F238E27FC236}">
                <a16:creationId xmlns:a16="http://schemas.microsoft.com/office/drawing/2014/main" id="{62DF137E-2407-40A4-BE4F-AFCAA61C1DAC}"/>
              </a:ext>
            </a:extLst>
          </p:cNvPr>
          <p:cNvPicPr>
            <a:picLocks noChangeAspect="1"/>
          </p:cNvPicPr>
          <p:nvPr/>
        </p:nvPicPr>
        <p:blipFill>
          <a:blip r:embed="rId6"/>
          <a:stretch>
            <a:fillRect/>
          </a:stretch>
        </p:blipFill>
        <p:spPr>
          <a:xfrm>
            <a:off x="6189133" y="1862665"/>
            <a:ext cx="4375723" cy="2548468"/>
          </a:xfrm>
          <a:prstGeom prst="rect">
            <a:avLst/>
          </a:prstGeom>
        </p:spPr>
      </p:pic>
      <p:sp>
        <p:nvSpPr>
          <p:cNvPr id="13" name="Rectangle: Rounded Corners 12">
            <a:extLst>
              <a:ext uri="{FF2B5EF4-FFF2-40B4-BE49-F238E27FC236}">
                <a16:creationId xmlns:a16="http://schemas.microsoft.com/office/drawing/2014/main" id="{7358659E-3B21-464A-BAD7-B77CCDE9DC66}"/>
              </a:ext>
            </a:extLst>
          </p:cNvPr>
          <p:cNvSpPr/>
          <p:nvPr/>
        </p:nvSpPr>
        <p:spPr>
          <a:xfrm>
            <a:off x="765294" y="1811871"/>
            <a:ext cx="4062603" cy="3060323"/>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C7E6AFE-5901-444C-8D55-FBA0DA5D0C84}"/>
              </a:ext>
            </a:extLst>
          </p:cNvPr>
          <p:cNvSpPr txBox="1"/>
          <p:nvPr/>
        </p:nvSpPr>
        <p:spPr>
          <a:xfrm>
            <a:off x="1053139" y="2107909"/>
            <a:ext cx="3486912"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Be on the lookout for the Employee and Manager Role Workshop recordings, to be released the week of April 10</a:t>
            </a:r>
            <a:r>
              <a:rPr lang="en-US" baseline="30000" dirty="0">
                <a:solidFill>
                  <a:prstClr val="white"/>
                </a:solidFill>
                <a:latin typeface="Arial" panose="020B0604020202020204" pitchFamily="34" charset="0"/>
                <a:cs typeface="Arial" panose="020B0604020202020204" pitchFamily="34" charset="0"/>
              </a:rPr>
              <a:t>th</a:t>
            </a:r>
            <a:r>
              <a:rPr lang="en-US" dirty="0">
                <a:solidFill>
                  <a:prstClr val="white"/>
                </a:solidFill>
                <a:latin typeface="Arial" panose="020B0604020202020204" pitchFamily="34" charset="0"/>
                <a:cs typeface="Arial" panose="020B0604020202020204" pitchFamily="34" charset="0"/>
              </a:rPr>
              <a:t>.</a:t>
            </a:r>
            <a:r>
              <a:rPr lang="en-US" baseline="30000" dirty="0">
                <a:solidFill>
                  <a:prstClr val="white"/>
                </a:solidFill>
                <a:latin typeface="Arial" panose="020B0604020202020204" pitchFamily="34" charset="0"/>
                <a:cs typeface="Arial" panose="020B0604020202020204" pitchFamily="34" charset="0"/>
              </a:rPr>
              <a:t>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the meantime, you can find links and resources to all Role Workshops on the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7"/>
              </a:rPr>
              <a:t>Luma webpage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80237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0999A-A5A7-404B-B1B9-3033FA5BADDC}"/>
              </a:ext>
            </a:extLst>
          </p:cNvPr>
          <p:cNvSpPr txBox="1"/>
          <p:nvPr/>
        </p:nvSpPr>
        <p:spPr>
          <a:xfrm>
            <a:off x="972396" y="1143373"/>
            <a:ext cx="9680825" cy="5827236"/>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What is this communications toolkit?</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This communications toolkit is a package of communications materials and resources (template emails, presentations, flyers, graphics, etc.) to help Change Liaisons communicate consistently about important topics. </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Why am I receiving this communications toolkit?</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As each agency has unique communications practices and channels, you are encouraged to use the toolkit as it best fits your agency’s needs. We hope that this resource supports you in your role as a Change Liaison and helps champion Luma across the State.</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How do I leverage this toolkit? </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Each item in the toolkit is accompanied with guidance on how to share messages with agency personnel. However, you know your agency best and we encourage you to customize the language provided in the tools. Also, consider how information is disseminated at your agency. Do you use Slack? Newsletters? A private website? Any channel that facilitates employee awareness of Luma is appropriate.</a:t>
            </a:r>
          </a:p>
          <a:p>
            <a:pPr marL="578358" marR="0" lvl="1" indent="-285750" algn="l" defTabSz="914400" rtl="0" eaLnBrk="1" fontAlgn="auto" latinLnBrk="0" hangingPunct="1">
              <a:lnSpc>
                <a:spcPct val="90000"/>
              </a:lnSpc>
              <a:spcBef>
                <a:spcPts val="200"/>
              </a:spcBef>
              <a:spcAft>
                <a:spcPts val="400"/>
              </a:spcAft>
              <a:buClr>
                <a:srgbClr val="FFB81C"/>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578358" marR="0" lvl="1" indent="-285750" algn="l" defTabSz="914400" rtl="0" eaLnBrk="1" fontAlgn="auto" latinLnBrk="0" hangingPunct="1">
              <a:lnSpc>
                <a:spcPct val="90000"/>
              </a:lnSpc>
              <a:spcBef>
                <a:spcPts val="200"/>
              </a:spcBef>
              <a:spcAft>
                <a:spcPts val="400"/>
              </a:spcAft>
              <a:buClr>
                <a:srgbClr val="FFB81C"/>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Graphic 3" descr="Direction with solid fill">
            <a:extLst>
              <a:ext uri="{FF2B5EF4-FFF2-40B4-BE49-F238E27FC236}">
                <a16:creationId xmlns:a16="http://schemas.microsoft.com/office/drawing/2014/main" id="{BCB0E96B-BE17-4B90-AD13-00EE02ADA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1143373"/>
            <a:ext cx="365760" cy="365760"/>
          </a:xfrm>
          <a:prstGeom prst="rect">
            <a:avLst/>
          </a:prstGeom>
        </p:spPr>
      </p:pic>
      <p:pic>
        <p:nvPicPr>
          <p:cNvPr id="5" name="Graphic 4" descr="Direction with solid fill">
            <a:extLst>
              <a:ext uri="{FF2B5EF4-FFF2-40B4-BE49-F238E27FC236}">
                <a16:creationId xmlns:a16="http://schemas.microsoft.com/office/drawing/2014/main" id="{FD121A83-7933-4E67-8EC3-ADC3493D8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4370261"/>
            <a:ext cx="365760" cy="365760"/>
          </a:xfrm>
          <a:prstGeom prst="rect">
            <a:avLst/>
          </a:prstGeom>
        </p:spPr>
      </p:pic>
      <p:pic>
        <p:nvPicPr>
          <p:cNvPr id="6" name="Graphic 5" descr="Direction with solid fill">
            <a:extLst>
              <a:ext uri="{FF2B5EF4-FFF2-40B4-BE49-F238E27FC236}">
                <a16:creationId xmlns:a16="http://schemas.microsoft.com/office/drawing/2014/main" id="{D8F5597E-100C-40D4-8B78-7118D5E37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2607476"/>
            <a:ext cx="365760" cy="365760"/>
          </a:xfrm>
          <a:prstGeom prst="rect">
            <a:avLst/>
          </a:prstGeom>
        </p:spPr>
      </p:pic>
      <p:sp>
        <p:nvSpPr>
          <p:cNvPr id="7" name="TextBox 6">
            <a:extLst>
              <a:ext uri="{FF2B5EF4-FFF2-40B4-BE49-F238E27FC236}">
                <a16:creationId xmlns:a16="http://schemas.microsoft.com/office/drawing/2014/main" id="{B65ED681-21B1-479E-9183-FB86BC115EFE}"/>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Toolkit Overview</a:t>
            </a:r>
          </a:p>
        </p:txBody>
      </p:sp>
    </p:spTree>
    <p:extLst>
      <p:ext uri="{BB962C8B-B14F-4D97-AF65-F5344CB8AC3E}">
        <p14:creationId xmlns:p14="http://schemas.microsoft.com/office/powerpoint/2010/main" val="123418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D681-21B1-479E-9183-FB86BC115EFE}"/>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About Each Tool: How to Use</a:t>
            </a:r>
          </a:p>
        </p:txBody>
      </p:sp>
      <p:graphicFrame>
        <p:nvGraphicFramePr>
          <p:cNvPr id="4" name="Table 12">
            <a:extLst>
              <a:ext uri="{FF2B5EF4-FFF2-40B4-BE49-F238E27FC236}">
                <a16:creationId xmlns:a16="http://schemas.microsoft.com/office/drawing/2014/main" id="{5574EC25-7CD3-40C8-8414-FE6016F39BA2}"/>
              </a:ext>
            </a:extLst>
          </p:cNvPr>
          <p:cNvGraphicFramePr>
            <a:graphicFrameLocks/>
          </p:cNvGraphicFramePr>
          <p:nvPr/>
        </p:nvGraphicFramePr>
        <p:xfrm>
          <a:off x="838202" y="14577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400" dirty="0">
                          <a:latin typeface="Arial" panose="020B0604020202020204" pitchFamily="34" charset="0"/>
                          <a:cs typeface="Arial" panose="020B0604020202020204" pitchFamily="34" charset="0"/>
                        </a:rPr>
                        <a:t>Tool </a:t>
                      </a:r>
                      <a:r>
                        <a:rPr lang="en-US" sz="1400" i="1" dirty="0">
                          <a:latin typeface="Arial" panose="020B0604020202020204" pitchFamily="34" charset="0"/>
                          <a:cs typeface="Arial" panose="020B0604020202020204" pitchFamily="34" charset="0"/>
                        </a:rPr>
                        <a:t>#</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400" i="1" dirty="0">
                          <a:latin typeface="Arial" panose="020B0604020202020204" pitchFamily="34" charset="0"/>
                          <a:cs typeface="Arial" panose="020B0604020202020204" pitchFamily="34" charset="0"/>
                        </a:rPr>
                        <a:t>Tool name goes here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4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4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Why is this important?</a:t>
                      </a:r>
                    </a:p>
                  </a:txBody>
                  <a:tcPr anchor="ctr"/>
                </a:tc>
                <a:tc>
                  <a:txBody>
                    <a:bodyPr/>
                    <a:lstStyle/>
                    <a:p>
                      <a:r>
                        <a:rPr lang="en-US" sz="1400" i="1" dirty="0">
                          <a:latin typeface="Arial" panose="020B0604020202020204" pitchFamily="34" charset="0"/>
                          <a:cs typeface="Arial" panose="020B0604020202020204" pitchFamily="34" charset="0"/>
                        </a:rPr>
                        <a:t>This field explains the importance of the tool, and why it should be used.</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Who is the target audience?</a:t>
                      </a:r>
                    </a:p>
                  </a:txBody>
                  <a:tcPr anchor="ctr"/>
                </a:tc>
                <a:tc>
                  <a:txBody>
                    <a:bodyPr/>
                    <a:lstStyle/>
                    <a:p>
                      <a:r>
                        <a:rPr lang="en-US" sz="1400" i="1" dirty="0">
                          <a:latin typeface="Arial" panose="020B0604020202020204" pitchFamily="34" charset="0"/>
                          <a:cs typeface="Arial" panose="020B0604020202020204" pitchFamily="34" charset="0"/>
                        </a:rPr>
                        <a:t>This field identifies who the target audience is, if applicable, for the accompanying tool. The audience(s) identified is not exhaustive, and you can further tailor this to your agency as applicable.</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What is the objective?</a:t>
                      </a:r>
                    </a:p>
                  </a:txBody>
                  <a:tcPr anchor="ctr"/>
                </a:tc>
                <a:tc>
                  <a:txBody>
                    <a:bodyPr/>
                    <a:lstStyle/>
                    <a:p>
                      <a:r>
                        <a:rPr lang="en-US" sz="1400" i="1" dirty="0">
                          <a:latin typeface="Arial" panose="020B0604020202020204" pitchFamily="34" charset="0"/>
                          <a:cs typeface="Arial" panose="020B0604020202020204" pitchFamily="34" charset="0"/>
                        </a:rPr>
                        <a:t>This field explains the objective, or the intent, of the tool, and why we are sharing it.</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r>
                        <a:rPr lang="en-US" sz="1400" i="1" dirty="0">
                          <a:latin typeface="Arial" panose="020B0604020202020204" pitchFamily="34" charset="0"/>
                          <a:cs typeface="Arial" panose="020B0604020202020204" pitchFamily="34" charset="0"/>
                        </a:rPr>
                        <a:t>This field provides examples of suggested channels or ways to distribute to utilize in communicating/using this tool. Please further tailor these suggestions as you apply your group expertise as you are able.</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Recommended timing:</a:t>
                      </a:r>
                    </a:p>
                  </a:txBody>
                  <a:tcPr anchor="ctr"/>
                </a:tc>
                <a:tc>
                  <a:txBody>
                    <a:bodyPr/>
                    <a:lstStyle/>
                    <a:p>
                      <a:r>
                        <a:rPr lang="en-US" sz="1400" i="1" dirty="0">
                          <a:latin typeface="Arial" panose="020B0604020202020204" pitchFamily="34" charset="0"/>
                          <a:cs typeface="Arial" panose="020B0604020202020204" pitchFamily="34" charset="0"/>
                        </a:rPr>
                        <a:t>This field, as applicable, provides a recommended timeframe as to when this tool could be used/shared to your agency.</a:t>
                      </a:r>
                    </a:p>
                  </a:txBody>
                  <a:tcPr anchor="ctr"/>
                </a:tc>
                <a:extLst>
                  <a:ext uri="{0D108BD9-81ED-4DB2-BD59-A6C34878D82A}">
                    <a16:rowId xmlns:a16="http://schemas.microsoft.com/office/drawing/2014/main" val="3405783320"/>
                  </a:ext>
                </a:extLst>
              </a:tr>
            </a:tbl>
          </a:graphicData>
        </a:graphic>
      </p:graphicFrame>
      <p:pic>
        <p:nvPicPr>
          <p:cNvPr id="5" name="Graphic 4" descr="Comment Important with solid fill">
            <a:extLst>
              <a:ext uri="{FF2B5EF4-FFF2-40B4-BE49-F238E27FC236}">
                <a16:creationId xmlns:a16="http://schemas.microsoft.com/office/drawing/2014/main" id="{6717163E-BF4A-438D-97C7-B333A2BA9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293767"/>
            <a:ext cx="675290" cy="675290"/>
          </a:xfrm>
          <a:prstGeom prst="rect">
            <a:avLst/>
          </a:prstGeom>
        </p:spPr>
      </p:pic>
      <p:pic>
        <p:nvPicPr>
          <p:cNvPr id="6" name="Graphic 5" descr="Group with solid fill">
            <a:extLst>
              <a:ext uri="{FF2B5EF4-FFF2-40B4-BE49-F238E27FC236}">
                <a16:creationId xmlns:a16="http://schemas.microsoft.com/office/drawing/2014/main" id="{DFA401E8-E6B0-4625-BF63-C826EF4191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890661"/>
            <a:ext cx="914400" cy="914400"/>
          </a:xfrm>
          <a:prstGeom prst="rect">
            <a:avLst/>
          </a:prstGeom>
        </p:spPr>
      </p:pic>
      <p:pic>
        <p:nvPicPr>
          <p:cNvPr id="8" name="Graphic 7" descr="Presentation with checklist with solid fill">
            <a:extLst>
              <a:ext uri="{FF2B5EF4-FFF2-40B4-BE49-F238E27FC236}">
                <a16:creationId xmlns:a16="http://schemas.microsoft.com/office/drawing/2014/main" id="{06B93618-DB23-4133-8FB6-48ACB22127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817325"/>
            <a:ext cx="583324" cy="583324"/>
          </a:xfrm>
          <a:prstGeom prst="rect">
            <a:avLst/>
          </a:prstGeom>
        </p:spPr>
      </p:pic>
      <p:pic>
        <p:nvPicPr>
          <p:cNvPr id="9" name="Graphic 8" descr="Marketing outline">
            <a:extLst>
              <a:ext uri="{FF2B5EF4-FFF2-40B4-BE49-F238E27FC236}">
                <a16:creationId xmlns:a16="http://schemas.microsoft.com/office/drawing/2014/main" id="{102B8DBF-498D-49DE-9197-27C27D54C9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467685"/>
            <a:ext cx="583324" cy="583324"/>
          </a:xfrm>
          <a:prstGeom prst="rect">
            <a:avLst/>
          </a:prstGeom>
        </p:spPr>
      </p:pic>
      <p:pic>
        <p:nvPicPr>
          <p:cNvPr id="10" name="Graphic 9" descr="Clock with solid fill">
            <a:extLst>
              <a:ext uri="{FF2B5EF4-FFF2-40B4-BE49-F238E27FC236}">
                <a16:creationId xmlns:a16="http://schemas.microsoft.com/office/drawing/2014/main" id="{3FC9B732-686E-43DB-9340-969DE0ED96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5213375"/>
            <a:ext cx="659524" cy="659524"/>
          </a:xfrm>
          <a:prstGeom prst="rect">
            <a:avLst/>
          </a:prstGeom>
        </p:spPr>
      </p:pic>
      <p:sp>
        <p:nvSpPr>
          <p:cNvPr id="11" name="TextBox 10">
            <a:extLst>
              <a:ext uri="{FF2B5EF4-FFF2-40B4-BE49-F238E27FC236}">
                <a16:creationId xmlns:a16="http://schemas.microsoft.com/office/drawing/2014/main" id="{20AC926C-C145-4A43-993A-819BCEF9589C}"/>
              </a:ext>
            </a:extLst>
          </p:cNvPr>
          <p:cNvSpPr txBox="1"/>
          <p:nvPr/>
        </p:nvSpPr>
        <p:spPr>
          <a:xfrm>
            <a:off x="838201" y="1049970"/>
            <a:ext cx="105155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item in this toolkit is preceded by this table, which provides guidance on how to use the tool.</a:t>
            </a:r>
          </a:p>
        </p:txBody>
      </p:sp>
    </p:spTree>
    <p:extLst>
      <p:ext uri="{BB962C8B-B14F-4D97-AF65-F5344CB8AC3E}">
        <p14:creationId xmlns:p14="http://schemas.microsoft.com/office/powerpoint/2010/main" val="36333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5E580-82A5-429B-BFD4-57D8143E89EF}"/>
              </a:ext>
            </a:extLst>
          </p:cNvPr>
          <p:cNvSpPr txBox="1"/>
          <p:nvPr/>
        </p:nvSpPr>
        <p:spPr>
          <a:xfrm>
            <a:off x="209550" y="314325"/>
            <a:ext cx="475297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 your feedback!</a:t>
            </a:r>
          </a:p>
        </p:txBody>
      </p:sp>
      <p:pic>
        <p:nvPicPr>
          <p:cNvPr id="4" name="Picture 3">
            <a:extLst>
              <a:ext uri="{FF2B5EF4-FFF2-40B4-BE49-F238E27FC236}">
                <a16:creationId xmlns:a16="http://schemas.microsoft.com/office/drawing/2014/main" id="{C44F435D-0BDC-4B7F-AF41-C7BF3DBBF9DD}"/>
              </a:ext>
            </a:extLst>
          </p:cNvPr>
          <p:cNvPicPr>
            <a:picLocks noChangeAspect="1"/>
          </p:cNvPicPr>
          <p:nvPr/>
        </p:nvPicPr>
        <p:blipFill>
          <a:blip r:embed="rId3"/>
          <a:stretch>
            <a:fillRect/>
          </a:stretch>
        </p:blipFill>
        <p:spPr>
          <a:xfrm>
            <a:off x="1851537" y="1328272"/>
            <a:ext cx="3009789" cy="4444179"/>
          </a:xfrm>
          <a:prstGeom prst="rect">
            <a:avLst/>
          </a:prstGeom>
        </p:spPr>
      </p:pic>
      <p:sp>
        <p:nvSpPr>
          <p:cNvPr id="2" name="TextBox 1">
            <a:extLst>
              <a:ext uri="{FF2B5EF4-FFF2-40B4-BE49-F238E27FC236}">
                <a16:creationId xmlns:a16="http://schemas.microsoft.com/office/drawing/2014/main" id="{41AEBFD4-5C11-4458-8CA7-0FBA68E89EE3}"/>
              </a:ext>
            </a:extLst>
          </p:cNvPr>
          <p:cNvSpPr txBox="1"/>
          <p:nvPr/>
        </p:nvSpPr>
        <p:spPr>
          <a:xfrm>
            <a:off x="5069940" y="2690336"/>
            <a:ext cx="66814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Let us know what you think of the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your feedback on the easy-to-complete form anytime.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the form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online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98455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D681-21B1-479E-9183-FB86BC115EFE}"/>
              </a:ext>
            </a:extLst>
          </p:cNvPr>
          <p:cNvSpPr txBox="1"/>
          <p:nvPr/>
        </p:nvSpPr>
        <p:spPr>
          <a:xfrm>
            <a:off x="3" y="370937"/>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Toolkit Table of Contents</a:t>
            </a:r>
          </a:p>
        </p:txBody>
      </p:sp>
      <p:graphicFrame>
        <p:nvGraphicFramePr>
          <p:cNvPr id="13" name="Content Placeholder 13">
            <a:extLst>
              <a:ext uri="{FF2B5EF4-FFF2-40B4-BE49-F238E27FC236}">
                <a16:creationId xmlns:a16="http://schemas.microsoft.com/office/drawing/2014/main" id="{BBFC629D-6FC6-4D21-8734-14A120964C3A}"/>
              </a:ext>
            </a:extLst>
          </p:cNvPr>
          <p:cNvGraphicFramePr>
            <a:graphicFrameLocks/>
          </p:cNvGraphicFramePr>
          <p:nvPr>
            <p:extLst>
              <p:ext uri="{D42A27DB-BD31-4B8C-83A1-F6EECF244321}">
                <p14:modId xmlns:p14="http://schemas.microsoft.com/office/powerpoint/2010/main" val="102392854"/>
              </p:ext>
            </p:extLst>
          </p:nvPr>
        </p:nvGraphicFramePr>
        <p:xfrm>
          <a:off x="419497" y="2280877"/>
          <a:ext cx="11352993" cy="3948916"/>
        </p:xfrm>
        <a:graphic>
          <a:graphicData uri="http://schemas.openxmlformats.org/drawingml/2006/table">
            <a:tbl>
              <a:tblPr firstRow="1" bandRow="1"/>
              <a:tblGrid>
                <a:gridCol w="939333">
                  <a:extLst>
                    <a:ext uri="{9D8B030D-6E8A-4147-A177-3AD203B41FA5}">
                      <a16:colId xmlns:a16="http://schemas.microsoft.com/office/drawing/2014/main" val="599980745"/>
                    </a:ext>
                  </a:extLst>
                </a:gridCol>
                <a:gridCol w="8285571">
                  <a:extLst>
                    <a:ext uri="{9D8B030D-6E8A-4147-A177-3AD203B41FA5}">
                      <a16:colId xmlns:a16="http://schemas.microsoft.com/office/drawing/2014/main" val="1098638482"/>
                    </a:ext>
                  </a:extLst>
                </a:gridCol>
                <a:gridCol w="2128089">
                  <a:extLst>
                    <a:ext uri="{9D8B030D-6E8A-4147-A177-3AD203B41FA5}">
                      <a16:colId xmlns:a16="http://schemas.microsoft.com/office/drawing/2014/main" val="25725323"/>
                    </a:ext>
                  </a:extLst>
                </a:gridCol>
              </a:tblGrid>
              <a:tr h="447252">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Tool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Description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Slide Numbers</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92F57"/>
                    </a:solidFill>
                  </a:tcPr>
                </a:tc>
                <a:extLst>
                  <a:ext uri="{0D108BD9-81ED-4DB2-BD59-A6C34878D82A}">
                    <a16:rowId xmlns:a16="http://schemas.microsoft.com/office/drawing/2014/main" val="683999091"/>
                  </a:ext>
                </a:extLst>
              </a:tr>
              <a:tr h="43770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1 </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Luma Training Registration</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3-4</a:t>
                      </a:r>
                    </a:p>
                  </a:txBody>
                  <a:tcPr marT="45721" marB="4572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1249581"/>
                  </a:ext>
                </a:extLst>
              </a:tr>
              <a:tr h="43770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hlinkClick r:id="rId3"/>
                        </a:rPr>
                        <a:t>Luma Cutover Webpage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5-6</a:t>
                      </a:r>
                    </a:p>
                  </a:txBody>
                  <a:tcPr marT="45721" marB="45721"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6524548"/>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Luma Showcase Timeline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7-8</a:t>
                      </a:r>
                    </a:p>
                  </a:txBody>
                  <a:tcPr marT="45721" marB="4572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0282411"/>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ORP: April Readiness Checklist and Support Sessions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latin typeface="Arial" panose="020B0604020202020204" pitchFamily="34" charset="0"/>
                          <a:cs typeface="Arial" panose="020B0604020202020204" pitchFamily="34" charset="0"/>
                        </a:rPr>
                        <a:t>9-10</a:t>
                      </a: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240584"/>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Luma Go-Live Engagement Template Language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latin typeface="Arial" panose="020B0604020202020204" pitchFamily="34" charset="0"/>
                          <a:cs typeface="Arial" panose="020B0604020202020204" pitchFamily="34" charset="0"/>
                        </a:rPr>
                        <a:t>11-12</a:t>
                      </a: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4641656"/>
                  </a:ext>
                </a:extLst>
              </a:tr>
              <a:tr h="43770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DUO/Service Desk Changes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13-14</a:t>
                      </a: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83217"/>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Coming Soon: Employee and Manager Role Workshops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latin typeface="Arial" panose="020B0604020202020204" pitchFamily="34" charset="0"/>
                          <a:cs typeface="Arial" panose="020B0604020202020204" pitchFamily="34" charset="0"/>
                        </a:rPr>
                        <a:t>15-16</a:t>
                      </a: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1518342"/>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rPr>
                        <a:t>Appendix – Resources, Toolkit Instructions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latin typeface="Arial" panose="020B0604020202020204" pitchFamily="34" charset="0"/>
                        <a:cs typeface="Arial" panose="020B0604020202020204" pitchFamily="34" charset="0"/>
                      </a:endParaRP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6154709"/>
                  </a:ext>
                </a:extLst>
              </a:tr>
            </a:tbl>
          </a:graphicData>
        </a:graphic>
      </p:graphicFrame>
      <p:graphicFrame>
        <p:nvGraphicFramePr>
          <p:cNvPr id="4" name="Table 3">
            <a:extLst>
              <a:ext uri="{FF2B5EF4-FFF2-40B4-BE49-F238E27FC236}">
                <a16:creationId xmlns:a16="http://schemas.microsoft.com/office/drawing/2014/main" id="{D2FB5535-9EC5-41DC-99B1-F3EF78A7BC8F}"/>
              </a:ext>
            </a:extLst>
          </p:cNvPr>
          <p:cNvGraphicFramePr>
            <a:graphicFrameLocks noGrp="1"/>
          </p:cNvGraphicFramePr>
          <p:nvPr>
            <p:extLst>
              <p:ext uri="{D42A27DB-BD31-4B8C-83A1-F6EECF244321}">
                <p14:modId xmlns:p14="http://schemas.microsoft.com/office/powerpoint/2010/main" val="1427090538"/>
              </p:ext>
            </p:extLst>
          </p:nvPr>
        </p:nvGraphicFramePr>
        <p:xfrm>
          <a:off x="419497" y="1072226"/>
          <a:ext cx="11352992" cy="1116330"/>
        </p:xfrm>
        <a:graphic>
          <a:graphicData uri="http://schemas.openxmlformats.org/drawingml/2006/table">
            <a:tbl>
              <a:tblPr firstRow="1" bandRow="1"/>
              <a:tblGrid>
                <a:gridCol w="3695276">
                  <a:extLst>
                    <a:ext uri="{9D8B030D-6E8A-4147-A177-3AD203B41FA5}">
                      <a16:colId xmlns:a16="http://schemas.microsoft.com/office/drawing/2014/main" val="354324973"/>
                    </a:ext>
                  </a:extLst>
                </a:gridCol>
                <a:gridCol w="7657716">
                  <a:extLst>
                    <a:ext uri="{9D8B030D-6E8A-4147-A177-3AD203B41FA5}">
                      <a16:colId xmlns:a16="http://schemas.microsoft.com/office/drawing/2014/main" val="2460720160"/>
                    </a:ext>
                  </a:extLst>
                </a:gridCol>
              </a:tblGrid>
              <a:tr h="170648">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Toolkit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Description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92F57"/>
                    </a:solidFill>
                  </a:tcPr>
                </a:tc>
                <a:extLst>
                  <a:ext uri="{0D108BD9-81ED-4DB2-BD59-A6C34878D82A}">
                    <a16:rowId xmlns:a16="http://schemas.microsoft.com/office/drawing/2014/main" val="552828669"/>
                  </a:ext>
                </a:extLst>
              </a:tr>
              <a:tr h="270581">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April Communications Toolkit focus: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indent="0" algn="l" rtl="0" fontAlgn="ctr">
                        <a:buFont typeface="Arial" panose="020B0604020202020204" pitchFamily="34" charset="0"/>
                        <a:buNone/>
                      </a:pPr>
                      <a:r>
                        <a:rPr lang="en-US" sz="1200" b="0" i="0" u="none" strike="noStrike" dirty="0">
                          <a:solidFill>
                            <a:srgbClr val="000000"/>
                          </a:solidFill>
                          <a:effectLst/>
                          <a:latin typeface="Arial" panose="020B0604020202020204" pitchFamily="34" charset="0"/>
                          <a:cs typeface="Arial" panose="020B0604020202020204" pitchFamily="34" charset="0"/>
                        </a:rPr>
                        <a:t>Generate awareness and engagement around the following topics:  Luma Training registration process, Luma webpage with Cutover information, April Operational Readiness Program activities, DUO/Service Desk Changes, and other topics.</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7575877"/>
                  </a:ext>
                </a:extLst>
              </a:tr>
              <a:tr h="312993">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What to accomplish with this Toolkit:</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Familiarize and/or share components within this toolkit, which are designed to prepare agency employees to successfully understand and adopt Luma.</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97645829"/>
                  </a:ext>
                </a:extLst>
              </a:tr>
            </a:tbl>
          </a:graphicData>
        </a:graphic>
      </p:graphicFrame>
      <p:sp>
        <p:nvSpPr>
          <p:cNvPr id="5" name="TextBox 4">
            <a:extLst>
              <a:ext uri="{FF2B5EF4-FFF2-40B4-BE49-F238E27FC236}">
                <a16:creationId xmlns:a16="http://schemas.microsoft.com/office/drawing/2014/main" id="{344CA6CE-BCCA-4732-B58B-B3121445EDE9}"/>
              </a:ext>
            </a:extLst>
          </p:cNvPr>
          <p:cNvSpPr txBox="1"/>
          <p:nvPr/>
        </p:nvSpPr>
        <p:spPr>
          <a:xfrm>
            <a:off x="11045228" y="6438511"/>
            <a:ext cx="226336" cy="276999"/>
          </a:xfrm>
          <a:prstGeom prst="rect">
            <a:avLst/>
          </a:prstGeom>
          <a:noFill/>
        </p:spPr>
        <p:txBody>
          <a:bodyPr wrap="square" rtlCol="0">
            <a:spAutoFit/>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9284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48971-80F8-48E5-A2DF-66992FB8184B}"/>
              </a:ext>
            </a:extLst>
          </p:cNvPr>
          <p:cNvSpPr txBox="1"/>
          <p:nvPr/>
        </p:nvSpPr>
        <p:spPr>
          <a:xfrm>
            <a:off x="209550" y="314325"/>
            <a:ext cx="475297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a:t>
            </a:r>
          </a:p>
        </p:txBody>
      </p:sp>
      <p:sp>
        <p:nvSpPr>
          <p:cNvPr id="4" name="Content Placeholder 2">
            <a:extLst>
              <a:ext uri="{FF2B5EF4-FFF2-40B4-BE49-F238E27FC236}">
                <a16:creationId xmlns:a16="http://schemas.microsoft.com/office/drawing/2014/main" id="{DF9D4D04-B029-4339-AB21-38811005C0EA}"/>
              </a:ext>
            </a:extLst>
          </p:cNvPr>
          <p:cNvSpPr txBox="1">
            <a:spLocks/>
          </p:cNvSpPr>
          <p:nvPr/>
        </p:nvSpPr>
        <p:spPr>
          <a:xfrm>
            <a:off x="167020" y="1164641"/>
            <a:ext cx="5856963" cy="584775"/>
          </a:xfr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Have questions? Please contact or access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1DBD091-AED7-4352-96D7-C48E2E185F34}"/>
              </a:ext>
            </a:extLst>
          </p:cNvPr>
          <p:cNvSpPr/>
          <p:nvPr/>
        </p:nvSpPr>
        <p:spPr>
          <a:xfrm>
            <a:off x="1781129" y="2788392"/>
            <a:ext cx="4524421" cy="1514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5E1E3A0-E475-45E5-95F1-74BBF93E2B9A}"/>
              </a:ext>
            </a:extLst>
          </p:cNvPr>
          <p:cNvGrpSpPr/>
          <p:nvPr/>
        </p:nvGrpSpPr>
        <p:grpSpPr>
          <a:xfrm>
            <a:off x="1930491" y="2857355"/>
            <a:ext cx="4375059" cy="1645952"/>
            <a:chOff x="586367" y="1742601"/>
            <a:chExt cx="4375059" cy="1645952"/>
          </a:xfrm>
        </p:grpSpPr>
        <p:sp>
          <p:nvSpPr>
            <p:cNvPr id="7" name="TextBox 6">
              <a:extLst>
                <a:ext uri="{FF2B5EF4-FFF2-40B4-BE49-F238E27FC236}">
                  <a16:creationId xmlns:a16="http://schemas.microsoft.com/office/drawing/2014/main" id="{07ED216E-07C9-4581-A4C7-D1E1021B9151}"/>
                </a:ext>
              </a:extLst>
            </p:cNvPr>
            <p:cNvSpPr txBox="1"/>
            <p:nvPr/>
          </p:nvSpPr>
          <p:spPr>
            <a:xfrm>
              <a:off x="2971645" y="2511390"/>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Danielle Stevens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dstevens@sco.idaho.gov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AFDEB8A-D3BF-4C84-9BF1-B280E8F7122E}"/>
                </a:ext>
              </a:extLst>
            </p:cNvPr>
            <p:cNvSpPr txBox="1"/>
            <p:nvPr/>
          </p:nvSpPr>
          <p:spPr>
            <a:xfrm>
              <a:off x="586367" y="1742601"/>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Krystal Griffith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kgriffith@sco.idaho.gov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208-332-8861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32F37B9-DAD5-4002-8DB2-4D7EE37960DB}"/>
                </a:ext>
              </a:extLst>
            </p:cNvPr>
            <p:cNvSpPr txBox="1"/>
            <p:nvPr/>
          </p:nvSpPr>
          <p:spPr>
            <a:xfrm>
              <a:off x="2971645" y="1742601"/>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 Lehosit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clehosit@sco.idaho.gov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9BA89FD-37F1-4D29-8B05-335A2D40653F}"/>
                </a:ext>
              </a:extLst>
            </p:cNvPr>
            <p:cNvSpPr txBox="1"/>
            <p:nvPr/>
          </p:nvSpPr>
          <p:spPr>
            <a:xfrm>
              <a:off x="586367" y="2511390"/>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Elijah Stearns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estearns@sco.idaho.gov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208-332-8871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Graphic 10" descr="Megaphone1 with solid fill">
            <a:extLst>
              <a:ext uri="{FF2B5EF4-FFF2-40B4-BE49-F238E27FC236}">
                <a16:creationId xmlns:a16="http://schemas.microsoft.com/office/drawing/2014/main" id="{1764E81F-0AD3-4A5D-B2CF-0F00562A0D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146" y="1749051"/>
            <a:ext cx="1108304" cy="1108304"/>
          </a:xfrm>
          <a:prstGeom prst="rect">
            <a:avLst/>
          </a:prstGeom>
        </p:spPr>
      </p:pic>
      <p:sp>
        <p:nvSpPr>
          <p:cNvPr id="12" name="TextBox 11">
            <a:extLst>
              <a:ext uri="{FF2B5EF4-FFF2-40B4-BE49-F238E27FC236}">
                <a16:creationId xmlns:a16="http://schemas.microsoft.com/office/drawing/2014/main" id="{47502CFE-F2EB-4328-9127-7C450B364399}"/>
              </a:ext>
            </a:extLst>
          </p:cNvPr>
          <p:cNvSpPr txBox="1"/>
          <p:nvPr/>
        </p:nvSpPr>
        <p:spPr>
          <a:xfrm>
            <a:off x="1666829" y="1834284"/>
            <a:ext cx="4994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Agency Advocate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our Agency Advocates sit within the State Controller’s Office and are dedicated to a subset of agencies. They’re here to support you and your staff as we cross the finish line to Go-Live.</a:t>
            </a:r>
          </a:p>
        </p:txBody>
      </p:sp>
      <p:pic>
        <p:nvPicPr>
          <p:cNvPr id="14" name="Graphic 13" descr="Internet with solid fill">
            <a:extLst>
              <a:ext uri="{FF2B5EF4-FFF2-40B4-BE49-F238E27FC236}">
                <a16:creationId xmlns:a16="http://schemas.microsoft.com/office/drawing/2014/main" id="{1B12BB7E-2336-4F6D-BCE1-8844211198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0026" y="4739398"/>
            <a:ext cx="1106424" cy="1106424"/>
          </a:xfrm>
          <a:prstGeom prst="rect">
            <a:avLst/>
          </a:prstGeom>
        </p:spPr>
      </p:pic>
      <p:sp>
        <p:nvSpPr>
          <p:cNvPr id="16" name="TextBox 15">
            <a:extLst>
              <a:ext uri="{FF2B5EF4-FFF2-40B4-BE49-F238E27FC236}">
                <a16:creationId xmlns:a16="http://schemas.microsoft.com/office/drawing/2014/main" id="{C9C9AEF5-2A4A-4446-8D64-4AF43F604A96}"/>
              </a:ext>
            </a:extLst>
          </p:cNvPr>
          <p:cNvSpPr txBox="1"/>
          <p:nvPr/>
        </p:nvSpPr>
        <p:spPr>
          <a:xfrm>
            <a:off x="1666829" y="4897782"/>
            <a:ext cx="4994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Revisit Existing Communication Channels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familiarize yourself with information already available about the Luma Project by visiting the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hlinkClick r:id="rId11"/>
              </a:rPr>
              <a:t>Luma Website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and the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hlinkClick r:id="rId12"/>
              </a:rPr>
              <a:t>Luma YouTube Page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81000A74-1BAE-4A0B-8C50-B7476CB9AB58}"/>
              </a:ext>
            </a:extLst>
          </p:cNvPr>
          <p:cNvSpPr/>
          <p:nvPr/>
        </p:nvSpPr>
        <p:spPr>
          <a:xfrm rot="16200000" flipH="1">
            <a:off x="6783289" y="400933"/>
            <a:ext cx="5691883" cy="4890016"/>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Paper files on the table">
            <a:extLst>
              <a:ext uri="{FF2B5EF4-FFF2-40B4-BE49-F238E27FC236}">
                <a16:creationId xmlns:a16="http://schemas.microsoft.com/office/drawing/2014/main" id="{6FBEEDC5-B7F9-4964-9B49-9B524C702461}"/>
              </a:ext>
            </a:extLst>
          </p:cNvPr>
          <p:cNvPicPr>
            <a:picLocks noChangeAspect="1"/>
          </p:cNvPicPr>
          <p:nvPr/>
        </p:nvPicPr>
        <p:blipFill rotWithShape="1">
          <a:blip r:embed="rId13">
            <a:extLst>
              <a:ext uri="{28A0092B-C50C-407E-A947-70E740481C1C}">
                <a14:useLocalDpi xmlns:a14="http://schemas.microsoft.com/office/drawing/2010/main" val="0"/>
              </a:ext>
            </a:extLst>
          </a:blip>
          <a:srcRect r="48055"/>
          <a:stretch/>
        </p:blipFill>
        <p:spPr>
          <a:xfrm>
            <a:off x="7305409" y="0"/>
            <a:ext cx="4890016" cy="5845822"/>
          </a:xfrm>
          <a:prstGeom prst="rect">
            <a:avLst/>
          </a:prstGeom>
        </p:spPr>
      </p:pic>
    </p:spTree>
    <p:extLst>
      <p:ext uri="{BB962C8B-B14F-4D97-AF65-F5344CB8AC3E}">
        <p14:creationId xmlns:p14="http://schemas.microsoft.com/office/powerpoint/2010/main" val="350536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48971-80F8-48E5-A2DF-66992FB8184B}"/>
              </a:ext>
            </a:extLst>
          </p:cNvPr>
          <p:cNvSpPr txBox="1"/>
          <p:nvPr/>
        </p:nvSpPr>
        <p:spPr>
          <a:xfrm>
            <a:off x="209550" y="314325"/>
            <a:ext cx="475297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Terminology and Acronyms</a:t>
            </a:r>
          </a:p>
        </p:txBody>
      </p:sp>
      <p:sp>
        <p:nvSpPr>
          <p:cNvPr id="4" name="Content Placeholder 2">
            <a:extLst>
              <a:ext uri="{FF2B5EF4-FFF2-40B4-BE49-F238E27FC236}">
                <a16:creationId xmlns:a16="http://schemas.microsoft.com/office/drawing/2014/main" id="{DF9D4D04-B029-4339-AB21-38811005C0EA}"/>
              </a:ext>
            </a:extLst>
          </p:cNvPr>
          <p:cNvSpPr txBox="1">
            <a:spLocks/>
          </p:cNvSpPr>
          <p:nvPr/>
        </p:nvSpPr>
        <p:spPr>
          <a:xfrm>
            <a:off x="167019" y="1164641"/>
            <a:ext cx="11499843" cy="584775"/>
          </a:xfr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following is a list of terminology and acronyms you will see in Luma Project communications and their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6">
            <a:extLst>
              <a:ext uri="{FF2B5EF4-FFF2-40B4-BE49-F238E27FC236}">
                <a16:creationId xmlns:a16="http://schemas.microsoft.com/office/drawing/2014/main" id="{C18D6D4A-97AB-43F2-96D3-EEF6EE90C0EF}"/>
              </a:ext>
            </a:extLst>
          </p:cNvPr>
          <p:cNvGraphicFramePr>
            <a:graphicFrameLocks/>
          </p:cNvGraphicFramePr>
          <p:nvPr/>
        </p:nvGraphicFramePr>
        <p:xfrm>
          <a:off x="688092" y="1539866"/>
          <a:ext cx="10457695" cy="4470494"/>
        </p:xfrm>
        <a:graphic>
          <a:graphicData uri="http://schemas.openxmlformats.org/drawingml/2006/table">
            <a:tbl>
              <a:tblPr firstRow="1" bandRow="1">
                <a:tableStyleId>{C083E6E3-FA7D-4D7B-A595-EF9225AFEA82}</a:tableStyleId>
              </a:tblPr>
              <a:tblGrid>
                <a:gridCol w="2688154">
                  <a:extLst>
                    <a:ext uri="{9D8B030D-6E8A-4147-A177-3AD203B41FA5}">
                      <a16:colId xmlns:a16="http://schemas.microsoft.com/office/drawing/2014/main" val="20000"/>
                    </a:ext>
                  </a:extLst>
                </a:gridCol>
                <a:gridCol w="7769541">
                  <a:extLst>
                    <a:ext uri="{9D8B030D-6E8A-4147-A177-3AD203B41FA5}">
                      <a16:colId xmlns:a16="http://schemas.microsoft.com/office/drawing/2014/main" val="20001"/>
                    </a:ext>
                  </a:extLst>
                </a:gridCol>
              </a:tblGrid>
              <a:tr h="309974">
                <a:tc>
                  <a:txBody>
                    <a:bodyPr/>
                    <a:lstStyle/>
                    <a:p>
                      <a:pPr algn="l"/>
                      <a:r>
                        <a:rPr lang="en-GB" sz="1400" b="1" dirty="0">
                          <a:solidFill>
                            <a:schemeClr val="bg1"/>
                          </a:solidFill>
                          <a:latin typeface="Arial" panose="020B0604020202020204" pitchFamily="34" charset="0"/>
                          <a:cs typeface="Arial" panose="020B0604020202020204" pitchFamily="34" charset="0"/>
                        </a:rPr>
                        <a:t>Term / Acronym </a:t>
                      </a:r>
                    </a:p>
                  </a:txBody>
                  <a:tcPr marL="91980" marR="9198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92F57"/>
                    </a:solidFill>
                  </a:tcPr>
                </a:tc>
                <a:tc>
                  <a:txBody>
                    <a:bodyPr/>
                    <a:lstStyle/>
                    <a:p>
                      <a:pPr algn="l">
                        <a:tabLst>
                          <a:tab pos="5316538" algn="l"/>
                        </a:tabLst>
                      </a:pPr>
                      <a:r>
                        <a:rPr lang="en-GB" sz="1400" b="1" dirty="0">
                          <a:solidFill>
                            <a:schemeClr val="bg1"/>
                          </a:solidFill>
                          <a:latin typeface="Arial" panose="020B0604020202020204" pitchFamily="34" charset="0"/>
                          <a:cs typeface="Arial" panose="020B0604020202020204" pitchFamily="34" charset="0"/>
                        </a:rPr>
                        <a:t>Definition </a:t>
                      </a:r>
                    </a:p>
                  </a:txBody>
                  <a:tcPr marL="91980" marR="91980" anchor="ctr">
                    <a:lnT w="12700" cap="flat" cmpd="sng" algn="ctr">
                      <a:solidFill>
                        <a:schemeClr val="tx1"/>
                      </a:solidFill>
                      <a:prstDash val="solid"/>
                      <a:round/>
                      <a:headEnd type="none" w="med" len="med"/>
                      <a:tailEnd type="none" w="med" len="med"/>
                    </a:lnT>
                    <a:solidFill>
                      <a:srgbClr val="092F57"/>
                    </a:solidFill>
                  </a:tcPr>
                </a:tc>
                <a:extLst>
                  <a:ext uri="{0D108BD9-81ED-4DB2-BD59-A6C34878D82A}">
                    <a16:rowId xmlns:a16="http://schemas.microsoft.com/office/drawing/2014/main" val="10000"/>
                  </a:ext>
                </a:extLst>
              </a:tr>
              <a:tr h="258312">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CRA</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Change Readiness Assessment</a:t>
                      </a:r>
                      <a:r>
                        <a:rPr lang="en-US" sz="1300" b="0" i="0" u="none" strike="noStrike" dirty="0">
                          <a:solidFill>
                            <a:srgbClr val="000000"/>
                          </a:solidFill>
                          <a:effectLst/>
                          <a:latin typeface="Arial" panose="020B0604020202020204" pitchFamily="34" charset="0"/>
                          <a:cs typeface="Arial" panose="020B0604020202020204" pitchFamily="34" charset="0"/>
                        </a:rPr>
                        <a:t>: A survey sent to a broad sample of agency employees to measure how informed Stakeholders feel about the Luma project. Forthcoming CRAs will be deployed in January and May.</a:t>
                      </a:r>
                    </a:p>
                  </a:txBody>
                  <a:tcPr marL="0" marR="0" marT="0" marB="0" anchor="ctr"/>
                </a:tc>
                <a:extLst>
                  <a:ext uri="{0D108BD9-81ED-4DB2-BD59-A6C34878D82A}">
                    <a16:rowId xmlns:a16="http://schemas.microsoft.com/office/drawing/2014/main" val="1730304819"/>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FSM</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Finance and Supply Chain Management</a:t>
                      </a:r>
                      <a:r>
                        <a:rPr lang="en-US" sz="1300" b="0" i="0" u="none" strike="noStrike" dirty="0">
                          <a:solidFill>
                            <a:srgbClr val="000000"/>
                          </a:solidFill>
                          <a:effectLst/>
                          <a:latin typeface="Arial" panose="020B0604020202020204" pitchFamily="34" charset="0"/>
                          <a:cs typeface="Arial" panose="020B0604020202020204" pitchFamily="34" charset="0"/>
                        </a:rPr>
                        <a:t>. Formerly Phase 1, entails all finance and procurement modules.</a:t>
                      </a:r>
                    </a:p>
                  </a:txBody>
                  <a:tcPr marL="0" marR="0" marT="0" marB="0" anchor="ctr"/>
                </a:tc>
                <a:extLst>
                  <a:ext uri="{0D108BD9-81ED-4DB2-BD59-A6C34878D82A}">
                    <a16:rowId xmlns:a16="http://schemas.microsoft.com/office/drawing/2014/main" val="1939199601"/>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HCM</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Human Capital Management</a:t>
                      </a:r>
                      <a:r>
                        <a:rPr lang="en-US" sz="1300" b="0" i="0" u="none" strike="noStrike" dirty="0">
                          <a:solidFill>
                            <a:srgbClr val="000000"/>
                          </a:solidFill>
                          <a:effectLst/>
                          <a:latin typeface="Arial" panose="020B0604020202020204" pitchFamily="34" charset="0"/>
                          <a:cs typeface="Arial" panose="020B0604020202020204" pitchFamily="34" charset="0"/>
                        </a:rPr>
                        <a:t>. Formerly Phase 2, entails all human capital management, payroll, and time modules.</a:t>
                      </a:r>
                    </a:p>
                  </a:txBody>
                  <a:tcPr marL="0" marR="0" marT="0" marB="0" anchor="ctr"/>
                </a:tc>
                <a:extLst>
                  <a:ext uri="{0D108BD9-81ED-4DB2-BD59-A6C34878D82A}">
                    <a16:rowId xmlns:a16="http://schemas.microsoft.com/office/drawing/2014/main" val="1965360792"/>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JSIT</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Joint System Integration Testing</a:t>
                      </a:r>
                      <a:r>
                        <a:rPr lang="en-US" sz="1300" b="0" i="0" u="none" strike="noStrike" dirty="0">
                          <a:solidFill>
                            <a:srgbClr val="000000"/>
                          </a:solidFill>
                          <a:effectLst/>
                          <a:latin typeface="Arial" panose="020B0604020202020204" pitchFamily="34" charset="0"/>
                          <a:cs typeface="Arial" panose="020B0604020202020204" pitchFamily="34" charset="0"/>
                        </a:rPr>
                        <a:t>: intended to confirm that FSM and HCM business processes perform as designer across an integrated set of modules and that the system meets critical State business requirements at Go-Live. </a:t>
                      </a:r>
                    </a:p>
                  </a:txBody>
                  <a:tcPr marL="0" marR="0" marT="0" marB="0" anchor="ctr"/>
                </a:tc>
                <a:extLst>
                  <a:ext uri="{0D108BD9-81ED-4DB2-BD59-A6C34878D82A}">
                    <a16:rowId xmlns:a16="http://schemas.microsoft.com/office/drawing/2014/main" val="229066785"/>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Role Workshop</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Role Workshops will be open to all staff and will be aligned to specific security roles. The workshops reiterate what the employee will do in Luma and what changes they can expect. Planned for February and March.</a:t>
                      </a:r>
                    </a:p>
                  </a:txBody>
                  <a:tcPr marL="0" marR="0" marT="0" marB="0" anchor="ctr"/>
                </a:tc>
                <a:extLst>
                  <a:ext uri="{0D108BD9-81ED-4DB2-BD59-A6C34878D82A}">
                    <a16:rowId xmlns:a16="http://schemas.microsoft.com/office/drawing/2014/main" val="1327425829"/>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User Experience (UX) Simulations</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UX Simulations will mimic users being inside the Luma system, wherein employees will be guided with instructions on how to complete common scenarios. </a:t>
                      </a:r>
                    </a:p>
                  </a:txBody>
                  <a:tcPr marL="0" marR="0" marT="0" marB="0" anchor="ctr"/>
                </a:tc>
                <a:extLst>
                  <a:ext uri="{0D108BD9-81ED-4DB2-BD59-A6C34878D82A}">
                    <a16:rowId xmlns:a16="http://schemas.microsoft.com/office/drawing/2014/main" val="2258294380"/>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Luma Labs</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Luma Labs are intended to grow confidence in Luma by providing selected agencies and individuals an opportunity to experience the Luma configuration. In-Progress from February to late March.</a:t>
                      </a:r>
                    </a:p>
                  </a:txBody>
                  <a:tcPr marL="0" marR="0" marT="0" marB="0" anchor="ctr"/>
                </a:tc>
                <a:extLst>
                  <a:ext uri="{0D108BD9-81ED-4DB2-BD59-A6C34878D82A}">
                    <a16:rowId xmlns:a16="http://schemas.microsoft.com/office/drawing/2014/main" val="2360366305"/>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Operational Readiness Program (ORP)</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A toolset that will be provided to agencies to enable self-discovery of unique impacts and subsequent plans based on the unique agency needs. </a:t>
                      </a:r>
                    </a:p>
                  </a:txBody>
                  <a:tcPr marL="0" marR="0" marT="0" marB="0" anchor="ctr"/>
                </a:tc>
                <a:extLst>
                  <a:ext uri="{0D108BD9-81ED-4DB2-BD59-A6C34878D82A}">
                    <a16:rowId xmlns:a16="http://schemas.microsoft.com/office/drawing/2014/main" val="1813600055"/>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Readiness Checklist</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As part of the ORP, checklists highlight activities an agency needs to complete throughout their implementation efforts, covering activities related to people, technology, data, and process readiness.</a:t>
                      </a:r>
                    </a:p>
                  </a:txBody>
                  <a:tcPr marL="0" marR="0" marT="0" marB="0" anchor="ctr"/>
                </a:tc>
                <a:extLst>
                  <a:ext uri="{0D108BD9-81ED-4DB2-BD59-A6C34878D82A}">
                    <a16:rowId xmlns:a16="http://schemas.microsoft.com/office/drawing/2014/main" val="4107614365"/>
                  </a:ext>
                </a:extLst>
              </a:tr>
            </a:tbl>
          </a:graphicData>
        </a:graphic>
      </p:graphicFrame>
    </p:spTree>
    <p:extLst>
      <p:ext uri="{BB962C8B-B14F-4D97-AF65-F5344CB8AC3E}">
        <p14:creationId xmlns:p14="http://schemas.microsoft.com/office/powerpoint/2010/main" val="3762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46250241"/>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1</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Luma Training Registration Information</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Registering for training is the first step to ensuring that state employees feel comfortable and knowledgeable using the Luma system.</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All employees.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Provide need-to-know information on how to register for Luma training.</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Agency newsletters, intranet sites, and message boards.</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At your earliest convenience.</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3" name="TextBox 12">
            <a:extLst>
              <a:ext uri="{FF2B5EF4-FFF2-40B4-BE49-F238E27FC236}">
                <a16:creationId xmlns:a16="http://schemas.microsoft.com/office/drawing/2014/main" id="{3084095E-E149-495D-88BE-6B045D8B1C9C}"/>
              </a:ext>
            </a:extLst>
          </p:cNvPr>
          <p:cNvSpPr txBox="1"/>
          <p:nvPr/>
        </p:nvSpPr>
        <p:spPr>
          <a:xfrm>
            <a:off x="3" y="168910"/>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 Registration Information</a:t>
            </a:r>
          </a:p>
        </p:txBody>
      </p:sp>
    </p:spTree>
    <p:extLst>
      <p:ext uri="{BB962C8B-B14F-4D97-AF65-F5344CB8AC3E}">
        <p14:creationId xmlns:p14="http://schemas.microsoft.com/office/powerpoint/2010/main" val="169855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3" y="168910"/>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 Registration Information</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6" name="TextBox 5">
            <a:extLst>
              <a:ext uri="{FF2B5EF4-FFF2-40B4-BE49-F238E27FC236}">
                <a16:creationId xmlns:a16="http://schemas.microsoft.com/office/drawing/2014/main" id="{F374329E-878F-4CB4-96DB-6171C65C7E6E}"/>
              </a:ext>
            </a:extLst>
          </p:cNvPr>
          <p:cNvSpPr txBox="1"/>
          <p:nvPr/>
        </p:nvSpPr>
        <p:spPr>
          <a:xfrm>
            <a:off x="489797" y="1195791"/>
            <a:ext cx="5428404" cy="4610686"/>
          </a:xfrm>
          <a:prstGeom prst="rect">
            <a:avLst/>
          </a:prstGeom>
          <a:noFill/>
        </p:spPr>
        <p:txBody>
          <a:bodyPr wrap="square">
            <a:spAutoFit/>
          </a:bodyPr>
          <a:lstStyle/>
          <a:p>
            <a:pPr marL="0" marR="0" lvl="0" indent="0" algn="l" defTabSz="914400" rtl="0" eaLnBrk="1" fontAlgn="auto" latinLnBrk="0" hangingPunct="1">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When does training registration begin?</a:t>
            </a:r>
          </a:p>
          <a:p>
            <a:pPr marL="0" marR="0" lvl="0" indent="0" algn="l" defTabSz="914400" rtl="0" eaLnBrk="1" fontAlgn="auto" latinLnBrk="0" hangingPunct="1">
              <a:buClr>
                <a:srgbClr val="FFB81C"/>
              </a:buClr>
              <a:buSzPct val="100000"/>
              <a:buFont typeface="Calibri" panose="020F0502020204030204" pitchFamily="34" charset="0"/>
              <a:buNone/>
              <a:tabLst/>
              <a:defRPr/>
            </a:pPr>
            <a:r>
              <a:rPr lang="en-US" dirty="0">
                <a:latin typeface="Arial" panose="020B0604020202020204" pitchFamily="34" charset="0"/>
                <a:ea typeface="Calibri" panose="020F0502020204030204" pitchFamily="34" charset="0"/>
                <a:cs typeface="Arial" panose="020B0604020202020204" pitchFamily="34" charset="0"/>
              </a:rPr>
              <a:t>Training registration begins the week of April 10</a:t>
            </a:r>
            <a:r>
              <a:rPr lang="en-US" baseline="30000" dirty="0">
                <a:latin typeface="Arial" panose="020B0604020202020204" pitchFamily="34" charset="0"/>
                <a:ea typeface="Calibri" panose="020F0502020204030204" pitchFamily="34" charset="0"/>
                <a:cs typeface="Arial" panose="020B0604020202020204" pitchFamily="34" charset="0"/>
              </a:rPr>
              <a:t>th </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What training do employees complete?</a:t>
            </a:r>
          </a:p>
          <a:p>
            <a:pPr marL="285750" marR="0" lvl="0"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Pre-Req Training</a:t>
            </a:r>
          </a:p>
          <a:p>
            <a:pPr marL="742950" marR="0" lvl="1"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Welcome to Luma</a:t>
            </a:r>
          </a:p>
          <a:p>
            <a:pPr marL="742950" marR="0" lvl="1"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Accessing Luma</a:t>
            </a:r>
          </a:p>
          <a:p>
            <a:pPr marL="742950" marR="0" lvl="1"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Basic Navigation</a:t>
            </a:r>
          </a:p>
          <a:p>
            <a:pPr marL="742950" marR="0" lvl="1"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Accessing Luma Training</a:t>
            </a:r>
          </a:p>
          <a:p>
            <a:pPr marL="742950" marR="0" lvl="1"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Luma Support</a:t>
            </a:r>
          </a:p>
          <a:p>
            <a:pPr marL="285750" marR="0" lvl="0"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All employee training (mass end-user) </a:t>
            </a:r>
          </a:p>
          <a:p>
            <a:pPr marL="285750" marR="0" lvl="0"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Role-specific training</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buClr>
                <a:srgbClr val="FFB81C"/>
              </a:buClr>
              <a:buSzPct val="100000"/>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How is training delivered?</a:t>
            </a:r>
          </a:p>
          <a:p>
            <a:pPr marL="342900" marR="0" lvl="0" indent="-342900" algn="l" defTabSz="914400" rtl="0" eaLnBrk="1" fontAlgn="auto" latinLnBrk="0" hangingPunct="1">
              <a:buClr>
                <a:srgbClr val="FFB81C"/>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VILT (virtual instructor-led training, register to attend the online class)</a:t>
            </a:r>
          </a:p>
          <a:p>
            <a:pPr marL="342900" marR="0" lvl="0" indent="-342900" algn="l" defTabSz="914400" rtl="0" eaLnBrk="1" fontAlgn="auto" latinLnBrk="0" hangingPunct="1">
              <a:buClr>
                <a:srgbClr val="FFB81C"/>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Self-paced training (complete independently)</a:t>
            </a:r>
          </a:p>
        </p:txBody>
      </p:sp>
      <p:pic>
        <p:nvPicPr>
          <p:cNvPr id="7" name="Graphic 6" descr="Direction with solid fill">
            <a:extLst>
              <a:ext uri="{FF2B5EF4-FFF2-40B4-BE49-F238E27FC236}">
                <a16:creationId xmlns:a16="http://schemas.microsoft.com/office/drawing/2014/main" id="{D4705CCF-1D20-4F7C-A93D-1C7F9DAAC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037" y="1221191"/>
            <a:ext cx="365760" cy="365760"/>
          </a:xfrm>
          <a:prstGeom prst="rect">
            <a:avLst/>
          </a:prstGeom>
        </p:spPr>
      </p:pic>
      <p:pic>
        <p:nvPicPr>
          <p:cNvPr id="8" name="Graphic 7" descr="Direction with solid fill">
            <a:extLst>
              <a:ext uri="{FF2B5EF4-FFF2-40B4-BE49-F238E27FC236}">
                <a16:creationId xmlns:a16="http://schemas.microsoft.com/office/drawing/2014/main" id="{8A63CD82-ECCD-4842-A5EB-A93474484E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037" y="4578495"/>
            <a:ext cx="365760" cy="365760"/>
          </a:xfrm>
          <a:prstGeom prst="rect">
            <a:avLst/>
          </a:prstGeom>
        </p:spPr>
      </p:pic>
      <p:pic>
        <p:nvPicPr>
          <p:cNvPr id="9" name="Graphic 8" descr="Direction with solid fill">
            <a:extLst>
              <a:ext uri="{FF2B5EF4-FFF2-40B4-BE49-F238E27FC236}">
                <a16:creationId xmlns:a16="http://schemas.microsoft.com/office/drawing/2014/main" id="{FAE57237-2724-4B93-BB7C-397DFDDACE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037" y="1951846"/>
            <a:ext cx="365760" cy="365760"/>
          </a:xfrm>
          <a:prstGeom prst="rect">
            <a:avLst/>
          </a:prstGeom>
        </p:spPr>
      </p:pic>
      <p:sp>
        <p:nvSpPr>
          <p:cNvPr id="10" name="TextBox 9">
            <a:extLst>
              <a:ext uri="{FF2B5EF4-FFF2-40B4-BE49-F238E27FC236}">
                <a16:creationId xmlns:a16="http://schemas.microsoft.com/office/drawing/2014/main" id="{0ABD39EA-782F-4BFD-BCEB-EA7EFD6C78D3}"/>
              </a:ext>
            </a:extLst>
          </p:cNvPr>
          <p:cNvSpPr txBox="1"/>
          <p:nvPr/>
        </p:nvSpPr>
        <p:spPr>
          <a:xfrm>
            <a:off x="6611197" y="1195791"/>
            <a:ext cx="5428404" cy="5552930"/>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What do employees do after they complete pre-req training?</a:t>
            </a:r>
          </a:p>
          <a:p>
            <a:pPr>
              <a:lnSpc>
                <a:spcPct val="107000"/>
              </a:lnSpc>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Start on all employee training (micro learnings)</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What are the next steps for training?</a:t>
            </a:r>
          </a:p>
          <a:p>
            <a:pPr>
              <a:lnSpc>
                <a:spcPct val="107000"/>
              </a:lnSpc>
              <a:spcBef>
                <a:spcPts val="0"/>
              </a:spcBef>
              <a:buClr>
                <a:srgbClr val="FFB81C"/>
              </a:buClr>
            </a:pPr>
            <a:r>
              <a:rPr lang="en-US" dirty="0">
                <a:latin typeface="Arial" panose="020B0604020202020204" pitchFamily="34" charset="0"/>
                <a:ea typeface="Calibri" panose="020F0502020204030204" pitchFamily="34" charset="0"/>
                <a:cs typeface="Arial" panose="020B0604020202020204" pitchFamily="34" charset="0"/>
              </a:rPr>
              <a:t>Look for email communication with the next steps and instructions about the following topics:</a:t>
            </a:r>
          </a:p>
          <a:p>
            <a:pPr marL="285750" indent="-285750">
              <a:lnSpc>
                <a:spcPct val="107000"/>
              </a:lnSpc>
              <a:spcBef>
                <a:spcPts val="0"/>
              </a:spcBef>
              <a:buClr>
                <a:srgbClr val="FFB81C"/>
              </a:buClr>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Pre-req training, employee training, and manager training</a:t>
            </a:r>
          </a:p>
          <a:p>
            <a:pPr marR="0" lvl="0" algn="l" defTabSz="914400" rtl="0" eaLnBrk="1" fontAlgn="auto" latinLnBrk="0" hangingPunct="1">
              <a:lnSpc>
                <a:spcPct val="90000"/>
              </a:lnSpc>
              <a:spcBef>
                <a:spcPts val="1200"/>
              </a:spcBef>
              <a:spcAft>
                <a:spcPts val="200"/>
              </a:spcAft>
              <a:buClr>
                <a:srgbClr val="FFB81C"/>
              </a:buClr>
              <a:buSzPct val="100000"/>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How do I receive credit for completing the class? </a:t>
            </a:r>
          </a:p>
          <a:p>
            <a:pPr marL="285750" marR="0" lvl="0"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Complete the course evaluation or assessment to get credit for the course</a:t>
            </a:r>
          </a:p>
          <a:p>
            <a:pPr marL="285750" marR="0" lvl="0" indent="-285750" algn="l" defTabSz="914400" rtl="0" eaLnBrk="1" fontAlgn="auto" latinLnBrk="0" hangingPunct="1">
              <a:lnSpc>
                <a:spcPct val="107000"/>
              </a:lnSpc>
              <a:spcBef>
                <a:spcPts val="0"/>
              </a:spcBef>
              <a:spcAft>
                <a:spcPts val="0"/>
              </a:spcAft>
              <a:buClr>
                <a:srgbClr val="FFB81C"/>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get credit for the course, complete the knowledge check or course evaluation – these are automatically sent by and to the Service Portal “My To Dos” </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Graphic 10" descr="Direction with solid fill">
            <a:extLst>
              <a:ext uri="{FF2B5EF4-FFF2-40B4-BE49-F238E27FC236}">
                <a16:creationId xmlns:a16="http://schemas.microsoft.com/office/drawing/2014/main" id="{363DB3A9-4BCB-469C-A914-0410191842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5437" y="1221191"/>
            <a:ext cx="365760" cy="365760"/>
          </a:xfrm>
          <a:prstGeom prst="rect">
            <a:avLst/>
          </a:prstGeom>
        </p:spPr>
      </p:pic>
      <p:pic>
        <p:nvPicPr>
          <p:cNvPr id="12" name="Graphic 11" descr="Direction with solid fill">
            <a:extLst>
              <a:ext uri="{FF2B5EF4-FFF2-40B4-BE49-F238E27FC236}">
                <a16:creationId xmlns:a16="http://schemas.microsoft.com/office/drawing/2014/main" id="{D1A06DEF-255C-4606-A780-29AEE8F093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5437" y="3872279"/>
            <a:ext cx="365760" cy="365760"/>
          </a:xfrm>
          <a:prstGeom prst="rect">
            <a:avLst/>
          </a:prstGeom>
        </p:spPr>
      </p:pic>
      <p:pic>
        <p:nvPicPr>
          <p:cNvPr id="13" name="Graphic 12" descr="Direction with solid fill">
            <a:extLst>
              <a:ext uri="{FF2B5EF4-FFF2-40B4-BE49-F238E27FC236}">
                <a16:creationId xmlns:a16="http://schemas.microsoft.com/office/drawing/2014/main" id="{14C4E41B-C751-4F4E-92CC-0D475C082A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5437" y="2203402"/>
            <a:ext cx="365760" cy="365760"/>
          </a:xfrm>
          <a:prstGeom prst="rect">
            <a:avLst/>
          </a:prstGeom>
        </p:spPr>
      </p:pic>
    </p:spTree>
    <p:extLst>
      <p:ext uri="{BB962C8B-B14F-4D97-AF65-F5344CB8AC3E}">
        <p14:creationId xmlns:p14="http://schemas.microsoft.com/office/powerpoint/2010/main" val="83063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1818929987"/>
              </p:ext>
            </p:extLst>
          </p:nvPr>
        </p:nvGraphicFramePr>
        <p:xfrm>
          <a:off x="838201" y="1267263"/>
          <a:ext cx="10515597" cy="450657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2</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Luma Cutover Webpage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As agencies transition from operating in legacy environments to Luma, there are several critical functionality and dates to be aware of that will impact business processes for procurement, HR, financial leads, managers, and employees. All relevant information is now available on the Luma Cutover Webpage.</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Agency leadership, finance and procurement employees, human resources employees.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There are a number of Cutover activities that agencies must complete for a successful implementation of Luma; the Luma Cutover Webpage serves as a centralized location where up-to-date Cutover information can be accessed.</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Agency meetings, newsletters, and message boards. </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At your earliest convenience.</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084095E-E149-495D-88BE-6B045D8B1C9C}"/>
              </a:ext>
            </a:extLst>
          </p:cNvPr>
          <p:cNvSpPr txBox="1"/>
          <p:nvPr/>
        </p:nvSpPr>
        <p:spPr>
          <a:xfrm>
            <a:off x="0" y="355582"/>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Cutover Webpage</a:t>
            </a:r>
          </a:p>
        </p:txBody>
      </p:sp>
    </p:spTree>
    <p:extLst>
      <p:ext uri="{BB962C8B-B14F-4D97-AF65-F5344CB8AC3E}">
        <p14:creationId xmlns:p14="http://schemas.microsoft.com/office/powerpoint/2010/main" val="325771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3792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6</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DD807277-5E9B-4F79-ACE5-D835B68CB97B}"/>
              </a:ext>
            </a:extLst>
          </p:cNvPr>
          <p:cNvSpPr/>
          <p:nvPr/>
        </p:nvSpPr>
        <p:spPr>
          <a:xfrm>
            <a:off x="447613" y="2241654"/>
            <a:ext cx="4062603" cy="2308323"/>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0C88D8D-E09D-46AE-A01F-5E05D5B0691D}"/>
              </a:ext>
            </a:extLst>
          </p:cNvPr>
          <p:cNvSpPr txBox="1"/>
          <p:nvPr/>
        </p:nvSpPr>
        <p:spPr>
          <a:xfrm>
            <a:off x="735458" y="2551837"/>
            <a:ext cx="3486912" cy="175432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4"/>
              </a:rPr>
              <a:t>Luma Cutover page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will be a one-stop shop for stakeholders to access information on upcoming freeze and cut-off dates as we approach Go-Live.</a:t>
            </a:r>
          </a:p>
        </p:txBody>
      </p:sp>
      <p:sp>
        <p:nvSpPr>
          <p:cNvPr id="9" name="TextBox 8">
            <a:extLst>
              <a:ext uri="{FF2B5EF4-FFF2-40B4-BE49-F238E27FC236}">
                <a16:creationId xmlns:a16="http://schemas.microsoft.com/office/drawing/2014/main" id="{6C37FF3B-6601-440B-B883-114930CC6BA3}"/>
              </a:ext>
            </a:extLst>
          </p:cNvPr>
          <p:cNvSpPr txBox="1"/>
          <p:nvPr/>
        </p:nvSpPr>
        <p:spPr>
          <a:xfrm>
            <a:off x="0" y="355582"/>
            <a:ext cx="4962525" cy="800219"/>
          </a:xfrm>
          <a:prstGeom prst="rect">
            <a:avLst/>
          </a:prstGeom>
          <a:noFill/>
        </p:spPr>
        <p:txBody>
          <a:bodyPr wrap="square" rtlCol="0">
            <a:spAutoFit/>
          </a:bodyPr>
          <a:lstStyle/>
          <a:p>
            <a:pPr algn="r">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Cutover Webpage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E793019B-1E39-4E24-AA16-01D340773A1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910" r="14188"/>
          <a:stretch/>
        </p:blipFill>
        <p:spPr>
          <a:xfrm>
            <a:off x="5321068" y="1300534"/>
            <a:ext cx="6135474" cy="4256931"/>
          </a:xfrm>
          <a:prstGeom prst="rect">
            <a:avLst/>
          </a:prstGeom>
        </p:spPr>
      </p:pic>
      <p:pic>
        <p:nvPicPr>
          <p:cNvPr id="5" name="Picture 4">
            <a:extLst>
              <a:ext uri="{FF2B5EF4-FFF2-40B4-BE49-F238E27FC236}">
                <a16:creationId xmlns:a16="http://schemas.microsoft.com/office/drawing/2014/main" id="{05AEDFE2-08B9-475D-AF77-D52B1904DF2E}"/>
              </a:ext>
            </a:extLst>
          </p:cNvPr>
          <p:cNvPicPr>
            <a:picLocks noChangeAspect="1"/>
          </p:cNvPicPr>
          <p:nvPr/>
        </p:nvPicPr>
        <p:blipFill>
          <a:blip r:embed="rId7"/>
          <a:stretch>
            <a:fillRect/>
          </a:stretch>
        </p:blipFill>
        <p:spPr>
          <a:xfrm>
            <a:off x="6195154" y="1861851"/>
            <a:ext cx="4382017" cy="2544896"/>
          </a:xfrm>
          <a:prstGeom prst="rect">
            <a:avLst/>
          </a:prstGeom>
        </p:spPr>
      </p:pic>
    </p:spTree>
    <p:extLst>
      <p:ext uri="{BB962C8B-B14F-4D97-AF65-F5344CB8AC3E}">
        <p14:creationId xmlns:p14="http://schemas.microsoft.com/office/powerpoint/2010/main" val="347511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2587965597"/>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3</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Luma Showcase Timeline &amp; Topics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Due to requests for increased touchpoints and greater visibility into the Luma transition, we are planning a series of Luma Monthly Showcase Sessions for Change Liaisons. Each session will be led by a subject matter expert (SME) who will speak on the topic at hand followed by Q&amp;A.  </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Change Liaisons and any colleagues they would like to invite.</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Provide an overview of planned Luma Showcase topics and tentative dates.</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p>
        </p:txBody>
      </p:sp>
      <p:sp>
        <p:nvSpPr>
          <p:cNvPr id="13" name="TextBox 12">
            <a:extLst>
              <a:ext uri="{FF2B5EF4-FFF2-40B4-BE49-F238E27FC236}">
                <a16:creationId xmlns:a16="http://schemas.microsoft.com/office/drawing/2014/main" id="{3084095E-E149-495D-88BE-6B045D8B1C9C}"/>
              </a:ext>
            </a:extLst>
          </p:cNvPr>
          <p:cNvSpPr txBox="1"/>
          <p:nvPr/>
        </p:nvSpPr>
        <p:spPr>
          <a:xfrm>
            <a:off x="0" y="355582"/>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a:t>
            </a:r>
            <a:r>
              <a:rPr lang="en-US" sz="2400" b="1" dirty="0">
                <a:solidFill>
                  <a:prstClr val="white"/>
                </a:solidFill>
                <a:latin typeface="Arial" panose="020B0604020202020204" pitchFamily="34" charset="0"/>
                <a:cs typeface="Arial" panose="020B0604020202020204" pitchFamily="34" charset="0"/>
              </a:rPr>
              <a:t>Showcase Timeline</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753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355151"/>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Showcase Timeline</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p:txBody>
      </p:sp>
      <p:sp>
        <p:nvSpPr>
          <p:cNvPr id="151" name="Rectangular Callout 1">
            <a:extLst>
              <a:ext uri="{FF2B5EF4-FFF2-40B4-BE49-F238E27FC236}">
                <a16:creationId xmlns:a16="http://schemas.microsoft.com/office/drawing/2014/main" id="{388FEF2F-ADC0-42A2-9408-557C3D0470FB}"/>
              </a:ext>
            </a:extLst>
          </p:cNvPr>
          <p:cNvSpPr/>
          <p:nvPr/>
        </p:nvSpPr>
        <p:spPr>
          <a:xfrm>
            <a:off x="1042463" y="3184061"/>
            <a:ext cx="2155636" cy="1671193"/>
          </a:xfrm>
          <a:prstGeom prst="rect">
            <a:avLst/>
          </a:prstGeom>
          <a:noFill/>
          <a:ln w="539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lang="en-US" sz="1050" dirty="0">
                <a:solidFill>
                  <a:srgbClr val="000000"/>
                </a:solidFill>
                <a:latin typeface="Arial" panose="020B0604020202020204" pitchFamily="34" charset="0"/>
                <a:cs typeface="Arial" panose="020B0604020202020204" pitchFamily="34" charset="0"/>
              </a:rPr>
              <a:t>Address </a:t>
            </a:r>
            <a:r>
              <a:rPr lang="en-US" sz="1050" b="1" dirty="0">
                <a:solidFill>
                  <a:srgbClr val="000000"/>
                </a:solidFill>
                <a:latin typeface="Arial" panose="020B0604020202020204" pitchFamily="34" charset="0"/>
                <a:cs typeface="Arial" panose="020B0604020202020204" pitchFamily="34" charset="0"/>
              </a:rPr>
              <a:t>cutover freeze dates and procedures. </a:t>
            </a:r>
            <a:endParaRPr lang="en-US" sz="1050" dirty="0">
              <a:solidFill>
                <a:srgbClr val="000000"/>
              </a:solidFill>
              <a:latin typeface="Arial" panose="020B0604020202020204" pitchFamily="34" charset="0"/>
              <a:cs typeface="Arial" panose="020B0604020202020204" pitchFamily="34" charset="0"/>
            </a:endParaRPr>
          </a:p>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Provide support in completing conversion workbooks.</a:t>
            </a:r>
          </a:p>
        </p:txBody>
      </p:sp>
      <p:sp>
        <p:nvSpPr>
          <p:cNvPr id="152" name="Rectangular Callout 40">
            <a:extLst>
              <a:ext uri="{FF2B5EF4-FFF2-40B4-BE49-F238E27FC236}">
                <a16:creationId xmlns:a16="http://schemas.microsoft.com/office/drawing/2014/main" id="{AB7A8A35-310C-4113-A5EF-C5F8540126C5}"/>
              </a:ext>
            </a:extLst>
          </p:cNvPr>
          <p:cNvSpPr/>
          <p:nvPr/>
        </p:nvSpPr>
        <p:spPr>
          <a:xfrm>
            <a:off x="3574591" y="3197516"/>
            <a:ext cx="2348721" cy="15738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lang="en-US" sz="1050" dirty="0">
                <a:solidFill>
                  <a:srgbClr val="000000"/>
                </a:solidFill>
                <a:latin typeface="Arial" panose="020B0604020202020204" pitchFamily="34" charset="0"/>
                <a:cs typeface="Arial" panose="020B0604020202020204" pitchFamily="34" charset="0"/>
              </a:rPr>
              <a:t>Support agencies with </a:t>
            </a:r>
            <a:r>
              <a:rPr lang="en-US" sz="1050" b="1" dirty="0">
                <a:solidFill>
                  <a:srgbClr val="000000"/>
                </a:solidFill>
                <a:latin typeface="Arial" panose="020B0604020202020204" pitchFamily="34" charset="0"/>
                <a:cs typeface="Arial" panose="020B0604020202020204" pitchFamily="34" charset="0"/>
              </a:rPr>
              <a:t>report submissions</a:t>
            </a:r>
            <a:r>
              <a:rPr lang="en-US" sz="1050" dirty="0">
                <a:solidFill>
                  <a:srgbClr val="000000"/>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3" name="Rectangular Callout 41">
            <a:extLst>
              <a:ext uri="{FF2B5EF4-FFF2-40B4-BE49-F238E27FC236}">
                <a16:creationId xmlns:a16="http://schemas.microsoft.com/office/drawing/2014/main" id="{99EC01A9-A15A-42EC-BA9F-61AEFFAB7F78}"/>
              </a:ext>
            </a:extLst>
          </p:cNvPr>
          <p:cNvSpPr/>
          <p:nvPr/>
        </p:nvSpPr>
        <p:spPr>
          <a:xfrm>
            <a:off x="6125136" y="3197516"/>
            <a:ext cx="2350008" cy="15738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Offer tutorial on how to access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Mingle and Service Desk</a:t>
            </a: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4" name="Rectangular Callout 42">
            <a:extLst>
              <a:ext uri="{FF2B5EF4-FFF2-40B4-BE49-F238E27FC236}">
                <a16:creationId xmlns:a16="http://schemas.microsoft.com/office/drawing/2014/main" id="{63188936-E219-4096-B10E-EC2BF24E0AE5}"/>
              </a:ext>
            </a:extLst>
          </p:cNvPr>
          <p:cNvSpPr/>
          <p:nvPr/>
        </p:nvSpPr>
        <p:spPr>
          <a:xfrm>
            <a:off x="8702181" y="3184062"/>
            <a:ext cx="2350008" cy="15872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Post go-live session to support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adoption of the Luma system. </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4B62C3D0-863D-41A7-BA1C-87C6B15F84CA}"/>
              </a:ext>
            </a:extLst>
          </p:cNvPr>
          <p:cNvSpPr/>
          <p:nvPr/>
        </p:nvSpPr>
        <p:spPr>
          <a:xfrm>
            <a:off x="3573304" y="1710267"/>
            <a:ext cx="2349311" cy="3691042"/>
          </a:xfrm>
          <a:prstGeom prst="rect">
            <a:avLst/>
          </a:prstGeom>
          <a:noFill/>
          <a:ln w="53975" cap="sq">
            <a:solidFill>
              <a:srgbClr val="A7A8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96BB9231-47B9-4DE6-A4C3-74A4A57C7431}"/>
              </a:ext>
            </a:extLst>
          </p:cNvPr>
          <p:cNvSpPr/>
          <p:nvPr/>
        </p:nvSpPr>
        <p:spPr>
          <a:xfrm>
            <a:off x="6125136" y="1710265"/>
            <a:ext cx="2349311" cy="3691043"/>
          </a:xfrm>
          <a:prstGeom prst="rect">
            <a:avLst/>
          </a:prstGeom>
          <a:noFill/>
          <a:ln w="53975" cap="sq">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64C976D2-4049-490A-9D23-B9AD204C8912}"/>
              </a:ext>
            </a:extLst>
          </p:cNvPr>
          <p:cNvSpPr/>
          <p:nvPr/>
        </p:nvSpPr>
        <p:spPr>
          <a:xfrm>
            <a:off x="8676967" y="1710265"/>
            <a:ext cx="2349311" cy="3683698"/>
          </a:xfrm>
          <a:prstGeom prst="rect">
            <a:avLst/>
          </a:prstGeom>
          <a:noFill/>
          <a:ln w="53975" cap="sq">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3597DAD7-BCBB-4269-BB3A-B10EBAA978CC}"/>
              </a:ext>
            </a:extLst>
          </p:cNvPr>
          <p:cNvSpPr/>
          <p:nvPr/>
        </p:nvSpPr>
        <p:spPr>
          <a:xfrm>
            <a:off x="1021472" y="1710267"/>
            <a:ext cx="2349311" cy="3691041"/>
          </a:xfrm>
          <a:prstGeom prst="rect">
            <a:avLst/>
          </a:prstGeom>
          <a:noFill/>
          <a:ln w="53975" cap="sq">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2735ECBA-E795-45BD-A639-C0B2D2CA1141}"/>
              </a:ext>
            </a:extLst>
          </p:cNvPr>
          <p:cNvSpPr/>
          <p:nvPr/>
        </p:nvSpPr>
        <p:spPr>
          <a:xfrm>
            <a:off x="1025087" y="4883902"/>
            <a:ext cx="2155636"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rPr>
              <a:t>4/19</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28B210A2-1EA4-4305-9163-C118C9376CA4}"/>
              </a:ext>
            </a:extLst>
          </p:cNvPr>
          <p:cNvSpPr/>
          <p:nvPr/>
        </p:nvSpPr>
        <p:spPr>
          <a:xfrm>
            <a:off x="3720228" y="4883901"/>
            <a:ext cx="2046773" cy="276999"/>
          </a:xfrm>
          <a:prstGeom prst="rect">
            <a:avLst/>
          </a:prstGeom>
          <a:noFill/>
          <a:ln w="19050">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TBD</a:t>
            </a:r>
          </a:p>
        </p:txBody>
      </p:sp>
      <p:sp>
        <p:nvSpPr>
          <p:cNvPr id="162" name="Rectangle 3">
            <a:extLst>
              <a:ext uri="{FF2B5EF4-FFF2-40B4-BE49-F238E27FC236}">
                <a16:creationId xmlns:a16="http://schemas.microsoft.com/office/drawing/2014/main" id="{A20E8FA0-250B-4EBE-B134-52DF6B09FD63}"/>
              </a:ext>
            </a:extLst>
          </p:cNvPr>
          <p:cNvSpPr>
            <a:spLocks/>
          </p:cNvSpPr>
          <p:nvPr/>
        </p:nvSpPr>
        <p:spPr bwMode="auto">
          <a:xfrm rot="16200000">
            <a:off x="14506" y="3786755"/>
            <a:ext cx="1538382"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sym typeface="Frutiger Next Pro Medium" charset="0"/>
              </a:rPr>
              <a:t>OBJECTIVES</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endParaRPr>
          </a:p>
        </p:txBody>
      </p:sp>
      <p:sp>
        <p:nvSpPr>
          <p:cNvPr id="163" name="Rectangle 3">
            <a:extLst>
              <a:ext uri="{FF2B5EF4-FFF2-40B4-BE49-F238E27FC236}">
                <a16:creationId xmlns:a16="http://schemas.microsoft.com/office/drawing/2014/main" id="{523233E9-8679-4372-AA41-1AE2CAC41F20}"/>
              </a:ext>
            </a:extLst>
          </p:cNvPr>
          <p:cNvSpPr>
            <a:spLocks/>
          </p:cNvSpPr>
          <p:nvPr/>
        </p:nvSpPr>
        <p:spPr bwMode="auto">
          <a:xfrm rot="16200000">
            <a:off x="187883" y="4989295"/>
            <a:ext cx="1191626"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rPr>
              <a:t>DATE</a:t>
            </a:r>
          </a:p>
        </p:txBody>
      </p:sp>
      <p:sp>
        <p:nvSpPr>
          <p:cNvPr id="165" name="Rectangle 3">
            <a:extLst>
              <a:ext uri="{FF2B5EF4-FFF2-40B4-BE49-F238E27FC236}">
                <a16:creationId xmlns:a16="http://schemas.microsoft.com/office/drawing/2014/main" id="{28D6881D-7736-451C-9290-245D65B48D79}"/>
              </a:ext>
            </a:extLst>
          </p:cNvPr>
          <p:cNvSpPr>
            <a:spLocks/>
          </p:cNvSpPr>
          <p:nvPr/>
        </p:nvSpPr>
        <p:spPr bwMode="auto">
          <a:xfrm rot="16200000">
            <a:off x="373411" y="2051589"/>
            <a:ext cx="820574"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sym typeface="Frutiger Next Pro Medium" charset="0"/>
              </a:rPr>
              <a:t>MONTHLY TOPIC</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endParaRPr>
          </a:p>
        </p:txBody>
      </p:sp>
      <p:sp>
        <p:nvSpPr>
          <p:cNvPr id="166" name="Rectangle 165">
            <a:extLst>
              <a:ext uri="{FF2B5EF4-FFF2-40B4-BE49-F238E27FC236}">
                <a16:creationId xmlns:a16="http://schemas.microsoft.com/office/drawing/2014/main" id="{E34C3714-2979-4380-A8BD-C710CCB8036F}"/>
              </a:ext>
            </a:extLst>
          </p:cNvPr>
          <p:cNvSpPr/>
          <p:nvPr/>
        </p:nvSpPr>
        <p:spPr>
          <a:xfrm>
            <a:off x="1021472" y="1889369"/>
            <a:ext cx="2350008" cy="461665"/>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Cutover and Conversion Workbooks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8E325E19-2126-4824-9E11-66FAC3E77AC1}"/>
              </a:ext>
            </a:extLst>
          </p:cNvPr>
          <p:cNvSpPr/>
          <p:nvPr/>
        </p:nvSpPr>
        <p:spPr>
          <a:xfrm>
            <a:off x="3573304" y="1942411"/>
            <a:ext cx="2350008"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Reports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2A309DA6-58D9-4422-9B93-A6AE739DDA4E}"/>
              </a:ext>
            </a:extLst>
          </p:cNvPr>
          <p:cNvSpPr/>
          <p:nvPr/>
        </p:nvSpPr>
        <p:spPr>
          <a:xfrm>
            <a:off x="6125136" y="1942411"/>
            <a:ext cx="2350008" cy="646331"/>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Technology- Mingle (formerly Enterprise Dashboard) &amp; Service Desk</a:t>
            </a:r>
          </a:p>
        </p:txBody>
      </p:sp>
      <p:sp>
        <p:nvSpPr>
          <p:cNvPr id="169" name="Rectangle 168">
            <a:extLst>
              <a:ext uri="{FF2B5EF4-FFF2-40B4-BE49-F238E27FC236}">
                <a16:creationId xmlns:a16="http://schemas.microsoft.com/office/drawing/2014/main" id="{81257DC5-C09E-4CCA-A4A2-D18A7DC805A5}"/>
              </a:ext>
            </a:extLst>
          </p:cNvPr>
          <p:cNvSpPr/>
          <p:nvPr/>
        </p:nvSpPr>
        <p:spPr>
          <a:xfrm>
            <a:off x="8676967" y="1957981"/>
            <a:ext cx="2350008"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Sustainment</a:t>
            </a:r>
          </a:p>
        </p:txBody>
      </p:sp>
      <p:cxnSp>
        <p:nvCxnSpPr>
          <p:cNvPr id="189" name="Straight Connector 188">
            <a:extLst>
              <a:ext uri="{FF2B5EF4-FFF2-40B4-BE49-F238E27FC236}">
                <a16:creationId xmlns:a16="http://schemas.microsoft.com/office/drawing/2014/main" id="{FBCF33BA-C724-4456-995D-F2716ED3B6FE}"/>
              </a:ext>
            </a:extLst>
          </p:cNvPr>
          <p:cNvCxnSpPr>
            <a:cxnSpLocks/>
          </p:cNvCxnSpPr>
          <p:nvPr/>
        </p:nvCxnSpPr>
        <p:spPr>
          <a:xfrm>
            <a:off x="524929" y="3184062"/>
            <a:ext cx="1051565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ADB009D-49E9-4E70-9D44-F4DFB1A2ECE2}"/>
              </a:ext>
            </a:extLst>
          </p:cNvPr>
          <p:cNvCxnSpPr>
            <a:cxnSpLocks/>
          </p:cNvCxnSpPr>
          <p:nvPr/>
        </p:nvCxnSpPr>
        <p:spPr>
          <a:xfrm>
            <a:off x="524929" y="4795032"/>
            <a:ext cx="1051565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4E0D2291-4DCB-4B83-BA49-5D373BA494AE}"/>
              </a:ext>
            </a:extLst>
          </p:cNvPr>
          <p:cNvSpPr txBox="1"/>
          <p:nvPr/>
        </p:nvSpPr>
        <p:spPr>
          <a:xfrm>
            <a:off x="1812623" y="1292873"/>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April</a:t>
            </a:r>
            <a:endParaRPr lang="en-US" dirty="0">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A56023A9-07AB-45E1-8BC6-55249F59C2AB}"/>
              </a:ext>
            </a:extLst>
          </p:cNvPr>
          <p:cNvSpPr txBox="1"/>
          <p:nvPr/>
        </p:nvSpPr>
        <p:spPr>
          <a:xfrm>
            <a:off x="4364455" y="1287690"/>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May</a:t>
            </a:r>
            <a:endParaRPr lang="en-US" dirty="0">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B7A06AC4-D01C-43CF-AA27-62905817DD5A}"/>
              </a:ext>
            </a:extLst>
          </p:cNvPr>
          <p:cNvSpPr txBox="1"/>
          <p:nvPr/>
        </p:nvSpPr>
        <p:spPr>
          <a:xfrm>
            <a:off x="6916287" y="1287690"/>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June</a:t>
            </a:r>
            <a:endParaRPr lang="en-US" dirty="0">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FA2EB3B5-81DB-4F0D-883A-481BB1B338AC}"/>
              </a:ext>
            </a:extLst>
          </p:cNvPr>
          <p:cNvSpPr txBox="1"/>
          <p:nvPr/>
        </p:nvSpPr>
        <p:spPr>
          <a:xfrm>
            <a:off x="9493681" y="1287690"/>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July</a:t>
            </a:r>
            <a:endParaRPr lang="en-US" dirty="0">
              <a:latin typeface="Arial" panose="020B0604020202020204" pitchFamily="34" charset="0"/>
              <a:cs typeface="Arial" panose="020B0604020202020204" pitchFamily="34" charset="0"/>
            </a:endParaRPr>
          </a:p>
        </p:txBody>
      </p:sp>
      <p:sp>
        <p:nvSpPr>
          <p:cNvPr id="196" name="Rectangle 195">
            <a:extLst>
              <a:ext uri="{FF2B5EF4-FFF2-40B4-BE49-F238E27FC236}">
                <a16:creationId xmlns:a16="http://schemas.microsoft.com/office/drawing/2014/main" id="{CB9254AE-7C9C-4B09-8A55-82583E559D36}"/>
              </a:ext>
            </a:extLst>
          </p:cNvPr>
          <p:cNvSpPr/>
          <p:nvPr/>
        </p:nvSpPr>
        <p:spPr>
          <a:xfrm>
            <a:off x="6276403" y="4893234"/>
            <a:ext cx="2046773" cy="276999"/>
          </a:xfrm>
          <a:prstGeom prst="rect">
            <a:avLst/>
          </a:prstGeom>
          <a:noFill/>
          <a:ln w="19050">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TBD</a:t>
            </a:r>
          </a:p>
        </p:txBody>
      </p:sp>
      <p:sp>
        <p:nvSpPr>
          <p:cNvPr id="197" name="Rectangle 196">
            <a:extLst>
              <a:ext uri="{FF2B5EF4-FFF2-40B4-BE49-F238E27FC236}">
                <a16:creationId xmlns:a16="http://schemas.microsoft.com/office/drawing/2014/main" id="{E197A450-42CF-4392-81D6-AD4D8672FB8B}"/>
              </a:ext>
            </a:extLst>
          </p:cNvPr>
          <p:cNvSpPr/>
          <p:nvPr/>
        </p:nvSpPr>
        <p:spPr>
          <a:xfrm>
            <a:off x="8828235" y="4883901"/>
            <a:ext cx="2046773" cy="276999"/>
          </a:xfrm>
          <a:prstGeom prst="rect">
            <a:avLst/>
          </a:prstGeom>
          <a:noFill/>
          <a:ln w="19050">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TBD</a:t>
            </a:r>
          </a:p>
        </p:txBody>
      </p:sp>
      <p:cxnSp>
        <p:nvCxnSpPr>
          <p:cNvPr id="198" name="Straight Connector 197">
            <a:extLst>
              <a:ext uri="{FF2B5EF4-FFF2-40B4-BE49-F238E27FC236}">
                <a16:creationId xmlns:a16="http://schemas.microsoft.com/office/drawing/2014/main" id="{ED6E565E-05E1-4816-BA0B-D1A344A0B8E7}"/>
              </a:ext>
            </a:extLst>
          </p:cNvPr>
          <p:cNvCxnSpPr>
            <a:cxnSpLocks/>
          </p:cNvCxnSpPr>
          <p:nvPr/>
        </p:nvCxnSpPr>
        <p:spPr>
          <a:xfrm>
            <a:off x="536531" y="2684528"/>
            <a:ext cx="1051565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9" name="Rectangle 3">
            <a:extLst>
              <a:ext uri="{FF2B5EF4-FFF2-40B4-BE49-F238E27FC236}">
                <a16:creationId xmlns:a16="http://schemas.microsoft.com/office/drawing/2014/main" id="{498C32CD-3120-436D-95F0-AF0DA3601C8A}"/>
              </a:ext>
            </a:extLst>
          </p:cNvPr>
          <p:cNvSpPr>
            <a:spLocks/>
          </p:cNvSpPr>
          <p:nvPr/>
        </p:nvSpPr>
        <p:spPr bwMode="auto">
          <a:xfrm rot="16200000">
            <a:off x="187883" y="2809687"/>
            <a:ext cx="1191626"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sym typeface="Frutiger Next Pro Medium" charset="0"/>
              </a:rPr>
              <a:t>SME</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endParaRPr>
          </a:p>
        </p:txBody>
      </p:sp>
      <p:sp>
        <p:nvSpPr>
          <p:cNvPr id="200" name="Rectangle 199">
            <a:extLst>
              <a:ext uri="{FF2B5EF4-FFF2-40B4-BE49-F238E27FC236}">
                <a16:creationId xmlns:a16="http://schemas.microsoft.com/office/drawing/2014/main" id="{B9E03DEF-8106-4CD5-B93A-BD87453CD3C3}"/>
              </a:ext>
            </a:extLst>
          </p:cNvPr>
          <p:cNvSpPr/>
          <p:nvPr/>
        </p:nvSpPr>
        <p:spPr>
          <a:xfrm>
            <a:off x="945277" y="2820145"/>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Cutover Team</a:t>
            </a:r>
          </a:p>
        </p:txBody>
      </p:sp>
      <p:sp>
        <p:nvSpPr>
          <p:cNvPr id="201" name="Rectangle 200">
            <a:extLst>
              <a:ext uri="{FF2B5EF4-FFF2-40B4-BE49-F238E27FC236}">
                <a16:creationId xmlns:a16="http://schemas.microsoft.com/office/drawing/2014/main" id="{7DF33B88-F157-408C-B7C4-D987E1C27E1A}"/>
              </a:ext>
            </a:extLst>
          </p:cNvPr>
          <p:cNvSpPr/>
          <p:nvPr/>
        </p:nvSpPr>
        <p:spPr>
          <a:xfrm>
            <a:off x="3558995" y="2825015"/>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Luma OCM</a:t>
            </a:r>
          </a:p>
        </p:txBody>
      </p:sp>
      <p:sp>
        <p:nvSpPr>
          <p:cNvPr id="202" name="Rectangle 201">
            <a:extLst>
              <a:ext uri="{FF2B5EF4-FFF2-40B4-BE49-F238E27FC236}">
                <a16:creationId xmlns:a16="http://schemas.microsoft.com/office/drawing/2014/main" id="{A6597CC7-FAB6-4D59-8181-DCEE57E39020}"/>
              </a:ext>
            </a:extLst>
          </p:cNvPr>
          <p:cNvSpPr/>
          <p:nvPr/>
        </p:nvSpPr>
        <p:spPr>
          <a:xfrm>
            <a:off x="6131594" y="2820145"/>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CSC</a:t>
            </a:r>
          </a:p>
        </p:txBody>
      </p:sp>
      <p:sp>
        <p:nvSpPr>
          <p:cNvPr id="203" name="Rectangle 202">
            <a:extLst>
              <a:ext uri="{FF2B5EF4-FFF2-40B4-BE49-F238E27FC236}">
                <a16:creationId xmlns:a16="http://schemas.microsoft.com/office/drawing/2014/main" id="{445E9535-BF11-46B6-87A7-B02F7C925CAE}"/>
              </a:ext>
            </a:extLst>
          </p:cNvPr>
          <p:cNvSpPr/>
          <p:nvPr/>
        </p:nvSpPr>
        <p:spPr>
          <a:xfrm>
            <a:off x="8683425" y="2826586"/>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Sustainment Team</a:t>
            </a:r>
          </a:p>
        </p:txBody>
      </p:sp>
    </p:spTree>
    <p:extLst>
      <p:ext uri="{BB962C8B-B14F-4D97-AF65-F5344CB8AC3E}">
        <p14:creationId xmlns:p14="http://schemas.microsoft.com/office/powerpoint/2010/main" val="376690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1831380508"/>
              </p:ext>
            </p:extLst>
          </p:nvPr>
        </p:nvGraphicFramePr>
        <p:xfrm>
          <a:off x="838201" y="1267263"/>
          <a:ext cx="10515597" cy="450657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4</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ORP – April Resources and Activities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The Operational Readiness Program is a guided process for agencies to systematically review how the upcoming transition to Luma will impact their current business processes. The Luma Project team will be continuously updating ORP tools throughout the month of April and is targeting April 27th for the monthly ORP Support Session.</a:t>
                      </a:r>
                      <a:endParaRPr lang="en-US" sz="1200" i="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Agency Leaders will guide this multi-month process.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To provide Change Liaisons details of expected ORP resources and activities for the month of April.</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Arial" panose="020B0604020202020204" pitchFamily="34" charset="0"/>
                          <a:cs typeface="Arial" panose="020B0604020202020204" pitchFamily="34" charset="0"/>
                        </a:rPr>
                        <a:t>Support your agency leadership in this initiative, and when notified, follow-up with them to make sure they received invitations to Support Sessions. If they cannot attend, help them make sure that your agency is represented with agency leaders who can receive the important information.</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9</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084095E-E149-495D-88BE-6B045D8B1C9C}"/>
              </a:ext>
            </a:extLst>
          </p:cNvPr>
          <p:cNvSpPr txBox="1"/>
          <p:nvPr/>
        </p:nvSpPr>
        <p:spPr>
          <a:xfrm>
            <a:off x="0" y="185454"/>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ORP: April Resources and Activities</a:t>
            </a:r>
          </a:p>
        </p:txBody>
      </p:sp>
    </p:spTree>
    <p:extLst>
      <p:ext uri="{BB962C8B-B14F-4D97-AF65-F5344CB8AC3E}">
        <p14:creationId xmlns:p14="http://schemas.microsoft.com/office/powerpoint/2010/main" val="207781834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76AA44AA-0986-4DB5-B43D-B7B07E9633F7}"/>
</file>

<file path=customXml/itemProps2.xml><?xml version="1.0" encoding="utf-8"?>
<ds:datastoreItem xmlns:ds="http://schemas.openxmlformats.org/officeDocument/2006/customXml" ds:itemID="{3128960F-C1FA-4495-9D05-4D6B2F047666}"/>
</file>

<file path=customXml/itemProps3.xml><?xml version="1.0" encoding="utf-8"?>
<ds:datastoreItem xmlns:ds="http://schemas.openxmlformats.org/officeDocument/2006/customXml" ds:itemID="{80582FC9-A0B9-4738-AD24-779E3F87D110}"/>
</file>

<file path=docProps/app.xml><?xml version="1.0" encoding="utf-8"?>
<Properties xmlns="http://schemas.openxmlformats.org/officeDocument/2006/extended-properties" xmlns:vt="http://schemas.openxmlformats.org/officeDocument/2006/docPropsVTypes">
  <TotalTime>12388</TotalTime>
  <Words>2608</Words>
  <Application>Microsoft Office PowerPoint</Application>
  <PresentationFormat>Widescreen</PresentationFormat>
  <Paragraphs>340</Paragraphs>
  <Slides>21</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Calibri Light</vt:lpstr>
      <vt:lpstr>3_Office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Romanov, Elizabeth</dc:creator>
  <cp:lastModifiedBy>Alex Doench</cp:lastModifiedBy>
  <cp:revision>45</cp:revision>
  <dcterms:created xsi:type="dcterms:W3CDTF">2023-03-16T19:20:16Z</dcterms:created>
  <dcterms:modified xsi:type="dcterms:W3CDTF">2023-04-06T20:26:58Z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2023-03-16T19:20:16Z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5ec8a410-786e-4865-954f-ae14d026de30</vt:lpwstr>
  </property>
  <property fmtid="{D5CDD505-2E9C-101B-9397-08002B2CF9AE}" pid="8" name="MSIP_Label_ea60d57e-af5b-4752-ac57-3e4f28ca11dc_ContentBits">
    <vt:lpwstr>0</vt:lpwstr>
  </property>
  <property fmtid="{D5CDD505-2E9C-101B-9397-08002B2CF9AE}" pid="9" name="ContentTypeId">
    <vt:lpwstr>0x01010078562674304CBB4BB1B28CDCCE389339</vt:lpwstr>
  </property>
</Properties>
</file>