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0"/>
  </p:notesMasterIdLst>
  <p:sldIdLst>
    <p:sldId id="256" r:id="rId6"/>
    <p:sldId id="291" r:id="rId7"/>
    <p:sldId id="300" r:id="rId8"/>
    <p:sldId id="301" r:id="rId9"/>
    <p:sldId id="2147308630" r:id="rId10"/>
    <p:sldId id="293" r:id="rId11"/>
    <p:sldId id="2147308631" r:id="rId12"/>
    <p:sldId id="294" r:id="rId13"/>
    <p:sldId id="2147308633" r:id="rId14"/>
    <p:sldId id="280" r:id="rId15"/>
    <p:sldId id="2147308634" r:id="rId16"/>
    <p:sldId id="281" r:id="rId17"/>
    <p:sldId id="289" r:id="rId18"/>
    <p:sldId id="214730863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235E23-3AD8-4D42-9BDB-189472D66FD3}">
          <p14:sldIdLst>
            <p14:sldId id="256"/>
            <p14:sldId id="291"/>
            <p14:sldId id="300"/>
            <p14:sldId id="301"/>
          </p14:sldIdLst>
        </p14:section>
        <p14:section name="Follow-Up Email to Luma Agency Accelerator" id="{28B203F6-B81F-45E3-B392-B17DE19D2CA0}">
          <p14:sldIdLst>
            <p14:sldId id="2147308630"/>
            <p14:sldId id="293"/>
          </p14:sldIdLst>
        </p14:section>
        <p14:section name="Dec. and Jan. Comms and Events Calendar" id="{888A2608-5F57-4E8D-8A63-413E6804A809}">
          <p14:sldIdLst>
            <p14:sldId id="2147308631"/>
            <p14:sldId id="294"/>
          </p14:sldIdLst>
        </p14:section>
        <p14:section name="Module Infographics" id="{119D2450-153F-4976-A664-30F8166CE95E}">
          <p14:sldIdLst>
            <p14:sldId id="2147308633"/>
            <p14:sldId id="280"/>
          </p14:sldIdLst>
        </p14:section>
        <p14:section name="Luma Highlight Videos" id="{8A774EF2-1EAD-4A8D-8DAD-899F235DAE49}">
          <p14:sldIdLst>
            <p14:sldId id="2147308634"/>
            <p14:sldId id="281"/>
          </p14:sldIdLst>
        </p14:section>
        <p14:section name="Resources" id="{FB530952-1D69-4B48-BAF9-ECE66B8C7489}">
          <p14:sldIdLst>
            <p14:sldId id="289"/>
            <p14:sldId id="214730863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4A3D43-2045-5B91-9F66-5AA0DF5A87F9}" name="Tiernan, Diana" initials="TD" userId="S::ditiernan@deloitte.com::5b4e8595-1de4-462f-bfed-88e56573ae28" providerId="AD"/>
  <p188:author id="{87A6C0C9-2554-E763-2BB6-DF285420201A}" name="Romanov, Elizabeth" initials="RE" userId="S::eromanov@deloitte.com::49feb06d-258f-4680-be96-1e210e11a4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arns, Elijah (estearns@sco.idaho.gov)" initials="S(" lastIdx="1" clrIdx="0">
    <p:extLst>
      <p:ext uri="{19B8F6BF-5375-455C-9EA6-DF929625EA0E}">
        <p15:presenceInfo xmlns:p15="http://schemas.microsoft.com/office/powerpoint/2012/main" userId="SSTEARNS@SCO.IDAHO.GOV"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81C"/>
    <a:srgbClr val="6CC24A"/>
    <a:srgbClr val="092F57"/>
    <a:srgbClr val="A7A8AA"/>
    <a:srgbClr val="F2F2F2"/>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051"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5538D-A946-4DBA-A407-99E03823B763}" type="doc">
      <dgm:prSet loTypeId="urn:microsoft.com/office/officeart/2011/layout/InterconnectedBlockProcess" loCatId="process" qsTypeId="urn:microsoft.com/office/officeart/2005/8/quickstyle/simple1" qsCatId="simple" csTypeId="urn:microsoft.com/office/officeart/2005/8/colors/accent1_2" csCatId="accent1" phldr="0"/>
      <dgm:spPr/>
      <dgm:t>
        <a:bodyPr/>
        <a:lstStyle/>
        <a:p>
          <a:endParaRPr lang="en-US"/>
        </a:p>
      </dgm:t>
    </dgm:pt>
    <dgm:pt modelId="{25D6FA3F-AB8F-4BE4-876A-9B185F87B4FD}" type="pres">
      <dgm:prSet presAssocID="{19C5538D-A946-4DBA-A407-99E03823B763}" presName="Name0" presStyleCnt="0">
        <dgm:presLayoutVars>
          <dgm:chMax val="7"/>
          <dgm:chPref val="5"/>
          <dgm:dir/>
          <dgm:animOne val="branch"/>
          <dgm:animLvl val="lvl"/>
        </dgm:presLayoutVars>
      </dgm:prSet>
      <dgm:spPr/>
    </dgm:pt>
  </dgm:ptLst>
  <dgm:cxnLst>
    <dgm:cxn modelId="{AF3EC2CA-7B72-47CE-90AB-373BE7931C52}" type="presOf" srcId="{19C5538D-A946-4DBA-A407-99E03823B763}" destId="{25D6FA3F-AB8F-4BE4-876A-9B185F87B4FD}" srcOrd="0" destOrd="0" presId="urn:microsoft.com/office/officeart/2011/layout/Interconnected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73736-43AA-46FD-BBAA-A013DA3E0B64}"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7874C-C461-4B87-9F12-21E34ED761CB}" type="slidenum">
              <a:rPr lang="en-US" smtClean="0"/>
              <a:t>‹#›</a:t>
            </a:fld>
            <a:endParaRPr lang="en-US"/>
          </a:p>
        </p:txBody>
      </p:sp>
    </p:spTree>
    <p:extLst>
      <p:ext uri="{BB962C8B-B14F-4D97-AF65-F5344CB8AC3E}">
        <p14:creationId xmlns:p14="http://schemas.microsoft.com/office/powerpoint/2010/main" val="1531727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87874C-C461-4B87-9F12-21E34ED761CB}" type="slidenum">
              <a:rPr lang="en-US" smtClean="0"/>
              <a:t>2</a:t>
            </a:fld>
            <a:endParaRPr lang="en-US"/>
          </a:p>
        </p:txBody>
      </p:sp>
    </p:spTree>
    <p:extLst>
      <p:ext uri="{BB962C8B-B14F-4D97-AF65-F5344CB8AC3E}">
        <p14:creationId xmlns:p14="http://schemas.microsoft.com/office/powerpoint/2010/main" val="174245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8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26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24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87874C-C461-4B87-9F12-21E34ED761CB}" type="slidenum">
              <a:rPr lang="en-US" smtClean="0"/>
              <a:t>6</a:t>
            </a:fld>
            <a:endParaRPr lang="en-US"/>
          </a:p>
        </p:txBody>
      </p:sp>
    </p:spTree>
    <p:extLst>
      <p:ext uri="{BB962C8B-B14F-4D97-AF65-F5344CB8AC3E}">
        <p14:creationId xmlns:p14="http://schemas.microsoft.com/office/powerpoint/2010/main" val="95868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227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23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46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628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64059A5-2748-4E4D-A3C9-414BEEFEFB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89"/>
          <a:stretch/>
        </p:blipFill>
        <p:spPr>
          <a:xfrm>
            <a:off x="602" y="0"/>
            <a:ext cx="12190796" cy="6286500"/>
          </a:xfrm>
          <a:prstGeom prst="rect">
            <a:avLst/>
          </a:prstGeom>
        </p:spPr>
      </p:pic>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85107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4412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40363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087073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924699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376914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90823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92332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711563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464125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90375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575659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00975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425937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43547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209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0498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9413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28998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19986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74287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9893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539787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4270599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co.idaho.gov/LivePages/luma-phase-1-training-infographics.asp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hyperlink" Target="https://www.sco.idaho.gov/LivePages/luma-highlight-videos.aspx" TargetMode="Externa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mailto:adoench@sco.Idaho.gov" TargetMode="External"/><Relationship Id="rId7" Type="http://schemas.openxmlformats.org/officeDocument/2006/relationships/image" Target="../media/image18.svg"/><Relationship Id="rId12" Type="http://schemas.openxmlformats.org/officeDocument/2006/relationships/image" Target="../media/image21.jpg"/><Relationship Id="rId2" Type="http://schemas.openxmlformats.org/officeDocument/2006/relationships/hyperlink" Target="mailto:dstevens@sco.idaho.gov" TargetMode="Externa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hyperlink" Target="https://www.youtube.com/channel/UC-RYKZWsYPEKRYD7GQJrkOg" TargetMode="External"/><Relationship Id="rId5" Type="http://schemas.openxmlformats.org/officeDocument/2006/relationships/hyperlink" Target="mailto:estearns@sco.idaho.gov" TargetMode="External"/><Relationship Id="rId10" Type="http://schemas.openxmlformats.org/officeDocument/2006/relationships/hyperlink" Target="https://www.sco.idaho.gov/LivePages/LumaSE-Home.aspx" TargetMode="External"/><Relationship Id="rId4" Type="http://schemas.openxmlformats.org/officeDocument/2006/relationships/hyperlink" Target="mailto:clehosit@sco.Idaho.gov" TargetMode="External"/><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www.sco.idaho.gov/LivePages/Luma-Change-Liaison-Communications-Toolkit.aspx"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sco.idaho.gov/LivePages/Luma-Highlight-Videos.aspx" TargetMode="External"/><Relationship Id="rId4" Type="http://schemas.openxmlformats.org/officeDocument/2006/relationships/hyperlink" Target="https://www.sco.idaho.gov/LivePages/luma-phase-1-training-infographics.aspx"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sco.idaho.gov/LivePages/Luma-Change-Liaison-Communications-Toolkit.asp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D6EF1-3EDE-480B-8B4A-BEB3C8864B99}"/>
              </a:ext>
            </a:extLst>
          </p:cNvPr>
          <p:cNvPicPr>
            <a:picLocks noChangeAspect="1"/>
          </p:cNvPicPr>
          <p:nvPr/>
        </p:nvPicPr>
        <p:blipFill rotWithShape="1">
          <a:blip r:embed="rId2">
            <a:extLst>
              <a:ext uri="{28A0092B-C50C-407E-A947-70E740481C1C}">
                <a14:useLocalDpi xmlns:a14="http://schemas.microsoft.com/office/drawing/2010/main" val="0"/>
              </a:ext>
            </a:extLst>
          </a:blip>
          <a:srcRect t="17032" b="4585"/>
          <a:stretch/>
        </p:blipFill>
        <p:spPr>
          <a:xfrm>
            <a:off x="0" y="0"/>
            <a:ext cx="12192000" cy="6270171"/>
          </a:xfrm>
          <a:prstGeom prst="rect">
            <a:avLst/>
          </a:prstGeom>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C87C036-72F7-428B-8685-93ABDDA799C3}"/>
              </a:ext>
            </a:extLst>
          </p:cNvPr>
          <p:cNvSpPr txBox="1"/>
          <p:nvPr/>
        </p:nvSpPr>
        <p:spPr>
          <a:xfrm>
            <a:off x="243543" y="2098604"/>
            <a:ext cx="82743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December Change</a:t>
            </a:r>
            <a:r>
              <a:rPr kumimoji="0" lang="en-US" sz="32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Liaison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Communications Toolkit</a:t>
            </a:r>
          </a:p>
        </p:txBody>
      </p:sp>
    </p:spTree>
    <p:extLst>
      <p:ext uri="{BB962C8B-B14F-4D97-AF65-F5344CB8AC3E}">
        <p14:creationId xmlns:p14="http://schemas.microsoft.com/office/powerpoint/2010/main" val="22088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7B13D5-3784-42A9-8FBB-DCA00D89BEF1}"/>
              </a:ext>
            </a:extLst>
          </p:cNvPr>
          <p:cNvSpPr txBox="1"/>
          <p:nvPr/>
        </p:nvSpPr>
        <p:spPr>
          <a:xfrm>
            <a:off x="209550" y="379927"/>
            <a:ext cx="4752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 # 3 - Luma Module Infographics</a:t>
            </a:r>
          </a:p>
        </p:txBody>
      </p:sp>
      <p:sp>
        <p:nvSpPr>
          <p:cNvPr id="5" name="TextBox 4">
            <a:extLst>
              <a:ext uri="{FF2B5EF4-FFF2-40B4-BE49-F238E27FC236}">
                <a16:creationId xmlns:a16="http://schemas.microsoft.com/office/drawing/2014/main" id="{548EA9CB-33AC-416D-BA15-7E956F4F1082}"/>
              </a:ext>
            </a:extLst>
          </p:cNvPr>
          <p:cNvSpPr txBox="1"/>
          <p:nvPr/>
        </p:nvSpPr>
        <p:spPr>
          <a:xfrm>
            <a:off x="209550" y="1269733"/>
            <a:ext cx="1073650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this link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access Luma Finance and Supply Chain Management module visuals that supplement the Leadership Accelerator toolkit with additional information on module specific change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7111E30-9DC4-49DA-A0F0-78031A0C44B8}"/>
              </a:ext>
            </a:extLst>
          </p:cNvPr>
          <p:cNvSpPr/>
          <p:nvPr/>
        </p:nvSpPr>
        <p:spPr>
          <a:xfrm>
            <a:off x="309788" y="2324660"/>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Accounts Payable</a:t>
            </a:r>
          </a:p>
        </p:txBody>
      </p:sp>
      <p:sp>
        <p:nvSpPr>
          <p:cNvPr id="7" name="Rectangle 6">
            <a:extLst>
              <a:ext uri="{FF2B5EF4-FFF2-40B4-BE49-F238E27FC236}">
                <a16:creationId xmlns:a16="http://schemas.microsoft.com/office/drawing/2014/main" id="{90F69441-076D-40C5-935F-962B963DD7D8}"/>
              </a:ext>
            </a:extLst>
          </p:cNvPr>
          <p:cNvSpPr/>
          <p:nvPr/>
        </p:nvSpPr>
        <p:spPr>
          <a:xfrm>
            <a:off x="2292354" y="4241265"/>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Contract Management</a:t>
            </a:r>
          </a:p>
        </p:txBody>
      </p:sp>
      <p:sp>
        <p:nvSpPr>
          <p:cNvPr id="8" name="Rectangle 7">
            <a:extLst>
              <a:ext uri="{FF2B5EF4-FFF2-40B4-BE49-F238E27FC236}">
                <a16:creationId xmlns:a16="http://schemas.microsoft.com/office/drawing/2014/main" id="{A1E43724-3FE5-4ACC-A5A8-3184FC36E192}"/>
              </a:ext>
            </a:extLst>
          </p:cNvPr>
          <p:cNvSpPr/>
          <p:nvPr/>
        </p:nvSpPr>
        <p:spPr>
          <a:xfrm>
            <a:off x="2292354" y="2324660"/>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Accounts Receivable</a:t>
            </a:r>
          </a:p>
        </p:txBody>
      </p:sp>
      <p:sp>
        <p:nvSpPr>
          <p:cNvPr id="9" name="Rectangle 8">
            <a:extLst>
              <a:ext uri="{FF2B5EF4-FFF2-40B4-BE49-F238E27FC236}">
                <a16:creationId xmlns:a16="http://schemas.microsoft.com/office/drawing/2014/main" id="{6B40B1EB-E227-494F-BE1E-DBCC6C7A4560}"/>
              </a:ext>
            </a:extLst>
          </p:cNvPr>
          <p:cNvSpPr/>
          <p:nvPr/>
        </p:nvSpPr>
        <p:spPr>
          <a:xfrm>
            <a:off x="6257486" y="4271582"/>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Interagency Billing</a:t>
            </a:r>
          </a:p>
        </p:txBody>
      </p:sp>
      <p:sp>
        <p:nvSpPr>
          <p:cNvPr id="10" name="Rectangle 9">
            <a:extLst>
              <a:ext uri="{FF2B5EF4-FFF2-40B4-BE49-F238E27FC236}">
                <a16:creationId xmlns:a16="http://schemas.microsoft.com/office/drawing/2014/main" id="{7A0D4FE2-7FEB-486C-82FA-A6F23147397A}"/>
              </a:ext>
            </a:extLst>
          </p:cNvPr>
          <p:cNvSpPr/>
          <p:nvPr/>
        </p:nvSpPr>
        <p:spPr>
          <a:xfrm>
            <a:off x="4274920" y="2324660"/>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Asset Management</a:t>
            </a:r>
          </a:p>
        </p:txBody>
      </p:sp>
      <p:sp>
        <p:nvSpPr>
          <p:cNvPr id="11" name="Rectangle 10">
            <a:extLst>
              <a:ext uri="{FF2B5EF4-FFF2-40B4-BE49-F238E27FC236}">
                <a16:creationId xmlns:a16="http://schemas.microsoft.com/office/drawing/2014/main" id="{2F2DEB1A-CCD0-4794-A2A0-182A088FB340}"/>
              </a:ext>
            </a:extLst>
          </p:cNvPr>
          <p:cNvSpPr/>
          <p:nvPr/>
        </p:nvSpPr>
        <p:spPr>
          <a:xfrm>
            <a:off x="6257486" y="2324660"/>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Custodial Account Management</a:t>
            </a:r>
          </a:p>
        </p:txBody>
      </p:sp>
      <p:sp>
        <p:nvSpPr>
          <p:cNvPr id="12" name="Rectangle 11">
            <a:extLst>
              <a:ext uri="{FF2B5EF4-FFF2-40B4-BE49-F238E27FC236}">
                <a16:creationId xmlns:a16="http://schemas.microsoft.com/office/drawing/2014/main" id="{30B49869-7985-4D37-AA07-7A15159D96BF}"/>
              </a:ext>
            </a:extLst>
          </p:cNvPr>
          <p:cNvSpPr/>
          <p:nvPr/>
        </p:nvSpPr>
        <p:spPr>
          <a:xfrm>
            <a:off x="8240052" y="4271582"/>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Inventory Management</a:t>
            </a:r>
          </a:p>
        </p:txBody>
      </p:sp>
      <p:sp>
        <p:nvSpPr>
          <p:cNvPr id="13" name="Rectangle 12">
            <a:extLst>
              <a:ext uri="{FF2B5EF4-FFF2-40B4-BE49-F238E27FC236}">
                <a16:creationId xmlns:a16="http://schemas.microsoft.com/office/drawing/2014/main" id="{90BC2A23-AD50-4AF4-8B03-673583627879}"/>
              </a:ext>
            </a:extLst>
          </p:cNvPr>
          <p:cNvSpPr/>
          <p:nvPr/>
        </p:nvSpPr>
        <p:spPr>
          <a:xfrm>
            <a:off x="309788" y="4241265"/>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Multi-Factor Authentication</a:t>
            </a:r>
          </a:p>
        </p:txBody>
      </p:sp>
      <p:sp>
        <p:nvSpPr>
          <p:cNvPr id="14" name="Rectangle 13">
            <a:extLst>
              <a:ext uri="{FF2B5EF4-FFF2-40B4-BE49-F238E27FC236}">
                <a16:creationId xmlns:a16="http://schemas.microsoft.com/office/drawing/2014/main" id="{0014F076-7F30-4A5A-B895-610E618EE357}"/>
              </a:ext>
            </a:extLst>
          </p:cNvPr>
          <p:cNvSpPr/>
          <p:nvPr/>
        </p:nvSpPr>
        <p:spPr>
          <a:xfrm>
            <a:off x="4274920" y="4271582"/>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Receiving </a:t>
            </a:r>
          </a:p>
        </p:txBody>
      </p:sp>
      <p:sp>
        <p:nvSpPr>
          <p:cNvPr id="15" name="Rectangle 14">
            <a:extLst>
              <a:ext uri="{FF2B5EF4-FFF2-40B4-BE49-F238E27FC236}">
                <a16:creationId xmlns:a16="http://schemas.microsoft.com/office/drawing/2014/main" id="{DD4C4DF5-A01F-433E-A3E3-932453341952}"/>
              </a:ext>
            </a:extLst>
          </p:cNvPr>
          <p:cNvSpPr/>
          <p:nvPr/>
        </p:nvSpPr>
        <p:spPr>
          <a:xfrm>
            <a:off x="8240052" y="2324660"/>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Sourcing</a:t>
            </a:r>
          </a:p>
        </p:txBody>
      </p:sp>
      <p:sp>
        <p:nvSpPr>
          <p:cNvPr id="16" name="Rectangle 15">
            <a:extLst>
              <a:ext uri="{FF2B5EF4-FFF2-40B4-BE49-F238E27FC236}">
                <a16:creationId xmlns:a16="http://schemas.microsoft.com/office/drawing/2014/main" id="{8B82F140-408E-46C3-B710-D83BF54180C2}"/>
              </a:ext>
            </a:extLst>
          </p:cNvPr>
          <p:cNvSpPr/>
          <p:nvPr/>
        </p:nvSpPr>
        <p:spPr>
          <a:xfrm>
            <a:off x="10222619" y="4271582"/>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Requisitioning</a:t>
            </a:r>
          </a:p>
        </p:txBody>
      </p:sp>
      <p:sp>
        <p:nvSpPr>
          <p:cNvPr id="17" name="Rectangle 16">
            <a:extLst>
              <a:ext uri="{FF2B5EF4-FFF2-40B4-BE49-F238E27FC236}">
                <a16:creationId xmlns:a16="http://schemas.microsoft.com/office/drawing/2014/main" id="{86A62115-C590-40C8-AC2A-29252831A2A9}"/>
              </a:ext>
            </a:extLst>
          </p:cNvPr>
          <p:cNvSpPr/>
          <p:nvPr/>
        </p:nvSpPr>
        <p:spPr>
          <a:xfrm>
            <a:off x="10222619" y="2324660"/>
            <a:ext cx="1636776" cy="1337322"/>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Expense Management</a:t>
            </a:r>
          </a:p>
        </p:txBody>
      </p:sp>
      <p:sp>
        <p:nvSpPr>
          <p:cNvPr id="18" name="TextBox 17">
            <a:extLst>
              <a:ext uri="{FF2B5EF4-FFF2-40B4-BE49-F238E27FC236}">
                <a16:creationId xmlns:a16="http://schemas.microsoft.com/office/drawing/2014/main" id="{E62EE8F0-43D9-4BA8-BDF9-DF467B2EED49}"/>
              </a:ext>
            </a:extLst>
          </p:cNvPr>
          <p:cNvSpPr txBox="1"/>
          <p:nvPr/>
        </p:nvSpPr>
        <p:spPr>
          <a:xfrm>
            <a:off x="10999963" y="6438510"/>
            <a:ext cx="36213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81828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316C77-74D5-4BD7-902B-478CF9C642B8}"/>
              </a:ext>
            </a:extLst>
          </p:cNvPr>
          <p:cNvSpPr txBox="1"/>
          <p:nvPr/>
        </p:nvSpPr>
        <p:spPr>
          <a:xfrm>
            <a:off x="0" y="314325"/>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Highlight Videos</a:t>
            </a:r>
          </a:p>
        </p:txBody>
      </p:sp>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420631974"/>
              </p:ext>
            </p:extLst>
          </p:nvPr>
        </p:nvGraphicFramePr>
        <p:xfrm>
          <a:off x="838202" y="1457763"/>
          <a:ext cx="10515597" cy="450657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i="0" dirty="0">
                          <a:latin typeface="Arial" panose="020B0604020202020204" pitchFamily="34" charset="0"/>
                          <a:cs typeface="Arial" panose="020B0604020202020204" pitchFamily="34" charset="0"/>
                        </a:rPr>
                        <a:t>Tool # 4</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Luma Highlight Videos</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Luma Highlight videos provide a first look to end-users into the Luma interface and demonstrate new features of the system. </a:t>
                      </a:r>
                    </a:p>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The first three videos showcase Punchout, Timesheets, and Reporting functionality. Additional Luma Highlight videos will be released and shared in 2023. </a:t>
                      </a:r>
                    </a:p>
                  </a:txBody>
                  <a:tcPr anchor="ctr"/>
                </a:tc>
                <a:extLst>
                  <a:ext uri="{0D108BD9-81ED-4DB2-BD59-A6C34878D82A}">
                    <a16:rowId xmlns:a16="http://schemas.microsoft.com/office/drawing/2014/main" val="2198317504"/>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latin typeface="Arial" panose="020B0604020202020204" pitchFamily="34" charset="0"/>
                          <a:cs typeface="Arial" panose="020B0604020202020204" pitchFamily="34" charset="0"/>
                        </a:rPr>
                        <a:t>All agency employees.</a:t>
                      </a:r>
                    </a:p>
                  </a:txBody>
                  <a:tcPr anchor="ctr"/>
                </a:tc>
                <a:extLst>
                  <a:ext uri="{0D108BD9-81ED-4DB2-BD59-A6C34878D82A}">
                    <a16:rowId xmlns:a16="http://schemas.microsoft.com/office/drawing/2014/main" val="2685938023"/>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Increase end-user awareness of Luma functionality and generate excitement among agency employees about using Luma in their day-to-day activities. </a:t>
                      </a:r>
                    </a:p>
                  </a:txBody>
                  <a:tcPr anchor="ctr"/>
                </a:tc>
                <a:extLst>
                  <a:ext uri="{0D108BD9-81ED-4DB2-BD59-A6C34878D82A}">
                    <a16:rowId xmlns:a16="http://schemas.microsoft.com/office/drawing/2014/main" val="808925883"/>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r>
                        <a:rPr lang="en-US" sz="1200" i="0" dirty="0">
                          <a:latin typeface="Arial" panose="020B0604020202020204" pitchFamily="34" charset="0"/>
                          <a:cs typeface="Arial" panose="020B0604020202020204" pitchFamily="34" charset="0"/>
                        </a:rPr>
                        <a:t>Agency Newsletters, Agency Intranet sites, existing Agency monthly meetings.</a:t>
                      </a:r>
                    </a:p>
                  </a:txBody>
                  <a:tcPr anchor="ctr"/>
                </a:tc>
                <a:extLst>
                  <a:ext uri="{0D108BD9-81ED-4DB2-BD59-A6C34878D82A}">
                    <a16:rowId xmlns:a16="http://schemas.microsoft.com/office/drawing/2014/main" val="1697775440"/>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r>
                        <a:rPr lang="en-US" sz="1200" i="0" dirty="0">
                          <a:latin typeface="Arial" panose="020B0604020202020204" pitchFamily="34" charset="0"/>
                          <a:cs typeface="Arial" panose="020B0604020202020204" pitchFamily="34" charset="0"/>
                        </a:rPr>
                        <a:t>At Liaison discretion.</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293767"/>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890661"/>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817325"/>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467685"/>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213375"/>
            <a:ext cx="659524" cy="659524"/>
          </a:xfrm>
          <a:prstGeom prst="rect">
            <a:avLst/>
          </a:prstGeom>
        </p:spPr>
      </p:pic>
      <p:sp>
        <p:nvSpPr>
          <p:cNvPr id="13" name="TextBox 12">
            <a:extLst>
              <a:ext uri="{FF2B5EF4-FFF2-40B4-BE49-F238E27FC236}">
                <a16:creationId xmlns:a16="http://schemas.microsoft.com/office/drawing/2014/main" id="{1BB66C05-7C89-4E60-BE6A-5D2F819C2ABB}"/>
              </a:ext>
            </a:extLst>
          </p:cNvPr>
          <p:cNvSpPr txBox="1"/>
          <p:nvPr/>
        </p:nvSpPr>
        <p:spPr>
          <a:xfrm>
            <a:off x="10999963" y="6438510"/>
            <a:ext cx="36213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74015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7B13D5-3784-42A9-8FBB-DCA00D89BEF1}"/>
              </a:ext>
            </a:extLst>
          </p:cNvPr>
          <p:cNvSpPr txBox="1"/>
          <p:nvPr/>
        </p:nvSpPr>
        <p:spPr>
          <a:xfrm>
            <a:off x="209550" y="379927"/>
            <a:ext cx="4752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 # 4 - Luma Highlight Videos</a:t>
            </a:r>
          </a:p>
        </p:txBody>
      </p:sp>
      <p:sp>
        <p:nvSpPr>
          <p:cNvPr id="4" name="TextBox 3">
            <a:extLst>
              <a:ext uri="{FF2B5EF4-FFF2-40B4-BE49-F238E27FC236}">
                <a16:creationId xmlns:a16="http://schemas.microsoft.com/office/drawing/2014/main" id="{35DCA118-BE36-4F22-A5E9-4407E3A9CD44}"/>
              </a:ext>
            </a:extLst>
          </p:cNvPr>
          <p:cNvSpPr txBox="1"/>
          <p:nvPr/>
        </p:nvSpPr>
        <p:spPr>
          <a:xfrm>
            <a:off x="209550" y="1025544"/>
            <a:ext cx="104371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Luma Highlight Videos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here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show employees new Luma functionality.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95CF84A1-6A77-4B54-9157-DD14CAC3E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378" y="1551401"/>
            <a:ext cx="7975464" cy="4479711"/>
          </a:xfrm>
          <a:prstGeom prst="rect">
            <a:avLst/>
          </a:prstGeom>
          <a:ln>
            <a:noFill/>
          </a:ln>
          <a:effectLst>
            <a:outerShdw blurRad="292100" dist="139700" dir="2700000" algn="tl" rotWithShape="0">
              <a:srgbClr val="333333">
                <a:alpha val="65000"/>
              </a:srgbClr>
            </a:outerShdw>
          </a:effectLst>
        </p:spPr>
      </p:pic>
      <p:graphicFrame>
        <p:nvGraphicFramePr>
          <p:cNvPr id="11" name="Diagram 10">
            <a:extLst>
              <a:ext uri="{FF2B5EF4-FFF2-40B4-BE49-F238E27FC236}">
                <a16:creationId xmlns:a16="http://schemas.microsoft.com/office/drawing/2014/main" id="{877FF267-B31B-4105-B386-96E267F1EF59}"/>
              </a:ext>
            </a:extLst>
          </p:cNvPr>
          <p:cNvGraphicFramePr/>
          <p:nvPr>
            <p:extLst>
              <p:ext uri="{D42A27DB-BD31-4B8C-83A1-F6EECF244321}">
                <p14:modId xmlns:p14="http://schemas.microsoft.com/office/powerpoint/2010/main" val="2124917861"/>
              </p:ext>
            </p:extLst>
          </p:nvPr>
        </p:nvGraphicFramePr>
        <p:xfrm>
          <a:off x="2032000" y="1551401"/>
          <a:ext cx="8128000" cy="45869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Arrow: Bent 13">
            <a:extLst>
              <a:ext uri="{FF2B5EF4-FFF2-40B4-BE49-F238E27FC236}">
                <a16:creationId xmlns:a16="http://schemas.microsoft.com/office/drawing/2014/main" id="{489AEE65-BD0A-4B0B-9DBE-CF949E86F10A}"/>
              </a:ext>
            </a:extLst>
          </p:cNvPr>
          <p:cNvSpPr/>
          <p:nvPr/>
        </p:nvSpPr>
        <p:spPr>
          <a:xfrm>
            <a:off x="9679720" y="1182252"/>
            <a:ext cx="757382" cy="1533245"/>
          </a:xfrm>
          <a:prstGeom prst="bentArrow">
            <a:avLst/>
          </a:prstGeom>
          <a:solidFill>
            <a:srgbClr val="092F57"/>
          </a:solidFill>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E422B0B-85B8-44DB-8B59-4B8CF52B9CE2}"/>
              </a:ext>
            </a:extLst>
          </p:cNvPr>
          <p:cNvSpPr/>
          <p:nvPr/>
        </p:nvSpPr>
        <p:spPr>
          <a:xfrm>
            <a:off x="9361059" y="2669313"/>
            <a:ext cx="2466109" cy="2545424"/>
          </a:xfrm>
          <a:prstGeom prst="roundRect">
            <a:avLst/>
          </a:prstGeom>
          <a:solidFill>
            <a:srgbClr val="FFB81C"/>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F6840D4-F18B-4390-B8FF-6B5C59526229}"/>
              </a:ext>
            </a:extLst>
          </p:cNvPr>
          <p:cNvSpPr txBox="1"/>
          <p:nvPr/>
        </p:nvSpPr>
        <p:spPr>
          <a:xfrm>
            <a:off x="9564259" y="2872510"/>
            <a:ext cx="2059709"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Sharing videos provides an inside view into Luma that your agency colleagues may be desiring as they continue to hear about Luma!</a:t>
            </a:r>
          </a:p>
        </p:txBody>
      </p:sp>
      <p:sp>
        <p:nvSpPr>
          <p:cNvPr id="9" name="TextBox 8">
            <a:extLst>
              <a:ext uri="{FF2B5EF4-FFF2-40B4-BE49-F238E27FC236}">
                <a16:creationId xmlns:a16="http://schemas.microsoft.com/office/drawing/2014/main" id="{9E46EF61-C943-4EFA-B3FE-B0F93EF2C2E3}"/>
              </a:ext>
            </a:extLst>
          </p:cNvPr>
          <p:cNvSpPr txBox="1"/>
          <p:nvPr/>
        </p:nvSpPr>
        <p:spPr>
          <a:xfrm>
            <a:off x="10999963" y="6438510"/>
            <a:ext cx="36213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834319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48971-80F8-48E5-A2DF-66992FB8184B}"/>
              </a:ext>
            </a:extLst>
          </p:cNvPr>
          <p:cNvSpPr txBox="1"/>
          <p:nvPr/>
        </p:nvSpPr>
        <p:spPr>
          <a:xfrm>
            <a:off x="209550" y="314325"/>
            <a:ext cx="475297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a:t>
            </a:r>
          </a:p>
        </p:txBody>
      </p:sp>
      <p:sp>
        <p:nvSpPr>
          <p:cNvPr id="4" name="Content Placeholder 2">
            <a:extLst>
              <a:ext uri="{FF2B5EF4-FFF2-40B4-BE49-F238E27FC236}">
                <a16:creationId xmlns:a16="http://schemas.microsoft.com/office/drawing/2014/main" id="{DF9D4D04-B029-4339-AB21-38811005C0EA}"/>
              </a:ext>
            </a:extLst>
          </p:cNvPr>
          <p:cNvSpPr txBox="1">
            <a:spLocks/>
          </p:cNvSpPr>
          <p:nvPr/>
        </p:nvSpPr>
        <p:spPr>
          <a:xfrm>
            <a:off x="167020" y="1164641"/>
            <a:ext cx="5856963" cy="584775"/>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Have questions? Please contact or access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1DBD091-AED7-4352-96D7-C48E2E185F34}"/>
              </a:ext>
            </a:extLst>
          </p:cNvPr>
          <p:cNvSpPr/>
          <p:nvPr/>
        </p:nvSpPr>
        <p:spPr>
          <a:xfrm>
            <a:off x="1781129" y="2788392"/>
            <a:ext cx="4524421" cy="1514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5E1E3A0-E475-45E5-95F1-74BBF93E2B9A}"/>
              </a:ext>
            </a:extLst>
          </p:cNvPr>
          <p:cNvGrpSpPr/>
          <p:nvPr/>
        </p:nvGrpSpPr>
        <p:grpSpPr>
          <a:xfrm>
            <a:off x="1930491" y="2857355"/>
            <a:ext cx="4375059" cy="1645952"/>
            <a:chOff x="586367" y="1742601"/>
            <a:chExt cx="4375059" cy="1645952"/>
          </a:xfrm>
        </p:grpSpPr>
        <p:sp>
          <p:nvSpPr>
            <p:cNvPr id="7" name="TextBox 6">
              <a:extLst>
                <a:ext uri="{FF2B5EF4-FFF2-40B4-BE49-F238E27FC236}">
                  <a16:creationId xmlns:a16="http://schemas.microsoft.com/office/drawing/2014/main" id="{07ED216E-07C9-4581-A4C7-D1E1021B9151}"/>
                </a:ext>
              </a:extLst>
            </p:cNvPr>
            <p:cNvSpPr txBox="1"/>
            <p:nvPr/>
          </p:nvSpPr>
          <p:spPr>
            <a:xfrm>
              <a:off x="2971645" y="2511390"/>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Danielle Stevens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dstevens@sco.idaho.gov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FDEB8A-D3BF-4C84-9BF1-B280E8F7122E}"/>
                </a:ext>
              </a:extLst>
            </p:cNvPr>
            <p:cNvSpPr txBox="1"/>
            <p:nvPr/>
          </p:nvSpPr>
          <p:spPr>
            <a:xfrm>
              <a:off x="586367" y="1742601"/>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Krystal Griffith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kgriffith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208-332-8861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32F37B9-DAD5-4002-8DB2-4D7EE37960DB}"/>
                </a:ext>
              </a:extLst>
            </p:cNvPr>
            <p:cNvSpPr txBox="1"/>
            <p:nvPr/>
          </p:nvSpPr>
          <p:spPr>
            <a:xfrm>
              <a:off x="2971645" y="1742601"/>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 Lehosit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9BA89FD-37F1-4D29-8B05-335A2D40653F}"/>
                </a:ext>
              </a:extLst>
            </p:cNvPr>
            <p:cNvSpPr txBox="1"/>
            <p:nvPr/>
          </p:nvSpPr>
          <p:spPr>
            <a:xfrm>
              <a:off x="586367" y="2511390"/>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Elijah Stearns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estearns@sco.idaho.gov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Graphic 10" descr="Megaphone1 with solid fill">
            <a:extLst>
              <a:ext uri="{FF2B5EF4-FFF2-40B4-BE49-F238E27FC236}">
                <a16:creationId xmlns:a16="http://schemas.microsoft.com/office/drawing/2014/main" id="{1764E81F-0AD3-4A5D-B2CF-0F00562A0D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146" y="1749051"/>
            <a:ext cx="1108304" cy="1108304"/>
          </a:xfrm>
          <a:prstGeom prst="rect">
            <a:avLst/>
          </a:prstGeom>
        </p:spPr>
      </p:pic>
      <p:sp>
        <p:nvSpPr>
          <p:cNvPr id="12" name="TextBox 11">
            <a:extLst>
              <a:ext uri="{FF2B5EF4-FFF2-40B4-BE49-F238E27FC236}">
                <a16:creationId xmlns:a16="http://schemas.microsoft.com/office/drawing/2014/main" id="{47502CFE-F2EB-4328-9127-7C450B364399}"/>
              </a:ext>
            </a:extLst>
          </p:cNvPr>
          <p:cNvSpPr txBox="1"/>
          <p:nvPr/>
        </p:nvSpPr>
        <p:spPr>
          <a:xfrm>
            <a:off x="1666829" y="1834284"/>
            <a:ext cx="4994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Agency Advocate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our Agency Advocates sit within the State Controller’s Office and are dedicated to a subset of agencies. They’re here to support you and your staff as we cross the finish line to Go-Live.</a:t>
            </a:r>
          </a:p>
        </p:txBody>
      </p:sp>
      <p:pic>
        <p:nvPicPr>
          <p:cNvPr id="14" name="Graphic 13" descr="Internet with solid fill">
            <a:extLst>
              <a:ext uri="{FF2B5EF4-FFF2-40B4-BE49-F238E27FC236}">
                <a16:creationId xmlns:a16="http://schemas.microsoft.com/office/drawing/2014/main" id="{1B12BB7E-2336-4F6D-BCE1-8844211198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0026" y="4739398"/>
            <a:ext cx="1106424" cy="1106424"/>
          </a:xfrm>
          <a:prstGeom prst="rect">
            <a:avLst/>
          </a:prstGeom>
        </p:spPr>
      </p:pic>
      <p:sp>
        <p:nvSpPr>
          <p:cNvPr id="16" name="TextBox 15">
            <a:extLst>
              <a:ext uri="{FF2B5EF4-FFF2-40B4-BE49-F238E27FC236}">
                <a16:creationId xmlns:a16="http://schemas.microsoft.com/office/drawing/2014/main" id="{C9C9AEF5-2A4A-4446-8D64-4AF43F604A96}"/>
              </a:ext>
            </a:extLst>
          </p:cNvPr>
          <p:cNvSpPr txBox="1"/>
          <p:nvPr/>
        </p:nvSpPr>
        <p:spPr>
          <a:xfrm>
            <a:off x="1666829" y="4897782"/>
            <a:ext cx="4994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Revisit Existing Communication Channels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familiarize yourself with information already available about the Luma Project by visiting the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hlinkClick r:id="rId10"/>
              </a:rPr>
              <a:t>Luma Website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and the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hlinkClick r:id="rId11"/>
              </a:rPr>
              <a:t>Luma YouTube Page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81000A74-1BAE-4A0B-8C50-B7476CB9AB58}"/>
              </a:ext>
            </a:extLst>
          </p:cNvPr>
          <p:cNvSpPr/>
          <p:nvPr/>
        </p:nvSpPr>
        <p:spPr>
          <a:xfrm rot="16200000" flipH="1">
            <a:off x="6783289" y="400933"/>
            <a:ext cx="5691883" cy="4890016"/>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Paper files on the table">
            <a:extLst>
              <a:ext uri="{FF2B5EF4-FFF2-40B4-BE49-F238E27FC236}">
                <a16:creationId xmlns:a16="http://schemas.microsoft.com/office/drawing/2014/main" id="{6FBEEDC5-B7F9-4964-9B49-9B524C702461}"/>
              </a:ext>
            </a:extLst>
          </p:cNvPr>
          <p:cNvPicPr>
            <a:picLocks noChangeAspect="1"/>
          </p:cNvPicPr>
          <p:nvPr/>
        </p:nvPicPr>
        <p:blipFill rotWithShape="1">
          <a:blip r:embed="rId12">
            <a:extLst>
              <a:ext uri="{28A0092B-C50C-407E-A947-70E740481C1C}">
                <a14:useLocalDpi xmlns:a14="http://schemas.microsoft.com/office/drawing/2010/main" val="0"/>
              </a:ext>
            </a:extLst>
          </a:blip>
          <a:srcRect r="48055"/>
          <a:stretch/>
        </p:blipFill>
        <p:spPr>
          <a:xfrm>
            <a:off x="7305409" y="0"/>
            <a:ext cx="4890016" cy="5845822"/>
          </a:xfrm>
          <a:prstGeom prst="rect">
            <a:avLst/>
          </a:prstGeom>
        </p:spPr>
      </p:pic>
      <p:sp>
        <p:nvSpPr>
          <p:cNvPr id="20" name="TextBox 19">
            <a:extLst>
              <a:ext uri="{FF2B5EF4-FFF2-40B4-BE49-F238E27FC236}">
                <a16:creationId xmlns:a16="http://schemas.microsoft.com/office/drawing/2014/main" id="{189A17B1-32D4-4F27-81C7-8C08CBD7D002}"/>
              </a:ext>
            </a:extLst>
          </p:cNvPr>
          <p:cNvSpPr txBox="1"/>
          <p:nvPr/>
        </p:nvSpPr>
        <p:spPr>
          <a:xfrm>
            <a:off x="10999963" y="6438510"/>
            <a:ext cx="36213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350536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48971-80F8-48E5-A2DF-66992FB8184B}"/>
              </a:ext>
            </a:extLst>
          </p:cNvPr>
          <p:cNvSpPr txBox="1"/>
          <p:nvPr/>
        </p:nvSpPr>
        <p:spPr>
          <a:xfrm>
            <a:off x="209550" y="314325"/>
            <a:ext cx="475297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Terminology and Acronyms</a:t>
            </a:r>
          </a:p>
        </p:txBody>
      </p:sp>
      <p:sp>
        <p:nvSpPr>
          <p:cNvPr id="4" name="Content Placeholder 2">
            <a:extLst>
              <a:ext uri="{FF2B5EF4-FFF2-40B4-BE49-F238E27FC236}">
                <a16:creationId xmlns:a16="http://schemas.microsoft.com/office/drawing/2014/main" id="{DF9D4D04-B029-4339-AB21-38811005C0EA}"/>
              </a:ext>
            </a:extLst>
          </p:cNvPr>
          <p:cNvSpPr txBox="1">
            <a:spLocks/>
          </p:cNvSpPr>
          <p:nvPr/>
        </p:nvSpPr>
        <p:spPr>
          <a:xfrm>
            <a:off x="167019" y="1164641"/>
            <a:ext cx="11499843" cy="584775"/>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The following is a list of terminology and acronyms you will see in Luma Project communications and their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89A17B1-32D4-4F27-81C7-8C08CBD7D002}"/>
              </a:ext>
            </a:extLst>
          </p:cNvPr>
          <p:cNvSpPr txBox="1"/>
          <p:nvPr/>
        </p:nvSpPr>
        <p:spPr>
          <a:xfrm>
            <a:off x="10999963" y="6438510"/>
            <a:ext cx="36213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14</a:t>
            </a:r>
          </a:p>
        </p:txBody>
      </p:sp>
      <p:graphicFrame>
        <p:nvGraphicFramePr>
          <p:cNvPr id="5" name="Content Placeholder 6">
            <a:extLst>
              <a:ext uri="{FF2B5EF4-FFF2-40B4-BE49-F238E27FC236}">
                <a16:creationId xmlns:a16="http://schemas.microsoft.com/office/drawing/2014/main" id="{C18D6D4A-97AB-43F2-96D3-EEF6EE90C0EF}"/>
              </a:ext>
            </a:extLst>
          </p:cNvPr>
          <p:cNvGraphicFramePr>
            <a:graphicFrameLocks/>
          </p:cNvGraphicFramePr>
          <p:nvPr>
            <p:extLst>
              <p:ext uri="{D42A27DB-BD31-4B8C-83A1-F6EECF244321}">
                <p14:modId xmlns:p14="http://schemas.microsoft.com/office/powerpoint/2010/main" val="633900994"/>
              </p:ext>
            </p:extLst>
          </p:nvPr>
        </p:nvGraphicFramePr>
        <p:xfrm>
          <a:off x="688092" y="1539866"/>
          <a:ext cx="10457695" cy="4470494"/>
        </p:xfrm>
        <a:graphic>
          <a:graphicData uri="http://schemas.openxmlformats.org/drawingml/2006/table">
            <a:tbl>
              <a:tblPr firstRow="1" bandRow="1">
                <a:tableStyleId>{C083E6E3-FA7D-4D7B-A595-EF9225AFEA82}</a:tableStyleId>
              </a:tblPr>
              <a:tblGrid>
                <a:gridCol w="2688154">
                  <a:extLst>
                    <a:ext uri="{9D8B030D-6E8A-4147-A177-3AD203B41FA5}">
                      <a16:colId xmlns:a16="http://schemas.microsoft.com/office/drawing/2014/main" val="20000"/>
                    </a:ext>
                  </a:extLst>
                </a:gridCol>
                <a:gridCol w="7769541">
                  <a:extLst>
                    <a:ext uri="{9D8B030D-6E8A-4147-A177-3AD203B41FA5}">
                      <a16:colId xmlns:a16="http://schemas.microsoft.com/office/drawing/2014/main" val="20001"/>
                    </a:ext>
                  </a:extLst>
                </a:gridCol>
              </a:tblGrid>
              <a:tr h="309974">
                <a:tc>
                  <a:txBody>
                    <a:bodyPr/>
                    <a:lstStyle/>
                    <a:p>
                      <a:pPr algn="l"/>
                      <a:r>
                        <a:rPr lang="en-GB" sz="1400" b="1" dirty="0">
                          <a:solidFill>
                            <a:schemeClr val="bg1"/>
                          </a:solidFill>
                          <a:latin typeface="Arial" panose="020B0604020202020204" pitchFamily="34" charset="0"/>
                          <a:cs typeface="Arial" panose="020B0604020202020204" pitchFamily="34" charset="0"/>
                        </a:rPr>
                        <a:t>Term / Acronym </a:t>
                      </a:r>
                    </a:p>
                  </a:txBody>
                  <a:tcPr marL="91980" marR="919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92F57"/>
                    </a:solidFill>
                  </a:tcPr>
                </a:tc>
                <a:tc>
                  <a:txBody>
                    <a:bodyPr/>
                    <a:lstStyle/>
                    <a:p>
                      <a:pPr algn="l">
                        <a:tabLst>
                          <a:tab pos="5316538" algn="l"/>
                        </a:tabLst>
                      </a:pPr>
                      <a:r>
                        <a:rPr lang="en-GB" sz="1400" b="1" dirty="0">
                          <a:solidFill>
                            <a:schemeClr val="bg1"/>
                          </a:solidFill>
                          <a:latin typeface="Arial" panose="020B0604020202020204" pitchFamily="34" charset="0"/>
                          <a:cs typeface="Arial" panose="020B0604020202020204" pitchFamily="34" charset="0"/>
                        </a:rPr>
                        <a:t>Definition </a:t>
                      </a:r>
                    </a:p>
                  </a:txBody>
                  <a:tcPr marL="91980" marR="91980" anchor="ctr">
                    <a:lnT w="12700" cap="flat" cmpd="sng" algn="ctr">
                      <a:solidFill>
                        <a:schemeClr val="tx1"/>
                      </a:solidFill>
                      <a:prstDash val="solid"/>
                      <a:round/>
                      <a:headEnd type="none" w="med" len="med"/>
                      <a:tailEnd type="none" w="med" len="med"/>
                    </a:lnT>
                    <a:solidFill>
                      <a:srgbClr val="092F57"/>
                    </a:solidFill>
                  </a:tcPr>
                </a:tc>
                <a:extLst>
                  <a:ext uri="{0D108BD9-81ED-4DB2-BD59-A6C34878D82A}">
                    <a16:rowId xmlns:a16="http://schemas.microsoft.com/office/drawing/2014/main" val="10000"/>
                  </a:ext>
                </a:extLst>
              </a:tr>
              <a:tr h="258312">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CRA</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Change Readiness Assessment</a:t>
                      </a:r>
                      <a:r>
                        <a:rPr lang="en-US" sz="1300" b="0" i="0" u="none" strike="noStrike" dirty="0">
                          <a:solidFill>
                            <a:srgbClr val="000000"/>
                          </a:solidFill>
                          <a:effectLst/>
                          <a:latin typeface="Arial" panose="020B0604020202020204" pitchFamily="34" charset="0"/>
                          <a:cs typeface="Arial" panose="020B0604020202020204" pitchFamily="34" charset="0"/>
                        </a:rPr>
                        <a:t>: A survey sent to a broad sample of agency employees to measure how informed Stakeholders feel about the Luma project. Forthcoming CRAs will be deployed in January and May.</a:t>
                      </a:r>
                    </a:p>
                  </a:txBody>
                  <a:tcPr marL="0" marR="0" marT="0" marB="0" anchor="ctr"/>
                </a:tc>
                <a:extLst>
                  <a:ext uri="{0D108BD9-81ED-4DB2-BD59-A6C34878D82A}">
                    <a16:rowId xmlns:a16="http://schemas.microsoft.com/office/drawing/2014/main" val="1730304819"/>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FSM</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Finance and Supply Chain Management</a:t>
                      </a:r>
                      <a:r>
                        <a:rPr lang="en-US" sz="1300" b="0" i="0" u="none" strike="noStrike" dirty="0">
                          <a:solidFill>
                            <a:srgbClr val="000000"/>
                          </a:solidFill>
                          <a:effectLst/>
                          <a:latin typeface="Arial" panose="020B0604020202020204" pitchFamily="34" charset="0"/>
                          <a:cs typeface="Arial" panose="020B0604020202020204" pitchFamily="34" charset="0"/>
                        </a:rPr>
                        <a:t>. Formerly Phase 1, entails all finance and procurement modules.</a:t>
                      </a:r>
                    </a:p>
                  </a:txBody>
                  <a:tcPr marL="0" marR="0" marT="0" marB="0" anchor="ctr"/>
                </a:tc>
                <a:extLst>
                  <a:ext uri="{0D108BD9-81ED-4DB2-BD59-A6C34878D82A}">
                    <a16:rowId xmlns:a16="http://schemas.microsoft.com/office/drawing/2014/main" val="1939199601"/>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HCM</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Human Capital Management</a:t>
                      </a:r>
                      <a:r>
                        <a:rPr lang="en-US" sz="1300" b="0" i="0" u="none" strike="noStrike" dirty="0">
                          <a:solidFill>
                            <a:srgbClr val="000000"/>
                          </a:solidFill>
                          <a:effectLst/>
                          <a:latin typeface="Arial" panose="020B0604020202020204" pitchFamily="34" charset="0"/>
                          <a:cs typeface="Arial" panose="020B0604020202020204" pitchFamily="34" charset="0"/>
                        </a:rPr>
                        <a:t>. Formerly Phase 2, entails all human capital management, payroll, and time modules.</a:t>
                      </a:r>
                    </a:p>
                  </a:txBody>
                  <a:tcPr marL="0" marR="0" marT="0" marB="0" anchor="ctr"/>
                </a:tc>
                <a:extLst>
                  <a:ext uri="{0D108BD9-81ED-4DB2-BD59-A6C34878D82A}">
                    <a16:rowId xmlns:a16="http://schemas.microsoft.com/office/drawing/2014/main" val="1965360792"/>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JSIT</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Joint System Integration Testing</a:t>
                      </a:r>
                      <a:r>
                        <a:rPr lang="en-US" sz="1300" b="0" i="0" u="none" strike="noStrike" dirty="0">
                          <a:solidFill>
                            <a:srgbClr val="000000"/>
                          </a:solidFill>
                          <a:effectLst/>
                          <a:latin typeface="Arial" panose="020B0604020202020204" pitchFamily="34" charset="0"/>
                          <a:cs typeface="Arial" panose="020B0604020202020204" pitchFamily="34" charset="0"/>
                        </a:rPr>
                        <a:t>: intended to confirm that FSM and HCM business processes perform as designer across an integrated set of modules and that the system meets critical State business requirements at Go-Live. Agency testing is planned for 2/13-3.17.</a:t>
                      </a:r>
                    </a:p>
                  </a:txBody>
                  <a:tcPr marL="0" marR="0" marT="0" marB="0" anchor="ctr"/>
                </a:tc>
                <a:extLst>
                  <a:ext uri="{0D108BD9-81ED-4DB2-BD59-A6C34878D82A}">
                    <a16:rowId xmlns:a16="http://schemas.microsoft.com/office/drawing/2014/main" val="229066785"/>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Role Workshop</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Role Workshops will be open to all staff and will be aligned to specific security roles. The workshops reiterate what the employee will do in Luma and what changes they can expect. Planned for February and March.</a:t>
                      </a:r>
                    </a:p>
                  </a:txBody>
                  <a:tcPr marL="0" marR="0" marT="0" marB="0" anchor="ctr"/>
                </a:tc>
                <a:extLst>
                  <a:ext uri="{0D108BD9-81ED-4DB2-BD59-A6C34878D82A}">
                    <a16:rowId xmlns:a16="http://schemas.microsoft.com/office/drawing/2014/main" val="1327425829"/>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User Experience (UX) Simulation</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UX Simulations will mimic users being inside the Luma system, wherein employees will be guided with instructions on how to complete common scenarios. Planned for February through April.</a:t>
                      </a:r>
                    </a:p>
                  </a:txBody>
                  <a:tcPr marL="0" marR="0" marT="0" marB="0" anchor="ctr"/>
                </a:tc>
                <a:extLst>
                  <a:ext uri="{0D108BD9-81ED-4DB2-BD59-A6C34878D82A}">
                    <a16:rowId xmlns:a16="http://schemas.microsoft.com/office/drawing/2014/main" val="2258294380"/>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Luma Labs</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Luma Labs are intended to grow confidence in Luma by providing selected agencies and individuals an opportunity to experience the Luma configuration. Planning In-Progress.</a:t>
                      </a:r>
                    </a:p>
                  </a:txBody>
                  <a:tcPr marL="0" marR="0" marT="0" marB="0" anchor="ctr"/>
                </a:tc>
                <a:extLst>
                  <a:ext uri="{0D108BD9-81ED-4DB2-BD59-A6C34878D82A}">
                    <a16:rowId xmlns:a16="http://schemas.microsoft.com/office/drawing/2014/main" val="2360366305"/>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Operational Readiness Toolkit</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A toolset that will be provided to agencies to enable self-discovery of unique impacts and subsequent plans based on the unique agency needs. Details forthcoming.</a:t>
                      </a:r>
                    </a:p>
                  </a:txBody>
                  <a:tcPr marL="0" marR="0" marT="0" marB="0" anchor="ctr"/>
                </a:tc>
                <a:extLst>
                  <a:ext uri="{0D108BD9-81ED-4DB2-BD59-A6C34878D82A}">
                    <a16:rowId xmlns:a16="http://schemas.microsoft.com/office/drawing/2014/main" val="1813600055"/>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Go-Live Readiness Checklist</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Describes activities an agency needs to complete throughout their implementation efforts, covering activities related to people, technology, data, and process readiness. Details forthcoming.</a:t>
                      </a:r>
                    </a:p>
                  </a:txBody>
                  <a:tcPr marL="0" marR="0" marT="0" marB="0" anchor="ctr"/>
                </a:tc>
                <a:extLst>
                  <a:ext uri="{0D108BD9-81ED-4DB2-BD59-A6C34878D82A}">
                    <a16:rowId xmlns:a16="http://schemas.microsoft.com/office/drawing/2014/main" val="4107614365"/>
                  </a:ext>
                </a:extLst>
              </a:tr>
            </a:tbl>
          </a:graphicData>
        </a:graphic>
      </p:graphicFrame>
    </p:spTree>
    <p:extLst>
      <p:ext uri="{BB962C8B-B14F-4D97-AF65-F5344CB8AC3E}">
        <p14:creationId xmlns:p14="http://schemas.microsoft.com/office/powerpoint/2010/main" val="3762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60999A-A5A7-404B-B1B9-3033FA5BADDC}"/>
              </a:ext>
            </a:extLst>
          </p:cNvPr>
          <p:cNvSpPr txBox="1"/>
          <p:nvPr/>
        </p:nvSpPr>
        <p:spPr>
          <a:xfrm>
            <a:off x="972396" y="1143373"/>
            <a:ext cx="9680825" cy="5827236"/>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What is this communications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lang="en-US" sz="2000" dirty="0">
                <a:solidFill>
                  <a:srgbClr val="000000">
                    <a:lumMod val="75000"/>
                    <a:lumOff val="25000"/>
                  </a:srgbClr>
                </a:solidFill>
                <a:latin typeface="Arial" panose="020B0604020202020204"/>
              </a:rPr>
              <a:t>This </a:t>
            </a: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communications toolkit is a package of communications materials and resources (template emails, presentations, flyers, graphics, etc.) to help Change Liaisons communicate consistently about important topics. </a:t>
            </a:r>
            <a:endParaRPr lang="en-US" sz="2000" dirty="0">
              <a:solidFill>
                <a:srgbClr val="000000">
                  <a:lumMod val="75000"/>
                  <a:lumOff val="25000"/>
                </a:srgbClr>
              </a:solidFill>
              <a:latin typeface="Arial" panose="020B0604020202020204"/>
            </a:endParaRP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Why am I receiving </a:t>
            </a:r>
            <a:r>
              <a:rPr lang="en-US" sz="2000" b="1" dirty="0">
                <a:solidFill>
                  <a:srgbClr val="000000">
                    <a:lumMod val="75000"/>
                    <a:lumOff val="25000"/>
                  </a:srgbClr>
                </a:solidFill>
                <a:latin typeface="Arial" panose="020B0604020202020204"/>
              </a:rPr>
              <a:t>this </a:t>
            </a: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communications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As each agency has unique communications practices and channels, you are encouraged to use the toolkit as it best fits your agency’s needs. We hope that this resource supports you in your role as a Change Liaison</a:t>
            </a:r>
            <a:r>
              <a:rPr lang="en-US" sz="2000" dirty="0">
                <a:solidFill>
                  <a:srgbClr val="000000">
                    <a:lumMod val="75000"/>
                    <a:lumOff val="25000"/>
                  </a:srgbClr>
                </a:solidFill>
                <a:latin typeface="Arial" panose="020B0604020202020204"/>
              </a:rPr>
              <a:t> </a:t>
            </a: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and helps champion Luma across the State.</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How do I </a:t>
            </a:r>
            <a:r>
              <a:rPr lang="en-US" sz="2000" b="1" dirty="0">
                <a:solidFill>
                  <a:srgbClr val="000000">
                    <a:lumMod val="75000"/>
                    <a:lumOff val="25000"/>
                  </a:srgbClr>
                </a:solidFill>
                <a:latin typeface="Arial" panose="020B0604020202020204"/>
              </a:rPr>
              <a:t>leverage</a:t>
            </a: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this toolkit? </a:t>
            </a:r>
            <a:endParaRPr lang="en-US" sz="2000" b="1" dirty="0">
              <a:solidFill>
                <a:srgbClr val="000000">
                  <a:lumMod val="75000"/>
                  <a:lumOff val="25000"/>
                </a:srgbClr>
              </a:solidFill>
              <a:latin typeface="Arial" panose="020B0604020202020204"/>
            </a:endParaRP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lang="en-US" sz="2000" dirty="0">
                <a:solidFill>
                  <a:srgbClr val="000000">
                    <a:lumMod val="75000"/>
                    <a:lumOff val="25000"/>
                  </a:srgbClr>
                </a:solidFill>
                <a:latin typeface="Arial" panose="020B0604020202020204"/>
              </a:rPr>
              <a:t>Each item in the toolkit is accompanied with guidance on how to share messages with agency personnel. However, you know your agency best and we encourage you to customize the language provided in the tools. Also, consider</a:t>
            </a: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how information is disseminated at your agency. Do you use Slack? </a:t>
            </a:r>
            <a:r>
              <a:rPr lang="en-US" sz="2000" dirty="0">
                <a:solidFill>
                  <a:srgbClr val="000000">
                    <a:lumMod val="75000"/>
                    <a:lumOff val="25000"/>
                  </a:srgbClr>
                </a:solidFill>
                <a:latin typeface="Arial" panose="020B0604020202020204"/>
              </a:rPr>
              <a:t>Newsletters</a:t>
            </a: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A private website? Any channel that facilitates employee awareness of Luma is appropriate.</a:t>
            </a:r>
          </a:p>
          <a:p>
            <a:pPr marL="578358" marR="0" lvl="1" indent="-285750" algn="l" defTabSz="914400" rtl="0" eaLnBrk="1" fontAlgn="auto" latinLnBrk="0" hangingPunct="1">
              <a:lnSpc>
                <a:spcPct val="90000"/>
              </a:lnSpc>
              <a:spcBef>
                <a:spcPts val="200"/>
              </a:spcBef>
              <a:spcAft>
                <a:spcPts val="400"/>
              </a:spcAft>
              <a:buClr>
                <a:srgbClr val="FFB81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a:p>
            <a:pPr marL="578358" marR="0" lvl="1" indent="-285750" algn="l" defTabSz="914400" rtl="0" eaLnBrk="1" fontAlgn="auto" latinLnBrk="0" hangingPunct="1">
              <a:lnSpc>
                <a:spcPct val="90000"/>
              </a:lnSpc>
              <a:spcBef>
                <a:spcPts val="200"/>
              </a:spcBef>
              <a:spcAft>
                <a:spcPts val="400"/>
              </a:spcAft>
              <a:buClr>
                <a:srgbClr val="FFB81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4" name="Graphic 3" descr="Direction with solid fill">
            <a:extLst>
              <a:ext uri="{FF2B5EF4-FFF2-40B4-BE49-F238E27FC236}">
                <a16:creationId xmlns:a16="http://schemas.microsoft.com/office/drawing/2014/main" id="{BCB0E96B-BE17-4B90-AD13-00EE02ADA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636" y="1143373"/>
            <a:ext cx="365760" cy="365760"/>
          </a:xfrm>
          <a:prstGeom prst="rect">
            <a:avLst/>
          </a:prstGeom>
        </p:spPr>
      </p:pic>
      <p:pic>
        <p:nvPicPr>
          <p:cNvPr id="5" name="Graphic 4" descr="Direction with solid fill">
            <a:extLst>
              <a:ext uri="{FF2B5EF4-FFF2-40B4-BE49-F238E27FC236}">
                <a16:creationId xmlns:a16="http://schemas.microsoft.com/office/drawing/2014/main" id="{FD121A83-7933-4E67-8EC3-ADC3493D88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636" y="4370261"/>
            <a:ext cx="365760" cy="365760"/>
          </a:xfrm>
          <a:prstGeom prst="rect">
            <a:avLst/>
          </a:prstGeom>
        </p:spPr>
      </p:pic>
      <p:pic>
        <p:nvPicPr>
          <p:cNvPr id="6" name="Graphic 5" descr="Direction with solid fill">
            <a:extLst>
              <a:ext uri="{FF2B5EF4-FFF2-40B4-BE49-F238E27FC236}">
                <a16:creationId xmlns:a16="http://schemas.microsoft.com/office/drawing/2014/main" id="{D8F5597E-100C-40D4-8B78-7118D5E37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636" y="2607476"/>
            <a:ext cx="365760" cy="365760"/>
          </a:xfrm>
          <a:prstGeom prst="rect">
            <a:avLst/>
          </a:prstGeom>
        </p:spPr>
      </p:pic>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Toolkit Overview</a:t>
            </a:r>
          </a:p>
        </p:txBody>
      </p:sp>
      <p:sp>
        <p:nvSpPr>
          <p:cNvPr id="8" name="TextBox 7">
            <a:extLst>
              <a:ext uri="{FF2B5EF4-FFF2-40B4-BE49-F238E27FC236}">
                <a16:creationId xmlns:a16="http://schemas.microsoft.com/office/drawing/2014/main" id="{F8211B11-8504-4143-80C3-70CFBB387E10}"/>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23418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About Each Tool: How to Use</a:t>
            </a:r>
          </a:p>
        </p:txBody>
      </p:sp>
      <p:graphicFrame>
        <p:nvGraphicFramePr>
          <p:cNvPr id="4" name="Table 12">
            <a:extLst>
              <a:ext uri="{FF2B5EF4-FFF2-40B4-BE49-F238E27FC236}">
                <a16:creationId xmlns:a16="http://schemas.microsoft.com/office/drawing/2014/main" id="{5574EC25-7CD3-40C8-8414-FE6016F39BA2}"/>
              </a:ext>
            </a:extLst>
          </p:cNvPr>
          <p:cNvGraphicFramePr>
            <a:graphicFrameLocks/>
          </p:cNvGraphicFramePr>
          <p:nvPr>
            <p:extLst>
              <p:ext uri="{D42A27DB-BD31-4B8C-83A1-F6EECF244321}">
                <p14:modId xmlns:p14="http://schemas.microsoft.com/office/powerpoint/2010/main" val="3599229823"/>
              </p:ext>
            </p:extLst>
          </p:nvPr>
        </p:nvGraphicFramePr>
        <p:xfrm>
          <a:off x="838202" y="1457763"/>
          <a:ext cx="10515597" cy="441513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400" dirty="0">
                          <a:latin typeface="Arial" panose="020B0604020202020204" pitchFamily="34" charset="0"/>
                          <a:cs typeface="Arial" panose="020B0604020202020204" pitchFamily="34" charset="0"/>
                        </a:rPr>
                        <a:t>Tool </a:t>
                      </a:r>
                      <a:r>
                        <a:rPr lang="en-US" sz="1400" i="1" dirty="0">
                          <a:latin typeface="Arial" panose="020B0604020202020204" pitchFamily="34" charset="0"/>
                          <a:cs typeface="Arial" panose="020B0604020202020204" pitchFamily="34" charset="0"/>
                        </a:rPr>
                        <a:t>#</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400" i="1" dirty="0">
                          <a:latin typeface="Arial" panose="020B0604020202020204" pitchFamily="34" charset="0"/>
                          <a:cs typeface="Arial" panose="020B0604020202020204" pitchFamily="34" charset="0"/>
                        </a:rPr>
                        <a:t>Tool name goes here</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4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4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Why is this important?</a:t>
                      </a:r>
                    </a:p>
                  </a:txBody>
                  <a:tcPr anchor="ctr"/>
                </a:tc>
                <a:tc>
                  <a:txBody>
                    <a:bodyPr/>
                    <a:lstStyle/>
                    <a:p>
                      <a:r>
                        <a:rPr lang="en-US" sz="1400" i="1" dirty="0">
                          <a:latin typeface="Arial" panose="020B0604020202020204" pitchFamily="34" charset="0"/>
                          <a:cs typeface="Arial" panose="020B0604020202020204" pitchFamily="34" charset="0"/>
                        </a:rPr>
                        <a:t>This field explains the importance of the tool, and why it should be used.</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Who is the target audience?</a:t>
                      </a:r>
                    </a:p>
                  </a:txBody>
                  <a:tcPr anchor="ctr"/>
                </a:tc>
                <a:tc>
                  <a:txBody>
                    <a:bodyPr/>
                    <a:lstStyle/>
                    <a:p>
                      <a:r>
                        <a:rPr lang="en-US" sz="1400" i="1" dirty="0">
                          <a:latin typeface="Arial" panose="020B0604020202020204" pitchFamily="34" charset="0"/>
                          <a:cs typeface="Arial" panose="020B0604020202020204" pitchFamily="34" charset="0"/>
                        </a:rPr>
                        <a:t>This field identifies who the target audience is, if applicable, for the accompanying tool. The audience(s) identified is not exhaustive, and you can further tailor this to your agency as applicable.</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What is the objective?</a:t>
                      </a:r>
                    </a:p>
                  </a:txBody>
                  <a:tcPr anchor="ctr"/>
                </a:tc>
                <a:tc>
                  <a:txBody>
                    <a:bodyPr/>
                    <a:lstStyle/>
                    <a:p>
                      <a:r>
                        <a:rPr lang="en-US" sz="1400" i="1" dirty="0">
                          <a:latin typeface="Arial" panose="020B0604020202020204" pitchFamily="34" charset="0"/>
                          <a:cs typeface="Arial" panose="020B0604020202020204" pitchFamily="34" charset="0"/>
                        </a:rPr>
                        <a:t>This field explains the objective, or the intent, of the tool, and why we are sharing it.</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r>
                        <a:rPr lang="en-US" sz="1400" i="1" dirty="0">
                          <a:latin typeface="Arial" panose="020B0604020202020204" pitchFamily="34" charset="0"/>
                          <a:cs typeface="Arial" panose="020B0604020202020204" pitchFamily="34" charset="0"/>
                        </a:rPr>
                        <a:t>This field provides examples of suggested channels or ways to distribute to utilize in communicating/using this tool. Please further tailor these suggestions as you apply your group expertise as you are able.</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Recommended timing:</a:t>
                      </a:r>
                    </a:p>
                  </a:txBody>
                  <a:tcPr anchor="ctr"/>
                </a:tc>
                <a:tc>
                  <a:txBody>
                    <a:bodyPr/>
                    <a:lstStyle/>
                    <a:p>
                      <a:r>
                        <a:rPr lang="en-US" sz="1400" i="1" dirty="0">
                          <a:latin typeface="Arial" panose="020B0604020202020204" pitchFamily="34" charset="0"/>
                          <a:cs typeface="Arial" panose="020B0604020202020204" pitchFamily="34" charset="0"/>
                        </a:rPr>
                        <a:t>This field, as applicable, provides a recommended timeframe as to when this tool could be used/shared to your agency.</a:t>
                      </a:r>
                    </a:p>
                  </a:txBody>
                  <a:tcPr anchor="ctr"/>
                </a:tc>
                <a:extLst>
                  <a:ext uri="{0D108BD9-81ED-4DB2-BD59-A6C34878D82A}">
                    <a16:rowId xmlns:a16="http://schemas.microsoft.com/office/drawing/2014/main" val="3405783320"/>
                  </a:ext>
                </a:extLst>
              </a:tr>
            </a:tbl>
          </a:graphicData>
        </a:graphic>
      </p:graphicFrame>
      <p:pic>
        <p:nvPicPr>
          <p:cNvPr id="5" name="Graphic 4" descr="Comment Important with solid fill">
            <a:extLst>
              <a:ext uri="{FF2B5EF4-FFF2-40B4-BE49-F238E27FC236}">
                <a16:creationId xmlns:a16="http://schemas.microsoft.com/office/drawing/2014/main" id="{6717163E-BF4A-438D-97C7-B333A2BA91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293767"/>
            <a:ext cx="675290" cy="675290"/>
          </a:xfrm>
          <a:prstGeom prst="rect">
            <a:avLst/>
          </a:prstGeom>
        </p:spPr>
      </p:pic>
      <p:pic>
        <p:nvPicPr>
          <p:cNvPr id="6" name="Graphic 5" descr="Group with solid fill">
            <a:extLst>
              <a:ext uri="{FF2B5EF4-FFF2-40B4-BE49-F238E27FC236}">
                <a16:creationId xmlns:a16="http://schemas.microsoft.com/office/drawing/2014/main" id="{DFA401E8-E6B0-4625-BF63-C826EF4191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890661"/>
            <a:ext cx="914400" cy="914400"/>
          </a:xfrm>
          <a:prstGeom prst="rect">
            <a:avLst/>
          </a:prstGeom>
        </p:spPr>
      </p:pic>
      <p:pic>
        <p:nvPicPr>
          <p:cNvPr id="8" name="Graphic 7" descr="Presentation with checklist with solid fill">
            <a:extLst>
              <a:ext uri="{FF2B5EF4-FFF2-40B4-BE49-F238E27FC236}">
                <a16:creationId xmlns:a16="http://schemas.microsoft.com/office/drawing/2014/main" id="{06B93618-DB23-4133-8FB6-48ACB22127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817325"/>
            <a:ext cx="583324" cy="583324"/>
          </a:xfrm>
          <a:prstGeom prst="rect">
            <a:avLst/>
          </a:prstGeom>
        </p:spPr>
      </p:pic>
      <p:pic>
        <p:nvPicPr>
          <p:cNvPr id="9" name="Graphic 8" descr="Marketing outline">
            <a:extLst>
              <a:ext uri="{FF2B5EF4-FFF2-40B4-BE49-F238E27FC236}">
                <a16:creationId xmlns:a16="http://schemas.microsoft.com/office/drawing/2014/main" id="{102B8DBF-498D-49DE-9197-27C27D54C9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467685"/>
            <a:ext cx="583324" cy="583324"/>
          </a:xfrm>
          <a:prstGeom prst="rect">
            <a:avLst/>
          </a:prstGeom>
        </p:spPr>
      </p:pic>
      <p:pic>
        <p:nvPicPr>
          <p:cNvPr id="10" name="Graphic 9" descr="Clock with solid fill">
            <a:extLst>
              <a:ext uri="{FF2B5EF4-FFF2-40B4-BE49-F238E27FC236}">
                <a16:creationId xmlns:a16="http://schemas.microsoft.com/office/drawing/2014/main" id="{3FC9B732-686E-43DB-9340-969DE0ED96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213375"/>
            <a:ext cx="659524" cy="659524"/>
          </a:xfrm>
          <a:prstGeom prst="rect">
            <a:avLst/>
          </a:prstGeom>
        </p:spPr>
      </p:pic>
      <p:sp>
        <p:nvSpPr>
          <p:cNvPr id="2" name="TextBox 1">
            <a:extLst>
              <a:ext uri="{FF2B5EF4-FFF2-40B4-BE49-F238E27FC236}">
                <a16:creationId xmlns:a16="http://schemas.microsoft.com/office/drawing/2014/main" id="{0B58DE02-24EF-4647-8905-9550732EF0A7}"/>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3</a:t>
            </a:r>
          </a:p>
        </p:txBody>
      </p:sp>
      <p:sp>
        <p:nvSpPr>
          <p:cNvPr id="11" name="TextBox 10">
            <a:extLst>
              <a:ext uri="{FF2B5EF4-FFF2-40B4-BE49-F238E27FC236}">
                <a16:creationId xmlns:a16="http://schemas.microsoft.com/office/drawing/2014/main" id="{20AC926C-C145-4A43-993A-819BCEF9589C}"/>
              </a:ext>
            </a:extLst>
          </p:cNvPr>
          <p:cNvSpPr txBox="1"/>
          <p:nvPr/>
        </p:nvSpPr>
        <p:spPr>
          <a:xfrm>
            <a:off x="838201" y="1049970"/>
            <a:ext cx="1051559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Each item in this toolkit is preceded by this table, which provides guidance on how to use the tool.</a:t>
            </a:r>
          </a:p>
        </p:txBody>
      </p:sp>
    </p:spTree>
    <p:extLst>
      <p:ext uri="{BB962C8B-B14F-4D97-AF65-F5344CB8AC3E}">
        <p14:creationId xmlns:p14="http://schemas.microsoft.com/office/powerpoint/2010/main" val="36333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Toolkit Table of Contents</a:t>
            </a:r>
          </a:p>
        </p:txBody>
      </p:sp>
      <p:graphicFrame>
        <p:nvGraphicFramePr>
          <p:cNvPr id="13" name="Content Placeholder 13">
            <a:extLst>
              <a:ext uri="{FF2B5EF4-FFF2-40B4-BE49-F238E27FC236}">
                <a16:creationId xmlns:a16="http://schemas.microsoft.com/office/drawing/2014/main" id="{BBFC629D-6FC6-4D21-8734-14A120964C3A}"/>
              </a:ext>
            </a:extLst>
          </p:cNvPr>
          <p:cNvGraphicFramePr>
            <a:graphicFrameLocks/>
          </p:cNvGraphicFramePr>
          <p:nvPr>
            <p:extLst>
              <p:ext uri="{D42A27DB-BD31-4B8C-83A1-F6EECF244321}">
                <p14:modId xmlns:p14="http://schemas.microsoft.com/office/powerpoint/2010/main" val="1476513856"/>
              </p:ext>
            </p:extLst>
          </p:nvPr>
        </p:nvGraphicFramePr>
        <p:xfrm>
          <a:off x="501553" y="2706713"/>
          <a:ext cx="10515598" cy="2682857"/>
        </p:xfrm>
        <a:graphic>
          <a:graphicData uri="http://schemas.openxmlformats.org/drawingml/2006/table">
            <a:tbl>
              <a:tblPr firstRow="1" bandRow="1"/>
              <a:tblGrid>
                <a:gridCol w="1709072">
                  <a:extLst>
                    <a:ext uri="{9D8B030D-6E8A-4147-A177-3AD203B41FA5}">
                      <a16:colId xmlns:a16="http://schemas.microsoft.com/office/drawing/2014/main" val="599980745"/>
                    </a:ext>
                  </a:extLst>
                </a:gridCol>
                <a:gridCol w="6452542">
                  <a:extLst>
                    <a:ext uri="{9D8B030D-6E8A-4147-A177-3AD203B41FA5}">
                      <a16:colId xmlns:a16="http://schemas.microsoft.com/office/drawing/2014/main" val="1098638482"/>
                    </a:ext>
                  </a:extLst>
                </a:gridCol>
                <a:gridCol w="2353984">
                  <a:extLst>
                    <a:ext uri="{9D8B030D-6E8A-4147-A177-3AD203B41FA5}">
                      <a16:colId xmlns:a16="http://schemas.microsoft.com/office/drawing/2014/main" val="25725323"/>
                    </a:ext>
                  </a:extLst>
                </a:gridCol>
              </a:tblGrid>
              <a:tr h="539813">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Slide Numbers</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683999091"/>
                  </a:ext>
                </a:extLst>
              </a:tr>
              <a:tr h="528293">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1 </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Email Draft Template: Follow up email to Luma Agency Accelerator. Available </a:t>
                      </a:r>
                      <a:r>
                        <a:rPr lang="en-US" sz="1200" b="0" i="0" u="none" strike="noStrike" dirty="0">
                          <a:solidFill>
                            <a:srgbClr val="000000"/>
                          </a:solidFill>
                          <a:effectLst/>
                          <a:latin typeface="Arial" panose="020B0604020202020204" pitchFamily="34" charset="0"/>
                          <a:cs typeface="Arial" panose="020B0604020202020204" pitchFamily="34" charset="0"/>
                          <a:hlinkClick r:id="rId3"/>
                        </a:rPr>
                        <a:t>here</a:t>
                      </a:r>
                      <a:r>
                        <a:rPr lang="en-US" sz="1200" b="0" i="0" u="none" strike="noStrike" dirty="0">
                          <a:solidFill>
                            <a:srgbClr val="000000"/>
                          </a:solidFill>
                          <a:effectLst/>
                          <a:latin typeface="Arial" panose="020B0604020202020204" pitchFamily="34" charset="0"/>
                          <a:cs typeface="Arial" panose="020B0604020202020204" pitchFamily="34" charset="0"/>
                        </a:rPr>
                        <a:t>.</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5-6</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249581"/>
                  </a:ext>
                </a:extLst>
              </a:tr>
              <a:tr h="528293">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December planned communications and events.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7-8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24548"/>
                  </a:ext>
                </a:extLst>
              </a:tr>
              <a:tr h="528293">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Media: </a:t>
                      </a:r>
                      <a:r>
                        <a:rPr lang="en-US" sz="1200" b="0" i="0" u="none" strike="noStrike" dirty="0">
                          <a:solidFill>
                            <a:srgbClr val="000000"/>
                          </a:solidFill>
                          <a:effectLst/>
                          <a:latin typeface="Arial" panose="020B0604020202020204" pitchFamily="34" charset="0"/>
                          <a:cs typeface="Arial" panose="020B0604020202020204" pitchFamily="34" charset="0"/>
                          <a:hlinkClick r:id="rId4"/>
                        </a:rPr>
                        <a:t>module infographics </a:t>
                      </a:r>
                      <a:r>
                        <a:rPr lang="en-US" sz="1200" b="0" i="0" u="none" strike="noStrike" dirty="0">
                          <a:solidFill>
                            <a:srgbClr val="000000"/>
                          </a:solidFill>
                          <a:effectLst/>
                          <a:latin typeface="Arial" panose="020B0604020202020204" pitchFamily="34" charset="0"/>
                          <a:cs typeface="Arial" panose="020B0604020202020204" pitchFamily="34" charset="0"/>
                        </a:rPr>
                        <a:t>describing information regarding the impacts on the day-to-day business process used by State of Idaho agency personnel in the Luma system. (HYPERLINK)</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9-10</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30282411"/>
                  </a:ext>
                </a:extLst>
              </a:tr>
              <a:tr h="528293">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Media: </a:t>
                      </a:r>
                      <a:r>
                        <a:rPr lang="en-US" sz="1200" b="0" i="0" u="none" strike="noStrike" dirty="0">
                          <a:solidFill>
                            <a:srgbClr val="000000"/>
                          </a:solidFill>
                          <a:effectLst/>
                          <a:latin typeface="Arial" panose="020B0604020202020204" pitchFamily="34" charset="0"/>
                          <a:cs typeface="Arial" panose="020B0604020202020204" pitchFamily="34" charset="0"/>
                          <a:hlinkClick r:id="rId5"/>
                        </a:rPr>
                        <a:t>highlight videos </a:t>
                      </a:r>
                      <a:r>
                        <a:rPr lang="en-US" sz="1200" b="0" i="0" u="none" strike="noStrike" dirty="0">
                          <a:solidFill>
                            <a:srgbClr val="000000"/>
                          </a:solidFill>
                          <a:effectLst/>
                          <a:latin typeface="Arial" panose="020B0604020202020204" pitchFamily="34" charset="0"/>
                          <a:cs typeface="Arial" panose="020B0604020202020204" pitchFamily="34" charset="0"/>
                        </a:rPr>
                        <a:t>featuring three aspects of Luma functionality: Punchout, Timesheets, and Reporting. (HYPERLINK)</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11-12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2583217"/>
                  </a:ext>
                </a:extLst>
              </a:tr>
            </a:tbl>
          </a:graphicData>
        </a:graphic>
      </p:graphicFrame>
      <p:graphicFrame>
        <p:nvGraphicFramePr>
          <p:cNvPr id="4" name="Table 3">
            <a:extLst>
              <a:ext uri="{FF2B5EF4-FFF2-40B4-BE49-F238E27FC236}">
                <a16:creationId xmlns:a16="http://schemas.microsoft.com/office/drawing/2014/main" id="{D2FB5535-9EC5-41DC-99B1-F3EF78A7BC8F}"/>
              </a:ext>
            </a:extLst>
          </p:cNvPr>
          <p:cNvGraphicFramePr>
            <a:graphicFrameLocks noGrp="1"/>
          </p:cNvGraphicFramePr>
          <p:nvPr>
            <p:extLst>
              <p:ext uri="{D42A27DB-BD31-4B8C-83A1-F6EECF244321}">
                <p14:modId xmlns:p14="http://schemas.microsoft.com/office/powerpoint/2010/main" val="2245165904"/>
              </p:ext>
            </p:extLst>
          </p:nvPr>
        </p:nvGraphicFramePr>
        <p:xfrm>
          <a:off x="501552" y="1184908"/>
          <a:ext cx="10515599" cy="1260338"/>
        </p:xfrm>
        <a:graphic>
          <a:graphicData uri="http://schemas.openxmlformats.org/drawingml/2006/table">
            <a:tbl>
              <a:tblPr firstRow="1" bandRow="1"/>
              <a:tblGrid>
                <a:gridCol w="3422714">
                  <a:extLst>
                    <a:ext uri="{9D8B030D-6E8A-4147-A177-3AD203B41FA5}">
                      <a16:colId xmlns:a16="http://schemas.microsoft.com/office/drawing/2014/main" val="354324973"/>
                    </a:ext>
                  </a:extLst>
                </a:gridCol>
                <a:gridCol w="7092885">
                  <a:extLst>
                    <a:ext uri="{9D8B030D-6E8A-4147-A177-3AD203B41FA5}">
                      <a16:colId xmlns:a16="http://schemas.microsoft.com/office/drawing/2014/main" val="2460720160"/>
                    </a:ext>
                  </a:extLst>
                </a:gridCol>
              </a:tblGrid>
              <a:tr h="304320">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Toolkit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552828669"/>
                  </a:ext>
                </a:extLst>
              </a:tr>
              <a:tr h="478009">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December Communications Toolkit focus:</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Reinforce awareness of the Luma project and timeline to agency employees, provide visibility into upcoming communications, and showcase Luma functionality and features.</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7575877"/>
                  </a:ext>
                </a:extLst>
              </a:tr>
              <a:tr h="478009">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What to accomplish with this package:</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Become familiar with available resources, customize messaging to reflect your agency’s needs and culture, and share the content with your teams.</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645829"/>
                  </a:ext>
                </a:extLst>
              </a:tr>
            </a:tbl>
          </a:graphicData>
        </a:graphic>
      </p:graphicFrame>
      <p:sp>
        <p:nvSpPr>
          <p:cNvPr id="5" name="TextBox 4">
            <a:extLst>
              <a:ext uri="{FF2B5EF4-FFF2-40B4-BE49-F238E27FC236}">
                <a16:creationId xmlns:a16="http://schemas.microsoft.com/office/drawing/2014/main" id="{344CA6CE-BCCA-4732-B58B-B3121445EDE9}"/>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641856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316C77-74D5-4BD7-902B-478CF9C642B8}"/>
              </a:ext>
            </a:extLst>
          </p:cNvPr>
          <p:cNvSpPr txBox="1"/>
          <p:nvPr/>
        </p:nvSpPr>
        <p:spPr>
          <a:xfrm>
            <a:off x="0" y="242407"/>
            <a:ext cx="496252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Follow-up email to Luma Agency Accelerator</a:t>
            </a:r>
          </a:p>
        </p:txBody>
      </p:sp>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99303855"/>
              </p:ext>
            </p:extLst>
          </p:nvPr>
        </p:nvGraphicFramePr>
        <p:xfrm>
          <a:off x="838201" y="1267263"/>
          <a:ext cx="10515597" cy="450657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Item # 1</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Follow-up email to Luma Agency Accelerator</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latin typeface="Arial" panose="020B0604020202020204" pitchFamily="34" charset="0"/>
                          <a:cs typeface="Arial" panose="020B0604020202020204" pitchFamily="34" charset="0"/>
                        </a:rPr>
                        <a:t>After your colleagues view the Luma Agency Accelerator facilitated by your agency leadership, you have an opportunity to provide an important touch-point to them through a follow-up email. </a:t>
                      </a:r>
                      <a:r>
                        <a:rPr lang="en-US" sz="1200" i="1" dirty="0">
                          <a:solidFill>
                            <a:srgbClr val="FF0000"/>
                          </a:solidFill>
                          <a:latin typeface="Arial" panose="020B0604020202020204" pitchFamily="34" charset="0"/>
                          <a:cs typeface="Arial" panose="020B0604020202020204" pitchFamily="34" charset="0"/>
                        </a:rPr>
                        <a:t>Note, even if your agency leader does not conduct an Luma Agency Accelerator, disseminating the information in this e-mail is recommended</a:t>
                      </a:r>
                      <a:r>
                        <a:rPr lang="en-US" sz="1200" i="1"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latin typeface="Arial" panose="020B0604020202020204" pitchFamily="34" charset="0"/>
                          <a:cs typeface="Arial" panose="020B0604020202020204" pitchFamily="34" charset="0"/>
                        </a:rPr>
                        <a:t>All agency employees.</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The objective of this tool is to highlight the comprehensive implementation approach timeline to agency employees and inform them of upcoming opportunities for engagement with Luma.</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Agency email (directly from Liaison or Agency Leader).</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0-2 days following the Luma Agency Accelerator presentation (December 2022 – January  2023).</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052610"/>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659553"/>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566120"/>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306917"/>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4982267"/>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698556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3C7819-1165-4FFC-9CB1-7B8EF23CD0A2}"/>
              </a:ext>
            </a:extLst>
          </p:cNvPr>
          <p:cNvSpPr txBox="1"/>
          <p:nvPr/>
        </p:nvSpPr>
        <p:spPr>
          <a:xfrm>
            <a:off x="728472" y="2136774"/>
            <a:ext cx="10735056" cy="3970318"/>
          </a:xfrm>
          <a:prstGeom prst="rect">
            <a:avLst/>
          </a:prstGeom>
          <a:noFill/>
          <a:ln w="38100">
            <a:solidFill>
              <a:srgbClr val="092F57"/>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Agency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follow-up to insert date here Luma Agency Accelerator, I would like to reinforce a few important highlights. The strategic decision has been made to go live with all Luma components by July 1st in the following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1st, 2023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June 11th, 2023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Human Capital Management, Payroll, and Time modules Go-Live.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1st, 2023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Finance and Supply Chain Management modules Go-Live.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reference to the comprehensive full suite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EFC7B4F4-38F1-4E77-8C51-41DD7D411621}"/>
              </a:ext>
            </a:extLst>
          </p:cNvPr>
          <p:cNvSpPr txBox="1"/>
          <p:nvPr/>
        </p:nvSpPr>
        <p:spPr>
          <a:xfrm>
            <a:off x="231322" y="1121863"/>
            <a:ext cx="10736508" cy="1477328"/>
          </a:xfrm>
          <a:prstGeom prst="rect">
            <a:avLst/>
          </a:prstGeom>
          <a:noFill/>
        </p:spPr>
        <p:txBody>
          <a:bodyPr wrap="square">
            <a:spAutoFit/>
          </a:bodyPr>
          <a:lstStyle/>
          <a:p>
            <a:pPr>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here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access a document that provides draft language for a follow-up email to your agency’s Luma Agency Accelerator presentation. Coordinate with your agency leadership</a:t>
            </a:r>
            <a:r>
              <a:rPr lang="en-US" dirty="0">
                <a:solidFill>
                  <a:prstClr val="black"/>
                </a:solidFill>
                <a:latin typeface="Arial" panose="020B0604020202020204" pitchFamily="34" charset="0"/>
                <a:cs typeface="Arial" panose="020B0604020202020204" pitchFamily="34" charset="0"/>
              </a:rPr>
              <a:t> to send this email, incorporating any of their input.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C8A20B58-4DFF-43E9-AC67-186E92801538}"/>
              </a:ext>
            </a:extLst>
          </p:cNvPr>
          <p:cNvSpPr txBox="1"/>
          <p:nvPr/>
        </p:nvSpPr>
        <p:spPr>
          <a:xfrm rot="21196812">
            <a:off x="4511711" y="3481530"/>
            <a:ext cx="2371421" cy="584775"/>
          </a:xfrm>
          <a:prstGeom prst="rect">
            <a:avLst/>
          </a:prstGeom>
          <a:solidFill>
            <a:schemeClr val="bg1"/>
          </a:solidFill>
          <a:ln w="28575">
            <a:solidFill>
              <a:srgbClr val="092F57"/>
            </a:solidFill>
          </a:ln>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EXAMPLE</a:t>
            </a:r>
          </a:p>
        </p:txBody>
      </p:sp>
      <p:sp>
        <p:nvSpPr>
          <p:cNvPr id="6" name="TextBox 5">
            <a:extLst>
              <a:ext uri="{FF2B5EF4-FFF2-40B4-BE49-F238E27FC236}">
                <a16:creationId xmlns:a16="http://schemas.microsoft.com/office/drawing/2014/main" id="{89164015-1E18-4F44-99A4-8C718CDFEA2C}"/>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6</a:t>
            </a:r>
          </a:p>
        </p:txBody>
      </p:sp>
      <p:sp>
        <p:nvSpPr>
          <p:cNvPr id="7" name="TextBox 6">
            <a:extLst>
              <a:ext uri="{FF2B5EF4-FFF2-40B4-BE49-F238E27FC236}">
                <a16:creationId xmlns:a16="http://schemas.microsoft.com/office/drawing/2014/main" id="{E2015A59-2A5E-4D11-A710-D62EEF2EF653}"/>
              </a:ext>
            </a:extLst>
          </p:cNvPr>
          <p:cNvSpPr txBox="1"/>
          <p:nvPr/>
        </p:nvSpPr>
        <p:spPr>
          <a:xfrm>
            <a:off x="0" y="242407"/>
            <a:ext cx="496252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 # 1 - Follow-up email to Luma Agency Accelerator</a:t>
            </a:r>
          </a:p>
        </p:txBody>
      </p:sp>
    </p:spTree>
    <p:extLst>
      <p:ext uri="{BB962C8B-B14F-4D97-AF65-F5344CB8AC3E}">
        <p14:creationId xmlns:p14="http://schemas.microsoft.com/office/powerpoint/2010/main" val="232741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316C77-74D5-4BD7-902B-478CF9C642B8}"/>
              </a:ext>
            </a:extLst>
          </p:cNvPr>
          <p:cNvSpPr txBox="1"/>
          <p:nvPr/>
        </p:nvSpPr>
        <p:spPr>
          <a:xfrm>
            <a:off x="0" y="242407"/>
            <a:ext cx="496252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December and January Planned Communications and Events</a:t>
            </a:r>
          </a:p>
        </p:txBody>
      </p:sp>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4231394493"/>
              </p:ext>
            </p:extLst>
          </p:nvPr>
        </p:nvGraphicFramePr>
        <p:xfrm>
          <a:off x="838202" y="1457763"/>
          <a:ext cx="10515597" cy="441513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Tool # 2</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December and January Planned Communications and Events</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r>
                        <a:rPr lang="en-US" sz="1200" i="0" dirty="0">
                          <a:latin typeface="Arial" panose="020B0604020202020204" pitchFamily="34" charset="0"/>
                          <a:cs typeface="Arial" panose="020B0604020202020204" pitchFamily="34" charset="0"/>
                        </a:rPr>
                        <a:t>Provides a calendar view of Luma project events and planned communications that are relevant to agencies. </a:t>
                      </a:r>
                    </a:p>
                  </a:txBody>
                  <a:tcPr anchor="ctr"/>
                </a:tc>
                <a:extLst>
                  <a:ext uri="{0D108BD9-81ED-4DB2-BD59-A6C34878D82A}">
                    <a16:rowId xmlns:a16="http://schemas.microsoft.com/office/drawing/2014/main" val="2198317504"/>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latin typeface="Arial" panose="020B0604020202020204" pitchFamily="34" charset="0"/>
                          <a:cs typeface="Arial" panose="020B0604020202020204" pitchFamily="34" charset="0"/>
                        </a:rPr>
                        <a:t>Functional Subject Matter Experts.</a:t>
                      </a:r>
                    </a:p>
                  </a:txBody>
                  <a:tcPr anchor="ctr"/>
                </a:tc>
                <a:extLst>
                  <a:ext uri="{0D108BD9-81ED-4DB2-BD59-A6C34878D82A}">
                    <a16:rowId xmlns:a16="http://schemas.microsoft.com/office/drawing/2014/main" val="2685938023"/>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Drive transparency of messaging and project milestones by informing stakeholders of planned events or communications for the month of December.</a:t>
                      </a:r>
                    </a:p>
                  </a:txBody>
                  <a:tcPr anchor="ctr"/>
                </a:tc>
                <a:extLst>
                  <a:ext uri="{0D108BD9-81ED-4DB2-BD59-A6C34878D82A}">
                    <a16:rowId xmlns:a16="http://schemas.microsoft.com/office/drawing/2014/main" val="808925883"/>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r>
                        <a:rPr lang="en-US" sz="1200" i="0" dirty="0">
                          <a:latin typeface="Arial" panose="020B0604020202020204" pitchFamily="34" charset="0"/>
                          <a:cs typeface="Arial" panose="020B0604020202020204" pitchFamily="34" charset="0"/>
                        </a:rPr>
                        <a:t>Email Announcement, Agency Newsletters.</a:t>
                      </a:r>
                    </a:p>
                  </a:txBody>
                  <a:tcPr anchor="ctr"/>
                </a:tc>
                <a:extLst>
                  <a:ext uri="{0D108BD9-81ED-4DB2-BD59-A6C34878D82A}">
                    <a16:rowId xmlns:a16="http://schemas.microsoft.com/office/drawing/2014/main" val="1697775440"/>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r>
                        <a:rPr lang="en-US" sz="1200" i="0" dirty="0">
                          <a:latin typeface="Arial" panose="020B0604020202020204" pitchFamily="34" charset="0"/>
                          <a:cs typeface="Arial" panose="020B0604020202020204" pitchFamily="34" charset="0"/>
                        </a:rPr>
                        <a:t>Week of Dec. 12</a:t>
                      </a:r>
                      <a:r>
                        <a:rPr lang="en-US" sz="1200" i="0" baseline="30000" dirty="0">
                          <a:latin typeface="Arial" panose="020B0604020202020204" pitchFamily="34" charset="0"/>
                          <a:cs typeface="Arial" panose="020B0604020202020204" pitchFamily="34" charset="0"/>
                        </a:rPr>
                        <a:t>th</a:t>
                      </a:r>
                      <a:r>
                        <a:rPr lang="en-US" sz="1200" i="0" dirty="0">
                          <a:latin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293767"/>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890661"/>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817325"/>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467685"/>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213375"/>
            <a:ext cx="659524" cy="659524"/>
          </a:xfrm>
          <a:prstGeom prst="rect">
            <a:avLst/>
          </a:prstGeom>
        </p:spPr>
      </p:pic>
      <p:sp>
        <p:nvSpPr>
          <p:cNvPr id="12" name="TextBox 11">
            <a:extLst>
              <a:ext uri="{FF2B5EF4-FFF2-40B4-BE49-F238E27FC236}">
                <a16:creationId xmlns:a16="http://schemas.microsoft.com/office/drawing/2014/main" id="{6B8C3CAE-F4D3-4079-A154-667BECD10692}"/>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2961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9F105F-3E67-49A4-955A-4EDEBC3C9A27}"/>
              </a:ext>
            </a:extLst>
          </p:cNvPr>
          <p:cNvSpPr/>
          <p:nvPr/>
        </p:nvSpPr>
        <p:spPr>
          <a:xfrm>
            <a:off x="542458" y="1391742"/>
            <a:ext cx="8757916" cy="356225"/>
          </a:xfrm>
          <a:prstGeom prst="rect">
            <a:avLst/>
          </a:prstGeom>
          <a:solidFill>
            <a:srgbClr val="A7A8A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300" normalizeH="0" baseline="0" noProof="0" dirty="0">
                <a:ln>
                  <a:noFill/>
                </a:ln>
                <a:solidFill>
                  <a:prstClr val="white"/>
                </a:solidFill>
                <a:effectLst/>
                <a:uLnTx/>
                <a:uFillTx/>
                <a:latin typeface="Arial" panose="020B0604020202020204"/>
                <a:ea typeface="+mn-ea"/>
                <a:cs typeface="+mn-cs"/>
              </a:rPr>
              <a:t>December 2022</a:t>
            </a:r>
          </a:p>
        </p:txBody>
      </p:sp>
      <p:graphicFrame>
        <p:nvGraphicFramePr>
          <p:cNvPr id="6" name="Table 5">
            <a:extLst>
              <a:ext uri="{FF2B5EF4-FFF2-40B4-BE49-F238E27FC236}">
                <a16:creationId xmlns:a16="http://schemas.microsoft.com/office/drawing/2014/main" id="{8524B636-9188-4C80-8944-8ED4690DEA9B}"/>
              </a:ext>
            </a:extLst>
          </p:cNvPr>
          <p:cNvGraphicFramePr>
            <a:graphicFrameLocks noGrp="1"/>
          </p:cNvGraphicFramePr>
          <p:nvPr>
            <p:extLst>
              <p:ext uri="{D42A27DB-BD31-4B8C-83A1-F6EECF244321}">
                <p14:modId xmlns:p14="http://schemas.microsoft.com/office/powerpoint/2010/main" val="3479371736"/>
              </p:ext>
            </p:extLst>
          </p:nvPr>
        </p:nvGraphicFramePr>
        <p:xfrm>
          <a:off x="542458" y="1747966"/>
          <a:ext cx="8757915" cy="4333081"/>
        </p:xfrm>
        <a:graphic>
          <a:graphicData uri="http://schemas.openxmlformats.org/drawingml/2006/table">
            <a:tbl>
              <a:tblPr firstRow="1" bandRow="1"/>
              <a:tblGrid>
                <a:gridCol w="1751583">
                  <a:extLst>
                    <a:ext uri="{9D8B030D-6E8A-4147-A177-3AD203B41FA5}">
                      <a16:colId xmlns:a16="http://schemas.microsoft.com/office/drawing/2014/main" val="20001"/>
                    </a:ext>
                  </a:extLst>
                </a:gridCol>
                <a:gridCol w="1751583">
                  <a:extLst>
                    <a:ext uri="{9D8B030D-6E8A-4147-A177-3AD203B41FA5}">
                      <a16:colId xmlns:a16="http://schemas.microsoft.com/office/drawing/2014/main" val="20002"/>
                    </a:ext>
                  </a:extLst>
                </a:gridCol>
                <a:gridCol w="1751583">
                  <a:extLst>
                    <a:ext uri="{9D8B030D-6E8A-4147-A177-3AD203B41FA5}">
                      <a16:colId xmlns:a16="http://schemas.microsoft.com/office/drawing/2014/main" val="20003"/>
                    </a:ext>
                  </a:extLst>
                </a:gridCol>
                <a:gridCol w="1751583">
                  <a:extLst>
                    <a:ext uri="{9D8B030D-6E8A-4147-A177-3AD203B41FA5}">
                      <a16:colId xmlns:a16="http://schemas.microsoft.com/office/drawing/2014/main" val="20004"/>
                    </a:ext>
                  </a:extLst>
                </a:gridCol>
                <a:gridCol w="1751583">
                  <a:extLst>
                    <a:ext uri="{9D8B030D-6E8A-4147-A177-3AD203B41FA5}">
                      <a16:colId xmlns:a16="http://schemas.microsoft.com/office/drawing/2014/main" val="20005"/>
                    </a:ext>
                  </a:extLst>
                </a:gridCol>
              </a:tblGrid>
              <a:tr h="283521">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a:solidFill>
                            <a:schemeClr val="tx1"/>
                          </a:solidFill>
                          <a:latin typeface="Arial" panose="020B0604020202020204" pitchFamily="34" charset="0"/>
                          <a:ea typeface="Open Sans"/>
                          <a:cs typeface="Arial" panose="020B0604020202020204" pitchFamily="34" charset="0"/>
                        </a:rPr>
                        <a:t>Monday</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a:solidFill>
                            <a:schemeClr val="tx1"/>
                          </a:solidFill>
                          <a:latin typeface="Arial" panose="020B0604020202020204" pitchFamily="34" charset="0"/>
                          <a:ea typeface="Open Sans"/>
                          <a:cs typeface="Arial" panose="020B0604020202020204" pitchFamily="34" charset="0"/>
                        </a:rPr>
                        <a:t>Tuesday</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dirty="0">
                          <a:solidFill>
                            <a:schemeClr val="tx1"/>
                          </a:solidFill>
                          <a:latin typeface="Arial" panose="020B0604020202020204" pitchFamily="34" charset="0"/>
                          <a:ea typeface="Open Sans"/>
                          <a:cs typeface="Arial" panose="020B0604020202020204" pitchFamily="34" charset="0"/>
                        </a:rPr>
                        <a:t>Wednesday</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a:solidFill>
                            <a:schemeClr val="tx1"/>
                          </a:solidFill>
                          <a:latin typeface="Arial" panose="020B0604020202020204" pitchFamily="34" charset="0"/>
                          <a:ea typeface="Open Sans"/>
                          <a:cs typeface="Arial" panose="020B0604020202020204" pitchFamily="34" charset="0"/>
                        </a:rPr>
                        <a:t>Thursday</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a:solidFill>
                            <a:schemeClr val="tx1"/>
                          </a:solidFill>
                          <a:latin typeface="Arial" panose="020B0604020202020204" pitchFamily="34" charset="0"/>
                          <a:ea typeface="Open Sans"/>
                          <a:cs typeface="Arial" panose="020B0604020202020204" pitchFamily="34" charset="0"/>
                        </a:rPr>
                        <a:t>Friday </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99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28</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29</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30</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8099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5</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6</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7</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8</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9</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099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12</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13</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14</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15</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16</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099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19</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20</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21</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22</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23</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099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26</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27</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28</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29</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solidFill>
                            <a:schemeClr val="tx1"/>
                          </a:solidFill>
                          <a:latin typeface="Arial" panose="020B0604020202020204" pitchFamily="34" charset="0"/>
                          <a:ea typeface="Open Sans" charset="0"/>
                          <a:cs typeface="Arial" panose="020B0604020202020204" pitchFamily="34" charset="0"/>
                        </a:rPr>
                        <a:t>30</a:t>
                      </a:r>
                    </a:p>
                  </a:txBody>
                  <a:tcPr marL="68580" marR="68580" marT="34290" marB="34290">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8" name="TextBox 7">
            <a:extLst>
              <a:ext uri="{FF2B5EF4-FFF2-40B4-BE49-F238E27FC236}">
                <a16:creationId xmlns:a16="http://schemas.microsoft.com/office/drawing/2014/main" id="{E2A3627D-EDCF-4FC5-9688-AFDF2C349D71}"/>
              </a:ext>
            </a:extLst>
          </p:cNvPr>
          <p:cNvSpPr txBox="1"/>
          <p:nvPr/>
        </p:nvSpPr>
        <p:spPr>
          <a:xfrm>
            <a:off x="5915205" y="2892991"/>
            <a:ext cx="1408176" cy="5078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Change Liaison Meeting Recap &amp; CL Comms Toolkit </a:t>
            </a:r>
          </a:p>
        </p:txBody>
      </p:sp>
      <p:sp>
        <p:nvSpPr>
          <p:cNvPr id="9" name="TextBox 8">
            <a:extLst>
              <a:ext uri="{FF2B5EF4-FFF2-40B4-BE49-F238E27FC236}">
                <a16:creationId xmlns:a16="http://schemas.microsoft.com/office/drawing/2014/main" id="{8E56B915-90E7-405E-90A1-7D45D1489942}"/>
              </a:ext>
            </a:extLst>
          </p:cNvPr>
          <p:cNvSpPr txBox="1"/>
          <p:nvPr/>
        </p:nvSpPr>
        <p:spPr>
          <a:xfrm>
            <a:off x="4187464" y="2860624"/>
            <a:ext cx="1407166" cy="78483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Leadership Accelerator  Toolkit Sent</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6CC24A"/>
                </a:highlight>
                <a:uLnTx/>
                <a:uFillTx/>
                <a:latin typeface="Arial" panose="020B0604020202020204" pitchFamily="34" charset="0"/>
                <a:ea typeface="+mn-ea"/>
                <a:cs typeface="Arial" panose="020B0604020202020204" pitchFamily="34" charset="0"/>
              </a:rPr>
              <a:t>December Change Liaison Meeting</a:t>
            </a:r>
          </a:p>
        </p:txBody>
      </p:sp>
      <p:sp>
        <p:nvSpPr>
          <p:cNvPr id="10" name="TextBox 9">
            <a:extLst>
              <a:ext uri="{FF2B5EF4-FFF2-40B4-BE49-F238E27FC236}">
                <a16:creationId xmlns:a16="http://schemas.microsoft.com/office/drawing/2014/main" id="{ED1556F3-0087-4442-8A96-1528D9026C57}"/>
              </a:ext>
            </a:extLst>
          </p:cNvPr>
          <p:cNvSpPr txBox="1"/>
          <p:nvPr/>
        </p:nvSpPr>
        <p:spPr>
          <a:xfrm>
            <a:off x="860059" y="5484565"/>
            <a:ext cx="127966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HOLIDAY</a:t>
            </a:r>
          </a:p>
        </p:txBody>
      </p:sp>
      <p:sp>
        <p:nvSpPr>
          <p:cNvPr id="11" name="TextBox 10">
            <a:extLst>
              <a:ext uri="{FF2B5EF4-FFF2-40B4-BE49-F238E27FC236}">
                <a16:creationId xmlns:a16="http://schemas.microsoft.com/office/drawing/2014/main" id="{2D105388-34ED-491C-998E-E77E1C5DFFCD}"/>
              </a:ext>
            </a:extLst>
          </p:cNvPr>
          <p:cNvSpPr txBox="1"/>
          <p:nvPr/>
        </p:nvSpPr>
        <p:spPr>
          <a:xfrm>
            <a:off x="731549" y="2334969"/>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effectLst/>
                <a:highlight>
                  <a:srgbClr val="FFB81C"/>
                </a:highlight>
                <a:uLnTx/>
                <a:uFillTx/>
                <a:latin typeface="Arial" panose="020B0604020202020204" pitchFamily="34" charset="0"/>
                <a:ea typeface="+mn-ea"/>
                <a:cs typeface="Arial" panose="020B0604020202020204" pitchFamily="34" charset="0"/>
              </a:rPr>
              <a:t>AR Open Conversion Request</a:t>
            </a:r>
          </a:p>
        </p:txBody>
      </p:sp>
      <p:sp>
        <p:nvSpPr>
          <p:cNvPr id="12" name="TextBox 11">
            <a:extLst>
              <a:ext uri="{FF2B5EF4-FFF2-40B4-BE49-F238E27FC236}">
                <a16:creationId xmlns:a16="http://schemas.microsoft.com/office/drawing/2014/main" id="{BC9786F7-5CCC-4B25-8397-71F389885E79}"/>
              </a:ext>
            </a:extLst>
          </p:cNvPr>
          <p:cNvSpPr txBox="1"/>
          <p:nvPr/>
        </p:nvSpPr>
        <p:spPr>
          <a:xfrm>
            <a:off x="2459722" y="3090439"/>
            <a:ext cx="1407167" cy="5078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highlight>
                  <a:srgbClr val="6CC24A"/>
                </a:highlight>
                <a:uLnTx/>
                <a:uFillTx/>
                <a:latin typeface="Arial" panose="020B0604020202020204" pitchFamily="34" charset="0"/>
                <a:ea typeface="+mn-ea"/>
                <a:cs typeface="Arial" panose="020B0604020202020204" pitchFamily="34" charset="0"/>
              </a:rPr>
              <a:t>Leadership Accelerator Presentation</a:t>
            </a:r>
          </a:p>
        </p:txBody>
      </p:sp>
      <p:sp>
        <p:nvSpPr>
          <p:cNvPr id="13" name="TextBox 12">
            <a:extLst>
              <a:ext uri="{FF2B5EF4-FFF2-40B4-BE49-F238E27FC236}">
                <a16:creationId xmlns:a16="http://schemas.microsoft.com/office/drawing/2014/main" id="{96B8F657-F4BE-400A-84E5-6CFAD4F64528}"/>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8</a:t>
            </a:r>
          </a:p>
        </p:txBody>
      </p:sp>
      <p:sp>
        <p:nvSpPr>
          <p:cNvPr id="14" name="TextBox 13">
            <a:extLst>
              <a:ext uri="{FF2B5EF4-FFF2-40B4-BE49-F238E27FC236}">
                <a16:creationId xmlns:a16="http://schemas.microsoft.com/office/drawing/2014/main" id="{75831BDD-14AF-4776-9A3A-56CBEA1C48AF}"/>
              </a:ext>
            </a:extLst>
          </p:cNvPr>
          <p:cNvSpPr txBox="1"/>
          <p:nvPr/>
        </p:nvSpPr>
        <p:spPr>
          <a:xfrm>
            <a:off x="7734785" y="2352793"/>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Weekly PMO Comms</a:t>
            </a:r>
          </a:p>
        </p:txBody>
      </p:sp>
      <p:sp>
        <p:nvSpPr>
          <p:cNvPr id="15" name="TextBox 14">
            <a:extLst>
              <a:ext uri="{FF2B5EF4-FFF2-40B4-BE49-F238E27FC236}">
                <a16:creationId xmlns:a16="http://schemas.microsoft.com/office/drawing/2014/main" id="{82C6F519-90E5-4F81-B408-A86D3A498050}"/>
              </a:ext>
            </a:extLst>
          </p:cNvPr>
          <p:cNvSpPr txBox="1"/>
          <p:nvPr/>
        </p:nvSpPr>
        <p:spPr>
          <a:xfrm>
            <a:off x="7734785" y="3090439"/>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Weekly PMO Comms</a:t>
            </a:r>
          </a:p>
        </p:txBody>
      </p:sp>
      <p:sp>
        <p:nvSpPr>
          <p:cNvPr id="16" name="TextBox 15">
            <a:extLst>
              <a:ext uri="{FF2B5EF4-FFF2-40B4-BE49-F238E27FC236}">
                <a16:creationId xmlns:a16="http://schemas.microsoft.com/office/drawing/2014/main" id="{CF0FCAC7-26F7-47B0-B4DF-AC2B165AC34E}"/>
              </a:ext>
            </a:extLst>
          </p:cNvPr>
          <p:cNvSpPr txBox="1"/>
          <p:nvPr/>
        </p:nvSpPr>
        <p:spPr>
          <a:xfrm>
            <a:off x="7770662" y="3878303"/>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Weekly PMO Comms</a:t>
            </a:r>
          </a:p>
        </p:txBody>
      </p:sp>
      <p:sp>
        <p:nvSpPr>
          <p:cNvPr id="17" name="TextBox 16">
            <a:extLst>
              <a:ext uri="{FF2B5EF4-FFF2-40B4-BE49-F238E27FC236}">
                <a16:creationId xmlns:a16="http://schemas.microsoft.com/office/drawing/2014/main" id="{DD4E6343-8CD6-4F6E-B81C-EC090FD95ABF}"/>
              </a:ext>
            </a:extLst>
          </p:cNvPr>
          <p:cNvSpPr txBox="1"/>
          <p:nvPr/>
        </p:nvSpPr>
        <p:spPr>
          <a:xfrm>
            <a:off x="7770662" y="4641059"/>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Weekly PMO Comms</a:t>
            </a:r>
          </a:p>
        </p:txBody>
      </p:sp>
      <p:sp>
        <p:nvSpPr>
          <p:cNvPr id="18" name="TextBox 17">
            <a:extLst>
              <a:ext uri="{FF2B5EF4-FFF2-40B4-BE49-F238E27FC236}">
                <a16:creationId xmlns:a16="http://schemas.microsoft.com/office/drawing/2014/main" id="{59D14181-718E-45A9-B719-13844413F5B5}"/>
              </a:ext>
            </a:extLst>
          </p:cNvPr>
          <p:cNvSpPr txBox="1"/>
          <p:nvPr/>
        </p:nvSpPr>
        <p:spPr>
          <a:xfrm>
            <a:off x="7770662" y="5423010"/>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Weekly PMO Comms</a:t>
            </a:r>
          </a:p>
        </p:txBody>
      </p:sp>
      <p:sp>
        <p:nvSpPr>
          <p:cNvPr id="20" name="TextBox 19">
            <a:extLst>
              <a:ext uri="{FF2B5EF4-FFF2-40B4-BE49-F238E27FC236}">
                <a16:creationId xmlns:a16="http://schemas.microsoft.com/office/drawing/2014/main" id="{7B233A91-971D-468A-9492-9953266C36F6}"/>
              </a:ext>
            </a:extLst>
          </p:cNvPr>
          <p:cNvSpPr txBox="1"/>
          <p:nvPr/>
        </p:nvSpPr>
        <p:spPr>
          <a:xfrm>
            <a:off x="5913185" y="2012960"/>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err="1">
                <a:ln>
                  <a:noFill/>
                </a:ln>
                <a:effectLst/>
                <a:highlight>
                  <a:srgbClr val="FFB81C"/>
                </a:highlight>
                <a:uLnTx/>
                <a:uFillTx/>
                <a:latin typeface="Arial" panose="020B0604020202020204" pitchFamily="34" charset="0"/>
                <a:ea typeface="+mn-ea"/>
                <a:cs typeface="Arial" panose="020B0604020202020204" pitchFamily="34" charset="0"/>
              </a:rPr>
              <a:t>Pcard</a:t>
            </a:r>
            <a:r>
              <a:rPr kumimoji="0" lang="en-US" sz="900" b="0" i="0" u="none" strike="noStrike" kern="1200" cap="none" spc="0" normalizeH="0" baseline="0" noProof="0" dirty="0">
                <a:ln>
                  <a:noFill/>
                </a:ln>
                <a:effectLst/>
                <a:highlight>
                  <a:srgbClr val="FFB81C"/>
                </a:highlight>
                <a:uLnTx/>
                <a:uFillTx/>
                <a:latin typeface="Arial" panose="020B0604020202020204" pitchFamily="34" charset="0"/>
                <a:ea typeface="+mn-ea"/>
                <a:cs typeface="Arial" panose="020B0604020202020204" pitchFamily="34" charset="0"/>
              </a:rPr>
              <a:t> Admin Report Request</a:t>
            </a:r>
          </a:p>
        </p:txBody>
      </p:sp>
      <p:sp>
        <p:nvSpPr>
          <p:cNvPr id="21" name="TextBox 20">
            <a:extLst>
              <a:ext uri="{FF2B5EF4-FFF2-40B4-BE49-F238E27FC236}">
                <a16:creationId xmlns:a16="http://schemas.microsoft.com/office/drawing/2014/main" id="{A1F244C8-2BE6-4AA0-A0A0-0563C96509CB}"/>
              </a:ext>
            </a:extLst>
          </p:cNvPr>
          <p:cNvSpPr txBox="1"/>
          <p:nvPr/>
        </p:nvSpPr>
        <p:spPr>
          <a:xfrm>
            <a:off x="9493764" y="5592287"/>
            <a:ext cx="2155778"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Dates Subject to Change; additional communications may be released</a:t>
            </a:r>
          </a:p>
        </p:txBody>
      </p:sp>
      <p:sp>
        <p:nvSpPr>
          <p:cNvPr id="22" name="Rectangle 21">
            <a:extLst>
              <a:ext uri="{FF2B5EF4-FFF2-40B4-BE49-F238E27FC236}">
                <a16:creationId xmlns:a16="http://schemas.microsoft.com/office/drawing/2014/main" id="{9FA0C90B-CA81-4BE7-851F-A3C9A9A27F02}"/>
              </a:ext>
            </a:extLst>
          </p:cNvPr>
          <p:cNvSpPr/>
          <p:nvPr/>
        </p:nvSpPr>
        <p:spPr>
          <a:xfrm>
            <a:off x="9555056" y="4641059"/>
            <a:ext cx="2094486" cy="876470"/>
          </a:xfrm>
          <a:prstGeom prst="rect">
            <a:avLst/>
          </a:prstGeom>
          <a:noFill/>
          <a:ln w="127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66EE6C3-2684-4F8B-95F5-826C9E80EB87}"/>
              </a:ext>
            </a:extLst>
          </p:cNvPr>
          <p:cNvSpPr txBox="1"/>
          <p:nvPr/>
        </p:nvSpPr>
        <p:spPr>
          <a:xfrm>
            <a:off x="9732278" y="4714482"/>
            <a:ext cx="1494349" cy="89255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highlight>
                  <a:srgbClr val="FFB81C"/>
                </a:highlight>
                <a:latin typeface="Arial" panose="020B0604020202020204" pitchFamily="34" charset="0"/>
                <a:cs typeface="Arial" panose="020B0604020202020204" pitchFamily="34" charset="0"/>
              </a:rPr>
              <a:t>Planned Communication</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defRPr/>
            </a:pPr>
            <a:r>
              <a:rPr lang="en-US" sz="1100" dirty="0">
                <a:solidFill>
                  <a:prstClr val="black"/>
                </a:solidFill>
                <a:highlight>
                  <a:srgbClr val="6CC24A"/>
                </a:highlight>
                <a:latin typeface="Arial" panose="020B0604020202020204" pitchFamily="34" charset="0"/>
                <a:cs typeface="Arial" panose="020B0604020202020204" pitchFamily="34" charset="0"/>
              </a:rPr>
              <a:t>Planned Event</a:t>
            </a:r>
            <a:endParaRPr kumimoji="0" lang="en-US" sz="1100" b="0" i="0" u="none" strike="noStrike" kern="1200" cap="none" spc="0" normalizeH="0" baseline="0" noProof="0" dirty="0">
              <a:ln>
                <a:noFill/>
              </a:ln>
              <a:solidFill>
                <a:prstClr val="black"/>
              </a:solidFill>
              <a:effectLst/>
              <a:highlight>
                <a:srgbClr val="6CC24A"/>
              </a:highligh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88491891-B6D1-42F4-9856-0F80367C3E4E}"/>
              </a:ext>
            </a:extLst>
          </p:cNvPr>
          <p:cNvSpPr txBox="1"/>
          <p:nvPr/>
        </p:nvSpPr>
        <p:spPr>
          <a:xfrm>
            <a:off x="5913185" y="2352793"/>
            <a:ext cx="1408176" cy="5078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effectLst/>
                <a:highlight>
                  <a:srgbClr val="FFB81C"/>
                </a:highlight>
                <a:uLnTx/>
                <a:uFillTx/>
                <a:latin typeface="Arial" panose="020B0604020202020204" pitchFamily="34" charset="0"/>
                <a:ea typeface="+mn-ea"/>
                <a:cs typeface="Arial" panose="020B0604020202020204" pitchFamily="34" charset="0"/>
              </a:rPr>
              <a:t>STO Receipt Batch and Distribution Workbook</a:t>
            </a:r>
          </a:p>
        </p:txBody>
      </p:sp>
      <p:sp>
        <p:nvSpPr>
          <p:cNvPr id="26" name="TextBox 25">
            <a:extLst>
              <a:ext uri="{FF2B5EF4-FFF2-40B4-BE49-F238E27FC236}">
                <a16:creationId xmlns:a16="http://schemas.microsoft.com/office/drawing/2014/main" id="{296C9230-D707-42E1-A9F0-51D332A8C152}"/>
              </a:ext>
            </a:extLst>
          </p:cNvPr>
          <p:cNvSpPr txBox="1"/>
          <p:nvPr/>
        </p:nvSpPr>
        <p:spPr>
          <a:xfrm>
            <a:off x="4186454" y="3878303"/>
            <a:ext cx="1408176" cy="36933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highlight>
                  <a:srgbClr val="FFB81C"/>
                </a:highlight>
                <a:uLnTx/>
                <a:uFillTx/>
                <a:latin typeface="Arial" panose="020B0604020202020204" pitchFamily="34" charset="0"/>
                <a:ea typeface="+mn-ea"/>
                <a:cs typeface="Arial" panose="020B0604020202020204" pitchFamily="34" charset="0"/>
              </a:rPr>
              <a:t>Cash Allocation Code Workbook</a:t>
            </a:r>
          </a:p>
        </p:txBody>
      </p:sp>
      <p:sp>
        <p:nvSpPr>
          <p:cNvPr id="27" name="Rounded Rectangle 20">
            <a:extLst>
              <a:ext uri="{FF2B5EF4-FFF2-40B4-BE49-F238E27FC236}">
                <a16:creationId xmlns:a16="http://schemas.microsoft.com/office/drawing/2014/main" id="{7DA59C3A-8B56-4EC5-959E-2546BF016FFE}"/>
              </a:ext>
            </a:extLst>
          </p:cNvPr>
          <p:cNvSpPr/>
          <p:nvPr/>
        </p:nvSpPr>
        <p:spPr>
          <a:xfrm rot="16200000">
            <a:off x="5768511" y="-4163426"/>
            <a:ext cx="276999" cy="10729108"/>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100" kern="0" dirty="0">
                <a:solidFill>
                  <a:prstClr val="black"/>
                </a:solidFill>
                <a:latin typeface="Arial" panose="020B0604020202020204" pitchFamily="34" charset="0"/>
                <a:cs typeface="Arial" panose="020B0604020202020204" pitchFamily="34" charset="0"/>
              </a:rPr>
              <a:t>Reinforce Awareness: Deliver Luma Agency Accelerator by End of Dec/Early Jan</a:t>
            </a:r>
          </a:p>
        </p:txBody>
      </p:sp>
      <p:sp>
        <p:nvSpPr>
          <p:cNvPr id="24" name="TextBox 23">
            <a:extLst>
              <a:ext uri="{FF2B5EF4-FFF2-40B4-BE49-F238E27FC236}">
                <a16:creationId xmlns:a16="http://schemas.microsoft.com/office/drawing/2014/main" id="{AE667BB3-5289-4A8B-8064-14F62FC2D477}"/>
              </a:ext>
            </a:extLst>
          </p:cNvPr>
          <p:cNvSpPr txBox="1"/>
          <p:nvPr/>
        </p:nvSpPr>
        <p:spPr>
          <a:xfrm>
            <a:off x="0" y="242407"/>
            <a:ext cx="496252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 # 2 – December and January Planned Communications and Events*</a:t>
            </a:r>
          </a:p>
        </p:txBody>
      </p:sp>
      <p:sp>
        <p:nvSpPr>
          <p:cNvPr id="28" name="Rectangle 27">
            <a:extLst>
              <a:ext uri="{FF2B5EF4-FFF2-40B4-BE49-F238E27FC236}">
                <a16:creationId xmlns:a16="http://schemas.microsoft.com/office/drawing/2014/main" id="{5D838650-75E2-4F58-84C3-FA541B3C6097}"/>
              </a:ext>
            </a:extLst>
          </p:cNvPr>
          <p:cNvSpPr/>
          <p:nvPr/>
        </p:nvSpPr>
        <p:spPr>
          <a:xfrm>
            <a:off x="9555054" y="2053830"/>
            <a:ext cx="2094485" cy="2512471"/>
          </a:xfrm>
          <a:prstGeom prst="rect">
            <a:avLst/>
          </a:prstGeom>
          <a:noFill/>
          <a:ln w="127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AE8C66-6713-40E6-A50E-B6588F51C556}"/>
              </a:ext>
            </a:extLst>
          </p:cNvPr>
          <p:cNvSpPr/>
          <p:nvPr/>
        </p:nvSpPr>
        <p:spPr>
          <a:xfrm>
            <a:off x="9555056" y="1391742"/>
            <a:ext cx="2094484" cy="383680"/>
          </a:xfrm>
          <a:prstGeom prst="rect">
            <a:avLst/>
          </a:prstGeom>
          <a:solidFill>
            <a:srgbClr val="092F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300" normalizeH="0" baseline="0" noProof="0" dirty="0">
                <a:ln>
                  <a:noFill/>
                </a:ln>
                <a:solidFill>
                  <a:prstClr val="white"/>
                </a:solidFill>
                <a:effectLst/>
                <a:uLnTx/>
                <a:uFillTx/>
                <a:latin typeface="Arial" panose="020B0604020202020204"/>
                <a:ea typeface="+mn-ea"/>
                <a:cs typeface="+mn-cs"/>
              </a:rPr>
              <a:t>January</a:t>
            </a:r>
          </a:p>
        </p:txBody>
      </p:sp>
      <p:sp>
        <p:nvSpPr>
          <p:cNvPr id="30" name="TextBox 29">
            <a:extLst>
              <a:ext uri="{FF2B5EF4-FFF2-40B4-BE49-F238E27FC236}">
                <a16:creationId xmlns:a16="http://schemas.microsoft.com/office/drawing/2014/main" id="{AAECE07B-783D-49C6-B6C6-5826E8F5532A}"/>
              </a:ext>
            </a:extLst>
          </p:cNvPr>
          <p:cNvSpPr txBox="1"/>
          <p:nvPr/>
        </p:nvSpPr>
        <p:spPr>
          <a:xfrm>
            <a:off x="9732278" y="2159415"/>
            <a:ext cx="1830069" cy="229293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Jan 2nd – Federal Holiday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prstClr val="black"/>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highlight>
                  <a:srgbClr val="6CC24A"/>
                </a:highlight>
                <a:latin typeface="Arial" panose="020B0604020202020204" pitchFamily="34" charset="0"/>
                <a:cs typeface="Arial" panose="020B0604020202020204" pitchFamily="34" charset="0"/>
              </a:rPr>
              <a:t>Jan 4th – Monthly Change Liaison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prstClr val="black"/>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highlight>
                  <a:srgbClr val="FFB81C"/>
                </a:highlight>
                <a:latin typeface="Arial" panose="020B0604020202020204" pitchFamily="34" charset="0"/>
                <a:cs typeface="Arial" panose="020B0604020202020204" pitchFamily="34" charset="0"/>
              </a:rPr>
              <a:t>Early January: Security Roles and Workflow Workbooks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prstClr val="black"/>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highlight>
                  <a:srgbClr val="FFB81C"/>
                </a:highlight>
                <a:latin typeface="Arial" panose="020B0604020202020204" pitchFamily="34" charset="0"/>
                <a:cs typeface="Arial" panose="020B0604020202020204" pitchFamily="34" charset="0"/>
              </a:rPr>
              <a:t>Early January: Change Readiness Assessment</a:t>
            </a:r>
          </a:p>
        </p:txBody>
      </p:sp>
    </p:spTree>
    <p:extLst>
      <p:ext uri="{BB962C8B-B14F-4D97-AF65-F5344CB8AC3E}">
        <p14:creationId xmlns:p14="http://schemas.microsoft.com/office/powerpoint/2010/main" val="276821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316C77-74D5-4BD7-902B-478CF9C642B8}"/>
              </a:ext>
            </a:extLst>
          </p:cNvPr>
          <p:cNvSpPr txBox="1"/>
          <p:nvPr/>
        </p:nvSpPr>
        <p:spPr>
          <a:xfrm>
            <a:off x="0" y="314325"/>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Module Infographics</a:t>
            </a:r>
          </a:p>
        </p:txBody>
      </p:sp>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2231909221"/>
              </p:ext>
            </p:extLst>
          </p:nvPr>
        </p:nvGraphicFramePr>
        <p:xfrm>
          <a:off x="838202" y="1457763"/>
          <a:ext cx="10515597" cy="450657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i="0" dirty="0">
                          <a:latin typeface="Arial" panose="020B0604020202020204" pitchFamily="34" charset="0"/>
                          <a:cs typeface="Arial" panose="020B0604020202020204" pitchFamily="34" charset="0"/>
                        </a:rPr>
                        <a:t>Tool # 3</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Luma Module Infographics</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latin typeface="Arial" panose="020B0604020202020204" pitchFamily="34" charset="0"/>
                          <a:cs typeface="Arial" panose="020B0604020202020204" pitchFamily="34" charset="0"/>
                        </a:rPr>
                        <a:t>The Luma Finance and Supply Chain Management Module Infographics are visuals that describe the current state, future state, and benefits of Luma for twelve different FSM modules.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latin typeface="Arial" panose="020B0604020202020204" pitchFamily="34" charset="0"/>
                          <a:cs typeface="Arial" panose="020B0604020202020204" pitchFamily="34" charset="0"/>
                        </a:rPr>
                        <a:t>They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 provide insight into impacts on the day-to-day business process used by agency personnel and how modules will function at a high-level in the system.</a:t>
                      </a:r>
                    </a:p>
                  </a:txBody>
                  <a:tcPr anchor="ctr"/>
                </a:tc>
                <a:extLst>
                  <a:ext uri="{0D108BD9-81ED-4DB2-BD59-A6C34878D82A}">
                    <a16:rowId xmlns:a16="http://schemas.microsoft.com/office/drawing/2014/main" val="2198317504"/>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latin typeface="Arial" panose="020B0604020202020204" pitchFamily="34" charset="0"/>
                          <a:cs typeface="Arial" panose="020B0604020202020204" pitchFamily="34" charset="0"/>
                        </a:rPr>
                        <a:t>Finance and Procurement personnel within Agencies.</a:t>
                      </a:r>
                    </a:p>
                  </a:txBody>
                  <a:tcPr anchor="ctr"/>
                </a:tc>
                <a:extLst>
                  <a:ext uri="{0D108BD9-81ED-4DB2-BD59-A6C34878D82A}">
                    <a16:rowId xmlns:a16="http://schemas.microsoft.com/office/drawing/2014/main" val="2685938023"/>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Create awareness around benefits and functional impacts of Luma to help Stakeholders understand the impacts to their area, set expectations of system functionality, and clarify misconceptions. </a:t>
                      </a:r>
                    </a:p>
                  </a:txBody>
                  <a:tcPr anchor="ctr"/>
                </a:tc>
                <a:extLst>
                  <a:ext uri="{0D108BD9-81ED-4DB2-BD59-A6C34878D82A}">
                    <a16:rowId xmlns:a16="http://schemas.microsoft.com/office/drawing/2014/main" val="808925883"/>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r>
                        <a:rPr lang="en-US" sz="1200" i="0" dirty="0">
                          <a:latin typeface="Arial" panose="020B0604020202020204" pitchFamily="34" charset="0"/>
                          <a:cs typeface="Arial" panose="020B0604020202020204" pitchFamily="34" charset="0"/>
                        </a:rPr>
                        <a:t>Agency Newsletters, Agency Intranet sites, existing Agency monthly meetings.</a:t>
                      </a:r>
                    </a:p>
                  </a:txBody>
                  <a:tcPr anchor="ctr"/>
                </a:tc>
                <a:extLst>
                  <a:ext uri="{0D108BD9-81ED-4DB2-BD59-A6C34878D82A}">
                    <a16:rowId xmlns:a16="http://schemas.microsoft.com/office/drawing/2014/main" val="1697775440"/>
                  </a:ext>
                </a:extLst>
              </a:tr>
              <a:tr h="73152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r>
                        <a:rPr lang="en-US" sz="1200" i="0" dirty="0">
                          <a:latin typeface="Arial" panose="020B0604020202020204" pitchFamily="34" charset="0"/>
                          <a:cs typeface="Arial" panose="020B0604020202020204" pitchFamily="34" charset="0"/>
                        </a:rPr>
                        <a:t>At Liaison discretion.</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293767"/>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890661"/>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817325"/>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467685"/>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213375"/>
            <a:ext cx="659524" cy="659524"/>
          </a:xfrm>
          <a:prstGeom prst="rect">
            <a:avLst/>
          </a:prstGeom>
        </p:spPr>
      </p:pic>
      <p:sp>
        <p:nvSpPr>
          <p:cNvPr id="12" name="TextBox 11">
            <a:extLst>
              <a:ext uri="{FF2B5EF4-FFF2-40B4-BE49-F238E27FC236}">
                <a16:creationId xmlns:a16="http://schemas.microsoft.com/office/drawing/2014/main" id="{D50E0D95-680B-459B-ACA0-B63638FB46DF}"/>
              </a:ext>
            </a:extLst>
          </p:cNvPr>
          <p:cNvSpPr txBox="1"/>
          <p:nvPr/>
        </p:nvSpPr>
        <p:spPr>
          <a:xfrm>
            <a:off x="11045229" y="6438510"/>
            <a:ext cx="22633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8866869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81B65E-10D4-4FAD-84B1-02AF3A6EFFFB}">
  <ds:schemaRefs>
    <ds:schemaRef ds:uri="http://schemas.microsoft.com/office/2006/metadata/properties"/>
    <ds:schemaRef ds:uri="http://www.w3.org/XML/1998/namespace"/>
    <ds:schemaRef ds:uri="fe3a4531-7f9c-4bfd-89ea-efc29220a376"/>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F69B725A-CCE2-4C85-8059-8DA60B81F49B}">
  <ds:schemaRefs>
    <ds:schemaRef ds:uri="http://schemas.microsoft.com/sharepoint/v3/contenttype/forms"/>
  </ds:schemaRefs>
</ds:datastoreItem>
</file>

<file path=customXml/itemProps3.xml><?xml version="1.0" encoding="utf-8"?>
<ds:datastoreItem xmlns:ds="http://schemas.openxmlformats.org/officeDocument/2006/customXml" ds:itemID="{0BAEB166-0CEC-4DBE-B55C-402B08975DFA}"/>
</file>

<file path=docProps/app.xml><?xml version="1.0" encoding="utf-8"?>
<Properties xmlns="http://schemas.openxmlformats.org/officeDocument/2006/extended-properties" xmlns:vt="http://schemas.openxmlformats.org/officeDocument/2006/docPropsVTypes">
  <TotalTime>10613</TotalTime>
  <Words>1917</Words>
  <Application>Microsoft Office PowerPoint</Application>
  <PresentationFormat>Widescreen</PresentationFormat>
  <Paragraphs>270</Paragraphs>
  <Slides>14</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Calibri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Romanov, Elizabeth</dc:creator>
  <cp:lastModifiedBy>Romanov, Elizabeth</cp:lastModifiedBy>
  <cp:revision>55</cp:revision>
  <dcterms:created xsi:type="dcterms:W3CDTF">2022-11-07T18:13:44Z</dcterms:created>
  <dcterms:modified xsi:type="dcterms:W3CDTF">2022-12-08T20:37:30Z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2022-11-07T18:13:44Z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ffa1be97-32e1-444e-8007-eac1ea8da033</vt:lpwstr>
  </property>
  <property fmtid="{D5CDD505-2E9C-101B-9397-08002B2CF9AE}" pid="8" name="MSIP_Label_ea60d57e-af5b-4752-ac57-3e4f28ca11dc_ContentBits">
    <vt:lpwstr>0</vt:lpwstr>
  </property>
  <property fmtid="{D5CDD505-2E9C-101B-9397-08002B2CF9AE}" pid="9" name="ContentTypeId">
    <vt:lpwstr>0x01010078562674304CBB4BB1B28CDCCE389339</vt:lpwstr>
  </property>
</Properties>
</file>