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5"/>
  </p:notesMasterIdLst>
  <p:sldIdLst>
    <p:sldId id="257" r:id="rId6"/>
    <p:sldId id="2147308631" r:id="rId7"/>
    <p:sldId id="2147308630" r:id="rId8"/>
    <p:sldId id="2147308637" r:id="rId9"/>
    <p:sldId id="2147308633" r:id="rId10"/>
    <p:sldId id="2147308640" r:id="rId11"/>
    <p:sldId id="2147308662" r:id="rId12"/>
    <p:sldId id="2147308663" r:id="rId13"/>
    <p:sldId id="2147308652" r:id="rId14"/>
    <p:sldId id="2147308660" r:id="rId15"/>
    <p:sldId id="2147308646" r:id="rId16"/>
    <p:sldId id="2147308647" r:id="rId17"/>
    <p:sldId id="2147308648" r:id="rId18"/>
    <p:sldId id="2147308649" r:id="rId19"/>
    <p:sldId id="2147308661" r:id="rId20"/>
    <p:sldId id="289" r:id="rId21"/>
    <p:sldId id="2147308645" r:id="rId22"/>
    <p:sldId id="291"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E813B0-3A7B-465F-AEAF-ED7B4076D659}">
          <p14:sldIdLst>
            <p14:sldId id="257"/>
            <p14:sldId id="2147308631"/>
          </p14:sldIdLst>
        </p14:section>
        <p14:section name="JSIT Dashboard" id="{BE9091F6-297B-4D8C-8AB5-714E73955BAF}">
          <p14:sldIdLst>
            <p14:sldId id="2147308630"/>
            <p14:sldId id="2147308637"/>
          </p14:sldIdLst>
        </p14:section>
        <p14:section name="Winter Employee Journey Map" id="{B81D3471-1848-41D3-9D0D-FCFB8C079F1D}">
          <p14:sldIdLst>
            <p14:sldId id="2147308633"/>
            <p14:sldId id="2147308640"/>
          </p14:sldIdLst>
        </p14:section>
        <p14:section name="Operational Readiness Assessment" id="{42348ACD-E840-47CE-BFBB-D3DA644FF946}">
          <p14:sldIdLst>
            <p14:sldId id="2147308662"/>
            <p14:sldId id="2147308663"/>
          </p14:sldIdLst>
        </p14:section>
        <p14:section name="Luma Highlight Videos" id="{0BAB87E1-11FE-4C98-A15E-3B6A91F0B50B}">
          <p14:sldIdLst>
            <p14:sldId id="2147308652"/>
            <p14:sldId id="2147308660"/>
          </p14:sldIdLst>
        </p14:section>
        <p14:section name="Luma Role Workshops" id="{7F7C73BB-EE87-404B-9679-4B56CA80F67F}">
          <p14:sldIdLst>
            <p14:sldId id="2147308646"/>
            <p14:sldId id="2147308647"/>
          </p14:sldIdLst>
        </p14:section>
        <p14:section name="Luma Labs" id="{E9B9BF6F-5208-4908-A3BB-8BBED3A67D04}">
          <p14:sldIdLst>
            <p14:sldId id="2147308648"/>
            <p14:sldId id="2147308649"/>
          </p14:sldIdLst>
        </p14:section>
        <p14:section name="Appendix" id="{75AEAFFC-587C-4D6E-941F-BDC2B2164601}">
          <p14:sldIdLst>
            <p14:sldId id="2147308661"/>
            <p14:sldId id="289"/>
            <p14:sldId id="2147308645"/>
            <p14:sldId id="291"/>
            <p14:sldId id="3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2F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A52D6-A77D-4B86-912B-543C3A4ADB51}"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56D97-9C22-4514-8BE3-B3CA1D867840}" type="slidenum">
              <a:rPr lang="en-US" smtClean="0"/>
              <a:t>‹#›</a:t>
            </a:fld>
            <a:endParaRPr lang="en-US"/>
          </a:p>
        </p:txBody>
      </p:sp>
    </p:spTree>
    <p:extLst>
      <p:ext uri="{BB962C8B-B14F-4D97-AF65-F5344CB8AC3E}">
        <p14:creationId xmlns:p14="http://schemas.microsoft.com/office/powerpoint/2010/main" val="3560473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92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732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66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41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88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880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8CDDC-B5D2-48A8-A6FF-E75ED8EFF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263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8CDDC-B5D2-48A8-A6FF-E75ED8EFF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221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7874C-C461-4B87-9F12-21E34ED76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455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58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244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339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779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81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7874C-C461-4B87-9F12-21E34ED76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06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91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293831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77656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3518614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64059A5-2748-4E4D-A3C9-414BEEFEFB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889"/>
          <a:stretch/>
        </p:blipFill>
        <p:spPr>
          <a:xfrm>
            <a:off x="602" y="0"/>
            <a:ext cx="12190796" cy="6286500"/>
          </a:xfrm>
          <a:prstGeom prst="rect">
            <a:avLst/>
          </a:prstGeom>
        </p:spPr>
      </p:pic>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595817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468367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33070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3613539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50815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360486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024623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50150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748436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430891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430282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51811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87070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41562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361939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21296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353984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7531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262831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340855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1978180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hyperlink" Target="https://www.sco.idaho.gov/LivePages/change-liaison-dashboard.aspx"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app.smartsheet.com/b/form/2f7a7f844e67490281b452063eea2081"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9.jpg"/><Relationship Id="rId3" Type="http://schemas.openxmlformats.org/officeDocument/2006/relationships/hyperlink" Target="mailto:dstevens@sco.idaho.gov" TargetMode="External"/><Relationship Id="rId7" Type="http://schemas.openxmlformats.org/officeDocument/2006/relationships/image" Target="../media/image35.png"/><Relationship Id="rId12" Type="http://schemas.openxmlformats.org/officeDocument/2006/relationships/hyperlink" Target="https://www.youtube.com/channel/UC-RYKZWsYPEKRYD7GQJrkOg"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mailto:estearns@sco.idaho.gov" TargetMode="External"/><Relationship Id="rId11" Type="http://schemas.openxmlformats.org/officeDocument/2006/relationships/hyperlink" Target="https://www.sco.idaho.gov/LivePages/LumaSE-Home.aspx" TargetMode="External"/><Relationship Id="rId5" Type="http://schemas.openxmlformats.org/officeDocument/2006/relationships/hyperlink" Target="mailto:clehosit@sco.Idaho.gov" TargetMode="External"/><Relationship Id="rId10" Type="http://schemas.openxmlformats.org/officeDocument/2006/relationships/image" Target="../media/image38.svg"/><Relationship Id="rId4" Type="http://schemas.openxmlformats.org/officeDocument/2006/relationships/hyperlink" Target="mailto:adoench@sco.Idaho.gov" TargetMode="External"/><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app.smartsheet.com/dashboards/qvqH8Qcj2pWJfm8V9wHM6pPmgwqWWqXwRQ6wg4j1" TargetMode="Externa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hyperlink" Target="https://www.sco.idaho.gov/LivePages/change-liaison-dashboard.aspx"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D6EF1-3EDE-480B-8B4A-BEB3C8864B99}"/>
              </a:ext>
            </a:extLst>
          </p:cNvPr>
          <p:cNvPicPr>
            <a:picLocks noChangeAspect="1"/>
          </p:cNvPicPr>
          <p:nvPr/>
        </p:nvPicPr>
        <p:blipFill rotWithShape="1">
          <a:blip r:embed="rId2">
            <a:extLst>
              <a:ext uri="{28A0092B-C50C-407E-A947-70E740481C1C}">
                <a14:useLocalDpi xmlns:a14="http://schemas.microsoft.com/office/drawing/2010/main" val="0"/>
              </a:ext>
            </a:extLst>
          </a:blip>
          <a:srcRect t="17032" b="4585"/>
          <a:stretch/>
        </p:blipFill>
        <p:spPr>
          <a:xfrm>
            <a:off x="0" y="0"/>
            <a:ext cx="12192000" cy="6270171"/>
          </a:xfrm>
          <a:prstGeom prst="rect">
            <a:avLst/>
          </a:prstGeom>
        </p:spPr>
      </p:pic>
      <p:sp>
        <p:nvSpPr>
          <p:cNvPr id="12" name="Freeform: Shape 11">
            <a:extLst>
              <a:ext uri="{FF2B5EF4-FFF2-40B4-BE49-F238E27FC236}">
                <a16:creationId xmlns:a16="http://schemas.microsoft.com/office/drawing/2014/main" id="{5E3DC648-59DC-4B60-A41C-BFC87256E799}"/>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AE7087A7-F591-4146-89AE-1D3DC0071786}"/>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4056B79-101E-450D-AF1C-C63CC3FB01B9}"/>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3D060F8-0090-4CEE-8447-9B021C187BA8}"/>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17BE856-E8FF-4DAB-B904-DDAA226033D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F2FAD0-1483-41AD-8B5F-6012217D6CE2}"/>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82A86D3-D04A-4EEF-A7D5-93C00B7EB8A5}"/>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C87C036-72F7-428B-8685-93ABDDA799C3}"/>
              </a:ext>
            </a:extLst>
          </p:cNvPr>
          <p:cNvSpPr txBox="1"/>
          <p:nvPr/>
        </p:nvSpPr>
        <p:spPr>
          <a:xfrm>
            <a:off x="88083" y="2098604"/>
            <a:ext cx="8274397" cy="107721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Change Liaison Communication Toolkit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 panose="020B0604020202020204" pitchFamily="34" charset="0"/>
                <a:cs typeface="Arial" panose="020B0604020202020204" pitchFamily="34" charset="0"/>
              </a:rPr>
              <a:t>February 2023</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88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93C483-708F-47EE-8CB1-5316689F1203}"/>
              </a:ext>
            </a:extLst>
          </p:cNvPr>
          <p:cNvSpPr txBox="1"/>
          <p:nvPr/>
        </p:nvSpPr>
        <p:spPr>
          <a:xfrm>
            <a:off x="11045229" y="6438510"/>
            <a:ext cx="3764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13" name="TextBox 12">
            <a:extLst>
              <a:ext uri="{FF2B5EF4-FFF2-40B4-BE49-F238E27FC236}">
                <a16:creationId xmlns:a16="http://schemas.microsoft.com/office/drawing/2014/main" id="{7A0A216C-D3EA-461B-8DFA-95B1900DB804}"/>
              </a:ext>
            </a:extLst>
          </p:cNvPr>
          <p:cNvSpPr txBox="1"/>
          <p:nvPr/>
        </p:nvSpPr>
        <p:spPr>
          <a:xfrm>
            <a:off x="0" y="370930"/>
            <a:ext cx="4962525"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Highlight Videos Poster</a:t>
            </a:r>
          </a:p>
        </p:txBody>
      </p:sp>
      <p:sp>
        <p:nvSpPr>
          <p:cNvPr id="7" name="Rectangle: Rounded Corners 6">
            <a:extLst>
              <a:ext uri="{FF2B5EF4-FFF2-40B4-BE49-F238E27FC236}">
                <a16:creationId xmlns:a16="http://schemas.microsoft.com/office/drawing/2014/main" id="{B68C8456-3CA1-40A1-843E-991741D5C0CD}"/>
              </a:ext>
            </a:extLst>
          </p:cNvPr>
          <p:cNvSpPr/>
          <p:nvPr/>
        </p:nvSpPr>
        <p:spPr>
          <a:xfrm>
            <a:off x="993895" y="2176860"/>
            <a:ext cx="4062603" cy="2585263"/>
          </a:xfrm>
          <a:prstGeom prst="roundRect">
            <a:avLst/>
          </a:prstGeom>
          <a:solidFill>
            <a:srgbClr val="003059"/>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59A5D13-16D6-4412-B2D5-37F477C9D710}"/>
              </a:ext>
            </a:extLst>
          </p:cNvPr>
          <p:cNvSpPr txBox="1"/>
          <p:nvPr/>
        </p:nvSpPr>
        <p:spPr>
          <a:xfrm>
            <a:off x="1281740" y="2592328"/>
            <a:ext cx="348691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Luma Highlight video poster can be accessed on the Change Liaison Dashboard found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rPr>
              <a:t>here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Please share this poster with your colleagues!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A1C58BCD-1535-4BD0-9F25-5878D5E8D60A}"/>
              </a:ext>
            </a:extLst>
          </p:cNvPr>
          <p:cNvPicPr>
            <a:picLocks noChangeAspect="1"/>
          </p:cNvPicPr>
          <p:nvPr/>
        </p:nvPicPr>
        <p:blipFill>
          <a:blip r:embed="rId5"/>
          <a:stretch>
            <a:fillRect/>
          </a:stretch>
        </p:blipFill>
        <p:spPr>
          <a:xfrm>
            <a:off x="6582562" y="514668"/>
            <a:ext cx="3970789" cy="5315693"/>
          </a:xfrm>
          <a:prstGeom prst="rect">
            <a:avLst/>
          </a:prstGeom>
          <a:solidFill>
            <a:schemeClr val="accent3"/>
          </a:solidFill>
          <a:ln w="12700">
            <a:solidFill>
              <a:srgbClr val="092F57"/>
            </a:solidFill>
          </a:ln>
        </p:spPr>
      </p:pic>
    </p:spTree>
    <p:extLst>
      <p:ext uri="{BB962C8B-B14F-4D97-AF65-F5344CB8AC3E}">
        <p14:creationId xmlns:p14="http://schemas.microsoft.com/office/powerpoint/2010/main" val="1322130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2209382900"/>
              </p:ext>
            </p:extLst>
          </p:nvPr>
        </p:nvGraphicFramePr>
        <p:xfrm>
          <a:off x="838201" y="1267263"/>
          <a:ext cx="10515597" cy="459801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200" b="1" i="0" dirty="0">
                          <a:latin typeface="Arial" panose="020B0604020202020204" pitchFamily="34" charset="0"/>
                          <a:cs typeface="Arial" panose="020B0604020202020204" pitchFamily="34" charset="0"/>
                        </a:rPr>
                        <a:t>Tool # 5</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Coming Soon! Luma Role Workshops</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latin typeface="Arial" panose="020B0604020202020204" pitchFamily="34" charset="0"/>
                          <a:cs typeface="Arial" panose="020B0604020202020204" pitchFamily="34" charset="0"/>
                        </a:rPr>
                        <a:t>Luma Role Workshops are content-specific presentations for employees based on their current jobs and activities and how those will change with Luma. Details of work with Luma will include tasks performed in Luma, as well as a discussion of changes and impacts associated with the employees’ role. </a:t>
                      </a:r>
                      <a:endParaRPr lang="en-US" sz="1200" i="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98317504"/>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We will be offering six (6) role workshops. All employees should plan to attend the Employee Role Workshop. Based on their position they may attend more than one role workshop, For example,  employees who work in recruitment and supervise others would be invited to three Role Workshops: Employee, Recruiter, and Manager. </a:t>
                      </a:r>
                    </a:p>
                  </a:txBody>
                  <a:tcPr anchor="ctr"/>
                </a:tc>
                <a:extLst>
                  <a:ext uri="{0D108BD9-81ED-4DB2-BD59-A6C34878D82A}">
                    <a16:rowId xmlns:a16="http://schemas.microsoft.com/office/drawing/2014/main" val="268593802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r>
                        <a:rPr lang="en-US" sz="1200" i="0" dirty="0">
                          <a:latin typeface="Arial" panose="020B0604020202020204" pitchFamily="34" charset="0"/>
                          <a:cs typeface="Arial" panose="020B0604020202020204" pitchFamily="34" charset="0"/>
                        </a:rPr>
                        <a:t>The workshops reiterate the statewide value of Luma, what the employee will do in Luma, what changes they can expect, and the timeline for training/Go-Live. </a:t>
                      </a:r>
                    </a:p>
                  </a:txBody>
                  <a:tcPr anchor="ctr"/>
                </a:tc>
                <a:extLst>
                  <a:ext uri="{0D108BD9-81ED-4DB2-BD59-A6C34878D82A}">
                    <a16:rowId xmlns:a16="http://schemas.microsoft.com/office/drawing/2014/main" val="80892588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Email, Agency Newsletters, Agency meeting announcements.</a:t>
                      </a:r>
                    </a:p>
                  </a:txBody>
                  <a:tcPr anchor="ctr"/>
                </a:tc>
                <a:extLst>
                  <a:ext uri="{0D108BD9-81ED-4DB2-BD59-A6C34878D82A}">
                    <a16:rowId xmlns:a16="http://schemas.microsoft.com/office/drawing/2014/main" val="1697775440"/>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Share with your agency once registration is opened; Change Liaisons will receive notification when registration is live.</a:t>
                      </a: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052610"/>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204" y="2834680"/>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6842" y="3744034"/>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6842" y="4498553"/>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5173295"/>
            <a:ext cx="659524" cy="659524"/>
          </a:xfrm>
          <a:prstGeom prst="rect">
            <a:avLst/>
          </a:prstGeom>
        </p:spPr>
      </p:pic>
      <p:sp>
        <p:nvSpPr>
          <p:cNvPr id="12" name="TextBox 11">
            <a:extLst>
              <a:ext uri="{FF2B5EF4-FFF2-40B4-BE49-F238E27FC236}">
                <a16:creationId xmlns:a16="http://schemas.microsoft.com/office/drawing/2014/main" id="{F993C483-708F-47EE-8CB1-5316689F1203}"/>
              </a:ext>
            </a:extLst>
          </p:cNvPr>
          <p:cNvSpPr txBox="1"/>
          <p:nvPr/>
        </p:nvSpPr>
        <p:spPr>
          <a:xfrm>
            <a:off x="11045228" y="6438510"/>
            <a:ext cx="4098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p>
        </p:txBody>
      </p:sp>
      <p:sp>
        <p:nvSpPr>
          <p:cNvPr id="13" name="TextBox 12">
            <a:extLst>
              <a:ext uri="{FF2B5EF4-FFF2-40B4-BE49-F238E27FC236}">
                <a16:creationId xmlns:a16="http://schemas.microsoft.com/office/drawing/2014/main" id="{37A23F4D-44E6-428C-BEB5-38C1EF0987A3}"/>
              </a:ext>
            </a:extLst>
          </p:cNvPr>
          <p:cNvSpPr txBox="1"/>
          <p:nvPr/>
        </p:nvSpPr>
        <p:spPr>
          <a:xfrm>
            <a:off x="0" y="370930"/>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Role Workshops</a:t>
            </a:r>
          </a:p>
        </p:txBody>
      </p:sp>
    </p:spTree>
    <p:extLst>
      <p:ext uri="{BB962C8B-B14F-4D97-AF65-F5344CB8AC3E}">
        <p14:creationId xmlns:p14="http://schemas.microsoft.com/office/powerpoint/2010/main" val="1812194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93C483-708F-47EE-8CB1-5316689F1203}"/>
              </a:ext>
            </a:extLst>
          </p:cNvPr>
          <p:cNvSpPr txBox="1"/>
          <p:nvPr/>
        </p:nvSpPr>
        <p:spPr>
          <a:xfrm>
            <a:off x="11045229" y="6438510"/>
            <a:ext cx="3764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13" name="TextBox 12">
            <a:extLst>
              <a:ext uri="{FF2B5EF4-FFF2-40B4-BE49-F238E27FC236}">
                <a16:creationId xmlns:a16="http://schemas.microsoft.com/office/drawing/2014/main" id="{7A0A216C-D3EA-461B-8DFA-95B1900DB804}"/>
              </a:ext>
            </a:extLst>
          </p:cNvPr>
          <p:cNvSpPr txBox="1"/>
          <p:nvPr/>
        </p:nvSpPr>
        <p:spPr>
          <a:xfrm>
            <a:off x="0" y="253022"/>
            <a:ext cx="4962525"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Coming Soon! </a:t>
            </a:r>
            <a:b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Role Workshops</a:t>
            </a:r>
          </a:p>
        </p:txBody>
      </p:sp>
      <p:sp>
        <p:nvSpPr>
          <p:cNvPr id="6" name="TextBox 5">
            <a:extLst>
              <a:ext uri="{FF2B5EF4-FFF2-40B4-BE49-F238E27FC236}">
                <a16:creationId xmlns:a16="http://schemas.microsoft.com/office/drawing/2014/main" id="{14B7DFB4-9A92-4FA7-ACB1-E92070D781AC}"/>
              </a:ext>
            </a:extLst>
          </p:cNvPr>
          <p:cNvSpPr txBox="1"/>
          <p:nvPr/>
        </p:nvSpPr>
        <p:spPr>
          <a:xfrm>
            <a:off x="508100" y="3605344"/>
            <a:ext cx="112121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Depending on their position, employees may also be invited to attend a Workshop for the following roles:</a:t>
            </a:r>
          </a:p>
        </p:txBody>
      </p:sp>
      <p:grpSp>
        <p:nvGrpSpPr>
          <p:cNvPr id="5" name="Group 4">
            <a:extLst>
              <a:ext uri="{FF2B5EF4-FFF2-40B4-BE49-F238E27FC236}">
                <a16:creationId xmlns:a16="http://schemas.microsoft.com/office/drawing/2014/main" id="{0AA0DB5B-621E-42C7-95E0-54781DD9518E}"/>
              </a:ext>
            </a:extLst>
          </p:cNvPr>
          <p:cNvGrpSpPr/>
          <p:nvPr/>
        </p:nvGrpSpPr>
        <p:grpSpPr>
          <a:xfrm>
            <a:off x="731667" y="4148882"/>
            <a:ext cx="1113756" cy="1546112"/>
            <a:chOff x="731667" y="4148882"/>
            <a:chExt cx="1113756" cy="1546112"/>
          </a:xfrm>
        </p:grpSpPr>
        <p:sp>
          <p:nvSpPr>
            <p:cNvPr id="7" name="Rectangle 6">
              <a:extLst>
                <a:ext uri="{FF2B5EF4-FFF2-40B4-BE49-F238E27FC236}">
                  <a16:creationId xmlns:a16="http://schemas.microsoft.com/office/drawing/2014/main" id="{4FFAFCE1-8F71-4EBF-8AA3-13749E84BE88}"/>
                </a:ext>
              </a:extLst>
            </p:cNvPr>
            <p:cNvSpPr/>
            <p:nvPr/>
          </p:nvSpPr>
          <p:spPr>
            <a:xfrm>
              <a:off x="731667" y="5392912"/>
              <a:ext cx="1113756" cy="3020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738" marR="0" lvl="1"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Manager</a:t>
              </a:r>
            </a:p>
          </p:txBody>
        </p:sp>
        <p:grpSp>
          <p:nvGrpSpPr>
            <p:cNvPr id="8" name="Group 7">
              <a:extLst>
                <a:ext uri="{FF2B5EF4-FFF2-40B4-BE49-F238E27FC236}">
                  <a16:creationId xmlns:a16="http://schemas.microsoft.com/office/drawing/2014/main" id="{2643931F-0913-4C5A-A4F9-C3305AB1C1AB}"/>
                </a:ext>
              </a:extLst>
            </p:cNvPr>
            <p:cNvGrpSpPr/>
            <p:nvPr/>
          </p:nvGrpSpPr>
          <p:grpSpPr>
            <a:xfrm>
              <a:off x="731667" y="4148882"/>
              <a:ext cx="1113756" cy="1113756"/>
              <a:chOff x="1278357" y="4852571"/>
              <a:chExt cx="1113756" cy="1113756"/>
            </a:xfrm>
          </p:grpSpPr>
          <p:sp>
            <p:nvSpPr>
              <p:cNvPr id="9" name="Oval 8">
                <a:extLst>
                  <a:ext uri="{FF2B5EF4-FFF2-40B4-BE49-F238E27FC236}">
                    <a16:creationId xmlns:a16="http://schemas.microsoft.com/office/drawing/2014/main" id="{581E814E-7D4E-46FF-B9A4-F88D79A4B64E}"/>
                  </a:ext>
                </a:extLst>
              </p:cNvPr>
              <p:cNvSpPr/>
              <p:nvPr/>
            </p:nvSpPr>
            <p:spPr>
              <a:xfrm>
                <a:off x="1278357" y="4852571"/>
                <a:ext cx="1113756" cy="1113756"/>
              </a:xfrm>
              <a:prstGeom prst="ellipse">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1584B31-D5EC-4A54-836B-05C1516F7AF0}"/>
                  </a:ext>
                </a:extLst>
              </p:cNvPr>
              <p:cNvSpPr/>
              <p:nvPr/>
            </p:nvSpPr>
            <p:spPr>
              <a:xfrm>
                <a:off x="1366496" y="4940710"/>
                <a:ext cx="937478" cy="937478"/>
              </a:xfrm>
              <a:prstGeom prst="ellipse">
                <a:avLst/>
              </a:prstGeom>
              <a:solidFill>
                <a:srgbClr val="092F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picture containing rectangle&#10;&#10;Description automatically generated">
                <a:extLst>
                  <a:ext uri="{FF2B5EF4-FFF2-40B4-BE49-F238E27FC236}">
                    <a16:creationId xmlns:a16="http://schemas.microsoft.com/office/drawing/2014/main" id="{FD93B9E3-46B4-490A-B400-AC459C81D50B}"/>
                  </a:ext>
                </a:extLst>
              </p:cNvPr>
              <p:cNvPicPr>
                <a:picLocks noChangeAspect="1"/>
              </p:cNvPicPr>
              <p:nvPr/>
            </p:nvPicPr>
            <p:blipFill rotWithShape="1">
              <a:blip r:embed="rId3">
                <a:extLst>
                  <a:ext uri="{28A0092B-C50C-407E-A947-70E740481C1C}">
                    <a14:useLocalDpi xmlns:a14="http://schemas.microsoft.com/office/drawing/2010/main" val="0"/>
                  </a:ext>
                </a:extLst>
              </a:blip>
              <a:srcRect l="56070" t="32690" r="26450" b="45032"/>
              <a:stretch/>
            </p:blipFill>
            <p:spPr>
              <a:xfrm>
                <a:off x="1507575" y="5011604"/>
                <a:ext cx="655320" cy="681805"/>
              </a:xfrm>
              <a:prstGeom prst="rect">
                <a:avLst/>
              </a:prstGeom>
            </p:spPr>
          </p:pic>
        </p:grpSp>
      </p:grpSp>
      <p:grpSp>
        <p:nvGrpSpPr>
          <p:cNvPr id="51" name="Group 50">
            <a:extLst>
              <a:ext uri="{FF2B5EF4-FFF2-40B4-BE49-F238E27FC236}">
                <a16:creationId xmlns:a16="http://schemas.microsoft.com/office/drawing/2014/main" id="{8D920F3C-A7A3-4AB5-B3B0-FAE783123934}"/>
              </a:ext>
            </a:extLst>
          </p:cNvPr>
          <p:cNvGrpSpPr/>
          <p:nvPr/>
        </p:nvGrpSpPr>
        <p:grpSpPr>
          <a:xfrm>
            <a:off x="7940662" y="4148882"/>
            <a:ext cx="1113756" cy="1546112"/>
            <a:chOff x="8769782" y="4148882"/>
            <a:chExt cx="1113756" cy="1546112"/>
          </a:xfrm>
        </p:grpSpPr>
        <p:sp>
          <p:nvSpPr>
            <p:cNvPr id="14" name="Rectangle 13">
              <a:extLst>
                <a:ext uri="{FF2B5EF4-FFF2-40B4-BE49-F238E27FC236}">
                  <a16:creationId xmlns:a16="http://schemas.microsoft.com/office/drawing/2014/main" id="{E32526CD-F56C-492F-9452-8A2CFE8FC63C}"/>
                </a:ext>
              </a:extLst>
            </p:cNvPr>
            <p:cNvSpPr/>
            <p:nvPr/>
          </p:nvSpPr>
          <p:spPr>
            <a:xfrm>
              <a:off x="8769782" y="5392912"/>
              <a:ext cx="956691" cy="3020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738" marR="0" lvl="1"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Recruiter</a:t>
              </a:r>
            </a:p>
          </p:txBody>
        </p:sp>
        <p:grpSp>
          <p:nvGrpSpPr>
            <p:cNvPr id="15" name="Group 14">
              <a:extLst>
                <a:ext uri="{FF2B5EF4-FFF2-40B4-BE49-F238E27FC236}">
                  <a16:creationId xmlns:a16="http://schemas.microsoft.com/office/drawing/2014/main" id="{246BAE3C-0FAA-41BB-898D-1C6E92CA1B62}"/>
                </a:ext>
              </a:extLst>
            </p:cNvPr>
            <p:cNvGrpSpPr/>
            <p:nvPr/>
          </p:nvGrpSpPr>
          <p:grpSpPr>
            <a:xfrm>
              <a:off x="8769782" y="4148882"/>
              <a:ext cx="1113756" cy="1113756"/>
              <a:chOff x="7301933" y="4911818"/>
              <a:chExt cx="1113756" cy="1113756"/>
            </a:xfrm>
          </p:grpSpPr>
          <p:sp>
            <p:nvSpPr>
              <p:cNvPr id="16" name="Oval 15">
                <a:extLst>
                  <a:ext uri="{FF2B5EF4-FFF2-40B4-BE49-F238E27FC236}">
                    <a16:creationId xmlns:a16="http://schemas.microsoft.com/office/drawing/2014/main" id="{7C63B1CE-CBE9-4C1B-9693-CADE35D5A1F2}"/>
                  </a:ext>
                </a:extLst>
              </p:cNvPr>
              <p:cNvSpPr/>
              <p:nvPr/>
            </p:nvSpPr>
            <p:spPr>
              <a:xfrm>
                <a:off x="7301933" y="4911818"/>
                <a:ext cx="1113756" cy="1113756"/>
              </a:xfrm>
              <a:prstGeom prst="ellipse">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B0D5EB43-71A1-49D1-9EC5-2BF72615F6B4}"/>
                  </a:ext>
                </a:extLst>
              </p:cNvPr>
              <p:cNvSpPr/>
              <p:nvPr/>
            </p:nvSpPr>
            <p:spPr>
              <a:xfrm>
                <a:off x="7390072" y="4999957"/>
                <a:ext cx="937478" cy="937478"/>
              </a:xfrm>
              <a:prstGeom prst="ellipse">
                <a:avLst/>
              </a:prstGeom>
              <a:solidFill>
                <a:srgbClr val="092F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A picture containing rectangle&#10;&#10;Description automatically generated">
                <a:extLst>
                  <a:ext uri="{FF2B5EF4-FFF2-40B4-BE49-F238E27FC236}">
                    <a16:creationId xmlns:a16="http://schemas.microsoft.com/office/drawing/2014/main" id="{5693334A-BFE6-4609-AF03-49C538A3EA9E}"/>
                  </a:ext>
                </a:extLst>
              </p:cNvPr>
              <p:cNvPicPr>
                <a:picLocks noChangeAspect="1"/>
              </p:cNvPicPr>
              <p:nvPr/>
            </p:nvPicPr>
            <p:blipFill rotWithShape="1">
              <a:blip r:embed="rId3">
                <a:extLst>
                  <a:ext uri="{28A0092B-C50C-407E-A947-70E740481C1C}">
                    <a14:useLocalDpi xmlns:a14="http://schemas.microsoft.com/office/drawing/2010/main" val="0"/>
                  </a:ext>
                </a:extLst>
              </a:blip>
              <a:srcRect l="26334" t="62598" r="52425" b="9060"/>
              <a:stretch/>
            </p:blipFill>
            <p:spPr>
              <a:xfrm>
                <a:off x="7511825" y="5023532"/>
                <a:ext cx="724451" cy="789166"/>
              </a:xfrm>
              <a:prstGeom prst="rect">
                <a:avLst/>
              </a:prstGeom>
            </p:spPr>
          </p:pic>
        </p:grpSp>
      </p:grpSp>
      <p:grpSp>
        <p:nvGrpSpPr>
          <p:cNvPr id="50" name="Group 49">
            <a:extLst>
              <a:ext uri="{FF2B5EF4-FFF2-40B4-BE49-F238E27FC236}">
                <a16:creationId xmlns:a16="http://schemas.microsoft.com/office/drawing/2014/main" id="{7FFB51DE-A565-4B6E-BC04-67A1C6D7C428}"/>
              </a:ext>
            </a:extLst>
          </p:cNvPr>
          <p:cNvGrpSpPr/>
          <p:nvPr/>
        </p:nvGrpSpPr>
        <p:grpSpPr>
          <a:xfrm>
            <a:off x="5451490" y="4148882"/>
            <a:ext cx="1290709" cy="1546112"/>
            <a:chOff x="7117055" y="4148882"/>
            <a:chExt cx="1290709" cy="1546112"/>
          </a:xfrm>
        </p:grpSpPr>
        <p:sp>
          <p:nvSpPr>
            <p:cNvPr id="28" name="Rectangle 27">
              <a:extLst>
                <a:ext uri="{FF2B5EF4-FFF2-40B4-BE49-F238E27FC236}">
                  <a16:creationId xmlns:a16="http://schemas.microsoft.com/office/drawing/2014/main" id="{44B9FBF4-4FA0-455D-AE6D-26E9B8DF97CA}"/>
                </a:ext>
              </a:extLst>
            </p:cNvPr>
            <p:cNvSpPr/>
            <p:nvPr/>
          </p:nvSpPr>
          <p:spPr>
            <a:xfrm>
              <a:off x="7117055" y="5392912"/>
              <a:ext cx="1290709" cy="3020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738" marR="0" lvl="1"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HR Generalist</a:t>
              </a:r>
            </a:p>
          </p:txBody>
        </p:sp>
        <p:grpSp>
          <p:nvGrpSpPr>
            <p:cNvPr id="29" name="Group 28">
              <a:extLst>
                <a:ext uri="{FF2B5EF4-FFF2-40B4-BE49-F238E27FC236}">
                  <a16:creationId xmlns:a16="http://schemas.microsoft.com/office/drawing/2014/main" id="{E3601128-BABC-4C7F-9265-C39EC3DDF2FD}"/>
                </a:ext>
              </a:extLst>
            </p:cNvPr>
            <p:cNvGrpSpPr/>
            <p:nvPr/>
          </p:nvGrpSpPr>
          <p:grpSpPr>
            <a:xfrm>
              <a:off x="7162159" y="4148882"/>
              <a:ext cx="1113756" cy="1113756"/>
              <a:chOff x="5457711" y="4911818"/>
              <a:chExt cx="1113756" cy="1113756"/>
            </a:xfrm>
          </p:grpSpPr>
          <p:sp>
            <p:nvSpPr>
              <p:cNvPr id="30" name="Oval 29">
                <a:extLst>
                  <a:ext uri="{FF2B5EF4-FFF2-40B4-BE49-F238E27FC236}">
                    <a16:creationId xmlns:a16="http://schemas.microsoft.com/office/drawing/2014/main" id="{118675D6-22F0-4589-AEFF-2F59BE3C832F}"/>
                  </a:ext>
                </a:extLst>
              </p:cNvPr>
              <p:cNvSpPr/>
              <p:nvPr/>
            </p:nvSpPr>
            <p:spPr>
              <a:xfrm>
                <a:off x="5457711" y="4911818"/>
                <a:ext cx="1113756" cy="1113756"/>
              </a:xfrm>
              <a:prstGeom prst="ellipse">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B323D271-3934-471D-A698-ED460EE63510}"/>
                  </a:ext>
                </a:extLst>
              </p:cNvPr>
              <p:cNvSpPr/>
              <p:nvPr/>
            </p:nvSpPr>
            <p:spPr>
              <a:xfrm>
                <a:off x="5545850" y="4999957"/>
                <a:ext cx="937478" cy="937478"/>
              </a:xfrm>
              <a:prstGeom prst="ellipse">
                <a:avLst/>
              </a:prstGeom>
              <a:solidFill>
                <a:srgbClr val="092F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Picture 31" descr="A picture containing rectangle&#10;&#10;Description automatically generated">
                <a:extLst>
                  <a:ext uri="{FF2B5EF4-FFF2-40B4-BE49-F238E27FC236}">
                    <a16:creationId xmlns:a16="http://schemas.microsoft.com/office/drawing/2014/main" id="{62D872FD-0B04-4F87-93BF-EC8173135BD9}"/>
                  </a:ext>
                </a:extLst>
              </p:cNvPr>
              <p:cNvPicPr>
                <a:picLocks noChangeAspect="1"/>
              </p:cNvPicPr>
              <p:nvPr/>
            </p:nvPicPr>
            <p:blipFill rotWithShape="1">
              <a:blip r:embed="rId3">
                <a:extLst>
                  <a:ext uri="{28A0092B-C50C-407E-A947-70E740481C1C}">
                    <a14:useLocalDpi xmlns:a14="http://schemas.microsoft.com/office/drawing/2010/main" val="0"/>
                  </a:ext>
                </a:extLst>
              </a:blip>
              <a:srcRect l="52906" t="60631" r="24830" b="9220"/>
              <a:stretch/>
            </p:blipFill>
            <p:spPr>
              <a:xfrm>
                <a:off x="5620853" y="5002961"/>
                <a:ext cx="726487" cy="803095"/>
              </a:xfrm>
              <a:prstGeom prst="rect">
                <a:avLst/>
              </a:prstGeom>
            </p:spPr>
          </p:pic>
        </p:grpSp>
      </p:grpSp>
      <p:grpSp>
        <p:nvGrpSpPr>
          <p:cNvPr id="49" name="Group 48">
            <a:extLst>
              <a:ext uri="{FF2B5EF4-FFF2-40B4-BE49-F238E27FC236}">
                <a16:creationId xmlns:a16="http://schemas.microsoft.com/office/drawing/2014/main" id="{F9F9D060-B033-415F-B1EA-D64AD168FE1C}"/>
              </a:ext>
            </a:extLst>
          </p:cNvPr>
          <p:cNvGrpSpPr/>
          <p:nvPr/>
        </p:nvGrpSpPr>
        <p:grpSpPr>
          <a:xfrm>
            <a:off x="3043886" y="4148882"/>
            <a:ext cx="1209141" cy="1546112"/>
            <a:chOff x="3946913" y="4148882"/>
            <a:chExt cx="1209141" cy="1546112"/>
          </a:xfrm>
        </p:grpSpPr>
        <p:sp>
          <p:nvSpPr>
            <p:cNvPr id="37" name="Rectangle 36">
              <a:extLst>
                <a:ext uri="{FF2B5EF4-FFF2-40B4-BE49-F238E27FC236}">
                  <a16:creationId xmlns:a16="http://schemas.microsoft.com/office/drawing/2014/main" id="{BDC78F57-0D31-4A18-A066-EF3F696A3FA1}"/>
                </a:ext>
              </a:extLst>
            </p:cNvPr>
            <p:cNvSpPr/>
            <p:nvPr/>
          </p:nvSpPr>
          <p:spPr>
            <a:xfrm>
              <a:off x="3946913" y="5424620"/>
              <a:ext cx="1209141" cy="2703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1"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Procurement </a:t>
              </a:r>
            </a:p>
          </p:txBody>
        </p:sp>
        <p:grpSp>
          <p:nvGrpSpPr>
            <p:cNvPr id="33" name="Group 32">
              <a:extLst>
                <a:ext uri="{FF2B5EF4-FFF2-40B4-BE49-F238E27FC236}">
                  <a16:creationId xmlns:a16="http://schemas.microsoft.com/office/drawing/2014/main" id="{035D8F5A-CE20-43DC-B274-8197783A4962}"/>
                </a:ext>
              </a:extLst>
            </p:cNvPr>
            <p:cNvGrpSpPr/>
            <p:nvPr/>
          </p:nvGrpSpPr>
          <p:grpSpPr>
            <a:xfrm>
              <a:off x="3946913" y="4148882"/>
              <a:ext cx="1113756" cy="1113756"/>
              <a:chOff x="3298331" y="2171362"/>
              <a:chExt cx="1113756" cy="1113756"/>
            </a:xfrm>
          </p:grpSpPr>
          <p:sp>
            <p:nvSpPr>
              <p:cNvPr id="34" name="Oval 33">
                <a:extLst>
                  <a:ext uri="{FF2B5EF4-FFF2-40B4-BE49-F238E27FC236}">
                    <a16:creationId xmlns:a16="http://schemas.microsoft.com/office/drawing/2014/main" id="{50D55BDE-EEA8-49DA-817F-20AD0F65F4DA}"/>
                  </a:ext>
                </a:extLst>
              </p:cNvPr>
              <p:cNvSpPr/>
              <p:nvPr/>
            </p:nvSpPr>
            <p:spPr>
              <a:xfrm>
                <a:off x="3298331" y="2171362"/>
                <a:ext cx="1113756" cy="1113756"/>
              </a:xfrm>
              <a:prstGeom prst="ellipse">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C65197AC-8FF3-4356-B238-E98F50703AA6}"/>
                  </a:ext>
                </a:extLst>
              </p:cNvPr>
              <p:cNvSpPr/>
              <p:nvPr/>
            </p:nvSpPr>
            <p:spPr>
              <a:xfrm>
                <a:off x="3386470" y="2259501"/>
                <a:ext cx="937478" cy="937478"/>
              </a:xfrm>
              <a:prstGeom prst="ellipse">
                <a:avLst/>
              </a:prstGeom>
              <a:solidFill>
                <a:srgbClr val="092F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descr="Icon&#10;&#10;Description automatically generated">
                <a:extLst>
                  <a:ext uri="{FF2B5EF4-FFF2-40B4-BE49-F238E27FC236}">
                    <a16:creationId xmlns:a16="http://schemas.microsoft.com/office/drawing/2014/main" id="{345BFFB5-6A41-4E06-9A8B-E3C2977EE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596" y="2336967"/>
                <a:ext cx="547226" cy="691106"/>
              </a:xfrm>
              <a:prstGeom prst="rect">
                <a:avLst/>
              </a:prstGeom>
            </p:spPr>
          </p:pic>
        </p:grpSp>
      </p:grpSp>
      <p:grpSp>
        <p:nvGrpSpPr>
          <p:cNvPr id="52" name="Group 51">
            <a:extLst>
              <a:ext uri="{FF2B5EF4-FFF2-40B4-BE49-F238E27FC236}">
                <a16:creationId xmlns:a16="http://schemas.microsoft.com/office/drawing/2014/main" id="{84D73C2A-81BC-40F4-8D5C-FE1F3F4E5255}"/>
              </a:ext>
            </a:extLst>
          </p:cNvPr>
          <p:cNvGrpSpPr/>
          <p:nvPr/>
        </p:nvGrpSpPr>
        <p:grpSpPr>
          <a:xfrm>
            <a:off x="10252883" y="4148882"/>
            <a:ext cx="1362802" cy="1546112"/>
            <a:chOff x="10252883" y="4148882"/>
            <a:chExt cx="1362802" cy="1546112"/>
          </a:xfrm>
        </p:grpSpPr>
        <p:sp>
          <p:nvSpPr>
            <p:cNvPr id="19" name="Rectangle 18">
              <a:extLst>
                <a:ext uri="{FF2B5EF4-FFF2-40B4-BE49-F238E27FC236}">
                  <a16:creationId xmlns:a16="http://schemas.microsoft.com/office/drawing/2014/main" id="{472208E8-6942-4F53-A3F7-2DB6B30DB57A}"/>
                </a:ext>
              </a:extLst>
            </p:cNvPr>
            <p:cNvSpPr/>
            <p:nvPr/>
          </p:nvSpPr>
          <p:spPr>
            <a:xfrm>
              <a:off x="10252883" y="5392912"/>
              <a:ext cx="1362802" cy="3020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738" marR="0" lvl="1" indent="0" algn="ctr"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Finance</a:t>
              </a:r>
            </a:p>
          </p:txBody>
        </p:sp>
        <p:grpSp>
          <p:nvGrpSpPr>
            <p:cNvPr id="20" name="Group 19">
              <a:extLst>
                <a:ext uri="{FF2B5EF4-FFF2-40B4-BE49-F238E27FC236}">
                  <a16:creationId xmlns:a16="http://schemas.microsoft.com/office/drawing/2014/main" id="{6F093BFF-445B-4DEC-9A27-9B1B15DF9277}"/>
                </a:ext>
              </a:extLst>
            </p:cNvPr>
            <p:cNvGrpSpPr/>
            <p:nvPr/>
          </p:nvGrpSpPr>
          <p:grpSpPr>
            <a:xfrm>
              <a:off x="10377406" y="4148882"/>
              <a:ext cx="1113756" cy="1113756"/>
              <a:chOff x="9637067" y="4911818"/>
              <a:chExt cx="1113756" cy="1113756"/>
            </a:xfrm>
          </p:grpSpPr>
          <p:sp>
            <p:nvSpPr>
              <p:cNvPr id="21" name="Oval 20">
                <a:extLst>
                  <a:ext uri="{FF2B5EF4-FFF2-40B4-BE49-F238E27FC236}">
                    <a16:creationId xmlns:a16="http://schemas.microsoft.com/office/drawing/2014/main" id="{0A9DA338-3751-4F2F-A73D-F3193D7579FE}"/>
                  </a:ext>
                </a:extLst>
              </p:cNvPr>
              <p:cNvSpPr/>
              <p:nvPr/>
            </p:nvSpPr>
            <p:spPr>
              <a:xfrm>
                <a:off x="9637067" y="4911818"/>
                <a:ext cx="1113756" cy="1113756"/>
              </a:xfrm>
              <a:prstGeom prst="ellipse">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206EBCDF-CFDA-448A-B2AD-266CA456B0C6}"/>
                  </a:ext>
                </a:extLst>
              </p:cNvPr>
              <p:cNvSpPr/>
              <p:nvPr/>
            </p:nvSpPr>
            <p:spPr>
              <a:xfrm>
                <a:off x="9725206" y="5003606"/>
                <a:ext cx="937478" cy="937478"/>
              </a:xfrm>
              <a:prstGeom prst="ellipse">
                <a:avLst/>
              </a:prstGeom>
              <a:solidFill>
                <a:srgbClr val="092F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8" name="Picture 37">
              <a:extLst>
                <a:ext uri="{FF2B5EF4-FFF2-40B4-BE49-F238E27FC236}">
                  <a16:creationId xmlns:a16="http://schemas.microsoft.com/office/drawing/2014/main" id="{8575C71B-5746-46E7-BD69-823BFF6E6ADC}"/>
                </a:ext>
              </a:extLst>
            </p:cNvPr>
            <p:cNvPicPr preferRelativeResize="0">
              <a:picLocks/>
            </p:cNvPicPr>
            <p:nvPr/>
          </p:nvPicPr>
          <p:blipFill>
            <a:blip r:embed="rId5">
              <a:extLst>
                <a:ext uri="{BEBA8EAE-BF5A-486C-A8C5-ECC9F3942E4B}">
                  <a14:imgProps xmlns:a14="http://schemas.microsoft.com/office/drawing/2010/main">
                    <a14:imgLayer r:embed="rId6">
                      <a14:imgEffect>
                        <a14:backgroundRemoval t="93" b="93889" l="4306" r="95371">
                          <a14:foregroundMark x1="38644" y1="5463" x2="24650" y2="23611"/>
                          <a14:foregroundMark x1="24650" y1="23611" x2="50377" y2="10556"/>
                          <a14:foregroundMark x1="50377" y1="10556" x2="72228" y2="17685"/>
                          <a14:foregroundMark x1="72228" y1="17685" x2="75350" y2="20833"/>
                          <a14:foregroundMark x1="66308" y1="12963" x2="46071" y2="4167"/>
                          <a14:foregroundMark x1="49408" y1="4352" x2="47470" y2="648"/>
                          <a14:foregroundMark x1="47255" y1="463" x2="47470" y2="93"/>
                          <a14:foregroundMark x1="19268" y1="76944" x2="55328" y2="83889"/>
                          <a14:foregroundMark x1="55328" y1="83889" x2="70936" y2="82037"/>
                          <a14:foregroundMark x1="72766" y1="74907" x2="19914" y2="75463"/>
                          <a14:foregroundMark x1="63079" y1="71389" x2="84930" y2="80556"/>
                          <a14:foregroundMark x1="84930" y1="80556" x2="75673" y2="82130"/>
                          <a14:foregroundMark x1="75673" y1="82130" x2="65554" y2="79722"/>
                          <a14:foregroundMark x1="65554" y1="79722" x2="62756" y2="74630"/>
                          <a14:foregroundMark x1="72443" y1="74907" x2="86760" y2="78333"/>
                          <a14:foregroundMark x1="86760" y1="78333" x2="72874" y2="83148"/>
                          <a14:foregroundMark x1="72874" y1="83148" x2="60495" y2="84352"/>
                          <a14:foregroundMark x1="60495" y1="84352" x2="52314" y2="87315"/>
                          <a14:foregroundMark x1="52314" y1="87315" x2="27126" y2="85463"/>
                          <a14:foregroundMark x1="27126" y1="85463" x2="20022" y2="80556"/>
                          <a14:foregroundMark x1="20022" y1="80556" x2="28418" y2="76296"/>
                          <a14:foregroundMark x1="28418" y1="76296" x2="14532" y2="88611"/>
                          <a14:foregroundMark x1="14532" y1="88611" x2="47363" y2="87222"/>
                          <a14:foregroundMark x1="47363" y1="87222" x2="72874" y2="88519"/>
                          <a14:foregroundMark x1="72874" y1="88519" x2="83315" y2="87778"/>
                          <a14:foregroundMark x1="83315" y1="87778" x2="87406" y2="86296"/>
                          <a14:foregroundMark x1="86329" y1="78056" x2="91066" y2="87407"/>
                          <a14:foregroundMark x1="91066" y1="87407" x2="6566" y2="82963"/>
                          <a14:foregroundMark x1="18407" y1="75185" x2="6781" y2="82963"/>
                          <a14:foregroundMark x1="6781" y1="82963" x2="4413" y2="89352"/>
                          <a14:foregroundMark x1="17223" y1="78333" x2="84392" y2="88704"/>
                          <a14:foregroundMark x1="84392" y1="88704" x2="92357" y2="92315"/>
                          <a14:foregroundMark x1="92357" y1="92315" x2="92680" y2="93889"/>
                          <a14:foregroundMark x1="88267" y1="82963" x2="95371" y2="89259"/>
                        </a14:backgroundRemoval>
                      </a14:imgEffect>
                    </a14:imgLayer>
                  </a14:imgProps>
                </a:ext>
              </a:extLst>
            </a:blip>
            <a:stretch>
              <a:fillRect/>
            </a:stretch>
          </p:blipFill>
          <p:spPr>
            <a:xfrm>
              <a:off x="10591384" y="4336530"/>
              <a:ext cx="685800" cy="713232"/>
            </a:xfrm>
            <a:prstGeom prst="rect">
              <a:avLst/>
            </a:prstGeom>
          </p:spPr>
        </p:pic>
      </p:grpSp>
      <p:sp>
        <p:nvSpPr>
          <p:cNvPr id="44" name="TextBox 43">
            <a:extLst>
              <a:ext uri="{FF2B5EF4-FFF2-40B4-BE49-F238E27FC236}">
                <a16:creationId xmlns:a16="http://schemas.microsoft.com/office/drawing/2014/main" id="{F9E06F1B-A0B6-438E-AB59-04A99E3236BB}"/>
              </a:ext>
            </a:extLst>
          </p:cNvPr>
          <p:cNvSpPr txBox="1"/>
          <p:nvPr/>
        </p:nvSpPr>
        <p:spPr>
          <a:xfrm>
            <a:off x="445285" y="1106747"/>
            <a:ext cx="1121213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employees, regardless of their agency will be invited to attend the Employee Role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5116DB1E-A6BC-48FE-A4E7-37775241F5BA}"/>
              </a:ext>
            </a:extLst>
          </p:cNvPr>
          <p:cNvGrpSpPr/>
          <p:nvPr/>
        </p:nvGrpSpPr>
        <p:grpSpPr>
          <a:xfrm>
            <a:off x="5237821" y="1563448"/>
            <a:ext cx="1871721" cy="1871953"/>
            <a:chOff x="4934324" y="1398183"/>
            <a:chExt cx="2323352" cy="2323352"/>
          </a:xfrm>
        </p:grpSpPr>
        <p:sp>
          <p:nvSpPr>
            <p:cNvPr id="45" name="Oval 44">
              <a:extLst>
                <a:ext uri="{FF2B5EF4-FFF2-40B4-BE49-F238E27FC236}">
                  <a16:creationId xmlns:a16="http://schemas.microsoft.com/office/drawing/2014/main" id="{A78B84F3-03A1-4D17-BD97-02AEDE5C540C}"/>
                </a:ext>
              </a:extLst>
            </p:cNvPr>
            <p:cNvSpPr/>
            <p:nvPr/>
          </p:nvSpPr>
          <p:spPr>
            <a:xfrm>
              <a:off x="4934324" y="1398183"/>
              <a:ext cx="2323352" cy="2323352"/>
            </a:xfrm>
            <a:prstGeom prst="ellipse">
              <a:avLst/>
            </a:prstGeom>
            <a:solidFill>
              <a:srgbClr val="FFB8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00E22D4D-8081-4621-B5A0-E6748B704AF4}"/>
                </a:ext>
              </a:extLst>
            </p:cNvPr>
            <p:cNvSpPr/>
            <p:nvPr/>
          </p:nvSpPr>
          <p:spPr>
            <a:xfrm>
              <a:off x="5118180" y="1591216"/>
              <a:ext cx="1955627" cy="1955629"/>
            </a:xfrm>
            <a:prstGeom prst="ellipse">
              <a:avLst/>
            </a:prstGeom>
            <a:solidFill>
              <a:srgbClr val="092F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46" descr="A picture containing rectangle&#10;&#10;Description automatically generated">
              <a:extLst>
                <a:ext uri="{FF2B5EF4-FFF2-40B4-BE49-F238E27FC236}">
                  <a16:creationId xmlns:a16="http://schemas.microsoft.com/office/drawing/2014/main" id="{82EE6C39-3B58-40C9-8857-8BC28745CADB}"/>
                </a:ext>
              </a:extLst>
            </p:cNvPr>
            <p:cNvPicPr>
              <a:picLocks noChangeAspect="1"/>
            </p:cNvPicPr>
            <p:nvPr/>
          </p:nvPicPr>
          <p:blipFill rotWithShape="1">
            <a:blip r:embed="rId3">
              <a:extLst>
                <a:ext uri="{28A0092B-C50C-407E-A947-70E740481C1C}">
                  <a14:useLocalDpi xmlns:a14="http://schemas.microsoft.com/office/drawing/2010/main" val="0"/>
                </a:ext>
              </a:extLst>
            </a:blip>
            <a:srcRect l="81165" t="31296" r="1090" b="43334"/>
            <a:stretch/>
          </p:blipFill>
          <p:spPr>
            <a:xfrm>
              <a:off x="5332716" y="1632875"/>
              <a:ext cx="1434635" cy="1674491"/>
            </a:xfrm>
            <a:prstGeom prst="rect">
              <a:avLst/>
            </a:prstGeom>
          </p:spPr>
        </p:pic>
      </p:grpSp>
    </p:spTree>
    <p:extLst>
      <p:ext uri="{BB962C8B-B14F-4D97-AF65-F5344CB8AC3E}">
        <p14:creationId xmlns:p14="http://schemas.microsoft.com/office/powerpoint/2010/main" val="2552310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1660359632"/>
              </p:ext>
            </p:extLst>
          </p:nvPr>
        </p:nvGraphicFramePr>
        <p:xfrm>
          <a:off x="838201" y="1267263"/>
          <a:ext cx="10515597" cy="441513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pPr>
                        <a:buNone/>
                      </a:pPr>
                      <a:r>
                        <a:rPr lang="en-US" sz="1200" b="1" i="0" dirty="0">
                          <a:latin typeface="Arial" panose="020B0604020202020204" pitchFamily="34" charset="0"/>
                          <a:cs typeface="Arial" panose="020B0604020202020204" pitchFamily="34" charset="0"/>
                        </a:rPr>
                        <a:t>Tool # 6</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Coming Soon! Luma Labs</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pPr lvl="0" algn="l" defTabSz="914400" eaLnBrk="1" fontAlgn="auto" latinLnBrk="0" hangingPunct="1">
                        <a:buNone/>
                        <a:tabLst/>
                        <a:defRPr/>
                      </a:pPr>
                      <a:r>
                        <a:rPr lang="en-US" sz="1200" b="0" i="0" u="none" strike="noStrike" noProof="0" dirty="0">
                          <a:solidFill>
                            <a:schemeClr val="tx1"/>
                          </a:solidFill>
                          <a:latin typeface="Arial"/>
                        </a:rPr>
                        <a:t>Luma Labs will provide selected Idaho agency employees an opportunity to experience their COA data, org structure, and a sample of basic processes in their future state prior to go-live of the Luma system.</a:t>
                      </a:r>
                      <a:endParaRPr lang="en-US" sz="1200" i="0" dirty="0">
                        <a:solidFill>
                          <a:schemeClr val="tx1"/>
                        </a:solidFill>
                        <a:latin typeface="Arial"/>
                        <a:cs typeface="Arial"/>
                      </a:endParaRPr>
                    </a:p>
                  </a:txBody>
                  <a:tcPr anchor="ctr"/>
                </a:tc>
                <a:extLst>
                  <a:ext uri="{0D108BD9-81ED-4DB2-BD59-A6C34878D82A}">
                    <a16:rowId xmlns:a16="http://schemas.microsoft.com/office/drawing/2014/main" val="2198317504"/>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pPr marL="0" lvl="0" indent="0" algn="l">
                        <a:buNone/>
                      </a:pPr>
                      <a:r>
                        <a:rPr lang="en-US" sz="1200" b="0" i="0" u="none" strike="noStrike" noProof="0" dirty="0">
                          <a:solidFill>
                            <a:schemeClr val="tx1"/>
                          </a:solidFill>
                          <a:effectLst/>
                          <a:latin typeface="Arial"/>
                        </a:rPr>
                        <a:t>Participants will include FSM users and Core HCM users. All agencies will participate in Luma Labs, even if they participated in JSIT</a:t>
                      </a:r>
                      <a:endParaRPr lang="en-US" sz="1800" b="0" i="0" u="none" strike="noStrike" noProof="0" dirty="0">
                        <a:solidFill>
                          <a:schemeClr val="tx1"/>
                        </a:solidFill>
                        <a:effectLst/>
                        <a:latin typeface="+mn-lt"/>
                      </a:endParaRPr>
                    </a:p>
                  </a:txBody>
                  <a:tcPr anchor="ctr"/>
                </a:tc>
                <a:extLst>
                  <a:ext uri="{0D108BD9-81ED-4DB2-BD59-A6C34878D82A}">
                    <a16:rowId xmlns:a16="http://schemas.microsoft.com/office/drawing/2014/main" val="268593802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pPr lvl="0" algn="l">
                        <a:buNone/>
                      </a:pPr>
                      <a:r>
                        <a:rPr lang="en-US" sz="1200" b="0" i="0" u="none" strike="noStrike" noProof="0" dirty="0">
                          <a:solidFill>
                            <a:schemeClr val="tx1"/>
                          </a:solidFill>
                          <a:latin typeface="Arial"/>
                        </a:rPr>
                        <a:t>Increase awareness of Luma Labs.</a:t>
                      </a:r>
                      <a:endParaRPr lang="en-US" dirty="0">
                        <a:solidFill>
                          <a:schemeClr val="tx1"/>
                        </a:solidFill>
                      </a:endParaRPr>
                    </a:p>
                  </a:txBody>
                  <a:tcPr anchor="ctr"/>
                </a:tc>
                <a:extLst>
                  <a:ext uri="{0D108BD9-81ED-4DB2-BD59-A6C34878D82A}">
                    <a16:rowId xmlns:a16="http://schemas.microsoft.com/office/drawing/2014/main" val="80892588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pPr marL="0" lvl="0" indent="0" algn="l" defTabSz="914400" eaLnBrk="1" fontAlgn="auto" latinLnBrk="0" hangingPunct="1">
                        <a:buNone/>
                        <a:tabLst/>
                        <a:defRPr/>
                      </a:pPr>
                      <a:r>
                        <a:rPr lang="en-US" sz="1200" b="0" i="0" u="none" strike="noStrike" noProof="0" dirty="0">
                          <a:solidFill>
                            <a:schemeClr val="tx1"/>
                          </a:solidFill>
                          <a:latin typeface="Arial"/>
                        </a:rPr>
                        <a:t>Share via email, agency newsletters, and at agency meetings.</a:t>
                      </a:r>
                      <a:endParaRPr lang="en-US" dirty="0">
                        <a:solidFill>
                          <a:schemeClr val="tx1"/>
                        </a:solidFill>
                      </a:endParaRPr>
                    </a:p>
                  </a:txBody>
                  <a:tcPr anchor="ctr"/>
                </a:tc>
                <a:extLst>
                  <a:ext uri="{0D108BD9-81ED-4DB2-BD59-A6C34878D82A}">
                    <a16:rowId xmlns:a16="http://schemas.microsoft.com/office/drawing/2014/main" val="1697775440"/>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pPr lvl="0" algn="l" defTabSz="914400" eaLnBrk="1" fontAlgn="auto" latinLnBrk="0" hangingPunct="1">
                        <a:buNone/>
                        <a:tabLst/>
                        <a:defRPr/>
                      </a:pPr>
                      <a:r>
                        <a:rPr lang="en-US" sz="1200" b="0" i="0" u="none" strike="noStrike" noProof="0" dirty="0">
                          <a:solidFill>
                            <a:schemeClr val="tx1"/>
                          </a:solidFill>
                          <a:latin typeface="Arial"/>
                        </a:rPr>
                        <a:t>Mid-February 2023.</a:t>
                      </a:r>
                      <a:endParaRPr lang="en-US" b="0" dirty="0">
                        <a:solidFill>
                          <a:schemeClr val="tx1"/>
                        </a:solidFill>
                      </a:endParaRP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052610"/>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304" y="2656766"/>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8742" y="3553681"/>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8742" y="4335120"/>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5016820"/>
            <a:ext cx="659524" cy="659524"/>
          </a:xfrm>
          <a:prstGeom prst="rect">
            <a:avLst/>
          </a:prstGeom>
        </p:spPr>
      </p:pic>
      <p:sp>
        <p:nvSpPr>
          <p:cNvPr id="12" name="TextBox 11">
            <a:extLst>
              <a:ext uri="{FF2B5EF4-FFF2-40B4-BE49-F238E27FC236}">
                <a16:creationId xmlns:a16="http://schemas.microsoft.com/office/drawing/2014/main" id="{F993C483-708F-47EE-8CB1-5316689F1203}"/>
              </a:ext>
            </a:extLst>
          </p:cNvPr>
          <p:cNvSpPr txBox="1"/>
          <p:nvPr/>
        </p:nvSpPr>
        <p:spPr>
          <a:xfrm>
            <a:off x="11045228" y="6438510"/>
            <a:ext cx="4098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a:t>
            </a:r>
          </a:p>
        </p:txBody>
      </p:sp>
      <p:sp>
        <p:nvSpPr>
          <p:cNvPr id="14" name="TextBox 13">
            <a:extLst>
              <a:ext uri="{FF2B5EF4-FFF2-40B4-BE49-F238E27FC236}">
                <a16:creationId xmlns:a16="http://schemas.microsoft.com/office/drawing/2014/main" id="{23743BB6-EDF0-45DB-95C6-764391B8BB90}"/>
              </a:ext>
            </a:extLst>
          </p:cNvPr>
          <p:cNvSpPr txBox="1"/>
          <p:nvPr/>
        </p:nvSpPr>
        <p:spPr>
          <a:xfrm>
            <a:off x="0" y="370930"/>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a:t>
            </a:r>
            <a:r>
              <a:rPr lang="en-US" sz="2600" b="1" dirty="0">
                <a:solidFill>
                  <a:prstClr val="white"/>
                </a:solidFill>
                <a:latin typeface="Arial" panose="020B0604020202020204" pitchFamily="34" charset="0"/>
                <a:cs typeface="Arial" panose="020B0604020202020204" pitchFamily="34" charset="0"/>
              </a:rPr>
              <a:t>Labs</a:t>
            </a: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6039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93C483-708F-47EE-8CB1-5316689F1203}"/>
              </a:ext>
            </a:extLst>
          </p:cNvPr>
          <p:cNvSpPr txBox="1"/>
          <p:nvPr/>
        </p:nvSpPr>
        <p:spPr>
          <a:xfrm>
            <a:off x="11045229" y="6438510"/>
            <a:ext cx="3764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a:t>
            </a:r>
          </a:p>
        </p:txBody>
      </p:sp>
      <p:sp>
        <p:nvSpPr>
          <p:cNvPr id="49" name="TextBox 48">
            <a:extLst>
              <a:ext uri="{FF2B5EF4-FFF2-40B4-BE49-F238E27FC236}">
                <a16:creationId xmlns:a16="http://schemas.microsoft.com/office/drawing/2014/main" id="{80244E91-385A-4ED6-B06D-AF4BAD5A694A}"/>
              </a:ext>
            </a:extLst>
          </p:cNvPr>
          <p:cNvSpPr txBox="1"/>
          <p:nvPr/>
        </p:nvSpPr>
        <p:spPr>
          <a:xfrm>
            <a:off x="0" y="180807"/>
            <a:ext cx="5142368"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Coming Soon! </a:t>
            </a:r>
            <a:b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a:t>
            </a:r>
            <a:r>
              <a:rPr lang="en-US" sz="2600" b="1" dirty="0">
                <a:solidFill>
                  <a:prstClr val="white"/>
                </a:solidFill>
                <a:latin typeface="Arial" panose="020B0604020202020204" pitchFamily="34" charset="0"/>
                <a:cs typeface="Arial" panose="020B0604020202020204" pitchFamily="34" charset="0"/>
              </a:rPr>
              <a:t>Labs</a:t>
            </a: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8E13B016-9550-45DE-A5EA-154D2AEB8385}"/>
              </a:ext>
            </a:extLst>
          </p:cNvPr>
          <p:cNvGrpSpPr/>
          <p:nvPr/>
        </p:nvGrpSpPr>
        <p:grpSpPr>
          <a:xfrm>
            <a:off x="4308348" y="1443694"/>
            <a:ext cx="3575304" cy="4109689"/>
            <a:chOff x="4484484" y="1416534"/>
            <a:chExt cx="3575304" cy="4109689"/>
          </a:xfrm>
        </p:grpSpPr>
        <p:sp>
          <p:nvSpPr>
            <p:cNvPr id="5" name="TextBox 4">
              <a:extLst>
                <a:ext uri="{FF2B5EF4-FFF2-40B4-BE49-F238E27FC236}">
                  <a16:creationId xmlns:a16="http://schemas.microsoft.com/office/drawing/2014/main" id="{6D60972E-1B42-415A-B00D-A3F5398CC15F}"/>
                </a:ext>
              </a:extLst>
            </p:cNvPr>
            <p:cNvSpPr txBox="1"/>
            <p:nvPr/>
          </p:nvSpPr>
          <p:spPr>
            <a:xfrm>
              <a:off x="4484484" y="1600020"/>
              <a:ext cx="3575304" cy="3926203"/>
            </a:xfrm>
            <a:prstGeom prst="rect">
              <a:avLst/>
            </a:prstGeom>
            <a:noFill/>
            <a:ln>
              <a:noFill/>
            </a:ln>
          </p:spPr>
          <p:txBody>
            <a:bodyPr wrap="square">
              <a:spAutoFit/>
            </a:bodyPr>
            <a:lstStyle/>
            <a:p>
              <a:pPr>
                <a:lnSpc>
                  <a:spcPct val="90000"/>
                </a:lnSpc>
                <a:spcBef>
                  <a:spcPts val="1200"/>
                </a:spcBef>
                <a:spcAft>
                  <a:spcPts val="200"/>
                </a:spcAft>
                <a:buClr>
                  <a:srgbClr val="FFB81C"/>
                </a:buClr>
                <a:buSzPct val="100000"/>
                <a:defRPr/>
              </a:pPr>
              <a:r>
                <a:rPr kumimoji="0" lang="en-US" b="1" i="0" strike="noStrike" kern="1200" cap="none" spc="0" normalizeH="0" baseline="0" noProof="0" dirty="0">
                  <a:ln>
                    <a:noFill/>
                  </a:ln>
                  <a:solidFill>
                    <a:srgbClr val="092F57"/>
                  </a:solidFill>
                  <a:effectLst/>
                  <a:uLnTx/>
                  <a:uFillTx/>
                  <a:latin typeface="Arial" panose="020B0604020202020204"/>
                  <a:ea typeface="+mn-ea"/>
                  <a:cs typeface="+mn-cs"/>
                </a:rPr>
                <a:t>	</a:t>
              </a:r>
              <a:r>
                <a:rPr kumimoji="0" lang="en-US" b="1" i="0" u="sng" strike="noStrike" kern="1200" cap="none" spc="0" normalizeH="0" baseline="0" noProof="0" dirty="0">
                  <a:ln>
                    <a:noFill/>
                  </a:ln>
                  <a:solidFill>
                    <a:srgbClr val="092F57"/>
                  </a:solidFill>
                  <a:effectLst/>
                  <a:uLnTx/>
                  <a:uFillTx/>
                  <a:latin typeface="Arial" panose="020B0604020202020204"/>
                  <a:ea typeface="+mn-ea"/>
                  <a:cs typeface="+mn-cs"/>
                </a:rPr>
                <a:t>Why</a:t>
              </a:r>
              <a:r>
                <a:rPr kumimoji="0" lang="en-US" b="1" i="0" u="none" strike="noStrike" kern="1200" cap="none" spc="0" normalizeH="0" baseline="0" noProof="0" dirty="0">
                  <a:ln>
                    <a:noFill/>
                  </a:ln>
                  <a:solidFill>
                    <a:srgbClr val="092F57"/>
                  </a:solidFill>
                  <a:effectLst/>
                  <a:uLnTx/>
                  <a:uFillTx/>
                  <a:latin typeface="Arial" panose="020B0604020202020204"/>
                  <a:ea typeface="+mn-ea"/>
                  <a:cs typeface="+mn-cs"/>
                </a:rPr>
                <a:t> </a:t>
              </a:r>
              <a:r>
                <a:rPr lang="en-US" b="1" dirty="0">
                  <a:solidFill>
                    <a:srgbClr val="092F57"/>
                  </a:solidFill>
                  <a:latin typeface="Arial" panose="020B0604020202020204"/>
                </a:rPr>
                <a:t>do we need Luma Labs</a:t>
              </a:r>
              <a:r>
                <a:rPr kumimoji="0" lang="en-US" b="1" i="0" u="none" strike="noStrike" kern="1200" cap="none" spc="0" normalizeH="0" baseline="0" noProof="0" dirty="0">
                  <a:ln>
                    <a:noFill/>
                  </a:ln>
                  <a:solidFill>
                    <a:srgbClr val="092F57"/>
                  </a:solidFill>
                  <a:effectLst/>
                  <a:uLnTx/>
                  <a:uFillTx/>
                  <a:latin typeface="Arial" panose="020B0604020202020204"/>
                  <a:ea typeface="+mn-ea"/>
                  <a:cs typeface="+mn-cs"/>
                </a:rPr>
                <a:t>? </a:t>
              </a:r>
            </a:p>
            <a:p>
              <a:pPr marL="280988">
                <a:lnSpc>
                  <a:spcPct val="90000"/>
                </a:lnSpc>
                <a:spcBef>
                  <a:spcPts val="1200"/>
                </a:spcBef>
                <a:spcAft>
                  <a:spcPts val="200"/>
                </a:spcAft>
                <a:buClr>
                  <a:srgbClr val="FFB81C"/>
                </a:buClr>
                <a:buSzPct val="100000"/>
                <a:defRPr/>
              </a:pPr>
              <a:r>
                <a:rPr lang="en-US" sz="1600" dirty="0">
                  <a:solidFill>
                    <a:srgbClr val="092F57"/>
                  </a:solidFill>
                  <a:latin typeface="Arial" panose="020B0604020202020204"/>
                </a:rPr>
                <a:t>The goals of Luma Labs are to:​</a:t>
              </a:r>
            </a:p>
            <a:p>
              <a:pPr marL="566738" indent="-285750">
                <a:lnSpc>
                  <a:spcPct val="90000"/>
                </a:lnSpc>
                <a:spcBef>
                  <a:spcPts val="1200"/>
                </a:spcBef>
                <a:spcAft>
                  <a:spcPts val="200"/>
                </a:spcAft>
                <a:buClr>
                  <a:srgbClr val="FFB81C"/>
                </a:buClr>
                <a:buSzPct val="100000"/>
                <a:buFont typeface="Arial" panose="020B0604020202020204" pitchFamily="34" charset="0"/>
                <a:buChar char="•"/>
                <a:defRPr/>
              </a:pPr>
              <a:r>
                <a:rPr lang="en-US" sz="1600" dirty="0">
                  <a:solidFill>
                    <a:srgbClr val="092F57"/>
                  </a:solidFill>
                  <a:latin typeface="Arial" panose="020B0604020202020204"/>
                </a:rPr>
                <a:t>Increase the number of agencies / individuals who have an opportunity to experience Luma </a:t>
              </a:r>
            </a:p>
            <a:p>
              <a:pPr marL="566738" indent="-285750">
                <a:lnSpc>
                  <a:spcPct val="90000"/>
                </a:lnSpc>
                <a:spcBef>
                  <a:spcPts val="1200"/>
                </a:spcBef>
                <a:spcAft>
                  <a:spcPts val="200"/>
                </a:spcAft>
                <a:buClr>
                  <a:srgbClr val="FFB81C"/>
                </a:buClr>
                <a:buSzPct val="100000"/>
                <a:buFont typeface="Arial" panose="020B0604020202020204" pitchFamily="34" charset="0"/>
                <a:buChar char="•"/>
                <a:defRPr/>
              </a:pPr>
              <a:r>
                <a:rPr lang="en-US" sz="1600" dirty="0">
                  <a:solidFill>
                    <a:srgbClr val="092F57"/>
                  </a:solidFill>
                  <a:latin typeface="Arial" panose="020B0604020202020204"/>
                </a:rPr>
                <a:t>Advance stakeholder understanding of future state</a:t>
              </a:r>
            </a:p>
            <a:p>
              <a:pPr marL="566738" indent="-285750">
                <a:lnSpc>
                  <a:spcPct val="90000"/>
                </a:lnSpc>
                <a:spcBef>
                  <a:spcPts val="1200"/>
                </a:spcBef>
                <a:spcAft>
                  <a:spcPts val="200"/>
                </a:spcAft>
                <a:buClr>
                  <a:srgbClr val="FFB81C"/>
                </a:buClr>
                <a:buSzPct val="100000"/>
                <a:buFont typeface="Arial" panose="020B0604020202020204" pitchFamily="34" charset="0"/>
                <a:buChar char="•"/>
                <a:defRPr/>
              </a:pPr>
              <a:r>
                <a:rPr lang="en-US" sz="1600" dirty="0">
                  <a:solidFill>
                    <a:srgbClr val="092F57"/>
                  </a:solidFill>
                  <a:latin typeface="Arial" panose="020B0604020202020204"/>
                </a:rPr>
                <a:t>Gain insights into and capture the questions stakeholders will have about Luma</a:t>
              </a:r>
            </a:p>
            <a:p>
              <a:pPr marL="566738" indent="-285750">
                <a:lnSpc>
                  <a:spcPct val="90000"/>
                </a:lnSpc>
                <a:spcBef>
                  <a:spcPts val="1200"/>
                </a:spcBef>
                <a:spcAft>
                  <a:spcPts val="200"/>
                </a:spcAft>
                <a:buClr>
                  <a:srgbClr val="FFB81C"/>
                </a:buClr>
                <a:buSzPct val="100000"/>
                <a:buFont typeface="Arial" panose="020B0604020202020204" pitchFamily="34" charset="0"/>
                <a:buChar char="•"/>
                <a:defRPr/>
              </a:pPr>
              <a:endParaRPr lang="en-US" sz="1600" dirty="0">
                <a:solidFill>
                  <a:srgbClr val="092F57"/>
                </a:solidFill>
                <a:latin typeface="Arial" panose="020B0604020202020204"/>
              </a:endParaRPr>
            </a:p>
          </p:txBody>
        </p:sp>
        <p:pic>
          <p:nvPicPr>
            <p:cNvPr id="8" name="Graphic 7" descr="Arrow: Slight curve with solid fill">
              <a:extLst>
                <a:ext uri="{FF2B5EF4-FFF2-40B4-BE49-F238E27FC236}">
                  <a16:creationId xmlns:a16="http://schemas.microsoft.com/office/drawing/2014/main" id="{767E1DE7-2470-431F-812F-F290C117EE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3909" y="1416534"/>
              <a:ext cx="646331" cy="646331"/>
            </a:xfrm>
            <a:prstGeom prst="rect">
              <a:avLst/>
            </a:prstGeom>
          </p:spPr>
        </p:pic>
      </p:grpSp>
      <p:grpSp>
        <p:nvGrpSpPr>
          <p:cNvPr id="11" name="Group 10">
            <a:extLst>
              <a:ext uri="{FF2B5EF4-FFF2-40B4-BE49-F238E27FC236}">
                <a16:creationId xmlns:a16="http://schemas.microsoft.com/office/drawing/2014/main" id="{F1F61EA2-5F98-46E5-BD78-6228227184AD}"/>
              </a:ext>
            </a:extLst>
          </p:cNvPr>
          <p:cNvGrpSpPr/>
          <p:nvPr/>
        </p:nvGrpSpPr>
        <p:grpSpPr>
          <a:xfrm>
            <a:off x="8331582" y="1443694"/>
            <a:ext cx="3650222" cy="4292199"/>
            <a:chOff x="8059788" y="1438834"/>
            <a:chExt cx="3650222" cy="4292199"/>
          </a:xfrm>
        </p:grpSpPr>
        <p:grpSp>
          <p:nvGrpSpPr>
            <p:cNvPr id="19" name="Group 18">
              <a:extLst>
                <a:ext uri="{FF2B5EF4-FFF2-40B4-BE49-F238E27FC236}">
                  <a16:creationId xmlns:a16="http://schemas.microsoft.com/office/drawing/2014/main" id="{D18F7C83-9936-4484-BFFA-1BA39A6CED48}"/>
                </a:ext>
              </a:extLst>
            </p:cNvPr>
            <p:cNvGrpSpPr/>
            <p:nvPr/>
          </p:nvGrpSpPr>
          <p:grpSpPr>
            <a:xfrm>
              <a:off x="8059788" y="1438834"/>
              <a:ext cx="3650222" cy="2133764"/>
              <a:chOff x="734210" y="3959664"/>
              <a:chExt cx="3650222" cy="2133764"/>
            </a:xfrm>
          </p:grpSpPr>
          <p:sp>
            <p:nvSpPr>
              <p:cNvPr id="6" name="TextBox 5">
                <a:extLst>
                  <a:ext uri="{FF2B5EF4-FFF2-40B4-BE49-F238E27FC236}">
                    <a16:creationId xmlns:a16="http://schemas.microsoft.com/office/drawing/2014/main" id="{1C006DE6-01CC-44FE-A58A-B82B452DD0D0}"/>
                  </a:ext>
                </a:extLst>
              </p:cNvPr>
              <p:cNvSpPr txBox="1"/>
              <p:nvPr/>
            </p:nvSpPr>
            <p:spPr>
              <a:xfrm>
                <a:off x="734210" y="4143151"/>
                <a:ext cx="3650222" cy="1950277"/>
              </a:xfrm>
              <a:prstGeom prst="rect">
                <a:avLst/>
              </a:prstGeom>
              <a:noFill/>
              <a:ln>
                <a:noFill/>
              </a:ln>
            </p:spPr>
            <p:txBody>
              <a:bodyPr wrap="square">
                <a:spAutoFit/>
              </a:bodyPr>
              <a:lstStyle/>
              <a:p>
                <a:pPr>
                  <a:lnSpc>
                    <a:spcPct val="90000"/>
                  </a:lnSpc>
                  <a:spcBef>
                    <a:spcPts val="1200"/>
                  </a:spcBef>
                  <a:spcAft>
                    <a:spcPts val="200"/>
                  </a:spcAft>
                  <a:buClr>
                    <a:srgbClr val="FFB81C"/>
                  </a:buClr>
                  <a:buSzPct val="100000"/>
                  <a:defRPr/>
                </a:pPr>
                <a:r>
                  <a:rPr kumimoji="0" lang="en-US" b="1" i="0" strike="noStrike" kern="1200" cap="none" spc="0" normalizeH="0" baseline="0" noProof="0" dirty="0">
                    <a:ln>
                      <a:noFill/>
                    </a:ln>
                    <a:solidFill>
                      <a:srgbClr val="092F57"/>
                    </a:solidFill>
                    <a:effectLst/>
                    <a:uLnTx/>
                    <a:uFillTx/>
                    <a:latin typeface="Arial" panose="020B0604020202020204"/>
                    <a:ea typeface="+mn-ea"/>
                    <a:cs typeface="+mn-cs"/>
                  </a:rPr>
                  <a:t>	</a:t>
                </a:r>
                <a:r>
                  <a:rPr kumimoji="0" lang="en-US" b="1" i="0" u="sng" strike="noStrike" kern="1200" cap="none" spc="0" normalizeH="0" baseline="0" noProof="0" dirty="0">
                    <a:ln>
                      <a:noFill/>
                    </a:ln>
                    <a:solidFill>
                      <a:srgbClr val="092F57"/>
                    </a:solidFill>
                    <a:effectLst/>
                    <a:uLnTx/>
                    <a:uFillTx/>
                    <a:latin typeface="Arial" panose="020B0604020202020204"/>
                    <a:ea typeface="+mn-ea"/>
                    <a:cs typeface="+mn-cs"/>
                  </a:rPr>
                  <a:t>Who</a:t>
                </a:r>
                <a:r>
                  <a:rPr kumimoji="0" lang="en-US" b="1" i="0" u="none" strike="noStrike" kern="1200" cap="none" spc="0" normalizeH="0" baseline="0" noProof="0" dirty="0">
                    <a:ln>
                      <a:noFill/>
                    </a:ln>
                    <a:solidFill>
                      <a:srgbClr val="092F57"/>
                    </a:solidFill>
                    <a:effectLst/>
                    <a:uLnTx/>
                    <a:uFillTx/>
                    <a:latin typeface="Arial" panose="020B0604020202020204"/>
                    <a:ea typeface="+mn-ea"/>
                    <a:cs typeface="+mn-cs"/>
                  </a:rPr>
                  <a:t> participates in Luma Labs? </a:t>
                </a:r>
              </a:p>
              <a:p>
                <a:pPr marL="566738" indent="-285750">
                  <a:spcBef>
                    <a:spcPts val="200"/>
                  </a:spcBef>
                  <a:spcAft>
                    <a:spcPts val="400"/>
                  </a:spcAft>
                  <a:buClr>
                    <a:srgbClr val="FFB81C"/>
                  </a:buClr>
                  <a:buSzPct val="100000"/>
                  <a:buFont typeface="Arial" panose="020B0604020202020204" pitchFamily="34" charset="0"/>
                  <a:buChar char="•"/>
                  <a:defRPr/>
                </a:pPr>
                <a:r>
                  <a:rPr lang="en-US" sz="1600" dirty="0">
                    <a:solidFill>
                      <a:srgbClr val="092F57"/>
                    </a:solidFill>
                    <a:latin typeface="Arial" panose="020B0604020202020204"/>
                  </a:rPr>
                  <a:t>Participants will be identified based on their role in FSM, Procurement, or HCM.</a:t>
                </a:r>
              </a:p>
              <a:p>
                <a:pPr marL="566738" indent="-285750">
                  <a:spcBef>
                    <a:spcPts val="200"/>
                  </a:spcBef>
                  <a:spcAft>
                    <a:spcPts val="400"/>
                  </a:spcAft>
                  <a:buClr>
                    <a:srgbClr val="FFB81C"/>
                  </a:buClr>
                  <a:buSzPct val="100000"/>
                  <a:buFont typeface="Arial" panose="020B0604020202020204" pitchFamily="34" charset="0"/>
                  <a:buChar char="•"/>
                  <a:defRPr/>
                </a:pPr>
                <a:r>
                  <a:rPr kumimoji="0" lang="en-US" sz="1600" i="0" u="none" strike="noStrike" kern="1200" cap="none" spc="0" normalizeH="0" baseline="0" noProof="0" dirty="0">
                    <a:ln>
                      <a:noFill/>
                    </a:ln>
                    <a:solidFill>
                      <a:srgbClr val="092F57"/>
                    </a:solidFill>
                    <a:effectLst/>
                    <a:uLnTx/>
                    <a:uFillTx/>
                    <a:latin typeface="Arial" panose="020B0604020202020204"/>
                    <a:ea typeface="+mn-ea"/>
                    <a:cs typeface="+mn-cs"/>
                  </a:rPr>
                  <a:t>All agencies will participate in Luma Labs.</a:t>
                </a:r>
              </a:p>
            </p:txBody>
          </p:sp>
          <p:pic>
            <p:nvPicPr>
              <p:cNvPr id="9" name="Graphic 8" descr="Arrow: Slight curve with solid fill">
                <a:extLst>
                  <a:ext uri="{FF2B5EF4-FFF2-40B4-BE49-F238E27FC236}">
                    <a16:creationId xmlns:a16="http://schemas.microsoft.com/office/drawing/2014/main" id="{D50BA88A-A39A-410C-B730-8A0CAB8D88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5476" y="3959664"/>
                <a:ext cx="646331" cy="646331"/>
              </a:xfrm>
              <a:prstGeom prst="rect">
                <a:avLst/>
              </a:prstGeom>
            </p:spPr>
          </p:pic>
        </p:grpSp>
        <p:grpSp>
          <p:nvGrpSpPr>
            <p:cNvPr id="3" name="Group 2">
              <a:extLst>
                <a:ext uri="{FF2B5EF4-FFF2-40B4-BE49-F238E27FC236}">
                  <a16:creationId xmlns:a16="http://schemas.microsoft.com/office/drawing/2014/main" id="{EB73C1EE-F76D-4DE8-B432-77987E689134}"/>
                </a:ext>
              </a:extLst>
            </p:cNvPr>
            <p:cNvGrpSpPr/>
            <p:nvPr/>
          </p:nvGrpSpPr>
          <p:grpSpPr>
            <a:xfrm>
              <a:off x="8059788" y="3843490"/>
              <a:ext cx="3650222" cy="1887543"/>
              <a:chOff x="8159840" y="2887729"/>
              <a:chExt cx="3650222" cy="1887543"/>
            </a:xfrm>
          </p:grpSpPr>
          <p:sp>
            <p:nvSpPr>
              <p:cNvPr id="17" name="TextBox 16">
                <a:extLst>
                  <a:ext uri="{FF2B5EF4-FFF2-40B4-BE49-F238E27FC236}">
                    <a16:creationId xmlns:a16="http://schemas.microsoft.com/office/drawing/2014/main" id="{A5E5D78B-844F-4606-BCBD-06B8EA41F101}"/>
                  </a:ext>
                </a:extLst>
              </p:cNvPr>
              <p:cNvSpPr txBox="1"/>
              <p:nvPr/>
            </p:nvSpPr>
            <p:spPr>
              <a:xfrm>
                <a:off x="8159840" y="3071216"/>
                <a:ext cx="3650222" cy="1704056"/>
              </a:xfrm>
              <a:prstGeom prst="rect">
                <a:avLst/>
              </a:prstGeom>
              <a:noFill/>
              <a:ln>
                <a:noFill/>
              </a:ln>
            </p:spPr>
            <p:txBody>
              <a:bodyPr wrap="square">
                <a:spAutoFit/>
              </a:bodyPr>
              <a:lstStyle/>
              <a:p>
                <a:pPr>
                  <a:lnSpc>
                    <a:spcPct val="90000"/>
                  </a:lnSpc>
                  <a:spcBef>
                    <a:spcPts val="1200"/>
                  </a:spcBef>
                  <a:spcAft>
                    <a:spcPts val="200"/>
                  </a:spcAft>
                  <a:buClr>
                    <a:srgbClr val="FFB81C"/>
                  </a:buClr>
                  <a:buSzPct val="100000"/>
                  <a:defRPr/>
                </a:pPr>
                <a:r>
                  <a:rPr kumimoji="0" lang="en-US" b="1" i="0" strike="noStrike" kern="1200" cap="none" spc="0" normalizeH="0" baseline="0" noProof="0" dirty="0">
                    <a:ln>
                      <a:noFill/>
                    </a:ln>
                    <a:solidFill>
                      <a:srgbClr val="092F57"/>
                    </a:solidFill>
                    <a:effectLst/>
                    <a:uLnTx/>
                    <a:uFillTx/>
                    <a:latin typeface="Arial" panose="020B0604020202020204"/>
                    <a:ea typeface="+mn-ea"/>
                    <a:cs typeface="+mn-cs"/>
                  </a:rPr>
                  <a:t>	</a:t>
                </a:r>
                <a:r>
                  <a:rPr kumimoji="0" lang="en-US" b="1" i="0" u="sng" strike="noStrike" kern="1200" cap="none" spc="0" normalizeH="0" baseline="0" noProof="0" dirty="0">
                    <a:ln>
                      <a:noFill/>
                    </a:ln>
                    <a:solidFill>
                      <a:srgbClr val="092F57"/>
                    </a:solidFill>
                    <a:effectLst/>
                    <a:uLnTx/>
                    <a:uFillTx/>
                    <a:latin typeface="Arial" panose="020B0604020202020204"/>
                    <a:ea typeface="+mn-ea"/>
                    <a:cs typeface="+mn-cs"/>
                  </a:rPr>
                  <a:t>When</a:t>
                </a:r>
                <a:r>
                  <a:rPr kumimoji="0" lang="en-US" b="1" i="0" u="none" strike="noStrike" kern="1200" cap="none" spc="0" normalizeH="0" baseline="0" noProof="0" dirty="0">
                    <a:ln>
                      <a:noFill/>
                    </a:ln>
                    <a:solidFill>
                      <a:srgbClr val="092F57"/>
                    </a:solidFill>
                    <a:effectLst/>
                    <a:uLnTx/>
                    <a:uFillTx/>
                    <a:latin typeface="Arial" panose="020B0604020202020204"/>
                    <a:ea typeface="+mn-ea"/>
                    <a:cs typeface="+mn-cs"/>
                  </a:rPr>
                  <a:t> will I find out more? </a:t>
                </a:r>
              </a:p>
              <a:p>
                <a:pPr marL="566738" indent="-285750">
                  <a:spcBef>
                    <a:spcPts val="200"/>
                  </a:spcBef>
                  <a:spcAft>
                    <a:spcPts val="400"/>
                  </a:spcAft>
                  <a:buClr>
                    <a:srgbClr val="FFB81C"/>
                  </a:buClr>
                  <a:buSzPct val="100000"/>
                  <a:buFont typeface="Arial" panose="020B0604020202020204" pitchFamily="34" charset="0"/>
                  <a:buChar char="•"/>
                  <a:defRPr/>
                </a:pPr>
                <a:r>
                  <a:rPr lang="en-US" sz="1600" dirty="0">
                    <a:solidFill>
                      <a:srgbClr val="092F57"/>
                    </a:solidFill>
                    <a:latin typeface="Arial" panose="020B0604020202020204"/>
                  </a:rPr>
                  <a:t>More information will be released in February 2023.</a:t>
                </a:r>
              </a:p>
              <a:p>
                <a:pPr marL="566738" indent="-285750">
                  <a:spcBef>
                    <a:spcPts val="200"/>
                  </a:spcBef>
                  <a:spcAft>
                    <a:spcPts val="400"/>
                  </a:spcAft>
                  <a:buClr>
                    <a:srgbClr val="FFB81C"/>
                  </a:buClr>
                  <a:buSzPct val="100000"/>
                  <a:buFont typeface="Arial" panose="020B0604020202020204" pitchFamily="34" charset="0"/>
                  <a:buChar char="•"/>
                  <a:defRPr/>
                </a:pPr>
                <a:r>
                  <a:rPr kumimoji="0" lang="en-US" sz="1600" i="0" u="none" strike="noStrike" kern="1200" cap="none" spc="0" normalizeH="0" baseline="0" noProof="0" dirty="0">
                    <a:ln>
                      <a:noFill/>
                    </a:ln>
                    <a:solidFill>
                      <a:srgbClr val="092F57"/>
                    </a:solidFill>
                    <a:effectLst/>
                    <a:uLnTx/>
                    <a:uFillTx/>
                    <a:latin typeface="Arial" panose="020B0604020202020204"/>
                    <a:ea typeface="+mn-ea"/>
                    <a:cs typeface="+mn-cs"/>
                  </a:rPr>
                  <a:t>Luma Labs will begin on February 27.</a:t>
                </a:r>
              </a:p>
            </p:txBody>
          </p:sp>
          <p:pic>
            <p:nvPicPr>
              <p:cNvPr id="18" name="Graphic 17" descr="Arrow: Slight curve with solid fill">
                <a:extLst>
                  <a:ext uri="{FF2B5EF4-FFF2-40B4-BE49-F238E27FC236}">
                    <a16:creationId xmlns:a16="http://schemas.microsoft.com/office/drawing/2014/main" id="{EB464293-FF87-483E-A0A0-3EAF68D851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31106" y="2887729"/>
                <a:ext cx="646331" cy="646331"/>
              </a:xfrm>
              <a:prstGeom prst="rect">
                <a:avLst/>
              </a:prstGeom>
            </p:spPr>
          </p:pic>
        </p:grpSp>
      </p:grpSp>
      <p:grpSp>
        <p:nvGrpSpPr>
          <p:cNvPr id="10" name="Group 9">
            <a:extLst>
              <a:ext uri="{FF2B5EF4-FFF2-40B4-BE49-F238E27FC236}">
                <a16:creationId xmlns:a16="http://schemas.microsoft.com/office/drawing/2014/main" id="{F9958542-76C7-4489-B541-A56952821BEE}"/>
              </a:ext>
            </a:extLst>
          </p:cNvPr>
          <p:cNvGrpSpPr/>
          <p:nvPr/>
        </p:nvGrpSpPr>
        <p:grpSpPr>
          <a:xfrm>
            <a:off x="283392" y="1672722"/>
            <a:ext cx="3577026" cy="3512555"/>
            <a:chOff x="591210" y="1680197"/>
            <a:chExt cx="3577026" cy="3512555"/>
          </a:xfrm>
        </p:grpSpPr>
        <p:grpSp>
          <p:nvGrpSpPr>
            <p:cNvPr id="20" name="Group 19">
              <a:extLst>
                <a:ext uri="{FF2B5EF4-FFF2-40B4-BE49-F238E27FC236}">
                  <a16:creationId xmlns:a16="http://schemas.microsoft.com/office/drawing/2014/main" id="{1F7C7F89-FD54-4438-9FEB-FDB0BE332085}"/>
                </a:ext>
              </a:extLst>
            </p:cNvPr>
            <p:cNvGrpSpPr/>
            <p:nvPr/>
          </p:nvGrpSpPr>
          <p:grpSpPr>
            <a:xfrm>
              <a:off x="591210" y="2947299"/>
              <a:ext cx="3577026" cy="2245453"/>
              <a:chOff x="527835" y="1439945"/>
              <a:chExt cx="3577026" cy="2245453"/>
            </a:xfrm>
          </p:grpSpPr>
          <p:sp>
            <p:nvSpPr>
              <p:cNvPr id="4" name="TextBox 3">
                <a:extLst>
                  <a:ext uri="{FF2B5EF4-FFF2-40B4-BE49-F238E27FC236}">
                    <a16:creationId xmlns:a16="http://schemas.microsoft.com/office/drawing/2014/main" id="{BF4802D8-0147-4B86-92FB-28EDF6957F6D}"/>
                  </a:ext>
                </a:extLst>
              </p:cNvPr>
              <p:cNvSpPr txBox="1"/>
              <p:nvPr/>
            </p:nvSpPr>
            <p:spPr>
              <a:xfrm>
                <a:off x="527835" y="1613036"/>
                <a:ext cx="3577026" cy="2072362"/>
              </a:xfrm>
              <a:prstGeom prst="rect">
                <a:avLst/>
              </a:prstGeom>
              <a:noFill/>
              <a:ln>
                <a:noFill/>
              </a:ln>
            </p:spPr>
            <p:txBody>
              <a:bodyPr wrap="square">
                <a:spAutoFit/>
              </a:bodyPr>
              <a:lstStyle/>
              <a:p>
                <a:pPr marR="0" lvl="0" algn="l" defTabSz="914400" rtl="0" eaLnBrk="1" fontAlgn="auto" latinLnBrk="0" hangingPunct="1">
                  <a:lnSpc>
                    <a:spcPct val="90000"/>
                  </a:lnSpc>
                  <a:spcBef>
                    <a:spcPts val="1200"/>
                  </a:spcBef>
                  <a:spcAft>
                    <a:spcPts val="200"/>
                  </a:spcAft>
                  <a:buClr>
                    <a:srgbClr val="FFB81C"/>
                  </a:buClr>
                  <a:buSzPct val="100000"/>
                  <a:tabLst/>
                  <a:defRPr/>
                </a:pPr>
                <a:r>
                  <a:rPr kumimoji="0" lang="en-US" b="1" i="0" strike="noStrike" kern="1200" cap="none" spc="0" normalizeH="0" baseline="0" noProof="0" dirty="0">
                    <a:ln>
                      <a:noFill/>
                    </a:ln>
                    <a:solidFill>
                      <a:srgbClr val="092F57"/>
                    </a:solidFill>
                    <a:effectLst/>
                    <a:uLnTx/>
                    <a:uFillTx/>
                    <a:latin typeface="Arial" panose="020B0604020202020204"/>
                    <a:ea typeface="+mn-ea"/>
                    <a:cs typeface="+mn-cs"/>
                  </a:rPr>
                  <a:t>	</a:t>
                </a:r>
                <a:r>
                  <a:rPr kumimoji="0" lang="en-US" b="1" i="0" u="sng" strike="noStrike" kern="1200" cap="none" spc="0" normalizeH="0" baseline="0" noProof="0" dirty="0">
                    <a:ln>
                      <a:noFill/>
                    </a:ln>
                    <a:solidFill>
                      <a:srgbClr val="092F57"/>
                    </a:solidFill>
                    <a:effectLst/>
                    <a:uLnTx/>
                    <a:uFillTx/>
                    <a:latin typeface="Arial" panose="020B0604020202020204"/>
                    <a:ea typeface="+mn-ea"/>
                    <a:cs typeface="+mn-cs"/>
                  </a:rPr>
                  <a:t>What</a:t>
                </a:r>
                <a:r>
                  <a:rPr kumimoji="0" lang="en-US" b="1" i="0" u="none" strike="noStrike" kern="1200" cap="none" spc="0" normalizeH="0" baseline="0" noProof="0" dirty="0">
                    <a:ln>
                      <a:noFill/>
                    </a:ln>
                    <a:solidFill>
                      <a:srgbClr val="092F57"/>
                    </a:solidFill>
                    <a:effectLst/>
                    <a:uLnTx/>
                    <a:uFillTx/>
                    <a:latin typeface="Arial" panose="020B0604020202020204"/>
                    <a:ea typeface="+mn-ea"/>
                    <a:cs typeface="+mn-cs"/>
                  </a:rPr>
                  <a:t> are Luma Labs? </a:t>
                </a:r>
              </a:p>
              <a:p>
                <a:pPr marL="566738" indent="-285750">
                  <a:lnSpc>
                    <a:spcPct val="90000"/>
                  </a:lnSpc>
                  <a:spcBef>
                    <a:spcPts val="1200"/>
                  </a:spcBef>
                  <a:spcAft>
                    <a:spcPts val="200"/>
                  </a:spcAft>
                  <a:buClr>
                    <a:srgbClr val="FFB81C"/>
                  </a:buClr>
                  <a:buSzPct val="100000"/>
                  <a:buFont typeface="Arial" panose="020B0604020202020204" pitchFamily="34" charset="0"/>
                  <a:buChar char="•"/>
                  <a:defRPr/>
                </a:pPr>
                <a:r>
                  <a:rPr lang="en-US" sz="1600" dirty="0">
                    <a:solidFill>
                      <a:srgbClr val="092F57"/>
                    </a:solidFill>
                    <a:latin typeface="Arial" panose="020B0604020202020204"/>
                  </a:rPr>
                  <a:t>Luma Labs will provide Idaho agency employees an opportunity to experience their COA data, org structure, and sample of basic processes &amp; configuration prior to go-live in Summer 2023.​</a:t>
                </a:r>
              </a:p>
            </p:txBody>
          </p:sp>
          <p:pic>
            <p:nvPicPr>
              <p:cNvPr id="7" name="Graphic 6" descr="Arrow: Slight curve with solid fill">
                <a:extLst>
                  <a:ext uri="{FF2B5EF4-FFF2-40B4-BE49-F238E27FC236}">
                    <a16:creationId xmlns:a16="http://schemas.microsoft.com/office/drawing/2014/main" id="{F40E0BA2-3BAC-45C5-8BFC-9722E7FD97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4210" y="1439945"/>
                <a:ext cx="646331" cy="646331"/>
              </a:xfrm>
              <a:prstGeom prst="rect">
                <a:avLst/>
              </a:prstGeom>
            </p:spPr>
          </p:pic>
        </p:grpSp>
        <p:grpSp>
          <p:nvGrpSpPr>
            <p:cNvPr id="24" name="Group 23">
              <a:extLst>
                <a:ext uri="{FF2B5EF4-FFF2-40B4-BE49-F238E27FC236}">
                  <a16:creationId xmlns:a16="http://schemas.microsoft.com/office/drawing/2014/main" id="{06923F93-E34F-4896-B7EE-122F042D66F8}"/>
                </a:ext>
              </a:extLst>
            </p:cNvPr>
            <p:cNvGrpSpPr/>
            <p:nvPr/>
          </p:nvGrpSpPr>
          <p:grpSpPr>
            <a:xfrm>
              <a:off x="2047796" y="1680197"/>
              <a:ext cx="1046776" cy="1032884"/>
              <a:chOff x="2239632" y="1348177"/>
              <a:chExt cx="1046776" cy="1032884"/>
            </a:xfrm>
          </p:grpSpPr>
          <p:sp>
            <p:nvSpPr>
              <p:cNvPr id="23" name="Oval 22">
                <a:extLst>
                  <a:ext uri="{FF2B5EF4-FFF2-40B4-BE49-F238E27FC236}">
                    <a16:creationId xmlns:a16="http://schemas.microsoft.com/office/drawing/2014/main" id="{EBA6D1B2-5968-4E36-AD10-079EC7AF6F47}"/>
                  </a:ext>
                </a:extLst>
              </p:cNvPr>
              <p:cNvSpPr/>
              <p:nvPr/>
            </p:nvSpPr>
            <p:spPr>
              <a:xfrm>
                <a:off x="2239632" y="1348177"/>
                <a:ext cx="1046776" cy="1032884"/>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Microscope with solid fill">
                <a:extLst>
                  <a:ext uri="{FF2B5EF4-FFF2-40B4-BE49-F238E27FC236}">
                    <a16:creationId xmlns:a16="http://schemas.microsoft.com/office/drawing/2014/main" id="{0F231936-0540-4B5D-891E-CBA8AA1224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85943" y="1392119"/>
                <a:ext cx="914400" cy="914400"/>
              </a:xfrm>
              <a:prstGeom prst="rect">
                <a:avLst/>
              </a:prstGeom>
            </p:spPr>
          </p:pic>
        </p:grpSp>
      </p:grpSp>
    </p:spTree>
    <p:extLst>
      <p:ext uri="{BB962C8B-B14F-4D97-AF65-F5344CB8AC3E}">
        <p14:creationId xmlns:p14="http://schemas.microsoft.com/office/powerpoint/2010/main" val="2231511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93C483-708F-47EE-8CB1-5316689F1203}"/>
              </a:ext>
            </a:extLst>
          </p:cNvPr>
          <p:cNvSpPr txBox="1"/>
          <p:nvPr/>
        </p:nvSpPr>
        <p:spPr>
          <a:xfrm>
            <a:off x="11045229" y="6438510"/>
            <a:ext cx="3764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a:t>
            </a:r>
          </a:p>
        </p:txBody>
      </p:sp>
      <p:sp>
        <p:nvSpPr>
          <p:cNvPr id="3" name="TextBox 2">
            <a:extLst>
              <a:ext uri="{FF2B5EF4-FFF2-40B4-BE49-F238E27FC236}">
                <a16:creationId xmlns:a16="http://schemas.microsoft.com/office/drawing/2014/main" id="{2FA5E580-82A5-429B-BFD4-57D8143E89EF}"/>
              </a:ext>
            </a:extLst>
          </p:cNvPr>
          <p:cNvSpPr txBox="1"/>
          <p:nvPr/>
        </p:nvSpPr>
        <p:spPr>
          <a:xfrm>
            <a:off x="209550" y="314325"/>
            <a:ext cx="475297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Share your feedback!</a:t>
            </a:r>
          </a:p>
        </p:txBody>
      </p:sp>
      <p:pic>
        <p:nvPicPr>
          <p:cNvPr id="4" name="Picture 3">
            <a:extLst>
              <a:ext uri="{FF2B5EF4-FFF2-40B4-BE49-F238E27FC236}">
                <a16:creationId xmlns:a16="http://schemas.microsoft.com/office/drawing/2014/main" id="{C44F435D-0BDC-4B7F-AF41-C7BF3DBBF9DD}"/>
              </a:ext>
            </a:extLst>
          </p:cNvPr>
          <p:cNvPicPr>
            <a:picLocks noChangeAspect="1"/>
          </p:cNvPicPr>
          <p:nvPr/>
        </p:nvPicPr>
        <p:blipFill>
          <a:blip r:embed="rId3"/>
          <a:stretch>
            <a:fillRect/>
          </a:stretch>
        </p:blipFill>
        <p:spPr>
          <a:xfrm>
            <a:off x="1851537" y="1328272"/>
            <a:ext cx="3009789" cy="4444179"/>
          </a:xfrm>
          <a:prstGeom prst="rect">
            <a:avLst/>
          </a:prstGeom>
        </p:spPr>
      </p:pic>
      <p:sp>
        <p:nvSpPr>
          <p:cNvPr id="2" name="TextBox 1">
            <a:extLst>
              <a:ext uri="{FF2B5EF4-FFF2-40B4-BE49-F238E27FC236}">
                <a16:creationId xmlns:a16="http://schemas.microsoft.com/office/drawing/2014/main" id="{41AEBFD4-5C11-4458-8CA7-0FBA68E89EE3}"/>
              </a:ext>
            </a:extLst>
          </p:cNvPr>
          <p:cNvSpPr txBox="1"/>
          <p:nvPr/>
        </p:nvSpPr>
        <p:spPr>
          <a:xfrm>
            <a:off x="5069940" y="2690336"/>
            <a:ext cx="6681457"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Let us know what you think of the toolkit!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Share your feedback on the easy-to-complete form anytime.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Access the form </a:t>
            </a:r>
            <a:r>
              <a:rPr lang="en-US" dirty="0">
                <a:latin typeface="Arial" panose="020B0604020202020204" pitchFamily="34" charset="0"/>
                <a:cs typeface="Arial" panose="020B0604020202020204" pitchFamily="34" charset="0"/>
                <a:hlinkClick r:id="rId4"/>
              </a:rPr>
              <a:t>online here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84558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048971-80F8-48E5-A2DF-66992FB8184B}"/>
              </a:ext>
            </a:extLst>
          </p:cNvPr>
          <p:cNvSpPr txBox="1"/>
          <p:nvPr/>
        </p:nvSpPr>
        <p:spPr>
          <a:xfrm>
            <a:off x="209550" y="314325"/>
            <a:ext cx="475297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Resources</a:t>
            </a:r>
          </a:p>
        </p:txBody>
      </p:sp>
      <p:sp>
        <p:nvSpPr>
          <p:cNvPr id="4" name="Content Placeholder 2">
            <a:extLst>
              <a:ext uri="{FF2B5EF4-FFF2-40B4-BE49-F238E27FC236}">
                <a16:creationId xmlns:a16="http://schemas.microsoft.com/office/drawing/2014/main" id="{DF9D4D04-B029-4339-AB21-38811005C0EA}"/>
              </a:ext>
            </a:extLst>
          </p:cNvPr>
          <p:cNvSpPr txBox="1">
            <a:spLocks/>
          </p:cNvSpPr>
          <p:nvPr/>
        </p:nvSpPr>
        <p:spPr>
          <a:xfrm>
            <a:off x="167020" y="1164641"/>
            <a:ext cx="5856963" cy="584775"/>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Have questions? Please contact or access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1DBD091-AED7-4352-96D7-C48E2E185F34}"/>
              </a:ext>
            </a:extLst>
          </p:cNvPr>
          <p:cNvSpPr/>
          <p:nvPr/>
        </p:nvSpPr>
        <p:spPr>
          <a:xfrm>
            <a:off x="1781129" y="2788392"/>
            <a:ext cx="4524421" cy="1514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5E1E3A0-E475-45E5-95F1-74BBF93E2B9A}"/>
              </a:ext>
            </a:extLst>
          </p:cNvPr>
          <p:cNvGrpSpPr/>
          <p:nvPr/>
        </p:nvGrpSpPr>
        <p:grpSpPr>
          <a:xfrm>
            <a:off x="1930491" y="2857355"/>
            <a:ext cx="4375059" cy="1645952"/>
            <a:chOff x="586367" y="1742601"/>
            <a:chExt cx="4375059" cy="1645952"/>
          </a:xfrm>
        </p:grpSpPr>
        <p:sp>
          <p:nvSpPr>
            <p:cNvPr id="7" name="TextBox 6">
              <a:extLst>
                <a:ext uri="{FF2B5EF4-FFF2-40B4-BE49-F238E27FC236}">
                  <a16:creationId xmlns:a16="http://schemas.microsoft.com/office/drawing/2014/main" id="{07ED216E-07C9-4581-A4C7-D1E1021B9151}"/>
                </a:ext>
              </a:extLst>
            </p:cNvPr>
            <p:cNvSpPr txBox="1"/>
            <p:nvPr/>
          </p:nvSpPr>
          <p:spPr>
            <a:xfrm>
              <a:off x="2971645" y="2511390"/>
              <a:ext cx="198978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Danielle Stevens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dstevens@sco.idaho.gov</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208-332-8868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FDEB8A-D3BF-4C84-9BF1-B280E8F7122E}"/>
                </a:ext>
              </a:extLst>
            </p:cNvPr>
            <p:cNvSpPr txBox="1"/>
            <p:nvPr/>
          </p:nvSpPr>
          <p:spPr>
            <a:xfrm>
              <a:off x="586367" y="1742601"/>
              <a:ext cx="198978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Krystal Griffith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kgriffith@sco.idaho.gov</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208-332-8861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32F37B9-DAD5-4002-8DB2-4D7EE37960DB}"/>
                </a:ext>
              </a:extLst>
            </p:cNvPr>
            <p:cNvSpPr txBox="1"/>
            <p:nvPr/>
          </p:nvSpPr>
          <p:spPr>
            <a:xfrm>
              <a:off x="2971645" y="1742601"/>
              <a:ext cx="198978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 Lehosit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clehosit@sco.idaho.gov</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208-332-8887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9BA89FD-37F1-4D29-8B05-335A2D40653F}"/>
                </a:ext>
              </a:extLst>
            </p:cNvPr>
            <p:cNvSpPr txBox="1"/>
            <p:nvPr/>
          </p:nvSpPr>
          <p:spPr>
            <a:xfrm>
              <a:off x="586367" y="2511390"/>
              <a:ext cx="198978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Elijah Stearns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estearns@sco.idaho.gov</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208-332-8871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Graphic 10" descr="Megaphone1 with solid fill">
            <a:extLst>
              <a:ext uri="{FF2B5EF4-FFF2-40B4-BE49-F238E27FC236}">
                <a16:creationId xmlns:a16="http://schemas.microsoft.com/office/drawing/2014/main" id="{1764E81F-0AD3-4A5D-B2CF-0F00562A0D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8146" y="1749051"/>
            <a:ext cx="1108304" cy="1108304"/>
          </a:xfrm>
          <a:prstGeom prst="rect">
            <a:avLst/>
          </a:prstGeom>
        </p:spPr>
      </p:pic>
      <p:sp>
        <p:nvSpPr>
          <p:cNvPr id="12" name="TextBox 11">
            <a:extLst>
              <a:ext uri="{FF2B5EF4-FFF2-40B4-BE49-F238E27FC236}">
                <a16:creationId xmlns:a16="http://schemas.microsoft.com/office/drawing/2014/main" id="{47502CFE-F2EB-4328-9127-7C450B364399}"/>
              </a:ext>
            </a:extLst>
          </p:cNvPr>
          <p:cNvSpPr txBox="1"/>
          <p:nvPr/>
        </p:nvSpPr>
        <p:spPr>
          <a:xfrm>
            <a:off x="1666829" y="1834284"/>
            <a:ext cx="4994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Agency Advocate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our Agency Advocates sit within the State Controller’s Office and are dedicated to a subset of agencies. They’re here to support you and your staff as we cross the finish line to Go-Live.</a:t>
            </a:r>
          </a:p>
        </p:txBody>
      </p:sp>
      <p:pic>
        <p:nvPicPr>
          <p:cNvPr id="14" name="Graphic 13" descr="Internet with solid fill">
            <a:extLst>
              <a:ext uri="{FF2B5EF4-FFF2-40B4-BE49-F238E27FC236}">
                <a16:creationId xmlns:a16="http://schemas.microsoft.com/office/drawing/2014/main" id="{1B12BB7E-2336-4F6D-BCE1-8844211198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0026" y="4739398"/>
            <a:ext cx="1106424" cy="1106424"/>
          </a:xfrm>
          <a:prstGeom prst="rect">
            <a:avLst/>
          </a:prstGeom>
        </p:spPr>
      </p:pic>
      <p:sp>
        <p:nvSpPr>
          <p:cNvPr id="16" name="TextBox 15">
            <a:extLst>
              <a:ext uri="{FF2B5EF4-FFF2-40B4-BE49-F238E27FC236}">
                <a16:creationId xmlns:a16="http://schemas.microsoft.com/office/drawing/2014/main" id="{C9C9AEF5-2A4A-4446-8D64-4AF43F604A96}"/>
              </a:ext>
            </a:extLst>
          </p:cNvPr>
          <p:cNvSpPr txBox="1"/>
          <p:nvPr/>
        </p:nvSpPr>
        <p:spPr>
          <a:xfrm>
            <a:off x="1666829" y="4897782"/>
            <a:ext cx="4994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Revisit Existing Communication Channels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familiarize yourself with information already available about the Luma Project by visiting the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hlinkClick r:id="rId11"/>
              </a:rPr>
              <a:t>Luma Website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and the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hlinkClick r:id="rId12"/>
              </a:rPr>
              <a:t>Luma YouTube Page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81000A74-1BAE-4A0B-8C50-B7476CB9AB58}"/>
              </a:ext>
            </a:extLst>
          </p:cNvPr>
          <p:cNvSpPr/>
          <p:nvPr/>
        </p:nvSpPr>
        <p:spPr>
          <a:xfrm rot="16200000" flipH="1">
            <a:off x="6783289" y="400933"/>
            <a:ext cx="5691883" cy="4890016"/>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Paper files on the table">
            <a:extLst>
              <a:ext uri="{FF2B5EF4-FFF2-40B4-BE49-F238E27FC236}">
                <a16:creationId xmlns:a16="http://schemas.microsoft.com/office/drawing/2014/main" id="{6FBEEDC5-B7F9-4964-9B49-9B524C702461}"/>
              </a:ext>
            </a:extLst>
          </p:cNvPr>
          <p:cNvPicPr>
            <a:picLocks noChangeAspect="1"/>
          </p:cNvPicPr>
          <p:nvPr/>
        </p:nvPicPr>
        <p:blipFill rotWithShape="1">
          <a:blip r:embed="rId13">
            <a:extLst>
              <a:ext uri="{28A0092B-C50C-407E-A947-70E740481C1C}">
                <a14:useLocalDpi xmlns:a14="http://schemas.microsoft.com/office/drawing/2010/main" val="0"/>
              </a:ext>
            </a:extLst>
          </a:blip>
          <a:srcRect r="48055"/>
          <a:stretch/>
        </p:blipFill>
        <p:spPr>
          <a:xfrm>
            <a:off x="7305409" y="0"/>
            <a:ext cx="4890016" cy="5845822"/>
          </a:xfrm>
          <a:prstGeom prst="rect">
            <a:avLst/>
          </a:prstGeom>
        </p:spPr>
      </p:pic>
      <p:sp>
        <p:nvSpPr>
          <p:cNvPr id="20" name="TextBox 19">
            <a:extLst>
              <a:ext uri="{FF2B5EF4-FFF2-40B4-BE49-F238E27FC236}">
                <a16:creationId xmlns:a16="http://schemas.microsoft.com/office/drawing/2014/main" id="{189A17B1-32D4-4F27-81C7-8C08CBD7D002}"/>
              </a:ext>
            </a:extLst>
          </p:cNvPr>
          <p:cNvSpPr txBox="1"/>
          <p:nvPr/>
        </p:nvSpPr>
        <p:spPr>
          <a:xfrm>
            <a:off x="10999963" y="6438510"/>
            <a:ext cx="3621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a:t>
            </a:r>
          </a:p>
        </p:txBody>
      </p:sp>
    </p:spTree>
    <p:extLst>
      <p:ext uri="{BB962C8B-B14F-4D97-AF65-F5344CB8AC3E}">
        <p14:creationId xmlns:p14="http://schemas.microsoft.com/office/powerpoint/2010/main" val="3505363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048971-80F8-48E5-A2DF-66992FB8184B}"/>
              </a:ext>
            </a:extLst>
          </p:cNvPr>
          <p:cNvSpPr txBox="1"/>
          <p:nvPr/>
        </p:nvSpPr>
        <p:spPr>
          <a:xfrm>
            <a:off x="209550" y="314325"/>
            <a:ext cx="475297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Terminology and Acronyms</a:t>
            </a:r>
          </a:p>
        </p:txBody>
      </p:sp>
      <p:sp>
        <p:nvSpPr>
          <p:cNvPr id="4" name="Content Placeholder 2">
            <a:extLst>
              <a:ext uri="{FF2B5EF4-FFF2-40B4-BE49-F238E27FC236}">
                <a16:creationId xmlns:a16="http://schemas.microsoft.com/office/drawing/2014/main" id="{DF9D4D04-B029-4339-AB21-38811005C0EA}"/>
              </a:ext>
            </a:extLst>
          </p:cNvPr>
          <p:cNvSpPr txBox="1">
            <a:spLocks/>
          </p:cNvSpPr>
          <p:nvPr/>
        </p:nvSpPr>
        <p:spPr>
          <a:xfrm>
            <a:off x="167019" y="1164641"/>
            <a:ext cx="11499843" cy="584775"/>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The following is a list of terminology and acronyms you will see in Luma Project communications and their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89A17B1-32D4-4F27-81C7-8C08CBD7D002}"/>
              </a:ext>
            </a:extLst>
          </p:cNvPr>
          <p:cNvSpPr txBox="1"/>
          <p:nvPr/>
        </p:nvSpPr>
        <p:spPr>
          <a:xfrm>
            <a:off x="10999963" y="6438510"/>
            <a:ext cx="3621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a:t>
            </a:r>
          </a:p>
        </p:txBody>
      </p:sp>
      <p:graphicFrame>
        <p:nvGraphicFramePr>
          <p:cNvPr id="5" name="Content Placeholder 6">
            <a:extLst>
              <a:ext uri="{FF2B5EF4-FFF2-40B4-BE49-F238E27FC236}">
                <a16:creationId xmlns:a16="http://schemas.microsoft.com/office/drawing/2014/main" id="{C18D6D4A-97AB-43F2-96D3-EEF6EE90C0EF}"/>
              </a:ext>
            </a:extLst>
          </p:cNvPr>
          <p:cNvGraphicFramePr>
            <a:graphicFrameLocks/>
          </p:cNvGraphicFramePr>
          <p:nvPr/>
        </p:nvGraphicFramePr>
        <p:xfrm>
          <a:off x="688092" y="1539866"/>
          <a:ext cx="10457695" cy="4470494"/>
        </p:xfrm>
        <a:graphic>
          <a:graphicData uri="http://schemas.openxmlformats.org/drawingml/2006/table">
            <a:tbl>
              <a:tblPr firstRow="1" bandRow="1">
                <a:tableStyleId>{C083E6E3-FA7D-4D7B-A595-EF9225AFEA82}</a:tableStyleId>
              </a:tblPr>
              <a:tblGrid>
                <a:gridCol w="2688154">
                  <a:extLst>
                    <a:ext uri="{9D8B030D-6E8A-4147-A177-3AD203B41FA5}">
                      <a16:colId xmlns:a16="http://schemas.microsoft.com/office/drawing/2014/main" val="20000"/>
                    </a:ext>
                  </a:extLst>
                </a:gridCol>
                <a:gridCol w="7769541">
                  <a:extLst>
                    <a:ext uri="{9D8B030D-6E8A-4147-A177-3AD203B41FA5}">
                      <a16:colId xmlns:a16="http://schemas.microsoft.com/office/drawing/2014/main" val="20001"/>
                    </a:ext>
                  </a:extLst>
                </a:gridCol>
              </a:tblGrid>
              <a:tr h="309974">
                <a:tc>
                  <a:txBody>
                    <a:bodyPr/>
                    <a:lstStyle/>
                    <a:p>
                      <a:pPr algn="l"/>
                      <a:r>
                        <a:rPr lang="en-GB" sz="1400" b="1" dirty="0">
                          <a:solidFill>
                            <a:schemeClr val="bg1"/>
                          </a:solidFill>
                          <a:latin typeface="Arial" panose="020B0604020202020204" pitchFamily="34" charset="0"/>
                          <a:cs typeface="Arial" panose="020B0604020202020204" pitchFamily="34" charset="0"/>
                        </a:rPr>
                        <a:t>Term / Acronym </a:t>
                      </a:r>
                    </a:p>
                  </a:txBody>
                  <a:tcPr marL="91980" marR="919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92F57"/>
                    </a:solidFill>
                  </a:tcPr>
                </a:tc>
                <a:tc>
                  <a:txBody>
                    <a:bodyPr/>
                    <a:lstStyle/>
                    <a:p>
                      <a:pPr algn="l">
                        <a:tabLst>
                          <a:tab pos="5316538" algn="l"/>
                        </a:tabLst>
                      </a:pPr>
                      <a:r>
                        <a:rPr lang="en-GB" sz="1400" b="1" dirty="0">
                          <a:solidFill>
                            <a:schemeClr val="bg1"/>
                          </a:solidFill>
                          <a:latin typeface="Arial" panose="020B0604020202020204" pitchFamily="34" charset="0"/>
                          <a:cs typeface="Arial" panose="020B0604020202020204" pitchFamily="34" charset="0"/>
                        </a:rPr>
                        <a:t>Definition </a:t>
                      </a:r>
                    </a:p>
                  </a:txBody>
                  <a:tcPr marL="91980" marR="91980" anchor="ctr">
                    <a:lnT w="12700" cap="flat" cmpd="sng" algn="ctr">
                      <a:solidFill>
                        <a:schemeClr val="tx1"/>
                      </a:solidFill>
                      <a:prstDash val="solid"/>
                      <a:round/>
                      <a:headEnd type="none" w="med" len="med"/>
                      <a:tailEnd type="none" w="med" len="med"/>
                    </a:lnT>
                    <a:solidFill>
                      <a:srgbClr val="092F57"/>
                    </a:solidFill>
                  </a:tcPr>
                </a:tc>
                <a:extLst>
                  <a:ext uri="{0D108BD9-81ED-4DB2-BD59-A6C34878D82A}">
                    <a16:rowId xmlns:a16="http://schemas.microsoft.com/office/drawing/2014/main" val="10000"/>
                  </a:ext>
                </a:extLst>
              </a:tr>
              <a:tr h="258312">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CRA</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Arial" panose="020B0604020202020204" pitchFamily="34" charset="0"/>
                          <a:cs typeface="Arial" panose="020B0604020202020204" pitchFamily="34" charset="0"/>
                        </a:rPr>
                        <a:t>Change Readiness Assessment</a:t>
                      </a:r>
                      <a:r>
                        <a:rPr lang="en-US" sz="1300" b="0" i="0" u="none" strike="noStrike" dirty="0">
                          <a:solidFill>
                            <a:srgbClr val="000000"/>
                          </a:solidFill>
                          <a:effectLst/>
                          <a:latin typeface="Arial" panose="020B0604020202020204" pitchFamily="34" charset="0"/>
                          <a:cs typeface="Arial" panose="020B0604020202020204" pitchFamily="34" charset="0"/>
                        </a:rPr>
                        <a:t>: A survey sent to a broad sample of agency employees to measure how informed Stakeholders feel about the Luma project. Forthcoming CRAs will be deployed in January and May.</a:t>
                      </a:r>
                    </a:p>
                  </a:txBody>
                  <a:tcPr marL="0" marR="0" marT="0" marB="0" anchor="ctr"/>
                </a:tc>
                <a:extLst>
                  <a:ext uri="{0D108BD9-81ED-4DB2-BD59-A6C34878D82A}">
                    <a16:rowId xmlns:a16="http://schemas.microsoft.com/office/drawing/2014/main" val="1730304819"/>
                  </a:ext>
                </a:extLst>
              </a:tr>
              <a:tr h="176711">
                <a:tc>
                  <a:txBody>
                    <a:bodyPr/>
                    <a:lstStyle/>
                    <a:p>
                      <a:pPr marL="91440" lvl="1" algn="l" fontAlgn="ct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FSM</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Arial" panose="020B0604020202020204" pitchFamily="34" charset="0"/>
                          <a:cs typeface="Arial" panose="020B0604020202020204" pitchFamily="34" charset="0"/>
                        </a:rPr>
                        <a:t>Finance and Supply Chain Management</a:t>
                      </a:r>
                      <a:r>
                        <a:rPr lang="en-US" sz="1300" b="0" i="0" u="none" strike="noStrike" dirty="0">
                          <a:solidFill>
                            <a:srgbClr val="000000"/>
                          </a:solidFill>
                          <a:effectLst/>
                          <a:latin typeface="Arial" panose="020B0604020202020204" pitchFamily="34" charset="0"/>
                          <a:cs typeface="Arial" panose="020B0604020202020204" pitchFamily="34" charset="0"/>
                        </a:rPr>
                        <a:t>. Formerly Phase 1, entails all finance and procurement modules.</a:t>
                      </a:r>
                    </a:p>
                  </a:txBody>
                  <a:tcPr marL="0" marR="0" marT="0" marB="0" anchor="ctr"/>
                </a:tc>
                <a:extLst>
                  <a:ext uri="{0D108BD9-81ED-4DB2-BD59-A6C34878D82A}">
                    <a16:rowId xmlns:a16="http://schemas.microsoft.com/office/drawing/2014/main" val="1939199601"/>
                  </a:ext>
                </a:extLst>
              </a:tr>
              <a:tr h="176711">
                <a:tc>
                  <a:txBody>
                    <a:bodyPr/>
                    <a:lstStyle/>
                    <a:p>
                      <a:pPr marL="91440" lvl="1" algn="l" fontAlgn="ct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HCM</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Arial" panose="020B0604020202020204" pitchFamily="34" charset="0"/>
                          <a:cs typeface="Arial" panose="020B0604020202020204" pitchFamily="34" charset="0"/>
                        </a:rPr>
                        <a:t>Human Capital Management</a:t>
                      </a:r>
                      <a:r>
                        <a:rPr lang="en-US" sz="1300" b="0" i="0" u="none" strike="noStrike" dirty="0">
                          <a:solidFill>
                            <a:srgbClr val="000000"/>
                          </a:solidFill>
                          <a:effectLst/>
                          <a:latin typeface="Arial" panose="020B0604020202020204" pitchFamily="34" charset="0"/>
                          <a:cs typeface="Arial" panose="020B0604020202020204" pitchFamily="34" charset="0"/>
                        </a:rPr>
                        <a:t>. Formerly Phase 2, entails all human capital management, payroll, and time modules.</a:t>
                      </a:r>
                    </a:p>
                  </a:txBody>
                  <a:tcPr marL="0" marR="0" marT="0" marB="0" anchor="ctr"/>
                </a:tc>
                <a:extLst>
                  <a:ext uri="{0D108BD9-81ED-4DB2-BD59-A6C34878D82A}">
                    <a16:rowId xmlns:a16="http://schemas.microsoft.com/office/drawing/2014/main" val="1965360792"/>
                  </a:ext>
                </a:extLst>
              </a:tr>
              <a:tr h="176711">
                <a:tc>
                  <a:txBody>
                    <a:bodyPr/>
                    <a:lstStyle/>
                    <a:p>
                      <a:pPr marL="91440" lvl="1" algn="l" fontAlgn="ct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JSIT</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Arial" panose="020B0604020202020204" pitchFamily="34" charset="0"/>
                          <a:cs typeface="Arial" panose="020B0604020202020204" pitchFamily="34" charset="0"/>
                        </a:rPr>
                        <a:t>Joint System Integration Testing</a:t>
                      </a:r>
                      <a:r>
                        <a:rPr lang="en-US" sz="1300" b="0" i="0" u="none" strike="noStrike" dirty="0">
                          <a:solidFill>
                            <a:srgbClr val="000000"/>
                          </a:solidFill>
                          <a:effectLst/>
                          <a:latin typeface="Arial" panose="020B0604020202020204" pitchFamily="34" charset="0"/>
                          <a:cs typeface="Arial" panose="020B0604020202020204" pitchFamily="34" charset="0"/>
                        </a:rPr>
                        <a:t>: intended to confirm that FSM and HCM business processes perform as designer across an integrated set of modules and that the system meets critical State business requirements at Go-Live. Agency testing is planned for 2/13-3.17.</a:t>
                      </a:r>
                    </a:p>
                  </a:txBody>
                  <a:tcPr marL="0" marR="0" marT="0" marB="0" anchor="ctr"/>
                </a:tc>
                <a:extLst>
                  <a:ext uri="{0D108BD9-81ED-4DB2-BD59-A6C34878D82A}">
                    <a16:rowId xmlns:a16="http://schemas.microsoft.com/office/drawing/2014/main" val="229066785"/>
                  </a:ext>
                </a:extLst>
              </a:tr>
              <a:tr h="176711">
                <a:tc>
                  <a:txBody>
                    <a:bodyPr/>
                    <a:lstStyle/>
                    <a:p>
                      <a:pPr marL="91440" lvl="1" algn="l" fontAlgn="ct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Role Workshop</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Arial" panose="020B0604020202020204" pitchFamily="34" charset="0"/>
                          <a:cs typeface="Arial" panose="020B0604020202020204" pitchFamily="34" charset="0"/>
                        </a:rPr>
                        <a:t>Role Workshops will be open to all staff and will be aligned to specific security roles. The workshops reiterate what the employee will do in Luma and what changes they can expect. Planned for February and March.</a:t>
                      </a:r>
                    </a:p>
                  </a:txBody>
                  <a:tcPr marL="0" marR="0" marT="0" marB="0" anchor="ctr"/>
                </a:tc>
                <a:extLst>
                  <a:ext uri="{0D108BD9-81ED-4DB2-BD59-A6C34878D82A}">
                    <a16:rowId xmlns:a16="http://schemas.microsoft.com/office/drawing/2014/main" val="1327425829"/>
                  </a:ext>
                </a:extLst>
              </a:tr>
              <a:tr h="249177">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User Experience (UX) Simulation</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Arial" panose="020B0604020202020204" pitchFamily="34" charset="0"/>
                          <a:cs typeface="Arial" panose="020B0604020202020204" pitchFamily="34" charset="0"/>
                        </a:rPr>
                        <a:t>UX Simulations will mimic users being inside the Luma system, wherein employees will be guided with instructions on how to complete common scenarios. Planned for February through April.</a:t>
                      </a:r>
                    </a:p>
                  </a:txBody>
                  <a:tcPr marL="0" marR="0" marT="0" marB="0" anchor="ctr"/>
                </a:tc>
                <a:extLst>
                  <a:ext uri="{0D108BD9-81ED-4DB2-BD59-A6C34878D82A}">
                    <a16:rowId xmlns:a16="http://schemas.microsoft.com/office/drawing/2014/main" val="2258294380"/>
                  </a:ext>
                </a:extLst>
              </a:tr>
              <a:tr h="249177">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Luma Labs</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u="none" strike="noStrike" kern="1200" dirty="0">
                          <a:solidFill>
                            <a:srgbClr val="000000"/>
                          </a:solidFill>
                          <a:effectLst/>
                          <a:latin typeface="Arial" panose="020B0604020202020204" pitchFamily="34" charset="0"/>
                          <a:ea typeface="+mn-ea"/>
                          <a:cs typeface="Arial" panose="020B0604020202020204" pitchFamily="34" charset="0"/>
                        </a:rPr>
                        <a:t>Luma Labs are intended to grow confidence in Luma by providing selected agencies and individuals an opportunity to experience the Luma configuration. Planning In-Progress.</a:t>
                      </a:r>
                    </a:p>
                  </a:txBody>
                  <a:tcPr marL="0" marR="0" marT="0" marB="0" anchor="ctr"/>
                </a:tc>
                <a:extLst>
                  <a:ext uri="{0D108BD9-81ED-4DB2-BD59-A6C34878D82A}">
                    <a16:rowId xmlns:a16="http://schemas.microsoft.com/office/drawing/2014/main" val="2360366305"/>
                  </a:ext>
                </a:extLst>
              </a:tr>
              <a:tr h="249177">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Operational Readiness Toolkit</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Arial" panose="020B0604020202020204" pitchFamily="34" charset="0"/>
                          <a:cs typeface="Arial" panose="020B0604020202020204" pitchFamily="34" charset="0"/>
                        </a:rPr>
                        <a:t>A toolset that will be provided to agencies to enable self-discovery of unique impacts and subsequent plans based on the unique agency needs. Details forthcoming.</a:t>
                      </a:r>
                    </a:p>
                  </a:txBody>
                  <a:tcPr marL="0" marR="0" marT="0" marB="0" anchor="ctr"/>
                </a:tc>
                <a:extLst>
                  <a:ext uri="{0D108BD9-81ED-4DB2-BD59-A6C34878D82A}">
                    <a16:rowId xmlns:a16="http://schemas.microsoft.com/office/drawing/2014/main" val="1813600055"/>
                  </a:ext>
                </a:extLst>
              </a:tr>
              <a:tr h="249177">
                <a:tc>
                  <a:txBody>
                    <a:bodyPr/>
                    <a:lstStyle/>
                    <a:p>
                      <a:pPr marL="91440" lvl="1" algn="l" fontAlgn="ctr"/>
                      <a:r>
                        <a:rPr lang="en-US" sz="1300" b="0" i="0" u="none" strike="noStrike" dirty="0">
                          <a:solidFill>
                            <a:srgbClr val="000000"/>
                          </a:solidFill>
                          <a:effectLst/>
                          <a:latin typeface="Arial" panose="020B0604020202020204" pitchFamily="34" charset="0"/>
                          <a:cs typeface="Arial" panose="020B0604020202020204" pitchFamily="34" charset="0"/>
                        </a:rPr>
                        <a:t>Go-Live Readiness Checklist</a:t>
                      </a:r>
                    </a:p>
                  </a:txBody>
                  <a:tcPr marL="0" marR="0" marT="0" marB="0" anchor="ctr">
                    <a:lnL w="12700" cap="flat" cmpd="sng" algn="ctr">
                      <a:solidFill>
                        <a:schemeClr val="tx1"/>
                      </a:solidFill>
                      <a:prstDash val="solid"/>
                      <a:round/>
                      <a:headEnd type="none" w="med" len="med"/>
                      <a:tailEnd type="none" w="med" len="med"/>
                    </a:lnL>
                  </a:tcPr>
                </a:tc>
                <a:tc>
                  <a:txBody>
                    <a:bodyPr/>
                    <a:lstStyle/>
                    <a:p>
                      <a:pPr marL="91440" marR="0" lvl="1" indent="0" algn="l" defTabSz="914400" rtl="0" eaLnBrk="1" fontAlgn="ctr"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Arial" panose="020B0604020202020204" pitchFamily="34" charset="0"/>
                          <a:cs typeface="Arial" panose="020B0604020202020204" pitchFamily="34" charset="0"/>
                        </a:rPr>
                        <a:t>Describes activities an agency needs to complete throughout their implementation efforts, covering activities related to people, technology, data, and process readiness. Details forthcoming.</a:t>
                      </a:r>
                    </a:p>
                  </a:txBody>
                  <a:tcPr marL="0" marR="0" marT="0" marB="0" anchor="ctr"/>
                </a:tc>
                <a:extLst>
                  <a:ext uri="{0D108BD9-81ED-4DB2-BD59-A6C34878D82A}">
                    <a16:rowId xmlns:a16="http://schemas.microsoft.com/office/drawing/2014/main" val="4107614365"/>
                  </a:ext>
                </a:extLst>
              </a:tr>
            </a:tbl>
          </a:graphicData>
        </a:graphic>
      </p:graphicFrame>
    </p:spTree>
    <p:extLst>
      <p:ext uri="{BB962C8B-B14F-4D97-AF65-F5344CB8AC3E}">
        <p14:creationId xmlns:p14="http://schemas.microsoft.com/office/powerpoint/2010/main" val="37624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60999A-A5A7-404B-B1B9-3033FA5BADDC}"/>
              </a:ext>
            </a:extLst>
          </p:cNvPr>
          <p:cNvSpPr txBox="1"/>
          <p:nvPr/>
        </p:nvSpPr>
        <p:spPr>
          <a:xfrm>
            <a:off x="972396" y="1143373"/>
            <a:ext cx="9680825" cy="5827236"/>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1" i="0" u="none" strike="noStrike" kern="1200" cap="none" spc="0" normalizeH="0" baseline="0" noProof="0" dirty="0">
                <a:ln>
                  <a:noFill/>
                </a:ln>
                <a:effectLst/>
                <a:uLnTx/>
                <a:uFillTx/>
                <a:latin typeface="Arial" panose="020B0604020202020204"/>
                <a:ea typeface="+mn-ea"/>
                <a:cs typeface="+mn-cs"/>
              </a:rPr>
              <a:t>What is this communications toolkit?</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0" i="0" u="none" strike="noStrike" kern="1200" cap="none" spc="0" normalizeH="0" baseline="0" noProof="0" dirty="0">
                <a:ln>
                  <a:noFill/>
                </a:ln>
                <a:effectLst/>
                <a:uLnTx/>
                <a:uFillTx/>
                <a:latin typeface="Arial" panose="020B0604020202020204"/>
                <a:ea typeface="+mn-ea"/>
                <a:cs typeface="+mn-cs"/>
              </a:rPr>
              <a:t>This communications toolkit is a package of communications materials and resources (template emails, presentations, flyers, graphics, etc.) to help Change Liaisons communicate consistently about important topics. </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1" i="0" u="none" strike="noStrike" kern="1200" cap="none" spc="0" normalizeH="0" baseline="0" noProof="0" dirty="0">
                <a:ln>
                  <a:noFill/>
                </a:ln>
                <a:effectLst/>
                <a:uLnTx/>
                <a:uFillTx/>
                <a:latin typeface="Arial" panose="020B0604020202020204"/>
                <a:ea typeface="+mn-ea"/>
                <a:cs typeface="+mn-cs"/>
              </a:rPr>
              <a:t>Why am I receiving this communications toolkit?</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0" i="0" u="none" strike="noStrike" kern="1200" cap="none" spc="0" normalizeH="0" baseline="0" noProof="0" dirty="0">
                <a:ln>
                  <a:noFill/>
                </a:ln>
                <a:effectLst/>
                <a:uLnTx/>
                <a:uFillTx/>
                <a:latin typeface="Arial" panose="020B0604020202020204"/>
                <a:ea typeface="+mn-ea"/>
                <a:cs typeface="+mn-cs"/>
              </a:rPr>
              <a:t>As each agency has unique communications practices and channels, you are encouraged to use the toolkit as it best fits your agency’s needs. We hope that this resource supports you in your role as a Change Liaison and helps champion Luma across the State.</a:t>
            </a: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2000" b="1" i="0" u="none" strike="noStrike" kern="1200" cap="none" spc="0" normalizeH="0" baseline="0" noProof="0" dirty="0">
                <a:ln>
                  <a:noFill/>
                </a:ln>
                <a:effectLst/>
                <a:uLnTx/>
                <a:uFillTx/>
                <a:latin typeface="Arial" panose="020B0604020202020204"/>
                <a:ea typeface="+mn-ea"/>
                <a:cs typeface="+mn-cs"/>
              </a:rPr>
              <a:t>How do I leverage this toolkit? </a:t>
            </a: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2000" b="0" i="0" u="none" strike="noStrike" kern="1200" cap="none" spc="0" normalizeH="0" baseline="0" noProof="0" dirty="0">
                <a:ln>
                  <a:noFill/>
                </a:ln>
                <a:effectLst/>
                <a:uLnTx/>
                <a:uFillTx/>
                <a:latin typeface="Arial" panose="020B0604020202020204"/>
                <a:ea typeface="+mn-ea"/>
                <a:cs typeface="+mn-cs"/>
              </a:rPr>
              <a:t>Each item in the toolkit is accompanied with guidance on how to share messages with agency personnel. However, you know your agency best and we encourage you to customize the language provided in the tools. Also, consider how information is disseminated at your agency. Do you use Slack? Newsletters? A private website? Any channel that facilitates employee awareness of Luma is appropriate.</a:t>
            </a:r>
          </a:p>
          <a:p>
            <a:pPr marL="578358" marR="0" lvl="1" indent="-285750" algn="l" defTabSz="914400" rtl="0" eaLnBrk="1" fontAlgn="auto" latinLnBrk="0" hangingPunct="1">
              <a:lnSpc>
                <a:spcPct val="90000"/>
              </a:lnSpc>
              <a:spcBef>
                <a:spcPts val="200"/>
              </a:spcBef>
              <a:spcAft>
                <a:spcPts val="400"/>
              </a:spcAft>
              <a:buClr>
                <a:srgbClr val="FFB81C"/>
              </a:buClr>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Arial" panose="020B0604020202020204"/>
              <a:ea typeface="+mn-ea"/>
              <a:cs typeface="+mn-cs"/>
            </a:endParaRPr>
          </a:p>
          <a:p>
            <a:pPr marL="578358" marR="0" lvl="1" indent="-285750" algn="l" defTabSz="914400" rtl="0" eaLnBrk="1" fontAlgn="auto" latinLnBrk="0" hangingPunct="1">
              <a:lnSpc>
                <a:spcPct val="90000"/>
              </a:lnSpc>
              <a:spcBef>
                <a:spcPts val="200"/>
              </a:spcBef>
              <a:spcAft>
                <a:spcPts val="400"/>
              </a:spcAft>
              <a:buClr>
                <a:srgbClr val="FFB81C"/>
              </a:buClr>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Arial" panose="020B0604020202020204"/>
              <a:ea typeface="+mn-ea"/>
              <a:cs typeface="+mn-cs"/>
            </a:endParaRPr>
          </a:p>
        </p:txBody>
      </p:sp>
      <p:pic>
        <p:nvPicPr>
          <p:cNvPr id="4" name="Graphic 3" descr="Direction with solid fill">
            <a:extLst>
              <a:ext uri="{FF2B5EF4-FFF2-40B4-BE49-F238E27FC236}">
                <a16:creationId xmlns:a16="http://schemas.microsoft.com/office/drawing/2014/main" id="{BCB0E96B-BE17-4B90-AD13-00EE02ADAE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636" y="1143373"/>
            <a:ext cx="365760" cy="365760"/>
          </a:xfrm>
          <a:prstGeom prst="rect">
            <a:avLst/>
          </a:prstGeom>
        </p:spPr>
      </p:pic>
      <p:pic>
        <p:nvPicPr>
          <p:cNvPr id="5" name="Graphic 4" descr="Direction with solid fill">
            <a:extLst>
              <a:ext uri="{FF2B5EF4-FFF2-40B4-BE49-F238E27FC236}">
                <a16:creationId xmlns:a16="http://schemas.microsoft.com/office/drawing/2014/main" id="{FD121A83-7933-4E67-8EC3-ADC3493D88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636" y="4370261"/>
            <a:ext cx="365760" cy="365760"/>
          </a:xfrm>
          <a:prstGeom prst="rect">
            <a:avLst/>
          </a:prstGeom>
        </p:spPr>
      </p:pic>
      <p:pic>
        <p:nvPicPr>
          <p:cNvPr id="6" name="Graphic 5" descr="Direction with solid fill">
            <a:extLst>
              <a:ext uri="{FF2B5EF4-FFF2-40B4-BE49-F238E27FC236}">
                <a16:creationId xmlns:a16="http://schemas.microsoft.com/office/drawing/2014/main" id="{D8F5597E-100C-40D4-8B78-7118D5E37D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636" y="2607476"/>
            <a:ext cx="365760" cy="365760"/>
          </a:xfrm>
          <a:prstGeom prst="rect">
            <a:avLst/>
          </a:prstGeom>
        </p:spPr>
      </p:pic>
      <p:sp>
        <p:nvSpPr>
          <p:cNvPr id="7" name="TextBox 6">
            <a:extLst>
              <a:ext uri="{FF2B5EF4-FFF2-40B4-BE49-F238E27FC236}">
                <a16:creationId xmlns:a16="http://schemas.microsoft.com/office/drawing/2014/main" id="{B65ED681-21B1-479E-9183-FB86BC115EFE}"/>
              </a:ext>
            </a:extLst>
          </p:cNvPr>
          <p:cNvSpPr txBox="1"/>
          <p:nvPr/>
        </p:nvSpPr>
        <p:spPr>
          <a:xfrm>
            <a:off x="0" y="370930"/>
            <a:ext cx="4962525"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Toolkit Overview</a:t>
            </a:r>
          </a:p>
        </p:txBody>
      </p:sp>
      <p:sp>
        <p:nvSpPr>
          <p:cNvPr id="8" name="TextBox 7">
            <a:extLst>
              <a:ext uri="{FF2B5EF4-FFF2-40B4-BE49-F238E27FC236}">
                <a16:creationId xmlns:a16="http://schemas.microsoft.com/office/drawing/2014/main" id="{F8211B11-8504-4143-80C3-70CFBB387E10}"/>
              </a:ext>
            </a:extLst>
          </p:cNvPr>
          <p:cNvSpPr txBox="1"/>
          <p:nvPr/>
        </p:nvSpPr>
        <p:spPr>
          <a:xfrm>
            <a:off x="11045229" y="6438510"/>
            <a:ext cx="392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p>
        </p:txBody>
      </p:sp>
    </p:spTree>
    <p:extLst>
      <p:ext uri="{BB962C8B-B14F-4D97-AF65-F5344CB8AC3E}">
        <p14:creationId xmlns:p14="http://schemas.microsoft.com/office/powerpoint/2010/main" val="1234183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5ED681-21B1-479E-9183-FB86BC115EFE}"/>
              </a:ext>
            </a:extLst>
          </p:cNvPr>
          <p:cNvSpPr txBox="1"/>
          <p:nvPr/>
        </p:nvSpPr>
        <p:spPr>
          <a:xfrm>
            <a:off x="0" y="370930"/>
            <a:ext cx="4962525"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About Each Tool: How to Use</a:t>
            </a:r>
          </a:p>
        </p:txBody>
      </p:sp>
      <p:graphicFrame>
        <p:nvGraphicFramePr>
          <p:cNvPr id="4" name="Table 12">
            <a:extLst>
              <a:ext uri="{FF2B5EF4-FFF2-40B4-BE49-F238E27FC236}">
                <a16:creationId xmlns:a16="http://schemas.microsoft.com/office/drawing/2014/main" id="{5574EC25-7CD3-40C8-8414-FE6016F39BA2}"/>
              </a:ext>
            </a:extLst>
          </p:cNvPr>
          <p:cNvGraphicFramePr>
            <a:graphicFrameLocks/>
          </p:cNvGraphicFramePr>
          <p:nvPr/>
        </p:nvGraphicFramePr>
        <p:xfrm>
          <a:off x="838202" y="1457763"/>
          <a:ext cx="10515597" cy="441513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400" dirty="0">
                          <a:latin typeface="Arial" panose="020B0604020202020204" pitchFamily="34" charset="0"/>
                          <a:cs typeface="Arial" panose="020B0604020202020204" pitchFamily="34" charset="0"/>
                        </a:rPr>
                        <a:t>Tool </a:t>
                      </a:r>
                      <a:r>
                        <a:rPr lang="en-US" sz="1400" i="1" dirty="0">
                          <a:latin typeface="Arial" panose="020B0604020202020204" pitchFamily="34" charset="0"/>
                          <a:cs typeface="Arial" panose="020B0604020202020204" pitchFamily="34" charset="0"/>
                        </a:rPr>
                        <a:t>#</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400" i="1" dirty="0">
                          <a:latin typeface="Arial" panose="020B0604020202020204" pitchFamily="34" charset="0"/>
                          <a:cs typeface="Arial" panose="020B0604020202020204" pitchFamily="34" charset="0"/>
                        </a:rPr>
                        <a:t>Tool name goes here</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4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4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Why is this important?</a:t>
                      </a:r>
                    </a:p>
                  </a:txBody>
                  <a:tcPr anchor="ctr"/>
                </a:tc>
                <a:tc>
                  <a:txBody>
                    <a:bodyPr/>
                    <a:lstStyle/>
                    <a:p>
                      <a:r>
                        <a:rPr lang="en-US" sz="1400" i="1" dirty="0">
                          <a:latin typeface="Arial" panose="020B0604020202020204" pitchFamily="34" charset="0"/>
                          <a:cs typeface="Arial" panose="020B0604020202020204" pitchFamily="34" charset="0"/>
                        </a:rPr>
                        <a:t>This field explains the importance of the tool, and why it should be used.</a:t>
                      </a:r>
                    </a:p>
                  </a:txBody>
                  <a:tcPr anchor="ctr"/>
                </a:tc>
                <a:extLst>
                  <a:ext uri="{0D108BD9-81ED-4DB2-BD59-A6C34878D82A}">
                    <a16:rowId xmlns:a16="http://schemas.microsoft.com/office/drawing/2014/main" val="2198317504"/>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Who is the target audience?</a:t>
                      </a:r>
                    </a:p>
                  </a:txBody>
                  <a:tcPr anchor="ctr"/>
                </a:tc>
                <a:tc>
                  <a:txBody>
                    <a:bodyPr/>
                    <a:lstStyle/>
                    <a:p>
                      <a:r>
                        <a:rPr lang="en-US" sz="1400" i="1" dirty="0">
                          <a:latin typeface="Arial" panose="020B0604020202020204" pitchFamily="34" charset="0"/>
                          <a:cs typeface="Arial" panose="020B0604020202020204" pitchFamily="34" charset="0"/>
                        </a:rPr>
                        <a:t>This field identifies who the target audience is, if applicable, for the accompanying tool. The audience(s) identified is not exhaustive, and you can further tailor this to your agency as applicable.</a:t>
                      </a:r>
                    </a:p>
                  </a:txBody>
                  <a:tcPr anchor="ctr"/>
                </a:tc>
                <a:extLst>
                  <a:ext uri="{0D108BD9-81ED-4DB2-BD59-A6C34878D82A}">
                    <a16:rowId xmlns:a16="http://schemas.microsoft.com/office/drawing/2014/main" val="268593802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What is the objective?</a:t>
                      </a:r>
                    </a:p>
                  </a:txBody>
                  <a:tcPr anchor="ctr"/>
                </a:tc>
                <a:tc>
                  <a:txBody>
                    <a:bodyPr/>
                    <a:lstStyle/>
                    <a:p>
                      <a:r>
                        <a:rPr lang="en-US" sz="1400" i="1" dirty="0">
                          <a:latin typeface="Arial" panose="020B0604020202020204" pitchFamily="34" charset="0"/>
                          <a:cs typeface="Arial" panose="020B0604020202020204" pitchFamily="34" charset="0"/>
                        </a:rPr>
                        <a:t>This field explains the objective, or the intent, of the tool, and why we are sharing it.</a:t>
                      </a:r>
                    </a:p>
                  </a:txBody>
                  <a:tcPr anchor="ctr"/>
                </a:tc>
                <a:extLst>
                  <a:ext uri="{0D108BD9-81ED-4DB2-BD59-A6C34878D82A}">
                    <a16:rowId xmlns:a16="http://schemas.microsoft.com/office/drawing/2014/main" val="80892588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r>
                        <a:rPr lang="en-US" sz="1400" i="1" dirty="0">
                          <a:latin typeface="Arial" panose="020B0604020202020204" pitchFamily="34" charset="0"/>
                          <a:cs typeface="Arial" panose="020B0604020202020204" pitchFamily="34" charset="0"/>
                        </a:rPr>
                        <a:t>This field provides examples of suggested channels or ways to distribute to utilize in communicating/using this tool. Please further tailor these suggestions as you apply your group expertise as you are able.</a:t>
                      </a:r>
                    </a:p>
                  </a:txBody>
                  <a:tcPr anchor="ctr"/>
                </a:tc>
                <a:extLst>
                  <a:ext uri="{0D108BD9-81ED-4DB2-BD59-A6C34878D82A}">
                    <a16:rowId xmlns:a16="http://schemas.microsoft.com/office/drawing/2014/main" val="1697775440"/>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400" dirty="0">
                          <a:latin typeface="Arial" panose="020B0604020202020204" pitchFamily="34" charset="0"/>
                          <a:cs typeface="Arial" panose="020B0604020202020204" pitchFamily="34" charset="0"/>
                        </a:rPr>
                        <a:t>Recommended timing:</a:t>
                      </a:r>
                    </a:p>
                  </a:txBody>
                  <a:tcPr anchor="ctr"/>
                </a:tc>
                <a:tc>
                  <a:txBody>
                    <a:bodyPr/>
                    <a:lstStyle/>
                    <a:p>
                      <a:r>
                        <a:rPr lang="en-US" sz="1400" i="1" dirty="0">
                          <a:latin typeface="Arial" panose="020B0604020202020204" pitchFamily="34" charset="0"/>
                          <a:cs typeface="Arial" panose="020B0604020202020204" pitchFamily="34" charset="0"/>
                        </a:rPr>
                        <a:t>This field, as applicable, provides a recommended timeframe as to when this tool could be used/shared to your agency.</a:t>
                      </a:r>
                    </a:p>
                  </a:txBody>
                  <a:tcPr anchor="ctr"/>
                </a:tc>
                <a:extLst>
                  <a:ext uri="{0D108BD9-81ED-4DB2-BD59-A6C34878D82A}">
                    <a16:rowId xmlns:a16="http://schemas.microsoft.com/office/drawing/2014/main" val="3405783320"/>
                  </a:ext>
                </a:extLst>
              </a:tr>
            </a:tbl>
          </a:graphicData>
        </a:graphic>
      </p:graphicFrame>
      <p:pic>
        <p:nvPicPr>
          <p:cNvPr id="5" name="Graphic 4" descr="Comment Important with solid fill">
            <a:extLst>
              <a:ext uri="{FF2B5EF4-FFF2-40B4-BE49-F238E27FC236}">
                <a16:creationId xmlns:a16="http://schemas.microsoft.com/office/drawing/2014/main" id="{6717163E-BF4A-438D-97C7-B333A2BA91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293767"/>
            <a:ext cx="675290" cy="675290"/>
          </a:xfrm>
          <a:prstGeom prst="rect">
            <a:avLst/>
          </a:prstGeom>
        </p:spPr>
      </p:pic>
      <p:pic>
        <p:nvPicPr>
          <p:cNvPr id="6" name="Graphic 5" descr="Group with solid fill">
            <a:extLst>
              <a:ext uri="{FF2B5EF4-FFF2-40B4-BE49-F238E27FC236}">
                <a16:creationId xmlns:a16="http://schemas.microsoft.com/office/drawing/2014/main" id="{DFA401E8-E6B0-4625-BF63-C826EF4191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597" y="2890661"/>
            <a:ext cx="914400" cy="914400"/>
          </a:xfrm>
          <a:prstGeom prst="rect">
            <a:avLst/>
          </a:prstGeom>
        </p:spPr>
      </p:pic>
      <p:pic>
        <p:nvPicPr>
          <p:cNvPr id="8" name="Graphic 7" descr="Presentation with checklist with solid fill">
            <a:extLst>
              <a:ext uri="{FF2B5EF4-FFF2-40B4-BE49-F238E27FC236}">
                <a16:creationId xmlns:a16="http://schemas.microsoft.com/office/drawing/2014/main" id="{06B93618-DB23-4133-8FB6-48ACB22127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2135" y="3817325"/>
            <a:ext cx="583324" cy="583324"/>
          </a:xfrm>
          <a:prstGeom prst="rect">
            <a:avLst/>
          </a:prstGeom>
        </p:spPr>
      </p:pic>
      <p:pic>
        <p:nvPicPr>
          <p:cNvPr id="9" name="Graphic 8" descr="Marketing outline">
            <a:extLst>
              <a:ext uri="{FF2B5EF4-FFF2-40B4-BE49-F238E27FC236}">
                <a16:creationId xmlns:a16="http://schemas.microsoft.com/office/drawing/2014/main" id="{102B8DBF-498D-49DE-9197-27C27D54C9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3053" y="4467685"/>
            <a:ext cx="583324" cy="583324"/>
          </a:xfrm>
          <a:prstGeom prst="rect">
            <a:avLst/>
          </a:prstGeom>
        </p:spPr>
      </p:pic>
      <p:pic>
        <p:nvPicPr>
          <p:cNvPr id="10" name="Graphic 9" descr="Clock with solid fill">
            <a:extLst>
              <a:ext uri="{FF2B5EF4-FFF2-40B4-BE49-F238E27FC236}">
                <a16:creationId xmlns:a16="http://schemas.microsoft.com/office/drawing/2014/main" id="{3FC9B732-686E-43DB-9340-969DE0ED96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5213375"/>
            <a:ext cx="659524" cy="659524"/>
          </a:xfrm>
          <a:prstGeom prst="rect">
            <a:avLst/>
          </a:prstGeom>
        </p:spPr>
      </p:pic>
      <p:sp>
        <p:nvSpPr>
          <p:cNvPr id="2" name="TextBox 1">
            <a:extLst>
              <a:ext uri="{FF2B5EF4-FFF2-40B4-BE49-F238E27FC236}">
                <a16:creationId xmlns:a16="http://schemas.microsoft.com/office/drawing/2014/main" id="{0B58DE02-24EF-4647-8905-9550732EF0A7}"/>
              </a:ext>
            </a:extLst>
          </p:cNvPr>
          <p:cNvSpPr txBox="1"/>
          <p:nvPr/>
        </p:nvSpPr>
        <p:spPr>
          <a:xfrm>
            <a:off x="11045228" y="6438510"/>
            <a:ext cx="4328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19</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20AC926C-C145-4A43-993A-819BCEF9589C}"/>
              </a:ext>
            </a:extLst>
          </p:cNvPr>
          <p:cNvSpPr txBox="1"/>
          <p:nvPr/>
        </p:nvSpPr>
        <p:spPr>
          <a:xfrm>
            <a:off x="838201" y="1049970"/>
            <a:ext cx="105155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item in this toolkit is preceded by this table, which provides guidance on how to use the tool.</a:t>
            </a:r>
          </a:p>
        </p:txBody>
      </p:sp>
    </p:spTree>
    <p:extLst>
      <p:ext uri="{BB962C8B-B14F-4D97-AF65-F5344CB8AC3E}">
        <p14:creationId xmlns:p14="http://schemas.microsoft.com/office/powerpoint/2010/main" val="363331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5ED681-21B1-479E-9183-FB86BC115EFE}"/>
              </a:ext>
            </a:extLst>
          </p:cNvPr>
          <p:cNvSpPr txBox="1"/>
          <p:nvPr/>
        </p:nvSpPr>
        <p:spPr>
          <a:xfrm>
            <a:off x="0" y="370930"/>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Toolkit Table of Contents</a:t>
            </a:r>
          </a:p>
        </p:txBody>
      </p:sp>
      <p:graphicFrame>
        <p:nvGraphicFramePr>
          <p:cNvPr id="13" name="Content Placeholder 13">
            <a:extLst>
              <a:ext uri="{FF2B5EF4-FFF2-40B4-BE49-F238E27FC236}">
                <a16:creationId xmlns:a16="http://schemas.microsoft.com/office/drawing/2014/main" id="{BBFC629D-6FC6-4D21-8734-14A120964C3A}"/>
              </a:ext>
            </a:extLst>
          </p:cNvPr>
          <p:cNvGraphicFramePr>
            <a:graphicFrameLocks/>
          </p:cNvGraphicFramePr>
          <p:nvPr>
            <p:extLst>
              <p:ext uri="{D42A27DB-BD31-4B8C-83A1-F6EECF244321}">
                <p14:modId xmlns:p14="http://schemas.microsoft.com/office/powerpoint/2010/main" val="3748302189"/>
              </p:ext>
            </p:extLst>
          </p:nvPr>
        </p:nvGraphicFramePr>
        <p:xfrm>
          <a:off x="419506" y="2231585"/>
          <a:ext cx="11352990" cy="3511208"/>
        </p:xfrm>
        <a:graphic>
          <a:graphicData uri="http://schemas.openxmlformats.org/drawingml/2006/table">
            <a:tbl>
              <a:tblPr firstRow="1" bandRow="1"/>
              <a:tblGrid>
                <a:gridCol w="939333">
                  <a:extLst>
                    <a:ext uri="{9D8B030D-6E8A-4147-A177-3AD203B41FA5}">
                      <a16:colId xmlns:a16="http://schemas.microsoft.com/office/drawing/2014/main" val="599980745"/>
                    </a:ext>
                  </a:extLst>
                </a:gridCol>
                <a:gridCol w="8285569">
                  <a:extLst>
                    <a:ext uri="{9D8B030D-6E8A-4147-A177-3AD203B41FA5}">
                      <a16:colId xmlns:a16="http://schemas.microsoft.com/office/drawing/2014/main" val="1098638482"/>
                    </a:ext>
                  </a:extLst>
                </a:gridCol>
                <a:gridCol w="2128088">
                  <a:extLst>
                    <a:ext uri="{9D8B030D-6E8A-4147-A177-3AD203B41FA5}">
                      <a16:colId xmlns:a16="http://schemas.microsoft.com/office/drawing/2014/main" val="25725323"/>
                    </a:ext>
                  </a:extLst>
                </a:gridCol>
              </a:tblGrid>
              <a:tr h="447252">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Tool #</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Description</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Slide Numbers</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extLst>
                  <a:ext uri="{0D108BD9-81ED-4DB2-BD59-A6C34878D82A}">
                    <a16:rowId xmlns:a16="http://schemas.microsoft.com/office/drawing/2014/main" val="683999091"/>
                  </a:ext>
                </a:extLst>
              </a:tr>
              <a:tr h="437708">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1 </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Joint System Integration Testing Dashboard</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3-4</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21249581"/>
                  </a:ext>
                </a:extLst>
              </a:tr>
              <a:tr h="437708">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Media: Luma Winter Employee Journey Map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5-6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24548"/>
                  </a:ext>
                </a:extLst>
              </a:tr>
              <a:tr h="437708">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Operational Readiness Assessment (ORA) Updates</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7-8</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30282411"/>
                  </a:ext>
                </a:extLst>
              </a:tr>
              <a:tr h="437708">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Luma Highlight Videos Poster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Arial" panose="020B0604020202020204" pitchFamily="34" charset="0"/>
                          <a:cs typeface="Arial" panose="020B0604020202020204" pitchFamily="34" charset="0"/>
                        </a:rPr>
                        <a:t>9-10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2019934"/>
                  </a:ext>
                </a:extLst>
              </a:tr>
              <a:tr h="437708">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1" u="none" strike="noStrike" dirty="0">
                          <a:solidFill>
                            <a:srgbClr val="000000"/>
                          </a:solidFill>
                          <a:effectLst/>
                          <a:latin typeface="Arial" panose="020B0604020202020204" pitchFamily="34" charset="0"/>
                          <a:cs typeface="Arial" panose="020B0604020202020204" pitchFamily="34" charset="0"/>
                        </a:rPr>
                        <a:t>Coming Soon - </a:t>
                      </a:r>
                      <a:r>
                        <a:rPr lang="en-US" sz="1200" b="0" i="0" u="none" strike="noStrike" dirty="0">
                          <a:solidFill>
                            <a:srgbClr val="000000"/>
                          </a:solidFill>
                          <a:effectLst/>
                          <a:latin typeface="Arial" panose="020B0604020202020204" pitchFamily="34" charset="0"/>
                          <a:cs typeface="Arial" panose="020B0604020202020204" pitchFamily="34" charset="0"/>
                        </a:rPr>
                        <a:t> Luma Role Workshops!</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11-12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32583217"/>
                  </a:ext>
                </a:extLst>
              </a:tr>
              <a:tr h="437708">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1" u="none" strike="noStrike" dirty="0">
                          <a:solidFill>
                            <a:srgbClr val="000000"/>
                          </a:solidFill>
                          <a:effectLst/>
                          <a:latin typeface="Arial" panose="020B0604020202020204" pitchFamily="34" charset="0"/>
                          <a:cs typeface="Arial" panose="020B0604020202020204" pitchFamily="34" charset="0"/>
                        </a:rPr>
                        <a:t>Coming Soon – </a:t>
                      </a:r>
                      <a:r>
                        <a:rPr lang="en-US" sz="1200" b="0" i="0" u="none" strike="noStrike" dirty="0">
                          <a:solidFill>
                            <a:srgbClr val="000000"/>
                          </a:solidFill>
                          <a:effectLst/>
                          <a:latin typeface="Arial" panose="020B0604020202020204" pitchFamily="34" charset="0"/>
                          <a:cs typeface="Arial" panose="020B0604020202020204" pitchFamily="34" charset="0"/>
                        </a:rPr>
                        <a:t>Luma Labs!</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Arial" panose="020B0604020202020204" pitchFamily="34" charset="0"/>
                          <a:cs typeface="Arial" panose="020B0604020202020204" pitchFamily="34" charset="0"/>
                        </a:rPr>
                        <a:t>13-14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3299055"/>
                  </a:ext>
                </a:extLst>
              </a:tr>
              <a:tr h="437708">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Appendix – Resources, Toolkit Instructions</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200" b="0" dirty="0">
                          <a:latin typeface="Arial" panose="020B0604020202020204" pitchFamily="34" charset="0"/>
                          <a:cs typeface="Arial" panose="020B0604020202020204" pitchFamily="34" charset="0"/>
                        </a:rPr>
                        <a:t>15-19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26154709"/>
                  </a:ext>
                </a:extLst>
              </a:tr>
            </a:tbl>
          </a:graphicData>
        </a:graphic>
      </p:graphicFrame>
      <p:graphicFrame>
        <p:nvGraphicFramePr>
          <p:cNvPr id="4" name="Table 3">
            <a:extLst>
              <a:ext uri="{FF2B5EF4-FFF2-40B4-BE49-F238E27FC236}">
                <a16:creationId xmlns:a16="http://schemas.microsoft.com/office/drawing/2014/main" id="{D2FB5535-9EC5-41DC-99B1-F3EF78A7BC8F}"/>
              </a:ext>
            </a:extLst>
          </p:cNvPr>
          <p:cNvGraphicFramePr>
            <a:graphicFrameLocks noGrp="1"/>
          </p:cNvGraphicFramePr>
          <p:nvPr>
            <p:extLst>
              <p:ext uri="{D42A27DB-BD31-4B8C-83A1-F6EECF244321}">
                <p14:modId xmlns:p14="http://schemas.microsoft.com/office/powerpoint/2010/main" val="1687903677"/>
              </p:ext>
            </p:extLst>
          </p:nvPr>
        </p:nvGraphicFramePr>
        <p:xfrm>
          <a:off x="419505" y="1064299"/>
          <a:ext cx="11352991" cy="1080188"/>
        </p:xfrm>
        <a:graphic>
          <a:graphicData uri="http://schemas.openxmlformats.org/drawingml/2006/table">
            <a:tbl>
              <a:tblPr firstRow="1" bandRow="1"/>
              <a:tblGrid>
                <a:gridCol w="3695276">
                  <a:extLst>
                    <a:ext uri="{9D8B030D-6E8A-4147-A177-3AD203B41FA5}">
                      <a16:colId xmlns:a16="http://schemas.microsoft.com/office/drawing/2014/main" val="354324973"/>
                    </a:ext>
                  </a:extLst>
                </a:gridCol>
                <a:gridCol w="7657715">
                  <a:extLst>
                    <a:ext uri="{9D8B030D-6E8A-4147-A177-3AD203B41FA5}">
                      <a16:colId xmlns:a16="http://schemas.microsoft.com/office/drawing/2014/main" val="2460720160"/>
                    </a:ext>
                  </a:extLst>
                </a:gridCol>
              </a:tblGrid>
              <a:tr h="245225">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Toolkit </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Description</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92F57"/>
                    </a:solidFill>
                  </a:tcPr>
                </a:tc>
                <a:extLst>
                  <a:ext uri="{0D108BD9-81ED-4DB2-BD59-A6C34878D82A}">
                    <a16:rowId xmlns:a16="http://schemas.microsoft.com/office/drawing/2014/main" val="552828669"/>
                  </a:ext>
                </a:extLst>
              </a:tr>
              <a:tr h="385186">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February Communications Toolkit focus:</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indent="0" algn="l" rtl="0" fontAlgn="ctr">
                        <a:buFont typeface="Arial" panose="020B0604020202020204" pitchFamily="34" charset="0"/>
                        <a:buNone/>
                      </a:pPr>
                      <a:r>
                        <a:rPr lang="en-US" sz="1200" b="0" i="0" u="none" strike="noStrike" dirty="0">
                          <a:solidFill>
                            <a:schemeClr val="tx1"/>
                          </a:solidFill>
                          <a:effectLst/>
                          <a:latin typeface="Arial" panose="020B0604020202020204" pitchFamily="34" charset="0"/>
                          <a:cs typeface="Arial" panose="020B0604020202020204" pitchFamily="34" charset="0"/>
                        </a:rPr>
                        <a:t>Share activities and resources that will be introduced in the month of February to assist your agency as Idaho transitions to Luma.</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7575877"/>
                  </a:ext>
                </a:extLst>
              </a:tr>
              <a:tr h="449777">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What to accomplish with this Toolkit:</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A8AA"/>
                    </a:solidFill>
                  </a:tcPr>
                </a:tc>
                <a:tc>
                  <a:txBody>
                    <a:body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Familiarize and or share components within this toolkit, which are designed to prepare agency employees to understand the change impacts to roles, responsibilities, and tasks. </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7645829"/>
                  </a:ext>
                </a:extLst>
              </a:tr>
            </a:tbl>
          </a:graphicData>
        </a:graphic>
      </p:graphicFrame>
      <p:sp>
        <p:nvSpPr>
          <p:cNvPr id="5" name="TextBox 4">
            <a:extLst>
              <a:ext uri="{FF2B5EF4-FFF2-40B4-BE49-F238E27FC236}">
                <a16:creationId xmlns:a16="http://schemas.microsoft.com/office/drawing/2014/main" id="{344CA6CE-BCCA-4732-B58B-B3121445EDE9}"/>
              </a:ext>
            </a:extLst>
          </p:cNvPr>
          <p:cNvSpPr txBox="1"/>
          <p:nvPr/>
        </p:nvSpPr>
        <p:spPr>
          <a:xfrm>
            <a:off x="11045229" y="6438510"/>
            <a:ext cx="2263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4159284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4161573667"/>
              </p:ext>
            </p:extLst>
          </p:nvPr>
        </p:nvGraphicFramePr>
        <p:xfrm>
          <a:off x="838201" y="1267263"/>
          <a:ext cx="10515597" cy="441513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200" b="1" i="0" dirty="0">
                          <a:latin typeface="Arial" panose="020B0604020202020204" pitchFamily="34" charset="0"/>
                          <a:cs typeface="Arial" panose="020B0604020202020204" pitchFamily="34" charset="0"/>
                        </a:rPr>
                        <a:t>Tool # 1</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JSIT Dashboard</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solidFill>
                            <a:schemeClr val="tx1"/>
                          </a:solidFill>
                          <a:latin typeface="Arial" panose="020B0604020202020204" pitchFamily="34" charset="0"/>
                          <a:cs typeface="Arial" panose="020B0604020202020204" pitchFamily="34" charset="0"/>
                        </a:rPr>
                        <a:t>For agencies participating in Joint System Integration Testing (JSIT), the JSIT Dashboard is a one-stop shop for information on JSIT, including the testing schedule and agency tester packets.</a:t>
                      </a:r>
                    </a:p>
                  </a:txBody>
                  <a:tcPr anchor="ctr"/>
                </a:tc>
                <a:extLst>
                  <a:ext uri="{0D108BD9-81ED-4DB2-BD59-A6C34878D82A}">
                    <a16:rowId xmlns:a16="http://schemas.microsoft.com/office/drawing/2014/main" val="2198317504"/>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r>
                        <a:rPr lang="en-US" sz="1200" i="0" dirty="0">
                          <a:solidFill>
                            <a:schemeClr val="tx1"/>
                          </a:solidFill>
                          <a:latin typeface="Arial" panose="020B0604020202020204" pitchFamily="34" charset="0"/>
                          <a:cs typeface="Arial" panose="020B0604020202020204" pitchFamily="34" charset="0"/>
                        </a:rPr>
                        <a:t>Agency testers participating in Joint System Integration Testing.</a:t>
                      </a:r>
                    </a:p>
                  </a:txBody>
                  <a:tcPr anchor="ctr"/>
                </a:tc>
                <a:extLst>
                  <a:ext uri="{0D108BD9-81ED-4DB2-BD59-A6C34878D82A}">
                    <a16:rowId xmlns:a16="http://schemas.microsoft.com/office/drawing/2014/main" val="268593802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r>
                        <a:rPr lang="en-US" sz="1200" i="0" dirty="0">
                          <a:solidFill>
                            <a:schemeClr val="tx1"/>
                          </a:solidFill>
                          <a:latin typeface="Arial" panose="020B0604020202020204" pitchFamily="34" charset="0"/>
                          <a:cs typeface="Arial" panose="020B0604020202020204" pitchFamily="34" charset="0"/>
                        </a:rPr>
                        <a:t>Provide a centralized location for agency testers to access helpful information on JSIT.</a:t>
                      </a:r>
                    </a:p>
                  </a:txBody>
                  <a:tcPr anchor="ctr"/>
                </a:tc>
                <a:extLst>
                  <a:ext uri="{0D108BD9-81ED-4DB2-BD59-A6C34878D82A}">
                    <a16:rowId xmlns:a16="http://schemas.microsoft.com/office/drawing/2014/main" val="80892588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Email, Agency newsletters.</a:t>
                      </a:r>
                    </a:p>
                  </a:txBody>
                  <a:tcPr anchor="ctr"/>
                </a:tc>
                <a:extLst>
                  <a:ext uri="{0D108BD9-81ED-4DB2-BD59-A6C34878D82A}">
                    <a16:rowId xmlns:a16="http://schemas.microsoft.com/office/drawing/2014/main" val="1697775440"/>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First week of JSIT (Week of February 6).</a:t>
                      </a: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052610"/>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597" y="2659553"/>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2135" y="3566120"/>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3053" y="4306917"/>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4982267"/>
            <a:ext cx="659524" cy="659524"/>
          </a:xfrm>
          <a:prstGeom prst="rect">
            <a:avLst/>
          </a:prstGeom>
        </p:spPr>
      </p:pic>
      <p:sp>
        <p:nvSpPr>
          <p:cNvPr id="12" name="TextBox 11">
            <a:extLst>
              <a:ext uri="{FF2B5EF4-FFF2-40B4-BE49-F238E27FC236}">
                <a16:creationId xmlns:a16="http://schemas.microsoft.com/office/drawing/2014/main" id="{F993C483-708F-47EE-8CB1-5316689F1203}"/>
              </a:ext>
            </a:extLst>
          </p:cNvPr>
          <p:cNvSpPr txBox="1"/>
          <p:nvPr/>
        </p:nvSpPr>
        <p:spPr>
          <a:xfrm>
            <a:off x="11045229" y="6438510"/>
            <a:ext cx="2263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3" name="TextBox 12">
            <a:extLst>
              <a:ext uri="{FF2B5EF4-FFF2-40B4-BE49-F238E27FC236}">
                <a16:creationId xmlns:a16="http://schemas.microsoft.com/office/drawing/2014/main" id="{7A0A216C-D3EA-461B-8DFA-95B1900DB804}"/>
              </a:ext>
            </a:extLst>
          </p:cNvPr>
          <p:cNvSpPr txBox="1"/>
          <p:nvPr/>
        </p:nvSpPr>
        <p:spPr>
          <a:xfrm>
            <a:off x="0" y="370930"/>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JSIT Dashboard</a:t>
            </a:r>
          </a:p>
        </p:txBody>
      </p:sp>
    </p:spTree>
    <p:extLst>
      <p:ext uri="{BB962C8B-B14F-4D97-AF65-F5344CB8AC3E}">
        <p14:creationId xmlns:p14="http://schemas.microsoft.com/office/powerpoint/2010/main" val="169855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93C483-708F-47EE-8CB1-5316689F1203}"/>
              </a:ext>
            </a:extLst>
          </p:cNvPr>
          <p:cNvSpPr txBox="1"/>
          <p:nvPr/>
        </p:nvSpPr>
        <p:spPr>
          <a:xfrm>
            <a:off x="11045229" y="6438510"/>
            <a:ext cx="2263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3" name="TextBox 2">
            <a:extLst>
              <a:ext uri="{FF2B5EF4-FFF2-40B4-BE49-F238E27FC236}">
                <a16:creationId xmlns:a16="http://schemas.microsoft.com/office/drawing/2014/main" id="{93D9DE92-F03C-49F3-8A53-F09CBDB301EA}"/>
              </a:ext>
            </a:extLst>
          </p:cNvPr>
          <p:cNvSpPr txBox="1"/>
          <p:nvPr/>
        </p:nvSpPr>
        <p:spPr>
          <a:xfrm>
            <a:off x="0" y="370930"/>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JSIT Dashboard</a:t>
            </a:r>
          </a:p>
        </p:txBody>
      </p:sp>
      <p:pic>
        <p:nvPicPr>
          <p:cNvPr id="4" name="Picture 3">
            <a:extLst>
              <a:ext uri="{FF2B5EF4-FFF2-40B4-BE49-F238E27FC236}">
                <a16:creationId xmlns:a16="http://schemas.microsoft.com/office/drawing/2014/main" id="{079908CB-D27E-4B67-A909-021F8A1E37ED}"/>
              </a:ext>
            </a:extLst>
          </p:cNvPr>
          <p:cNvPicPr>
            <a:picLocks noChangeAspect="1"/>
          </p:cNvPicPr>
          <p:nvPr/>
        </p:nvPicPr>
        <p:blipFill>
          <a:blip r:embed="rId4"/>
          <a:stretch>
            <a:fillRect/>
          </a:stretch>
        </p:blipFill>
        <p:spPr>
          <a:xfrm>
            <a:off x="4915768" y="1482076"/>
            <a:ext cx="6828619" cy="3827478"/>
          </a:xfrm>
          <a:prstGeom prst="rect">
            <a:avLst/>
          </a:prstGeom>
          <a:ln>
            <a:solidFill>
              <a:schemeClr val="tx1"/>
            </a:solidFill>
          </a:ln>
        </p:spPr>
      </p:pic>
      <p:sp>
        <p:nvSpPr>
          <p:cNvPr id="6" name="Rectangle: Rounded Corners 5">
            <a:extLst>
              <a:ext uri="{FF2B5EF4-FFF2-40B4-BE49-F238E27FC236}">
                <a16:creationId xmlns:a16="http://schemas.microsoft.com/office/drawing/2014/main" id="{DD807277-5E9B-4F79-ACE5-D835B68CB97B}"/>
              </a:ext>
            </a:extLst>
          </p:cNvPr>
          <p:cNvSpPr/>
          <p:nvPr/>
        </p:nvSpPr>
        <p:spPr>
          <a:xfrm>
            <a:off x="447613" y="2241654"/>
            <a:ext cx="4062603" cy="2308323"/>
          </a:xfrm>
          <a:prstGeom prst="roundRect">
            <a:avLst/>
          </a:prstGeom>
          <a:solidFill>
            <a:srgbClr val="003059"/>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0C88D8D-E09D-46AE-A01F-5E05D5B0691D}"/>
              </a:ext>
            </a:extLst>
          </p:cNvPr>
          <p:cNvSpPr txBox="1"/>
          <p:nvPr/>
        </p:nvSpPr>
        <p:spPr>
          <a:xfrm>
            <a:off x="735458" y="2651444"/>
            <a:ext cx="3486912" cy="1754326"/>
          </a:xfrm>
          <a:prstGeom prst="rect">
            <a:avLst/>
          </a:prstGeom>
          <a:noFill/>
        </p:spPr>
        <p:txBody>
          <a:bodyPr wrap="square" anchor="ctr">
            <a:spAutoFit/>
          </a:bodyPr>
          <a:lstStyle/>
          <a:p>
            <a:pPr algn="ctr">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Luma </a:t>
            </a:r>
            <a:r>
              <a:rPr kumimoji="0" lang="en-US"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JSIT</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Dashboard provides agency testers with resources to use during testing. </a:t>
            </a:r>
          </a:p>
          <a:p>
            <a:pPr algn="ctr">
              <a:defRPr/>
            </a:pPr>
            <a:endParaRPr lang="en-US" dirty="0">
              <a:solidFill>
                <a:schemeClr val="bg1"/>
              </a:solidFill>
              <a:latin typeface="Arial" panose="020B0604020202020204" pitchFamily="34" charset="0"/>
              <a:cs typeface="Arial" panose="020B0604020202020204" pitchFamily="34" charset="0"/>
            </a:endParaRPr>
          </a:p>
          <a:p>
            <a:pPr algn="ctr">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dashboard can be accessed </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a:rPr>
              <a:t>here</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01E9790-E6C8-4D64-89DF-03F43CA8DC89}"/>
              </a:ext>
            </a:extLst>
          </p:cNvPr>
          <p:cNvSpPr txBox="1"/>
          <p:nvPr/>
        </p:nvSpPr>
        <p:spPr>
          <a:xfrm>
            <a:off x="5187359" y="5548580"/>
            <a:ext cx="5857870" cy="523220"/>
          </a:xfrm>
          <a:prstGeom prst="rect">
            <a:avLst/>
          </a:prstGeom>
          <a:noFill/>
        </p:spPr>
        <p:txBody>
          <a:bodyPr wrap="square" anchor="ctr">
            <a:spAutoFit/>
          </a:bodyPr>
          <a:lstStyle/>
          <a:p>
            <a:pPr>
              <a:defRPr/>
            </a:pPr>
            <a:r>
              <a:rPr kumimoji="0" lang="en-US"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*Smartsheet will require you to make an account and start a 30-day trial. The trial will not actually end and you will continue to have access.</a:t>
            </a:r>
          </a:p>
        </p:txBody>
      </p:sp>
    </p:spTree>
    <p:extLst>
      <p:ext uri="{BB962C8B-B14F-4D97-AF65-F5344CB8AC3E}">
        <p14:creationId xmlns:p14="http://schemas.microsoft.com/office/powerpoint/2010/main" val="3475114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1713361025"/>
              </p:ext>
            </p:extLst>
          </p:nvPr>
        </p:nvGraphicFramePr>
        <p:xfrm>
          <a:off x="838201" y="1267263"/>
          <a:ext cx="10515597" cy="468945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200" b="1" i="0" dirty="0">
                          <a:latin typeface="Arial" panose="020B0604020202020204" pitchFamily="34" charset="0"/>
                          <a:cs typeface="Arial" panose="020B0604020202020204" pitchFamily="34" charset="0"/>
                        </a:rPr>
                        <a:t>Tool # 2</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Luma Winter Employee Journey Map</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latin typeface="Arial" panose="020B0604020202020204" pitchFamily="34" charset="0"/>
                          <a:cs typeface="Arial" panose="020B0604020202020204" pitchFamily="34" charset="0"/>
                        </a:rPr>
                        <a:t>This visual tool portrays a role-based path of actionable steps Idaho employees can participate in from January – April 2023 as they prepare for Luma.</a:t>
                      </a:r>
                    </a:p>
                  </a:txBody>
                  <a:tcPr anchor="ctr"/>
                </a:tc>
                <a:extLst>
                  <a:ext uri="{0D108BD9-81ED-4DB2-BD59-A6C34878D82A}">
                    <a16:rowId xmlns:a16="http://schemas.microsoft.com/office/drawing/2014/main" val="2198317504"/>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r>
                        <a:rPr lang="en-US" sz="1200" i="0" dirty="0">
                          <a:latin typeface="Arial" panose="020B0604020202020204" pitchFamily="34" charset="0"/>
                          <a:cs typeface="Arial" panose="020B0604020202020204" pitchFamily="34" charset="0"/>
                        </a:rPr>
                        <a:t>Agency Directions, Managers / Supervisors, and Agency Employees. </a:t>
                      </a:r>
                    </a:p>
                  </a:txBody>
                  <a:tcPr anchor="ctr"/>
                </a:tc>
                <a:extLst>
                  <a:ext uri="{0D108BD9-81ED-4DB2-BD59-A6C34878D82A}">
                    <a16:rowId xmlns:a16="http://schemas.microsoft.com/office/drawing/2014/main" val="268593802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r>
                        <a:rPr lang="en-US" sz="1200" i="0" dirty="0">
                          <a:latin typeface="Arial" panose="020B0604020202020204" pitchFamily="34" charset="0"/>
                          <a:cs typeface="Arial" panose="020B0604020202020204" pitchFamily="34" charset="0"/>
                        </a:rPr>
                        <a:t>This provides an easily digestible visual of Luma activities that will be available for all Idaho employees to engage with from January to March. Managers are encouraged to leverage this tool in conversations with their teams and level set expectations regarding level of involvement anticipated for Luma workforce transition activities. It can also be printed as a poster and displayed in common areas.</a:t>
                      </a:r>
                    </a:p>
                  </a:txBody>
                  <a:tcPr anchor="ctr"/>
                </a:tc>
                <a:extLst>
                  <a:ext uri="{0D108BD9-81ED-4DB2-BD59-A6C34878D82A}">
                    <a16:rowId xmlns:a16="http://schemas.microsoft.com/office/drawing/2014/main" val="80892588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Email, Agency newsletters, Team meetings.</a:t>
                      </a:r>
                    </a:p>
                  </a:txBody>
                  <a:tcPr anchor="ctr"/>
                </a:tc>
                <a:extLst>
                  <a:ext uri="{0D108BD9-81ED-4DB2-BD59-A6C34878D82A}">
                    <a16:rowId xmlns:a16="http://schemas.microsoft.com/office/drawing/2014/main" val="1697775440"/>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ASAP.</a:t>
                      </a: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052610"/>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597" y="2659553"/>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2135" y="3566120"/>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3053" y="4306917"/>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4982267"/>
            <a:ext cx="659524" cy="659524"/>
          </a:xfrm>
          <a:prstGeom prst="rect">
            <a:avLst/>
          </a:prstGeom>
        </p:spPr>
      </p:pic>
      <p:sp>
        <p:nvSpPr>
          <p:cNvPr id="12" name="TextBox 11">
            <a:extLst>
              <a:ext uri="{FF2B5EF4-FFF2-40B4-BE49-F238E27FC236}">
                <a16:creationId xmlns:a16="http://schemas.microsoft.com/office/drawing/2014/main" id="{F993C483-708F-47EE-8CB1-5316689F1203}"/>
              </a:ext>
            </a:extLst>
          </p:cNvPr>
          <p:cNvSpPr txBox="1"/>
          <p:nvPr/>
        </p:nvSpPr>
        <p:spPr>
          <a:xfrm>
            <a:off x="11045229" y="6438510"/>
            <a:ext cx="3721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sp>
        <p:nvSpPr>
          <p:cNvPr id="14" name="TextBox 13">
            <a:extLst>
              <a:ext uri="{FF2B5EF4-FFF2-40B4-BE49-F238E27FC236}">
                <a16:creationId xmlns:a16="http://schemas.microsoft.com/office/drawing/2014/main" id="{5D62EAB9-CCD1-41D7-A82D-0320FEA3FB90}"/>
              </a:ext>
            </a:extLst>
          </p:cNvPr>
          <p:cNvSpPr txBox="1"/>
          <p:nvPr/>
        </p:nvSpPr>
        <p:spPr>
          <a:xfrm>
            <a:off x="0" y="370930"/>
            <a:ext cx="4962525" cy="4770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Winter Employee Journey Map</a:t>
            </a:r>
          </a:p>
        </p:txBody>
      </p:sp>
    </p:spTree>
    <p:extLst>
      <p:ext uri="{BB962C8B-B14F-4D97-AF65-F5344CB8AC3E}">
        <p14:creationId xmlns:p14="http://schemas.microsoft.com/office/powerpoint/2010/main" val="320866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93C483-708F-47EE-8CB1-5316689F1203}"/>
              </a:ext>
            </a:extLst>
          </p:cNvPr>
          <p:cNvSpPr txBox="1"/>
          <p:nvPr/>
        </p:nvSpPr>
        <p:spPr>
          <a:xfrm>
            <a:off x="11045229" y="6438510"/>
            <a:ext cx="3764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6</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7A0A216C-D3EA-461B-8DFA-95B1900DB804}"/>
              </a:ext>
            </a:extLst>
          </p:cNvPr>
          <p:cNvSpPr txBox="1"/>
          <p:nvPr/>
        </p:nvSpPr>
        <p:spPr>
          <a:xfrm>
            <a:off x="0" y="370930"/>
            <a:ext cx="4962525" cy="4770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Winter Employee Journey Map</a:t>
            </a:r>
          </a:p>
        </p:txBody>
      </p:sp>
      <p:pic>
        <p:nvPicPr>
          <p:cNvPr id="4" name="Picture 3">
            <a:extLst>
              <a:ext uri="{FF2B5EF4-FFF2-40B4-BE49-F238E27FC236}">
                <a16:creationId xmlns:a16="http://schemas.microsoft.com/office/drawing/2014/main" id="{D33A841A-D258-417E-9A8F-B41E80DB76D9}"/>
              </a:ext>
            </a:extLst>
          </p:cNvPr>
          <p:cNvPicPr>
            <a:picLocks noChangeAspect="1"/>
          </p:cNvPicPr>
          <p:nvPr/>
        </p:nvPicPr>
        <p:blipFill>
          <a:blip r:embed="rId4"/>
          <a:stretch>
            <a:fillRect/>
          </a:stretch>
        </p:blipFill>
        <p:spPr>
          <a:xfrm>
            <a:off x="291083" y="1181501"/>
            <a:ext cx="7194054" cy="4654976"/>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B68C8456-3CA1-40A1-843E-991741D5C0CD}"/>
              </a:ext>
            </a:extLst>
          </p:cNvPr>
          <p:cNvSpPr/>
          <p:nvPr/>
        </p:nvSpPr>
        <p:spPr>
          <a:xfrm>
            <a:off x="7838314" y="2073875"/>
            <a:ext cx="4062603" cy="2308323"/>
          </a:xfrm>
          <a:prstGeom prst="roundRect">
            <a:avLst/>
          </a:prstGeom>
          <a:solidFill>
            <a:srgbClr val="003059"/>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59A5D13-16D6-4412-B2D5-37F477C9D710}"/>
              </a:ext>
            </a:extLst>
          </p:cNvPr>
          <p:cNvSpPr txBox="1"/>
          <p:nvPr/>
        </p:nvSpPr>
        <p:spPr>
          <a:xfrm>
            <a:off x="8126159" y="2206665"/>
            <a:ext cx="3486912" cy="2308324"/>
          </a:xfrm>
          <a:prstGeom prst="rect">
            <a:avLst/>
          </a:prstGeom>
          <a:noFill/>
        </p:spPr>
        <p:txBody>
          <a:bodyPr wrap="square" anchor="ctr">
            <a:spAutoFit/>
          </a:bodyPr>
          <a:lstStyle/>
          <a:p>
            <a:pPr algn="ctr">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Winter Employee Journey Map was shared </a:t>
            </a:r>
            <a:r>
              <a:rPr lang="en-US" dirty="0">
                <a:solidFill>
                  <a:schemeClr val="bg1"/>
                </a:solidFill>
                <a:latin typeface="Arial" panose="020B0604020202020204" pitchFamily="34" charset="0"/>
                <a:cs typeface="Arial" panose="020B0604020202020204" pitchFamily="34" charset="0"/>
              </a:rPr>
              <a:t>on</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January 20 and 27 in the Luma PMO Weekly Update. </a:t>
            </a:r>
          </a:p>
          <a:p>
            <a:pPr algn="ctr">
              <a:defRPr/>
            </a:pPr>
            <a:endParaRPr lang="en-US" dirty="0">
              <a:solidFill>
                <a:schemeClr val="bg1"/>
              </a:solidFill>
              <a:latin typeface="Arial" panose="020B0604020202020204" pitchFamily="34" charset="0"/>
              <a:cs typeface="Arial" panose="020B0604020202020204" pitchFamily="34" charset="0"/>
            </a:endParaRPr>
          </a:p>
          <a:p>
            <a:pPr algn="ctr">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 can also access </a:t>
            </a:r>
            <a:r>
              <a:rPr lang="en-US" dirty="0">
                <a:solidFill>
                  <a:schemeClr val="bg1"/>
                </a:solidFill>
                <a:latin typeface="Arial" panose="020B0604020202020204" pitchFamily="34" charset="0"/>
                <a:cs typeface="Arial" panose="020B0604020202020204" pitchFamily="34" charset="0"/>
              </a:rPr>
              <a:t>and download it</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a:rPr>
              <a:t>here</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b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807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1279893808"/>
              </p:ext>
            </p:extLst>
          </p:nvPr>
        </p:nvGraphicFramePr>
        <p:xfrm>
          <a:off x="838201" y="1267263"/>
          <a:ext cx="10515597" cy="441513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200" b="1" i="0" dirty="0">
                          <a:latin typeface="Arial" panose="020B0604020202020204" pitchFamily="34" charset="0"/>
                          <a:cs typeface="Arial" panose="020B0604020202020204" pitchFamily="34" charset="0"/>
                        </a:rPr>
                        <a:t>Tool # 3</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Operational Readiness Assessment Overview</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solidFill>
                            <a:schemeClr val="tx1"/>
                          </a:solidFill>
                          <a:latin typeface="Arial" panose="020B0604020202020204" pitchFamily="34" charset="0"/>
                          <a:cs typeface="Arial" panose="020B0604020202020204" pitchFamily="34" charset="0"/>
                        </a:rPr>
                        <a:t>The Operational Readiness Assessment is a guided process for agencies to systematically review how the upcoming transition to Luma will impact their current business processes.</a:t>
                      </a:r>
                    </a:p>
                  </a:txBody>
                  <a:tcPr anchor="ctr"/>
                </a:tc>
                <a:extLst>
                  <a:ext uri="{0D108BD9-81ED-4DB2-BD59-A6C34878D82A}">
                    <a16:rowId xmlns:a16="http://schemas.microsoft.com/office/drawing/2014/main" val="2198317504"/>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pPr marL="0" marR="0">
                        <a:spcBef>
                          <a:spcPts val="0"/>
                        </a:spcBef>
                        <a:spcAft>
                          <a:spcPts val="0"/>
                        </a:spcAft>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Agency Leaders will guide this multi-month process.</a:t>
                      </a:r>
                    </a:p>
                  </a:txBody>
                  <a:tcPr anchor="ctr"/>
                </a:tc>
                <a:extLst>
                  <a:ext uri="{0D108BD9-81ED-4DB2-BD59-A6C34878D82A}">
                    <a16:rowId xmlns:a16="http://schemas.microsoft.com/office/drawing/2014/main" val="268593802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r>
                        <a:rPr lang="en-US" sz="1200" i="0" dirty="0">
                          <a:solidFill>
                            <a:schemeClr val="tx1"/>
                          </a:solidFill>
                          <a:latin typeface="Arial" panose="020B0604020202020204" pitchFamily="34" charset="0"/>
                          <a:cs typeface="Arial" panose="020B0604020202020204" pitchFamily="34" charset="0"/>
                        </a:rPr>
                        <a:t>To raise awareness about this upcoming activity beginning on the February 23 Kickoff.</a:t>
                      </a:r>
                    </a:p>
                  </a:txBody>
                  <a:tcPr anchor="ctr"/>
                </a:tc>
                <a:extLst>
                  <a:ext uri="{0D108BD9-81ED-4DB2-BD59-A6C34878D82A}">
                    <a16:rowId xmlns:a16="http://schemas.microsoft.com/office/drawing/2014/main" val="80892588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latin typeface="Arial" panose="020B0604020202020204" pitchFamily="34" charset="0"/>
                          <a:cs typeface="Arial" panose="020B0604020202020204" pitchFamily="34" charset="0"/>
                        </a:rPr>
                        <a:t>Support your agency leadership in this initiative, and when notified, follow-up with them to make sure they received the invitation to the kick-off. If they cannot attend, help them make sure that your agency is represented with agency leaders who can receive the important information.</a:t>
                      </a:r>
                    </a:p>
                  </a:txBody>
                  <a:tcPr anchor="ctr"/>
                </a:tc>
                <a:extLst>
                  <a:ext uri="{0D108BD9-81ED-4DB2-BD59-A6C34878D82A}">
                    <a16:rowId xmlns:a16="http://schemas.microsoft.com/office/drawing/2014/main" val="1697775440"/>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latin typeface="Arial" panose="020B0604020202020204" pitchFamily="34" charset="0"/>
                          <a:cs typeface="Arial" panose="020B0604020202020204" pitchFamily="34" charset="0"/>
                        </a:rPr>
                        <a:t>Early-mid February 2023</a:t>
                      </a: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1307" y="2063899"/>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3515" y="2676636"/>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8131" y="3608567"/>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11998" y="4306642"/>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4970095"/>
            <a:ext cx="659524" cy="659524"/>
          </a:xfrm>
          <a:prstGeom prst="rect">
            <a:avLst/>
          </a:prstGeom>
        </p:spPr>
      </p:pic>
      <p:sp>
        <p:nvSpPr>
          <p:cNvPr id="12" name="TextBox 11">
            <a:extLst>
              <a:ext uri="{FF2B5EF4-FFF2-40B4-BE49-F238E27FC236}">
                <a16:creationId xmlns:a16="http://schemas.microsoft.com/office/drawing/2014/main" id="{F993C483-708F-47EE-8CB1-5316689F1203}"/>
              </a:ext>
            </a:extLst>
          </p:cNvPr>
          <p:cNvSpPr txBox="1"/>
          <p:nvPr/>
        </p:nvSpPr>
        <p:spPr>
          <a:xfrm>
            <a:off x="11045228" y="6438510"/>
            <a:ext cx="4098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p>
        </p:txBody>
      </p:sp>
      <p:sp>
        <p:nvSpPr>
          <p:cNvPr id="14" name="TextBox 13">
            <a:extLst>
              <a:ext uri="{FF2B5EF4-FFF2-40B4-BE49-F238E27FC236}">
                <a16:creationId xmlns:a16="http://schemas.microsoft.com/office/drawing/2014/main" id="{C017FC39-DF20-44F0-BA10-69F9DFD6D971}"/>
              </a:ext>
            </a:extLst>
          </p:cNvPr>
          <p:cNvSpPr txBox="1"/>
          <p:nvPr/>
        </p:nvSpPr>
        <p:spPr>
          <a:xfrm>
            <a:off x="0" y="370930"/>
            <a:ext cx="4962525"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Operations Readiness Assessment</a:t>
            </a:r>
          </a:p>
        </p:txBody>
      </p:sp>
    </p:spTree>
    <p:extLst>
      <p:ext uri="{BB962C8B-B14F-4D97-AF65-F5344CB8AC3E}">
        <p14:creationId xmlns:p14="http://schemas.microsoft.com/office/powerpoint/2010/main" val="1100545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7D81A7-5CAA-4C7C-A6BB-CCF77DDC4229}"/>
              </a:ext>
            </a:extLst>
          </p:cNvPr>
          <p:cNvSpPr txBox="1"/>
          <p:nvPr/>
        </p:nvSpPr>
        <p:spPr>
          <a:xfrm>
            <a:off x="0" y="253022"/>
            <a:ext cx="5143500"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Operations Readiness Assessment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a:t>
            </a:r>
          </a:p>
        </p:txBody>
      </p:sp>
      <p:sp>
        <p:nvSpPr>
          <p:cNvPr id="6" name="TextBox 5">
            <a:extLst>
              <a:ext uri="{FF2B5EF4-FFF2-40B4-BE49-F238E27FC236}">
                <a16:creationId xmlns:a16="http://schemas.microsoft.com/office/drawing/2014/main" id="{B8C430F0-8E5B-4829-BA34-59C412862E84}"/>
              </a:ext>
            </a:extLst>
          </p:cNvPr>
          <p:cNvSpPr txBox="1"/>
          <p:nvPr/>
        </p:nvSpPr>
        <p:spPr>
          <a:xfrm>
            <a:off x="384513" y="1095374"/>
            <a:ext cx="3577026" cy="3246120"/>
          </a:xfrm>
          <a:prstGeom prst="rect">
            <a:avLst/>
          </a:prstGeom>
          <a:noFill/>
          <a:ln>
            <a:solidFill>
              <a:srgbClr val="092F57"/>
            </a:solidFill>
          </a:ln>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1800" b="1" i="0" u="sng" strike="noStrike" kern="1200" cap="none" spc="0" normalizeH="0" baseline="0" noProof="0" dirty="0">
                <a:ln>
                  <a:noFill/>
                </a:ln>
                <a:solidFill>
                  <a:srgbClr val="092F57"/>
                </a:solidFill>
                <a:effectLst/>
                <a:uLnTx/>
                <a:uFillTx/>
                <a:latin typeface="Arial" panose="020B0604020202020204"/>
                <a:ea typeface="+mn-ea"/>
                <a:cs typeface="+mn-cs"/>
              </a:rPr>
              <a:t>What</a:t>
            </a:r>
            <a:r>
              <a:rPr kumimoji="0" lang="en-US" sz="1800" b="1" i="0" u="none" strike="noStrike" kern="1200" cap="none" spc="0" normalizeH="0" baseline="0" noProof="0" dirty="0">
                <a:ln>
                  <a:noFill/>
                </a:ln>
                <a:solidFill>
                  <a:srgbClr val="092F57"/>
                </a:solidFill>
                <a:effectLst/>
                <a:uLnTx/>
                <a:uFillTx/>
                <a:latin typeface="Arial" panose="020B0604020202020204"/>
                <a:ea typeface="+mn-ea"/>
                <a:cs typeface="+mn-cs"/>
              </a:rPr>
              <a:t> is an Operations Readiness Assessment (ORA)? </a:t>
            </a:r>
          </a:p>
          <a:p>
            <a:pPr marL="566738" marR="0" lvl="0" indent="-285750" algn="l" defTabSz="914400" rtl="0" eaLnBrk="1" fontAlgn="auto" latinLnBrk="0" hangingPunct="1">
              <a:lnSpc>
                <a:spcPct val="90000"/>
              </a:lnSpc>
              <a:spcBef>
                <a:spcPts val="1200"/>
              </a:spcBef>
              <a:spcAft>
                <a:spcPts val="200"/>
              </a:spcAft>
              <a:buClr>
                <a:srgbClr val="FFB81C"/>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a:ea typeface="+mn-ea"/>
                <a:cs typeface="+mn-cs"/>
              </a:rPr>
              <a:t>An agency ORA is based on the idea that each agency will experience the Luma transition with unique opportunities and challenges operationally. </a:t>
            </a: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The assessment will help agencies identify specific areas to focused on to achieve a successful go-live. </a:t>
            </a:r>
          </a:p>
        </p:txBody>
      </p:sp>
      <p:sp>
        <p:nvSpPr>
          <p:cNvPr id="7" name="TextBox 6">
            <a:extLst>
              <a:ext uri="{FF2B5EF4-FFF2-40B4-BE49-F238E27FC236}">
                <a16:creationId xmlns:a16="http://schemas.microsoft.com/office/drawing/2014/main" id="{C7A1DECD-C9F7-4F21-91E5-0C72DD7AFBA9}"/>
              </a:ext>
            </a:extLst>
          </p:cNvPr>
          <p:cNvSpPr txBox="1"/>
          <p:nvPr/>
        </p:nvSpPr>
        <p:spPr>
          <a:xfrm>
            <a:off x="4341162" y="1082358"/>
            <a:ext cx="3575304" cy="3246120"/>
          </a:xfrm>
          <a:prstGeom prst="rect">
            <a:avLst/>
          </a:prstGeom>
          <a:noFill/>
          <a:ln>
            <a:solidFill>
              <a:srgbClr val="092F57"/>
            </a:solidFill>
          </a:ln>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1800" b="1" i="0" u="sng" strike="noStrike" kern="1200" cap="none" spc="0" normalizeH="0" baseline="0" noProof="0" dirty="0">
                <a:ln>
                  <a:noFill/>
                </a:ln>
                <a:solidFill>
                  <a:srgbClr val="092F57"/>
                </a:solidFill>
                <a:effectLst/>
                <a:uLnTx/>
                <a:uFillTx/>
                <a:latin typeface="Arial" panose="020B0604020202020204"/>
                <a:ea typeface="+mn-ea"/>
                <a:cs typeface="+mn-cs"/>
              </a:rPr>
              <a:t>Why</a:t>
            </a:r>
            <a:r>
              <a:rPr kumimoji="0" lang="en-US" sz="1800" b="1" i="0" u="none" strike="noStrike" kern="1200" cap="none" spc="0" normalizeH="0" baseline="0" noProof="0" dirty="0">
                <a:ln>
                  <a:noFill/>
                </a:ln>
                <a:solidFill>
                  <a:srgbClr val="092F57"/>
                </a:solidFill>
                <a:effectLst/>
                <a:uLnTx/>
                <a:uFillTx/>
                <a:latin typeface="Arial" panose="020B0604020202020204"/>
                <a:ea typeface="+mn-ea"/>
                <a:cs typeface="+mn-cs"/>
              </a:rPr>
              <a:t> consider an Operations Readiness Assessment? </a:t>
            </a:r>
          </a:p>
          <a:p>
            <a:pPr marL="566738" marR="0" lvl="0" indent="-285750" algn="l" defTabSz="914400" rtl="0" eaLnBrk="1" fontAlgn="auto" latinLnBrk="0" hangingPunct="1">
              <a:lnSpc>
                <a:spcPct val="90000"/>
              </a:lnSpc>
              <a:spcBef>
                <a:spcPts val="1200"/>
              </a:spcBef>
              <a:spcAft>
                <a:spcPts val="200"/>
              </a:spcAft>
              <a:buClr>
                <a:srgbClr val="FFB81C"/>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a:ea typeface="+mn-ea"/>
                <a:cs typeface="+mn-cs"/>
              </a:rPr>
              <a:t>An Operations Readiness Assessment will prepare you and your team for the impacts the Luma implementation may have on agency operations and personnel. Your agency will be aligned for go-live and better prepared post go-live.</a:t>
            </a:r>
          </a:p>
        </p:txBody>
      </p:sp>
      <p:sp>
        <p:nvSpPr>
          <p:cNvPr id="10" name="TextBox 9">
            <a:extLst>
              <a:ext uri="{FF2B5EF4-FFF2-40B4-BE49-F238E27FC236}">
                <a16:creationId xmlns:a16="http://schemas.microsoft.com/office/drawing/2014/main" id="{71FCCD9B-5F33-4669-AD4D-01256A668365}"/>
              </a:ext>
            </a:extLst>
          </p:cNvPr>
          <p:cNvSpPr txBox="1"/>
          <p:nvPr/>
        </p:nvSpPr>
        <p:spPr>
          <a:xfrm>
            <a:off x="8232183" y="1082358"/>
            <a:ext cx="3575304" cy="3246120"/>
          </a:xfrm>
          <a:prstGeom prst="rect">
            <a:avLst/>
          </a:prstGeom>
          <a:noFill/>
          <a:ln>
            <a:solidFill>
              <a:srgbClr val="092F57"/>
            </a:solidFill>
          </a:ln>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1800" b="1" i="0" u="sng" strike="noStrike" kern="1200" cap="none" spc="0" normalizeH="0" baseline="0" noProof="0" dirty="0">
                <a:ln>
                  <a:noFill/>
                </a:ln>
                <a:solidFill>
                  <a:srgbClr val="092F57"/>
                </a:solidFill>
                <a:effectLst/>
                <a:uLnTx/>
                <a:uFillTx/>
                <a:latin typeface="Arial" panose="020B0604020202020204"/>
                <a:ea typeface="+mn-ea"/>
                <a:cs typeface="+mn-cs"/>
              </a:rPr>
              <a:t>Who</a:t>
            </a:r>
            <a:r>
              <a:rPr kumimoji="0" lang="en-US" sz="1800" b="1" i="0" u="none" strike="noStrike" kern="1200" cap="none" spc="0" normalizeH="0" baseline="0" noProof="0" dirty="0">
                <a:ln>
                  <a:noFill/>
                </a:ln>
                <a:solidFill>
                  <a:srgbClr val="092F57"/>
                </a:solidFill>
                <a:effectLst/>
                <a:uLnTx/>
                <a:uFillTx/>
                <a:latin typeface="Arial" panose="020B0604020202020204"/>
                <a:ea typeface="+mn-ea"/>
                <a:cs typeface="+mn-cs"/>
              </a:rPr>
              <a:t> participates in Operations Readiness Assessment? </a:t>
            </a:r>
          </a:p>
          <a:p>
            <a:pPr marL="566738" marR="0" lvl="0" indent="-285750" algn="l" defTabSz="914400" rtl="0" eaLnBrk="1" fontAlgn="auto" latinLnBrk="0" hangingPunct="1">
              <a:lnSpc>
                <a:spcPct val="100000"/>
              </a:lnSpc>
              <a:spcBef>
                <a:spcPts val="200"/>
              </a:spcBef>
              <a:spcAft>
                <a:spcPts val="400"/>
              </a:spcAft>
              <a:buClr>
                <a:srgbClr val="FFB81C"/>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a:ea typeface="+mn-ea"/>
                <a:cs typeface="+mn-cs"/>
              </a:rPr>
              <a:t>Agency leaders will guide the conversation and support the program being responsible, accountable and consistently informed of the analysis results</a:t>
            </a:r>
            <a:r>
              <a:rPr lang="en-US" sz="1600" dirty="0">
                <a:solidFill>
                  <a:srgbClr val="092F57"/>
                </a:solidFill>
                <a:latin typeface="Arial" panose="020B0604020202020204"/>
              </a:rPr>
              <a:t>.</a:t>
            </a:r>
          </a:p>
          <a:p>
            <a:pPr marL="566738" marR="0" lvl="0" indent="-285750" algn="l" defTabSz="914400" rtl="0" eaLnBrk="1" fontAlgn="auto" latinLnBrk="0" hangingPunct="1">
              <a:lnSpc>
                <a:spcPct val="100000"/>
              </a:lnSpc>
              <a:spcBef>
                <a:spcPts val="200"/>
              </a:spcBef>
              <a:spcAft>
                <a:spcPts val="400"/>
              </a:spcAft>
              <a:buClr>
                <a:srgbClr val="FFB81C"/>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a:ea typeface="+mn-ea"/>
                <a:cs typeface="+mn-cs"/>
              </a:rPr>
              <a:t>Bureau Chiefs and leaders will perform and manage the analysis.</a:t>
            </a:r>
          </a:p>
          <a:p>
            <a:pPr marL="280988" marR="0" lvl="0" algn="l" defTabSz="914400" rtl="0" eaLnBrk="1" fontAlgn="auto" latinLnBrk="0" hangingPunct="1">
              <a:lnSpc>
                <a:spcPct val="100000"/>
              </a:lnSpc>
              <a:spcBef>
                <a:spcPts val="200"/>
              </a:spcBef>
              <a:spcAft>
                <a:spcPts val="400"/>
              </a:spcAft>
              <a:buClr>
                <a:srgbClr val="FFB81C"/>
              </a:buClr>
              <a:buSzPct val="100000"/>
              <a:tabLst/>
              <a:defRPr/>
            </a:pPr>
            <a:endParaRPr kumimoji="0" lang="en-US" sz="1600" b="1" i="0" u="none" strike="noStrike" kern="1200" cap="none" spc="0" normalizeH="0" baseline="0" noProof="0" dirty="0">
              <a:ln>
                <a:noFill/>
              </a:ln>
              <a:solidFill>
                <a:srgbClr val="092F57"/>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7A4EF810-7547-43E0-ACDC-2C308D298E7F}"/>
              </a:ext>
            </a:extLst>
          </p:cNvPr>
          <p:cNvSpPr txBox="1"/>
          <p:nvPr/>
        </p:nvSpPr>
        <p:spPr>
          <a:xfrm>
            <a:off x="7418070" y="6404193"/>
            <a:ext cx="344977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More information to be released!</a:t>
            </a:r>
          </a:p>
        </p:txBody>
      </p:sp>
      <p:grpSp>
        <p:nvGrpSpPr>
          <p:cNvPr id="34" name="Group 33">
            <a:extLst>
              <a:ext uri="{FF2B5EF4-FFF2-40B4-BE49-F238E27FC236}">
                <a16:creationId xmlns:a16="http://schemas.microsoft.com/office/drawing/2014/main" id="{36B5AFB6-DF11-4693-A382-1F23E93DD1B4}"/>
              </a:ext>
            </a:extLst>
          </p:cNvPr>
          <p:cNvGrpSpPr/>
          <p:nvPr/>
        </p:nvGrpSpPr>
        <p:grpSpPr>
          <a:xfrm>
            <a:off x="662080" y="4433063"/>
            <a:ext cx="10867840" cy="1766972"/>
            <a:chOff x="0" y="4433063"/>
            <a:chExt cx="10867840" cy="1766972"/>
          </a:xfrm>
        </p:grpSpPr>
        <p:pic>
          <p:nvPicPr>
            <p:cNvPr id="5" name="Graphic 4" descr="Daily calendar with solid fill">
              <a:extLst>
                <a:ext uri="{FF2B5EF4-FFF2-40B4-BE49-F238E27FC236}">
                  <a16:creationId xmlns:a16="http://schemas.microsoft.com/office/drawing/2014/main" id="{D470D830-C294-47F5-9425-AFFBA4C523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861242"/>
              <a:ext cx="914400" cy="914400"/>
            </a:xfrm>
            <a:prstGeom prst="rect">
              <a:avLst/>
            </a:prstGeom>
          </p:spPr>
        </p:pic>
        <p:cxnSp>
          <p:nvCxnSpPr>
            <p:cNvPr id="13" name="Straight Connector 12">
              <a:extLst>
                <a:ext uri="{FF2B5EF4-FFF2-40B4-BE49-F238E27FC236}">
                  <a16:creationId xmlns:a16="http://schemas.microsoft.com/office/drawing/2014/main" id="{FAE04107-9002-4C05-BCFC-68EE2F19A8B3}"/>
                </a:ext>
              </a:extLst>
            </p:cNvPr>
            <p:cNvCxnSpPr/>
            <p:nvPr/>
          </p:nvCxnSpPr>
          <p:spPr>
            <a:xfrm>
              <a:off x="1048123" y="5339440"/>
              <a:ext cx="9819717"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4" name="TextBox 13">
              <a:extLst>
                <a:ext uri="{FF2B5EF4-FFF2-40B4-BE49-F238E27FC236}">
                  <a16:creationId xmlns:a16="http://schemas.microsoft.com/office/drawing/2014/main" id="{25776D84-0359-4AB3-9FF1-5B3BDFE8C903}"/>
                </a:ext>
              </a:extLst>
            </p:cNvPr>
            <p:cNvSpPr txBox="1"/>
            <p:nvPr/>
          </p:nvSpPr>
          <p:spPr>
            <a:xfrm>
              <a:off x="0" y="4691501"/>
              <a:ext cx="914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Timeline</a:t>
              </a:r>
            </a:p>
          </p:txBody>
        </p:sp>
        <p:cxnSp>
          <p:nvCxnSpPr>
            <p:cNvPr id="16" name="Straight Connector 15">
              <a:extLst>
                <a:ext uri="{FF2B5EF4-FFF2-40B4-BE49-F238E27FC236}">
                  <a16:creationId xmlns:a16="http://schemas.microsoft.com/office/drawing/2014/main" id="{74142948-197C-4EDB-9EB8-EEDAFA152898}"/>
                </a:ext>
              </a:extLst>
            </p:cNvPr>
            <p:cNvCxnSpPr/>
            <p:nvPr/>
          </p:nvCxnSpPr>
          <p:spPr>
            <a:xfrm>
              <a:off x="1645920" y="4999278"/>
              <a:ext cx="0" cy="329840"/>
            </a:xfrm>
            <a:prstGeom prst="line">
              <a:avLst/>
            </a:prstGeom>
          </p:spPr>
          <p:style>
            <a:lnRef idx="1">
              <a:schemeClr val="accent3"/>
            </a:lnRef>
            <a:fillRef idx="0">
              <a:schemeClr val="accent3"/>
            </a:fillRef>
            <a:effectRef idx="0">
              <a:schemeClr val="accent3"/>
            </a:effectRef>
            <a:fontRef idx="minor">
              <a:schemeClr val="tx1"/>
            </a:fontRef>
          </p:style>
        </p:cxnSp>
        <p:sp>
          <p:nvSpPr>
            <p:cNvPr id="17" name="TextBox 16">
              <a:extLst>
                <a:ext uri="{FF2B5EF4-FFF2-40B4-BE49-F238E27FC236}">
                  <a16:creationId xmlns:a16="http://schemas.microsoft.com/office/drawing/2014/main" id="{B0EE15DC-0F57-4EC7-BCA3-1429313E5650}"/>
                </a:ext>
              </a:extLst>
            </p:cNvPr>
            <p:cNvSpPr txBox="1"/>
            <p:nvPr/>
          </p:nvSpPr>
          <p:spPr>
            <a:xfrm>
              <a:off x="994410" y="4433063"/>
              <a:ext cx="13030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Kick-off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2/23/23</a:t>
              </a:r>
            </a:p>
          </p:txBody>
        </p:sp>
        <p:cxnSp>
          <p:nvCxnSpPr>
            <p:cNvPr id="18" name="Straight Connector 17">
              <a:extLst>
                <a:ext uri="{FF2B5EF4-FFF2-40B4-BE49-F238E27FC236}">
                  <a16:creationId xmlns:a16="http://schemas.microsoft.com/office/drawing/2014/main" id="{D8607DF7-E131-4200-838B-90F18135690A}"/>
                </a:ext>
              </a:extLst>
            </p:cNvPr>
            <p:cNvCxnSpPr>
              <a:cxnSpLocks/>
              <a:endCxn id="19" idx="0"/>
            </p:cNvCxnSpPr>
            <p:nvPr/>
          </p:nvCxnSpPr>
          <p:spPr>
            <a:xfrm>
              <a:off x="4667249" y="5356164"/>
              <a:ext cx="1" cy="162576"/>
            </a:xfrm>
            <a:prstGeom prst="line">
              <a:avLst/>
            </a:prstGeom>
          </p:spPr>
          <p:style>
            <a:lnRef idx="1">
              <a:schemeClr val="accent3"/>
            </a:lnRef>
            <a:fillRef idx="0">
              <a:schemeClr val="accent3"/>
            </a:fillRef>
            <a:effectRef idx="0">
              <a:schemeClr val="accent3"/>
            </a:effectRef>
            <a:fontRef idx="minor">
              <a:schemeClr val="tx1"/>
            </a:fontRef>
          </p:style>
        </p:cxnSp>
        <p:sp>
          <p:nvSpPr>
            <p:cNvPr id="19" name="TextBox 18">
              <a:extLst>
                <a:ext uri="{FF2B5EF4-FFF2-40B4-BE49-F238E27FC236}">
                  <a16:creationId xmlns:a16="http://schemas.microsoft.com/office/drawing/2014/main" id="{EE1A6FD8-C7C5-4DB8-A791-23066C69655C}"/>
                </a:ext>
              </a:extLst>
            </p:cNvPr>
            <p:cNvSpPr txBox="1"/>
            <p:nvPr/>
          </p:nvSpPr>
          <p:spPr>
            <a:xfrm>
              <a:off x="4015740" y="5518740"/>
              <a:ext cx="13030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Assess Change Impacts</a:t>
              </a:r>
            </a:p>
          </p:txBody>
        </p:sp>
        <p:sp>
          <p:nvSpPr>
            <p:cNvPr id="22" name="TextBox 21">
              <a:extLst>
                <a:ext uri="{FF2B5EF4-FFF2-40B4-BE49-F238E27FC236}">
                  <a16:creationId xmlns:a16="http://schemas.microsoft.com/office/drawing/2014/main" id="{AC59A596-214F-4760-BCD3-0CA0AED9E012}"/>
                </a:ext>
              </a:extLst>
            </p:cNvPr>
            <p:cNvSpPr txBox="1"/>
            <p:nvPr/>
          </p:nvSpPr>
          <p:spPr>
            <a:xfrm>
              <a:off x="1750695" y="5522927"/>
              <a:ext cx="13030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February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Begin assessment</a:t>
              </a:r>
            </a:p>
          </p:txBody>
        </p:sp>
        <p:cxnSp>
          <p:nvCxnSpPr>
            <p:cNvPr id="23" name="Straight Connector 22">
              <a:extLst>
                <a:ext uri="{FF2B5EF4-FFF2-40B4-BE49-F238E27FC236}">
                  <a16:creationId xmlns:a16="http://schemas.microsoft.com/office/drawing/2014/main" id="{329680C8-0E09-4A0A-8F6B-49EE2CA4862D}"/>
                </a:ext>
              </a:extLst>
            </p:cNvPr>
            <p:cNvCxnSpPr>
              <a:cxnSpLocks/>
            </p:cNvCxnSpPr>
            <p:nvPr/>
          </p:nvCxnSpPr>
          <p:spPr>
            <a:xfrm>
              <a:off x="2402203" y="5370902"/>
              <a:ext cx="1" cy="162576"/>
            </a:xfrm>
            <a:prstGeom prst="line">
              <a:avLst/>
            </a:prstGeom>
          </p:spPr>
          <p:style>
            <a:lnRef idx="1">
              <a:schemeClr val="accent3"/>
            </a:lnRef>
            <a:fillRef idx="0">
              <a:schemeClr val="accent3"/>
            </a:fillRef>
            <a:effectRef idx="0">
              <a:schemeClr val="accent3"/>
            </a:effectRef>
            <a:fontRef idx="minor">
              <a:schemeClr val="tx1"/>
            </a:fontRef>
          </p:style>
        </p:cxnSp>
        <p:sp>
          <p:nvSpPr>
            <p:cNvPr id="24" name="TextBox 23">
              <a:extLst>
                <a:ext uri="{FF2B5EF4-FFF2-40B4-BE49-F238E27FC236}">
                  <a16:creationId xmlns:a16="http://schemas.microsoft.com/office/drawing/2014/main" id="{AF05C5FD-76BA-4689-84D2-435EAFA0C797}"/>
                </a:ext>
              </a:extLst>
            </p:cNvPr>
            <p:cNvSpPr txBox="1"/>
            <p:nvPr/>
          </p:nvSpPr>
          <p:spPr>
            <a:xfrm>
              <a:off x="3299459" y="4468525"/>
              <a:ext cx="13030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Continue assessment</a:t>
              </a:r>
            </a:p>
          </p:txBody>
        </p:sp>
        <p:cxnSp>
          <p:nvCxnSpPr>
            <p:cNvPr id="25" name="Straight Connector 24">
              <a:extLst>
                <a:ext uri="{FF2B5EF4-FFF2-40B4-BE49-F238E27FC236}">
                  <a16:creationId xmlns:a16="http://schemas.microsoft.com/office/drawing/2014/main" id="{0D0D55D2-EBF4-4EB3-A41E-00BD272B62C3}"/>
                </a:ext>
              </a:extLst>
            </p:cNvPr>
            <p:cNvCxnSpPr>
              <a:cxnSpLocks/>
            </p:cNvCxnSpPr>
            <p:nvPr/>
          </p:nvCxnSpPr>
          <p:spPr>
            <a:xfrm>
              <a:off x="3950969" y="5177094"/>
              <a:ext cx="1" cy="162576"/>
            </a:xfrm>
            <a:prstGeom prst="line">
              <a:avLst/>
            </a:prstGeom>
          </p:spPr>
          <p:style>
            <a:lnRef idx="1">
              <a:schemeClr val="accent3"/>
            </a:lnRef>
            <a:fillRef idx="0">
              <a:schemeClr val="accent3"/>
            </a:fillRef>
            <a:effectRef idx="0">
              <a:schemeClr val="accent3"/>
            </a:effectRef>
            <a:fontRef idx="minor">
              <a:schemeClr val="tx1"/>
            </a:fontRef>
          </p:style>
        </p:cxnSp>
        <p:cxnSp>
          <p:nvCxnSpPr>
            <p:cNvPr id="26" name="Straight Connector 25">
              <a:extLst>
                <a:ext uri="{FF2B5EF4-FFF2-40B4-BE49-F238E27FC236}">
                  <a16:creationId xmlns:a16="http://schemas.microsoft.com/office/drawing/2014/main" id="{3D815C6A-A2E4-4C68-8FD7-455ADD8F3658}"/>
                </a:ext>
              </a:extLst>
            </p:cNvPr>
            <p:cNvCxnSpPr>
              <a:cxnSpLocks/>
            </p:cNvCxnSpPr>
            <p:nvPr/>
          </p:nvCxnSpPr>
          <p:spPr>
            <a:xfrm>
              <a:off x="5916554" y="5147890"/>
              <a:ext cx="1" cy="162576"/>
            </a:xfrm>
            <a:prstGeom prst="line">
              <a:avLst/>
            </a:prstGeom>
          </p:spPr>
          <p:style>
            <a:lnRef idx="1">
              <a:schemeClr val="accent3"/>
            </a:lnRef>
            <a:fillRef idx="0">
              <a:schemeClr val="accent3"/>
            </a:fillRef>
            <a:effectRef idx="0">
              <a:schemeClr val="accent3"/>
            </a:effectRef>
            <a:fontRef idx="minor">
              <a:schemeClr val="tx1"/>
            </a:fontRef>
          </p:style>
        </p:cxnSp>
        <p:sp>
          <p:nvSpPr>
            <p:cNvPr id="27" name="TextBox 26">
              <a:extLst>
                <a:ext uri="{FF2B5EF4-FFF2-40B4-BE49-F238E27FC236}">
                  <a16:creationId xmlns:a16="http://schemas.microsoft.com/office/drawing/2014/main" id="{DDE6BD74-F236-4559-9A77-927051732E18}"/>
                </a:ext>
              </a:extLst>
            </p:cNvPr>
            <p:cNvSpPr txBox="1"/>
            <p:nvPr/>
          </p:nvSpPr>
          <p:spPr>
            <a:xfrm>
              <a:off x="5265044" y="4616507"/>
              <a:ext cx="13030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Office Hour</a:t>
              </a:r>
            </a:p>
          </p:txBody>
        </p:sp>
        <p:cxnSp>
          <p:nvCxnSpPr>
            <p:cNvPr id="28" name="Straight Connector 27">
              <a:extLst>
                <a:ext uri="{FF2B5EF4-FFF2-40B4-BE49-F238E27FC236}">
                  <a16:creationId xmlns:a16="http://schemas.microsoft.com/office/drawing/2014/main" id="{07168E03-FF95-43BE-9FC3-92FFD7DA90D6}"/>
                </a:ext>
              </a:extLst>
            </p:cNvPr>
            <p:cNvCxnSpPr>
              <a:cxnSpLocks/>
              <a:endCxn id="29" idx="0"/>
            </p:cNvCxnSpPr>
            <p:nvPr/>
          </p:nvCxnSpPr>
          <p:spPr>
            <a:xfrm>
              <a:off x="6766559" y="5338460"/>
              <a:ext cx="1" cy="162576"/>
            </a:xfrm>
            <a:prstGeom prst="line">
              <a:avLst/>
            </a:prstGeom>
          </p:spPr>
          <p:style>
            <a:lnRef idx="1">
              <a:schemeClr val="accent3"/>
            </a:lnRef>
            <a:fillRef idx="0">
              <a:schemeClr val="accent3"/>
            </a:fillRef>
            <a:effectRef idx="0">
              <a:schemeClr val="accent3"/>
            </a:effectRef>
            <a:fontRef idx="minor">
              <a:schemeClr val="tx1"/>
            </a:fontRef>
          </p:style>
        </p:cxnSp>
        <p:sp>
          <p:nvSpPr>
            <p:cNvPr id="29" name="TextBox 28">
              <a:extLst>
                <a:ext uri="{FF2B5EF4-FFF2-40B4-BE49-F238E27FC236}">
                  <a16:creationId xmlns:a16="http://schemas.microsoft.com/office/drawing/2014/main" id="{2841CC0C-7575-4E92-8C87-F16173C31DC8}"/>
                </a:ext>
              </a:extLst>
            </p:cNvPr>
            <p:cNvSpPr txBox="1"/>
            <p:nvPr/>
          </p:nvSpPr>
          <p:spPr>
            <a:xfrm>
              <a:off x="6115050" y="5501036"/>
              <a:ext cx="13030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April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Assess and document</a:t>
              </a:r>
            </a:p>
          </p:txBody>
        </p:sp>
        <p:sp>
          <p:nvSpPr>
            <p:cNvPr id="30" name="TextBox 29">
              <a:extLst>
                <a:ext uri="{FF2B5EF4-FFF2-40B4-BE49-F238E27FC236}">
                  <a16:creationId xmlns:a16="http://schemas.microsoft.com/office/drawing/2014/main" id="{D288EEF4-E5A6-4F9D-B178-3A6F11769D5E}"/>
                </a:ext>
              </a:extLst>
            </p:cNvPr>
            <p:cNvSpPr txBox="1"/>
            <p:nvPr/>
          </p:nvSpPr>
          <p:spPr>
            <a:xfrm>
              <a:off x="7356731" y="4492409"/>
              <a:ext cx="13030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April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Recommend change plans</a:t>
              </a:r>
            </a:p>
          </p:txBody>
        </p:sp>
        <p:cxnSp>
          <p:nvCxnSpPr>
            <p:cNvPr id="31" name="Straight Connector 30">
              <a:extLst>
                <a:ext uri="{FF2B5EF4-FFF2-40B4-BE49-F238E27FC236}">
                  <a16:creationId xmlns:a16="http://schemas.microsoft.com/office/drawing/2014/main" id="{865B27AA-3044-4D9B-9749-B02AD1EC16FA}"/>
                </a:ext>
              </a:extLst>
            </p:cNvPr>
            <p:cNvCxnSpPr>
              <a:cxnSpLocks/>
            </p:cNvCxnSpPr>
            <p:nvPr/>
          </p:nvCxnSpPr>
          <p:spPr>
            <a:xfrm>
              <a:off x="8008241" y="5158638"/>
              <a:ext cx="1" cy="162576"/>
            </a:xfrm>
            <a:prstGeom prst="line">
              <a:avLst/>
            </a:prstGeom>
          </p:spPr>
          <p:style>
            <a:lnRef idx="1">
              <a:schemeClr val="accent3"/>
            </a:lnRef>
            <a:fillRef idx="0">
              <a:schemeClr val="accent3"/>
            </a:fillRef>
            <a:effectRef idx="0">
              <a:schemeClr val="accent3"/>
            </a:effectRef>
            <a:fontRef idx="minor">
              <a:schemeClr val="tx1"/>
            </a:fontRef>
          </p:style>
        </p:cxnSp>
        <p:cxnSp>
          <p:nvCxnSpPr>
            <p:cNvPr id="32" name="Straight Connector 31">
              <a:extLst>
                <a:ext uri="{FF2B5EF4-FFF2-40B4-BE49-F238E27FC236}">
                  <a16:creationId xmlns:a16="http://schemas.microsoft.com/office/drawing/2014/main" id="{AFD46562-112C-481D-BD8E-A54C1B0FDAB2}"/>
                </a:ext>
              </a:extLst>
            </p:cNvPr>
            <p:cNvCxnSpPr>
              <a:cxnSpLocks/>
              <a:endCxn id="33" idx="0"/>
            </p:cNvCxnSpPr>
            <p:nvPr/>
          </p:nvCxnSpPr>
          <p:spPr>
            <a:xfrm>
              <a:off x="9229721" y="5355058"/>
              <a:ext cx="1" cy="162576"/>
            </a:xfrm>
            <a:prstGeom prst="line">
              <a:avLst/>
            </a:prstGeom>
          </p:spPr>
          <p:style>
            <a:lnRef idx="1">
              <a:schemeClr val="accent3"/>
            </a:lnRef>
            <a:fillRef idx="0">
              <a:schemeClr val="accent3"/>
            </a:fillRef>
            <a:effectRef idx="0">
              <a:schemeClr val="accent3"/>
            </a:effectRef>
            <a:fontRef idx="minor">
              <a:schemeClr val="tx1"/>
            </a:fontRef>
          </p:style>
        </p:cxnSp>
        <p:sp>
          <p:nvSpPr>
            <p:cNvPr id="33" name="TextBox 32">
              <a:extLst>
                <a:ext uri="{FF2B5EF4-FFF2-40B4-BE49-F238E27FC236}">
                  <a16:creationId xmlns:a16="http://schemas.microsoft.com/office/drawing/2014/main" id="{0FEAC810-FEA6-4467-8AAF-3308B0458755}"/>
                </a:ext>
              </a:extLst>
            </p:cNvPr>
            <p:cNvSpPr txBox="1"/>
            <p:nvPr/>
          </p:nvSpPr>
          <p:spPr>
            <a:xfrm>
              <a:off x="8578212" y="5517634"/>
              <a:ext cx="13030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April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Office Hours</a:t>
              </a:r>
            </a:p>
          </p:txBody>
        </p:sp>
      </p:grpSp>
      <p:sp>
        <p:nvSpPr>
          <p:cNvPr id="36" name="TextBox 35">
            <a:extLst>
              <a:ext uri="{FF2B5EF4-FFF2-40B4-BE49-F238E27FC236}">
                <a16:creationId xmlns:a16="http://schemas.microsoft.com/office/drawing/2014/main" id="{0F369487-AB9E-48C4-B437-8CAA1173D95E}"/>
              </a:ext>
            </a:extLst>
          </p:cNvPr>
          <p:cNvSpPr txBox="1"/>
          <p:nvPr/>
        </p:nvSpPr>
        <p:spPr>
          <a:xfrm>
            <a:off x="11045228" y="6438510"/>
            <a:ext cx="4098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a:t>
            </a:r>
          </a:p>
        </p:txBody>
      </p:sp>
    </p:spTree>
    <p:extLst>
      <p:ext uri="{BB962C8B-B14F-4D97-AF65-F5344CB8AC3E}">
        <p14:creationId xmlns:p14="http://schemas.microsoft.com/office/powerpoint/2010/main" val="2428802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53FA1CB0-7BD2-4156-99DE-15738EE88DD6}"/>
              </a:ext>
            </a:extLst>
          </p:cNvPr>
          <p:cNvGraphicFramePr>
            <a:graphicFrameLocks/>
          </p:cNvGraphicFramePr>
          <p:nvPr>
            <p:extLst>
              <p:ext uri="{D42A27DB-BD31-4B8C-83A1-F6EECF244321}">
                <p14:modId xmlns:p14="http://schemas.microsoft.com/office/powerpoint/2010/main" val="2942482859"/>
              </p:ext>
            </p:extLst>
          </p:nvPr>
        </p:nvGraphicFramePr>
        <p:xfrm>
          <a:off x="838201" y="1267263"/>
          <a:ext cx="10515597" cy="4506576"/>
        </p:xfrm>
        <a:graphic>
          <a:graphicData uri="http://schemas.openxmlformats.org/drawingml/2006/table">
            <a:tbl>
              <a:tblPr firstRow="1" bandRow="1">
                <a:tableStyleId>{F5AB1C69-6EDB-4FF4-983F-18BD219EF322}</a:tableStyleId>
              </a:tblPr>
              <a:tblGrid>
                <a:gridCol w="1200808">
                  <a:extLst>
                    <a:ext uri="{9D8B030D-6E8A-4147-A177-3AD203B41FA5}">
                      <a16:colId xmlns:a16="http://schemas.microsoft.com/office/drawing/2014/main" val="1344347719"/>
                    </a:ext>
                  </a:extLst>
                </a:gridCol>
                <a:gridCol w="2306750">
                  <a:extLst>
                    <a:ext uri="{9D8B030D-6E8A-4147-A177-3AD203B41FA5}">
                      <a16:colId xmlns:a16="http://schemas.microsoft.com/office/drawing/2014/main" val="3381429751"/>
                    </a:ext>
                  </a:extLst>
                </a:gridCol>
                <a:gridCol w="7008039">
                  <a:extLst>
                    <a:ext uri="{9D8B030D-6E8A-4147-A177-3AD203B41FA5}">
                      <a16:colId xmlns:a16="http://schemas.microsoft.com/office/drawing/2014/main" val="3325732369"/>
                    </a:ext>
                  </a:extLst>
                </a:gridCol>
              </a:tblGrid>
              <a:tr h="370840">
                <a:tc gridSpan="2">
                  <a:txBody>
                    <a:bodyPr/>
                    <a:lstStyle/>
                    <a:p>
                      <a:r>
                        <a:rPr lang="en-US" sz="1200" b="1" i="0" dirty="0">
                          <a:latin typeface="Arial" panose="020B0604020202020204" pitchFamily="34" charset="0"/>
                          <a:cs typeface="Arial" panose="020B0604020202020204" pitchFamily="34" charset="0"/>
                        </a:rPr>
                        <a:t>Tool # 4</a:t>
                      </a:r>
                    </a:p>
                  </a:txBody>
                  <a:tcPr anchor="ctr">
                    <a:solidFill>
                      <a:srgbClr val="092F57"/>
                    </a:solidFill>
                  </a:tcPr>
                </a:tc>
                <a:tc hMerge="1">
                  <a:txBody>
                    <a:bodyPr/>
                    <a:lstStyle/>
                    <a:p>
                      <a:r>
                        <a:rPr lang="en-US" sz="1200" dirty="0">
                          <a:latin typeface="Arial" panose="020B0604020202020204" pitchFamily="34" charset="0"/>
                          <a:cs typeface="Arial" panose="020B0604020202020204" pitchFamily="34" charset="0"/>
                        </a:rPr>
                        <a:t>Item</a:t>
                      </a:r>
                    </a:p>
                  </a:txBody>
                  <a:tcPr anchor="ctr">
                    <a:solidFill>
                      <a:srgbClr val="092F57"/>
                    </a:solidFill>
                  </a:tcPr>
                </a:tc>
                <a:tc>
                  <a:txBody>
                    <a:bodyPr/>
                    <a:lstStyle/>
                    <a:p>
                      <a:r>
                        <a:rPr lang="en-US" sz="1200" i="1" dirty="0">
                          <a:latin typeface="Arial" panose="020B0604020202020204" pitchFamily="34" charset="0"/>
                          <a:cs typeface="Arial" panose="020B0604020202020204" pitchFamily="34" charset="0"/>
                        </a:rPr>
                        <a:t>Tool name: Newly Released Luma Highlight Videos Poster</a:t>
                      </a:r>
                    </a:p>
                  </a:txBody>
                  <a:tcPr anchor="ctr">
                    <a:solidFill>
                      <a:srgbClr val="092F57"/>
                    </a:solidFill>
                  </a:tcPr>
                </a:tc>
                <a:extLst>
                  <a:ext uri="{0D108BD9-81ED-4DB2-BD59-A6C34878D82A}">
                    <a16:rowId xmlns:a16="http://schemas.microsoft.com/office/drawing/2014/main" val="2970227842"/>
                  </a:ext>
                </a:extLst>
              </a:tr>
              <a:tr h="386696">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noFill/>
                  </a:tcPr>
                </a:tc>
                <a:tc>
                  <a:txBody>
                    <a:bodyPr/>
                    <a:lstStyle/>
                    <a:p>
                      <a:r>
                        <a:rPr lang="en-US" sz="1200" b="1" dirty="0">
                          <a:solidFill>
                            <a:schemeClr val="bg1"/>
                          </a:solidFill>
                          <a:latin typeface="Arial" panose="020B0604020202020204" pitchFamily="34" charset="0"/>
                          <a:cs typeface="Arial" panose="020B0604020202020204" pitchFamily="34" charset="0"/>
                        </a:rPr>
                        <a:t>Focus</a:t>
                      </a:r>
                    </a:p>
                  </a:txBody>
                  <a:tcPr anchor="ctr">
                    <a:solidFill>
                      <a:srgbClr val="092F57"/>
                    </a:solidFill>
                  </a:tcPr>
                </a:tc>
                <a:tc>
                  <a:txBody>
                    <a:bodyPr/>
                    <a:lstStyle/>
                    <a:p>
                      <a:r>
                        <a:rPr lang="en-US" sz="1200" b="1" dirty="0">
                          <a:solidFill>
                            <a:schemeClr val="bg1"/>
                          </a:solidFill>
                          <a:latin typeface="Arial" panose="020B0604020202020204" pitchFamily="34" charset="0"/>
                          <a:cs typeface="Arial" panose="020B0604020202020204" pitchFamily="34" charset="0"/>
                        </a:rPr>
                        <a:t>Response</a:t>
                      </a:r>
                    </a:p>
                  </a:txBody>
                  <a:tcPr anchor="ctr">
                    <a:solidFill>
                      <a:srgbClr val="092F57"/>
                    </a:solidFill>
                  </a:tcPr>
                </a:tc>
                <a:extLst>
                  <a:ext uri="{0D108BD9-81ED-4DB2-BD59-A6C34878D82A}">
                    <a16:rowId xmlns:a16="http://schemas.microsoft.com/office/drawing/2014/main" val="5861726"/>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Why is this important?</a:t>
                      </a:r>
                    </a:p>
                  </a:txBody>
                  <a:tcPr anchor="ctr"/>
                </a:tc>
                <a:tc>
                  <a:txBody>
                    <a:bodyPr/>
                    <a:lstStyle/>
                    <a:p>
                      <a:pPr marL="171450" indent="-171450">
                        <a:buFont typeface="Arial" panose="020B0604020202020204" pitchFamily="34" charset="0"/>
                        <a:buChar char="•"/>
                      </a:pPr>
                      <a:r>
                        <a:rPr lang="en-US" sz="1200" i="0" dirty="0">
                          <a:latin typeface="Arial" panose="020B0604020202020204" pitchFamily="34" charset="0"/>
                          <a:cs typeface="Arial" panose="020B0604020202020204" pitchFamily="34" charset="0"/>
                        </a:rPr>
                        <a:t>Luma Highlight videos provide a first look to end-users into the Luma interface and demonstrate features of Luma. </a:t>
                      </a:r>
                    </a:p>
                    <a:p>
                      <a:pPr marL="171450" indent="-171450">
                        <a:buFont typeface="Arial" panose="020B0604020202020204" pitchFamily="34" charset="0"/>
                        <a:buChar char="•"/>
                      </a:pPr>
                      <a:r>
                        <a:rPr lang="en-US" sz="1200" i="0" dirty="0">
                          <a:latin typeface="Arial" panose="020B0604020202020204" pitchFamily="34" charset="0"/>
                          <a:cs typeface="Arial" panose="020B0604020202020204" pitchFamily="34" charset="0"/>
                        </a:rPr>
                        <a:t>Previously released videos have been redone to orient to how the system will run, and new videos have been released. </a:t>
                      </a:r>
                    </a:p>
                  </a:txBody>
                  <a:tcPr anchor="ctr"/>
                </a:tc>
                <a:extLst>
                  <a:ext uri="{0D108BD9-81ED-4DB2-BD59-A6C34878D82A}">
                    <a16:rowId xmlns:a16="http://schemas.microsoft.com/office/drawing/2014/main" val="2198317504"/>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Who is the target audience?</a:t>
                      </a:r>
                    </a:p>
                  </a:txBody>
                  <a:tcPr anchor="ctr"/>
                </a:tc>
                <a:tc>
                  <a:txBody>
                    <a:bodyPr/>
                    <a:lstStyle/>
                    <a:p>
                      <a:r>
                        <a:rPr lang="en-US" sz="1200" i="0" dirty="0">
                          <a:latin typeface="Arial" panose="020B0604020202020204" pitchFamily="34" charset="0"/>
                          <a:cs typeface="Arial" panose="020B0604020202020204" pitchFamily="34" charset="0"/>
                        </a:rPr>
                        <a:t>All agency employees.</a:t>
                      </a:r>
                    </a:p>
                  </a:txBody>
                  <a:tcPr anchor="ctr"/>
                </a:tc>
                <a:extLst>
                  <a:ext uri="{0D108BD9-81ED-4DB2-BD59-A6C34878D82A}">
                    <a16:rowId xmlns:a16="http://schemas.microsoft.com/office/drawing/2014/main" val="268593802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is the objective?</a:t>
                      </a:r>
                    </a:p>
                  </a:txBody>
                  <a:tcPr anchor="ctr"/>
                </a:tc>
                <a:tc>
                  <a:txBody>
                    <a:bodyPr/>
                    <a:lstStyle/>
                    <a:p>
                      <a:r>
                        <a:rPr lang="en-US" sz="1200" i="0" dirty="0">
                          <a:latin typeface="Arial" panose="020B0604020202020204" pitchFamily="34" charset="0"/>
                          <a:cs typeface="Arial" panose="020B0604020202020204" pitchFamily="34" charset="0"/>
                        </a:rPr>
                        <a:t>To increase end-user awareness about Luma functionality and generate excitement among agency employees about using Luma in their day-to-day activities. The poster can be shared digitally or printed and posted in common areas.</a:t>
                      </a:r>
                    </a:p>
                  </a:txBody>
                  <a:tcPr anchor="ctr"/>
                </a:tc>
                <a:extLst>
                  <a:ext uri="{0D108BD9-81ED-4DB2-BD59-A6C34878D82A}">
                    <a16:rowId xmlns:a16="http://schemas.microsoft.com/office/drawing/2014/main" val="808925883"/>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What are some suggested communication/distribution  channels?</a:t>
                      </a:r>
                    </a:p>
                  </a:txBody>
                  <a:tcPr anchor="ctr"/>
                </a:tc>
                <a:tc>
                  <a:txBody>
                    <a:bodyPr/>
                    <a:lstStyle/>
                    <a:p>
                      <a:r>
                        <a:rPr lang="en-US" sz="1200" i="0" dirty="0">
                          <a:latin typeface="Arial" panose="020B0604020202020204" pitchFamily="34" charset="0"/>
                          <a:cs typeface="Arial" panose="020B0604020202020204" pitchFamily="34" charset="0"/>
                        </a:rPr>
                        <a:t>Agency Newsletters, Agency Intranet sites, existing Agency monthly meetings.</a:t>
                      </a:r>
                    </a:p>
                  </a:txBody>
                  <a:tcPr anchor="ctr"/>
                </a:tc>
                <a:extLst>
                  <a:ext uri="{0D108BD9-81ED-4DB2-BD59-A6C34878D82A}">
                    <a16:rowId xmlns:a16="http://schemas.microsoft.com/office/drawing/2014/main" val="1697775440"/>
                  </a:ext>
                </a:extLst>
              </a:tr>
              <a:tr h="731520">
                <a:tc>
                  <a:txBody>
                    <a:bodyPr/>
                    <a:lstStyle/>
                    <a:p>
                      <a:endParaRPr lang="en-US" dirty="0">
                        <a:latin typeface="Arial" panose="020B0604020202020204" pitchFamily="34" charset="0"/>
                        <a:cs typeface="Arial" panose="020B0604020202020204" pitchFamily="34" charset="0"/>
                      </a:endParaRPr>
                    </a:p>
                  </a:txBody>
                  <a:tcPr anchor="ctr"/>
                </a:tc>
                <a:tc>
                  <a:txBody>
                    <a:bodyPr/>
                    <a:lstStyle/>
                    <a:p>
                      <a:r>
                        <a:rPr lang="en-US" sz="1200" dirty="0">
                          <a:latin typeface="Arial" panose="020B0604020202020204" pitchFamily="34" charset="0"/>
                          <a:cs typeface="Arial" panose="020B0604020202020204" pitchFamily="34" charset="0"/>
                        </a:rPr>
                        <a:t>Recommended timing:</a:t>
                      </a:r>
                    </a:p>
                  </a:txBody>
                  <a:tcPr anchor="ctr"/>
                </a:tc>
                <a:tc>
                  <a:txBody>
                    <a:bodyPr/>
                    <a:lstStyle/>
                    <a:p>
                      <a:r>
                        <a:rPr lang="en-US" sz="1200" i="0" dirty="0">
                          <a:latin typeface="Arial" panose="020B0604020202020204" pitchFamily="34" charset="0"/>
                          <a:cs typeface="Arial" panose="020B0604020202020204" pitchFamily="34" charset="0"/>
                        </a:rPr>
                        <a:t>At Change Liaison discretion.</a:t>
                      </a:r>
                    </a:p>
                  </a:txBody>
                  <a:tcPr anchor="ctr"/>
                </a:tc>
                <a:extLst>
                  <a:ext uri="{0D108BD9-81ED-4DB2-BD59-A6C34878D82A}">
                    <a16:rowId xmlns:a16="http://schemas.microsoft.com/office/drawing/2014/main" val="3405783320"/>
                  </a:ext>
                </a:extLst>
              </a:tr>
            </a:tbl>
          </a:graphicData>
        </a:graphic>
      </p:graphicFrame>
      <p:pic>
        <p:nvPicPr>
          <p:cNvPr id="6" name="Graphic 5" descr="Comment Important with solid fill">
            <a:extLst>
              <a:ext uri="{FF2B5EF4-FFF2-40B4-BE49-F238E27FC236}">
                <a16:creationId xmlns:a16="http://schemas.microsoft.com/office/drawing/2014/main" id="{54EBC70F-C2FF-43C2-8763-4DE789D5B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152" y="2052610"/>
            <a:ext cx="675290" cy="675290"/>
          </a:xfrm>
          <a:prstGeom prst="rect">
            <a:avLst/>
          </a:prstGeom>
        </p:spPr>
      </p:pic>
      <p:pic>
        <p:nvPicPr>
          <p:cNvPr id="8" name="Graphic 7" descr="Group with solid fill">
            <a:extLst>
              <a:ext uri="{FF2B5EF4-FFF2-40B4-BE49-F238E27FC236}">
                <a16:creationId xmlns:a16="http://schemas.microsoft.com/office/drawing/2014/main" id="{AB6C4EAD-7583-478F-AC18-ED217D0DB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204" y="2834680"/>
            <a:ext cx="914400" cy="914400"/>
          </a:xfrm>
          <a:prstGeom prst="rect">
            <a:avLst/>
          </a:prstGeom>
        </p:spPr>
      </p:pic>
      <p:pic>
        <p:nvPicPr>
          <p:cNvPr id="9" name="Graphic 8" descr="Presentation with checklist with solid fill">
            <a:extLst>
              <a:ext uri="{FF2B5EF4-FFF2-40B4-BE49-F238E27FC236}">
                <a16:creationId xmlns:a16="http://schemas.microsoft.com/office/drawing/2014/main" id="{8BC54312-BD94-4AFA-8250-83FC89ADCF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6842" y="3744034"/>
            <a:ext cx="583324" cy="583324"/>
          </a:xfrm>
          <a:prstGeom prst="rect">
            <a:avLst/>
          </a:prstGeom>
        </p:spPr>
      </p:pic>
      <p:pic>
        <p:nvPicPr>
          <p:cNvPr id="10" name="Graphic 9" descr="Marketing outline">
            <a:extLst>
              <a:ext uri="{FF2B5EF4-FFF2-40B4-BE49-F238E27FC236}">
                <a16:creationId xmlns:a16="http://schemas.microsoft.com/office/drawing/2014/main" id="{6EF44A40-E7C2-41A7-BB7F-B9F0FB1D5F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6842" y="4498553"/>
            <a:ext cx="583324" cy="583324"/>
          </a:xfrm>
          <a:prstGeom prst="rect">
            <a:avLst/>
          </a:prstGeom>
        </p:spPr>
      </p:pic>
      <p:pic>
        <p:nvPicPr>
          <p:cNvPr id="11" name="Graphic 10" descr="Clock with solid fill">
            <a:extLst>
              <a:ext uri="{FF2B5EF4-FFF2-40B4-BE49-F238E27FC236}">
                <a16:creationId xmlns:a16="http://schemas.microsoft.com/office/drawing/2014/main" id="{4F3CB184-DEE7-4FBB-89DC-F64D82C25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0642" y="5173295"/>
            <a:ext cx="659524" cy="659524"/>
          </a:xfrm>
          <a:prstGeom prst="rect">
            <a:avLst/>
          </a:prstGeom>
        </p:spPr>
      </p:pic>
      <p:sp>
        <p:nvSpPr>
          <p:cNvPr id="12" name="TextBox 11">
            <a:extLst>
              <a:ext uri="{FF2B5EF4-FFF2-40B4-BE49-F238E27FC236}">
                <a16:creationId xmlns:a16="http://schemas.microsoft.com/office/drawing/2014/main" id="{F993C483-708F-47EE-8CB1-5316689F1203}"/>
              </a:ext>
            </a:extLst>
          </p:cNvPr>
          <p:cNvSpPr txBox="1"/>
          <p:nvPr/>
        </p:nvSpPr>
        <p:spPr>
          <a:xfrm>
            <a:off x="11045228" y="6438510"/>
            <a:ext cx="4098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p>
        </p:txBody>
      </p:sp>
      <p:sp>
        <p:nvSpPr>
          <p:cNvPr id="13" name="TextBox 12">
            <a:extLst>
              <a:ext uri="{FF2B5EF4-FFF2-40B4-BE49-F238E27FC236}">
                <a16:creationId xmlns:a16="http://schemas.microsoft.com/office/drawing/2014/main" id="{2241299F-C326-470B-982A-F4BAF67194D7}"/>
              </a:ext>
            </a:extLst>
          </p:cNvPr>
          <p:cNvSpPr txBox="1"/>
          <p:nvPr/>
        </p:nvSpPr>
        <p:spPr>
          <a:xfrm>
            <a:off x="0" y="370930"/>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600" b="1" dirty="0">
                <a:solidFill>
                  <a:prstClr val="white"/>
                </a:solidFill>
                <a:latin typeface="Arial" panose="020B0604020202020204" pitchFamily="34" charset="0"/>
                <a:cs typeface="Arial" panose="020B0604020202020204" pitchFamily="34" charset="0"/>
              </a:rPr>
              <a:t>Luma Highlight Videos Poster</a:t>
            </a: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066529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A4F222-A027-459F-9525-454B7A42C78F}">
  <ds:schemaRefs>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fe3a4531-7f9c-4bfd-89ea-efc29220a376"/>
    <ds:schemaRef ds:uri="http://schemas.microsoft.com/office/2006/metadata/properties"/>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15B94F70-4608-499F-9824-169946D8F360}">
  <ds:schemaRefs>
    <ds:schemaRef ds:uri="http://schemas.microsoft.com/sharepoint/v3/contenttype/forms"/>
  </ds:schemaRefs>
</ds:datastoreItem>
</file>

<file path=customXml/itemProps3.xml><?xml version="1.0" encoding="utf-8"?>
<ds:datastoreItem xmlns:ds="http://schemas.openxmlformats.org/officeDocument/2006/customXml" ds:itemID="{F895C954-239B-420D-893C-6FEFF46562EC}"/>
</file>

<file path=docProps/app.xml><?xml version="1.0" encoding="utf-8"?>
<Properties xmlns="http://schemas.openxmlformats.org/officeDocument/2006/extended-properties" xmlns:vt="http://schemas.openxmlformats.org/officeDocument/2006/docPropsVTypes">
  <TotalTime>365</TotalTime>
  <Words>2386</Words>
  <Application>Microsoft Office PowerPoint</Application>
  <PresentationFormat>Widescreen</PresentationFormat>
  <Paragraphs>302</Paragraphs>
  <Slides>19</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Romanov, Elizabeth</dc:creator>
  <cp:lastModifiedBy>Alex Doench</cp:lastModifiedBy>
  <cp:revision>19</cp:revision>
  <dcterms:created xsi:type="dcterms:W3CDTF">2023-01-23T17:53:37Z</dcterms:created>
  <dcterms:modified xsi:type="dcterms:W3CDTF">2023-02-06T18:15:30Z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MSIP_Label_ea60d57e-af5b-4752-ac57-3e4f28ca11dc_Enabled">
    <vt:lpwstr>true</vt:lpwstr>
  </property>
  <property fmtid="{D5CDD505-2E9C-101B-9397-08002B2CF9AE}" pid="4" name="MSIP_Label_ea60d57e-af5b-4752-ac57-3e4f28ca11dc_SetDate">
    <vt:lpwstr>2023-01-25T16:25:24Z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aec60a23-e61a-410d-9516-272acc2056cc</vt:lpwstr>
  </property>
  <property fmtid="{D5CDD505-2E9C-101B-9397-08002B2CF9AE}" pid="9" name="MSIP_Label_ea60d57e-af5b-4752-ac57-3e4f28ca11dc_ContentBits">
    <vt:lpwstr>0</vt:lpwstr>
  </property>
</Properties>
</file>