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56" r:id="rId3"/>
    <p:sldId id="2147308631" r:id="rId4"/>
    <p:sldId id="2147308630" r:id="rId5"/>
    <p:sldId id="2147308660" r:id="rId6"/>
    <p:sldId id="2147308633" r:id="rId7"/>
    <p:sldId id="2147308640" r:id="rId8"/>
    <p:sldId id="2147308662" r:id="rId9"/>
    <p:sldId id="2147308664" r:id="rId10"/>
    <p:sldId id="2147308648" r:id="rId11"/>
    <p:sldId id="2147308637" r:id="rId12"/>
    <p:sldId id="291" r:id="rId13"/>
    <p:sldId id="300" r:id="rId14"/>
    <p:sldId id="2147308661" r:id="rId15"/>
    <p:sldId id="289" r:id="rId16"/>
    <p:sldId id="214730864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7B1A9CB-8873-4E95-B9AF-88BA040F8478}">
          <p14:sldIdLst>
            <p14:sldId id="256"/>
            <p14:sldId id="2147308631"/>
            <p14:sldId id="2147308630"/>
            <p14:sldId id="2147308660"/>
            <p14:sldId id="2147308633"/>
            <p14:sldId id="2147308640"/>
            <p14:sldId id="2147308662"/>
            <p14:sldId id="2147308664"/>
            <p14:sldId id="2147308648"/>
            <p14:sldId id="2147308637"/>
          </p14:sldIdLst>
        </p14:section>
        <p14:section name="Appendix" id="{9EDF4D6F-4D0A-42E7-AF6D-2615C9691785}">
          <p14:sldIdLst>
            <p14:sldId id="291"/>
            <p14:sldId id="300"/>
            <p14:sldId id="2147308661"/>
            <p14:sldId id="289"/>
            <p14:sldId id="214730864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8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94660"/>
  </p:normalViewPr>
  <p:slideViewPr>
    <p:cSldViewPr snapToGrid="0">
      <p:cViewPr>
        <p:scale>
          <a:sx n="58" d="100"/>
          <a:sy n="58" d="100"/>
        </p:scale>
        <p:origin x="9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C4D376-17EB-478A-8AEE-DCC04C6B1F45}"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5A9BC-B9C7-4657-8174-A366AB4D23EB}" type="slidenum">
              <a:rPr lang="en-US" smtClean="0"/>
              <a:t>‹#›</a:t>
            </a:fld>
            <a:endParaRPr lang="en-US"/>
          </a:p>
        </p:txBody>
      </p:sp>
    </p:spTree>
    <p:extLst>
      <p:ext uri="{BB962C8B-B14F-4D97-AF65-F5344CB8AC3E}">
        <p14:creationId xmlns:p14="http://schemas.microsoft.com/office/powerpoint/2010/main" val="270077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92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7874C-C461-4B87-9F12-21E34ED761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455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587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880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8CDDC-B5D2-48A8-A6FF-E75ED8EFFE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263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8CDDC-B5D2-48A8-A6FF-E75ED8EFFE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22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244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3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339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779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81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779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411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9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1C7E1F5B-940E-4016-8D19-DADA81268AD6}"/>
              </a:ext>
            </a:extLst>
          </p:cNvPr>
          <p:cNvSpPr txBox="1"/>
          <p:nvPr userDrawn="1"/>
        </p:nvSpPr>
        <p:spPr>
          <a:xfrm>
            <a:off x="1543051" y="6374813"/>
            <a:ext cx="3571876" cy="461665"/>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Tel: (208) 334-3100</a:t>
            </a:r>
          </a:p>
          <a:p>
            <a:r>
              <a:rPr lang="en-US" sz="1200" dirty="0">
                <a:solidFill>
                  <a:schemeClr val="bg1"/>
                </a:solidFill>
                <a:latin typeface="Arial" panose="020B0604020202020204" pitchFamily="34" charset="0"/>
                <a:cs typeface="Arial" panose="020B0604020202020204" pitchFamily="34" charset="0"/>
              </a:rPr>
              <a:t>Email: luma@sco.idaho.gov </a:t>
            </a:r>
          </a:p>
        </p:txBody>
      </p:sp>
    </p:spTree>
    <p:extLst>
      <p:ext uri="{BB962C8B-B14F-4D97-AF65-F5344CB8AC3E}">
        <p14:creationId xmlns:p14="http://schemas.microsoft.com/office/powerpoint/2010/main" val="308247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515B-3A95-48B8-990D-9D63C465E220}"/>
              </a:ext>
            </a:extLst>
          </p:cNvPr>
          <p:cNvSpPr>
            <a:spLocks noGrp="1"/>
          </p:cNvSpPr>
          <p:nvPr>
            <p:ph type="title"/>
          </p:nvPr>
        </p:nvSpPr>
        <p:spPr>
          <a:xfrm>
            <a:off x="838203" y="365129"/>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908749-CC74-41D8-A85E-5A2B33333D92}"/>
              </a:ext>
            </a:extLst>
          </p:cNvPr>
          <p:cNvSpPr>
            <a:spLocks noGrp="1"/>
          </p:cNvSpPr>
          <p:nvPr>
            <p:ph type="body" orient="vert" idx="1"/>
          </p:nvPr>
        </p:nvSpPr>
        <p:spPr>
          <a:xfrm>
            <a:off x="838203"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D0ED8-2472-49AF-A674-08D45C856273}"/>
              </a:ext>
            </a:extLst>
          </p:cNvPr>
          <p:cNvSpPr>
            <a:spLocks noGrp="1"/>
          </p:cNvSpPr>
          <p:nvPr>
            <p:ph type="dt" sz="half" idx="10"/>
          </p:nvPr>
        </p:nvSpPr>
        <p:spPr>
          <a:xfrm>
            <a:off x="838201" y="6356355"/>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752941BC-622F-409F-8496-ABDC44C1EE6A}"/>
              </a:ext>
            </a:extLst>
          </p:cNvPr>
          <p:cNvSpPr>
            <a:spLocks noGrp="1"/>
          </p:cNvSpPr>
          <p:nvPr>
            <p:ph type="ftr" sz="quarter" idx="11"/>
          </p:nvPr>
        </p:nvSpPr>
        <p:spPr>
          <a:xfrm>
            <a:off x="4038603" y="6356355"/>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54F6698-D27B-44E9-A860-F52195494F91}"/>
              </a:ext>
            </a:extLst>
          </p:cNvPr>
          <p:cNvSpPr>
            <a:spLocks noGrp="1"/>
          </p:cNvSpPr>
          <p:nvPr>
            <p:ph type="sldNum" sz="quarter" idx="12"/>
          </p:nvPr>
        </p:nvSpPr>
        <p:spPr>
          <a:xfrm>
            <a:off x="8610601" y="6356355"/>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2967774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E4A079-C609-4B35-8A8F-76F43035D1FF}"/>
              </a:ext>
            </a:extLst>
          </p:cNvPr>
          <p:cNvSpPr>
            <a:spLocks noGrp="1"/>
          </p:cNvSpPr>
          <p:nvPr>
            <p:ph type="title" orient="vert"/>
          </p:nvPr>
        </p:nvSpPr>
        <p:spPr>
          <a:xfrm>
            <a:off x="8724899"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F3931C-7387-4875-8F6A-461930AD38DB}"/>
              </a:ext>
            </a:extLst>
          </p:cNvPr>
          <p:cNvSpPr>
            <a:spLocks noGrp="1"/>
          </p:cNvSpPr>
          <p:nvPr>
            <p:ph type="body" orient="vert" idx="1"/>
          </p:nvPr>
        </p:nvSpPr>
        <p:spPr>
          <a:xfrm>
            <a:off x="838199"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6FF88-59F0-41D9-8B2A-632B0A0FBF94}"/>
              </a:ext>
            </a:extLst>
          </p:cNvPr>
          <p:cNvSpPr>
            <a:spLocks noGrp="1"/>
          </p:cNvSpPr>
          <p:nvPr>
            <p:ph type="dt" sz="half" idx="10"/>
          </p:nvPr>
        </p:nvSpPr>
        <p:spPr>
          <a:xfrm>
            <a:off x="838201" y="6356355"/>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FCAE22A4-2AB0-4B90-900F-CBEBC1BCF6AD}"/>
              </a:ext>
            </a:extLst>
          </p:cNvPr>
          <p:cNvSpPr>
            <a:spLocks noGrp="1"/>
          </p:cNvSpPr>
          <p:nvPr>
            <p:ph type="ftr" sz="quarter" idx="11"/>
          </p:nvPr>
        </p:nvSpPr>
        <p:spPr>
          <a:xfrm>
            <a:off x="4038603" y="6356355"/>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6F8FC08-03A8-44C3-8863-D5DF0D691785}"/>
              </a:ext>
            </a:extLst>
          </p:cNvPr>
          <p:cNvSpPr>
            <a:spLocks noGrp="1"/>
          </p:cNvSpPr>
          <p:nvPr>
            <p:ph type="sldNum" sz="quarter" idx="12"/>
          </p:nvPr>
        </p:nvSpPr>
        <p:spPr>
          <a:xfrm>
            <a:off x="8610601" y="6356355"/>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1914365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1C7E1F5B-940E-4016-8D19-DADA81268AD6}"/>
              </a:ext>
            </a:extLst>
          </p:cNvPr>
          <p:cNvSpPr txBox="1"/>
          <p:nvPr userDrawn="1"/>
        </p:nvSpPr>
        <p:spPr>
          <a:xfrm>
            <a:off x="1543050" y="6374812"/>
            <a:ext cx="3571875" cy="461665"/>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Tel: (208) 334-3100</a:t>
            </a:r>
          </a:p>
          <a:p>
            <a:r>
              <a:rPr lang="en-US" sz="1200" dirty="0">
                <a:solidFill>
                  <a:schemeClr val="bg1"/>
                </a:solidFill>
                <a:latin typeface="Arial" panose="020B0604020202020204" pitchFamily="34" charset="0"/>
                <a:cs typeface="Arial" panose="020B0604020202020204" pitchFamily="34" charset="0"/>
              </a:rPr>
              <a:t>Email: luma@sco.idaho.gov </a:t>
            </a:r>
          </a:p>
        </p:txBody>
      </p:sp>
    </p:spTree>
    <p:extLst>
      <p:ext uri="{BB962C8B-B14F-4D97-AF65-F5344CB8AC3E}">
        <p14:creationId xmlns:p14="http://schemas.microsoft.com/office/powerpoint/2010/main" val="186859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4E55155-F961-486E-BEAA-49FFD3BC0C14}"/>
              </a:ext>
            </a:extLst>
          </p:cNvPr>
          <p:cNvSpPr txBox="1"/>
          <p:nvPr userDrawn="1"/>
        </p:nvSpPr>
        <p:spPr>
          <a:xfrm>
            <a:off x="1543050" y="6374812"/>
            <a:ext cx="3571875" cy="461665"/>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Tel: (208) 334-3100</a:t>
            </a:r>
          </a:p>
          <a:p>
            <a:r>
              <a:rPr lang="en-US" sz="1200" dirty="0">
                <a:solidFill>
                  <a:schemeClr val="bg1"/>
                </a:solidFill>
                <a:latin typeface="Arial" panose="020B0604020202020204" pitchFamily="34" charset="0"/>
                <a:cs typeface="Arial" panose="020B0604020202020204" pitchFamily="34" charset="0"/>
              </a:rPr>
              <a:t>Email: luma@sco.idaho.gov </a:t>
            </a:r>
          </a:p>
        </p:txBody>
      </p:sp>
    </p:spTree>
    <p:extLst>
      <p:ext uri="{BB962C8B-B14F-4D97-AF65-F5344CB8AC3E}">
        <p14:creationId xmlns:p14="http://schemas.microsoft.com/office/powerpoint/2010/main" val="1194878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E741DBC-DEE7-4F0C-BEA5-C634AFE4181D}"/>
              </a:ext>
            </a:extLst>
          </p:cNvPr>
          <p:cNvSpPr/>
          <p:nvPr userDrawn="1"/>
        </p:nvSpPr>
        <p:spPr>
          <a:xfrm>
            <a:off x="0" y="210416"/>
            <a:ext cx="5353050" cy="780184"/>
          </a:xfrm>
          <a:custGeom>
            <a:avLst/>
            <a:gdLst>
              <a:gd name="connsiteX0" fmla="*/ 0 w 8686799"/>
              <a:gd name="connsiteY0" fmla="*/ 0 h 1367444"/>
              <a:gd name="connsiteX1" fmla="*/ 174565 w 8686799"/>
              <a:gd name="connsiteY1" fmla="*/ 0 h 1367444"/>
              <a:gd name="connsiteX2" fmla="*/ 515388 w 8686799"/>
              <a:gd name="connsiteY2" fmla="*/ 0 h 1367444"/>
              <a:gd name="connsiteX3" fmla="*/ 8344938 w 8686799"/>
              <a:gd name="connsiteY3" fmla="*/ 0 h 1367444"/>
              <a:gd name="connsiteX4" fmla="*/ 8686799 w 8686799"/>
              <a:gd name="connsiteY4" fmla="*/ 1367444 h 1367444"/>
              <a:gd name="connsiteX5" fmla="*/ 516426 w 8686799"/>
              <a:gd name="connsiteY5" fmla="*/ 1367444 h 1367444"/>
              <a:gd name="connsiteX6" fmla="*/ 515388 w 8686799"/>
              <a:gd name="connsiteY6" fmla="*/ 1363292 h 1367444"/>
              <a:gd name="connsiteX7" fmla="*/ 515388 w 8686799"/>
              <a:gd name="connsiteY7" fmla="*/ 1367444 h 1367444"/>
              <a:gd name="connsiteX8" fmla="*/ 0 w 8686799"/>
              <a:gd name="connsiteY8" fmla="*/ 1367444 h 136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799" h="1367444">
                <a:moveTo>
                  <a:pt x="0" y="0"/>
                </a:moveTo>
                <a:lnTo>
                  <a:pt x="174565" y="0"/>
                </a:lnTo>
                <a:lnTo>
                  <a:pt x="515388" y="0"/>
                </a:lnTo>
                <a:lnTo>
                  <a:pt x="8344938" y="0"/>
                </a:lnTo>
                <a:lnTo>
                  <a:pt x="8686799" y="1367444"/>
                </a:lnTo>
                <a:lnTo>
                  <a:pt x="516426" y="1367444"/>
                </a:lnTo>
                <a:lnTo>
                  <a:pt x="515388" y="1363292"/>
                </a:lnTo>
                <a:lnTo>
                  <a:pt x="515388" y="1367444"/>
                </a:lnTo>
                <a:lnTo>
                  <a:pt x="0" y="1367444"/>
                </a:lnTo>
                <a:close/>
              </a:path>
            </a:pathLst>
          </a:cu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Shape 7">
            <a:extLst>
              <a:ext uri="{FF2B5EF4-FFF2-40B4-BE49-F238E27FC236}">
                <a16:creationId xmlns:a16="http://schemas.microsoft.com/office/drawing/2014/main" id="{A453A4D6-70E1-423E-91BE-80337943219B}"/>
              </a:ext>
            </a:extLst>
          </p:cNvPr>
          <p:cNvSpPr/>
          <p:nvPr userDrawn="1"/>
        </p:nvSpPr>
        <p:spPr>
          <a:xfrm>
            <a:off x="5248275" y="210416"/>
            <a:ext cx="523875" cy="780184"/>
          </a:xfrm>
          <a:custGeom>
            <a:avLst/>
            <a:gdLst>
              <a:gd name="connsiteX0" fmla="*/ 0 w 868824"/>
              <a:gd name="connsiteY0" fmla="*/ 0 h 1367444"/>
              <a:gd name="connsiteX1" fmla="*/ 526963 w 868824"/>
              <a:gd name="connsiteY1" fmla="*/ 0 h 1367444"/>
              <a:gd name="connsiteX2" fmla="*/ 868824 w 868824"/>
              <a:gd name="connsiteY2" fmla="*/ 1367444 h 1367444"/>
              <a:gd name="connsiteX3" fmla="*/ 343509 w 868824"/>
              <a:gd name="connsiteY3" fmla="*/ 1367444 h 1367444"/>
              <a:gd name="connsiteX4" fmla="*/ 0 w 868824"/>
              <a:gd name="connsiteY4" fmla="*/ 0 h 136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24" h="1367444">
                <a:moveTo>
                  <a:pt x="0" y="0"/>
                </a:moveTo>
                <a:lnTo>
                  <a:pt x="526963" y="0"/>
                </a:lnTo>
                <a:lnTo>
                  <a:pt x="868824" y="1367444"/>
                </a:lnTo>
                <a:lnTo>
                  <a:pt x="343509" y="1367444"/>
                </a:lnTo>
                <a:lnTo>
                  <a:pt x="0" y="0"/>
                </a:lnTo>
                <a:close/>
              </a:path>
            </a:pathLst>
          </a:cu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ADB0FECE-4B02-445C-8363-942C98390029}"/>
              </a:ext>
            </a:extLst>
          </p:cNvPr>
          <p:cNvSpPr/>
          <p:nvPr userDrawn="1"/>
        </p:nvSpPr>
        <p:spPr>
          <a:xfrm>
            <a:off x="10917557" y="6267450"/>
            <a:ext cx="562799" cy="590550"/>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348FC48-9CEF-412E-A876-578057728506}"/>
              </a:ext>
            </a:extLst>
          </p:cNvPr>
          <p:cNvSpPr txBox="1"/>
          <p:nvPr userDrawn="1"/>
        </p:nvSpPr>
        <p:spPr>
          <a:xfrm>
            <a:off x="1543050" y="6374812"/>
            <a:ext cx="3571875" cy="461665"/>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Tel: (208) 334-3100</a:t>
            </a:r>
          </a:p>
          <a:p>
            <a:r>
              <a:rPr lang="en-US" sz="1200" dirty="0">
                <a:solidFill>
                  <a:schemeClr val="bg1"/>
                </a:solidFill>
                <a:latin typeface="Arial" panose="020B0604020202020204" pitchFamily="34" charset="0"/>
                <a:cs typeface="Arial" panose="020B0604020202020204" pitchFamily="34" charset="0"/>
              </a:rPr>
              <a:t>Email: luma@sco.idaho.gov </a:t>
            </a:r>
          </a:p>
        </p:txBody>
      </p:sp>
    </p:spTree>
    <p:extLst>
      <p:ext uri="{BB962C8B-B14F-4D97-AF65-F5344CB8AC3E}">
        <p14:creationId xmlns:p14="http://schemas.microsoft.com/office/powerpoint/2010/main" val="1998076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E52C-D1B4-4DC3-9E6C-A9CE84E811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8C73DD6-164C-4C40-AE34-BF5F1FB3E9C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FA4791-C32B-41BC-B866-BD8BEF0B334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7597D1-418D-4A01-8DE9-9EF77763F1C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5D4F2892-7C56-4D67-BC67-B1887BFB319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5B9ADD4-29C8-4B9E-BB4C-AEC3ADBC805F}"/>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2732727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041B4-47CC-4822-B9FC-9494DBCC992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DCB9F6E-6A8E-4A66-96FE-13FD1F19C07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3BF6DC-D3FA-4BD6-96E3-2A157CF3B48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18C0AA-21C9-41A7-853E-3E8F47460B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9671B-D706-4AA2-925C-653A855FA73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E5B825-BF48-4EB3-903B-803E9224A44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B696660D-3726-4AAD-9155-AC0F8999891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D305C6DB-FF73-4D29-BCCB-1D4D29C11AB5}"/>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1142406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2A0EA-526C-4265-BD64-66F5CF99888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4E14607-D9D1-4908-A993-E81728B3D2D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23C01D21-D44B-4471-8D07-4624839D1E9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F615A42A-2EDF-4FD4-BA3C-F3B42420C9B0}"/>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3967680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01698E-DC89-4465-BA6C-A0CC3B4068A1}"/>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E584C490-65F6-4F95-8C4E-E909FF49A9E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6400E30-8106-4033-AC09-F75B8CD8DF20}"/>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941208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7F4E-0E23-40F4-B297-2252E1AC58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EBD131-AC39-4438-8BA3-75E495921BF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506CC-CA90-45CB-A1DD-804EC3B72B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F699E-A272-4E32-8C88-778A517D5D18}"/>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9CE1549A-FC28-4D72-80F3-B83472C1E86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ADD6FD8-08DA-45E8-B23C-8FB0FA5EB109}"/>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2220404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4E55155-F961-486E-BEAA-49FFD3BC0C14}"/>
              </a:ext>
            </a:extLst>
          </p:cNvPr>
          <p:cNvSpPr txBox="1"/>
          <p:nvPr userDrawn="1"/>
        </p:nvSpPr>
        <p:spPr>
          <a:xfrm>
            <a:off x="1543051" y="6374813"/>
            <a:ext cx="3571876" cy="461665"/>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Tel: (208) 334-3100</a:t>
            </a:r>
          </a:p>
          <a:p>
            <a:r>
              <a:rPr lang="en-US" sz="1200" dirty="0">
                <a:solidFill>
                  <a:schemeClr val="bg1"/>
                </a:solidFill>
                <a:latin typeface="Arial" panose="020B0604020202020204" pitchFamily="34" charset="0"/>
                <a:cs typeface="Arial" panose="020B0604020202020204" pitchFamily="34" charset="0"/>
              </a:rPr>
              <a:t>Email: luma@sco.idaho.gov </a:t>
            </a:r>
          </a:p>
        </p:txBody>
      </p:sp>
    </p:spTree>
    <p:extLst>
      <p:ext uri="{BB962C8B-B14F-4D97-AF65-F5344CB8AC3E}">
        <p14:creationId xmlns:p14="http://schemas.microsoft.com/office/powerpoint/2010/main" val="1603518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387A-8EB5-4124-8D58-F2499D5C97A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849C47-7550-4730-AC92-E717D008855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B3A0370-8B2C-4CE0-9D34-65F122B2F1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4BFEA-BF6B-441F-AB67-D20B84FF03E8}"/>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A3C34301-81C6-435F-8D66-F32E724083D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34851F6-181A-4159-914F-215A9D3C896A}"/>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3737068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515B-3A95-48B8-990D-9D63C465E2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908749-CC74-41D8-A85E-5A2B33333D9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D0ED8-2472-49AF-A674-08D45C856273}"/>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752941BC-622F-409F-8496-ABDC44C1EE6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54F6698-D27B-44E9-A860-F52195494F91}"/>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2457343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E4A079-C609-4B35-8A8F-76F43035D1F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F3931C-7387-4875-8F6A-461930AD38D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6FF88-59F0-41D9-8B2A-632B0A0FBF9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FCAE22A4-2AB0-4B90-900F-CBEBC1BCF6A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6F8FC08-03A8-44C3-8863-D5DF0D691785}"/>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2459211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E741DBC-DEE7-4F0C-BEA5-C634AFE4181D}"/>
              </a:ext>
            </a:extLst>
          </p:cNvPr>
          <p:cNvSpPr/>
          <p:nvPr userDrawn="1"/>
        </p:nvSpPr>
        <p:spPr>
          <a:xfrm>
            <a:off x="1" y="210416"/>
            <a:ext cx="5353051" cy="780184"/>
          </a:xfrm>
          <a:custGeom>
            <a:avLst/>
            <a:gdLst>
              <a:gd name="connsiteX0" fmla="*/ 0 w 8686799"/>
              <a:gd name="connsiteY0" fmla="*/ 0 h 1367444"/>
              <a:gd name="connsiteX1" fmla="*/ 174565 w 8686799"/>
              <a:gd name="connsiteY1" fmla="*/ 0 h 1367444"/>
              <a:gd name="connsiteX2" fmla="*/ 515388 w 8686799"/>
              <a:gd name="connsiteY2" fmla="*/ 0 h 1367444"/>
              <a:gd name="connsiteX3" fmla="*/ 8344938 w 8686799"/>
              <a:gd name="connsiteY3" fmla="*/ 0 h 1367444"/>
              <a:gd name="connsiteX4" fmla="*/ 8686799 w 8686799"/>
              <a:gd name="connsiteY4" fmla="*/ 1367444 h 1367444"/>
              <a:gd name="connsiteX5" fmla="*/ 516426 w 8686799"/>
              <a:gd name="connsiteY5" fmla="*/ 1367444 h 1367444"/>
              <a:gd name="connsiteX6" fmla="*/ 515388 w 8686799"/>
              <a:gd name="connsiteY6" fmla="*/ 1363292 h 1367444"/>
              <a:gd name="connsiteX7" fmla="*/ 515388 w 8686799"/>
              <a:gd name="connsiteY7" fmla="*/ 1367444 h 1367444"/>
              <a:gd name="connsiteX8" fmla="*/ 0 w 8686799"/>
              <a:gd name="connsiteY8" fmla="*/ 1367444 h 136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799" h="1367444">
                <a:moveTo>
                  <a:pt x="0" y="0"/>
                </a:moveTo>
                <a:lnTo>
                  <a:pt x="174565" y="0"/>
                </a:lnTo>
                <a:lnTo>
                  <a:pt x="515388" y="0"/>
                </a:lnTo>
                <a:lnTo>
                  <a:pt x="8344938" y="0"/>
                </a:lnTo>
                <a:lnTo>
                  <a:pt x="8686799" y="1367444"/>
                </a:lnTo>
                <a:lnTo>
                  <a:pt x="516426" y="1367444"/>
                </a:lnTo>
                <a:lnTo>
                  <a:pt x="515388" y="1363292"/>
                </a:lnTo>
                <a:lnTo>
                  <a:pt x="515388" y="1367444"/>
                </a:lnTo>
                <a:lnTo>
                  <a:pt x="0" y="1367444"/>
                </a:lnTo>
                <a:close/>
              </a:path>
            </a:pathLst>
          </a:cu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8" name="Freeform: Shape 7">
            <a:extLst>
              <a:ext uri="{FF2B5EF4-FFF2-40B4-BE49-F238E27FC236}">
                <a16:creationId xmlns:a16="http://schemas.microsoft.com/office/drawing/2014/main" id="{A453A4D6-70E1-423E-91BE-80337943219B}"/>
              </a:ext>
            </a:extLst>
          </p:cNvPr>
          <p:cNvSpPr/>
          <p:nvPr userDrawn="1"/>
        </p:nvSpPr>
        <p:spPr>
          <a:xfrm>
            <a:off x="5248275" y="210416"/>
            <a:ext cx="523876" cy="780184"/>
          </a:xfrm>
          <a:custGeom>
            <a:avLst/>
            <a:gdLst>
              <a:gd name="connsiteX0" fmla="*/ 0 w 868824"/>
              <a:gd name="connsiteY0" fmla="*/ 0 h 1367444"/>
              <a:gd name="connsiteX1" fmla="*/ 526963 w 868824"/>
              <a:gd name="connsiteY1" fmla="*/ 0 h 1367444"/>
              <a:gd name="connsiteX2" fmla="*/ 868824 w 868824"/>
              <a:gd name="connsiteY2" fmla="*/ 1367444 h 1367444"/>
              <a:gd name="connsiteX3" fmla="*/ 343509 w 868824"/>
              <a:gd name="connsiteY3" fmla="*/ 1367444 h 1367444"/>
              <a:gd name="connsiteX4" fmla="*/ 0 w 868824"/>
              <a:gd name="connsiteY4" fmla="*/ 0 h 136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24" h="1367444">
                <a:moveTo>
                  <a:pt x="0" y="0"/>
                </a:moveTo>
                <a:lnTo>
                  <a:pt x="526963" y="0"/>
                </a:lnTo>
                <a:lnTo>
                  <a:pt x="868824" y="1367444"/>
                </a:lnTo>
                <a:lnTo>
                  <a:pt x="343509" y="1367444"/>
                </a:lnTo>
                <a:lnTo>
                  <a:pt x="0" y="0"/>
                </a:lnTo>
                <a:close/>
              </a:path>
            </a:pathLst>
          </a:cu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9" name="Rectangle 8">
            <a:extLst>
              <a:ext uri="{FF2B5EF4-FFF2-40B4-BE49-F238E27FC236}">
                <a16:creationId xmlns:a16="http://schemas.microsoft.com/office/drawing/2014/main" id="{ADB0FECE-4B02-445C-8363-942C98390029}"/>
              </a:ext>
            </a:extLst>
          </p:cNvPr>
          <p:cNvSpPr/>
          <p:nvPr userDrawn="1"/>
        </p:nvSpPr>
        <p:spPr>
          <a:xfrm>
            <a:off x="10917559" y="6267450"/>
            <a:ext cx="562799" cy="590550"/>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0" name="TextBox 9">
            <a:extLst>
              <a:ext uri="{FF2B5EF4-FFF2-40B4-BE49-F238E27FC236}">
                <a16:creationId xmlns:a16="http://schemas.microsoft.com/office/drawing/2014/main" id="{D348FC48-9CEF-412E-A876-578057728506}"/>
              </a:ext>
            </a:extLst>
          </p:cNvPr>
          <p:cNvSpPr txBox="1"/>
          <p:nvPr userDrawn="1"/>
        </p:nvSpPr>
        <p:spPr>
          <a:xfrm>
            <a:off x="1543051" y="6374813"/>
            <a:ext cx="3571876" cy="461665"/>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Tel: (208) 334-3100</a:t>
            </a:r>
          </a:p>
          <a:p>
            <a:r>
              <a:rPr lang="en-US" sz="1200" dirty="0">
                <a:solidFill>
                  <a:schemeClr val="bg1"/>
                </a:solidFill>
                <a:latin typeface="Arial" panose="020B0604020202020204" pitchFamily="34" charset="0"/>
                <a:cs typeface="Arial" panose="020B0604020202020204" pitchFamily="34" charset="0"/>
              </a:rPr>
              <a:t>Email: luma@sco.idaho.gov </a:t>
            </a:r>
          </a:p>
        </p:txBody>
      </p:sp>
    </p:spTree>
    <p:extLst>
      <p:ext uri="{BB962C8B-B14F-4D97-AF65-F5344CB8AC3E}">
        <p14:creationId xmlns:p14="http://schemas.microsoft.com/office/powerpoint/2010/main" val="347603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E52C-D1B4-4DC3-9E6C-A9CE84E811C8}"/>
              </a:ext>
            </a:extLst>
          </p:cNvPr>
          <p:cNvSpPr>
            <a:spLocks noGrp="1"/>
          </p:cNvSpPr>
          <p:nvPr>
            <p:ph type="title"/>
          </p:nvPr>
        </p:nvSpPr>
        <p:spPr>
          <a:xfrm>
            <a:off x="838203" y="365129"/>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8C73DD6-164C-4C40-AE34-BF5F1FB3E9C3}"/>
              </a:ext>
            </a:extLst>
          </p:cNvPr>
          <p:cNvSpPr>
            <a:spLocks noGrp="1"/>
          </p:cNvSpPr>
          <p:nvPr>
            <p:ph sz="half" idx="1"/>
          </p:nvPr>
        </p:nvSpPr>
        <p:spPr>
          <a:xfrm>
            <a:off x="838201"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FA4791-C32B-41BC-B866-BD8BEF0B3349}"/>
              </a:ext>
            </a:extLst>
          </p:cNvPr>
          <p:cNvSpPr>
            <a:spLocks noGrp="1"/>
          </p:cNvSpPr>
          <p:nvPr>
            <p:ph sz="half" idx="2"/>
          </p:nvPr>
        </p:nvSpPr>
        <p:spPr>
          <a:xfrm>
            <a:off x="6172201"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7597D1-418D-4A01-8DE9-9EF77763F1C2}"/>
              </a:ext>
            </a:extLst>
          </p:cNvPr>
          <p:cNvSpPr>
            <a:spLocks noGrp="1"/>
          </p:cNvSpPr>
          <p:nvPr>
            <p:ph type="dt" sz="half" idx="10"/>
          </p:nvPr>
        </p:nvSpPr>
        <p:spPr>
          <a:xfrm>
            <a:off x="838201" y="6356355"/>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5D4F2892-7C56-4D67-BC67-B1887BFB3193}"/>
              </a:ext>
            </a:extLst>
          </p:cNvPr>
          <p:cNvSpPr>
            <a:spLocks noGrp="1"/>
          </p:cNvSpPr>
          <p:nvPr>
            <p:ph type="ftr" sz="quarter" idx="11"/>
          </p:nvPr>
        </p:nvSpPr>
        <p:spPr>
          <a:xfrm>
            <a:off x="4038603" y="6356355"/>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5B9ADD4-29C8-4B9E-BB4C-AEC3ADBC805F}"/>
              </a:ext>
            </a:extLst>
          </p:cNvPr>
          <p:cNvSpPr>
            <a:spLocks noGrp="1"/>
          </p:cNvSpPr>
          <p:nvPr>
            <p:ph type="sldNum" sz="quarter" idx="12"/>
          </p:nvPr>
        </p:nvSpPr>
        <p:spPr>
          <a:xfrm>
            <a:off x="8610601" y="6356355"/>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62231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041B4-47CC-4822-B9FC-9494DBCC9929}"/>
              </a:ext>
            </a:extLst>
          </p:cNvPr>
          <p:cNvSpPr>
            <a:spLocks noGrp="1"/>
          </p:cNvSpPr>
          <p:nvPr>
            <p:ph type="title"/>
          </p:nvPr>
        </p:nvSpPr>
        <p:spPr>
          <a:xfrm>
            <a:off x="839789" y="365129"/>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DCB9F6E-6A8E-4A66-96FE-13FD1F19C077}"/>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95" indent="0">
              <a:buNone/>
              <a:defRPr sz="2000" b="1"/>
            </a:lvl2pPr>
            <a:lvl3pPr marL="914388" indent="0">
              <a:buNone/>
              <a:defRPr sz="1801" b="1"/>
            </a:lvl3pPr>
            <a:lvl4pPr marL="1371583" indent="0">
              <a:buNone/>
              <a:defRPr sz="1600" b="1"/>
            </a:lvl4pPr>
            <a:lvl5pPr marL="1828777" indent="0">
              <a:buNone/>
              <a:defRPr sz="1600" b="1"/>
            </a:lvl5pPr>
            <a:lvl6pPr marL="2285972" indent="0">
              <a:buNone/>
              <a:defRPr sz="1600" b="1"/>
            </a:lvl6pPr>
            <a:lvl7pPr marL="2743166" indent="0">
              <a:buNone/>
              <a:defRPr sz="1600" b="1"/>
            </a:lvl7pPr>
            <a:lvl8pPr marL="3200360" indent="0">
              <a:buNone/>
              <a:defRPr sz="1600" b="1"/>
            </a:lvl8pPr>
            <a:lvl9pPr marL="3657555"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3BF6DC-D3FA-4BD6-96E3-2A157CF3B489}"/>
              </a:ext>
            </a:extLst>
          </p:cNvPr>
          <p:cNvSpPr>
            <a:spLocks noGrp="1"/>
          </p:cNvSpPr>
          <p:nvPr>
            <p:ph sz="half" idx="2"/>
          </p:nvPr>
        </p:nvSpPr>
        <p:spPr>
          <a:xfrm>
            <a:off x="839789" y="2505076"/>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18C0AA-21C9-41A7-853E-3E8F47460B2B}"/>
              </a:ext>
            </a:extLst>
          </p:cNvPr>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195" indent="0">
              <a:buNone/>
              <a:defRPr sz="2000" b="1"/>
            </a:lvl2pPr>
            <a:lvl3pPr marL="914388" indent="0">
              <a:buNone/>
              <a:defRPr sz="1801" b="1"/>
            </a:lvl3pPr>
            <a:lvl4pPr marL="1371583" indent="0">
              <a:buNone/>
              <a:defRPr sz="1600" b="1"/>
            </a:lvl4pPr>
            <a:lvl5pPr marL="1828777" indent="0">
              <a:buNone/>
              <a:defRPr sz="1600" b="1"/>
            </a:lvl5pPr>
            <a:lvl6pPr marL="2285972" indent="0">
              <a:buNone/>
              <a:defRPr sz="1600" b="1"/>
            </a:lvl6pPr>
            <a:lvl7pPr marL="2743166" indent="0">
              <a:buNone/>
              <a:defRPr sz="1600" b="1"/>
            </a:lvl7pPr>
            <a:lvl8pPr marL="3200360" indent="0">
              <a:buNone/>
              <a:defRPr sz="1600" b="1"/>
            </a:lvl8pPr>
            <a:lvl9pPr marL="3657555"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9671B-D706-4AA2-925C-653A855FA73D}"/>
              </a:ext>
            </a:extLst>
          </p:cNvPr>
          <p:cNvSpPr>
            <a:spLocks noGrp="1"/>
          </p:cNvSpPr>
          <p:nvPr>
            <p:ph sz="quarter" idx="4"/>
          </p:nvPr>
        </p:nvSpPr>
        <p:spPr>
          <a:xfrm>
            <a:off x="6172203" y="2505076"/>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E5B825-BF48-4EB3-903B-803E9224A44D}"/>
              </a:ext>
            </a:extLst>
          </p:cNvPr>
          <p:cNvSpPr>
            <a:spLocks noGrp="1"/>
          </p:cNvSpPr>
          <p:nvPr>
            <p:ph type="dt" sz="half" idx="10"/>
          </p:nvPr>
        </p:nvSpPr>
        <p:spPr>
          <a:xfrm>
            <a:off x="838201" y="6356355"/>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B696660D-3726-4AAD-9155-AC0F89998915}"/>
              </a:ext>
            </a:extLst>
          </p:cNvPr>
          <p:cNvSpPr>
            <a:spLocks noGrp="1"/>
          </p:cNvSpPr>
          <p:nvPr>
            <p:ph type="ftr" sz="quarter" idx="11"/>
          </p:nvPr>
        </p:nvSpPr>
        <p:spPr>
          <a:xfrm>
            <a:off x="4038603" y="6356355"/>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D305C6DB-FF73-4D29-BCCB-1D4D29C11AB5}"/>
              </a:ext>
            </a:extLst>
          </p:cNvPr>
          <p:cNvSpPr>
            <a:spLocks noGrp="1"/>
          </p:cNvSpPr>
          <p:nvPr>
            <p:ph type="sldNum" sz="quarter" idx="12"/>
          </p:nvPr>
        </p:nvSpPr>
        <p:spPr>
          <a:xfrm>
            <a:off x="8610601" y="6356355"/>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343130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2A0EA-526C-4265-BD64-66F5CF99888B}"/>
              </a:ext>
            </a:extLst>
          </p:cNvPr>
          <p:cNvSpPr>
            <a:spLocks noGrp="1"/>
          </p:cNvSpPr>
          <p:nvPr>
            <p:ph type="title"/>
          </p:nvPr>
        </p:nvSpPr>
        <p:spPr>
          <a:xfrm>
            <a:off x="838203" y="365129"/>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4E14607-D9D1-4908-A993-E81728B3D2D2}"/>
              </a:ext>
            </a:extLst>
          </p:cNvPr>
          <p:cNvSpPr>
            <a:spLocks noGrp="1"/>
          </p:cNvSpPr>
          <p:nvPr>
            <p:ph type="dt" sz="half" idx="10"/>
          </p:nvPr>
        </p:nvSpPr>
        <p:spPr>
          <a:xfrm>
            <a:off x="838201" y="6356355"/>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23C01D21-D44B-4471-8D07-4624839D1E9C}"/>
              </a:ext>
            </a:extLst>
          </p:cNvPr>
          <p:cNvSpPr>
            <a:spLocks noGrp="1"/>
          </p:cNvSpPr>
          <p:nvPr>
            <p:ph type="ftr" sz="quarter" idx="11"/>
          </p:nvPr>
        </p:nvSpPr>
        <p:spPr>
          <a:xfrm>
            <a:off x="4038603" y="6356355"/>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F615A42A-2EDF-4FD4-BA3C-F3B42420C9B0}"/>
              </a:ext>
            </a:extLst>
          </p:cNvPr>
          <p:cNvSpPr>
            <a:spLocks noGrp="1"/>
          </p:cNvSpPr>
          <p:nvPr>
            <p:ph type="sldNum" sz="quarter" idx="12"/>
          </p:nvPr>
        </p:nvSpPr>
        <p:spPr>
          <a:xfrm>
            <a:off x="8610601" y="6356355"/>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1972308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01698E-DC89-4465-BA6C-A0CC3B4068A1}"/>
              </a:ext>
            </a:extLst>
          </p:cNvPr>
          <p:cNvSpPr>
            <a:spLocks noGrp="1"/>
          </p:cNvSpPr>
          <p:nvPr>
            <p:ph type="dt" sz="half" idx="10"/>
          </p:nvPr>
        </p:nvSpPr>
        <p:spPr>
          <a:xfrm>
            <a:off x="838201" y="6356355"/>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E584C490-65F6-4F95-8C4E-E909FF49A9E4}"/>
              </a:ext>
            </a:extLst>
          </p:cNvPr>
          <p:cNvSpPr>
            <a:spLocks noGrp="1"/>
          </p:cNvSpPr>
          <p:nvPr>
            <p:ph type="ftr" sz="quarter" idx="11"/>
          </p:nvPr>
        </p:nvSpPr>
        <p:spPr>
          <a:xfrm>
            <a:off x="4038603" y="6356355"/>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6400E30-8106-4033-AC09-F75B8CD8DF20}"/>
              </a:ext>
            </a:extLst>
          </p:cNvPr>
          <p:cNvSpPr>
            <a:spLocks noGrp="1"/>
          </p:cNvSpPr>
          <p:nvPr>
            <p:ph type="sldNum" sz="quarter" idx="12"/>
          </p:nvPr>
        </p:nvSpPr>
        <p:spPr>
          <a:xfrm>
            <a:off x="8610601" y="6356355"/>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1901416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7F4E-0E23-40F4-B297-2252E1AC58CB}"/>
              </a:ext>
            </a:extLst>
          </p:cNvPr>
          <p:cNvSpPr>
            <a:spLocks noGrp="1"/>
          </p:cNvSpPr>
          <p:nvPr>
            <p:ph type="title"/>
          </p:nvPr>
        </p:nvSpPr>
        <p:spPr>
          <a:xfrm>
            <a:off x="839791" y="457200"/>
            <a:ext cx="3932236"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EBD131-AC39-4438-8BA3-75E495921BF7}"/>
              </a:ext>
            </a:extLst>
          </p:cNvPr>
          <p:cNvSpPr>
            <a:spLocks noGrp="1"/>
          </p:cNvSpPr>
          <p:nvPr>
            <p:ph idx="1"/>
          </p:nvPr>
        </p:nvSpPr>
        <p:spPr>
          <a:xfrm>
            <a:off x="5183190" y="987429"/>
            <a:ext cx="6172201"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506CC-CA90-45CB-A1DD-804EC3B72B17}"/>
              </a:ext>
            </a:extLst>
          </p:cNvPr>
          <p:cNvSpPr>
            <a:spLocks noGrp="1"/>
          </p:cNvSpPr>
          <p:nvPr>
            <p:ph type="body" sz="half" idx="2"/>
          </p:nvPr>
        </p:nvSpPr>
        <p:spPr>
          <a:xfrm>
            <a:off x="839791" y="2057400"/>
            <a:ext cx="3932236" cy="3811588"/>
          </a:xfrm>
          <a:prstGeom prst="rect">
            <a:avLst/>
          </a:prstGeom>
        </p:spPr>
        <p:txBody>
          <a:bodyPr/>
          <a:lstStyle>
            <a:lvl1pPr marL="0" indent="0">
              <a:buNone/>
              <a:defRPr sz="1600"/>
            </a:lvl1pPr>
            <a:lvl2pPr marL="457195" indent="0">
              <a:buNone/>
              <a:defRPr sz="1401"/>
            </a:lvl2pPr>
            <a:lvl3pPr marL="914388" indent="0">
              <a:buNone/>
              <a:defRPr sz="1200"/>
            </a:lvl3pPr>
            <a:lvl4pPr marL="1371583" indent="0">
              <a:buNone/>
              <a:defRPr sz="1001"/>
            </a:lvl4pPr>
            <a:lvl5pPr marL="1828777" indent="0">
              <a:buNone/>
              <a:defRPr sz="1001"/>
            </a:lvl5pPr>
            <a:lvl6pPr marL="2285972" indent="0">
              <a:buNone/>
              <a:defRPr sz="1001"/>
            </a:lvl6pPr>
            <a:lvl7pPr marL="2743166" indent="0">
              <a:buNone/>
              <a:defRPr sz="1001"/>
            </a:lvl7pPr>
            <a:lvl8pPr marL="3200360" indent="0">
              <a:buNone/>
              <a:defRPr sz="1001"/>
            </a:lvl8pPr>
            <a:lvl9pPr marL="3657555"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A46F699E-A272-4E32-8C88-778A517D5D18}"/>
              </a:ext>
            </a:extLst>
          </p:cNvPr>
          <p:cNvSpPr>
            <a:spLocks noGrp="1"/>
          </p:cNvSpPr>
          <p:nvPr>
            <p:ph type="dt" sz="half" idx="10"/>
          </p:nvPr>
        </p:nvSpPr>
        <p:spPr>
          <a:xfrm>
            <a:off x="838201" y="6356355"/>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9CE1549A-FC28-4D72-80F3-B83472C1E86A}"/>
              </a:ext>
            </a:extLst>
          </p:cNvPr>
          <p:cNvSpPr>
            <a:spLocks noGrp="1"/>
          </p:cNvSpPr>
          <p:nvPr>
            <p:ph type="ftr" sz="quarter" idx="11"/>
          </p:nvPr>
        </p:nvSpPr>
        <p:spPr>
          <a:xfrm>
            <a:off x="4038603" y="6356355"/>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ADD6FD8-08DA-45E8-B23C-8FB0FA5EB109}"/>
              </a:ext>
            </a:extLst>
          </p:cNvPr>
          <p:cNvSpPr>
            <a:spLocks noGrp="1"/>
          </p:cNvSpPr>
          <p:nvPr>
            <p:ph type="sldNum" sz="quarter" idx="12"/>
          </p:nvPr>
        </p:nvSpPr>
        <p:spPr>
          <a:xfrm>
            <a:off x="8610601" y="6356355"/>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74526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387A-8EB5-4124-8D58-F2499D5C97A8}"/>
              </a:ext>
            </a:extLst>
          </p:cNvPr>
          <p:cNvSpPr>
            <a:spLocks noGrp="1"/>
          </p:cNvSpPr>
          <p:nvPr>
            <p:ph type="title"/>
          </p:nvPr>
        </p:nvSpPr>
        <p:spPr>
          <a:xfrm>
            <a:off x="839791" y="457200"/>
            <a:ext cx="3932236"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849C47-7550-4730-AC92-E717D0088550}"/>
              </a:ext>
            </a:extLst>
          </p:cNvPr>
          <p:cNvSpPr>
            <a:spLocks noGrp="1"/>
          </p:cNvSpPr>
          <p:nvPr>
            <p:ph type="pic" idx="1"/>
          </p:nvPr>
        </p:nvSpPr>
        <p:spPr>
          <a:xfrm>
            <a:off x="5183190" y="987429"/>
            <a:ext cx="6172201" cy="4873625"/>
          </a:xfrm>
          <a:prstGeom prst="rect">
            <a:avLst/>
          </a:prstGeom>
        </p:spPr>
        <p:txBody>
          <a:bodyPr/>
          <a:lstStyle>
            <a:lvl1pPr marL="0" indent="0">
              <a:buNone/>
              <a:defRPr sz="3200"/>
            </a:lvl1pPr>
            <a:lvl2pPr marL="457195" indent="0">
              <a:buNone/>
              <a:defRPr sz="2800"/>
            </a:lvl2pPr>
            <a:lvl3pPr marL="914388" indent="0">
              <a:buNone/>
              <a:defRPr sz="2400"/>
            </a:lvl3pPr>
            <a:lvl4pPr marL="1371583" indent="0">
              <a:buNone/>
              <a:defRPr sz="2000"/>
            </a:lvl4pPr>
            <a:lvl5pPr marL="1828777" indent="0">
              <a:buNone/>
              <a:defRPr sz="2000"/>
            </a:lvl5pPr>
            <a:lvl6pPr marL="2285972" indent="0">
              <a:buNone/>
              <a:defRPr sz="2000"/>
            </a:lvl6pPr>
            <a:lvl7pPr marL="2743166" indent="0">
              <a:buNone/>
              <a:defRPr sz="2000"/>
            </a:lvl7pPr>
            <a:lvl8pPr marL="3200360" indent="0">
              <a:buNone/>
              <a:defRPr sz="2000"/>
            </a:lvl8pPr>
            <a:lvl9pPr marL="3657555" indent="0">
              <a:buNone/>
              <a:defRPr sz="2000"/>
            </a:lvl9pPr>
          </a:lstStyle>
          <a:p>
            <a:endParaRPr lang="en-US" dirty="0"/>
          </a:p>
        </p:txBody>
      </p:sp>
      <p:sp>
        <p:nvSpPr>
          <p:cNvPr id="4" name="Text Placeholder 3">
            <a:extLst>
              <a:ext uri="{FF2B5EF4-FFF2-40B4-BE49-F238E27FC236}">
                <a16:creationId xmlns:a16="http://schemas.microsoft.com/office/drawing/2014/main" id="{6B3A0370-8B2C-4CE0-9D34-65F122B2F17F}"/>
              </a:ext>
            </a:extLst>
          </p:cNvPr>
          <p:cNvSpPr>
            <a:spLocks noGrp="1"/>
          </p:cNvSpPr>
          <p:nvPr>
            <p:ph type="body" sz="half" idx="2"/>
          </p:nvPr>
        </p:nvSpPr>
        <p:spPr>
          <a:xfrm>
            <a:off x="839791" y="2057400"/>
            <a:ext cx="3932236" cy="3811588"/>
          </a:xfrm>
          <a:prstGeom prst="rect">
            <a:avLst/>
          </a:prstGeom>
        </p:spPr>
        <p:txBody>
          <a:bodyPr/>
          <a:lstStyle>
            <a:lvl1pPr marL="0" indent="0">
              <a:buNone/>
              <a:defRPr sz="1600"/>
            </a:lvl1pPr>
            <a:lvl2pPr marL="457195" indent="0">
              <a:buNone/>
              <a:defRPr sz="1401"/>
            </a:lvl2pPr>
            <a:lvl3pPr marL="914388" indent="0">
              <a:buNone/>
              <a:defRPr sz="1200"/>
            </a:lvl3pPr>
            <a:lvl4pPr marL="1371583" indent="0">
              <a:buNone/>
              <a:defRPr sz="1001"/>
            </a:lvl4pPr>
            <a:lvl5pPr marL="1828777" indent="0">
              <a:buNone/>
              <a:defRPr sz="1001"/>
            </a:lvl5pPr>
            <a:lvl6pPr marL="2285972" indent="0">
              <a:buNone/>
              <a:defRPr sz="1001"/>
            </a:lvl6pPr>
            <a:lvl7pPr marL="2743166" indent="0">
              <a:buNone/>
              <a:defRPr sz="1001"/>
            </a:lvl7pPr>
            <a:lvl8pPr marL="3200360" indent="0">
              <a:buNone/>
              <a:defRPr sz="1001"/>
            </a:lvl8pPr>
            <a:lvl9pPr marL="3657555"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9DF4BFEA-BF6B-441F-AB67-D20B84FF03E8}"/>
              </a:ext>
            </a:extLst>
          </p:cNvPr>
          <p:cNvSpPr>
            <a:spLocks noGrp="1"/>
          </p:cNvSpPr>
          <p:nvPr>
            <p:ph type="dt" sz="half" idx="10"/>
          </p:nvPr>
        </p:nvSpPr>
        <p:spPr>
          <a:xfrm>
            <a:off x="838201" y="6356355"/>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A3C34301-81C6-435F-8D66-F32E724083DF}"/>
              </a:ext>
            </a:extLst>
          </p:cNvPr>
          <p:cNvSpPr>
            <a:spLocks noGrp="1"/>
          </p:cNvSpPr>
          <p:nvPr>
            <p:ph type="ftr" sz="quarter" idx="11"/>
          </p:nvPr>
        </p:nvSpPr>
        <p:spPr>
          <a:xfrm>
            <a:off x="4038603" y="6356355"/>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34851F6-181A-4159-914F-215A9D3C896A}"/>
              </a:ext>
            </a:extLst>
          </p:cNvPr>
          <p:cNvSpPr>
            <a:spLocks noGrp="1"/>
          </p:cNvSpPr>
          <p:nvPr>
            <p:ph type="sldNum" sz="quarter" idx="12"/>
          </p:nvPr>
        </p:nvSpPr>
        <p:spPr>
          <a:xfrm>
            <a:off x="8610601" y="6356355"/>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344057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83893F-B8F8-4B37-BB55-C66CC6A71F0A}"/>
              </a:ext>
            </a:extLst>
          </p:cNvPr>
          <p:cNvSpPr/>
          <p:nvPr userDrawn="1"/>
        </p:nvSpPr>
        <p:spPr>
          <a:xfrm>
            <a:off x="0" y="6267796"/>
            <a:ext cx="12192000" cy="59020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pic>
        <p:nvPicPr>
          <p:cNvPr id="7" name="Picture 6">
            <a:extLst>
              <a:ext uri="{FF2B5EF4-FFF2-40B4-BE49-F238E27FC236}">
                <a16:creationId xmlns:a16="http://schemas.microsoft.com/office/drawing/2014/main" id="{F899C102-2F0F-43FE-8163-1F3E97917698}"/>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35937" b="34984"/>
          <a:stretch/>
        </p:blipFill>
        <p:spPr>
          <a:xfrm>
            <a:off x="60964" y="6365371"/>
            <a:ext cx="1358537" cy="395054"/>
          </a:xfrm>
          <a:prstGeom prst="rect">
            <a:avLst/>
          </a:prstGeom>
        </p:spPr>
      </p:pic>
    </p:spTree>
    <p:extLst>
      <p:ext uri="{BB962C8B-B14F-4D97-AF65-F5344CB8AC3E}">
        <p14:creationId xmlns:p14="http://schemas.microsoft.com/office/powerpoint/2010/main" val="2784572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8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8" indent="-228598" algn="l" defTabSz="914388"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92" indent="-228598" algn="l" defTabSz="91438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6" indent="-228598" algn="l" defTabSz="91438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1"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75"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69"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64"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58"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52"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8" rtl="0" eaLnBrk="1" latinLnBrk="0" hangingPunct="1">
        <a:defRPr sz="1801" kern="1200">
          <a:solidFill>
            <a:schemeClr val="tx1"/>
          </a:solidFill>
          <a:latin typeface="+mn-lt"/>
          <a:ea typeface="+mn-ea"/>
          <a:cs typeface="+mn-cs"/>
        </a:defRPr>
      </a:lvl1pPr>
      <a:lvl2pPr marL="457195" algn="l" defTabSz="914388" rtl="0" eaLnBrk="1" latinLnBrk="0" hangingPunct="1">
        <a:defRPr sz="1801" kern="1200">
          <a:solidFill>
            <a:schemeClr val="tx1"/>
          </a:solidFill>
          <a:latin typeface="+mn-lt"/>
          <a:ea typeface="+mn-ea"/>
          <a:cs typeface="+mn-cs"/>
        </a:defRPr>
      </a:lvl2pPr>
      <a:lvl3pPr marL="914388" algn="l" defTabSz="914388" rtl="0" eaLnBrk="1" latinLnBrk="0" hangingPunct="1">
        <a:defRPr sz="1801" kern="1200">
          <a:solidFill>
            <a:schemeClr val="tx1"/>
          </a:solidFill>
          <a:latin typeface="+mn-lt"/>
          <a:ea typeface="+mn-ea"/>
          <a:cs typeface="+mn-cs"/>
        </a:defRPr>
      </a:lvl3pPr>
      <a:lvl4pPr marL="1371583" algn="l" defTabSz="914388" rtl="0" eaLnBrk="1" latinLnBrk="0" hangingPunct="1">
        <a:defRPr sz="1801" kern="1200">
          <a:solidFill>
            <a:schemeClr val="tx1"/>
          </a:solidFill>
          <a:latin typeface="+mn-lt"/>
          <a:ea typeface="+mn-ea"/>
          <a:cs typeface="+mn-cs"/>
        </a:defRPr>
      </a:lvl4pPr>
      <a:lvl5pPr marL="1828777" algn="l" defTabSz="914388" rtl="0" eaLnBrk="1" latinLnBrk="0" hangingPunct="1">
        <a:defRPr sz="1801" kern="1200">
          <a:solidFill>
            <a:schemeClr val="tx1"/>
          </a:solidFill>
          <a:latin typeface="+mn-lt"/>
          <a:ea typeface="+mn-ea"/>
          <a:cs typeface="+mn-cs"/>
        </a:defRPr>
      </a:lvl5pPr>
      <a:lvl6pPr marL="2285972" algn="l" defTabSz="914388" rtl="0" eaLnBrk="1" latinLnBrk="0" hangingPunct="1">
        <a:defRPr sz="1801" kern="1200">
          <a:solidFill>
            <a:schemeClr val="tx1"/>
          </a:solidFill>
          <a:latin typeface="+mn-lt"/>
          <a:ea typeface="+mn-ea"/>
          <a:cs typeface="+mn-cs"/>
        </a:defRPr>
      </a:lvl6pPr>
      <a:lvl7pPr marL="2743166" algn="l" defTabSz="914388" rtl="0" eaLnBrk="1" latinLnBrk="0" hangingPunct="1">
        <a:defRPr sz="1801" kern="1200">
          <a:solidFill>
            <a:schemeClr val="tx1"/>
          </a:solidFill>
          <a:latin typeface="+mn-lt"/>
          <a:ea typeface="+mn-ea"/>
          <a:cs typeface="+mn-cs"/>
        </a:defRPr>
      </a:lvl7pPr>
      <a:lvl8pPr marL="3200360" algn="l" defTabSz="914388" rtl="0" eaLnBrk="1" latinLnBrk="0" hangingPunct="1">
        <a:defRPr sz="1801" kern="1200">
          <a:solidFill>
            <a:schemeClr val="tx1"/>
          </a:solidFill>
          <a:latin typeface="+mn-lt"/>
          <a:ea typeface="+mn-ea"/>
          <a:cs typeface="+mn-cs"/>
        </a:defRPr>
      </a:lvl8pPr>
      <a:lvl9pPr marL="3657555" algn="l" defTabSz="914388"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83893F-B8F8-4B37-BB55-C66CC6A71F0A}"/>
              </a:ext>
            </a:extLst>
          </p:cNvPr>
          <p:cNvSpPr/>
          <p:nvPr userDrawn="1"/>
        </p:nvSpPr>
        <p:spPr>
          <a:xfrm>
            <a:off x="0" y="6267796"/>
            <a:ext cx="12192000" cy="59020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899C102-2F0F-43FE-8163-1F3E97917698}"/>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35937" b="34984"/>
          <a:stretch/>
        </p:blipFill>
        <p:spPr>
          <a:xfrm>
            <a:off x="60960" y="6365371"/>
            <a:ext cx="1358537" cy="395054"/>
          </a:xfrm>
          <a:prstGeom prst="rect">
            <a:avLst/>
          </a:prstGeom>
        </p:spPr>
      </p:pic>
    </p:spTree>
    <p:extLst>
      <p:ext uri="{BB962C8B-B14F-4D97-AF65-F5344CB8AC3E}">
        <p14:creationId xmlns:p14="http://schemas.microsoft.com/office/powerpoint/2010/main" val="2432342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hyperlink" Target="https://www.sco.idaho.gov/LivePages/luma-cutover.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hyperlink" Target="https://app.smartsheet.com/b/form/2f7a7f844e67490281b452063eea2081"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7.jpg"/><Relationship Id="rId3" Type="http://schemas.openxmlformats.org/officeDocument/2006/relationships/hyperlink" Target="mailto:dstevens@sco.idaho.gov" TargetMode="External"/><Relationship Id="rId7" Type="http://schemas.openxmlformats.org/officeDocument/2006/relationships/image" Target="../media/image23.png"/><Relationship Id="rId12" Type="http://schemas.openxmlformats.org/officeDocument/2006/relationships/hyperlink" Target="https://www.youtube.com/channel/UC-RYKZWsYPEKRYD7GQJrkOg"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mailto:estearns@sco.idaho.gov" TargetMode="External"/><Relationship Id="rId11" Type="http://schemas.openxmlformats.org/officeDocument/2006/relationships/hyperlink" Target="https://www.sco.idaho.gov/LivePages/LumaSE-Home.aspx" TargetMode="External"/><Relationship Id="rId5" Type="http://schemas.openxmlformats.org/officeDocument/2006/relationships/hyperlink" Target="mailto:clehosit@sco.Idaho.gov" TargetMode="External"/><Relationship Id="rId10" Type="http://schemas.openxmlformats.org/officeDocument/2006/relationships/image" Target="../media/image26.svg"/><Relationship Id="rId4" Type="http://schemas.openxmlformats.org/officeDocument/2006/relationships/hyperlink" Target="mailto:adoench@sco.Idaho.gov" TargetMode="External"/><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sco.idaho.gov/LivePages/Luma-Role-Workshops.aspx"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www.sco.idaho.gov/LivePages/luma-cutover.aspx" TargetMode="External"/><Relationship Id="rId4" Type="http://schemas.openxmlformats.org/officeDocument/2006/relationships/hyperlink" Target="https://www.sco.idaho.gov/LivePages/luma-user-experience-simulations.aspx"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hyperlink" Target="https://www.sco.idaho.gov/LivePages/change-liaison-dashboard.aspx"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hyperlink" Target="https://www.sco.idaho.gov/LivePages/luma-user-experience-simulations.aspx"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This Idaho Ski Town Is Attracting Hollywood's Elite">
            <a:extLst>
              <a:ext uri="{FF2B5EF4-FFF2-40B4-BE49-F238E27FC236}">
                <a16:creationId xmlns:a16="http://schemas.microsoft.com/office/drawing/2014/main" id="{8D2FC0E5-FA9E-483F-8202-01148D61BB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92"/>
          <a:stretch/>
        </p:blipFill>
        <p:spPr bwMode="auto">
          <a:xfrm>
            <a:off x="0" y="-1"/>
            <a:ext cx="12192000" cy="627321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Shape 11">
            <a:extLst>
              <a:ext uri="{FF2B5EF4-FFF2-40B4-BE49-F238E27FC236}">
                <a16:creationId xmlns:a16="http://schemas.microsoft.com/office/drawing/2014/main" id="{5E3DC648-59DC-4B60-A41C-BFC87256E799}"/>
              </a:ext>
            </a:extLst>
          </p:cNvPr>
          <p:cNvSpPr/>
          <p:nvPr/>
        </p:nvSpPr>
        <p:spPr>
          <a:xfrm>
            <a:off x="0" y="1953491"/>
            <a:ext cx="8686799" cy="1367444"/>
          </a:xfrm>
          <a:custGeom>
            <a:avLst/>
            <a:gdLst>
              <a:gd name="connsiteX0" fmla="*/ 0 w 8686799"/>
              <a:gd name="connsiteY0" fmla="*/ 0 h 1367444"/>
              <a:gd name="connsiteX1" fmla="*/ 174565 w 8686799"/>
              <a:gd name="connsiteY1" fmla="*/ 0 h 1367444"/>
              <a:gd name="connsiteX2" fmla="*/ 515388 w 8686799"/>
              <a:gd name="connsiteY2" fmla="*/ 0 h 1367444"/>
              <a:gd name="connsiteX3" fmla="*/ 8344938 w 8686799"/>
              <a:gd name="connsiteY3" fmla="*/ 0 h 1367444"/>
              <a:gd name="connsiteX4" fmla="*/ 8686799 w 8686799"/>
              <a:gd name="connsiteY4" fmla="*/ 1367444 h 1367444"/>
              <a:gd name="connsiteX5" fmla="*/ 516426 w 8686799"/>
              <a:gd name="connsiteY5" fmla="*/ 1367444 h 1367444"/>
              <a:gd name="connsiteX6" fmla="*/ 515388 w 8686799"/>
              <a:gd name="connsiteY6" fmla="*/ 1363292 h 1367444"/>
              <a:gd name="connsiteX7" fmla="*/ 515388 w 8686799"/>
              <a:gd name="connsiteY7" fmla="*/ 1367444 h 1367444"/>
              <a:gd name="connsiteX8" fmla="*/ 0 w 8686799"/>
              <a:gd name="connsiteY8" fmla="*/ 1367444 h 136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799" h="1367444">
                <a:moveTo>
                  <a:pt x="0" y="0"/>
                </a:moveTo>
                <a:lnTo>
                  <a:pt x="174565" y="0"/>
                </a:lnTo>
                <a:lnTo>
                  <a:pt x="515388" y="0"/>
                </a:lnTo>
                <a:lnTo>
                  <a:pt x="8344938" y="0"/>
                </a:lnTo>
                <a:lnTo>
                  <a:pt x="8686799" y="1367444"/>
                </a:lnTo>
                <a:lnTo>
                  <a:pt x="516426" y="1367444"/>
                </a:lnTo>
                <a:lnTo>
                  <a:pt x="515388" y="1363292"/>
                </a:lnTo>
                <a:lnTo>
                  <a:pt x="515388" y="1367444"/>
                </a:lnTo>
                <a:lnTo>
                  <a:pt x="0" y="1367444"/>
                </a:lnTo>
                <a:close/>
              </a:path>
            </a:pathLst>
          </a:cu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AE7087A7-F591-4146-89AE-1D3DC0071786}"/>
              </a:ext>
            </a:extLst>
          </p:cNvPr>
          <p:cNvSpPr/>
          <p:nvPr/>
        </p:nvSpPr>
        <p:spPr>
          <a:xfrm>
            <a:off x="8510703" y="1953491"/>
            <a:ext cx="868824" cy="1367444"/>
          </a:xfrm>
          <a:custGeom>
            <a:avLst/>
            <a:gdLst>
              <a:gd name="connsiteX0" fmla="*/ 0 w 868824"/>
              <a:gd name="connsiteY0" fmla="*/ 0 h 1367444"/>
              <a:gd name="connsiteX1" fmla="*/ 526963 w 868824"/>
              <a:gd name="connsiteY1" fmla="*/ 0 h 1367444"/>
              <a:gd name="connsiteX2" fmla="*/ 868824 w 868824"/>
              <a:gd name="connsiteY2" fmla="*/ 1367444 h 1367444"/>
              <a:gd name="connsiteX3" fmla="*/ 343509 w 868824"/>
              <a:gd name="connsiteY3" fmla="*/ 1367444 h 1367444"/>
              <a:gd name="connsiteX4" fmla="*/ 0 w 868824"/>
              <a:gd name="connsiteY4" fmla="*/ 0 h 136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24" h="1367444">
                <a:moveTo>
                  <a:pt x="0" y="0"/>
                </a:moveTo>
                <a:lnTo>
                  <a:pt x="526963" y="0"/>
                </a:lnTo>
                <a:lnTo>
                  <a:pt x="868824" y="1367444"/>
                </a:lnTo>
                <a:lnTo>
                  <a:pt x="343509" y="1367444"/>
                </a:lnTo>
                <a:lnTo>
                  <a:pt x="0" y="0"/>
                </a:lnTo>
                <a:close/>
              </a:path>
            </a:pathLst>
          </a:cu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4056B79-101E-450D-AF1C-C63CC3FB01B9}"/>
              </a:ext>
            </a:extLst>
          </p:cNvPr>
          <p:cNvSpPr/>
          <p:nvPr/>
        </p:nvSpPr>
        <p:spPr>
          <a:xfrm>
            <a:off x="9202522" y="1953491"/>
            <a:ext cx="868824" cy="1367444"/>
          </a:xfrm>
          <a:custGeom>
            <a:avLst/>
            <a:gdLst>
              <a:gd name="connsiteX0" fmla="*/ 0 w 868824"/>
              <a:gd name="connsiteY0" fmla="*/ 0 h 1367444"/>
              <a:gd name="connsiteX1" fmla="*/ 526963 w 868824"/>
              <a:gd name="connsiteY1" fmla="*/ 0 h 1367444"/>
              <a:gd name="connsiteX2" fmla="*/ 868824 w 868824"/>
              <a:gd name="connsiteY2" fmla="*/ 1367444 h 1367444"/>
              <a:gd name="connsiteX3" fmla="*/ 343509 w 868824"/>
              <a:gd name="connsiteY3" fmla="*/ 1367444 h 1367444"/>
              <a:gd name="connsiteX4" fmla="*/ 0 w 868824"/>
              <a:gd name="connsiteY4" fmla="*/ 0 h 136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24" h="1367444">
                <a:moveTo>
                  <a:pt x="0" y="0"/>
                </a:moveTo>
                <a:lnTo>
                  <a:pt x="526963" y="0"/>
                </a:lnTo>
                <a:lnTo>
                  <a:pt x="868824" y="1367444"/>
                </a:lnTo>
                <a:lnTo>
                  <a:pt x="343509" y="1367444"/>
                </a:lnTo>
                <a:lnTo>
                  <a:pt x="0" y="0"/>
                </a:lnTo>
                <a:close/>
              </a:path>
            </a:pathLst>
          </a:custGeom>
          <a:solidFill>
            <a:srgbClr val="FFB8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3D060F8-0090-4CEE-8447-9B021C187BA8}"/>
              </a:ext>
            </a:extLst>
          </p:cNvPr>
          <p:cNvSpPr/>
          <p:nvPr/>
        </p:nvSpPr>
        <p:spPr>
          <a:xfrm>
            <a:off x="9895250" y="1953491"/>
            <a:ext cx="868824" cy="1367444"/>
          </a:xfrm>
          <a:custGeom>
            <a:avLst/>
            <a:gdLst>
              <a:gd name="connsiteX0" fmla="*/ 0 w 868824"/>
              <a:gd name="connsiteY0" fmla="*/ 0 h 1367444"/>
              <a:gd name="connsiteX1" fmla="*/ 526963 w 868824"/>
              <a:gd name="connsiteY1" fmla="*/ 0 h 1367444"/>
              <a:gd name="connsiteX2" fmla="*/ 868824 w 868824"/>
              <a:gd name="connsiteY2" fmla="*/ 1367444 h 1367444"/>
              <a:gd name="connsiteX3" fmla="*/ 343509 w 868824"/>
              <a:gd name="connsiteY3" fmla="*/ 1367444 h 1367444"/>
              <a:gd name="connsiteX4" fmla="*/ 0 w 868824"/>
              <a:gd name="connsiteY4" fmla="*/ 0 h 136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24" h="1367444">
                <a:moveTo>
                  <a:pt x="0" y="0"/>
                </a:moveTo>
                <a:lnTo>
                  <a:pt x="526963" y="0"/>
                </a:lnTo>
                <a:lnTo>
                  <a:pt x="868824" y="1367444"/>
                </a:lnTo>
                <a:lnTo>
                  <a:pt x="343509" y="1367444"/>
                </a:lnTo>
                <a:lnTo>
                  <a:pt x="0" y="0"/>
                </a:lnTo>
                <a:close/>
              </a:path>
            </a:pathLst>
          </a:custGeom>
          <a:solidFill>
            <a:srgbClr val="FFB81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317BE856-E8FF-4DAB-B904-DDAA226033D0}"/>
              </a:ext>
            </a:extLst>
          </p:cNvPr>
          <p:cNvSpPr/>
          <p:nvPr/>
        </p:nvSpPr>
        <p:spPr>
          <a:xfrm>
            <a:off x="10579832" y="1953491"/>
            <a:ext cx="868824" cy="1367444"/>
          </a:xfrm>
          <a:custGeom>
            <a:avLst/>
            <a:gdLst>
              <a:gd name="connsiteX0" fmla="*/ 0 w 868824"/>
              <a:gd name="connsiteY0" fmla="*/ 0 h 1367444"/>
              <a:gd name="connsiteX1" fmla="*/ 526963 w 868824"/>
              <a:gd name="connsiteY1" fmla="*/ 0 h 1367444"/>
              <a:gd name="connsiteX2" fmla="*/ 868824 w 868824"/>
              <a:gd name="connsiteY2" fmla="*/ 1367444 h 1367444"/>
              <a:gd name="connsiteX3" fmla="*/ 343509 w 868824"/>
              <a:gd name="connsiteY3" fmla="*/ 1367444 h 1367444"/>
              <a:gd name="connsiteX4" fmla="*/ 0 w 868824"/>
              <a:gd name="connsiteY4" fmla="*/ 0 h 136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24" h="1367444">
                <a:moveTo>
                  <a:pt x="0" y="0"/>
                </a:moveTo>
                <a:lnTo>
                  <a:pt x="526963" y="0"/>
                </a:lnTo>
                <a:lnTo>
                  <a:pt x="868824" y="1367444"/>
                </a:lnTo>
                <a:lnTo>
                  <a:pt x="343509" y="1367444"/>
                </a:lnTo>
                <a:lnTo>
                  <a:pt x="0" y="0"/>
                </a:lnTo>
                <a:close/>
              </a:path>
            </a:pathLst>
          </a:custGeom>
          <a:solidFill>
            <a:srgbClr val="FFB8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BF2FAD0-1483-41AD-8B5F-6012217D6CE2}"/>
              </a:ext>
            </a:extLst>
          </p:cNvPr>
          <p:cNvSpPr/>
          <p:nvPr/>
        </p:nvSpPr>
        <p:spPr>
          <a:xfrm>
            <a:off x="11253951" y="1953491"/>
            <a:ext cx="868824" cy="1367444"/>
          </a:xfrm>
          <a:custGeom>
            <a:avLst/>
            <a:gdLst>
              <a:gd name="connsiteX0" fmla="*/ 0 w 868824"/>
              <a:gd name="connsiteY0" fmla="*/ 0 h 1367444"/>
              <a:gd name="connsiteX1" fmla="*/ 526963 w 868824"/>
              <a:gd name="connsiteY1" fmla="*/ 0 h 1367444"/>
              <a:gd name="connsiteX2" fmla="*/ 868824 w 868824"/>
              <a:gd name="connsiteY2" fmla="*/ 1367444 h 1367444"/>
              <a:gd name="connsiteX3" fmla="*/ 343509 w 868824"/>
              <a:gd name="connsiteY3" fmla="*/ 1367444 h 1367444"/>
              <a:gd name="connsiteX4" fmla="*/ 0 w 868824"/>
              <a:gd name="connsiteY4" fmla="*/ 0 h 136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24" h="1367444">
                <a:moveTo>
                  <a:pt x="0" y="0"/>
                </a:moveTo>
                <a:lnTo>
                  <a:pt x="526963" y="0"/>
                </a:lnTo>
                <a:lnTo>
                  <a:pt x="868824" y="1367444"/>
                </a:lnTo>
                <a:lnTo>
                  <a:pt x="343509" y="1367444"/>
                </a:lnTo>
                <a:lnTo>
                  <a:pt x="0" y="0"/>
                </a:lnTo>
                <a:close/>
              </a:path>
            </a:pathLst>
          </a:custGeom>
          <a:solidFill>
            <a:srgbClr val="FFB81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9456A35-A503-45BF-AECC-8E63978AD715}"/>
              </a:ext>
            </a:extLst>
          </p:cNvPr>
          <p:cNvSpPr txBox="1"/>
          <p:nvPr/>
        </p:nvSpPr>
        <p:spPr>
          <a:xfrm>
            <a:off x="88083" y="2098604"/>
            <a:ext cx="8274397" cy="107721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Change Liaison Communication Toolkit</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Arial" panose="020B0604020202020204" pitchFamily="34" charset="0"/>
                <a:cs typeface="Arial" panose="020B0604020202020204" pitchFamily="34" charset="0"/>
              </a:rPr>
              <a:t>March</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2023</a:t>
            </a:r>
          </a:p>
        </p:txBody>
      </p:sp>
    </p:spTree>
    <p:extLst>
      <p:ext uri="{BB962C8B-B14F-4D97-AF65-F5344CB8AC3E}">
        <p14:creationId xmlns:p14="http://schemas.microsoft.com/office/powerpoint/2010/main" val="10768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993C483-708F-47EE-8CB1-5316689F1203}"/>
              </a:ext>
            </a:extLst>
          </p:cNvPr>
          <p:cNvSpPr txBox="1"/>
          <p:nvPr/>
        </p:nvSpPr>
        <p:spPr>
          <a:xfrm>
            <a:off x="11045228" y="6438510"/>
            <a:ext cx="3792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p>
        </p:txBody>
      </p:sp>
      <p:sp>
        <p:nvSpPr>
          <p:cNvPr id="6" name="Rectangle: Rounded Corners 5">
            <a:extLst>
              <a:ext uri="{FF2B5EF4-FFF2-40B4-BE49-F238E27FC236}">
                <a16:creationId xmlns:a16="http://schemas.microsoft.com/office/drawing/2014/main" id="{DD807277-5E9B-4F79-ACE5-D835B68CB97B}"/>
              </a:ext>
            </a:extLst>
          </p:cNvPr>
          <p:cNvSpPr/>
          <p:nvPr/>
        </p:nvSpPr>
        <p:spPr>
          <a:xfrm>
            <a:off x="447613" y="2241654"/>
            <a:ext cx="4062603" cy="2308323"/>
          </a:xfrm>
          <a:prstGeom prst="roundRect">
            <a:avLst/>
          </a:prstGeom>
          <a:solidFill>
            <a:srgbClr val="00305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0C88D8D-E09D-46AE-A01F-5E05D5B0691D}"/>
              </a:ext>
            </a:extLst>
          </p:cNvPr>
          <p:cNvSpPr txBox="1"/>
          <p:nvPr/>
        </p:nvSpPr>
        <p:spPr>
          <a:xfrm>
            <a:off x="735458" y="2551837"/>
            <a:ext cx="3486912" cy="1754326"/>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4"/>
              </a:rPr>
              <a:t>Luma Cutover page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will be a one-stop shop for stakeholders to access information on upcoming freeze and cut-off dates as we approach Go-Live.</a:t>
            </a:r>
          </a:p>
        </p:txBody>
      </p:sp>
      <p:sp>
        <p:nvSpPr>
          <p:cNvPr id="9" name="TextBox 8">
            <a:extLst>
              <a:ext uri="{FF2B5EF4-FFF2-40B4-BE49-F238E27FC236}">
                <a16:creationId xmlns:a16="http://schemas.microsoft.com/office/drawing/2014/main" id="{6C37FF3B-6601-440B-B883-114930CC6BA3}"/>
              </a:ext>
            </a:extLst>
          </p:cNvPr>
          <p:cNvSpPr txBox="1"/>
          <p:nvPr/>
        </p:nvSpPr>
        <p:spPr>
          <a:xfrm>
            <a:off x="0" y="216692"/>
            <a:ext cx="4962525" cy="76944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Cutover Details – Available on the Luma Website!</a:t>
            </a:r>
          </a:p>
        </p:txBody>
      </p:sp>
      <p:pic>
        <p:nvPicPr>
          <p:cNvPr id="11" name="Picture 10">
            <a:extLst>
              <a:ext uri="{FF2B5EF4-FFF2-40B4-BE49-F238E27FC236}">
                <a16:creationId xmlns:a16="http://schemas.microsoft.com/office/drawing/2014/main" id="{E793019B-1E39-4E24-AA16-01D340773A1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4910" r="14188"/>
          <a:stretch/>
        </p:blipFill>
        <p:spPr>
          <a:xfrm>
            <a:off x="5321068" y="1300534"/>
            <a:ext cx="6135474" cy="4256931"/>
          </a:xfrm>
          <a:prstGeom prst="rect">
            <a:avLst/>
          </a:prstGeom>
        </p:spPr>
      </p:pic>
      <p:pic>
        <p:nvPicPr>
          <p:cNvPr id="5" name="Picture 4">
            <a:extLst>
              <a:ext uri="{FF2B5EF4-FFF2-40B4-BE49-F238E27FC236}">
                <a16:creationId xmlns:a16="http://schemas.microsoft.com/office/drawing/2014/main" id="{05AEDFE2-08B9-475D-AF77-D52B1904DF2E}"/>
              </a:ext>
            </a:extLst>
          </p:cNvPr>
          <p:cNvPicPr>
            <a:picLocks noChangeAspect="1"/>
          </p:cNvPicPr>
          <p:nvPr/>
        </p:nvPicPr>
        <p:blipFill>
          <a:blip r:embed="rId7"/>
          <a:stretch>
            <a:fillRect/>
          </a:stretch>
        </p:blipFill>
        <p:spPr>
          <a:xfrm>
            <a:off x="6195154" y="1861851"/>
            <a:ext cx="4382017" cy="2544896"/>
          </a:xfrm>
          <a:prstGeom prst="rect">
            <a:avLst/>
          </a:prstGeom>
        </p:spPr>
      </p:pic>
    </p:spTree>
    <p:extLst>
      <p:ext uri="{BB962C8B-B14F-4D97-AF65-F5344CB8AC3E}">
        <p14:creationId xmlns:p14="http://schemas.microsoft.com/office/powerpoint/2010/main" val="347511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60999A-A5A7-404B-B1B9-3033FA5BADDC}"/>
              </a:ext>
            </a:extLst>
          </p:cNvPr>
          <p:cNvSpPr txBox="1"/>
          <p:nvPr/>
        </p:nvSpPr>
        <p:spPr>
          <a:xfrm>
            <a:off x="972396" y="1143373"/>
            <a:ext cx="9680825" cy="5827236"/>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200"/>
              </a:spcAft>
              <a:buClr>
                <a:srgbClr val="FFB81C"/>
              </a:buClr>
              <a:buSzPct val="100000"/>
              <a:buFont typeface="Calibri" panose="020F050202020403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What is this communications toolkit?</a:t>
            </a:r>
          </a:p>
          <a:p>
            <a:pPr marL="0" marR="0" lvl="0" indent="0" algn="l" defTabSz="914400" rtl="0" eaLnBrk="1" fontAlgn="auto" latinLnBrk="0" hangingPunct="1">
              <a:lnSpc>
                <a:spcPct val="90000"/>
              </a:lnSpc>
              <a:spcBef>
                <a:spcPts val="1200"/>
              </a:spcBef>
              <a:spcAft>
                <a:spcPts val="200"/>
              </a:spcAft>
              <a:buClr>
                <a:srgbClr val="FFB81C"/>
              </a:buClr>
              <a:buSzPct val="100000"/>
              <a:buFont typeface="Calibri" panose="020F050202020403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This communications toolkit is a package of communications materials and resources (template emails, presentations, flyers, graphics, etc.) to help Change Liaisons communicate consistently about important topics. </a:t>
            </a:r>
          </a:p>
          <a:p>
            <a:pPr marL="0" marR="0" lvl="0" indent="0" algn="l" defTabSz="914400" rtl="0" eaLnBrk="1" fontAlgn="auto" latinLnBrk="0" hangingPunct="1">
              <a:lnSpc>
                <a:spcPct val="90000"/>
              </a:lnSpc>
              <a:spcBef>
                <a:spcPts val="1200"/>
              </a:spcBef>
              <a:spcAft>
                <a:spcPts val="200"/>
              </a:spcAft>
              <a:buClr>
                <a:srgbClr val="FFB81C"/>
              </a:buClr>
              <a:buSzPct val="100000"/>
              <a:buFont typeface="Calibri" panose="020F050202020403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Why am I receiving this communications toolkit?</a:t>
            </a:r>
          </a:p>
          <a:p>
            <a:pPr marL="0" marR="0" lvl="0" indent="0" algn="l" defTabSz="914400" rtl="0" eaLnBrk="1" fontAlgn="auto" latinLnBrk="0" hangingPunct="1">
              <a:lnSpc>
                <a:spcPct val="90000"/>
              </a:lnSpc>
              <a:spcBef>
                <a:spcPts val="1200"/>
              </a:spcBef>
              <a:spcAft>
                <a:spcPts val="200"/>
              </a:spcAft>
              <a:buClr>
                <a:srgbClr val="FFB81C"/>
              </a:buClr>
              <a:buSzPct val="100000"/>
              <a:buFont typeface="Calibri" panose="020F050202020403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As each agency has unique communications practices and channels, you are encouraged to use the toolkit as it best fits your agency’s needs. We hope that this resource supports you in your role as a Change Liaison and helps champion Luma across the State.</a:t>
            </a:r>
          </a:p>
          <a:p>
            <a:pPr marL="0" marR="0" lvl="0" indent="0" algn="l" defTabSz="914400" rtl="0" eaLnBrk="1" fontAlgn="auto" latinLnBrk="0" hangingPunct="1">
              <a:lnSpc>
                <a:spcPct val="90000"/>
              </a:lnSpc>
              <a:spcBef>
                <a:spcPts val="1200"/>
              </a:spcBef>
              <a:spcAft>
                <a:spcPts val="200"/>
              </a:spcAft>
              <a:buClr>
                <a:srgbClr val="FFB81C"/>
              </a:buClr>
              <a:buSzPct val="100000"/>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How do I leverage this toolkit? </a:t>
            </a:r>
          </a:p>
          <a:p>
            <a:pPr marL="0" marR="0" lvl="0" indent="0" algn="l" defTabSz="914400" rtl="0" eaLnBrk="1" fontAlgn="auto" latinLnBrk="0" hangingPunct="1">
              <a:lnSpc>
                <a:spcPct val="90000"/>
              </a:lnSpc>
              <a:spcBef>
                <a:spcPts val="1200"/>
              </a:spcBef>
              <a:spcAft>
                <a:spcPts val="200"/>
              </a:spcAft>
              <a:buClr>
                <a:srgbClr val="FFB81C"/>
              </a:buClr>
              <a:buSzPct val="100000"/>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Each item in the toolkit is accompanied with guidance on how to share messages with agency personnel. However, you know your agency best and we encourage you to customize the language provided in the tools. Also, consider how information is disseminated at your agency. Do you use Slack? Newsletters? A private website? Any channel that facilitates employee awareness of Luma is appropriate.</a:t>
            </a:r>
          </a:p>
          <a:p>
            <a:pPr marL="578358" marR="0" lvl="1" indent="-285750" algn="l" defTabSz="914400" rtl="0" eaLnBrk="1" fontAlgn="auto" latinLnBrk="0" hangingPunct="1">
              <a:lnSpc>
                <a:spcPct val="90000"/>
              </a:lnSpc>
              <a:spcBef>
                <a:spcPts val="200"/>
              </a:spcBef>
              <a:spcAft>
                <a:spcPts val="400"/>
              </a:spcAft>
              <a:buClr>
                <a:srgbClr val="FFB81C"/>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578358" marR="0" lvl="1" indent="-285750" algn="l" defTabSz="914400" rtl="0" eaLnBrk="1" fontAlgn="auto" latinLnBrk="0" hangingPunct="1">
              <a:lnSpc>
                <a:spcPct val="90000"/>
              </a:lnSpc>
              <a:spcBef>
                <a:spcPts val="200"/>
              </a:spcBef>
              <a:spcAft>
                <a:spcPts val="400"/>
              </a:spcAft>
              <a:buClr>
                <a:srgbClr val="FFB81C"/>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Graphic 3" descr="Direction with solid fill">
            <a:extLst>
              <a:ext uri="{FF2B5EF4-FFF2-40B4-BE49-F238E27FC236}">
                <a16:creationId xmlns:a16="http://schemas.microsoft.com/office/drawing/2014/main" id="{BCB0E96B-BE17-4B90-AD13-00EE02ADAE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6636" y="1143373"/>
            <a:ext cx="365760" cy="365760"/>
          </a:xfrm>
          <a:prstGeom prst="rect">
            <a:avLst/>
          </a:prstGeom>
        </p:spPr>
      </p:pic>
      <p:pic>
        <p:nvPicPr>
          <p:cNvPr id="5" name="Graphic 4" descr="Direction with solid fill">
            <a:extLst>
              <a:ext uri="{FF2B5EF4-FFF2-40B4-BE49-F238E27FC236}">
                <a16:creationId xmlns:a16="http://schemas.microsoft.com/office/drawing/2014/main" id="{FD121A83-7933-4E67-8EC3-ADC3493D88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6636" y="4370261"/>
            <a:ext cx="365760" cy="365760"/>
          </a:xfrm>
          <a:prstGeom prst="rect">
            <a:avLst/>
          </a:prstGeom>
        </p:spPr>
      </p:pic>
      <p:pic>
        <p:nvPicPr>
          <p:cNvPr id="6" name="Graphic 5" descr="Direction with solid fill">
            <a:extLst>
              <a:ext uri="{FF2B5EF4-FFF2-40B4-BE49-F238E27FC236}">
                <a16:creationId xmlns:a16="http://schemas.microsoft.com/office/drawing/2014/main" id="{D8F5597E-100C-40D4-8B78-7118D5E37D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6636" y="2607476"/>
            <a:ext cx="365760" cy="365760"/>
          </a:xfrm>
          <a:prstGeom prst="rect">
            <a:avLst/>
          </a:prstGeom>
        </p:spPr>
      </p:pic>
      <p:sp>
        <p:nvSpPr>
          <p:cNvPr id="7" name="TextBox 6">
            <a:extLst>
              <a:ext uri="{FF2B5EF4-FFF2-40B4-BE49-F238E27FC236}">
                <a16:creationId xmlns:a16="http://schemas.microsoft.com/office/drawing/2014/main" id="{B65ED681-21B1-479E-9183-FB86BC115EFE}"/>
              </a:ext>
            </a:extLst>
          </p:cNvPr>
          <p:cNvSpPr txBox="1"/>
          <p:nvPr/>
        </p:nvSpPr>
        <p:spPr>
          <a:xfrm>
            <a:off x="0" y="370930"/>
            <a:ext cx="4962525"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Toolkit Overview</a:t>
            </a:r>
          </a:p>
        </p:txBody>
      </p:sp>
      <p:sp>
        <p:nvSpPr>
          <p:cNvPr id="8" name="TextBox 7">
            <a:extLst>
              <a:ext uri="{FF2B5EF4-FFF2-40B4-BE49-F238E27FC236}">
                <a16:creationId xmlns:a16="http://schemas.microsoft.com/office/drawing/2014/main" id="{F8211B11-8504-4143-80C3-70CFBB387E10}"/>
              </a:ext>
            </a:extLst>
          </p:cNvPr>
          <p:cNvSpPr txBox="1"/>
          <p:nvPr/>
        </p:nvSpPr>
        <p:spPr>
          <a:xfrm>
            <a:off x="11045229" y="6438510"/>
            <a:ext cx="3927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t>
            </a:r>
          </a:p>
        </p:txBody>
      </p:sp>
    </p:spTree>
    <p:extLst>
      <p:ext uri="{BB962C8B-B14F-4D97-AF65-F5344CB8AC3E}">
        <p14:creationId xmlns:p14="http://schemas.microsoft.com/office/powerpoint/2010/main" val="1234183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5ED681-21B1-479E-9183-FB86BC115EFE}"/>
              </a:ext>
            </a:extLst>
          </p:cNvPr>
          <p:cNvSpPr txBox="1"/>
          <p:nvPr/>
        </p:nvSpPr>
        <p:spPr>
          <a:xfrm>
            <a:off x="0" y="370930"/>
            <a:ext cx="4962525"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About Each Tool: How to Use</a:t>
            </a:r>
          </a:p>
        </p:txBody>
      </p:sp>
      <p:graphicFrame>
        <p:nvGraphicFramePr>
          <p:cNvPr id="4" name="Table 12">
            <a:extLst>
              <a:ext uri="{FF2B5EF4-FFF2-40B4-BE49-F238E27FC236}">
                <a16:creationId xmlns:a16="http://schemas.microsoft.com/office/drawing/2014/main" id="{5574EC25-7CD3-40C8-8414-FE6016F39BA2}"/>
              </a:ext>
            </a:extLst>
          </p:cNvPr>
          <p:cNvGraphicFramePr>
            <a:graphicFrameLocks/>
          </p:cNvGraphicFramePr>
          <p:nvPr/>
        </p:nvGraphicFramePr>
        <p:xfrm>
          <a:off x="838202" y="1457763"/>
          <a:ext cx="10515597" cy="4415136"/>
        </p:xfrm>
        <a:graphic>
          <a:graphicData uri="http://schemas.openxmlformats.org/drawingml/2006/table">
            <a:tbl>
              <a:tblPr firstRow="1" bandRow="1">
                <a:tableStyleId>{F5AB1C69-6EDB-4FF4-983F-18BD219EF322}</a:tableStyleId>
              </a:tblPr>
              <a:tblGrid>
                <a:gridCol w="1200808">
                  <a:extLst>
                    <a:ext uri="{9D8B030D-6E8A-4147-A177-3AD203B41FA5}">
                      <a16:colId xmlns:a16="http://schemas.microsoft.com/office/drawing/2014/main" val="1344347719"/>
                    </a:ext>
                  </a:extLst>
                </a:gridCol>
                <a:gridCol w="2306750">
                  <a:extLst>
                    <a:ext uri="{9D8B030D-6E8A-4147-A177-3AD203B41FA5}">
                      <a16:colId xmlns:a16="http://schemas.microsoft.com/office/drawing/2014/main" val="3381429751"/>
                    </a:ext>
                  </a:extLst>
                </a:gridCol>
                <a:gridCol w="7008039">
                  <a:extLst>
                    <a:ext uri="{9D8B030D-6E8A-4147-A177-3AD203B41FA5}">
                      <a16:colId xmlns:a16="http://schemas.microsoft.com/office/drawing/2014/main" val="3325732369"/>
                    </a:ext>
                  </a:extLst>
                </a:gridCol>
              </a:tblGrid>
              <a:tr h="370840">
                <a:tc gridSpan="2">
                  <a:txBody>
                    <a:bodyPr/>
                    <a:lstStyle/>
                    <a:p>
                      <a:r>
                        <a:rPr lang="en-US" sz="1400" dirty="0">
                          <a:latin typeface="Arial" panose="020B0604020202020204" pitchFamily="34" charset="0"/>
                          <a:cs typeface="Arial" panose="020B0604020202020204" pitchFamily="34" charset="0"/>
                        </a:rPr>
                        <a:t>Tool </a:t>
                      </a:r>
                      <a:r>
                        <a:rPr lang="en-US" sz="1400" i="1" dirty="0">
                          <a:latin typeface="Arial" panose="020B0604020202020204" pitchFamily="34" charset="0"/>
                          <a:cs typeface="Arial" panose="020B0604020202020204" pitchFamily="34" charset="0"/>
                        </a:rPr>
                        <a:t>#</a:t>
                      </a:r>
                    </a:p>
                  </a:txBody>
                  <a:tcPr anchor="ctr">
                    <a:solidFill>
                      <a:srgbClr val="092F57"/>
                    </a:solidFill>
                  </a:tcPr>
                </a:tc>
                <a:tc hMerge="1">
                  <a:txBody>
                    <a:bodyPr/>
                    <a:lstStyle/>
                    <a:p>
                      <a:r>
                        <a:rPr lang="en-US" sz="1200" dirty="0">
                          <a:latin typeface="Arial" panose="020B0604020202020204" pitchFamily="34" charset="0"/>
                          <a:cs typeface="Arial" panose="020B0604020202020204" pitchFamily="34" charset="0"/>
                        </a:rPr>
                        <a:t>Item</a:t>
                      </a:r>
                    </a:p>
                  </a:txBody>
                  <a:tcPr anchor="ctr">
                    <a:solidFill>
                      <a:srgbClr val="092F57"/>
                    </a:solidFill>
                  </a:tcPr>
                </a:tc>
                <a:tc>
                  <a:txBody>
                    <a:bodyPr/>
                    <a:lstStyle/>
                    <a:p>
                      <a:r>
                        <a:rPr lang="en-US" sz="1400" i="1" dirty="0">
                          <a:latin typeface="Arial" panose="020B0604020202020204" pitchFamily="34" charset="0"/>
                          <a:cs typeface="Arial" panose="020B0604020202020204" pitchFamily="34" charset="0"/>
                        </a:rPr>
                        <a:t>Tool name goes here</a:t>
                      </a:r>
                    </a:p>
                  </a:txBody>
                  <a:tcPr anchor="ctr">
                    <a:solidFill>
                      <a:srgbClr val="092F57"/>
                    </a:solidFill>
                  </a:tcPr>
                </a:tc>
                <a:extLst>
                  <a:ext uri="{0D108BD9-81ED-4DB2-BD59-A6C34878D82A}">
                    <a16:rowId xmlns:a16="http://schemas.microsoft.com/office/drawing/2014/main" val="2970227842"/>
                  </a:ext>
                </a:extLst>
              </a:tr>
              <a:tr h="386696">
                <a:tc>
                  <a:txBody>
                    <a:bodyPr/>
                    <a:lstStyle/>
                    <a:p>
                      <a:endParaRPr lang="en-US" b="1" dirty="0">
                        <a:solidFill>
                          <a:schemeClr val="bg1"/>
                        </a:solidFill>
                        <a:latin typeface="Arial" panose="020B0604020202020204" pitchFamily="34" charset="0"/>
                        <a:cs typeface="Arial" panose="020B0604020202020204" pitchFamily="34" charset="0"/>
                      </a:endParaRPr>
                    </a:p>
                  </a:txBody>
                  <a:tcPr anchor="ctr">
                    <a:noFill/>
                  </a:tcPr>
                </a:tc>
                <a:tc>
                  <a:txBody>
                    <a:bodyPr/>
                    <a:lstStyle/>
                    <a:p>
                      <a:r>
                        <a:rPr lang="en-US" sz="1400" b="1" dirty="0">
                          <a:solidFill>
                            <a:schemeClr val="bg1"/>
                          </a:solidFill>
                          <a:latin typeface="Arial" panose="020B0604020202020204" pitchFamily="34" charset="0"/>
                          <a:cs typeface="Arial" panose="020B0604020202020204" pitchFamily="34" charset="0"/>
                        </a:rPr>
                        <a:t>Focus</a:t>
                      </a:r>
                    </a:p>
                  </a:txBody>
                  <a:tcPr anchor="ctr">
                    <a:solidFill>
                      <a:srgbClr val="092F57"/>
                    </a:solidFill>
                  </a:tcPr>
                </a:tc>
                <a:tc>
                  <a:txBody>
                    <a:bodyPr/>
                    <a:lstStyle/>
                    <a:p>
                      <a:r>
                        <a:rPr lang="en-US" sz="1400" b="1" dirty="0">
                          <a:solidFill>
                            <a:schemeClr val="bg1"/>
                          </a:solidFill>
                          <a:latin typeface="Arial" panose="020B0604020202020204" pitchFamily="34" charset="0"/>
                          <a:cs typeface="Arial" panose="020B0604020202020204" pitchFamily="34" charset="0"/>
                        </a:rPr>
                        <a:t>Response</a:t>
                      </a:r>
                    </a:p>
                  </a:txBody>
                  <a:tcPr anchor="ctr">
                    <a:solidFill>
                      <a:srgbClr val="092F57"/>
                    </a:solidFill>
                  </a:tcPr>
                </a:tc>
                <a:extLst>
                  <a:ext uri="{0D108BD9-81ED-4DB2-BD59-A6C34878D82A}">
                    <a16:rowId xmlns:a16="http://schemas.microsoft.com/office/drawing/2014/main" val="5861726"/>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400" dirty="0">
                          <a:latin typeface="Arial" panose="020B0604020202020204" pitchFamily="34" charset="0"/>
                          <a:cs typeface="Arial" panose="020B0604020202020204" pitchFamily="34" charset="0"/>
                        </a:rPr>
                        <a:t>Why is this important?</a:t>
                      </a:r>
                    </a:p>
                  </a:txBody>
                  <a:tcPr anchor="ctr"/>
                </a:tc>
                <a:tc>
                  <a:txBody>
                    <a:bodyPr/>
                    <a:lstStyle/>
                    <a:p>
                      <a:r>
                        <a:rPr lang="en-US" sz="1400" i="1" dirty="0">
                          <a:latin typeface="Arial" panose="020B0604020202020204" pitchFamily="34" charset="0"/>
                          <a:cs typeface="Arial" panose="020B0604020202020204" pitchFamily="34" charset="0"/>
                        </a:rPr>
                        <a:t>This field explains the importance of the tool, and why it should be used.</a:t>
                      </a:r>
                    </a:p>
                  </a:txBody>
                  <a:tcPr anchor="ctr"/>
                </a:tc>
                <a:extLst>
                  <a:ext uri="{0D108BD9-81ED-4DB2-BD59-A6C34878D82A}">
                    <a16:rowId xmlns:a16="http://schemas.microsoft.com/office/drawing/2014/main" val="2198317504"/>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400" dirty="0">
                          <a:latin typeface="Arial" panose="020B0604020202020204" pitchFamily="34" charset="0"/>
                          <a:cs typeface="Arial" panose="020B0604020202020204" pitchFamily="34" charset="0"/>
                        </a:rPr>
                        <a:t>Who is the target audience?</a:t>
                      </a:r>
                    </a:p>
                  </a:txBody>
                  <a:tcPr anchor="ctr"/>
                </a:tc>
                <a:tc>
                  <a:txBody>
                    <a:bodyPr/>
                    <a:lstStyle/>
                    <a:p>
                      <a:r>
                        <a:rPr lang="en-US" sz="1400" i="1" dirty="0">
                          <a:latin typeface="Arial" panose="020B0604020202020204" pitchFamily="34" charset="0"/>
                          <a:cs typeface="Arial" panose="020B0604020202020204" pitchFamily="34" charset="0"/>
                        </a:rPr>
                        <a:t>This field identifies who the target audience is, if applicable, for the accompanying tool. The audience(s) identified is not exhaustive, and you can further tailor this to your agency as applicable.</a:t>
                      </a:r>
                    </a:p>
                  </a:txBody>
                  <a:tcPr anchor="ctr"/>
                </a:tc>
                <a:extLst>
                  <a:ext uri="{0D108BD9-81ED-4DB2-BD59-A6C34878D82A}">
                    <a16:rowId xmlns:a16="http://schemas.microsoft.com/office/drawing/2014/main" val="268593802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400" dirty="0">
                          <a:latin typeface="Arial" panose="020B0604020202020204" pitchFamily="34" charset="0"/>
                          <a:cs typeface="Arial" panose="020B0604020202020204" pitchFamily="34" charset="0"/>
                        </a:rPr>
                        <a:t>What is the objective?</a:t>
                      </a:r>
                    </a:p>
                  </a:txBody>
                  <a:tcPr anchor="ctr"/>
                </a:tc>
                <a:tc>
                  <a:txBody>
                    <a:bodyPr/>
                    <a:lstStyle/>
                    <a:p>
                      <a:r>
                        <a:rPr lang="en-US" sz="1400" i="1" dirty="0">
                          <a:latin typeface="Arial" panose="020B0604020202020204" pitchFamily="34" charset="0"/>
                          <a:cs typeface="Arial" panose="020B0604020202020204" pitchFamily="34" charset="0"/>
                        </a:rPr>
                        <a:t>This field explains the objective, or the intent, of the tool, and why we are sharing it.</a:t>
                      </a:r>
                    </a:p>
                  </a:txBody>
                  <a:tcPr anchor="ctr"/>
                </a:tc>
                <a:extLst>
                  <a:ext uri="{0D108BD9-81ED-4DB2-BD59-A6C34878D82A}">
                    <a16:rowId xmlns:a16="http://schemas.microsoft.com/office/drawing/2014/main" val="80892588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400" dirty="0">
                          <a:latin typeface="Arial" panose="020B0604020202020204" pitchFamily="34" charset="0"/>
                          <a:cs typeface="Arial" panose="020B0604020202020204" pitchFamily="34" charset="0"/>
                        </a:rPr>
                        <a:t>What are some suggested communication/distribution  channels?</a:t>
                      </a:r>
                    </a:p>
                  </a:txBody>
                  <a:tcPr anchor="ctr"/>
                </a:tc>
                <a:tc>
                  <a:txBody>
                    <a:bodyPr/>
                    <a:lstStyle/>
                    <a:p>
                      <a:r>
                        <a:rPr lang="en-US" sz="1400" i="1" dirty="0">
                          <a:latin typeface="Arial" panose="020B0604020202020204" pitchFamily="34" charset="0"/>
                          <a:cs typeface="Arial" panose="020B0604020202020204" pitchFamily="34" charset="0"/>
                        </a:rPr>
                        <a:t>This field provides examples of suggested channels or ways to distribute to utilize in communicating/using this tool. Please further tailor these suggestions as you apply your group expertise as you are able.</a:t>
                      </a:r>
                    </a:p>
                  </a:txBody>
                  <a:tcPr anchor="ctr"/>
                </a:tc>
                <a:extLst>
                  <a:ext uri="{0D108BD9-81ED-4DB2-BD59-A6C34878D82A}">
                    <a16:rowId xmlns:a16="http://schemas.microsoft.com/office/drawing/2014/main" val="1697775440"/>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400" dirty="0">
                          <a:latin typeface="Arial" panose="020B0604020202020204" pitchFamily="34" charset="0"/>
                          <a:cs typeface="Arial" panose="020B0604020202020204" pitchFamily="34" charset="0"/>
                        </a:rPr>
                        <a:t>Recommended timing:</a:t>
                      </a:r>
                    </a:p>
                  </a:txBody>
                  <a:tcPr anchor="ctr"/>
                </a:tc>
                <a:tc>
                  <a:txBody>
                    <a:bodyPr/>
                    <a:lstStyle/>
                    <a:p>
                      <a:r>
                        <a:rPr lang="en-US" sz="1400" i="1" dirty="0">
                          <a:latin typeface="Arial" panose="020B0604020202020204" pitchFamily="34" charset="0"/>
                          <a:cs typeface="Arial" panose="020B0604020202020204" pitchFamily="34" charset="0"/>
                        </a:rPr>
                        <a:t>This field, as applicable, provides a recommended timeframe as to when this tool could be used/shared to your agency.</a:t>
                      </a:r>
                    </a:p>
                  </a:txBody>
                  <a:tcPr anchor="ctr"/>
                </a:tc>
                <a:extLst>
                  <a:ext uri="{0D108BD9-81ED-4DB2-BD59-A6C34878D82A}">
                    <a16:rowId xmlns:a16="http://schemas.microsoft.com/office/drawing/2014/main" val="3405783320"/>
                  </a:ext>
                </a:extLst>
              </a:tr>
            </a:tbl>
          </a:graphicData>
        </a:graphic>
      </p:graphicFrame>
      <p:pic>
        <p:nvPicPr>
          <p:cNvPr id="5" name="Graphic 4" descr="Comment Important with solid fill">
            <a:extLst>
              <a:ext uri="{FF2B5EF4-FFF2-40B4-BE49-F238E27FC236}">
                <a16:creationId xmlns:a16="http://schemas.microsoft.com/office/drawing/2014/main" id="{6717163E-BF4A-438D-97C7-B333A2BA91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152" y="2293767"/>
            <a:ext cx="675290" cy="675290"/>
          </a:xfrm>
          <a:prstGeom prst="rect">
            <a:avLst/>
          </a:prstGeom>
        </p:spPr>
      </p:pic>
      <p:pic>
        <p:nvPicPr>
          <p:cNvPr id="6" name="Graphic 5" descr="Group with solid fill">
            <a:extLst>
              <a:ext uri="{FF2B5EF4-FFF2-40B4-BE49-F238E27FC236}">
                <a16:creationId xmlns:a16="http://schemas.microsoft.com/office/drawing/2014/main" id="{DFA401E8-E6B0-4625-BF63-C826EF4191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6597" y="2890661"/>
            <a:ext cx="914400" cy="914400"/>
          </a:xfrm>
          <a:prstGeom prst="rect">
            <a:avLst/>
          </a:prstGeom>
        </p:spPr>
      </p:pic>
      <p:pic>
        <p:nvPicPr>
          <p:cNvPr id="8" name="Graphic 7" descr="Presentation with checklist with solid fill">
            <a:extLst>
              <a:ext uri="{FF2B5EF4-FFF2-40B4-BE49-F238E27FC236}">
                <a16:creationId xmlns:a16="http://schemas.microsoft.com/office/drawing/2014/main" id="{06B93618-DB23-4133-8FB6-48ACB22127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5" y="3817325"/>
            <a:ext cx="583324" cy="583324"/>
          </a:xfrm>
          <a:prstGeom prst="rect">
            <a:avLst/>
          </a:prstGeom>
        </p:spPr>
      </p:pic>
      <p:pic>
        <p:nvPicPr>
          <p:cNvPr id="9" name="Graphic 8" descr="Marketing outline">
            <a:extLst>
              <a:ext uri="{FF2B5EF4-FFF2-40B4-BE49-F238E27FC236}">
                <a16:creationId xmlns:a16="http://schemas.microsoft.com/office/drawing/2014/main" id="{102B8DBF-498D-49DE-9197-27C27D54C90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3053" y="4467685"/>
            <a:ext cx="583324" cy="583324"/>
          </a:xfrm>
          <a:prstGeom prst="rect">
            <a:avLst/>
          </a:prstGeom>
        </p:spPr>
      </p:pic>
      <p:pic>
        <p:nvPicPr>
          <p:cNvPr id="10" name="Graphic 9" descr="Clock with solid fill">
            <a:extLst>
              <a:ext uri="{FF2B5EF4-FFF2-40B4-BE49-F238E27FC236}">
                <a16:creationId xmlns:a16="http://schemas.microsoft.com/office/drawing/2014/main" id="{3FC9B732-686E-43DB-9340-969DE0ED968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642" y="5213375"/>
            <a:ext cx="659524" cy="659524"/>
          </a:xfrm>
          <a:prstGeom prst="rect">
            <a:avLst/>
          </a:prstGeom>
        </p:spPr>
      </p:pic>
      <p:sp>
        <p:nvSpPr>
          <p:cNvPr id="2" name="TextBox 1">
            <a:extLst>
              <a:ext uri="{FF2B5EF4-FFF2-40B4-BE49-F238E27FC236}">
                <a16:creationId xmlns:a16="http://schemas.microsoft.com/office/drawing/2014/main" id="{0B58DE02-24EF-4647-8905-9550732EF0A7}"/>
              </a:ext>
            </a:extLst>
          </p:cNvPr>
          <p:cNvSpPr txBox="1"/>
          <p:nvPr/>
        </p:nvSpPr>
        <p:spPr>
          <a:xfrm>
            <a:off x="11045228" y="6438510"/>
            <a:ext cx="43289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p>
        </p:txBody>
      </p:sp>
      <p:sp>
        <p:nvSpPr>
          <p:cNvPr id="11" name="TextBox 10">
            <a:extLst>
              <a:ext uri="{FF2B5EF4-FFF2-40B4-BE49-F238E27FC236}">
                <a16:creationId xmlns:a16="http://schemas.microsoft.com/office/drawing/2014/main" id="{20AC926C-C145-4A43-993A-819BCEF9589C}"/>
              </a:ext>
            </a:extLst>
          </p:cNvPr>
          <p:cNvSpPr txBox="1"/>
          <p:nvPr/>
        </p:nvSpPr>
        <p:spPr>
          <a:xfrm>
            <a:off x="838201" y="1049970"/>
            <a:ext cx="105155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item in this toolkit is preceded by this table, which provides guidance on how to use the tool.</a:t>
            </a:r>
          </a:p>
        </p:txBody>
      </p:sp>
    </p:spTree>
    <p:extLst>
      <p:ext uri="{BB962C8B-B14F-4D97-AF65-F5344CB8AC3E}">
        <p14:creationId xmlns:p14="http://schemas.microsoft.com/office/powerpoint/2010/main" val="363331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993C483-708F-47EE-8CB1-5316689F1203}"/>
              </a:ext>
            </a:extLst>
          </p:cNvPr>
          <p:cNvSpPr txBox="1"/>
          <p:nvPr/>
        </p:nvSpPr>
        <p:spPr>
          <a:xfrm>
            <a:off x="11045229" y="6438510"/>
            <a:ext cx="37645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a:t>
            </a:r>
          </a:p>
        </p:txBody>
      </p:sp>
      <p:sp>
        <p:nvSpPr>
          <p:cNvPr id="3" name="TextBox 2">
            <a:extLst>
              <a:ext uri="{FF2B5EF4-FFF2-40B4-BE49-F238E27FC236}">
                <a16:creationId xmlns:a16="http://schemas.microsoft.com/office/drawing/2014/main" id="{2FA5E580-82A5-429B-BFD4-57D8143E89EF}"/>
              </a:ext>
            </a:extLst>
          </p:cNvPr>
          <p:cNvSpPr txBox="1"/>
          <p:nvPr/>
        </p:nvSpPr>
        <p:spPr>
          <a:xfrm>
            <a:off x="209550" y="314325"/>
            <a:ext cx="4752975"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Share your feedback!</a:t>
            </a:r>
          </a:p>
        </p:txBody>
      </p:sp>
      <p:pic>
        <p:nvPicPr>
          <p:cNvPr id="4" name="Picture 3">
            <a:extLst>
              <a:ext uri="{FF2B5EF4-FFF2-40B4-BE49-F238E27FC236}">
                <a16:creationId xmlns:a16="http://schemas.microsoft.com/office/drawing/2014/main" id="{C44F435D-0BDC-4B7F-AF41-C7BF3DBBF9DD}"/>
              </a:ext>
            </a:extLst>
          </p:cNvPr>
          <p:cNvPicPr>
            <a:picLocks noChangeAspect="1"/>
          </p:cNvPicPr>
          <p:nvPr/>
        </p:nvPicPr>
        <p:blipFill>
          <a:blip r:embed="rId3"/>
          <a:stretch>
            <a:fillRect/>
          </a:stretch>
        </p:blipFill>
        <p:spPr>
          <a:xfrm>
            <a:off x="1851537" y="1328272"/>
            <a:ext cx="3009789" cy="4444179"/>
          </a:xfrm>
          <a:prstGeom prst="rect">
            <a:avLst/>
          </a:prstGeom>
        </p:spPr>
      </p:pic>
      <p:sp>
        <p:nvSpPr>
          <p:cNvPr id="2" name="TextBox 1">
            <a:extLst>
              <a:ext uri="{FF2B5EF4-FFF2-40B4-BE49-F238E27FC236}">
                <a16:creationId xmlns:a16="http://schemas.microsoft.com/office/drawing/2014/main" id="{41AEBFD4-5C11-4458-8CA7-0FBA68E89EE3}"/>
              </a:ext>
            </a:extLst>
          </p:cNvPr>
          <p:cNvSpPr txBox="1"/>
          <p:nvPr/>
        </p:nvSpPr>
        <p:spPr>
          <a:xfrm>
            <a:off x="5069940" y="2690336"/>
            <a:ext cx="668145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Let us know what you think of the toolkit!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Share your feedback on the easy-to-complete form anytime.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the form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online here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3984558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048971-80F8-48E5-A2DF-66992FB8184B}"/>
              </a:ext>
            </a:extLst>
          </p:cNvPr>
          <p:cNvSpPr txBox="1"/>
          <p:nvPr/>
        </p:nvSpPr>
        <p:spPr>
          <a:xfrm>
            <a:off x="209550" y="314325"/>
            <a:ext cx="475297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Resources</a:t>
            </a:r>
          </a:p>
        </p:txBody>
      </p:sp>
      <p:sp>
        <p:nvSpPr>
          <p:cNvPr id="4" name="Content Placeholder 2">
            <a:extLst>
              <a:ext uri="{FF2B5EF4-FFF2-40B4-BE49-F238E27FC236}">
                <a16:creationId xmlns:a16="http://schemas.microsoft.com/office/drawing/2014/main" id="{DF9D4D04-B029-4339-AB21-38811005C0EA}"/>
              </a:ext>
            </a:extLst>
          </p:cNvPr>
          <p:cNvSpPr txBox="1">
            <a:spLocks/>
          </p:cNvSpPr>
          <p:nvPr/>
        </p:nvSpPr>
        <p:spPr>
          <a:xfrm>
            <a:off x="167020" y="1164641"/>
            <a:ext cx="5856963" cy="584775"/>
          </a:xfr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Have questions? Please contact or access the following: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1DBD091-AED7-4352-96D7-C48E2E185F34}"/>
              </a:ext>
            </a:extLst>
          </p:cNvPr>
          <p:cNvSpPr/>
          <p:nvPr/>
        </p:nvSpPr>
        <p:spPr>
          <a:xfrm>
            <a:off x="1781129" y="2788392"/>
            <a:ext cx="4524421" cy="15143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85E1E3A0-E475-45E5-95F1-74BBF93E2B9A}"/>
              </a:ext>
            </a:extLst>
          </p:cNvPr>
          <p:cNvGrpSpPr/>
          <p:nvPr/>
        </p:nvGrpSpPr>
        <p:grpSpPr>
          <a:xfrm>
            <a:off x="1930491" y="2857355"/>
            <a:ext cx="4375059" cy="1645952"/>
            <a:chOff x="586367" y="1742601"/>
            <a:chExt cx="4375059" cy="1645952"/>
          </a:xfrm>
        </p:grpSpPr>
        <p:sp>
          <p:nvSpPr>
            <p:cNvPr id="7" name="TextBox 6">
              <a:extLst>
                <a:ext uri="{FF2B5EF4-FFF2-40B4-BE49-F238E27FC236}">
                  <a16:creationId xmlns:a16="http://schemas.microsoft.com/office/drawing/2014/main" id="{07ED216E-07C9-4581-A4C7-D1E1021B9151}"/>
                </a:ext>
              </a:extLst>
            </p:cNvPr>
            <p:cNvSpPr txBox="1"/>
            <p:nvPr/>
          </p:nvSpPr>
          <p:spPr>
            <a:xfrm>
              <a:off x="2971645" y="2511390"/>
              <a:ext cx="1989781"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Danielle Stevens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dstevens@sco.idaho.gov</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208-332-8868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AFDEB8A-D3BF-4C84-9BF1-B280E8F7122E}"/>
                </a:ext>
              </a:extLst>
            </p:cNvPr>
            <p:cNvSpPr txBox="1"/>
            <p:nvPr/>
          </p:nvSpPr>
          <p:spPr>
            <a:xfrm>
              <a:off x="586367" y="1742601"/>
              <a:ext cx="1989781"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Krystal Griffith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kgriffith@sco.idaho.gov</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208-332-8861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32F37B9-DAD5-4002-8DB2-4D7EE37960DB}"/>
                </a:ext>
              </a:extLst>
            </p:cNvPr>
            <p:cNvSpPr txBox="1"/>
            <p:nvPr/>
          </p:nvSpPr>
          <p:spPr>
            <a:xfrm>
              <a:off x="2971645" y="1742601"/>
              <a:ext cx="1989781"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Chris Lehosit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clehosit@sco.idaho.gov</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208-332-8887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9BA89FD-37F1-4D29-8B05-335A2D40653F}"/>
                </a:ext>
              </a:extLst>
            </p:cNvPr>
            <p:cNvSpPr txBox="1"/>
            <p:nvPr/>
          </p:nvSpPr>
          <p:spPr>
            <a:xfrm>
              <a:off x="586367" y="2511390"/>
              <a:ext cx="1989781"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Elijah Stearns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estearns@sco.idaho.gov</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208-332-8871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1" name="Graphic 10" descr="Megaphone1 with solid fill">
            <a:extLst>
              <a:ext uri="{FF2B5EF4-FFF2-40B4-BE49-F238E27FC236}">
                <a16:creationId xmlns:a16="http://schemas.microsoft.com/office/drawing/2014/main" id="{1764E81F-0AD3-4A5D-B2CF-0F00562A0D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8146" y="1749051"/>
            <a:ext cx="1108304" cy="1108304"/>
          </a:xfrm>
          <a:prstGeom prst="rect">
            <a:avLst/>
          </a:prstGeom>
        </p:spPr>
      </p:pic>
      <p:sp>
        <p:nvSpPr>
          <p:cNvPr id="12" name="TextBox 11">
            <a:extLst>
              <a:ext uri="{FF2B5EF4-FFF2-40B4-BE49-F238E27FC236}">
                <a16:creationId xmlns:a16="http://schemas.microsoft.com/office/drawing/2014/main" id="{47502CFE-F2EB-4328-9127-7C450B364399}"/>
              </a:ext>
            </a:extLst>
          </p:cNvPr>
          <p:cNvSpPr txBox="1"/>
          <p:nvPr/>
        </p:nvSpPr>
        <p:spPr>
          <a:xfrm>
            <a:off x="1666829" y="1834284"/>
            <a:ext cx="49942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Agency Advocate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our Agency Advocates sit within the State Controller’s Office and are dedicated to a subset of agencies. They’re here to support you and your staff as we cross the finish line to Go-Live.</a:t>
            </a:r>
          </a:p>
        </p:txBody>
      </p:sp>
      <p:pic>
        <p:nvPicPr>
          <p:cNvPr id="14" name="Graphic 13" descr="Internet with solid fill">
            <a:extLst>
              <a:ext uri="{FF2B5EF4-FFF2-40B4-BE49-F238E27FC236}">
                <a16:creationId xmlns:a16="http://schemas.microsoft.com/office/drawing/2014/main" id="{1B12BB7E-2336-4F6D-BCE1-8844211198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90026" y="4739398"/>
            <a:ext cx="1106424" cy="1106424"/>
          </a:xfrm>
          <a:prstGeom prst="rect">
            <a:avLst/>
          </a:prstGeom>
        </p:spPr>
      </p:pic>
      <p:sp>
        <p:nvSpPr>
          <p:cNvPr id="16" name="TextBox 15">
            <a:extLst>
              <a:ext uri="{FF2B5EF4-FFF2-40B4-BE49-F238E27FC236}">
                <a16:creationId xmlns:a16="http://schemas.microsoft.com/office/drawing/2014/main" id="{C9C9AEF5-2A4A-4446-8D64-4AF43F604A96}"/>
              </a:ext>
            </a:extLst>
          </p:cNvPr>
          <p:cNvSpPr txBox="1"/>
          <p:nvPr/>
        </p:nvSpPr>
        <p:spPr>
          <a:xfrm>
            <a:off x="1666829" y="4897782"/>
            <a:ext cx="49942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Revisit Existing Communication Channels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familiarize yourself with information already available about the Luma Project by visiting the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hlinkClick r:id="rId11"/>
              </a:rPr>
              <a:t>Luma Website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and the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hlinkClick r:id="rId12"/>
              </a:rPr>
              <a:t>Luma YouTube Page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81000A74-1BAE-4A0B-8C50-B7476CB9AB58}"/>
              </a:ext>
            </a:extLst>
          </p:cNvPr>
          <p:cNvSpPr/>
          <p:nvPr/>
        </p:nvSpPr>
        <p:spPr>
          <a:xfrm rot="16200000" flipH="1">
            <a:off x="6783289" y="400933"/>
            <a:ext cx="5691883" cy="4890016"/>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descr="Paper files on the table">
            <a:extLst>
              <a:ext uri="{FF2B5EF4-FFF2-40B4-BE49-F238E27FC236}">
                <a16:creationId xmlns:a16="http://schemas.microsoft.com/office/drawing/2014/main" id="{6FBEEDC5-B7F9-4964-9B49-9B524C702461}"/>
              </a:ext>
            </a:extLst>
          </p:cNvPr>
          <p:cNvPicPr>
            <a:picLocks noChangeAspect="1"/>
          </p:cNvPicPr>
          <p:nvPr/>
        </p:nvPicPr>
        <p:blipFill rotWithShape="1">
          <a:blip r:embed="rId13">
            <a:extLst>
              <a:ext uri="{28A0092B-C50C-407E-A947-70E740481C1C}">
                <a14:useLocalDpi xmlns:a14="http://schemas.microsoft.com/office/drawing/2010/main" val="0"/>
              </a:ext>
            </a:extLst>
          </a:blip>
          <a:srcRect r="48055"/>
          <a:stretch/>
        </p:blipFill>
        <p:spPr>
          <a:xfrm>
            <a:off x="7305409" y="0"/>
            <a:ext cx="4890016" cy="5845822"/>
          </a:xfrm>
          <a:prstGeom prst="rect">
            <a:avLst/>
          </a:prstGeom>
        </p:spPr>
      </p:pic>
      <p:sp>
        <p:nvSpPr>
          <p:cNvPr id="20" name="TextBox 19">
            <a:extLst>
              <a:ext uri="{FF2B5EF4-FFF2-40B4-BE49-F238E27FC236}">
                <a16:creationId xmlns:a16="http://schemas.microsoft.com/office/drawing/2014/main" id="{189A17B1-32D4-4F27-81C7-8C08CBD7D002}"/>
              </a:ext>
            </a:extLst>
          </p:cNvPr>
          <p:cNvSpPr txBox="1"/>
          <p:nvPr/>
        </p:nvSpPr>
        <p:spPr>
          <a:xfrm>
            <a:off x="10999963" y="6438510"/>
            <a:ext cx="3621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a:t>
            </a:r>
          </a:p>
        </p:txBody>
      </p:sp>
    </p:spTree>
    <p:extLst>
      <p:ext uri="{BB962C8B-B14F-4D97-AF65-F5344CB8AC3E}">
        <p14:creationId xmlns:p14="http://schemas.microsoft.com/office/powerpoint/2010/main" val="3505363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048971-80F8-48E5-A2DF-66992FB8184B}"/>
              </a:ext>
            </a:extLst>
          </p:cNvPr>
          <p:cNvSpPr txBox="1"/>
          <p:nvPr/>
        </p:nvSpPr>
        <p:spPr>
          <a:xfrm>
            <a:off x="209550" y="314325"/>
            <a:ext cx="4752975"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Terminology and Acronyms</a:t>
            </a:r>
          </a:p>
        </p:txBody>
      </p:sp>
      <p:sp>
        <p:nvSpPr>
          <p:cNvPr id="4" name="Content Placeholder 2">
            <a:extLst>
              <a:ext uri="{FF2B5EF4-FFF2-40B4-BE49-F238E27FC236}">
                <a16:creationId xmlns:a16="http://schemas.microsoft.com/office/drawing/2014/main" id="{DF9D4D04-B029-4339-AB21-38811005C0EA}"/>
              </a:ext>
            </a:extLst>
          </p:cNvPr>
          <p:cNvSpPr txBox="1">
            <a:spLocks/>
          </p:cNvSpPr>
          <p:nvPr/>
        </p:nvSpPr>
        <p:spPr>
          <a:xfrm>
            <a:off x="167019" y="1164641"/>
            <a:ext cx="11499843" cy="584775"/>
          </a:xfr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The following is a list of terminology and acronyms you will see in Luma Project communications and their meaning: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189A17B1-32D4-4F27-81C7-8C08CBD7D002}"/>
              </a:ext>
            </a:extLst>
          </p:cNvPr>
          <p:cNvSpPr txBox="1"/>
          <p:nvPr/>
        </p:nvSpPr>
        <p:spPr>
          <a:xfrm>
            <a:off x="10999963" y="6438510"/>
            <a:ext cx="3621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a:t>
            </a:r>
          </a:p>
        </p:txBody>
      </p:sp>
      <p:graphicFrame>
        <p:nvGraphicFramePr>
          <p:cNvPr id="5" name="Content Placeholder 6">
            <a:extLst>
              <a:ext uri="{FF2B5EF4-FFF2-40B4-BE49-F238E27FC236}">
                <a16:creationId xmlns:a16="http://schemas.microsoft.com/office/drawing/2014/main" id="{C18D6D4A-97AB-43F2-96D3-EEF6EE90C0EF}"/>
              </a:ext>
            </a:extLst>
          </p:cNvPr>
          <p:cNvGraphicFramePr>
            <a:graphicFrameLocks/>
          </p:cNvGraphicFramePr>
          <p:nvPr>
            <p:extLst>
              <p:ext uri="{D42A27DB-BD31-4B8C-83A1-F6EECF244321}">
                <p14:modId xmlns:p14="http://schemas.microsoft.com/office/powerpoint/2010/main" val="3236604841"/>
              </p:ext>
            </p:extLst>
          </p:nvPr>
        </p:nvGraphicFramePr>
        <p:xfrm>
          <a:off x="688092" y="1539866"/>
          <a:ext cx="10457695" cy="4470494"/>
        </p:xfrm>
        <a:graphic>
          <a:graphicData uri="http://schemas.openxmlformats.org/drawingml/2006/table">
            <a:tbl>
              <a:tblPr firstRow="1" bandRow="1">
                <a:tableStyleId>{C083E6E3-FA7D-4D7B-A595-EF9225AFEA82}</a:tableStyleId>
              </a:tblPr>
              <a:tblGrid>
                <a:gridCol w="2688154">
                  <a:extLst>
                    <a:ext uri="{9D8B030D-6E8A-4147-A177-3AD203B41FA5}">
                      <a16:colId xmlns:a16="http://schemas.microsoft.com/office/drawing/2014/main" val="20000"/>
                    </a:ext>
                  </a:extLst>
                </a:gridCol>
                <a:gridCol w="7769541">
                  <a:extLst>
                    <a:ext uri="{9D8B030D-6E8A-4147-A177-3AD203B41FA5}">
                      <a16:colId xmlns:a16="http://schemas.microsoft.com/office/drawing/2014/main" val="20001"/>
                    </a:ext>
                  </a:extLst>
                </a:gridCol>
              </a:tblGrid>
              <a:tr h="309974">
                <a:tc>
                  <a:txBody>
                    <a:bodyPr/>
                    <a:lstStyle/>
                    <a:p>
                      <a:pPr algn="l"/>
                      <a:r>
                        <a:rPr lang="en-GB" sz="1400" b="1" dirty="0">
                          <a:solidFill>
                            <a:schemeClr val="bg1"/>
                          </a:solidFill>
                          <a:latin typeface="Arial" panose="020B0604020202020204" pitchFamily="34" charset="0"/>
                          <a:cs typeface="Arial" panose="020B0604020202020204" pitchFamily="34" charset="0"/>
                        </a:rPr>
                        <a:t>Term / Acronym </a:t>
                      </a:r>
                    </a:p>
                  </a:txBody>
                  <a:tcPr marL="91980" marR="9198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92F57"/>
                    </a:solidFill>
                  </a:tcPr>
                </a:tc>
                <a:tc>
                  <a:txBody>
                    <a:bodyPr/>
                    <a:lstStyle/>
                    <a:p>
                      <a:pPr algn="l">
                        <a:tabLst>
                          <a:tab pos="5316538" algn="l"/>
                        </a:tabLst>
                      </a:pPr>
                      <a:r>
                        <a:rPr lang="en-GB" sz="1400" b="1" dirty="0">
                          <a:solidFill>
                            <a:schemeClr val="bg1"/>
                          </a:solidFill>
                          <a:latin typeface="Arial" panose="020B0604020202020204" pitchFamily="34" charset="0"/>
                          <a:cs typeface="Arial" panose="020B0604020202020204" pitchFamily="34" charset="0"/>
                        </a:rPr>
                        <a:t>Definition </a:t>
                      </a:r>
                    </a:p>
                  </a:txBody>
                  <a:tcPr marL="91980" marR="91980" anchor="ctr">
                    <a:lnT w="12700" cap="flat" cmpd="sng" algn="ctr">
                      <a:solidFill>
                        <a:schemeClr val="tx1"/>
                      </a:solidFill>
                      <a:prstDash val="solid"/>
                      <a:round/>
                      <a:headEnd type="none" w="med" len="med"/>
                      <a:tailEnd type="none" w="med" len="med"/>
                    </a:lnT>
                    <a:solidFill>
                      <a:srgbClr val="092F57"/>
                    </a:solidFill>
                  </a:tcPr>
                </a:tc>
                <a:extLst>
                  <a:ext uri="{0D108BD9-81ED-4DB2-BD59-A6C34878D82A}">
                    <a16:rowId xmlns:a16="http://schemas.microsoft.com/office/drawing/2014/main" val="10000"/>
                  </a:ext>
                </a:extLst>
              </a:tr>
              <a:tr h="258312">
                <a:tc>
                  <a:txBody>
                    <a:bodyPr/>
                    <a:lstStyle/>
                    <a:p>
                      <a:pPr marL="91440" lvl="1" algn="l" fontAlgn="ctr"/>
                      <a:r>
                        <a:rPr lang="en-US" sz="1300" b="0" i="0" u="none" strike="noStrike" dirty="0">
                          <a:solidFill>
                            <a:srgbClr val="000000"/>
                          </a:solidFill>
                          <a:effectLst/>
                          <a:latin typeface="Arial" panose="020B0604020202020204" pitchFamily="34" charset="0"/>
                          <a:cs typeface="Arial" panose="020B0604020202020204" pitchFamily="34" charset="0"/>
                        </a:rPr>
                        <a:t>CRA</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Arial" panose="020B0604020202020204" pitchFamily="34" charset="0"/>
                          <a:cs typeface="Arial" panose="020B0604020202020204" pitchFamily="34" charset="0"/>
                        </a:rPr>
                        <a:t>Change Readiness Assessment</a:t>
                      </a:r>
                      <a:r>
                        <a:rPr lang="en-US" sz="1300" b="0" i="0" u="none" strike="noStrike" dirty="0">
                          <a:solidFill>
                            <a:srgbClr val="000000"/>
                          </a:solidFill>
                          <a:effectLst/>
                          <a:latin typeface="Arial" panose="020B0604020202020204" pitchFamily="34" charset="0"/>
                          <a:cs typeface="Arial" panose="020B0604020202020204" pitchFamily="34" charset="0"/>
                        </a:rPr>
                        <a:t>: A survey sent to a broad sample of agency employees to measure how informed Stakeholders feel about the Luma project. Forthcoming CRAs will be deployed in January and May.</a:t>
                      </a:r>
                    </a:p>
                  </a:txBody>
                  <a:tcPr marL="0" marR="0" marT="0" marB="0" anchor="ctr"/>
                </a:tc>
                <a:extLst>
                  <a:ext uri="{0D108BD9-81ED-4DB2-BD59-A6C34878D82A}">
                    <a16:rowId xmlns:a16="http://schemas.microsoft.com/office/drawing/2014/main" val="1730304819"/>
                  </a:ext>
                </a:extLst>
              </a:tr>
              <a:tr h="176711">
                <a:tc>
                  <a:txBody>
                    <a:bodyPr/>
                    <a:lstStyle/>
                    <a:p>
                      <a:pPr marL="91440" lvl="1" algn="l" fontAlgn="ctr"/>
                      <a:r>
                        <a:rPr lang="en-US" sz="1300" b="0" u="none" strike="noStrike" kern="1200" dirty="0">
                          <a:solidFill>
                            <a:srgbClr val="000000"/>
                          </a:solidFill>
                          <a:effectLst/>
                          <a:latin typeface="Arial" panose="020B0604020202020204" pitchFamily="34" charset="0"/>
                          <a:ea typeface="+mn-ea"/>
                          <a:cs typeface="Arial" panose="020B0604020202020204" pitchFamily="34" charset="0"/>
                        </a:rPr>
                        <a:t>FSM</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Arial" panose="020B0604020202020204" pitchFamily="34" charset="0"/>
                          <a:cs typeface="Arial" panose="020B0604020202020204" pitchFamily="34" charset="0"/>
                        </a:rPr>
                        <a:t>Finance and Supply Chain Management</a:t>
                      </a:r>
                      <a:r>
                        <a:rPr lang="en-US" sz="1300" b="0" i="0" u="none" strike="noStrike" dirty="0">
                          <a:solidFill>
                            <a:srgbClr val="000000"/>
                          </a:solidFill>
                          <a:effectLst/>
                          <a:latin typeface="Arial" panose="020B0604020202020204" pitchFamily="34" charset="0"/>
                          <a:cs typeface="Arial" panose="020B0604020202020204" pitchFamily="34" charset="0"/>
                        </a:rPr>
                        <a:t>. Formerly Phase 1, entails all finance and procurement modules.</a:t>
                      </a:r>
                    </a:p>
                  </a:txBody>
                  <a:tcPr marL="0" marR="0" marT="0" marB="0" anchor="ctr"/>
                </a:tc>
                <a:extLst>
                  <a:ext uri="{0D108BD9-81ED-4DB2-BD59-A6C34878D82A}">
                    <a16:rowId xmlns:a16="http://schemas.microsoft.com/office/drawing/2014/main" val="1939199601"/>
                  </a:ext>
                </a:extLst>
              </a:tr>
              <a:tr h="176711">
                <a:tc>
                  <a:txBody>
                    <a:bodyPr/>
                    <a:lstStyle/>
                    <a:p>
                      <a:pPr marL="91440" lvl="1" algn="l" fontAlgn="ctr"/>
                      <a:r>
                        <a:rPr lang="en-US" sz="1300" b="0" u="none" strike="noStrike" kern="1200" dirty="0">
                          <a:solidFill>
                            <a:srgbClr val="000000"/>
                          </a:solidFill>
                          <a:effectLst/>
                          <a:latin typeface="Arial" panose="020B0604020202020204" pitchFamily="34" charset="0"/>
                          <a:ea typeface="+mn-ea"/>
                          <a:cs typeface="Arial" panose="020B0604020202020204" pitchFamily="34" charset="0"/>
                        </a:rPr>
                        <a:t>HCM</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Arial" panose="020B0604020202020204" pitchFamily="34" charset="0"/>
                          <a:cs typeface="Arial" panose="020B0604020202020204" pitchFamily="34" charset="0"/>
                        </a:rPr>
                        <a:t>Human Capital Management</a:t>
                      </a:r>
                      <a:r>
                        <a:rPr lang="en-US" sz="1300" b="0" i="0" u="none" strike="noStrike" dirty="0">
                          <a:solidFill>
                            <a:srgbClr val="000000"/>
                          </a:solidFill>
                          <a:effectLst/>
                          <a:latin typeface="Arial" panose="020B0604020202020204" pitchFamily="34" charset="0"/>
                          <a:cs typeface="Arial" panose="020B0604020202020204" pitchFamily="34" charset="0"/>
                        </a:rPr>
                        <a:t>. Formerly Phase 2, entails all human capital management, payroll, and time modules.</a:t>
                      </a:r>
                    </a:p>
                  </a:txBody>
                  <a:tcPr marL="0" marR="0" marT="0" marB="0" anchor="ctr"/>
                </a:tc>
                <a:extLst>
                  <a:ext uri="{0D108BD9-81ED-4DB2-BD59-A6C34878D82A}">
                    <a16:rowId xmlns:a16="http://schemas.microsoft.com/office/drawing/2014/main" val="1965360792"/>
                  </a:ext>
                </a:extLst>
              </a:tr>
              <a:tr h="176711">
                <a:tc>
                  <a:txBody>
                    <a:bodyPr/>
                    <a:lstStyle/>
                    <a:p>
                      <a:pPr marL="91440" lvl="1" algn="l" fontAlgn="ctr"/>
                      <a:r>
                        <a:rPr lang="en-US" sz="1300" b="0" u="none" strike="noStrike" kern="1200" dirty="0">
                          <a:solidFill>
                            <a:srgbClr val="000000"/>
                          </a:solidFill>
                          <a:effectLst/>
                          <a:latin typeface="Arial" panose="020B0604020202020204" pitchFamily="34" charset="0"/>
                          <a:ea typeface="+mn-ea"/>
                          <a:cs typeface="Arial" panose="020B0604020202020204" pitchFamily="34" charset="0"/>
                        </a:rPr>
                        <a:t>JSIT</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Arial" panose="020B0604020202020204" pitchFamily="34" charset="0"/>
                          <a:cs typeface="Arial" panose="020B0604020202020204" pitchFamily="34" charset="0"/>
                        </a:rPr>
                        <a:t>Joint System Integration Testing</a:t>
                      </a:r>
                      <a:r>
                        <a:rPr lang="en-US" sz="1300" b="0" i="0" u="none" strike="noStrike" dirty="0">
                          <a:solidFill>
                            <a:srgbClr val="000000"/>
                          </a:solidFill>
                          <a:effectLst/>
                          <a:latin typeface="Arial" panose="020B0604020202020204" pitchFamily="34" charset="0"/>
                          <a:cs typeface="Arial" panose="020B0604020202020204" pitchFamily="34" charset="0"/>
                        </a:rPr>
                        <a:t>: intended to confirm that FSM and HCM business processes perform as designer across an integrated set of modules and that the system meets critical State business requirements at Go-Live. </a:t>
                      </a:r>
                    </a:p>
                  </a:txBody>
                  <a:tcPr marL="0" marR="0" marT="0" marB="0" anchor="ctr"/>
                </a:tc>
                <a:extLst>
                  <a:ext uri="{0D108BD9-81ED-4DB2-BD59-A6C34878D82A}">
                    <a16:rowId xmlns:a16="http://schemas.microsoft.com/office/drawing/2014/main" val="229066785"/>
                  </a:ext>
                </a:extLst>
              </a:tr>
              <a:tr h="176711">
                <a:tc>
                  <a:txBody>
                    <a:bodyPr/>
                    <a:lstStyle/>
                    <a:p>
                      <a:pPr marL="91440" lvl="1" algn="l" fontAlgn="ctr"/>
                      <a:r>
                        <a:rPr lang="en-US" sz="1300" b="0" u="none" strike="noStrike" kern="1200" dirty="0">
                          <a:solidFill>
                            <a:srgbClr val="000000"/>
                          </a:solidFill>
                          <a:effectLst/>
                          <a:latin typeface="Arial" panose="020B0604020202020204" pitchFamily="34" charset="0"/>
                          <a:ea typeface="+mn-ea"/>
                          <a:cs typeface="Arial" panose="020B0604020202020204" pitchFamily="34" charset="0"/>
                        </a:rPr>
                        <a:t>Role Workshop</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Role Workshops will be open to all staff and will be aligned to specific security roles. The workshops reiterate what the employee will do in Luma and what changes they can expect. Planned for February and March.</a:t>
                      </a:r>
                    </a:p>
                  </a:txBody>
                  <a:tcPr marL="0" marR="0" marT="0" marB="0" anchor="ctr"/>
                </a:tc>
                <a:extLst>
                  <a:ext uri="{0D108BD9-81ED-4DB2-BD59-A6C34878D82A}">
                    <a16:rowId xmlns:a16="http://schemas.microsoft.com/office/drawing/2014/main" val="1327425829"/>
                  </a:ext>
                </a:extLst>
              </a:tr>
              <a:tr h="249177">
                <a:tc>
                  <a:txBody>
                    <a:bodyPr/>
                    <a:lstStyle/>
                    <a:p>
                      <a:pPr marL="91440" lvl="1" algn="l" fontAlgn="ctr"/>
                      <a:r>
                        <a:rPr lang="en-US" sz="1300" b="0" i="0" u="none" strike="noStrike" dirty="0">
                          <a:solidFill>
                            <a:srgbClr val="000000"/>
                          </a:solidFill>
                          <a:effectLst/>
                          <a:latin typeface="Arial" panose="020B0604020202020204" pitchFamily="34" charset="0"/>
                          <a:cs typeface="Arial" panose="020B0604020202020204" pitchFamily="34" charset="0"/>
                        </a:rPr>
                        <a:t>User Experience (UX) Simulations</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UX Simulations will mimic users being inside the Luma system, wherein employees will be guided with instructions on how to complete common scenarios. </a:t>
                      </a:r>
                    </a:p>
                  </a:txBody>
                  <a:tcPr marL="0" marR="0" marT="0" marB="0" anchor="ctr"/>
                </a:tc>
                <a:extLst>
                  <a:ext uri="{0D108BD9-81ED-4DB2-BD59-A6C34878D82A}">
                    <a16:rowId xmlns:a16="http://schemas.microsoft.com/office/drawing/2014/main" val="2258294380"/>
                  </a:ext>
                </a:extLst>
              </a:tr>
              <a:tr h="249177">
                <a:tc>
                  <a:txBody>
                    <a:bodyPr/>
                    <a:lstStyle/>
                    <a:p>
                      <a:pPr marL="91440" lvl="1" algn="l" fontAlgn="ctr"/>
                      <a:r>
                        <a:rPr lang="en-US" sz="1300" b="0" i="0" u="none" strike="noStrike" dirty="0">
                          <a:solidFill>
                            <a:srgbClr val="000000"/>
                          </a:solidFill>
                          <a:effectLst/>
                          <a:latin typeface="Arial" panose="020B0604020202020204" pitchFamily="34" charset="0"/>
                          <a:cs typeface="Arial" panose="020B0604020202020204" pitchFamily="34" charset="0"/>
                        </a:rPr>
                        <a:t>Luma Labs</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0" u="none" strike="noStrike" kern="1200" dirty="0">
                          <a:solidFill>
                            <a:srgbClr val="000000"/>
                          </a:solidFill>
                          <a:effectLst/>
                          <a:latin typeface="Arial" panose="020B0604020202020204" pitchFamily="34" charset="0"/>
                          <a:ea typeface="+mn-ea"/>
                          <a:cs typeface="Arial" panose="020B0604020202020204" pitchFamily="34" charset="0"/>
                        </a:rPr>
                        <a:t>Luma Labs are intended to grow confidence in Luma by providing selected agencies and individuals an opportunity to experience the Luma configuration. In-Progress from February to late March.</a:t>
                      </a:r>
                    </a:p>
                  </a:txBody>
                  <a:tcPr marL="0" marR="0" marT="0" marB="0" anchor="ctr"/>
                </a:tc>
                <a:extLst>
                  <a:ext uri="{0D108BD9-81ED-4DB2-BD59-A6C34878D82A}">
                    <a16:rowId xmlns:a16="http://schemas.microsoft.com/office/drawing/2014/main" val="2360366305"/>
                  </a:ext>
                </a:extLst>
              </a:tr>
              <a:tr h="249177">
                <a:tc>
                  <a:txBody>
                    <a:bodyPr/>
                    <a:lstStyle/>
                    <a:p>
                      <a:pPr marL="91440" lvl="1" algn="l" fontAlgn="ctr"/>
                      <a:r>
                        <a:rPr lang="en-US" sz="1300" b="0" i="0" u="none" strike="noStrike" dirty="0">
                          <a:solidFill>
                            <a:srgbClr val="000000"/>
                          </a:solidFill>
                          <a:effectLst/>
                          <a:latin typeface="Arial" panose="020B0604020202020204" pitchFamily="34" charset="0"/>
                          <a:cs typeface="Arial" panose="020B0604020202020204" pitchFamily="34" charset="0"/>
                        </a:rPr>
                        <a:t>Operational Readiness Program (ORP)</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A toolset that will be provided to agencies to enable self-discovery of unique impacts and subsequent plans based on the unique agency needs. </a:t>
                      </a:r>
                    </a:p>
                  </a:txBody>
                  <a:tcPr marL="0" marR="0" marT="0" marB="0" anchor="ctr"/>
                </a:tc>
                <a:extLst>
                  <a:ext uri="{0D108BD9-81ED-4DB2-BD59-A6C34878D82A}">
                    <a16:rowId xmlns:a16="http://schemas.microsoft.com/office/drawing/2014/main" val="1813600055"/>
                  </a:ext>
                </a:extLst>
              </a:tr>
              <a:tr h="249177">
                <a:tc>
                  <a:txBody>
                    <a:bodyPr/>
                    <a:lstStyle/>
                    <a:p>
                      <a:pPr marL="91440" lvl="1" algn="l" fontAlgn="ctr"/>
                      <a:r>
                        <a:rPr lang="en-US" sz="1300" b="0" i="0" u="none" strike="noStrike" dirty="0">
                          <a:solidFill>
                            <a:srgbClr val="000000"/>
                          </a:solidFill>
                          <a:effectLst/>
                          <a:latin typeface="Arial" panose="020B0604020202020204" pitchFamily="34" charset="0"/>
                          <a:cs typeface="Arial" panose="020B0604020202020204" pitchFamily="34" charset="0"/>
                        </a:rPr>
                        <a:t>Readiness Checklist</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As part of the ORP, checklists highlight activities an agency needs to complete throughout their implementation efforts, covering activities related to people, technology, data, and process readiness.</a:t>
                      </a:r>
                    </a:p>
                  </a:txBody>
                  <a:tcPr marL="0" marR="0" marT="0" marB="0" anchor="ctr"/>
                </a:tc>
                <a:extLst>
                  <a:ext uri="{0D108BD9-81ED-4DB2-BD59-A6C34878D82A}">
                    <a16:rowId xmlns:a16="http://schemas.microsoft.com/office/drawing/2014/main" val="4107614365"/>
                  </a:ext>
                </a:extLst>
              </a:tr>
            </a:tbl>
          </a:graphicData>
        </a:graphic>
      </p:graphicFrame>
    </p:spTree>
    <p:extLst>
      <p:ext uri="{BB962C8B-B14F-4D97-AF65-F5344CB8AC3E}">
        <p14:creationId xmlns:p14="http://schemas.microsoft.com/office/powerpoint/2010/main" val="3762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5ED681-21B1-479E-9183-FB86BC115EFE}"/>
              </a:ext>
            </a:extLst>
          </p:cNvPr>
          <p:cNvSpPr txBox="1"/>
          <p:nvPr/>
        </p:nvSpPr>
        <p:spPr>
          <a:xfrm>
            <a:off x="3" y="370937"/>
            <a:ext cx="4962524" cy="492571"/>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601"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Toolkit Table of Contents</a:t>
            </a:r>
          </a:p>
        </p:txBody>
      </p:sp>
      <p:graphicFrame>
        <p:nvGraphicFramePr>
          <p:cNvPr id="13" name="Content Placeholder 13">
            <a:extLst>
              <a:ext uri="{FF2B5EF4-FFF2-40B4-BE49-F238E27FC236}">
                <a16:creationId xmlns:a16="http://schemas.microsoft.com/office/drawing/2014/main" id="{BBFC629D-6FC6-4D21-8734-14A120964C3A}"/>
              </a:ext>
            </a:extLst>
          </p:cNvPr>
          <p:cNvGraphicFramePr>
            <a:graphicFrameLocks/>
          </p:cNvGraphicFramePr>
          <p:nvPr>
            <p:extLst>
              <p:ext uri="{D42A27DB-BD31-4B8C-83A1-F6EECF244321}">
                <p14:modId xmlns:p14="http://schemas.microsoft.com/office/powerpoint/2010/main" val="816900419"/>
              </p:ext>
            </p:extLst>
          </p:nvPr>
        </p:nvGraphicFramePr>
        <p:xfrm>
          <a:off x="419510" y="2482050"/>
          <a:ext cx="11352993" cy="3268659"/>
        </p:xfrm>
        <a:graphic>
          <a:graphicData uri="http://schemas.openxmlformats.org/drawingml/2006/table">
            <a:tbl>
              <a:tblPr firstRow="1" bandRow="1"/>
              <a:tblGrid>
                <a:gridCol w="939333">
                  <a:extLst>
                    <a:ext uri="{9D8B030D-6E8A-4147-A177-3AD203B41FA5}">
                      <a16:colId xmlns:a16="http://schemas.microsoft.com/office/drawing/2014/main" val="599980745"/>
                    </a:ext>
                  </a:extLst>
                </a:gridCol>
                <a:gridCol w="8285571">
                  <a:extLst>
                    <a:ext uri="{9D8B030D-6E8A-4147-A177-3AD203B41FA5}">
                      <a16:colId xmlns:a16="http://schemas.microsoft.com/office/drawing/2014/main" val="1098638482"/>
                    </a:ext>
                  </a:extLst>
                </a:gridCol>
                <a:gridCol w="2128089">
                  <a:extLst>
                    <a:ext uri="{9D8B030D-6E8A-4147-A177-3AD203B41FA5}">
                      <a16:colId xmlns:a16="http://schemas.microsoft.com/office/drawing/2014/main" val="25725323"/>
                    </a:ext>
                  </a:extLst>
                </a:gridCol>
              </a:tblGrid>
              <a:tr h="554639">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algn="ctr" fontAlgn="b"/>
                      <a:r>
                        <a:rPr lang="en-US" sz="1200" b="1" i="0" u="none" strike="noStrike" dirty="0">
                          <a:effectLst/>
                          <a:latin typeface="Arial" panose="020B0604020202020204" pitchFamily="34" charset="0"/>
                          <a:cs typeface="Arial" panose="020B0604020202020204" pitchFamily="34" charset="0"/>
                        </a:rPr>
                        <a:t>Tool #</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92F57"/>
                    </a:solidFill>
                  </a:tcPr>
                </a:tc>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algn="ctr" fontAlgn="b"/>
                      <a:r>
                        <a:rPr lang="en-US" sz="1200" b="1" i="0" u="none" strike="noStrike" dirty="0">
                          <a:effectLst/>
                          <a:latin typeface="Arial" panose="020B0604020202020204" pitchFamily="34" charset="0"/>
                          <a:cs typeface="Arial" panose="020B0604020202020204" pitchFamily="34" charset="0"/>
                        </a:rPr>
                        <a:t>Description</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92F57"/>
                    </a:solidFill>
                  </a:tcPr>
                </a:tc>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algn="ctr" fontAlgn="b"/>
                      <a:r>
                        <a:rPr lang="en-US" sz="1200" b="1" i="0" u="none" strike="noStrike" dirty="0">
                          <a:effectLst/>
                          <a:latin typeface="Arial" panose="020B0604020202020204" pitchFamily="34" charset="0"/>
                          <a:cs typeface="Arial" panose="020B0604020202020204" pitchFamily="34" charset="0"/>
                        </a:rPr>
                        <a:t>Slide Numbers</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92F57"/>
                    </a:solidFill>
                  </a:tcPr>
                </a:tc>
                <a:extLst>
                  <a:ext uri="{0D108BD9-81ED-4DB2-BD59-A6C34878D82A}">
                    <a16:rowId xmlns:a16="http://schemas.microsoft.com/office/drawing/2014/main" val="683999091"/>
                  </a:ext>
                </a:extLst>
              </a:tr>
              <a:tr h="542804">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1 </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7A8AA"/>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hlinkClick r:id="rId3"/>
                        </a:rPr>
                        <a:t>Luma Role Workshops FAQ Webpage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1200" b="0" dirty="0">
                          <a:latin typeface="Arial" panose="020B0604020202020204" pitchFamily="34" charset="0"/>
                          <a:cs typeface="Arial" panose="020B0604020202020204" pitchFamily="34" charset="0"/>
                        </a:rPr>
                        <a:t>3-4</a:t>
                      </a:r>
                    </a:p>
                  </a:txBody>
                  <a:tcPr marT="45721" marB="4572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21249581"/>
                  </a:ext>
                </a:extLst>
              </a:tr>
              <a:tr h="542804">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A8AA"/>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algn="l" rtl="0" fontAlgn="ctr"/>
                      <a:r>
                        <a:rPr lang="en-US" sz="1200" b="0" i="0" u="none" strike="noStrike" dirty="0">
                          <a:solidFill>
                            <a:srgbClr val="000000"/>
                          </a:solidFill>
                          <a:effectLst/>
                          <a:latin typeface="Arial" panose="020B0604020202020204" pitchFamily="34" charset="0"/>
                          <a:cs typeface="Arial" panose="020B0604020202020204" pitchFamily="34" charset="0"/>
                        </a:rPr>
                        <a:t>Operational Readiness Program (ORP) Update</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5-6</a:t>
                      </a:r>
                    </a:p>
                  </a:txBody>
                  <a:tcPr marT="45721" marB="45721"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6524548"/>
                  </a:ext>
                </a:extLst>
              </a:tr>
              <a:tr h="542804">
                <a:tc>
                  <a:txBody>
                    <a:body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A8AA"/>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hlinkClick r:id="rId4"/>
                        </a:rPr>
                        <a:t>User Experience (UX) Simulations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1200" b="0" dirty="0">
                          <a:latin typeface="Arial" panose="020B0604020202020204" pitchFamily="34" charset="0"/>
                          <a:cs typeface="Arial" panose="020B0604020202020204" pitchFamily="34" charset="0"/>
                        </a:rPr>
                        <a:t>7-8</a:t>
                      </a:r>
                    </a:p>
                  </a:txBody>
                  <a:tcPr marT="45721" marB="4572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30282411"/>
                  </a:ext>
                </a:extLst>
              </a:tr>
              <a:tr h="542804">
                <a:tc>
                  <a:txBody>
                    <a:body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A8AA"/>
                    </a:solidFill>
                  </a:tcPr>
                </a:tc>
                <a:tc>
                  <a:txBody>
                    <a:bodyPr/>
                    <a:lstStyle/>
                    <a:p>
                      <a:pPr marL="91440" algn="l" rtl="0" fontAlgn="ctr"/>
                      <a:r>
                        <a:rPr lang="en-US" sz="1200" b="0" i="0" u="none" strike="noStrike" dirty="0">
                          <a:solidFill>
                            <a:srgbClr val="000000"/>
                          </a:solidFill>
                          <a:effectLst/>
                          <a:latin typeface="Arial" panose="020B0604020202020204" pitchFamily="34" charset="0"/>
                          <a:cs typeface="Arial" panose="020B0604020202020204" pitchFamily="34" charset="0"/>
                          <a:hlinkClick r:id="rId5"/>
                        </a:rPr>
                        <a:t>Cutover Information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dirty="0">
                          <a:latin typeface="Arial" panose="020B0604020202020204" pitchFamily="34" charset="0"/>
                          <a:cs typeface="Arial" panose="020B0604020202020204" pitchFamily="34" charset="0"/>
                        </a:rPr>
                        <a:t>9-10</a:t>
                      </a:r>
                    </a:p>
                  </a:txBody>
                  <a:tcPr marT="45721" marB="4572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2019934"/>
                  </a:ext>
                </a:extLst>
              </a:tr>
              <a:tr h="542804">
                <a:tc>
                  <a:txBody>
                    <a:body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A8AA"/>
                    </a:solidFill>
                  </a:tcPr>
                </a:tc>
                <a:tc>
                  <a:txBody>
                    <a:bodyPr/>
                    <a:lstStyle/>
                    <a:p>
                      <a:pPr marL="91440" algn="l" rtl="0" fontAlgn="ctr"/>
                      <a:r>
                        <a:rPr lang="en-US" sz="1200" b="0" i="0" u="none" strike="noStrike" dirty="0">
                          <a:solidFill>
                            <a:srgbClr val="000000"/>
                          </a:solidFill>
                          <a:effectLst/>
                          <a:latin typeface="Arial" panose="020B0604020202020204" pitchFamily="34" charset="0"/>
                          <a:cs typeface="Arial" panose="020B0604020202020204" pitchFamily="34" charset="0"/>
                        </a:rPr>
                        <a:t>Appendix – Resources, Toolkit Instructions</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US" sz="1200" b="0" dirty="0">
                        <a:latin typeface="Arial" panose="020B0604020202020204" pitchFamily="34" charset="0"/>
                        <a:cs typeface="Arial" panose="020B0604020202020204" pitchFamily="34" charset="0"/>
                      </a:endParaRPr>
                    </a:p>
                  </a:txBody>
                  <a:tcPr marT="45721" marB="4572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26154709"/>
                  </a:ext>
                </a:extLst>
              </a:tr>
            </a:tbl>
          </a:graphicData>
        </a:graphic>
      </p:graphicFrame>
      <p:sp>
        <p:nvSpPr>
          <p:cNvPr id="5" name="TextBox 4">
            <a:extLst>
              <a:ext uri="{FF2B5EF4-FFF2-40B4-BE49-F238E27FC236}">
                <a16:creationId xmlns:a16="http://schemas.microsoft.com/office/drawing/2014/main" id="{344CA6CE-BCCA-4732-B58B-B3121445EDE9}"/>
              </a:ext>
            </a:extLst>
          </p:cNvPr>
          <p:cNvSpPr txBox="1"/>
          <p:nvPr/>
        </p:nvSpPr>
        <p:spPr>
          <a:xfrm>
            <a:off x="11045228" y="6438511"/>
            <a:ext cx="226336" cy="276999"/>
          </a:xfrm>
          <a:prstGeom prst="rect">
            <a:avLst/>
          </a:prstGeom>
          <a:noFill/>
        </p:spPr>
        <p:txBody>
          <a:bodyPr wrap="square" rtlCol="0">
            <a:spAutoFit/>
          </a:bodyPr>
          <a:lstStyle/>
          <a:p>
            <a:pPr marL="0" marR="0" lvl="0" indent="0" algn="l" defTabSz="914388"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2</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85843E86-CA9B-4654-A823-43F6949EA753}"/>
              </a:ext>
            </a:extLst>
          </p:cNvPr>
          <p:cNvGraphicFramePr>
            <a:graphicFrameLocks noGrp="1"/>
          </p:cNvGraphicFramePr>
          <p:nvPr>
            <p:extLst>
              <p:ext uri="{D42A27DB-BD31-4B8C-83A1-F6EECF244321}">
                <p14:modId xmlns:p14="http://schemas.microsoft.com/office/powerpoint/2010/main" val="4205201899"/>
              </p:ext>
            </p:extLst>
          </p:nvPr>
        </p:nvGraphicFramePr>
        <p:xfrm>
          <a:off x="419510" y="1102011"/>
          <a:ext cx="11352992" cy="1253169"/>
        </p:xfrm>
        <a:graphic>
          <a:graphicData uri="http://schemas.openxmlformats.org/drawingml/2006/table">
            <a:tbl>
              <a:tblPr firstRow="1" bandRow="1"/>
              <a:tblGrid>
                <a:gridCol w="3695276">
                  <a:extLst>
                    <a:ext uri="{9D8B030D-6E8A-4147-A177-3AD203B41FA5}">
                      <a16:colId xmlns:a16="http://schemas.microsoft.com/office/drawing/2014/main" val="354324973"/>
                    </a:ext>
                  </a:extLst>
                </a:gridCol>
                <a:gridCol w="7657716">
                  <a:extLst>
                    <a:ext uri="{9D8B030D-6E8A-4147-A177-3AD203B41FA5}">
                      <a16:colId xmlns:a16="http://schemas.microsoft.com/office/drawing/2014/main" val="2460720160"/>
                    </a:ext>
                  </a:extLst>
                </a:gridCol>
              </a:tblGrid>
              <a:tr h="245225">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algn="ctr" fontAlgn="b"/>
                      <a:r>
                        <a:rPr lang="en-US" sz="1200" b="1" i="0" u="none" strike="noStrike" dirty="0">
                          <a:effectLst/>
                          <a:latin typeface="Arial" panose="020B0604020202020204" pitchFamily="34" charset="0"/>
                          <a:cs typeface="Arial" panose="020B0604020202020204" pitchFamily="34" charset="0"/>
                        </a:rPr>
                        <a:t>Toolkit </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92F57"/>
                    </a:solidFill>
                  </a:tcPr>
                </a:tc>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algn="ctr" fontAlgn="b"/>
                      <a:r>
                        <a:rPr lang="en-US" sz="1200" b="1" i="0" u="none" strike="noStrike" dirty="0">
                          <a:effectLst/>
                          <a:latin typeface="Arial" panose="020B0604020202020204" pitchFamily="34" charset="0"/>
                          <a:cs typeface="Arial" panose="020B0604020202020204" pitchFamily="34" charset="0"/>
                        </a:rPr>
                        <a:t>Description</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92F57"/>
                    </a:solidFill>
                  </a:tcPr>
                </a:tc>
                <a:extLst>
                  <a:ext uri="{0D108BD9-81ED-4DB2-BD59-A6C34878D82A}">
                    <a16:rowId xmlns:a16="http://schemas.microsoft.com/office/drawing/2014/main" val="552828669"/>
                  </a:ext>
                </a:extLst>
              </a:tr>
              <a:tr h="388832">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March Communications Toolkit focus:</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A8AA"/>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Showcase events and newly released resources on the Luma webpage that promote a greater understanding of how day to day activities will change with Luma, give end users a view into the Luma system, and communicate important dates associated with Cutover.</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27575877"/>
                  </a:ext>
                </a:extLst>
              </a:tr>
              <a:tr h="449779">
                <a:tc>
                  <a:txBody>
                    <a:body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What to accomplish with this Toolkit:</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7A8AA"/>
                    </a:solidFill>
                  </a:tcPr>
                </a:tc>
                <a:tc>
                  <a:txBody>
                    <a:bodyPr/>
                    <a:lstStyle/>
                    <a:p>
                      <a:pPr marL="91440" marR="0" lvl="0" indent="0" algn="l" defTabSz="914388"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Familiarize yourself and/or share components within this toolkit, which are designed to prepare agency employees to understand the change impacts to their roles, responsibilities, and tasks. </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97645829"/>
                  </a:ext>
                </a:extLst>
              </a:tr>
            </a:tbl>
          </a:graphicData>
        </a:graphic>
      </p:graphicFrame>
    </p:spTree>
    <p:extLst>
      <p:ext uri="{BB962C8B-B14F-4D97-AF65-F5344CB8AC3E}">
        <p14:creationId xmlns:p14="http://schemas.microsoft.com/office/powerpoint/2010/main" val="4159284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2">
            <a:extLst>
              <a:ext uri="{FF2B5EF4-FFF2-40B4-BE49-F238E27FC236}">
                <a16:creationId xmlns:a16="http://schemas.microsoft.com/office/drawing/2014/main" id="{53FA1CB0-7BD2-4156-99DE-15738EE88DD6}"/>
              </a:ext>
            </a:extLst>
          </p:cNvPr>
          <p:cNvGraphicFramePr>
            <a:graphicFrameLocks/>
          </p:cNvGraphicFramePr>
          <p:nvPr>
            <p:extLst>
              <p:ext uri="{D42A27DB-BD31-4B8C-83A1-F6EECF244321}">
                <p14:modId xmlns:p14="http://schemas.microsoft.com/office/powerpoint/2010/main" val="726496546"/>
              </p:ext>
            </p:extLst>
          </p:nvPr>
        </p:nvGraphicFramePr>
        <p:xfrm>
          <a:off x="838201" y="1267263"/>
          <a:ext cx="10515597" cy="4506576"/>
        </p:xfrm>
        <a:graphic>
          <a:graphicData uri="http://schemas.openxmlformats.org/drawingml/2006/table">
            <a:tbl>
              <a:tblPr firstRow="1" bandRow="1">
                <a:tableStyleId>{F5AB1C69-6EDB-4FF4-983F-18BD219EF322}</a:tableStyleId>
              </a:tblPr>
              <a:tblGrid>
                <a:gridCol w="1200808">
                  <a:extLst>
                    <a:ext uri="{9D8B030D-6E8A-4147-A177-3AD203B41FA5}">
                      <a16:colId xmlns:a16="http://schemas.microsoft.com/office/drawing/2014/main" val="1344347719"/>
                    </a:ext>
                  </a:extLst>
                </a:gridCol>
                <a:gridCol w="2306750">
                  <a:extLst>
                    <a:ext uri="{9D8B030D-6E8A-4147-A177-3AD203B41FA5}">
                      <a16:colId xmlns:a16="http://schemas.microsoft.com/office/drawing/2014/main" val="3381429751"/>
                    </a:ext>
                  </a:extLst>
                </a:gridCol>
                <a:gridCol w="7008039">
                  <a:extLst>
                    <a:ext uri="{9D8B030D-6E8A-4147-A177-3AD203B41FA5}">
                      <a16:colId xmlns:a16="http://schemas.microsoft.com/office/drawing/2014/main" val="3325732369"/>
                    </a:ext>
                  </a:extLst>
                </a:gridCol>
              </a:tblGrid>
              <a:tr h="370840">
                <a:tc gridSpan="2">
                  <a:txBody>
                    <a:bodyPr/>
                    <a:lstStyle/>
                    <a:p>
                      <a:r>
                        <a:rPr lang="en-US" sz="1200" b="1" i="0" dirty="0">
                          <a:latin typeface="Arial" panose="020B0604020202020204" pitchFamily="34" charset="0"/>
                          <a:cs typeface="Arial" panose="020B0604020202020204" pitchFamily="34" charset="0"/>
                        </a:rPr>
                        <a:t>Tool # 1</a:t>
                      </a:r>
                    </a:p>
                  </a:txBody>
                  <a:tcPr anchor="ctr">
                    <a:solidFill>
                      <a:srgbClr val="092F57"/>
                    </a:solidFill>
                  </a:tcPr>
                </a:tc>
                <a:tc hMerge="1">
                  <a:txBody>
                    <a:bodyPr/>
                    <a:lstStyle/>
                    <a:p>
                      <a:r>
                        <a:rPr lang="en-US" sz="1200" dirty="0">
                          <a:latin typeface="Arial" panose="020B0604020202020204" pitchFamily="34" charset="0"/>
                          <a:cs typeface="Arial" panose="020B0604020202020204" pitchFamily="34" charset="0"/>
                        </a:rPr>
                        <a:t>Item</a:t>
                      </a:r>
                    </a:p>
                  </a:txBody>
                  <a:tcPr anchor="ctr">
                    <a:solidFill>
                      <a:srgbClr val="092F57"/>
                    </a:solidFill>
                  </a:tcPr>
                </a:tc>
                <a:tc>
                  <a:txBody>
                    <a:bodyPr/>
                    <a:lstStyle/>
                    <a:p>
                      <a:r>
                        <a:rPr lang="en-US" sz="1200" i="1" dirty="0">
                          <a:latin typeface="Arial" panose="020B0604020202020204" pitchFamily="34" charset="0"/>
                          <a:cs typeface="Arial" panose="020B0604020202020204" pitchFamily="34" charset="0"/>
                        </a:rPr>
                        <a:t>Tool name: Luma Role Workshops Webpage</a:t>
                      </a:r>
                    </a:p>
                  </a:txBody>
                  <a:tcPr anchor="ctr">
                    <a:solidFill>
                      <a:srgbClr val="092F57"/>
                    </a:solidFill>
                  </a:tcPr>
                </a:tc>
                <a:extLst>
                  <a:ext uri="{0D108BD9-81ED-4DB2-BD59-A6C34878D82A}">
                    <a16:rowId xmlns:a16="http://schemas.microsoft.com/office/drawing/2014/main" val="2970227842"/>
                  </a:ext>
                </a:extLst>
              </a:tr>
              <a:tr h="386696">
                <a:tc>
                  <a:txBody>
                    <a:bodyPr/>
                    <a:lstStyle/>
                    <a:p>
                      <a:endParaRPr lang="en-US" sz="1200" b="1" dirty="0">
                        <a:solidFill>
                          <a:schemeClr val="bg1"/>
                        </a:solidFill>
                        <a:latin typeface="Arial" panose="020B0604020202020204" pitchFamily="34" charset="0"/>
                        <a:cs typeface="Arial" panose="020B0604020202020204" pitchFamily="34" charset="0"/>
                      </a:endParaRPr>
                    </a:p>
                  </a:txBody>
                  <a:tcPr anchor="ctr">
                    <a:noFill/>
                  </a:tcPr>
                </a:tc>
                <a:tc>
                  <a:txBody>
                    <a:bodyPr/>
                    <a:lstStyle/>
                    <a:p>
                      <a:r>
                        <a:rPr lang="en-US" sz="1200" b="1" dirty="0">
                          <a:solidFill>
                            <a:schemeClr val="bg1"/>
                          </a:solidFill>
                          <a:latin typeface="Arial" panose="020B0604020202020204" pitchFamily="34" charset="0"/>
                          <a:cs typeface="Arial" panose="020B0604020202020204" pitchFamily="34" charset="0"/>
                        </a:rPr>
                        <a:t>Focus</a:t>
                      </a:r>
                    </a:p>
                  </a:txBody>
                  <a:tcPr anchor="ctr">
                    <a:solidFill>
                      <a:srgbClr val="092F57"/>
                    </a:solidFill>
                  </a:tcPr>
                </a:tc>
                <a:tc>
                  <a:txBody>
                    <a:bodyPr/>
                    <a:lstStyle/>
                    <a:p>
                      <a:r>
                        <a:rPr lang="en-US" sz="1200" b="1" dirty="0">
                          <a:solidFill>
                            <a:schemeClr val="bg1"/>
                          </a:solidFill>
                          <a:latin typeface="Arial" panose="020B0604020202020204" pitchFamily="34" charset="0"/>
                          <a:cs typeface="Arial" panose="020B0604020202020204" pitchFamily="34" charset="0"/>
                        </a:rPr>
                        <a:t>Response</a:t>
                      </a:r>
                    </a:p>
                  </a:txBody>
                  <a:tcPr anchor="ctr">
                    <a:solidFill>
                      <a:srgbClr val="092F57"/>
                    </a:solidFill>
                  </a:tcPr>
                </a:tc>
                <a:extLst>
                  <a:ext uri="{0D108BD9-81ED-4DB2-BD59-A6C34878D82A}">
                    <a16:rowId xmlns:a16="http://schemas.microsoft.com/office/drawing/2014/main" val="5861726"/>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Why is this important?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Luma Role Workshops are virtual events scheduled from late February through March that provide an opportunity for State of Idaho staff to learn about role-specific changes and impacts associated with the Luma implementation prior to formal training. </a:t>
                      </a:r>
                      <a:r>
                        <a:rPr lang="en-US" sz="1200" i="0" dirty="0">
                          <a:latin typeface="Arial" panose="020B0604020202020204" pitchFamily="34" charset="0"/>
                          <a:cs typeface="Arial" panose="020B0604020202020204" pitchFamily="34" charset="0"/>
                        </a:rPr>
                        <a:t>The Role Workshop webpage acts as a repository of recordings, FAQs, and slides from the presentations. </a:t>
                      </a:r>
                      <a:endParaRPr lang="en-US" sz="1200" i="0" dirty="0">
                        <a:solidFill>
                          <a:srgbClr val="FF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98317504"/>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Who is the target audience?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As of March 6</a:t>
                      </a:r>
                      <a:r>
                        <a:rPr lang="en-US" sz="1200" i="0" baseline="30000" dirty="0">
                          <a:solidFill>
                            <a:schemeClr val="tx1"/>
                          </a:solidFill>
                          <a:latin typeface="Arial" panose="020B0604020202020204" pitchFamily="34" charset="0"/>
                          <a:cs typeface="Arial" panose="020B0604020202020204" pitchFamily="34" charset="0"/>
                        </a:rPr>
                        <a:t>th </a:t>
                      </a:r>
                      <a:r>
                        <a:rPr lang="en-US" sz="1200" i="0" dirty="0">
                          <a:solidFill>
                            <a:schemeClr val="tx1"/>
                          </a:solidFill>
                          <a:latin typeface="Arial" panose="020B0604020202020204" pitchFamily="34" charset="0"/>
                          <a:cs typeface="Arial" panose="020B0604020202020204" pitchFamily="34" charset="0"/>
                        </a:rPr>
                        <a:t>,content specific to Procurement and Finance professionals is available. By the end of March, content specific to Recruiters, HR Generalists, Managers and Employees will be posted.</a:t>
                      </a:r>
                    </a:p>
                  </a:txBody>
                  <a:tcPr anchor="ctr"/>
                </a:tc>
                <a:extLst>
                  <a:ext uri="{0D108BD9-81ED-4DB2-BD59-A6C34878D82A}">
                    <a16:rowId xmlns:a16="http://schemas.microsoft.com/office/drawing/2014/main" val="268593802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is the objective?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Provide a centralized location for stakeholders to access and view Role Workshop content.</a:t>
                      </a:r>
                    </a:p>
                  </a:txBody>
                  <a:tcPr anchor="ctr"/>
                </a:tc>
                <a:extLst>
                  <a:ext uri="{0D108BD9-81ED-4DB2-BD59-A6C34878D82A}">
                    <a16:rowId xmlns:a16="http://schemas.microsoft.com/office/drawing/2014/main" val="80892588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are some suggested communication/distribution  channels?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Email, Agency newsletters.</a:t>
                      </a:r>
                    </a:p>
                  </a:txBody>
                  <a:tcPr anchor="ctr"/>
                </a:tc>
                <a:extLst>
                  <a:ext uri="{0D108BD9-81ED-4DB2-BD59-A6C34878D82A}">
                    <a16:rowId xmlns:a16="http://schemas.microsoft.com/office/drawing/2014/main" val="1697775440"/>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Recommended timing: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At agency discretion.</a:t>
                      </a:r>
                    </a:p>
                  </a:txBody>
                  <a:tcPr anchor="ctr"/>
                </a:tc>
                <a:extLst>
                  <a:ext uri="{0D108BD9-81ED-4DB2-BD59-A6C34878D82A}">
                    <a16:rowId xmlns:a16="http://schemas.microsoft.com/office/drawing/2014/main" val="3405783320"/>
                  </a:ext>
                </a:extLst>
              </a:tr>
            </a:tbl>
          </a:graphicData>
        </a:graphic>
      </p:graphicFrame>
      <p:pic>
        <p:nvPicPr>
          <p:cNvPr id="6" name="Graphic 5" descr="Comment Important with solid fill">
            <a:extLst>
              <a:ext uri="{FF2B5EF4-FFF2-40B4-BE49-F238E27FC236}">
                <a16:creationId xmlns:a16="http://schemas.microsoft.com/office/drawing/2014/main" id="{54EBC70F-C2FF-43C2-8763-4DE789D5B3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152" y="2119227"/>
            <a:ext cx="675290" cy="675290"/>
          </a:xfrm>
          <a:prstGeom prst="rect">
            <a:avLst/>
          </a:prstGeom>
        </p:spPr>
      </p:pic>
      <p:pic>
        <p:nvPicPr>
          <p:cNvPr id="8" name="Graphic 7" descr="Group with solid fill">
            <a:extLst>
              <a:ext uri="{FF2B5EF4-FFF2-40B4-BE49-F238E27FC236}">
                <a16:creationId xmlns:a16="http://schemas.microsoft.com/office/drawing/2014/main" id="{AB6C4EAD-7583-478F-AC18-ED217D0DB6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6597" y="2754241"/>
            <a:ext cx="914400" cy="914400"/>
          </a:xfrm>
          <a:prstGeom prst="rect">
            <a:avLst/>
          </a:prstGeom>
        </p:spPr>
      </p:pic>
      <p:pic>
        <p:nvPicPr>
          <p:cNvPr id="9" name="Graphic 8" descr="Presentation with checklist with solid fill">
            <a:extLst>
              <a:ext uri="{FF2B5EF4-FFF2-40B4-BE49-F238E27FC236}">
                <a16:creationId xmlns:a16="http://schemas.microsoft.com/office/drawing/2014/main" id="{8BC54312-BD94-4AFA-8250-83FC89ADCF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5" y="3678813"/>
            <a:ext cx="583324" cy="583324"/>
          </a:xfrm>
          <a:prstGeom prst="rect">
            <a:avLst/>
          </a:prstGeom>
        </p:spPr>
      </p:pic>
      <p:pic>
        <p:nvPicPr>
          <p:cNvPr id="10" name="Graphic 9" descr="Marketing outline">
            <a:extLst>
              <a:ext uri="{FF2B5EF4-FFF2-40B4-BE49-F238E27FC236}">
                <a16:creationId xmlns:a16="http://schemas.microsoft.com/office/drawing/2014/main" id="{6EF44A40-E7C2-41A7-BB7F-B9F0FB1D5F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3053" y="4384442"/>
            <a:ext cx="583324" cy="583324"/>
          </a:xfrm>
          <a:prstGeom prst="rect">
            <a:avLst/>
          </a:prstGeom>
        </p:spPr>
      </p:pic>
      <p:pic>
        <p:nvPicPr>
          <p:cNvPr id="11" name="Graphic 10" descr="Clock with solid fill">
            <a:extLst>
              <a:ext uri="{FF2B5EF4-FFF2-40B4-BE49-F238E27FC236}">
                <a16:creationId xmlns:a16="http://schemas.microsoft.com/office/drawing/2014/main" id="{4F3CB184-DEE7-4FBB-89DC-F64D82C25A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642" y="5097502"/>
            <a:ext cx="659524" cy="659524"/>
          </a:xfrm>
          <a:prstGeom prst="rect">
            <a:avLst/>
          </a:prstGeom>
        </p:spPr>
      </p:pic>
      <p:sp>
        <p:nvSpPr>
          <p:cNvPr id="12" name="TextBox 11">
            <a:extLst>
              <a:ext uri="{FF2B5EF4-FFF2-40B4-BE49-F238E27FC236}">
                <a16:creationId xmlns:a16="http://schemas.microsoft.com/office/drawing/2014/main" id="{F993C483-708F-47EE-8CB1-5316689F1203}"/>
              </a:ext>
            </a:extLst>
          </p:cNvPr>
          <p:cNvSpPr txBox="1"/>
          <p:nvPr/>
        </p:nvSpPr>
        <p:spPr>
          <a:xfrm>
            <a:off x="11045229" y="6438510"/>
            <a:ext cx="226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13" name="TextBox 12">
            <a:extLst>
              <a:ext uri="{FF2B5EF4-FFF2-40B4-BE49-F238E27FC236}">
                <a16:creationId xmlns:a16="http://schemas.microsoft.com/office/drawing/2014/main" id="{7A0A216C-D3EA-461B-8DFA-95B1900DB804}"/>
              </a:ext>
            </a:extLst>
          </p:cNvPr>
          <p:cNvSpPr txBox="1"/>
          <p:nvPr/>
        </p:nvSpPr>
        <p:spPr>
          <a:xfrm>
            <a:off x="0" y="370930"/>
            <a:ext cx="4962525"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Role Workshops Webpage</a:t>
            </a:r>
          </a:p>
        </p:txBody>
      </p:sp>
    </p:spTree>
    <p:extLst>
      <p:ext uri="{BB962C8B-B14F-4D97-AF65-F5344CB8AC3E}">
        <p14:creationId xmlns:p14="http://schemas.microsoft.com/office/powerpoint/2010/main" val="169855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993C483-708F-47EE-8CB1-5316689F1203}"/>
              </a:ext>
            </a:extLst>
          </p:cNvPr>
          <p:cNvSpPr txBox="1"/>
          <p:nvPr/>
        </p:nvSpPr>
        <p:spPr>
          <a:xfrm>
            <a:off x="11045229" y="6438510"/>
            <a:ext cx="37645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13" name="TextBox 12">
            <a:extLst>
              <a:ext uri="{FF2B5EF4-FFF2-40B4-BE49-F238E27FC236}">
                <a16:creationId xmlns:a16="http://schemas.microsoft.com/office/drawing/2014/main" id="{7A0A216C-D3EA-461B-8DFA-95B1900DB804}"/>
              </a:ext>
            </a:extLst>
          </p:cNvPr>
          <p:cNvSpPr txBox="1"/>
          <p:nvPr/>
        </p:nvSpPr>
        <p:spPr>
          <a:xfrm>
            <a:off x="0" y="370930"/>
            <a:ext cx="4962525" cy="49244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Role Workshops Webpage</a:t>
            </a:r>
            <a:endParaRPr kumimoji="0" lang="en-US"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B68C8456-3CA1-40A1-843E-991741D5C0CD}"/>
              </a:ext>
            </a:extLst>
          </p:cNvPr>
          <p:cNvSpPr/>
          <p:nvPr/>
        </p:nvSpPr>
        <p:spPr>
          <a:xfrm>
            <a:off x="993895" y="2176860"/>
            <a:ext cx="4062603" cy="2585263"/>
          </a:xfrm>
          <a:prstGeom prst="roundRect">
            <a:avLst/>
          </a:prstGeom>
          <a:solidFill>
            <a:srgbClr val="00305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59A5D13-16D6-4412-B2D5-37F477C9D710}"/>
              </a:ext>
            </a:extLst>
          </p:cNvPr>
          <p:cNvSpPr txBox="1"/>
          <p:nvPr/>
        </p:nvSpPr>
        <p:spPr>
          <a:xfrm>
            <a:off x="1281740" y="2371988"/>
            <a:ext cx="3486912"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Luma Role Workshops Webpage can be accessed on the Change Liaison Dashboard found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4"/>
              </a:rPr>
              <a:t>here</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b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Please share this link with Finance and Procurement staff in your agency!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CBC7F6A1-A9FF-4388-9F83-2AB55235A0D5}"/>
              </a:ext>
            </a:extLst>
          </p:cNvPr>
          <p:cNvPicPr>
            <a:picLocks noChangeAspect="1"/>
          </p:cNvPicPr>
          <p:nvPr/>
        </p:nvPicPr>
        <p:blipFill>
          <a:blip r:embed="rId5"/>
          <a:stretch>
            <a:fillRect/>
          </a:stretch>
        </p:blipFill>
        <p:spPr>
          <a:xfrm>
            <a:off x="5804681" y="1963546"/>
            <a:ext cx="5809804" cy="2930907"/>
          </a:xfrm>
          <a:prstGeom prst="rect">
            <a:avLst/>
          </a:prstGeom>
          <a:ln>
            <a:solidFill>
              <a:schemeClr val="tx1"/>
            </a:solidFill>
          </a:ln>
        </p:spPr>
      </p:pic>
    </p:spTree>
    <p:extLst>
      <p:ext uri="{BB962C8B-B14F-4D97-AF65-F5344CB8AC3E}">
        <p14:creationId xmlns:p14="http://schemas.microsoft.com/office/powerpoint/2010/main" val="1322130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2">
            <a:extLst>
              <a:ext uri="{FF2B5EF4-FFF2-40B4-BE49-F238E27FC236}">
                <a16:creationId xmlns:a16="http://schemas.microsoft.com/office/drawing/2014/main" id="{53FA1CB0-7BD2-4156-99DE-15738EE88DD6}"/>
              </a:ext>
            </a:extLst>
          </p:cNvPr>
          <p:cNvGraphicFramePr>
            <a:graphicFrameLocks/>
          </p:cNvGraphicFramePr>
          <p:nvPr>
            <p:extLst>
              <p:ext uri="{D42A27DB-BD31-4B8C-83A1-F6EECF244321}">
                <p14:modId xmlns:p14="http://schemas.microsoft.com/office/powerpoint/2010/main" val="474317863"/>
              </p:ext>
            </p:extLst>
          </p:nvPr>
        </p:nvGraphicFramePr>
        <p:xfrm>
          <a:off x="838201" y="1267263"/>
          <a:ext cx="10515597" cy="4415136"/>
        </p:xfrm>
        <a:graphic>
          <a:graphicData uri="http://schemas.openxmlformats.org/drawingml/2006/table">
            <a:tbl>
              <a:tblPr firstRow="1" bandRow="1">
                <a:tableStyleId>{F5AB1C69-6EDB-4FF4-983F-18BD219EF322}</a:tableStyleId>
              </a:tblPr>
              <a:tblGrid>
                <a:gridCol w="1200808">
                  <a:extLst>
                    <a:ext uri="{9D8B030D-6E8A-4147-A177-3AD203B41FA5}">
                      <a16:colId xmlns:a16="http://schemas.microsoft.com/office/drawing/2014/main" val="1344347719"/>
                    </a:ext>
                  </a:extLst>
                </a:gridCol>
                <a:gridCol w="2306750">
                  <a:extLst>
                    <a:ext uri="{9D8B030D-6E8A-4147-A177-3AD203B41FA5}">
                      <a16:colId xmlns:a16="http://schemas.microsoft.com/office/drawing/2014/main" val="3381429751"/>
                    </a:ext>
                  </a:extLst>
                </a:gridCol>
                <a:gridCol w="7008039">
                  <a:extLst>
                    <a:ext uri="{9D8B030D-6E8A-4147-A177-3AD203B41FA5}">
                      <a16:colId xmlns:a16="http://schemas.microsoft.com/office/drawing/2014/main" val="3325732369"/>
                    </a:ext>
                  </a:extLst>
                </a:gridCol>
              </a:tblGrid>
              <a:tr h="370840">
                <a:tc gridSpan="2">
                  <a:txBody>
                    <a:bodyPr/>
                    <a:lstStyle/>
                    <a:p>
                      <a:r>
                        <a:rPr lang="en-US" sz="1200" b="1" i="0" dirty="0">
                          <a:latin typeface="Arial" panose="020B0604020202020204" pitchFamily="34" charset="0"/>
                          <a:cs typeface="Arial" panose="020B0604020202020204" pitchFamily="34" charset="0"/>
                        </a:rPr>
                        <a:t>Tool # 2</a:t>
                      </a:r>
                    </a:p>
                  </a:txBody>
                  <a:tcPr anchor="ctr">
                    <a:solidFill>
                      <a:srgbClr val="092F57"/>
                    </a:solidFill>
                  </a:tcPr>
                </a:tc>
                <a:tc hMerge="1">
                  <a:txBody>
                    <a:bodyPr/>
                    <a:lstStyle/>
                    <a:p>
                      <a:r>
                        <a:rPr lang="en-US" sz="1200" dirty="0">
                          <a:latin typeface="Arial" panose="020B0604020202020204" pitchFamily="34" charset="0"/>
                          <a:cs typeface="Arial" panose="020B0604020202020204" pitchFamily="34" charset="0"/>
                        </a:rPr>
                        <a:t>Item</a:t>
                      </a:r>
                    </a:p>
                  </a:txBody>
                  <a:tcPr anchor="ctr">
                    <a:solidFill>
                      <a:srgbClr val="092F57"/>
                    </a:solidFill>
                  </a:tcPr>
                </a:tc>
                <a:tc>
                  <a:txBody>
                    <a:bodyPr/>
                    <a:lstStyle/>
                    <a:p>
                      <a:r>
                        <a:rPr lang="en-US" sz="1200" i="1" dirty="0">
                          <a:latin typeface="Arial" panose="020B0604020202020204" pitchFamily="34" charset="0"/>
                          <a:cs typeface="Arial" panose="020B0604020202020204" pitchFamily="34" charset="0"/>
                        </a:rPr>
                        <a:t>Tool name: Operational Readiness Program Updates</a:t>
                      </a:r>
                    </a:p>
                  </a:txBody>
                  <a:tcPr anchor="ctr">
                    <a:solidFill>
                      <a:srgbClr val="092F57"/>
                    </a:solidFill>
                  </a:tcPr>
                </a:tc>
                <a:extLst>
                  <a:ext uri="{0D108BD9-81ED-4DB2-BD59-A6C34878D82A}">
                    <a16:rowId xmlns:a16="http://schemas.microsoft.com/office/drawing/2014/main" val="2970227842"/>
                  </a:ext>
                </a:extLst>
              </a:tr>
              <a:tr h="386696">
                <a:tc>
                  <a:txBody>
                    <a:bodyPr/>
                    <a:lstStyle/>
                    <a:p>
                      <a:endParaRPr lang="en-US" sz="1200" b="1" dirty="0">
                        <a:solidFill>
                          <a:schemeClr val="bg1"/>
                        </a:solidFill>
                        <a:latin typeface="Arial" panose="020B0604020202020204" pitchFamily="34" charset="0"/>
                        <a:cs typeface="Arial" panose="020B0604020202020204" pitchFamily="34" charset="0"/>
                      </a:endParaRPr>
                    </a:p>
                  </a:txBody>
                  <a:tcPr anchor="ctr">
                    <a:noFill/>
                  </a:tcPr>
                </a:tc>
                <a:tc>
                  <a:txBody>
                    <a:bodyPr/>
                    <a:lstStyle/>
                    <a:p>
                      <a:r>
                        <a:rPr lang="en-US" sz="1200" b="1" dirty="0">
                          <a:solidFill>
                            <a:schemeClr val="bg1"/>
                          </a:solidFill>
                          <a:latin typeface="Arial" panose="020B0604020202020204" pitchFamily="34" charset="0"/>
                          <a:cs typeface="Arial" panose="020B0604020202020204" pitchFamily="34" charset="0"/>
                        </a:rPr>
                        <a:t>Focus</a:t>
                      </a:r>
                    </a:p>
                  </a:txBody>
                  <a:tcPr anchor="ctr">
                    <a:solidFill>
                      <a:srgbClr val="092F57"/>
                    </a:solidFill>
                  </a:tcPr>
                </a:tc>
                <a:tc>
                  <a:txBody>
                    <a:bodyPr/>
                    <a:lstStyle/>
                    <a:p>
                      <a:r>
                        <a:rPr lang="en-US" sz="1200" b="1" dirty="0">
                          <a:solidFill>
                            <a:schemeClr val="bg1"/>
                          </a:solidFill>
                          <a:latin typeface="Arial" panose="020B0604020202020204" pitchFamily="34" charset="0"/>
                          <a:cs typeface="Arial" panose="020B0604020202020204" pitchFamily="34" charset="0"/>
                        </a:rPr>
                        <a:t>Response</a:t>
                      </a:r>
                    </a:p>
                  </a:txBody>
                  <a:tcPr anchor="ctr">
                    <a:solidFill>
                      <a:srgbClr val="092F57"/>
                    </a:solidFill>
                  </a:tcPr>
                </a:tc>
                <a:extLst>
                  <a:ext uri="{0D108BD9-81ED-4DB2-BD59-A6C34878D82A}">
                    <a16:rowId xmlns:a16="http://schemas.microsoft.com/office/drawing/2014/main" val="5861726"/>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Why is this important?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solidFill>
                            <a:schemeClr val="tx1"/>
                          </a:solidFill>
                          <a:latin typeface="Arial" panose="020B0604020202020204" pitchFamily="34" charset="0"/>
                          <a:cs typeface="Arial" panose="020B0604020202020204" pitchFamily="34" charset="0"/>
                        </a:rPr>
                        <a:t>The Operational Readiness Program is a guided process for agencies to systematically review how the upcoming transition to Luma will impact their current business processes. The ORP Kickoff, scheduled for March 9</a:t>
                      </a:r>
                      <a:r>
                        <a:rPr lang="en-US" sz="1200" i="0" baseline="30000" dirty="0">
                          <a:solidFill>
                            <a:schemeClr val="tx1"/>
                          </a:solidFill>
                          <a:latin typeface="Arial" panose="020B0604020202020204" pitchFamily="34" charset="0"/>
                          <a:cs typeface="Arial" panose="020B0604020202020204" pitchFamily="34" charset="0"/>
                        </a:rPr>
                        <a:t>th</a:t>
                      </a:r>
                      <a:r>
                        <a:rPr lang="en-US" sz="1200" i="0" dirty="0">
                          <a:solidFill>
                            <a:schemeClr val="tx1"/>
                          </a:solidFill>
                          <a:latin typeface="Arial" panose="020B0604020202020204" pitchFamily="34" charset="0"/>
                          <a:cs typeface="Arial" panose="020B0604020202020204" pitchFamily="34" charset="0"/>
                        </a:rPr>
                        <a:t>, will provide agency leaders and Change Liaisons with additional information.</a:t>
                      </a:r>
                    </a:p>
                  </a:txBody>
                  <a:tcPr anchor="ctr"/>
                </a:tc>
                <a:extLst>
                  <a:ext uri="{0D108BD9-81ED-4DB2-BD59-A6C34878D82A}">
                    <a16:rowId xmlns:a16="http://schemas.microsoft.com/office/drawing/2014/main" val="2198317504"/>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Who is the target audience?</a:t>
                      </a:r>
                    </a:p>
                  </a:txBody>
                  <a:tcPr anchor="ctr"/>
                </a:tc>
                <a:tc>
                  <a:txBody>
                    <a:bodyPr/>
                    <a:lstStyle/>
                    <a:p>
                      <a:pPr marL="0" marR="0" lvl="0" indent="0" algn="l" defTabSz="914388"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Agency Leaders will guide this multi-month process.</a:t>
                      </a:r>
                    </a:p>
                  </a:txBody>
                  <a:tcPr anchor="ctr"/>
                </a:tc>
                <a:extLst>
                  <a:ext uri="{0D108BD9-81ED-4DB2-BD59-A6C34878D82A}">
                    <a16:rowId xmlns:a16="http://schemas.microsoft.com/office/drawing/2014/main" val="268593802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is the objective?</a:t>
                      </a:r>
                    </a:p>
                  </a:txBody>
                  <a:tcPr anchor="ctr"/>
                </a:tc>
                <a:tc>
                  <a:txBody>
                    <a:bodyPr/>
                    <a:lstStyle/>
                    <a:p>
                      <a:r>
                        <a:rPr lang="en-US" sz="1200" i="0" dirty="0">
                          <a:latin typeface="Arial" panose="020B0604020202020204" pitchFamily="34" charset="0"/>
                          <a:cs typeface="Arial" panose="020B0604020202020204" pitchFamily="34" charset="0"/>
                        </a:rPr>
                        <a:t>To provide Change Liaisons a timeline of expected ORP activities.</a:t>
                      </a:r>
                    </a:p>
                  </a:txBody>
                  <a:tcPr anchor="ctr"/>
                </a:tc>
                <a:extLst>
                  <a:ext uri="{0D108BD9-81ED-4DB2-BD59-A6C34878D82A}">
                    <a16:rowId xmlns:a16="http://schemas.microsoft.com/office/drawing/2014/main" val="80892588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are some suggested communication/distribution  channels?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tx1"/>
                          </a:solidFill>
                          <a:latin typeface="Arial" panose="020B0604020202020204" pitchFamily="34" charset="0"/>
                          <a:cs typeface="Arial" panose="020B0604020202020204" pitchFamily="34" charset="0"/>
                        </a:rPr>
                        <a:t>Support your agency leadership in this initiative, and when notified, follow-up with them to make sure they received the invitation to the kick-off. If they cannot attend, help them make sure that your agency is represented with agency leaders who can receive the important information.</a:t>
                      </a:r>
                    </a:p>
                  </a:txBody>
                  <a:tcPr anchor="ctr"/>
                </a:tc>
                <a:extLst>
                  <a:ext uri="{0D108BD9-81ED-4DB2-BD59-A6C34878D82A}">
                    <a16:rowId xmlns:a16="http://schemas.microsoft.com/office/drawing/2014/main" val="1697775440"/>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Recommended timing: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Not applicable to this tool.</a:t>
                      </a:r>
                    </a:p>
                  </a:txBody>
                  <a:tcPr anchor="ctr"/>
                </a:tc>
                <a:extLst>
                  <a:ext uri="{0D108BD9-81ED-4DB2-BD59-A6C34878D82A}">
                    <a16:rowId xmlns:a16="http://schemas.microsoft.com/office/drawing/2014/main" val="3405783320"/>
                  </a:ext>
                </a:extLst>
              </a:tr>
            </a:tbl>
          </a:graphicData>
        </a:graphic>
      </p:graphicFrame>
      <p:pic>
        <p:nvPicPr>
          <p:cNvPr id="6" name="Graphic 5" descr="Comment Important with solid fill">
            <a:extLst>
              <a:ext uri="{FF2B5EF4-FFF2-40B4-BE49-F238E27FC236}">
                <a16:creationId xmlns:a16="http://schemas.microsoft.com/office/drawing/2014/main" id="{54EBC70F-C2FF-43C2-8763-4DE789D5B3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152" y="2052610"/>
            <a:ext cx="675290" cy="675290"/>
          </a:xfrm>
          <a:prstGeom prst="rect">
            <a:avLst/>
          </a:prstGeom>
        </p:spPr>
      </p:pic>
      <p:pic>
        <p:nvPicPr>
          <p:cNvPr id="8" name="Graphic 7" descr="Group with solid fill">
            <a:extLst>
              <a:ext uri="{FF2B5EF4-FFF2-40B4-BE49-F238E27FC236}">
                <a16:creationId xmlns:a16="http://schemas.microsoft.com/office/drawing/2014/main" id="{AB6C4EAD-7583-478F-AC18-ED217D0DB6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6597" y="2659553"/>
            <a:ext cx="914400" cy="914400"/>
          </a:xfrm>
          <a:prstGeom prst="rect">
            <a:avLst/>
          </a:prstGeom>
        </p:spPr>
      </p:pic>
      <p:pic>
        <p:nvPicPr>
          <p:cNvPr id="9" name="Graphic 8" descr="Presentation with checklist with solid fill">
            <a:extLst>
              <a:ext uri="{FF2B5EF4-FFF2-40B4-BE49-F238E27FC236}">
                <a16:creationId xmlns:a16="http://schemas.microsoft.com/office/drawing/2014/main" id="{8BC54312-BD94-4AFA-8250-83FC89ADCF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5" y="3566120"/>
            <a:ext cx="583324" cy="583324"/>
          </a:xfrm>
          <a:prstGeom prst="rect">
            <a:avLst/>
          </a:prstGeom>
        </p:spPr>
      </p:pic>
      <p:pic>
        <p:nvPicPr>
          <p:cNvPr id="10" name="Graphic 9" descr="Marketing outline">
            <a:extLst>
              <a:ext uri="{FF2B5EF4-FFF2-40B4-BE49-F238E27FC236}">
                <a16:creationId xmlns:a16="http://schemas.microsoft.com/office/drawing/2014/main" id="{6EF44A40-E7C2-41A7-BB7F-B9F0FB1D5F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3053" y="4306917"/>
            <a:ext cx="583324" cy="583324"/>
          </a:xfrm>
          <a:prstGeom prst="rect">
            <a:avLst/>
          </a:prstGeom>
        </p:spPr>
      </p:pic>
      <p:pic>
        <p:nvPicPr>
          <p:cNvPr id="11" name="Graphic 10" descr="Clock with solid fill">
            <a:extLst>
              <a:ext uri="{FF2B5EF4-FFF2-40B4-BE49-F238E27FC236}">
                <a16:creationId xmlns:a16="http://schemas.microsoft.com/office/drawing/2014/main" id="{4F3CB184-DEE7-4FBB-89DC-F64D82C25A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642" y="4982267"/>
            <a:ext cx="659524" cy="659524"/>
          </a:xfrm>
          <a:prstGeom prst="rect">
            <a:avLst/>
          </a:prstGeom>
        </p:spPr>
      </p:pic>
      <p:sp>
        <p:nvSpPr>
          <p:cNvPr id="12" name="TextBox 11">
            <a:extLst>
              <a:ext uri="{FF2B5EF4-FFF2-40B4-BE49-F238E27FC236}">
                <a16:creationId xmlns:a16="http://schemas.microsoft.com/office/drawing/2014/main" id="{F993C483-708F-47EE-8CB1-5316689F1203}"/>
              </a:ext>
            </a:extLst>
          </p:cNvPr>
          <p:cNvSpPr txBox="1"/>
          <p:nvPr/>
        </p:nvSpPr>
        <p:spPr>
          <a:xfrm>
            <a:off x="11045229" y="6438510"/>
            <a:ext cx="3721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14" name="TextBox 13">
            <a:extLst>
              <a:ext uri="{FF2B5EF4-FFF2-40B4-BE49-F238E27FC236}">
                <a16:creationId xmlns:a16="http://schemas.microsoft.com/office/drawing/2014/main" id="{5D62EAB9-CCD1-41D7-A82D-0320FEA3FB90}"/>
              </a:ext>
            </a:extLst>
          </p:cNvPr>
          <p:cNvSpPr txBox="1"/>
          <p:nvPr/>
        </p:nvSpPr>
        <p:spPr>
          <a:xfrm>
            <a:off x="0" y="212983"/>
            <a:ext cx="4962525" cy="76944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b="1" dirty="0">
                <a:solidFill>
                  <a:prstClr val="white"/>
                </a:solidFill>
                <a:latin typeface="Arial" panose="020B0604020202020204" pitchFamily="34" charset="0"/>
                <a:cs typeface="Arial" panose="020B0604020202020204" pitchFamily="34" charset="0"/>
              </a:rPr>
              <a:t>Operational Readiness Program (ORP) Updates</a:t>
            </a:r>
            <a:endPar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08667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993C483-708F-47EE-8CB1-5316689F1203}"/>
              </a:ext>
            </a:extLst>
          </p:cNvPr>
          <p:cNvSpPr txBox="1"/>
          <p:nvPr/>
        </p:nvSpPr>
        <p:spPr>
          <a:xfrm>
            <a:off x="11045229" y="6438510"/>
            <a:ext cx="37645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sp>
        <p:nvSpPr>
          <p:cNvPr id="13" name="TextBox 12">
            <a:extLst>
              <a:ext uri="{FF2B5EF4-FFF2-40B4-BE49-F238E27FC236}">
                <a16:creationId xmlns:a16="http://schemas.microsoft.com/office/drawing/2014/main" id="{7A0A216C-D3EA-461B-8DFA-95B1900DB804}"/>
              </a:ext>
            </a:extLst>
          </p:cNvPr>
          <p:cNvSpPr txBox="1"/>
          <p:nvPr/>
        </p:nvSpPr>
        <p:spPr>
          <a:xfrm>
            <a:off x="0" y="204674"/>
            <a:ext cx="4962525" cy="76944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b="1" dirty="0">
                <a:solidFill>
                  <a:prstClr val="white"/>
                </a:solidFill>
                <a:latin typeface="Arial" panose="020B0604020202020204" pitchFamily="34" charset="0"/>
                <a:cs typeface="Arial" panose="020B0604020202020204" pitchFamily="34" charset="0"/>
              </a:rPr>
              <a:t>Operational Readiness Program Updates</a:t>
            </a:r>
            <a:endPar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56EA5F2A-A2D2-47D4-A5C2-B16F6CCF34E8}"/>
              </a:ext>
            </a:extLst>
          </p:cNvPr>
          <p:cNvSpPr txBox="1"/>
          <p:nvPr/>
        </p:nvSpPr>
        <p:spPr>
          <a:xfrm>
            <a:off x="623493" y="1136708"/>
            <a:ext cx="11320857"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What</a:t>
            </a:r>
            <a:r>
              <a:rPr kumimoji="0" lang="en-US" sz="16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 is an Operational Readiness Program (</a:t>
            </a:r>
            <a:r>
              <a:rPr kumimoji="0" lang="en-US" sz="1600" b="1" i="0" u="none" strike="noStrike" kern="1200" cap="none" spc="0" normalizeH="0" baseline="0" noProof="0" dirty="0" err="1">
                <a:ln>
                  <a:noFill/>
                </a:ln>
                <a:solidFill>
                  <a:srgbClr val="092F57"/>
                </a:solidFill>
                <a:effectLst/>
                <a:uLnTx/>
                <a:uFillTx/>
                <a:latin typeface="Arial" panose="020B0604020202020204" pitchFamily="34" charset="0"/>
                <a:ea typeface="+mn-ea"/>
                <a:cs typeface="Arial" panose="020B0604020202020204" pitchFamily="34" charset="0"/>
              </a:rPr>
              <a:t>ORP</a:t>
            </a:r>
            <a:r>
              <a:rPr kumimoji="0" lang="en-US" sz="16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FB81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An agency </a:t>
            </a:r>
            <a:r>
              <a:rPr kumimoji="0" lang="en-US" sz="1600" b="0" i="0" u="none" strike="noStrike" kern="1200" cap="none" spc="0" normalizeH="0" baseline="0" noProof="0" dirty="0" err="1">
                <a:ln>
                  <a:noFill/>
                </a:ln>
                <a:solidFill>
                  <a:srgbClr val="092F57"/>
                </a:solidFill>
                <a:effectLst/>
                <a:uLnTx/>
                <a:uFillTx/>
                <a:latin typeface="Arial" panose="020B0604020202020204" pitchFamily="34" charset="0"/>
                <a:ea typeface="+mn-ea"/>
                <a:cs typeface="Arial" panose="020B0604020202020204" pitchFamily="34" charset="0"/>
              </a:rPr>
              <a:t>ORP</a:t>
            </a:r>
            <a:r>
              <a:rPr kumimoji="0" lang="en-US" sz="16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 is based on the idea that each agency will experience the Luma transition with unique opportunities and challenges operationally. The ORP has various tools to assist </a:t>
            </a:r>
            <a:r>
              <a:rPr lang="en-US" sz="1600" dirty="0">
                <a:solidFill>
                  <a:srgbClr val="092F57"/>
                </a:solidFill>
                <a:latin typeface="Arial" panose="020B0604020202020204" pitchFamily="34" charset="0"/>
                <a:cs typeface="Arial" panose="020B0604020202020204" pitchFamily="34" charset="0"/>
              </a:rPr>
              <a:t>agencies</a:t>
            </a:r>
            <a:r>
              <a:rPr kumimoji="0" lang="en-US" sz="16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 in their assessment in identifying specific areas to focus on to achieve a successful go-live.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Who</a:t>
            </a:r>
            <a:r>
              <a:rPr kumimoji="0" lang="en-US" sz="16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 participates in an Operational Readiness Program (</a:t>
            </a:r>
            <a:r>
              <a:rPr kumimoji="0" lang="en-US" sz="1600" b="1" i="0" u="none" strike="noStrike" kern="1200" cap="none" spc="0" normalizeH="0" baseline="0" noProof="0" dirty="0" err="1">
                <a:ln>
                  <a:noFill/>
                </a:ln>
                <a:solidFill>
                  <a:srgbClr val="092F57"/>
                </a:solidFill>
                <a:effectLst/>
                <a:uLnTx/>
                <a:uFillTx/>
                <a:latin typeface="Arial" panose="020B0604020202020204" pitchFamily="34" charset="0"/>
                <a:ea typeface="+mn-ea"/>
                <a:cs typeface="Arial" panose="020B0604020202020204" pitchFamily="34" charset="0"/>
              </a:rPr>
              <a:t>ORP</a:t>
            </a:r>
            <a:r>
              <a:rPr kumimoji="0" lang="en-US" sz="16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FB81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Agency leaders will guide the conversation and support the program by being responsible, accountable, and consistently informed of the results. </a:t>
            </a:r>
          </a:p>
          <a:p>
            <a:pPr marL="285750" marR="0" lvl="0" indent="-285750" algn="l" defTabSz="914400" rtl="0" eaLnBrk="1" fontAlgn="auto" latinLnBrk="0" hangingPunct="1">
              <a:lnSpc>
                <a:spcPct val="100000"/>
              </a:lnSpc>
              <a:spcBef>
                <a:spcPts val="0"/>
              </a:spcBef>
              <a:spcAft>
                <a:spcPts val="0"/>
              </a:spcAft>
              <a:buClr>
                <a:srgbClr val="FFB81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Bureau Chiefs and leaders will perform and manage the program. Change liaisons will support and inform teams.</a:t>
            </a:r>
          </a:p>
        </p:txBody>
      </p:sp>
      <p:cxnSp>
        <p:nvCxnSpPr>
          <p:cNvPr id="11" name="Straight Connector 10">
            <a:extLst>
              <a:ext uri="{FF2B5EF4-FFF2-40B4-BE49-F238E27FC236}">
                <a16:creationId xmlns:a16="http://schemas.microsoft.com/office/drawing/2014/main" id="{AAF51DAF-2B63-4632-B134-2BF104686CEB}"/>
              </a:ext>
            </a:extLst>
          </p:cNvPr>
          <p:cNvCxnSpPr>
            <a:cxnSpLocks/>
          </p:cNvCxnSpPr>
          <p:nvPr/>
        </p:nvCxnSpPr>
        <p:spPr>
          <a:xfrm>
            <a:off x="1590675" y="5191125"/>
            <a:ext cx="1000125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14" name="Picture 12">
            <a:extLst>
              <a:ext uri="{FF2B5EF4-FFF2-40B4-BE49-F238E27FC236}">
                <a16:creationId xmlns:a16="http://schemas.microsoft.com/office/drawing/2014/main" id="{988C8BA1-2F46-4D02-A808-6579CFE44A8A}"/>
              </a:ext>
            </a:extLst>
          </p:cNvPr>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74792" y="4841219"/>
            <a:ext cx="949183" cy="88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49613538-C510-4455-AF79-3A62D98B750E}"/>
              </a:ext>
            </a:extLst>
          </p:cNvPr>
          <p:cNvSpPr txBox="1"/>
          <p:nvPr/>
        </p:nvSpPr>
        <p:spPr>
          <a:xfrm>
            <a:off x="176199" y="4414767"/>
            <a:ext cx="1346367"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Timeline</a:t>
            </a:r>
          </a:p>
        </p:txBody>
      </p:sp>
      <p:sp>
        <p:nvSpPr>
          <p:cNvPr id="16" name="Star: 5 Points 15">
            <a:extLst>
              <a:ext uri="{FF2B5EF4-FFF2-40B4-BE49-F238E27FC236}">
                <a16:creationId xmlns:a16="http://schemas.microsoft.com/office/drawing/2014/main" id="{A1C8F60B-1FB2-4658-9444-90753620AE3D}"/>
              </a:ext>
            </a:extLst>
          </p:cNvPr>
          <p:cNvSpPr/>
          <p:nvPr/>
        </p:nvSpPr>
        <p:spPr>
          <a:xfrm rot="20577747">
            <a:off x="1479705" y="4584045"/>
            <a:ext cx="352425" cy="338552"/>
          </a:xfrm>
          <a:prstGeom prst="star5">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51C4755F-938E-4D26-974D-26EDB3A74922}"/>
              </a:ext>
            </a:extLst>
          </p:cNvPr>
          <p:cNvSpPr txBox="1"/>
          <p:nvPr/>
        </p:nvSpPr>
        <p:spPr>
          <a:xfrm>
            <a:off x="1519812" y="4497147"/>
            <a:ext cx="134636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Kickoff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3/9/2023</a:t>
            </a:r>
          </a:p>
        </p:txBody>
      </p:sp>
      <p:sp>
        <p:nvSpPr>
          <p:cNvPr id="18" name="TextBox 17">
            <a:extLst>
              <a:ext uri="{FF2B5EF4-FFF2-40B4-BE49-F238E27FC236}">
                <a16:creationId xmlns:a16="http://schemas.microsoft.com/office/drawing/2014/main" id="{CCA2E40E-5A53-4A81-8CB6-87D2C19188B1}"/>
              </a:ext>
            </a:extLst>
          </p:cNvPr>
          <p:cNvSpPr txBox="1"/>
          <p:nvPr/>
        </p:nvSpPr>
        <p:spPr>
          <a:xfrm>
            <a:off x="2585616" y="4394946"/>
            <a:ext cx="134636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March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Monthly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Office Hours</a:t>
            </a:r>
          </a:p>
        </p:txBody>
      </p:sp>
      <p:sp>
        <p:nvSpPr>
          <p:cNvPr id="19" name="TextBox 18">
            <a:extLst>
              <a:ext uri="{FF2B5EF4-FFF2-40B4-BE49-F238E27FC236}">
                <a16:creationId xmlns:a16="http://schemas.microsoft.com/office/drawing/2014/main" id="{DAACA2C9-90C2-48D4-8909-F2E979320EF0}"/>
              </a:ext>
            </a:extLst>
          </p:cNvPr>
          <p:cNvSpPr txBox="1"/>
          <p:nvPr/>
        </p:nvSpPr>
        <p:spPr>
          <a:xfrm>
            <a:off x="3789374" y="4394946"/>
            <a:ext cx="134636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April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Monthly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Office Hours</a:t>
            </a:r>
          </a:p>
        </p:txBody>
      </p:sp>
      <p:sp>
        <p:nvSpPr>
          <p:cNvPr id="20" name="TextBox 19">
            <a:extLst>
              <a:ext uri="{FF2B5EF4-FFF2-40B4-BE49-F238E27FC236}">
                <a16:creationId xmlns:a16="http://schemas.microsoft.com/office/drawing/2014/main" id="{866D95FA-E525-4580-AB78-FACD7B6D9284}"/>
              </a:ext>
            </a:extLst>
          </p:cNvPr>
          <p:cNvSpPr txBox="1"/>
          <p:nvPr/>
        </p:nvSpPr>
        <p:spPr>
          <a:xfrm>
            <a:off x="5014056" y="4394946"/>
            <a:ext cx="134636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Monthly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Office Hours</a:t>
            </a:r>
          </a:p>
        </p:txBody>
      </p:sp>
      <p:sp>
        <p:nvSpPr>
          <p:cNvPr id="21" name="TextBox 20">
            <a:extLst>
              <a:ext uri="{FF2B5EF4-FFF2-40B4-BE49-F238E27FC236}">
                <a16:creationId xmlns:a16="http://schemas.microsoft.com/office/drawing/2014/main" id="{CC69508A-8F0F-4934-9544-176673D8C2AF}"/>
              </a:ext>
            </a:extLst>
          </p:cNvPr>
          <p:cNvSpPr txBox="1"/>
          <p:nvPr/>
        </p:nvSpPr>
        <p:spPr>
          <a:xfrm>
            <a:off x="6272053" y="4404813"/>
            <a:ext cx="134636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June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Monthly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Office Hours</a:t>
            </a:r>
          </a:p>
        </p:txBody>
      </p:sp>
      <p:sp>
        <p:nvSpPr>
          <p:cNvPr id="22" name="TextBox 21">
            <a:extLst>
              <a:ext uri="{FF2B5EF4-FFF2-40B4-BE49-F238E27FC236}">
                <a16:creationId xmlns:a16="http://schemas.microsoft.com/office/drawing/2014/main" id="{48FE481F-A361-4D9D-ABA0-D4416BF3D4BC}"/>
              </a:ext>
            </a:extLst>
          </p:cNvPr>
          <p:cNvSpPr txBox="1"/>
          <p:nvPr/>
        </p:nvSpPr>
        <p:spPr>
          <a:xfrm>
            <a:off x="7442496" y="4419459"/>
            <a:ext cx="134636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July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Monthly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Office Hours</a:t>
            </a:r>
          </a:p>
        </p:txBody>
      </p:sp>
      <p:sp>
        <p:nvSpPr>
          <p:cNvPr id="23" name="TextBox 22">
            <a:extLst>
              <a:ext uri="{FF2B5EF4-FFF2-40B4-BE49-F238E27FC236}">
                <a16:creationId xmlns:a16="http://schemas.microsoft.com/office/drawing/2014/main" id="{614B11A9-63C1-4241-A9F2-685B683F87CA}"/>
              </a:ext>
            </a:extLst>
          </p:cNvPr>
          <p:cNvSpPr txBox="1"/>
          <p:nvPr/>
        </p:nvSpPr>
        <p:spPr>
          <a:xfrm>
            <a:off x="8700493" y="4404813"/>
            <a:ext cx="134636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August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Monthly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Office Hours</a:t>
            </a:r>
          </a:p>
        </p:txBody>
      </p:sp>
      <p:sp>
        <p:nvSpPr>
          <p:cNvPr id="24" name="TextBox 23">
            <a:extLst>
              <a:ext uri="{FF2B5EF4-FFF2-40B4-BE49-F238E27FC236}">
                <a16:creationId xmlns:a16="http://schemas.microsoft.com/office/drawing/2014/main" id="{6D4259A8-F086-494E-B08D-B54B0EB74522}"/>
              </a:ext>
            </a:extLst>
          </p:cNvPr>
          <p:cNvSpPr txBox="1"/>
          <p:nvPr/>
        </p:nvSpPr>
        <p:spPr>
          <a:xfrm>
            <a:off x="9870936" y="4404813"/>
            <a:ext cx="134636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September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Monthly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Office Hours</a:t>
            </a:r>
          </a:p>
        </p:txBody>
      </p:sp>
      <p:cxnSp>
        <p:nvCxnSpPr>
          <p:cNvPr id="25" name="Straight Connector 24">
            <a:extLst>
              <a:ext uri="{FF2B5EF4-FFF2-40B4-BE49-F238E27FC236}">
                <a16:creationId xmlns:a16="http://schemas.microsoft.com/office/drawing/2014/main" id="{B77C47C4-23F2-4224-AE31-8C6E93B5BC1C}"/>
              </a:ext>
            </a:extLst>
          </p:cNvPr>
          <p:cNvCxnSpPr/>
          <p:nvPr/>
        </p:nvCxnSpPr>
        <p:spPr>
          <a:xfrm>
            <a:off x="2183470" y="4923831"/>
            <a:ext cx="0" cy="234892"/>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Straight Connector 25">
            <a:extLst>
              <a:ext uri="{FF2B5EF4-FFF2-40B4-BE49-F238E27FC236}">
                <a16:creationId xmlns:a16="http://schemas.microsoft.com/office/drawing/2014/main" id="{A3B25BB5-1313-47C5-93BD-B900D8A5B1E5}"/>
              </a:ext>
            </a:extLst>
          </p:cNvPr>
          <p:cNvCxnSpPr>
            <a:cxnSpLocks/>
            <a:stCxn id="18" idx="2"/>
          </p:cNvCxnSpPr>
          <p:nvPr/>
        </p:nvCxnSpPr>
        <p:spPr>
          <a:xfrm>
            <a:off x="3258800" y="5041277"/>
            <a:ext cx="0" cy="160413"/>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ECCEDE20-394C-4F10-BDBB-9105194D44C2}"/>
              </a:ext>
            </a:extLst>
          </p:cNvPr>
          <p:cNvCxnSpPr>
            <a:cxnSpLocks/>
          </p:cNvCxnSpPr>
          <p:nvPr/>
        </p:nvCxnSpPr>
        <p:spPr>
          <a:xfrm>
            <a:off x="4482857" y="5030712"/>
            <a:ext cx="0" cy="160413"/>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Straight Connector 27">
            <a:extLst>
              <a:ext uri="{FF2B5EF4-FFF2-40B4-BE49-F238E27FC236}">
                <a16:creationId xmlns:a16="http://schemas.microsoft.com/office/drawing/2014/main" id="{2842902B-6BE6-4B4F-BB10-A62B5F7B851E}"/>
              </a:ext>
            </a:extLst>
          </p:cNvPr>
          <p:cNvCxnSpPr>
            <a:cxnSpLocks/>
          </p:cNvCxnSpPr>
          <p:nvPr/>
        </p:nvCxnSpPr>
        <p:spPr>
          <a:xfrm>
            <a:off x="5687239" y="5030712"/>
            <a:ext cx="0" cy="160413"/>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Straight Connector 28">
            <a:extLst>
              <a:ext uri="{FF2B5EF4-FFF2-40B4-BE49-F238E27FC236}">
                <a16:creationId xmlns:a16="http://schemas.microsoft.com/office/drawing/2014/main" id="{8591BA27-3273-47A7-97B7-A95A0B3946E3}"/>
              </a:ext>
            </a:extLst>
          </p:cNvPr>
          <p:cNvCxnSpPr>
            <a:cxnSpLocks/>
          </p:cNvCxnSpPr>
          <p:nvPr/>
        </p:nvCxnSpPr>
        <p:spPr>
          <a:xfrm>
            <a:off x="6945236" y="5041277"/>
            <a:ext cx="0" cy="160413"/>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Straight Connector 29">
            <a:extLst>
              <a:ext uri="{FF2B5EF4-FFF2-40B4-BE49-F238E27FC236}">
                <a16:creationId xmlns:a16="http://schemas.microsoft.com/office/drawing/2014/main" id="{D71225FB-58A3-44A6-8691-08829F3038FF}"/>
              </a:ext>
            </a:extLst>
          </p:cNvPr>
          <p:cNvCxnSpPr>
            <a:cxnSpLocks/>
          </p:cNvCxnSpPr>
          <p:nvPr/>
        </p:nvCxnSpPr>
        <p:spPr>
          <a:xfrm>
            <a:off x="8115679" y="5051144"/>
            <a:ext cx="0" cy="160413"/>
          </a:xfrm>
          <a:prstGeom prst="line">
            <a:avLst/>
          </a:prstGeom>
        </p:spPr>
        <p:style>
          <a:lnRef idx="1">
            <a:schemeClr val="accent3"/>
          </a:lnRef>
          <a:fillRef idx="0">
            <a:schemeClr val="accent3"/>
          </a:fillRef>
          <a:effectRef idx="0">
            <a:schemeClr val="accent3"/>
          </a:effectRef>
          <a:fontRef idx="minor">
            <a:schemeClr val="tx1"/>
          </a:fontRef>
        </p:style>
      </p:cxnSp>
      <p:cxnSp>
        <p:nvCxnSpPr>
          <p:cNvPr id="31" name="Straight Connector 30">
            <a:extLst>
              <a:ext uri="{FF2B5EF4-FFF2-40B4-BE49-F238E27FC236}">
                <a16:creationId xmlns:a16="http://schemas.microsoft.com/office/drawing/2014/main" id="{8C7F04AC-8ED5-4B4B-AC83-AADF0F282466}"/>
              </a:ext>
            </a:extLst>
          </p:cNvPr>
          <p:cNvCxnSpPr>
            <a:cxnSpLocks/>
          </p:cNvCxnSpPr>
          <p:nvPr/>
        </p:nvCxnSpPr>
        <p:spPr>
          <a:xfrm>
            <a:off x="9373676" y="5030712"/>
            <a:ext cx="0" cy="160413"/>
          </a:xfrm>
          <a:prstGeom prst="line">
            <a:avLst/>
          </a:prstGeom>
        </p:spPr>
        <p:style>
          <a:lnRef idx="1">
            <a:schemeClr val="accent3"/>
          </a:lnRef>
          <a:fillRef idx="0">
            <a:schemeClr val="accent3"/>
          </a:fillRef>
          <a:effectRef idx="0">
            <a:schemeClr val="accent3"/>
          </a:effectRef>
          <a:fontRef idx="minor">
            <a:schemeClr val="tx1"/>
          </a:fontRef>
        </p:style>
      </p:cxnSp>
      <p:cxnSp>
        <p:nvCxnSpPr>
          <p:cNvPr id="32" name="Straight Connector 31">
            <a:extLst>
              <a:ext uri="{FF2B5EF4-FFF2-40B4-BE49-F238E27FC236}">
                <a16:creationId xmlns:a16="http://schemas.microsoft.com/office/drawing/2014/main" id="{E555E7BC-8E63-47E4-AE77-2C3C958FD75B}"/>
              </a:ext>
            </a:extLst>
          </p:cNvPr>
          <p:cNvCxnSpPr>
            <a:cxnSpLocks/>
          </p:cNvCxnSpPr>
          <p:nvPr/>
        </p:nvCxnSpPr>
        <p:spPr>
          <a:xfrm>
            <a:off x="10535844" y="5030711"/>
            <a:ext cx="0" cy="160413"/>
          </a:xfrm>
          <a:prstGeom prst="line">
            <a:avLst/>
          </a:prstGeom>
        </p:spPr>
        <p:style>
          <a:lnRef idx="1">
            <a:schemeClr val="accent3"/>
          </a:lnRef>
          <a:fillRef idx="0">
            <a:schemeClr val="accent3"/>
          </a:fillRef>
          <a:effectRef idx="0">
            <a:schemeClr val="accent3"/>
          </a:effectRef>
          <a:fontRef idx="minor">
            <a:schemeClr val="tx1"/>
          </a:fontRef>
        </p:style>
      </p:cxnSp>
      <p:sp>
        <p:nvSpPr>
          <p:cNvPr id="33" name="TextBox 32">
            <a:extLst>
              <a:ext uri="{FF2B5EF4-FFF2-40B4-BE49-F238E27FC236}">
                <a16:creationId xmlns:a16="http://schemas.microsoft.com/office/drawing/2014/main" id="{A8EC9E93-EA5F-4B68-A767-9DF5B9F1EBC3}"/>
              </a:ext>
            </a:extLst>
          </p:cNvPr>
          <p:cNvSpPr txBox="1"/>
          <p:nvPr/>
        </p:nvSpPr>
        <p:spPr>
          <a:xfrm>
            <a:off x="2004591" y="5308571"/>
            <a:ext cx="134636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March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Use tools for assessment</a:t>
            </a:r>
          </a:p>
        </p:txBody>
      </p:sp>
      <p:sp>
        <p:nvSpPr>
          <p:cNvPr id="34" name="TextBox 33">
            <a:extLst>
              <a:ext uri="{FF2B5EF4-FFF2-40B4-BE49-F238E27FC236}">
                <a16:creationId xmlns:a16="http://schemas.microsoft.com/office/drawing/2014/main" id="{9E2808CF-3FC7-404B-977C-D073C50EFBE3}"/>
              </a:ext>
            </a:extLst>
          </p:cNvPr>
          <p:cNvSpPr txBox="1"/>
          <p:nvPr/>
        </p:nvSpPr>
        <p:spPr>
          <a:xfrm>
            <a:off x="3116190" y="5316461"/>
            <a:ext cx="134636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April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Use tools for assessment</a:t>
            </a:r>
          </a:p>
        </p:txBody>
      </p:sp>
      <p:sp>
        <p:nvSpPr>
          <p:cNvPr id="35" name="TextBox 34">
            <a:extLst>
              <a:ext uri="{FF2B5EF4-FFF2-40B4-BE49-F238E27FC236}">
                <a16:creationId xmlns:a16="http://schemas.microsoft.com/office/drawing/2014/main" id="{ED6DBD69-5F22-4DB2-8812-B46D29C0928C}"/>
              </a:ext>
            </a:extLst>
          </p:cNvPr>
          <p:cNvSpPr txBox="1"/>
          <p:nvPr/>
        </p:nvSpPr>
        <p:spPr>
          <a:xfrm>
            <a:off x="4340872" y="5325986"/>
            <a:ext cx="134636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Use tools for assessment</a:t>
            </a:r>
          </a:p>
        </p:txBody>
      </p:sp>
      <p:sp>
        <p:nvSpPr>
          <p:cNvPr id="36" name="TextBox 35">
            <a:extLst>
              <a:ext uri="{FF2B5EF4-FFF2-40B4-BE49-F238E27FC236}">
                <a16:creationId xmlns:a16="http://schemas.microsoft.com/office/drawing/2014/main" id="{95AFBE07-9148-4D27-9D48-05EEA5A659A7}"/>
              </a:ext>
            </a:extLst>
          </p:cNvPr>
          <p:cNvSpPr txBox="1"/>
          <p:nvPr/>
        </p:nvSpPr>
        <p:spPr>
          <a:xfrm>
            <a:off x="6769312" y="5298103"/>
            <a:ext cx="134636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June-July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Use tools for assessment</a:t>
            </a:r>
          </a:p>
        </p:txBody>
      </p:sp>
      <p:sp>
        <p:nvSpPr>
          <p:cNvPr id="37" name="TextBox 36">
            <a:extLst>
              <a:ext uri="{FF2B5EF4-FFF2-40B4-BE49-F238E27FC236}">
                <a16:creationId xmlns:a16="http://schemas.microsoft.com/office/drawing/2014/main" id="{677072F8-593D-4BDF-A6B8-D05515F99A38}"/>
              </a:ext>
            </a:extLst>
          </p:cNvPr>
          <p:cNvSpPr txBox="1"/>
          <p:nvPr/>
        </p:nvSpPr>
        <p:spPr>
          <a:xfrm>
            <a:off x="9056677" y="5308571"/>
            <a:ext cx="198036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August-September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Use Sustainment tools for continued assessment</a:t>
            </a:r>
          </a:p>
        </p:txBody>
      </p:sp>
      <p:cxnSp>
        <p:nvCxnSpPr>
          <p:cNvPr id="38" name="Straight Connector 37">
            <a:extLst>
              <a:ext uri="{FF2B5EF4-FFF2-40B4-BE49-F238E27FC236}">
                <a16:creationId xmlns:a16="http://schemas.microsoft.com/office/drawing/2014/main" id="{26D57B1F-9294-4F2F-A0AC-D004E5FA7EB9}"/>
              </a:ext>
            </a:extLst>
          </p:cNvPr>
          <p:cNvCxnSpPr>
            <a:cxnSpLocks/>
          </p:cNvCxnSpPr>
          <p:nvPr/>
        </p:nvCxnSpPr>
        <p:spPr>
          <a:xfrm>
            <a:off x="2706350" y="5191124"/>
            <a:ext cx="0" cy="160413"/>
          </a:xfrm>
          <a:prstGeom prst="line">
            <a:avLst/>
          </a:prstGeom>
        </p:spPr>
        <p:style>
          <a:lnRef idx="1">
            <a:schemeClr val="accent3"/>
          </a:lnRef>
          <a:fillRef idx="0">
            <a:schemeClr val="accent3"/>
          </a:fillRef>
          <a:effectRef idx="0">
            <a:schemeClr val="accent3"/>
          </a:effectRef>
          <a:fontRef idx="minor">
            <a:schemeClr val="tx1"/>
          </a:fontRef>
        </p:style>
      </p:cxnSp>
      <p:cxnSp>
        <p:nvCxnSpPr>
          <p:cNvPr id="39" name="Straight Connector 38">
            <a:extLst>
              <a:ext uri="{FF2B5EF4-FFF2-40B4-BE49-F238E27FC236}">
                <a16:creationId xmlns:a16="http://schemas.microsoft.com/office/drawing/2014/main" id="{D2D99A16-3C16-46E4-BB42-C7A525A9E3EF}"/>
              </a:ext>
            </a:extLst>
          </p:cNvPr>
          <p:cNvCxnSpPr>
            <a:cxnSpLocks/>
          </p:cNvCxnSpPr>
          <p:nvPr/>
        </p:nvCxnSpPr>
        <p:spPr>
          <a:xfrm>
            <a:off x="3781099" y="5191124"/>
            <a:ext cx="0" cy="160413"/>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Straight Connector 39">
            <a:extLst>
              <a:ext uri="{FF2B5EF4-FFF2-40B4-BE49-F238E27FC236}">
                <a16:creationId xmlns:a16="http://schemas.microsoft.com/office/drawing/2014/main" id="{803C3FFD-9327-40C3-A52E-68BB0A9844F5}"/>
              </a:ext>
            </a:extLst>
          </p:cNvPr>
          <p:cNvCxnSpPr>
            <a:cxnSpLocks/>
          </p:cNvCxnSpPr>
          <p:nvPr/>
        </p:nvCxnSpPr>
        <p:spPr>
          <a:xfrm>
            <a:off x="5014056" y="5201690"/>
            <a:ext cx="0" cy="160413"/>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Straight Connector 40">
            <a:extLst>
              <a:ext uri="{FF2B5EF4-FFF2-40B4-BE49-F238E27FC236}">
                <a16:creationId xmlns:a16="http://schemas.microsoft.com/office/drawing/2014/main" id="{582BA70E-CC65-43C4-B8C6-9143F45B7137}"/>
              </a:ext>
            </a:extLst>
          </p:cNvPr>
          <p:cNvCxnSpPr>
            <a:cxnSpLocks/>
          </p:cNvCxnSpPr>
          <p:nvPr/>
        </p:nvCxnSpPr>
        <p:spPr>
          <a:xfrm>
            <a:off x="7442496" y="5191124"/>
            <a:ext cx="0" cy="160413"/>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Straight Connector 41">
            <a:extLst>
              <a:ext uri="{FF2B5EF4-FFF2-40B4-BE49-F238E27FC236}">
                <a16:creationId xmlns:a16="http://schemas.microsoft.com/office/drawing/2014/main" id="{8E102901-E13B-470A-ADB7-6962CC274C83}"/>
              </a:ext>
            </a:extLst>
          </p:cNvPr>
          <p:cNvCxnSpPr>
            <a:cxnSpLocks/>
          </p:cNvCxnSpPr>
          <p:nvPr/>
        </p:nvCxnSpPr>
        <p:spPr>
          <a:xfrm>
            <a:off x="10046860" y="5201690"/>
            <a:ext cx="0" cy="160413"/>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3807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2">
            <a:extLst>
              <a:ext uri="{FF2B5EF4-FFF2-40B4-BE49-F238E27FC236}">
                <a16:creationId xmlns:a16="http://schemas.microsoft.com/office/drawing/2014/main" id="{53FA1CB0-7BD2-4156-99DE-15738EE88DD6}"/>
              </a:ext>
            </a:extLst>
          </p:cNvPr>
          <p:cNvGraphicFramePr>
            <a:graphicFrameLocks/>
          </p:cNvGraphicFramePr>
          <p:nvPr>
            <p:extLst>
              <p:ext uri="{D42A27DB-BD31-4B8C-83A1-F6EECF244321}">
                <p14:modId xmlns:p14="http://schemas.microsoft.com/office/powerpoint/2010/main" val="4283288203"/>
              </p:ext>
            </p:extLst>
          </p:nvPr>
        </p:nvGraphicFramePr>
        <p:xfrm>
          <a:off x="838201" y="1267263"/>
          <a:ext cx="10515597" cy="4415136"/>
        </p:xfrm>
        <a:graphic>
          <a:graphicData uri="http://schemas.openxmlformats.org/drawingml/2006/table">
            <a:tbl>
              <a:tblPr firstRow="1" bandRow="1">
                <a:tableStyleId>{F5AB1C69-6EDB-4FF4-983F-18BD219EF322}</a:tableStyleId>
              </a:tblPr>
              <a:tblGrid>
                <a:gridCol w="1200808">
                  <a:extLst>
                    <a:ext uri="{9D8B030D-6E8A-4147-A177-3AD203B41FA5}">
                      <a16:colId xmlns:a16="http://schemas.microsoft.com/office/drawing/2014/main" val="1344347719"/>
                    </a:ext>
                  </a:extLst>
                </a:gridCol>
                <a:gridCol w="2306750">
                  <a:extLst>
                    <a:ext uri="{9D8B030D-6E8A-4147-A177-3AD203B41FA5}">
                      <a16:colId xmlns:a16="http://schemas.microsoft.com/office/drawing/2014/main" val="3381429751"/>
                    </a:ext>
                  </a:extLst>
                </a:gridCol>
                <a:gridCol w="7008039">
                  <a:extLst>
                    <a:ext uri="{9D8B030D-6E8A-4147-A177-3AD203B41FA5}">
                      <a16:colId xmlns:a16="http://schemas.microsoft.com/office/drawing/2014/main" val="3325732369"/>
                    </a:ext>
                  </a:extLst>
                </a:gridCol>
              </a:tblGrid>
              <a:tr h="370840">
                <a:tc gridSpan="2">
                  <a:txBody>
                    <a:bodyPr/>
                    <a:lstStyle/>
                    <a:p>
                      <a:r>
                        <a:rPr lang="en-US" sz="1200" b="1" i="0" dirty="0">
                          <a:latin typeface="Arial" panose="020B0604020202020204" pitchFamily="34" charset="0"/>
                          <a:cs typeface="Arial" panose="020B0604020202020204" pitchFamily="34" charset="0"/>
                        </a:rPr>
                        <a:t>Tool # 3</a:t>
                      </a:r>
                    </a:p>
                  </a:txBody>
                  <a:tcPr anchor="ctr">
                    <a:solidFill>
                      <a:srgbClr val="092F57"/>
                    </a:solidFill>
                  </a:tcPr>
                </a:tc>
                <a:tc hMerge="1">
                  <a:txBody>
                    <a:bodyPr/>
                    <a:lstStyle/>
                    <a:p>
                      <a:r>
                        <a:rPr lang="en-US" sz="1200" dirty="0">
                          <a:latin typeface="Arial" panose="020B0604020202020204" pitchFamily="34" charset="0"/>
                          <a:cs typeface="Arial" panose="020B0604020202020204" pitchFamily="34" charset="0"/>
                        </a:rPr>
                        <a:t>Item</a:t>
                      </a:r>
                    </a:p>
                  </a:txBody>
                  <a:tcPr anchor="ctr">
                    <a:solidFill>
                      <a:srgbClr val="092F57"/>
                    </a:solidFill>
                  </a:tcPr>
                </a:tc>
                <a:tc>
                  <a:txBody>
                    <a:bodyPr/>
                    <a:lstStyle/>
                    <a:p>
                      <a:r>
                        <a:rPr lang="en-US" sz="1200" i="1" dirty="0">
                          <a:latin typeface="Arial" panose="020B0604020202020204" pitchFamily="34" charset="0"/>
                          <a:cs typeface="Arial" panose="020B0604020202020204" pitchFamily="34" charset="0"/>
                        </a:rPr>
                        <a:t>Tool name:  UX Simulations</a:t>
                      </a:r>
                    </a:p>
                  </a:txBody>
                  <a:tcPr anchor="ctr">
                    <a:solidFill>
                      <a:srgbClr val="092F57"/>
                    </a:solidFill>
                  </a:tcPr>
                </a:tc>
                <a:extLst>
                  <a:ext uri="{0D108BD9-81ED-4DB2-BD59-A6C34878D82A}">
                    <a16:rowId xmlns:a16="http://schemas.microsoft.com/office/drawing/2014/main" val="2970227842"/>
                  </a:ext>
                </a:extLst>
              </a:tr>
              <a:tr h="386696">
                <a:tc>
                  <a:txBody>
                    <a:bodyPr/>
                    <a:lstStyle/>
                    <a:p>
                      <a:endParaRPr lang="en-US" sz="1200" b="1" dirty="0">
                        <a:solidFill>
                          <a:schemeClr val="bg1"/>
                        </a:solidFill>
                        <a:latin typeface="Arial" panose="020B0604020202020204" pitchFamily="34" charset="0"/>
                        <a:cs typeface="Arial" panose="020B0604020202020204" pitchFamily="34" charset="0"/>
                      </a:endParaRPr>
                    </a:p>
                  </a:txBody>
                  <a:tcPr anchor="ctr">
                    <a:noFill/>
                  </a:tcPr>
                </a:tc>
                <a:tc>
                  <a:txBody>
                    <a:bodyPr/>
                    <a:lstStyle/>
                    <a:p>
                      <a:r>
                        <a:rPr lang="en-US" sz="1200" b="1" dirty="0">
                          <a:solidFill>
                            <a:schemeClr val="bg1"/>
                          </a:solidFill>
                          <a:latin typeface="Arial" panose="020B0604020202020204" pitchFamily="34" charset="0"/>
                          <a:cs typeface="Arial" panose="020B0604020202020204" pitchFamily="34" charset="0"/>
                        </a:rPr>
                        <a:t>Focus</a:t>
                      </a:r>
                    </a:p>
                  </a:txBody>
                  <a:tcPr anchor="ctr">
                    <a:solidFill>
                      <a:srgbClr val="092F57"/>
                    </a:solidFill>
                  </a:tcPr>
                </a:tc>
                <a:tc>
                  <a:txBody>
                    <a:bodyPr/>
                    <a:lstStyle/>
                    <a:p>
                      <a:r>
                        <a:rPr lang="en-US" sz="1200" b="1" dirty="0">
                          <a:solidFill>
                            <a:schemeClr val="bg1"/>
                          </a:solidFill>
                          <a:latin typeface="Arial" panose="020B0604020202020204" pitchFamily="34" charset="0"/>
                          <a:cs typeface="Arial" panose="020B0604020202020204" pitchFamily="34" charset="0"/>
                        </a:rPr>
                        <a:t>Response</a:t>
                      </a:r>
                    </a:p>
                  </a:txBody>
                  <a:tcPr anchor="ctr">
                    <a:solidFill>
                      <a:srgbClr val="092F57"/>
                    </a:solidFill>
                  </a:tcPr>
                </a:tc>
                <a:extLst>
                  <a:ext uri="{0D108BD9-81ED-4DB2-BD59-A6C34878D82A}">
                    <a16:rowId xmlns:a16="http://schemas.microsoft.com/office/drawing/2014/main" val="5861726"/>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Why is this important?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solidFill>
                            <a:schemeClr val="tx1"/>
                          </a:solidFill>
                          <a:latin typeface="Arial" panose="020B0604020202020204" pitchFamily="34" charset="0"/>
                          <a:cs typeface="Arial" panose="020B0604020202020204" pitchFamily="34" charset="0"/>
                        </a:rPr>
                        <a:t>UX Simulations are interactive web-based experiences that mimic users being inside the system and guide them through common processes relevant to their roles.</a:t>
                      </a:r>
                    </a:p>
                  </a:txBody>
                  <a:tcPr anchor="ctr"/>
                </a:tc>
                <a:extLst>
                  <a:ext uri="{0D108BD9-81ED-4DB2-BD59-A6C34878D82A}">
                    <a16:rowId xmlns:a16="http://schemas.microsoft.com/office/drawing/2014/main" val="2198317504"/>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Who is the target audience?</a:t>
                      </a:r>
                    </a:p>
                  </a:txBody>
                  <a:tcPr anchor="ctr"/>
                </a:tc>
                <a:tc>
                  <a:txBody>
                    <a:bodyPr/>
                    <a:lstStyle/>
                    <a:p>
                      <a:pPr marL="0" marR="0">
                        <a:spcBef>
                          <a:spcPts val="0"/>
                        </a:spcBef>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Agency Employees, Managers, and HR Generalists. </a:t>
                      </a:r>
                    </a:p>
                  </a:txBody>
                  <a:tcPr anchor="ctr"/>
                </a:tc>
                <a:extLst>
                  <a:ext uri="{0D108BD9-81ED-4DB2-BD59-A6C34878D82A}">
                    <a16:rowId xmlns:a16="http://schemas.microsoft.com/office/drawing/2014/main" val="268593802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is the objective?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To introduce users to the look and feel of Luma. Please note, the objective of the simulations is not to train staff bur to demystify the system prior to formal training.  </a:t>
                      </a:r>
                    </a:p>
                  </a:txBody>
                  <a:tcPr anchor="ctr"/>
                </a:tc>
                <a:extLst>
                  <a:ext uri="{0D108BD9-81ED-4DB2-BD59-A6C34878D82A}">
                    <a16:rowId xmlns:a16="http://schemas.microsoft.com/office/drawing/2014/main" val="80892588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are some suggested communication/distribution  channels?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tx1"/>
                          </a:solidFill>
                          <a:latin typeface="Arial" panose="020B0604020202020204" pitchFamily="34" charset="0"/>
                          <a:cs typeface="Arial" panose="020B0604020202020204" pitchFamily="34" charset="0"/>
                        </a:rPr>
                        <a:t>Email, Agency newsletters.</a:t>
                      </a:r>
                    </a:p>
                  </a:txBody>
                  <a:tcPr anchor="ctr"/>
                </a:tc>
                <a:extLst>
                  <a:ext uri="{0D108BD9-81ED-4DB2-BD59-A6C34878D82A}">
                    <a16:rowId xmlns:a16="http://schemas.microsoft.com/office/drawing/2014/main" val="1697775440"/>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Recommended timing: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tx1"/>
                          </a:solidFill>
                          <a:latin typeface="Arial" panose="020B0604020202020204" pitchFamily="34" charset="0"/>
                          <a:cs typeface="Arial" panose="020B0604020202020204" pitchFamily="34" charset="0"/>
                        </a:rPr>
                        <a:t>At your earliest convenience.</a:t>
                      </a:r>
                    </a:p>
                  </a:txBody>
                  <a:tcPr anchor="ctr"/>
                </a:tc>
                <a:extLst>
                  <a:ext uri="{0D108BD9-81ED-4DB2-BD59-A6C34878D82A}">
                    <a16:rowId xmlns:a16="http://schemas.microsoft.com/office/drawing/2014/main" val="3405783320"/>
                  </a:ext>
                </a:extLst>
              </a:tr>
            </a:tbl>
          </a:graphicData>
        </a:graphic>
      </p:graphicFrame>
      <p:pic>
        <p:nvPicPr>
          <p:cNvPr id="6" name="Graphic 5" descr="Comment Important with solid fill">
            <a:extLst>
              <a:ext uri="{FF2B5EF4-FFF2-40B4-BE49-F238E27FC236}">
                <a16:creationId xmlns:a16="http://schemas.microsoft.com/office/drawing/2014/main" id="{54EBC70F-C2FF-43C2-8763-4DE789D5B3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1307" y="2063899"/>
            <a:ext cx="675290" cy="675290"/>
          </a:xfrm>
          <a:prstGeom prst="rect">
            <a:avLst/>
          </a:prstGeom>
        </p:spPr>
      </p:pic>
      <p:pic>
        <p:nvPicPr>
          <p:cNvPr id="8" name="Graphic 7" descr="Group with solid fill">
            <a:extLst>
              <a:ext uri="{FF2B5EF4-FFF2-40B4-BE49-F238E27FC236}">
                <a16:creationId xmlns:a16="http://schemas.microsoft.com/office/drawing/2014/main" id="{AB6C4EAD-7583-478F-AC18-ED217D0DB6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3515" y="2676636"/>
            <a:ext cx="914400" cy="914400"/>
          </a:xfrm>
          <a:prstGeom prst="rect">
            <a:avLst/>
          </a:prstGeom>
        </p:spPr>
      </p:pic>
      <p:pic>
        <p:nvPicPr>
          <p:cNvPr id="9" name="Graphic 8" descr="Presentation with checklist with solid fill">
            <a:extLst>
              <a:ext uri="{FF2B5EF4-FFF2-40B4-BE49-F238E27FC236}">
                <a16:creationId xmlns:a16="http://schemas.microsoft.com/office/drawing/2014/main" id="{8BC54312-BD94-4AFA-8250-83FC89ADCF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8131" y="3608567"/>
            <a:ext cx="583324" cy="583324"/>
          </a:xfrm>
          <a:prstGeom prst="rect">
            <a:avLst/>
          </a:prstGeom>
        </p:spPr>
      </p:pic>
      <p:pic>
        <p:nvPicPr>
          <p:cNvPr id="10" name="Graphic 9" descr="Marketing outline">
            <a:extLst>
              <a:ext uri="{FF2B5EF4-FFF2-40B4-BE49-F238E27FC236}">
                <a16:creationId xmlns:a16="http://schemas.microsoft.com/office/drawing/2014/main" id="{6EF44A40-E7C2-41A7-BB7F-B9F0FB1D5F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11998" y="4306642"/>
            <a:ext cx="583324" cy="583324"/>
          </a:xfrm>
          <a:prstGeom prst="rect">
            <a:avLst/>
          </a:prstGeom>
        </p:spPr>
      </p:pic>
      <p:pic>
        <p:nvPicPr>
          <p:cNvPr id="11" name="Graphic 10" descr="Clock with solid fill">
            <a:extLst>
              <a:ext uri="{FF2B5EF4-FFF2-40B4-BE49-F238E27FC236}">
                <a16:creationId xmlns:a16="http://schemas.microsoft.com/office/drawing/2014/main" id="{4F3CB184-DEE7-4FBB-89DC-F64D82C25A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642" y="4970095"/>
            <a:ext cx="659524" cy="659524"/>
          </a:xfrm>
          <a:prstGeom prst="rect">
            <a:avLst/>
          </a:prstGeom>
        </p:spPr>
      </p:pic>
      <p:sp>
        <p:nvSpPr>
          <p:cNvPr id="12" name="TextBox 11">
            <a:extLst>
              <a:ext uri="{FF2B5EF4-FFF2-40B4-BE49-F238E27FC236}">
                <a16:creationId xmlns:a16="http://schemas.microsoft.com/office/drawing/2014/main" id="{F993C483-708F-47EE-8CB1-5316689F1203}"/>
              </a:ext>
            </a:extLst>
          </p:cNvPr>
          <p:cNvSpPr txBox="1"/>
          <p:nvPr/>
        </p:nvSpPr>
        <p:spPr>
          <a:xfrm>
            <a:off x="11045228" y="6438510"/>
            <a:ext cx="4098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p>
        </p:txBody>
      </p:sp>
      <p:sp>
        <p:nvSpPr>
          <p:cNvPr id="14" name="TextBox 13">
            <a:extLst>
              <a:ext uri="{FF2B5EF4-FFF2-40B4-BE49-F238E27FC236}">
                <a16:creationId xmlns:a16="http://schemas.microsoft.com/office/drawing/2014/main" id="{C017FC39-DF20-44F0-BA10-69F9DFD6D971}"/>
              </a:ext>
            </a:extLst>
          </p:cNvPr>
          <p:cNvSpPr txBox="1"/>
          <p:nvPr/>
        </p:nvSpPr>
        <p:spPr>
          <a:xfrm>
            <a:off x="0" y="370930"/>
            <a:ext cx="4962525"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User Experience (UX) Simulations</a:t>
            </a:r>
          </a:p>
        </p:txBody>
      </p:sp>
    </p:spTree>
    <p:extLst>
      <p:ext uri="{BB962C8B-B14F-4D97-AF65-F5344CB8AC3E}">
        <p14:creationId xmlns:p14="http://schemas.microsoft.com/office/powerpoint/2010/main" val="110054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993C483-708F-47EE-8CB1-5316689F1203}"/>
              </a:ext>
            </a:extLst>
          </p:cNvPr>
          <p:cNvSpPr txBox="1"/>
          <p:nvPr/>
        </p:nvSpPr>
        <p:spPr>
          <a:xfrm>
            <a:off x="11045229" y="6438510"/>
            <a:ext cx="37645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8</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B68C8456-3CA1-40A1-843E-991741D5C0CD}"/>
              </a:ext>
            </a:extLst>
          </p:cNvPr>
          <p:cNvSpPr/>
          <p:nvPr/>
        </p:nvSpPr>
        <p:spPr>
          <a:xfrm>
            <a:off x="7838313" y="1743791"/>
            <a:ext cx="4062603" cy="3368036"/>
          </a:xfrm>
          <a:prstGeom prst="roundRect">
            <a:avLst/>
          </a:prstGeom>
          <a:solidFill>
            <a:srgbClr val="00305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59A5D13-16D6-4412-B2D5-37F477C9D710}"/>
              </a:ext>
            </a:extLst>
          </p:cNvPr>
          <p:cNvSpPr txBox="1"/>
          <p:nvPr/>
        </p:nvSpPr>
        <p:spPr>
          <a:xfrm>
            <a:off x="8126158" y="2090201"/>
            <a:ext cx="3486912" cy="2585323"/>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You can now </a:t>
            </a:r>
            <a:r>
              <a:rPr lang="en-US" dirty="0">
                <a:solidFill>
                  <a:prstClr val="white"/>
                </a:solidFill>
                <a:latin typeface="Arial" panose="020B0604020202020204" pitchFamily="34" charset="0"/>
                <a:cs typeface="Arial" panose="020B0604020202020204" pitchFamily="34" charset="0"/>
                <a:hlinkClick r:id="rId4"/>
              </a:rPr>
              <a:t>access UX Simulations</a:t>
            </a:r>
            <a:r>
              <a:rPr lang="en-US" dirty="0">
                <a:solidFill>
                  <a:prstClr val="white"/>
                </a:solidFill>
                <a:latin typeface="Arial" panose="020B0604020202020204" pitchFamily="34" charset="0"/>
                <a:cs typeface="Arial" panose="020B0604020202020204" pitchFamily="34" charset="0"/>
              </a:rPr>
              <a:t> for three roles: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Employee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Manager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HR Generalist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C82E7FD-91EE-4C39-BAC3-00491854ECFA}"/>
              </a:ext>
            </a:extLst>
          </p:cNvPr>
          <p:cNvSpPr txBox="1"/>
          <p:nvPr/>
        </p:nvSpPr>
        <p:spPr>
          <a:xfrm>
            <a:off x="0" y="370930"/>
            <a:ext cx="4962525"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User Experience (UX) Simulations</a:t>
            </a:r>
          </a:p>
        </p:txBody>
      </p:sp>
      <p:grpSp>
        <p:nvGrpSpPr>
          <p:cNvPr id="5" name="Group 4">
            <a:extLst>
              <a:ext uri="{FF2B5EF4-FFF2-40B4-BE49-F238E27FC236}">
                <a16:creationId xmlns:a16="http://schemas.microsoft.com/office/drawing/2014/main" id="{6B8DE82E-75E3-49E2-A599-2E54B0C06A16}"/>
              </a:ext>
            </a:extLst>
          </p:cNvPr>
          <p:cNvGrpSpPr/>
          <p:nvPr/>
        </p:nvGrpSpPr>
        <p:grpSpPr>
          <a:xfrm>
            <a:off x="291083" y="1300534"/>
            <a:ext cx="6135474" cy="4256931"/>
            <a:chOff x="810357" y="1317604"/>
            <a:chExt cx="6135474" cy="4256931"/>
          </a:xfrm>
        </p:grpSpPr>
        <p:pic>
          <p:nvPicPr>
            <p:cNvPr id="10" name="Picture 9">
              <a:extLst>
                <a:ext uri="{FF2B5EF4-FFF2-40B4-BE49-F238E27FC236}">
                  <a16:creationId xmlns:a16="http://schemas.microsoft.com/office/drawing/2014/main" id="{DB5538F0-4F43-4D33-BEEA-65DCDA51FDA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4910" r="14188"/>
            <a:stretch/>
          </p:blipFill>
          <p:spPr>
            <a:xfrm>
              <a:off x="810357" y="1317604"/>
              <a:ext cx="6135474" cy="4256931"/>
            </a:xfrm>
            <a:prstGeom prst="rect">
              <a:avLst/>
            </a:prstGeom>
          </p:spPr>
        </p:pic>
        <p:pic>
          <p:nvPicPr>
            <p:cNvPr id="3" name="Picture 2">
              <a:extLst>
                <a:ext uri="{FF2B5EF4-FFF2-40B4-BE49-F238E27FC236}">
                  <a16:creationId xmlns:a16="http://schemas.microsoft.com/office/drawing/2014/main" id="{6E8C2311-18F0-4925-BD33-34A1579CC4DD}"/>
                </a:ext>
              </a:extLst>
            </p:cNvPr>
            <p:cNvPicPr>
              <a:picLocks noChangeAspect="1"/>
            </p:cNvPicPr>
            <p:nvPr/>
          </p:nvPicPr>
          <p:blipFill>
            <a:blip r:embed="rId7"/>
            <a:stretch>
              <a:fillRect/>
            </a:stretch>
          </p:blipFill>
          <p:spPr>
            <a:xfrm>
              <a:off x="1674564" y="1883885"/>
              <a:ext cx="4383250" cy="2533879"/>
            </a:xfrm>
            <a:prstGeom prst="rect">
              <a:avLst/>
            </a:prstGeom>
          </p:spPr>
        </p:pic>
      </p:grpSp>
      <p:sp>
        <p:nvSpPr>
          <p:cNvPr id="14" name="Freeform 122">
            <a:extLst>
              <a:ext uri="{FF2B5EF4-FFF2-40B4-BE49-F238E27FC236}">
                <a16:creationId xmlns:a16="http://schemas.microsoft.com/office/drawing/2014/main" id="{9E41921C-ACC4-4F52-A23D-E0F4AD5C757F}"/>
              </a:ext>
            </a:extLst>
          </p:cNvPr>
          <p:cNvSpPr>
            <a:spLocks/>
          </p:cNvSpPr>
          <p:nvPr/>
        </p:nvSpPr>
        <p:spPr bwMode="auto">
          <a:xfrm>
            <a:off x="8293267" y="3003364"/>
            <a:ext cx="321344" cy="248540"/>
          </a:xfrm>
          <a:custGeom>
            <a:avLst/>
            <a:gdLst>
              <a:gd name="T0" fmla="*/ 27 w 128"/>
              <a:gd name="T1" fmla="*/ 81 h 99"/>
              <a:gd name="T2" fmla="*/ 47 w 128"/>
              <a:gd name="T3" fmla="*/ 99 h 99"/>
              <a:gd name="T4" fmla="*/ 128 w 128"/>
              <a:gd name="T5" fmla="*/ 18 h 99"/>
              <a:gd name="T6" fmla="*/ 108 w 128"/>
              <a:gd name="T7" fmla="*/ 0 h 99"/>
              <a:gd name="T8" fmla="*/ 47 w 128"/>
              <a:gd name="T9" fmla="*/ 62 h 99"/>
              <a:gd name="T10" fmla="*/ 20 w 128"/>
              <a:gd name="T11" fmla="*/ 35 h 99"/>
              <a:gd name="T12" fmla="*/ 0 w 128"/>
              <a:gd name="T13" fmla="*/ 54 h 99"/>
              <a:gd name="T14" fmla="*/ 27 w 128"/>
              <a:gd name="T15" fmla="*/ 81 h 99"/>
              <a:gd name="T16" fmla="*/ 27 w 128"/>
              <a:gd name="T17" fmla="*/ 8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9">
                <a:moveTo>
                  <a:pt x="27" y="81"/>
                </a:moveTo>
                <a:lnTo>
                  <a:pt x="47" y="99"/>
                </a:lnTo>
                <a:lnTo>
                  <a:pt x="128" y="18"/>
                </a:lnTo>
                <a:lnTo>
                  <a:pt x="108" y="0"/>
                </a:lnTo>
                <a:lnTo>
                  <a:pt x="47" y="62"/>
                </a:lnTo>
                <a:lnTo>
                  <a:pt x="20" y="35"/>
                </a:lnTo>
                <a:lnTo>
                  <a:pt x="0" y="54"/>
                </a:lnTo>
                <a:lnTo>
                  <a:pt x="27" y="81"/>
                </a:lnTo>
                <a:lnTo>
                  <a:pt x="27" y="81"/>
                </a:lnTo>
                <a:close/>
              </a:path>
            </a:pathLst>
          </a:custGeom>
          <a:solidFill>
            <a:srgbClr val="FFB81C"/>
          </a:solidFill>
          <a:ln>
            <a:solidFill>
              <a:srgbClr val="FFB81C"/>
            </a:solidFill>
          </a:ln>
        </p:spPr>
        <p:txBody>
          <a:bodyPr vert="horz" wrap="square" lIns="119486" tIns="59743" rIns="119486" bIns="59743" numCol="1" anchor="t" anchorCtr="0" compatLnSpc="1">
            <a:prstTxWarp prst="textNoShape">
              <a:avLst/>
            </a:prstTxWarp>
          </a:bodyPr>
          <a:lstStyle/>
          <a:p>
            <a:endParaRPr lang="en-US" sz="2352"/>
          </a:p>
        </p:txBody>
      </p:sp>
      <p:sp>
        <p:nvSpPr>
          <p:cNvPr id="17" name="Freeform 122">
            <a:extLst>
              <a:ext uri="{FF2B5EF4-FFF2-40B4-BE49-F238E27FC236}">
                <a16:creationId xmlns:a16="http://schemas.microsoft.com/office/drawing/2014/main" id="{7A042C43-503A-457C-AAEE-3CE478638388}"/>
              </a:ext>
            </a:extLst>
          </p:cNvPr>
          <p:cNvSpPr>
            <a:spLocks/>
          </p:cNvSpPr>
          <p:nvPr/>
        </p:nvSpPr>
        <p:spPr bwMode="auto">
          <a:xfrm>
            <a:off x="8293267" y="3541245"/>
            <a:ext cx="321344" cy="248540"/>
          </a:xfrm>
          <a:custGeom>
            <a:avLst/>
            <a:gdLst>
              <a:gd name="T0" fmla="*/ 27 w 128"/>
              <a:gd name="T1" fmla="*/ 81 h 99"/>
              <a:gd name="T2" fmla="*/ 47 w 128"/>
              <a:gd name="T3" fmla="*/ 99 h 99"/>
              <a:gd name="T4" fmla="*/ 128 w 128"/>
              <a:gd name="T5" fmla="*/ 18 h 99"/>
              <a:gd name="T6" fmla="*/ 108 w 128"/>
              <a:gd name="T7" fmla="*/ 0 h 99"/>
              <a:gd name="T8" fmla="*/ 47 w 128"/>
              <a:gd name="T9" fmla="*/ 62 h 99"/>
              <a:gd name="T10" fmla="*/ 20 w 128"/>
              <a:gd name="T11" fmla="*/ 35 h 99"/>
              <a:gd name="T12" fmla="*/ 0 w 128"/>
              <a:gd name="T13" fmla="*/ 54 h 99"/>
              <a:gd name="T14" fmla="*/ 27 w 128"/>
              <a:gd name="T15" fmla="*/ 81 h 99"/>
              <a:gd name="T16" fmla="*/ 27 w 128"/>
              <a:gd name="T17" fmla="*/ 8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9">
                <a:moveTo>
                  <a:pt x="27" y="81"/>
                </a:moveTo>
                <a:lnTo>
                  <a:pt x="47" y="99"/>
                </a:lnTo>
                <a:lnTo>
                  <a:pt x="128" y="18"/>
                </a:lnTo>
                <a:lnTo>
                  <a:pt x="108" y="0"/>
                </a:lnTo>
                <a:lnTo>
                  <a:pt x="47" y="62"/>
                </a:lnTo>
                <a:lnTo>
                  <a:pt x="20" y="35"/>
                </a:lnTo>
                <a:lnTo>
                  <a:pt x="0" y="54"/>
                </a:lnTo>
                <a:lnTo>
                  <a:pt x="27" y="81"/>
                </a:lnTo>
                <a:lnTo>
                  <a:pt x="27" y="81"/>
                </a:lnTo>
                <a:close/>
              </a:path>
            </a:pathLst>
          </a:custGeom>
          <a:solidFill>
            <a:srgbClr val="FFB81C"/>
          </a:solidFill>
          <a:ln>
            <a:solidFill>
              <a:srgbClr val="FFB81C"/>
            </a:solidFill>
          </a:ln>
        </p:spPr>
        <p:txBody>
          <a:bodyPr vert="horz" wrap="square" lIns="119486" tIns="59743" rIns="119486" bIns="59743" numCol="1" anchor="t" anchorCtr="0" compatLnSpc="1">
            <a:prstTxWarp prst="textNoShape">
              <a:avLst/>
            </a:prstTxWarp>
          </a:bodyPr>
          <a:lstStyle/>
          <a:p>
            <a:endParaRPr lang="en-US" sz="2352"/>
          </a:p>
        </p:txBody>
      </p:sp>
      <p:sp>
        <p:nvSpPr>
          <p:cNvPr id="18" name="Freeform 122">
            <a:extLst>
              <a:ext uri="{FF2B5EF4-FFF2-40B4-BE49-F238E27FC236}">
                <a16:creationId xmlns:a16="http://schemas.microsoft.com/office/drawing/2014/main" id="{C5403D30-8F03-4374-A42D-8BE137A57BD0}"/>
              </a:ext>
            </a:extLst>
          </p:cNvPr>
          <p:cNvSpPr>
            <a:spLocks/>
          </p:cNvSpPr>
          <p:nvPr/>
        </p:nvSpPr>
        <p:spPr bwMode="auto">
          <a:xfrm>
            <a:off x="8293267" y="4079126"/>
            <a:ext cx="321344" cy="248540"/>
          </a:xfrm>
          <a:custGeom>
            <a:avLst/>
            <a:gdLst>
              <a:gd name="T0" fmla="*/ 27 w 128"/>
              <a:gd name="T1" fmla="*/ 81 h 99"/>
              <a:gd name="T2" fmla="*/ 47 w 128"/>
              <a:gd name="T3" fmla="*/ 99 h 99"/>
              <a:gd name="T4" fmla="*/ 128 w 128"/>
              <a:gd name="T5" fmla="*/ 18 h 99"/>
              <a:gd name="T6" fmla="*/ 108 w 128"/>
              <a:gd name="T7" fmla="*/ 0 h 99"/>
              <a:gd name="T8" fmla="*/ 47 w 128"/>
              <a:gd name="T9" fmla="*/ 62 h 99"/>
              <a:gd name="T10" fmla="*/ 20 w 128"/>
              <a:gd name="T11" fmla="*/ 35 h 99"/>
              <a:gd name="T12" fmla="*/ 0 w 128"/>
              <a:gd name="T13" fmla="*/ 54 h 99"/>
              <a:gd name="T14" fmla="*/ 27 w 128"/>
              <a:gd name="T15" fmla="*/ 81 h 99"/>
              <a:gd name="T16" fmla="*/ 27 w 128"/>
              <a:gd name="T17" fmla="*/ 8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9">
                <a:moveTo>
                  <a:pt x="27" y="81"/>
                </a:moveTo>
                <a:lnTo>
                  <a:pt x="47" y="99"/>
                </a:lnTo>
                <a:lnTo>
                  <a:pt x="128" y="18"/>
                </a:lnTo>
                <a:lnTo>
                  <a:pt x="108" y="0"/>
                </a:lnTo>
                <a:lnTo>
                  <a:pt x="47" y="62"/>
                </a:lnTo>
                <a:lnTo>
                  <a:pt x="20" y="35"/>
                </a:lnTo>
                <a:lnTo>
                  <a:pt x="0" y="54"/>
                </a:lnTo>
                <a:lnTo>
                  <a:pt x="27" y="81"/>
                </a:lnTo>
                <a:lnTo>
                  <a:pt x="27" y="81"/>
                </a:lnTo>
                <a:close/>
              </a:path>
            </a:pathLst>
          </a:custGeom>
          <a:solidFill>
            <a:srgbClr val="FFB81C"/>
          </a:solidFill>
          <a:ln>
            <a:solidFill>
              <a:srgbClr val="FFB81C"/>
            </a:solidFill>
          </a:ln>
        </p:spPr>
        <p:txBody>
          <a:bodyPr vert="horz" wrap="square" lIns="119486" tIns="59743" rIns="119486" bIns="59743" numCol="1" anchor="t" anchorCtr="0" compatLnSpc="1">
            <a:prstTxWarp prst="textNoShape">
              <a:avLst/>
            </a:prstTxWarp>
          </a:bodyPr>
          <a:lstStyle/>
          <a:p>
            <a:endParaRPr lang="en-US" sz="2352"/>
          </a:p>
        </p:txBody>
      </p:sp>
    </p:spTree>
    <p:extLst>
      <p:ext uri="{BB962C8B-B14F-4D97-AF65-F5344CB8AC3E}">
        <p14:creationId xmlns:p14="http://schemas.microsoft.com/office/powerpoint/2010/main" val="1309895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2">
            <a:extLst>
              <a:ext uri="{FF2B5EF4-FFF2-40B4-BE49-F238E27FC236}">
                <a16:creationId xmlns:a16="http://schemas.microsoft.com/office/drawing/2014/main" id="{53FA1CB0-7BD2-4156-99DE-15738EE88DD6}"/>
              </a:ext>
            </a:extLst>
          </p:cNvPr>
          <p:cNvGraphicFramePr>
            <a:graphicFrameLocks/>
          </p:cNvGraphicFramePr>
          <p:nvPr>
            <p:extLst>
              <p:ext uri="{D42A27DB-BD31-4B8C-83A1-F6EECF244321}">
                <p14:modId xmlns:p14="http://schemas.microsoft.com/office/powerpoint/2010/main" val="1942070590"/>
              </p:ext>
            </p:extLst>
          </p:nvPr>
        </p:nvGraphicFramePr>
        <p:xfrm>
          <a:off x="838201" y="1267263"/>
          <a:ext cx="10515597" cy="4415136"/>
        </p:xfrm>
        <a:graphic>
          <a:graphicData uri="http://schemas.openxmlformats.org/drawingml/2006/table">
            <a:tbl>
              <a:tblPr firstRow="1" bandRow="1">
                <a:tableStyleId>{F5AB1C69-6EDB-4FF4-983F-18BD219EF322}</a:tableStyleId>
              </a:tblPr>
              <a:tblGrid>
                <a:gridCol w="1200808">
                  <a:extLst>
                    <a:ext uri="{9D8B030D-6E8A-4147-A177-3AD203B41FA5}">
                      <a16:colId xmlns:a16="http://schemas.microsoft.com/office/drawing/2014/main" val="1344347719"/>
                    </a:ext>
                  </a:extLst>
                </a:gridCol>
                <a:gridCol w="2306750">
                  <a:extLst>
                    <a:ext uri="{9D8B030D-6E8A-4147-A177-3AD203B41FA5}">
                      <a16:colId xmlns:a16="http://schemas.microsoft.com/office/drawing/2014/main" val="3381429751"/>
                    </a:ext>
                  </a:extLst>
                </a:gridCol>
                <a:gridCol w="7008039">
                  <a:extLst>
                    <a:ext uri="{9D8B030D-6E8A-4147-A177-3AD203B41FA5}">
                      <a16:colId xmlns:a16="http://schemas.microsoft.com/office/drawing/2014/main" val="3325732369"/>
                    </a:ext>
                  </a:extLst>
                </a:gridCol>
              </a:tblGrid>
              <a:tr h="370840">
                <a:tc gridSpan="2">
                  <a:txBody>
                    <a:bodyPr/>
                    <a:lstStyle/>
                    <a:p>
                      <a:pPr>
                        <a:buNone/>
                      </a:pPr>
                      <a:r>
                        <a:rPr lang="en-US" sz="1200" b="1" i="0" dirty="0">
                          <a:latin typeface="Arial" panose="020B0604020202020204" pitchFamily="34" charset="0"/>
                          <a:cs typeface="Arial" panose="020B0604020202020204" pitchFamily="34" charset="0"/>
                        </a:rPr>
                        <a:t>Tool # 4</a:t>
                      </a:r>
                    </a:p>
                  </a:txBody>
                  <a:tcPr anchor="ctr">
                    <a:solidFill>
                      <a:srgbClr val="092F57"/>
                    </a:solidFill>
                  </a:tcPr>
                </a:tc>
                <a:tc hMerge="1">
                  <a:txBody>
                    <a:bodyPr/>
                    <a:lstStyle/>
                    <a:p>
                      <a:r>
                        <a:rPr lang="en-US" sz="1200" dirty="0">
                          <a:latin typeface="Arial" panose="020B0604020202020204" pitchFamily="34" charset="0"/>
                          <a:cs typeface="Arial" panose="020B0604020202020204" pitchFamily="34" charset="0"/>
                        </a:rPr>
                        <a:t>Item</a:t>
                      </a:r>
                    </a:p>
                  </a:txBody>
                  <a:tcPr anchor="ctr">
                    <a:solidFill>
                      <a:srgbClr val="092F5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Arial" panose="020B0604020202020204" pitchFamily="34" charset="0"/>
                          <a:cs typeface="Arial" panose="020B0604020202020204" pitchFamily="34" charset="0"/>
                        </a:rPr>
                        <a:t>Tool name: </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Cutover Details Webpage</a:t>
                      </a:r>
                    </a:p>
                  </a:txBody>
                  <a:tcPr anchor="ctr">
                    <a:solidFill>
                      <a:srgbClr val="092F57"/>
                    </a:solidFill>
                  </a:tcPr>
                </a:tc>
                <a:extLst>
                  <a:ext uri="{0D108BD9-81ED-4DB2-BD59-A6C34878D82A}">
                    <a16:rowId xmlns:a16="http://schemas.microsoft.com/office/drawing/2014/main" val="2970227842"/>
                  </a:ext>
                </a:extLst>
              </a:tr>
              <a:tr h="386696">
                <a:tc>
                  <a:txBody>
                    <a:bodyPr/>
                    <a:lstStyle/>
                    <a:p>
                      <a:endParaRPr lang="en-US" sz="1200" b="1" dirty="0">
                        <a:solidFill>
                          <a:schemeClr val="bg1"/>
                        </a:solidFill>
                        <a:latin typeface="Arial" panose="020B0604020202020204" pitchFamily="34" charset="0"/>
                        <a:cs typeface="Arial" panose="020B0604020202020204" pitchFamily="34" charset="0"/>
                      </a:endParaRPr>
                    </a:p>
                  </a:txBody>
                  <a:tcPr anchor="ctr">
                    <a:noFill/>
                  </a:tcPr>
                </a:tc>
                <a:tc>
                  <a:txBody>
                    <a:bodyPr/>
                    <a:lstStyle/>
                    <a:p>
                      <a:r>
                        <a:rPr lang="en-US" sz="1200" b="1" dirty="0">
                          <a:solidFill>
                            <a:schemeClr val="bg1"/>
                          </a:solidFill>
                          <a:latin typeface="Arial" panose="020B0604020202020204" pitchFamily="34" charset="0"/>
                          <a:cs typeface="Arial" panose="020B0604020202020204" pitchFamily="34" charset="0"/>
                        </a:rPr>
                        <a:t>Focus</a:t>
                      </a:r>
                    </a:p>
                  </a:txBody>
                  <a:tcPr anchor="ctr">
                    <a:solidFill>
                      <a:srgbClr val="092F57"/>
                    </a:solidFill>
                  </a:tcPr>
                </a:tc>
                <a:tc>
                  <a:txBody>
                    <a:bodyPr/>
                    <a:lstStyle/>
                    <a:p>
                      <a:r>
                        <a:rPr lang="en-US" sz="1200" b="1" dirty="0">
                          <a:solidFill>
                            <a:schemeClr val="bg1"/>
                          </a:solidFill>
                          <a:latin typeface="Arial" panose="020B0604020202020204" pitchFamily="34" charset="0"/>
                          <a:cs typeface="Arial" panose="020B0604020202020204" pitchFamily="34" charset="0"/>
                        </a:rPr>
                        <a:t>Response</a:t>
                      </a:r>
                    </a:p>
                  </a:txBody>
                  <a:tcPr anchor="ctr">
                    <a:solidFill>
                      <a:srgbClr val="092F57"/>
                    </a:solidFill>
                  </a:tcPr>
                </a:tc>
                <a:extLst>
                  <a:ext uri="{0D108BD9-81ED-4DB2-BD59-A6C34878D82A}">
                    <a16:rowId xmlns:a16="http://schemas.microsoft.com/office/drawing/2014/main" val="5861726"/>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Why is this important?</a:t>
                      </a:r>
                    </a:p>
                  </a:txBody>
                  <a:tcPr anchor="ctr"/>
                </a:tc>
                <a:tc>
                  <a:txBody>
                    <a:bodyPr/>
                    <a:lstStyle/>
                    <a:p>
                      <a:pPr lvl="0" algn="l" defTabSz="914400" eaLnBrk="1" fontAlgn="auto" latinLnBrk="0" hangingPunct="1">
                        <a:buNone/>
                        <a:tabLst/>
                        <a:defRPr/>
                      </a:pPr>
                      <a:r>
                        <a:rPr lang="en-US" sz="1200" i="0" dirty="0">
                          <a:solidFill>
                            <a:schemeClr val="tx1"/>
                          </a:solidFill>
                          <a:latin typeface="Arial" panose="020B0604020202020204" pitchFamily="34" charset="0"/>
                          <a:cs typeface="Arial" panose="020B0604020202020204" pitchFamily="34" charset="0"/>
                        </a:rPr>
                        <a:t>The Cutover webpage on the Luma website provides information to prepare agencies and state employees to begin transacting in Luma. </a:t>
                      </a:r>
                    </a:p>
                  </a:txBody>
                  <a:tcPr anchor="ctr"/>
                </a:tc>
                <a:extLst>
                  <a:ext uri="{0D108BD9-81ED-4DB2-BD59-A6C34878D82A}">
                    <a16:rowId xmlns:a16="http://schemas.microsoft.com/office/drawing/2014/main" val="2198317504"/>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Who is the target audience?</a:t>
                      </a:r>
                    </a:p>
                  </a:txBody>
                  <a:tcPr anchor="ctr"/>
                </a:tc>
                <a:tc>
                  <a:txBody>
                    <a:bodyPr/>
                    <a:lstStyle/>
                    <a:p>
                      <a:pPr marL="0" lvl="0" indent="0" algn="l">
                        <a:buNone/>
                      </a:pPr>
                      <a:r>
                        <a:rPr lang="en-US" sz="1200" b="0" i="0" u="none" strike="noStrike" noProof="0" dirty="0">
                          <a:solidFill>
                            <a:schemeClr val="tx1"/>
                          </a:solidFill>
                          <a:effectLst/>
                          <a:latin typeface="Arial" panose="020B0604020202020204" pitchFamily="34" charset="0"/>
                          <a:cs typeface="Arial" panose="020B0604020202020204" pitchFamily="34" charset="0"/>
                        </a:rPr>
                        <a:t>Change Liaisons, Agency leadership.</a:t>
                      </a:r>
                    </a:p>
                  </a:txBody>
                  <a:tcPr anchor="ctr"/>
                </a:tc>
                <a:extLst>
                  <a:ext uri="{0D108BD9-81ED-4DB2-BD59-A6C34878D82A}">
                    <a16:rowId xmlns:a16="http://schemas.microsoft.com/office/drawing/2014/main" val="268593802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is the objective?</a:t>
                      </a:r>
                    </a:p>
                  </a:txBody>
                  <a:tcPr anchor="ctr"/>
                </a:tc>
                <a:tc>
                  <a:txBody>
                    <a:bodyPr/>
                    <a:lstStyle/>
                    <a:p>
                      <a:pPr lvl="0" algn="l">
                        <a:buNone/>
                      </a:pPr>
                      <a:r>
                        <a:rPr lang="en-US" sz="1200" dirty="0">
                          <a:solidFill>
                            <a:schemeClr val="tx1"/>
                          </a:solidFill>
                          <a:latin typeface="Arial" panose="020B0604020202020204" pitchFamily="34" charset="0"/>
                          <a:cs typeface="Arial" panose="020B0604020202020204" pitchFamily="34" charset="0"/>
                        </a:rPr>
                        <a:t>Ensure Change Liaisons are ready to take appropriate steps to discontinue legacy system usage and begin successfully transacting in Luma with minimal disruption to operations. </a:t>
                      </a:r>
                    </a:p>
                  </a:txBody>
                  <a:tcPr anchor="ctr"/>
                </a:tc>
                <a:extLst>
                  <a:ext uri="{0D108BD9-81ED-4DB2-BD59-A6C34878D82A}">
                    <a16:rowId xmlns:a16="http://schemas.microsoft.com/office/drawing/2014/main" val="80892588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are some suggested communication/distribution  channels?</a:t>
                      </a:r>
                    </a:p>
                  </a:txBody>
                  <a:tcPr anchor="ctr"/>
                </a:tc>
                <a:tc>
                  <a:txBody>
                    <a:bodyPr/>
                    <a:lstStyle/>
                    <a:p>
                      <a:pPr marL="0" lvl="0" indent="0" algn="l" defTabSz="914400" eaLnBrk="1" fontAlgn="auto" latinLnBrk="0" hangingPunct="1">
                        <a:buNone/>
                        <a:tabLst/>
                        <a:defRPr/>
                      </a:pPr>
                      <a:r>
                        <a:rPr lang="en-US" sz="1200" dirty="0">
                          <a:solidFill>
                            <a:schemeClr val="tx1"/>
                          </a:solidFill>
                          <a:latin typeface="Arial" panose="020B0604020202020204" pitchFamily="34" charset="0"/>
                          <a:cs typeface="Arial" panose="020B0604020202020204" pitchFamily="34" charset="0"/>
                        </a:rPr>
                        <a:t>Agency meetings, newsletters, and message boards. </a:t>
                      </a:r>
                    </a:p>
                  </a:txBody>
                  <a:tcPr anchor="ctr"/>
                </a:tc>
                <a:extLst>
                  <a:ext uri="{0D108BD9-81ED-4DB2-BD59-A6C34878D82A}">
                    <a16:rowId xmlns:a16="http://schemas.microsoft.com/office/drawing/2014/main" val="1697775440"/>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Recommended timing: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tx1"/>
                          </a:solidFill>
                          <a:latin typeface="Arial" panose="020B0604020202020204" pitchFamily="34" charset="0"/>
                          <a:cs typeface="Arial" panose="020B0604020202020204" pitchFamily="34" charset="0"/>
                        </a:rPr>
                        <a:t>At your earliest convenience.</a:t>
                      </a:r>
                    </a:p>
                  </a:txBody>
                  <a:tcPr anchor="ctr"/>
                </a:tc>
                <a:extLst>
                  <a:ext uri="{0D108BD9-81ED-4DB2-BD59-A6C34878D82A}">
                    <a16:rowId xmlns:a16="http://schemas.microsoft.com/office/drawing/2014/main" val="3405783320"/>
                  </a:ext>
                </a:extLst>
              </a:tr>
            </a:tbl>
          </a:graphicData>
        </a:graphic>
      </p:graphicFrame>
      <p:pic>
        <p:nvPicPr>
          <p:cNvPr id="6" name="Graphic 5" descr="Comment Important with solid fill">
            <a:extLst>
              <a:ext uri="{FF2B5EF4-FFF2-40B4-BE49-F238E27FC236}">
                <a16:creationId xmlns:a16="http://schemas.microsoft.com/office/drawing/2014/main" id="{54EBC70F-C2FF-43C2-8763-4DE789D5B3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152" y="2052610"/>
            <a:ext cx="675290" cy="675290"/>
          </a:xfrm>
          <a:prstGeom prst="rect">
            <a:avLst/>
          </a:prstGeom>
        </p:spPr>
      </p:pic>
      <p:pic>
        <p:nvPicPr>
          <p:cNvPr id="8" name="Graphic 7" descr="Group with solid fill">
            <a:extLst>
              <a:ext uri="{FF2B5EF4-FFF2-40B4-BE49-F238E27FC236}">
                <a16:creationId xmlns:a16="http://schemas.microsoft.com/office/drawing/2014/main" id="{AB6C4EAD-7583-478F-AC18-ED217D0DB6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04" y="2656766"/>
            <a:ext cx="914400" cy="914400"/>
          </a:xfrm>
          <a:prstGeom prst="rect">
            <a:avLst/>
          </a:prstGeom>
        </p:spPr>
      </p:pic>
      <p:pic>
        <p:nvPicPr>
          <p:cNvPr id="9" name="Graphic 8" descr="Presentation with checklist with solid fill">
            <a:extLst>
              <a:ext uri="{FF2B5EF4-FFF2-40B4-BE49-F238E27FC236}">
                <a16:creationId xmlns:a16="http://schemas.microsoft.com/office/drawing/2014/main" id="{8BC54312-BD94-4AFA-8250-83FC89ADCF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8742" y="3553681"/>
            <a:ext cx="583324" cy="583324"/>
          </a:xfrm>
          <a:prstGeom prst="rect">
            <a:avLst/>
          </a:prstGeom>
        </p:spPr>
      </p:pic>
      <p:pic>
        <p:nvPicPr>
          <p:cNvPr id="10" name="Graphic 9" descr="Marketing outline">
            <a:extLst>
              <a:ext uri="{FF2B5EF4-FFF2-40B4-BE49-F238E27FC236}">
                <a16:creationId xmlns:a16="http://schemas.microsoft.com/office/drawing/2014/main" id="{6EF44A40-E7C2-41A7-BB7F-B9F0FB1D5F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28742" y="4335120"/>
            <a:ext cx="583324" cy="583324"/>
          </a:xfrm>
          <a:prstGeom prst="rect">
            <a:avLst/>
          </a:prstGeom>
        </p:spPr>
      </p:pic>
      <p:pic>
        <p:nvPicPr>
          <p:cNvPr id="11" name="Graphic 10" descr="Clock with solid fill">
            <a:extLst>
              <a:ext uri="{FF2B5EF4-FFF2-40B4-BE49-F238E27FC236}">
                <a16:creationId xmlns:a16="http://schemas.microsoft.com/office/drawing/2014/main" id="{4F3CB184-DEE7-4FBB-89DC-F64D82C25A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642" y="5016820"/>
            <a:ext cx="659524" cy="659524"/>
          </a:xfrm>
          <a:prstGeom prst="rect">
            <a:avLst/>
          </a:prstGeom>
        </p:spPr>
      </p:pic>
      <p:sp>
        <p:nvSpPr>
          <p:cNvPr id="12" name="TextBox 11">
            <a:extLst>
              <a:ext uri="{FF2B5EF4-FFF2-40B4-BE49-F238E27FC236}">
                <a16:creationId xmlns:a16="http://schemas.microsoft.com/office/drawing/2014/main" id="{F993C483-708F-47EE-8CB1-5316689F1203}"/>
              </a:ext>
            </a:extLst>
          </p:cNvPr>
          <p:cNvSpPr txBox="1"/>
          <p:nvPr/>
        </p:nvSpPr>
        <p:spPr>
          <a:xfrm>
            <a:off x="11045228" y="6438510"/>
            <a:ext cx="4098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p>
        </p:txBody>
      </p:sp>
      <p:sp>
        <p:nvSpPr>
          <p:cNvPr id="14" name="TextBox 13">
            <a:extLst>
              <a:ext uri="{FF2B5EF4-FFF2-40B4-BE49-F238E27FC236}">
                <a16:creationId xmlns:a16="http://schemas.microsoft.com/office/drawing/2014/main" id="{23743BB6-EDF0-45DB-95C6-764391B8BB90}"/>
              </a:ext>
            </a:extLst>
          </p:cNvPr>
          <p:cNvSpPr txBox="1"/>
          <p:nvPr/>
        </p:nvSpPr>
        <p:spPr>
          <a:xfrm>
            <a:off x="0" y="212983"/>
            <a:ext cx="4962525" cy="76944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Cutover Details on the Luma </a:t>
            </a:r>
            <a:r>
              <a:rPr lang="en-US" sz="2200" b="1" dirty="0">
                <a:solidFill>
                  <a:prstClr val="white"/>
                </a:solidFill>
                <a:latin typeface="Arial" panose="020B0604020202020204" pitchFamily="34" charset="0"/>
                <a:cs typeface="Arial" panose="020B0604020202020204" pitchFamily="34" charset="0"/>
              </a:rPr>
              <a:t>Webpage</a:t>
            </a:r>
            <a:endPar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603934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562674304CBB4BB1B28CDCCE389339" ma:contentTypeVersion="2" ma:contentTypeDescription="Create a new document." ma:contentTypeScope="" ma:versionID="fb0c83083da30f4411dbaa06c34cbca6">
  <xsd:schema xmlns:xsd="http://www.w3.org/2001/XMLSchema" xmlns:xs="http://www.w3.org/2001/XMLSchema" xmlns:p="http://schemas.microsoft.com/office/2006/metadata/properties" xmlns:ns2="38ac8d9b-57a9-43ab-aeed-655448db72ff" targetNamespace="http://schemas.microsoft.com/office/2006/metadata/properties" ma:root="true" ma:fieldsID="fe90c2b1bc3dd7533e065299e1a04cef" ns2:_="">
    <xsd:import namespace="38ac8d9b-57a9-43ab-aeed-655448db72ff"/>
    <xsd:element name="properties">
      <xsd:complexType>
        <xsd:sequence>
          <xsd:element name="documentManagement">
            <xsd:complexType>
              <xsd:all>
                <xsd:element ref="ns2:Meeting_x0020_Type" minOccurs="0"/>
                <xsd:element ref="ns2:Meeting_x0020_Date" minOccurs="0"/>
                <xsd:element ref="ns2:Agency" minOccurs="0"/>
                <xsd:element ref="ns2:Item_x0020_No_x002e_" minOccurs="0"/>
                <xsd:element ref="ns2:Statu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c8d9b-57a9-43ab-aeed-655448db72ff" elementFormDefault="qualified">
    <xsd:import namespace="http://schemas.microsoft.com/office/2006/documentManagement/types"/>
    <xsd:import namespace="http://schemas.microsoft.com/office/infopath/2007/PartnerControls"/>
    <xsd:element name="Meeting_x0020_Type" ma:index="8" nillable="true" ma:displayName="Meeting Type" ma:format="Dropdown" ma:internalName="Meeting_x0020_Type">
      <xsd:simpleType>
        <xsd:restriction base="dms:Choice">
          <xsd:enumeration value="Subcommittee Meeting"/>
          <xsd:enumeration value="Regular Meeting"/>
          <xsd:enumeration value="Special Meeting"/>
          <xsd:enumeration value="Agenda Items"/>
        </xsd:restriction>
      </xsd:simpleType>
    </xsd:element>
    <xsd:element name="Meeting_x0020_Date" ma:index="9" nillable="true" ma:displayName="Meeting Date" ma:internalName="Meeting_x0020_Date">
      <xsd:simpleType>
        <xsd:restriction base="dms:Text">
          <xsd:maxLength value="255"/>
        </xsd:restriction>
      </xsd:simpleType>
    </xsd:element>
    <xsd:element name="Agency" ma:index="10" nillable="true" ma:displayName="Agency" ma:format="Dropdown" ma:internalName="Agency">
      <xsd:simpleType>
        <xsd:restriction base="dms:Choice">
          <xsd:enumeration value="Meeting Type"/>
        </xsd:restriction>
      </xsd:simpleType>
    </xsd:element>
    <xsd:element name="Item_x0020_No_x002e_" ma:index="11" nillable="true" ma:displayName="Item No." ma:format="Dropdown" ma:internalName="Item_x0020_No_x002e_">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Withdrawn"/>
        </xsd:restriction>
      </xsd:simpleType>
    </xsd:element>
    <xsd:element name="Status" ma:index="12" nillable="true" ma:displayName="Status" ma:default="Stage In Progress" ma:format="Dropdown" ma:internalName="Status">
      <xsd:simpleType>
        <xsd:restriction base="dms:Choice">
          <xsd:enumeration value="Stage In Progress"/>
          <xsd:enumeration value="Waiting For Approval"/>
          <xsd:enumeration value="Approved"/>
        </xsd:restriction>
      </xsd:simpleType>
    </xsd:element>
    <xsd:element name="Category" ma:index="13"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gency xmlns="38ac8d9b-57a9-43ab-aeed-655448db72ff" xsi:nil="true"/>
    <Meeting_x0020_Type xmlns="38ac8d9b-57a9-43ab-aeed-655448db72ff" xsi:nil="true"/>
    <Item_x0020_No_x002e_ xmlns="38ac8d9b-57a9-43ab-aeed-655448db72ff" xsi:nil="true"/>
    <Meeting_x0020_Date xmlns="38ac8d9b-57a9-43ab-aeed-655448db72ff" xsi:nil="true"/>
    <Category xmlns="38ac8d9b-57a9-43ab-aeed-655448db72ff" xsi:nil="true"/>
    <Status xmlns="38ac8d9b-57a9-43ab-aeed-655448db72ff">Stage In Progress</Status>
  </documentManagement>
</p:properties>
</file>

<file path=customXml/itemProps1.xml><?xml version="1.0" encoding="utf-8"?>
<ds:datastoreItem xmlns:ds="http://schemas.openxmlformats.org/officeDocument/2006/customXml" ds:itemID="{DA3832F4-545C-4478-80CD-69F00C98BDD4}"/>
</file>

<file path=customXml/itemProps2.xml><?xml version="1.0" encoding="utf-8"?>
<ds:datastoreItem xmlns:ds="http://schemas.openxmlformats.org/officeDocument/2006/customXml" ds:itemID="{13B2F559-42D0-45FE-9B19-359E1CF4B7B1}"/>
</file>

<file path=customXml/itemProps3.xml><?xml version="1.0" encoding="utf-8"?>
<ds:datastoreItem xmlns:ds="http://schemas.openxmlformats.org/officeDocument/2006/customXml" ds:itemID="{E4BA9B6D-2E46-426D-882E-DF1327F7C5F8}"/>
</file>

<file path=docProps/app.xml><?xml version="1.0" encoding="utf-8"?>
<Properties xmlns="http://schemas.openxmlformats.org/officeDocument/2006/extended-properties" xmlns:vt="http://schemas.openxmlformats.org/officeDocument/2006/docPropsVTypes">
  <TotalTime>14524</TotalTime>
  <Words>1811</Words>
  <Application>Microsoft Office PowerPoint</Application>
  <PresentationFormat>Widescreen</PresentationFormat>
  <Paragraphs>249</Paragraphs>
  <Slides>15</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Romanov, Elizabeth</dc:creator>
  <cp:lastModifiedBy>Romanov, Elizabeth</cp:lastModifiedBy>
  <cp:revision>22</cp:revision>
  <dcterms:created xsi:type="dcterms:W3CDTF">2023-02-14T15:12:09Z</dcterms:created>
  <dcterms:modified xsi:type="dcterms:W3CDTF">2023-03-06T21:07:40Z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2023-02-14T15:12:09Z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8d71da6a-6bd9-463f-8724-cd80662b0227</vt:lpwstr>
  </property>
  <property fmtid="{D5CDD505-2E9C-101B-9397-08002B2CF9AE}" pid="8" name="MSIP_Label_ea60d57e-af5b-4752-ac57-3e4f28ca11dc_ContentBits">
    <vt:lpwstr>0</vt:lpwstr>
  </property>
  <property fmtid="{D5CDD505-2E9C-101B-9397-08002B2CF9AE}" pid="9" name="ContentTypeId">
    <vt:lpwstr>0x01010078562674304CBB4BB1B28CDCCE389339</vt:lpwstr>
  </property>
</Properties>
</file>