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 id="2147483674" r:id="rId3"/>
  </p:sldMasterIdLst>
  <p:notesMasterIdLst>
    <p:notesMasterId r:id="rId23"/>
  </p:notesMasterIdLst>
  <p:sldIdLst>
    <p:sldId id="256" r:id="rId4"/>
    <p:sldId id="258" r:id="rId5"/>
    <p:sldId id="259" r:id="rId6"/>
    <p:sldId id="261" r:id="rId7"/>
    <p:sldId id="262" r:id="rId8"/>
    <p:sldId id="2147308637" r:id="rId9"/>
    <p:sldId id="266" r:id="rId10"/>
    <p:sldId id="2147308665" r:id="rId11"/>
    <p:sldId id="264" r:id="rId12"/>
    <p:sldId id="265" r:id="rId13"/>
    <p:sldId id="2147308662" r:id="rId14"/>
    <p:sldId id="2147308664" r:id="rId15"/>
    <p:sldId id="270" r:id="rId16"/>
    <p:sldId id="271" r:id="rId17"/>
    <p:sldId id="291" r:id="rId18"/>
    <p:sldId id="300" r:id="rId19"/>
    <p:sldId id="2147308661" r:id="rId20"/>
    <p:sldId id="289" r:id="rId21"/>
    <p:sldId id="214730864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9F4255B-A4F7-48DA-A13E-D65541C86F1D}">
          <p14:sldIdLst>
            <p14:sldId id="256"/>
            <p14:sldId id="258"/>
          </p14:sldIdLst>
        </p14:section>
        <p14:section name="Tool #1: HCM Glossary" id="{F8979AB2-341F-45B2-8B6A-F03C7995E4D8}">
          <p14:sldIdLst>
            <p14:sldId id="259"/>
            <p14:sldId id="261"/>
          </p14:sldIdLst>
        </p14:section>
        <p14:section name="Tool #2: Frequently Asked Questions" id="{3321432F-60D1-4C19-922A-7BEC9E19A512}">
          <p14:sldIdLst>
            <p14:sldId id="262"/>
            <p14:sldId id="2147308637"/>
          </p14:sldIdLst>
        </p14:section>
        <p14:section name="Tool #3: Luma Training Resources Demo" id="{33EE1133-3FDD-4C07-AFA5-12854C11594C}">
          <p14:sldIdLst>
            <p14:sldId id="266"/>
            <p14:sldId id="2147308665"/>
          </p14:sldIdLst>
        </p14:section>
        <p14:section name="Tool #4: Luma Showcase Timeline" id="{D9497E8E-537A-4231-B53B-DAB8338D9A41}">
          <p14:sldIdLst>
            <p14:sldId id="264"/>
            <p14:sldId id="265"/>
          </p14:sldIdLst>
        </p14:section>
        <p14:section name="Tool #5: ORP: May Readiness Checklist and Support Sessions" id="{B12AF283-38CA-46D2-AC4D-1316DCE121A4}">
          <p14:sldIdLst>
            <p14:sldId id="2147308662"/>
            <p14:sldId id="2147308664"/>
          </p14:sldIdLst>
        </p14:section>
        <p14:section name="Tool # 6: Supplier Portal Go-live" id="{86BA2556-A466-4644-9AD1-8A5D8B7CF19E}">
          <p14:sldIdLst>
            <p14:sldId id="270"/>
            <p14:sldId id="271"/>
          </p14:sldIdLst>
        </p14:section>
        <p14:section name="Appendix" id="{38460828-426F-4147-BC55-61198302FBBB}">
          <p14:sldIdLst>
            <p14:sldId id="291"/>
            <p14:sldId id="300"/>
            <p14:sldId id="2147308661"/>
            <p14:sldId id="289"/>
            <p14:sldId id="214730864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24A"/>
    <a:srgbClr val="092F57"/>
    <a:srgbClr val="FFB81C"/>
    <a:srgbClr val="A7A8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3F649-D137-472E-B6A1-1BF2C22603CA}" type="datetimeFigureOut">
              <a:rPr lang="en-US" smtClean="0"/>
              <a:t>5/8/2023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8924E-D2D1-4617-8C59-8DF082AA1883}" type="slidenum">
              <a:rPr lang="en-US" smtClean="0"/>
              <a:t>‹#›</a:t>
            </a:fld>
            <a:endParaRPr lang="en-US" dirty="0"/>
          </a:p>
        </p:txBody>
      </p:sp>
    </p:spTree>
    <p:extLst>
      <p:ext uri="{BB962C8B-B14F-4D97-AF65-F5344CB8AC3E}">
        <p14:creationId xmlns:p14="http://schemas.microsoft.com/office/powerpoint/2010/main" val="195155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92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587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880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8CDDC-B5D2-48A8-A6FF-E75ED8EFFE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263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88CDDC-B5D2-48A8-A6FF-E75ED8EFFE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221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244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939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796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268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4294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7268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4EABE4-FFF2-44FB-8DF8-CD926E850B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747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7874C-C461-4B87-9F12-21E34ED761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455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1C7E1F5B-940E-4016-8D19-DADA81268AD6}"/>
              </a:ext>
            </a:extLst>
          </p:cNvPr>
          <p:cNvSpPr txBox="1"/>
          <p:nvPr userDrawn="1"/>
        </p:nvSpPr>
        <p:spPr>
          <a:xfrm>
            <a:off x="1543050" y="6374812"/>
            <a:ext cx="3571875" cy="461665"/>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Tel: (208) 334-3100</a:t>
            </a:r>
          </a:p>
          <a:p>
            <a:r>
              <a:rPr lang="en-US" sz="1200" dirty="0">
                <a:solidFill>
                  <a:schemeClr val="bg1"/>
                </a:solidFill>
                <a:latin typeface="Arial" panose="020B0604020202020204" pitchFamily="34" charset="0"/>
                <a:cs typeface="Arial" panose="020B0604020202020204" pitchFamily="34" charset="0"/>
              </a:rPr>
              <a:t>Email: luma@sco.idaho.gov </a:t>
            </a:r>
          </a:p>
        </p:txBody>
      </p:sp>
    </p:spTree>
    <p:extLst>
      <p:ext uri="{BB962C8B-B14F-4D97-AF65-F5344CB8AC3E}">
        <p14:creationId xmlns:p14="http://schemas.microsoft.com/office/powerpoint/2010/main" val="1868597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07F4E-0E23-40F4-B297-2252E1AC58C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EBD131-AC39-4438-8BA3-75E495921BF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1506CC-CA90-45CB-A1DD-804EC3B72B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F699E-A272-4E32-8C88-778A517D5D1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9CE1549A-FC28-4D72-80F3-B83472C1E86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CADD6FD8-08DA-45E8-B23C-8FB0FA5EB109}"/>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1538662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387A-8EB5-4124-8D58-F2499D5C97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9849C47-7550-4730-AC92-E717D008855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B3A0370-8B2C-4CE0-9D34-65F122B2F17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4BFEA-BF6B-441F-AB67-D20B84FF03E8}"/>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A3C34301-81C6-435F-8D66-F32E724083D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34851F6-181A-4159-914F-215A9D3C896A}"/>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2667883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515B-3A95-48B8-990D-9D63C465E2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908749-CC74-41D8-A85E-5A2B33333D9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ED0ED8-2472-49AF-A674-08D45C856273}"/>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752941BC-622F-409F-8496-ABDC44C1EE6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54F6698-D27B-44E9-A860-F52195494F91}"/>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856883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E4A079-C609-4B35-8A8F-76F43035D1F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F3931C-7387-4875-8F6A-461930AD38D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D6FF88-59F0-41D9-8B2A-632B0A0FBF94}"/>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FCAE22A4-2AB0-4B90-900F-CBEBC1BCF6A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6F8FC08-03A8-44C3-8863-D5DF0D691785}"/>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4016865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E741DBC-DEE7-4F0C-BEA5-C634AFE4181D}"/>
              </a:ext>
            </a:extLst>
          </p:cNvPr>
          <p:cNvSpPr/>
          <p:nvPr userDrawn="1"/>
        </p:nvSpPr>
        <p:spPr>
          <a:xfrm>
            <a:off x="1" y="210416"/>
            <a:ext cx="5353051" cy="780184"/>
          </a:xfrm>
          <a:custGeom>
            <a:avLst/>
            <a:gdLst>
              <a:gd name="connsiteX0" fmla="*/ 0 w 8686799"/>
              <a:gd name="connsiteY0" fmla="*/ 0 h 1367444"/>
              <a:gd name="connsiteX1" fmla="*/ 174565 w 8686799"/>
              <a:gd name="connsiteY1" fmla="*/ 0 h 1367444"/>
              <a:gd name="connsiteX2" fmla="*/ 515388 w 8686799"/>
              <a:gd name="connsiteY2" fmla="*/ 0 h 1367444"/>
              <a:gd name="connsiteX3" fmla="*/ 8344938 w 8686799"/>
              <a:gd name="connsiteY3" fmla="*/ 0 h 1367444"/>
              <a:gd name="connsiteX4" fmla="*/ 8686799 w 8686799"/>
              <a:gd name="connsiteY4" fmla="*/ 1367444 h 1367444"/>
              <a:gd name="connsiteX5" fmla="*/ 516426 w 8686799"/>
              <a:gd name="connsiteY5" fmla="*/ 1367444 h 1367444"/>
              <a:gd name="connsiteX6" fmla="*/ 515388 w 8686799"/>
              <a:gd name="connsiteY6" fmla="*/ 1363292 h 1367444"/>
              <a:gd name="connsiteX7" fmla="*/ 515388 w 8686799"/>
              <a:gd name="connsiteY7" fmla="*/ 1367444 h 1367444"/>
              <a:gd name="connsiteX8" fmla="*/ 0 w 8686799"/>
              <a:gd name="connsiteY8" fmla="*/ 1367444 h 136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799" h="1367444">
                <a:moveTo>
                  <a:pt x="0" y="0"/>
                </a:moveTo>
                <a:lnTo>
                  <a:pt x="174565" y="0"/>
                </a:lnTo>
                <a:lnTo>
                  <a:pt x="515388" y="0"/>
                </a:lnTo>
                <a:lnTo>
                  <a:pt x="8344938" y="0"/>
                </a:lnTo>
                <a:lnTo>
                  <a:pt x="8686799" y="1367444"/>
                </a:lnTo>
                <a:lnTo>
                  <a:pt x="516426" y="1367444"/>
                </a:lnTo>
                <a:lnTo>
                  <a:pt x="515388" y="1363292"/>
                </a:lnTo>
                <a:lnTo>
                  <a:pt x="515388" y="1367444"/>
                </a:lnTo>
                <a:lnTo>
                  <a:pt x="0" y="1367444"/>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8" name="Freeform: Shape 7">
            <a:extLst>
              <a:ext uri="{FF2B5EF4-FFF2-40B4-BE49-F238E27FC236}">
                <a16:creationId xmlns:a16="http://schemas.microsoft.com/office/drawing/2014/main" id="{A453A4D6-70E1-423E-91BE-80337943219B}"/>
              </a:ext>
            </a:extLst>
          </p:cNvPr>
          <p:cNvSpPr/>
          <p:nvPr userDrawn="1"/>
        </p:nvSpPr>
        <p:spPr>
          <a:xfrm>
            <a:off x="5248275" y="210416"/>
            <a:ext cx="523876" cy="78018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1" dirty="0"/>
          </a:p>
        </p:txBody>
      </p:sp>
      <p:sp>
        <p:nvSpPr>
          <p:cNvPr id="9" name="Rectangle 8">
            <a:extLst>
              <a:ext uri="{FF2B5EF4-FFF2-40B4-BE49-F238E27FC236}">
                <a16:creationId xmlns:a16="http://schemas.microsoft.com/office/drawing/2014/main" id="{ADB0FECE-4B02-445C-8363-942C98390029}"/>
              </a:ext>
            </a:extLst>
          </p:cNvPr>
          <p:cNvSpPr/>
          <p:nvPr userDrawn="1"/>
        </p:nvSpPr>
        <p:spPr>
          <a:xfrm>
            <a:off x="10917559" y="6267450"/>
            <a:ext cx="562799" cy="590550"/>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10" name="TextBox 9">
            <a:extLst>
              <a:ext uri="{FF2B5EF4-FFF2-40B4-BE49-F238E27FC236}">
                <a16:creationId xmlns:a16="http://schemas.microsoft.com/office/drawing/2014/main" id="{D348FC48-9CEF-412E-A876-578057728506}"/>
              </a:ext>
            </a:extLst>
          </p:cNvPr>
          <p:cNvSpPr txBox="1"/>
          <p:nvPr userDrawn="1"/>
        </p:nvSpPr>
        <p:spPr>
          <a:xfrm>
            <a:off x="1543051" y="6374813"/>
            <a:ext cx="3571876" cy="461665"/>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Tel: (208) 334-3100</a:t>
            </a:r>
          </a:p>
          <a:p>
            <a:r>
              <a:rPr lang="en-US" sz="1200" dirty="0">
                <a:solidFill>
                  <a:schemeClr val="bg1"/>
                </a:solidFill>
                <a:latin typeface="Arial" panose="020B0604020202020204" pitchFamily="34" charset="0"/>
                <a:cs typeface="Arial" panose="020B0604020202020204" pitchFamily="34" charset="0"/>
              </a:rPr>
              <a:t>Email: luma@sco.idaho.gov </a:t>
            </a:r>
          </a:p>
        </p:txBody>
      </p:sp>
    </p:spTree>
    <p:extLst>
      <p:ext uri="{BB962C8B-B14F-4D97-AF65-F5344CB8AC3E}">
        <p14:creationId xmlns:p14="http://schemas.microsoft.com/office/powerpoint/2010/main" val="347603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1C7E1F5B-940E-4016-8D19-DADA81268AD6}"/>
              </a:ext>
            </a:extLst>
          </p:cNvPr>
          <p:cNvSpPr txBox="1"/>
          <p:nvPr userDrawn="1"/>
        </p:nvSpPr>
        <p:spPr>
          <a:xfrm>
            <a:off x="1543050" y="6374812"/>
            <a:ext cx="3571875" cy="461665"/>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Tel: (208) 334-3100</a:t>
            </a:r>
          </a:p>
          <a:p>
            <a:r>
              <a:rPr lang="en-US" sz="1200" dirty="0">
                <a:solidFill>
                  <a:schemeClr val="bg1"/>
                </a:solidFill>
                <a:latin typeface="Arial" panose="020B0604020202020204" pitchFamily="34" charset="0"/>
                <a:cs typeface="Arial" panose="020B0604020202020204" pitchFamily="34" charset="0"/>
              </a:rPr>
              <a:t>Email: luma@sco.idaho.gov </a:t>
            </a:r>
          </a:p>
        </p:txBody>
      </p:sp>
    </p:spTree>
    <p:extLst>
      <p:ext uri="{BB962C8B-B14F-4D97-AF65-F5344CB8AC3E}">
        <p14:creationId xmlns:p14="http://schemas.microsoft.com/office/powerpoint/2010/main" val="255557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4E55155-F961-486E-BEAA-49FFD3BC0C14}"/>
              </a:ext>
            </a:extLst>
          </p:cNvPr>
          <p:cNvSpPr txBox="1"/>
          <p:nvPr userDrawn="1"/>
        </p:nvSpPr>
        <p:spPr>
          <a:xfrm>
            <a:off x="1543050" y="6374812"/>
            <a:ext cx="3571875" cy="461665"/>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Tel: (208) 334-3100</a:t>
            </a:r>
          </a:p>
          <a:p>
            <a:r>
              <a:rPr lang="en-US" sz="1200" dirty="0">
                <a:solidFill>
                  <a:schemeClr val="bg1"/>
                </a:solidFill>
                <a:latin typeface="Arial" panose="020B0604020202020204" pitchFamily="34" charset="0"/>
                <a:cs typeface="Arial" panose="020B0604020202020204" pitchFamily="34" charset="0"/>
              </a:rPr>
              <a:t>Email: luma@sco.idaho.gov </a:t>
            </a:r>
          </a:p>
        </p:txBody>
      </p:sp>
    </p:spTree>
    <p:extLst>
      <p:ext uri="{BB962C8B-B14F-4D97-AF65-F5344CB8AC3E}">
        <p14:creationId xmlns:p14="http://schemas.microsoft.com/office/powerpoint/2010/main" val="996051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E741DBC-DEE7-4F0C-BEA5-C634AFE4181D}"/>
              </a:ext>
            </a:extLst>
          </p:cNvPr>
          <p:cNvSpPr/>
          <p:nvPr userDrawn="1"/>
        </p:nvSpPr>
        <p:spPr>
          <a:xfrm>
            <a:off x="0" y="210416"/>
            <a:ext cx="5353050" cy="780184"/>
          </a:xfrm>
          <a:custGeom>
            <a:avLst/>
            <a:gdLst>
              <a:gd name="connsiteX0" fmla="*/ 0 w 8686799"/>
              <a:gd name="connsiteY0" fmla="*/ 0 h 1367444"/>
              <a:gd name="connsiteX1" fmla="*/ 174565 w 8686799"/>
              <a:gd name="connsiteY1" fmla="*/ 0 h 1367444"/>
              <a:gd name="connsiteX2" fmla="*/ 515388 w 8686799"/>
              <a:gd name="connsiteY2" fmla="*/ 0 h 1367444"/>
              <a:gd name="connsiteX3" fmla="*/ 8344938 w 8686799"/>
              <a:gd name="connsiteY3" fmla="*/ 0 h 1367444"/>
              <a:gd name="connsiteX4" fmla="*/ 8686799 w 8686799"/>
              <a:gd name="connsiteY4" fmla="*/ 1367444 h 1367444"/>
              <a:gd name="connsiteX5" fmla="*/ 516426 w 8686799"/>
              <a:gd name="connsiteY5" fmla="*/ 1367444 h 1367444"/>
              <a:gd name="connsiteX6" fmla="*/ 515388 w 8686799"/>
              <a:gd name="connsiteY6" fmla="*/ 1363292 h 1367444"/>
              <a:gd name="connsiteX7" fmla="*/ 515388 w 8686799"/>
              <a:gd name="connsiteY7" fmla="*/ 1367444 h 1367444"/>
              <a:gd name="connsiteX8" fmla="*/ 0 w 8686799"/>
              <a:gd name="connsiteY8" fmla="*/ 1367444 h 136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799" h="1367444">
                <a:moveTo>
                  <a:pt x="0" y="0"/>
                </a:moveTo>
                <a:lnTo>
                  <a:pt x="174565" y="0"/>
                </a:lnTo>
                <a:lnTo>
                  <a:pt x="515388" y="0"/>
                </a:lnTo>
                <a:lnTo>
                  <a:pt x="8344938" y="0"/>
                </a:lnTo>
                <a:lnTo>
                  <a:pt x="8686799" y="1367444"/>
                </a:lnTo>
                <a:lnTo>
                  <a:pt x="516426" y="1367444"/>
                </a:lnTo>
                <a:lnTo>
                  <a:pt x="515388" y="1363292"/>
                </a:lnTo>
                <a:lnTo>
                  <a:pt x="515388" y="1367444"/>
                </a:lnTo>
                <a:lnTo>
                  <a:pt x="0" y="1367444"/>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Shape 7">
            <a:extLst>
              <a:ext uri="{FF2B5EF4-FFF2-40B4-BE49-F238E27FC236}">
                <a16:creationId xmlns:a16="http://schemas.microsoft.com/office/drawing/2014/main" id="{A453A4D6-70E1-423E-91BE-80337943219B}"/>
              </a:ext>
            </a:extLst>
          </p:cNvPr>
          <p:cNvSpPr/>
          <p:nvPr userDrawn="1"/>
        </p:nvSpPr>
        <p:spPr>
          <a:xfrm>
            <a:off x="5248275" y="210416"/>
            <a:ext cx="523875" cy="78018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ADB0FECE-4B02-445C-8363-942C98390029}"/>
              </a:ext>
            </a:extLst>
          </p:cNvPr>
          <p:cNvSpPr/>
          <p:nvPr userDrawn="1"/>
        </p:nvSpPr>
        <p:spPr>
          <a:xfrm>
            <a:off x="10917557" y="6267450"/>
            <a:ext cx="562799" cy="590550"/>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D348FC48-9CEF-412E-A876-578057728506}"/>
              </a:ext>
            </a:extLst>
          </p:cNvPr>
          <p:cNvSpPr txBox="1"/>
          <p:nvPr userDrawn="1"/>
        </p:nvSpPr>
        <p:spPr>
          <a:xfrm>
            <a:off x="1543050" y="6374812"/>
            <a:ext cx="3571875" cy="461665"/>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Tel: (208) 334-3100</a:t>
            </a:r>
          </a:p>
          <a:p>
            <a:r>
              <a:rPr lang="en-US" sz="1200" dirty="0">
                <a:solidFill>
                  <a:schemeClr val="bg1"/>
                </a:solidFill>
                <a:latin typeface="Arial" panose="020B0604020202020204" pitchFamily="34" charset="0"/>
                <a:cs typeface="Arial" panose="020B0604020202020204" pitchFamily="34" charset="0"/>
              </a:rPr>
              <a:t>Email: luma@sco.idaho.gov </a:t>
            </a:r>
          </a:p>
        </p:txBody>
      </p:sp>
    </p:spTree>
    <p:extLst>
      <p:ext uri="{BB962C8B-B14F-4D97-AF65-F5344CB8AC3E}">
        <p14:creationId xmlns:p14="http://schemas.microsoft.com/office/powerpoint/2010/main" val="883392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DE52C-D1B4-4DC3-9E6C-A9CE84E811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18C73DD6-164C-4C40-AE34-BF5F1FB3E9C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7FA4791-C32B-41BC-B866-BD8BEF0B334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27597D1-418D-4A01-8DE9-9EF77763F1C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5D4F2892-7C56-4D67-BC67-B1887BFB319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5B9ADD4-29C8-4B9E-BB4C-AEC3ADBC805F}"/>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3192257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041B4-47CC-4822-B9FC-9494DBCC992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DCB9F6E-6A8E-4A66-96FE-13FD1F19C07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3BF6DC-D3FA-4BD6-96E3-2A157CF3B48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18C0AA-21C9-41A7-853E-3E8F47460B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9671B-D706-4AA2-925C-653A855FA73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E5B825-BF48-4EB3-903B-803E9224A44D}"/>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B696660D-3726-4AAD-9155-AC0F8999891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D305C6DB-FF73-4D29-BCCB-1D4D29C11AB5}"/>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608100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2A0EA-526C-4265-BD64-66F5CF99888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4E14607-D9D1-4908-A993-E81728B3D2D2}"/>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23C01D21-D44B-4471-8D07-4624839D1E9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F615A42A-2EDF-4FD4-BA3C-F3B42420C9B0}"/>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55829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01698E-DC89-4465-BA6C-A0CC3B4068A1}"/>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E584C490-65F6-4F95-8C4E-E909FF49A9E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6400E30-8106-4033-AC09-F75B8CD8DF20}"/>
              </a:ext>
            </a:extLst>
          </p:cNvPr>
          <p:cNvSpPr>
            <a:spLocks noGrp="1"/>
          </p:cNvSpPr>
          <p:nvPr>
            <p:ph type="sldNum" sz="quarter" idx="12"/>
          </p:nvPr>
        </p:nvSpPr>
        <p:spPr>
          <a:xfrm>
            <a:off x="8610600" y="6356350"/>
            <a:ext cx="2743200" cy="365125"/>
          </a:xfrm>
          <a:prstGeom prst="rect">
            <a:avLst/>
          </a:prstGeom>
        </p:spPr>
        <p:txBody>
          <a:bodyPr/>
          <a:lstStyle/>
          <a:p>
            <a:fld id="{5EE79932-AD76-486C-B75F-F87390B2822F}" type="slidenum">
              <a:rPr lang="en-US" smtClean="0"/>
              <a:t>‹#›</a:t>
            </a:fld>
            <a:endParaRPr lang="en-US" dirty="0"/>
          </a:p>
        </p:txBody>
      </p:sp>
    </p:spTree>
    <p:extLst>
      <p:ext uri="{BB962C8B-B14F-4D97-AF65-F5344CB8AC3E}">
        <p14:creationId xmlns:p14="http://schemas.microsoft.com/office/powerpoint/2010/main" val="14753562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83893F-B8F8-4B37-BB55-C66CC6A71F0A}"/>
              </a:ext>
            </a:extLst>
          </p:cNvPr>
          <p:cNvSpPr/>
          <p:nvPr userDrawn="1"/>
        </p:nvSpPr>
        <p:spPr>
          <a:xfrm>
            <a:off x="0" y="6267796"/>
            <a:ext cx="12192000" cy="59020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899C102-2F0F-43FE-8163-1F3E9791769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5937" b="34984"/>
          <a:stretch/>
        </p:blipFill>
        <p:spPr>
          <a:xfrm>
            <a:off x="60960" y="6365371"/>
            <a:ext cx="1358537" cy="395054"/>
          </a:xfrm>
          <a:prstGeom prst="rect">
            <a:avLst/>
          </a:prstGeom>
        </p:spPr>
      </p:pic>
    </p:spTree>
    <p:extLst>
      <p:ext uri="{BB962C8B-B14F-4D97-AF65-F5344CB8AC3E}">
        <p14:creationId xmlns:p14="http://schemas.microsoft.com/office/powerpoint/2010/main" val="243234272"/>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83893F-B8F8-4B37-BB55-C66CC6A71F0A}"/>
              </a:ext>
            </a:extLst>
          </p:cNvPr>
          <p:cNvSpPr/>
          <p:nvPr userDrawn="1"/>
        </p:nvSpPr>
        <p:spPr>
          <a:xfrm>
            <a:off x="0" y="6267796"/>
            <a:ext cx="12192000" cy="59020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pic>
        <p:nvPicPr>
          <p:cNvPr id="7" name="Picture 6">
            <a:extLst>
              <a:ext uri="{FF2B5EF4-FFF2-40B4-BE49-F238E27FC236}">
                <a16:creationId xmlns:a16="http://schemas.microsoft.com/office/drawing/2014/main" id="{F899C102-2F0F-43FE-8163-1F3E9791769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5937" b="34984"/>
          <a:stretch/>
        </p:blipFill>
        <p:spPr>
          <a:xfrm>
            <a:off x="60964" y="6365371"/>
            <a:ext cx="1358537" cy="395054"/>
          </a:xfrm>
          <a:prstGeom prst="rect">
            <a:avLst/>
          </a:prstGeom>
        </p:spPr>
      </p:pic>
    </p:spTree>
    <p:extLst>
      <p:ext uri="{BB962C8B-B14F-4D97-AF65-F5344CB8AC3E}">
        <p14:creationId xmlns:p14="http://schemas.microsoft.com/office/powerpoint/2010/main" val="2784572078"/>
      </p:ext>
    </p:extLst>
  </p:cSld>
  <p:clrMap bg1="lt1" tx1="dk1" bg2="lt2" tx2="dk2" accent1="accent1" accent2="accent2" accent3="accent3" accent4="accent4" accent5="accent5" accent6="accent6" hlink="hlink" folHlink="folHlink"/>
  <p:sldLayoutIdLst>
    <p:sldLayoutId id="2147483663" r:id="rId1"/>
  </p:sldLayoutIdLst>
  <p:hf hdr="0" ftr="0" dt="0"/>
  <p:txStyles>
    <p:titleStyle>
      <a:lvl1pPr algn="l" defTabSz="91438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8" indent="-228598" algn="l" defTabSz="914388"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92" indent="-228598" algn="l" defTabSz="91438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6" indent="-228598" algn="l" defTabSz="91438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81"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75"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69"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64"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58"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152" indent="-228598" algn="l" defTabSz="914388"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88" rtl="0" eaLnBrk="1" latinLnBrk="0" hangingPunct="1">
        <a:defRPr sz="1801" kern="1200">
          <a:solidFill>
            <a:schemeClr val="tx1"/>
          </a:solidFill>
          <a:latin typeface="+mn-lt"/>
          <a:ea typeface="+mn-ea"/>
          <a:cs typeface="+mn-cs"/>
        </a:defRPr>
      </a:lvl1pPr>
      <a:lvl2pPr marL="457195" algn="l" defTabSz="914388" rtl="0" eaLnBrk="1" latinLnBrk="0" hangingPunct="1">
        <a:defRPr sz="1801" kern="1200">
          <a:solidFill>
            <a:schemeClr val="tx1"/>
          </a:solidFill>
          <a:latin typeface="+mn-lt"/>
          <a:ea typeface="+mn-ea"/>
          <a:cs typeface="+mn-cs"/>
        </a:defRPr>
      </a:lvl2pPr>
      <a:lvl3pPr marL="914388" algn="l" defTabSz="914388" rtl="0" eaLnBrk="1" latinLnBrk="0" hangingPunct="1">
        <a:defRPr sz="1801" kern="1200">
          <a:solidFill>
            <a:schemeClr val="tx1"/>
          </a:solidFill>
          <a:latin typeface="+mn-lt"/>
          <a:ea typeface="+mn-ea"/>
          <a:cs typeface="+mn-cs"/>
        </a:defRPr>
      </a:lvl3pPr>
      <a:lvl4pPr marL="1371583" algn="l" defTabSz="914388" rtl="0" eaLnBrk="1" latinLnBrk="0" hangingPunct="1">
        <a:defRPr sz="1801" kern="1200">
          <a:solidFill>
            <a:schemeClr val="tx1"/>
          </a:solidFill>
          <a:latin typeface="+mn-lt"/>
          <a:ea typeface="+mn-ea"/>
          <a:cs typeface="+mn-cs"/>
        </a:defRPr>
      </a:lvl4pPr>
      <a:lvl5pPr marL="1828777" algn="l" defTabSz="914388" rtl="0" eaLnBrk="1" latinLnBrk="0" hangingPunct="1">
        <a:defRPr sz="1801" kern="1200">
          <a:solidFill>
            <a:schemeClr val="tx1"/>
          </a:solidFill>
          <a:latin typeface="+mn-lt"/>
          <a:ea typeface="+mn-ea"/>
          <a:cs typeface="+mn-cs"/>
        </a:defRPr>
      </a:lvl5pPr>
      <a:lvl6pPr marL="2285972" algn="l" defTabSz="914388" rtl="0" eaLnBrk="1" latinLnBrk="0" hangingPunct="1">
        <a:defRPr sz="1801" kern="1200">
          <a:solidFill>
            <a:schemeClr val="tx1"/>
          </a:solidFill>
          <a:latin typeface="+mn-lt"/>
          <a:ea typeface="+mn-ea"/>
          <a:cs typeface="+mn-cs"/>
        </a:defRPr>
      </a:lvl6pPr>
      <a:lvl7pPr marL="2743166" algn="l" defTabSz="914388" rtl="0" eaLnBrk="1" latinLnBrk="0" hangingPunct="1">
        <a:defRPr sz="1801" kern="1200">
          <a:solidFill>
            <a:schemeClr val="tx1"/>
          </a:solidFill>
          <a:latin typeface="+mn-lt"/>
          <a:ea typeface="+mn-ea"/>
          <a:cs typeface="+mn-cs"/>
        </a:defRPr>
      </a:lvl7pPr>
      <a:lvl8pPr marL="3200360" algn="l" defTabSz="914388" rtl="0" eaLnBrk="1" latinLnBrk="0" hangingPunct="1">
        <a:defRPr sz="1801" kern="1200">
          <a:solidFill>
            <a:schemeClr val="tx1"/>
          </a:solidFill>
          <a:latin typeface="+mn-lt"/>
          <a:ea typeface="+mn-ea"/>
          <a:cs typeface="+mn-cs"/>
        </a:defRPr>
      </a:lvl8pPr>
      <a:lvl9pPr marL="3657555" algn="l" defTabSz="914388"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83893F-B8F8-4B37-BB55-C66CC6A71F0A}"/>
              </a:ext>
            </a:extLst>
          </p:cNvPr>
          <p:cNvSpPr/>
          <p:nvPr userDrawn="1"/>
        </p:nvSpPr>
        <p:spPr>
          <a:xfrm>
            <a:off x="0" y="6267796"/>
            <a:ext cx="12192000" cy="59020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F899C102-2F0F-43FE-8163-1F3E97917698}"/>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35937" b="34984"/>
          <a:stretch/>
        </p:blipFill>
        <p:spPr>
          <a:xfrm>
            <a:off x="60960" y="6365371"/>
            <a:ext cx="1358537" cy="395054"/>
          </a:xfrm>
          <a:prstGeom prst="rect">
            <a:avLst/>
          </a:prstGeom>
        </p:spPr>
      </p:pic>
    </p:spTree>
    <p:extLst>
      <p:ext uri="{BB962C8B-B14F-4D97-AF65-F5344CB8AC3E}">
        <p14:creationId xmlns:p14="http://schemas.microsoft.com/office/powerpoint/2010/main" val="25806112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www.sco.idaho.gov/LivePages/Luma-Supplier-Portal-Go-live.aspx" TargetMode="Externa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app.smartsheet.com/b/form/2f7a7f844e67490281b452063eea2081"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29.jpg"/><Relationship Id="rId3" Type="http://schemas.openxmlformats.org/officeDocument/2006/relationships/hyperlink" Target="mailto:dstevens@sco.idaho.gov" TargetMode="External"/><Relationship Id="rId7" Type="http://schemas.openxmlformats.org/officeDocument/2006/relationships/image" Target="../media/image25.png"/><Relationship Id="rId12" Type="http://schemas.openxmlformats.org/officeDocument/2006/relationships/hyperlink" Target="https://www.youtube.com/channel/UC-RYKZWsYPEKRYD7GQJrkO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estearns@sco.idaho.gov" TargetMode="External"/><Relationship Id="rId11" Type="http://schemas.openxmlformats.org/officeDocument/2006/relationships/hyperlink" Target="https://www.sco.idaho.gov/LivePages/LumaSE-Home.aspx" TargetMode="External"/><Relationship Id="rId5" Type="http://schemas.openxmlformats.org/officeDocument/2006/relationships/hyperlink" Target="mailto:clehosit@sco.Idaho.gov" TargetMode="External"/><Relationship Id="rId10" Type="http://schemas.openxmlformats.org/officeDocument/2006/relationships/image" Target="../media/image28.svg"/><Relationship Id="rId4" Type="http://schemas.openxmlformats.org/officeDocument/2006/relationships/hyperlink" Target="mailto:adoench@sco.Idaho.gov" TargetMode="External"/><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hyperlink" Target="https://www.sco.idaho.gov/LivePages/luma-helpful-resources.aspx"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youtu.be/SLZqFcxeXrs"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C369E3E-B48F-4F22-8733-3A6DE13702DB}"/>
              </a:ext>
            </a:extLst>
          </p:cNvPr>
          <p:cNvPicPr>
            <a:picLocks noChangeAspect="1"/>
          </p:cNvPicPr>
          <p:nvPr/>
        </p:nvPicPr>
        <p:blipFill rotWithShape="1">
          <a:blip r:embed="rId2">
            <a:extLst>
              <a:ext uri="{28A0092B-C50C-407E-A947-70E740481C1C}">
                <a14:useLocalDpi xmlns:a14="http://schemas.microsoft.com/office/drawing/2010/main" val="0"/>
              </a:ext>
            </a:extLst>
          </a:blip>
          <a:srcRect b="22950"/>
          <a:stretch/>
        </p:blipFill>
        <p:spPr>
          <a:xfrm>
            <a:off x="0" y="0"/>
            <a:ext cx="12192000" cy="6262577"/>
          </a:xfrm>
          <a:prstGeom prst="rect">
            <a:avLst/>
          </a:prstGeom>
        </p:spPr>
      </p:pic>
      <p:sp>
        <p:nvSpPr>
          <p:cNvPr id="12" name="Freeform: Shape 11">
            <a:extLst>
              <a:ext uri="{FF2B5EF4-FFF2-40B4-BE49-F238E27FC236}">
                <a16:creationId xmlns:a16="http://schemas.microsoft.com/office/drawing/2014/main" id="{5E3DC648-59DC-4B60-A41C-BFC87256E799}"/>
              </a:ext>
            </a:extLst>
          </p:cNvPr>
          <p:cNvSpPr/>
          <p:nvPr/>
        </p:nvSpPr>
        <p:spPr>
          <a:xfrm>
            <a:off x="0" y="1953491"/>
            <a:ext cx="8686799" cy="1367444"/>
          </a:xfrm>
          <a:custGeom>
            <a:avLst/>
            <a:gdLst>
              <a:gd name="connsiteX0" fmla="*/ 0 w 8686799"/>
              <a:gd name="connsiteY0" fmla="*/ 0 h 1367444"/>
              <a:gd name="connsiteX1" fmla="*/ 174565 w 8686799"/>
              <a:gd name="connsiteY1" fmla="*/ 0 h 1367444"/>
              <a:gd name="connsiteX2" fmla="*/ 515388 w 8686799"/>
              <a:gd name="connsiteY2" fmla="*/ 0 h 1367444"/>
              <a:gd name="connsiteX3" fmla="*/ 8344938 w 8686799"/>
              <a:gd name="connsiteY3" fmla="*/ 0 h 1367444"/>
              <a:gd name="connsiteX4" fmla="*/ 8686799 w 8686799"/>
              <a:gd name="connsiteY4" fmla="*/ 1367444 h 1367444"/>
              <a:gd name="connsiteX5" fmla="*/ 516426 w 8686799"/>
              <a:gd name="connsiteY5" fmla="*/ 1367444 h 1367444"/>
              <a:gd name="connsiteX6" fmla="*/ 515388 w 8686799"/>
              <a:gd name="connsiteY6" fmla="*/ 1363292 h 1367444"/>
              <a:gd name="connsiteX7" fmla="*/ 515388 w 8686799"/>
              <a:gd name="connsiteY7" fmla="*/ 1367444 h 1367444"/>
              <a:gd name="connsiteX8" fmla="*/ 0 w 8686799"/>
              <a:gd name="connsiteY8" fmla="*/ 1367444 h 136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6799" h="1367444">
                <a:moveTo>
                  <a:pt x="0" y="0"/>
                </a:moveTo>
                <a:lnTo>
                  <a:pt x="174565" y="0"/>
                </a:lnTo>
                <a:lnTo>
                  <a:pt x="515388" y="0"/>
                </a:lnTo>
                <a:lnTo>
                  <a:pt x="8344938" y="0"/>
                </a:lnTo>
                <a:lnTo>
                  <a:pt x="8686799" y="1367444"/>
                </a:lnTo>
                <a:lnTo>
                  <a:pt x="516426" y="1367444"/>
                </a:lnTo>
                <a:lnTo>
                  <a:pt x="515388" y="1363292"/>
                </a:lnTo>
                <a:lnTo>
                  <a:pt x="515388" y="1367444"/>
                </a:lnTo>
                <a:lnTo>
                  <a:pt x="0" y="1367444"/>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AE7087A7-F591-4146-89AE-1D3DC0071786}"/>
              </a:ext>
            </a:extLst>
          </p:cNvPr>
          <p:cNvSpPr/>
          <p:nvPr/>
        </p:nvSpPr>
        <p:spPr>
          <a:xfrm>
            <a:off x="8510703" y="1953491"/>
            <a:ext cx="868824" cy="136744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4056B79-101E-450D-AF1C-C63CC3FB01B9}"/>
              </a:ext>
            </a:extLst>
          </p:cNvPr>
          <p:cNvSpPr/>
          <p:nvPr/>
        </p:nvSpPr>
        <p:spPr>
          <a:xfrm>
            <a:off x="9202522" y="1953491"/>
            <a:ext cx="868824" cy="136744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73D060F8-0090-4CEE-8447-9B021C187BA8}"/>
              </a:ext>
            </a:extLst>
          </p:cNvPr>
          <p:cNvSpPr/>
          <p:nvPr/>
        </p:nvSpPr>
        <p:spPr>
          <a:xfrm>
            <a:off x="9895250" y="1953491"/>
            <a:ext cx="868824" cy="136744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317BE856-E8FF-4DAB-B904-DDAA226033D0}"/>
              </a:ext>
            </a:extLst>
          </p:cNvPr>
          <p:cNvSpPr/>
          <p:nvPr/>
        </p:nvSpPr>
        <p:spPr>
          <a:xfrm>
            <a:off x="10579832" y="1953491"/>
            <a:ext cx="868824" cy="136744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BF2FAD0-1483-41AD-8B5F-6012217D6CE2}"/>
              </a:ext>
            </a:extLst>
          </p:cNvPr>
          <p:cNvSpPr/>
          <p:nvPr/>
        </p:nvSpPr>
        <p:spPr>
          <a:xfrm>
            <a:off x="11253951" y="1953491"/>
            <a:ext cx="868824" cy="1367444"/>
          </a:xfrm>
          <a:custGeom>
            <a:avLst/>
            <a:gdLst>
              <a:gd name="connsiteX0" fmla="*/ 0 w 868824"/>
              <a:gd name="connsiteY0" fmla="*/ 0 h 1367444"/>
              <a:gd name="connsiteX1" fmla="*/ 526963 w 868824"/>
              <a:gd name="connsiteY1" fmla="*/ 0 h 1367444"/>
              <a:gd name="connsiteX2" fmla="*/ 868824 w 868824"/>
              <a:gd name="connsiteY2" fmla="*/ 1367444 h 1367444"/>
              <a:gd name="connsiteX3" fmla="*/ 343509 w 868824"/>
              <a:gd name="connsiteY3" fmla="*/ 1367444 h 1367444"/>
              <a:gd name="connsiteX4" fmla="*/ 0 w 868824"/>
              <a:gd name="connsiteY4" fmla="*/ 0 h 1367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8824" h="1367444">
                <a:moveTo>
                  <a:pt x="0" y="0"/>
                </a:moveTo>
                <a:lnTo>
                  <a:pt x="526963" y="0"/>
                </a:lnTo>
                <a:lnTo>
                  <a:pt x="868824" y="1367444"/>
                </a:lnTo>
                <a:lnTo>
                  <a:pt x="343509" y="1367444"/>
                </a:lnTo>
                <a:lnTo>
                  <a:pt x="0" y="0"/>
                </a:lnTo>
                <a:close/>
              </a:path>
            </a:pathLst>
          </a:custGeom>
          <a:solidFill>
            <a:srgbClr val="FFB81C">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CEEC5138-791C-4CA2-BDA4-A6CF79E347DD}"/>
              </a:ext>
            </a:extLst>
          </p:cNvPr>
          <p:cNvSpPr txBox="1"/>
          <p:nvPr/>
        </p:nvSpPr>
        <p:spPr>
          <a:xfrm>
            <a:off x="88083" y="2098604"/>
            <a:ext cx="8274397" cy="107721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Change Liaison Communication Toolkit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3200" noProof="0" dirty="0">
                <a:solidFill>
                  <a:prstClr val="white"/>
                </a:solidFill>
                <a:latin typeface="Arial" panose="020B0604020202020204" pitchFamily="34" charset="0"/>
                <a:cs typeface="Arial" panose="020B0604020202020204" pitchFamily="34" charset="0"/>
              </a:rPr>
              <a:t>May</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2023</a:t>
            </a:r>
          </a:p>
        </p:txBody>
      </p:sp>
    </p:spTree>
    <p:extLst>
      <p:ext uri="{BB962C8B-B14F-4D97-AF65-F5344CB8AC3E}">
        <p14:creationId xmlns:p14="http://schemas.microsoft.com/office/powerpoint/2010/main" val="301303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9C844F-8C84-4262-9CFA-7242C666A56B}"/>
              </a:ext>
            </a:extLst>
          </p:cNvPr>
          <p:cNvSpPr txBox="1"/>
          <p:nvPr/>
        </p:nvSpPr>
        <p:spPr>
          <a:xfrm>
            <a:off x="0" y="355151"/>
            <a:ext cx="4962524" cy="461665"/>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Luma Showcase Timeline</a:t>
            </a:r>
          </a:p>
        </p:txBody>
      </p:sp>
      <p:sp>
        <p:nvSpPr>
          <p:cNvPr id="5" name="TextBox 4">
            <a:extLst>
              <a:ext uri="{FF2B5EF4-FFF2-40B4-BE49-F238E27FC236}">
                <a16:creationId xmlns:a16="http://schemas.microsoft.com/office/drawing/2014/main" id="{315C93A4-2A73-4AA7-9B43-2D7B9600CF4A}"/>
              </a:ext>
            </a:extLst>
          </p:cNvPr>
          <p:cNvSpPr txBox="1"/>
          <p:nvPr/>
        </p:nvSpPr>
        <p:spPr>
          <a:xfrm>
            <a:off x="11045229" y="6438510"/>
            <a:ext cx="4060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p>
        </p:txBody>
      </p:sp>
      <p:sp>
        <p:nvSpPr>
          <p:cNvPr id="151" name="Rectangular Callout 1">
            <a:extLst>
              <a:ext uri="{FF2B5EF4-FFF2-40B4-BE49-F238E27FC236}">
                <a16:creationId xmlns:a16="http://schemas.microsoft.com/office/drawing/2014/main" id="{388FEF2F-ADC0-42A2-9408-557C3D0470FB}"/>
              </a:ext>
            </a:extLst>
          </p:cNvPr>
          <p:cNvSpPr/>
          <p:nvPr/>
        </p:nvSpPr>
        <p:spPr>
          <a:xfrm>
            <a:off x="1042463" y="3184061"/>
            <a:ext cx="2155636" cy="1671193"/>
          </a:xfrm>
          <a:prstGeom prst="rect">
            <a:avLst/>
          </a:prstGeom>
          <a:noFill/>
          <a:ln w="53975"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r>
              <a:rPr lang="en-US" sz="1050" dirty="0">
                <a:solidFill>
                  <a:srgbClr val="000000"/>
                </a:solidFill>
                <a:latin typeface="Arial" panose="020B0604020202020204" pitchFamily="34" charset="0"/>
                <a:cs typeface="Arial" panose="020B0604020202020204" pitchFamily="34" charset="0"/>
              </a:rPr>
              <a:t>Address </a:t>
            </a:r>
            <a:r>
              <a:rPr lang="en-US" sz="1050" b="1" dirty="0">
                <a:solidFill>
                  <a:srgbClr val="000000"/>
                </a:solidFill>
                <a:latin typeface="Arial" panose="020B0604020202020204" pitchFamily="34" charset="0"/>
                <a:cs typeface="Arial" panose="020B0604020202020204" pitchFamily="34" charset="0"/>
              </a:rPr>
              <a:t>cutover freeze dates and procedures. </a:t>
            </a:r>
            <a:endParaRPr lang="en-US" sz="1050" dirty="0">
              <a:solidFill>
                <a:srgbClr val="000000"/>
              </a:solidFill>
              <a:latin typeface="Arial" panose="020B0604020202020204" pitchFamily="34" charset="0"/>
              <a:cs typeface="Arial" panose="020B0604020202020204" pitchFamily="34" charset="0"/>
            </a:endParaRPr>
          </a:p>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0" marR="0" lvl="0" indent="0" algn="l" defTabSz="544222" rtl="0" eaLnBrk="1" fontAlgn="base" latinLnBrk="0" hangingPunct="1">
              <a:lnSpc>
                <a:spcPct val="100000"/>
              </a:lnSpc>
              <a:spcBef>
                <a:spcPct val="0"/>
              </a:spcBef>
              <a:spcAft>
                <a:spcPts val="500"/>
              </a:spcAft>
              <a:buClrTx/>
              <a:buSzTx/>
              <a:buFontTx/>
              <a:buNone/>
              <a:tabLst/>
              <a:defRPr/>
            </a:pPr>
            <a:r>
              <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Provide support in completing conversion workbooks.</a:t>
            </a:r>
          </a:p>
        </p:txBody>
      </p:sp>
      <p:sp>
        <p:nvSpPr>
          <p:cNvPr id="152" name="Rectangular Callout 40">
            <a:extLst>
              <a:ext uri="{FF2B5EF4-FFF2-40B4-BE49-F238E27FC236}">
                <a16:creationId xmlns:a16="http://schemas.microsoft.com/office/drawing/2014/main" id="{AB7A8A35-310C-4113-A5EF-C5F8540126C5}"/>
              </a:ext>
            </a:extLst>
          </p:cNvPr>
          <p:cNvSpPr/>
          <p:nvPr/>
        </p:nvSpPr>
        <p:spPr>
          <a:xfrm>
            <a:off x="3574591" y="3197516"/>
            <a:ext cx="2348721" cy="157380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l" defTabSz="914400" rtl="0" eaLnBrk="1" fontAlgn="auto" latinLnBrk="0" hangingPunct="1">
              <a:lnSpc>
                <a:spcPct val="100000"/>
              </a:lnSpc>
              <a:spcBef>
                <a:spcPts val="0"/>
              </a:spcBef>
              <a:spcAft>
                <a:spcPts val="1200"/>
              </a:spcAft>
              <a:buClr>
                <a:prstClr val="black"/>
              </a:buClr>
              <a:buSzPct val="100000"/>
              <a:buFontTx/>
              <a:buNone/>
              <a:tabLst/>
              <a:defRPr/>
            </a:pPr>
            <a:r>
              <a:rPr lang="en-US" sz="1050" dirty="0">
                <a:solidFill>
                  <a:srgbClr val="000000"/>
                </a:solidFill>
                <a:latin typeface="Arial" panose="020B0604020202020204" pitchFamily="34" charset="0"/>
                <a:cs typeface="Arial" panose="020B0604020202020204" pitchFamily="34" charset="0"/>
              </a:rPr>
              <a:t>Support agencies with </a:t>
            </a:r>
            <a:r>
              <a:rPr lang="en-US" sz="1050" b="1" dirty="0">
                <a:solidFill>
                  <a:srgbClr val="000000"/>
                </a:solidFill>
                <a:latin typeface="Arial" panose="020B0604020202020204" pitchFamily="34" charset="0"/>
                <a:cs typeface="Arial" panose="020B0604020202020204" pitchFamily="34" charset="0"/>
              </a:rPr>
              <a:t>report submissions</a:t>
            </a:r>
            <a:r>
              <a:rPr lang="en-US" sz="1050" dirty="0">
                <a:solidFill>
                  <a:srgbClr val="000000"/>
                </a:solidFill>
                <a:latin typeface="Arial" panose="020B0604020202020204" pitchFamily="34" charset="0"/>
                <a:cs typeface="Arial" panose="020B0604020202020204" pitchFamily="34" charset="0"/>
              </a:rPr>
              <a:t>.</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3" name="Rectangular Callout 41">
            <a:extLst>
              <a:ext uri="{FF2B5EF4-FFF2-40B4-BE49-F238E27FC236}">
                <a16:creationId xmlns:a16="http://schemas.microsoft.com/office/drawing/2014/main" id="{99EC01A9-A15A-42EC-BA9F-61AEFFAB7F78}"/>
              </a:ext>
            </a:extLst>
          </p:cNvPr>
          <p:cNvSpPr/>
          <p:nvPr/>
        </p:nvSpPr>
        <p:spPr>
          <a:xfrm>
            <a:off x="6125136" y="3197516"/>
            <a:ext cx="2350008" cy="1573807"/>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l" defTabSz="914400" rtl="0" eaLnBrk="1" fontAlgn="auto" latinLnBrk="0" hangingPunct="1">
              <a:lnSpc>
                <a:spcPct val="100000"/>
              </a:lnSpc>
              <a:spcBef>
                <a:spcPts val="0"/>
              </a:spcBef>
              <a:spcAft>
                <a:spcPts val="1200"/>
              </a:spcAft>
              <a:buClr>
                <a:prstClr val="black"/>
              </a:buClr>
              <a:buSzPct val="100000"/>
              <a:buFontTx/>
              <a:buNone/>
              <a:tabLst/>
              <a:defRPr/>
            </a:pPr>
            <a:r>
              <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Offer tutorial on how to access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Mingle and Service Desk</a:t>
            </a:r>
            <a:r>
              <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4" name="Rectangular Callout 42">
            <a:extLst>
              <a:ext uri="{FF2B5EF4-FFF2-40B4-BE49-F238E27FC236}">
                <a16:creationId xmlns:a16="http://schemas.microsoft.com/office/drawing/2014/main" id="{63188936-E219-4096-B10E-EC2BF24E0AE5}"/>
              </a:ext>
            </a:extLst>
          </p:cNvPr>
          <p:cNvSpPr/>
          <p:nvPr/>
        </p:nvSpPr>
        <p:spPr>
          <a:xfrm>
            <a:off x="8702181" y="3184062"/>
            <a:ext cx="2350008" cy="158726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nchorCtr="0"/>
          <a:lstStyle/>
          <a:p>
            <a:pPr marL="0" marR="0" lvl="0" indent="0" algn="l" defTabSz="914400" rtl="0" eaLnBrk="1" fontAlgn="auto" latinLnBrk="0" hangingPunct="1">
              <a:lnSpc>
                <a:spcPct val="100000"/>
              </a:lnSpc>
              <a:spcBef>
                <a:spcPts val="0"/>
              </a:spcBef>
              <a:spcAft>
                <a:spcPts val="1200"/>
              </a:spcAft>
              <a:buClr>
                <a:prstClr val="black"/>
              </a:buClr>
              <a:buSzPct val="100000"/>
              <a:buFontTx/>
              <a:buNone/>
              <a:tabLst/>
              <a:defRPr/>
            </a:pPr>
            <a:r>
              <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Post go-live session to support </a:t>
            </a:r>
            <a:r>
              <a:rPr kumimoji="0" lang="en-US" sz="105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adoption of the Luma system. </a:t>
            </a:r>
            <a:endParaRPr kumimoji="0" lang="en-US" sz="105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5" name="Rectangle 154">
            <a:extLst>
              <a:ext uri="{FF2B5EF4-FFF2-40B4-BE49-F238E27FC236}">
                <a16:creationId xmlns:a16="http://schemas.microsoft.com/office/drawing/2014/main" id="{4B62C3D0-863D-41A7-BA1C-87C6B15F84CA}"/>
              </a:ext>
            </a:extLst>
          </p:cNvPr>
          <p:cNvSpPr/>
          <p:nvPr/>
        </p:nvSpPr>
        <p:spPr>
          <a:xfrm>
            <a:off x="3573304" y="1710267"/>
            <a:ext cx="2349311" cy="3691042"/>
          </a:xfrm>
          <a:prstGeom prst="rect">
            <a:avLst/>
          </a:prstGeom>
          <a:noFill/>
          <a:ln w="53975" cap="sq">
            <a:solidFill>
              <a:srgbClr val="6CC2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6" name="Rectangle 155">
            <a:extLst>
              <a:ext uri="{FF2B5EF4-FFF2-40B4-BE49-F238E27FC236}">
                <a16:creationId xmlns:a16="http://schemas.microsoft.com/office/drawing/2014/main" id="{96BB9231-47B9-4DE6-A4C3-74A4A57C7431}"/>
              </a:ext>
            </a:extLst>
          </p:cNvPr>
          <p:cNvSpPr/>
          <p:nvPr/>
        </p:nvSpPr>
        <p:spPr>
          <a:xfrm>
            <a:off x="6125136" y="1710265"/>
            <a:ext cx="2349311" cy="3691043"/>
          </a:xfrm>
          <a:prstGeom prst="rect">
            <a:avLst/>
          </a:prstGeom>
          <a:noFill/>
          <a:ln w="53975" cap="sq">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7" name="Rectangle 156">
            <a:extLst>
              <a:ext uri="{FF2B5EF4-FFF2-40B4-BE49-F238E27FC236}">
                <a16:creationId xmlns:a16="http://schemas.microsoft.com/office/drawing/2014/main" id="{64C976D2-4049-490A-9D23-B9AD204C8912}"/>
              </a:ext>
            </a:extLst>
          </p:cNvPr>
          <p:cNvSpPr/>
          <p:nvPr/>
        </p:nvSpPr>
        <p:spPr>
          <a:xfrm>
            <a:off x="8676967" y="1710265"/>
            <a:ext cx="2349311" cy="3683698"/>
          </a:xfrm>
          <a:prstGeom prst="rect">
            <a:avLst/>
          </a:prstGeom>
          <a:noFill/>
          <a:ln w="53975" cap="sq">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8" name="Rectangle 157">
            <a:extLst>
              <a:ext uri="{FF2B5EF4-FFF2-40B4-BE49-F238E27FC236}">
                <a16:creationId xmlns:a16="http://schemas.microsoft.com/office/drawing/2014/main" id="{3597DAD7-BCBB-4269-BB3A-B10EBAA978CC}"/>
              </a:ext>
            </a:extLst>
          </p:cNvPr>
          <p:cNvSpPr/>
          <p:nvPr/>
        </p:nvSpPr>
        <p:spPr>
          <a:xfrm>
            <a:off x="1021472" y="1710267"/>
            <a:ext cx="2349311" cy="3691041"/>
          </a:xfrm>
          <a:prstGeom prst="rect">
            <a:avLst/>
          </a:prstGeom>
          <a:noFill/>
          <a:ln w="53975" cap="sq">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44222" rtl="0" eaLnBrk="1" fontAlgn="base" latinLnBrk="0" hangingPunct="1">
              <a:lnSpc>
                <a:spcPct val="100000"/>
              </a:lnSpc>
              <a:spcBef>
                <a:spcPct val="0"/>
              </a:spcBef>
              <a:spcAft>
                <a:spcPts val="50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59" name="Rectangle 158">
            <a:extLst>
              <a:ext uri="{FF2B5EF4-FFF2-40B4-BE49-F238E27FC236}">
                <a16:creationId xmlns:a16="http://schemas.microsoft.com/office/drawing/2014/main" id="{2735ECBA-E795-45BD-A639-C0B2D2CA1141}"/>
              </a:ext>
            </a:extLst>
          </p:cNvPr>
          <p:cNvSpPr/>
          <p:nvPr/>
        </p:nvSpPr>
        <p:spPr>
          <a:xfrm>
            <a:off x="1025087" y="4883902"/>
            <a:ext cx="2155636" cy="276999"/>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1200"/>
              </a:spcAft>
              <a:buClr>
                <a:prstClr val="black"/>
              </a:buClr>
              <a:buSzPct val="100000"/>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Open Sans Semibold" charset="0"/>
                <a:cs typeface="Arial" panose="020B0604020202020204" pitchFamily="34" charset="0"/>
              </a:rPr>
              <a:t>4/19</a:t>
            </a:r>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60" name="Rectangle 159">
            <a:extLst>
              <a:ext uri="{FF2B5EF4-FFF2-40B4-BE49-F238E27FC236}">
                <a16:creationId xmlns:a16="http://schemas.microsoft.com/office/drawing/2014/main" id="{28B210A2-1EA4-4305-9163-C118C9376CA4}"/>
              </a:ext>
            </a:extLst>
          </p:cNvPr>
          <p:cNvSpPr/>
          <p:nvPr/>
        </p:nvSpPr>
        <p:spPr>
          <a:xfrm>
            <a:off x="3720228" y="4883901"/>
            <a:ext cx="2046773" cy="276999"/>
          </a:xfrm>
          <a:prstGeom prst="rect">
            <a:avLst/>
          </a:prstGeom>
          <a:noFill/>
          <a:ln w="19050">
            <a:noFill/>
          </a:ln>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5/17</a:t>
            </a:r>
          </a:p>
        </p:txBody>
      </p:sp>
      <p:sp>
        <p:nvSpPr>
          <p:cNvPr id="162" name="Rectangle 3">
            <a:extLst>
              <a:ext uri="{FF2B5EF4-FFF2-40B4-BE49-F238E27FC236}">
                <a16:creationId xmlns:a16="http://schemas.microsoft.com/office/drawing/2014/main" id="{A20E8FA0-250B-4EBE-B134-52DF6B09FD63}"/>
              </a:ext>
            </a:extLst>
          </p:cNvPr>
          <p:cNvSpPr>
            <a:spLocks/>
          </p:cNvSpPr>
          <p:nvPr/>
        </p:nvSpPr>
        <p:spPr bwMode="auto">
          <a:xfrm rot="16200000">
            <a:off x="14506" y="3786755"/>
            <a:ext cx="1538382"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marL="0" marR="0" lvl="0" indent="0" algn="ctr" defTabSz="1219170" rtl="0" eaLnBrk="1" fontAlgn="auto" latinLnBrk="0" hangingPunct="1">
              <a:lnSpc>
                <a:spcPct val="90000"/>
              </a:lnSpc>
              <a:spcBef>
                <a:spcPts val="0"/>
              </a:spcBef>
              <a:spcAft>
                <a:spcPts val="300"/>
              </a:spcAft>
              <a:buClrTx/>
              <a:buSzTx/>
              <a:buFontTx/>
              <a:buNone/>
              <a:tabLst/>
              <a:defRPr/>
            </a:pPr>
            <a:r>
              <a:rPr lang="en-US" sz="1100" b="1" dirty="0">
                <a:solidFill>
                  <a:srgbClr val="000000"/>
                </a:solidFill>
                <a:latin typeface="Arial" panose="020B0604020202020204" pitchFamily="34" charset="0"/>
                <a:cs typeface="Arial" panose="020B0604020202020204" pitchFamily="34" charset="0"/>
                <a:sym typeface="Frutiger Next Pro Medium" charset="0"/>
              </a:rPr>
              <a:t>OBJECTIVES</a:t>
            </a: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Frutiger Next Pro Medium" charset="0"/>
            </a:endParaRPr>
          </a:p>
        </p:txBody>
      </p:sp>
      <p:sp>
        <p:nvSpPr>
          <p:cNvPr id="163" name="Rectangle 3">
            <a:extLst>
              <a:ext uri="{FF2B5EF4-FFF2-40B4-BE49-F238E27FC236}">
                <a16:creationId xmlns:a16="http://schemas.microsoft.com/office/drawing/2014/main" id="{523233E9-8679-4372-AA41-1AE2CAC41F20}"/>
              </a:ext>
            </a:extLst>
          </p:cNvPr>
          <p:cNvSpPr>
            <a:spLocks/>
          </p:cNvSpPr>
          <p:nvPr/>
        </p:nvSpPr>
        <p:spPr bwMode="auto">
          <a:xfrm rot="16200000">
            <a:off x="187883" y="4989295"/>
            <a:ext cx="1191626"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marL="0" marR="0" lvl="0" indent="0" algn="ctr" defTabSz="1219170" rtl="0" eaLnBrk="1" fontAlgn="auto" latinLnBrk="0" hangingPunct="1">
              <a:lnSpc>
                <a:spcPct val="90000"/>
              </a:lnSpc>
              <a:spcBef>
                <a:spcPts val="0"/>
              </a:spcBef>
              <a:spcAft>
                <a:spcPts val="30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Frutiger Next Pro Medium" charset="0"/>
              </a:rPr>
              <a:t>DATE</a:t>
            </a:r>
          </a:p>
        </p:txBody>
      </p:sp>
      <p:sp>
        <p:nvSpPr>
          <p:cNvPr id="165" name="Rectangle 3">
            <a:extLst>
              <a:ext uri="{FF2B5EF4-FFF2-40B4-BE49-F238E27FC236}">
                <a16:creationId xmlns:a16="http://schemas.microsoft.com/office/drawing/2014/main" id="{28D6881D-7736-451C-9290-245D65B48D79}"/>
              </a:ext>
            </a:extLst>
          </p:cNvPr>
          <p:cNvSpPr>
            <a:spLocks/>
          </p:cNvSpPr>
          <p:nvPr/>
        </p:nvSpPr>
        <p:spPr bwMode="auto">
          <a:xfrm rot="16200000">
            <a:off x="373411" y="2051589"/>
            <a:ext cx="820574"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marL="0" marR="0" lvl="0" indent="0" algn="ctr" defTabSz="1219170" rtl="0" eaLnBrk="1" fontAlgn="auto" latinLnBrk="0" hangingPunct="1">
              <a:lnSpc>
                <a:spcPct val="90000"/>
              </a:lnSpc>
              <a:spcBef>
                <a:spcPts val="0"/>
              </a:spcBef>
              <a:spcAft>
                <a:spcPts val="300"/>
              </a:spcAft>
              <a:buClrTx/>
              <a:buSzTx/>
              <a:buFontTx/>
              <a:buNone/>
              <a:tabLst/>
              <a:defRPr/>
            </a:pPr>
            <a:r>
              <a:rPr lang="en-US" sz="1100" b="1" dirty="0">
                <a:solidFill>
                  <a:srgbClr val="000000"/>
                </a:solidFill>
                <a:latin typeface="Arial" panose="020B0604020202020204" pitchFamily="34" charset="0"/>
                <a:cs typeface="Arial" panose="020B0604020202020204" pitchFamily="34" charset="0"/>
                <a:sym typeface="Frutiger Next Pro Medium" charset="0"/>
              </a:rPr>
              <a:t>MONTHLY TOPIC</a:t>
            </a: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Frutiger Next Pro Medium" charset="0"/>
            </a:endParaRPr>
          </a:p>
        </p:txBody>
      </p:sp>
      <p:sp>
        <p:nvSpPr>
          <p:cNvPr id="166" name="Rectangle 165">
            <a:extLst>
              <a:ext uri="{FF2B5EF4-FFF2-40B4-BE49-F238E27FC236}">
                <a16:creationId xmlns:a16="http://schemas.microsoft.com/office/drawing/2014/main" id="{E34C3714-2979-4380-A8BD-C710CCB8036F}"/>
              </a:ext>
            </a:extLst>
          </p:cNvPr>
          <p:cNvSpPr/>
          <p:nvPr/>
        </p:nvSpPr>
        <p:spPr>
          <a:xfrm>
            <a:off x="1021472" y="1889369"/>
            <a:ext cx="2350008" cy="461665"/>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Cutover and Conversion Workbooks</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67" name="Rectangle 166">
            <a:extLst>
              <a:ext uri="{FF2B5EF4-FFF2-40B4-BE49-F238E27FC236}">
                <a16:creationId xmlns:a16="http://schemas.microsoft.com/office/drawing/2014/main" id="{8E325E19-2126-4824-9E11-66FAC3E77AC1}"/>
              </a:ext>
            </a:extLst>
          </p:cNvPr>
          <p:cNvSpPr/>
          <p:nvPr/>
        </p:nvSpPr>
        <p:spPr>
          <a:xfrm>
            <a:off x="3573304" y="1942411"/>
            <a:ext cx="2350008" cy="276999"/>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Reports</a:t>
            </a:r>
            <a:endPar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68" name="Rectangle 167">
            <a:extLst>
              <a:ext uri="{FF2B5EF4-FFF2-40B4-BE49-F238E27FC236}">
                <a16:creationId xmlns:a16="http://schemas.microsoft.com/office/drawing/2014/main" id="{2A309DA6-58D9-4422-9B93-A6AE739DDA4E}"/>
              </a:ext>
            </a:extLst>
          </p:cNvPr>
          <p:cNvSpPr/>
          <p:nvPr/>
        </p:nvSpPr>
        <p:spPr>
          <a:xfrm>
            <a:off x="6125136" y="1942411"/>
            <a:ext cx="2350008" cy="646331"/>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Technology- Mingle (formerly Enterprise Dashboard) &amp; Service Desk</a:t>
            </a:r>
          </a:p>
        </p:txBody>
      </p:sp>
      <p:sp>
        <p:nvSpPr>
          <p:cNvPr id="169" name="Rectangle 168">
            <a:extLst>
              <a:ext uri="{FF2B5EF4-FFF2-40B4-BE49-F238E27FC236}">
                <a16:creationId xmlns:a16="http://schemas.microsoft.com/office/drawing/2014/main" id="{81257DC5-C09E-4CCA-A4A2-D18A7DC805A5}"/>
              </a:ext>
            </a:extLst>
          </p:cNvPr>
          <p:cNvSpPr/>
          <p:nvPr/>
        </p:nvSpPr>
        <p:spPr>
          <a:xfrm>
            <a:off x="8676967" y="1957981"/>
            <a:ext cx="2350008" cy="276999"/>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Sustainment</a:t>
            </a:r>
          </a:p>
        </p:txBody>
      </p:sp>
      <p:cxnSp>
        <p:nvCxnSpPr>
          <p:cNvPr id="189" name="Straight Connector 188">
            <a:extLst>
              <a:ext uri="{FF2B5EF4-FFF2-40B4-BE49-F238E27FC236}">
                <a16:creationId xmlns:a16="http://schemas.microsoft.com/office/drawing/2014/main" id="{FBCF33BA-C724-4456-995D-F2716ED3B6FE}"/>
              </a:ext>
            </a:extLst>
          </p:cNvPr>
          <p:cNvCxnSpPr>
            <a:cxnSpLocks/>
          </p:cNvCxnSpPr>
          <p:nvPr/>
        </p:nvCxnSpPr>
        <p:spPr>
          <a:xfrm>
            <a:off x="524929" y="3184062"/>
            <a:ext cx="10515658" cy="0"/>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BADB009D-49E9-4E70-9D44-F4DFB1A2ECE2}"/>
              </a:ext>
            </a:extLst>
          </p:cNvPr>
          <p:cNvCxnSpPr>
            <a:cxnSpLocks/>
          </p:cNvCxnSpPr>
          <p:nvPr/>
        </p:nvCxnSpPr>
        <p:spPr>
          <a:xfrm>
            <a:off x="524929" y="4795032"/>
            <a:ext cx="10515658" cy="0"/>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1" name="TextBox 190">
            <a:extLst>
              <a:ext uri="{FF2B5EF4-FFF2-40B4-BE49-F238E27FC236}">
                <a16:creationId xmlns:a16="http://schemas.microsoft.com/office/drawing/2014/main" id="{4E0D2291-4DCB-4B83-BA49-5D373BA494AE}"/>
              </a:ext>
            </a:extLst>
          </p:cNvPr>
          <p:cNvSpPr txBox="1"/>
          <p:nvPr/>
        </p:nvSpPr>
        <p:spPr>
          <a:xfrm>
            <a:off x="1812623" y="1292873"/>
            <a:ext cx="767007" cy="369332"/>
          </a:xfrm>
          <a:prstGeom prst="rect">
            <a:avLst/>
          </a:prstGeom>
          <a:noFill/>
        </p:spPr>
        <p:txBody>
          <a:bodyPr wrap="square">
            <a:spAutoFit/>
          </a:bodyPr>
          <a:lstStyle/>
          <a:p>
            <a:r>
              <a:rPr lang="en-US" b="1" i="0" dirty="0">
                <a:solidFill>
                  <a:srgbClr val="000000"/>
                </a:solidFill>
                <a:effectLst/>
                <a:latin typeface="Arial" panose="020B0604020202020204" pitchFamily="34" charset="0"/>
                <a:cs typeface="Arial" panose="020B0604020202020204" pitchFamily="34" charset="0"/>
              </a:rPr>
              <a:t>April</a:t>
            </a:r>
            <a:endParaRPr lang="en-US" dirty="0">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A56023A9-07AB-45E1-8BC6-55249F59C2AB}"/>
              </a:ext>
            </a:extLst>
          </p:cNvPr>
          <p:cNvSpPr txBox="1"/>
          <p:nvPr/>
        </p:nvSpPr>
        <p:spPr>
          <a:xfrm>
            <a:off x="4364455" y="1287690"/>
            <a:ext cx="767007" cy="369332"/>
          </a:xfrm>
          <a:prstGeom prst="rect">
            <a:avLst/>
          </a:prstGeom>
          <a:noFill/>
        </p:spPr>
        <p:txBody>
          <a:bodyPr wrap="square">
            <a:spAutoFit/>
          </a:bodyPr>
          <a:lstStyle/>
          <a:p>
            <a:r>
              <a:rPr lang="en-US" b="1" i="0" dirty="0">
                <a:solidFill>
                  <a:srgbClr val="000000"/>
                </a:solidFill>
                <a:effectLst/>
                <a:latin typeface="Arial" panose="020B0604020202020204" pitchFamily="34" charset="0"/>
                <a:cs typeface="Arial" panose="020B0604020202020204" pitchFamily="34" charset="0"/>
              </a:rPr>
              <a:t>May</a:t>
            </a:r>
            <a:endParaRPr lang="en-US" dirty="0">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B7A06AC4-D01C-43CF-AA27-62905817DD5A}"/>
              </a:ext>
            </a:extLst>
          </p:cNvPr>
          <p:cNvSpPr txBox="1"/>
          <p:nvPr/>
        </p:nvSpPr>
        <p:spPr>
          <a:xfrm>
            <a:off x="6916287" y="1287690"/>
            <a:ext cx="767007" cy="369332"/>
          </a:xfrm>
          <a:prstGeom prst="rect">
            <a:avLst/>
          </a:prstGeom>
          <a:noFill/>
        </p:spPr>
        <p:txBody>
          <a:bodyPr wrap="square">
            <a:spAutoFit/>
          </a:bodyPr>
          <a:lstStyle/>
          <a:p>
            <a:r>
              <a:rPr lang="en-US" b="1" i="0" dirty="0">
                <a:solidFill>
                  <a:srgbClr val="000000"/>
                </a:solidFill>
                <a:effectLst/>
                <a:latin typeface="Arial" panose="020B0604020202020204" pitchFamily="34" charset="0"/>
                <a:cs typeface="Arial" panose="020B0604020202020204" pitchFamily="34" charset="0"/>
              </a:rPr>
              <a:t>June</a:t>
            </a:r>
            <a:endParaRPr lang="en-US" dirty="0">
              <a:latin typeface="Arial" panose="020B060402020202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id="{FA2EB3B5-81DB-4F0D-883A-481BB1B338AC}"/>
              </a:ext>
            </a:extLst>
          </p:cNvPr>
          <p:cNvSpPr txBox="1"/>
          <p:nvPr/>
        </p:nvSpPr>
        <p:spPr>
          <a:xfrm>
            <a:off x="9493681" y="1287690"/>
            <a:ext cx="767007" cy="369332"/>
          </a:xfrm>
          <a:prstGeom prst="rect">
            <a:avLst/>
          </a:prstGeom>
          <a:noFill/>
        </p:spPr>
        <p:txBody>
          <a:bodyPr wrap="square">
            <a:spAutoFit/>
          </a:bodyPr>
          <a:lstStyle/>
          <a:p>
            <a:r>
              <a:rPr lang="en-US" b="1" i="0" dirty="0">
                <a:solidFill>
                  <a:srgbClr val="000000"/>
                </a:solidFill>
                <a:effectLst/>
                <a:latin typeface="Arial" panose="020B0604020202020204" pitchFamily="34" charset="0"/>
                <a:cs typeface="Arial" panose="020B0604020202020204" pitchFamily="34" charset="0"/>
              </a:rPr>
              <a:t>July</a:t>
            </a:r>
            <a:endParaRPr lang="en-US" dirty="0">
              <a:latin typeface="Arial" panose="020B0604020202020204" pitchFamily="34" charset="0"/>
              <a:cs typeface="Arial" panose="020B0604020202020204" pitchFamily="34" charset="0"/>
            </a:endParaRPr>
          </a:p>
        </p:txBody>
      </p:sp>
      <p:sp>
        <p:nvSpPr>
          <p:cNvPr id="196" name="Rectangle 195">
            <a:extLst>
              <a:ext uri="{FF2B5EF4-FFF2-40B4-BE49-F238E27FC236}">
                <a16:creationId xmlns:a16="http://schemas.microsoft.com/office/drawing/2014/main" id="{CB9254AE-7C9C-4B09-8A55-82583E559D36}"/>
              </a:ext>
            </a:extLst>
          </p:cNvPr>
          <p:cNvSpPr/>
          <p:nvPr/>
        </p:nvSpPr>
        <p:spPr>
          <a:xfrm>
            <a:off x="6276403" y="4893234"/>
            <a:ext cx="2046773" cy="276999"/>
          </a:xfrm>
          <a:prstGeom prst="rect">
            <a:avLst/>
          </a:prstGeom>
          <a:noFill/>
          <a:ln w="19050">
            <a:noFill/>
          </a:ln>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TBD</a:t>
            </a:r>
          </a:p>
        </p:txBody>
      </p:sp>
      <p:sp>
        <p:nvSpPr>
          <p:cNvPr id="197" name="Rectangle 196">
            <a:extLst>
              <a:ext uri="{FF2B5EF4-FFF2-40B4-BE49-F238E27FC236}">
                <a16:creationId xmlns:a16="http://schemas.microsoft.com/office/drawing/2014/main" id="{E197A450-42CF-4392-81D6-AD4D8672FB8B}"/>
              </a:ext>
            </a:extLst>
          </p:cNvPr>
          <p:cNvSpPr/>
          <p:nvPr/>
        </p:nvSpPr>
        <p:spPr>
          <a:xfrm>
            <a:off x="8828235" y="4883901"/>
            <a:ext cx="2046773" cy="276999"/>
          </a:xfrm>
          <a:prstGeom prst="rect">
            <a:avLst/>
          </a:prstGeom>
          <a:noFill/>
          <a:ln w="19050">
            <a:noFill/>
          </a:ln>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Open Sans" panose="020B0606030504020204" pitchFamily="34" charset="0"/>
                <a:cs typeface="Arial" panose="020B0604020202020204" pitchFamily="34" charset="0"/>
              </a:rPr>
              <a:t>TBD</a:t>
            </a:r>
          </a:p>
        </p:txBody>
      </p:sp>
      <p:cxnSp>
        <p:nvCxnSpPr>
          <p:cNvPr id="198" name="Straight Connector 197">
            <a:extLst>
              <a:ext uri="{FF2B5EF4-FFF2-40B4-BE49-F238E27FC236}">
                <a16:creationId xmlns:a16="http://schemas.microsoft.com/office/drawing/2014/main" id="{ED6E565E-05E1-4816-BA0B-D1A344A0B8E7}"/>
              </a:ext>
            </a:extLst>
          </p:cNvPr>
          <p:cNvCxnSpPr>
            <a:cxnSpLocks/>
          </p:cNvCxnSpPr>
          <p:nvPr/>
        </p:nvCxnSpPr>
        <p:spPr>
          <a:xfrm>
            <a:off x="536531" y="2684528"/>
            <a:ext cx="10515658" cy="0"/>
          </a:xfrm>
          <a:prstGeom prst="line">
            <a:avLst/>
          </a:prstGeom>
          <a:ln w="22225">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99" name="Rectangle 3">
            <a:extLst>
              <a:ext uri="{FF2B5EF4-FFF2-40B4-BE49-F238E27FC236}">
                <a16:creationId xmlns:a16="http://schemas.microsoft.com/office/drawing/2014/main" id="{498C32CD-3120-436D-95F0-AF0DA3601C8A}"/>
              </a:ext>
            </a:extLst>
          </p:cNvPr>
          <p:cNvSpPr>
            <a:spLocks/>
          </p:cNvSpPr>
          <p:nvPr/>
        </p:nvSpPr>
        <p:spPr bwMode="auto">
          <a:xfrm rot="16200000">
            <a:off x="187883" y="2809687"/>
            <a:ext cx="1191626" cy="274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0" anchor="ctr"/>
          <a:lstStyle/>
          <a:p>
            <a:pPr marL="0" marR="0" lvl="0" indent="0" algn="ctr" defTabSz="1219170" rtl="0" eaLnBrk="1" fontAlgn="auto" latinLnBrk="0" hangingPunct="1">
              <a:lnSpc>
                <a:spcPct val="90000"/>
              </a:lnSpc>
              <a:spcBef>
                <a:spcPts val="0"/>
              </a:spcBef>
              <a:spcAft>
                <a:spcPts val="300"/>
              </a:spcAft>
              <a:buClrTx/>
              <a:buSzTx/>
              <a:buFontTx/>
              <a:buNone/>
              <a:tabLst/>
              <a:defRPr/>
            </a:pPr>
            <a:r>
              <a:rPr lang="en-US" sz="1100" b="1" dirty="0">
                <a:solidFill>
                  <a:srgbClr val="000000"/>
                </a:solidFill>
                <a:latin typeface="Arial" panose="020B0604020202020204" pitchFamily="34" charset="0"/>
                <a:cs typeface="Arial" panose="020B0604020202020204" pitchFamily="34" charset="0"/>
                <a:sym typeface="Frutiger Next Pro Medium" charset="0"/>
              </a:rPr>
              <a:t>SME</a:t>
            </a:r>
            <a:endParaRPr kumimoji="0" lang="en-US" sz="11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Frutiger Next Pro Medium" charset="0"/>
            </a:endParaRPr>
          </a:p>
        </p:txBody>
      </p:sp>
      <p:sp>
        <p:nvSpPr>
          <p:cNvPr id="200" name="Rectangle 199">
            <a:extLst>
              <a:ext uri="{FF2B5EF4-FFF2-40B4-BE49-F238E27FC236}">
                <a16:creationId xmlns:a16="http://schemas.microsoft.com/office/drawing/2014/main" id="{B9E03DEF-8106-4CD5-B93A-BD87453CD3C3}"/>
              </a:ext>
            </a:extLst>
          </p:cNvPr>
          <p:cNvSpPr/>
          <p:nvPr/>
        </p:nvSpPr>
        <p:spPr>
          <a:xfrm>
            <a:off x="945277" y="2820145"/>
            <a:ext cx="2350008" cy="253916"/>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Cutover Team</a:t>
            </a:r>
          </a:p>
        </p:txBody>
      </p:sp>
      <p:sp>
        <p:nvSpPr>
          <p:cNvPr id="201" name="Rectangle 200">
            <a:extLst>
              <a:ext uri="{FF2B5EF4-FFF2-40B4-BE49-F238E27FC236}">
                <a16:creationId xmlns:a16="http://schemas.microsoft.com/office/drawing/2014/main" id="{7DF33B88-F157-408C-B7C4-D987E1C27E1A}"/>
              </a:ext>
            </a:extLst>
          </p:cNvPr>
          <p:cNvSpPr/>
          <p:nvPr/>
        </p:nvSpPr>
        <p:spPr>
          <a:xfrm>
            <a:off x="3558995" y="2825015"/>
            <a:ext cx="2350008" cy="253916"/>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Luma OCM</a:t>
            </a:r>
          </a:p>
        </p:txBody>
      </p:sp>
      <p:sp>
        <p:nvSpPr>
          <p:cNvPr id="202" name="Rectangle 201">
            <a:extLst>
              <a:ext uri="{FF2B5EF4-FFF2-40B4-BE49-F238E27FC236}">
                <a16:creationId xmlns:a16="http://schemas.microsoft.com/office/drawing/2014/main" id="{A6597CC7-FAB6-4D59-8181-DCEE57E39020}"/>
              </a:ext>
            </a:extLst>
          </p:cNvPr>
          <p:cNvSpPr/>
          <p:nvPr/>
        </p:nvSpPr>
        <p:spPr>
          <a:xfrm>
            <a:off x="6131594" y="2820145"/>
            <a:ext cx="2350008" cy="253916"/>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CSC</a:t>
            </a:r>
          </a:p>
        </p:txBody>
      </p:sp>
      <p:sp>
        <p:nvSpPr>
          <p:cNvPr id="203" name="Rectangle 202">
            <a:extLst>
              <a:ext uri="{FF2B5EF4-FFF2-40B4-BE49-F238E27FC236}">
                <a16:creationId xmlns:a16="http://schemas.microsoft.com/office/drawing/2014/main" id="{445E9535-BF11-46B6-87A7-B02F7C925CAE}"/>
              </a:ext>
            </a:extLst>
          </p:cNvPr>
          <p:cNvSpPr/>
          <p:nvPr/>
        </p:nvSpPr>
        <p:spPr>
          <a:xfrm>
            <a:off x="8683425" y="2826586"/>
            <a:ext cx="2350008" cy="253916"/>
          </a:xfrm>
          <a:prstGeom prst="rect">
            <a:avLst/>
          </a:prstGeom>
          <a:noFill/>
          <a:ln w="19050">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Sustainment Team</a:t>
            </a:r>
          </a:p>
        </p:txBody>
      </p:sp>
      <p:sp>
        <p:nvSpPr>
          <p:cNvPr id="2" name="TextBox 1">
            <a:extLst>
              <a:ext uri="{FF2B5EF4-FFF2-40B4-BE49-F238E27FC236}">
                <a16:creationId xmlns:a16="http://schemas.microsoft.com/office/drawing/2014/main" id="{97D9C2FB-63BD-4E5E-B45E-601974D46A3A}"/>
              </a:ext>
            </a:extLst>
          </p:cNvPr>
          <p:cNvSpPr txBox="1"/>
          <p:nvPr/>
        </p:nvSpPr>
        <p:spPr>
          <a:xfrm>
            <a:off x="2784922" y="5605929"/>
            <a:ext cx="6452769" cy="369332"/>
          </a:xfrm>
          <a:prstGeom prst="rect">
            <a:avLst/>
          </a:prstGeom>
          <a:noFill/>
        </p:spPr>
        <p:txBody>
          <a:bodyPr wrap="square" rtlCol="0">
            <a:spAutoFit/>
          </a:bodyPr>
          <a:lstStyle/>
          <a:p>
            <a:pPr algn="ctr"/>
            <a:r>
              <a:rPr lang="en-US" u="sng" dirty="0"/>
              <a:t>Contact your Agency Advocate for meeting invitations.</a:t>
            </a:r>
          </a:p>
        </p:txBody>
      </p:sp>
    </p:spTree>
    <p:extLst>
      <p:ext uri="{BB962C8B-B14F-4D97-AF65-F5344CB8AC3E}">
        <p14:creationId xmlns:p14="http://schemas.microsoft.com/office/powerpoint/2010/main" val="3766909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a:extLst>
              <a:ext uri="{FF2B5EF4-FFF2-40B4-BE49-F238E27FC236}">
                <a16:creationId xmlns:a16="http://schemas.microsoft.com/office/drawing/2014/main" id="{53FA1CB0-7BD2-4156-99DE-15738EE88DD6}"/>
              </a:ext>
            </a:extLst>
          </p:cNvPr>
          <p:cNvGraphicFramePr>
            <a:graphicFrameLocks/>
          </p:cNvGraphicFramePr>
          <p:nvPr>
            <p:extLst>
              <p:ext uri="{D42A27DB-BD31-4B8C-83A1-F6EECF244321}">
                <p14:modId xmlns:p14="http://schemas.microsoft.com/office/powerpoint/2010/main" val="2356122758"/>
              </p:ext>
            </p:extLst>
          </p:nvPr>
        </p:nvGraphicFramePr>
        <p:xfrm>
          <a:off x="838201" y="1267263"/>
          <a:ext cx="10515597" cy="450657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200" b="1" i="0" dirty="0">
                          <a:latin typeface="Arial" panose="020B0604020202020204" pitchFamily="34" charset="0"/>
                          <a:cs typeface="Arial" panose="020B0604020202020204" pitchFamily="34" charset="0"/>
                        </a:rPr>
                        <a:t>Tool # 4</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200" i="1" dirty="0">
                          <a:latin typeface="Arial" panose="020B0604020202020204" pitchFamily="34" charset="0"/>
                          <a:cs typeface="Arial" panose="020B0604020202020204" pitchFamily="34" charset="0"/>
                        </a:rPr>
                        <a:t>Tool name: ORP – May Resources and Activities</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sz="1200"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2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2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Why is this important?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chemeClr val="tx1"/>
                          </a:solidFill>
                          <a:latin typeface="Arial" panose="020B0604020202020204" pitchFamily="34" charset="0"/>
                          <a:cs typeface="Arial" panose="020B0604020202020204" pitchFamily="34" charset="0"/>
                        </a:rPr>
                        <a:t>The Operational Readiness Program is a guided process for agencies to systematically review how the upcoming transition to Luma will impact their current business processes. The Luma Project team will be continuously updating ORP tools throughout the month of May and is facilitating the next monthly ORP Support Session on May 25</a:t>
                      </a:r>
                      <a:r>
                        <a:rPr lang="en-US" sz="1200" i="0" baseline="30000" dirty="0">
                          <a:solidFill>
                            <a:schemeClr val="tx1"/>
                          </a:solidFill>
                          <a:latin typeface="Arial" panose="020B0604020202020204" pitchFamily="34" charset="0"/>
                          <a:cs typeface="Arial" panose="020B0604020202020204" pitchFamily="34" charset="0"/>
                        </a:rPr>
                        <a:t>th</a:t>
                      </a:r>
                      <a:r>
                        <a:rPr lang="en-US" sz="1200" i="0" dirty="0">
                          <a:solidFill>
                            <a:schemeClr val="tx1"/>
                          </a:solidFill>
                          <a:latin typeface="Arial" panose="020B0604020202020204" pitchFamily="34" charset="0"/>
                          <a:cs typeface="Arial" panose="020B0604020202020204" pitchFamily="34" charset="0"/>
                        </a:rPr>
                        <a:t>.</a:t>
                      </a:r>
                      <a:endParaRPr lang="en-US" sz="1200" i="0" dirty="0">
                        <a:solidFill>
                          <a:srgbClr val="FF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Who is the target audience?</a:t>
                      </a:r>
                    </a:p>
                  </a:txBody>
                  <a:tcPr anchor="ctr"/>
                </a:tc>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Agency Leaders will guide this multi-month process.</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is the objective?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To provide Change Liaisons details of expected ORP resources and activities for the month of May.</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solidFill>
                            <a:schemeClr val="tx1"/>
                          </a:solidFill>
                          <a:latin typeface="Arial" panose="020B0604020202020204" pitchFamily="34" charset="0"/>
                          <a:cs typeface="Arial" panose="020B0604020202020204" pitchFamily="34" charset="0"/>
                        </a:rPr>
                        <a:t>Support your agency leadership in this initiative, and when notified, follow-up with them to make sure they received invitations to Support Sessions. If they cannot attend, help them make sure that your agency is represented with agency leaders who can receive the important information.</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Recommended timing: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Not applicable to this tool.</a:t>
                      </a:r>
                    </a:p>
                  </a:txBody>
                  <a:tcPr anchor="ctr"/>
                </a:tc>
                <a:extLst>
                  <a:ext uri="{0D108BD9-81ED-4DB2-BD59-A6C34878D82A}">
                    <a16:rowId xmlns:a16="http://schemas.microsoft.com/office/drawing/2014/main" val="3405783320"/>
                  </a:ext>
                </a:extLst>
              </a:tr>
            </a:tbl>
          </a:graphicData>
        </a:graphic>
      </p:graphicFrame>
      <p:pic>
        <p:nvPicPr>
          <p:cNvPr id="6" name="Graphic 5" descr="Comment Important with solid fill">
            <a:extLst>
              <a:ext uri="{FF2B5EF4-FFF2-40B4-BE49-F238E27FC236}">
                <a16:creationId xmlns:a16="http://schemas.microsoft.com/office/drawing/2014/main" id="{54EBC70F-C2FF-43C2-8763-4DE789D5B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052610"/>
            <a:ext cx="675290" cy="675290"/>
          </a:xfrm>
          <a:prstGeom prst="rect">
            <a:avLst/>
          </a:prstGeom>
        </p:spPr>
      </p:pic>
      <p:pic>
        <p:nvPicPr>
          <p:cNvPr id="8" name="Graphic 7" descr="Group with solid fill">
            <a:extLst>
              <a:ext uri="{FF2B5EF4-FFF2-40B4-BE49-F238E27FC236}">
                <a16:creationId xmlns:a16="http://schemas.microsoft.com/office/drawing/2014/main" id="{AB6C4EAD-7583-478F-AC18-ED217D0DB6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597" y="2659553"/>
            <a:ext cx="914400" cy="914400"/>
          </a:xfrm>
          <a:prstGeom prst="rect">
            <a:avLst/>
          </a:prstGeom>
        </p:spPr>
      </p:pic>
      <p:pic>
        <p:nvPicPr>
          <p:cNvPr id="9" name="Graphic 8" descr="Presentation with checklist with solid fill">
            <a:extLst>
              <a:ext uri="{FF2B5EF4-FFF2-40B4-BE49-F238E27FC236}">
                <a16:creationId xmlns:a16="http://schemas.microsoft.com/office/drawing/2014/main" id="{8BC54312-BD94-4AFA-8250-83FC89ADC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566120"/>
            <a:ext cx="583324" cy="583324"/>
          </a:xfrm>
          <a:prstGeom prst="rect">
            <a:avLst/>
          </a:prstGeom>
        </p:spPr>
      </p:pic>
      <p:pic>
        <p:nvPicPr>
          <p:cNvPr id="10" name="Graphic 9" descr="Marketing outline">
            <a:extLst>
              <a:ext uri="{FF2B5EF4-FFF2-40B4-BE49-F238E27FC236}">
                <a16:creationId xmlns:a16="http://schemas.microsoft.com/office/drawing/2014/main" id="{6EF44A40-E7C2-41A7-BB7F-B9F0FB1D5F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306917"/>
            <a:ext cx="583324" cy="583324"/>
          </a:xfrm>
          <a:prstGeom prst="rect">
            <a:avLst/>
          </a:prstGeom>
        </p:spPr>
      </p:pic>
      <p:pic>
        <p:nvPicPr>
          <p:cNvPr id="11" name="Graphic 10" descr="Clock with solid fill">
            <a:extLst>
              <a:ext uri="{FF2B5EF4-FFF2-40B4-BE49-F238E27FC236}">
                <a16:creationId xmlns:a16="http://schemas.microsoft.com/office/drawing/2014/main" id="{4F3CB184-DEE7-4FBB-89DC-F64D82C25A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4982267"/>
            <a:ext cx="659524" cy="659524"/>
          </a:xfrm>
          <a:prstGeom prst="rect">
            <a:avLst/>
          </a:prstGeom>
        </p:spPr>
      </p:pic>
      <p:sp>
        <p:nvSpPr>
          <p:cNvPr id="12" name="TextBox 11">
            <a:extLst>
              <a:ext uri="{FF2B5EF4-FFF2-40B4-BE49-F238E27FC236}">
                <a16:creationId xmlns:a16="http://schemas.microsoft.com/office/drawing/2014/main" id="{F993C483-708F-47EE-8CB1-5316689F1203}"/>
              </a:ext>
            </a:extLst>
          </p:cNvPr>
          <p:cNvSpPr txBox="1"/>
          <p:nvPr/>
        </p:nvSpPr>
        <p:spPr>
          <a:xfrm>
            <a:off x="11047228" y="6406612"/>
            <a:ext cx="39445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11</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3084095E-E149-495D-88BE-6B045D8B1C9C}"/>
              </a:ext>
            </a:extLst>
          </p:cNvPr>
          <p:cNvSpPr txBox="1"/>
          <p:nvPr/>
        </p:nvSpPr>
        <p:spPr>
          <a:xfrm>
            <a:off x="0" y="185454"/>
            <a:ext cx="4962524" cy="830997"/>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ORP: May Resources and Activities</a:t>
            </a:r>
          </a:p>
        </p:txBody>
      </p:sp>
    </p:spTree>
    <p:extLst>
      <p:ext uri="{BB962C8B-B14F-4D97-AF65-F5344CB8AC3E}">
        <p14:creationId xmlns:p14="http://schemas.microsoft.com/office/powerpoint/2010/main" val="1266554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9C844F-8C84-4262-9CFA-7242C666A56B}"/>
              </a:ext>
            </a:extLst>
          </p:cNvPr>
          <p:cNvSpPr txBox="1"/>
          <p:nvPr/>
        </p:nvSpPr>
        <p:spPr>
          <a:xfrm>
            <a:off x="0" y="179537"/>
            <a:ext cx="4962524" cy="830997"/>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ORP: MAY Resources and Activities</a:t>
            </a:r>
          </a:p>
        </p:txBody>
      </p:sp>
      <p:sp>
        <p:nvSpPr>
          <p:cNvPr id="5" name="TextBox 4">
            <a:extLst>
              <a:ext uri="{FF2B5EF4-FFF2-40B4-BE49-F238E27FC236}">
                <a16:creationId xmlns:a16="http://schemas.microsoft.com/office/drawing/2014/main" id="{315C93A4-2A73-4AA7-9B43-2D7B9600CF4A}"/>
              </a:ext>
            </a:extLst>
          </p:cNvPr>
          <p:cNvSpPr txBox="1"/>
          <p:nvPr/>
        </p:nvSpPr>
        <p:spPr>
          <a:xfrm>
            <a:off x="11045229" y="6438510"/>
            <a:ext cx="3741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p>
        </p:txBody>
      </p:sp>
      <p:pic>
        <p:nvPicPr>
          <p:cNvPr id="11" name="Picture 10">
            <a:extLst>
              <a:ext uri="{FF2B5EF4-FFF2-40B4-BE49-F238E27FC236}">
                <a16:creationId xmlns:a16="http://schemas.microsoft.com/office/drawing/2014/main" id="{A6C047BF-069A-4365-9229-63AF31225DB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4910" r="14188"/>
          <a:stretch/>
        </p:blipFill>
        <p:spPr>
          <a:xfrm>
            <a:off x="5321067" y="1300534"/>
            <a:ext cx="6416225" cy="4451722"/>
          </a:xfrm>
          <a:prstGeom prst="rect">
            <a:avLst/>
          </a:prstGeom>
        </p:spPr>
      </p:pic>
      <p:pic>
        <p:nvPicPr>
          <p:cNvPr id="12" name="Picture 11">
            <a:extLst>
              <a:ext uri="{FF2B5EF4-FFF2-40B4-BE49-F238E27FC236}">
                <a16:creationId xmlns:a16="http://schemas.microsoft.com/office/drawing/2014/main" id="{EC05E645-4223-46A4-97F3-8A093B3680E9}"/>
              </a:ext>
            </a:extLst>
          </p:cNvPr>
          <p:cNvPicPr>
            <a:picLocks noChangeAspect="1"/>
          </p:cNvPicPr>
          <p:nvPr/>
        </p:nvPicPr>
        <p:blipFill>
          <a:blip r:embed="rId4"/>
          <a:stretch>
            <a:fillRect/>
          </a:stretch>
        </p:blipFill>
        <p:spPr>
          <a:xfrm>
            <a:off x="6164036" y="1845130"/>
            <a:ext cx="4653139" cy="2697968"/>
          </a:xfrm>
          <a:prstGeom prst="rect">
            <a:avLst/>
          </a:prstGeom>
        </p:spPr>
      </p:pic>
      <p:cxnSp>
        <p:nvCxnSpPr>
          <p:cNvPr id="13" name="Straight Arrow Connector 12">
            <a:extLst>
              <a:ext uri="{FF2B5EF4-FFF2-40B4-BE49-F238E27FC236}">
                <a16:creationId xmlns:a16="http://schemas.microsoft.com/office/drawing/2014/main" id="{6426D084-A848-40E4-BDF3-9C7264BAFD6E}"/>
              </a:ext>
            </a:extLst>
          </p:cNvPr>
          <p:cNvCxnSpPr>
            <a:cxnSpLocks/>
          </p:cNvCxnSpPr>
          <p:nvPr/>
        </p:nvCxnSpPr>
        <p:spPr>
          <a:xfrm flipH="1">
            <a:off x="10425635" y="3664005"/>
            <a:ext cx="1010869" cy="438930"/>
          </a:xfrm>
          <a:prstGeom prst="straightConnector1">
            <a:avLst/>
          </a:prstGeom>
          <a:ln w="38100">
            <a:solidFill>
              <a:srgbClr val="FFB81C"/>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8B3E4F73-2CF1-4660-83A4-C3413FCC7C3D}"/>
              </a:ext>
            </a:extLst>
          </p:cNvPr>
          <p:cNvSpPr/>
          <p:nvPr/>
        </p:nvSpPr>
        <p:spPr>
          <a:xfrm>
            <a:off x="416607" y="1330543"/>
            <a:ext cx="4692648" cy="4247317"/>
          </a:xfrm>
          <a:prstGeom prst="roundRect">
            <a:avLst/>
          </a:prstGeom>
          <a:solidFill>
            <a:srgbClr val="00305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2AD4D9-B2D9-4EE4-AAAE-A9E55A858690}"/>
              </a:ext>
            </a:extLst>
          </p:cNvPr>
          <p:cNvSpPr txBox="1"/>
          <p:nvPr/>
        </p:nvSpPr>
        <p:spPr>
          <a:xfrm>
            <a:off x="895212" y="1443841"/>
            <a:ext cx="3806526" cy="3970318"/>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 can find the following resources on the Service Desk Tile in the Enterprise Dashboard: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Leadership Readiness Checklist for May/June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Readiness Checklist by Role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HCM Impact Statements – new information!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Monthly Support Session: 5/25 at 11:00 AM (invitations sent)</a:t>
            </a:r>
          </a:p>
        </p:txBody>
      </p:sp>
      <p:sp>
        <p:nvSpPr>
          <p:cNvPr id="16" name="Freeform 122">
            <a:extLst>
              <a:ext uri="{FF2B5EF4-FFF2-40B4-BE49-F238E27FC236}">
                <a16:creationId xmlns:a16="http://schemas.microsoft.com/office/drawing/2014/main" id="{62FE4B17-8414-48D1-A4E3-D61191B44233}"/>
              </a:ext>
            </a:extLst>
          </p:cNvPr>
          <p:cNvSpPr>
            <a:spLocks/>
          </p:cNvSpPr>
          <p:nvPr/>
        </p:nvSpPr>
        <p:spPr bwMode="auto">
          <a:xfrm>
            <a:off x="573868" y="2618265"/>
            <a:ext cx="321344" cy="248540"/>
          </a:xfrm>
          <a:custGeom>
            <a:avLst/>
            <a:gdLst>
              <a:gd name="T0" fmla="*/ 27 w 128"/>
              <a:gd name="T1" fmla="*/ 81 h 99"/>
              <a:gd name="T2" fmla="*/ 47 w 128"/>
              <a:gd name="T3" fmla="*/ 99 h 99"/>
              <a:gd name="T4" fmla="*/ 128 w 128"/>
              <a:gd name="T5" fmla="*/ 18 h 99"/>
              <a:gd name="T6" fmla="*/ 108 w 128"/>
              <a:gd name="T7" fmla="*/ 0 h 99"/>
              <a:gd name="T8" fmla="*/ 47 w 128"/>
              <a:gd name="T9" fmla="*/ 62 h 99"/>
              <a:gd name="T10" fmla="*/ 20 w 128"/>
              <a:gd name="T11" fmla="*/ 35 h 99"/>
              <a:gd name="T12" fmla="*/ 0 w 128"/>
              <a:gd name="T13" fmla="*/ 54 h 99"/>
              <a:gd name="T14" fmla="*/ 27 w 128"/>
              <a:gd name="T15" fmla="*/ 81 h 99"/>
              <a:gd name="T16" fmla="*/ 27 w 128"/>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9">
                <a:moveTo>
                  <a:pt x="27" y="81"/>
                </a:moveTo>
                <a:lnTo>
                  <a:pt x="47" y="99"/>
                </a:lnTo>
                <a:lnTo>
                  <a:pt x="128" y="18"/>
                </a:lnTo>
                <a:lnTo>
                  <a:pt x="108" y="0"/>
                </a:lnTo>
                <a:lnTo>
                  <a:pt x="47" y="62"/>
                </a:lnTo>
                <a:lnTo>
                  <a:pt x="20" y="35"/>
                </a:lnTo>
                <a:lnTo>
                  <a:pt x="0" y="54"/>
                </a:lnTo>
                <a:lnTo>
                  <a:pt x="27" y="81"/>
                </a:lnTo>
                <a:lnTo>
                  <a:pt x="27" y="81"/>
                </a:lnTo>
                <a:close/>
              </a:path>
            </a:pathLst>
          </a:custGeom>
          <a:solidFill>
            <a:srgbClr val="FFB81C"/>
          </a:solidFill>
          <a:ln>
            <a:solidFill>
              <a:srgbClr val="FFB81C"/>
            </a:solidFill>
          </a:ln>
        </p:spPr>
        <p:txBody>
          <a:bodyPr vert="horz" wrap="square" lIns="119486" tIns="59743" rIns="119486" bIns="5974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5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122">
            <a:extLst>
              <a:ext uri="{FF2B5EF4-FFF2-40B4-BE49-F238E27FC236}">
                <a16:creationId xmlns:a16="http://schemas.microsoft.com/office/drawing/2014/main" id="{90044EF6-D30D-497C-8BC8-3C17F46CDBA4}"/>
              </a:ext>
            </a:extLst>
          </p:cNvPr>
          <p:cNvSpPr>
            <a:spLocks/>
          </p:cNvSpPr>
          <p:nvPr/>
        </p:nvSpPr>
        <p:spPr bwMode="auto">
          <a:xfrm>
            <a:off x="573868" y="3465245"/>
            <a:ext cx="321344" cy="248540"/>
          </a:xfrm>
          <a:custGeom>
            <a:avLst/>
            <a:gdLst>
              <a:gd name="T0" fmla="*/ 27 w 128"/>
              <a:gd name="T1" fmla="*/ 81 h 99"/>
              <a:gd name="T2" fmla="*/ 47 w 128"/>
              <a:gd name="T3" fmla="*/ 99 h 99"/>
              <a:gd name="T4" fmla="*/ 128 w 128"/>
              <a:gd name="T5" fmla="*/ 18 h 99"/>
              <a:gd name="T6" fmla="*/ 108 w 128"/>
              <a:gd name="T7" fmla="*/ 0 h 99"/>
              <a:gd name="T8" fmla="*/ 47 w 128"/>
              <a:gd name="T9" fmla="*/ 62 h 99"/>
              <a:gd name="T10" fmla="*/ 20 w 128"/>
              <a:gd name="T11" fmla="*/ 35 h 99"/>
              <a:gd name="T12" fmla="*/ 0 w 128"/>
              <a:gd name="T13" fmla="*/ 54 h 99"/>
              <a:gd name="T14" fmla="*/ 27 w 128"/>
              <a:gd name="T15" fmla="*/ 81 h 99"/>
              <a:gd name="T16" fmla="*/ 27 w 128"/>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9">
                <a:moveTo>
                  <a:pt x="27" y="81"/>
                </a:moveTo>
                <a:lnTo>
                  <a:pt x="47" y="99"/>
                </a:lnTo>
                <a:lnTo>
                  <a:pt x="128" y="18"/>
                </a:lnTo>
                <a:lnTo>
                  <a:pt x="108" y="0"/>
                </a:lnTo>
                <a:lnTo>
                  <a:pt x="47" y="62"/>
                </a:lnTo>
                <a:lnTo>
                  <a:pt x="20" y="35"/>
                </a:lnTo>
                <a:lnTo>
                  <a:pt x="0" y="54"/>
                </a:lnTo>
                <a:lnTo>
                  <a:pt x="27" y="81"/>
                </a:lnTo>
                <a:lnTo>
                  <a:pt x="27" y="81"/>
                </a:lnTo>
                <a:close/>
              </a:path>
            </a:pathLst>
          </a:custGeom>
          <a:solidFill>
            <a:srgbClr val="FFB81C"/>
          </a:solidFill>
          <a:ln>
            <a:solidFill>
              <a:srgbClr val="FFB81C"/>
            </a:solidFill>
          </a:ln>
        </p:spPr>
        <p:txBody>
          <a:bodyPr vert="horz" wrap="square" lIns="119486" tIns="59743" rIns="119486" bIns="5974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52"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122">
            <a:extLst>
              <a:ext uri="{FF2B5EF4-FFF2-40B4-BE49-F238E27FC236}">
                <a16:creationId xmlns:a16="http://schemas.microsoft.com/office/drawing/2014/main" id="{932DC46F-28BB-4FDC-A923-0EFADB3F9F68}"/>
              </a:ext>
            </a:extLst>
          </p:cNvPr>
          <p:cNvSpPr>
            <a:spLocks/>
          </p:cNvSpPr>
          <p:nvPr/>
        </p:nvSpPr>
        <p:spPr bwMode="auto">
          <a:xfrm>
            <a:off x="573868" y="3964275"/>
            <a:ext cx="321344" cy="248540"/>
          </a:xfrm>
          <a:custGeom>
            <a:avLst/>
            <a:gdLst>
              <a:gd name="T0" fmla="*/ 27 w 128"/>
              <a:gd name="T1" fmla="*/ 81 h 99"/>
              <a:gd name="T2" fmla="*/ 47 w 128"/>
              <a:gd name="T3" fmla="*/ 99 h 99"/>
              <a:gd name="T4" fmla="*/ 128 w 128"/>
              <a:gd name="T5" fmla="*/ 18 h 99"/>
              <a:gd name="T6" fmla="*/ 108 w 128"/>
              <a:gd name="T7" fmla="*/ 0 h 99"/>
              <a:gd name="T8" fmla="*/ 47 w 128"/>
              <a:gd name="T9" fmla="*/ 62 h 99"/>
              <a:gd name="T10" fmla="*/ 20 w 128"/>
              <a:gd name="T11" fmla="*/ 35 h 99"/>
              <a:gd name="T12" fmla="*/ 0 w 128"/>
              <a:gd name="T13" fmla="*/ 54 h 99"/>
              <a:gd name="T14" fmla="*/ 27 w 128"/>
              <a:gd name="T15" fmla="*/ 81 h 99"/>
              <a:gd name="T16" fmla="*/ 27 w 128"/>
              <a:gd name="T17" fmla="*/ 8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99">
                <a:moveTo>
                  <a:pt x="27" y="81"/>
                </a:moveTo>
                <a:lnTo>
                  <a:pt x="47" y="99"/>
                </a:lnTo>
                <a:lnTo>
                  <a:pt x="128" y="18"/>
                </a:lnTo>
                <a:lnTo>
                  <a:pt x="108" y="0"/>
                </a:lnTo>
                <a:lnTo>
                  <a:pt x="47" y="62"/>
                </a:lnTo>
                <a:lnTo>
                  <a:pt x="20" y="35"/>
                </a:lnTo>
                <a:lnTo>
                  <a:pt x="0" y="54"/>
                </a:lnTo>
                <a:lnTo>
                  <a:pt x="27" y="81"/>
                </a:lnTo>
                <a:lnTo>
                  <a:pt x="27" y="81"/>
                </a:lnTo>
                <a:close/>
              </a:path>
            </a:pathLst>
          </a:custGeom>
          <a:solidFill>
            <a:srgbClr val="FFB81C"/>
          </a:solidFill>
          <a:ln>
            <a:solidFill>
              <a:srgbClr val="FFB81C"/>
            </a:solidFill>
          </a:ln>
        </p:spPr>
        <p:txBody>
          <a:bodyPr vert="horz" wrap="square" lIns="119486" tIns="59743" rIns="119486" bIns="59743"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52"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Graphic 2" descr="Flip calendar with solid fill">
            <a:extLst>
              <a:ext uri="{FF2B5EF4-FFF2-40B4-BE49-F238E27FC236}">
                <a16:creationId xmlns:a16="http://schemas.microsoft.com/office/drawing/2014/main" id="{199C90A5-29E1-4D5B-8666-3DE7540783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7695" y="4633277"/>
            <a:ext cx="524121" cy="524121"/>
          </a:xfrm>
          <a:prstGeom prst="rect">
            <a:avLst/>
          </a:prstGeom>
        </p:spPr>
      </p:pic>
    </p:spTree>
    <p:extLst>
      <p:ext uri="{BB962C8B-B14F-4D97-AF65-F5344CB8AC3E}">
        <p14:creationId xmlns:p14="http://schemas.microsoft.com/office/powerpoint/2010/main" val="640294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a:extLst>
              <a:ext uri="{FF2B5EF4-FFF2-40B4-BE49-F238E27FC236}">
                <a16:creationId xmlns:a16="http://schemas.microsoft.com/office/drawing/2014/main" id="{53FA1CB0-7BD2-4156-99DE-15738EE88DD6}"/>
              </a:ext>
            </a:extLst>
          </p:cNvPr>
          <p:cNvGraphicFramePr>
            <a:graphicFrameLocks/>
          </p:cNvGraphicFramePr>
          <p:nvPr>
            <p:extLst>
              <p:ext uri="{D42A27DB-BD31-4B8C-83A1-F6EECF244321}">
                <p14:modId xmlns:p14="http://schemas.microsoft.com/office/powerpoint/2010/main" val="3571140764"/>
              </p:ext>
            </p:extLst>
          </p:nvPr>
        </p:nvGraphicFramePr>
        <p:xfrm>
          <a:off x="838201" y="1267263"/>
          <a:ext cx="10515597" cy="468945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200" b="1" i="0" dirty="0">
                          <a:latin typeface="Arial" panose="020B0604020202020204" pitchFamily="34" charset="0"/>
                          <a:cs typeface="Arial" panose="020B0604020202020204" pitchFamily="34" charset="0"/>
                        </a:rPr>
                        <a:t>Tool # 6</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200" i="1" dirty="0">
                          <a:latin typeface="Arial" panose="020B0604020202020204" pitchFamily="34" charset="0"/>
                          <a:cs typeface="Arial" panose="020B0604020202020204" pitchFamily="34" charset="0"/>
                        </a:rPr>
                        <a:t>Tool name: Supplier Portal Go-live</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sz="1200"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200" b="1" dirty="0">
                          <a:solidFill>
                            <a:schemeClr val="bg1"/>
                          </a:solidFill>
                          <a:latin typeface="+mn-lt"/>
                          <a:cs typeface="Arial" panose="020B0604020202020204" pitchFamily="34" charset="0"/>
                        </a:rPr>
                        <a:t>Focus</a:t>
                      </a:r>
                    </a:p>
                  </a:txBody>
                  <a:tcPr anchor="ctr">
                    <a:solidFill>
                      <a:srgbClr val="092F57"/>
                    </a:solidFill>
                  </a:tcPr>
                </a:tc>
                <a:tc>
                  <a:txBody>
                    <a:bodyPr/>
                    <a:lstStyle/>
                    <a:p>
                      <a:r>
                        <a:rPr lang="en-US" sz="1200" b="1" dirty="0">
                          <a:solidFill>
                            <a:schemeClr val="bg1"/>
                          </a:solidFill>
                          <a:latin typeface="+mn-lt"/>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Why is this important?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chemeClr val="tx1"/>
                          </a:solidFill>
                          <a:latin typeface="Arial" panose="020B0604020202020204" pitchFamily="34" charset="0"/>
                          <a:cs typeface="Arial" panose="020B0604020202020204" pitchFamily="34" charset="0"/>
                        </a:rPr>
                        <a:t>The Supplier Portal went live on Friday, May 5</a:t>
                      </a:r>
                      <a:r>
                        <a:rPr lang="en-US" sz="1200" i="0" baseline="30000" dirty="0">
                          <a:solidFill>
                            <a:schemeClr val="tx1"/>
                          </a:solidFill>
                          <a:latin typeface="Arial" panose="020B0604020202020204" pitchFamily="34" charset="0"/>
                          <a:cs typeface="Arial" panose="020B0604020202020204" pitchFamily="34" charset="0"/>
                        </a:rPr>
                        <a:t>th</a:t>
                      </a:r>
                      <a:r>
                        <a:rPr lang="en-US" sz="1200" i="0" dirty="0">
                          <a:solidFill>
                            <a:schemeClr val="tx1"/>
                          </a:solidFill>
                          <a:latin typeface="Arial" panose="020B0604020202020204" pitchFamily="34" charset="0"/>
                          <a:cs typeface="Arial" panose="020B0604020202020204" pitchFamily="34" charset="0"/>
                        </a:rPr>
                        <a:t>! </a:t>
                      </a:r>
                      <a:r>
                        <a:rPr lang="en-US" sz="1200" kern="1200" dirty="0">
                          <a:solidFill>
                            <a:schemeClr val="dk1"/>
                          </a:solidFill>
                          <a:effectLst/>
                          <a:latin typeface="Arial" panose="020B0604020202020204" pitchFamily="34" charset="0"/>
                          <a:ea typeface="+mn-ea"/>
                          <a:cs typeface="Arial" panose="020B0604020202020204" pitchFamily="34" charset="0"/>
                        </a:rPr>
                        <a:t>The updated Supplier Portal is a part of the new Enterprise Resource Planning system, Luma, that the State of Idaho is currently implementing. The current eProcurement system powered by Jaggaer will now be powered by Luma. The look and feel will be different, but just as easy to navigate and use.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0" dirty="0">
                        <a:solidFill>
                          <a:srgbClr val="FF0000"/>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Who is the target audience?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All Employees and Suppliers using the Supplier Portal.</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is the objective?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To ensure agencies are aware of the new Supplier Portal being live.</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Email, agency newsletter.</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Recommended timing: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As soon as possible.</a:t>
                      </a:r>
                    </a:p>
                  </a:txBody>
                  <a:tcPr anchor="ctr"/>
                </a:tc>
                <a:extLst>
                  <a:ext uri="{0D108BD9-81ED-4DB2-BD59-A6C34878D82A}">
                    <a16:rowId xmlns:a16="http://schemas.microsoft.com/office/drawing/2014/main" val="3405783320"/>
                  </a:ext>
                </a:extLst>
              </a:tr>
            </a:tbl>
          </a:graphicData>
        </a:graphic>
      </p:graphicFrame>
      <p:pic>
        <p:nvPicPr>
          <p:cNvPr id="6" name="Graphic 5" descr="Comment Important with solid fill">
            <a:extLst>
              <a:ext uri="{FF2B5EF4-FFF2-40B4-BE49-F238E27FC236}">
                <a16:creationId xmlns:a16="http://schemas.microsoft.com/office/drawing/2014/main" id="{54EBC70F-C2FF-43C2-8763-4DE789D5B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052610"/>
            <a:ext cx="675290" cy="675290"/>
          </a:xfrm>
          <a:prstGeom prst="rect">
            <a:avLst/>
          </a:prstGeom>
        </p:spPr>
      </p:pic>
      <p:pic>
        <p:nvPicPr>
          <p:cNvPr id="8" name="Graphic 7" descr="Group with solid fill">
            <a:extLst>
              <a:ext uri="{FF2B5EF4-FFF2-40B4-BE49-F238E27FC236}">
                <a16:creationId xmlns:a16="http://schemas.microsoft.com/office/drawing/2014/main" id="{AB6C4EAD-7583-478F-AC18-ED217D0DB6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597" y="2659553"/>
            <a:ext cx="914400" cy="914400"/>
          </a:xfrm>
          <a:prstGeom prst="rect">
            <a:avLst/>
          </a:prstGeom>
        </p:spPr>
      </p:pic>
      <p:pic>
        <p:nvPicPr>
          <p:cNvPr id="9" name="Graphic 8" descr="Presentation with checklist with solid fill">
            <a:extLst>
              <a:ext uri="{FF2B5EF4-FFF2-40B4-BE49-F238E27FC236}">
                <a16:creationId xmlns:a16="http://schemas.microsoft.com/office/drawing/2014/main" id="{8BC54312-BD94-4AFA-8250-83FC89ADC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566120"/>
            <a:ext cx="583324" cy="583324"/>
          </a:xfrm>
          <a:prstGeom prst="rect">
            <a:avLst/>
          </a:prstGeom>
        </p:spPr>
      </p:pic>
      <p:pic>
        <p:nvPicPr>
          <p:cNvPr id="10" name="Graphic 9" descr="Marketing outline">
            <a:extLst>
              <a:ext uri="{FF2B5EF4-FFF2-40B4-BE49-F238E27FC236}">
                <a16:creationId xmlns:a16="http://schemas.microsoft.com/office/drawing/2014/main" id="{6EF44A40-E7C2-41A7-BB7F-B9F0FB1D5F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306917"/>
            <a:ext cx="583324" cy="583324"/>
          </a:xfrm>
          <a:prstGeom prst="rect">
            <a:avLst/>
          </a:prstGeom>
        </p:spPr>
      </p:pic>
      <p:pic>
        <p:nvPicPr>
          <p:cNvPr id="11" name="Graphic 10" descr="Clock with solid fill">
            <a:extLst>
              <a:ext uri="{FF2B5EF4-FFF2-40B4-BE49-F238E27FC236}">
                <a16:creationId xmlns:a16="http://schemas.microsoft.com/office/drawing/2014/main" id="{4F3CB184-DEE7-4FBB-89DC-F64D82C25A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4982267"/>
            <a:ext cx="659524" cy="659524"/>
          </a:xfrm>
          <a:prstGeom prst="rect">
            <a:avLst/>
          </a:prstGeom>
        </p:spPr>
      </p:pic>
      <p:sp>
        <p:nvSpPr>
          <p:cNvPr id="12" name="TextBox 11">
            <a:extLst>
              <a:ext uri="{FF2B5EF4-FFF2-40B4-BE49-F238E27FC236}">
                <a16:creationId xmlns:a16="http://schemas.microsoft.com/office/drawing/2014/main" id="{F993C483-708F-47EE-8CB1-5316689F1203}"/>
              </a:ext>
            </a:extLst>
          </p:cNvPr>
          <p:cNvSpPr txBox="1"/>
          <p:nvPr/>
        </p:nvSpPr>
        <p:spPr>
          <a:xfrm>
            <a:off x="11045228" y="6438510"/>
            <a:ext cx="41666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a:t>
            </a:r>
          </a:p>
        </p:txBody>
      </p:sp>
      <p:sp>
        <p:nvSpPr>
          <p:cNvPr id="13" name="TextBox 12">
            <a:extLst>
              <a:ext uri="{FF2B5EF4-FFF2-40B4-BE49-F238E27FC236}">
                <a16:creationId xmlns:a16="http://schemas.microsoft.com/office/drawing/2014/main" id="{3084095E-E149-495D-88BE-6B045D8B1C9C}"/>
              </a:ext>
            </a:extLst>
          </p:cNvPr>
          <p:cNvSpPr txBox="1"/>
          <p:nvPr/>
        </p:nvSpPr>
        <p:spPr>
          <a:xfrm>
            <a:off x="127591" y="332274"/>
            <a:ext cx="4962524" cy="461665"/>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Supplier Portal Go-live</a:t>
            </a:r>
          </a:p>
        </p:txBody>
      </p:sp>
    </p:spTree>
    <p:extLst>
      <p:ext uri="{BB962C8B-B14F-4D97-AF65-F5344CB8AC3E}">
        <p14:creationId xmlns:p14="http://schemas.microsoft.com/office/powerpoint/2010/main" val="1380005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A096BAE-500B-496A-9EC7-D1F7D5EB4E65}"/>
              </a:ext>
            </a:extLst>
          </p:cNvPr>
          <p:cNvSpPr/>
          <p:nvPr/>
        </p:nvSpPr>
        <p:spPr>
          <a:xfrm>
            <a:off x="168860" y="1387693"/>
            <a:ext cx="6466741" cy="4321989"/>
          </a:xfrm>
          <a:prstGeom prst="round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59C844F-8C84-4262-9CFA-7242C666A56B}"/>
              </a:ext>
            </a:extLst>
          </p:cNvPr>
          <p:cNvSpPr txBox="1"/>
          <p:nvPr/>
        </p:nvSpPr>
        <p:spPr>
          <a:xfrm>
            <a:off x="191386" y="370923"/>
            <a:ext cx="4962524" cy="461665"/>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Supplier Portal Go-live</a:t>
            </a:r>
          </a:p>
        </p:txBody>
      </p:sp>
      <p:sp>
        <p:nvSpPr>
          <p:cNvPr id="5" name="TextBox 4">
            <a:extLst>
              <a:ext uri="{FF2B5EF4-FFF2-40B4-BE49-F238E27FC236}">
                <a16:creationId xmlns:a16="http://schemas.microsoft.com/office/drawing/2014/main" id="{315C93A4-2A73-4AA7-9B43-2D7B9600CF4A}"/>
              </a:ext>
            </a:extLst>
          </p:cNvPr>
          <p:cNvSpPr txBox="1"/>
          <p:nvPr/>
        </p:nvSpPr>
        <p:spPr>
          <a:xfrm>
            <a:off x="11045229" y="6438510"/>
            <a:ext cx="3741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14</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228E1CA9-99D6-4534-B4CE-D6E1E58C6BE9}"/>
              </a:ext>
            </a:extLst>
          </p:cNvPr>
          <p:cNvSpPr txBox="1"/>
          <p:nvPr/>
        </p:nvSpPr>
        <p:spPr>
          <a:xfrm>
            <a:off x="527605" y="1777400"/>
            <a:ext cx="5923020" cy="3542573"/>
          </a:xfrm>
          <a:prstGeom prst="rect">
            <a:avLst/>
          </a:prstGeom>
          <a:noFill/>
        </p:spPr>
        <p:txBody>
          <a:bodyPr wrap="square">
            <a:spAutoFit/>
          </a:bodyPr>
          <a:lstStyle/>
          <a:p>
            <a:pPr marL="0" marR="0">
              <a:lnSpc>
                <a:spcPct val="107000"/>
              </a:lnSpc>
              <a:spcBef>
                <a:spcPts val="0"/>
              </a:spcBef>
              <a:spcAft>
                <a:spcPts val="800"/>
              </a:spcAf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We are excited to announce that a new Supplier Portal Powered by Luma is live! </a:t>
            </a:r>
          </a:p>
          <a:p>
            <a:pPr marL="0" marR="0">
              <a:lnSpc>
                <a:spcPct val="107000"/>
              </a:lnSpc>
              <a:spcBef>
                <a:spcPts val="0"/>
              </a:spcBef>
              <a:spcAft>
                <a:spcPts val="800"/>
              </a:spcAft>
            </a:pPr>
            <a:r>
              <a:rPr lang="en-US" sz="1600" dirty="0">
                <a:solidFill>
                  <a:schemeClr val="bg1"/>
                </a:solidFill>
                <a:latin typeface="Arial" panose="020B0604020202020204" pitchFamily="34" charset="0"/>
                <a:ea typeface="Calibri" panose="020F0502020204030204" pitchFamily="34" charset="0"/>
                <a:cs typeface="Arial" panose="020B0604020202020204" pitchFamily="34" charset="0"/>
              </a:rPr>
              <a:t>The Supplier Portal Powered by </a:t>
            </a: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Luma will allow for the seamless integration of procurement and payment activities. Here are just a few exciting benefits to be aware of: </a:t>
            </a:r>
          </a:p>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Expedited vendor payments </a:t>
            </a:r>
          </a:p>
          <a:p>
            <a:pPr marL="342900" marR="0" lvl="0" indent="-342900">
              <a:lnSpc>
                <a:spcPct val="107000"/>
              </a:lnSpc>
              <a:spcBef>
                <a:spcPts val="0"/>
              </a:spcBef>
              <a:spcAft>
                <a:spcPts val="0"/>
              </a:spcAft>
              <a:buFont typeface="Symbol" panose="05050102010706020507" pitchFamily="18" charset="2"/>
              <a:buChar char=""/>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Greater visibility into invoices </a:t>
            </a:r>
          </a:p>
          <a:p>
            <a:pPr marL="342900" marR="0" lvl="0" indent="-342900">
              <a:lnSpc>
                <a:spcPct val="107000"/>
              </a:lnSpc>
              <a:spcBef>
                <a:spcPts val="0"/>
              </a:spcBef>
              <a:spcAft>
                <a:spcPts val="800"/>
              </a:spcAft>
              <a:buFont typeface="Symbol" panose="05050102010706020507" pitchFamily="18" charset="2"/>
              <a:buChar char=""/>
            </a:pPr>
            <a:r>
              <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 single source for bidding opportunities posted by State agencies</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We encourage Suppliers to register as soon as possible! Please note that if they are doing business with the State at this time, they may already have an account.</a:t>
            </a:r>
          </a:p>
        </p:txBody>
      </p:sp>
      <p:pic>
        <p:nvPicPr>
          <p:cNvPr id="25" name="Picture 24">
            <a:extLst>
              <a:ext uri="{FF2B5EF4-FFF2-40B4-BE49-F238E27FC236}">
                <a16:creationId xmlns:a16="http://schemas.microsoft.com/office/drawing/2014/main" id="{5BA1D3CF-000F-4B26-AE3F-5CF57CC254B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4910" r="14188"/>
          <a:stretch/>
        </p:blipFill>
        <p:spPr>
          <a:xfrm>
            <a:off x="6659884" y="2450173"/>
            <a:ext cx="5035045" cy="3493428"/>
          </a:xfrm>
          <a:prstGeom prst="rect">
            <a:avLst/>
          </a:prstGeom>
        </p:spPr>
      </p:pic>
      <p:pic>
        <p:nvPicPr>
          <p:cNvPr id="7" name="Picture 6">
            <a:extLst>
              <a:ext uri="{FF2B5EF4-FFF2-40B4-BE49-F238E27FC236}">
                <a16:creationId xmlns:a16="http://schemas.microsoft.com/office/drawing/2014/main" id="{DC183D06-D89D-4EC8-A371-02A70C9B58A4}"/>
              </a:ext>
            </a:extLst>
          </p:cNvPr>
          <p:cNvPicPr>
            <a:picLocks noChangeAspect="1"/>
          </p:cNvPicPr>
          <p:nvPr/>
        </p:nvPicPr>
        <p:blipFill>
          <a:blip r:embed="rId4"/>
          <a:stretch>
            <a:fillRect/>
          </a:stretch>
        </p:blipFill>
        <p:spPr>
          <a:xfrm>
            <a:off x="7368363" y="2902689"/>
            <a:ext cx="3593804" cy="2105247"/>
          </a:xfrm>
          <a:prstGeom prst="rect">
            <a:avLst/>
          </a:prstGeom>
        </p:spPr>
      </p:pic>
      <p:sp>
        <p:nvSpPr>
          <p:cNvPr id="26" name="Rectangle: Rounded Corners 25">
            <a:extLst>
              <a:ext uri="{FF2B5EF4-FFF2-40B4-BE49-F238E27FC236}">
                <a16:creationId xmlns:a16="http://schemas.microsoft.com/office/drawing/2014/main" id="{C488DCA7-5E0F-440F-812A-E049001F750F}"/>
              </a:ext>
            </a:extLst>
          </p:cNvPr>
          <p:cNvSpPr/>
          <p:nvPr/>
        </p:nvSpPr>
        <p:spPr>
          <a:xfrm>
            <a:off x="7105829" y="832588"/>
            <a:ext cx="4143153" cy="1566531"/>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Arial" panose="020B0604020202020204" pitchFamily="34" charset="0"/>
                <a:cs typeface="Arial" panose="020B0604020202020204" pitchFamily="34" charset="0"/>
              </a:rPr>
              <a:t>A document with more information about what this means for you can be </a:t>
            </a:r>
            <a:r>
              <a:rPr lang="en-US" dirty="0">
                <a:solidFill>
                  <a:schemeClr val="tx2"/>
                </a:solidFill>
                <a:latin typeface="Arial" panose="020B0604020202020204" pitchFamily="34" charset="0"/>
                <a:cs typeface="Arial" panose="020B0604020202020204" pitchFamily="34" charset="0"/>
                <a:hlinkClick r:id="rId5"/>
              </a:rPr>
              <a:t>found here</a:t>
            </a:r>
            <a:r>
              <a:rPr lang="en-US" dirty="0">
                <a:solidFill>
                  <a:schemeClr val="tx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50047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860999A-A5A7-404B-B1B9-3033FA5BADDC}"/>
              </a:ext>
            </a:extLst>
          </p:cNvPr>
          <p:cNvSpPr txBox="1"/>
          <p:nvPr/>
        </p:nvSpPr>
        <p:spPr>
          <a:xfrm>
            <a:off x="972396" y="1143373"/>
            <a:ext cx="9680825" cy="5827236"/>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200"/>
              </a:spcAft>
              <a:buClr>
                <a:srgbClr val="FFB81C"/>
              </a:buClr>
              <a:buSzPct val="100000"/>
              <a:buFont typeface="Calibri" panose="020F050202020403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What is this communications toolkit?</a:t>
            </a:r>
          </a:p>
          <a:p>
            <a:pPr marL="0" marR="0" lvl="0" indent="0" algn="l" defTabSz="914400" rtl="0" eaLnBrk="1" fontAlgn="auto" latinLnBrk="0" hangingPunct="1">
              <a:lnSpc>
                <a:spcPct val="90000"/>
              </a:lnSpc>
              <a:spcBef>
                <a:spcPts val="1200"/>
              </a:spcBef>
              <a:spcAft>
                <a:spcPts val="200"/>
              </a:spcAft>
              <a:buClr>
                <a:srgbClr val="FFB81C"/>
              </a:buClr>
              <a:buSzPct val="100000"/>
              <a:buFont typeface="Calibri" panose="020F050202020403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This communications toolkit is a package of communications materials and resources (template emails, presentations, flyers, graphics, etc.) to help Change Liaisons communicate consistently about important topics. </a:t>
            </a:r>
          </a:p>
          <a:p>
            <a:pPr marL="0" marR="0" lvl="0" indent="0" algn="l" defTabSz="914400" rtl="0" eaLnBrk="1" fontAlgn="auto" latinLnBrk="0" hangingPunct="1">
              <a:lnSpc>
                <a:spcPct val="90000"/>
              </a:lnSpc>
              <a:spcBef>
                <a:spcPts val="1200"/>
              </a:spcBef>
              <a:spcAft>
                <a:spcPts val="200"/>
              </a:spcAft>
              <a:buClr>
                <a:srgbClr val="FFB81C"/>
              </a:buClr>
              <a:buSzPct val="100000"/>
              <a:buFont typeface="Calibri" panose="020F050202020403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Why am I receiving this communications toolkit?</a:t>
            </a:r>
          </a:p>
          <a:p>
            <a:pPr marL="0" marR="0" lvl="0" indent="0" algn="l" defTabSz="914400" rtl="0" eaLnBrk="1" fontAlgn="auto" latinLnBrk="0" hangingPunct="1">
              <a:lnSpc>
                <a:spcPct val="90000"/>
              </a:lnSpc>
              <a:spcBef>
                <a:spcPts val="1200"/>
              </a:spcBef>
              <a:spcAft>
                <a:spcPts val="200"/>
              </a:spcAft>
              <a:buClr>
                <a:srgbClr val="FFB81C"/>
              </a:buClr>
              <a:buSzPct val="100000"/>
              <a:buFont typeface="Calibri" panose="020F050202020403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As each agency has unique communications practices and channels, you are encouraged to use the toolkit as it best fits your agency’s needs. We hope that this resource supports you in your role as a Change Liaison and helps champion Luma across the State.</a:t>
            </a:r>
          </a:p>
          <a:p>
            <a:pPr marL="0" marR="0" lvl="0" indent="0" algn="l" defTabSz="914400" rtl="0" eaLnBrk="1" fontAlgn="auto" latinLnBrk="0" hangingPunct="1">
              <a:lnSpc>
                <a:spcPct val="90000"/>
              </a:lnSpc>
              <a:spcBef>
                <a:spcPts val="1200"/>
              </a:spcBef>
              <a:spcAft>
                <a:spcPts val="200"/>
              </a:spcAft>
              <a:buClr>
                <a:srgbClr val="FFB81C"/>
              </a:buClr>
              <a:buSzPct val="100000"/>
              <a:buFontTx/>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rPr>
              <a:t>How do I leverage this toolkit? </a:t>
            </a:r>
          </a:p>
          <a:p>
            <a:pPr marL="0" marR="0" lvl="0" indent="0" algn="l" defTabSz="914400" rtl="0" eaLnBrk="1" fontAlgn="auto" latinLnBrk="0" hangingPunct="1">
              <a:lnSpc>
                <a:spcPct val="90000"/>
              </a:lnSpc>
              <a:spcBef>
                <a:spcPts val="1200"/>
              </a:spcBef>
              <a:spcAft>
                <a:spcPts val="200"/>
              </a:spcAft>
              <a:buClr>
                <a:srgbClr val="FFB81C"/>
              </a:buClr>
              <a:buSzPct val="100000"/>
              <a:buFontTx/>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Each item in the toolkit is accompanied with guidance on how to share messages with agency personnel. However, you know your agency best and we encourage you to customize the language provided in the tools. Also, consider how information is disseminated at your agency. Do you use Slack? Newsletters? A private website? Any channel that facilitates employee awareness of Luma is appropriate.</a:t>
            </a:r>
          </a:p>
          <a:p>
            <a:pPr marL="578358" marR="0" lvl="1" indent="-285750" algn="l" defTabSz="914400" rtl="0" eaLnBrk="1" fontAlgn="auto" latinLnBrk="0" hangingPunct="1">
              <a:lnSpc>
                <a:spcPct val="90000"/>
              </a:lnSpc>
              <a:spcBef>
                <a:spcPts val="200"/>
              </a:spcBef>
              <a:spcAft>
                <a:spcPts val="400"/>
              </a:spcAft>
              <a:buClr>
                <a:srgbClr val="FFB81C"/>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578358" marR="0" lvl="1" indent="-285750" algn="l" defTabSz="914400" rtl="0" eaLnBrk="1" fontAlgn="auto" latinLnBrk="0" hangingPunct="1">
              <a:lnSpc>
                <a:spcPct val="90000"/>
              </a:lnSpc>
              <a:spcBef>
                <a:spcPts val="200"/>
              </a:spcBef>
              <a:spcAft>
                <a:spcPts val="400"/>
              </a:spcAft>
              <a:buClr>
                <a:srgbClr val="FFB81C"/>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4" name="Graphic 3" descr="Direction with solid fill">
            <a:extLst>
              <a:ext uri="{FF2B5EF4-FFF2-40B4-BE49-F238E27FC236}">
                <a16:creationId xmlns:a16="http://schemas.microsoft.com/office/drawing/2014/main" id="{BCB0E96B-BE17-4B90-AD13-00EE02ADAE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636" y="1143373"/>
            <a:ext cx="365760" cy="365760"/>
          </a:xfrm>
          <a:prstGeom prst="rect">
            <a:avLst/>
          </a:prstGeom>
        </p:spPr>
      </p:pic>
      <p:pic>
        <p:nvPicPr>
          <p:cNvPr id="5" name="Graphic 4" descr="Direction with solid fill">
            <a:extLst>
              <a:ext uri="{FF2B5EF4-FFF2-40B4-BE49-F238E27FC236}">
                <a16:creationId xmlns:a16="http://schemas.microsoft.com/office/drawing/2014/main" id="{FD121A83-7933-4E67-8EC3-ADC3493D88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636" y="4370261"/>
            <a:ext cx="365760" cy="365760"/>
          </a:xfrm>
          <a:prstGeom prst="rect">
            <a:avLst/>
          </a:prstGeom>
        </p:spPr>
      </p:pic>
      <p:pic>
        <p:nvPicPr>
          <p:cNvPr id="6" name="Graphic 5" descr="Direction with solid fill">
            <a:extLst>
              <a:ext uri="{FF2B5EF4-FFF2-40B4-BE49-F238E27FC236}">
                <a16:creationId xmlns:a16="http://schemas.microsoft.com/office/drawing/2014/main" id="{D8F5597E-100C-40D4-8B78-7118D5E37D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6636" y="2607476"/>
            <a:ext cx="365760" cy="365760"/>
          </a:xfrm>
          <a:prstGeom prst="rect">
            <a:avLst/>
          </a:prstGeom>
        </p:spPr>
      </p:pic>
      <p:sp>
        <p:nvSpPr>
          <p:cNvPr id="7" name="TextBox 6">
            <a:extLst>
              <a:ext uri="{FF2B5EF4-FFF2-40B4-BE49-F238E27FC236}">
                <a16:creationId xmlns:a16="http://schemas.microsoft.com/office/drawing/2014/main" id="{B65ED681-21B1-479E-9183-FB86BC115EFE}"/>
              </a:ext>
            </a:extLst>
          </p:cNvPr>
          <p:cNvSpPr txBox="1"/>
          <p:nvPr/>
        </p:nvSpPr>
        <p:spPr>
          <a:xfrm>
            <a:off x="0" y="370930"/>
            <a:ext cx="4962525"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Toolkit Overview</a:t>
            </a:r>
          </a:p>
        </p:txBody>
      </p:sp>
      <p:sp>
        <p:nvSpPr>
          <p:cNvPr id="8" name="TextBox 7">
            <a:extLst>
              <a:ext uri="{FF2B5EF4-FFF2-40B4-BE49-F238E27FC236}">
                <a16:creationId xmlns:a16="http://schemas.microsoft.com/office/drawing/2014/main" id="{B23ABCC6-A15D-427B-9332-23817674ED3C}"/>
              </a:ext>
            </a:extLst>
          </p:cNvPr>
          <p:cNvSpPr txBox="1"/>
          <p:nvPr/>
        </p:nvSpPr>
        <p:spPr>
          <a:xfrm>
            <a:off x="11045229" y="6438510"/>
            <a:ext cx="3741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15</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34183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5ED681-21B1-479E-9183-FB86BC115EFE}"/>
              </a:ext>
            </a:extLst>
          </p:cNvPr>
          <p:cNvSpPr txBox="1"/>
          <p:nvPr/>
        </p:nvSpPr>
        <p:spPr>
          <a:xfrm>
            <a:off x="0" y="370930"/>
            <a:ext cx="4962525"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About Each Tool: How to Use</a:t>
            </a:r>
          </a:p>
        </p:txBody>
      </p:sp>
      <p:graphicFrame>
        <p:nvGraphicFramePr>
          <p:cNvPr id="4" name="Table 12">
            <a:extLst>
              <a:ext uri="{FF2B5EF4-FFF2-40B4-BE49-F238E27FC236}">
                <a16:creationId xmlns:a16="http://schemas.microsoft.com/office/drawing/2014/main" id="{5574EC25-7CD3-40C8-8414-FE6016F39BA2}"/>
              </a:ext>
            </a:extLst>
          </p:cNvPr>
          <p:cNvGraphicFramePr>
            <a:graphicFrameLocks/>
          </p:cNvGraphicFramePr>
          <p:nvPr/>
        </p:nvGraphicFramePr>
        <p:xfrm>
          <a:off x="838202" y="1457763"/>
          <a:ext cx="10515597" cy="441513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400" dirty="0">
                          <a:latin typeface="Arial" panose="020B0604020202020204" pitchFamily="34" charset="0"/>
                          <a:cs typeface="Arial" panose="020B0604020202020204" pitchFamily="34" charset="0"/>
                        </a:rPr>
                        <a:t>Tool </a:t>
                      </a:r>
                      <a:r>
                        <a:rPr lang="en-US" sz="1400" i="1" dirty="0">
                          <a:latin typeface="Arial" panose="020B0604020202020204" pitchFamily="34" charset="0"/>
                          <a:cs typeface="Arial" panose="020B0604020202020204" pitchFamily="34" charset="0"/>
                        </a:rPr>
                        <a:t>#</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400" i="1" dirty="0">
                          <a:latin typeface="Arial" panose="020B0604020202020204" pitchFamily="34" charset="0"/>
                          <a:cs typeface="Arial" panose="020B0604020202020204" pitchFamily="34" charset="0"/>
                        </a:rPr>
                        <a:t>Tool name goes here</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4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4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400" dirty="0">
                          <a:latin typeface="Arial" panose="020B0604020202020204" pitchFamily="34" charset="0"/>
                          <a:cs typeface="Arial" panose="020B0604020202020204" pitchFamily="34" charset="0"/>
                        </a:rPr>
                        <a:t>Why is this important?</a:t>
                      </a:r>
                    </a:p>
                  </a:txBody>
                  <a:tcPr anchor="ctr"/>
                </a:tc>
                <a:tc>
                  <a:txBody>
                    <a:bodyPr/>
                    <a:lstStyle/>
                    <a:p>
                      <a:r>
                        <a:rPr lang="en-US" sz="1400" i="1" dirty="0">
                          <a:latin typeface="Arial" panose="020B0604020202020204" pitchFamily="34" charset="0"/>
                          <a:cs typeface="Arial" panose="020B0604020202020204" pitchFamily="34" charset="0"/>
                        </a:rPr>
                        <a:t>This field explains the importance of the tool, and why it should be used.</a:t>
                      </a: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400" dirty="0">
                          <a:latin typeface="Arial" panose="020B0604020202020204" pitchFamily="34" charset="0"/>
                          <a:cs typeface="Arial" panose="020B0604020202020204" pitchFamily="34" charset="0"/>
                        </a:rPr>
                        <a:t>Who is the target audience?</a:t>
                      </a:r>
                    </a:p>
                  </a:txBody>
                  <a:tcPr anchor="ctr"/>
                </a:tc>
                <a:tc>
                  <a:txBody>
                    <a:bodyPr/>
                    <a:lstStyle/>
                    <a:p>
                      <a:r>
                        <a:rPr lang="en-US" sz="1400" i="1" dirty="0">
                          <a:latin typeface="Arial" panose="020B0604020202020204" pitchFamily="34" charset="0"/>
                          <a:cs typeface="Arial" panose="020B0604020202020204" pitchFamily="34" charset="0"/>
                        </a:rPr>
                        <a:t>This field identifies who the target audience is, if applicable, for the accompanying tool. The audience(s) identified is not exhaustive, and you can further tailor this to your agency as applicable.</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400" dirty="0">
                          <a:latin typeface="Arial" panose="020B0604020202020204" pitchFamily="34" charset="0"/>
                          <a:cs typeface="Arial" panose="020B0604020202020204" pitchFamily="34" charset="0"/>
                        </a:rPr>
                        <a:t>What is the objective?</a:t>
                      </a:r>
                    </a:p>
                  </a:txBody>
                  <a:tcPr anchor="ctr"/>
                </a:tc>
                <a:tc>
                  <a:txBody>
                    <a:bodyPr/>
                    <a:lstStyle/>
                    <a:p>
                      <a:r>
                        <a:rPr lang="en-US" sz="1400" i="1" dirty="0">
                          <a:latin typeface="Arial" panose="020B0604020202020204" pitchFamily="34" charset="0"/>
                          <a:cs typeface="Arial" panose="020B0604020202020204" pitchFamily="34" charset="0"/>
                        </a:rPr>
                        <a:t>This field explains the objective, or the intent, of the tool, and why we are sharing it.</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4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r>
                        <a:rPr lang="en-US" sz="1400" i="1" dirty="0">
                          <a:latin typeface="Arial" panose="020B0604020202020204" pitchFamily="34" charset="0"/>
                          <a:cs typeface="Arial" panose="020B0604020202020204" pitchFamily="34" charset="0"/>
                        </a:rPr>
                        <a:t>This field provides examples of suggested channels or ways to distribute to utilize in communicating/using this tool. Please further tailor these suggestions as you apply your group expertise as you are able.</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400" dirty="0">
                          <a:latin typeface="Arial" panose="020B0604020202020204" pitchFamily="34" charset="0"/>
                          <a:cs typeface="Arial" panose="020B0604020202020204" pitchFamily="34" charset="0"/>
                        </a:rPr>
                        <a:t>Recommended timing:</a:t>
                      </a:r>
                    </a:p>
                  </a:txBody>
                  <a:tcPr anchor="ctr"/>
                </a:tc>
                <a:tc>
                  <a:txBody>
                    <a:bodyPr/>
                    <a:lstStyle/>
                    <a:p>
                      <a:r>
                        <a:rPr lang="en-US" sz="1400" i="1" dirty="0">
                          <a:latin typeface="Arial" panose="020B0604020202020204" pitchFamily="34" charset="0"/>
                          <a:cs typeface="Arial" panose="020B0604020202020204" pitchFamily="34" charset="0"/>
                        </a:rPr>
                        <a:t>This field, as applicable, provides a recommended timeframe as to when this tool could be used/shared to your agency.</a:t>
                      </a:r>
                    </a:p>
                  </a:txBody>
                  <a:tcPr anchor="ctr"/>
                </a:tc>
                <a:extLst>
                  <a:ext uri="{0D108BD9-81ED-4DB2-BD59-A6C34878D82A}">
                    <a16:rowId xmlns:a16="http://schemas.microsoft.com/office/drawing/2014/main" val="3405783320"/>
                  </a:ext>
                </a:extLst>
              </a:tr>
            </a:tbl>
          </a:graphicData>
        </a:graphic>
      </p:graphicFrame>
      <p:pic>
        <p:nvPicPr>
          <p:cNvPr id="5" name="Graphic 4" descr="Comment Important with solid fill">
            <a:extLst>
              <a:ext uri="{FF2B5EF4-FFF2-40B4-BE49-F238E27FC236}">
                <a16:creationId xmlns:a16="http://schemas.microsoft.com/office/drawing/2014/main" id="{6717163E-BF4A-438D-97C7-B333A2BA91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293767"/>
            <a:ext cx="675290" cy="675290"/>
          </a:xfrm>
          <a:prstGeom prst="rect">
            <a:avLst/>
          </a:prstGeom>
        </p:spPr>
      </p:pic>
      <p:pic>
        <p:nvPicPr>
          <p:cNvPr id="6" name="Graphic 5" descr="Group with solid fill">
            <a:extLst>
              <a:ext uri="{FF2B5EF4-FFF2-40B4-BE49-F238E27FC236}">
                <a16:creationId xmlns:a16="http://schemas.microsoft.com/office/drawing/2014/main" id="{DFA401E8-E6B0-4625-BF63-C826EF41918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597" y="2890661"/>
            <a:ext cx="914400" cy="914400"/>
          </a:xfrm>
          <a:prstGeom prst="rect">
            <a:avLst/>
          </a:prstGeom>
        </p:spPr>
      </p:pic>
      <p:pic>
        <p:nvPicPr>
          <p:cNvPr id="8" name="Graphic 7" descr="Presentation with checklist with solid fill">
            <a:extLst>
              <a:ext uri="{FF2B5EF4-FFF2-40B4-BE49-F238E27FC236}">
                <a16:creationId xmlns:a16="http://schemas.microsoft.com/office/drawing/2014/main" id="{06B93618-DB23-4133-8FB6-48ACB22127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817325"/>
            <a:ext cx="583324" cy="583324"/>
          </a:xfrm>
          <a:prstGeom prst="rect">
            <a:avLst/>
          </a:prstGeom>
        </p:spPr>
      </p:pic>
      <p:pic>
        <p:nvPicPr>
          <p:cNvPr id="9" name="Graphic 8" descr="Marketing outline">
            <a:extLst>
              <a:ext uri="{FF2B5EF4-FFF2-40B4-BE49-F238E27FC236}">
                <a16:creationId xmlns:a16="http://schemas.microsoft.com/office/drawing/2014/main" id="{102B8DBF-498D-49DE-9197-27C27D54C90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467685"/>
            <a:ext cx="583324" cy="583324"/>
          </a:xfrm>
          <a:prstGeom prst="rect">
            <a:avLst/>
          </a:prstGeom>
        </p:spPr>
      </p:pic>
      <p:pic>
        <p:nvPicPr>
          <p:cNvPr id="10" name="Graphic 9" descr="Clock with solid fill">
            <a:extLst>
              <a:ext uri="{FF2B5EF4-FFF2-40B4-BE49-F238E27FC236}">
                <a16:creationId xmlns:a16="http://schemas.microsoft.com/office/drawing/2014/main" id="{3FC9B732-686E-43DB-9340-969DE0ED968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5213375"/>
            <a:ext cx="659524" cy="659524"/>
          </a:xfrm>
          <a:prstGeom prst="rect">
            <a:avLst/>
          </a:prstGeom>
        </p:spPr>
      </p:pic>
      <p:sp>
        <p:nvSpPr>
          <p:cNvPr id="11" name="TextBox 10">
            <a:extLst>
              <a:ext uri="{FF2B5EF4-FFF2-40B4-BE49-F238E27FC236}">
                <a16:creationId xmlns:a16="http://schemas.microsoft.com/office/drawing/2014/main" id="{20AC926C-C145-4A43-993A-819BCEF9589C}"/>
              </a:ext>
            </a:extLst>
          </p:cNvPr>
          <p:cNvSpPr txBox="1"/>
          <p:nvPr/>
        </p:nvSpPr>
        <p:spPr>
          <a:xfrm>
            <a:off x="838201" y="1049970"/>
            <a:ext cx="1051559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Each item in this toolkit is preceded by this table, which provides guidance on how to use the tool.</a:t>
            </a:r>
          </a:p>
        </p:txBody>
      </p:sp>
      <p:sp>
        <p:nvSpPr>
          <p:cNvPr id="12" name="TextBox 11">
            <a:extLst>
              <a:ext uri="{FF2B5EF4-FFF2-40B4-BE49-F238E27FC236}">
                <a16:creationId xmlns:a16="http://schemas.microsoft.com/office/drawing/2014/main" id="{CFFA73F8-A974-4CC0-8925-EDE09D7546B6}"/>
              </a:ext>
            </a:extLst>
          </p:cNvPr>
          <p:cNvSpPr txBox="1"/>
          <p:nvPr/>
        </p:nvSpPr>
        <p:spPr>
          <a:xfrm>
            <a:off x="11045229" y="6438510"/>
            <a:ext cx="3741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16</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3331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A5E580-82A5-429B-BFD4-57D8143E89EF}"/>
              </a:ext>
            </a:extLst>
          </p:cNvPr>
          <p:cNvSpPr txBox="1"/>
          <p:nvPr/>
        </p:nvSpPr>
        <p:spPr>
          <a:xfrm>
            <a:off x="209550" y="314325"/>
            <a:ext cx="4752975"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Share your feedback!</a:t>
            </a:r>
          </a:p>
        </p:txBody>
      </p:sp>
      <p:pic>
        <p:nvPicPr>
          <p:cNvPr id="4" name="Picture 3">
            <a:extLst>
              <a:ext uri="{FF2B5EF4-FFF2-40B4-BE49-F238E27FC236}">
                <a16:creationId xmlns:a16="http://schemas.microsoft.com/office/drawing/2014/main" id="{C44F435D-0BDC-4B7F-AF41-C7BF3DBBF9DD}"/>
              </a:ext>
            </a:extLst>
          </p:cNvPr>
          <p:cNvPicPr>
            <a:picLocks noChangeAspect="1"/>
          </p:cNvPicPr>
          <p:nvPr/>
        </p:nvPicPr>
        <p:blipFill>
          <a:blip r:embed="rId3"/>
          <a:stretch>
            <a:fillRect/>
          </a:stretch>
        </p:blipFill>
        <p:spPr>
          <a:xfrm>
            <a:off x="1851537" y="1328272"/>
            <a:ext cx="3009789" cy="4444179"/>
          </a:xfrm>
          <a:prstGeom prst="rect">
            <a:avLst/>
          </a:prstGeom>
        </p:spPr>
      </p:pic>
      <p:sp>
        <p:nvSpPr>
          <p:cNvPr id="2" name="TextBox 1">
            <a:extLst>
              <a:ext uri="{FF2B5EF4-FFF2-40B4-BE49-F238E27FC236}">
                <a16:creationId xmlns:a16="http://schemas.microsoft.com/office/drawing/2014/main" id="{41AEBFD4-5C11-4458-8CA7-0FBA68E89EE3}"/>
              </a:ext>
            </a:extLst>
          </p:cNvPr>
          <p:cNvSpPr txBox="1"/>
          <p:nvPr/>
        </p:nvSpPr>
        <p:spPr>
          <a:xfrm>
            <a:off x="5069940" y="2690336"/>
            <a:ext cx="668145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Let us know what you think of the toolkit!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Share your feedback on the easy-to-complete form anytime.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the form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online here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5" name="TextBox 4">
            <a:extLst>
              <a:ext uri="{FF2B5EF4-FFF2-40B4-BE49-F238E27FC236}">
                <a16:creationId xmlns:a16="http://schemas.microsoft.com/office/drawing/2014/main" id="{5D3D605F-F8D1-4B51-BFA7-1AE993253D20}"/>
              </a:ext>
            </a:extLst>
          </p:cNvPr>
          <p:cNvSpPr txBox="1"/>
          <p:nvPr/>
        </p:nvSpPr>
        <p:spPr>
          <a:xfrm>
            <a:off x="11045229" y="6438510"/>
            <a:ext cx="3741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17</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84558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048971-80F8-48E5-A2DF-66992FB8184B}"/>
              </a:ext>
            </a:extLst>
          </p:cNvPr>
          <p:cNvSpPr txBox="1"/>
          <p:nvPr/>
        </p:nvSpPr>
        <p:spPr>
          <a:xfrm>
            <a:off x="209550" y="314325"/>
            <a:ext cx="4752975" cy="52322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Resources</a:t>
            </a:r>
          </a:p>
        </p:txBody>
      </p:sp>
      <p:sp>
        <p:nvSpPr>
          <p:cNvPr id="4" name="Content Placeholder 2">
            <a:extLst>
              <a:ext uri="{FF2B5EF4-FFF2-40B4-BE49-F238E27FC236}">
                <a16:creationId xmlns:a16="http://schemas.microsoft.com/office/drawing/2014/main" id="{DF9D4D04-B029-4339-AB21-38811005C0EA}"/>
              </a:ext>
            </a:extLst>
          </p:cNvPr>
          <p:cNvSpPr txBox="1">
            <a:spLocks/>
          </p:cNvSpPr>
          <p:nvPr/>
        </p:nvSpPr>
        <p:spPr>
          <a:xfrm>
            <a:off x="167020" y="1164641"/>
            <a:ext cx="5856963" cy="584775"/>
          </a:xfr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Have questions? Please contact or access the following: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61DBD091-AED7-4352-96D7-C48E2E185F34}"/>
              </a:ext>
            </a:extLst>
          </p:cNvPr>
          <p:cNvSpPr/>
          <p:nvPr/>
        </p:nvSpPr>
        <p:spPr>
          <a:xfrm>
            <a:off x="1781129" y="2788392"/>
            <a:ext cx="4524421" cy="15143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85E1E3A0-E475-45E5-95F1-74BBF93E2B9A}"/>
              </a:ext>
            </a:extLst>
          </p:cNvPr>
          <p:cNvGrpSpPr/>
          <p:nvPr/>
        </p:nvGrpSpPr>
        <p:grpSpPr>
          <a:xfrm>
            <a:off x="1930491" y="2857355"/>
            <a:ext cx="4375059" cy="1645952"/>
            <a:chOff x="586367" y="1742601"/>
            <a:chExt cx="4375059" cy="1645952"/>
          </a:xfrm>
        </p:grpSpPr>
        <p:sp>
          <p:nvSpPr>
            <p:cNvPr id="7" name="TextBox 6">
              <a:extLst>
                <a:ext uri="{FF2B5EF4-FFF2-40B4-BE49-F238E27FC236}">
                  <a16:creationId xmlns:a16="http://schemas.microsoft.com/office/drawing/2014/main" id="{07ED216E-07C9-4581-A4C7-D1E1021B9151}"/>
                </a:ext>
              </a:extLst>
            </p:cNvPr>
            <p:cNvSpPr txBox="1"/>
            <p:nvPr/>
          </p:nvSpPr>
          <p:spPr>
            <a:xfrm>
              <a:off x="2971645" y="2511390"/>
              <a:ext cx="1989781"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Danielle Stevens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dstevens@sco.idaho.gov</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208-332-8868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6AFDEB8A-D3BF-4C84-9BF1-B280E8F7122E}"/>
                </a:ext>
              </a:extLst>
            </p:cNvPr>
            <p:cNvSpPr txBox="1"/>
            <p:nvPr/>
          </p:nvSpPr>
          <p:spPr>
            <a:xfrm>
              <a:off x="586367" y="1742601"/>
              <a:ext cx="1989781"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Krystal Griffith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kgriffith@sco.idaho.gov</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208-332-8861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632F37B9-DAD5-4002-8DB2-4D7EE37960DB}"/>
                </a:ext>
              </a:extLst>
            </p:cNvPr>
            <p:cNvSpPr txBox="1"/>
            <p:nvPr/>
          </p:nvSpPr>
          <p:spPr>
            <a:xfrm>
              <a:off x="2971645" y="1742601"/>
              <a:ext cx="1989781"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Chris Lehosit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clehosit@sco.idaho.gov</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208-332-8887</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9BA89FD-37F1-4D29-8B05-335A2D40653F}"/>
                </a:ext>
              </a:extLst>
            </p:cNvPr>
            <p:cNvSpPr txBox="1"/>
            <p:nvPr/>
          </p:nvSpPr>
          <p:spPr>
            <a:xfrm>
              <a:off x="586367" y="2511390"/>
              <a:ext cx="1989781" cy="8771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Elijah Stearns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val="tx"/>
                      </a:ext>
                    </a:extLst>
                  </a:hlinkClick>
                </a:rPr>
                <a:t>estearns@sco.idaho.gov</a:t>
              </a:r>
              <a:endPar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208-332-8871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11" name="Graphic 10" descr="Megaphone1 with solid fill">
            <a:extLst>
              <a:ext uri="{FF2B5EF4-FFF2-40B4-BE49-F238E27FC236}">
                <a16:creationId xmlns:a16="http://schemas.microsoft.com/office/drawing/2014/main" id="{1764E81F-0AD3-4A5D-B2CF-0F00562A0D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8146" y="1749051"/>
            <a:ext cx="1108304" cy="1108304"/>
          </a:xfrm>
          <a:prstGeom prst="rect">
            <a:avLst/>
          </a:prstGeom>
        </p:spPr>
      </p:pic>
      <p:sp>
        <p:nvSpPr>
          <p:cNvPr id="12" name="TextBox 11">
            <a:extLst>
              <a:ext uri="{FF2B5EF4-FFF2-40B4-BE49-F238E27FC236}">
                <a16:creationId xmlns:a16="http://schemas.microsoft.com/office/drawing/2014/main" id="{47502CFE-F2EB-4328-9127-7C450B364399}"/>
              </a:ext>
            </a:extLst>
          </p:cNvPr>
          <p:cNvSpPr txBox="1"/>
          <p:nvPr/>
        </p:nvSpPr>
        <p:spPr>
          <a:xfrm>
            <a:off x="1666829" y="1834284"/>
            <a:ext cx="49942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Agency Advocate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our Agency Advocates sit within the State Controller’s Office and are dedicated to a subset of agencies. They’re here to support you and your staff as we cross the finish line to Go-Live.</a:t>
            </a:r>
          </a:p>
        </p:txBody>
      </p:sp>
      <p:pic>
        <p:nvPicPr>
          <p:cNvPr id="14" name="Graphic 13" descr="Internet with solid fill">
            <a:extLst>
              <a:ext uri="{FF2B5EF4-FFF2-40B4-BE49-F238E27FC236}">
                <a16:creationId xmlns:a16="http://schemas.microsoft.com/office/drawing/2014/main" id="{1B12BB7E-2336-4F6D-BCE1-88442111980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90026" y="4739398"/>
            <a:ext cx="1106424" cy="1106424"/>
          </a:xfrm>
          <a:prstGeom prst="rect">
            <a:avLst/>
          </a:prstGeom>
        </p:spPr>
      </p:pic>
      <p:sp>
        <p:nvSpPr>
          <p:cNvPr id="16" name="TextBox 15">
            <a:extLst>
              <a:ext uri="{FF2B5EF4-FFF2-40B4-BE49-F238E27FC236}">
                <a16:creationId xmlns:a16="http://schemas.microsoft.com/office/drawing/2014/main" id="{C9C9AEF5-2A4A-4446-8D64-4AF43F604A96}"/>
              </a:ext>
            </a:extLst>
          </p:cNvPr>
          <p:cNvSpPr txBox="1"/>
          <p:nvPr/>
        </p:nvSpPr>
        <p:spPr>
          <a:xfrm>
            <a:off x="1666829" y="4897782"/>
            <a:ext cx="49942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Revisit Existing Communication Channels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familiarize yourself with information already available about the Luma Project by visiting the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hlinkClick r:id="rId11"/>
              </a:rPr>
              <a:t>Luma Website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and the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hlinkClick r:id="rId12"/>
              </a:rPr>
              <a:t>Luma YouTube Page</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Open Sans" panose="020B0606030504020204" pitchFamily="34" charset="0"/>
                <a:cs typeface="Arial" panose="020B0604020202020204" pitchFamily="34" charset="0"/>
              </a:rPr>
              <a:t>.</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 name="Rectangle 16">
            <a:extLst>
              <a:ext uri="{FF2B5EF4-FFF2-40B4-BE49-F238E27FC236}">
                <a16:creationId xmlns:a16="http://schemas.microsoft.com/office/drawing/2014/main" id="{81000A74-1BAE-4A0B-8C50-B7476CB9AB58}"/>
              </a:ext>
            </a:extLst>
          </p:cNvPr>
          <p:cNvSpPr/>
          <p:nvPr/>
        </p:nvSpPr>
        <p:spPr>
          <a:xfrm rot="16200000" flipH="1">
            <a:off x="6783289" y="400933"/>
            <a:ext cx="5691883" cy="4890016"/>
          </a:xfrm>
          <a:prstGeom prst="rect">
            <a:avLst/>
          </a:prstGeom>
          <a:solidFill>
            <a:srgbClr val="092F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Picture 17" descr="Paper files on the table">
            <a:extLst>
              <a:ext uri="{FF2B5EF4-FFF2-40B4-BE49-F238E27FC236}">
                <a16:creationId xmlns:a16="http://schemas.microsoft.com/office/drawing/2014/main" id="{6FBEEDC5-B7F9-4964-9B49-9B524C702461}"/>
              </a:ext>
            </a:extLst>
          </p:cNvPr>
          <p:cNvPicPr>
            <a:picLocks noChangeAspect="1"/>
          </p:cNvPicPr>
          <p:nvPr/>
        </p:nvPicPr>
        <p:blipFill rotWithShape="1">
          <a:blip r:embed="rId13">
            <a:extLst>
              <a:ext uri="{28A0092B-C50C-407E-A947-70E740481C1C}">
                <a14:useLocalDpi xmlns:a14="http://schemas.microsoft.com/office/drawing/2010/main" val="0"/>
              </a:ext>
            </a:extLst>
          </a:blip>
          <a:srcRect r="48055"/>
          <a:stretch/>
        </p:blipFill>
        <p:spPr>
          <a:xfrm>
            <a:off x="7305409" y="0"/>
            <a:ext cx="4890016" cy="5845822"/>
          </a:xfrm>
          <a:prstGeom prst="rect">
            <a:avLst/>
          </a:prstGeom>
        </p:spPr>
      </p:pic>
      <p:sp>
        <p:nvSpPr>
          <p:cNvPr id="19" name="TextBox 18">
            <a:extLst>
              <a:ext uri="{FF2B5EF4-FFF2-40B4-BE49-F238E27FC236}">
                <a16:creationId xmlns:a16="http://schemas.microsoft.com/office/drawing/2014/main" id="{2CE35F0E-2882-4368-8583-27FC125529B5}"/>
              </a:ext>
            </a:extLst>
          </p:cNvPr>
          <p:cNvSpPr txBox="1"/>
          <p:nvPr/>
        </p:nvSpPr>
        <p:spPr>
          <a:xfrm>
            <a:off x="11045229" y="6438510"/>
            <a:ext cx="3741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18</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5363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048971-80F8-48E5-A2DF-66992FB8184B}"/>
              </a:ext>
            </a:extLst>
          </p:cNvPr>
          <p:cNvSpPr txBox="1"/>
          <p:nvPr/>
        </p:nvSpPr>
        <p:spPr>
          <a:xfrm>
            <a:off x="209550" y="314325"/>
            <a:ext cx="4752975" cy="5078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Terminology and Acronyms</a:t>
            </a:r>
          </a:p>
        </p:txBody>
      </p:sp>
      <p:sp>
        <p:nvSpPr>
          <p:cNvPr id="4" name="Content Placeholder 2">
            <a:extLst>
              <a:ext uri="{FF2B5EF4-FFF2-40B4-BE49-F238E27FC236}">
                <a16:creationId xmlns:a16="http://schemas.microsoft.com/office/drawing/2014/main" id="{DF9D4D04-B029-4339-AB21-38811005C0EA}"/>
              </a:ext>
            </a:extLst>
          </p:cNvPr>
          <p:cNvSpPr txBox="1">
            <a:spLocks/>
          </p:cNvSpPr>
          <p:nvPr/>
        </p:nvSpPr>
        <p:spPr>
          <a:xfrm>
            <a:off x="167019" y="1164641"/>
            <a:ext cx="11499843" cy="584775"/>
          </a:xfr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rPr>
              <a:t>The following is a list of terminology and acronyms you will see in Luma Project communications and their meaning: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092F57"/>
              </a:solidFill>
              <a:effectLst/>
              <a:uLnTx/>
              <a:uFillTx/>
              <a:latin typeface="Arial" panose="020B0604020202020204" pitchFamily="34" charset="0"/>
              <a:ea typeface="+mn-ea"/>
              <a:cs typeface="Arial" panose="020B0604020202020204" pitchFamily="34" charset="0"/>
            </a:endParaRPr>
          </a:p>
        </p:txBody>
      </p:sp>
      <p:graphicFrame>
        <p:nvGraphicFramePr>
          <p:cNvPr id="5" name="Content Placeholder 6">
            <a:extLst>
              <a:ext uri="{FF2B5EF4-FFF2-40B4-BE49-F238E27FC236}">
                <a16:creationId xmlns:a16="http://schemas.microsoft.com/office/drawing/2014/main" id="{C18D6D4A-97AB-43F2-96D3-EEF6EE90C0EF}"/>
              </a:ext>
            </a:extLst>
          </p:cNvPr>
          <p:cNvGraphicFramePr>
            <a:graphicFrameLocks/>
          </p:cNvGraphicFramePr>
          <p:nvPr/>
        </p:nvGraphicFramePr>
        <p:xfrm>
          <a:off x="688092" y="1539866"/>
          <a:ext cx="10457695" cy="4470494"/>
        </p:xfrm>
        <a:graphic>
          <a:graphicData uri="http://schemas.openxmlformats.org/drawingml/2006/table">
            <a:tbl>
              <a:tblPr firstRow="1" bandRow="1">
                <a:tableStyleId>{C083E6E3-FA7D-4D7B-A595-EF9225AFEA82}</a:tableStyleId>
              </a:tblPr>
              <a:tblGrid>
                <a:gridCol w="2688154">
                  <a:extLst>
                    <a:ext uri="{9D8B030D-6E8A-4147-A177-3AD203B41FA5}">
                      <a16:colId xmlns:a16="http://schemas.microsoft.com/office/drawing/2014/main" val="20000"/>
                    </a:ext>
                  </a:extLst>
                </a:gridCol>
                <a:gridCol w="7769541">
                  <a:extLst>
                    <a:ext uri="{9D8B030D-6E8A-4147-A177-3AD203B41FA5}">
                      <a16:colId xmlns:a16="http://schemas.microsoft.com/office/drawing/2014/main" val="20001"/>
                    </a:ext>
                  </a:extLst>
                </a:gridCol>
              </a:tblGrid>
              <a:tr h="309974">
                <a:tc>
                  <a:txBody>
                    <a:bodyPr/>
                    <a:lstStyle/>
                    <a:p>
                      <a:pPr algn="l"/>
                      <a:r>
                        <a:rPr lang="en-GB" sz="1400" b="1" dirty="0">
                          <a:solidFill>
                            <a:schemeClr val="bg1"/>
                          </a:solidFill>
                          <a:latin typeface="Arial" panose="020B0604020202020204" pitchFamily="34" charset="0"/>
                          <a:cs typeface="Arial" panose="020B0604020202020204" pitchFamily="34" charset="0"/>
                        </a:rPr>
                        <a:t>Term / Acronym </a:t>
                      </a:r>
                    </a:p>
                  </a:txBody>
                  <a:tcPr marL="91980" marR="9198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92F57"/>
                    </a:solidFill>
                  </a:tcPr>
                </a:tc>
                <a:tc>
                  <a:txBody>
                    <a:bodyPr/>
                    <a:lstStyle/>
                    <a:p>
                      <a:pPr algn="l">
                        <a:tabLst>
                          <a:tab pos="5316538" algn="l"/>
                        </a:tabLst>
                      </a:pPr>
                      <a:r>
                        <a:rPr lang="en-GB" sz="1400" b="1" dirty="0">
                          <a:solidFill>
                            <a:schemeClr val="bg1"/>
                          </a:solidFill>
                          <a:latin typeface="Arial" panose="020B0604020202020204" pitchFamily="34" charset="0"/>
                          <a:cs typeface="Arial" panose="020B0604020202020204" pitchFamily="34" charset="0"/>
                        </a:rPr>
                        <a:t>Definition </a:t>
                      </a:r>
                    </a:p>
                  </a:txBody>
                  <a:tcPr marL="91980" marR="91980" anchor="ctr">
                    <a:lnT w="12700" cap="flat" cmpd="sng" algn="ctr">
                      <a:solidFill>
                        <a:schemeClr val="tx1"/>
                      </a:solidFill>
                      <a:prstDash val="solid"/>
                      <a:round/>
                      <a:headEnd type="none" w="med" len="med"/>
                      <a:tailEnd type="none" w="med" len="med"/>
                    </a:lnT>
                    <a:solidFill>
                      <a:srgbClr val="092F57"/>
                    </a:solidFill>
                  </a:tcPr>
                </a:tc>
                <a:extLst>
                  <a:ext uri="{0D108BD9-81ED-4DB2-BD59-A6C34878D82A}">
                    <a16:rowId xmlns:a16="http://schemas.microsoft.com/office/drawing/2014/main" val="10000"/>
                  </a:ext>
                </a:extLst>
              </a:tr>
              <a:tr h="258312">
                <a:tc>
                  <a:txBody>
                    <a:bodyPr/>
                    <a:lstStyle/>
                    <a:p>
                      <a:pPr marL="91440" lvl="1" algn="l" fontAlgn="ctr"/>
                      <a:r>
                        <a:rPr lang="en-US" sz="1300" b="0" i="0" u="none" strike="noStrike" dirty="0">
                          <a:solidFill>
                            <a:srgbClr val="000000"/>
                          </a:solidFill>
                          <a:effectLst/>
                          <a:latin typeface="Arial" panose="020B0604020202020204" pitchFamily="34" charset="0"/>
                          <a:cs typeface="Arial" panose="020B0604020202020204" pitchFamily="34" charset="0"/>
                        </a:rPr>
                        <a:t>CRA</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panose="020B0604020202020204" pitchFamily="34" charset="0"/>
                          <a:cs typeface="Arial" panose="020B0604020202020204" pitchFamily="34" charset="0"/>
                        </a:rPr>
                        <a:t>Change Readiness Assessment</a:t>
                      </a:r>
                      <a:r>
                        <a:rPr lang="en-US" sz="1300" b="0" i="0" u="none" strike="noStrike" dirty="0">
                          <a:solidFill>
                            <a:srgbClr val="000000"/>
                          </a:solidFill>
                          <a:effectLst/>
                          <a:latin typeface="Arial" panose="020B0604020202020204" pitchFamily="34" charset="0"/>
                          <a:cs typeface="Arial" panose="020B0604020202020204" pitchFamily="34" charset="0"/>
                        </a:rPr>
                        <a:t>: A survey sent to a broad sample of agency employees to measure how informed Stakeholders feel about the Luma project. Forthcoming CRAs will be deployed in January and May.</a:t>
                      </a:r>
                    </a:p>
                  </a:txBody>
                  <a:tcPr marL="0" marR="0" marT="0" marB="0" anchor="ctr"/>
                </a:tc>
                <a:extLst>
                  <a:ext uri="{0D108BD9-81ED-4DB2-BD59-A6C34878D82A}">
                    <a16:rowId xmlns:a16="http://schemas.microsoft.com/office/drawing/2014/main" val="1730304819"/>
                  </a:ext>
                </a:extLst>
              </a:tr>
              <a:tr h="176711">
                <a:tc>
                  <a:txBody>
                    <a:bodyPr/>
                    <a:lstStyle/>
                    <a:p>
                      <a:pPr marL="91440" lvl="1" algn="l" fontAlgn="ctr"/>
                      <a:r>
                        <a:rPr lang="en-US" sz="1300" b="0" u="none" strike="noStrike" kern="1200" dirty="0">
                          <a:solidFill>
                            <a:srgbClr val="000000"/>
                          </a:solidFill>
                          <a:effectLst/>
                          <a:latin typeface="Arial" panose="020B0604020202020204" pitchFamily="34" charset="0"/>
                          <a:ea typeface="+mn-ea"/>
                          <a:cs typeface="Arial" panose="020B0604020202020204" pitchFamily="34" charset="0"/>
                        </a:rPr>
                        <a:t>FSM</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panose="020B0604020202020204" pitchFamily="34" charset="0"/>
                          <a:cs typeface="Arial" panose="020B0604020202020204" pitchFamily="34" charset="0"/>
                        </a:rPr>
                        <a:t>Finance and Supply Chain Management</a:t>
                      </a:r>
                      <a:r>
                        <a:rPr lang="en-US" sz="1300" b="0" i="0" u="none" strike="noStrike" dirty="0">
                          <a:solidFill>
                            <a:srgbClr val="000000"/>
                          </a:solidFill>
                          <a:effectLst/>
                          <a:latin typeface="Arial" panose="020B0604020202020204" pitchFamily="34" charset="0"/>
                          <a:cs typeface="Arial" panose="020B0604020202020204" pitchFamily="34" charset="0"/>
                        </a:rPr>
                        <a:t>. Formerly Phase 1, entails all finance and procurement modules.</a:t>
                      </a:r>
                    </a:p>
                  </a:txBody>
                  <a:tcPr marL="0" marR="0" marT="0" marB="0" anchor="ctr"/>
                </a:tc>
                <a:extLst>
                  <a:ext uri="{0D108BD9-81ED-4DB2-BD59-A6C34878D82A}">
                    <a16:rowId xmlns:a16="http://schemas.microsoft.com/office/drawing/2014/main" val="1939199601"/>
                  </a:ext>
                </a:extLst>
              </a:tr>
              <a:tr h="176711">
                <a:tc>
                  <a:txBody>
                    <a:bodyPr/>
                    <a:lstStyle/>
                    <a:p>
                      <a:pPr marL="91440" lvl="1" algn="l" fontAlgn="ctr"/>
                      <a:r>
                        <a:rPr lang="en-US" sz="1300" b="0" u="none" strike="noStrike" kern="1200" dirty="0">
                          <a:solidFill>
                            <a:srgbClr val="000000"/>
                          </a:solidFill>
                          <a:effectLst/>
                          <a:latin typeface="Arial" panose="020B0604020202020204" pitchFamily="34" charset="0"/>
                          <a:ea typeface="+mn-ea"/>
                          <a:cs typeface="Arial" panose="020B0604020202020204" pitchFamily="34" charset="0"/>
                        </a:rPr>
                        <a:t>HCM</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panose="020B0604020202020204" pitchFamily="34" charset="0"/>
                          <a:cs typeface="Arial" panose="020B0604020202020204" pitchFamily="34" charset="0"/>
                        </a:rPr>
                        <a:t>Human Capital Management</a:t>
                      </a:r>
                      <a:r>
                        <a:rPr lang="en-US" sz="1300" b="0" i="0" u="none" strike="noStrike" dirty="0">
                          <a:solidFill>
                            <a:srgbClr val="000000"/>
                          </a:solidFill>
                          <a:effectLst/>
                          <a:latin typeface="Arial" panose="020B0604020202020204" pitchFamily="34" charset="0"/>
                          <a:cs typeface="Arial" panose="020B0604020202020204" pitchFamily="34" charset="0"/>
                        </a:rPr>
                        <a:t>. Formerly Phase 2, entails all human capital management, payroll, and time modules.</a:t>
                      </a:r>
                    </a:p>
                  </a:txBody>
                  <a:tcPr marL="0" marR="0" marT="0" marB="0" anchor="ctr"/>
                </a:tc>
                <a:extLst>
                  <a:ext uri="{0D108BD9-81ED-4DB2-BD59-A6C34878D82A}">
                    <a16:rowId xmlns:a16="http://schemas.microsoft.com/office/drawing/2014/main" val="1965360792"/>
                  </a:ext>
                </a:extLst>
              </a:tr>
              <a:tr h="176711">
                <a:tc>
                  <a:txBody>
                    <a:bodyPr/>
                    <a:lstStyle/>
                    <a:p>
                      <a:pPr marL="91440" lvl="1" algn="l" fontAlgn="ctr"/>
                      <a:r>
                        <a:rPr lang="en-US" sz="1300" b="0" u="none" strike="noStrike" kern="1200" dirty="0">
                          <a:solidFill>
                            <a:srgbClr val="000000"/>
                          </a:solidFill>
                          <a:effectLst/>
                          <a:latin typeface="Arial" panose="020B0604020202020204" pitchFamily="34" charset="0"/>
                          <a:ea typeface="+mn-ea"/>
                          <a:cs typeface="Arial" panose="020B0604020202020204" pitchFamily="34" charset="0"/>
                        </a:rPr>
                        <a:t>JSIT</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1" i="0" u="none" strike="noStrike" dirty="0">
                          <a:solidFill>
                            <a:srgbClr val="000000"/>
                          </a:solidFill>
                          <a:effectLst/>
                          <a:latin typeface="Arial" panose="020B0604020202020204" pitchFamily="34" charset="0"/>
                          <a:cs typeface="Arial" panose="020B0604020202020204" pitchFamily="34" charset="0"/>
                        </a:rPr>
                        <a:t>Joint System Integration Testing</a:t>
                      </a:r>
                      <a:r>
                        <a:rPr lang="en-US" sz="1300" b="0" i="0" u="none" strike="noStrike" dirty="0">
                          <a:solidFill>
                            <a:srgbClr val="000000"/>
                          </a:solidFill>
                          <a:effectLst/>
                          <a:latin typeface="Arial" panose="020B0604020202020204" pitchFamily="34" charset="0"/>
                          <a:cs typeface="Arial" panose="020B0604020202020204" pitchFamily="34" charset="0"/>
                        </a:rPr>
                        <a:t>: intended to confirm that FSM and HCM business processes perform as designer across an integrated set of modules and that the system meets critical State business requirements at Go-Live. </a:t>
                      </a:r>
                    </a:p>
                  </a:txBody>
                  <a:tcPr marL="0" marR="0" marT="0" marB="0" anchor="ctr"/>
                </a:tc>
                <a:extLst>
                  <a:ext uri="{0D108BD9-81ED-4DB2-BD59-A6C34878D82A}">
                    <a16:rowId xmlns:a16="http://schemas.microsoft.com/office/drawing/2014/main" val="229066785"/>
                  </a:ext>
                </a:extLst>
              </a:tr>
              <a:tr h="176711">
                <a:tc>
                  <a:txBody>
                    <a:bodyPr/>
                    <a:lstStyle/>
                    <a:p>
                      <a:pPr marL="91440" lvl="1" algn="l" fontAlgn="ctr"/>
                      <a:r>
                        <a:rPr lang="en-US" sz="1300" b="0" u="none" strike="noStrike" kern="1200" dirty="0">
                          <a:solidFill>
                            <a:srgbClr val="000000"/>
                          </a:solidFill>
                          <a:effectLst/>
                          <a:latin typeface="Arial" panose="020B0604020202020204" pitchFamily="34" charset="0"/>
                          <a:ea typeface="+mn-ea"/>
                          <a:cs typeface="Arial" panose="020B0604020202020204" pitchFamily="34" charset="0"/>
                        </a:rPr>
                        <a:t>Role Workshop</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Role Workshops will be open to all staff and will be aligned to specific security roles. The workshops reiterate what the employee will do in Luma and what changes they can expect. Planned for February and March.</a:t>
                      </a:r>
                    </a:p>
                  </a:txBody>
                  <a:tcPr marL="0" marR="0" marT="0" marB="0" anchor="ctr"/>
                </a:tc>
                <a:extLst>
                  <a:ext uri="{0D108BD9-81ED-4DB2-BD59-A6C34878D82A}">
                    <a16:rowId xmlns:a16="http://schemas.microsoft.com/office/drawing/2014/main" val="1327425829"/>
                  </a:ext>
                </a:extLst>
              </a:tr>
              <a:tr h="249177">
                <a:tc>
                  <a:txBody>
                    <a:bodyPr/>
                    <a:lstStyle/>
                    <a:p>
                      <a:pPr marL="91440" lvl="1" algn="l" fontAlgn="ctr"/>
                      <a:r>
                        <a:rPr lang="en-US" sz="1300" b="0" i="0" u="none" strike="noStrike" dirty="0">
                          <a:solidFill>
                            <a:srgbClr val="000000"/>
                          </a:solidFill>
                          <a:effectLst/>
                          <a:latin typeface="Arial" panose="020B0604020202020204" pitchFamily="34" charset="0"/>
                          <a:cs typeface="Arial" panose="020B0604020202020204" pitchFamily="34" charset="0"/>
                        </a:rPr>
                        <a:t>User Experience (UX) Simulations</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UX Simulations will mimic users being inside the Luma system, wherein employees will be guided with instructions on how to complete common scenarios. </a:t>
                      </a:r>
                    </a:p>
                  </a:txBody>
                  <a:tcPr marL="0" marR="0" marT="0" marB="0" anchor="ctr"/>
                </a:tc>
                <a:extLst>
                  <a:ext uri="{0D108BD9-81ED-4DB2-BD59-A6C34878D82A}">
                    <a16:rowId xmlns:a16="http://schemas.microsoft.com/office/drawing/2014/main" val="2258294380"/>
                  </a:ext>
                </a:extLst>
              </a:tr>
              <a:tr h="249177">
                <a:tc>
                  <a:txBody>
                    <a:bodyPr/>
                    <a:lstStyle/>
                    <a:p>
                      <a:pPr marL="91440" lvl="1" algn="l" fontAlgn="ctr"/>
                      <a:r>
                        <a:rPr lang="en-US" sz="1300" b="0" i="0" u="none" strike="noStrike" dirty="0">
                          <a:solidFill>
                            <a:srgbClr val="000000"/>
                          </a:solidFill>
                          <a:effectLst/>
                          <a:latin typeface="Arial" panose="020B0604020202020204" pitchFamily="34" charset="0"/>
                          <a:cs typeface="Arial" panose="020B0604020202020204" pitchFamily="34" charset="0"/>
                        </a:rPr>
                        <a:t>Luma Labs</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0" u="none" strike="noStrike" kern="1200" dirty="0">
                          <a:solidFill>
                            <a:srgbClr val="000000"/>
                          </a:solidFill>
                          <a:effectLst/>
                          <a:latin typeface="Arial" panose="020B0604020202020204" pitchFamily="34" charset="0"/>
                          <a:ea typeface="+mn-ea"/>
                          <a:cs typeface="Arial" panose="020B0604020202020204" pitchFamily="34" charset="0"/>
                        </a:rPr>
                        <a:t>Luma Labs are intended to grow confidence in Luma by providing selected agencies and individuals an opportunity to experience the Luma configuration. In-Progress from February to late March.</a:t>
                      </a:r>
                    </a:p>
                  </a:txBody>
                  <a:tcPr marL="0" marR="0" marT="0" marB="0" anchor="ctr"/>
                </a:tc>
                <a:extLst>
                  <a:ext uri="{0D108BD9-81ED-4DB2-BD59-A6C34878D82A}">
                    <a16:rowId xmlns:a16="http://schemas.microsoft.com/office/drawing/2014/main" val="2360366305"/>
                  </a:ext>
                </a:extLst>
              </a:tr>
              <a:tr h="249177">
                <a:tc>
                  <a:txBody>
                    <a:bodyPr/>
                    <a:lstStyle/>
                    <a:p>
                      <a:pPr marL="91440" lvl="1" algn="l" fontAlgn="ctr"/>
                      <a:r>
                        <a:rPr lang="en-US" sz="1300" b="0" i="0" u="none" strike="noStrike" dirty="0">
                          <a:solidFill>
                            <a:srgbClr val="000000"/>
                          </a:solidFill>
                          <a:effectLst/>
                          <a:latin typeface="Arial" panose="020B0604020202020204" pitchFamily="34" charset="0"/>
                          <a:cs typeface="Arial" panose="020B0604020202020204" pitchFamily="34" charset="0"/>
                        </a:rPr>
                        <a:t>Operational Readiness Program (ORP)</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A toolset that will be provided to agencies to enable self-discovery of unique impacts and subsequent plans based on the unique agency needs. </a:t>
                      </a:r>
                    </a:p>
                  </a:txBody>
                  <a:tcPr marL="0" marR="0" marT="0" marB="0" anchor="ctr"/>
                </a:tc>
                <a:extLst>
                  <a:ext uri="{0D108BD9-81ED-4DB2-BD59-A6C34878D82A}">
                    <a16:rowId xmlns:a16="http://schemas.microsoft.com/office/drawing/2014/main" val="1813600055"/>
                  </a:ext>
                </a:extLst>
              </a:tr>
              <a:tr h="249177">
                <a:tc>
                  <a:txBody>
                    <a:bodyPr/>
                    <a:lstStyle/>
                    <a:p>
                      <a:pPr marL="91440" lvl="1" algn="l" fontAlgn="ctr"/>
                      <a:r>
                        <a:rPr lang="en-US" sz="1300" b="0" i="0" u="none" strike="noStrike" dirty="0">
                          <a:solidFill>
                            <a:srgbClr val="000000"/>
                          </a:solidFill>
                          <a:effectLst/>
                          <a:latin typeface="Arial" panose="020B0604020202020204" pitchFamily="34" charset="0"/>
                          <a:cs typeface="Arial" panose="020B0604020202020204" pitchFamily="34" charset="0"/>
                        </a:rPr>
                        <a:t>Readiness Checklist</a:t>
                      </a:r>
                    </a:p>
                  </a:txBody>
                  <a:tcPr marL="0" marR="0" marT="0" marB="0" anchor="ctr">
                    <a:lnL w="12700" cap="flat" cmpd="sng" algn="ctr">
                      <a:solidFill>
                        <a:schemeClr val="tx1"/>
                      </a:solidFill>
                      <a:prstDash val="solid"/>
                      <a:round/>
                      <a:headEnd type="none" w="med" len="med"/>
                      <a:tailEnd type="none" w="med" len="med"/>
                    </a:lnL>
                  </a:tcPr>
                </a:tc>
                <a:tc>
                  <a:txBody>
                    <a:bodyPr/>
                    <a:lstStyle/>
                    <a:p>
                      <a:pPr marL="91440" marR="0" lvl="1" indent="0" algn="l" defTabSz="914400" rtl="0" eaLnBrk="1" fontAlgn="ctr" latinLnBrk="0" hangingPunct="1">
                        <a:lnSpc>
                          <a:spcPct val="100000"/>
                        </a:lnSpc>
                        <a:spcBef>
                          <a:spcPts val="0"/>
                        </a:spcBef>
                        <a:spcAft>
                          <a:spcPts val="0"/>
                        </a:spcAft>
                        <a:buClrTx/>
                        <a:buSzTx/>
                        <a:buFontTx/>
                        <a:buNone/>
                        <a:tabLst/>
                        <a:defRPr/>
                      </a:pPr>
                      <a:r>
                        <a:rPr lang="en-US" sz="1300" b="0" i="0" u="none" strike="noStrike" dirty="0">
                          <a:solidFill>
                            <a:srgbClr val="000000"/>
                          </a:solidFill>
                          <a:effectLst/>
                          <a:latin typeface="Arial" panose="020B0604020202020204" pitchFamily="34" charset="0"/>
                          <a:cs typeface="Arial" panose="020B0604020202020204" pitchFamily="34" charset="0"/>
                        </a:rPr>
                        <a:t>As part of the ORP, checklists highlight activities an agency needs to complete throughout their implementation efforts, covering activities related to people, technology, data, and process readiness.</a:t>
                      </a:r>
                    </a:p>
                  </a:txBody>
                  <a:tcPr marL="0" marR="0" marT="0" marB="0" anchor="ctr"/>
                </a:tc>
                <a:extLst>
                  <a:ext uri="{0D108BD9-81ED-4DB2-BD59-A6C34878D82A}">
                    <a16:rowId xmlns:a16="http://schemas.microsoft.com/office/drawing/2014/main" val="4107614365"/>
                  </a:ext>
                </a:extLst>
              </a:tr>
            </a:tbl>
          </a:graphicData>
        </a:graphic>
      </p:graphicFrame>
      <p:sp>
        <p:nvSpPr>
          <p:cNvPr id="6" name="TextBox 5">
            <a:extLst>
              <a:ext uri="{FF2B5EF4-FFF2-40B4-BE49-F238E27FC236}">
                <a16:creationId xmlns:a16="http://schemas.microsoft.com/office/drawing/2014/main" id="{948DF42D-0336-40F7-8DE5-D5055E8D61D5}"/>
              </a:ext>
            </a:extLst>
          </p:cNvPr>
          <p:cNvSpPr txBox="1"/>
          <p:nvPr/>
        </p:nvSpPr>
        <p:spPr>
          <a:xfrm>
            <a:off x="11045229" y="6438510"/>
            <a:ext cx="3741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19</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62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65ED681-21B1-479E-9183-FB86BC115EFE}"/>
              </a:ext>
            </a:extLst>
          </p:cNvPr>
          <p:cNvSpPr txBox="1"/>
          <p:nvPr/>
        </p:nvSpPr>
        <p:spPr>
          <a:xfrm>
            <a:off x="3" y="370937"/>
            <a:ext cx="4962524" cy="461665"/>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Toolkit Table of Contents</a:t>
            </a:r>
          </a:p>
        </p:txBody>
      </p:sp>
      <p:graphicFrame>
        <p:nvGraphicFramePr>
          <p:cNvPr id="13" name="Content Placeholder 13">
            <a:extLst>
              <a:ext uri="{FF2B5EF4-FFF2-40B4-BE49-F238E27FC236}">
                <a16:creationId xmlns:a16="http://schemas.microsoft.com/office/drawing/2014/main" id="{BBFC629D-6FC6-4D21-8734-14A120964C3A}"/>
              </a:ext>
            </a:extLst>
          </p:cNvPr>
          <p:cNvGraphicFramePr>
            <a:graphicFrameLocks/>
          </p:cNvGraphicFramePr>
          <p:nvPr>
            <p:extLst>
              <p:ext uri="{D42A27DB-BD31-4B8C-83A1-F6EECF244321}">
                <p14:modId xmlns:p14="http://schemas.microsoft.com/office/powerpoint/2010/main" val="1225214666"/>
              </p:ext>
            </p:extLst>
          </p:nvPr>
        </p:nvGraphicFramePr>
        <p:xfrm>
          <a:off x="419497" y="2280877"/>
          <a:ext cx="11352993" cy="3511208"/>
        </p:xfrm>
        <a:graphic>
          <a:graphicData uri="http://schemas.openxmlformats.org/drawingml/2006/table">
            <a:tbl>
              <a:tblPr firstRow="1" bandRow="1"/>
              <a:tblGrid>
                <a:gridCol w="914353">
                  <a:extLst>
                    <a:ext uri="{9D8B030D-6E8A-4147-A177-3AD203B41FA5}">
                      <a16:colId xmlns:a16="http://schemas.microsoft.com/office/drawing/2014/main" val="599980745"/>
                    </a:ext>
                  </a:extLst>
                </a:gridCol>
                <a:gridCol w="8310551">
                  <a:extLst>
                    <a:ext uri="{9D8B030D-6E8A-4147-A177-3AD203B41FA5}">
                      <a16:colId xmlns:a16="http://schemas.microsoft.com/office/drawing/2014/main" val="1098638482"/>
                    </a:ext>
                  </a:extLst>
                </a:gridCol>
                <a:gridCol w="2128089">
                  <a:extLst>
                    <a:ext uri="{9D8B030D-6E8A-4147-A177-3AD203B41FA5}">
                      <a16:colId xmlns:a16="http://schemas.microsoft.com/office/drawing/2014/main" val="25725323"/>
                    </a:ext>
                  </a:extLst>
                </a:gridCol>
              </a:tblGrid>
              <a:tr h="447252">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ctr" fontAlgn="b"/>
                      <a:r>
                        <a:rPr lang="en-US" sz="1200" b="1" i="0" u="none" strike="noStrike" dirty="0">
                          <a:effectLst/>
                          <a:latin typeface="Arial" panose="020B0604020202020204" pitchFamily="34" charset="0"/>
                          <a:cs typeface="Arial" panose="020B0604020202020204" pitchFamily="34" charset="0"/>
                        </a:rPr>
                        <a:t>Tool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2F57"/>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ctr" fontAlgn="b"/>
                      <a:r>
                        <a:rPr lang="en-US" sz="1200" b="1" i="0" u="none" strike="noStrike" dirty="0">
                          <a:effectLst/>
                          <a:latin typeface="Arial" panose="020B0604020202020204" pitchFamily="34" charset="0"/>
                          <a:cs typeface="Arial" panose="020B0604020202020204" pitchFamily="34" charset="0"/>
                        </a:rPr>
                        <a:t>Description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2F57"/>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ctr" fontAlgn="b"/>
                      <a:r>
                        <a:rPr lang="en-US" sz="1200" b="1" i="0" u="none" strike="noStrike" dirty="0">
                          <a:effectLst/>
                          <a:latin typeface="Arial" panose="020B0604020202020204" pitchFamily="34" charset="0"/>
                          <a:cs typeface="Arial" panose="020B0604020202020204" pitchFamily="34" charset="0"/>
                        </a:rPr>
                        <a:t>Slide Numbers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92F57"/>
                    </a:solidFill>
                  </a:tcPr>
                </a:tc>
                <a:extLst>
                  <a:ext uri="{0D108BD9-81ED-4DB2-BD59-A6C34878D82A}">
                    <a16:rowId xmlns:a16="http://schemas.microsoft.com/office/drawing/2014/main" val="683999091"/>
                  </a:ext>
                </a:extLst>
              </a:tr>
              <a:tr h="437708">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Human Capital Management (</a:t>
                      </a:r>
                      <a:r>
                        <a:rPr lang="en-US" sz="1200" b="0" i="0" u="none" strike="noStrike" dirty="0" err="1">
                          <a:solidFill>
                            <a:srgbClr val="000000"/>
                          </a:solidFill>
                          <a:effectLst/>
                          <a:latin typeface="Arial" panose="020B0604020202020204" pitchFamily="34" charset="0"/>
                          <a:cs typeface="Arial" panose="020B0604020202020204" pitchFamily="34" charset="0"/>
                        </a:rPr>
                        <a:t>HCM</a:t>
                      </a:r>
                      <a:r>
                        <a:rPr lang="en-US" sz="1200" b="0" i="0" u="none" strike="noStrike" dirty="0">
                          <a:solidFill>
                            <a:srgbClr val="000000"/>
                          </a:solidFill>
                          <a:effectLst/>
                          <a:latin typeface="Arial" panose="020B0604020202020204" pitchFamily="34" charset="0"/>
                          <a:cs typeface="Arial" panose="020B0604020202020204" pitchFamily="34" charset="0"/>
                        </a:rPr>
                        <a:t>) Glossary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1200" b="0" dirty="0">
                          <a:latin typeface="Arial" panose="020B0604020202020204" pitchFamily="34" charset="0"/>
                          <a:cs typeface="Arial" panose="020B0604020202020204" pitchFamily="34" charset="0"/>
                        </a:rPr>
                        <a:t>3-4</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21249581"/>
                  </a:ext>
                </a:extLst>
              </a:tr>
              <a:tr h="437708">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Frequently Asked Questions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5-6</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6524548"/>
                  </a:ext>
                </a:extLst>
              </a:tr>
              <a:tr h="437708">
                <a:tc>
                  <a:txBody>
                    <a:body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Luma Training Resources Demo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1200" b="0" dirty="0">
                          <a:latin typeface="Arial" panose="020B0604020202020204" pitchFamily="34" charset="0"/>
                          <a:cs typeface="Arial" panose="020B0604020202020204" pitchFamily="34" charset="0"/>
                        </a:rPr>
                        <a:t>7-8</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30282411"/>
                  </a:ext>
                </a:extLst>
              </a:tr>
              <a:tr h="437708">
                <a:tc>
                  <a:txBody>
                    <a:body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Luma Showcase Timeline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a:latin typeface="Arial" panose="020B0604020202020204" pitchFamily="34" charset="0"/>
                          <a:cs typeface="Arial" panose="020B0604020202020204" pitchFamily="34" charset="0"/>
                        </a:rPr>
                        <a:t>9-10</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5240584"/>
                  </a:ext>
                </a:extLst>
              </a:tr>
              <a:tr h="437708">
                <a:tc>
                  <a:txBody>
                    <a:body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p>
                      <a:pPr marL="91440" marR="0" lvl="0" indent="0" algn="l" defTabSz="914388"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ORP: April Readiness Checklist and Support Sessions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algn="ctr"/>
                      <a:r>
                        <a:rPr lang="en-US" sz="1200" b="0" dirty="0">
                          <a:latin typeface="Arial" panose="020B0604020202020204" pitchFamily="34" charset="0"/>
                          <a:cs typeface="Arial" panose="020B0604020202020204" pitchFamily="34" charset="0"/>
                        </a:rPr>
                        <a:t>11-12</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4641656"/>
                  </a:ext>
                </a:extLst>
              </a:tr>
              <a:tr h="437708">
                <a:tc>
                  <a:txBody>
                    <a:body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p>
                      <a:pPr marL="91440" marR="0" lvl="0" indent="0" algn="l" defTabSz="914388"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Arial" panose="020B0604020202020204" pitchFamily="34" charset="0"/>
                          <a:cs typeface="Arial" panose="020B0604020202020204" pitchFamily="34" charset="0"/>
                        </a:rPr>
                        <a:t>Luma Supplier Portal Go-live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200" b="0" dirty="0">
                          <a:latin typeface="Arial" panose="020B0604020202020204" pitchFamily="34" charset="0"/>
                          <a:cs typeface="Arial" panose="020B0604020202020204" pitchFamily="34" charset="0"/>
                        </a:rPr>
                        <a:t>13-14</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273555125"/>
                  </a:ext>
                </a:extLst>
              </a:tr>
              <a:tr h="437708">
                <a:tc>
                  <a:txBody>
                    <a:body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p>
                      <a:pPr marL="91440" algn="l" rtl="0" fontAlgn="ctr"/>
                      <a:r>
                        <a:rPr lang="en-US" sz="1200" b="0" i="0" u="none" strike="noStrike" dirty="0">
                          <a:solidFill>
                            <a:srgbClr val="000000"/>
                          </a:solidFill>
                          <a:effectLst/>
                          <a:latin typeface="Arial" panose="020B0604020202020204" pitchFamily="34" charset="0"/>
                          <a:cs typeface="Arial" panose="020B0604020202020204" pitchFamily="34" charset="0"/>
                        </a:rPr>
                        <a:t>Appendix – Resources, Toolkit Instructions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0" dirty="0">
                        <a:latin typeface="Arial" panose="020B0604020202020204" pitchFamily="34" charset="0"/>
                        <a:cs typeface="Arial"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26154709"/>
                  </a:ext>
                </a:extLst>
              </a:tr>
            </a:tbl>
          </a:graphicData>
        </a:graphic>
      </p:graphicFrame>
      <p:graphicFrame>
        <p:nvGraphicFramePr>
          <p:cNvPr id="4" name="Table 3">
            <a:extLst>
              <a:ext uri="{FF2B5EF4-FFF2-40B4-BE49-F238E27FC236}">
                <a16:creationId xmlns:a16="http://schemas.microsoft.com/office/drawing/2014/main" id="{D2FB5535-9EC5-41DC-99B1-F3EF78A7BC8F}"/>
              </a:ext>
            </a:extLst>
          </p:cNvPr>
          <p:cNvGraphicFramePr>
            <a:graphicFrameLocks noGrp="1"/>
          </p:cNvGraphicFramePr>
          <p:nvPr>
            <p:extLst>
              <p:ext uri="{D42A27DB-BD31-4B8C-83A1-F6EECF244321}">
                <p14:modId xmlns:p14="http://schemas.microsoft.com/office/powerpoint/2010/main" val="2273892110"/>
              </p:ext>
            </p:extLst>
          </p:nvPr>
        </p:nvGraphicFramePr>
        <p:xfrm>
          <a:off x="419497" y="1072225"/>
          <a:ext cx="11352992" cy="1083746"/>
        </p:xfrm>
        <a:graphic>
          <a:graphicData uri="http://schemas.openxmlformats.org/drawingml/2006/table">
            <a:tbl>
              <a:tblPr firstRow="1" bandRow="1"/>
              <a:tblGrid>
                <a:gridCol w="3695276">
                  <a:extLst>
                    <a:ext uri="{9D8B030D-6E8A-4147-A177-3AD203B41FA5}">
                      <a16:colId xmlns:a16="http://schemas.microsoft.com/office/drawing/2014/main" val="354324973"/>
                    </a:ext>
                  </a:extLst>
                </a:gridCol>
                <a:gridCol w="7657716">
                  <a:extLst>
                    <a:ext uri="{9D8B030D-6E8A-4147-A177-3AD203B41FA5}">
                      <a16:colId xmlns:a16="http://schemas.microsoft.com/office/drawing/2014/main" val="2460720160"/>
                    </a:ext>
                  </a:extLst>
                </a:gridCol>
              </a:tblGrid>
              <a:tr h="212326">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ctr" fontAlgn="b"/>
                      <a:r>
                        <a:rPr lang="en-US" sz="1200" b="1" i="0" u="none" strike="noStrike" dirty="0">
                          <a:effectLst/>
                          <a:latin typeface="Arial" panose="020B0604020202020204" pitchFamily="34" charset="0"/>
                          <a:cs typeface="Arial" panose="020B0604020202020204" pitchFamily="34" charset="0"/>
                        </a:rPr>
                        <a:t>Toolkit </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92F57"/>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pPr algn="ctr" fontAlgn="b"/>
                      <a:r>
                        <a:rPr lang="en-US" sz="1200" b="1" i="0" u="none" strike="noStrike" dirty="0">
                          <a:effectLst/>
                          <a:latin typeface="Arial" panose="020B0604020202020204" pitchFamily="34" charset="0"/>
                          <a:cs typeface="Arial" panose="020B0604020202020204" pitchFamily="34" charset="0"/>
                        </a:rPr>
                        <a:t>Description</a:t>
                      </a:r>
                    </a:p>
                  </a:txBody>
                  <a:tcPr marL="0" marR="0" marT="0" marB="0"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92F57"/>
                    </a:solidFill>
                  </a:tcPr>
                </a:tc>
                <a:extLst>
                  <a:ext uri="{0D108BD9-81ED-4DB2-BD59-A6C34878D82A}">
                    <a16:rowId xmlns:a16="http://schemas.microsoft.com/office/drawing/2014/main" val="552828669"/>
                  </a:ext>
                </a:extLst>
              </a:tr>
              <a:tr h="435710">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May Communications Toolkit focus:</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A8AA"/>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91440" indent="0" algn="l" rtl="0" fontAlgn="ctr">
                        <a:buFont typeface="Arial" panose="020B0604020202020204" pitchFamily="34" charset="0"/>
                        <a:buNone/>
                      </a:pPr>
                      <a:r>
                        <a:rPr lang="en-US" sz="1100" b="0" i="0" u="none" strike="noStrike" dirty="0">
                          <a:solidFill>
                            <a:srgbClr val="000000"/>
                          </a:solidFill>
                          <a:effectLst/>
                          <a:latin typeface="Arial" panose="020B0604020202020204" pitchFamily="34" charset="0"/>
                          <a:cs typeface="Arial" panose="020B0604020202020204" pitchFamily="34" charset="0"/>
                        </a:rPr>
                        <a:t>Generate awareness and engagement around the following topics:  Human Capital Management terms, Frequently Asked Questions, Training Resources, and other topics.</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27575877"/>
                  </a:ext>
                </a:extLst>
              </a:tr>
              <a:tr h="435710">
                <a:tc>
                  <a:txBody>
                    <a:bodyPr/>
                    <a:lstStyle/>
                    <a:p>
                      <a:pPr marL="91440" algn="ctr" rtl="0" fontAlgn="ctr"/>
                      <a:r>
                        <a:rPr lang="en-US" sz="1200" b="1" i="0" u="none" strike="noStrike" dirty="0">
                          <a:solidFill>
                            <a:srgbClr val="000000"/>
                          </a:solidFill>
                          <a:effectLst/>
                          <a:latin typeface="Arial" panose="020B0604020202020204" pitchFamily="34" charset="0"/>
                          <a:cs typeface="Arial" panose="020B0604020202020204" pitchFamily="34" charset="0"/>
                        </a:rPr>
                        <a:t>What to accomplish with this Toolkit:</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7A8AA"/>
                    </a:solidFill>
                  </a:tcPr>
                </a:tc>
                <a:tc>
                  <a:txBody>
                    <a:bodyPr/>
                    <a:lstStyle/>
                    <a:p>
                      <a:pPr marL="91440" marR="0" lvl="0" indent="0" algn="l" defTabSz="914388" rtl="0" eaLnBrk="1" fontAlgn="ctr"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Arial" panose="020B0604020202020204" pitchFamily="34" charset="0"/>
                          <a:cs typeface="Arial" panose="020B0604020202020204" pitchFamily="34" charset="0"/>
                        </a:rPr>
                        <a:t>Familiarize and/or share components within this toolkit, which are designed to prepare agency employees to successfully understand and adopt Luma.</a:t>
                      </a:r>
                    </a:p>
                  </a:txBody>
                  <a:tcPr marL="9525" marR="9525" marT="9525"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97645829"/>
                  </a:ext>
                </a:extLst>
              </a:tr>
            </a:tbl>
          </a:graphicData>
        </a:graphic>
      </p:graphicFrame>
      <p:sp>
        <p:nvSpPr>
          <p:cNvPr id="5" name="TextBox 4">
            <a:extLst>
              <a:ext uri="{FF2B5EF4-FFF2-40B4-BE49-F238E27FC236}">
                <a16:creationId xmlns:a16="http://schemas.microsoft.com/office/drawing/2014/main" id="{344CA6CE-BCCA-4732-B58B-B3121445EDE9}"/>
              </a:ext>
            </a:extLst>
          </p:cNvPr>
          <p:cNvSpPr txBox="1"/>
          <p:nvPr/>
        </p:nvSpPr>
        <p:spPr>
          <a:xfrm>
            <a:off x="11045228" y="6438511"/>
            <a:ext cx="226336" cy="276999"/>
          </a:xfrm>
          <a:prstGeom prst="rect">
            <a:avLst/>
          </a:prstGeom>
          <a:noFill/>
        </p:spPr>
        <p:txBody>
          <a:bodyPr wrap="square" rtlCol="0">
            <a:spAutoFit/>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2</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928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a:extLst>
              <a:ext uri="{FF2B5EF4-FFF2-40B4-BE49-F238E27FC236}">
                <a16:creationId xmlns:a16="http://schemas.microsoft.com/office/drawing/2014/main" id="{53FA1CB0-7BD2-4156-99DE-15738EE88DD6}"/>
              </a:ext>
            </a:extLst>
          </p:cNvPr>
          <p:cNvGraphicFramePr>
            <a:graphicFrameLocks/>
          </p:cNvGraphicFramePr>
          <p:nvPr>
            <p:extLst>
              <p:ext uri="{D42A27DB-BD31-4B8C-83A1-F6EECF244321}">
                <p14:modId xmlns:p14="http://schemas.microsoft.com/office/powerpoint/2010/main" val="3001860775"/>
              </p:ext>
            </p:extLst>
          </p:nvPr>
        </p:nvGraphicFramePr>
        <p:xfrm>
          <a:off x="838201" y="1267263"/>
          <a:ext cx="10515597" cy="441513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200" b="1" i="0" dirty="0">
                          <a:latin typeface="Arial" panose="020B0604020202020204" pitchFamily="34" charset="0"/>
                          <a:cs typeface="Arial" panose="020B0604020202020204" pitchFamily="34" charset="0"/>
                        </a:rPr>
                        <a:t>Tool # 1</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200" i="1" dirty="0">
                          <a:latin typeface="Arial" panose="020B0604020202020204" pitchFamily="34" charset="0"/>
                          <a:cs typeface="Arial" panose="020B0604020202020204" pitchFamily="34" charset="0"/>
                        </a:rPr>
                        <a:t>Tool name: Human Capital Management (</a:t>
                      </a:r>
                      <a:r>
                        <a:rPr lang="en-US" sz="1200" i="1" dirty="0" err="1">
                          <a:latin typeface="Arial" panose="020B0604020202020204" pitchFamily="34" charset="0"/>
                          <a:cs typeface="Arial" panose="020B0604020202020204" pitchFamily="34" charset="0"/>
                        </a:rPr>
                        <a:t>HCM</a:t>
                      </a:r>
                      <a:r>
                        <a:rPr lang="en-US" sz="1200" i="1" dirty="0">
                          <a:latin typeface="Arial" panose="020B0604020202020204" pitchFamily="34" charset="0"/>
                          <a:cs typeface="Arial" panose="020B0604020202020204" pitchFamily="34" charset="0"/>
                        </a:rPr>
                        <a:t>) Glossary</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sz="1200"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2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2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Why is this important?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chemeClr val="tx1"/>
                          </a:solidFill>
                          <a:latin typeface="Arial" panose="020B0604020202020204" pitchFamily="34" charset="0"/>
                          <a:cs typeface="Arial" panose="020B0604020202020204" pitchFamily="34" charset="0"/>
                        </a:rPr>
                        <a:t>Luma comes with a specific set of terms that are unique to the system. Becoming familiar with this new terminology will allow employees to navigate the system more effectively and confidently.</a:t>
                      </a: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Who is the target audience?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All employees.</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is the objective?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Provide definitions for commonly used words/phrases in Luma Human Capital Management.</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Agency newsletters, intranet sites, and message boards.</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Recommended timing: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At your earliest convenience.</a:t>
                      </a:r>
                    </a:p>
                  </a:txBody>
                  <a:tcPr anchor="ctr"/>
                </a:tc>
                <a:extLst>
                  <a:ext uri="{0D108BD9-81ED-4DB2-BD59-A6C34878D82A}">
                    <a16:rowId xmlns:a16="http://schemas.microsoft.com/office/drawing/2014/main" val="3405783320"/>
                  </a:ext>
                </a:extLst>
              </a:tr>
            </a:tbl>
          </a:graphicData>
        </a:graphic>
      </p:graphicFrame>
      <p:pic>
        <p:nvPicPr>
          <p:cNvPr id="6" name="Graphic 5" descr="Comment Important with solid fill">
            <a:extLst>
              <a:ext uri="{FF2B5EF4-FFF2-40B4-BE49-F238E27FC236}">
                <a16:creationId xmlns:a16="http://schemas.microsoft.com/office/drawing/2014/main" id="{54EBC70F-C2FF-43C2-8763-4DE789D5B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052610"/>
            <a:ext cx="675290" cy="675290"/>
          </a:xfrm>
          <a:prstGeom prst="rect">
            <a:avLst/>
          </a:prstGeom>
        </p:spPr>
      </p:pic>
      <p:pic>
        <p:nvPicPr>
          <p:cNvPr id="8" name="Graphic 7" descr="Group with solid fill">
            <a:extLst>
              <a:ext uri="{FF2B5EF4-FFF2-40B4-BE49-F238E27FC236}">
                <a16:creationId xmlns:a16="http://schemas.microsoft.com/office/drawing/2014/main" id="{AB6C4EAD-7583-478F-AC18-ED217D0DB6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597" y="2659553"/>
            <a:ext cx="914400" cy="914400"/>
          </a:xfrm>
          <a:prstGeom prst="rect">
            <a:avLst/>
          </a:prstGeom>
        </p:spPr>
      </p:pic>
      <p:pic>
        <p:nvPicPr>
          <p:cNvPr id="9" name="Graphic 8" descr="Presentation with checklist with solid fill">
            <a:extLst>
              <a:ext uri="{FF2B5EF4-FFF2-40B4-BE49-F238E27FC236}">
                <a16:creationId xmlns:a16="http://schemas.microsoft.com/office/drawing/2014/main" id="{8BC54312-BD94-4AFA-8250-83FC89ADC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566120"/>
            <a:ext cx="583324" cy="583324"/>
          </a:xfrm>
          <a:prstGeom prst="rect">
            <a:avLst/>
          </a:prstGeom>
        </p:spPr>
      </p:pic>
      <p:pic>
        <p:nvPicPr>
          <p:cNvPr id="10" name="Graphic 9" descr="Marketing outline">
            <a:extLst>
              <a:ext uri="{FF2B5EF4-FFF2-40B4-BE49-F238E27FC236}">
                <a16:creationId xmlns:a16="http://schemas.microsoft.com/office/drawing/2014/main" id="{6EF44A40-E7C2-41A7-BB7F-B9F0FB1D5F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306917"/>
            <a:ext cx="583324" cy="583324"/>
          </a:xfrm>
          <a:prstGeom prst="rect">
            <a:avLst/>
          </a:prstGeom>
        </p:spPr>
      </p:pic>
      <p:pic>
        <p:nvPicPr>
          <p:cNvPr id="11" name="Graphic 10" descr="Clock with solid fill">
            <a:extLst>
              <a:ext uri="{FF2B5EF4-FFF2-40B4-BE49-F238E27FC236}">
                <a16:creationId xmlns:a16="http://schemas.microsoft.com/office/drawing/2014/main" id="{4F3CB184-DEE7-4FBB-89DC-F64D82C25A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4982267"/>
            <a:ext cx="659524" cy="659524"/>
          </a:xfrm>
          <a:prstGeom prst="rect">
            <a:avLst/>
          </a:prstGeom>
        </p:spPr>
      </p:pic>
      <p:sp>
        <p:nvSpPr>
          <p:cNvPr id="12" name="TextBox 11">
            <a:extLst>
              <a:ext uri="{FF2B5EF4-FFF2-40B4-BE49-F238E27FC236}">
                <a16:creationId xmlns:a16="http://schemas.microsoft.com/office/drawing/2014/main" id="{F993C483-708F-47EE-8CB1-5316689F1203}"/>
              </a:ext>
            </a:extLst>
          </p:cNvPr>
          <p:cNvSpPr txBox="1"/>
          <p:nvPr/>
        </p:nvSpPr>
        <p:spPr>
          <a:xfrm>
            <a:off x="11045229" y="6438510"/>
            <a:ext cx="226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13" name="TextBox 12">
            <a:extLst>
              <a:ext uri="{FF2B5EF4-FFF2-40B4-BE49-F238E27FC236}">
                <a16:creationId xmlns:a16="http://schemas.microsoft.com/office/drawing/2014/main" id="{3084095E-E149-495D-88BE-6B045D8B1C9C}"/>
              </a:ext>
            </a:extLst>
          </p:cNvPr>
          <p:cNvSpPr txBox="1"/>
          <p:nvPr/>
        </p:nvSpPr>
        <p:spPr>
          <a:xfrm>
            <a:off x="3" y="168910"/>
            <a:ext cx="4962524" cy="830997"/>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Human Capital </a:t>
            </a:r>
          </a:p>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Management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HCM</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Glossary</a:t>
            </a:r>
          </a:p>
        </p:txBody>
      </p:sp>
    </p:spTree>
    <p:extLst>
      <p:ext uri="{BB962C8B-B14F-4D97-AF65-F5344CB8AC3E}">
        <p14:creationId xmlns:p14="http://schemas.microsoft.com/office/powerpoint/2010/main" val="169855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9C844F-8C84-4262-9CFA-7242C666A56B}"/>
              </a:ext>
            </a:extLst>
          </p:cNvPr>
          <p:cNvSpPr txBox="1"/>
          <p:nvPr/>
        </p:nvSpPr>
        <p:spPr>
          <a:xfrm>
            <a:off x="124037" y="182346"/>
            <a:ext cx="4962524" cy="830997"/>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Human Capital Management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HCM</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Glossary</a:t>
            </a:r>
          </a:p>
        </p:txBody>
      </p:sp>
      <p:sp>
        <p:nvSpPr>
          <p:cNvPr id="5" name="TextBox 4">
            <a:extLst>
              <a:ext uri="{FF2B5EF4-FFF2-40B4-BE49-F238E27FC236}">
                <a16:creationId xmlns:a16="http://schemas.microsoft.com/office/drawing/2014/main" id="{315C93A4-2A73-4AA7-9B43-2D7B9600CF4A}"/>
              </a:ext>
            </a:extLst>
          </p:cNvPr>
          <p:cNvSpPr txBox="1"/>
          <p:nvPr/>
        </p:nvSpPr>
        <p:spPr>
          <a:xfrm>
            <a:off x="11045229" y="6438510"/>
            <a:ext cx="226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pic>
        <p:nvPicPr>
          <p:cNvPr id="3" name="Picture 2">
            <a:extLst>
              <a:ext uri="{FF2B5EF4-FFF2-40B4-BE49-F238E27FC236}">
                <a16:creationId xmlns:a16="http://schemas.microsoft.com/office/drawing/2014/main" id="{7CFA9F72-92E8-4273-9ECE-370315C125BB}"/>
              </a:ext>
            </a:extLst>
          </p:cNvPr>
          <p:cNvPicPr>
            <a:picLocks noChangeAspect="1"/>
          </p:cNvPicPr>
          <p:nvPr/>
        </p:nvPicPr>
        <p:blipFill>
          <a:blip r:embed="rId2"/>
          <a:stretch>
            <a:fillRect/>
          </a:stretch>
        </p:blipFill>
        <p:spPr>
          <a:xfrm>
            <a:off x="4051003" y="2013807"/>
            <a:ext cx="7634457" cy="2475441"/>
          </a:xfrm>
          <a:prstGeom prst="rect">
            <a:avLst/>
          </a:prstGeom>
          <a:ln>
            <a:noFill/>
          </a:ln>
          <a:effectLst>
            <a:outerShdw blurRad="292100" dist="139700" dir="2700000" algn="tl" rotWithShape="0">
              <a:srgbClr val="333333">
                <a:alpha val="65000"/>
              </a:srgbClr>
            </a:outerShdw>
          </a:effectLst>
        </p:spPr>
      </p:pic>
      <p:sp>
        <p:nvSpPr>
          <p:cNvPr id="14" name="Rectangle: Rounded Corners 13">
            <a:extLst>
              <a:ext uri="{FF2B5EF4-FFF2-40B4-BE49-F238E27FC236}">
                <a16:creationId xmlns:a16="http://schemas.microsoft.com/office/drawing/2014/main" id="{7F711574-2808-46F2-8212-1C5CCA58F391}"/>
              </a:ext>
            </a:extLst>
          </p:cNvPr>
          <p:cNvSpPr/>
          <p:nvPr/>
        </p:nvSpPr>
        <p:spPr>
          <a:xfrm>
            <a:off x="382771" y="1452413"/>
            <a:ext cx="3338624" cy="334287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latin typeface="Arial" panose="020B0604020202020204" pitchFamily="34" charset="0"/>
                <a:cs typeface="Arial" panose="020B0604020202020204" pitchFamily="34" charset="0"/>
              </a:rPr>
              <a:t>The new Human Capital Management glossary provides the Luma term, the purpose, the module the term relates to, and the legacy equivalent.</a:t>
            </a:r>
          </a:p>
          <a:p>
            <a:pPr algn="ctr"/>
            <a:endParaRPr lang="en-US" dirty="0">
              <a:solidFill>
                <a:schemeClr val="tx2"/>
              </a:solidFill>
              <a:latin typeface="Arial" panose="020B0604020202020204" pitchFamily="34" charset="0"/>
              <a:cs typeface="Arial" panose="020B0604020202020204" pitchFamily="34" charset="0"/>
            </a:endParaRPr>
          </a:p>
          <a:p>
            <a:pPr algn="ctr"/>
            <a:r>
              <a:rPr lang="en-US" dirty="0">
                <a:solidFill>
                  <a:schemeClr val="tx2"/>
                </a:solidFill>
                <a:latin typeface="Arial" panose="020B0604020202020204" pitchFamily="34" charset="0"/>
                <a:cs typeface="Arial" panose="020B0604020202020204" pitchFamily="34" charset="0"/>
              </a:rPr>
              <a:t>This document can be found on the Service Desk Knowledge Base.</a:t>
            </a:r>
          </a:p>
        </p:txBody>
      </p:sp>
    </p:spTree>
    <p:extLst>
      <p:ext uri="{BB962C8B-B14F-4D97-AF65-F5344CB8AC3E}">
        <p14:creationId xmlns:p14="http://schemas.microsoft.com/office/powerpoint/2010/main" val="83063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a:extLst>
              <a:ext uri="{FF2B5EF4-FFF2-40B4-BE49-F238E27FC236}">
                <a16:creationId xmlns:a16="http://schemas.microsoft.com/office/drawing/2014/main" id="{53FA1CB0-7BD2-4156-99DE-15738EE88DD6}"/>
              </a:ext>
            </a:extLst>
          </p:cNvPr>
          <p:cNvGraphicFramePr>
            <a:graphicFrameLocks/>
          </p:cNvGraphicFramePr>
          <p:nvPr>
            <p:extLst>
              <p:ext uri="{D42A27DB-BD31-4B8C-83A1-F6EECF244321}">
                <p14:modId xmlns:p14="http://schemas.microsoft.com/office/powerpoint/2010/main" val="3487359554"/>
              </p:ext>
            </p:extLst>
          </p:nvPr>
        </p:nvGraphicFramePr>
        <p:xfrm>
          <a:off x="838201" y="1267263"/>
          <a:ext cx="10515597" cy="441513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200" b="1" i="0" dirty="0">
                          <a:latin typeface="Arial" panose="020B0604020202020204" pitchFamily="34" charset="0"/>
                          <a:cs typeface="Arial" panose="020B0604020202020204" pitchFamily="34" charset="0"/>
                        </a:rPr>
                        <a:t>Tool # 2</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200" i="1" dirty="0">
                          <a:latin typeface="Arial" panose="020B0604020202020204" pitchFamily="34" charset="0"/>
                          <a:cs typeface="Arial" panose="020B0604020202020204" pitchFamily="34" charset="0"/>
                        </a:rPr>
                        <a:t>Tool name: Frequently Asked Questions</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sz="1200"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2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2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Why is this important?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chemeClr val="tx1"/>
                          </a:solidFill>
                          <a:latin typeface="Arial" panose="020B0604020202020204" pitchFamily="34" charset="0"/>
                          <a:cs typeface="Arial" panose="020B0604020202020204" pitchFamily="34" charset="0"/>
                        </a:rPr>
                        <a:t>As agencies transition from operating in legacy environments to Luma, we expect agency personnel to have lots of questions. This document is meant to be a one-stop shop for those questions to be answered before sending an email. </a:t>
                      </a: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Who is the target audience?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All employees</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is the objective?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Provide agencies with answers to popular questions and reduce the amount of time it takes to get an answer.</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Agency meetings, newsletters, and message boards. </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Recommended timing: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Not applicable to this tool.</a:t>
                      </a:r>
                    </a:p>
                  </a:txBody>
                  <a:tcPr anchor="ctr"/>
                </a:tc>
                <a:extLst>
                  <a:ext uri="{0D108BD9-81ED-4DB2-BD59-A6C34878D82A}">
                    <a16:rowId xmlns:a16="http://schemas.microsoft.com/office/drawing/2014/main" val="3405783320"/>
                  </a:ext>
                </a:extLst>
              </a:tr>
            </a:tbl>
          </a:graphicData>
        </a:graphic>
      </p:graphicFrame>
      <p:pic>
        <p:nvPicPr>
          <p:cNvPr id="6" name="Graphic 5" descr="Comment Important with solid fill">
            <a:extLst>
              <a:ext uri="{FF2B5EF4-FFF2-40B4-BE49-F238E27FC236}">
                <a16:creationId xmlns:a16="http://schemas.microsoft.com/office/drawing/2014/main" id="{54EBC70F-C2FF-43C2-8763-4DE789D5B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052610"/>
            <a:ext cx="675290" cy="675290"/>
          </a:xfrm>
          <a:prstGeom prst="rect">
            <a:avLst/>
          </a:prstGeom>
        </p:spPr>
      </p:pic>
      <p:pic>
        <p:nvPicPr>
          <p:cNvPr id="8" name="Graphic 7" descr="Group with solid fill">
            <a:extLst>
              <a:ext uri="{FF2B5EF4-FFF2-40B4-BE49-F238E27FC236}">
                <a16:creationId xmlns:a16="http://schemas.microsoft.com/office/drawing/2014/main" id="{AB6C4EAD-7583-478F-AC18-ED217D0DB6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597" y="2659553"/>
            <a:ext cx="914400" cy="914400"/>
          </a:xfrm>
          <a:prstGeom prst="rect">
            <a:avLst/>
          </a:prstGeom>
        </p:spPr>
      </p:pic>
      <p:pic>
        <p:nvPicPr>
          <p:cNvPr id="9" name="Graphic 8" descr="Presentation with checklist with solid fill">
            <a:extLst>
              <a:ext uri="{FF2B5EF4-FFF2-40B4-BE49-F238E27FC236}">
                <a16:creationId xmlns:a16="http://schemas.microsoft.com/office/drawing/2014/main" id="{8BC54312-BD94-4AFA-8250-83FC89ADC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566120"/>
            <a:ext cx="583324" cy="583324"/>
          </a:xfrm>
          <a:prstGeom prst="rect">
            <a:avLst/>
          </a:prstGeom>
        </p:spPr>
      </p:pic>
      <p:pic>
        <p:nvPicPr>
          <p:cNvPr id="10" name="Graphic 9" descr="Marketing outline">
            <a:extLst>
              <a:ext uri="{FF2B5EF4-FFF2-40B4-BE49-F238E27FC236}">
                <a16:creationId xmlns:a16="http://schemas.microsoft.com/office/drawing/2014/main" id="{6EF44A40-E7C2-41A7-BB7F-B9F0FB1D5F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306917"/>
            <a:ext cx="583324" cy="583324"/>
          </a:xfrm>
          <a:prstGeom prst="rect">
            <a:avLst/>
          </a:prstGeom>
        </p:spPr>
      </p:pic>
      <p:pic>
        <p:nvPicPr>
          <p:cNvPr id="11" name="Graphic 10" descr="Clock with solid fill">
            <a:extLst>
              <a:ext uri="{FF2B5EF4-FFF2-40B4-BE49-F238E27FC236}">
                <a16:creationId xmlns:a16="http://schemas.microsoft.com/office/drawing/2014/main" id="{4F3CB184-DEE7-4FBB-89DC-F64D82C25A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4982267"/>
            <a:ext cx="659524" cy="659524"/>
          </a:xfrm>
          <a:prstGeom prst="rect">
            <a:avLst/>
          </a:prstGeom>
        </p:spPr>
      </p:pic>
      <p:sp>
        <p:nvSpPr>
          <p:cNvPr id="12" name="TextBox 11">
            <a:extLst>
              <a:ext uri="{FF2B5EF4-FFF2-40B4-BE49-F238E27FC236}">
                <a16:creationId xmlns:a16="http://schemas.microsoft.com/office/drawing/2014/main" id="{F993C483-708F-47EE-8CB1-5316689F1203}"/>
              </a:ext>
            </a:extLst>
          </p:cNvPr>
          <p:cNvSpPr txBox="1"/>
          <p:nvPr/>
        </p:nvSpPr>
        <p:spPr>
          <a:xfrm>
            <a:off x="11045229" y="6438510"/>
            <a:ext cx="226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5</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3084095E-E149-495D-88BE-6B045D8B1C9C}"/>
              </a:ext>
            </a:extLst>
          </p:cNvPr>
          <p:cNvSpPr txBox="1"/>
          <p:nvPr/>
        </p:nvSpPr>
        <p:spPr>
          <a:xfrm>
            <a:off x="0" y="344949"/>
            <a:ext cx="4962524" cy="461665"/>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Frequently Asked Questions</a:t>
            </a:r>
          </a:p>
        </p:txBody>
      </p:sp>
    </p:spTree>
    <p:extLst>
      <p:ext uri="{BB962C8B-B14F-4D97-AF65-F5344CB8AC3E}">
        <p14:creationId xmlns:p14="http://schemas.microsoft.com/office/powerpoint/2010/main" val="325771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2000"/>
            <a:lum/>
          </a:blip>
          <a:srcRect/>
          <a:stretch>
            <a:fillRect t="-9000" b="-9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F993C483-708F-47EE-8CB1-5316689F1203}"/>
              </a:ext>
            </a:extLst>
          </p:cNvPr>
          <p:cNvSpPr txBox="1"/>
          <p:nvPr/>
        </p:nvSpPr>
        <p:spPr>
          <a:xfrm>
            <a:off x="11045228" y="6438510"/>
            <a:ext cx="3792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6</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Rounded Corners 5">
            <a:extLst>
              <a:ext uri="{FF2B5EF4-FFF2-40B4-BE49-F238E27FC236}">
                <a16:creationId xmlns:a16="http://schemas.microsoft.com/office/drawing/2014/main" id="{DD807277-5E9B-4F79-ACE5-D835B68CB97B}"/>
              </a:ext>
            </a:extLst>
          </p:cNvPr>
          <p:cNvSpPr/>
          <p:nvPr/>
        </p:nvSpPr>
        <p:spPr>
          <a:xfrm>
            <a:off x="447613" y="2241654"/>
            <a:ext cx="4062603" cy="2308323"/>
          </a:xfrm>
          <a:prstGeom prst="roundRect">
            <a:avLst/>
          </a:prstGeom>
          <a:solidFill>
            <a:srgbClr val="00305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B0C88D8D-E09D-46AE-A01F-5E05D5B0691D}"/>
              </a:ext>
            </a:extLst>
          </p:cNvPr>
          <p:cNvSpPr txBox="1"/>
          <p:nvPr/>
        </p:nvSpPr>
        <p:spPr>
          <a:xfrm>
            <a:off x="735458" y="2828836"/>
            <a:ext cx="3486912" cy="1200329"/>
          </a:xfrm>
          <a:prstGeom prst="rect">
            <a:avLst/>
          </a:prstGeom>
          <a:noFill/>
        </p:spPr>
        <p:txBody>
          <a:bodyPr wrap="square" anchor="ctr">
            <a:spAutoFit/>
          </a:bodyPr>
          <a:lstStyle/>
          <a:p>
            <a:pPr algn="ctr">
              <a:defRPr/>
            </a:pPr>
            <a:r>
              <a:rPr kumimoji="0" lang="en-US" sz="18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The Frequently Asked Questions document can be found on the </a:t>
            </a:r>
            <a:r>
              <a:rPr lang="en-US" dirty="0">
                <a:solidFill>
                  <a:schemeClr val="bg1"/>
                </a:solidFill>
                <a:latin typeface="Arial" panose="020B0604020202020204" pitchFamily="34" charset="0"/>
                <a:cs typeface="Arial" panose="020B0604020202020204" pitchFamily="34" charset="0"/>
                <a:hlinkClick r:id="rId4"/>
              </a:rPr>
              <a:t>Luma Helpful Resources </a:t>
            </a:r>
            <a:r>
              <a:rPr lang="en-US" dirty="0">
                <a:solidFill>
                  <a:schemeClr val="bg1"/>
                </a:solidFill>
                <a:latin typeface="Arial" panose="020B0604020202020204" pitchFamily="34" charset="0"/>
                <a:cs typeface="Arial" panose="020B0604020202020204" pitchFamily="34" charset="0"/>
              </a:rPr>
              <a:t>page.</a:t>
            </a:r>
          </a:p>
        </p:txBody>
      </p:sp>
      <p:sp>
        <p:nvSpPr>
          <p:cNvPr id="9" name="TextBox 8">
            <a:extLst>
              <a:ext uri="{FF2B5EF4-FFF2-40B4-BE49-F238E27FC236}">
                <a16:creationId xmlns:a16="http://schemas.microsoft.com/office/drawing/2014/main" id="{6C37FF3B-6601-440B-B883-114930CC6BA3}"/>
              </a:ext>
            </a:extLst>
          </p:cNvPr>
          <p:cNvSpPr txBox="1"/>
          <p:nvPr/>
        </p:nvSpPr>
        <p:spPr>
          <a:xfrm>
            <a:off x="0" y="355582"/>
            <a:ext cx="4962525" cy="800219"/>
          </a:xfrm>
          <a:prstGeom prst="rect">
            <a:avLst/>
          </a:prstGeom>
          <a:noFill/>
        </p:spPr>
        <p:txBody>
          <a:bodyPr wrap="square" rtlCol="0">
            <a:spAutoFit/>
          </a:bodyPr>
          <a:lstStyle/>
          <a:p>
            <a:pPr algn="r">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Frequently Asked Questions</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E793019B-1E39-4E24-AA16-01D340773A11}"/>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14910" r="14188"/>
          <a:stretch/>
        </p:blipFill>
        <p:spPr>
          <a:xfrm>
            <a:off x="5321068" y="1300534"/>
            <a:ext cx="6135474" cy="4256931"/>
          </a:xfrm>
          <a:prstGeom prst="rect">
            <a:avLst/>
          </a:prstGeom>
        </p:spPr>
      </p:pic>
      <p:pic>
        <p:nvPicPr>
          <p:cNvPr id="3" name="Picture 2">
            <a:extLst>
              <a:ext uri="{FF2B5EF4-FFF2-40B4-BE49-F238E27FC236}">
                <a16:creationId xmlns:a16="http://schemas.microsoft.com/office/drawing/2014/main" id="{1F30D3EE-643B-408D-A3B5-9F93FD1E4431}"/>
              </a:ext>
            </a:extLst>
          </p:cNvPr>
          <p:cNvPicPr>
            <a:picLocks noChangeAspect="1"/>
          </p:cNvPicPr>
          <p:nvPr/>
        </p:nvPicPr>
        <p:blipFill>
          <a:blip r:embed="rId7"/>
          <a:stretch>
            <a:fillRect/>
          </a:stretch>
        </p:blipFill>
        <p:spPr>
          <a:xfrm>
            <a:off x="6177517" y="1867010"/>
            <a:ext cx="4369692" cy="2545502"/>
          </a:xfrm>
          <a:prstGeom prst="rect">
            <a:avLst/>
          </a:prstGeom>
        </p:spPr>
      </p:pic>
      <p:sp>
        <p:nvSpPr>
          <p:cNvPr id="4" name="Rectangle 3">
            <a:extLst>
              <a:ext uri="{FF2B5EF4-FFF2-40B4-BE49-F238E27FC236}">
                <a16:creationId xmlns:a16="http://schemas.microsoft.com/office/drawing/2014/main" id="{56CB2096-4592-40BD-9AFF-D2133B9F0A1A}"/>
              </a:ext>
            </a:extLst>
          </p:cNvPr>
          <p:cNvSpPr/>
          <p:nvPr/>
        </p:nvSpPr>
        <p:spPr>
          <a:xfrm>
            <a:off x="8875307" y="3720381"/>
            <a:ext cx="768423" cy="61770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B31FDD26-1B68-450E-BAB9-43B75D6F3C7A}"/>
              </a:ext>
            </a:extLst>
          </p:cNvPr>
          <p:cNvSpPr/>
          <p:nvPr/>
        </p:nvSpPr>
        <p:spPr>
          <a:xfrm rot="17291676">
            <a:off x="9748148" y="3934659"/>
            <a:ext cx="244549" cy="39340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11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a:extLst>
              <a:ext uri="{FF2B5EF4-FFF2-40B4-BE49-F238E27FC236}">
                <a16:creationId xmlns:a16="http://schemas.microsoft.com/office/drawing/2014/main" id="{53FA1CB0-7BD2-4156-99DE-15738EE88DD6}"/>
              </a:ext>
            </a:extLst>
          </p:cNvPr>
          <p:cNvGraphicFramePr>
            <a:graphicFrameLocks/>
          </p:cNvGraphicFramePr>
          <p:nvPr>
            <p:extLst>
              <p:ext uri="{D42A27DB-BD31-4B8C-83A1-F6EECF244321}">
                <p14:modId xmlns:p14="http://schemas.microsoft.com/office/powerpoint/2010/main" val="2404883521"/>
              </p:ext>
            </p:extLst>
          </p:nvPr>
        </p:nvGraphicFramePr>
        <p:xfrm>
          <a:off x="838201" y="1267263"/>
          <a:ext cx="10515597" cy="441513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200" b="1" i="0" dirty="0">
                          <a:latin typeface="Arial" panose="020B0604020202020204" pitchFamily="34" charset="0"/>
                          <a:cs typeface="Arial" panose="020B0604020202020204" pitchFamily="34" charset="0"/>
                        </a:rPr>
                        <a:t>Tool # 4</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200" i="1" dirty="0">
                          <a:latin typeface="Arial" panose="020B0604020202020204" pitchFamily="34" charset="0"/>
                          <a:cs typeface="Arial" panose="020B0604020202020204" pitchFamily="34" charset="0"/>
                        </a:rPr>
                        <a:t>Tool name: Training Resources Demo</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sz="1200"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2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2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Why is this important?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chemeClr val="tx1"/>
                          </a:solidFill>
                          <a:latin typeface="Arial" panose="020B0604020202020204" pitchFamily="34" charset="0"/>
                          <a:cs typeface="Arial" panose="020B0604020202020204" pitchFamily="34" charset="0"/>
                        </a:rPr>
                        <a:t>This short video will provide agency employees with a demonstration of how to access Luma Training, register for training, and how to use the resources that are available to prepare for training.</a:t>
                      </a: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Who is the target audience?</a:t>
                      </a:r>
                    </a:p>
                  </a:txBody>
                  <a:tcPr anchor="ctr"/>
                </a:tc>
                <a:tc>
                  <a:txBody>
                    <a:bodyPr/>
                    <a:lstStyle/>
                    <a:p>
                      <a:pPr marL="0" marR="0" lvl="0" indent="0" algn="l" defTabSz="914388" rtl="0" eaLnBrk="1" fontAlgn="auto" latinLnBrk="0" hangingPunct="1">
                        <a:lnSpc>
                          <a:spcPct val="100000"/>
                        </a:lnSpc>
                        <a:spcBef>
                          <a:spcPts val="0"/>
                        </a:spcBef>
                        <a:spcAft>
                          <a:spcPts val="0"/>
                        </a:spcAft>
                        <a:buClrTx/>
                        <a:buSzTx/>
                        <a:buFontTx/>
                        <a:buNone/>
                        <a:tabLst/>
                        <a:defRPr/>
                      </a:pPr>
                      <a:r>
                        <a:rPr lang="en-US"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All Agency Employees doing Luma Training</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is the objective?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Prove agency users with information and a demonstration of how to access Luma Training and the accompanying resources. </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Agency meetings, emails, newsletters, and message boards. </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Recommended timing: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Not applicable to this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05783320"/>
                  </a:ext>
                </a:extLst>
              </a:tr>
            </a:tbl>
          </a:graphicData>
        </a:graphic>
      </p:graphicFrame>
      <p:pic>
        <p:nvPicPr>
          <p:cNvPr id="6" name="Graphic 5" descr="Comment Important with solid fill">
            <a:extLst>
              <a:ext uri="{FF2B5EF4-FFF2-40B4-BE49-F238E27FC236}">
                <a16:creationId xmlns:a16="http://schemas.microsoft.com/office/drawing/2014/main" id="{54EBC70F-C2FF-43C2-8763-4DE789D5B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052610"/>
            <a:ext cx="675290" cy="675290"/>
          </a:xfrm>
          <a:prstGeom prst="rect">
            <a:avLst/>
          </a:prstGeom>
        </p:spPr>
      </p:pic>
      <p:pic>
        <p:nvPicPr>
          <p:cNvPr id="8" name="Graphic 7" descr="Group with solid fill">
            <a:extLst>
              <a:ext uri="{FF2B5EF4-FFF2-40B4-BE49-F238E27FC236}">
                <a16:creationId xmlns:a16="http://schemas.microsoft.com/office/drawing/2014/main" id="{AB6C4EAD-7583-478F-AC18-ED217D0DB6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597" y="2659553"/>
            <a:ext cx="914400" cy="914400"/>
          </a:xfrm>
          <a:prstGeom prst="rect">
            <a:avLst/>
          </a:prstGeom>
        </p:spPr>
      </p:pic>
      <p:pic>
        <p:nvPicPr>
          <p:cNvPr id="9" name="Graphic 8" descr="Presentation with checklist with solid fill">
            <a:extLst>
              <a:ext uri="{FF2B5EF4-FFF2-40B4-BE49-F238E27FC236}">
                <a16:creationId xmlns:a16="http://schemas.microsoft.com/office/drawing/2014/main" id="{8BC54312-BD94-4AFA-8250-83FC89ADC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566120"/>
            <a:ext cx="583324" cy="583324"/>
          </a:xfrm>
          <a:prstGeom prst="rect">
            <a:avLst/>
          </a:prstGeom>
        </p:spPr>
      </p:pic>
      <p:pic>
        <p:nvPicPr>
          <p:cNvPr id="10" name="Graphic 9" descr="Marketing outline">
            <a:extLst>
              <a:ext uri="{FF2B5EF4-FFF2-40B4-BE49-F238E27FC236}">
                <a16:creationId xmlns:a16="http://schemas.microsoft.com/office/drawing/2014/main" id="{6EF44A40-E7C2-41A7-BB7F-B9F0FB1D5F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306917"/>
            <a:ext cx="583324" cy="583324"/>
          </a:xfrm>
          <a:prstGeom prst="rect">
            <a:avLst/>
          </a:prstGeom>
        </p:spPr>
      </p:pic>
      <p:pic>
        <p:nvPicPr>
          <p:cNvPr id="11" name="Graphic 10" descr="Clock with solid fill">
            <a:extLst>
              <a:ext uri="{FF2B5EF4-FFF2-40B4-BE49-F238E27FC236}">
                <a16:creationId xmlns:a16="http://schemas.microsoft.com/office/drawing/2014/main" id="{4F3CB184-DEE7-4FBB-89DC-F64D82C25A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4982267"/>
            <a:ext cx="659524" cy="659524"/>
          </a:xfrm>
          <a:prstGeom prst="rect">
            <a:avLst/>
          </a:prstGeom>
        </p:spPr>
      </p:pic>
      <p:sp>
        <p:nvSpPr>
          <p:cNvPr id="12" name="TextBox 11">
            <a:extLst>
              <a:ext uri="{FF2B5EF4-FFF2-40B4-BE49-F238E27FC236}">
                <a16:creationId xmlns:a16="http://schemas.microsoft.com/office/drawing/2014/main" id="{F993C483-708F-47EE-8CB1-5316689F1203}"/>
              </a:ext>
            </a:extLst>
          </p:cNvPr>
          <p:cNvSpPr txBox="1"/>
          <p:nvPr/>
        </p:nvSpPr>
        <p:spPr>
          <a:xfrm>
            <a:off x="11045229" y="6438510"/>
            <a:ext cx="226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Arial" panose="020B0604020202020204" pitchFamily="34" charset="0"/>
                <a:cs typeface="Arial" panose="020B0604020202020204" pitchFamily="34" charset="0"/>
              </a:rPr>
              <a:t>7</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3084095E-E149-495D-88BE-6B045D8B1C9C}"/>
              </a:ext>
            </a:extLst>
          </p:cNvPr>
          <p:cNvSpPr txBox="1"/>
          <p:nvPr/>
        </p:nvSpPr>
        <p:spPr>
          <a:xfrm>
            <a:off x="106326" y="340286"/>
            <a:ext cx="4962524" cy="461665"/>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Training Resources Demo</a:t>
            </a:r>
          </a:p>
        </p:txBody>
      </p:sp>
    </p:spTree>
    <p:extLst>
      <p:ext uri="{BB962C8B-B14F-4D97-AF65-F5344CB8AC3E}">
        <p14:creationId xmlns:p14="http://schemas.microsoft.com/office/powerpoint/2010/main" val="2077818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59C844F-8C84-4262-9CFA-7242C666A56B}"/>
              </a:ext>
            </a:extLst>
          </p:cNvPr>
          <p:cNvSpPr txBox="1"/>
          <p:nvPr/>
        </p:nvSpPr>
        <p:spPr>
          <a:xfrm>
            <a:off x="0" y="179537"/>
            <a:ext cx="4962524" cy="830997"/>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Luma Training </a:t>
            </a:r>
          </a:p>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Resources Demo</a:t>
            </a:r>
          </a:p>
        </p:txBody>
      </p:sp>
      <p:sp>
        <p:nvSpPr>
          <p:cNvPr id="5" name="TextBox 4">
            <a:extLst>
              <a:ext uri="{FF2B5EF4-FFF2-40B4-BE49-F238E27FC236}">
                <a16:creationId xmlns:a16="http://schemas.microsoft.com/office/drawing/2014/main" id="{315C93A4-2A73-4AA7-9B43-2D7B9600CF4A}"/>
              </a:ext>
            </a:extLst>
          </p:cNvPr>
          <p:cNvSpPr txBox="1"/>
          <p:nvPr/>
        </p:nvSpPr>
        <p:spPr>
          <a:xfrm>
            <a:off x="11045229" y="6438510"/>
            <a:ext cx="37413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a:t>
            </a:r>
          </a:p>
        </p:txBody>
      </p:sp>
      <p:pic>
        <p:nvPicPr>
          <p:cNvPr id="11" name="Picture 10">
            <a:extLst>
              <a:ext uri="{FF2B5EF4-FFF2-40B4-BE49-F238E27FC236}">
                <a16:creationId xmlns:a16="http://schemas.microsoft.com/office/drawing/2014/main" id="{A6C047BF-069A-4365-9229-63AF31225DB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Lst>
          </a:blip>
          <a:srcRect l="14910" r="14188"/>
          <a:stretch/>
        </p:blipFill>
        <p:spPr>
          <a:xfrm>
            <a:off x="5321067" y="1300534"/>
            <a:ext cx="6708746" cy="4336868"/>
          </a:xfrm>
          <a:prstGeom prst="rect">
            <a:avLst/>
          </a:prstGeom>
        </p:spPr>
      </p:pic>
      <p:sp>
        <p:nvSpPr>
          <p:cNvPr id="14" name="Rectangle: Rounded Corners 13">
            <a:extLst>
              <a:ext uri="{FF2B5EF4-FFF2-40B4-BE49-F238E27FC236}">
                <a16:creationId xmlns:a16="http://schemas.microsoft.com/office/drawing/2014/main" id="{8B3E4F73-2CF1-4660-83A4-C3413FCC7C3D}"/>
              </a:ext>
            </a:extLst>
          </p:cNvPr>
          <p:cNvSpPr/>
          <p:nvPr/>
        </p:nvSpPr>
        <p:spPr>
          <a:xfrm>
            <a:off x="416607" y="1330543"/>
            <a:ext cx="4692648" cy="4247317"/>
          </a:xfrm>
          <a:prstGeom prst="roundRect">
            <a:avLst/>
          </a:prstGeom>
          <a:solidFill>
            <a:srgbClr val="00305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FC2AD4D9-B2D9-4EE4-AAAE-A9E55A858690}"/>
              </a:ext>
            </a:extLst>
          </p:cNvPr>
          <p:cNvSpPr txBox="1"/>
          <p:nvPr/>
        </p:nvSpPr>
        <p:spPr>
          <a:xfrm>
            <a:off x="895212" y="2967336"/>
            <a:ext cx="3806526" cy="923330"/>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You can view this Training Demonstration on the Luma YouTube Channel </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4"/>
              </a:rPr>
              <a:t>found here</a:t>
            </a: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pic>
        <p:nvPicPr>
          <p:cNvPr id="6" name="Picture 5">
            <a:extLst>
              <a:ext uri="{FF2B5EF4-FFF2-40B4-BE49-F238E27FC236}">
                <a16:creationId xmlns:a16="http://schemas.microsoft.com/office/drawing/2014/main" id="{E6045E1B-369B-465F-820F-4ADC30074A33}"/>
              </a:ext>
            </a:extLst>
          </p:cNvPr>
          <p:cNvPicPr>
            <a:picLocks noChangeAspect="1"/>
          </p:cNvPicPr>
          <p:nvPr/>
        </p:nvPicPr>
        <p:blipFill>
          <a:blip r:embed="rId5"/>
          <a:stretch>
            <a:fillRect/>
          </a:stretch>
        </p:blipFill>
        <p:spPr>
          <a:xfrm>
            <a:off x="6265141" y="1870745"/>
            <a:ext cx="4820598" cy="2617365"/>
          </a:xfrm>
          <a:prstGeom prst="rect">
            <a:avLst/>
          </a:prstGeom>
          <a:ln>
            <a:solidFill>
              <a:schemeClr val="bg1"/>
            </a:solidFill>
          </a:ln>
        </p:spPr>
      </p:pic>
    </p:spTree>
    <p:extLst>
      <p:ext uri="{BB962C8B-B14F-4D97-AF65-F5344CB8AC3E}">
        <p14:creationId xmlns:p14="http://schemas.microsoft.com/office/powerpoint/2010/main" val="3554329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2">
            <a:extLst>
              <a:ext uri="{FF2B5EF4-FFF2-40B4-BE49-F238E27FC236}">
                <a16:creationId xmlns:a16="http://schemas.microsoft.com/office/drawing/2014/main" id="{53FA1CB0-7BD2-4156-99DE-15738EE88DD6}"/>
              </a:ext>
            </a:extLst>
          </p:cNvPr>
          <p:cNvGraphicFramePr>
            <a:graphicFrameLocks/>
          </p:cNvGraphicFramePr>
          <p:nvPr>
            <p:extLst>
              <p:ext uri="{D42A27DB-BD31-4B8C-83A1-F6EECF244321}">
                <p14:modId xmlns:p14="http://schemas.microsoft.com/office/powerpoint/2010/main" val="2587965597"/>
              </p:ext>
            </p:extLst>
          </p:nvPr>
        </p:nvGraphicFramePr>
        <p:xfrm>
          <a:off x="838201" y="1267263"/>
          <a:ext cx="10515597" cy="4415136"/>
        </p:xfrm>
        <a:graphic>
          <a:graphicData uri="http://schemas.openxmlformats.org/drawingml/2006/table">
            <a:tbl>
              <a:tblPr firstRow="1" bandRow="1">
                <a:tableStyleId>{F5AB1C69-6EDB-4FF4-983F-18BD219EF322}</a:tableStyleId>
              </a:tblPr>
              <a:tblGrid>
                <a:gridCol w="1200808">
                  <a:extLst>
                    <a:ext uri="{9D8B030D-6E8A-4147-A177-3AD203B41FA5}">
                      <a16:colId xmlns:a16="http://schemas.microsoft.com/office/drawing/2014/main" val="1344347719"/>
                    </a:ext>
                  </a:extLst>
                </a:gridCol>
                <a:gridCol w="2306750">
                  <a:extLst>
                    <a:ext uri="{9D8B030D-6E8A-4147-A177-3AD203B41FA5}">
                      <a16:colId xmlns:a16="http://schemas.microsoft.com/office/drawing/2014/main" val="3381429751"/>
                    </a:ext>
                  </a:extLst>
                </a:gridCol>
                <a:gridCol w="7008039">
                  <a:extLst>
                    <a:ext uri="{9D8B030D-6E8A-4147-A177-3AD203B41FA5}">
                      <a16:colId xmlns:a16="http://schemas.microsoft.com/office/drawing/2014/main" val="3325732369"/>
                    </a:ext>
                  </a:extLst>
                </a:gridCol>
              </a:tblGrid>
              <a:tr h="370840">
                <a:tc gridSpan="2">
                  <a:txBody>
                    <a:bodyPr/>
                    <a:lstStyle/>
                    <a:p>
                      <a:r>
                        <a:rPr lang="en-US" sz="1200" b="1" i="0" dirty="0">
                          <a:latin typeface="Arial" panose="020B0604020202020204" pitchFamily="34" charset="0"/>
                          <a:cs typeface="Arial" panose="020B0604020202020204" pitchFamily="34" charset="0"/>
                        </a:rPr>
                        <a:t>Tool # 3</a:t>
                      </a:r>
                    </a:p>
                  </a:txBody>
                  <a:tcPr anchor="ctr">
                    <a:solidFill>
                      <a:srgbClr val="092F57"/>
                    </a:solidFill>
                  </a:tcPr>
                </a:tc>
                <a:tc hMerge="1">
                  <a:txBody>
                    <a:bodyPr/>
                    <a:lstStyle/>
                    <a:p>
                      <a:r>
                        <a:rPr lang="en-US" sz="1200" dirty="0">
                          <a:latin typeface="Arial" panose="020B0604020202020204" pitchFamily="34" charset="0"/>
                          <a:cs typeface="Arial" panose="020B0604020202020204" pitchFamily="34" charset="0"/>
                        </a:rPr>
                        <a:t>Item</a:t>
                      </a:r>
                    </a:p>
                  </a:txBody>
                  <a:tcPr anchor="ctr">
                    <a:solidFill>
                      <a:srgbClr val="092F57"/>
                    </a:solidFill>
                  </a:tcPr>
                </a:tc>
                <a:tc>
                  <a:txBody>
                    <a:bodyPr/>
                    <a:lstStyle/>
                    <a:p>
                      <a:r>
                        <a:rPr lang="en-US" sz="1200" i="1" dirty="0">
                          <a:latin typeface="Arial" panose="020B0604020202020204" pitchFamily="34" charset="0"/>
                          <a:cs typeface="Arial" panose="020B0604020202020204" pitchFamily="34" charset="0"/>
                        </a:rPr>
                        <a:t>Tool name: Luma Showcase Timeline &amp; Topics</a:t>
                      </a:r>
                    </a:p>
                  </a:txBody>
                  <a:tcPr anchor="ctr">
                    <a:solidFill>
                      <a:srgbClr val="092F57"/>
                    </a:solidFill>
                  </a:tcPr>
                </a:tc>
                <a:extLst>
                  <a:ext uri="{0D108BD9-81ED-4DB2-BD59-A6C34878D82A}">
                    <a16:rowId xmlns:a16="http://schemas.microsoft.com/office/drawing/2014/main" val="2970227842"/>
                  </a:ext>
                </a:extLst>
              </a:tr>
              <a:tr h="386696">
                <a:tc>
                  <a:txBody>
                    <a:bodyPr/>
                    <a:lstStyle/>
                    <a:p>
                      <a:endParaRPr lang="en-US" sz="1200" b="1" dirty="0">
                        <a:solidFill>
                          <a:schemeClr val="bg1"/>
                        </a:solidFill>
                        <a:latin typeface="Arial" panose="020B0604020202020204" pitchFamily="34" charset="0"/>
                        <a:cs typeface="Arial" panose="020B0604020202020204" pitchFamily="34" charset="0"/>
                      </a:endParaRPr>
                    </a:p>
                  </a:txBody>
                  <a:tcPr anchor="ctr">
                    <a:noFill/>
                  </a:tcPr>
                </a:tc>
                <a:tc>
                  <a:txBody>
                    <a:bodyPr/>
                    <a:lstStyle/>
                    <a:p>
                      <a:r>
                        <a:rPr lang="en-US" sz="1200" b="1" dirty="0">
                          <a:solidFill>
                            <a:schemeClr val="bg1"/>
                          </a:solidFill>
                          <a:latin typeface="Arial" panose="020B0604020202020204" pitchFamily="34" charset="0"/>
                          <a:cs typeface="Arial" panose="020B0604020202020204" pitchFamily="34" charset="0"/>
                        </a:rPr>
                        <a:t>Focus</a:t>
                      </a:r>
                    </a:p>
                  </a:txBody>
                  <a:tcPr anchor="ctr">
                    <a:solidFill>
                      <a:srgbClr val="092F57"/>
                    </a:solidFill>
                  </a:tcPr>
                </a:tc>
                <a:tc>
                  <a:txBody>
                    <a:bodyPr/>
                    <a:lstStyle/>
                    <a:p>
                      <a:r>
                        <a:rPr lang="en-US" sz="1200" b="1" dirty="0">
                          <a:solidFill>
                            <a:schemeClr val="bg1"/>
                          </a:solidFill>
                          <a:latin typeface="Arial" panose="020B0604020202020204" pitchFamily="34" charset="0"/>
                          <a:cs typeface="Arial" panose="020B0604020202020204" pitchFamily="34" charset="0"/>
                        </a:rPr>
                        <a:t>Response</a:t>
                      </a:r>
                    </a:p>
                  </a:txBody>
                  <a:tcPr anchor="ctr">
                    <a:solidFill>
                      <a:srgbClr val="092F57"/>
                    </a:solidFill>
                  </a:tcPr>
                </a:tc>
                <a:extLst>
                  <a:ext uri="{0D108BD9-81ED-4DB2-BD59-A6C34878D82A}">
                    <a16:rowId xmlns:a16="http://schemas.microsoft.com/office/drawing/2014/main" val="5861726"/>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Why is this important?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0" dirty="0">
                          <a:solidFill>
                            <a:schemeClr val="tx1"/>
                          </a:solidFill>
                          <a:latin typeface="Arial" panose="020B0604020202020204" pitchFamily="34" charset="0"/>
                          <a:cs typeface="Arial" panose="020B0604020202020204" pitchFamily="34" charset="0"/>
                        </a:rPr>
                        <a:t>Due to requests for increased touchpoints and greater visibility into the Luma transition, we are planning a series of Luma Monthly Showcase Sessions for Change Liaisons. Each session will be led by a subject matter expert (SME) who will speak on the topic at hand followed by Q&amp;A.  </a:t>
                      </a:r>
                    </a:p>
                  </a:txBody>
                  <a:tcPr anchor="ctr"/>
                </a:tc>
                <a:extLst>
                  <a:ext uri="{0D108BD9-81ED-4DB2-BD59-A6C34878D82A}">
                    <a16:rowId xmlns:a16="http://schemas.microsoft.com/office/drawing/2014/main" val="2198317504"/>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Who is the target audience?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Change Liaisons and any colleagues they would like to invite.</a:t>
                      </a:r>
                    </a:p>
                  </a:txBody>
                  <a:tcPr anchor="ctr"/>
                </a:tc>
                <a:extLst>
                  <a:ext uri="{0D108BD9-81ED-4DB2-BD59-A6C34878D82A}">
                    <a16:rowId xmlns:a16="http://schemas.microsoft.com/office/drawing/2014/main" val="268593802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is the objective?</a:t>
                      </a:r>
                    </a:p>
                  </a:txBody>
                  <a:tcPr anchor="ctr"/>
                </a:tc>
                <a:tc>
                  <a:txBody>
                    <a:bodyPr/>
                    <a:lstStyle/>
                    <a:p>
                      <a:r>
                        <a:rPr lang="en-US" sz="1200" i="0" dirty="0">
                          <a:solidFill>
                            <a:schemeClr val="tx1"/>
                          </a:solidFill>
                          <a:latin typeface="Arial" panose="020B0604020202020204" pitchFamily="34" charset="0"/>
                          <a:cs typeface="Arial" panose="020B0604020202020204" pitchFamily="34" charset="0"/>
                        </a:rPr>
                        <a:t>Provide an overview of planned Luma Showcase topics and tentative dates.</a:t>
                      </a:r>
                    </a:p>
                  </a:txBody>
                  <a:tcPr anchor="ctr"/>
                </a:tc>
                <a:extLst>
                  <a:ext uri="{0D108BD9-81ED-4DB2-BD59-A6C34878D82A}">
                    <a16:rowId xmlns:a16="http://schemas.microsoft.com/office/drawing/2014/main" val="808925883"/>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What are some suggested communication/distribution  channels?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Not applicable to this tool.</a:t>
                      </a:r>
                    </a:p>
                  </a:txBody>
                  <a:tcPr anchor="ctr"/>
                </a:tc>
                <a:extLst>
                  <a:ext uri="{0D108BD9-81ED-4DB2-BD59-A6C34878D82A}">
                    <a16:rowId xmlns:a16="http://schemas.microsoft.com/office/drawing/2014/main" val="1697775440"/>
                  </a:ext>
                </a:extLst>
              </a:tr>
              <a:tr h="731520">
                <a:tc>
                  <a:txBody>
                    <a:bodyPr/>
                    <a:lstStyle/>
                    <a:p>
                      <a:endParaRPr lang="en-US" dirty="0">
                        <a:latin typeface="Arial" panose="020B0604020202020204" pitchFamily="34" charset="0"/>
                        <a:cs typeface="Arial" panose="020B0604020202020204" pitchFamily="34" charset="0"/>
                      </a:endParaRPr>
                    </a:p>
                  </a:txBody>
                  <a:tcPr anchor="ctr"/>
                </a:tc>
                <a:tc>
                  <a:txBody>
                    <a:bodyPr/>
                    <a:lstStyle/>
                    <a:p>
                      <a:r>
                        <a:rPr lang="en-US" sz="1200" dirty="0">
                          <a:latin typeface="Arial" panose="020B0604020202020204" pitchFamily="34" charset="0"/>
                          <a:cs typeface="Arial" panose="020B0604020202020204" pitchFamily="34" charset="0"/>
                        </a:rPr>
                        <a:t>Recommended timing:</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latin typeface="Arial" panose="020B0604020202020204" pitchFamily="34" charset="0"/>
                          <a:cs typeface="Arial" panose="020B0604020202020204" pitchFamily="34" charset="0"/>
                        </a:rPr>
                        <a:t>Not applicable to this tool.</a:t>
                      </a:r>
                    </a:p>
                  </a:txBody>
                  <a:tcPr anchor="ctr"/>
                </a:tc>
                <a:extLst>
                  <a:ext uri="{0D108BD9-81ED-4DB2-BD59-A6C34878D82A}">
                    <a16:rowId xmlns:a16="http://schemas.microsoft.com/office/drawing/2014/main" val="3405783320"/>
                  </a:ext>
                </a:extLst>
              </a:tr>
            </a:tbl>
          </a:graphicData>
        </a:graphic>
      </p:graphicFrame>
      <p:pic>
        <p:nvPicPr>
          <p:cNvPr id="6" name="Graphic 5" descr="Comment Important with solid fill">
            <a:extLst>
              <a:ext uri="{FF2B5EF4-FFF2-40B4-BE49-F238E27FC236}">
                <a16:creationId xmlns:a16="http://schemas.microsoft.com/office/drawing/2014/main" id="{54EBC70F-C2FF-43C2-8763-4DE789D5B32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26152" y="2052610"/>
            <a:ext cx="675290" cy="675290"/>
          </a:xfrm>
          <a:prstGeom prst="rect">
            <a:avLst/>
          </a:prstGeom>
        </p:spPr>
      </p:pic>
      <p:pic>
        <p:nvPicPr>
          <p:cNvPr id="8" name="Graphic 7" descr="Group with solid fill">
            <a:extLst>
              <a:ext uri="{FF2B5EF4-FFF2-40B4-BE49-F238E27FC236}">
                <a16:creationId xmlns:a16="http://schemas.microsoft.com/office/drawing/2014/main" id="{AB6C4EAD-7583-478F-AC18-ED217D0DB6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6597" y="2659553"/>
            <a:ext cx="914400" cy="914400"/>
          </a:xfrm>
          <a:prstGeom prst="rect">
            <a:avLst/>
          </a:prstGeom>
        </p:spPr>
      </p:pic>
      <p:pic>
        <p:nvPicPr>
          <p:cNvPr id="9" name="Graphic 8" descr="Presentation with checklist with solid fill">
            <a:extLst>
              <a:ext uri="{FF2B5EF4-FFF2-40B4-BE49-F238E27FC236}">
                <a16:creationId xmlns:a16="http://schemas.microsoft.com/office/drawing/2014/main" id="{8BC54312-BD94-4AFA-8250-83FC89ADCF1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72135" y="3566120"/>
            <a:ext cx="583324" cy="583324"/>
          </a:xfrm>
          <a:prstGeom prst="rect">
            <a:avLst/>
          </a:prstGeom>
        </p:spPr>
      </p:pic>
      <p:pic>
        <p:nvPicPr>
          <p:cNvPr id="10" name="Graphic 9" descr="Marketing outline">
            <a:extLst>
              <a:ext uri="{FF2B5EF4-FFF2-40B4-BE49-F238E27FC236}">
                <a16:creationId xmlns:a16="http://schemas.microsoft.com/office/drawing/2014/main" id="{6EF44A40-E7C2-41A7-BB7F-B9F0FB1D5F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83053" y="4306917"/>
            <a:ext cx="583324" cy="583324"/>
          </a:xfrm>
          <a:prstGeom prst="rect">
            <a:avLst/>
          </a:prstGeom>
        </p:spPr>
      </p:pic>
      <p:pic>
        <p:nvPicPr>
          <p:cNvPr id="11" name="Graphic 10" descr="Clock with solid fill">
            <a:extLst>
              <a:ext uri="{FF2B5EF4-FFF2-40B4-BE49-F238E27FC236}">
                <a16:creationId xmlns:a16="http://schemas.microsoft.com/office/drawing/2014/main" id="{4F3CB184-DEE7-4FBB-89DC-F64D82C25AF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0642" y="4982267"/>
            <a:ext cx="659524" cy="659524"/>
          </a:xfrm>
          <a:prstGeom prst="rect">
            <a:avLst/>
          </a:prstGeom>
        </p:spPr>
      </p:pic>
      <p:sp>
        <p:nvSpPr>
          <p:cNvPr id="12" name="TextBox 11">
            <a:extLst>
              <a:ext uri="{FF2B5EF4-FFF2-40B4-BE49-F238E27FC236}">
                <a16:creationId xmlns:a16="http://schemas.microsoft.com/office/drawing/2014/main" id="{F993C483-708F-47EE-8CB1-5316689F1203}"/>
              </a:ext>
            </a:extLst>
          </p:cNvPr>
          <p:cNvSpPr txBox="1"/>
          <p:nvPr/>
        </p:nvSpPr>
        <p:spPr>
          <a:xfrm>
            <a:off x="11045229" y="6438510"/>
            <a:ext cx="22633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a:t>
            </a:r>
          </a:p>
        </p:txBody>
      </p:sp>
      <p:sp>
        <p:nvSpPr>
          <p:cNvPr id="13" name="TextBox 12">
            <a:extLst>
              <a:ext uri="{FF2B5EF4-FFF2-40B4-BE49-F238E27FC236}">
                <a16:creationId xmlns:a16="http://schemas.microsoft.com/office/drawing/2014/main" id="{3084095E-E149-495D-88BE-6B045D8B1C9C}"/>
              </a:ext>
            </a:extLst>
          </p:cNvPr>
          <p:cNvSpPr txBox="1"/>
          <p:nvPr/>
        </p:nvSpPr>
        <p:spPr>
          <a:xfrm>
            <a:off x="0" y="355582"/>
            <a:ext cx="4962524" cy="461665"/>
          </a:xfrm>
          <a:prstGeom prst="rect">
            <a:avLst/>
          </a:prstGeom>
          <a:noFill/>
        </p:spPr>
        <p:txBody>
          <a:bodyPr wrap="square" rtlCol="0">
            <a:spAutoFit/>
          </a:bodyPr>
          <a:lstStyle/>
          <a:p>
            <a:pPr marL="0" marR="0" lvl="0" indent="0" algn="r" defTabSz="914388"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Luma </a:t>
            </a:r>
            <a:r>
              <a:rPr lang="en-US" sz="2400" b="1" dirty="0">
                <a:solidFill>
                  <a:prstClr val="white"/>
                </a:solidFill>
                <a:latin typeface="Arial" panose="020B0604020202020204" pitchFamily="34" charset="0"/>
                <a:cs typeface="Arial" panose="020B0604020202020204" pitchFamily="34" charset="0"/>
              </a:rPr>
              <a:t>Showcase Timeline</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47539485"/>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562674304CBB4BB1B28CDCCE389339" ma:contentTypeVersion="2" ma:contentTypeDescription="Create a new document." ma:contentTypeScope="" ma:versionID="fb0c83083da30f4411dbaa06c34cbca6">
  <xsd:schema xmlns:xsd="http://www.w3.org/2001/XMLSchema" xmlns:xs="http://www.w3.org/2001/XMLSchema" xmlns:p="http://schemas.microsoft.com/office/2006/metadata/properties" xmlns:ns2="38ac8d9b-57a9-43ab-aeed-655448db72ff" targetNamespace="http://schemas.microsoft.com/office/2006/metadata/properties" ma:root="true" ma:fieldsID="fe90c2b1bc3dd7533e065299e1a04cef" ns2:_="">
    <xsd:import namespace="38ac8d9b-57a9-43ab-aeed-655448db72ff"/>
    <xsd:element name="properties">
      <xsd:complexType>
        <xsd:sequence>
          <xsd:element name="documentManagement">
            <xsd:complexType>
              <xsd:all>
                <xsd:element ref="ns2:Meeting_x0020_Type" minOccurs="0"/>
                <xsd:element ref="ns2:Meeting_x0020_Date" minOccurs="0"/>
                <xsd:element ref="ns2:Agency" minOccurs="0"/>
                <xsd:element ref="ns2:Item_x0020_No_x002e_" minOccurs="0"/>
                <xsd:element ref="ns2:Status"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c8d9b-57a9-43ab-aeed-655448db72ff" elementFormDefault="qualified">
    <xsd:import namespace="http://schemas.microsoft.com/office/2006/documentManagement/types"/>
    <xsd:import namespace="http://schemas.microsoft.com/office/infopath/2007/PartnerControls"/>
    <xsd:element name="Meeting_x0020_Type" ma:index="8" nillable="true" ma:displayName="Meeting Type" ma:format="Dropdown" ma:internalName="Meeting_x0020_Type">
      <xsd:simpleType>
        <xsd:restriction base="dms:Choice">
          <xsd:enumeration value="Subcommittee Meeting"/>
          <xsd:enumeration value="Regular Meeting"/>
          <xsd:enumeration value="Special Meeting"/>
          <xsd:enumeration value="Agenda Items"/>
        </xsd:restriction>
      </xsd:simpleType>
    </xsd:element>
    <xsd:element name="Meeting_x0020_Date" ma:index="9" nillable="true" ma:displayName="Meeting Date" ma:internalName="Meeting_x0020_Date">
      <xsd:simpleType>
        <xsd:restriction base="dms:Text">
          <xsd:maxLength value="255"/>
        </xsd:restriction>
      </xsd:simpleType>
    </xsd:element>
    <xsd:element name="Agency" ma:index="10" nillable="true" ma:displayName="Agency" ma:format="Dropdown" ma:internalName="Agency">
      <xsd:simpleType>
        <xsd:restriction base="dms:Choice">
          <xsd:enumeration value="Meeting Type"/>
        </xsd:restriction>
      </xsd:simpleType>
    </xsd:element>
    <xsd:element name="Item_x0020_No_x002e_" ma:index="11" nillable="true" ma:displayName="Item No." ma:format="Dropdown" ma:internalName="Item_x0020_No_x002e_">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Withdrawn"/>
        </xsd:restriction>
      </xsd:simpleType>
    </xsd:element>
    <xsd:element name="Status" ma:index="12" nillable="true" ma:displayName="Status" ma:default="Stage In Progress" ma:format="Dropdown" ma:internalName="Status">
      <xsd:simpleType>
        <xsd:restriction base="dms:Choice">
          <xsd:enumeration value="Stage In Progress"/>
          <xsd:enumeration value="Waiting For Approval"/>
          <xsd:enumeration value="Approved"/>
        </xsd:restriction>
      </xsd:simpleType>
    </xsd:element>
    <xsd:element name="Category" ma:index="13" nillable="true" ma:displayName="Category" ma:internalName="Categor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gency xmlns="38ac8d9b-57a9-43ab-aeed-655448db72ff" xsi:nil="true"/>
    <Meeting_x0020_Type xmlns="38ac8d9b-57a9-43ab-aeed-655448db72ff" xsi:nil="true"/>
    <Item_x0020_No_x002e_ xmlns="38ac8d9b-57a9-43ab-aeed-655448db72ff" xsi:nil="true"/>
    <Meeting_x0020_Date xmlns="38ac8d9b-57a9-43ab-aeed-655448db72ff" xsi:nil="true"/>
    <Category xmlns="38ac8d9b-57a9-43ab-aeed-655448db72ff" xsi:nil="true"/>
    <Status xmlns="38ac8d9b-57a9-43ab-aeed-655448db72ff">Stage In Progress</Status>
  </documentManagement>
</p:properties>
</file>

<file path=customXml/itemProps1.xml><?xml version="1.0" encoding="utf-8"?>
<ds:datastoreItem xmlns:ds="http://schemas.openxmlformats.org/officeDocument/2006/customXml" ds:itemID="{AAB2FB89-4D19-4CCB-B76E-5A39D2A6C3E9}"/>
</file>

<file path=customXml/itemProps2.xml><?xml version="1.0" encoding="utf-8"?>
<ds:datastoreItem xmlns:ds="http://schemas.openxmlformats.org/officeDocument/2006/customXml" ds:itemID="{E61D57C6-AE3E-4A48-B904-1C32E50BE735}"/>
</file>

<file path=customXml/itemProps3.xml><?xml version="1.0" encoding="utf-8"?>
<ds:datastoreItem xmlns:ds="http://schemas.openxmlformats.org/officeDocument/2006/customXml" ds:itemID="{0A671AEF-E35F-410B-A29C-97F1FD9C63E9}"/>
</file>

<file path=docProps/app.xml><?xml version="1.0" encoding="utf-8"?>
<Properties xmlns="http://schemas.openxmlformats.org/officeDocument/2006/extended-properties" xmlns:vt="http://schemas.openxmlformats.org/officeDocument/2006/docPropsVTypes">
  <TotalTime>14381</TotalTime>
  <Words>2132</Words>
  <Application>Microsoft Office PowerPoint</Application>
  <PresentationFormat>Widescreen</PresentationFormat>
  <Paragraphs>288</Paragraphs>
  <Slides>19</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Calibri Light</vt:lpstr>
      <vt:lpstr>Symbol</vt:lpstr>
      <vt:lpstr>3_Office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Romanov, Elizabeth</dc:creator>
  <cp:lastModifiedBy>Alex Doench</cp:lastModifiedBy>
  <cp:revision>68</cp:revision>
  <dcterms:created xsi:type="dcterms:W3CDTF">2023-03-16T19:20:16Z</dcterms:created>
  <dcterms:modified xsi:type="dcterms:W3CDTF">2023-05-08T21:36:17Z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2023-03-16T19:20:16Z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5ec8a410-786e-4865-954f-ae14d026de30</vt:lpwstr>
  </property>
  <property fmtid="{D5CDD505-2E9C-101B-9397-08002B2CF9AE}" pid="8" name="MSIP_Label_ea60d57e-af5b-4752-ac57-3e4f28ca11dc_ContentBits">
    <vt:lpwstr>0</vt:lpwstr>
  </property>
  <property fmtid="{D5CDD505-2E9C-101B-9397-08002B2CF9AE}" pid="9" name="ContentTypeId">
    <vt:lpwstr>0x01010078562674304CBB4BB1B28CDCCE389339</vt:lpwstr>
  </property>
</Properties>
</file>