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notesSlides/notesSlide5.xml" ContentType="application/vnd.openxmlformats-officedocument.presentationml.notes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4.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1" r:id="rId6"/>
    <p:sldId id="263"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4" autoAdjust="0"/>
    <p:restoredTop sz="76377" autoAdjust="0"/>
  </p:normalViewPr>
  <p:slideViewPr>
    <p:cSldViewPr>
      <p:cViewPr>
        <p:scale>
          <a:sx n="100" d="100"/>
          <a:sy n="100" d="100"/>
        </p:scale>
        <p:origin x="156" y="1908"/>
      </p:cViewPr>
      <p:guideLst>
        <p:guide orient="horz" pos="2160"/>
        <p:guide pos="2880"/>
      </p:guideLst>
    </p:cSldViewPr>
  </p:slideViewPr>
  <p:outlineViewPr>
    <p:cViewPr>
      <p:scale>
        <a:sx n="33" d="100"/>
        <a:sy n="33" d="100"/>
      </p:scale>
      <p:origin x="0" y="81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A73BA3-66C0-4B87-943B-10EE530ADA42}" type="datetimeFigureOut">
              <a:rPr lang="en-US" smtClean="0"/>
              <a:t>8/12/2015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4E53A2-861F-40D1-AB44-F8EED1CA7496}" type="slidenum">
              <a:rPr lang="en-US" smtClean="0"/>
              <a:t>‹#›</a:t>
            </a:fld>
            <a:endParaRPr lang="en-US"/>
          </a:p>
        </p:txBody>
      </p:sp>
    </p:spTree>
    <p:extLst>
      <p:ext uri="{BB962C8B-B14F-4D97-AF65-F5344CB8AC3E}">
        <p14:creationId xmlns:p14="http://schemas.microsoft.com/office/powerpoint/2010/main" val="2187764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David</a:t>
            </a:r>
            <a:r>
              <a:rPr lang="en-US" baseline="0" dirty="0" smtClean="0"/>
              <a:t> Fulkerson will provide details on the Governor’s FY 2017 budget outlook. I will be discussing the Budget Development Manual with a focus on the changes for FY 2017.</a:t>
            </a:r>
            <a:endParaRPr lang="en-US" dirty="0"/>
          </a:p>
        </p:txBody>
      </p:sp>
      <p:sp>
        <p:nvSpPr>
          <p:cNvPr id="4" name="Slide Number Placeholder 3"/>
          <p:cNvSpPr>
            <a:spLocks noGrp="1"/>
          </p:cNvSpPr>
          <p:nvPr>
            <p:ph type="sldNum" sz="quarter" idx="10"/>
          </p:nvPr>
        </p:nvSpPr>
        <p:spPr/>
        <p:txBody>
          <a:bodyPr/>
          <a:lstStyle/>
          <a:p>
            <a:fld id="{434E53A2-861F-40D1-AB44-F8EED1CA7496}" type="slidenum">
              <a:rPr lang="en-US" smtClean="0"/>
              <a:t>1</a:t>
            </a:fld>
            <a:endParaRPr lang="en-US"/>
          </a:p>
        </p:txBody>
      </p:sp>
    </p:spTree>
    <p:extLst>
      <p:ext uri="{BB962C8B-B14F-4D97-AF65-F5344CB8AC3E}">
        <p14:creationId xmlns:p14="http://schemas.microsoft.com/office/powerpoint/2010/main" val="237251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Federal</a:t>
            </a:r>
            <a:r>
              <a:rPr lang="en-US" baseline="0" dirty="0" smtClean="0"/>
              <a:t> Funds Inventory Form was previously required by Executive Order 2014-3. </a:t>
            </a:r>
            <a:r>
              <a:rPr lang="en-US" dirty="0" smtClean="0"/>
              <a:t>S 1152 makes it officially part of the budget request.</a:t>
            </a:r>
            <a:r>
              <a:rPr lang="en-US" baseline="0" dirty="0" smtClean="0"/>
              <a:t> Nearly identify to FY 2015 form. </a:t>
            </a:r>
            <a:r>
              <a:rPr lang="en-US" dirty="0" smtClean="0"/>
              <a:t>Some confusion about</a:t>
            </a:r>
            <a:r>
              <a:rPr lang="en-US" baseline="0" dirty="0" smtClean="0"/>
              <a:t> which years to report last year; corrected for this year.</a:t>
            </a:r>
            <a:endParaRPr lang="en-US" dirty="0"/>
          </a:p>
        </p:txBody>
      </p:sp>
      <p:sp>
        <p:nvSpPr>
          <p:cNvPr id="4" name="Slide Number Placeholder 3"/>
          <p:cNvSpPr>
            <a:spLocks noGrp="1"/>
          </p:cNvSpPr>
          <p:nvPr>
            <p:ph type="sldNum" sz="quarter" idx="10"/>
          </p:nvPr>
        </p:nvSpPr>
        <p:spPr/>
        <p:txBody>
          <a:bodyPr/>
          <a:lstStyle/>
          <a:p>
            <a:fld id="{434E53A2-861F-40D1-AB44-F8EED1CA7496}" type="slidenum">
              <a:rPr lang="en-US" smtClean="0"/>
              <a:t>2</a:t>
            </a:fld>
            <a:endParaRPr lang="en-US"/>
          </a:p>
        </p:txBody>
      </p:sp>
    </p:spTree>
    <p:extLst>
      <p:ext uri="{BB962C8B-B14F-4D97-AF65-F5344CB8AC3E}">
        <p14:creationId xmlns:p14="http://schemas.microsoft.com/office/powerpoint/2010/main" val="286407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B-3 Form can be accessed</a:t>
            </a:r>
            <a:r>
              <a:rPr lang="en-US" baseline="0" dirty="0" smtClean="0"/>
              <a:t> on the DFM website at link supplied by Yvonne on July 15</a:t>
            </a:r>
            <a:r>
              <a:rPr lang="en-US" baseline="30000" dirty="0" smtClean="0"/>
              <a:t>th</a:t>
            </a:r>
            <a:endParaRPr lang="en-US" baseline="0" dirty="0" smtClean="0"/>
          </a:p>
          <a:p>
            <a:r>
              <a:rPr lang="en-US" baseline="0" dirty="0" smtClean="0"/>
              <a:t>BDM says update division descriptions in BDS, but they are only editable by DFM. Nevertheless, you can review the descriptions by clicking on the Reports button, the selecting Program Descriptions. If they are out-of-date, please send a revised description to DFM and we will update it in the system.</a:t>
            </a:r>
          </a:p>
          <a:p>
            <a:endParaRPr lang="en-US" dirty="0"/>
          </a:p>
        </p:txBody>
      </p:sp>
      <p:sp>
        <p:nvSpPr>
          <p:cNvPr id="4" name="Slide Number Placeholder 3"/>
          <p:cNvSpPr>
            <a:spLocks noGrp="1"/>
          </p:cNvSpPr>
          <p:nvPr>
            <p:ph type="sldNum" sz="quarter" idx="10"/>
          </p:nvPr>
        </p:nvSpPr>
        <p:spPr/>
        <p:txBody>
          <a:bodyPr/>
          <a:lstStyle/>
          <a:p>
            <a:fld id="{434E53A2-861F-40D1-AB44-F8EED1CA7496}" type="slidenum">
              <a:rPr lang="en-US" smtClean="0"/>
              <a:t>3</a:t>
            </a:fld>
            <a:endParaRPr lang="en-US"/>
          </a:p>
        </p:txBody>
      </p:sp>
    </p:spTree>
    <p:extLst>
      <p:ext uri="{BB962C8B-B14F-4D97-AF65-F5344CB8AC3E}">
        <p14:creationId xmlns:p14="http://schemas.microsoft.com/office/powerpoint/2010/main" val="602202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 IBIS, go to Statewide Reports &gt; Budget Development/Position Control</a:t>
            </a:r>
          </a:p>
          <a:p>
            <a:r>
              <a:rPr lang="en-US" baseline="0" dirty="0" smtClean="0"/>
              <a:t>Reports will match B-11 and B-12 Forms line by line (example)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B-11 Form</a:t>
            </a:r>
            <a:r>
              <a:rPr lang="en-US" baseline="0" dirty="0" smtClean="0"/>
              <a:t> provided in two different formats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Let LSO and DFM know if B-12 does not tie out to correct numbers - </a:t>
            </a:r>
            <a:r>
              <a:rPr lang="en-US" dirty="0" smtClean="0"/>
              <a:t>Look for missing non-revenue receipts or non-expenditure reimbursements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434E53A2-861F-40D1-AB44-F8EED1CA7496}" type="slidenum">
              <a:rPr lang="en-US" smtClean="0"/>
              <a:t>4</a:t>
            </a:fld>
            <a:endParaRPr lang="en-US"/>
          </a:p>
        </p:txBody>
      </p:sp>
    </p:spTree>
    <p:extLst>
      <p:ext uri="{BB962C8B-B14F-4D97-AF65-F5344CB8AC3E}">
        <p14:creationId xmlns:p14="http://schemas.microsoft.com/office/powerpoint/2010/main" val="310640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27</a:t>
            </a:r>
            <a:r>
              <a:rPr lang="en-US" baseline="30000" dirty="0" smtClean="0"/>
              <a:t>th</a:t>
            </a:r>
            <a:r>
              <a:rPr lang="en-US" baseline="0" dirty="0" smtClean="0"/>
              <a:t> Payroll has its own column that uses 1/26</a:t>
            </a:r>
            <a:r>
              <a:rPr lang="en-US" baseline="30000" dirty="0" smtClean="0"/>
              <a:t>th</a:t>
            </a:r>
            <a:r>
              <a:rPr lang="en-US" baseline="0" dirty="0" smtClean="0"/>
              <a:t> of cost of filled position salary, plus 1/26</a:t>
            </a:r>
            <a:r>
              <a:rPr lang="en-US" baseline="30000" dirty="0" smtClean="0"/>
              <a:t>th</a:t>
            </a:r>
            <a:r>
              <a:rPr lang="en-US" baseline="0" dirty="0" smtClean="0"/>
              <a:t> of salary portion of adjustments; variable benefits are calculated in DU 10.64</a:t>
            </a:r>
          </a:p>
          <a:p>
            <a:r>
              <a:rPr lang="en-US" dirty="0" smtClean="0"/>
              <a:t>CEC Calculation is 1% for</a:t>
            </a:r>
            <a:r>
              <a:rPr lang="en-US" baseline="0" dirty="0" smtClean="0"/>
              <a:t> calculation purposes, as usual; 27</a:t>
            </a:r>
            <a:r>
              <a:rPr lang="en-US" baseline="30000" dirty="0" smtClean="0"/>
              <a:t>th</a:t>
            </a:r>
            <a:r>
              <a:rPr lang="en-US" baseline="0" dirty="0" smtClean="0"/>
              <a:t> payroll CEC is calculated </a:t>
            </a:r>
            <a:r>
              <a:rPr lang="en-US" baseline="0" dirty="0" smtClean="0"/>
              <a:t>separately in DU 10.65</a:t>
            </a:r>
            <a:endParaRPr lang="en-US" baseline="0" dirty="0" smtClean="0"/>
          </a:p>
          <a:p>
            <a:r>
              <a:rPr lang="en-US" sz="1200" kern="1200" dirty="0" smtClean="0">
                <a:solidFill>
                  <a:schemeClr val="tx1"/>
                </a:solidFill>
                <a:effectLst/>
                <a:latin typeface="+mn-lt"/>
                <a:ea typeface="+mn-ea"/>
                <a:cs typeface="+mn-cs"/>
              </a:rPr>
              <a:t>Health increase is $340/FTP ($11,200 &gt; $11,540) for tier 1, $130/FTP for tier 2 ($9,240 &gt; $9,370), no PERSI increase</a:t>
            </a:r>
          </a:p>
          <a:p>
            <a:r>
              <a:rPr lang="en-US" sz="1200" kern="1200" dirty="0" smtClean="0">
                <a:solidFill>
                  <a:schemeClr val="tx1"/>
                </a:solidFill>
                <a:effectLst/>
                <a:latin typeface="+mn-lt"/>
                <a:ea typeface="+mn-ea"/>
                <a:cs typeface="+mn-cs"/>
              </a:rPr>
              <a:t>Group costs are assumed to be variable</a:t>
            </a:r>
            <a:r>
              <a:rPr lang="en-US" sz="1200" kern="1200" baseline="0" dirty="0" smtClean="0">
                <a:solidFill>
                  <a:schemeClr val="tx1"/>
                </a:solidFill>
                <a:effectLst/>
                <a:latin typeface="+mn-lt"/>
                <a:ea typeface="+mn-ea"/>
                <a:cs typeface="+mn-cs"/>
              </a:rPr>
              <a:t>—some only occur in summer, so they are not given by default. Need to request as line-item if needed.</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34E53A2-861F-40D1-AB44-F8EED1CA7496}" type="slidenum">
              <a:rPr lang="en-US" smtClean="0"/>
              <a:t>5</a:t>
            </a:fld>
            <a:endParaRPr lang="en-US"/>
          </a:p>
        </p:txBody>
      </p:sp>
    </p:spTree>
    <p:extLst>
      <p:ext uri="{BB962C8B-B14F-4D97-AF65-F5344CB8AC3E}">
        <p14:creationId xmlns:p14="http://schemas.microsoft.com/office/powerpoint/2010/main" val="3239788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Intent of adjustment section is to show how you will pay for ongoing personnel costs within existing</a:t>
            </a:r>
            <a:r>
              <a:rPr lang="en-US" sz="1200" kern="1200" baseline="0" dirty="0" smtClean="0">
                <a:solidFill>
                  <a:schemeClr val="tx1"/>
                </a:solidFill>
                <a:effectLst/>
                <a:latin typeface="+mn-lt"/>
                <a:ea typeface="+mn-ea"/>
                <a:cs typeface="+mn-cs"/>
              </a:rPr>
              <a:t> base appropriation. </a:t>
            </a:r>
          </a:p>
          <a:p>
            <a:pPr marL="228600" indent="-228600">
              <a:buAutoNum type="arabicPeriod"/>
            </a:pPr>
            <a:r>
              <a:rPr lang="en-US" sz="1200" kern="1200" baseline="0" dirty="0" smtClean="0">
                <a:solidFill>
                  <a:schemeClr val="tx1"/>
                </a:solidFill>
                <a:effectLst/>
                <a:latin typeface="+mn-lt"/>
                <a:ea typeface="+mn-ea"/>
                <a:cs typeface="+mn-cs"/>
              </a:rPr>
              <a:t>Vacant positions should only be reconciled if the agency has a plan to fill them. Do not keep vacant positions indefinitely.</a:t>
            </a:r>
          </a:p>
          <a:p>
            <a:pPr marL="228600" indent="-228600">
              <a:buAutoNum type="arabicPeriod"/>
            </a:pPr>
            <a:r>
              <a:rPr lang="en-US" sz="1200" kern="1200" baseline="0" dirty="0" smtClean="0">
                <a:solidFill>
                  <a:schemeClr val="tx1"/>
                </a:solidFill>
                <a:effectLst/>
                <a:latin typeface="+mn-lt"/>
                <a:ea typeface="+mn-ea"/>
                <a:cs typeface="+mn-cs"/>
              </a:rPr>
              <a:t>Use other adjustments section for increases or reductions in group hours, changes in employee salary since the time of the Wage and Salary Report, etc. For example, if employee $5,000 received pay increase since WSR, it should be reflected in adjustments since it is part of agency’s ongoing costs </a:t>
            </a:r>
          </a:p>
          <a:p>
            <a:endParaRPr lang="en-US" dirty="0"/>
          </a:p>
        </p:txBody>
      </p:sp>
      <p:sp>
        <p:nvSpPr>
          <p:cNvPr id="4" name="Slide Number Placeholder 3"/>
          <p:cNvSpPr>
            <a:spLocks noGrp="1"/>
          </p:cNvSpPr>
          <p:nvPr>
            <p:ph type="sldNum" sz="quarter" idx="10"/>
          </p:nvPr>
        </p:nvSpPr>
        <p:spPr/>
        <p:txBody>
          <a:bodyPr/>
          <a:lstStyle/>
          <a:p>
            <a:fld id="{434E53A2-861F-40D1-AB44-F8EED1CA7496}" type="slidenum">
              <a:rPr lang="en-US" smtClean="0"/>
              <a:t>6</a:t>
            </a:fld>
            <a:endParaRPr lang="en-US"/>
          </a:p>
        </p:txBody>
      </p:sp>
    </p:spTree>
    <p:extLst>
      <p:ext uri="{BB962C8B-B14F-4D97-AF65-F5344CB8AC3E}">
        <p14:creationId xmlns:p14="http://schemas.microsoft.com/office/powerpoint/2010/main" val="919613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Intent of adjustment section is to show how you will pay for ongoing personnel costs within </a:t>
            </a:r>
            <a:r>
              <a:rPr lang="en-US" sz="1200" kern="1200" dirty="0" smtClean="0">
                <a:solidFill>
                  <a:schemeClr val="tx1"/>
                </a:solidFill>
                <a:effectLst/>
                <a:latin typeface="+mn-lt"/>
                <a:ea typeface="+mn-ea"/>
                <a:cs typeface="+mn-cs"/>
              </a:rPr>
              <a:t>existing</a:t>
            </a:r>
            <a:r>
              <a:rPr lang="en-US" sz="1200" kern="1200" baseline="0" dirty="0" smtClean="0">
                <a:solidFill>
                  <a:schemeClr val="tx1"/>
                </a:solidFill>
                <a:effectLst/>
                <a:latin typeface="+mn-lt"/>
                <a:ea typeface="+mn-ea"/>
                <a:cs typeface="+mn-cs"/>
              </a:rPr>
              <a:t> base appropriation. </a:t>
            </a:r>
          </a:p>
          <a:p>
            <a:pPr marL="228600" indent="-228600">
              <a:buAutoNum type="arabicPeriod"/>
            </a:pPr>
            <a:r>
              <a:rPr lang="en-US" sz="1200" kern="1200" baseline="0" dirty="0" smtClean="0">
                <a:solidFill>
                  <a:schemeClr val="tx1"/>
                </a:solidFill>
                <a:effectLst/>
                <a:latin typeface="+mn-lt"/>
                <a:ea typeface="+mn-ea"/>
                <a:cs typeface="+mn-cs"/>
              </a:rPr>
              <a:t>If budget unit/fund shows negative variance, adjustments need to be made including FTP/fund adjustments, program transfers, etc.</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effectLst/>
                <a:latin typeface="+mn-lt"/>
                <a:ea typeface="+mn-ea"/>
                <a:cs typeface="+mn-cs"/>
              </a:rPr>
              <a:t>If agency has insufficient PC across all funds, health and variable benefit increases will not be provided beyond a zero variance of appropriation. Remove indicator codes from reconciled positions for which there isn’t sufficient funding.</a:t>
            </a:r>
          </a:p>
          <a:p>
            <a:pPr marL="228600" indent="-228600">
              <a:buAutoNum type="arabicPeriod"/>
            </a:pPr>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34E53A2-861F-40D1-AB44-F8EED1CA7496}" type="slidenum">
              <a:rPr lang="en-US" smtClean="0"/>
              <a:t>7</a:t>
            </a:fld>
            <a:endParaRPr lang="en-US"/>
          </a:p>
        </p:txBody>
      </p:sp>
    </p:spTree>
    <p:extLst>
      <p:ext uri="{BB962C8B-B14F-4D97-AF65-F5344CB8AC3E}">
        <p14:creationId xmlns:p14="http://schemas.microsoft.com/office/powerpoint/2010/main" val="680116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82EF241E-DA0F-4FA2-85BA-27DF7811A19D}" type="datetimeFigureOut">
              <a:rPr lang="en-US" smtClean="0"/>
              <a:t>8/12/2015</a:t>
            </a:fld>
            <a:endParaRPr lang="en-US"/>
          </a:p>
        </p:txBody>
      </p:sp>
      <p:sp>
        <p:nvSpPr>
          <p:cNvPr id="16" name="Slide Number Placeholder 15"/>
          <p:cNvSpPr>
            <a:spLocks noGrp="1"/>
          </p:cNvSpPr>
          <p:nvPr>
            <p:ph type="sldNum" sz="quarter" idx="11"/>
          </p:nvPr>
        </p:nvSpPr>
        <p:spPr/>
        <p:txBody>
          <a:bodyPr/>
          <a:lstStyle/>
          <a:p>
            <a:fld id="{A21DF368-30D7-41C3-8124-D4BAF37F628E}"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EF241E-DA0F-4FA2-85BA-27DF7811A19D}" type="datetimeFigureOut">
              <a:rPr lang="en-US" smtClean="0"/>
              <a:t>8/12/2015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1DF368-30D7-41C3-8124-D4BAF37F628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EF241E-DA0F-4FA2-85BA-27DF7811A19D}" type="datetimeFigureOut">
              <a:rPr lang="en-US" smtClean="0"/>
              <a:t>8/12/2015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1DF368-30D7-41C3-8124-D4BAF37F628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82EF241E-DA0F-4FA2-85BA-27DF7811A19D}" type="datetimeFigureOut">
              <a:rPr lang="en-US" smtClean="0"/>
              <a:t>8/12/2015</a:t>
            </a:fld>
            <a:endParaRPr lang="en-US"/>
          </a:p>
        </p:txBody>
      </p:sp>
      <p:sp>
        <p:nvSpPr>
          <p:cNvPr id="15" name="Slide Number Placeholder 14"/>
          <p:cNvSpPr>
            <a:spLocks noGrp="1"/>
          </p:cNvSpPr>
          <p:nvPr>
            <p:ph type="sldNum" sz="quarter" idx="15"/>
          </p:nvPr>
        </p:nvSpPr>
        <p:spPr/>
        <p:txBody>
          <a:bodyPr/>
          <a:lstStyle>
            <a:lvl1pPr algn="ctr">
              <a:defRPr/>
            </a:lvl1pPr>
          </a:lstStyle>
          <a:p>
            <a:fld id="{A21DF368-30D7-41C3-8124-D4BAF37F628E}"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EF241E-DA0F-4FA2-85BA-27DF7811A19D}" type="datetimeFigureOut">
              <a:rPr lang="en-US" smtClean="0"/>
              <a:t>8/12/2015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1DF368-30D7-41C3-8124-D4BAF37F628E}"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2EF241E-DA0F-4FA2-85BA-27DF7811A19D}" type="datetimeFigureOut">
              <a:rPr lang="en-US" smtClean="0"/>
              <a:t>8/12/2015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1DF368-30D7-41C3-8124-D4BAF37F628E}"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A21DF368-30D7-41C3-8124-D4BAF37F628E}"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82EF241E-DA0F-4FA2-85BA-27DF7811A19D}" type="datetimeFigureOut">
              <a:rPr lang="en-US" smtClean="0"/>
              <a:t>8/12/2015</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2EF241E-DA0F-4FA2-85BA-27DF7811A19D}" type="datetimeFigureOut">
              <a:rPr lang="en-US" smtClean="0"/>
              <a:t>8/12/2015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1DF368-30D7-41C3-8124-D4BAF37F628E}"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EF241E-DA0F-4FA2-85BA-27DF7811A19D}" type="datetimeFigureOut">
              <a:rPr lang="en-US" smtClean="0"/>
              <a:t>8/12/2015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1DF368-30D7-41C3-8124-D4BAF37F628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82EF241E-DA0F-4FA2-85BA-27DF7811A19D}" type="datetimeFigureOut">
              <a:rPr lang="en-US" smtClean="0"/>
              <a:t>8/12/2015</a:t>
            </a:fld>
            <a:endParaRPr lang="en-US"/>
          </a:p>
        </p:txBody>
      </p:sp>
      <p:sp>
        <p:nvSpPr>
          <p:cNvPr id="9" name="Slide Number Placeholder 8"/>
          <p:cNvSpPr>
            <a:spLocks noGrp="1"/>
          </p:cNvSpPr>
          <p:nvPr>
            <p:ph type="sldNum" sz="quarter" idx="15"/>
          </p:nvPr>
        </p:nvSpPr>
        <p:spPr/>
        <p:txBody>
          <a:bodyPr/>
          <a:lstStyle/>
          <a:p>
            <a:fld id="{A21DF368-30D7-41C3-8124-D4BAF37F628E}"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82EF241E-DA0F-4FA2-85BA-27DF7811A19D}" type="datetimeFigureOut">
              <a:rPr lang="en-US" smtClean="0"/>
              <a:t>8/12/2015</a:t>
            </a:fld>
            <a:endParaRPr lang="en-US"/>
          </a:p>
        </p:txBody>
      </p:sp>
      <p:sp>
        <p:nvSpPr>
          <p:cNvPr id="9" name="Slide Number Placeholder 8"/>
          <p:cNvSpPr>
            <a:spLocks noGrp="1"/>
          </p:cNvSpPr>
          <p:nvPr>
            <p:ph type="sldNum" sz="quarter" idx="11"/>
          </p:nvPr>
        </p:nvSpPr>
        <p:spPr/>
        <p:txBody>
          <a:bodyPr/>
          <a:lstStyle/>
          <a:p>
            <a:fld id="{A21DF368-30D7-41C3-8124-D4BAF37F628E}"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2EF241E-DA0F-4FA2-85BA-27DF7811A19D}" type="datetimeFigureOut">
              <a:rPr lang="en-US" smtClean="0"/>
              <a:t>8/12/2015</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A21DF368-30D7-41C3-8124-D4BAF37F628E}"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cid:image002.jpg@01D0BF0D.7D2CEA40"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0.emf"/><Relationship Id="rId4" Type="http://schemas.openxmlformats.org/officeDocument/2006/relationships/image" Target="../media/image9.emf"/></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9.emf"/><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Matt Warnick</a:t>
            </a:r>
          </a:p>
          <a:p>
            <a:r>
              <a:rPr lang="en-US" dirty="0" smtClean="0"/>
              <a:t>Division of Financial Management</a:t>
            </a:r>
          </a:p>
          <a:p>
            <a:r>
              <a:rPr lang="en-US" sz="3200" spc="-10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ea typeface="+mj-ea"/>
                <a:cs typeface="+mj-cs"/>
              </a:rPr>
              <a:t>August 13, 2015</a:t>
            </a:r>
          </a:p>
        </p:txBody>
      </p:sp>
      <p:sp>
        <p:nvSpPr>
          <p:cNvPr id="2" name="Title 1"/>
          <p:cNvSpPr>
            <a:spLocks noGrp="1"/>
          </p:cNvSpPr>
          <p:nvPr>
            <p:ph type="ctrTitle"/>
          </p:nvPr>
        </p:nvSpPr>
        <p:spPr/>
        <p:txBody>
          <a:bodyPr/>
          <a:lstStyle/>
          <a:p>
            <a:r>
              <a:rPr lang="en-US" dirty="0" smtClean="0"/>
              <a:t>FY 2017 Budget Development</a:t>
            </a:r>
            <a:endParaRPr lang="en-US" dirty="0"/>
          </a:p>
        </p:txBody>
      </p:sp>
    </p:spTree>
    <p:extLst>
      <p:ext uri="{BB962C8B-B14F-4D97-AF65-F5344CB8AC3E}">
        <p14:creationId xmlns:p14="http://schemas.microsoft.com/office/powerpoint/2010/main" val="29054032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 1152 – Officially part of budget request</a:t>
            </a:r>
          </a:p>
          <a:p>
            <a:r>
              <a:rPr lang="en-US" dirty="0" smtClean="0"/>
              <a:t>Standardized years so it’s clear which data to include</a:t>
            </a:r>
            <a:endParaRPr lang="en-US" dirty="0"/>
          </a:p>
        </p:txBody>
      </p:sp>
      <p:sp>
        <p:nvSpPr>
          <p:cNvPr id="3" name="Title 2"/>
          <p:cNvSpPr>
            <a:spLocks noGrp="1"/>
          </p:cNvSpPr>
          <p:nvPr>
            <p:ph type="title"/>
          </p:nvPr>
        </p:nvSpPr>
        <p:spPr/>
        <p:txBody>
          <a:bodyPr/>
          <a:lstStyle/>
          <a:p>
            <a:r>
              <a:rPr lang="en-US" dirty="0" smtClean="0"/>
              <a:t>Federal Funds Inventory Form</a:t>
            </a:r>
            <a:endParaRPr lang="en-US" dirty="0"/>
          </a:p>
        </p:txBody>
      </p:sp>
      <p:pic>
        <p:nvPicPr>
          <p:cNvPr id="4" name="Picture 3" descr="cid:image002.jpg@01D0BF0D.7D2CEA40"/>
          <p:cNvPicPr/>
          <p:nvPr/>
        </p:nvPicPr>
        <p:blipFill rotWithShape="1">
          <a:blip r:embed="rId3" r:link="rId4">
            <a:extLst>
              <a:ext uri="{28A0092B-C50C-407E-A947-70E740481C1C}">
                <a14:useLocalDpi xmlns:a14="http://schemas.microsoft.com/office/drawing/2010/main" val="0"/>
              </a:ext>
            </a:extLst>
          </a:blip>
          <a:srcRect t="75" b="75"/>
          <a:stretch/>
        </p:blipFill>
        <p:spPr bwMode="auto">
          <a:xfrm>
            <a:off x="569181" y="2667000"/>
            <a:ext cx="7848600" cy="3582514"/>
          </a:xfrm>
          <a:prstGeom prst="rect">
            <a:avLst/>
          </a:prstGeom>
          <a:noFill/>
          <a:ln>
            <a:noFill/>
          </a:ln>
        </p:spPr>
      </p:pic>
      <p:sp>
        <p:nvSpPr>
          <p:cNvPr id="8" name="Rectangle 7"/>
          <p:cNvSpPr/>
          <p:nvPr/>
        </p:nvSpPr>
        <p:spPr>
          <a:xfrm>
            <a:off x="5973288" y="2971800"/>
            <a:ext cx="914400" cy="228600"/>
          </a:xfrm>
          <a:prstGeom prst="rect">
            <a:avLst/>
          </a:prstGeom>
          <a:noFill/>
          <a:ln w="38100" cmpd="sng">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7376" y="5715000"/>
            <a:ext cx="3501224" cy="228600"/>
          </a:xfrm>
          <a:prstGeom prst="rect">
            <a:avLst/>
          </a:prstGeom>
          <a:noFill/>
          <a:ln w="38100" cmpd="sng">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9846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Sometimes get overlooked; please update on B-3 forms and in BDS</a:t>
            </a:r>
            <a:endParaRPr lang="en-US" dirty="0"/>
          </a:p>
        </p:txBody>
      </p:sp>
      <p:sp>
        <p:nvSpPr>
          <p:cNvPr id="3" name="Title 2"/>
          <p:cNvSpPr>
            <a:spLocks noGrp="1"/>
          </p:cNvSpPr>
          <p:nvPr>
            <p:ph type="title"/>
          </p:nvPr>
        </p:nvSpPr>
        <p:spPr/>
        <p:txBody>
          <a:bodyPr/>
          <a:lstStyle/>
          <a:p>
            <a:r>
              <a:rPr lang="en-US" dirty="0" smtClean="0"/>
              <a:t>Division Descriptions	</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667000"/>
            <a:ext cx="5657850" cy="200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838200" y="3505200"/>
            <a:ext cx="1443824" cy="304800"/>
          </a:xfrm>
          <a:prstGeom prst="rect">
            <a:avLst/>
          </a:prstGeom>
          <a:noFill/>
          <a:ln w="38100" cmpd="sng">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2667000"/>
            <a:ext cx="4733925" cy="289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1447800" y="4267200"/>
            <a:ext cx="2057400" cy="304800"/>
          </a:xfrm>
          <a:prstGeom prst="rect">
            <a:avLst/>
          </a:prstGeom>
          <a:noFill/>
          <a:ln w="38100" cmpd="sng">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9893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fade">
                                      <p:cBhvr>
                                        <p:cTn id="11" dur="500"/>
                                        <p:tgtEl>
                                          <p:spTgt spid="1026"/>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nodeType="clickEffect">
                                  <p:stCondLst>
                                    <p:cond delay="0"/>
                                  </p:stCondLst>
                                  <p:childTnLst>
                                    <p:animEffect transition="out" filter="fade">
                                      <p:cBhvr>
                                        <p:cTn id="18" dur="500"/>
                                        <p:tgtEl>
                                          <p:spTgt spid="1026"/>
                                        </p:tgtEl>
                                      </p:cBhvr>
                                    </p:animEffect>
                                    <p:set>
                                      <p:cBhvr>
                                        <p:cTn id="19" dur="1" fill="hold">
                                          <p:stCondLst>
                                            <p:cond delay="499"/>
                                          </p:stCondLst>
                                        </p:cTn>
                                        <p:tgtEl>
                                          <p:spTgt spid="1026"/>
                                        </p:tgtEl>
                                        <p:attrNameLst>
                                          <p:attrName>style.visibility</p:attrName>
                                        </p:attrNameLst>
                                      </p:cBhvr>
                                      <p:to>
                                        <p:strVal val="hidden"/>
                                      </p:to>
                                    </p:set>
                                  </p:childTnLst>
                                </p:cTn>
                              </p:par>
                              <p:par>
                                <p:cTn id="20" presetID="10" presetClass="exit" presetSubtype="0" fill="hold" grpId="1" nodeType="withEffect">
                                  <p:stCondLst>
                                    <p:cond delay="0"/>
                                  </p:stCondLst>
                                  <p:childTnLst>
                                    <p:animEffect transition="out" filter="fade">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par>
                                <p:cTn id="23" presetID="10" presetClass="entr" presetSubtype="0" fill="hold" nodeType="withEffect">
                                  <p:stCondLst>
                                    <p:cond delay="500"/>
                                  </p:stCondLst>
                                  <p:childTnLst>
                                    <p:set>
                                      <p:cBhvr>
                                        <p:cTn id="24" dur="1" fill="hold">
                                          <p:stCondLst>
                                            <p:cond delay="0"/>
                                          </p:stCondLst>
                                        </p:cTn>
                                        <p:tgtEl>
                                          <p:spTgt spid="1027"/>
                                        </p:tgtEl>
                                        <p:attrNameLst>
                                          <p:attrName>style.visibility</p:attrName>
                                        </p:attrNameLst>
                                      </p:cBhvr>
                                      <p:to>
                                        <p:strVal val="visible"/>
                                      </p:to>
                                    </p:set>
                                    <p:animEffect transition="in" filter="fade">
                                      <p:cBhvr>
                                        <p:cTn id="25" dur="500"/>
                                        <p:tgtEl>
                                          <p:spTgt spid="1027"/>
                                        </p:tgtEl>
                                      </p:cBhvr>
                                    </p:animEffect>
                                  </p:childTnLst>
                                </p:cTn>
                              </p:par>
                              <p:par>
                                <p:cTn id="26" presetID="10" presetClass="entr" presetSubtype="0" fill="hold" grpId="0" nodeType="withEffect">
                                  <p:stCondLst>
                                    <p:cond delay="50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077200" cy="4572000"/>
          </a:xfrm>
        </p:spPr>
        <p:txBody>
          <a:bodyPr>
            <a:normAutofit/>
          </a:bodyPr>
          <a:lstStyle/>
          <a:p>
            <a:r>
              <a:rPr lang="en-US" dirty="0" smtClean="0"/>
              <a:t>Reports available on IBIS will simplify process</a:t>
            </a:r>
          </a:p>
          <a:p>
            <a:r>
              <a:rPr lang="en-US" dirty="0" smtClean="0"/>
              <a:t>B-11 Revenue Report available by Budget Unit or Fund/Fund Detail</a:t>
            </a:r>
          </a:p>
          <a:p>
            <a:r>
              <a:rPr lang="en-US" dirty="0" smtClean="0"/>
              <a:t>Let DFM and LSO know if reports don’t tie out</a:t>
            </a:r>
          </a:p>
        </p:txBody>
      </p:sp>
      <p:sp>
        <p:nvSpPr>
          <p:cNvPr id="3" name="Title 2"/>
          <p:cNvSpPr>
            <a:spLocks noGrp="1"/>
          </p:cNvSpPr>
          <p:nvPr>
            <p:ph type="title"/>
          </p:nvPr>
        </p:nvSpPr>
        <p:spPr/>
        <p:txBody>
          <a:bodyPr/>
          <a:lstStyle/>
          <a:p>
            <a:r>
              <a:rPr lang="en-US" dirty="0" smtClean="0"/>
              <a:t>B-11 and B-12 Reports	</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0550" y="2971800"/>
            <a:ext cx="3829050" cy="1466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1143000" y="3429000"/>
            <a:ext cx="2514600" cy="714376"/>
          </a:xfrm>
          <a:prstGeom prst="rect">
            <a:avLst/>
          </a:prstGeom>
          <a:noFill/>
          <a:ln w="38100" cmpd="sng">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0550" y="2971800"/>
            <a:ext cx="5852160" cy="3256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589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animEffect transition="in" filter="fade">
                                      <p:cBhvr>
                                        <p:cTn id="15" dur="500"/>
                                        <p:tgtEl>
                                          <p:spTgt spid="205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nodeType="clickEffect">
                                  <p:stCondLst>
                                    <p:cond delay="0"/>
                                  </p:stCondLst>
                                  <p:childTnLst>
                                    <p:animEffect transition="out" filter="fade">
                                      <p:cBhvr>
                                        <p:cTn id="22" dur="500"/>
                                        <p:tgtEl>
                                          <p:spTgt spid="2050"/>
                                        </p:tgtEl>
                                      </p:cBhvr>
                                    </p:animEffect>
                                    <p:set>
                                      <p:cBhvr>
                                        <p:cTn id="23" dur="1" fill="hold">
                                          <p:stCondLst>
                                            <p:cond delay="499"/>
                                          </p:stCondLst>
                                        </p:cTn>
                                        <p:tgtEl>
                                          <p:spTgt spid="2050"/>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5"/>
                                        </p:tgtEl>
                                      </p:cBhvr>
                                    </p:animEffect>
                                    <p:set>
                                      <p:cBhvr>
                                        <p:cTn id="26" dur="1" fill="hold">
                                          <p:stCondLst>
                                            <p:cond delay="499"/>
                                          </p:stCondLst>
                                        </p:cTn>
                                        <p:tgtEl>
                                          <p:spTgt spid="5"/>
                                        </p:tgtEl>
                                        <p:attrNameLst>
                                          <p:attrName>style.visibility</p:attrName>
                                        </p:attrNameLst>
                                      </p:cBhvr>
                                      <p:to>
                                        <p:strVal val="hidden"/>
                                      </p:to>
                                    </p:set>
                                  </p:childTnLst>
                                </p:cTn>
                              </p:par>
                              <p:par>
                                <p:cTn id="27" presetID="10" presetClass="entr" presetSubtype="0" fill="hold" nodeType="withEffect">
                                  <p:stCondLst>
                                    <p:cond delay="500"/>
                                  </p:stCondLst>
                                  <p:childTnLst>
                                    <p:set>
                                      <p:cBhvr>
                                        <p:cTn id="28" dur="1" fill="hold">
                                          <p:stCondLst>
                                            <p:cond delay="0"/>
                                          </p:stCondLst>
                                        </p:cTn>
                                        <p:tgtEl>
                                          <p:spTgt spid="2051"/>
                                        </p:tgtEl>
                                        <p:attrNameLst>
                                          <p:attrName>style.visibility</p:attrName>
                                        </p:attrNameLst>
                                      </p:cBhvr>
                                      <p:to>
                                        <p:strVal val="visible"/>
                                      </p:to>
                                    </p:set>
                                    <p:animEffect transition="in" filter="fade">
                                      <p:cBhvr>
                                        <p:cTn id="29" dur="500"/>
                                        <p:tgtEl>
                                          <p:spTgt spid="2051"/>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xit" presetSubtype="0" fill="hold" nodeType="clickEffect">
                                  <p:stCondLst>
                                    <p:cond delay="0"/>
                                  </p:stCondLst>
                                  <p:childTnLst>
                                    <p:animEffect transition="out" filter="fade">
                                      <p:cBhvr>
                                        <p:cTn id="33" dur="500"/>
                                        <p:tgtEl>
                                          <p:spTgt spid="2051"/>
                                        </p:tgtEl>
                                      </p:cBhvr>
                                    </p:animEffect>
                                    <p:set>
                                      <p:cBhvr>
                                        <p:cTn id="34" dur="1" fill="hold">
                                          <p:stCondLst>
                                            <p:cond delay="499"/>
                                          </p:stCondLst>
                                        </p:cTn>
                                        <p:tgtEl>
                                          <p:spTgt spid="2051"/>
                                        </p:tgtEl>
                                        <p:attrNameLst>
                                          <p:attrName>style.visibility</p:attrName>
                                        </p:attrNameLst>
                                      </p:cBhvr>
                                      <p:to>
                                        <p:strVal val="hidden"/>
                                      </p:to>
                                    </p:set>
                                  </p:childTnLst>
                                </p:cTn>
                              </p:par>
                              <p:par>
                                <p:cTn id="35" presetID="1" presetClass="entr" presetSubtype="0" fill="hold" nodeType="withEffect">
                                  <p:stCondLst>
                                    <p:cond delay="500"/>
                                  </p:stCondLst>
                                  <p:childTnLst>
                                    <p:set>
                                      <p:cBhvr>
                                        <p:cTn id="3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27</a:t>
            </a:r>
            <a:r>
              <a:rPr lang="en-US" baseline="30000" dirty="0" smtClean="0"/>
              <a:t>th</a:t>
            </a:r>
            <a:r>
              <a:rPr lang="en-US" dirty="0" smtClean="0"/>
              <a:t> payroll automatically calculated in DU 10.64</a:t>
            </a:r>
          </a:p>
          <a:p>
            <a:r>
              <a:rPr lang="en-US" dirty="0" smtClean="0"/>
              <a:t>One-time CEC costs for 27</a:t>
            </a:r>
            <a:r>
              <a:rPr lang="en-US" baseline="30000" dirty="0" smtClean="0"/>
              <a:t>th</a:t>
            </a:r>
            <a:r>
              <a:rPr lang="en-US" dirty="0" smtClean="0"/>
              <a:t> </a:t>
            </a:r>
            <a:r>
              <a:rPr lang="en-US" dirty="0" smtClean="0"/>
              <a:t>payroll calculated in </a:t>
            </a:r>
            <a:br>
              <a:rPr lang="en-US" dirty="0" smtClean="0"/>
            </a:br>
            <a:r>
              <a:rPr lang="en-US" dirty="0" smtClean="0"/>
              <a:t>DU </a:t>
            </a:r>
            <a:r>
              <a:rPr lang="en-US" dirty="0" smtClean="0"/>
              <a:t>10.65</a:t>
            </a:r>
          </a:p>
          <a:p>
            <a:r>
              <a:rPr lang="en-US" dirty="0" smtClean="0"/>
              <a:t>Group costs for 27</a:t>
            </a:r>
            <a:r>
              <a:rPr lang="en-US" baseline="30000" dirty="0" smtClean="0"/>
              <a:t>th</a:t>
            </a:r>
            <a:r>
              <a:rPr lang="en-US" dirty="0" smtClean="0"/>
              <a:t> payroll should be requested as a line-item if needed</a:t>
            </a:r>
          </a:p>
          <a:p>
            <a:endParaRPr lang="en-US" dirty="0" smtClean="0"/>
          </a:p>
          <a:p>
            <a:endParaRPr lang="en-US" dirty="0"/>
          </a:p>
        </p:txBody>
      </p:sp>
      <p:sp>
        <p:nvSpPr>
          <p:cNvPr id="3" name="Title 2"/>
          <p:cNvSpPr>
            <a:spLocks noGrp="1"/>
          </p:cNvSpPr>
          <p:nvPr>
            <p:ph type="title"/>
          </p:nvPr>
        </p:nvSpPr>
        <p:spPr/>
        <p:txBody>
          <a:bodyPr/>
          <a:lstStyle/>
          <a:p>
            <a:r>
              <a:rPr lang="en-US" dirty="0" smtClean="0"/>
              <a:t>B-6 Form: 27</a:t>
            </a:r>
            <a:r>
              <a:rPr lang="en-US" baseline="30000" dirty="0" smtClean="0"/>
              <a:t>th</a:t>
            </a:r>
            <a:r>
              <a:rPr lang="en-US" dirty="0" smtClean="0"/>
              <a:t> Payroll</a:t>
            </a:r>
            <a:endParaRPr lang="en-US" dirty="0"/>
          </a:p>
        </p:txBody>
      </p:sp>
      <p:pic>
        <p:nvPicPr>
          <p:cNvPr id="4" name="Picture 3"/>
          <p:cNvPicPr>
            <a:picLocks/>
          </p:cNvPicPr>
          <p:nvPr/>
        </p:nvPicPr>
        <p:blipFill rotWithShape="1">
          <a:blip r:embed="rId3">
            <a:extLst>
              <a:ext uri="{28A0092B-C50C-407E-A947-70E740481C1C}">
                <a14:useLocalDpi xmlns:a14="http://schemas.microsoft.com/office/drawing/2010/main" val="0"/>
              </a:ext>
            </a:extLst>
          </a:blip>
          <a:srcRect l="-1" r="23750"/>
          <a:stretch/>
        </p:blipFill>
        <p:spPr bwMode="auto">
          <a:xfrm>
            <a:off x="579120" y="2091454"/>
            <a:ext cx="6812280" cy="1220470"/>
          </a:xfrm>
          <a:prstGeom prst="rect">
            <a:avLst/>
          </a:prstGeom>
          <a:solidFill>
            <a:schemeClr val="tx1"/>
          </a:solidFill>
          <a:ln>
            <a:solidFill>
              <a:schemeClr val="tx1"/>
            </a:solidFill>
          </a:ln>
        </p:spPr>
      </p:pic>
      <p:pic>
        <p:nvPicPr>
          <p:cNvPr id="5" name="Picture 4"/>
          <p:cNvPicPr>
            <a:picLocks/>
          </p:cNvPicPr>
          <p:nvPr/>
        </p:nvPicPr>
        <p:blipFill rotWithShape="1">
          <a:blip r:embed="rId4">
            <a:extLst>
              <a:ext uri="{28A0092B-C50C-407E-A947-70E740481C1C}">
                <a14:useLocalDpi xmlns:a14="http://schemas.microsoft.com/office/drawing/2010/main" val="0"/>
              </a:ext>
            </a:extLst>
          </a:blip>
          <a:srcRect l="-2" r="23700"/>
          <a:stretch/>
        </p:blipFill>
        <p:spPr bwMode="auto">
          <a:xfrm>
            <a:off x="579120" y="3311924"/>
            <a:ext cx="6812280" cy="1031476"/>
          </a:xfrm>
          <a:prstGeom prst="rect">
            <a:avLst/>
          </a:prstGeom>
          <a:solidFill>
            <a:schemeClr val="tx1"/>
          </a:solidFill>
          <a:ln>
            <a:solidFill>
              <a:schemeClr val="tx1"/>
            </a:solidFill>
          </a:ln>
        </p:spPr>
      </p:pic>
      <p:sp>
        <p:nvSpPr>
          <p:cNvPr id="6" name="Rectangle 5"/>
          <p:cNvSpPr/>
          <p:nvPr/>
        </p:nvSpPr>
        <p:spPr>
          <a:xfrm>
            <a:off x="6781800" y="2091454"/>
            <a:ext cx="609600" cy="2251946"/>
          </a:xfrm>
          <a:prstGeom prst="rect">
            <a:avLst/>
          </a:prstGeom>
          <a:noFill/>
          <a:ln w="38100" cmpd="sng">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79120" y="4572000"/>
            <a:ext cx="6217920" cy="1292731"/>
          </a:xfrm>
          <a:prstGeom prst="rect">
            <a:avLst/>
          </a:prstGeom>
          <a:solidFill>
            <a:schemeClr val="tx1"/>
          </a:solidFill>
          <a:ln>
            <a:solidFill>
              <a:schemeClr val="tx1"/>
            </a:solidFill>
          </a:ln>
        </p:spPr>
      </p:pic>
      <p:sp>
        <p:nvSpPr>
          <p:cNvPr id="8" name="Rectangle 7"/>
          <p:cNvSpPr/>
          <p:nvPr/>
        </p:nvSpPr>
        <p:spPr>
          <a:xfrm>
            <a:off x="609600" y="5486400"/>
            <a:ext cx="6217920" cy="287773"/>
          </a:xfrm>
          <a:prstGeom prst="rect">
            <a:avLst/>
          </a:prstGeom>
          <a:noFill/>
          <a:ln w="38100" cmpd="sng">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2010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par>
                                <p:cTn id="12" presetID="10" presetClass="entr" presetSubtype="0" fill="hold" nodeType="with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nodeType="clickEffect">
                                  <p:stCondLst>
                                    <p:cond delay="0"/>
                                  </p:stCondLst>
                                  <p:childTnLst>
                                    <p:animEffect transition="out" filter="fade">
                                      <p:cBhvr>
                                        <p:cTn id="29" dur="500"/>
                                        <p:tgtEl>
                                          <p:spTgt spid="4"/>
                                        </p:tgtEl>
                                      </p:cBhvr>
                                    </p:animEffect>
                                    <p:set>
                                      <p:cBhvr>
                                        <p:cTn id="30" dur="1" fill="hold">
                                          <p:stCondLst>
                                            <p:cond delay="499"/>
                                          </p:stCondLst>
                                        </p:cTn>
                                        <p:tgtEl>
                                          <p:spTgt spid="4"/>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500"/>
                                        <p:tgtEl>
                                          <p:spTgt spid="5"/>
                                        </p:tgtEl>
                                      </p:cBhvr>
                                    </p:animEffect>
                                    <p:set>
                                      <p:cBhvr>
                                        <p:cTn id="33" dur="1" fill="hold">
                                          <p:stCondLst>
                                            <p:cond delay="499"/>
                                          </p:stCondLst>
                                        </p:cTn>
                                        <p:tgtEl>
                                          <p:spTgt spid="5"/>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500"/>
                                        <p:tgtEl>
                                          <p:spTgt spid="6"/>
                                        </p:tgtEl>
                                      </p:cBhvr>
                                    </p:animEffect>
                                    <p:set>
                                      <p:cBhvr>
                                        <p:cTn id="36" dur="1" fill="hold">
                                          <p:stCondLst>
                                            <p:cond delay="499"/>
                                          </p:stCondLst>
                                        </p:cTn>
                                        <p:tgtEl>
                                          <p:spTgt spid="6"/>
                                        </p:tgtEl>
                                        <p:attrNameLst>
                                          <p:attrName>style.visibility</p:attrName>
                                        </p:attrNameLst>
                                      </p:cBhvr>
                                      <p:to>
                                        <p:strVal val="hidden"/>
                                      </p:to>
                                    </p:set>
                                  </p:childTnLst>
                                </p:cTn>
                              </p:par>
                              <p:par>
                                <p:cTn id="37" presetID="10" presetClass="exit" presetSubtype="0" fill="hold" nodeType="withEffect">
                                  <p:stCondLst>
                                    <p:cond delay="0"/>
                                  </p:stCondLst>
                                  <p:childTnLst>
                                    <p:animEffect transition="out" filter="fade">
                                      <p:cBhvr>
                                        <p:cTn id="38" dur="500"/>
                                        <p:tgtEl>
                                          <p:spTgt spid="7"/>
                                        </p:tgtEl>
                                      </p:cBhvr>
                                    </p:animEffect>
                                    <p:set>
                                      <p:cBhvr>
                                        <p:cTn id="39" dur="1" fill="hold">
                                          <p:stCondLst>
                                            <p:cond delay="499"/>
                                          </p:stCondLst>
                                        </p:cTn>
                                        <p:tgtEl>
                                          <p:spTgt spid="7"/>
                                        </p:tgtEl>
                                        <p:attrNameLst>
                                          <p:attrName>style.visibility</p:attrName>
                                        </p:attrNameLst>
                                      </p:cBhvr>
                                      <p:to>
                                        <p:strVal val="hidden"/>
                                      </p:to>
                                    </p:set>
                                  </p:childTnLst>
                                </p:cTn>
                              </p:par>
                              <p:par>
                                <p:cTn id="40" presetID="10" presetClass="exit" presetSubtype="0" fill="hold" grpId="1" nodeType="withEffect">
                                  <p:stCondLst>
                                    <p:cond delay="0"/>
                                  </p:stCondLst>
                                  <p:childTnLst>
                                    <p:animEffect transition="out" filter="fade">
                                      <p:cBhvr>
                                        <p:cTn id="41" dur="500"/>
                                        <p:tgtEl>
                                          <p:spTgt spid="8"/>
                                        </p:tgtEl>
                                      </p:cBhvr>
                                    </p:animEffect>
                                    <p:set>
                                      <p:cBhvr>
                                        <p:cTn id="42" dur="1" fill="hold">
                                          <p:stCondLst>
                                            <p:cond delay="499"/>
                                          </p:stCondLst>
                                        </p:cTn>
                                        <p:tgtEl>
                                          <p:spTgt spid="8"/>
                                        </p:tgtEl>
                                        <p:attrNameLst>
                                          <p:attrName>style.visibility</p:attrName>
                                        </p:attrNameLst>
                                      </p:cBhvr>
                                      <p:to>
                                        <p:strVal val="hidden"/>
                                      </p:to>
                                    </p:set>
                                  </p:childTnLst>
                                </p:cTn>
                              </p:par>
                              <p:par>
                                <p:cTn id="43" presetID="1" presetClass="entr" presetSubtype="0" fill="hold" nodeType="withEffect">
                                  <p:stCondLst>
                                    <p:cond delay="500"/>
                                  </p:stCondLst>
                                  <p:childTnLst>
                                    <p:set>
                                      <p:cBhvr>
                                        <p:cTn id="4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8" grpId="0" animBg="1"/>
      <p:bldP spid="8"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Use Adjustments s</a:t>
            </a:r>
            <a:r>
              <a:rPr lang="en-US" dirty="0" smtClean="0"/>
              <a:t>ection </a:t>
            </a:r>
            <a:r>
              <a:rPr lang="en-US" dirty="0"/>
              <a:t>to add back </a:t>
            </a:r>
            <a:r>
              <a:rPr lang="en-US" dirty="0" smtClean="0"/>
              <a:t>vacant positions agency has a plan to fill</a:t>
            </a:r>
          </a:p>
          <a:p>
            <a:r>
              <a:rPr lang="en-US" dirty="0" smtClean="0"/>
              <a:t>Use Other Adjustments section for increases or reductions in group hours, changes in employee pay</a:t>
            </a:r>
            <a:endParaRPr lang="en-US" dirty="0"/>
          </a:p>
        </p:txBody>
      </p:sp>
      <p:sp>
        <p:nvSpPr>
          <p:cNvPr id="3" name="Title 2"/>
          <p:cNvSpPr>
            <a:spLocks noGrp="1"/>
          </p:cNvSpPr>
          <p:nvPr>
            <p:ph type="title"/>
          </p:nvPr>
        </p:nvSpPr>
        <p:spPr/>
        <p:txBody>
          <a:bodyPr/>
          <a:lstStyle/>
          <a:p>
            <a:r>
              <a:rPr lang="en-US" dirty="0"/>
              <a:t>B-6 Form: Adjustments Section</a:t>
            </a:r>
          </a:p>
        </p:txBody>
      </p:sp>
      <p:pic>
        <p:nvPicPr>
          <p:cNvPr id="4" name="Picture 3"/>
          <p:cNvPicPr>
            <a:picLocks/>
          </p:cNvPicPr>
          <p:nvPr/>
        </p:nvPicPr>
        <p:blipFill rotWithShape="1">
          <a:blip r:embed="rId3">
            <a:extLst>
              <a:ext uri="{28A0092B-C50C-407E-A947-70E740481C1C}">
                <a14:useLocalDpi xmlns:a14="http://schemas.microsoft.com/office/drawing/2010/main" val="0"/>
              </a:ext>
            </a:extLst>
          </a:blip>
          <a:srcRect l="-2" r="23700"/>
          <a:stretch/>
        </p:blipFill>
        <p:spPr bwMode="auto">
          <a:xfrm>
            <a:off x="579120" y="3429000"/>
            <a:ext cx="6812280" cy="1031476"/>
          </a:xfrm>
          <a:prstGeom prst="rect">
            <a:avLst/>
          </a:prstGeom>
          <a:solidFill>
            <a:schemeClr val="tx1"/>
          </a:solidFill>
          <a:ln>
            <a:solidFill>
              <a:schemeClr val="tx1"/>
            </a:solidFill>
          </a:ln>
        </p:spPr>
      </p:pic>
    </p:spTree>
    <p:extLst>
      <p:ext uri="{BB962C8B-B14F-4D97-AF65-F5344CB8AC3E}">
        <p14:creationId xmlns:p14="http://schemas.microsoft.com/office/powerpoint/2010/main" val="1710045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New indicator comparing Personnel Costs to Base Appropriation</a:t>
            </a:r>
          </a:p>
          <a:p>
            <a:r>
              <a:rPr lang="en-US" dirty="0" smtClean="0"/>
              <a:t>Must have zero or positive </a:t>
            </a:r>
            <a:r>
              <a:rPr lang="en-US" dirty="0" smtClean="0"/>
              <a:t>variance</a:t>
            </a:r>
            <a:endParaRPr lang="en-US" dirty="0" smtClean="0"/>
          </a:p>
          <a:p>
            <a:r>
              <a:rPr lang="en-US" dirty="0" smtClean="0"/>
              <a:t>Form can be used to identify needed base adjustments, fund shifts, etc</a:t>
            </a:r>
            <a:r>
              <a:rPr lang="en-US" dirty="0" smtClean="0"/>
              <a:t>.</a:t>
            </a:r>
          </a:p>
          <a:p>
            <a:r>
              <a:rPr lang="en-US" dirty="0" smtClean="0"/>
              <a:t>If agency has insufficient PC </a:t>
            </a:r>
            <a:r>
              <a:rPr lang="en-US" dirty="0" err="1" smtClean="0"/>
              <a:t>agross</a:t>
            </a:r>
            <a:r>
              <a:rPr lang="en-US" dirty="0" smtClean="0"/>
              <a:t> all funds, indicator codes must be removed from reconciled positions</a:t>
            </a:r>
            <a:endParaRPr lang="en-US" dirty="0" smtClean="0"/>
          </a:p>
          <a:p>
            <a:endParaRPr lang="en-US" dirty="0"/>
          </a:p>
        </p:txBody>
      </p:sp>
      <p:sp>
        <p:nvSpPr>
          <p:cNvPr id="3" name="Title 2"/>
          <p:cNvSpPr>
            <a:spLocks noGrp="1"/>
          </p:cNvSpPr>
          <p:nvPr>
            <p:ph type="title"/>
          </p:nvPr>
        </p:nvSpPr>
        <p:spPr/>
        <p:txBody>
          <a:bodyPr/>
          <a:lstStyle/>
          <a:p>
            <a:r>
              <a:rPr lang="en-US" dirty="0" smtClean="0"/>
              <a:t>B-6 Form: Adjustments Section</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2" y="3962398"/>
            <a:ext cx="7810498" cy="3147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 y="3002585"/>
            <a:ext cx="7810500" cy="8074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 y="3002585"/>
            <a:ext cx="7810500" cy="8074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571502" y="3305175"/>
            <a:ext cx="7810498" cy="533400"/>
          </a:xfrm>
          <a:prstGeom prst="rect">
            <a:avLst/>
          </a:prstGeom>
          <a:noFill/>
          <a:ln w="38100" cmpd="sng">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p:cNvPicPr>
          <p:nvPr/>
        </p:nvPicPr>
        <p:blipFill rotWithShape="1">
          <a:blip r:embed="rId6">
            <a:extLst>
              <a:ext uri="{28A0092B-C50C-407E-A947-70E740481C1C}">
                <a14:useLocalDpi xmlns:a14="http://schemas.microsoft.com/office/drawing/2010/main" val="0"/>
              </a:ext>
            </a:extLst>
          </a:blip>
          <a:srcRect l="-2" r="23700"/>
          <a:stretch/>
        </p:blipFill>
        <p:spPr bwMode="auto">
          <a:xfrm>
            <a:off x="579120" y="4683524"/>
            <a:ext cx="6812280" cy="1031476"/>
          </a:xfrm>
          <a:prstGeom prst="rect">
            <a:avLst/>
          </a:prstGeom>
          <a:solidFill>
            <a:schemeClr val="tx1"/>
          </a:solidFill>
          <a:ln>
            <a:solidFill>
              <a:schemeClr val="tx1"/>
            </a:solidFill>
          </a:ln>
        </p:spPr>
      </p:pic>
      <p:sp>
        <p:nvSpPr>
          <p:cNvPr id="11" name="Rectangle 10"/>
          <p:cNvSpPr/>
          <p:nvPr/>
        </p:nvSpPr>
        <p:spPr>
          <a:xfrm>
            <a:off x="3200400" y="5189103"/>
            <a:ext cx="609600" cy="143886"/>
          </a:xfrm>
          <a:prstGeom prst="rect">
            <a:avLst/>
          </a:prstGeom>
          <a:noFill/>
          <a:ln w="38100" cmpd="sng">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7449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animEffect transition="in" filter="fade">
                                      <p:cBhvr>
                                        <p:cTn id="15" dur="500"/>
                                        <p:tgtEl>
                                          <p:spTgt spid="205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050"/>
                                        </p:tgtEl>
                                        <p:attrNameLst>
                                          <p:attrName>style.visibility</p:attrName>
                                        </p:attrNameLst>
                                      </p:cBhvr>
                                      <p:to>
                                        <p:strVal val="visible"/>
                                      </p:to>
                                    </p:set>
                                    <p:animEffect transition="in" filter="fade">
                                      <p:cBhvr>
                                        <p:cTn id="23" dur="500"/>
                                        <p:tgtEl>
                                          <p:spTgt spid="2050"/>
                                        </p:tgtEl>
                                      </p:cBhvr>
                                    </p:animEffect>
                                  </p:childTnLst>
                                </p:cTn>
                              </p:par>
                              <p:par>
                                <p:cTn id="24" presetID="10" presetClass="entr" presetSubtype="0" fill="hold" nodeType="withEffect">
                                  <p:stCondLst>
                                    <p:cond delay="0"/>
                                  </p:stCondLst>
                                  <p:childTnLst>
                                    <p:set>
                                      <p:cBhvr>
                                        <p:cTn id="25" dur="1" fill="hold">
                                          <p:stCondLst>
                                            <p:cond delay="0"/>
                                          </p:stCondLst>
                                        </p:cTn>
                                        <p:tgtEl>
                                          <p:spTgt spid="2051"/>
                                        </p:tgtEl>
                                        <p:attrNameLst>
                                          <p:attrName>style.visibility</p:attrName>
                                        </p:attrNameLst>
                                      </p:cBhvr>
                                      <p:to>
                                        <p:strVal val="visible"/>
                                      </p:to>
                                    </p:set>
                                    <p:animEffect transition="in" filter="fade">
                                      <p:cBhvr>
                                        <p:cTn id="26" dur="500"/>
                                        <p:tgtEl>
                                          <p:spTgt spid="205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nodeType="clickEffect">
                                  <p:stCondLst>
                                    <p:cond delay="0"/>
                                  </p:stCondLst>
                                  <p:childTnLst>
                                    <p:animEffect transition="out" filter="fade">
                                      <p:cBhvr>
                                        <p:cTn id="30" dur="500"/>
                                        <p:tgtEl>
                                          <p:spTgt spid="2052"/>
                                        </p:tgtEl>
                                      </p:cBhvr>
                                    </p:animEffect>
                                    <p:set>
                                      <p:cBhvr>
                                        <p:cTn id="31" dur="1" fill="hold">
                                          <p:stCondLst>
                                            <p:cond delay="499"/>
                                          </p:stCondLst>
                                        </p:cTn>
                                        <p:tgtEl>
                                          <p:spTgt spid="2052"/>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nodeType="clickEffect">
                                  <p:stCondLst>
                                    <p:cond delay="0"/>
                                  </p:stCondLst>
                                  <p:childTnLst>
                                    <p:animEffect transition="out" filter="fade">
                                      <p:cBhvr>
                                        <p:cTn id="35" dur="500"/>
                                        <p:tgtEl>
                                          <p:spTgt spid="2050"/>
                                        </p:tgtEl>
                                      </p:cBhvr>
                                    </p:animEffect>
                                    <p:set>
                                      <p:cBhvr>
                                        <p:cTn id="36" dur="1" fill="hold">
                                          <p:stCondLst>
                                            <p:cond delay="499"/>
                                          </p:stCondLst>
                                        </p:cTn>
                                        <p:tgtEl>
                                          <p:spTgt spid="2050"/>
                                        </p:tgtEl>
                                        <p:attrNameLst>
                                          <p:attrName>style.visibility</p:attrName>
                                        </p:attrNameLst>
                                      </p:cBhvr>
                                      <p:to>
                                        <p:strVal val="hidden"/>
                                      </p:to>
                                    </p:set>
                                  </p:childTnLst>
                                </p:cTn>
                              </p:par>
                              <p:par>
                                <p:cTn id="37" presetID="10" presetClass="exit" presetSubtype="0" fill="hold" nodeType="withEffect">
                                  <p:stCondLst>
                                    <p:cond delay="0"/>
                                  </p:stCondLst>
                                  <p:childTnLst>
                                    <p:animEffect transition="out" filter="fade">
                                      <p:cBhvr>
                                        <p:cTn id="38" dur="500"/>
                                        <p:tgtEl>
                                          <p:spTgt spid="2051"/>
                                        </p:tgtEl>
                                      </p:cBhvr>
                                    </p:animEffect>
                                    <p:set>
                                      <p:cBhvr>
                                        <p:cTn id="39" dur="1" fill="hold">
                                          <p:stCondLst>
                                            <p:cond delay="499"/>
                                          </p:stCondLst>
                                        </p:cTn>
                                        <p:tgtEl>
                                          <p:spTgt spid="2051"/>
                                        </p:tgtEl>
                                        <p:attrNameLst>
                                          <p:attrName>style.visibility</p:attrName>
                                        </p:attrNameLst>
                                      </p:cBhvr>
                                      <p:to>
                                        <p:strVal val="hidden"/>
                                      </p:to>
                                    </p:set>
                                  </p:childTnLst>
                                </p:cTn>
                              </p:par>
                              <p:par>
                                <p:cTn id="40" presetID="10" presetClass="exit" presetSubtype="0" fill="hold" grpId="1" nodeType="withEffect">
                                  <p:stCondLst>
                                    <p:cond delay="0"/>
                                  </p:stCondLst>
                                  <p:childTnLst>
                                    <p:animEffect transition="out" filter="fade">
                                      <p:cBhvr>
                                        <p:cTn id="41" dur="500"/>
                                        <p:tgtEl>
                                          <p:spTgt spid="7"/>
                                        </p:tgtEl>
                                      </p:cBhvr>
                                    </p:animEffect>
                                    <p:set>
                                      <p:cBhvr>
                                        <p:cTn id="42" dur="1" fill="hold">
                                          <p:stCondLst>
                                            <p:cond delay="499"/>
                                          </p:stCondLst>
                                        </p:cTn>
                                        <p:tgtEl>
                                          <p:spTgt spid="7"/>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fade">
                                      <p:cBhvr>
                                        <p:cTn id="55" dur="500"/>
                                        <p:tgtEl>
                                          <p:spTgt spid="10"/>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1"/>
                                        </p:tgtEl>
                                        <p:attrNameLst>
                                          <p:attrName>style.visibility</p:attrName>
                                        </p:attrNameLst>
                                      </p:cBhvr>
                                      <p:to>
                                        <p:strVal val="visible"/>
                                      </p:to>
                                    </p:set>
                                    <p:animEffect transition="in" filter="fade">
                                      <p:cBhvr>
                                        <p:cTn id="5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11"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3ECBD4729562E4BBB093D24C7F5A17B" ma:contentTypeVersion="15" ma:contentTypeDescription="Create a new document." ma:contentTypeScope="" ma:versionID="2b6502ae82e22c1be8c5f9750e895290">
  <xsd:schema xmlns:xsd="http://www.w3.org/2001/XMLSchema" xmlns:xs="http://www.w3.org/2001/XMLSchema" xmlns:p="http://schemas.microsoft.com/office/2006/metadata/properties" targetNamespace="http://schemas.microsoft.com/office/2006/metadata/properties" ma:root="true" ma:fieldsID="a067f659f1e062bc97a881f14745d32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120D496-1B2F-44F8-92E5-333F179D3ACA}"/>
</file>

<file path=customXml/itemProps2.xml><?xml version="1.0" encoding="utf-8"?>
<ds:datastoreItem xmlns:ds="http://schemas.openxmlformats.org/officeDocument/2006/customXml" ds:itemID="{E757DC5C-B4EA-4B6C-A40A-3D3C155DFE26}"/>
</file>

<file path=customXml/itemProps3.xml><?xml version="1.0" encoding="utf-8"?>
<ds:datastoreItem xmlns:ds="http://schemas.openxmlformats.org/officeDocument/2006/customXml" ds:itemID="{4F017CAC-7D45-417A-9EF7-EFF3D1EA2155}"/>
</file>

<file path=docProps/app.xml><?xml version="1.0" encoding="utf-8"?>
<Properties xmlns="http://schemas.openxmlformats.org/officeDocument/2006/extended-properties" xmlns:vt="http://schemas.openxmlformats.org/officeDocument/2006/docPropsVTypes">
  <Template>Paper</Template>
  <TotalTime>367</TotalTime>
  <Words>682</Words>
  <Application>Microsoft Office PowerPoint</Application>
  <PresentationFormat>On-screen Show (4:3)</PresentationFormat>
  <Paragraphs>50</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Paper</vt:lpstr>
      <vt:lpstr>FY 2017 Budget Development</vt:lpstr>
      <vt:lpstr>Federal Funds Inventory Form</vt:lpstr>
      <vt:lpstr>Division Descriptions </vt:lpstr>
      <vt:lpstr>B-11 and B-12 Reports </vt:lpstr>
      <vt:lpstr>B-6 Form: 27th Payroll</vt:lpstr>
      <vt:lpstr>B-6 Form: Adjustments Section</vt:lpstr>
      <vt:lpstr>B-6 Form: Adjustments Section</vt:lpstr>
    </vt:vector>
  </TitlesOfParts>
  <Company>Division of Financial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2017 Budget Development</dc:title>
  <dc:creator>Matthew Warnick</dc:creator>
  <cp:lastModifiedBy>Matthew Warnick</cp:lastModifiedBy>
  <cp:revision>25</cp:revision>
  <dcterms:created xsi:type="dcterms:W3CDTF">2015-08-12T04:21:01Z</dcterms:created>
  <dcterms:modified xsi:type="dcterms:W3CDTF">2015-08-13T05:00:18Z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0x01010003ECBD4729562E4BBB093D24C7F5A17B</vt:lpwstr>
  </property>
</Properties>
</file>