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16" r:id="rId1"/>
  </p:sldMasterIdLst>
  <p:notesMasterIdLst>
    <p:notesMasterId r:id="rId7"/>
  </p:notesMasterIdLst>
  <p:handoutMasterIdLst>
    <p:handoutMasterId r:id="rId8"/>
  </p:handoutMasterIdLst>
  <p:sldIdLst>
    <p:sldId id="256" r:id="rId2"/>
    <p:sldId id="263" r:id="rId3"/>
    <p:sldId id="264" r:id="rId4"/>
    <p:sldId id="267" r:id="rId5"/>
    <p:sldId id="266" r:id="rId6"/>
  </p:sldIdLst>
  <p:sldSz cx="9144000" cy="6858000" type="screen4x3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3" autoAdjust="0"/>
    <p:restoredTop sz="94382" autoAdjust="0"/>
  </p:normalViewPr>
  <p:slideViewPr>
    <p:cSldViewPr>
      <p:cViewPr varScale="1">
        <p:scale>
          <a:sx n="74" d="100"/>
          <a:sy n="74" d="100"/>
        </p:scale>
        <p:origin x="81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051" y="0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EFDEAB-81E4-412A-B0CB-2A5803C7F984}" type="datetimeFigureOut">
              <a:rPr lang="en-US" smtClean="0"/>
              <a:t>2/23/2018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18563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051" y="8818563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384965-8258-4EB5-94BB-70DE39FE12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3672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58AC34CD-C29B-4AF2-993B-6F35C33E40DF}" type="datetimeFigureOut">
              <a:rPr lang="en-US" smtClean="0"/>
              <a:t>2/23/2018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9"/>
            <a:ext cx="5588000" cy="4177665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D074158E-3967-4B24-AF57-B80172BD1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1001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74158E-3967-4B24-AF57-B80172BD11C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5724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8140" indent="-287745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50984" indent="-230197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11376" indent="-230197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71770" indent="-230197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32164" indent="-230197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92557" indent="-230197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52951" indent="-230197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913343" indent="-230197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7DAA2DCD-8B43-49DE-9076-AE05184CA3BC}" type="slidenum">
              <a:rPr lang="en-US" sz="1200" b="0">
                <a:latin typeface="Times New Roman" pitchFamily="18" charset="0"/>
              </a:rPr>
              <a:pPr/>
              <a:t>4</a:t>
            </a:fld>
            <a:endParaRPr lang="en-US" sz="1200" b="0">
              <a:latin typeface="Times New Roman" pitchFamily="18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44475" y="696913"/>
            <a:ext cx="6496050" cy="4873625"/>
          </a:xfrm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8822" y="5976544"/>
            <a:ext cx="5587360" cy="261184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mtClean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74158E-3967-4B24-AF57-B80172BD11C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434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A04D1-45AD-4C97-97FD-A76134C2E79E}" type="datetime4">
              <a:rPr lang="en-US" smtClean="0"/>
              <a:t>February 23, 2018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70AF6-9792-473F-AB0A-B27582DEDBBB}" type="datetime4">
              <a:rPr lang="en-US" smtClean="0"/>
              <a:t>February 23,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EFC48-7069-410A-A14D-F7F76F3745C1}" type="datetime4">
              <a:rPr lang="en-US" smtClean="0"/>
              <a:t>February 23,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390BA-CF1E-47E9-ADF0-0BE3C82ED9CD}" type="datetime4">
              <a:rPr lang="en-US" smtClean="0"/>
              <a:t>February 23,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B5ECF-A8FC-45FE-8072-62B57B1AB73A}" type="datetime4">
              <a:rPr lang="en-US" smtClean="0"/>
              <a:t>February 23, 2018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4B561B5-0CE0-460C-B926-EBAF38A0A3E6}" type="datetime4">
              <a:rPr lang="en-US" smtClean="0"/>
              <a:t>February 23, 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01DCE-FFB2-43BA-BB17-7DD8F653E6E7}" type="datetime4">
              <a:rPr lang="en-US" smtClean="0"/>
              <a:t>February 23, 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D9A00-6193-4E77-B9C3-B2C02A26AAB3}" type="datetime4">
              <a:rPr lang="en-US" smtClean="0"/>
              <a:t>February 23, 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FBA70-ADA1-4DC7-9C94-BCC946922E37}" type="datetime4">
              <a:rPr lang="en-US" smtClean="0"/>
              <a:t>February 23, 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15A25-064C-427D-A6C7-62A6040B8D92}" type="datetime4">
              <a:rPr lang="en-US" smtClean="0"/>
              <a:t>February 23, 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722DE59-C0A6-4FFF-BC8D-1AC71CAE4BDF}" type="datetime4">
              <a:rPr lang="en-US" smtClean="0"/>
              <a:t>February 23, 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20C1E52-53DE-4EBD-A2F5-89D5795C3069}" type="datetime4">
              <a:rPr lang="en-US" smtClean="0"/>
              <a:t>February 23, 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7" r:id="rId1"/>
    <p:sldLayoutId id="2147484118" r:id="rId2"/>
    <p:sldLayoutId id="2147484119" r:id="rId3"/>
    <p:sldLayoutId id="2147484120" r:id="rId4"/>
    <p:sldLayoutId id="2147484121" r:id="rId5"/>
    <p:sldLayoutId id="2147484122" r:id="rId6"/>
    <p:sldLayoutId id="2147484123" r:id="rId7"/>
    <p:sldLayoutId id="2147484124" r:id="rId8"/>
    <p:sldLayoutId id="2147484125" r:id="rId9"/>
    <p:sldLayoutId id="2147484126" r:id="rId10"/>
    <p:sldLayoutId id="2147484127" r:id="rId11"/>
  </p:sldLayoutIdLst>
  <p:hf sldNum="0"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Excel_Worksheet.xlsx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7543800" cy="1600200"/>
          </a:xfrm>
        </p:spPr>
        <p:txBody>
          <a:bodyPr>
            <a:normAutofit fontScale="85000" lnSpcReduction="10000"/>
          </a:bodyPr>
          <a:lstStyle/>
          <a:p>
            <a:r>
              <a:rPr lang="en-US" sz="3000" b="1" dirty="0" smtClean="0"/>
              <a:t>General Fund Review</a:t>
            </a:r>
          </a:p>
          <a:p>
            <a:endParaRPr lang="en-US" dirty="0"/>
          </a:p>
          <a:p>
            <a:r>
              <a:rPr lang="en-US" sz="3100" dirty="0" smtClean="0"/>
              <a:t>Paul Headlee</a:t>
            </a:r>
          </a:p>
          <a:p>
            <a:r>
              <a:rPr lang="en-US" sz="3100" dirty="0" smtClean="0"/>
              <a:t>LSO, Budget &amp; Policy Analysis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543800" cy="3889375"/>
          </a:xfrm>
        </p:spPr>
        <p:txBody>
          <a:bodyPr anchor="t">
            <a:normAutofit/>
          </a:bodyPr>
          <a:lstStyle/>
          <a:p>
            <a:r>
              <a:rPr lang="en-US" sz="5400" dirty="0"/>
              <a:t>I</a:t>
            </a:r>
            <a:r>
              <a:rPr lang="en-US" sz="5400" dirty="0" smtClean="0"/>
              <a:t>daho Fiscal Officers Meeting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dirty="0" smtClean="0"/>
              <a:t>July 31, 2013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223776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903" y="228600"/>
            <a:ext cx="8153400" cy="762000"/>
          </a:xfrm>
        </p:spPr>
        <p:txBody>
          <a:bodyPr anchor="t">
            <a:normAutofit/>
          </a:bodyPr>
          <a:lstStyle/>
          <a:p>
            <a:r>
              <a:rPr lang="en-US" sz="36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Fiscal Year 2013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 Growth   2.7% Est.;  6.3% Actual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304800" y="838200"/>
            <a:ext cx="4267200" cy="615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eaLnBrk="1" fontAlgn="b" hangingPunct="1"/>
            <a:r>
              <a:rPr lang="en-US" sz="1400" b="1" u="sng" dirty="0" smtClean="0">
                <a:latin typeface="Arial" pitchFamily="34" charset="0"/>
                <a:cs typeface="Arial" pitchFamily="34" charset="0"/>
              </a:rPr>
              <a:t>REVENUE</a:t>
            </a:r>
            <a:r>
              <a:rPr lang="en-US" sz="1400" b="1" u="sng" dirty="0">
                <a:latin typeface="Arial" pitchFamily="34" charset="0"/>
                <a:cs typeface="Arial" pitchFamily="34" charset="0"/>
              </a:rPr>
              <a:t>:</a:t>
            </a:r>
            <a:r>
              <a:rPr lang="en-US" sz="1400" b="1" dirty="0">
                <a:latin typeface="Arial" pitchFamily="34" charset="0"/>
                <a:cs typeface="Arial" pitchFamily="34" charset="0"/>
              </a:rPr>
              <a:t>   </a:t>
            </a:r>
          </a:p>
          <a:p>
            <a:pPr marL="457200" indent="-457200" eaLnBrk="1" fontAlgn="b" hangingPunct="1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 1. Beginning Balance</a:t>
            </a:r>
            <a:endParaRPr lang="en-US" sz="800" b="1" dirty="0" smtClean="0">
              <a:latin typeface="Arial" pitchFamily="34" charset="0"/>
              <a:cs typeface="Arial" pitchFamily="34" charset="0"/>
            </a:endParaRPr>
          </a:p>
          <a:p>
            <a:pPr marL="457200" indent="-457200" eaLnBrk="1" fontAlgn="b" hangingPunct="1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 2. Cash Reversion H&amp;W/SILC/Judicial</a:t>
            </a:r>
          </a:p>
          <a:p>
            <a:pPr marL="457200" indent="-457200" eaLnBrk="1" fontAlgn="b" hangingPunct="1"/>
            <a:r>
              <a:rPr lang="en-US" sz="1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3. Carryover H&amp;W – Coop Welfare GF</a:t>
            </a:r>
          </a:p>
          <a:p>
            <a:pPr marL="457200" indent="-457200" eaLnBrk="1" fontAlgn="b" hangingPunct="1"/>
            <a:endParaRPr lang="en-US" sz="800" b="1" dirty="0">
              <a:latin typeface="Arial" pitchFamily="34" charset="0"/>
              <a:cs typeface="Arial" pitchFamily="34" charset="0"/>
            </a:endParaRPr>
          </a:p>
          <a:p>
            <a:pPr marL="457200" indent="-457200" eaLnBrk="1" fontAlgn="b" hangingPunct="1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 4. DFM Revised Estimate 2.7% </a:t>
            </a:r>
          </a:p>
          <a:p>
            <a:pPr marL="457200" indent="-457200" eaLnBrk="1" fontAlgn="b" hangingPunct="1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 5. H1 Tax Conformity for Capital </a:t>
            </a:r>
            <a:r>
              <a:rPr lang="en-US" sz="1400" b="1" dirty="0" err="1" smtClean="0">
                <a:latin typeface="Arial" pitchFamily="34" charset="0"/>
                <a:cs typeface="Arial" pitchFamily="34" charset="0"/>
              </a:rPr>
              <a:t>Deprec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457200" indent="-457200" fontAlgn="b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 6. Revenue Surplus </a:t>
            </a:r>
          </a:p>
          <a:p>
            <a:pPr marL="457200" indent="-457200" fontAlgn="b"/>
            <a:r>
              <a:rPr lang="en-US" sz="1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>
                <a:latin typeface="Arial" pitchFamily="34" charset="0"/>
                <a:cs typeface="Arial" pitchFamily="34" charset="0"/>
              </a:rPr>
              <a:t>7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. REVENUE</a:t>
            </a:r>
            <a:endParaRPr lang="en-US" sz="800" b="1" dirty="0" smtClean="0">
              <a:latin typeface="Arial" pitchFamily="34" charset="0"/>
              <a:cs typeface="Arial" pitchFamily="34" charset="0"/>
            </a:endParaRPr>
          </a:p>
          <a:p>
            <a:pPr marL="457200" indent="-457200" fontAlgn="b"/>
            <a:r>
              <a:rPr lang="en-US" sz="1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8. TOTAL REVENUE &amp; BEG BALANCE</a:t>
            </a:r>
            <a:endParaRPr lang="en-US" sz="800" b="1" u="sng" dirty="0" smtClean="0">
              <a:latin typeface="Arial" pitchFamily="34" charset="0"/>
              <a:cs typeface="Arial" pitchFamily="34" charset="0"/>
            </a:endParaRPr>
          </a:p>
          <a:p>
            <a:pPr marL="457200" indent="-457200" eaLnBrk="1" fontAlgn="b" hangingPunct="1"/>
            <a:endParaRPr lang="en-US" sz="1400" b="1" u="sng" dirty="0" smtClean="0">
              <a:latin typeface="Arial" pitchFamily="34" charset="0"/>
              <a:cs typeface="Arial" pitchFamily="34" charset="0"/>
            </a:endParaRPr>
          </a:p>
          <a:p>
            <a:pPr marL="457200" indent="-457200" eaLnBrk="1" fontAlgn="b" hangingPunct="1"/>
            <a:r>
              <a:rPr lang="en-US" sz="1400" b="1" u="sng" dirty="0" smtClean="0">
                <a:latin typeface="Arial" pitchFamily="34" charset="0"/>
                <a:cs typeface="Arial" pitchFamily="34" charset="0"/>
              </a:rPr>
              <a:t>TRANSFERS</a:t>
            </a:r>
            <a:r>
              <a:rPr lang="en-US" sz="1400" b="1" u="sng" dirty="0">
                <a:latin typeface="Arial" pitchFamily="34" charset="0"/>
                <a:cs typeface="Arial" pitchFamily="34" charset="0"/>
              </a:rPr>
              <a:t>:</a:t>
            </a:r>
          </a:p>
          <a:p>
            <a:pPr marL="457200" indent="-457200" eaLnBrk="1" fontAlgn="b" hangingPunct="1"/>
            <a:r>
              <a:rPr lang="en-US" sz="1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9. Deficiency Warrants</a:t>
            </a:r>
            <a:endParaRPr lang="en-US" sz="1400" b="1" dirty="0">
              <a:latin typeface="Arial" pitchFamily="34" charset="0"/>
              <a:cs typeface="Arial" pitchFamily="34" charset="0"/>
            </a:endParaRPr>
          </a:p>
          <a:p>
            <a:pPr marL="457200" indent="-457200" eaLnBrk="1" fontAlgn="b" hangingPunct="1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10. 2012 Legislative Session Transfers</a:t>
            </a:r>
          </a:p>
          <a:p>
            <a:pPr marL="457200" indent="-457200" fontAlgn="b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11. Budget </a:t>
            </a:r>
            <a:r>
              <a:rPr lang="en-US" sz="1400" b="1" dirty="0">
                <a:latin typeface="Arial" pitchFamily="34" charset="0"/>
                <a:cs typeface="Arial" pitchFamily="34" charset="0"/>
              </a:rPr>
              <a:t>Stabilization Fund 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I.C. </a:t>
            </a:r>
            <a:r>
              <a:rPr lang="en-US" sz="1400" b="1" dirty="0">
                <a:latin typeface="Arial" pitchFamily="34" charset="0"/>
                <a:cs typeface="Arial" pitchFamily="34" charset="0"/>
              </a:rPr>
              <a:t>§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57-814</a:t>
            </a:r>
          </a:p>
          <a:p>
            <a:pPr marL="457200" indent="-457200" fontAlgn="b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12. </a:t>
            </a:r>
            <a:r>
              <a:rPr lang="en-US" sz="1400" b="1" dirty="0">
                <a:latin typeface="Arial" pitchFamily="34" charset="0"/>
                <a:cs typeface="Arial" pitchFamily="34" charset="0"/>
              </a:rPr>
              <a:t>H345 Budget Stabilization Fund </a:t>
            </a:r>
            <a:endParaRPr lang="en-US" sz="1400" b="1" dirty="0" smtClean="0">
              <a:latin typeface="Arial" pitchFamily="34" charset="0"/>
              <a:cs typeface="Arial" pitchFamily="34" charset="0"/>
            </a:endParaRPr>
          </a:p>
          <a:p>
            <a:pPr marL="457200" indent="-457200" fontAlgn="b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13. S1196 Consumer </a:t>
            </a:r>
            <a:r>
              <a:rPr lang="en-US" sz="1400" b="1" dirty="0">
                <a:latin typeface="Arial" pitchFamily="34" charset="0"/>
                <a:cs typeface="Arial" pitchFamily="34" charset="0"/>
              </a:rPr>
              <a:t>Protection Fund 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AG</a:t>
            </a:r>
          </a:p>
          <a:p>
            <a:pPr marL="457200" indent="-457200" fontAlgn="b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14. H615 Cat </a:t>
            </a:r>
            <a:r>
              <a:rPr lang="en-US" sz="1400" b="1" dirty="0" err="1" smtClean="0">
                <a:latin typeface="Arial" pitchFamily="34" charset="0"/>
                <a:cs typeface="Arial" pitchFamily="34" charset="0"/>
              </a:rPr>
              <a:t>Hlth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Care Fund (2012 Session)</a:t>
            </a:r>
          </a:p>
          <a:p>
            <a:pPr marL="457200" indent="-457200" fontAlgn="b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15. Cancelled Encumbrances/Misc. Adjustments</a:t>
            </a:r>
          </a:p>
          <a:p>
            <a:pPr marL="457200" indent="-457200" fontAlgn="b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16. NET TRANSFERS</a:t>
            </a:r>
            <a:endParaRPr lang="en-US" sz="800" b="1" u="sng" dirty="0" smtClean="0">
              <a:latin typeface="Arial" pitchFamily="34" charset="0"/>
              <a:cs typeface="Arial" pitchFamily="34" charset="0"/>
            </a:endParaRPr>
          </a:p>
          <a:p>
            <a:pPr marL="457200" indent="-457200" eaLnBrk="1" fontAlgn="b" hangingPunct="1"/>
            <a:endParaRPr lang="en-US" sz="1400" b="1" u="sng" dirty="0" smtClean="0">
              <a:latin typeface="Arial" pitchFamily="34" charset="0"/>
              <a:cs typeface="Arial" pitchFamily="34" charset="0"/>
            </a:endParaRPr>
          </a:p>
          <a:p>
            <a:pPr marL="457200" indent="-457200" eaLnBrk="1" fontAlgn="b" hangingPunct="1"/>
            <a:r>
              <a:rPr lang="en-US" sz="1400" b="1" u="sng" dirty="0" smtClean="0">
                <a:latin typeface="Arial" pitchFamily="34" charset="0"/>
                <a:cs typeface="Arial" pitchFamily="34" charset="0"/>
              </a:rPr>
              <a:t>APPROPRIATIONS:</a:t>
            </a:r>
            <a:endParaRPr lang="en-US" sz="1400" b="1" dirty="0">
              <a:latin typeface="Arial" pitchFamily="34" charset="0"/>
              <a:cs typeface="Arial" pitchFamily="34" charset="0"/>
            </a:endParaRPr>
          </a:p>
          <a:p>
            <a:pPr marL="457200" indent="-457200" eaLnBrk="1" fontAlgn="b" hangingPunct="1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17. FY 2013 Original Appropriations</a:t>
            </a:r>
          </a:p>
          <a:p>
            <a:pPr marL="457200" indent="-457200" eaLnBrk="1" fontAlgn="b" hangingPunct="1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18. Reappropriations / Supplementals</a:t>
            </a:r>
          </a:p>
          <a:p>
            <a:pPr marL="457200" indent="-457200" eaLnBrk="1" fontAlgn="b" hangingPunct="1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19. Rescissions</a:t>
            </a:r>
          </a:p>
          <a:p>
            <a:pPr marL="457200" indent="-457200" eaLnBrk="1" fontAlgn="b" hangingPunct="1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20. Reversions /Receipts to Appropriation</a:t>
            </a:r>
          </a:p>
          <a:p>
            <a:pPr marL="457200" indent="-457200" eaLnBrk="1" fontAlgn="b" hangingPunct="1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21. TOTAL APPROPRIATION</a:t>
            </a:r>
          </a:p>
          <a:p>
            <a:pPr marL="457200" indent="-457200" eaLnBrk="1" fontAlgn="b" hangingPunct="1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22. ESTIMATED </a:t>
            </a:r>
            <a:r>
              <a:rPr lang="en-US" sz="1400" b="1" dirty="0">
                <a:latin typeface="Arial" pitchFamily="34" charset="0"/>
                <a:cs typeface="Arial" pitchFamily="34" charset="0"/>
              </a:rPr>
              <a:t>ENDING BALANCE</a:t>
            </a:r>
          </a:p>
        </p:txBody>
      </p:sp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7315200" y="844389"/>
            <a:ext cx="1264764" cy="6269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1" fontAlgn="b" hangingPunct="1">
              <a:lnSpc>
                <a:spcPct val="110000"/>
              </a:lnSpc>
            </a:pPr>
            <a:r>
              <a:rPr lang="en-US" sz="1400" b="1" u="sng" dirty="0" smtClean="0">
                <a:latin typeface="Arial" pitchFamily="34" charset="0"/>
                <a:cs typeface="Arial" pitchFamily="34" charset="0"/>
              </a:rPr>
              <a:t>    Difference</a:t>
            </a:r>
            <a:endParaRPr lang="en-US" sz="1400" b="1" dirty="0">
              <a:latin typeface="Arial" pitchFamily="34" charset="0"/>
              <a:cs typeface="Arial" pitchFamily="34" charset="0"/>
            </a:endParaRPr>
          </a:p>
          <a:p>
            <a:pPr algn="r"/>
            <a:endParaRPr lang="en-US" sz="1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r"/>
            <a:endParaRPr lang="en-US" sz="1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r"/>
            <a:endParaRPr lang="en-US" sz="1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r"/>
            <a:endParaRPr lang="en-US" sz="800" dirty="0" smtClean="0">
              <a:latin typeface="Arial" pitchFamily="34" charset="0"/>
              <a:cs typeface="Arial" pitchFamily="34" charset="0"/>
            </a:endParaRPr>
          </a:p>
          <a:p>
            <a:pPr algn="r"/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algn="r"/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algn="r"/>
            <a:r>
              <a:rPr lang="en-US" sz="1400" u="sng" dirty="0" smtClean="0">
                <a:latin typeface="Arial" pitchFamily="34" charset="0"/>
                <a:cs typeface="Arial" pitchFamily="34" charset="0"/>
              </a:rPr>
              <a:t>98,308,100</a:t>
            </a:r>
            <a:endParaRPr lang="en-US" sz="1400" u="sng" dirty="0">
              <a:latin typeface="Arial" pitchFamily="34" charset="0"/>
              <a:cs typeface="Arial" pitchFamily="34" charset="0"/>
            </a:endParaRPr>
          </a:p>
          <a:p>
            <a:pPr algn="r"/>
            <a:r>
              <a:rPr lang="en-US" sz="1400" dirty="0" smtClean="0">
                <a:latin typeface="Arial" pitchFamily="34" charset="0"/>
                <a:cs typeface="Arial" pitchFamily="34" charset="0"/>
              </a:rPr>
              <a:t>98,308,100</a:t>
            </a:r>
            <a:endParaRPr lang="en-US" sz="800" dirty="0" smtClean="0">
              <a:latin typeface="Arial" pitchFamily="34" charset="0"/>
              <a:cs typeface="Arial" pitchFamily="34" charset="0"/>
            </a:endParaRPr>
          </a:p>
          <a:p>
            <a:pPr algn="r"/>
            <a:r>
              <a:rPr lang="en-US" sz="1400" dirty="0" smtClean="0">
                <a:latin typeface="Arial" pitchFamily="34" charset="0"/>
                <a:cs typeface="Arial" pitchFamily="34" charset="0"/>
              </a:rPr>
              <a:t>98,308,100</a:t>
            </a:r>
          </a:p>
          <a:p>
            <a:pPr algn="r"/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algn="r"/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algn="r"/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algn="r"/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algn="r" eaLnBrk="1" fontAlgn="b" hangingPunct="1"/>
            <a:endParaRPr lang="en-US" sz="1400" dirty="0">
              <a:latin typeface="Arial" pitchFamily="34" charset="0"/>
              <a:cs typeface="Arial" pitchFamily="34" charset="0"/>
            </a:endParaRPr>
          </a:p>
          <a:p>
            <a:pPr algn="r" eaLnBrk="1" fontAlgn="b" hangingPunct="1"/>
            <a:r>
              <a:rPr lang="en-US" sz="1400" dirty="0" smtClean="0">
                <a:latin typeface="Arial" pitchFamily="34" charset="0"/>
                <a:cs typeface="Arial" pitchFamily="34" charset="0"/>
              </a:rPr>
              <a:t>(85,392,200)</a:t>
            </a:r>
            <a:endParaRPr lang="en-US" sz="1400" dirty="0">
              <a:latin typeface="Arial" pitchFamily="34" charset="0"/>
              <a:cs typeface="Arial" pitchFamily="34" charset="0"/>
            </a:endParaRPr>
          </a:p>
          <a:p>
            <a:pPr algn="r" eaLnBrk="1" fontAlgn="b" hangingPunct="1"/>
            <a:endParaRPr lang="en-US" sz="1400" u="sng" dirty="0" smtClean="0">
              <a:latin typeface="Arial" pitchFamily="34" charset="0"/>
              <a:cs typeface="Arial" pitchFamily="34" charset="0"/>
            </a:endParaRPr>
          </a:p>
          <a:p>
            <a:pPr algn="r" eaLnBrk="1" fontAlgn="b" hangingPunct="1"/>
            <a:r>
              <a:rPr lang="en-US" sz="1400" dirty="0" smtClean="0">
                <a:latin typeface="Arial" pitchFamily="34" charset="0"/>
                <a:cs typeface="Arial" pitchFamily="34" charset="0"/>
              </a:rPr>
              <a:t>3,033,300</a:t>
            </a:r>
          </a:p>
          <a:p>
            <a:pPr algn="r" eaLnBrk="1" fontAlgn="b" hangingPunct="1"/>
            <a:r>
              <a:rPr lang="en-US" sz="1400" u="sng" dirty="0" smtClean="0">
                <a:latin typeface="Arial" pitchFamily="34" charset="0"/>
                <a:cs typeface="Arial" pitchFamily="34" charset="0"/>
              </a:rPr>
              <a:t>545,600 </a:t>
            </a:r>
          </a:p>
          <a:p>
            <a:pPr algn="r" eaLnBrk="1" fontAlgn="b" hangingPunct="1"/>
            <a:r>
              <a:rPr lang="en-US" sz="1400" dirty="0" smtClean="0">
                <a:latin typeface="Arial" pitchFamily="34" charset="0"/>
                <a:cs typeface="Arial" pitchFamily="34" charset="0"/>
              </a:rPr>
              <a:t>(81,813,300)</a:t>
            </a:r>
            <a:endParaRPr lang="en-US" sz="1400" dirty="0">
              <a:latin typeface="Arial" pitchFamily="34" charset="0"/>
              <a:cs typeface="Arial" pitchFamily="34" charset="0"/>
            </a:endParaRPr>
          </a:p>
          <a:p>
            <a:pPr algn="r" eaLnBrk="1" fontAlgn="b" hangingPunct="1"/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algn="r" eaLnBrk="1" fontAlgn="b" hangingPunct="1"/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algn="r" fontAlgn="b"/>
            <a:endParaRPr lang="en-US" sz="1400" u="sng" dirty="0" smtClean="0">
              <a:latin typeface="Arial" pitchFamily="34" charset="0"/>
              <a:cs typeface="Arial" pitchFamily="34" charset="0"/>
            </a:endParaRPr>
          </a:p>
          <a:p>
            <a:pPr algn="r" eaLnBrk="1" fontAlgn="b" hangingPunct="1"/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algn="r" eaLnBrk="1" fontAlgn="b" hangingPunct="1"/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algn="r" eaLnBrk="1" fontAlgn="b" hangingPunct="1"/>
            <a:r>
              <a:rPr lang="en-US" sz="1400" u="sng" dirty="0" smtClean="0">
                <a:latin typeface="Arial" pitchFamily="34" charset="0"/>
                <a:cs typeface="Arial" pitchFamily="34" charset="0"/>
              </a:rPr>
              <a:t>(3,505,200)</a:t>
            </a:r>
          </a:p>
          <a:p>
            <a:pPr algn="r" eaLnBrk="1" fontAlgn="b" hangingPunct="1"/>
            <a:r>
              <a:rPr lang="en-US" sz="1400" dirty="0" smtClean="0">
                <a:latin typeface="Arial" pitchFamily="34" charset="0"/>
                <a:cs typeface="Arial" pitchFamily="34" charset="0"/>
              </a:rPr>
              <a:t>(3,505,200)</a:t>
            </a:r>
          </a:p>
          <a:p>
            <a:pPr algn="r" eaLnBrk="1" fontAlgn="b" hangingPunct="1"/>
            <a:r>
              <a:rPr lang="en-US" sz="1400" dirty="0" smtClean="0">
                <a:latin typeface="Arial" pitchFamily="34" charset="0"/>
                <a:cs typeface="Arial" pitchFamily="34" charset="0"/>
              </a:rPr>
              <a:t>$20,000,000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5638799" y="826181"/>
            <a:ext cx="1453299" cy="6269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1" fontAlgn="b" hangingPunct="1">
              <a:lnSpc>
                <a:spcPct val="110000"/>
              </a:lnSpc>
            </a:pP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1400" b="1" u="sng" dirty="0" smtClean="0">
                <a:latin typeface="Arial" pitchFamily="34" charset="0"/>
                <a:cs typeface="Arial" pitchFamily="34" charset="0"/>
              </a:rPr>
              <a:t>Actuals</a:t>
            </a:r>
            <a:endParaRPr lang="en-US" sz="1400" b="1" u="sng" dirty="0">
              <a:latin typeface="Arial" pitchFamily="34" charset="0"/>
              <a:cs typeface="Arial" pitchFamily="34" charset="0"/>
            </a:endParaRPr>
          </a:p>
          <a:p>
            <a:pPr algn="r"/>
            <a:r>
              <a:rPr lang="en-US" sz="1400" dirty="0" smtClean="0">
                <a:latin typeface="Arial" pitchFamily="34" charset="0"/>
                <a:cs typeface="Arial" pitchFamily="34" charset="0"/>
              </a:rPr>
              <a:t>$99,604,800</a:t>
            </a:r>
          </a:p>
          <a:p>
            <a:pPr algn="r"/>
            <a:r>
              <a:rPr lang="en-US" sz="1400" dirty="0" smtClean="0">
                <a:latin typeface="Arial" pitchFamily="34" charset="0"/>
                <a:cs typeface="Arial" pitchFamily="34" charset="0"/>
              </a:rPr>
              <a:t>1,816,100</a:t>
            </a:r>
          </a:p>
          <a:p>
            <a:pPr algn="r"/>
            <a:r>
              <a:rPr lang="en-US" sz="1400" dirty="0" smtClean="0">
                <a:latin typeface="Arial" pitchFamily="34" charset="0"/>
                <a:cs typeface="Arial" pitchFamily="34" charset="0"/>
              </a:rPr>
              <a:t>37,632,000</a:t>
            </a:r>
          </a:p>
          <a:p>
            <a:pPr algn="r"/>
            <a:endParaRPr lang="en-US" sz="800" dirty="0" smtClean="0">
              <a:latin typeface="Arial" pitchFamily="34" charset="0"/>
              <a:cs typeface="Arial" pitchFamily="34" charset="0"/>
            </a:endParaRPr>
          </a:p>
          <a:p>
            <a:pPr algn="r"/>
            <a:r>
              <a:rPr lang="en-US" sz="1400" dirty="0" smtClean="0">
                <a:latin typeface="Arial" pitchFamily="34" charset="0"/>
                <a:cs typeface="Arial" pitchFamily="34" charset="0"/>
              </a:rPr>
              <a:t>2,657,974,000</a:t>
            </a:r>
            <a:endParaRPr lang="en-US" sz="1400" dirty="0">
              <a:latin typeface="Arial" pitchFamily="34" charset="0"/>
              <a:cs typeface="Arial" pitchFamily="34" charset="0"/>
            </a:endParaRPr>
          </a:p>
          <a:p>
            <a:pPr algn="r"/>
            <a:r>
              <a:rPr lang="en-US" sz="1400" dirty="0" smtClean="0">
                <a:latin typeface="Arial" pitchFamily="34" charset="0"/>
                <a:cs typeface="Arial" pitchFamily="34" charset="0"/>
              </a:rPr>
              <a:t>(6,000,000)</a:t>
            </a:r>
          </a:p>
          <a:p>
            <a:pPr algn="r"/>
            <a:r>
              <a:rPr lang="en-US" sz="1400" u="sng" dirty="0" smtClean="0">
                <a:latin typeface="Arial" pitchFamily="34" charset="0"/>
                <a:cs typeface="Arial" pitchFamily="34" charset="0"/>
              </a:rPr>
              <a:t>98,308,100</a:t>
            </a:r>
          </a:p>
          <a:p>
            <a:pPr algn="r"/>
            <a:r>
              <a:rPr lang="en-US" sz="1400" dirty="0" smtClean="0">
                <a:latin typeface="Arial" pitchFamily="34" charset="0"/>
                <a:cs typeface="Arial" pitchFamily="34" charset="0"/>
              </a:rPr>
              <a:t>2,750,282,100</a:t>
            </a:r>
            <a:endParaRPr lang="en-US" sz="800" dirty="0">
              <a:latin typeface="Arial" pitchFamily="34" charset="0"/>
              <a:cs typeface="Arial" pitchFamily="34" charset="0"/>
            </a:endParaRPr>
          </a:p>
          <a:p>
            <a:pPr algn="r"/>
            <a:r>
              <a:rPr lang="en-US" sz="1400" dirty="0" smtClean="0">
                <a:latin typeface="Arial" pitchFamily="34" charset="0"/>
                <a:cs typeface="Arial" pitchFamily="34" charset="0"/>
              </a:rPr>
              <a:t>2,889,335,000</a:t>
            </a:r>
          </a:p>
          <a:p>
            <a:pPr algn="r"/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algn="r"/>
            <a:endParaRPr lang="en-US" sz="1400" dirty="0">
              <a:latin typeface="Arial" pitchFamily="34" charset="0"/>
              <a:cs typeface="Arial" pitchFamily="34" charset="0"/>
            </a:endParaRPr>
          </a:p>
          <a:p>
            <a:pPr algn="r"/>
            <a:r>
              <a:rPr lang="en-US" sz="1400" dirty="0">
                <a:latin typeface="Arial" pitchFamily="34" charset="0"/>
                <a:cs typeface="Arial" pitchFamily="34" charset="0"/>
              </a:rPr>
              <a:t>(6,390,700)</a:t>
            </a:r>
          </a:p>
          <a:p>
            <a:pPr algn="r"/>
            <a:r>
              <a:rPr lang="en-US" sz="1400" dirty="0">
                <a:latin typeface="Arial" pitchFamily="34" charset="0"/>
                <a:cs typeface="Arial" pitchFamily="34" charset="0"/>
              </a:rPr>
              <a:t>(700,000)</a:t>
            </a:r>
          </a:p>
          <a:p>
            <a:pPr algn="r"/>
            <a:r>
              <a:rPr lang="en-US" sz="1400" dirty="0">
                <a:latin typeface="Arial" pitchFamily="34" charset="0"/>
                <a:cs typeface="Arial" pitchFamily="34" charset="0"/>
              </a:rPr>
              <a:t>(25,877,100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algn="r"/>
            <a:r>
              <a:rPr lang="en-US" sz="1400" dirty="0" smtClean="0">
                <a:latin typeface="Arial" pitchFamily="34" charset="0"/>
                <a:cs typeface="Arial" pitchFamily="34" charset="0"/>
              </a:rPr>
              <a:t>(85,392,200)</a:t>
            </a:r>
          </a:p>
          <a:p>
            <a:pPr algn="r"/>
            <a:r>
              <a:rPr lang="en-US" sz="1400" dirty="0" smtClean="0">
                <a:latin typeface="Arial" pitchFamily="34" charset="0"/>
                <a:cs typeface="Arial" pitchFamily="34" charset="0"/>
              </a:rPr>
              <a:t>2,014,900</a:t>
            </a:r>
          </a:p>
          <a:p>
            <a:pPr algn="r"/>
            <a:r>
              <a:rPr lang="en-US" sz="1400" dirty="0" smtClean="0">
                <a:latin typeface="Arial" pitchFamily="34" charset="0"/>
                <a:cs typeface="Arial" pitchFamily="34" charset="0"/>
              </a:rPr>
              <a:t>3,033,300</a:t>
            </a:r>
          </a:p>
          <a:p>
            <a:pPr algn="r"/>
            <a:r>
              <a:rPr lang="en-US" sz="1400" u="sng" dirty="0" smtClean="0">
                <a:latin typeface="Arial" pitchFamily="34" charset="0"/>
                <a:cs typeface="Arial" pitchFamily="34" charset="0"/>
              </a:rPr>
              <a:t>545,600</a:t>
            </a:r>
            <a:endParaRPr lang="en-US" sz="1400" u="sng" dirty="0">
              <a:latin typeface="Arial" pitchFamily="34" charset="0"/>
              <a:cs typeface="Arial" pitchFamily="34" charset="0"/>
            </a:endParaRPr>
          </a:p>
          <a:p>
            <a:pPr algn="r"/>
            <a:r>
              <a:rPr lang="en-US" sz="1400" dirty="0" smtClean="0">
                <a:latin typeface="Arial" pitchFamily="34" charset="0"/>
                <a:cs typeface="Arial" pitchFamily="34" charset="0"/>
              </a:rPr>
              <a:t>(112,766,200)</a:t>
            </a:r>
            <a:endParaRPr lang="en-US" sz="800" dirty="0">
              <a:latin typeface="Arial" pitchFamily="34" charset="0"/>
              <a:cs typeface="Arial" pitchFamily="34" charset="0"/>
            </a:endParaRPr>
          </a:p>
          <a:p>
            <a:pPr algn="r" fontAlgn="b"/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algn="r" fontAlgn="b"/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algn="r" fontAlgn="b"/>
            <a:r>
              <a:rPr lang="en-US" sz="1400" dirty="0" smtClean="0">
                <a:latin typeface="Arial" pitchFamily="34" charset="0"/>
                <a:cs typeface="Arial" pitchFamily="34" charset="0"/>
              </a:rPr>
              <a:t>2,702,105,700</a:t>
            </a:r>
          </a:p>
          <a:p>
            <a:pPr algn="r" fontAlgn="b"/>
            <a:r>
              <a:rPr lang="en-US" sz="1400" dirty="0" smtClean="0">
                <a:latin typeface="Arial" pitchFamily="34" charset="0"/>
                <a:cs typeface="Arial" pitchFamily="34" charset="0"/>
              </a:rPr>
              <a:t>50,492,500</a:t>
            </a:r>
          </a:p>
          <a:p>
            <a:pPr algn="r" fontAlgn="b"/>
            <a:r>
              <a:rPr lang="en-US" sz="1400" dirty="0" smtClean="0">
                <a:latin typeface="Arial" pitchFamily="34" charset="0"/>
                <a:cs typeface="Arial" pitchFamily="34" charset="0"/>
              </a:rPr>
              <a:t>(52,477,100)</a:t>
            </a:r>
          </a:p>
          <a:p>
            <a:pPr algn="r" fontAlgn="b"/>
            <a:r>
              <a:rPr lang="en-US" sz="1400" u="sng" dirty="0" smtClean="0">
                <a:latin typeface="Arial" pitchFamily="34" charset="0"/>
                <a:cs typeface="Arial" pitchFamily="34" charset="0"/>
              </a:rPr>
              <a:t>(3,505,200)</a:t>
            </a:r>
          </a:p>
          <a:p>
            <a:pPr algn="r" fontAlgn="b"/>
            <a:r>
              <a:rPr lang="en-US" sz="1400" dirty="0" smtClean="0">
                <a:latin typeface="Arial" pitchFamily="34" charset="0"/>
                <a:cs typeface="Arial" pitchFamily="34" charset="0"/>
              </a:rPr>
              <a:t>2,696,615,900</a:t>
            </a:r>
          </a:p>
          <a:p>
            <a:pPr algn="r" fontAlgn="b"/>
            <a:r>
              <a:rPr lang="en-US" sz="1400" dirty="0" smtClean="0">
                <a:latin typeface="Arial" pitchFamily="34" charset="0"/>
                <a:cs typeface="Arial" pitchFamily="34" charset="0"/>
              </a:rPr>
              <a:t>$79,952,900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4193552" y="838200"/>
            <a:ext cx="1447800" cy="6269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fontAlgn="b" hangingPunct="1">
              <a:lnSpc>
                <a:spcPct val="110000"/>
              </a:lnSpc>
            </a:pP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1400" b="1" u="sng" dirty="0" smtClean="0">
                <a:latin typeface="Arial" pitchFamily="34" charset="0"/>
                <a:cs typeface="Arial" pitchFamily="34" charset="0"/>
              </a:rPr>
              <a:t>Sine Die</a:t>
            </a:r>
            <a:endParaRPr lang="en-US" sz="1400" b="1" u="sng" dirty="0">
              <a:latin typeface="Arial" pitchFamily="34" charset="0"/>
              <a:cs typeface="Arial" pitchFamily="34" charset="0"/>
            </a:endParaRPr>
          </a:p>
          <a:p>
            <a:pPr algn="r"/>
            <a:r>
              <a:rPr lang="en-US" sz="1400" dirty="0" smtClean="0">
                <a:latin typeface="Arial" pitchFamily="34" charset="0"/>
                <a:cs typeface="Arial" pitchFamily="34" charset="0"/>
              </a:rPr>
              <a:t>$99,604,800</a:t>
            </a:r>
          </a:p>
          <a:p>
            <a:pPr algn="r"/>
            <a:r>
              <a:rPr lang="en-US" sz="1400" dirty="0" smtClean="0">
                <a:latin typeface="Arial" pitchFamily="34" charset="0"/>
                <a:cs typeface="Arial" pitchFamily="34" charset="0"/>
              </a:rPr>
              <a:t>1,816,100</a:t>
            </a:r>
          </a:p>
          <a:p>
            <a:pPr algn="r"/>
            <a:r>
              <a:rPr lang="en-US" sz="1400" dirty="0" smtClean="0">
                <a:latin typeface="Arial" pitchFamily="34" charset="0"/>
                <a:cs typeface="Arial" pitchFamily="34" charset="0"/>
              </a:rPr>
              <a:t>37,632,000</a:t>
            </a:r>
          </a:p>
          <a:p>
            <a:pPr algn="r"/>
            <a:endParaRPr lang="en-US" sz="800" dirty="0" smtClean="0">
              <a:latin typeface="Arial" pitchFamily="34" charset="0"/>
              <a:cs typeface="Arial" pitchFamily="34" charset="0"/>
            </a:endParaRPr>
          </a:p>
          <a:p>
            <a:pPr algn="r"/>
            <a:r>
              <a:rPr lang="en-US" sz="1400" dirty="0" smtClean="0">
                <a:latin typeface="Arial" pitchFamily="34" charset="0"/>
                <a:cs typeface="Arial" pitchFamily="34" charset="0"/>
              </a:rPr>
              <a:t>2,657,974,000</a:t>
            </a:r>
            <a:endParaRPr lang="en-US" sz="1400" dirty="0">
              <a:latin typeface="Arial" pitchFamily="34" charset="0"/>
              <a:cs typeface="Arial" pitchFamily="34" charset="0"/>
            </a:endParaRPr>
          </a:p>
          <a:p>
            <a:pPr algn="r"/>
            <a:r>
              <a:rPr lang="en-US" sz="1400" dirty="0" smtClean="0">
                <a:latin typeface="Arial" pitchFamily="34" charset="0"/>
                <a:cs typeface="Arial" pitchFamily="34" charset="0"/>
              </a:rPr>
              <a:t>(6,000,000)</a:t>
            </a:r>
          </a:p>
          <a:p>
            <a:pPr algn="r"/>
            <a:r>
              <a:rPr lang="en-US" sz="1400" u="sng" dirty="0" smtClean="0">
                <a:latin typeface="Arial" pitchFamily="34" charset="0"/>
                <a:cs typeface="Arial" pitchFamily="34" charset="0"/>
              </a:rPr>
              <a:t>0</a:t>
            </a:r>
          </a:p>
          <a:p>
            <a:pPr algn="r"/>
            <a:r>
              <a:rPr lang="en-US" sz="1400" dirty="0" smtClean="0">
                <a:latin typeface="Arial" pitchFamily="34" charset="0"/>
                <a:cs typeface="Arial" pitchFamily="34" charset="0"/>
              </a:rPr>
              <a:t>2,651,974,000</a:t>
            </a:r>
            <a:endParaRPr lang="en-US" sz="800" dirty="0">
              <a:latin typeface="Arial" pitchFamily="34" charset="0"/>
              <a:cs typeface="Arial" pitchFamily="34" charset="0"/>
            </a:endParaRPr>
          </a:p>
          <a:p>
            <a:pPr algn="r"/>
            <a:r>
              <a:rPr lang="en-US" sz="1400" dirty="0" smtClean="0">
                <a:latin typeface="Arial" pitchFamily="34" charset="0"/>
                <a:cs typeface="Arial" pitchFamily="34" charset="0"/>
              </a:rPr>
              <a:t>2,791,026,900</a:t>
            </a:r>
          </a:p>
          <a:p>
            <a:pPr algn="r"/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algn="r"/>
            <a:endParaRPr lang="en-US" sz="1400" dirty="0">
              <a:latin typeface="Arial" pitchFamily="34" charset="0"/>
              <a:cs typeface="Arial" pitchFamily="34" charset="0"/>
            </a:endParaRPr>
          </a:p>
          <a:p>
            <a:pPr algn="r"/>
            <a:r>
              <a:rPr lang="en-US" sz="1400" dirty="0">
                <a:latin typeface="Arial" pitchFamily="34" charset="0"/>
                <a:cs typeface="Arial" pitchFamily="34" charset="0"/>
              </a:rPr>
              <a:t>(6,390,700)</a:t>
            </a:r>
          </a:p>
          <a:p>
            <a:pPr algn="r"/>
            <a:r>
              <a:rPr lang="en-US" sz="1400" dirty="0">
                <a:latin typeface="Arial" pitchFamily="34" charset="0"/>
                <a:cs typeface="Arial" pitchFamily="34" charset="0"/>
              </a:rPr>
              <a:t>(700,000)</a:t>
            </a:r>
          </a:p>
          <a:p>
            <a:pPr algn="r"/>
            <a:r>
              <a:rPr lang="en-US" sz="1400" dirty="0">
                <a:latin typeface="Arial" pitchFamily="34" charset="0"/>
                <a:cs typeface="Arial" pitchFamily="34" charset="0"/>
              </a:rPr>
              <a:t>(25,877,100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algn="r"/>
            <a:r>
              <a:rPr lang="en-US" sz="1400" dirty="0" smtClean="0">
                <a:latin typeface="Arial" pitchFamily="34" charset="0"/>
                <a:cs typeface="Arial" pitchFamily="34" charset="0"/>
              </a:rPr>
              <a:t>0</a:t>
            </a:r>
          </a:p>
          <a:p>
            <a:pPr algn="r"/>
            <a:r>
              <a:rPr lang="en-US" sz="1400" dirty="0" smtClean="0">
                <a:latin typeface="Arial" pitchFamily="34" charset="0"/>
                <a:cs typeface="Arial" pitchFamily="34" charset="0"/>
              </a:rPr>
              <a:t>2,014,900</a:t>
            </a:r>
          </a:p>
          <a:p>
            <a:pPr algn="r"/>
            <a:r>
              <a:rPr lang="en-US" sz="1400" dirty="0" smtClean="0">
                <a:latin typeface="Arial" pitchFamily="34" charset="0"/>
                <a:cs typeface="Arial" pitchFamily="34" charset="0"/>
              </a:rPr>
              <a:t>0</a:t>
            </a:r>
          </a:p>
          <a:p>
            <a:pPr algn="r"/>
            <a:r>
              <a:rPr lang="en-US" sz="1400" u="sng" dirty="0" smtClean="0">
                <a:latin typeface="Arial" pitchFamily="34" charset="0"/>
                <a:cs typeface="Arial" pitchFamily="34" charset="0"/>
              </a:rPr>
              <a:t>0</a:t>
            </a:r>
            <a:endParaRPr lang="en-US" sz="1400" u="sng" dirty="0">
              <a:latin typeface="Arial" pitchFamily="34" charset="0"/>
              <a:cs typeface="Arial" pitchFamily="34" charset="0"/>
            </a:endParaRPr>
          </a:p>
          <a:p>
            <a:pPr algn="r"/>
            <a:r>
              <a:rPr lang="en-US" sz="1400" dirty="0">
                <a:latin typeface="Arial" pitchFamily="34" charset="0"/>
                <a:cs typeface="Arial" pitchFamily="34" charset="0"/>
              </a:rPr>
              <a:t>(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30,952,900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)</a:t>
            </a:r>
            <a:endParaRPr lang="en-US" sz="800" dirty="0">
              <a:latin typeface="Arial" pitchFamily="34" charset="0"/>
              <a:cs typeface="Arial" pitchFamily="34" charset="0"/>
            </a:endParaRPr>
          </a:p>
          <a:p>
            <a:pPr algn="r" fontAlgn="b"/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algn="r" fontAlgn="b"/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algn="r" fontAlgn="b"/>
            <a:r>
              <a:rPr lang="en-US" sz="1400" dirty="0" smtClean="0">
                <a:latin typeface="Arial" pitchFamily="34" charset="0"/>
                <a:cs typeface="Arial" pitchFamily="34" charset="0"/>
              </a:rPr>
              <a:t>2,702,105,700</a:t>
            </a:r>
          </a:p>
          <a:p>
            <a:pPr algn="r" fontAlgn="b"/>
            <a:r>
              <a:rPr lang="en-US" sz="1400" dirty="0" smtClean="0">
                <a:latin typeface="Arial" pitchFamily="34" charset="0"/>
                <a:cs typeface="Arial" pitchFamily="34" charset="0"/>
              </a:rPr>
              <a:t>50,492,500</a:t>
            </a:r>
          </a:p>
          <a:p>
            <a:pPr algn="r" fontAlgn="b"/>
            <a:r>
              <a:rPr lang="en-US" sz="1400" dirty="0" smtClean="0">
                <a:latin typeface="Arial" pitchFamily="34" charset="0"/>
                <a:cs typeface="Arial" pitchFamily="34" charset="0"/>
              </a:rPr>
              <a:t>(52,477,100)</a:t>
            </a:r>
          </a:p>
          <a:p>
            <a:pPr algn="r" fontAlgn="b"/>
            <a:r>
              <a:rPr lang="en-US" sz="1400" u="sng" dirty="0" smtClean="0">
                <a:latin typeface="Arial" pitchFamily="34" charset="0"/>
                <a:cs typeface="Arial" pitchFamily="34" charset="0"/>
              </a:rPr>
              <a:t>0</a:t>
            </a:r>
          </a:p>
          <a:p>
            <a:pPr algn="r" fontAlgn="b"/>
            <a:r>
              <a:rPr lang="en-US" sz="1400" dirty="0" smtClean="0">
                <a:latin typeface="Arial" pitchFamily="34" charset="0"/>
                <a:cs typeface="Arial" pitchFamily="34" charset="0"/>
              </a:rPr>
              <a:t>2,700,121,100</a:t>
            </a:r>
          </a:p>
          <a:p>
            <a:pPr algn="r" fontAlgn="b"/>
            <a:r>
              <a:rPr lang="en-US" sz="1400" dirty="0" smtClean="0">
                <a:latin typeface="Arial" pitchFamily="34" charset="0"/>
                <a:cs typeface="Arial" pitchFamily="34" charset="0"/>
              </a:rPr>
              <a:t>$59,952,900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031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593317" cy="762000"/>
          </a:xfrm>
        </p:spPr>
        <p:txBody>
          <a:bodyPr anchor="t">
            <a:normAutofit fontScale="90000"/>
          </a:bodyPr>
          <a:lstStyle/>
          <a:p>
            <a:r>
              <a:rPr lang="en-US" sz="36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Fiscal Year 2014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5.3% Est. Revenue Growth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533400" y="1066800"/>
            <a:ext cx="37338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eaLnBrk="1" fontAlgn="b" hangingPunct="1"/>
            <a:r>
              <a:rPr lang="en-US" sz="1400" b="1" u="sng" dirty="0" smtClean="0">
                <a:latin typeface="Arial" pitchFamily="34" charset="0"/>
                <a:cs typeface="Arial" pitchFamily="34" charset="0"/>
              </a:rPr>
              <a:t>REVENUE</a:t>
            </a:r>
            <a:r>
              <a:rPr lang="en-US" sz="1400" b="1" u="sng" dirty="0">
                <a:latin typeface="Arial" pitchFamily="34" charset="0"/>
                <a:cs typeface="Arial" pitchFamily="34" charset="0"/>
              </a:rPr>
              <a:t>:</a:t>
            </a:r>
            <a:r>
              <a:rPr lang="en-US" sz="1400" b="1" dirty="0">
                <a:latin typeface="Arial" pitchFamily="34" charset="0"/>
                <a:cs typeface="Arial" pitchFamily="34" charset="0"/>
              </a:rPr>
              <a:t>   </a:t>
            </a:r>
          </a:p>
          <a:p>
            <a:pPr marL="457200" indent="-457200" eaLnBrk="1" fontAlgn="b" hangingPunct="1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 1. </a:t>
            </a:r>
            <a:r>
              <a:rPr lang="en-US" sz="1400" b="1" dirty="0">
                <a:latin typeface="Arial" pitchFamily="34" charset="0"/>
                <a:cs typeface="Arial" pitchFamily="34" charset="0"/>
              </a:rPr>
              <a:t>E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stimated Beginning Balance</a:t>
            </a:r>
          </a:p>
          <a:p>
            <a:pPr marL="457200" indent="-457200" eaLnBrk="1" fontAlgn="b" hangingPunct="1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 2. DFM Original Rev Estimate 5.3%</a:t>
            </a:r>
          </a:p>
          <a:p>
            <a:pPr marL="457200" indent="-457200" fontAlgn="b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 3. Impacts of Legislation  (.9%)</a:t>
            </a:r>
          </a:p>
          <a:p>
            <a:pPr marL="457200" indent="-457200" eaLnBrk="1" fontAlgn="b" hangingPunct="1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1400" b="1" dirty="0">
                <a:latin typeface="Arial" pitchFamily="34" charset="0"/>
                <a:cs typeface="Arial" pitchFamily="34" charset="0"/>
              </a:rPr>
              <a:t>4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. TOTAL REVENUE &amp; BEG BALANCE</a:t>
            </a:r>
            <a:endParaRPr lang="en-US" sz="1400" b="1" u="sng" dirty="0" smtClean="0">
              <a:latin typeface="Arial" pitchFamily="34" charset="0"/>
              <a:cs typeface="Arial" pitchFamily="34" charset="0"/>
            </a:endParaRPr>
          </a:p>
          <a:p>
            <a:pPr marL="457200" indent="-457200" eaLnBrk="1" fontAlgn="b" hangingPunct="1"/>
            <a:endParaRPr lang="en-US" sz="1400" b="1" u="sng" dirty="0" smtClean="0">
              <a:latin typeface="Arial" pitchFamily="34" charset="0"/>
              <a:cs typeface="Arial" pitchFamily="34" charset="0"/>
            </a:endParaRPr>
          </a:p>
          <a:p>
            <a:pPr marL="457200" indent="-457200" eaLnBrk="1" fontAlgn="b" hangingPunct="1"/>
            <a:r>
              <a:rPr lang="en-US" sz="1400" b="1" u="sng" dirty="0" smtClean="0">
                <a:latin typeface="Arial" pitchFamily="34" charset="0"/>
                <a:cs typeface="Arial" pitchFamily="34" charset="0"/>
              </a:rPr>
              <a:t>TRANSFERS:</a:t>
            </a:r>
          </a:p>
          <a:p>
            <a:pPr marL="457200" indent="-457200" eaLnBrk="1" fontAlgn="b" hangingPunct="1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 5.  Idaho Opportunity Fund  S1174</a:t>
            </a:r>
            <a:endParaRPr lang="en-US" sz="1400" b="1" dirty="0">
              <a:latin typeface="Arial" pitchFamily="34" charset="0"/>
              <a:cs typeface="Arial" pitchFamily="34" charset="0"/>
            </a:endParaRPr>
          </a:p>
          <a:p>
            <a:pPr marL="457200" indent="-457200" eaLnBrk="1" fontAlgn="b" hangingPunct="1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 6.  Budget Stabilization Fund §57-814</a:t>
            </a:r>
          </a:p>
          <a:p>
            <a:pPr marL="457200" indent="-457200" eaLnBrk="1" fontAlgn="b" hangingPunct="1"/>
            <a:r>
              <a:rPr lang="en-US" sz="14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7.  Deficiency Warrants (next session)</a:t>
            </a:r>
          </a:p>
          <a:p>
            <a:pPr marL="457200" indent="-457200" eaLnBrk="1" fontAlgn="b" hangingPunct="1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 8.  TOTAL TRANSFERS</a:t>
            </a:r>
          </a:p>
          <a:p>
            <a:pPr marL="457200" indent="-457200" eaLnBrk="1" fontAlgn="b" hangingPunct="1"/>
            <a:endParaRPr lang="en-US" sz="1400" b="1" u="sng" dirty="0" smtClean="0">
              <a:latin typeface="Arial" pitchFamily="34" charset="0"/>
              <a:cs typeface="Arial" pitchFamily="34" charset="0"/>
            </a:endParaRPr>
          </a:p>
          <a:p>
            <a:pPr marL="457200" indent="-457200" eaLnBrk="1" fontAlgn="b" hangingPunct="1"/>
            <a:r>
              <a:rPr lang="en-US" sz="1400" b="1" u="sng" dirty="0" smtClean="0">
                <a:latin typeface="Arial" pitchFamily="34" charset="0"/>
                <a:cs typeface="Arial" pitchFamily="34" charset="0"/>
              </a:rPr>
              <a:t>APPROPRIATIONS:</a:t>
            </a:r>
            <a:endParaRPr lang="en-US" sz="1400" b="1" dirty="0">
              <a:latin typeface="Arial" pitchFamily="34" charset="0"/>
              <a:cs typeface="Arial" pitchFamily="34" charset="0"/>
            </a:endParaRPr>
          </a:p>
          <a:p>
            <a:pPr marL="457200" indent="-457200" eaLnBrk="1" fontAlgn="b" hangingPunct="1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1400" b="1" dirty="0">
                <a:latin typeface="Arial" pitchFamily="34" charset="0"/>
                <a:cs typeface="Arial" pitchFamily="34" charset="0"/>
              </a:rPr>
              <a:t>9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.  FY 2014 </a:t>
            </a:r>
            <a:r>
              <a:rPr lang="en-US" sz="1400" b="1" dirty="0">
                <a:latin typeface="Arial" pitchFamily="34" charset="0"/>
                <a:cs typeface="Arial" pitchFamily="34" charset="0"/>
              </a:rPr>
              <a:t>O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riginal Appropriations</a:t>
            </a:r>
            <a:endParaRPr lang="en-US" sz="900" b="1" dirty="0" smtClean="0">
              <a:latin typeface="Arial" pitchFamily="34" charset="0"/>
              <a:cs typeface="Arial" pitchFamily="34" charset="0"/>
            </a:endParaRPr>
          </a:p>
          <a:p>
            <a:pPr marL="457200" indent="-457200" eaLnBrk="1" fontAlgn="b" hangingPunct="1"/>
            <a:endParaRPr lang="en-US" sz="1400" b="1" dirty="0" smtClean="0">
              <a:latin typeface="Arial" pitchFamily="34" charset="0"/>
              <a:cs typeface="Arial" pitchFamily="34" charset="0"/>
            </a:endParaRPr>
          </a:p>
          <a:p>
            <a:pPr marL="457200" indent="-457200" eaLnBrk="1" fontAlgn="b" hangingPunct="1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10</a:t>
            </a:r>
            <a:r>
              <a:rPr lang="en-US" sz="1400" b="1" i="1" dirty="0" smtClean="0">
                <a:latin typeface="Arial" pitchFamily="34" charset="0"/>
                <a:cs typeface="Arial" pitchFamily="34" charset="0"/>
              </a:rPr>
              <a:t>. ESTIMATED ENDING BALANCE</a:t>
            </a:r>
            <a:endParaRPr lang="en-US" sz="1400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5572334" y="1066800"/>
            <a:ext cx="1493843" cy="3544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fontAlgn="b">
              <a:lnSpc>
                <a:spcPct val="110000"/>
              </a:lnSpc>
            </a:pPr>
            <a:r>
              <a:rPr lang="en-US" sz="1400" b="1" u="sng" dirty="0" smtClean="0">
                <a:latin typeface="Arial" pitchFamily="34" charset="0"/>
                <a:cs typeface="Arial" pitchFamily="34" charset="0"/>
              </a:rPr>
              <a:t>Actuals</a:t>
            </a:r>
          </a:p>
          <a:p>
            <a:pPr algn="r"/>
            <a:endParaRPr lang="en-US" sz="200" b="1" dirty="0" smtClean="0">
              <a:latin typeface="Arial" pitchFamily="34" charset="0"/>
              <a:cs typeface="Arial" pitchFamily="34" charset="0"/>
            </a:endParaRPr>
          </a:p>
          <a:p>
            <a:pPr algn="r"/>
            <a:r>
              <a:rPr lang="en-US" sz="1400" dirty="0" smtClean="0">
                <a:latin typeface="Arial" pitchFamily="34" charset="0"/>
                <a:cs typeface="Arial" pitchFamily="34" charset="0"/>
              </a:rPr>
              <a:t>$79,952,900</a:t>
            </a:r>
          </a:p>
          <a:p>
            <a:pPr algn="r"/>
            <a:r>
              <a:rPr lang="en-US" sz="1400" dirty="0" smtClean="0">
                <a:latin typeface="Arial" pitchFamily="34" charset="0"/>
                <a:cs typeface="Arial" pitchFamily="34" charset="0"/>
              </a:rPr>
              <a:t>2,799,105,000</a:t>
            </a:r>
          </a:p>
          <a:p>
            <a:pPr algn="r"/>
            <a:r>
              <a:rPr lang="en-US" sz="1400" u="sng" dirty="0" smtClean="0">
                <a:latin typeface="Arial" pitchFamily="34" charset="0"/>
                <a:cs typeface="Arial" pitchFamily="34" charset="0"/>
              </a:rPr>
              <a:t>(24,052,500)</a:t>
            </a:r>
          </a:p>
          <a:p>
            <a:pPr algn="r"/>
            <a:r>
              <a:rPr lang="en-US" sz="1400" dirty="0" smtClean="0">
                <a:latin typeface="Arial" pitchFamily="34" charset="0"/>
                <a:cs typeface="Arial" pitchFamily="34" charset="0"/>
              </a:rPr>
              <a:t>2,855,005,400</a:t>
            </a:r>
          </a:p>
          <a:p>
            <a:pPr algn="r" fontAlgn="b"/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 algn="r" fontAlgn="b"/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algn="r" fontAlgn="b"/>
            <a:r>
              <a:rPr lang="en-US" sz="1400" dirty="0" smtClean="0">
                <a:latin typeface="Arial" pitchFamily="34" charset="0"/>
                <a:cs typeface="Arial" pitchFamily="34" charset="0"/>
              </a:rPr>
              <a:t>(3,000,000)</a:t>
            </a:r>
          </a:p>
          <a:p>
            <a:pPr algn="r" fontAlgn="b"/>
            <a:r>
              <a:rPr lang="en-US" sz="1400" dirty="0" smtClean="0">
                <a:latin typeface="Arial" pitchFamily="34" charset="0"/>
                <a:cs typeface="Arial" pitchFamily="34" charset="0"/>
              </a:rPr>
              <a:t>(2,375,800)</a:t>
            </a:r>
          </a:p>
          <a:p>
            <a:pPr algn="r" fontAlgn="b"/>
            <a:r>
              <a:rPr lang="en-US" sz="1400" u="sng" dirty="0" smtClean="0">
                <a:latin typeface="Arial" pitchFamily="34" charset="0"/>
                <a:cs typeface="Arial" pitchFamily="34" charset="0"/>
              </a:rPr>
              <a:t>(11,874,900)</a:t>
            </a:r>
            <a:endParaRPr lang="en-US" sz="1400" u="sng" dirty="0">
              <a:latin typeface="Arial" pitchFamily="34" charset="0"/>
              <a:cs typeface="Arial" pitchFamily="34" charset="0"/>
            </a:endParaRPr>
          </a:p>
          <a:p>
            <a:pPr algn="r" fontAlgn="b"/>
            <a:r>
              <a:rPr lang="en-US" sz="1400" dirty="0" smtClean="0">
                <a:latin typeface="Arial" pitchFamily="34" charset="0"/>
                <a:cs typeface="Arial" pitchFamily="34" charset="0"/>
              </a:rPr>
              <a:t>(17,250,700)</a:t>
            </a:r>
          </a:p>
          <a:p>
            <a:pPr algn="r" fontAlgn="b"/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algn="r" fontAlgn="b"/>
            <a:endParaRPr lang="en-US" sz="1400" dirty="0">
              <a:latin typeface="Arial" pitchFamily="34" charset="0"/>
              <a:cs typeface="Arial" pitchFamily="34" charset="0"/>
            </a:endParaRPr>
          </a:p>
          <a:p>
            <a:pPr algn="r" fontAlgn="b"/>
            <a:r>
              <a:rPr lang="en-US" sz="1400" dirty="0" smtClean="0">
                <a:latin typeface="Arial" pitchFamily="34" charset="0"/>
                <a:cs typeface="Arial" pitchFamily="34" charset="0"/>
              </a:rPr>
              <a:t>2,781,023,800</a:t>
            </a:r>
            <a:endParaRPr lang="en-US" sz="1400" dirty="0">
              <a:latin typeface="Arial" pitchFamily="34" charset="0"/>
              <a:cs typeface="Arial" pitchFamily="34" charset="0"/>
            </a:endParaRPr>
          </a:p>
          <a:p>
            <a:pPr algn="r" fontAlgn="b"/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algn="r" fontAlgn="b"/>
            <a:r>
              <a:rPr lang="en-US" sz="1400" dirty="0" smtClean="0">
                <a:latin typeface="Arial" pitchFamily="34" charset="0"/>
                <a:cs typeface="Arial" pitchFamily="34" charset="0"/>
              </a:rPr>
              <a:t>$56,730,900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/>
        </p:nvSpPr>
        <p:spPr bwMode="auto">
          <a:xfrm>
            <a:off x="4000894" y="1062183"/>
            <a:ext cx="1556515" cy="3544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fontAlgn="b">
              <a:lnSpc>
                <a:spcPct val="110000"/>
              </a:lnSpc>
            </a:pPr>
            <a:r>
              <a:rPr lang="en-US" sz="1400" b="1" u="sng" dirty="0" smtClean="0">
                <a:latin typeface="Arial" pitchFamily="34" charset="0"/>
                <a:cs typeface="Arial" pitchFamily="34" charset="0"/>
              </a:rPr>
              <a:t>Sine Die</a:t>
            </a:r>
          </a:p>
          <a:p>
            <a:pPr algn="r"/>
            <a:endParaRPr lang="en-US" sz="200" b="1" dirty="0" smtClean="0">
              <a:latin typeface="Arial" pitchFamily="34" charset="0"/>
              <a:cs typeface="Arial" pitchFamily="34" charset="0"/>
            </a:endParaRPr>
          </a:p>
          <a:p>
            <a:pPr algn="r"/>
            <a:r>
              <a:rPr lang="en-US" sz="1400" dirty="0" smtClean="0">
                <a:latin typeface="Arial" pitchFamily="34" charset="0"/>
                <a:cs typeface="Arial" pitchFamily="34" charset="0"/>
              </a:rPr>
              <a:t>$59,952,900</a:t>
            </a:r>
          </a:p>
          <a:p>
            <a:pPr algn="r"/>
            <a:r>
              <a:rPr lang="en-US" sz="1400" dirty="0" smtClean="0">
                <a:latin typeface="Arial" pitchFamily="34" charset="0"/>
                <a:cs typeface="Arial" pitchFamily="34" charset="0"/>
              </a:rPr>
              <a:t>2,799,105,000</a:t>
            </a:r>
          </a:p>
          <a:p>
            <a:pPr algn="r"/>
            <a:r>
              <a:rPr lang="en-US" sz="1400" u="sng" dirty="0" smtClean="0">
                <a:latin typeface="Arial" pitchFamily="34" charset="0"/>
                <a:cs typeface="Arial" pitchFamily="34" charset="0"/>
              </a:rPr>
              <a:t>(24,052,500)</a:t>
            </a:r>
          </a:p>
          <a:p>
            <a:pPr algn="r"/>
            <a:r>
              <a:rPr lang="en-US" sz="1400" dirty="0" smtClean="0">
                <a:latin typeface="Arial" pitchFamily="34" charset="0"/>
                <a:cs typeface="Arial" pitchFamily="34" charset="0"/>
              </a:rPr>
              <a:t>2,835,005,400</a:t>
            </a:r>
          </a:p>
          <a:p>
            <a:pPr algn="r" fontAlgn="b"/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 lvl="0" algn="r" fontAlgn="b"/>
            <a:endParaRPr lang="en-US" sz="1400" dirty="0">
              <a:latin typeface="Arial" pitchFamily="34" charset="0"/>
              <a:cs typeface="Arial" pitchFamily="34" charset="0"/>
            </a:endParaRPr>
          </a:p>
          <a:p>
            <a:pPr lvl="0" algn="r" fontAlgn="b"/>
            <a:r>
              <a:rPr lang="en-US" sz="1400" dirty="0" smtClean="0">
                <a:latin typeface="Arial" pitchFamily="34" charset="0"/>
                <a:cs typeface="Arial" pitchFamily="34" charset="0"/>
              </a:rPr>
              <a:t>(3,000,000)</a:t>
            </a:r>
            <a:endParaRPr lang="en-US" sz="1400" dirty="0">
              <a:latin typeface="Arial" pitchFamily="34" charset="0"/>
              <a:cs typeface="Arial" pitchFamily="34" charset="0"/>
            </a:endParaRPr>
          </a:p>
          <a:p>
            <a:pPr lvl="0" algn="r" fontAlgn="b"/>
            <a:r>
              <a:rPr lang="en-US" sz="1400" dirty="0" smtClean="0">
                <a:latin typeface="Arial" pitchFamily="34" charset="0"/>
                <a:cs typeface="Arial" pitchFamily="34" charset="0"/>
              </a:rPr>
              <a:t>0</a:t>
            </a:r>
          </a:p>
          <a:p>
            <a:pPr lvl="0" algn="r" fontAlgn="b"/>
            <a:r>
              <a:rPr lang="en-US" sz="1400" u="sng" dirty="0">
                <a:latin typeface="Arial" pitchFamily="34" charset="0"/>
                <a:cs typeface="Arial" pitchFamily="34" charset="0"/>
              </a:rPr>
              <a:t>0</a:t>
            </a:r>
            <a:endParaRPr lang="en-US" sz="1400" u="sng" dirty="0" smtClean="0">
              <a:latin typeface="Arial" pitchFamily="34" charset="0"/>
              <a:cs typeface="Arial" pitchFamily="34" charset="0"/>
            </a:endParaRPr>
          </a:p>
          <a:p>
            <a:pPr lvl="0" algn="r" fontAlgn="b"/>
            <a:r>
              <a:rPr lang="en-US" sz="1400" dirty="0" smtClean="0">
                <a:latin typeface="Arial" pitchFamily="34" charset="0"/>
                <a:cs typeface="Arial" pitchFamily="34" charset="0"/>
              </a:rPr>
              <a:t>(3,000,000)</a:t>
            </a:r>
            <a:endParaRPr lang="en-US" sz="1400" dirty="0">
              <a:latin typeface="Arial" pitchFamily="34" charset="0"/>
              <a:cs typeface="Arial" pitchFamily="34" charset="0"/>
            </a:endParaRPr>
          </a:p>
          <a:p>
            <a:pPr lvl="0" algn="r" fontAlgn="b"/>
            <a:endParaRPr lang="en-US" sz="14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lvl="0" algn="r" fontAlgn="b"/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lvl="0" algn="r" fontAlgn="b"/>
            <a:r>
              <a:rPr lang="en-US" sz="1400" dirty="0" smtClean="0">
                <a:latin typeface="Arial" pitchFamily="34" charset="0"/>
                <a:cs typeface="Arial" pitchFamily="34" charset="0"/>
              </a:rPr>
              <a:t>2,781,023,800</a:t>
            </a:r>
            <a:endParaRPr lang="en-US" sz="14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r" fontAlgn="b"/>
            <a:endParaRPr lang="en-US" sz="1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r" fontAlgn="b"/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$50,981,600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7002543" y="1066800"/>
            <a:ext cx="1410399" cy="3544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fontAlgn="b">
              <a:lnSpc>
                <a:spcPct val="110000"/>
              </a:lnSpc>
            </a:pPr>
            <a:r>
              <a:rPr lang="en-US" sz="1400" b="1" u="sng" dirty="0" smtClean="0">
                <a:latin typeface="Arial" pitchFamily="34" charset="0"/>
                <a:cs typeface="Arial" pitchFamily="34" charset="0"/>
              </a:rPr>
              <a:t>Difference</a:t>
            </a:r>
          </a:p>
          <a:p>
            <a:pPr algn="r"/>
            <a:endParaRPr lang="en-US" sz="200" b="1" dirty="0" smtClean="0">
              <a:latin typeface="Arial" pitchFamily="34" charset="0"/>
              <a:cs typeface="Arial" pitchFamily="34" charset="0"/>
            </a:endParaRPr>
          </a:p>
          <a:p>
            <a:pPr algn="r"/>
            <a:r>
              <a:rPr lang="en-US" sz="1400" dirty="0" smtClean="0">
                <a:latin typeface="Arial" pitchFamily="34" charset="0"/>
                <a:cs typeface="Arial" pitchFamily="34" charset="0"/>
              </a:rPr>
              <a:t>$20,000,000</a:t>
            </a:r>
          </a:p>
          <a:p>
            <a:pPr algn="r"/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algn="r"/>
            <a:endParaRPr lang="en-US" sz="1400" u="sng" dirty="0" smtClean="0">
              <a:latin typeface="Arial" pitchFamily="34" charset="0"/>
              <a:cs typeface="Arial" pitchFamily="34" charset="0"/>
            </a:endParaRPr>
          </a:p>
          <a:p>
            <a:pPr algn="r"/>
            <a:r>
              <a:rPr lang="en-US" sz="1400" dirty="0" smtClean="0">
                <a:latin typeface="Arial" pitchFamily="34" charset="0"/>
                <a:cs typeface="Arial" pitchFamily="34" charset="0"/>
              </a:rPr>
              <a:t>20,000,000</a:t>
            </a:r>
          </a:p>
          <a:p>
            <a:pPr algn="r" fontAlgn="b"/>
            <a:endParaRPr lang="en-US" sz="1200" dirty="0" smtClean="0">
              <a:latin typeface="Arial" pitchFamily="34" charset="0"/>
              <a:cs typeface="Arial" pitchFamily="34" charset="0"/>
            </a:endParaRPr>
          </a:p>
          <a:p>
            <a:pPr algn="r" fontAlgn="b"/>
            <a:endParaRPr lang="en-US" sz="1400" dirty="0">
              <a:latin typeface="Arial" pitchFamily="34" charset="0"/>
              <a:cs typeface="Arial" pitchFamily="34" charset="0"/>
            </a:endParaRPr>
          </a:p>
          <a:p>
            <a:pPr lvl="0" algn="r" fontAlgn="b"/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lvl="0" algn="r" fontAlgn="b"/>
            <a:r>
              <a:rPr lang="en-US" sz="1400" dirty="0" smtClean="0">
                <a:latin typeface="Arial" pitchFamily="34" charset="0"/>
                <a:cs typeface="Arial" pitchFamily="34" charset="0"/>
              </a:rPr>
              <a:t>(2,375,800)</a:t>
            </a:r>
            <a:endParaRPr lang="en-US" sz="1400" dirty="0">
              <a:latin typeface="Arial" pitchFamily="34" charset="0"/>
              <a:cs typeface="Arial" pitchFamily="34" charset="0"/>
            </a:endParaRPr>
          </a:p>
          <a:p>
            <a:pPr lvl="0" algn="r" fontAlgn="b"/>
            <a:r>
              <a:rPr lang="en-US" sz="1400" u="sng" dirty="0" smtClean="0">
                <a:latin typeface="Arial" pitchFamily="34" charset="0"/>
                <a:cs typeface="Arial" pitchFamily="34" charset="0"/>
              </a:rPr>
              <a:t>(11,874,900)</a:t>
            </a:r>
          </a:p>
          <a:p>
            <a:pPr lvl="0" algn="r" fontAlgn="b"/>
            <a:r>
              <a:rPr lang="en-US" sz="1400" dirty="0" smtClean="0">
                <a:latin typeface="Arial" pitchFamily="34" charset="0"/>
                <a:cs typeface="Arial" pitchFamily="34" charset="0"/>
              </a:rPr>
              <a:t>(14,250,700)</a:t>
            </a:r>
            <a:endParaRPr lang="en-US" sz="1400" dirty="0">
              <a:latin typeface="Arial" pitchFamily="34" charset="0"/>
              <a:cs typeface="Arial" pitchFamily="34" charset="0"/>
            </a:endParaRPr>
          </a:p>
          <a:p>
            <a:pPr lvl="0" algn="r" fontAlgn="b"/>
            <a:endParaRPr lang="en-US" sz="1400" dirty="0">
              <a:latin typeface="Arial" pitchFamily="34" charset="0"/>
              <a:cs typeface="Arial" pitchFamily="34" charset="0"/>
            </a:endParaRPr>
          </a:p>
          <a:p>
            <a:pPr lvl="0" algn="r" fontAlgn="b"/>
            <a:endParaRPr lang="en-US" sz="14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r" fontAlgn="b"/>
            <a:endParaRPr lang="en-US" sz="1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r" fontAlgn="b"/>
            <a:endParaRPr lang="en-US" sz="1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r" fontAlgn="b"/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$5,749,300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8859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Line 3"/>
          <p:cNvSpPr>
            <a:spLocks noChangeShapeType="1"/>
          </p:cNvSpPr>
          <p:nvPr/>
        </p:nvSpPr>
        <p:spPr bwMode="auto">
          <a:xfrm flipH="1">
            <a:off x="8229600" y="3319463"/>
            <a:ext cx="304800" cy="1524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39" name="Text Box 4"/>
          <p:cNvSpPr txBox="1">
            <a:spLocks noChangeArrowheads="1"/>
          </p:cNvSpPr>
          <p:nvPr/>
        </p:nvSpPr>
        <p:spPr bwMode="auto">
          <a:xfrm>
            <a:off x="457200" y="323165"/>
            <a:ext cx="411401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4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4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4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4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4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en-US" sz="3600" b="0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Gen Fund History</a:t>
            </a:r>
            <a:endParaRPr lang="en-US" sz="3600" b="0" dirty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818313" y="2778125"/>
            <a:ext cx="1524000" cy="3925888"/>
            <a:chOff x="4550" y="1728"/>
            <a:chExt cx="960" cy="2256"/>
          </a:xfrm>
        </p:grpSpPr>
        <p:sp>
          <p:nvSpPr>
            <p:cNvPr id="14343" name="Line 7"/>
            <p:cNvSpPr>
              <a:spLocks noChangeShapeType="1"/>
            </p:cNvSpPr>
            <p:nvPr/>
          </p:nvSpPr>
          <p:spPr bwMode="auto">
            <a:xfrm flipH="1">
              <a:off x="4550" y="1728"/>
              <a:ext cx="96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44" name="Line 8"/>
            <p:cNvSpPr>
              <a:spLocks noChangeShapeType="1"/>
            </p:cNvSpPr>
            <p:nvPr/>
          </p:nvSpPr>
          <p:spPr bwMode="auto">
            <a:xfrm flipH="1">
              <a:off x="4550" y="3696"/>
              <a:ext cx="96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45" name="Line 9"/>
            <p:cNvSpPr>
              <a:spLocks noChangeShapeType="1"/>
            </p:cNvSpPr>
            <p:nvPr/>
          </p:nvSpPr>
          <p:spPr bwMode="auto">
            <a:xfrm flipH="1">
              <a:off x="4550" y="3984"/>
              <a:ext cx="96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38100" cmpd="dbl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" name="Rectangle 21"/>
          <p:cNvSpPr>
            <a:spLocks noChangeArrowheads="1"/>
          </p:cNvSpPr>
          <p:nvPr/>
        </p:nvSpPr>
        <p:spPr bwMode="auto">
          <a:xfrm>
            <a:off x="228600" y="5562600"/>
            <a:ext cx="8305800" cy="989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sz="160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</a:t>
            </a:r>
            <a:r>
              <a:rPr lang="en-US" sz="160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   </a:t>
            </a:r>
            <a:r>
              <a:rPr lang="en-US" sz="1600" dirty="0" smtClean="0">
                <a:latin typeface="Tahoma" pitchFamily="34" charset="0"/>
              </a:rPr>
              <a:t>The </a:t>
            </a:r>
            <a:r>
              <a:rPr lang="en-US" sz="1600" dirty="0">
                <a:latin typeface="Tahoma" pitchFamily="34" charset="0"/>
              </a:rPr>
              <a:t>largest five appropriations </a:t>
            </a:r>
            <a:r>
              <a:rPr lang="en-US" sz="1600" dirty="0" smtClean="0">
                <a:latin typeface="Tahoma" pitchFamily="34" charset="0"/>
              </a:rPr>
              <a:t>for agencies make </a:t>
            </a:r>
            <a:r>
              <a:rPr lang="en-US" sz="1600" dirty="0">
                <a:latin typeface="Tahoma" pitchFamily="34" charset="0"/>
              </a:rPr>
              <a:t>up </a:t>
            </a:r>
            <a:r>
              <a:rPr lang="en-US" sz="1600" dirty="0" smtClean="0">
                <a:latin typeface="Tahoma" pitchFamily="34" charset="0"/>
              </a:rPr>
              <a:t>84.2% </a:t>
            </a:r>
            <a:r>
              <a:rPr lang="en-US" sz="1600" dirty="0">
                <a:latin typeface="Tahoma" pitchFamily="34" charset="0"/>
              </a:rPr>
              <a:t>the General Fund, and the largest 13 make up </a:t>
            </a:r>
            <a:r>
              <a:rPr lang="en-US" sz="1600" dirty="0" smtClean="0">
                <a:latin typeface="Tahoma" pitchFamily="34" charset="0"/>
              </a:rPr>
              <a:t>93.7% </a:t>
            </a:r>
            <a:r>
              <a:rPr lang="en-US" sz="1600" dirty="0">
                <a:latin typeface="Tahoma" pitchFamily="34" charset="0"/>
              </a:rPr>
              <a:t>of the </a:t>
            </a:r>
            <a:r>
              <a:rPr lang="en-US" sz="1600" dirty="0" smtClean="0">
                <a:latin typeface="Tahoma" pitchFamily="34" charset="0"/>
              </a:rPr>
              <a:t>General Fund.</a:t>
            </a:r>
            <a:endParaRPr lang="en-US" sz="1600" dirty="0">
              <a:latin typeface="Tahoma" pitchFamily="34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0127791"/>
              </p:ext>
            </p:extLst>
          </p:nvPr>
        </p:nvGraphicFramePr>
        <p:xfrm>
          <a:off x="495300" y="998071"/>
          <a:ext cx="8229600" cy="4516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0" name="Worksheet" r:id="rId4" imgW="6796937" imgH="3428969" progId="Excel.Sheet.12">
                  <p:embed/>
                </p:oleObj>
              </mc:Choice>
              <mc:Fallback>
                <p:oleObj name="Worksheet" r:id="rId4" imgW="6796937" imgH="342896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95300" y="998071"/>
                        <a:ext cx="8229600" cy="45164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99412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0" y="344090"/>
            <a:ext cx="3581400" cy="609600"/>
          </a:xfrm>
        </p:spPr>
        <p:txBody>
          <a:bodyPr>
            <a:noAutofit/>
          </a:bodyPr>
          <a:lstStyle/>
          <a:p>
            <a:r>
              <a:rPr lang="en-US" sz="3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FY 2012 - 2014</a:t>
            </a:r>
            <a:endParaRPr lang="en-US" sz="3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3008346"/>
              </p:ext>
            </p:extLst>
          </p:nvPr>
        </p:nvGraphicFramePr>
        <p:xfrm>
          <a:off x="228600" y="1021858"/>
          <a:ext cx="8458200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31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24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85137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BSF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When</a:t>
                      </a:r>
                      <a:endParaRPr lang="en-US" sz="20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Beginning</a:t>
                      </a:r>
                      <a:r>
                        <a:rPr lang="en-US" sz="2000" baseline="0" dirty="0" smtClean="0"/>
                        <a:t> Balance</a:t>
                      </a:r>
                      <a:endParaRPr lang="en-US" sz="20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Transfer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IC</a:t>
                      </a:r>
                      <a:r>
                        <a:rPr lang="en-US" sz="2000" baseline="0" dirty="0" smtClean="0"/>
                        <a:t> 57-814</a:t>
                      </a:r>
                      <a:endParaRPr lang="en-US" sz="200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End</a:t>
                      </a:r>
                      <a:r>
                        <a:rPr lang="en-US" sz="2000" baseline="0" dirty="0" smtClean="0"/>
                        <a:t> Bal.</a:t>
                      </a:r>
                      <a:endParaRPr lang="en-US" sz="2000" dirty="0"/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55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FY 2013</a:t>
                      </a:r>
                    </a:p>
                    <a:p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 equal payments</a:t>
                      </a:r>
                      <a:endParaRPr lang="en-US" sz="18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$23.8M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$25.9M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$49.7M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0222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FY 2013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6/30/2013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$85.4</a:t>
                      </a:r>
                      <a:r>
                        <a:rPr lang="en-US" sz="2000" baseline="0" dirty="0" smtClean="0">
                          <a:latin typeface="Arial" pitchFamily="34" charset="0"/>
                          <a:cs typeface="Arial" pitchFamily="34" charset="0"/>
                        </a:rPr>
                        <a:t> M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$135.1M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556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FY 2014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4 equal payments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$2.4M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$137.5M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0095797"/>
              </p:ext>
            </p:extLst>
          </p:nvPr>
        </p:nvGraphicFramePr>
        <p:xfrm>
          <a:off x="228600" y="3581400"/>
          <a:ext cx="8458200" cy="268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31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24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77141">
                <a:tc>
                  <a:txBody>
                    <a:bodyPr/>
                    <a:lstStyle/>
                    <a:p>
                      <a:r>
                        <a:rPr lang="en-US" sz="2600" dirty="0" smtClean="0"/>
                        <a:t>PESF</a:t>
                      </a:r>
                      <a:endParaRPr lang="en-US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When</a:t>
                      </a:r>
                      <a:endParaRPr lang="en-US" sz="20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Beginning</a:t>
                      </a:r>
                      <a:r>
                        <a:rPr lang="en-US" sz="2000" baseline="0" dirty="0" smtClean="0"/>
                        <a:t> Balance</a:t>
                      </a:r>
                      <a:endParaRPr lang="en-US" sz="20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Transfer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Statutory</a:t>
                      </a:r>
                    </a:p>
                    <a:p>
                      <a:pPr algn="ctr"/>
                      <a:r>
                        <a:rPr lang="en-US" sz="1800" dirty="0" smtClean="0"/>
                        <a:t>Yr</a:t>
                      </a:r>
                      <a:r>
                        <a:rPr lang="en-US" sz="1800" baseline="0" dirty="0" smtClean="0"/>
                        <a:t> End </a:t>
                      </a:r>
                      <a:r>
                        <a:rPr lang="en-US" sz="1800" baseline="0" dirty="0" err="1" smtClean="0"/>
                        <a:t>Adj</a:t>
                      </a:r>
                      <a:endParaRPr lang="en-US" sz="18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End</a:t>
                      </a:r>
                      <a:r>
                        <a:rPr lang="en-US" sz="2000" baseline="0" dirty="0" smtClean="0"/>
                        <a:t> Bal.</a:t>
                      </a:r>
                      <a:endParaRPr lang="en-US" sz="2000" dirty="0" smtClean="0"/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2732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FY 2012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July 2011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$11.2M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$21.5M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$4.2M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$36.9M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2732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FY 2013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July 2012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$11.9M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$48.8M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2732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FY</a:t>
                      </a:r>
                      <a:r>
                        <a:rPr lang="en-US" baseline="0" dirty="0" smtClean="0">
                          <a:latin typeface="Arial" pitchFamily="34" charset="0"/>
                          <a:cs typeface="Arial" pitchFamily="34" charset="0"/>
                        </a:rPr>
                        <a:t> 2014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August 2013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est. $15.0M</a:t>
                      </a: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$63.8M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7640">
                <a:tc gridSpan="2">
                  <a:txBody>
                    <a:bodyPr/>
                    <a:lstStyle/>
                    <a:p>
                      <a:pPr algn="l"/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732">
                <a:tc gridSpan="5">
                  <a:txBody>
                    <a:bodyPr/>
                    <a:lstStyle/>
                    <a:p>
                      <a:r>
                        <a:rPr lang="en-US" dirty="0" smtClean="0">
                          <a:latin typeface="Arial" pitchFamily="34" charset="0"/>
                          <a:cs typeface="Arial" pitchFamily="34" charset="0"/>
                        </a:rPr>
                        <a:t>GRAND TOTAL </a:t>
                      </a: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(Budget Stabilization Fund + Public</a:t>
                      </a:r>
                      <a:r>
                        <a:rPr lang="en-US" sz="1600" baseline="0" dirty="0" smtClean="0">
                          <a:latin typeface="Arial" pitchFamily="34" charset="0"/>
                          <a:cs typeface="Arial" pitchFamily="34" charset="0"/>
                        </a:rPr>
                        <a:t> Ed. Stabilization Fund)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$201.3M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475268" y="344090"/>
            <a:ext cx="5638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6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State Reserve Funds</a:t>
            </a:r>
            <a:endParaRPr lang="en-US" sz="3600" dirty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9845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3ECBD4729562E4BBB093D24C7F5A17B" ma:contentTypeVersion="15" ma:contentTypeDescription="Create a new document." ma:contentTypeScope="" ma:versionID="2b6502ae82e22c1be8c5f9750e895290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a067f659f1e062bc97a881f14745d32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33C6E0B-B3F4-4AB1-B673-A4B69828812D}"/>
</file>

<file path=customXml/itemProps2.xml><?xml version="1.0" encoding="utf-8"?>
<ds:datastoreItem xmlns:ds="http://schemas.openxmlformats.org/officeDocument/2006/customXml" ds:itemID="{8BA1C6E6-D8F4-4F95-9F0D-370E927F1102}"/>
</file>

<file path=customXml/itemProps3.xml><?xml version="1.0" encoding="utf-8"?>
<ds:datastoreItem xmlns:ds="http://schemas.openxmlformats.org/officeDocument/2006/customXml" ds:itemID="{A733AA42-85D7-4356-93FA-0888871F2827}"/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1557</TotalTime>
  <Words>558</Words>
  <Application>Microsoft Office PowerPoint</Application>
  <PresentationFormat>On-screen Show (4:3)</PresentationFormat>
  <Paragraphs>236</Paragraphs>
  <Slides>5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Arial</vt:lpstr>
      <vt:lpstr>Calibri</vt:lpstr>
      <vt:lpstr>Georgia</vt:lpstr>
      <vt:lpstr>Tahoma</vt:lpstr>
      <vt:lpstr>Times New Roman</vt:lpstr>
      <vt:lpstr>Wingdings</vt:lpstr>
      <vt:lpstr>Wingdings 2</vt:lpstr>
      <vt:lpstr>Civic</vt:lpstr>
      <vt:lpstr>Worksheet</vt:lpstr>
      <vt:lpstr>Idaho Fiscal Officers Meeting  July 31, 2013</vt:lpstr>
      <vt:lpstr>Fiscal Year 2013  Rev Growth   2.7% Est.;  6.3% Actual</vt:lpstr>
      <vt:lpstr>Fiscal Year 2014     5.3% Est. Revenue Growth</vt:lpstr>
      <vt:lpstr>PowerPoint Presentation</vt:lpstr>
      <vt:lpstr>  FY 2012 - 2014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Cathy Holland-Smith</dc:creator>
  <cp:lastModifiedBy>James Carter</cp:lastModifiedBy>
  <cp:revision>113</cp:revision>
  <cp:lastPrinted>2013-07-30T17:54:48Z</cp:lastPrinted>
  <dcterms:created xsi:type="dcterms:W3CDTF">2012-10-18T16:47:31Z</dcterms:created>
  <dcterms:modified xsi:type="dcterms:W3CDTF">2018-02-23T15:49:13Z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0x01010003ECBD4729562E4BBB093D24C7F5A17B</vt:lpwstr>
  </property>
</Properties>
</file>