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7" r:id="rId4"/>
    <p:sldId id="268" r:id="rId5"/>
    <p:sldId id="258" r:id="rId6"/>
    <p:sldId id="260" r:id="rId7"/>
    <p:sldId id="262" r:id="rId8"/>
    <p:sldId id="270" r:id="rId9"/>
    <p:sldId id="269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9C3C"/>
    <a:srgbClr val="6585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2" autoAdjust="0"/>
  </p:normalViewPr>
  <p:slideViewPr>
    <p:cSldViewPr>
      <p:cViewPr>
        <p:scale>
          <a:sx n="90" d="100"/>
          <a:sy n="90" d="100"/>
        </p:scale>
        <p:origin x="-749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810" cy="479733"/>
          </a:xfrm>
          <a:prstGeom prst="rect">
            <a:avLst/>
          </a:prstGeom>
        </p:spPr>
        <p:txBody>
          <a:bodyPr vert="horz" lIns="94699" tIns="47350" rIns="94699" bIns="473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737" y="0"/>
            <a:ext cx="3169810" cy="479733"/>
          </a:xfrm>
          <a:prstGeom prst="rect">
            <a:avLst/>
          </a:prstGeom>
        </p:spPr>
        <p:txBody>
          <a:bodyPr vert="horz" lIns="94699" tIns="47350" rIns="94699" bIns="47350" rtlCol="0"/>
          <a:lstStyle>
            <a:lvl1pPr algn="r">
              <a:defRPr sz="1200"/>
            </a:lvl1pPr>
          </a:lstStyle>
          <a:p>
            <a:fld id="{4246849D-F30E-4CA2-9833-FDC182E1A6F7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831"/>
            <a:ext cx="3169810" cy="479733"/>
          </a:xfrm>
          <a:prstGeom prst="rect">
            <a:avLst/>
          </a:prstGeom>
        </p:spPr>
        <p:txBody>
          <a:bodyPr vert="horz" lIns="94699" tIns="47350" rIns="94699" bIns="473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737" y="9119831"/>
            <a:ext cx="3169810" cy="479733"/>
          </a:xfrm>
          <a:prstGeom prst="rect">
            <a:avLst/>
          </a:prstGeom>
        </p:spPr>
        <p:txBody>
          <a:bodyPr vert="horz" lIns="94699" tIns="47350" rIns="94699" bIns="47350" rtlCol="0" anchor="b"/>
          <a:lstStyle>
            <a:lvl1pPr algn="r">
              <a:defRPr sz="1200"/>
            </a:lvl1pPr>
          </a:lstStyle>
          <a:p>
            <a:fld id="{1FB89C0A-C187-458F-AE1C-8426FABB9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2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639" tIns="48318" rIns="96639" bIns="483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2"/>
            <a:ext cx="3169920" cy="480060"/>
          </a:xfrm>
          <a:prstGeom prst="rect">
            <a:avLst/>
          </a:prstGeom>
        </p:spPr>
        <p:txBody>
          <a:bodyPr vert="horz" lIns="96639" tIns="48318" rIns="96639" bIns="48318" rtlCol="0"/>
          <a:lstStyle>
            <a:lvl1pPr algn="r">
              <a:defRPr sz="1200"/>
            </a:lvl1pPr>
          </a:lstStyle>
          <a:p>
            <a:fld id="{3248217B-08A7-4490-9C4D-CE8E23BCD734}" type="datetimeFigureOut">
              <a:rPr lang="en-US" smtClean="0"/>
              <a:t>8/12/2015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18" rIns="96639" bIns="483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2"/>
            <a:ext cx="5852160" cy="4320540"/>
          </a:xfrm>
          <a:prstGeom prst="rect">
            <a:avLst/>
          </a:prstGeom>
        </p:spPr>
        <p:txBody>
          <a:bodyPr vert="horz" lIns="96639" tIns="48318" rIns="96639" bIns="483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6"/>
            <a:ext cx="3169920" cy="480060"/>
          </a:xfrm>
          <a:prstGeom prst="rect">
            <a:avLst/>
          </a:prstGeom>
        </p:spPr>
        <p:txBody>
          <a:bodyPr vert="horz" lIns="96639" tIns="48318" rIns="96639" bIns="483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6"/>
            <a:ext cx="3169920" cy="480060"/>
          </a:xfrm>
          <a:prstGeom prst="rect">
            <a:avLst/>
          </a:prstGeom>
        </p:spPr>
        <p:txBody>
          <a:bodyPr vert="horz" lIns="96639" tIns="48318" rIns="96639" bIns="48318" rtlCol="0" anchor="b"/>
          <a:lstStyle>
            <a:lvl1pPr algn="r">
              <a:defRPr sz="1200"/>
            </a:lvl1pPr>
          </a:lstStyle>
          <a:p>
            <a:fld id="{4508B3E2-6108-4771-A818-3170403E9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673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19138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4158E-3967-4B24-AF57-B80172BD11C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72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25D-316A-4472-B1BE-1CA3963E0904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82BC-9CB3-4C3D-90BA-C7E08D9FC487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11B2-5205-4B9B-AC84-9E89D68E8C7A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tx1"/>
                </a:solidFill>
              </a:defRPr>
            </a:lvl1pPr>
            <a:lvl2pPr>
              <a:buClrTx/>
              <a:defRPr>
                <a:solidFill>
                  <a:schemeClr val="tx1"/>
                </a:solidFill>
              </a:defRPr>
            </a:lvl2pPr>
            <a:lvl3pPr>
              <a:buClrTx/>
              <a:defRPr>
                <a:solidFill>
                  <a:schemeClr val="tx1"/>
                </a:solidFill>
              </a:defRPr>
            </a:lvl3pPr>
            <a:lvl4pPr>
              <a:buClrTx/>
              <a:defRPr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E4D6-C264-4DEC-8485-419B1ECFEEC4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589C-3276-4D56-AD4C-759868433EBB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AC2A-2F27-481D-8CD2-EC3B34F9C917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13AC1-A317-49E7-AFD5-73B8CDE9D0F2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13B1-E9E5-44F0-8D17-99D1CEF9FDDA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30FB-F4E5-4911-9CE2-5A03E7FB5F58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E0705-EB2A-4BBD-9AF7-49BC7E1B3B07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49F4-4D95-4FFD-B092-B96A6180C34F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7D4AF1-C923-4488-916B-7F896A19F5D9}" type="datetime1">
              <a:rPr lang="en-US" smtClean="0"/>
              <a:t>8/12/2015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CF02360-D04E-4749-BD12-40D5F81427F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848600" cy="185102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General fund update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286000"/>
          </a:xfrm>
        </p:spPr>
        <p:txBody>
          <a:bodyPr>
            <a:normAutofit fontScale="92500" lnSpcReduction="10000"/>
          </a:bodyPr>
          <a:lstStyle/>
          <a:p>
            <a:r>
              <a:rPr lang="en-US" sz="3900" dirty="0" smtClean="0"/>
              <a:t>FY 2015 &amp; FY 2016</a:t>
            </a:r>
          </a:p>
          <a:p>
            <a:r>
              <a:rPr lang="en-US" sz="3500" dirty="0" smtClean="0"/>
              <a:t>Idaho Fiscal Officers’ Association</a:t>
            </a:r>
          </a:p>
          <a:p>
            <a:r>
              <a:rPr lang="en-US" dirty="0" smtClean="0"/>
              <a:t>Ray Houston</a:t>
            </a:r>
          </a:p>
          <a:p>
            <a:r>
              <a:rPr lang="en-US" dirty="0" err="1" smtClean="0"/>
              <a:t>LSO</a:t>
            </a:r>
            <a:r>
              <a:rPr lang="en-US" dirty="0" smtClean="0"/>
              <a:t>, Budget &amp; Policy Analysis</a:t>
            </a:r>
          </a:p>
          <a:p>
            <a:r>
              <a:rPr lang="en-US" dirty="0" smtClean="0"/>
              <a:t>August 13,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Staff Organizational Chart</a:t>
            </a:r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6353523"/>
              </p:ext>
            </p:extLst>
          </p:nvPr>
        </p:nvGraphicFramePr>
        <p:xfrm>
          <a:off x="5340350" y="1828800"/>
          <a:ext cx="2697163" cy="447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Worksheet" r:id="rId3" imgW="3634748" imgH="6027348" progId="Excel.Sheet.8">
                  <p:embed/>
                </p:oleObj>
              </mc:Choice>
              <mc:Fallback>
                <p:oleObj name="Worksheet" r:id="rId3" imgW="3634748" imgH="602734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0350" y="1828800"/>
                        <a:ext cx="2697163" cy="447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Arrow 7"/>
          <p:cNvSpPr/>
          <p:nvPr/>
        </p:nvSpPr>
        <p:spPr>
          <a:xfrm>
            <a:off x="4419600" y="3810000"/>
            <a:ext cx="990600" cy="990600"/>
          </a:xfrm>
          <a:prstGeom prst="rightArrow">
            <a:avLst/>
          </a:prstGeom>
          <a:solidFill>
            <a:srgbClr val="E49C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LSO</a:t>
            </a:r>
            <a:r>
              <a:rPr lang="en-US" sz="1200" dirty="0" smtClean="0"/>
              <a:t>-BPA</a:t>
            </a:r>
            <a:endParaRPr lang="en-US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43059806"/>
              </p:ext>
            </p:extLst>
          </p:nvPr>
        </p:nvGraphicFramePr>
        <p:xfrm>
          <a:off x="611595" y="1524001"/>
          <a:ext cx="3729810" cy="5077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1530"/>
                <a:gridCol w="1328280"/>
              </a:tblGrid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Cathy Holland-Smith, Division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Manager 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334-4731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3137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Division of Financial Management, Governor’s Office, Legislative Branch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400" kern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Paul Headlee, Deputy Division Manager 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334-4746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687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Public School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Support, 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Educational Services for the Deaf and the Blind, Agricultural Research &amp; Extension, College and Universities, Community Colleges, Health Education Programs,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Office 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of the State Board of Education, Professional-Technical Education, Special Programs (</a:t>
                      </a:r>
                      <a:r>
                        <a:rPr lang="en-US" sz="800" kern="1400" dirty="0" err="1">
                          <a:solidFill>
                            <a:schemeClr val="tx1"/>
                          </a:solidFill>
                          <a:effectLst/>
                        </a:rPr>
                        <a:t>OSBE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),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Superintendent 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of Public Instruction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Richard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Burns 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334-4742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25503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Idaho 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State Police, Military Division, Commission for the Blind and Visually Impaired, Lieutenant Governor, Idaho Public Television, Vocational Rehabilitation, State Independent Living Council, Commission on Hispanic Affairs 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Ray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Houston 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334-4741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687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Dept of Environmental Quality, Dept of Fish &amp; Game, Dept of Lands, Endowment Fund Investment Board, Dept of Parks &amp;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Recreation, 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Lava Hot Springs,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Dept 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of Water Resources,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Dept of Agriculture, Soil 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&amp; Water Conservation Commission,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Public Utilities Commission, Office 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of Energy Resources, Office of Species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Conservation,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Wolf</a:t>
                      </a:r>
                      <a:r>
                        <a:rPr lang="en-US" sz="800" kern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Control, Bill </a:t>
                      </a:r>
                      <a:r>
                        <a:rPr lang="en-US" sz="800" kern="14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Coord</a:t>
                      </a:r>
                      <a:r>
                        <a:rPr lang="en-US" sz="800" kern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Keith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Bybee 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334-4739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4128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Dept of Commerce, Dept of Finance, Industrial Commission, Dept of Insurance, Dept of Labor, Dept of Revenue &amp; Taxation, Regulatory Boards, </a:t>
                      </a:r>
                      <a:r>
                        <a:rPr lang="en-US" sz="800" kern="1400" dirty="0" err="1">
                          <a:solidFill>
                            <a:schemeClr val="tx1"/>
                          </a:solidFill>
                          <a:effectLst/>
                        </a:rPr>
                        <a:t>Div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 of Building Safety,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 Liquor 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Division, State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Lottery, </a:t>
                      </a:r>
                      <a:r>
                        <a:rPr lang="en-US" sz="800" kern="1400" dirty="0" err="1" smtClean="0">
                          <a:solidFill>
                            <a:schemeClr val="tx1"/>
                          </a:solidFill>
                          <a:effectLst/>
                        </a:rPr>
                        <a:t>EORAC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Robyn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Lockett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334-4745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0244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Dept of Administration, Permanent Building Fund, Capitol Commission, Idaho Transportation Dept, Division of Human Resources, PERSI, Arts  Commission, State Controller, Historical  Society, Commission for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Libraries, CEC Committee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Jared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Tatro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334-4740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4128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Dept of Health &amp; Welfare, Catastrophic Health Care Program, Public Health Districts, Division of Veterans Services, Medical Boards, Commission on Aging, Office of Drug Policy, Millennium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Fund Committee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Jared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Hoskins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334-4743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0244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Dept of Correction, Commission on Pardons &amp; Parole, Dept of Juvenile Corrections, Judicial Branch, Attorney General, State Treasurer, Secretary of State, Public Defense Commission, State Appellate Public Defender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J. Shane Winslow,  Data Systems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Manager 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334-4738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31376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Margaret Major, </a:t>
                      </a:r>
                      <a:r>
                        <a:rPr lang="en-US" sz="800" kern="1400" dirty="0" err="1">
                          <a:solidFill>
                            <a:schemeClr val="tx1"/>
                          </a:solidFill>
                          <a:effectLst/>
                        </a:rPr>
                        <a:t>Sr</a:t>
                      </a: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 Admin </a:t>
                      </a: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</a:rPr>
                        <a:t>Assistant 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solidFill>
                            <a:schemeClr val="tx1"/>
                          </a:solidFill>
                          <a:effectLst/>
                        </a:rPr>
                        <a:t>334-3531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757" marR="63757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27220" y="4800600"/>
            <a:ext cx="76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Average tenure 12.1 sessions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81848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2015 Session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Good year for political scientists</a:t>
            </a:r>
          </a:p>
          <a:p>
            <a:r>
              <a:rPr lang="en-US" dirty="0" smtClean="0"/>
              <a:t>Mon. Jan 12 - Sat.  April 11, 90 days, 5</a:t>
            </a:r>
            <a:r>
              <a:rPr lang="en-US" baseline="30000" dirty="0" smtClean="0"/>
              <a:t>th</a:t>
            </a:r>
            <a:r>
              <a:rPr lang="en-US" dirty="0" smtClean="0"/>
              <a:t> longest</a:t>
            </a:r>
          </a:p>
          <a:p>
            <a:pPr marL="182880" lvl="3">
              <a:buSzPct val="85000"/>
            </a:pPr>
            <a:r>
              <a:rPr lang="en-US" dirty="0"/>
              <a:t>763 </a:t>
            </a:r>
            <a:r>
              <a:rPr lang="en-US" dirty="0" smtClean="0"/>
              <a:t>Bills prepared</a:t>
            </a:r>
            <a:r>
              <a:rPr lang="en-US" dirty="0"/>
              <a:t>, 523 introduced, 351 passed, 4 </a:t>
            </a:r>
            <a:r>
              <a:rPr lang="en-US" dirty="0" smtClean="0"/>
              <a:t>vetoed</a:t>
            </a:r>
          </a:p>
          <a:p>
            <a:r>
              <a:rPr lang="en-US" dirty="0" smtClean="0"/>
              <a:t>JFAC introduced 114 bills, 108 or 95% became law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 smtClean="0"/>
              <a:t>108 is 31% of all the 347 bills that became law this year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 smtClean="0"/>
              <a:t>18 </a:t>
            </a:r>
            <a:r>
              <a:rPr lang="en-US" dirty="0" err="1" smtClean="0"/>
              <a:t>supps</a:t>
            </a:r>
            <a:r>
              <a:rPr lang="en-US" dirty="0" smtClean="0"/>
              <a:t>, 81 </a:t>
            </a:r>
            <a:r>
              <a:rPr lang="en-US" dirty="0" err="1" smtClean="0"/>
              <a:t>orig</a:t>
            </a:r>
            <a:r>
              <a:rPr lang="en-US" dirty="0" smtClean="0"/>
              <a:t>, 3 both, 6 trailer or special bills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 smtClean="0"/>
              <a:t>Six did not become law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 err="1" smtClean="0"/>
              <a:t>IDFG</a:t>
            </a:r>
            <a:r>
              <a:rPr lang="en-US" dirty="0" smtClean="0"/>
              <a:t> supplemental S1115 passed Senate but lost in House 35-34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 smtClean="0"/>
              <a:t>S1179 to fund </a:t>
            </a:r>
            <a:r>
              <a:rPr lang="en-US" dirty="0" err="1" smtClean="0"/>
              <a:t>OPE</a:t>
            </a:r>
            <a:r>
              <a:rPr lang="en-US" dirty="0" smtClean="0"/>
              <a:t> pulled when </a:t>
            </a:r>
            <a:r>
              <a:rPr lang="en-US" dirty="0" err="1" smtClean="0"/>
              <a:t>LHTAC</a:t>
            </a:r>
            <a:r>
              <a:rPr lang="en-US" dirty="0" smtClean="0"/>
              <a:t> study held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 smtClean="0"/>
              <a:t>S1180 trailer pulled when epileptic seizure legislation pulled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 smtClean="0"/>
              <a:t>S1191 pulled when H312a, transportation bill had surplus </a:t>
            </a:r>
            <a:r>
              <a:rPr lang="en-US" dirty="0" err="1" smtClean="0"/>
              <a:t>elim</a:t>
            </a:r>
            <a:r>
              <a:rPr lang="en-US" dirty="0" smtClean="0"/>
              <a:t>.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 smtClean="0"/>
              <a:t>Dept of Labor intent, pulled and amended, replacement bill S1192 got line-item veto for using different fund for industry sector grants</a:t>
            </a:r>
          </a:p>
          <a:p>
            <a:pPr marL="1005840" lvl="2" indent="-457200">
              <a:buFont typeface="+mj-lt"/>
              <a:buAutoNum type="arabicParenR"/>
            </a:pPr>
            <a:r>
              <a:rPr lang="en-US" dirty="0" smtClean="0"/>
              <a:t>H325 Occupational License trailer bill pulled back, sponsor said no impact</a:t>
            </a:r>
          </a:p>
          <a:p>
            <a:pPr marL="731520" lvl="1" indent="-457200">
              <a:buFont typeface="+mj-lt"/>
              <a:buAutoNum type="alphaLcPeriod"/>
            </a:pPr>
            <a:endParaRPr lang="en-US" dirty="0" smtClean="0"/>
          </a:p>
          <a:p>
            <a:pPr marL="731520" lvl="1" indent="-457200">
              <a:buFont typeface="+mj-lt"/>
              <a:buAutoNum type="alphaL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More 2015 Session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H312a, Transportation bill, required a conference committee, 6-member committee, 2 days Apr 9-10.  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 smtClean="0"/>
              <a:t>Increased fuel taxes by 7 cents per gallon and raised registration fees by $21 per year, motorcycles $10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I</a:t>
            </a:r>
            <a:r>
              <a:rPr lang="en-US" dirty="0" smtClean="0"/>
              <a:t>t codified a General Fund surplus eliminator with 50% to state highway projects and 50% to the Budget Stabilization Fund. Surplus eliminator sunsets May 31, 2017.</a:t>
            </a:r>
          </a:p>
          <a:p>
            <a:r>
              <a:rPr lang="en-US" dirty="0" smtClean="0"/>
              <a:t>Special Session, 1 day, Monday May 18, 2015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 smtClean="0"/>
              <a:t>Made changes to child </a:t>
            </a:r>
            <a:r>
              <a:rPr lang="en-US" dirty="0"/>
              <a:t>support enforcement </a:t>
            </a:r>
            <a:r>
              <a:rPr lang="en-US" dirty="0" smtClean="0"/>
              <a:t>program</a:t>
            </a:r>
            <a:endParaRPr lang="en-US" dirty="0"/>
          </a:p>
          <a:p>
            <a:pPr marL="731520" lvl="1" indent="-457200">
              <a:buFont typeface="+mj-lt"/>
              <a:buAutoNum type="alphaLcPeriod"/>
            </a:pPr>
            <a:r>
              <a:rPr lang="en-US" dirty="0" smtClean="0"/>
              <a:t>Held in committee during regular session</a:t>
            </a:r>
          </a:p>
          <a:p>
            <a:r>
              <a:rPr lang="en-US" dirty="0"/>
              <a:t>Good year for political </a:t>
            </a:r>
            <a:r>
              <a:rPr lang="en-US" dirty="0" smtClean="0"/>
              <a:t>scientists, something for everyone</a:t>
            </a:r>
            <a:endParaRPr lang="en-US" dirty="0"/>
          </a:p>
          <a:p>
            <a:pPr marL="731520" lvl="1" indent="-457200">
              <a:buFont typeface="+mj-lt"/>
              <a:buAutoNum type="alphaL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7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 anchor="t">
            <a:noAutofit/>
          </a:bodyPr>
          <a:lstStyle/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Fiscal Year 2015 ( $ Millions)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33400" y="990600"/>
            <a:ext cx="3887212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REVENUE</a:t>
            </a:r>
            <a:r>
              <a:rPr lang="en-US" sz="14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  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 1.  Beginning Balance</a:t>
            </a: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2.  After Year-End Cash Reversions</a:t>
            </a:r>
          </a:p>
          <a:p>
            <a:pPr marL="457200" indent="-457200" eaLnBrk="1" fontAlgn="b" hangingPunct="1"/>
            <a:r>
              <a:rPr lang="en-US" sz="800" b="1" dirty="0" smtClean="0">
                <a:latin typeface="Arial" pitchFamily="34" charset="0"/>
                <a:cs typeface="Arial" pitchFamily="34" charset="0"/>
              </a:rPr>
              <a:t>    	</a:t>
            </a:r>
            <a:r>
              <a:rPr lang="en-US" sz="800" b="1" dirty="0" err="1" smtClean="0">
                <a:latin typeface="Arial" pitchFamily="34" charset="0"/>
                <a:cs typeface="Arial" pitchFamily="34" charset="0"/>
              </a:rPr>
              <a:t>H&amp;W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$9,142,100 and </a:t>
            </a:r>
            <a:r>
              <a:rPr lang="en-US" sz="800" b="1" dirty="0" err="1" smtClean="0">
                <a:latin typeface="Arial" pitchFamily="34" charset="0"/>
                <a:cs typeface="Arial" pitchFamily="34" charset="0"/>
              </a:rPr>
              <a:t>CCA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returned $165,300</a:t>
            </a: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3.  FY 2015 Revenue Est 5.3%/Act 8.6%</a:t>
            </a: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4.  Legislation with Fiscal Impact</a:t>
            </a:r>
          </a:p>
          <a:p>
            <a:pPr marL="457200" indent="-457200" fontAlgn="b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5. TOTAL REVENUE</a:t>
            </a:r>
          </a:p>
          <a:p>
            <a:pPr marL="457200" indent="-457200" eaLnBrk="1" fontAlgn="b" hangingPunct="1"/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 6. TOTAL REVENUE &amp; CASH BALANCES</a:t>
            </a:r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TRANSFERS: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 7.  2014 Legislative Session Transfers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8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.  H26 Fires, Pest Deficiency Warrants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 9.  H321a Budget Stabilization Fund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10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S1190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Leg Legal Defense Sage Grouse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11.  H290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Opportunity Scholarship Fund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fontAlgn="b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12. 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Misc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Adjusts/Canceled Encumbrances</a:t>
            </a: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13. 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H312a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BSF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– Surplus Eliminator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14.  H312a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Strategic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Init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Prg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Surp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latin typeface="Arial" pitchFamily="34" charset="0"/>
                <a:cs typeface="Arial" pitchFamily="34" charset="0"/>
              </a:rPr>
              <a:t>Elim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15.  NET TRANSFERS</a:t>
            </a:r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APPROPRIATIONS: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16.  FY 2015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riginal Appropriations</a:t>
            </a: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17.  Net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Supplementals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/(Rescissions)</a:t>
            </a:r>
          </a:p>
          <a:p>
            <a:pPr marL="457200" indent="-457200" fontAlgn="b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18.  Receipts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to Approp/Workers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Comp</a:t>
            </a: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19.  Reversions ($7.8) &amp;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Reapprops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($3.1)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20.  TOTAL  APPROPRIATION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21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ESTIMATED ENDING BAL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707930" y="997670"/>
            <a:ext cx="1486287" cy="553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As of Year-End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$44.4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9.3</a:t>
            </a:r>
          </a:p>
          <a:p>
            <a:pPr algn="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3,056.8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u="sng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3,056.8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3,110.5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-1.7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-18.0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-28.2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-1.1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-0.2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0.3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-54.2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-54.2</a:t>
            </a:r>
            <a:endParaRPr lang="en-US" sz="1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-157.1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2,936.1</a:t>
            </a:r>
            <a:endParaRPr lang="en-US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-20.2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0.3</a:t>
            </a:r>
          </a:p>
          <a:p>
            <a:pPr lvl="0" algn="r" fontAlgn="b"/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-10.9</a:t>
            </a:r>
            <a:endParaRPr lang="en-US" sz="1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2,905.4</a:t>
            </a: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$48.0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191000" y="969055"/>
            <a:ext cx="1429122" cy="57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Sine Die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$44.4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9.1</a:t>
            </a:r>
          </a:p>
          <a:p>
            <a:pPr algn="r"/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2,964.5</a:t>
            </a:r>
          </a:p>
          <a:p>
            <a:pPr algn="r"/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-11.0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2,953.5</a:t>
            </a:r>
          </a:p>
          <a:p>
            <a:pPr algn="r"/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3,007.1</a:t>
            </a:r>
          </a:p>
          <a:p>
            <a:pPr lvl="0" algn="r" fontAlgn="b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-1.7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-18.0</a:t>
            </a: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-25.5</a:t>
            </a: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-1.1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-46.2</a:t>
            </a:r>
          </a:p>
          <a:p>
            <a:pPr lvl="0" algn="r" fontAlgn="b"/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2,936.1</a:t>
            </a:r>
            <a:endParaRPr lang="en-US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-20.2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2,915.9</a:t>
            </a: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$44.9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7078228" y="990600"/>
            <a:ext cx="1447800" cy="57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Difference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0.2</a:t>
            </a:r>
          </a:p>
          <a:p>
            <a:pPr algn="r"/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92.3</a:t>
            </a:r>
          </a:p>
          <a:p>
            <a:pPr algn="r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11.0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103.2</a:t>
            </a:r>
          </a:p>
          <a:p>
            <a:pPr algn="r"/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103.4</a:t>
            </a:r>
          </a:p>
          <a:p>
            <a:pPr lvl="0" algn="r" fontAlgn="b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-2.7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-0.2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0.3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-54.2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54.2</a:t>
            </a: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-110.9</a:t>
            </a:r>
          </a:p>
          <a:p>
            <a:pPr lvl="0" algn="r" fontAlgn="b"/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0.3</a:t>
            </a:r>
          </a:p>
          <a:p>
            <a:pPr lvl="0" algn="r" fontAlgn="b"/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-10.9</a:t>
            </a:r>
            <a:endParaRPr lang="en-US" sz="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-10.6</a:t>
            </a:r>
          </a:p>
          <a:p>
            <a:pPr lvl="0"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$3.1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8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94156"/>
            <a:ext cx="8458200" cy="762000"/>
          </a:xfrm>
        </p:spPr>
        <p:txBody>
          <a:bodyPr anchor="t">
            <a:noAutofit/>
          </a:bodyPr>
          <a:lstStyle/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Fiscal Year 2016 ($ Millions)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55817" y="1156156"/>
            <a:ext cx="3635183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REVENUE</a:t>
            </a:r>
            <a:r>
              <a:rPr lang="en-US" sz="14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  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1.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stimated Beginning Balance</a:t>
            </a:r>
          </a:p>
          <a:p>
            <a:pPr marL="457200" indent="-457200" eaLnBrk="1" fontAlgn="b" hangingPunct="1"/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2. FY 2016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Orig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5.5%/Revised 4.1%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3. Legislation with Fiscal Impact </a:t>
            </a:r>
          </a:p>
          <a:p>
            <a:pPr marL="457200" indent="-457200" fontAlgn="b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4. Behind Forecast July 6.4.%/6.1%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5. TOTAL REVENUE</a:t>
            </a:r>
          </a:p>
          <a:p>
            <a:pPr marL="457200" indent="-457200" eaLnBrk="1" fontAlgn="b" hangingPunct="1"/>
            <a:endParaRPr lang="en-US" sz="1400" b="1" u="sng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6. TOTAL REVENUE &amp; BEG BAL</a:t>
            </a:r>
          </a:p>
          <a:p>
            <a:pPr marL="457200" indent="-457200" eaLnBrk="1" fontAlgn="b" hangingPunct="1"/>
            <a:endParaRPr lang="en-US" sz="8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endParaRPr lang="en-US" sz="8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TRANSFERS: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7. H312 Budget Stabilization Fund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8. S1160 Wolf Control Fund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9. S1166 Commerce – Opportunity Fund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10. S1178 Sec of State Elect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Consol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11. S1190 Fire Suppression Deficiency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12. S1190 Secondary Aquifer Fund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13. S1190 Economic Rec Res 27</a:t>
            </a:r>
            <a:r>
              <a:rPr lang="en-US" sz="1400" b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Payroll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14.  NET TRANSFERS:</a:t>
            </a:r>
            <a:endParaRPr lang="en-US" sz="1400" b="1" u="sng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endParaRPr lang="en-US" sz="8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APPROPRIATIONS: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15. FY 2016 Original Appropriations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16. FY 2016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Reapprops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IEN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IDPR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 eaLnBrk="1" fontAlgn="b" hangingPunct="1"/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17. ESTIMATED ENDING BALANCE</a:t>
            </a:r>
          </a:p>
          <a:p>
            <a:pPr marL="457200" indent="-457200" eaLnBrk="1" fontAlgn="b" hangingPunct="1"/>
            <a:endParaRPr lang="en-US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400" y="1181096"/>
            <a:ext cx="1485870" cy="531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Sine Die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$44.9</a:t>
            </a:r>
          </a:p>
          <a:p>
            <a:pPr algn="r"/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3,127.6</a:t>
            </a: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-10.7</a:t>
            </a:r>
          </a:p>
          <a:p>
            <a:pPr algn="r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3,116.9</a:t>
            </a:r>
          </a:p>
          <a:p>
            <a:pPr algn="r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3,161.9</a:t>
            </a:r>
          </a:p>
          <a:p>
            <a:pPr algn="r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-29.5</a:t>
            </a: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-0.4</a:t>
            </a: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-1.8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0.8</a:t>
            </a: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-27.0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-0.5</a:t>
            </a:r>
          </a:p>
          <a:p>
            <a:pPr algn="r"/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-20.0</a:t>
            </a: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-78.4</a:t>
            </a:r>
          </a:p>
          <a:p>
            <a:pPr algn="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3,071.9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algn="r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$11.6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467124" y="1181096"/>
            <a:ext cx="1467730" cy="531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As of Aug 2015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$48.0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3,181.1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-.7</a:t>
            </a:r>
            <a:endParaRPr lang="en-US" sz="1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3,180.4</a:t>
            </a:r>
          </a:p>
          <a:p>
            <a:pPr algn="r"/>
            <a:endParaRPr lang="en-US" sz="1400" b="1" u="sng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3,228.4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-2.1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-0.4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-1.8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0.8</a:t>
            </a: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-27.0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-0.5</a:t>
            </a:r>
          </a:p>
          <a:p>
            <a:pPr algn="r"/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-20.0</a:t>
            </a:r>
            <a:endParaRPr lang="en-US" sz="1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-50.9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3,071.9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3.1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$102.5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890076" y="1187182"/>
            <a:ext cx="1467730" cy="531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Difference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$3.1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53.5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10.7</a:t>
            </a:r>
          </a:p>
          <a:p>
            <a:pPr algn="r"/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-.7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63.5</a:t>
            </a:r>
          </a:p>
          <a:p>
            <a:pPr algn="r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66.5</a:t>
            </a:r>
          </a:p>
          <a:p>
            <a:pPr algn="r" fontAlgn="b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27.5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algn="r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algn="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27.5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800" b="1" u="sng" dirty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0.0</a:t>
            </a:r>
          </a:p>
          <a:p>
            <a:pPr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3.1</a:t>
            </a:r>
          </a:p>
          <a:p>
            <a:pPr algn="r" fontAlgn="b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$90.9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3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Gen Fund Budget FY 2015 – FY 2016 ($ Millions)</a:t>
            </a: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725590"/>
              </p:ext>
            </p:extLst>
          </p:nvPr>
        </p:nvGraphicFramePr>
        <p:xfrm>
          <a:off x="304800" y="1219200"/>
          <a:ext cx="8534398" cy="504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493520"/>
                <a:gridCol w="1524000"/>
                <a:gridCol w="1447800"/>
                <a:gridCol w="1371600"/>
                <a:gridCol w="990598"/>
              </a:tblGrid>
              <a:tr h="42628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Functional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2009 Orig.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2015 Orig.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2016 Orig.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Chg.</a:t>
                      </a:r>
                      <a:endParaRPr lang="en-US" dirty="0"/>
                    </a:p>
                  </a:txBody>
                  <a:tcPr/>
                </a:tc>
              </a:tr>
              <a:tr h="42628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$1,878.8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$1,779.5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$1,904.3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$124.73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i="1" dirty="0" smtClean="0">
                          <a:solidFill>
                            <a:schemeClr val="tx1"/>
                          </a:solidFill>
                        </a:rPr>
                        <a:t>7.0%</a:t>
                      </a:r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35770">
                <a:tc>
                  <a:txBody>
                    <a:bodyPr/>
                    <a:lstStyle/>
                    <a:p>
                      <a:r>
                        <a:rPr lang="en-US" dirty="0" smtClean="0"/>
                        <a:t>Health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baseline="0" smtClean="0"/>
                        <a:t>Human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619.0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680.9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685.3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4.42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i="1" dirty="0" smtClean="0"/>
                        <a:t>0.6%</a:t>
                      </a:r>
                      <a:endParaRPr lang="en-US" sz="1600" b="1" i="1" dirty="0"/>
                    </a:p>
                  </a:txBody>
                  <a:tcPr anchor="ctr"/>
                </a:tc>
              </a:tr>
              <a:tr h="42628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Safety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272.3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308.0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312.8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4.79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i="1" dirty="0" smtClean="0"/>
                        <a:t>1.6%</a:t>
                      </a:r>
                      <a:endParaRPr lang="en-US" sz="1600" b="1" i="1" dirty="0"/>
                    </a:p>
                  </a:txBody>
                  <a:tcPr anchor="ctr"/>
                </a:tc>
              </a:tr>
              <a:tr h="735770">
                <a:tc>
                  <a:txBody>
                    <a:bodyPr/>
                    <a:lstStyle/>
                    <a:p>
                      <a:r>
                        <a:rPr lang="en-US" dirty="0" smtClean="0"/>
                        <a:t>Natural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1.29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i="1" dirty="0" smtClean="0">
                          <a:solidFill>
                            <a:schemeClr val="tx1"/>
                          </a:solidFill>
                        </a:rPr>
                        <a:t>3.6%</a:t>
                      </a:r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3577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26.8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0.51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i="1" dirty="0" smtClean="0">
                          <a:solidFill>
                            <a:schemeClr val="tx1"/>
                          </a:solidFill>
                        </a:rPr>
                        <a:t>1.9%</a:t>
                      </a:r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3577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Government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102.0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105.2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105.3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i="1" dirty="0" smtClean="0"/>
                        <a:t>0.0%</a:t>
                      </a:r>
                      <a:endParaRPr lang="en-US" sz="1600" b="1" i="1" dirty="0"/>
                    </a:p>
                  </a:txBody>
                  <a:tcPr anchor="ctr"/>
                </a:tc>
              </a:tr>
              <a:tr h="42628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$2,959.3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$2,936.1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$3,071.9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$135.76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i="1" dirty="0" smtClean="0">
                          <a:solidFill>
                            <a:schemeClr val="tx1"/>
                          </a:solidFill>
                        </a:rPr>
                        <a:t>4.6%</a:t>
                      </a:r>
                      <a:endParaRPr lang="en-US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8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State of Idaho Major Reserve Fund Balances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059612"/>
              </p:ext>
            </p:extLst>
          </p:nvPr>
        </p:nvGraphicFramePr>
        <p:xfrm>
          <a:off x="914400" y="1066800"/>
          <a:ext cx="7467600" cy="595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Worksheet" r:id="rId3" imgW="7010441" imgH="6141741" progId="Excel.Sheet.12">
                  <p:embed/>
                </p:oleObj>
              </mc:Choice>
              <mc:Fallback>
                <p:oleObj name="Worksheet" r:id="rId3" imgW="7010441" imgH="614174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066800"/>
                        <a:ext cx="7467600" cy="595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55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2500" dirty="0" smtClean="0"/>
              <a:t>Ended Fiscal Year 2015 with $108.3 million budget surplus (more than needed to balance the FY 2016 budget) </a:t>
            </a:r>
            <a:r>
              <a:rPr lang="en-US" sz="2500" dirty="0" smtClean="0"/>
              <a:t>½ to ITD, ½ to </a:t>
            </a:r>
            <a:r>
              <a:rPr lang="en-US" sz="2500" dirty="0" err="1" smtClean="0"/>
              <a:t>BSF</a:t>
            </a:r>
            <a:r>
              <a:rPr lang="en-US" sz="2500" dirty="0" smtClean="0"/>
              <a:t>; under-estimated FY 2015 revenue by </a:t>
            </a:r>
            <a:r>
              <a:rPr lang="en-US" sz="2500" dirty="0" smtClean="0"/>
              <a:t>$103.2 million or 3.5%</a:t>
            </a:r>
          </a:p>
          <a:p>
            <a:r>
              <a:rPr lang="en-US" sz="2500" dirty="0" smtClean="0"/>
              <a:t>FY 2016 budget is structurally balanced.  August revised estimated revenues of $3,180.4 and appropriations of $3,071.9 for a difference of $108.5 million or 3.4</a:t>
            </a:r>
            <a:r>
              <a:rPr lang="en-US" sz="2500" dirty="0" smtClean="0"/>
              <a:t>%; </a:t>
            </a:r>
            <a:r>
              <a:rPr lang="en-US" sz="2500" dirty="0" err="1" smtClean="0"/>
              <a:t>supplementals</a:t>
            </a:r>
            <a:r>
              <a:rPr lang="en-US" sz="2500" dirty="0" smtClean="0"/>
              <a:t>?</a:t>
            </a:r>
            <a:endParaRPr lang="en-US" sz="2500" dirty="0" smtClean="0"/>
          </a:p>
          <a:p>
            <a:r>
              <a:rPr lang="en-US" sz="2500" dirty="0" smtClean="0"/>
              <a:t>Reserves in good shape. </a:t>
            </a:r>
          </a:p>
          <a:p>
            <a:pPr lvl="1"/>
            <a:r>
              <a:rPr lang="en-US" sz="2100" dirty="0" smtClean="0"/>
              <a:t>Budget Stabilization Fund balance is healthy at $243.8 million, 8% of revenues. Could automatically add another $30.57 million next year if FY 2016 revenues &gt; 5%; plus ½ surplus. </a:t>
            </a:r>
          </a:p>
          <a:p>
            <a:pPr lvl="1"/>
            <a:r>
              <a:rPr lang="en-US" sz="2100" dirty="0" err="1" smtClean="0"/>
              <a:t>PESF</a:t>
            </a:r>
            <a:r>
              <a:rPr lang="en-US" sz="2100" dirty="0" smtClean="0"/>
              <a:t> at $90.9 million, 3% of </a:t>
            </a:r>
            <a:r>
              <a:rPr lang="en-US" sz="2100" dirty="0" err="1" smtClean="0"/>
              <a:t>GF</a:t>
            </a:r>
            <a:r>
              <a:rPr lang="en-US" sz="2100" dirty="0" smtClean="0"/>
              <a:t> revenues, after $21.5 million transfer from Consumer Protection Fund; after-year-end down to $88.5 million, 2.8%</a:t>
            </a:r>
            <a:endParaRPr lang="en-US" sz="2100" dirty="0"/>
          </a:p>
          <a:p>
            <a:pPr lvl="1"/>
            <a:r>
              <a:rPr lang="en-US" sz="2100" dirty="0" smtClean="0"/>
              <a:t>Economic Recovery Reserve already accounts for FY 16 quarterly transfers totaling $20 million for 27</a:t>
            </a:r>
            <a:r>
              <a:rPr lang="en-US" sz="2100" baseline="30000" dirty="0" smtClean="0"/>
              <a:t>th</a:t>
            </a:r>
            <a:r>
              <a:rPr lang="en-US" sz="2100" dirty="0" smtClean="0"/>
              <a:t> payroll. </a:t>
            </a:r>
          </a:p>
          <a:p>
            <a:pPr lvl="1"/>
            <a:r>
              <a:rPr lang="en-US" sz="2100" dirty="0" smtClean="0"/>
              <a:t>Fire deficiency: $10.7, $16.3 left from $27 million transfer, committed.</a:t>
            </a:r>
          </a:p>
          <a:p>
            <a:r>
              <a:rPr lang="en-US" sz="2500" dirty="0" smtClean="0"/>
              <a:t>FY 2017 Outlook: </a:t>
            </a:r>
            <a:r>
              <a:rPr lang="en-US" sz="2500" dirty="0" smtClean="0"/>
              <a:t>In good shape, </a:t>
            </a:r>
            <a:r>
              <a:rPr lang="en-US" sz="2500" dirty="0" err="1" smtClean="0"/>
              <a:t>DFM</a:t>
            </a:r>
            <a:r>
              <a:rPr lang="en-US" sz="2500" dirty="0" smtClean="0"/>
              <a:t> </a:t>
            </a:r>
            <a:r>
              <a:rPr lang="en-US" sz="2500" dirty="0" smtClean="0"/>
              <a:t>revised the </a:t>
            </a:r>
            <a:r>
              <a:rPr lang="en-US" sz="2500" dirty="0"/>
              <a:t>revenue forecast in </a:t>
            </a:r>
            <a:r>
              <a:rPr lang="en-US" sz="2500" dirty="0" smtClean="0"/>
              <a:t>August to 4.1% over FY 2015 actual </a:t>
            </a:r>
            <a:r>
              <a:rPr lang="en-US" sz="2500" dirty="0" smtClean="0"/>
              <a:t>collections; running at 6.1% through July.</a:t>
            </a:r>
            <a:endParaRPr lang="en-US" sz="2500" dirty="0"/>
          </a:p>
          <a:p>
            <a:pPr marL="731520" lvl="1" indent="-457200">
              <a:buFont typeface="+mj-lt"/>
              <a:buAutoNum type="alphaLcPeriod"/>
            </a:pPr>
            <a:endParaRPr lang="en-US" dirty="0"/>
          </a:p>
          <a:p>
            <a:pPr marL="731520" lvl="1" indent="-457200">
              <a:buFont typeface="+mj-lt"/>
              <a:buAutoNum type="alphaL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2360-D04E-4749-BD12-40D5F81427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4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8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0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BEBABB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ECBD4729562E4BBB093D24C7F5A17B" ma:contentTypeVersion="15" ma:contentTypeDescription="Create a new document." ma:contentTypeScope="" ma:versionID="2b6502ae82e22c1be8c5f9750e89529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067f659f1e062bc97a881f14745d32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F6E51D-615B-4A2D-B114-DACEDB54FCF7}"/>
</file>

<file path=customXml/itemProps2.xml><?xml version="1.0" encoding="utf-8"?>
<ds:datastoreItem xmlns:ds="http://schemas.openxmlformats.org/officeDocument/2006/customXml" ds:itemID="{F429BC18-E7CC-474B-9271-348DA79790B0}"/>
</file>

<file path=customXml/itemProps3.xml><?xml version="1.0" encoding="utf-8"?>
<ds:datastoreItem xmlns:ds="http://schemas.openxmlformats.org/officeDocument/2006/customXml" ds:itemID="{6B11CCE6-437D-4E32-9A61-410FA17A3B8F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1848</TotalTime>
  <Words>1294</Words>
  <Application>Microsoft Office PowerPoint</Application>
  <PresentationFormat>On-screen Show (4:3)</PresentationFormat>
  <Paragraphs>337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Clarity</vt:lpstr>
      <vt:lpstr>Microsoft Excel 97-2003 Worksheet</vt:lpstr>
      <vt:lpstr>Worksheet</vt:lpstr>
      <vt:lpstr>General fund update</vt:lpstr>
      <vt:lpstr>Legislative Staff Organizational Chart</vt:lpstr>
      <vt:lpstr>2015 Session Highlights</vt:lpstr>
      <vt:lpstr>More 2015 Session Highlights</vt:lpstr>
      <vt:lpstr>Fiscal Year 2015 ( $ Millions)</vt:lpstr>
      <vt:lpstr>Fiscal Year 2016 ($ Millions)</vt:lpstr>
      <vt:lpstr>Gen Fund Budget FY 2015 – FY 2016 ($ Millions)</vt:lpstr>
      <vt:lpstr>State of Idaho Major Reserve Fund Balances</vt:lpstr>
      <vt:lpstr>Summary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fund review</dc:title>
  <dc:creator>Cathy Holland-Smith</dc:creator>
  <cp:lastModifiedBy>Ray Houston</cp:lastModifiedBy>
  <cp:revision>142</cp:revision>
  <cp:lastPrinted>2015-08-12T14:28:44Z</cp:lastPrinted>
  <dcterms:created xsi:type="dcterms:W3CDTF">2013-12-16T21:58:15Z</dcterms:created>
  <dcterms:modified xsi:type="dcterms:W3CDTF">2015-08-12T15:02:24Z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0x01010003ECBD4729562E4BBB093D24C7F5A17B</vt:lpwstr>
  </property>
</Properties>
</file>