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6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.xml" ContentType="application/vnd.openxmlformats-officedocument.presentationml.slide+xml"/>
  <Override PartName="/ppt/slides/slide5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Layouts/slideLayout11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heme/theme1.xml" ContentType="application/vnd.openxmlformats-officedocument.theme+xml"/>
  <Override PartName="/ppt/theme/theme3.xml" ContentType="application/vnd.openxmlformats-officedocument.theme+xml"/>
  <Override PartName="/ppt/theme/theme2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custom.xml" ContentType="application/vnd.openxmlformats-officedocument.custom-properti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84" r:id="rId2"/>
  </p:sldMasterIdLst>
  <p:notesMasterIdLst>
    <p:notesMasterId r:id="rId11"/>
  </p:notesMasterIdLst>
  <p:handoutMasterIdLst>
    <p:handoutMasterId r:id="rId12"/>
  </p:handoutMasterIdLst>
  <p:sldIdLst>
    <p:sldId id="275" r:id="rId3"/>
    <p:sldId id="276" r:id="rId4"/>
    <p:sldId id="278" r:id="rId5"/>
    <p:sldId id="279" r:id="rId6"/>
    <p:sldId id="280" r:id="rId7"/>
    <p:sldId id="281" r:id="rId8"/>
    <p:sldId id="283" r:id="rId9"/>
    <p:sldId id="28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pos="7296" userDrawn="1">
          <p15:clr>
            <a:srgbClr val="A4A3A4"/>
          </p15:clr>
        </p15:guide>
        <p15:guide id="4" orient="horz" pos="412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35" autoAdjust="0"/>
    <p:restoredTop sz="94678" autoAdjust="0"/>
  </p:normalViewPr>
  <p:slideViewPr>
    <p:cSldViewPr snapToGrid="0">
      <p:cViewPr varScale="1">
        <p:scale>
          <a:sx n="94" d="100"/>
          <a:sy n="94" d="100"/>
        </p:scale>
        <p:origin x="269" y="82"/>
      </p:cViewPr>
      <p:guideLst>
        <p:guide orient="horz" pos="2160"/>
        <p:guide pos="3840"/>
        <p:guide pos="7296"/>
        <p:guide orient="horz" pos="4128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 showGuides="1">
      <p:cViewPr varScale="1">
        <p:scale>
          <a:sx n="76" d="100"/>
          <a:sy n="76" d="100"/>
        </p:scale>
        <p:origin x="2538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18" Type="http://schemas.openxmlformats.org/officeDocument/2006/relationships/customXml" Target="../customXml/item3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handoutMaster" Target="handoutMasters/handoutMaster1.xml"/><Relationship Id="rId17" Type="http://schemas.openxmlformats.org/officeDocument/2006/relationships/customXml" Target="../customXml/item2.xml"/><Relationship Id="rId2" Type="http://schemas.openxmlformats.org/officeDocument/2006/relationships/slideMaster" Target="slideMasters/slideMaster1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796EA6-6F25-4F19-87BA-7ADCC16DAEFF}" type="datetimeFigureOut">
              <a:rPr lang="en-US" smtClean="0"/>
              <a:t>8/11/2015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4E50CC-F33A-4EF4-9F12-93EC4A21A0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329507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9C172E-A8B5-46F6-B05C-DFA3E2E0F207}" type="datetimeFigureOut">
              <a:rPr lang="en-US" smtClean="0"/>
              <a:t>8/11/2015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674CE4-FBD8-4481-AEFB-CA53E599A7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32681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674CE4-FBD8-4481-AEFB-CA53E599A74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32806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7213577" y="3810001"/>
            <a:ext cx="4978425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4" name="Rectangle 23"/>
          <p:cNvSpPr/>
          <p:nvPr/>
        </p:nvSpPr>
        <p:spPr>
          <a:xfrm flipV="1">
            <a:off x="7213601" y="3897010"/>
            <a:ext cx="49784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5" name="Rectangle 24"/>
          <p:cNvSpPr/>
          <p:nvPr/>
        </p:nvSpPr>
        <p:spPr>
          <a:xfrm flipV="1">
            <a:off x="7213601" y="4115167"/>
            <a:ext cx="49784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6" name="Rectangle 25"/>
          <p:cNvSpPr/>
          <p:nvPr/>
        </p:nvSpPr>
        <p:spPr>
          <a:xfrm flipV="1">
            <a:off x="7213600" y="4164403"/>
            <a:ext cx="262128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7" name="Rectangle 26"/>
          <p:cNvSpPr/>
          <p:nvPr/>
        </p:nvSpPr>
        <p:spPr>
          <a:xfrm flipV="1">
            <a:off x="7213600" y="4199572"/>
            <a:ext cx="262128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7213600" y="3962400"/>
            <a:ext cx="408432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9835343" y="4060983"/>
            <a:ext cx="21336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12192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0" name="Rectangle 9"/>
          <p:cNvSpPr/>
          <p:nvPr/>
        </p:nvSpPr>
        <p:spPr>
          <a:xfrm>
            <a:off x="1" y="3675528"/>
            <a:ext cx="12192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1" name="Rectangle 10"/>
          <p:cNvSpPr/>
          <p:nvPr/>
        </p:nvSpPr>
        <p:spPr>
          <a:xfrm flipV="1">
            <a:off x="8552068" y="3643090"/>
            <a:ext cx="3639933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12192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8940800" y="4206240"/>
            <a:ext cx="1280160" cy="457200"/>
          </a:xfrm>
        </p:spPr>
        <p:txBody>
          <a:bodyPr/>
          <a:lstStyle/>
          <a:p>
            <a:fld id="{4E708F12-96AD-4ED4-8132-A78F5E42C1F5}" type="datetime1">
              <a:rPr lang="en-US" smtClean="0"/>
              <a:t>8/11/2015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7213600" y="4205288"/>
            <a:ext cx="17272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1093451" y="1136"/>
            <a:ext cx="996949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609600" y="3899938"/>
            <a:ext cx="6604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09600" y="2401888"/>
            <a:ext cx="112776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6520556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FA170-8299-44AD-AEEF-FC686C3D7804}" type="datetime1">
              <a:rPr lang="en-US" smtClean="0"/>
              <a:t>8/11/2015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2831392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1763A-68EC-4ECD-9620-D9FE9CDDD622}" type="datetime1">
              <a:rPr lang="en-US" smtClean="0"/>
              <a:t>8/11/2015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1143000"/>
            <a:ext cx="8331200" cy="54483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1143000"/>
            <a:ext cx="2540000" cy="54483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7227730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8BEDD-6160-49BB-B372-861DE7DE9BA5}" type="datetime1">
              <a:rPr lang="en-US" smtClean="0"/>
              <a:t>8/11/2015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6192110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E819F-B7FD-4B29-8F66-9E318144BC2A}" type="datetime1">
              <a:rPr lang="en-US" smtClean="0"/>
              <a:t>8/11/2015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3367088"/>
            <a:ext cx="103632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1981201"/>
            <a:ext cx="103632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chemeClr val="accent2"/>
                </a:solidFill>
                <a:effectLst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7098583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A159C-B6E0-4F10-9F4A-2FA57003B139}" type="datetime1">
              <a:rPr lang="en-US" smtClean="0"/>
              <a:t>8/11/2015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2249425"/>
            <a:ext cx="5384800" cy="4341875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249425"/>
            <a:ext cx="5384800" cy="4341875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1635496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8170CBBB-D1D1-4386-A5E9-07F3477B78F3}" type="datetime1">
              <a:rPr lang="en-US" smtClean="0"/>
              <a:t>8/11/2015</a:t>
            </a:fld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91073" y="2708519"/>
            <a:ext cx="5389033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294968" y="2244970"/>
            <a:ext cx="5389033" cy="457200"/>
          </a:xfrm>
          <a:solidFill>
            <a:schemeClr val="accent2">
              <a:lumMod val="60000"/>
              <a:lumOff val="4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508000" y="2708519"/>
            <a:ext cx="5388864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0" y="2244970"/>
            <a:ext cx="5388864" cy="457200"/>
          </a:xfrm>
          <a:solidFill>
            <a:schemeClr val="accent2">
              <a:lumMod val="60000"/>
              <a:lumOff val="4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1143000"/>
            <a:ext cx="11176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9183069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778240" y="612648"/>
            <a:ext cx="1276352" cy="457200"/>
          </a:xfrm>
        </p:spPr>
        <p:txBody>
          <a:bodyPr/>
          <a:lstStyle/>
          <a:p>
            <a:fld id="{9FA4CAD8-0EA7-4615-B69B-B2F199EF3A93}" type="datetime1">
              <a:rPr lang="en-US" smtClean="0"/>
              <a:t>8/11/2015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010400" y="612648"/>
            <a:ext cx="176784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0899648" y="2272"/>
            <a:ext cx="1016000" cy="365760"/>
          </a:xfrm>
        </p:spPr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43000"/>
            <a:ext cx="109728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8406049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34BD7-6953-492C-921B-E68B2D7F14C8}" type="datetime1">
              <a:rPr lang="en-US" smtClean="0"/>
              <a:t>8/11/2015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2242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A17D9B-D4D3-4E23-88DF-2E354FA43196}" type="datetime1">
              <a:rPr lang="en-US" smtClean="0"/>
              <a:t>8/11/2015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203200" y="776287"/>
            <a:ext cx="6803136" cy="580508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7137995" y="2010727"/>
            <a:ext cx="4511040" cy="4580573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37995" y="1101970"/>
            <a:ext cx="451104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2307516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F67C5-D04E-4576-B61C-12ABA14BBD6C}" type="datetime1">
              <a:rPr lang="en-US" smtClean="0"/>
              <a:t>8/11/2015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38228" y="1143000"/>
            <a:ext cx="6096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17924" y="3274309"/>
            <a:ext cx="34544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53913" y="1109161"/>
            <a:ext cx="782404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9317487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9"/>
            <a:ext cx="12192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12192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30" name="Rectangle 29"/>
          <p:cNvSpPr/>
          <p:nvPr/>
        </p:nvSpPr>
        <p:spPr>
          <a:xfrm>
            <a:off x="1" y="308277"/>
            <a:ext cx="12192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31" name="Rectangle 30"/>
          <p:cNvSpPr/>
          <p:nvPr/>
        </p:nvSpPr>
        <p:spPr>
          <a:xfrm flipV="1">
            <a:off x="7213577" y="360247"/>
            <a:ext cx="4978425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32" name="Rectangle 31"/>
          <p:cNvSpPr/>
          <p:nvPr/>
        </p:nvSpPr>
        <p:spPr>
          <a:xfrm flipV="1">
            <a:off x="7213601" y="440113"/>
            <a:ext cx="49784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7209785" y="497504"/>
            <a:ext cx="408432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9831528" y="588943"/>
            <a:ext cx="21336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35" name="Rectangle 34"/>
          <p:cNvSpPr/>
          <p:nvPr/>
        </p:nvSpPr>
        <p:spPr bwMode="invGray">
          <a:xfrm>
            <a:off x="12113288" y="-2001"/>
            <a:ext cx="76835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12059308" y="-2001"/>
            <a:ext cx="3657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12033904" y="-2001"/>
            <a:ext cx="12192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38" name="Rectangle 37"/>
          <p:cNvSpPr/>
          <p:nvPr/>
        </p:nvSpPr>
        <p:spPr bwMode="invGray">
          <a:xfrm>
            <a:off x="11967231" y="-2001"/>
            <a:ext cx="36576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39" name="Rectangle 38"/>
          <p:cNvSpPr/>
          <p:nvPr/>
        </p:nvSpPr>
        <p:spPr bwMode="invGray">
          <a:xfrm>
            <a:off x="11887569" y="380"/>
            <a:ext cx="73152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40" name="Rectangle 39"/>
          <p:cNvSpPr/>
          <p:nvPr/>
        </p:nvSpPr>
        <p:spPr bwMode="invGray">
          <a:xfrm>
            <a:off x="11831300" y="380"/>
            <a:ext cx="12192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8782048" y="612648"/>
            <a:ext cx="1276352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C20F09E4-6EA4-4BF3-9FC8-FF40373B88E6}" type="datetime1">
              <a:rPr lang="en-US" smtClean="0"/>
              <a:t>8/11/2015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7010400" y="612648"/>
            <a:ext cx="176784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0899648" y="2272"/>
            <a:ext cx="1016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09600" y="2249424"/>
            <a:ext cx="109728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1143000"/>
            <a:ext cx="109728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4648720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tx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 panose="05020102010507070707" pitchFamily="18" charset="2"/>
        <a:buChar char="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 panose="05020102010507070707" pitchFamily="18" charset="2"/>
        <a:buChar char="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1"/>
        </a:buClr>
        <a:buFont typeface="Wingdings 2" panose="05020102010507070707" pitchFamily="18" charset="2"/>
        <a:buChar char="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1"/>
        </a:buClr>
        <a:buFont typeface="Wingdings 2" panose="05020102010507070707" pitchFamily="18" charset="2"/>
        <a:buChar char="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1"/>
        </a:buClr>
        <a:buFont typeface="Wingdings 2" panose="05020102010507070707" pitchFamily="18" charset="2"/>
        <a:buChar char="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1"/>
        </a:buClr>
        <a:buFont typeface="Wingdings 2" panose="05020102010507070707" pitchFamily="18" charset="2"/>
        <a:buChar char=""/>
        <a:defRPr kumimoji="0" sz="1500" kern="1200">
          <a:solidFill>
            <a:schemeClr val="tx2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1"/>
        </a:buClr>
        <a:buFont typeface="Wingdings 2" panose="05020102010507070707" pitchFamily="18" charset="2"/>
        <a:buChar char="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  <p15:guide id="3" orient="horz" pos="4152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mailto:Angela.Bonaminio@sto.Idaho.gov" TargetMode="Externa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mailto:Angela.Bonaminio@sto.Idaho.gov" TargetMode="Externa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Angela Bonaminio</a:t>
            </a:r>
          </a:p>
          <a:p>
            <a:r>
              <a:rPr lang="en-US" dirty="0" smtClean="0"/>
              <a:t>Banking Division Manager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Idaho State Treasurer’s Office - </a:t>
            </a:r>
            <a:r>
              <a:rPr lang="en-US" dirty="0" err="1" smtClean="0"/>
              <a:t>eBank</a:t>
            </a:r>
            <a:r>
              <a:rPr lang="en-US" sz="3200" dirty="0" smtClean="0"/>
              <a:t/>
            </a:r>
            <a:br>
              <a:rPr lang="en-US" sz="3200" dirty="0" smtClean="0"/>
            </a:br>
            <a:endParaRPr lang="en-US" sz="3200" dirty="0"/>
          </a:p>
        </p:txBody>
      </p:sp>
      <p:pic>
        <p:nvPicPr>
          <p:cNvPr id="1026" name="Picture 2" descr="Idaho State Treasurer's Offic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1711" y="204107"/>
            <a:ext cx="2857500" cy="962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Ron G. Cran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57643" y="64470"/>
            <a:ext cx="1802039" cy="18020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9282793" y="1681843"/>
            <a:ext cx="25064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Ron G. Crane, Treasurer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59431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Treasurer’s Office is converting the software used for processing and accounting for statewide transactions to a new platform. The name of the new system is TATRS, an acronym for Treasurer’s Accounting and Transaction Reporting System.</a:t>
            </a:r>
          </a:p>
          <a:p>
            <a:r>
              <a:rPr lang="en-US" dirty="0" smtClean="0"/>
              <a:t>A component of this conversion will change how agencies receive information from the Treasurer’s Office. This new component is called </a:t>
            </a:r>
            <a:r>
              <a:rPr lang="en-US" dirty="0" err="1" smtClean="0"/>
              <a:t>eBank</a:t>
            </a:r>
            <a:r>
              <a:rPr lang="en-US" dirty="0" smtClean="0"/>
              <a:t> </a:t>
            </a:r>
            <a:r>
              <a:rPr lang="en-US" dirty="0" smtClean="0"/>
              <a:t>and will be accessed through an internet browser.</a:t>
            </a:r>
          </a:p>
          <a:p>
            <a:r>
              <a:rPr lang="en-US" dirty="0" smtClean="0"/>
              <a:t>We anticipate that the new system will be ready to implement by July 1, 2016.</a:t>
            </a:r>
          </a:p>
          <a:p>
            <a:endParaRPr lang="en-US" dirty="0" smtClean="0"/>
          </a:p>
          <a:p>
            <a:endParaRPr lang="en-US" dirty="0"/>
          </a:p>
          <a:p>
            <a:pPr lvl="1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TATRS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0681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sz="half" idx="1"/>
          </p:nvPr>
        </p:nvSpPr>
        <p:spPr>
          <a:xfrm>
            <a:off x="761999" y="4234543"/>
            <a:ext cx="10159093" cy="2411185"/>
          </a:xfrm>
        </p:spPr>
        <p:txBody>
          <a:bodyPr>
            <a:normAutofit/>
          </a:bodyPr>
          <a:lstStyle/>
          <a:p>
            <a:r>
              <a:rPr lang="en-US" dirty="0" smtClean="0"/>
              <a:t>The new process allows agencies to access information for their agency online.</a:t>
            </a:r>
          </a:p>
          <a:p>
            <a:r>
              <a:rPr lang="en-US" dirty="0" smtClean="0"/>
              <a:t>The information online would include:</a:t>
            </a:r>
          </a:p>
          <a:p>
            <a:pPr lvl="2"/>
            <a:r>
              <a:rPr lang="en-US" dirty="0" smtClean="0"/>
              <a:t>Cash/Check Deposits</a:t>
            </a:r>
            <a:endParaRPr lang="en-US" dirty="0" smtClean="0"/>
          </a:p>
          <a:p>
            <a:pPr lvl="2"/>
            <a:r>
              <a:rPr lang="en-US" dirty="0" smtClean="0"/>
              <a:t>Credit Card deposits (MIDs)</a:t>
            </a:r>
            <a:endParaRPr lang="en-US" dirty="0" smtClean="0"/>
          </a:p>
          <a:p>
            <a:pPr lvl="2"/>
            <a:r>
              <a:rPr lang="en-US" dirty="0" smtClean="0"/>
              <a:t>EFT’s</a:t>
            </a:r>
          </a:p>
          <a:p>
            <a:pPr lvl="2"/>
            <a:r>
              <a:rPr lang="en-US" dirty="0" smtClean="0"/>
              <a:t>County Receipts</a:t>
            </a:r>
          </a:p>
          <a:p>
            <a:pPr lvl="2"/>
            <a:r>
              <a:rPr lang="en-US" dirty="0"/>
              <a:t>Return Checks</a:t>
            </a:r>
          </a:p>
          <a:p>
            <a:pPr lvl="2"/>
            <a:endParaRPr lang="en-US" dirty="0" smtClean="0"/>
          </a:p>
          <a:p>
            <a:pPr marL="109728" indent="0">
              <a:buNone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316226"/>
            <a:ext cx="10972800" cy="1066800"/>
          </a:xfrm>
        </p:spPr>
        <p:txBody>
          <a:bodyPr/>
          <a:lstStyle/>
          <a:p>
            <a:r>
              <a:rPr lang="en-US" dirty="0" smtClean="0"/>
              <a:t>New Process</a:t>
            </a:r>
            <a:endParaRPr lang="en-US" dirty="0"/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762000" y="1295400"/>
            <a:ext cx="10972800" cy="1066800"/>
          </a:xfrm>
          <a:prstGeom prst="rect">
            <a:avLst/>
          </a:prstGeom>
        </p:spPr>
        <p:txBody>
          <a:bodyPr vert="horz" anchor="ctr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Current Process</a:t>
            </a:r>
            <a:endParaRPr lang="en-US" dirty="0"/>
          </a:p>
        </p:txBody>
      </p:sp>
      <p:sp>
        <p:nvSpPr>
          <p:cNvPr id="11" name="Content Placeholder 6"/>
          <p:cNvSpPr>
            <a:spLocks noGrp="1"/>
          </p:cNvSpPr>
          <p:nvPr>
            <p:ph sz="half" idx="1"/>
          </p:nvPr>
        </p:nvSpPr>
        <p:spPr>
          <a:xfrm>
            <a:off x="761999" y="2401826"/>
            <a:ext cx="10159093" cy="918317"/>
          </a:xfrm>
        </p:spPr>
        <p:txBody>
          <a:bodyPr/>
          <a:lstStyle/>
          <a:p>
            <a:r>
              <a:rPr lang="en-US" dirty="0" smtClean="0"/>
              <a:t>The current process primarily consists of sending emails with attachments to alert agencies of transactions received and processed by the Treasurer’s Office.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04362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83721" y="563336"/>
            <a:ext cx="10393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Sample of website page to view or download batch headers created by the Treasurer’s Office for an agency.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5402" y="1154597"/>
            <a:ext cx="10117591" cy="52604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86925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1450" y="498021"/>
            <a:ext cx="7004957" cy="3755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Sample of Batch Header Report for Agency Records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8407" y="995253"/>
            <a:ext cx="11337471" cy="5963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6594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81793" y="1575707"/>
            <a:ext cx="9070521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u="sng" dirty="0" smtClean="0"/>
              <a:t>Pilot Agencies </a:t>
            </a:r>
          </a:p>
          <a:p>
            <a:endParaRPr lang="en-US" dirty="0"/>
          </a:p>
          <a:p>
            <a:r>
              <a:rPr lang="en-US" dirty="0" smtClean="0"/>
              <a:t>If you are interested in helping the STO pilot the new system, please contact Angela Bonaminio.</a:t>
            </a:r>
          </a:p>
          <a:p>
            <a:pPr lvl="1"/>
            <a:r>
              <a:rPr lang="en-US" dirty="0" smtClean="0">
                <a:hlinkClick r:id="rId2"/>
              </a:rPr>
              <a:t>Angela.Bonaminio@sto.Idaho.gov</a:t>
            </a:r>
            <a:endParaRPr lang="en-US" dirty="0" smtClean="0"/>
          </a:p>
          <a:p>
            <a:pPr lvl="1"/>
            <a:r>
              <a:rPr lang="en-US" dirty="0" smtClean="0"/>
              <a:t>(208) 332-2998</a:t>
            </a:r>
          </a:p>
          <a:p>
            <a:pPr lvl="1"/>
            <a:endParaRPr lang="en-US" dirty="0"/>
          </a:p>
          <a:p>
            <a:r>
              <a:rPr lang="en-US" dirty="0" smtClean="0"/>
              <a:t>We anticipate to pilot the </a:t>
            </a:r>
            <a:r>
              <a:rPr lang="en-US" dirty="0" err="1" smtClean="0"/>
              <a:t>eBank</a:t>
            </a:r>
            <a:r>
              <a:rPr lang="en-US" dirty="0" smtClean="0"/>
              <a:t> portion of the system from March to June of 2016.</a:t>
            </a:r>
          </a:p>
        </p:txBody>
      </p:sp>
    </p:spTree>
    <p:extLst>
      <p:ext uri="{BB962C8B-B14F-4D97-AF65-F5344CB8AC3E}">
        <p14:creationId xmlns:p14="http://schemas.microsoft.com/office/powerpoint/2010/main" val="3128828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Request for Bid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Credit Card Service (MIDs) Provider 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110343" y="3976007"/>
            <a:ext cx="8825593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The Treasurer’s Office will be </a:t>
            </a:r>
            <a:r>
              <a:rPr lang="en-US" dirty="0" smtClean="0"/>
              <a:t>requesting </a:t>
            </a:r>
            <a:r>
              <a:rPr lang="en-US" dirty="0"/>
              <a:t>bids for </a:t>
            </a:r>
            <a:r>
              <a:rPr lang="en-US" dirty="0" smtClean="0"/>
              <a:t>state agency credit </a:t>
            </a:r>
            <a:r>
              <a:rPr lang="en-US" dirty="0"/>
              <a:t>card processing and upgrading equipment </a:t>
            </a:r>
            <a:r>
              <a:rPr lang="en-US" dirty="0" smtClean="0"/>
              <a:t>to </a:t>
            </a:r>
            <a:r>
              <a:rPr lang="en-US" dirty="0"/>
              <a:t>accommodate the new EMV chip technology by December 31, 2015.</a:t>
            </a:r>
          </a:p>
          <a:p>
            <a:endParaRPr lang="en-US" dirty="0"/>
          </a:p>
          <a:p>
            <a:r>
              <a:rPr lang="en-US" dirty="0"/>
              <a:t>If your agency has special needs or requirements for file delivery or reporting, please contact Angela Bonaminio.</a:t>
            </a:r>
          </a:p>
          <a:p>
            <a:pPr lvl="1"/>
            <a:r>
              <a:rPr lang="en-US" dirty="0">
                <a:hlinkClick r:id="rId2"/>
              </a:rPr>
              <a:t>Angela.Bonaminio@sto.Idaho.gov</a:t>
            </a:r>
            <a:endParaRPr lang="en-US" dirty="0"/>
          </a:p>
          <a:p>
            <a:pPr lvl="1"/>
            <a:r>
              <a:rPr lang="en-US" dirty="0"/>
              <a:t>(208) 332-2998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88386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98121" y="1804307"/>
            <a:ext cx="8147958" cy="27392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300" b="1" dirty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chemeClr val="accent2"/>
                </a:solidFill>
                <a:latin typeface="+mj-lt"/>
                <a:ea typeface="+mj-ea"/>
                <a:cs typeface="+mj-cs"/>
              </a:rPr>
              <a:t>Questions and </a:t>
            </a:r>
            <a:r>
              <a:rPr lang="en-US" sz="4300" b="1" dirty="0" smtClean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chemeClr val="accent2"/>
                </a:solidFill>
                <a:latin typeface="+mj-lt"/>
                <a:ea typeface="+mj-ea"/>
                <a:cs typeface="+mj-cs"/>
              </a:rPr>
              <a:t>Answers</a:t>
            </a:r>
          </a:p>
          <a:p>
            <a:endParaRPr lang="en-US" sz="4300" b="1" dirty="0">
              <a:ln w="12700">
                <a:solidFill>
                  <a:schemeClr val="accent2">
                    <a:shade val="90000"/>
                    <a:satMod val="150000"/>
                  </a:schemeClr>
                </a:solidFill>
              </a:ln>
              <a:solidFill>
                <a:schemeClr val="accent2"/>
              </a:solidFill>
              <a:latin typeface="+mj-lt"/>
              <a:ea typeface="+mj-ea"/>
              <a:cs typeface="+mj-cs"/>
            </a:endParaRPr>
          </a:p>
          <a:p>
            <a:endParaRPr lang="en-US" sz="4300" b="1" dirty="0" smtClean="0">
              <a:ln w="12700">
                <a:solidFill>
                  <a:schemeClr val="accent2">
                    <a:shade val="90000"/>
                    <a:satMod val="150000"/>
                  </a:schemeClr>
                </a:solidFill>
              </a:ln>
              <a:solidFill>
                <a:schemeClr val="accent2"/>
              </a:solidFill>
              <a:latin typeface="+mj-lt"/>
              <a:ea typeface="+mj-ea"/>
              <a:cs typeface="+mj-cs"/>
            </a:endParaRPr>
          </a:p>
          <a:p>
            <a:endParaRPr lang="en-US" sz="4300" b="1" dirty="0">
              <a:ln w="12700">
                <a:solidFill>
                  <a:schemeClr val="accent2">
                    <a:shade val="90000"/>
                    <a:satMod val="150000"/>
                  </a:schemeClr>
                </a:solidFill>
              </a:ln>
              <a:solidFill>
                <a:schemeClr val="accent2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29087932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les strategy  proposal presentation">
  <a:themeElements>
    <a:clrScheme name="Marquee">
      <a:dk1>
        <a:srgbClr val="000000"/>
      </a:dk1>
      <a:lt1>
        <a:sysClr val="window" lastClr="FFFFFF"/>
      </a:lt1>
      <a:dk2>
        <a:srgbClr val="5E5E5E"/>
      </a:dk2>
      <a:lt2>
        <a:srgbClr val="DDDDDD"/>
      </a:lt2>
      <a:accent1>
        <a:srgbClr val="418AB3"/>
      </a:accent1>
      <a:accent2>
        <a:srgbClr val="A6B727"/>
      </a:accent2>
      <a:accent3>
        <a:srgbClr val="F69200"/>
      </a:accent3>
      <a:accent4>
        <a:srgbClr val="838383"/>
      </a:accent4>
      <a:accent5>
        <a:srgbClr val="FEC306"/>
      </a:accent5>
      <a:accent6>
        <a:srgbClr val="DF5327"/>
      </a:accent6>
      <a:hlink>
        <a:srgbClr val="F59E00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les strategy  proposal presentation" id="{046EAC39-0F7A-434B-A008-25AEA0734A86}" vid="{35BA20B6-3833-4B27-995B-0B2F0A323CD3}"/>
    </a:ext>
  </a:extLst>
</a:theme>
</file>

<file path=ppt/theme/theme2.xml><?xml version="1.0" encoding="utf-8"?>
<a:theme xmlns:a="http://schemas.openxmlformats.org/drawingml/2006/main" name="Office Theme">
  <a:themeElements>
    <a:clrScheme name="Marquee">
      <a:dk1>
        <a:srgbClr val="000000"/>
      </a:dk1>
      <a:lt1>
        <a:sysClr val="window" lastClr="FFFFFF"/>
      </a:lt1>
      <a:dk2>
        <a:srgbClr val="5E5E5E"/>
      </a:dk2>
      <a:lt2>
        <a:srgbClr val="DDDDDD"/>
      </a:lt2>
      <a:accent1>
        <a:srgbClr val="418AB3"/>
      </a:accent1>
      <a:accent2>
        <a:srgbClr val="A6B727"/>
      </a:accent2>
      <a:accent3>
        <a:srgbClr val="F69200"/>
      </a:accent3>
      <a:accent4>
        <a:srgbClr val="838383"/>
      </a:accent4>
      <a:accent5>
        <a:srgbClr val="FEC306"/>
      </a:accent5>
      <a:accent6>
        <a:srgbClr val="DF5327"/>
      </a:accent6>
      <a:hlink>
        <a:srgbClr val="F59E00"/>
      </a:hlink>
      <a:folHlink>
        <a:srgbClr val="B2B2B2"/>
      </a:folHlink>
    </a:clrScheme>
    <a:fontScheme name="Cambria-Calibri">
      <a:majorFont>
        <a:latin typeface="Cambria" panose="02040503050406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Marquee">
      <a:dk1>
        <a:srgbClr val="000000"/>
      </a:dk1>
      <a:lt1>
        <a:sysClr val="window" lastClr="FFFFFF"/>
      </a:lt1>
      <a:dk2>
        <a:srgbClr val="5E5E5E"/>
      </a:dk2>
      <a:lt2>
        <a:srgbClr val="DDDDDD"/>
      </a:lt2>
      <a:accent1>
        <a:srgbClr val="418AB3"/>
      </a:accent1>
      <a:accent2>
        <a:srgbClr val="A6B727"/>
      </a:accent2>
      <a:accent3>
        <a:srgbClr val="F69200"/>
      </a:accent3>
      <a:accent4>
        <a:srgbClr val="838383"/>
      </a:accent4>
      <a:accent5>
        <a:srgbClr val="FEC306"/>
      </a:accent5>
      <a:accent6>
        <a:srgbClr val="DF5327"/>
      </a:accent6>
      <a:hlink>
        <a:srgbClr val="F59E00"/>
      </a:hlink>
      <a:folHlink>
        <a:srgbClr val="B2B2B2"/>
      </a:folHlink>
    </a:clrScheme>
    <a:fontScheme name="Cambria-Calibri">
      <a:majorFont>
        <a:latin typeface="Cambria" panose="02040503050406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3ECBD4729562E4BBB093D24C7F5A17B" ma:contentTypeVersion="15" ma:contentTypeDescription="Create a new document." ma:contentTypeScope="" ma:versionID="2b6502ae82e22c1be8c5f9750e895290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a067f659f1e062bc97a881f14745d324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183E9871-D5D0-4A54-9EA3-6995DD565728}"/>
</file>

<file path=customXml/itemProps2.xml><?xml version="1.0" encoding="utf-8"?>
<ds:datastoreItem xmlns:ds="http://schemas.openxmlformats.org/officeDocument/2006/customXml" ds:itemID="{D5680BC5-AF86-47A9-8170-FFB3BF70B398}"/>
</file>

<file path=customXml/itemProps3.xml><?xml version="1.0" encoding="utf-8"?>
<ds:datastoreItem xmlns:ds="http://schemas.openxmlformats.org/officeDocument/2006/customXml" ds:itemID="{B7984CBB-29D2-4164-8D16-92A6E552D7FC}"/>
</file>

<file path=docProps/app.xml><?xml version="1.0" encoding="utf-8"?>
<Properties xmlns="http://schemas.openxmlformats.org/officeDocument/2006/extended-properties" xmlns:vt="http://schemas.openxmlformats.org/officeDocument/2006/docPropsVTypes">
  <Template>Business sales strategy proposal presentation</Template>
  <TotalTime>0</TotalTime>
  <Words>300</Words>
  <Application>Microsoft Office PowerPoint</Application>
  <PresentationFormat>Widescreen</PresentationFormat>
  <Paragraphs>38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Calibri</vt:lpstr>
      <vt:lpstr>Calibri Light</vt:lpstr>
      <vt:lpstr>Georgia</vt:lpstr>
      <vt:lpstr>Wingdings 2</vt:lpstr>
      <vt:lpstr>Sales strategy  proposal presentation</vt:lpstr>
      <vt:lpstr>Idaho State Treasurer’s Office - eBank </vt:lpstr>
      <vt:lpstr>TATRS</vt:lpstr>
      <vt:lpstr>New Process</vt:lpstr>
      <vt:lpstr>PowerPoint Presentation</vt:lpstr>
      <vt:lpstr>PowerPoint Presentation</vt:lpstr>
      <vt:lpstr>PowerPoint Presentation</vt:lpstr>
      <vt:lpstr>Credit Card Service (MIDs) Provider </vt:lpstr>
      <vt:lpstr>PowerPoint Presentation</vt:lpstr>
    </vt:vector>
  </TitlesOfParts>
  <Manager/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2015-08-05T16:57:16Z</dcterms:created>
  <dcterms:modified xsi:type="dcterms:W3CDTF">2015-08-11T19:11:12Z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TC034605579991</vt:lpwstr>
  </property>
  <property fmtid="{D5CDD505-2E9C-101B-9397-08002B2CF9AE}" pid="3" name="ContentTypeId">
    <vt:lpwstr>0x01010003ECBD4729562E4BBB093D24C7F5A17B</vt:lpwstr>
  </property>
</Properties>
</file>