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56" r:id="rId3"/>
    <p:sldId id="260" r:id="rId4"/>
    <p:sldId id="257" r:id="rId5"/>
    <p:sldId id="258" r:id="rId6"/>
    <p:sldId id="263" r:id="rId7"/>
    <p:sldId id="264" r:id="rId8"/>
    <p:sldId id="265" r:id="rId9"/>
    <p:sldId id="267" r:id="rId10"/>
    <p:sldId id="262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EB9CCD-9866-470F-9F37-9FAF30DE7B25}">
          <p14:sldIdLst>
            <p14:sldId id="266"/>
            <p14:sldId id="256"/>
            <p14:sldId id="260"/>
            <p14:sldId id="257"/>
            <p14:sldId id="258"/>
          </p14:sldIdLst>
        </p14:section>
        <p14:section name="Untitled Section" id="{54F8006E-2E15-43ED-B4A7-82FAB078DDF8}">
          <p14:sldIdLst>
            <p14:sldId id="263"/>
            <p14:sldId id="264"/>
            <p14:sldId id="265"/>
            <p14:sldId id="267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944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C4037-251B-42C4-8638-6E4A8A2088AF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BA7F0-7263-40A3-9B80-9D58BF76F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0497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A67EB-8FF1-4C07-8152-6C51EF11F20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36192-CEB2-492F-82E3-A0FE0A87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422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36192-CEB2-492F-82E3-A0FE0A87FA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50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36192-CEB2-492F-82E3-A0FE0A87FADA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Minion Web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035C-E897-47D7-B005-6C7A224CFD9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5D5E-D4F2-4103-ADD4-9851045ED1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ich@accessidaho.org" TargetMode="External"/><Relationship Id="rId2" Type="http://schemas.openxmlformats.org/officeDocument/2006/relationships/hyperlink" Target="mailto:jeff@accessidaho.org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leslie@accessidaho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yriad Condensed Web" panose="020B0506030403020204" pitchFamily="34" charset="0"/>
              </a:rPr>
              <a:t>Overview</a:t>
            </a:r>
            <a:endParaRPr lang="en-US" sz="4000" dirty="0">
              <a:latin typeface="Myriad Condensed Web" panose="020B05060304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638" y="2408838"/>
            <a:ext cx="7767961" cy="269656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Access Idaho 101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Seven </a:t>
            </a:r>
            <a:r>
              <a:rPr lang="en-US" sz="2800" dirty="0">
                <a:solidFill>
                  <a:schemeClr val="tx1"/>
                </a:solidFill>
              </a:rPr>
              <a:t>services available for your </a:t>
            </a:r>
            <a:r>
              <a:rPr lang="en-US" sz="2800" dirty="0" smtClean="0">
                <a:solidFill>
                  <a:schemeClr val="tx1"/>
                </a:solidFill>
              </a:rPr>
              <a:t>agency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Questions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Contact Information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5410200" cy="35052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Jeff Walker, General Manager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hlinkClick r:id="rId2"/>
              </a:rPr>
              <a:t>jeff@accessidaho.org</a:t>
            </a:r>
            <a:r>
              <a:rPr lang="en-US" b="0" dirty="0" smtClean="0"/>
              <a:t> </a:t>
            </a:r>
            <a:endParaRPr lang="en-US" dirty="0" smtClean="0"/>
          </a:p>
          <a:p>
            <a:endParaRPr lang="en-US" sz="2200" dirty="0"/>
          </a:p>
          <a:p>
            <a:r>
              <a:rPr lang="en-US" dirty="0" smtClean="0"/>
              <a:t>Rich Steckler, Director of Marketing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hlinkClick r:id="rId3"/>
              </a:rPr>
              <a:t>rich@accessidaho.org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r>
              <a:rPr lang="en-US" dirty="0"/>
              <a:t>Leslie </a:t>
            </a:r>
            <a:r>
              <a:rPr lang="en-US" dirty="0" smtClean="0"/>
              <a:t>Vitagliano, Marketing Coordinator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hlinkClick r:id="rId4"/>
              </a:rPr>
              <a:t>leslie@accessidaho.org</a:t>
            </a:r>
            <a:r>
              <a:rPr lang="en-US" b="0" dirty="0" smtClean="0"/>
              <a:t> 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sz="2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yriad Condensed Web"/>
              </a:rPr>
              <a:t>Questions/More Info?</a:t>
            </a:r>
            <a:br>
              <a:rPr lang="en-US" sz="4000" dirty="0" smtClean="0">
                <a:latin typeface="Myriad Condensed Web"/>
              </a:rPr>
            </a:br>
            <a:r>
              <a:rPr lang="en-US" sz="4000" dirty="0" smtClean="0">
                <a:latin typeface="Myriad Condensed Web"/>
              </a:rPr>
              <a:t>Contact:</a:t>
            </a:r>
            <a:br>
              <a:rPr lang="en-US" sz="4000" dirty="0" smtClean="0">
                <a:latin typeface="Myriad Condensed Web"/>
              </a:rPr>
            </a:br>
            <a:endParaRPr lang="en-US" sz="4000" dirty="0">
              <a:latin typeface="Myriad Condensed Web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5569803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400" b="1" kern="0" dirty="0" smtClean="0"/>
              <a:t>Phone: 332-0102</a:t>
            </a:r>
            <a:endParaRPr lang="en-US" sz="2400" b="1" kern="0" dirty="0"/>
          </a:p>
        </p:txBody>
      </p:sp>
    </p:spTree>
    <p:extLst>
      <p:ext uri="{BB962C8B-B14F-4D97-AF65-F5344CB8AC3E}">
        <p14:creationId xmlns:p14="http://schemas.microsoft.com/office/powerpoint/2010/main" val="191773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91439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riad Condensed Web"/>
              </a:rPr>
              <a:t>About Access Idaho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8077200" cy="3505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Established in 1999 to manage State’s website/services</a:t>
            </a: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State contract </a:t>
            </a:r>
            <a:r>
              <a:rPr lang="en-US" sz="3000" dirty="0" smtClean="0">
                <a:solidFill>
                  <a:schemeClr val="tx1"/>
                </a:solidFill>
              </a:rPr>
              <a:t>extended through </a:t>
            </a:r>
            <a:r>
              <a:rPr lang="en-US" sz="3000" dirty="0">
                <a:solidFill>
                  <a:schemeClr val="tx1"/>
                </a:solidFill>
              </a:rPr>
              <a:t>June </a:t>
            </a:r>
            <a:r>
              <a:rPr lang="en-US" sz="3000" dirty="0" smtClean="0">
                <a:solidFill>
                  <a:schemeClr val="tx1"/>
                </a:solidFill>
              </a:rPr>
              <a:t>2017</a:t>
            </a: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Overseen by Idaho Technology Authority</a:t>
            </a:r>
            <a:endParaRPr lang="en-US" sz="3000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Processed </a:t>
            </a:r>
            <a:r>
              <a:rPr lang="en-US" sz="3000" dirty="0">
                <a:solidFill>
                  <a:schemeClr val="tx1"/>
                </a:solidFill>
              </a:rPr>
              <a:t>$194 million </a:t>
            </a:r>
            <a:r>
              <a:rPr lang="en-US" sz="3000" dirty="0" smtClean="0">
                <a:solidFill>
                  <a:schemeClr val="tx1"/>
                </a:solidFill>
              </a:rPr>
              <a:t>in calendar year 2014</a:t>
            </a: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Funds deposited through State Treasurer’s Office</a:t>
            </a: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</a:rPr>
              <a:t>No fiscal impact to agencies</a:t>
            </a:r>
          </a:p>
          <a:p>
            <a:pPr marL="457200" indent="-457200" algn="l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spcBef>
                <a:spcPct val="0"/>
              </a:spcBef>
            </a:pPr>
            <a:endParaRPr lang="en-US" sz="3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yriad Condensed Web"/>
              </a:rPr>
              <a:t>PayPort</a:t>
            </a:r>
            <a:br>
              <a:rPr lang="en-US" sz="4000" dirty="0" smtClean="0">
                <a:latin typeface="Myriad Condensed Web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772400" cy="3505200"/>
          </a:xfrm>
        </p:spPr>
        <p:txBody>
          <a:bodyPr>
            <a:no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Off-the-shelf </a:t>
            </a:r>
            <a:r>
              <a:rPr lang="en-US" sz="2800" dirty="0">
                <a:solidFill>
                  <a:schemeClr val="tx1"/>
                </a:solidFill>
              </a:rPr>
              <a:t>online and over-the-counter credit/debit card </a:t>
            </a:r>
            <a:r>
              <a:rPr lang="en-US" sz="2800" dirty="0" smtClean="0">
                <a:solidFill>
                  <a:schemeClr val="tx1"/>
                </a:solidFill>
              </a:rPr>
              <a:t>processing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Used by </a:t>
            </a:r>
            <a:r>
              <a:rPr lang="en-US" sz="2800" dirty="0" smtClean="0">
                <a:solidFill>
                  <a:schemeClr val="tx1"/>
                </a:solidFill>
              </a:rPr>
              <a:t>over 200 agency, county and city departments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Easy </a:t>
            </a:r>
            <a:r>
              <a:rPr lang="en-US" sz="2800" dirty="0" smtClean="0">
                <a:solidFill>
                  <a:schemeClr val="tx1"/>
                </a:solidFill>
              </a:rPr>
              <a:t>setup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Customizable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371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yriad Condensed Web"/>
              </a:rPr>
              <a:t>OntheGo (OtG) Mobile </a:t>
            </a:r>
            <a:r>
              <a:rPr lang="en-US" sz="2800" dirty="0" smtClean="0">
                <a:latin typeface="Myriad Condensed Web"/>
              </a:rPr>
              <a:t/>
            </a:r>
            <a:br>
              <a:rPr lang="en-US" sz="2800" dirty="0" smtClean="0">
                <a:latin typeface="Myriad Condensed Web"/>
              </a:rPr>
            </a:br>
            <a:r>
              <a:rPr lang="en-US" sz="800" dirty="0" smtClean="0">
                <a:latin typeface="Myriad Condensed Web"/>
              </a:rPr>
              <a:t> </a:t>
            </a:r>
            <a:r>
              <a:rPr lang="en-US" sz="2800" dirty="0">
                <a:latin typeface="Myriad Condensed Web"/>
              </a:rPr>
              <a:t/>
            </a:r>
            <a:br>
              <a:rPr lang="en-US" sz="2800" dirty="0">
                <a:latin typeface="Myriad Condensed Web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7315200" cy="2895600"/>
          </a:xfrm>
        </p:spPr>
        <p:txBody>
          <a:bodyPr>
            <a:normAutofit/>
          </a:bodyPr>
          <a:lstStyle/>
          <a:p>
            <a:pPr lvl="0" algn="l"/>
            <a:endParaRPr lang="en-US" sz="28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Allows agencies to </a:t>
            </a:r>
            <a:r>
              <a:rPr lang="en-US" sz="2800" dirty="0">
                <a:solidFill>
                  <a:schemeClr val="tx1"/>
                </a:solidFill>
              </a:rPr>
              <a:t>accept payments anywhere </a:t>
            </a:r>
            <a:r>
              <a:rPr lang="en-US" sz="2800" dirty="0" smtClean="0">
                <a:solidFill>
                  <a:schemeClr val="tx1"/>
                </a:solidFill>
              </a:rPr>
              <a:t>using </a:t>
            </a:r>
            <a:r>
              <a:rPr lang="en-US" sz="2800" dirty="0">
                <a:solidFill>
                  <a:schemeClr val="tx1"/>
                </a:solidFill>
              </a:rPr>
              <a:t>iOS and Android </a:t>
            </a:r>
            <a:r>
              <a:rPr lang="en-US" sz="2800" dirty="0" smtClean="0">
                <a:solidFill>
                  <a:schemeClr val="tx1"/>
                </a:solidFill>
              </a:rPr>
              <a:t>devices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Works </a:t>
            </a:r>
            <a:r>
              <a:rPr lang="en-US" sz="2800" dirty="0">
                <a:solidFill>
                  <a:schemeClr val="tx1"/>
                </a:solidFill>
              </a:rPr>
              <a:t>even when out of </a:t>
            </a:r>
            <a:r>
              <a:rPr lang="en-US" sz="2800" dirty="0" smtClean="0">
                <a:solidFill>
                  <a:schemeClr val="tx1"/>
                </a:solidFill>
              </a:rPr>
              <a:t>cell </a:t>
            </a:r>
            <a:r>
              <a:rPr lang="en-US" sz="2800" dirty="0">
                <a:solidFill>
                  <a:schemeClr val="tx1"/>
                </a:solidFill>
              </a:rPr>
              <a:t>or Wi-Fi </a:t>
            </a:r>
            <a:r>
              <a:rPr lang="en-US" sz="2800" dirty="0" smtClean="0">
                <a:solidFill>
                  <a:schemeClr val="tx1"/>
                </a:solidFill>
              </a:rPr>
              <a:t>coverage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Optional Bluetooth </a:t>
            </a:r>
            <a:r>
              <a:rPr lang="en-US" sz="2800" dirty="0">
                <a:solidFill>
                  <a:schemeClr val="tx1"/>
                </a:solidFill>
              </a:rPr>
              <a:t>card reader </a:t>
            </a:r>
            <a:r>
              <a:rPr lang="en-US" sz="2800" dirty="0" smtClean="0">
                <a:solidFill>
                  <a:schemeClr val="tx1"/>
                </a:solidFill>
              </a:rPr>
              <a:t>and printer available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959571" cy="1447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Condensed Web"/>
              </a:rPr>
              <a:t>Payment Engine</a:t>
            </a:r>
            <a:br>
              <a:rPr lang="en-US" dirty="0" smtClean="0">
                <a:latin typeface="Myriad Condensed Web"/>
              </a:rPr>
            </a:br>
            <a:r>
              <a:rPr lang="en-US" dirty="0">
                <a:latin typeface="Myriad Condensed Web"/>
              </a:rPr>
              <a:t/>
            </a:r>
            <a:br>
              <a:rPr lang="en-US" dirty="0">
                <a:latin typeface="Myriad Condensed Web"/>
              </a:rPr>
            </a:br>
            <a:endParaRPr lang="en-US" sz="3100" dirty="0">
              <a:latin typeface="Myriad Condensed Web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162800" cy="2514600"/>
          </a:xfrm>
        </p:spPr>
        <p:txBody>
          <a:bodyPr>
            <a:noAutofit/>
          </a:bodyPr>
          <a:lstStyle/>
          <a:p>
            <a:pPr marL="342900" indent="-342900" algn="l">
              <a:buFontTx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Plugs into </a:t>
            </a:r>
            <a:r>
              <a:rPr lang="en-US" sz="2800" dirty="0" smtClean="0">
                <a:solidFill>
                  <a:schemeClr val="tx1"/>
                </a:solidFill>
              </a:rPr>
              <a:t>any </a:t>
            </a:r>
            <a:r>
              <a:rPr lang="en-US" sz="2800" dirty="0">
                <a:solidFill>
                  <a:schemeClr val="tx1"/>
                </a:solidFill>
              </a:rPr>
              <a:t>transaction-based web </a:t>
            </a:r>
            <a:r>
              <a:rPr lang="en-US" sz="2800" dirty="0" smtClean="0">
                <a:solidFill>
                  <a:schemeClr val="tx1"/>
                </a:solidFill>
              </a:rPr>
              <a:t>application</a:t>
            </a:r>
          </a:p>
          <a:p>
            <a:pPr marL="342900" indent="-342900" algn="l">
              <a:buFontTx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Works </a:t>
            </a:r>
            <a:r>
              <a:rPr lang="en-US" sz="2800" dirty="0" smtClean="0">
                <a:solidFill>
                  <a:schemeClr val="tx1"/>
                </a:solidFill>
              </a:rPr>
              <a:t>with outside vendors</a:t>
            </a:r>
          </a:p>
          <a:p>
            <a:pPr marL="342900" indent="-342900" algn="l"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Requires IT Development</a:t>
            </a:r>
          </a:p>
        </p:txBody>
      </p:sp>
    </p:spTree>
    <p:extLst>
      <p:ext uri="{BB962C8B-B14F-4D97-AF65-F5344CB8AC3E}">
        <p14:creationId xmlns:p14="http://schemas.microsoft.com/office/powerpoint/2010/main" val="187088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44779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Myriad Condensed Web"/>
              </a:rPr>
              <a:t>Scheduled Payments</a:t>
            </a:r>
            <a:r>
              <a:rPr lang="en-US" sz="6000" dirty="0">
                <a:latin typeface="Myriad Condensed Web"/>
              </a:rPr>
              <a:t/>
            </a:r>
            <a:br>
              <a:rPr lang="en-US" sz="6000" dirty="0">
                <a:latin typeface="Myriad Condensed Web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2400" cy="2819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Future one-time and recurring online </a:t>
            </a:r>
            <a:r>
              <a:rPr lang="en-US" sz="2800" dirty="0" smtClean="0">
                <a:solidFill>
                  <a:schemeClr val="tx1"/>
                </a:solidFill>
              </a:rPr>
              <a:t>payments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Examples</a:t>
            </a:r>
            <a:r>
              <a:rPr lang="en-US" sz="2800" dirty="0" smtClean="0">
                <a:solidFill>
                  <a:schemeClr val="tx1"/>
                </a:solidFill>
              </a:rPr>
              <a:t>: debt </a:t>
            </a:r>
            <a:r>
              <a:rPr lang="en-US" sz="2800" dirty="0">
                <a:solidFill>
                  <a:schemeClr val="tx1"/>
                </a:solidFill>
              </a:rPr>
              <a:t>collection </a:t>
            </a:r>
            <a:r>
              <a:rPr lang="en-US" sz="2800" dirty="0" smtClean="0">
                <a:solidFill>
                  <a:schemeClr val="tx1"/>
                </a:solidFill>
              </a:rPr>
              <a:t>service; </a:t>
            </a:r>
            <a:r>
              <a:rPr lang="en-US" sz="2800" dirty="0">
                <a:solidFill>
                  <a:schemeClr val="tx1"/>
                </a:solidFill>
              </a:rPr>
              <a:t>payment plans </a:t>
            </a:r>
            <a:r>
              <a:rPr lang="en-US" sz="2800" dirty="0" smtClean="0">
                <a:solidFill>
                  <a:schemeClr val="tx1"/>
                </a:solidFill>
              </a:rPr>
              <a:t>for </a:t>
            </a:r>
            <a:r>
              <a:rPr lang="en-US" sz="2800" dirty="0">
                <a:solidFill>
                  <a:schemeClr val="tx1"/>
                </a:solidFill>
              </a:rPr>
              <a:t>citizens, companies or </a:t>
            </a:r>
            <a:r>
              <a:rPr lang="en-US" sz="2800" dirty="0" smtClean="0">
                <a:solidFill>
                  <a:schemeClr val="tx1"/>
                </a:solidFill>
              </a:rPr>
              <a:t>vendors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Securely stores customer credit card and electronic check information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Myriad Condensed Web" panose="020B0506030403020204" pitchFamily="34" charset="0"/>
              </a:rPr>
              <a:t>Event Registration</a:t>
            </a:r>
            <a:br>
              <a:rPr lang="en-US" sz="4000" dirty="0" smtClean="0">
                <a:latin typeface="Myriad Condensed Web" panose="020B0506030403020204" pitchFamily="34" charset="0"/>
              </a:rPr>
            </a:br>
            <a:endParaRPr lang="en-US" sz="4000" dirty="0">
              <a:latin typeface="Myriad Condensed Web" panose="020B0506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Small to large events – i.e. conferences, classes, workshops </a:t>
            </a: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Collects conference information - name and address, sessions attending, food preferences, guests attending, etc</a:t>
            </a:r>
            <a:r>
              <a:rPr lang="en-US" sz="2800" dirty="0">
                <a:latin typeface="Myriad Pro Cond" panose="020B0506030403020204" pitchFamily="34" charset="0"/>
              </a:rPr>
              <a:t>.</a:t>
            </a:r>
            <a:endParaRPr lang="en-US" sz="2800" dirty="0" smtClean="0">
              <a:latin typeface="Myriad Pro Cond" panose="020B0506030403020204" pitchFamily="34" charset="0"/>
            </a:endParaRP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Works with fee and non-fee events</a:t>
            </a:r>
          </a:p>
        </p:txBody>
      </p:sp>
    </p:spTree>
    <p:extLst>
      <p:ext uri="{BB962C8B-B14F-4D97-AF65-F5344CB8AC3E}">
        <p14:creationId xmlns:p14="http://schemas.microsoft.com/office/powerpoint/2010/main" val="20030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Condensed Web" panose="020B0506030403020204" pitchFamily="34" charset="0"/>
              </a:rPr>
              <a:t>MyEvents2Go</a:t>
            </a:r>
            <a:r>
              <a:rPr lang="en-US" sz="4000" dirty="0" smtClean="0">
                <a:latin typeface="Myriad Condensed Web" panose="020B0506030403020204" pitchFamily="34" charset="0"/>
              </a:rPr>
              <a:t/>
            </a:r>
            <a:br>
              <a:rPr lang="en-US" sz="4000" dirty="0" smtClean="0">
                <a:latin typeface="Myriad Condensed Web" panose="020B0506030403020204" pitchFamily="34" charset="0"/>
              </a:rPr>
            </a:br>
            <a:endParaRPr lang="en-US" sz="3100" dirty="0">
              <a:latin typeface="Myriad Condensed Web" panose="020B0506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Creates digital </a:t>
            </a:r>
            <a:r>
              <a:rPr lang="en-US" sz="2800" dirty="0">
                <a:latin typeface="Myriad Pro Cond" panose="020B0506030403020204" pitchFamily="34" charset="0"/>
              </a:rPr>
              <a:t>and interactive </a:t>
            </a:r>
            <a:r>
              <a:rPr lang="en-US" sz="2800" dirty="0" smtClean="0">
                <a:latin typeface="Myriad Pro Cond" panose="020B0506030403020204" pitchFamily="34" charset="0"/>
              </a:rPr>
              <a:t>mobile agendas</a:t>
            </a: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 Compatible with iOS and Android devices</a:t>
            </a: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Can create conference tracks</a:t>
            </a: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Highlights sponsors/speakers</a:t>
            </a:r>
          </a:p>
          <a:p>
            <a:pPr lvl="0"/>
            <a:r>
              <a:rPr lang="en-US" sz="2800" dirty="0" smtClean="0">
                <a:latin typeface="Myriad Pro Cond" panose="020B0506030403020204" pitchFamily="34" charset="0"/>
              </a:rPr>
              <a:t>Sends automatic conference updates</a:t>
            </a:r>
            <a:endParaRPr lang="en-US" sz="2800" dirty="0">
              <a:latin typeface="Myriad Pro Cond" panose="020B0506030403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9217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yriad Condensed Web" panose="020B0506030403020204" pitchFamily="34" charset="0"/>
              </a:rPr>
              <a:t>Custom </a:t>
            </a:r>
            <a:r>
              <a:rPr lang="en-US" sz="4000" dirty="0" smtClean="0">
                <a:latin typeface="Myriad Condensed Web" panose="020B0506030403020204" pitchFamily="34" charset="0"/>
              </a:rPr>
              <a:t>Applications</a:t>
            </a:r>
            <a:endParaRPr lang="en-US" sz="4000" dirty="0">
              <a:latin typeface="Myriad Condensed Web" panose="020B05060304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667000"/>
            <a:ext cx="7772400" cy="1752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Currently scheduling agencies to build services in 2016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Agency under state </a:t>
            </a:r>
            <a:r>
              <a:rPr lang="en-US" sz="2800" dirty="0" smtClean="0">
                <a:solidFill>
                  <a:schemeClr val="tx1"/>
                </a:solidFill>
              </a:rPr>
              <a:t>contract, </a:t>
            </a:r>
            <a:r>
              <a:rPr lang="en-US" sz="2800" dirty="0" smtClean="0">
                <a:solidFill>
                  <a:schemeClr val="tx1"/>
                </a:solidFill>
              </a:rPr>
              <a:t>so no RFP needed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27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BD4729562E4BBB093D24C7F5A17B" ma:contentTypeVersion="15" ma:contentTypeDescription="Create a new document." ma:contentTypeScope="" ma:versionID="2b6502ae82e22c1be8c5f9750e8952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67f659f1e062bc97a881f14745d3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B4AEAB-031E-4BE4-8128-CAC4D4A88EE0}"/>
</file>

<file path=customXml/itemProps2.xml><?xml version="1.0" encoding="utf-8"?>
<ds:datastoreItem xmlns:ds="http://schemas.openxmlformats.org/officeDocument/2006/customXml" ds:itemID="{2761F244-9359-4A89-B33B-C0D7D1109CDD}"/>
</file>

<file path=customXml/itemProps3.xml><?xml version="1.0" encoding="utf-8"?>
<ds:datastoreItem xmlns:ds="http://schemas.openxmlformats.org/officeDocument/2006/customXml" ds:itemID="{2227676D-3500-4DE2-89A2-82841F82C648}"/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261</Words>
  <Application>Microsoft Office PowerPoint</Application>
  <PresentationFormat>On-screen Show (4:3)</PresentationFormat>
  <Paragraphs>59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Minion Web</vt:lpstr>
      <vt:lpstr>Myriad Condensed Web</vt:lpstr>
      <vt:lpstr>Myriad Pro Cond</vt:lpstr>
      <vt:lpstr>Office Theme</vt:lpstr>
      <vt:lpstr>Overview</vt:lpstr>
      <vt:lpstr>About Access Idaho</vt:lpstr>
      <vt:lpstr>PayPort </vt:lpstr>
      <vt:lpstr>OntheGo (OtG) Mobile    </vt:lpstr>
      <vt:lpstr>Payment Engine  </vt:lpstr>
      <vt:lpstr>Scheduled Payments </vt:lpstr>
      <vt:lpstr>Event Registration </vt:lpstr>
      <vt:lpstr>MyEvents2Go </vt:lpstr>
      <vt:lpstr>Custom Applications</vt:lpstr>
      <vt:lpstr>Questions/More Info? Contact: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Mussler-Wright</dc:creator>
  <cp:lastModifiedBy>leslie</cp:lastModifiedBy>
  <cp:revision>52</cp:revision>
  <dcterms:created xsi:type="dcterms:W3CDTF">2014-03-14T22:45:23Z</dcterms:created>
  <dcterms:modified xsi:type="dcterms:W3CDTF">2015-08-12T20:10:10Z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0x01010003ECBD4729562E4BBB093D24C7F5A17B</vt:lpwstr>
  </property>
</Properties>
</file>