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20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0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9.xml" ContentType="application/vnd.openxmlformats-officedocument.presentationml.slide+xml"/>
  <Override PartName="/ppt/slides/slide15.xml" ContentType="application/vnd.openxmlformats-officedocument.presentationml.slide+xml"/>
  <Override PartName="/ppt/slides/slide13.xml" ContentType="application/vnd.openxmlformats-officedocument.presentationml.slide+xml"/>
  <Override PartName="/ppt/slides/slide16.xml" ContentType="application/vnd.openxmlformats-officedocument.presentationml.slide+xml"/>
  <Override PartName="/ppt/slides/slide1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notesSlides/notesSlide1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61" r:id="rId9"/>
    <p:sldId id="260" r:id="rId10"/>
    <p:sldId id="273" r:id="rId11"/>
    <p:sldId id="275" r:id="rId12"/>
    <p:sldId id="276" r:id="rId13"/>
    <p:sldId id="278" r:id="rId14"/>
    <p:sldId id="279" r:id="rId15"/>
    <p:sldId id="265" r:id="rId16"/>
    <p:sldId id="266" r:id="rId17"/>
    <p:sldId id="280" r:id="rId18"/>
    <p:sldId id="267" r:id="rId19"/>
    <p:sldId id="268" r:id="rId20"/>
    <p:sldId id="274" r:id="rId2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533" autoAdjust="0"/>
  </p:normalViewPr>
  <p:slideViewPr>
    <p:cSldViewPr>
      <p:cViewPr varScale="1">
        <p:scale>
          <a:sx n="75" d="100"/>
          <a:sy n="75" d="100"/>
        </p:scale>
        <p:origin x="-194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114" y="-8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Relationship Id="rId30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968749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r>
              <a:rPr lang="en-US" dirty="0" smtClean="0"/>
              <a:t>Idaho Fiscal Officers’ Association – Summer Meeting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r>
              <a:rPr lang="en-US" dirty="0" smtClean="0"/>
              <a:t>7/31/2013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r>
              <a:rPr lang="en-US" dirty="0" smtClean="0"/>
              <a:t>Prepared by </a:t>
            </a:r>
            <a:r>
              <a:rPr lang="en-US" dirty="0" err="1" smtClean="0"/>
              <a:t>LSO</a:t>
            </a:r>
            <a:r>
              <a:rPr lang="en-US" dirty="0" smtClean="0"/>
              <a:t>: Budget &amp; Policy Analysis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6287ED47-9B87-4284-B560-865C3D5A1F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33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3" y="1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6A8BB9A7-F650-4043-9DF0-1A395792DF25}" type="datetimeFigureOut">
              <a:rPr lang="en-US" smtClean="0"/>
              <a:t>7/30/2013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4"/>
            <a:ext cx="5618480" cy="4189095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3" y="8842030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5C26E173-D960-4CA0-B796-EE9F6B14D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19110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27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5672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6696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1788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2840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72593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30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288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427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7485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787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0812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05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7263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5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2547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70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960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3978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26E173-D960-4CA0-B796-EE9F6B14D24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746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9052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9623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1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412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68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190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1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5876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24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20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58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02EC2-16FF-4EE5-B039-03F567AFF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38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emf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jtatro@lso.idaho.gov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Personnel Cost </a:t>
            </a:r>
            <a:r>
              <a:rPr lang="en-US" dirty="0"/>
              <a:t>Reconciliation</a:t>
            </a:r>
            <a:br>
              <a:rPr lang="en-US" dirty="0"/>
            </a:br>
            <a:r>
              <a:rPr lang="en-US" sz="2800" dirty="0"/>
              <a:t>Understanding the </a:t>
            </a:r>
            <a:r>
              <a:rPr lang="en-US" sz="2800" dirty="0" smtClean="0"/>
              <a:t>B6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Fiscal Officers Annual Meeting</a:t>
            </a:r>
          </a:p>
          <a:p>
            <a:r>
              <a:rPr lang="en-US" dirty="0" smtClean="0"/>
              <a:t>7/31/2013</a:t>
            </a:r>
          </a:p>
          <a:p>
            <a:endParaRPr lang="en-US" dirty="0"/>
          </a:p>
          <a:p>
            <a:r>
              <a:rPr lang="en-US" dirty="0" smtClean="0"/>
              <a:t>Jared Tatro, Legislative Budget Analyst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417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 Adjustment –Vacant/Authorized</a:t>
            </a:r>
            <a:endParaRPr lang="en-US" dirty="0"/>
          </a:p>
        </p:txBody>
      </p:sp>
      <p:pic>
        <p:nvPicPr>
          <p:cNvPr id="10241" name="Picture 1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286000"/>
            <a:ext cx="82296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3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Adjustments: Moving a Filled Position in Current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Position is </a:t>
            </a:r>
            <a:r>
              <a:rPr lang="en-US" u="sng" dirty="0" smtClean="0">
                <a:solidFill>
                  <a:srgbClr val="FF0000"/>
                </a:solidFill>
              </a:rPr>
              <a:t>filled</a:t>
            </a:r>
            <a:r>
              <a:rPr lang="en-US" dirty="0" smtClean="0"/>
              <a:t> in Program OUT and Program IN has sufficient FTP and/or funding</a:t>
            </a:r>
          </a:p>
          <a:p>
            <a:r>
              <a:rPr lang="en-US" dirty="0" smtClean="0"/>
              <a:t>Make the following adjustments in the “other adjustments” section:</a:t>
            </a:r>
          </a:p>
          <a:p>
            <a:pPr marL="457200" lvl="1" indent="0">
              <a:buNone/>
            </a:pPr>
            <a:r>
              <a:rPr lang="en-US" dirty="0" smtClean="0"/>
              <a:t>	-Program OUT: Back the position out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		-use negative numbers</a:t>
            </a:r>
          </a:p>
          <a:p>
            <a:pPr marL="457200" lvl="1" indent="0">
              <a:buNone/>
            </a:pPr>
            <a:r>
              <a:rPr lang="en-US" dirty="0" smtClean="0"/>
              <a:t>	-Program IN: Add the position</a:t>
            </a:r>
          </a:p>
          <a:p>
            <a:pPr marL="457200" lvl="1" indent="0">
              <a:buNone/>
            </a:pPr>
            <a:r>
              <a:rPr lang="en-US" dirty="0"/>
              <a:t>	</a:t>
            </a:r>
            <a:r>
              <a:rPr lang="en-US" dirty="0" smtClean="0"/>
              <a:t>	-use positive numbers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37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Adjustments: </a:t>
            </a:r>
            <a:r>
              <a:rPr lang="en-US" dirty="0" smtClean="0"/>
              <a:t>Moving a Vacant Position </a:t>
            </a:r>
            <a:r>
              <a:rPr lang="en-US" dirty="0"/>
              <a:t>in Current </a:t>
            </a:r>
            <a:r>
              <a:rPr lang="en-US" dirty="0" smtClean="0"/>
              <a:t>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Position is </a:t>
            </a:r>
            <a:r>
              <a:rPr lang="en-US" u="sng" dirty="0" smtClean="0">
                <a:solidFill>
                  <a:srgbClr val="FF0000"/>
                </a:solidFill>
              </a:rPr>
              <a:t>vacant</a:t>
            </a:r>
            <a:r>
              <a:rPr lang="en-US" dirty="0" smtClean="0"/>
              <a:t> in </a:t>
            </a:r>
            <a:r>
              <a:rPr lang="en-US" dirty="0"/>
              <a:t>Program OUT and Program IN has sufficient FTP and/or funding</a:t>
            </a:r>
          </a:p>
          <a:p>
            <a:r>
              <a:rPr lang="en-US" dirty="0"/>
              <a:t>Make the following adjustments in the “other adjustments” section:</a:t>
            </a:r>
          </a:p>
          <a:p>
            <a:pPr marL="457200" lvl="1" indent="0">
              <a:buNone/>
            </a:pPr>
            <a:r>
              <a:rPr lang="en-US" dirty="0"/>
              <a:t>	-Program OUT: N</a:t>
            </a:r>
            <a:r>
              <a:rPr lang="en-US" dirty="0" smtClean="0"/>
              <a:t>o adjustment is necessary 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	-Program IN: Add the position</a:t>
            </a:r>
          </a:p>
          <a:p>
            <a:pPr marL="457200" lvl="1" indent="0">
              <a:buNone/>
            </a:pPr>
            <a:r>
              <a:rPr lang="en-US" dirty="0"/>
              <a:t>		-use positive numbers</a:t>
            </a:r>
          </a:p>
          <a:p>
            <a:pPr lvl="2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802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Adjustments: </a:t>
            </a:r>
            <a:r>
              <a:rPr lang="en-US" dirty="0" smtClean="0"/>
              <a:t>Transfer Filled </a:t>
            </a:r>
            <a:r>
              <a:rPr lang="en-US" dirty="0"/>
              <a:t>Position in Current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Program OUT has sufficient FTP and/or funding and a </a:t>
            </a:r>
            <a:r>
              <a:rPr lang="en-US" u="sng" dirty="0" smtClean="0">
                <a:solidFill>
                  <a:srgbClr val="FF0000"/>
                </a:solidFill>
              </a:rPr>
              <a:t>filled</a:t>
            </a:r>
            <a:r>
              <a:rPr lang="en-US" dirty="0" smtClean="0"/>
              <a:t> position; Program IN does not have sufficient FTP </a:t>
            </a:r>
            <a:r>
              <a:rPr lang="en-US" dirty="0"/>
              <a:t>and/or </a:t>
            </a:r>
            <a:r>
              <a:rPr lang="en-US" dirty="0" smtClean="0"/>
              <a:t>funding</a:t>
            </a:r>
          </a:p>
          <a:p>
            <a:r>
              <a:rPr lang="en-US" dirty="0" smtClean="0"/>
              <a:t>Make the following adjustments </a:t>
            </a:r>
          </a:p>
          <a:p>
            <a:pPr lvl="1"/>
            <a:r>
              <a:rPr lang="en-US" u="sng" dirty="0" smtClean="0"/>
              <a:t>Program OUT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“other </a:t>
            </a:r>
            <a:r>
              <a:rPr lang="en-US" dirty="0"/>
              <a:t>adjustments</a:t>
            </a:r>
            <a:r>
              <a:rPr lang="en-US" dirty="0" smtClean="0"/>
              <a:t>”- back out position</a:t>
            </a:r>
          </a:p>
          <a:p>
            <a:pPr lvl="2"/>
            <a:r>
              <a:rPr lang="en-US" dirty="0" smtClean="0"/>
              <a:t>DU 6.51: remove the FTP and/or funding</a:t>
            </a:r>
          </a:p>
          <a:p>
            <a:pPr lvl="3"/>
            <a:r>
              <a:rPr lang="en-US" dirty="0" smtClean="0"/>
              <a:t>Delete the FY 15 change in benefit cells</a:t>
            </a:r>
          </a:p>
          <a:p>
            <a:pPr lvl="1"/>
            <a:r>
              <a:rPr lang="en-US" u="sng" dirty="0" smtClean="0"/>
              <a:t>Program IN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“other adjustments” – add position</a:t>
            </a:r>
          </a:p>
          <a:p>
            <a:pPr lvl="2"/>
            <a:r>
              <a:rPr lang="en-US" dirty="0" smtClean="0"/>
              <a:t>DU 6.51: add the FTP and/or funding</a:t>
            </a:r>
          </a:p>
          <a:p>
            <a:pPr lvl="3"/>
            <a:r>
              <a:rPr lang="en-US" dirty="0" smtClean="0"/>
              <a:t>Delete the FY 15 change in benefit cells</a:t>
            </a:r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711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Other Adjustments: Transfer </a:t>
            </a:r>
            <a:r>
              <a:rPr lang="en-US" dirty="0" smtClean="0"/>
              <a:t>Vacant Position </a:t>
            </a:r>
            <a:r>
              <a:rPr lang="en-US" dirty="0"/>
              <a:t>in Current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Program OUT has sufficient FTP and/or funding and a </a:t>
            </a:r>
            <a:r>
              <a:rPr lang="en-US" u="sng" dirty="0" smtClean="0">
                <a:solidFill>
                  <a:srgbClr val="FF0000"/>
                </a:solidFill>
              </a:rPr>
              <a:t>vacant</a:t>
            </a:r>
            <a:r>
              <a:rPr lang="en-US" dirty="0" smtClean="0"/>
              <a:t> position</a:t>
            </a:r>
            <a:r>
              <a:rPr lang="en-US" dirty="0"/>
              <a:t>; Program IN does not have sufficient FTP and/or funding</a:t>
            </a:r>
          </a:p>
          <a:p>
            <a:r>
              <a:rPr lang="en-US" dirty="0"/>
              <a:t>Make the following adjustments </a:t>
            </a:r>
          </a:p>
          <a:p>
            <a:pPr lvl="1"/>
            <a:r>
              <a:rPr lang="en-US" u="sng" dirty="0"/>
              <a:t>Program </a:t>
            </a:r>
            <a:r>
              <a:rPr lang="en-US" u="sng" dirty="0" smtClean="0"/>
              <a:t>OUT</a:t>
            </a:r>
            <a:r>
              <a:rPr lang="en-US" dirty="0" smtClean="0"/>
              <a:t>: </a:t>
            </a:r>
          </a:p>
          <a:p>
            <a:pPr lvl="2"/>
            <a:r>
              <a:rPr lang="en-US" dirty="0" smtClean="0"/>
              <a:t>DU </a:t>
            </a:r>
            <a:r>
              <a:rPr lang="en-US" dirty="0"/>
              <a:t>6.51: remove the FTP and/or funding</a:t>
            </a:r>
          </a:p>
          <a:p>
            <a:pPr lvl="3"/>
            <a:r>
              <a:rPr lang="en-US" dirty="0"/>
              <a:t>Delete the FY 15 change in benefit cells</a:t>
            </a:r>
          </a:p>
          <a:p>
            <a:pPr lvl="1"/>
            <a:r>
              <a:rPr lang="en-US" u="sng" dirty="0"/>
              <a:t>Program IN</a:t>
            </a:r>
            <a:r>
              <a:rPr lang="en-US" dirty="0"/>
              <a:t>: </a:t>
            </a:r>
            <a:endParaRPr lang="en-US" dirty="0" smtClean="0"/>
          </a:p>
          <a:p>
            <a:pPr lvl="2"/>
            <a:r>
              <a:rPr lang="en-US" dirty="0" smtClean="0"/>
              <a:t>“</a:t>
            </a:r>
            <a:r>
              <a:rPr lang="en-US" dirty="0"/>
              <a:t>other adjustments” – add position</a:t>
            </a:r>
          </a:p>
          <a:p>
            <a:pPr lvl="2"/>
            <a:r>
              <a:rPr lang="en-US" dirty="0"/>
              <a:t>DU 6.51: add the FTP and/or funding</a:t>
            </a:r>
          </a:p>
          <a:p>
            <a:pPr lvl="3"/>
            <a:r>
              <a:rPr lang="en-US" dirty="0"/>
              <a:t>Delete the FY 15 change in benefit cells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64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447800"/>
            <a:ext cx="9144000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432234"/>
            <a:ext cx="91440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405561" y="918234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Position is Filled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918234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Other Adjustment 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4909014"/>
            <a:ext cx="548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Appropriation Adjustment – DU 6.51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454966" y="4909014"/>
            <a:ext cx="26559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Delete Formulas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7355252" y="5358579"/>
            <a:ext cx="370212" cy="661221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7725463" y="5349408"/>
            <a:ext cx="370442" cy="67039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409862" y="4038600"/>
            <a:ext cx="337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Position is backed out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507421" y="1367817"/>
            <a:ext cx="0" cy="76578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3048000" y="2133600"/>
            <a:ext cx="6215349" cy="41401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3781137" y="4191000"/>
            <a:ext cx="1552863" cy="142157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2966696" y="3682978"/>
            <a:ext cx="6253504" cy="5080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0" y="10293"/>
            <a:ext cx="556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Filled Position –Transfer Current Year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-38101" y="6457890"/>
            <a:ext cx="914904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B0F0"/>
                </a:solidFill>
              </a:rPr>
              <a:t>If Vacant Position, only adjust in DU 6.51</a:t>
            </a:r>
            <a:endParaRPr lang="en-US" sz="2000" dirty="0">
              <a:solidFill>
                <a:srgbClr val="00B0F0"/>
              </a:solidFill>
            </a:endParaRP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35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4" grpId="1"/>
      <p:bldP spid="4" grpId="2"/>
      <p:bldP spid="5" grpId="0"/>
      <p:bldP spid="6" grpId="0"/>
      <p:bldP spid="7" grpId="0"/>
      <p:bldP spid="16" grpId="0"/>
      <p:bldP spid="16" grpId="1"/>
      <p:bldP spid="15" grpId="0" animBg="1"/>
      <p:bldP spid="15" grpId="1" animBg="1"/>
      <p:bldP spid="15" grpId="2" animBg="1"/>
      <p:bldP spid="23" grpId="0" animBg="1"/>
      <p:bldP spid="23" grpId="1" animBg="1"/>
      <p:bldP spid="27" grpId="0"/>
      <p:bldP spid="28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Filled Position Transfers </a:t>
            </a:r>
            <a:br>
              <a:rPr lang="en-US" dirty="0" smtClean="0"/>
            </a:br>
            <a:r>
              <a:rPr lang="en-US" dirty="0" smtClean="0"/>
              <a:t>Starting Next Fiscal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Make the following adjustments:</a:t>
            </a:r>
          </a:p>
          <a:p>
            <a:pPr lvl="1"/>
            <a:r>
              <a:rPr lang="en-US" dirty="0" smtClean="0"/>
              <a:t>Program OUT:</a:t>
            </a:r>
          </a:p>
          <a:p>
            <a:pPr lvl="2"/>
            <a:r>
              <a:rPr lang="en-US" dirty="0" smtClean="0"/>
              <a:t>Remove the position in DU 8.31; or DU 12.01</a:t>
            </a:r>
          </a:p>
          <a:p>
            <a:pPr lvl="2"/>
            <a:r>
              <a:rPr lang="en-US" dirty="0"/>
              <a:t>Indicate transferred </a:t>
            </a:r>
            <a:r>
              <a:rPr lang="en-US" dirty="0" err="1"/>
              <a:t>PCN</a:t>
            </a:r>
            <a:r>
              <a:rPr lang="en-US" dirty="0"/>
              <a:t> </a:t>
            </a:r>
            <a:r>
              <a:rPr lang="en-US" dirty="0" smtClean="0"/>
              <a:t>in column E (cell next to FTP)</a:t>
            </a:r>
          </a:p>
          <a:p>
            <a:pPr lvl="2"/>
            <a:r>
              <a:rPr lang="en-US" dirty="0"/>
              <a:t>Work with your analysts to determine appropriate </a:t>
            </a:r>
            <a:r>
              <a:rPr lang="en-US" dirty="0" smtClean="0"/>
              <a:t>DU</a:t>
            </a:r>
          </a:p>
          <a:p>
            <a:pPr lvl="1"/>
            <a:r>
              <a:rPr lang="en-US" dirty="0" smtClean="0"/>
              <a:t>Program IN:</a:t>
            </a:r>
          </a:p>
          <a:p>
            <a:pPr lvl="2"/>
            <a:r>
              <a:rPr lang="en-US" dirty="0" smtClean="0"/>
              <a:t>Add the position in DU 8.31; or 12.01</a:t>
            </a:r>
          </a:p>
          <a:p>
            <a:pPr lvl="2"/>
            <a:r>
              <a:rPr lang="en-US" dirty="0"/>
              <a:t>Indicate transferred </a:t>
            </a:r>
            <a:r>
              <a:rPr lang="en-US" dirty="0" err="1" smtClean="0"/>
              <a:t>PCN</a:t>
            </a:r>
            <a:r>
              <a:rPr lang="en-US" dirty="0" smtClean="0"/>
              <a:t> in </a:t>
            </a:r>
            <a:r>
              <a:rPr lang="en-US" dirty="0"/>
              <a:t>column E (cell next to FTP)</a:t>
            </a:r>
          </a:p>
          <a:p>
            <a:pPr lvl="2"/>
            <a:r>
              <a:rPr lang="en-US" dirty="0" smtClean="0"/>
              <a:t>Will be the inverse of Program OUT</a:t>
            </a:r>
            <a:endParaRPr lang="en-US" dirty="0"/>
          </a:p>
          <a:p>
            <a:pPr lvl="3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315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Vacant Position Transfers </a:t>
            </a:r>
            <a:br>
              <a:rPr lang="en-US" dirty="0" smtClean="0"/>
            </a:br>
            <a:r>
              <a:rPr lang="en-US" dirty="0" smtClean="0"/>
              <a:t>Starting Next </a:t>
            </a:r>
            <a:r>
              <a:rPr lang="en-US" dirty="0"/>
              <a:t>Fiscal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Make the following adjustments:</a:t>
            </a:r>
            <a:endParaRPr lang="en-US" dirty="0"/>
          </a:p>
          <a:p>
            <a:pPr lvl="1"/>
            <a:r>
              <a:rPr lang="en-US" dirty="0" smtClean="0"/>
              <a:t>Program OUT:</a:t>
            </a:r>
          </a:p>
          <a:p>
            <a:pPr lvl="2"/>
            <a:r>
              <a:rPr lang="en-US" dirty="0" smtClean="0"/>
              <a:t>Remove the position in </a:t>
            </a:r>
            <a:r>
              <a:rPr lang="en-US" dirty="0"/>
              <a:t>DU 8.31; or DU </a:t>
            </a:r>
            <a:r>
              <a:rPr lang="en-US" dirty="0" smtClean="0"/>
              <a:t>12.01</a:t>
            </a:r>
          </a:p>
          <a:p>
            <a:pPr lvl="3"/>
            <a:r>
              <a:rPr lang="en-US" dirty="0"/>
              <a:t>Remove formulas in column K &amp; L (change in benefits)</a:t>
            </a:r>
          </a:p>
          <a:p>
            <a:pPr lvl="2"/>
            <a:r>
              <a:rPr lang="en-US" dirty="0" smtClean="0"/>
              <a:t>Work </a:t>
            </a:r>
            <a:r>
              <a:rPr lang="en-US" dirty="0"/>
              <a:t>with your analysts to determine appropriate DU</a:t>
            </a:r>
          </a:p>
          <a:p>
            <a:pPr lvl="1"/>
            <a:r>
              <a:rPr lang="en-US" dirty="0" smtClean="0"/>
              <a:t>Program IN:</a:t>
            </a:r>
          </a:p>
          <a:p>
            <a:pPr lvl="2"/>
            <a:r>
              <a:rPr lang="en-US" dirty="0" smtClean="0"/>
              <a:t>Add position in </a:t>
            </a:r>
            <a:r>
              <a:rPr lang="en-US" dirty="0"/>
              <a:t>DU 8.31; or DU </a:t>
            </a:r>
            <a:r>
              <a:rPr lang="en-US" dirty="0" smtClean="0"/>
              <a:t>12.01 </a:t>
            </a:r>
          </a:p>
          <a:p>
            <a:pPr lvl="2"/>
            <a:r>
              <a:rPr lang="en-US" dirty="0"/>
              <a:t>Will be the inverse of Program OUT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5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0975"/>
            <a:ext cx="91440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123" y="2209800"/>
            <a:ext cx="9162123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" y="1701225"/>
            <a:ext cx="4191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Position is Filled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38862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Position is Vacant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29130" y="1766452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Keep Formulas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929130" y="3947755"/>
            <a:ext cx="4191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Delete Formulas</a:t>
            </a:r>
            <a:endParaRPr lang="en-US" sz="2800" dirty="0">
              <a:solidFill>
                <a:srgbClr val="FF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7336775" y="2133600"/>
            <a:ext cx="588025" cy="762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467600" y="4310390"/>
            <a:ext cx="588025" cy="87121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7391400" y="2514600"/>
            <a:ext cx="239387" cy="3810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7391401" y="4745995"/>
            <a:ext cx="370211" cy="435605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0099" y="0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Transfer Positions Starting Next Year</a:t>
            </a:r>
            <a:endParaRPr lang="en-US" sz="2800" dirty="0">
              <a:solidFill>
                <a:srgbClr val="00B0F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0099" y="526811"/>
            <a:ext cx="609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Adjustments made in DU 8.31</a:t>
            </a:r>
            <a:endParaRPr lang="en-US" sz="2800" dirty="0"/>
          </a:p>
        </p:txBody>
      </p:sp>
      <p:sp>
        <p:nvSpPr>
          <p:cNvPr id="2" name="Oval 1"/>
          <p:cNvSpPr/>
          <p:nvPr/>
        </p:nvSpPr>
        <p:spPr>
          <a:xfrm>
            <a:off x="2743200" y="2667000"/>
            <a:ext cx="4219001" cy="68350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743200" y="4876800"/>
            <a:ext cx="4241953" cy="761999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648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 animBg="1"/>
      <p:bldP spid="1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Requesting New 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Agencies can request additional FTP and money on the B6 form</a:t>
            </a:r>
          </a:p>
          <a:p>
            <a:pPr lvl="1"/>
            <a:r>
              <a:rPr lang="en-US" dirty="0" smtClean="0"/>
              <a:t>Supplemental: DU 4.3X</a:t>
            </a:r>
          </a:p>
          <a:p>
            <a:pPr lvl="1"/>
            <a:r>
              <a:rPr lang="en-US" dirty="0" smtClean="0"/>
              <a:t>Annualization: DU 10.5X</a:t>
            </a:r>
          </a:p>
          <a:p>
            <a:pPr lvl="1"/>
            <a:r>
              <a:rPr lang="en-US" dirty="0" smtClean="0"/>
              <a:t>Line Item: DU 12.0X</a:t>
            </a:r>
          </a:p>
          <a:p>
            <a:r>
              <a:rPr lang="en-US" dirty="0" smtClean="0"/>
              <a:t>All requests for new resources should include a concise B-8.1 form</a:t>
            </a:r>
          </a:p>
          <a:p>
            <a:pPr lvl="1"/>
            <a:r>
              <a:rPr lang="en-US" dirty="0" smtClean="0"/>
              <a:t>B6 is not intended to justify more resources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424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Did We Change the Form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Simplify the process</a:t>
            </a:r>
          </a:p>
          <a:p>
            <a:r>
              <a:rPr lang="en-US" dirty="0" smtClean="0"/>
              <a:t>Puts data in Excel</a:t>
            </a:r>
          </a:p>
          <a:p>
            <a:r>
              <a:rPr lang="en-US" dirty="0" smtClean="0"/>
              <a:t>Reduce workload</a:t>
            </a:r>
          </a:p>
          <a:p>
            <a:pPr lvl="1"/>
            <a:r>
              <a:rPr lang="en-US" dirty="0" smtClean="0"/>
              <a:t>Pre-populates currently filled positions</a:t>
            </a:r>
          </a:p>
          <a:p>
            <a:r>
              <a:rPr lang="en-US" dirty="0" smtClean="0"/>
              <a:t>Tell a clearer story of personnel needs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43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Contact your </a:t>
            </a:r>
            <a:r>
              <a:rPr lang="en-US" dirty="0" err="1" smtClean="0"/>
              <a:t>LSO</a:t>
            </a:r>
            <a:r>
              <a:rPr lang="en-US" dirty="0" smtClean="0"/>
              <a:t>/</a:t>
            </a:r>
            <a:r>
              <a:rPr lang="en-US" dirty="0" err="1" smtClean="0"/>
              <a:t>DFM</a:t>
            </a:r>
            <a:r>
              <a:rPr lang="en-US" dirty="0" smtClean="0"/>
              <a:t> analyst if you have a unique situation or are unable to figure out the appropriate steps</a:t>
            </a:r>
          </a:p>
          <a:p>
            <a:r>
              <a:rPr lang="en-US" dirty="0" smtClean="0"/>
              <a:t>Please contact me with suggestions for improving the B6 form</a:t>
            </a:r>
          </a:p>
          <a:p>
            <a:pPr lvl="1"/>
            <a:r>
              <a:rPr lang="en-US" dirty="0" smtClean="0">
                <a:hlinkClick r:id="rId3"/>
              </a:rPr>
              <a:t>jtatro@lso.idaho.gov</a:t>
            </a:r>
            <a:r>
              <a:rPr lang="en-US" dirty="0" smtClean="0"/>
              <a:t>  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337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B6 Form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Forms are populated</a:t>
            </a:r>
          </a:p>
          <a:p>
            <a:r>
              <a:rPr lang="en-US" dirty="0" smtClean="0"/>
              <a:t>Data is available in Excel</a:t>
            </a:r>
          </a:p>
          <a:p>
            <a:r>
              <a:rPr lang="en-US" dirty="0" smtClean="0"/>
              <a:t>New starting point </a:t>
            </a:r>
          </a:p>
          <a:p>
            <a:pPr lvl="1"/>
            <a:r>
              <a:rPr lang="en-US" dirty="0" smtClean="0"/>
              <a:t>Filled not established positions</a:t>
            </a:r>
          </a:p>
          <a:p>
            <a:r>
              <a:rPr lang="en-US" dirty="0" smtClean="0"/>
              <a:t>Calculations for benefit changes</a:t>
            </a:r>
          </a:p>
          <a:p>
            <a:pPr lvl="1"/>
            <a:r>
              <a:rPr lang="en-US" dirty="0" smtClean="0"/>
              <a:t>Health and variable benefits are separate </a:t>
            </a:r>
            <a:r>
              <a:rPr lang="en-US" dirty="0" err="1" smtClean="0"/>
              <a:t>DUs</a:t>
            </a:r>
            <a:endParaRPr lang="en-US" dirty="0" smtClean="0"/>
          </a:p>
          <a:p>
            <a:r>
              <a:rPr lang="en-US" dirty="0" smtClean="0"/>
              <a:t>Fund allocation for bucket fund agencies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529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54" name="Picture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6624" y="0"/>
            <a:ext cx="9199197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81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1 - 3</a:t>
            </a:r>
            <a:endParaRPr lang="en-US" dirty="0"/>
          </a:p>
        </p:txBody>
      </p:sp>
      <p:pic>
        <p:nvPicPr>
          <p:cNvPr id="717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95400"/>
            <a:ext cx="8229600" cy="4876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27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Sections 4 &amp; 5</a:t>
            </a:r>
            <a:endParaRPr lang="en-US" dirty="0"/>
          </a:p>
        </p:txBody>
      </p:sp>
      <p:pic>
        <p:nvPicPr>
          <p:cNvPr id="8197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1"/>
            <a:ext cx="8229600" cy="4463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3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Section 6, Buckets</a:t>
            </a:r>
            <a:endParaRPr lang="en-US" dirty="0"/>
          </a:p>
        </p:txBody>
      </p:sp>
      <p:pic>
        <p:nvPicPr>
          <p:cNvPr id="922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600201"/>
            <a:ext cx="8229600" cy="46481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6"/>
          <p:cNvSpPr/>
          <p:nvPr/>
        </p:nvSpPr>
        <p:spPr>
          <a:xfrm>
            <a:off x="457200" y="5410200"/>
            <a:ext cx="8229600" cy="838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84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Filling out the B6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Steps needed to complete the B6 reconciliation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189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Adding Vacant/Authorized Positions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Agencies with vacant and/or authorized FTP and sufficient funds can add positions to B6</a:t>
            </a:r>
          </a:p>
          <a:p>
            <a:pPr lvl="1"/>
            <a:r>
              <a:rPr lang="en-US" dirty="0" smtClean="0"/>
              <a:t>Need </a:t>
            </a:r>
            <a:r>
              <a:rPr lang="en-US" dirty="0" err="1" smtClean="0"/>
              <a:t>PCN</a:t>
            </a:r>
            <a:r>
              <a:rPr lang="en-US" dirty="0" smtClean="0"/>
              <a:t>, class code, title, FTP, and salary</a:t>
            </a:r>
          </a:p>
          <a:p>
            <a:pPr lvl="1"/>
            <a:r>
              <a:rPr lang="en-US" dirty="0" smtClean="0"/>
              <a:t>Benefits are automatically calculated</a:t>
            </a:r>
          </a:p>
          <a:p>
            <a:r>
              <a:rPr lang="en-US" dirty="0" smtClean="0"/>
              <a:t>Agencies without sufficient FTP or funding may not be able to add positions in the adjustment sections</a:t>
            </a:r>
          </a:p>
          <a:p>
            <a:pPr lvl="1"/>
            <a:r>
              <a:rPr lang="en-US" dirty="0" smtClean="0"/>
              <a:t>Demonstrate how the positions will be paid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7/31/2013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Prepared by LSO, Budget &amp; Policy Analysis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02EC2-16FF-4EE5-B039-03F567AFFFD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288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3ECBD4729562E4BBB093D24C7F5A17B" ma:contentTypeVersion="15" ma:contentTypeDescription="Create a new document." ma:contentTypeScope="" ma:versionID="2b6502ae82e22c1be8c5f9750e895290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a067f659f1e062bc97a881f14745d32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5A6002-C665-4749-B2A7-AF577C201AEA}"/>
</file>

<file path=customXml/itemProps2.xml><?xml version="1.0" encoding="utf-8"?>
<ds:datastoreItem xmlns:ds="http://schemas.openxmlformats.org/officeDocument/2006/customXml" ds:itemID="{EE1B1B8B-4280-42C7-9042-FF12E1FD4DAA}"/>
</file>

<file path=customXml/itemProps3.xml><?xml version="1.0" encoding="utf-8"?>
<ds:datastoreItem xmlns:ds="http://schemas.openxmlformats.org/officeDocument/2006/customXml" ds:itemID="{4C89C99A-209A-4B3F-96E0-6582908DB57E}"/>
</file>

<file path=docProps/app.xml><?xml version="1.0" encoding="utf-8"?>
<Properties xmlns="http://schemas.openxmlformats.org/officeDocument/2006/extended-properties" xmlns:vt="http://schemas.openxmlformats.org/officeDocument/2006/docPropsVTypes">
  <TotalTime>3490</TotalTime>
  <Words>841</Words>
  <Application>Microsoft Office PowerPoint</Application>
  <PresentationFormat>On-screen Show (4:3)</PresentationFormat>
  <Paragraphs>178</Paragraphs>
  <Slides>20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Personnel Cost Reconciliation Understanding the B6</vt:lpstr>
      <vt:lpstr>Why Did We Change the Form</vt:lpstr>
      <vt:lpstr>New B6 Form Highlights</vt:lpstr>
      <vt:lpstr>PowerPoint Presentation</vt:lpstr>
      <vt:lpstr>Sections 1 - 3</vt:lpstr>
      <vt:lpstr>Sections 4 &amp; 5</vt:lpstr>
      <vt:lpstr>Section 6, Buckets</vt:lpstr>
      <vt:lpstr>Filling out the B6</vt:lpstr>
      <vt:lpstr>Adding Vacant/Authorized Positions</vt:lpstr>
      <vt:lpstr>Example Adjustment –Vacant/Authorized</vt:lpstr>
      <vt:lpstr>Other Adjustments: Moving a Filled Position in Current Year</vt:lpstr>
      <vt:lpstr>Other Adjustments: Moving a Vacant Position in Current Year</vt:lpstr>
      <vt:lpstr>Other Adjustments: Transfer Filled Position in Current Year</vt:lpstr>
      <vt:lpstr>Other Adjustments: Transfer Vacant Position in Current Year</vt:lpstr>
      <vt:lpstr>PowerPoint Presentation</vt:lpstr>
      <vt:lpstr>Filled Position Transfers  Starting Next Fiscal Year</vt:lpstr>
      <vt:lpstr>Vacant Position Transfers  Starting Next Fiscal Year</vt:lpstr>
      <vt:lpstr>PowerPoint Presentation</vt:lpstr>
      <vt:lpstr>Requesting New Resources</vt:lpstr>
      <vt:lpstr>Next Steps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Personnel Cost Reconciliation</dc:title>
  <dc:creator>Jared Tatro</dc:creator>
  <cp:lastModifiedBy>Jared Tatro</cp:lastModifiedBy>
  <cp:revision>41</cp:revision>
  <cp:lastPrinted>2013-07-30T22:43:26Z</cp:lastPrinted>
  <dcterms:created xsi:type="dcterms:W3CDTF">2013-07-24T18:37:48Z</dcterms:created>
  <dcterms:modified xsi:type="dcterms:W3CDTF">2013-07-30T22:59:45Z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0x01010003ECBD4729562E4BBB093D24C7F5A17B</vt:lpwstr>
  </property>
</Properties>
</file>