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56" r:id="rId3"/>
    <p:sldId id="277" r:id="rId4"/>
    <p:sldId id="257" r:id="rId5"/>
    <p:sldId id="2147308655" r:id="rId6"/>
    <p:sldId id="2147308671" r:id="rId7"/>
    <p:sldId id="2147308662" r:id="rId8"/>
    <p:sldId id="2147308657" r:id="rId9"/>
    <p:sldId id="2147308663" r:id="rId10"/>
    <p:sldId id="2147308666" r:id="rId11"/>
    <p:sldId id="2147308667" r:id="rId12"/>
    <p:sldId id="2147308658" r:id="rId13"/>
    <p:sldId id="2147308664" r:id="rId14"/>
    <p:sldId id="2147308676" r:id="rId15"/>
    <p:sldId id="258" r:id="rId16"/>
    <p:sldId id="2147308677" r:id="rId17"/>
    <p:sldId id="260" r:id="rId18"/>
    <p:sldId id="261" r:id="rId19"/>
    <p:sldId id="2147308673" r:id="rId20"/>
    <p:sldId id="2147308668" r:id="rId21"/>
    <p:sldId id="259" r:id="rId22"/>
    <p:sldId id="2147308660" r:id="rId23"/>
    <p:sldId id="2147308661" r:id="rId24"/>
    <p:sldId id="2147308674" r:id="rId25"/>
    <p:sldId id="2147308675" r:id="rId26"/>
    <p:sldId id="2147308669" r:id="rId27"/>
    <p:sldId id="2147308670" r:id="rId28"/>
    <p:sldId id="2147308656" r:id="rId29"/>
    <p:sldId id="214730864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on Purcell" initials="BP" lastIdx="3" clrIdx="0">
    <p:extLst>
      <p:ext uri="{19B8F6BF-5375-455C-9EA6-DF929625EA0E}">
        <p15:presenceInfo xmlns:p15="http://schemas.microsoft.com/office/powerpoint/2012/main" userId="S-1-5-21-2580726161-2373991790-2172152126-26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5421"/>
    <a:srgbClr val="FFB81C"/>
    <a:srgbClr val="143B3C"/>
    <a:srgbClr val="174445"/>
    <a:srgbClr val="092F57"/>
    <a:srgbClr val="23476B"/>
    <a:srgbClr val="336699"/>
    <a:srgbClr val="316497"/>
    <a:srgbClr val="6599CD"/>
    <a:srgbClr val="528C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49589" autoAdjust="0"/>
  </p:normalViewPr>
  <p:slideViewPr>
    <p:cSldViewPr snapToGrid="0">
      <p:cViewPr varScale="1">
        <p:scale>
          <a:sx n="114" d="100"/>
          <a:sy n="114" d="100"/>
        </p:scale>
        <p:origin x="300"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3.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37"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BD744-3568-4103-882F-8D70A3012D1C}" type="datetimeFigureOut">
              <a:rPr lang="en-US" smtClean="0"/>
              <a:t>4/5/2023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070F8-0811-4F98-9546-2758ED6EA50F}" type="slidenum">
              <a:rPr lang="en-US" smtClean="0"/>
              <a:t>‹#›</a:t>
            </a:fld>
            <a:endParaRPr lang="en-US"/>
          </a:p>
        </p:txBody>
      </p:sp>
    </p:spTree>
    <p:extLst>
      <p:ext uri="{BB962C8B-B14F-4D97-AF65-F5344CB8AC3E}">
        <p14:creationId xmlns:p14="http://schemas.microsoft.com/office/powerpoint/2010/main" val="2402673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Training (Registration/Timeline) – Julie/Sheena</a:t>
            </a:r>
          </a:p>
          <a:p>
            <a:pPr marL="171450" indent="-171450">
              <a:buFont typeface="Arial" panose="020B0604020202020204" pitchFamily="34" charset="0"/>
              <a:buChar char="•"/>
            </a:pPr>
            <a:r>
              <a:rPr lang="en-US" dirty="0"/>
              <a:t>DUO/Service Desk changes - Sheena</a:t>
            </a:r>
          </a:p>
          <a:p>
            <a:pPr marL="171450" indent="-171450">
              <a:buFont typeface="Arial" panose="020B0604020202020204" pitchFamily="34" charset="0"/>
              <a:buChar char="•"/>
            </a:pPr>
            <a:r>
              <a:rPr lang="en-US" dirty="0" err="1"/>
              <a:t>ORP</a:t>
            </a:r>
            <a:r>
              <a:rPr lang="en-US" dirty="0"/>
              <a:t> Tools - Diana</a:t>
            </a:r>
          </a:p>
          <a:p>
            <a:pPr marL="628650" lvl="1" indent="-171450">
              <a:buFont typeface="Arial" panose="020B0604020202020204" pitchFamily="34" charset="0"/>
              <a:buChar char="•"/>
            </a:pPr>
            <a:r>
              <a:rPr lang="en-US" dirty="0"/>
              <a:t> readiness checklist by roles (website)</a:t>
            </a:r>
          </a:p>
          <a:p>
            <a:pPr marL="628650" lvl="1" indent="-171450">
              <a:buFont typeface="Arial" panose="020B0604020202020204" pitchFamily="34" charset="0"/>
              <a:buChar char="•"/>
            </a:pPr>
            <a:r>
              <a:rPr lang="en-US" dirty="0"/>
              <a:t>Service desk change (screenshot)</a:t>
            </a:r>
          </a:p>
          <a:p>
            <a:pPr marL="628650" lvl="1" indent="-171450">
              <a:buFont typeface="Arial" panose="020B0604020202020204" pitchFamily="34" charset="0"/>
              <a:buChar char="•"/>
            </a:pPr>
            <a:r>
              <a:rPr lang="en-US" dirty="0"/>
              <a:t>Support session calendar/debrief</a:t>
            </a:r>
          </a:p>
          <a:p>
            <a:pPr marL="171450" indent="-171450">
              <a:buFont typeface="Arial" panose="020B0604020202020204" pitchFamily="34" charset="0"/>
              <a:buChar char="•"/>
            </a:pPr>
            <a:r>
              <a:rPr lang="en-US" dirty="0"/>
              <a:t>Cutover - Elijah</a:t>
            </a:r>
          </a:p>
          <a:p>
            <a:pPr marL="628650" lvl="1" indent="-171450">
              <a:buFont typeface="Arial" panose="020B0604020202020204" pitchFamily="34" charset="0"/>
              <a:buChar char="•"/>
            </a:pPr>
            <a:r>
              <a:rPr lang="en-US" dirty="0"/>
              <a:t>Comms with freeze dates</a:t>
            </a:r>
          </a:p>
          <a:p>
            <a:pPr marL="628650" lvl="1" indent="-171450">
              <a:buFont typeface="Arial" panose="020B0604020202020204" pitchFamily="34" charset="0"/>
              <a:buChar char="•"/>
            </a:pPr>
            <a:r>
              <a:rPr lang="en-US" dirty="0"/>
              <a:t>Cutover plan for conversion/interface/workbooks</a:t>
            </a:r>
          </a:p>
          <a:p>
            <a:pPr marL="171450" lvl="0" indent="-171450">
              <a:buFont typeface="Arial" panose="020B0604020202020204" pitchFamily="34" charset="0"/>
              <a:buChar char="•"/>
            </a:pPr>
            <a:r>
              <a:rPr lang="en-US" dirty="0" err="1"/>
              <a:t>Hr</a:t>
            </a:r>
            <a:r>
              <a:rPr lang="en-US" dirty="0"/>
              <a:t> org</a:t>
            </a:r>
          </a:p>
          <a:p>
            <a:pPr marL="171450" indent="-171450">
              <a:buFont typeface="Arial" panose="020B0604020202020204" pitchFamily="34" charset="0"/>
              <a:buChar char="•"/>
            </a:pPr>
            <a:r>
              <a:rPr lang="en-US" dirty="0"/>
              <a:t>Luma Showcases - </a:t>
            </a:r>
            <a:r>
              <a:rPr lang="en-US" dirty="0" err="1"/>
              <a:t>danielle</a:t>
            </a:r>
            <a:endParaRPr lang="en-US" dirty="0"/>
          </a:p>
          <a:p>
            <a:pPr marL="171450" indent="-171450">
              <a:buFont typeface="Arial" panose="020B0604020202020204" pitchFamily="34" charset="0"/>
              <a:buChar char="•"/>
            </a:pPr>
            <a:r>
              <a:rPr lang="en-US" dirty="0"/>
              <a:t>Key Takeaways – </a:t>
            </a:r>
            <a:r>
              <a:rPr lang="en-US" dirty="0" err="1"/>
              <a:t>sheena</a:t>
            </a:r>
            <a:r>
              <a:rPr lang="en-US" dirty="0"/>
              <a:t> </a:t>
            </a:r>
          </a:p>
          <a:p>
            <a:endParaRPr lang="en-US" dirty="0"/>
          </a:p>
        </p:txBody>
      </p:sp>
      <p:sp>
        <p:nvSpPr>
          <p:cNvPr id="4" name="Slide Number Placeholder 3"/>
          <p:cNvSpPr>
            <a:spLocks noGrp="1"/>
          </p:cNvSpPr>
          <p:nvPr>
            <p:ph type="sldNum" sz="quarter" idx="5"/>
          </p:nvPr>
        </p:nvSpPr>
        <p:spPr/>
        <p:txBody>
          <a:bodyPr/>
          <a:lstStyle/>
          <a:p>
            <a:fld id="{474070F8-0811-4F98-9546-2758ED6EA50F}" type="slidenum">
              <a:rPr lang="en-US" smtClean="0"/>
              <a:t>3</a:t>
            </a:fld>
            <a:endParaRPr lang="en-US"/>
          </a:p>
        </p:txBody>
      </p:sp>
    </p:spTree>
    <p:extLst>
      <p:ext uri="{BB962C8B-B14F-4D97-AF65-F5344CB8AC3E}">
        <p14:creationId xmlns:p14="http://schemas.microsoft.com/office/powerpoint/2010/main" val="979877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899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3942396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00056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687362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8B90-C0D9-483D-9E60-B89C5A362A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2E6EC2-2F24-4406-98B2-AF57D0C80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222052-DA9C-4B1B-B76F-5352C4A785F3}"/>
              </a:ext>
            </a:extLst>
          </p:cNvPr>
          <p:cNvSpPr>
            <a:spLocks noGrp="1"/>
          </p:cNvSpPr>
          <p:nvPr>
            <p:ph type="dt" sz="half" idx="10"/>
          </p:nvPr>
        </p:nvSpPr>
        <p:spPr/>
        <p:txBody>
          <a:bodyPr/>
          <a:lstStyle/>
          <a:p>
            <a:fld id="{B6B89C04-FF22-40E0-8377-284C158B22C7}" type="datetimeFigureOut">
              <a:rPr lang="en-US" smtClean="0"/>
              <a:t>4/5/2023</a:t>
            </a:fld>
            <a:endParaRPr lang="en-US"/>
          </a:p>
        </p:txBody>
      </p:sp>
      <p:sp>
        <p:nvSpPr>
          <p:cNvPr id="5" name="Footer Placeholder 4">
            <a:extLst>
              <a:ext uri="{FF2B5EF4-FFF2-40B4-BE49-F238E27FC236}">
                <a16:creationId xmlns:a16="http://schemas.microsoft.com/office/drawing/2014/main" id="{3C809244-FCCA-40FC-9D32-EFE411565F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BBB10-0708-4DCD-9378-1F65017EFF4E}"/>
              </a:ext>
            </a:extLst>
          </p:cNvPr>
          <p:cNvSpPr>
            <a:spLocks noGrp="1"/>
          </p:cNvSpPr>
          <p:nvPr>
            <p:ph type="sldNum" sz="quarter" idx="12"/>
          </p:nvPr>
        </p:nvSpPr>
        <p:spPr/>
        <p:txBody>
          <a:bodyPr/>
          <a:lstStyle/>
          <a:p>
            <a:fld id="{77AD16B4-15CB-459F-86C8-01C42FDB3734}" type="slidenum">
              <a:rPr lang="en-US" smtClean="0"/>
              <a:t>‹#›</a:t>
            </a:fld>
            <a:endParaRPr lang="en-US"/>
          </a:p>
        </p:txBody>
      </p:sp>
    </p:spTree>
    <p:extLst>
      <p:ext uri="{BB962C8B-B14F-4D97-AF65-F5344CB8AC3E}">
        <p14:creationId xmlns:p14="http://schemas.microsoft.com/office/powerpoint/2010/main" val="3748909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410508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1867282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ADB0FECE-4B02-445C-8363-942C98390029}"/>
              </a:ext>
            </a:extLst>
          </p:cNvPr>
          <p:cNvSpPr/>
          <p:nvPr userDrawn="1"/>
        </p:nvSpPr>
        <p:spPr>
          <a:xfrm>
            <a:off x="10917557" y="6267450"/>
            <a:ext cx="562799" cy="59055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745320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4289436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751134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95595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396716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
        <p:nvSpPr>
          <p:cNvPr id="2" name="Rectangle 1">
            <a:extLst>
              <a:ext uri="{FF2B5EF4-FFF2-40B4-BE49-F238E27FC236}">
                <a16:creationId xmlns:a16="http://schemas.microsoft.com/office/drawing/2014/main" id="{0AD16E01-D514-4381-99B2-80BC636045A0}"/>
              </a:ext>
            </a:extLst>
          </p:cNvPr>
          <p:cNvSpPr/>
          <p:nvPr userDrawn="1"/>
        </p:nvSpPr>
        <p:spPr>
          <a:xfrm>
            <a:off x="10848513" y="6267635"/>
            <a:ext cx="559293" cy="590365"/>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96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F699E-A272-4E32-8C88-778A517D5D1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CE1549A-FC28-4D72-80F3-B83472C1E8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DD6FD8-08DA-45E8-B23C-8FB0FA5EB109}"/>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107309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379004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071864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176036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95044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813752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28266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265581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325540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F699E-A272-4E32-8C88-778A517D5D1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CE1549A-FC28-4D72-80F3-B83472C1E8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DD6FD8-08DA-45E8-B23C-8FB0FA5EB109}"/>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93452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761192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111154742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778552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sco.idaho.gov/LivePages/luma-cutover.aspx" TargetMode="External"/><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u19PlFwIJSo&amp;t=4s"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mailto:dblackmer@sco.Idaho.gov" TargetMode="External"/><Relationship Id="rId7" Type="http://schemas.openxmlformats.org/officeDocument/2006/relationships/hyperlink" Target="mailto:adoench@sco.Idaho.gov" TargetMode="External"/><Relationship Id="rId2"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hyperlink" Target="mailto:scoles@sco.Idaho.gov" TargetMode="External"/><Relationship Id="rId5" Type="http://schemas.openxmlformats.org/officeDocument/2006/relationships/hyperlink" Target="mailto:kgriffith@sco.Idaho.gov" TargetMode="External"/><Relationship Id="rId4" Type="http://schemas.openxmlformats.org/officeDocument/2006/relationships/hyperlink" Target="mailto:clehosit@sco.Idaho.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descr="Protecting Idaho's scenic Sawtooths from obstruction by commercial cell  tower – Advocates for the West">
            <a:extLst>
              <a:ext uri="{FF2B5EF4-FFF2-40B4-BE49-F238E27FC236}">
                <a16:creationId xmlns:a16="http://schemas.microsoft.com/office/drawing/2014/main" id="{A3AFE7AB-9395-4C8A-A16C-443B1161AA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590" r="25778" b="28386"/>
          <a:stretch/>
        </p:blipFill>
        <p:spPr bwMode="auto">
          <a:xfrm>
            <a:off x="0" y="0"/>
            <a:ext cx="12213099" cy="6272463"/>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a16="http://schemas.microsoft.com/office/drawing/2014/main" id="{5E3DC648-59DC-4B60-A41C-BFC87256E799}"/>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AE7087A7-F591-4146-89AE-1D3DC0071786}"/>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4056B79-101E-450D-AF1C-C63CC3FB01B9}"/>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3D060F8-0090-4CEE-8447-9B021C187BA8}"/>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317BE856-E8FF-4DAB-B904-DDAA226033D0}"/>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BF2FAD0-1483-41AD-8B5F-6012217D6CE2}"/>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83B85D5-535D-48F2-A50A-46ECA75D006E}"/>
              </a:ext>
            </a:extLst>
          </p:cNvPr>
          <p:cNvSpPr txBox="1"/>
          <p:nvPr/>
        </p:nvSpPr>
        <p:spPr>
          <a:xfrm>
            <a:off x="6312023" y="2774870"/>
            <a:ext cx="195374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April 2023</a:t>
            </a:r>
          </a:p>
        </p:txBody>
      </p:sp>
      <p:sp>
        <p:nvSpPr>
          <p:cNvPr id="4" name="TextBox 3">
            <a:extLst>
              <a:ext uri="{FF2B5EF4-FFF2-40B4-BE49-F238E27FC236}">
                <a16:creationId xmlns:a16="http://schemas.microsoft.com/office/drawing/2014/main" id="{F868913A-66A6-4985-8543-6971AB751683}"/>
              </a:ext>
            </a:extLst>
          </p:cNvPr>
          <p:cNvSpPr txBox="1"/>
          <p:nvPr/>
        </p:nvSpPr>
        <p:spPr>
          <a:xfrm>
            <a:off x="1312514" y="2071793"/>
            <a:ext cx="695325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rial" panose="020B0604020202020204" pitchFamily="34" charset="0"/>
                <a:cs typeface="Arial" panose="020B0604020202020204" pitchFamily="34" charset="0"/>
              </a:rPr>
              <a:t>Luma Change Liaison Meeting</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8829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73CF53-FECF-4DE2-8337-86D834772B96}"/>
              </a:ext>
            </a:extLst>
          </p:cNvPr>
          <p:cNvSpPr txBox="1"/>
          <p:nvPr/>
        </p:nvSpPr>
        <p:spPr>
          <a:xfrm>
            <a:off x="645952" y="355523"/>
            <a:ext cx="4512040" cy="461665"/>
          </a:xfrm>
          <a:prstGeom prst="rect">
            <a:avLst/>
          </a:prstGeom>
          <a:noFill/>
        </p:spPr>
        <p:txBody>
          <a:bodyPr wrap="square">
            <a:spAutoFit/>
          </a:bodyPr>
          <a:lstStyle/>
          <a:p>
            <a:pPr algn="r"/>
            <a:r>
              <a:rPr lang="en-US" sz="2400" dirty="0">
                <a:solidFill>
                  <a:schemeClr val="bg1"/>
                </a:solidFill>
                <a:latin typeface="Arial" panose="020B0604020202020204" pitchFamily="34" charset="0"/>
                <a:cs typeface="Arial" panose="020B0604020202020204" pitchFamily="34" charset="0"/>
              </a:rPr>
              <a:t>Service Desk Changes</a:t>
            </a:r>
          </a:p>
        </p:txBody>
      </p:sp>
      <p:pic>
        <p:nvPicPr>
          <p:cNvPr id="4" name="Picture 3">
            <a:extLst>
              <a:ext uri="{FF2B5EF4-FFF2-40B4-BE49-F238E27FC236}">
                <a16:creationId xmlns:a16="http://schemas.microsoft.com/office/drawing/2014/main" id="{C48B1F22-A5C1-43F6-A209-C84590337217}"/>
              </a:ext>
            </a:extLst>
          </p:cNvPr>
          <p:cNvPicPr>
            <a:picLocks noChangeAspect="1"/>
          </p:cNvPicPr>
          <p:nvPr/>
        </p:nvPicPr>
        <p:blipFill>
          <a:blip r:embed="rId2"/>
          <a:stretch>
            <a:fillRect/>
          </a:stretch>
        </p:blipFill>
        <p:spPr>
          <a:xfrm>
            <a:off x="1462941" y="1235049"/>
            <a:ext cx="9295002" cy="4240624"/>
          </a:xfrm>
          <a:prstGeom prst="rect">
            <a:avLst/>
          </a:prstGeom>
          <a:ln>
            <a:solidFill>
              <a:schemeClr val="tx1"/>
            </a:solidFill>
          </a:ln>
        </p:spPr>
      </p:pic>
      <p:pic>
        <p:nvPicPr>
          <p:cNvPr id="5" name="Picture 4">
            <a:extLst>
              <a:ext uri="{FF2B5EF4-FFF2-40B4-BE49-F238E27FC236}">
                <a16:creationId xmlns:a16="http://schemas.microsoft.com/office/drawing/2014/main" id="{A2B9919F-D0A0-42D0-BA53-F8647A38B41A}"/>
              </a:ext>
            </a:extLst>
          </p:cNvPr>
          <p:cNvPicPr>
            <a:picLocks noChangeAspect="1"/>
          </p:cNvPicPr>
          <p:nvPr/>
        </p:nvPicPr>
        <p:blipFill>
          <a:blip r:embed="rId3"/>
          <a:stretch>
            <a:fillRect/>
          </a:stretch>
        </p:blipFill>
        <p:spPr>
          <a:xfrm>
            <a:off x="5157992" y="2828116"/>
            <a:ext cx="5984804" cy="3279435"/>
          </a:xfrm>
          <a:prstGeom prst="rect">
            <a:avLst/>
          </a:prstGeom>
          <a:ln>
            <a:solidFill>
              <a:schemeClr val="tx1"/>
            </a:solidFill>
          </a:ln>
        </p:spPr>
      </p:pic>
      <p:sp>
        <p:nvSpPr>
          <p:cNvPr id="6" name="Arrow: Right 5">
            <a:extLst>
              <a:ext uri="{FF2B5EF4-FFF2-40B4-BE49-F238E27FC236}">
                <a16:creationId xmlns:a16="http://schemas.microsoft.com/office/drawing/2014/main" id="{FD8EA650-9DE6-451E-87F0-F54C6DEA1770}"/>
              </a:ext>
            </a:extLst>
          </p:cNvPr>
          <p:cNvSpPr/>
          <p:nvPr/>
        </p:nvSpPr>
        <p:spPr>
          <a:xfrm rot="18548185">
            <a:off x="3146331" y="1771902"/>
            <a:ext cx="523875" cy="32385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E73C7F-28C0-4343-9755-A242371B3AB2}"/>
              </a:ext>
            </a:extLst>
          </p:cNvPr>
          <p:cNvSpPr/>
          <p:nvPr/>
        </p:nvSpPr>
        <p:spPr>
          <a:xfrm>
            <a:off x="7375432" y="4819650"/>
            <a:ext cx="971550" cy="2095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17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fending scenic, historic values at Idaho's Redfish Lake – Advocates for  the West">
            <a:extLst>
              <a:ext uri="{FF2B5EF4-FFF2-40B4-BE49-F238E27FC236}">
                <a16:creationId xmlns:a16="http://schemas.microsoft.com/office/drawing/2014/main" id="{9525B88D-ADBC-48AF-A2BE-2C346368FA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966" b="11073"/>
          <a:stretch/>
        </p:blipFill>
        <p:spPr bwMode="auto">
          <a:xfrm>
            <a:off x="0" y="0"/>
            <a:ext cx="12192000" cy="6280484"/>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3F45-9150-4AFA-9813-366575AFA118}"/>
              </a:ext>
            </a:extLst>
          </p:cNvPr>
          <p:cNvSpPr txBox="1"/>
          <p:nvPr/>
        </p:nvSpPr>
        <p:spPr>
          <a:xfrm>
            <a:off x="486561" y="2314048"/>
            <a:ext cx="7698981" cy="64633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Cutover</a:t>
            </a:r>
          </a:p>
        </p:txBody>
      </p:sp>
    </p:spTree>
    <p:extLst>
      <p:ext uri="{BB962C8B-B14F-4D97-AF65-F5344CB8AC3E}">
        <p14:creationId xmlns:p14="http://schemas.microsoft.com/office/powerpoint/2010/main" val="677992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9E2177-6ABF-48F8-B240-BC8B95A61D71}"/>
              </a:ext>
            </a:extLst>
          </p:cNvPr>
          <p:cNvPicPr>
            <a:picLocks noChangeAspect="1"/>
          </p:cNvPicPr>
          <p:nvPr/>
        </p:nvPicPr>
        <p:blipFill>
          <a:blip r:embed="rId2"/>
          <a:stretch>
            <a:fillRect/>
          </a:stretch>
        </p:blipFill>
        <p:spPr>
          <a:xfrm>
            <a:off x="3176359" y="1333850"/>
            <a:ext cx="8722026" cy="4560146"/>
          </a:xfrm>
          <a:prstGeom prst="rect">
            <a:avLst/>
          </a:prstGeom>
          <a:ln>
            <a:solidFill>
              <a:schemeClr val="tx1"/>
            </a:solidFill>
          </a:ln>
        </p:spPr>
      </p:pic>
      <p:sp>
        <p:nvSpPr>
          <p:cNvPr id="3" name="TextBox 2">
            <a:extLst>
              <a:ext uri="{FF2B5EF4-FFF2-40B4-BE49-F238E27FC236}">
                <a16:creationId xmlns:a16="http://schemas.microsoft.com/office/drawing/2014/main" id="{DEF73B36-F372-4C98-BD5E-7BDF4BAB05D7}"/>
              </a:ext>
            </a:extLst>
          </p:cNvPr>
          <p:cNvSpPr txBox="1"/>
          <p:nvPr/>
        </p:nvSpPr>
        <p:spPr>
          <a:xfrm>
            <a:off x="637563" y="363912"/>
            <a:ext cx="4512040" cy="461665"/>
          </a:xfrm>
          <a:prstGeom prst="rect">
            <a:avLst/>
          </a:prstGeom>
          <a:noFill/>
        </p:spPr>
        <p:txBody>
          <a:bodyPr wrap="square">
            <a:spAutoFit/>
          </a:bodyPr>
          <a:lstStyle/>
          <a:p>
            <a:pPr algn="r"/>
            <a:r>
              <a:rPr lang="en-US" sz="2400" i="0" dirty="0">
                <a:solidFill>
                  <a:schemeClr val="bg1"/>
                </a:solidFill>
                <a:effectLst/>
                <a:latin typeface="Arial" panose="020B0604020202020204" pitchFamily="34" charset="0"/>
                <a:cs typeface="Arial" panose="020B0604020202020204" pitchFamily="34" charset="0"/>
              </a:rPr>
              <a:t>Cutover</a:t>
            </a:r>
            <a:endParaRPr lang="en-US" sz="24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D0C7EE9-6ACE-438A-B26E-E0E5D670A45C}"/>
              </a:ext>
            </a:extLst>
          </p:cNvPr>
          <p:cNvSpPr txBox="1"/>
          <p:nvPr/>
        </p:nvSpPr>
        <p:spPr>
          <a:xfrm rot="10800000" flipH="1" flipV="1">
            <a:off x="483963" y="2122163"/>
            <a:ext cx="2175347" cy="2800767"/>
          </a:xfrm>
          <a:prstGeom prst="rect">
            <a:avLst/>
          </a:prstGeom>
          <a:noFill/>
          <a:ln>
            <a:noFill/>
          </a:ln>
        </p:spPr>
        <p:txBody>
          <a:bodyPr wrap="square" rtlCol="0">
            <a:spAutoFit/>
          </a:bodyPr>
          <a:lstStyle/>
          <a:p>
            <a:r>
              <a:rPr lang="en-US" sz="2000" b="1" dirty="0">
                <a:solidFill>
                  <a:schemeClr val="tx2"/>
                </a:solidFill>
              </a:rPr>
              <a:t>The </a:t>
            </a:r>
            <a:r>
              <a:rPr lang="en-US" sz="2000" b="1" dirty="0">
                <a:solidFill>
                  <a:schemeClr val="tx2"/>
                </a:solidFill>
                <a:hlinkClick r:id="rId3"/>
              </a:rPr>
              <a:t>Luma Cutover webpage </a:t>
            </a:r>
            <a:r>
              <a:rPr lang="en-US" sz="2000" b="1" dirty="0">
                <a:solidFill>
                  <a:schemeClr val="tx2"/>
                </a:solidFill>
              </a:rPr>
              <a:t>is continuously updated with more information regarding cutover and freeze dates. </a:t>
            </a:r>
          </a:p>
          <a:p>
            <a:endParaRPr lang="en-US" sz="2000" b="1" dirty="0">
              <a:solidFill>
                <a:schemeClr val="tx2"/>
              </a:solidFill>
            </a:endParaRPr>
          </a:p>
          <a:p>
            <a:endParaRPr lang="en-US" sz="1600" dirty="0">
              <a:solidFill>
                <a:schemeClr val="tx2"/>
              </a:solidFill>
            </a:endParaRPr>
          </a:p>
        </p:txBody>
      </p:sp>
    </p:spTree>
    <p:extLst>
      <p:ext uri="{BB962C8B-B14F-4D97-AF65-F5344CB8AC3E}">
        <p14:creationId xmlns:p14="http://schemas.microsoft.com/office/powerpoint/2010/main" val="1948149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29F35E8-FA03-4D96-93D7-EAA5FEE5DF27}"/>
              </a:ext>
            </a:extLst>
          </p:cNvPr>
          <p:cNvGraphicFramePr>
            <a:graphicFrameLocks noGrp="1"/>
          </p:cNvGraphicFramePr>
          <p:nvPr>
            <p:extLst>
              <p:ext uri="{D42A27DB-BD31-4B8C-83A1-F6EECF244321}">
                <p14:modId xmlns:p14="http://schemas.microsoft.com/office/powerpoint/2010/main" val="2448305221"/>
              </p:ext>
            </p:extLst>
          </p:nvPr>
        </p:nvGraphicFramePr>
        <p:xfrm>
          <a:off x="592832" y="782408"/>
          <a:ext cx="10887960" cy="1746889"/>
        </p:xfrm>
        <a:graphic>
          <a:graphicData uri="http://schemas.openxmlformats.org/drawingml/2006/table">
            <a:tbl>
              <a:tblPr firstRow="1" bandRow="1">
                <a:tableStyleId>{5C22544A-7EE6-4342-B048-85BDC9FD1C3A}</a:tableStyleId>
              </a:tblPr>
              <a:tblGrid>
                <a:gridCol w="2177592">
                  <a:extLst>
                    <a:ext uri="{9D8B030D-6E8A-4147-A177-3AD203B41FA5}">
                      <a16:colId xmlns:a16="http://schemas.microsoft.com/office/drawing/2014/main" val="20001"/>
                    </a:ext>
                  </a:extLst>
                </a:gridCol>
                <a:gridCol w="2177592">
                  <a:extLst>
                    <a:ext uri="{9D8B030D-6E8A-4147-A177-3AD203B41FA5}">
                      <a16:colId xmlns:a16="http://schemas.microsoft.com/office/drawing/2014/main" val="20002"/>
                    </a:ext>
                  </a:extLst>
                </a:gridCol>
                <a:gridCol w="2177592">
                  <a:extLst>
                    <a:ext uri="{9D8B030D-6E8A-4147-A177-3AD203B41FA5}">
                      <a16:colId xmlns:a16="http://schemas.microsoft.com/office/drawing/2014/main" val="20003"/>
                    </a:ext>
                  </a:extLst>
                </a:gridCol>
                <a:gridCol w="2177592">
                  <a:extLst>
                    <a:ext uri="{9D8B030D-6E8A-4147-A177-3AD203B41FA5}">
                      <a16:colId xmlns:a16="http://schemas.microsoft.com/office/drawing/2014/main" val="436468934"/>
                    </a:ext>
                  </a:extLst>
                </a:gridCol>
                <a:gridCol w="2177592">
                  <a:extLst>
                    <a:ext uri="{9D8B030D-6E8A-4147-A177-3AD203B41FA5}">
                      <a16:colId xmlns:a16="http://schemas.microsoft.com/office/drawing/2014/main" val="3149259774"/>
                    </a:ext>
                  </a:extLst>
                </a:gridCol>
              </a:tblGrid>
              <a:tr h="446237">
                <a:tc>
                  <a:txBody>
                    <a:bodyPr/>
                    <a:lstStyle/>
                    <a:p>
                      <a:r>
                        <a:rPr lang="en-US" sz="1200" dirty="0">
                          <a:solidFill>
                            <a:schemeClr val="tx1"/>
                          </a:solidFill>
                          <a:latin typeface="Arial" panose="020B0604020202020204" pitchFamily="34" charset="0"/>
                          <a:cs typeface="Arial" panose="020B0604020202020204" pitchFamily="34" charset="0"/>
                        </a:rPr>
                        <a:t>FRICE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Agency Code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File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Send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Due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extLst>
                  <a:ext uri="{0D108BD9-81ED-4DB2-BD59-A6C34878D82A}">
                    <a16:rowId xmlns:a16="http://schemas.microsoft.com/office/drawing/2014/main" val="10000"/>
                  </a:ext>
                </a:extLst>
              </a:tr>
              <a:tr h="476830">
                <a:tc>
                  <a:txBody>
                    <a:bodyPr/>
                    <a:lstStyle/>
                    <a:p>
                      <a:pPr algn="l" fontAlgn="t"/>
                      <a:r>
                        <a:rPr lang="en-US" sz="1200" b="0" i="0" u="none" strike="noStrike" dirty="0">
                          <a:solidFill>
                            <a:srgbClr val="000000"/>
                          </a:solidFill>
                          <a:effectLst/>
                          <a:latin typeface="Arial" panose="020B0604020202020204" pitchFamily="34" charset="0"/>
                        </a:rPr>
                        <a:t>CFS114</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1200" b="0" i="0" u="none" strike="noStrike" dirty="0">
                          <a:solidFill>
                            <a:srgbClr val="000000"/>
                          </a:solidFill>
                          <a:effectLst/>
                          <a:latin typeface="Arial" panose="020B0604020202020204" pitchFamily="34" charset="0"/>
                        </a:rPr>
                        <a:t>All</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1200" b="0" i="0" u="none" strike="noStrike" dirty="0">
                          <a:solidFill>
                            <a:srgbClr val="000000"/>
                          </a:solidFill>
                          <a:effectLst/>
                          <a:latin typeface="Arial" panose="020B0604020202020204" pitchFamily="34" charset="0"/>
                        </a:rPr>
                        <a:t>Customers: All Agencies</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b="0" i="0" u="none" strike="noStrike" dirty="0">
                          <a:solidFill>
                            <a:srgbClr val="000000"/>
                          </a:solidFill>
                          <a:effectLst/>
                          <a:latin typeface="Arial" panose="020B0604020202020204" pitchFamily="34" charset="0"/>
                        </a:rPr>
                        <a:t>04/10/23</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b="0" i="0" u="none" strike="noStrike" dirty="0">
                          <a:solidFill>
                            <a:srgbClr val="000000"/>
                          </a:solidFill>
                          <a:effectLst/>
                          <a:latin typeface="Arial" panose="020B0604020202020204" pitchFamily="34" charset="0"/>
                        </a:rPr>
                        <a:t>04/24/23</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1543710"/>
                  </a:ext>
                </a:extLst>
              </a:tr>
              <a:tr h="411911">
                <a:tc>
                  <a:txBody>
                    <a:bodyPr/>
                    <a:lstStyle/>
                    <a:p>
                      <a:pPr algn="l" fontAlgn="t"/>
                      <a:r>
                        <a:rPr lang="en-US" sz="1200" b="0" i="0" u="none" strike="noStrike">
                          <a:solidFill>
                            <a:srgbClr val="000000"/>
                          </a:solidFill>
                          <a:effectLst/>
                          <a:latin typeface="Arial" panose="020B0604020202020204" pitchFamily="34" charset="0"/>
                        </a:rPr>
                        <a:t>CFS022</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140</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Vendors- Controller, Office of the State</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b="0" i="0" u="none" strike="noStrike">
                          <a:solidFill>
                            <a:srgbClr val="000000"/>
                          </a:solidFill>
                          <a:effectLst/>
                          <a:latin typeface="Arial" panose="020B0604020202020204" pitchFamily="34" charset="0"/>
                        </a:rPr>
                        <a:t>05/02/23</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b="0" i="0" u="none" strike="noStrike" dirty="0">
                          <a:solidFill>
                            <a:srgbClr val="000000"/>
                          </a:solidFill>
                          <a:effectLst/>
                          <a:latin typeface="Arial" panose="020B0604020202020204" pitchFamily="34" charset="0"/>
                        </a:rPr>
                        <a:t>05/03/23</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0746242"/>
                  </a:ext>
                </a:extLst>
              </a:tr>
              <a:tr h="411911">
                <a:tc>
                  <a:txBody>
                    <a:bodyPr/>
                    <a:lstStyle/>
                    <a:p>
                      <a:pPr algn="l" fontAlgn="t"/>
                      <a:r>
                        <a:rPr lang="en-US" sz="1200" b="0" i="0" u="none" strike="noStrike" dirty="0">
                          <a:solidFill>
                            <a:srgbClr val="000000"/>
                          </a:solidFill>
                          <a:effectLst/>
                          <a:latin typeface="Arial" panose="020B0604020202020204" pitchFamily="34" charset="0"/>
                        </a:rPr>
                        <a:t>CFS105 </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1200" b="0" i="0" u="none" strike="noStrike">
                          <a:solidFill>
                            <a:srgbClr val="000000"/>
                          </a:solidFill>
                          <a:effectLst/>
                          <a:latin typeface="Arial" panose="020B0604020202020204" pitchFamily="34" charset="0"/>
                        </a:rPr>
                        <a:t>270</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Vendors - Department of Health and Welfare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05/04/23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05/05/23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 name="Rectangle 1">
            <a:extLst>
              <a:ext uri="{FF2B5EF4-FFF2-40B4-BE49-F238E27FC236}">
                <a16:creationId xmlns:a16="http://schemas.microsoft.com/office/drawing/2014/main" id="{61142711-0F67-4070-8040-D30BEE02DCCD}"/>
              </a:ext>
            </a:extLst>
          </p:cNvPr>
          <p:cNvSpPr/>
          <p:nvPr/>
        </p:nvSpPr>
        <p:spPr>
          <a:xfrm>
            <a:off x="592833" y="230974"/>
            <a:ext cx="10887960" cy="551434"/>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AB61E01-E079-46B5-BCCF-A790288D4D4E}"/>
              </a:ext>
            </a:extLst>
          </p:cNvPr>
          <p:cNvSpPr txBox="1"/>
          <p:nvPr/>
        </p:nvSpPr>
        <p:spPr>
          <a:xfrm>
            <a:off x="1565321" y="322025"/>
            <a:ext cx="10360241" cy="369332"/>
          </a:xfrm>
          <a:prstGeom prst="rect">
            <a:avLst/>
          </a:prstGeom>
          <a:noFill/>
        </p:spPr>
        <p:txBody>
          <a:bodyPr wrap="square">
            <a:spAutoFit/>
          </a:bodyPr>
          <a:lstStyle/>
          <a:p>
            <a:r>
              <a:rPr lang="en-US" sz="1800" b="1" i="0" u="none" strike="noStrike" dirty="0">
                <a:solidFill>
                  <a:srgbClr val="FFFFFF"/>
                </a:solidFill>
                <a:effectLst/>
                <a:latin typeface="Arial" panose="020B0604020202020204" pitchFamily="34" charset="0"/>
                <a:cs typeface="Arial" panose="020B0604020202020204" pitchFamily="34" charset="0"/>
              </a:rPr>
              <a:t>Finance Data Conversions Required for Human Capital Management Go-Live</a:t>
            </a:r>
            <a:r>
              <a:rPr lang="en-US" dirty="0">
                <a:latin typeface="Arial" panose="020B0604020202020204" pitchFamily="34" charset="0"/>
                <a:cs typeface="Arial" panose="020B0604020202020204" pitchFamily="34" charset="0"/>
              </a:rPr>
              <a:t> </a:t>
            </a:r>
          </a:p>
        </p:txBody>
      </p:sp>
      <p:graphicFrame>
        <p:nvGraphicFramePr>
          <p:cNvPr id="8" name="Table 7">
            <a:extLst>
              <a:ext uri="{FF2B5EF4-FFF2-40B4-BE49-F238E27FC236}">
                <a16:creationId xmlns:a16="http://schemas.microsoft.com/office/drawing/2014/main" id="{48C015E2-432E-4882-9F59-4CAC8FABD39D}"/>
              </a:ext>
            </a:extLst>
          </p:cNvPr>
          <p:cNvGraphicFramePr>
            <a:graphicFrameLocks noGrp="1"/>
          </p:cNvGraphicFramePr>
          <p:nvPr>
            <p:extLst>
              <p:ext uri="{D42A27DB-BD31-4B8C-83A1-F6EECF244321}">
                <p14:modId xmlns:p14="http://schemas.microsoft.com/office/powerpoint/2010/main" val="3540578317"/>
              </p:ext>
            </p:extLst>
          </p:nvPr>
        </p:nvGraphicFramePr>
        <p:xfrm>
          <a:off x="592832" y="3322902"/>
          <a:ext cx="10887960" cy="2713790"/>
        </p:xfrm>
        <a:graphic>
          <a:graphicData uri="http://schemas.openxmlformats.org/drawingml/2006/table">
            <a:tbl>
              <a:tblPr firstRow="1" bandRow="1">
                <a:tableStyleId>{5C22544A-7EE6-4342-B048-85BDC9FD1C3A}</a:tableStyleId>
              </a:tblPr>
              <a:tblGrid>
                <a:gridCol w="2177592">
                  <a:extLst>
                    <a:ext uri="{9D8B030D-6E8A-4147-A177-3AD203B41FA5}">
                      <a16:colId xmlns:a16="http://schemas.microsoft.com/office/drawing/2014/main" val="20001"/>
                    </a:ext>
                  </a:extLst>
                </a:gridCol>
                <a:gridCol w="2177592">
                  <a:extLst>
                    <a:ext uri="{9D8B030D-6E8A-4147-A177-3AD203B41FA5}">
                      <a16:colId xmlns:a16="http://schemas.microsoft.com/office/drawing/2014/main" val="20002"/>
                    </a:ext>
                  </a:extLst>
                </a:gridCol>
                <a:gridCol w="2177592">
                  <a:extLst>
                    <a:ext uri="{9D8B030D-6E8A-4147-A177-3AD203B41FA5}">
                      <a16:colId xmlns:a16="http://schemas.microsoft.com/office/drawing/2014/main" val="20003"/>
                    </a:ext>
                  </a:extLst>
                </a:gridCol>
                <a:gridCol w="2177592">
                  <a:extLst>
                    <a:ext uri="{9D8B030D-6E8A-4147-A177-3AD203B41FA5}">
                      <a16:colId xmlns:a16="http://schemas.microsoft.com/office/drawing/2014/main" val="436468934"/>
                    </a:ext>
                  </a:extLst>
                </a:gridCol>
                <a:gridCol w="2177592">
                  <a:extLst>
                    <a:ext uri="{9D8B030D-6E8A-4147-A177-3AD203B41FA5}">
                      <a16:colId xmlns:a16="http://schemas.microsoft.com/office/drawing/2014/main" val="3149259774"/>
                    </a:ext>
                  </a:extLst>
                </a:gridCol>
              </a:tblGrid>
              <a:tr h="446237">
                <a:tc>
                  <a:txBody>
                    <a:bodyPr/>
                    <a:lstStyle/>
                    <a:p>
                      <a:r>
                        <a:rPr lang="en-US" sz="1200" dirty="0">
                          <a:solidFill>
                            <a:schemeClr val="tx1"/>
                          </a:solidFill>
                          <a:latin typeface="Arial" panose="020B0604020202020204" pitchFamily="34" charset="0"/>
                          <a:cs typeface="Arial" panose="020B0604020202020204" pitchFamily="34" charset="0"/>
                        </a:rPr>
                        <a:t>FRICE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Agency Code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File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Send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Due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extLst>
                  <a:ext uri="{0D108BD9-81ED-4DB2-BD59-A6C34878D82A}">
                    <a16:rowId xmlns:a16="http://schemas.microsoft.com/office/drawing/2014/main" val="10000"/>
                  </a:ext>
                </a:extLst>
              </a:tr>
              <a:tr h="476830">
                <a:tc>
                  <a:txBody>
                    <a:bodyPr/>
                    <a:lstStyle/>
                    <a:p>
                      <a:pPr algn="l" fontAlgn="b"/>
                      <a:r>
                        <a:rPr lang="en-US" sz="1200" b="0" i="0" u="none" strike="noStrike" dirty="0">
                          <a:solidFill>
                            <a:srgbClr val="000000"/>
                          </a:solidFill>
                          <a:effectLst/>
                          <a:latin typeface="Arial" panose="020B0604020202020204" pitchFamily="34" charset="0"/>
                        </a:rPr>
                        <a:t>CFS101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170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Contract 170- Education, State Department of Idaho State </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06/01/23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06/02/23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1543710"/>
                  </a:ext>
                </a:extLst>
              </a:tr>
              <a:tr h="411911">
                <a:tc>
                  <a:txBody>
                    <a:bodyPr/>
                    <a:lstStyle/>
                    <a:p>
                      <a:pPr algn="l" fontAlgn="b"/>
                      <a:r>
                        <a:rPr lang="en-US" sz="1200" b="0" i="0" u="none" strike="noStrike">
                          <a:solidFill>
                            <a:srgbClr val="000000"/>
                          </a:solidFill>
                          <a:effectLst/>
                          <a:latin typeface="Arial" panose="020B0604020202020204" pitchFamily="34" charset="0"/>
                        </a:rPr>
                        <a:t>CFS108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187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Contract 187- Aging, Commission</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06/01/23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06/02/23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0746242"/>
                  </a:ext>
                </a:extLst>
              </a:tr>
              <a:tr h="411911">
                <a:tc>
                  <a:txBody>
                    <a:bodyPr/>
                    <a:lstStyle/>
                    <a:p>
                      <a:pPr algn="l" fontAlgn="b"/>
                      <a:r>
                        <a:rPr lang="en-US" sz="1200" b="0" i="0" u="none" strike="noStrike">
                          <a:solidFill>
                            <a:srgbClr val="000000"/>
                          </a:solidFill>
                          <a:effectLst/>
                          <a:latin typeface="Arial" panose="020B0604020202020204" pitchFamily="34" charset="0"/>
                        </a:rPr>
                        <a:t>CFS099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245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Contract 245- Environmental Quality, Department of Idaho State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06/01/23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06/02/23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11911">
                <a:tc>
                  <a:txBody>
                    <a:bodyPr/>
                    <a:lstStyle/>
                    <a:p>
                      <a:pPr algn="l" fontAlgn="b"/>
                      <a:r>
                        <a:rPr lang="en-US" sz="1200" b="0" i="0" u="none" strike="noStrike">
                          <a:solidFill>
                            <a:srgbClr val="000000"/>
                          </a:solidFill>
                          <a:effectLst/>
                          <a:latin typeface="Arial" panose="020B0604020202020204" pitchFamily="34" charset="0"/>
                        </a:rPr>
                        <a:t>CFS065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270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Contract 270- Health and Welfare, Department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06/01/23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06/02/23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6569574"/>
                  </a:ext>
                </a:extLst>
              </a:tr>
              <a:tr h="411911">
                <a:tc>
                  <a:txBody>
                    <a:bodyPr/>
                    <a:lstStyle/>
                    <a:p>
                      <a:pPr algn="l" fontAlgn="b"/>
                      <a:r>
                        <a:rPr lang="en-US" sz="1200" b="0" i="0" u="none" strike="noStrike">
                          <a:solidFill>
                            <a:srgbClr val="000000"/>
                          </a:solidFill>
                          <a:effectLst/>
                          <a:latin typeface="Arial" panose="020B0604020202020204" pitchFamily="34" charset="0"/>
                        </a:rPr>
                        <a:t>CFS107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330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Contract 330- Police, Idaho State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06/01/23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06/02/23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0514592"/>
                  </a:ext>
                </a:extLst>
              </a:tr>
            </a:tbl>
          </a:graphicData>
        </a:graphic>
      </p:graphicFrame>
      <p:sp>
        <p:nvSpPr>
          <p:cNvPr id="9" name="Rectangle 8">
            <a:extLst>
              <a:ext uri="{FF2B5EF4-FFF2-40B4-BE49-F238E27FC236}">
                <a16:creationId xmlns:a16="http://schemas.microsoft.com/office/drawing/2014/main" id="{F061C2FB-081F-488A-BDC9-0ABEB1AEEFFE}"/>
              </a:ext>
            </a:extLst>
          </p:cNvPr>
          <p:cNvSpPr/>
          <p:nvPr/>
        </p:nvSpPr>
        <p:spPr>
          <a:xfrm>
            <a:off x="592833" y="2771468"/>
            <a:ext cx="10887960" cy="551434"/>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554DC5B-FA62-4078-A307-C181BB91D6AD}"/>
              </a:ext>
            </a:extLst>
          </p:cNvPr>
          <p:cNvSpPr txBox="1"/>
          <p:nvPr/>
        </p:nvSpPr>
        <p:spPr>
          <a:xfrm>
            <a:off x="856691" y="2866270"/>
            <a:ext cx="10360241" cy="369332"/>
          </a:xfrm>
          <a:prstGeom prst="rect">
            <a:avLst/>
          </a:prstGeom>
          <a:noFill/>
        </p:spPr>
        <p:txBody>
          <a:bodyPr wrap="square">
            <a:spAutoFit/>
          </a:bodyPr>
          <a:lstStyle/>
          <a:p>
            <a:pPr algn="ctr"/>
            <a:r>
              <a:rPr lang="en-US" sz="1800" b="1" i="0" u="none" strike="noStrike" dirty="0">
                <a:solidFill>
                  <a:srgbClr val="FFFFFF"/>
                </a:solidFill>
                <a:effectLst/>
                <a:latin typeface="Arial" panose="020B0604020202020204" pitchFamily="34" charset="0"/>
              </a:rPr>
              <a:t>Finance Data Conversion Requests</a:t>
            </a:r>
            <a:r>
              <a:rPr lang="en-US" dirty="0"/>
              <a:t> </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FB4873E-89D5-4C08-915A-C1663C0F3A71}"/>
              </a:ext>
            </a:extLst>
          </p:cNvPr>
          <p:cNvSpPr txBox="1"/>
          <p:nvPr/>
        </p:nvSpPr>
        <p:spPr>
          <a:xfrm>
            <a:off x="1870745" y="6403460"/>
            <a:ext cx="6602136" cy="369332"/>
          </a:xfrm>
          <a:prstGeom prst="rect">
            <a:avLst/>
          </a:prstGeom>
          <a:noFill/>
        </p:spPr>
        <p:txBody>
          <a:bodyPr wrap="square" rtlCol="0">
            <a:spAutoFit/>
          </a:bodyPr>
          <a:lstStyle/>
          <a:p>
            <a:r>
              <a:rPr lang="en-US" u="sng" dirty="0">
                <a:solidFill>
                  <a:srgbClr val="FF0000"/>
                </a:solidFill>
              </a:rPr>
              <a:t>*This is a draft and an updated formal document is forthcoming</a:t>
            </a:r>
          </a:p>
        </p:txBody>
      </p:sp>
    </p:spTree>
    <p:extLst>
      <p:ext uri="{BB962C8B-B14F-4D97-AF65-F5344CB8AC3E}">
        <p14:creationId xmlns:p14="http://schemas.microsoft.com/office/powerpoint/2010/main" val="590147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8C015E2-432E-4882-9F59-4CAC8FABD39D}"/>
              </a:ext>
            </a:extLst>
          </p:cNvPr>
          <p:cNvGraphicFramePr>
            <a:graphicFrameLocks noGrp="1"/>
          </p:cNvGraphicFramePr>
          <p:nvPr>
            <p:extLst>
              <p:ext uri="{D42A27DB-BD31-4B8C-83A1-F6EECF244321}">
                <p14:modId xmlns:p14="http://schemas.microsoft.com/office/powerpoint/2010/main" val="4190766317"/>
              </p:ext>
            </p:extLst>
          </p:nvPr>
        </p:nvGraphicFramePr>
        <p:xfrm>
          <a:off x="652019" y="708552"/>
          <a:ext cx="10887960" cy="5454088"/>
        </p:xfrm>
        <a:graphic>
          <a:graphicData uri="http://schemas.openxmlformats.org/drawingml/2006/table">
            <a:tbl>
              <a:tblPr firstRow="1" bandRow="1">
                <a:tableStyleId>{5C22544A-7EE6-4342-B048-85BDC9FD1C3A}</a:tableStyleId>
              </a:tblPr>
              <a:tblGrid>
                <a:gridCol w="2177592">
                  <a:extLst>
                    <a:ext uri="{9D8B030D-6E8A-4147-A177-3AD203B41FA5}">
                      <a16:colId xmlns:a16="http://schemas.microsoft.com/office/drawing/2014/main" val="20001"/>
                    </a:ext>
                  </a:extLst>
                </a:gridCol>
                <a:gridCol w="2177592">
                  <a:extLst>
                    <a:ext uri="{9D8B030D-6E8A-4147-A177-3AD203B41FA5}">
                      <a16:colId xmlns:a16="http://schemas.microsoft.com/office/drawing/2014/main" val="20002"/>
                    </a:ext>
                  </a:extLst>
                </a:gridCol>
                <a:gridCol w="2177592">
                  <a:extLst>
                    <a:ext uri="{9D8B030D-6E8A-4147-A177-3AD203B41FA5}">
                      <a16:colId xmlns:a16="http://schemas.microsoft.com/office/drawing/2014/main" val="20003"/>
                    </a:ext>
                  </a:extLst>
                </a:gridCol>
                <a:gridCol w="2177592">
                  <a:extLst>
                    <a:ext uri="{9D8B030D-6E8A-4147-A177-3AD203B41FA5}">
                      <a16:colId xmlns:a16="http://schemas.microsoft.com/office/drawing/2014/main" val="436468934"/>
                    </a:ext>
                  </a:extLst>
                </a:gridCol>
                <a:gridCol w="2177592">
                  <a:extLst>
                    <a:ext uri="{9D8B030D-6E8A-4147-A177-3AD203B41FA5}">
                      <a16:colId xmlns:a16="http://schemas.microsoft.com/office/drawing/2014/main" val="3149259774"/>
                    </a:ext>
                  </a:extLst>
                </a:gridCol>
              </a:tblGrid>
              <a:tr h="446237">
                <a:tc>
                  <a:txBody>
                    <a:bodyPr/>
                    <a:lstStyle/>
                    <a:p>
                      <a:r>
                        <a:rPr lang="en-US" sz="1200" dirty="0">
                          <a:solidFill>
                            <a:schemeClr val="tx1"/>
                          </a:solidFill>
                          <a:latin typeface="Arial" panose="020B0604020202020204" pitchFamily="34" charset="0"/>
                          <a:cs typeface="Arial" panose="020B0604020202020204" pitchFamily="34" charset="0"/>
                        </a:rPr>
                        <a:t>FRICE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Agency Code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File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Send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Due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extLst>
                  <a:ext uri="{0D108BD9-81ED-4DB2-BD59-A6C34878D82A}">
                    <a16:rowId xmlns:a16="http://schemas.microsoft.com/office/drawing/2014/main" val="10000"/>
                  </a:ext>
                </a:extLst>
              </a:tr>
              <a:tr h="476830">
                <a:tc>
                  <a:txBody>
                    <a:bodyPr/>
                    <a:lstStyle/>
                    <a:p>
                      <a:pPr algn="l" fontAlgn="b"/>
                      <a:r>
                        <a:rPr lang="en-US" sz="1200" b="0" i="0" u="none" strike="noStrike" dirty="0">
                          <a:solidFill>
                            <a:srgbClr val="000000"/>
                          </a:solidFill>
                          <a:effectLst/>
                          <a:latin typeface="Arial" panose="020B0604020202020204" pitchFamily="34" charset="0"/>
                        </a:rPr>
                        <a:t>CFS008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200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Contract 200- Administration, Department of Idaho State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06/01/23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06/02/23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1543710"/>
                  </a:ext>
                </a:extLst>
              </a:tr>
              <a:tr h="411911">
                <a:tc>
                  <a:txBody>
                    <a:bodyPr/>
                    <a:lstStyle/>
                    <a:p>
                      <a:pPr algn="l" fontAlgn="b"/>
                      <a:r>
                        <a:rPr lang="en-US" sz="1200" b="0" i="0" u="none" strike="noStrike" dirty="0">
                          <a:solidFill>
                            <a:srgbClr val="000000"/>
                          </a:solidFill>
                          <a:effectLst/>
                          <a:latin typeface="Arial" panose="020B0604020202020204" pitchFamily="34" charset="0"/>
                        </a:rPr>
                        <a:t>CFS110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290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ITD Prior Year Encumbrance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06/02/23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06/11/23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0746242"/>
                  </a:ext>
                </a:extLst>
              </a:tr>
              <a:tr h="411911">
                <a:tc>
                  <a:txBody>
                    <a:bodyPr/>
                    <a:lstStyle/>
                    <a:p>
                      <a:pPr algn="l" fontAlgn="b"/>
                      <a:r>
                        <a:rPr lang="en-US" sz="1200" b="0" i="0" u="none" strike="noStrike" dirty="0">
                          <a:solidFill>
                            <a:srgbClr val="000000"/>
                          </a:solidFill>
                          <a:effectLst/>
                          <a:latin typeface="Arial" panose="020B0604020202020204" pitchFamily="34" charset="0"/>
                        </a:rPr>
                        <a:t>CFS114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All</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Customers: All Agencies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sz="1200" b="0" i="0" u="none" strike="noStrike">
                          <a:solidFill>
                            <a:srgbClr val="000000"/>
                          </a:solidFill>
                          <a:effectLst/>
                          <a:latin typeface="Arial" panose="020B0604020202020204" pitchFamily="34" charset="0"/>
                        </a:rPr>
                        <a:t>06/05/23</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06/15/23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11911">
                <a:tc>
                  <a:txBody>
                    <a:bodyPr/>
                    <a:lstStyle/>
                    <a:p>
                      <a:pPr algn="l" fontAlgn="b"/>
                      <a:r>
                        <a:rPr lang="en-US" sz="1200" b="0" i="0" u="none" strike="noStrike" dirty="0">
                          <a:solidFill>
                            <a:srgbClr val="000000"/>
                          </a:solidFill>
                          <a:effectLst/>
                          <a:latin typeface="Arial" panose="020B0604020202020204" pitchFamily="34" charset="0"/>
                        </a:rPr>
                        <a:t>CFS063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270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Customers - Department of Health and Welfare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06/10/23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06/20/23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6569574"/>
                  </a:ext>
                </a:extLst>
              </a:tr>
              <a:tr h="411911">
                <a:tc>
                  <a:txBody>
                    <a:bodyPr/>
                    <a:lstStyle/>
                    <a:p>
                      <a:pPr algn="l" fontAlgn="b"/>
                      <a:r>
                        <a:rPr lang="en-US" sz="1200" b="0" i="0" u="none" strike="noStrike" dirty="0">
                          <a:solidFill>
                            <a:srgbClr val="000000"/>
                          </a:solidFill>
                          <a:effectLst/>
                          <a:latin typeface="Arial" panose="020B0604020202020204" pitchFamily="34" charset="0"/>
                        </a:rPr>
                        <a:t>CFS029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230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Inventory 230- Department of Correction</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06/07/23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06/16/23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0514592"/>
                  </a:ext>
                </a:extLst>
              </a:tr>
              <a:tr h="411911">
                <a:tc>
                  <a:txBody>
                    <a:bodyPr/>
                    <a:lstStyle/>
                    <a:p>
                      <a:pPr algn="l" fontAlgn="b"/>
                      <a:r>
                        <a:rPr lang="en-US" sz="1200" b="0" i="0" u="none" strike="noStrike" dirty="0">
                          <a:solidFill>
                            <a:srgbClr val="000000"/>
                          </a:solidFill>
                          <a:effectLst/>
                          <a:latin typeface="Arial" panose="020B0604020202020204" pitchFamily="34" charset="0"/>
                        </a:rPr>
                        <a:t>CFS116 </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285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Inventory 285 - Department of Juvenile Corrections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06/07/23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06/16/23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9462728"/>
                  </a:ext>
                </a:extLst>
              </a:tr>
              <a:tr h="411911">
                <a:tc>
                  <a:txBody>
                    <a:bodyPr/>
                    <a:lstStyle/>
                    <a:p>
                      <a:pPr algn="l" fontAlgn="b"/>
                      <a:r>
                        <a:rPr lang="en-US" sz="1200" b="0" i="0" u="none" strike="noStrike">
                          <a:solidFill>
                            <a:srgbClr val="000000"/>
                          </a:solidFill>
                          <a:effectLst/>
                          <a:latin typeface="Arial" panose="020B0604020202020204" pitchFamily="34" charset="0"/>
                        </a:rPr>
                        <a:t>CFS031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330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Inventory 330- Police, Idaho State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06/07/23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06/16/23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8798304"/>
                  </a:ext>
                </a:extLst>
              </a:tr>
              <a:tr h="411911">
                <a:tc>
                  <a:txBody>
                    <a:bodyPr/>
                    <a:lstStyle/>
                    <a:p>
                      <a:pPr algn="l" fontAlgn="b"/>
                      <a:r>
                        <a:rPr lang="en-US" sz="1200" b="0" i="0" u="none" strike="noStrike" dirty="0">
                          <a:solidFill>
                            <a:srgbClr val="000000"/>
                          </a:solidFill>
                          <a:effectLst/>
                          <a:latin typeface="Arial" panose="020B0604020202020204" pitchFamily="34" charset="0"/>
                        </a:rPr>
                        <a:t>CFS032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444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Inventory 444 - Veterans Services </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06/07/23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06/16/23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5086203"/>
                  </a:ext>
                </a:extLst>
              </a:tr>
              <a:tr h="411911">
                <a:tc>
                  <a:txBody>
                    <a:bodyPr/>
                    <a:lstStyle/>
                    <a:p>
                      <a:pPr algn="l" fontAlgn="b"/>
                      <a:r>
                        <a:rPr lang="en-US" sz="1200" b="0" i="0" u="none" strike="noStrike">
                          <a:solidFill>
                            <a:srgbClr val="000000"/>
                          </a:solidFill>
                          <a:effectLst/>
                          <a:latin typeface="Arial" panose="020B0604020202020204" pitchFamily="34" charset="0"/>
                        </a:rPr>
                        <a:t>CFS092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954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Inventory - 954 - Health District 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06/07/23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06/16/23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2619474"/>
                  </a:ext>
                </a:extLst>
              </a:tr>
              <a:tr h="411911">
                <a:tc>
                  <a:txBody>
                    <a:bodyPr/>
                    <a:lstStyle/>
                    <a:p>
                      <a:pPr algn="l" fontAlgn="b"/>
                      <a:r>
                        <a:rPr lang="en-US" sz="1200" b="0" i="0" u="none" strike="noStrike">
                          <a:solidFill>
                            <a:srgbClr val="000000"/>
                          </a:solidFill>
                          <a:effectLst/>
                          <a:latin typeface="Arial" panose="020B0604020202020204" pitchFamily="34" charset="0"/>
                        </a:rPr>
                        <a:t>CFS113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All</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P-Card Numbers and Users  - Semi-Automated</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06/12/23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06/13/23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6970346"/>
                  </a:ext>
                </a:extLst>
              </a:tr>
              <a:tr h="411911">
                <a:tc>
                  <a:txBody>
                    <a:bodyPr/>
                    <a:lstStyle/>
                    <a:p>
                      <a:pPr algn="l" fontAlgn="b"/>
                      <a:r>
                        <a:rPr lang="en-US" sz="1200" b="0" i="0" u="none" strike="noStrike" dirty="0">
                          <a:solidFill>
                            <a:srgbClr val="000000"/>
                          </a:solidFill>
                          <a:effectLst/>
                          <a:latin typeface="Arial" panose="020B0604020202020204" pitchFamily="34" charset="0"/>
                        </a:rPr>
                        <a:t>CFS064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270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Open AR- DHW - Automated</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07/12/23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4061112"/>
                  </a:ext>
                </a:extLst>
              </a:tr>
              <a:tr h="411911">
                <a:tc>
                  <a:txBody>
                    <a:bodyPr/>
                    <a:lstStyle/>
                    <a:p>
                      <a:pPr algn="l" fontAlgn="b"/>
                      <a:r>
                        <a:rPr lang="en-US" sz="1200" b="0" i="0" u="none" strike="noStrike">
                          <a:solidFill>
                            <a:srgbClr val="000000"/>
                          </a:solidFill>
                          <a:effectLst/>
                          <a:latin typeface="Arial" panose="020B0604020202020204" pitchFamily="34" charset="0"/>
                        </a:rPr>
                        <a:t>CFS090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330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Open AR- ISP : Send request for data extraction</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07/12/23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4284527"/>
                  </a:ext>
                </a:extLst>
              </a:tr>
            </a:tbl>
          </a:graphicData>
        </a:graphic>
      </p:graphicFrame>
      <p:sp>
        <p:nvSpPr>
          <p:cNvPr id="9" name="Rectangle 8">
            <a:extLst>
              <a:ext uri="{FF2B5EF4-FFF2-40B4-BE49-F238E27FC236}">
                <a16:creationId xmlns:a16="http://schemas.microsoft.com/office/drawing/2014/main" id="{F061C2FB-081F-488A-BDC9-0ABEB1AEEFFE}"/>
              </a:ext>
            </a:extLst>
          </p:cNvPr>
          <p:cNvSpPr/>
          <p:nvPr/>
        </p:nvSpPr>
        <p:spPr>
          <a:xfrm>
            <a:off x="652020" y="157118"/>
            <a:ext cx="10887960" cy="551434"/>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554DC5B-FA62-4078-A307-C181BB91D6AD}"/>
              </a:ext>
            </a:extLst>
          </p:cNvPr>
          <p:cNvSpPr txBox="1"/>
          <p:nvPr/>
        </p:nvSpPr>
        <p:spPr>
          <a:xfrm>
            <a:off x="915878" y="251920"/>
            <a:ext cx="10360241" cy="369332"/>
          </a:xfrm>
          <a:prstGeom prst="rect">
            <a:avLst/>
          </a:prstGeom>
          <a:noFill/>
        </p:spPr>
        <p:txBody>
          <a:bodyPr wrap="square">
            <a:spAutoFit/>
          </a:bodyPr>
          <a:lstStyle/>
          <a:p>
            <a:pPr algn="ctr"/>
            <a:r>
              <a:rPr lang="en-US" sz="1800" b="1" i="0" u="none" strike="noStrike" dirty="0">
                <a:solidFill>
                  <a:srgbClr val="FFFFFF"/>
                </a:solidFill>
                <a:effectLst/>
                <a:latin typeface="Arial" panose="020B0604020202020204" pitchFamily="34" charset="0"/>
              </a:rPr>
              <a:t>Finance Data Conversion Requests</a:t>
            </a:r>
            <a:r>
              <a:rPr lang="en-US" dirty="0"/>
              <a:t> </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01378DD-F25A-4C36-8CFF-8B261F5ACB81}"/>
              </a:ext>
            </a:extLst>
          </p:cNvPr>
          <p:cNvSpPr txBox="1"/>
          <p:nvPr/>
        </p:nvSpPr>
        <p:spPr>
          <a:xfrm>
            <a:off x="1870745" y="6403460"/>
            <a:ext cx="6602136" cy="369332"/>
          </a:xfrm>
          <a:prstGeom prst="rect">
            <a:avLst/>
          </a:prstGeom>
          <a:noFill/>
        </p:spPr>
        <p:txBody>
          <a:bodyPr wrap="square" rtlCol="0">
            <a:spAutoFit/>
          </a:bodyPr>
          <a:lstStyle/>
          <a:p>
            <a:r>
              <a:rPr lang="en-US" u="sng" dirty="0">
                <a:solidFill>
                  <a:srgbClr val="FF0000"/>
                </a:solidFill>
              </a:rPr>
              <a:t>*This is a draft and an updated formal document is forthcoming</a:t>
            </a:r>
          </a:p>
        </p:txBody>
      </p:sp>
    </p:spTree>
    <p:extLst>
      <p:ext uri="{BB962C8B-B14F-4D97-AF65-F5344CB8AC3E}">
        <p14:creationId xmlns:p14="http://schemas.microsoft.com/office/powerpoint/2010/main" val="1173546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8C015E2-432E-4882-9F59-4CAC8FABD39D}"/>
              </a:ext>
            </a:extLst>
          </p:cNvPr>
          <p:cNvGraphicFramePr>
            <a:graphicFrameLocks noGrp="1"/>
          </p:cNvGraphicFramePr>
          <p:nvPr>
            <p:extLst>
              <p:ext uri="{D42A27DB-BD31-4B8C-83A1-F6EECF244321}">
                <p14:modId xmlns:p14="http://schemas.microsoft.com/office/powerpoint/2010/main" val="194976230"/>
              </p:ext>
            </p:extLst>
          </p:nvPr>
        </p:nvGraphicFramePr>
        <p:xfrm>
          <a:off x="652020" y="664729"/>
          <a:ext cx="10887960" cy="5528541"/>
        </p:xfrm>
        <a:graphic>
          <a:graphicData uri="http://schemas.openxmlformats.org/drawingml/2006/table">
            <a:tbl>
              <a:tblPr firstRow="1" bandRow="1">
                <a:tableStyleId>{5C22544A-7EE6-4342-B048-85BDC9FD1C3A}</a:tableStyleId>
              </a:tblPr>
              <a:tblGrid>
                <a:gridCol w="2177592">
                  <a:extLst>
                    <a:ext uri="{9D8B030D-6E8A-4147-A177-3AD203B41FA5}">
                      <a16:colId xmlns:a16="http://schemas.microsoft.com/office/drawing/2014/main" val="20001"/>
                    </a:ext>
                  </a:extLst>
                </a:gridCol>
                <a:gridCol w="2177592">
                  <a:extLst>
                    <a:ext uri="{9D8B030D-6E8A-4147-A177-3AD203B41FA5}">
                      <a16:colId xmlns:a16="http://schemas.microsoft.com/office/drawing/2014/main" val="20002"/>
                    </a:ext>
                  </a:extLst>
                </a:gridCol>
                <a:gridCol w="2177592">
                  <a:extLst>
                    <a:ext uri="{9D8B030D-6E8A-4147-A177-3AD203B41FA5}">
                      <a16:colId xmlns:a16="http://schemas.microsoft.com/office/drawing/2014/main" val="20003"/>
                    </a:ext>
                  </a:extLst>
                </a:gridCol>
                <a:gridCol w="2177592">
                  <a:extLst>
                    <a:ext uri="{9D8B030D-6E8A-4147-A177-3AD203B41FA5}">
                      <a16:colId xmlns:a16="http://schemas.microsoft.com/office/drawing/2014/main" val="436468934"/>
                    </a:ext>
                  </a:extLst>
                </a:gridCol>
                <a:gridCol w="2177592">
                  <a:extLst>
                    <a:ext uri="{9D8B030D-6E8A-4147-A177-3AD203B41FA5}">
                      <a16:colId xmlns:a16="http://schemas.microsoft.com/office/drawing/2014/main" val="3149259774"/>
                    </a:ext>
                  </a:extLst>
                </a:gridCol>
              </a:tblGrid>
              <a:tr h="446237">
                <a:tc>
                  <a:txBody>
                    <a:bodyPr/>
                    <a:lstStyle/>
                    <a:p>
                      <a:r>
                        <a:rPr lang="en-US" sz="1200" dirty="0">
                          <a:solidFill>
                            <a:schemeClr val="tx1"/>
                          </a:solidFill>
                          <a:latin typeface="Arial" panose="020B0604020202020204" pitchFamily="34" charset="0"/>
                          <a:cs typeface="Arial" panose="020B0604020202020204" pitchFamily="34" charset="0"/>
                        </a:rPr>
                        <a:t>FRICE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Agency Code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File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Send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Due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extLst>
                  <a:ext uri="{0D108BD9-81ED-4DB2-BD59-A6C34878D82A}">
                    <a16:rowId xmlns:a16="http://schemas.microsoft.com/office/drawing/2014/main" val="10000"/>
                  </a:ext>
                </a:extLst>
              </a:tr>
              <a:tr h="476830">
                <a:tc>
                  <a:txBody>
                    <a:bodyPr/>
                    <a:lstStyle/>
                    <a:p>
                      <a:pPr algn="l" fontAlgn="b"/>
                      <a:r>
                        <a:rPr lang="en-US" sz="1200" b="0" i="0" u="none" strike="noStrike" dirty="0">
                          <a:solidFill>
                            <a:srgbClr val="000000"/>
                          </a:solidFill>
                          <a:effectLst/>
                          <a:latin typeface="Arial" panose="020B0604020202020204" pitchFamily="34" charset="0"/>
                        </a:rPr>
                        <a:t>CFS098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290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Open AR -  ITD   - Automated</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07/12/23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1543710"/>
                  </a:ext>
                </a:extLst>
              </a:tr>
              <a:tr h="411911">
                <a:tc>
                  <a:txBody>
                    <a:bodyPr/>
                    <a:lstStyle/>
                    <a:p>
                      <a:pPr algn="l" fontAlgn="b"/>
                      <a:r>
                        <a:rPr lang="en-US" sz="1200" b="0" i="0" u="none" strike="noStrike" dirty="0" err="1">
                          <a:solidFill>
                            <a:srgbClr val="000000"/>
                          </a:solidFill>
                          <a:effectLst/>
                          <a:latin typeface="Arial" panose="020B0604020202020204" pitchFamily="34" charset="0"/>
                        </a:rPr>
                        <a:t>CFS112</a:t>
                      </a:r>
                      <a:endParaRPr lang="en-US" sz="1200" b="0" i="0" u="none" strike="noStrike" dirty="0">
                        <a:solidFill>
                          <a:srgbClr val="000000"/>
                        </a:solidFill>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285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Open AR - 285 - DEPARTMENT OF JUVENILE CORRECTIONS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07/12/23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0746242"/>
                  </a:ext>
                </a:extLst>
              </a:tr>
              <a:tr h="411911">
                <a:tc>
                  <a:txBody>
                    <a:bodyPr/>
                    <a:lstStyle/>
                    <a:p>
                      <a:pPr algn="l" fontAlgn="b"/>
                      <a:r>
                        <a:rPr lang="en-US" sz="1200" b="0" i="0" u="none" strike="noStrike">
                          <a:solidFill>
                            <a:srgbClr val="000000"/>
                          </a:solidFill>
                          <a:effectLst/>
                          <a:latin typeface="Arial" panose="020B0604020202020204" pitchFamily="34" charset="0"/>
                        </a:rPr>
                        <a:t>CFS095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231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Open AR - 231 - CORRECTIONAL INDUSTRIES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07/12/23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11911">
                <a:tc>
                  <a:txBody>
                    <a:bodyPr/>
                    <a:lstStyle/>
                    <a:p>
                      <a:pPr algn="l" fontAlgn="b"/>
                      <a:r>
                        <a:rPr lang="en-US" sz="1200" b="0" i="0" u="none" strike="noStrike">
                          <a:solidFill>
                            <a:srgbClr val="000000"/>
                          </a:solidFill>
                          <a:effectLst/>
                          <a:latin typeface="Arial" panose="020B0604020202020204" pitchFamily="34" charset="0"/>
                        </a:rPr>
                        <a:t>XXX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290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Open AR - ITD Inter agencies conversion</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07/12/23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6569574"/>
                  </a:ext>
                </a:extLst>
              </a:tr>
              <a:tr h="411911">
                <a:tc>
                  <a:txBody>
                    <a:bodyPr/>
                    <a:lstStyle/>
                    <a:p>
                      <a:pPr algn="l" fontAlgn="b"/>
                      <a:r>
                        <a:rPr lang="en-US" sz="1200" b="0" i="0" u="none" strike="noStrike">
                          <a:solidFill>
                            <a:srgbClr val="000000"/>
                          </a:solidFill>
                          <a:effectLst/>
                          <a:latin typeface="Arial" panose="020B0604020202020204" pitchFamily="34" charset="0"/>
                        </a:rPr>
                        <a:t>XXX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177, 200, 522, 951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Open AR</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07/12/23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0514592"/>
                  </a:ext>
                </a:extLst>
              </a:tr>
              <a:tr h="411911">
                <a:tc>
                  <a:txBody>
                    <a:bodyPr/>
                    <a:lstStyle/>
                    <a:p>
                      <a:pPr algn="l" fontAlgn="b"/>
                      <a:r>
                        <a:rPr lang="en-US" sz="1200" b="0" i="0" u="none" strike="noStrike">
                          <a:solidFill>
                            <a:srgbClr val="000000"/>
                          </a:solidFill>
                          <a:effectLst/>
                          <a:latin typeface="Arial" panose="020B0604020202020204" pitchFamily="34" charset="0"/>
                        </a:rPr>
                        <a:t>XXX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245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Open AR</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07/12/23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9462728"/>
                  </a:ext>
                </a:extLst>
              </a:tr>
              <a:tr h="411911">
                <a:tc>
                  <a:txBody>
                    <a:bodyPr/>
                    <a:lstStyle/>
                    <a:p>
                      <a:pPr algn="l" fontAlgn="b"/>
                      <a:r>
                        <a:rPr lang="en-US" sz="1200" b="0" i="0" u="none" strike="noStrike">
                          <a:solidFill>
                            <a:srgbClr val="000000"/>
                          </a:solidFill>
                          <a:effectLst/>
                          <a:latin typeface="Arial" panose="020B0604020202020204" pitchFamily="34" charset="0"/>
                        </a:rPr>
                        <a:t>XXX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190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190 </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07/12/23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8798304"/>
                  </a:ext>
                </a:extLst>
              </a:tr>
              <a:tr h="411911">
                <a:tc>
                  <a:txBody>
                    <a:bodyPr/>
                    <a:lstStyle/>
                    <a:p>
                      <a:pPr algn="l" fontAlgn="b"/>
                      <a:r>
                        <a:rPr lang="en-US" sz="1200" b="0" i="0" u="none" strike="noStrike">
                          <a:solidFill>
                            <a:srgbClr val="000000"/>
                          </a:solidFill>
                          <a:effectLst/>
                          <a:latin typeface="Arial" panose="020B0604020202020204" pitchFamily="34" charset="0"/>
                        </a:rPr>
                        <a:t>CFS048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240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Assets - 240 - LABOR, DEPARTMENT OF IDAHO STATE - Assets Conversion - Automated</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5086203"/>
                  </a:ext>
                </a:extLst>
              </a:tr>
              <a:tr h="411911">
                <a:tc>
                  <a:txBody>
                    <a:bodyPr/>
                    <a:lstStyle/>
                    <a:p>
                      <a:pPr algn="l" fontAlgn="b"/>
                      <a:r>
                        <a:rPr lang="en-US" sz="1200" b="0" i="0" u="none" strike="noStrike" dirty="0">
                          <a:solidFill>
                            <a:srgbClr val="000000"/>
                          </a:solidFill>
                          <a:effectLst/>
                          <a:latin typeface="Arial" panose="020B0604020202020204" pitchFamily="34" charset="0"/>
                        </a:rPr>
                        <a:t>CFS055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185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rial" panose="020B0604020202020204" pitchFamily="34" charset="0"/>
                        </a:rPr>
                        <a:t>Assets - 185 - LIQUOR DIVISION, IDAHO STATE - Assets Conversion- Automated</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2619474"/>
                  </a:ext>
                </a:extLst>
              </a:tr>
              <a:tr h="411911">
                <a:tc>
                  <a:txBody>
                    <a:bodyPr/>
                    <a:lstStyle/>
                    <a:p>
                      <a:pPr algn="l" fontAlgn="b"/>
                      <a:r>
                        <a:rPr lang="en-US" sz="1200" b="0" i="0" u="none" strike="noStrike">
                          <a:solidFill>
                            <a:srgbClr val="000000"/>
                          </a:solidFill>
                          <a:effectLst/>
                          <a:latin typeface="Arial" panose="020B0604020202020204" pitchFamily="34" charset="0"/>
                        </a:rPr>
                        <a:t>CFS076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183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183 - (PERSI) PUBLIC EMPLOYEES RETIREMENT SYSTEM OF IDAHO</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6970346"/>
                  </a:ext>
                </a:extLst>
              </a:tr>
            </a:tbl>
          </a:graphicData>
        </a:graphic>
      </p:graphicFrame>
      <p:sp>
        <p:nvSpPr>
          <p:cNvPr id="9" name="Rectangle 8">
            <a:extLst>
              <a:ext uri="{FF2B5EF4-FFF2-40B4-BE49-F238E27FC236}">
                <a16:creationId xmlns:a16="http://schemas.microsoft.com/office/drawing/2014/main" id="{F061C2FB-081F-488A-BDC9-0ABEB1AEEFFE}"/>
              </a:ext>
            </a:extLst>
          </p:cNvPr>
          <p:cNvSpPr/>
          <p:nvPr/>
        </p:nvSpPr>
        <p:spPr>
          <a:xfrm>
            <a:off x="652021" y="113295"/>
            <a:ext cx="10887960" cy="551434"/>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554DC5B-FA62-4078-A307-C181BB91D6AD}"/>
              </a:ext>
            </a:extLst>
          </p:cNvPr>
          <p:cNvSpPr txBox="1"/>
          <p:nvPr/>
        </p:nvSpPr>
        <p:spPr>
          <a:xfrm>
            <a:off x="915879" y="208097"/>
            <a:ext cx="10360241" cy="369332"/>
          </a:xfrm>
          <a:prstGeom prst="rect">
            <a:avLst/>
          </a:prstGeom>
          <a:noFill/>
        </p:spPr>
        <p:txBody>
          <a:bodyPr wrap="square">
            <a:spAutoFit/>
          </a:bodyPr>
          <a:lstStyle/>
          <a:p>
            <a:pPr algn="ctr"/>
            <a:r>
              <a:rPr lang="en-US" sz="1800" b="1" i="0" u="none" strike="noStrike" dirty="0">
                <a:solidFill>
                  <a:srgbClr val="FFFFFF"/>
                </a:solidFill>
                <a:effectLst/>
                <a:latin typeface="Arial" panose="020B0604020202020204" pitchFamily="34" charset="0"/>
              </a:rPr>
              <a:t>Finance Data Conversion Requests</a:t>
            </a:r>
            <a:r>
              <a:rPr lang="en-US" dirty="0"/>
              <a:t> </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3BBB389-DCE4-4E2C-AA65-8420CB3D3175}"/>
              </a:ext>
            </a:extLst>
          </p:cNvPr>
          <p:cNvSpPr txBox="1"/>
          <p:nvPr/>
        </p:nvSpPr>
        <p:spPr>
          <a:xfrm>
            <a:off x="1870745" y="6403460"/>
            <a:ext cx="6602136" cy="369332"/>
          </a:xfrm>
          <a:prstGeom prst="rect">
            <a:avLst/>
          </a:prstGeom>
          <a:noFill/>
        </p:spPr>
        <p:txBody>
          <a:bodyPr wrap="square" rtlCol="0">
            <a:spAutoFit/>
          </a:bodyPr>
          <a:lstStyle/>
          <a:p>
            <a:r>
              <a:rPr lang="en-US" u="sng" dirty="0">
                <a:solidFill>
                  <a:srgbClr val="FF0000"/>
                </a:solidFill>
              </a:rPr>
              <a:t>*This is a draft and an updated formal document is forthcoming</a:t>
            </a:r>
          </a:p>
        </p:txBody>
      </p:sp>
    </p:spTree>
    <p:extLst>
      <p:ext uri="{BB962C8B-B14F-4D97-AF65-F5344CB8AC3E}">
        <p14:creationId xmlns:p14="http://schemas.microsoft.com/office/powerpoint/2010/main" val="1637111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8C015E2-432E-4882-9F59-4CAC8FABD39D}"/>
              </a:ext>
            </a:extLst>
          </p:cNvPr>
          <p:cNvGraphicFramePr>
            <a:graphicFrameLocks noGrp="1"/>
          </p:cNvGraphicFramePr>
          <p:nvPr>
            <p:extLst>
              <p:ext uri="{D42A27DB-BD31-4B8C-83A1-F6EECF244321}">
                <p14:modId xmlns:p14="http://schemas.microsoft.com/office/powerpoint/2010/main" val="444621602"/>
              </p:ext>
            </p:extLst>
          </p:nvPr>
        </p:nvGraphicFramePr>
        <p:xfrm>
          <a:off x="652020" y="693293"/>
          <a:ext cx="10887960" cy="5471414"/>
        </p:xfrm>
        <a:graphic>
          <a:graphicData uri="http://schemas.openxmlformats.org/drawingml/2006/table">
            <a:tbl>
              <a:tblPr firstRow="1" bandRow="1">
                <a:tableStyleId>{5C22544A-7EE6-4342-B048-85BDC9FD1C3A}</a:tableStyleId>
              </a:tblPr>
              <a:tblGrid>
                <a:gridCol w="2177592">
                  <a:extLst>
                    <a:ext uri="{9D8B030D-6E8A-4147-A177-3AD203B41FA5}">
                      <a16:colId xmlns:a16="http://schemas.microsoft.com/office/drawing/2014/main" val="20001"/>
                    </a:ext>
                  </a:extLst>
                </a:gridCol>
                <a:gridCol w="2177592">
                  <a:extLst>
                    <a:ext uri="{9D8B030D-6E8A-4147-A177-3AD203B41FA5}">
                      <a16:colId xmlns:a16="http://schemas.microsoft.com/office/drawing/2014/main" val="20002"/>
                    </a:ext>
                  </a:extLst>
                </a:gridCol>
                <a:gridCol w="2177592">
                  <a:extLst>
                    <a:ext uri="{9D8B030D-6E8A-4147-A177-3AD203B41FA5}">
                      <a16:colId xmlns:a16="http://schemas.microsoft.com/office/drawing/2014/main" val="20003"/>
                    </a:ext>
                  </a:extLst>
                </a:gridCol>
                <a:gridCol w="2177592">
                  <a:extLst>
                    <a:ext uri="{9D8B030D-6E8A-4147-A177-3AD203B41FA5}">
                      <a16:colId xmlns:a16="http://schemas.microsoft.com/office/drawing/2014/main" val="436468934"/>
                    </a:ext>
                  </a:extLst>
                </a:gridCol>
                <a:gridCol w="2177592">
                  <a:extLst>
                    <a:ext uri="{9D8B030D-6E8A-4147-A177-3AD203B41FA5}">
                      <a16:colId xmlns:a16="http://schemas.microsoft.com/office/drawing/2014/main" val="3149259774"/>
                    </a:ext>
                  </a:extLst>
                </a:gridCol>
              </a:tblGrid>
              <a:tr h="446237">
                <a:tc>
                  <a:txBody>
                    <a:bodyPr/>
                    <a:lstStyle/>
                    <a:p>
                      <a:r>
                        <a:rPr lang="en-US" sz="1200" dirty="0">
                          <a:solidFill>
                            <a:schemeClr val="tx1"/>
                          </a:solidFill>
                          <a:latin typeface="Arial" panose="020B0604020202020204" pitchFamily="34" charset="0"/>
                          <a:cs typeface="Arial" panose="020B0604020202020204" pitchFamily="34" charset="0"/>
                        </a:rPr>
                        <a:t>FRICE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Agency Code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File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Send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Due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extLst>
                  <a:ext uri="{0D108BD9-81ED-4DB2-BD59-A6C34878D82A}">
                    <a16:rowId xmlns:a16="http://schemas.microsoft.com/office/drawing/2014/main" val="10000"/>
                  </a:ext>
                </a:extLst>
              </a:tr>
              <a:tr h="476830">
                <a:tc>
                  <a:txBody>
                    <a:bodyPr/>
                    <a:lstStyle/>
                    <a:p>
                      <a:pPr algn="l" fontAlgn="b"/>
                      <a:r>
                        <a:rPr lang="en-US" sz="1200" b="0" i="0" u="none" strike="noStrike" dirty="0">
                          <a:solidFill>
                            <a:srgbClr val="000000"/>
                          </a:solidFill>
                          <a:effectLst/>
                          <a:latin typeface="Arial" panose="020B0604020202020204" pitchFamily="34" charset="0"/>
                        </a:rPr>
                        <a:t>CFS089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957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Assets - 957 - HEALTH DISTRICT 7 (EASTERN) </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1543710"/>
                  </a:ext>
                </a:extLst>
              </a:tr>
              <a:tr h="411911">
                <a:tc>
                  <a:txBody>
                    <a:bodyPr/>
                    <a:lstStyle/>
                    <a:p>
                      <a:pPr algn="l" fontAlgn="b"/>
                      <a:r>
                        <a:rPr lang="en-US" sz="1200" b="0" i="0" u="none" strike="noStrike">
                          <a:solidFill>
                            <a:srgbClr val="000000"/>
                          </a:solidFill>
                          <a:effectLst/>
                          <a:latin typeface="Arial" panose="020B0604020202020204" pitchFamily="34" charset="0"/>
                        </a:rPr>
                        <a:t>CFS087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955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00" b="0" i="0" u="none" strike="noStrike" dirty="0">
                          <a:solidFill>
                            <a:srgbClr val="000000"/>
                          </a:solidFill>
                          <a:effectLst/>
                          <a:latin typeface="Arial" panose="020B0604020202020204" pitchFamily="34" charset="0"/>
                        </a:rPr>
                        <a:t>Assets - 955 - HEALTH DISTRICT 5 (SOUTH CENTRAL)</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0746242"/>
                  </a:ext>
                </a:extLst>
              </a:tr>
              <a:tr h="411911">
                <a:tc>
                  <a:txBody>
                    <a:bodyPr/>
                    <a:lstStyle/>
                    <a:p>
                      <a:pPr algn="l" fontAlgn="b"/>
                      <a:r>
                        <a:rPr lang="en-US" sz="1200" b="0" i="0" u="none" strike="noStrike" dirty="0">
                          <a:solidFill>
                            <a:srgbClr val="000000"/>
                          </a:solidFill>
                          <a:effectLst/>
                          <a:latin typeface="Arial" panose="020B0604020202020204" pitchFamily="34" charset="0"/>
                        </a:rPr>
                        <a:t>CFS085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953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Assets - 953 - HEALTH DISTRICT 3 (SOUTHWEST)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11911">
                <a:tc>
                  <a:txBody>
                    <a:bodyPr/>
                    <a:lstStyle/>
                    <a:p>
                      <a:pPr algn="l" fontAlgn="b"/>
                      <a:r>
                        <a:rPr lang="en-US" sz="1200" b="0" i="0" u="none" strike="noStrike">
                          <a:solidFill>
                            <a:srgbClr val="000000"/>
                          </a:solidFill>
                          <a:effectLst/>
                          <a:latin typeface="Arial" panose="020B0604020202020204" pitchFamily="34" charset="0"/>
                        </a:rPr>
                        <a:t>CFS084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952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Assets - 952 - HEALTH DISTRICT 2 (NORTH CENTRAL)</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6569574"/>
                  </a:ext>
                </a:extLst>
              </a:tr>
              <a:tr h="411911">
                <a:tc>
                  <a:txBody>
                    <a:bodyPr/>
                    <a:lstStyle/>
                    <a:p>
                      <a:pPr algn="l" fontAlgn="b"/>
                      <a:r>
                        <a:rPr lang="en-US" sz="1200" b="0" i="0" u="none" strike="noStrike">
                          <a:solidFill>
                            <a:srgbClr val="000000"/>
                          </a:solidFill>
                          <a:effectLst/>
                          <a:latin typeface="Arial" panose="020B0604020202020204" pitchFamily="34" charset="0"/>
                        </a:rPr>
                        <a:t>CFS083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951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Assets - 951 - HEALTH DISTRICT 1 (PANHANDLE)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0514592"/>
                  </a:ext>
                </a:extLst>
              </a:tr>
              <a:tr h="411911">
                <a:tc>
                  <a:txBody>
                    <a:bodyPr/>
                    <a:lstStyle/>
                    <a:p>
                      <a:pPr algn="l" fontAlgn="b"/>
                      <a:r>
                        <a:rPr lang="en-US" sz="1200" b="0" i="0" u="none" strike="noStrike">
                          <a:solidFill>
                            <a:srgbClr val="000000"/>
                          </a:solidFill>
                          <a:effectLst/>
                          <a:latin typeface="Arial" panose="020B0604020202020204" pitchFamily="34" charset="0"/>
                        </a:rPr>
                        <a:t>CFS082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440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Assets - 440 - LOTTERY COMMISSION, IDAHO STATE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9462728"/>
                  </a:ext>
                </a:extLst>
              </a:tr>
              <a:tr h="411911">
                <a:tc>
                  <a:txBody>
                    <a:bodyPr/>
                    <a:lstStyle/>
                    <a:p>
                      <a:pPr algn="l" fontAlgn="b"/>
                      <a:r>
                        <a:rPr lang="en-US" sz="1200" b="0" i="0" u="none" strike="noStrike">
                          <a:solidFill>
                            <a:srgbClr val="000000"/>
                          </a:solidFill>
                          <a:effectLst/>
                          <a:latin typeface="Arial" panose="020B0604020202020204" pitchFamily="34" charset="0"/>
                        </a:rPr>
                        <a:t>CFS054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100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Assets - 100 - SENATE, IDAHO</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8798304"/>
                  </a:ext>
                </a:extLst>
              </a:tr>
              <a:tr h="411911">
                <a:tc>
                  <a:txBody>
                    <a:bodyPr/>
                    <a:lstStyle/>
                    <a:p>
                      <a:pPr algn="l" fontAlgn="b"/>
                      <a:r>
                        <a:rPr lang="en-US" sz="1200" b="0" i="0" u="none" strike="noStrike">
                          <a:solidFill>
                            <a:srgbClr val="000000"/>
                          </a:solidFill>
                          <a:effectLst/>
                          <a:latin typeface="Arial" panose="020B0604020202020204" pitchFamily="34" charset="0"/>
                        </a:rPr>
                        <a:t>CFS051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300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Assets - 300 - INDUSTRIAL COMMISSION</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5086203"/>
                  </a:ext>
                </a:extLst>
              </a:tr>
              <a:tr h="411911">
                <a:tc>
                  <a:txBody>
                    <a:bodyPr/>
                    <a:lstStyle/>
                    <a:p>
                      <a:pPr algn="l" fontAlgn="b"/>
                      <a:r>
                        <a:rPr lang="en-US" sz="1200" b="0" i="0" u="none" strike="noStrike">
                          <a:solidFill>
                            <a:srgbClr val="000000"/>
                          </a:solidFill>
                          <a:effectLst/>
                          <a:latin typeface="Arial" panose="020B0604020202020204" pitchFamily="34" charset="0"/>
                        </a:rPr>
                        <a:t>CFS046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285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Assets - 285 - DEPARTMENT OF JUVENILE CORRECTIONS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2619474"/>
                  </a:ext>
                </a:extLst>
              </a:tr>
              <a:tr h="411911">
                <a:tc>
                  <a:txBody>
                    <a:bodyPr/>
                    <a:lstStyle/>
                    <a:p>
                      <a:pPr algn="l" fontAlgn="b"/>
                      <a:r>
                        <a:rPr lang="en-US" sz="1200" b="0" i="0" u="none" strike="noStrike">
                          <a:solidFill>
                            <a:srgbClr val="000000"/>
                          </a:solidFill>
                          <a:effectLst/>
                          <a:latin typeface="Arial" panose="020B0604020202020204" pitchFamily="34" charset="0"/>
                        </a:rPr>
                        <a:t>CFS042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231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200" b="0" i="0" u="none" strike="noStrike" dirty="0">
                          <a:solidFill>
                            <a:srgbClr val="000000"/>
                          </a:solidFill>
                          <a:effectLst/>
                          <a:latin typeface="Arial" panose="020B0604020202020204" pitchFamily="34" charset="0"/>
                        </a:rPr>
                        <a:t>Assets - 231 - CORRECTIONAL INDUSTRIES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6970346"/>
                  </a:ext>
                </a:extLst>
              </a:tr>
              <a:tr h="411911">
                <a:tc>
                  <a:txBody>
                    <a:bodyPr/>
                    <a:lstStyle/>
                    <a:p>
                      <a:pPr algn="l" fontAlgn="b"/>
                      <a:r>
                        <a:rPr lang="en-US" sz="1200" b="0" i="0" u="none" strike="noStrike" dirty="0">
                          <a:solidFill>
                            <a:srgbClr val="000000"/>
                          </a:solidFill>
                          <a:effectLst/>
                          <a:latin typeface="Arial" panose="020B0604020202020204" pitchFamily="34" charset="0"/>
                        </a:rPr>
                        <a:t>CFS056 </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352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Assets - 352 - Tax Commission</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4061112"/>
                  </a:ext>
                </a:extLst>
              </a:tr>
            </a:tbl>
          </a:graphicData>
        </a:graphic>
      </p:graphicFrame>
      <p:sp>
        <p:nvSpPr>
          <p:cNvPr id="9" name="Rectangle 8">
            <a:extLst>
              <a:ext uri="{FF2B5EF4-FFF2-40B4-BE49-F238E27FC236}">
                <a16:creationId xmlns:a16="http://schemas.microsoft.com/office/drawing/2014/main" id="{F061C2FB-081F-488A-BDC9-0ABEB1AEEFFE}"/>
              </a:ext>
            </a:extLst>
          </p:cNvPr>
          <p:cNvSpPr/>
          <p:nvPr/>
        </p:nvSpPr>
        <p:spPr>
          <a:xfrm>
            <a:off x="645952" y="141859"/>
            <a:ext cx="10894029" cy="551434"/>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554DC5B-FA62-4078-A307-C181BB91D6AD}"/>
              </a:ext>
            </a:extLst>
          </p:cNvPr>
          <p:cNvSpPr txBox="1"/>
          <p:nvPr/>
        </p:nvSpPr>
        <p:spPr>
          <a:xfrm>
            <a:off x="915879" y="236661"/>
            <a:ext cx="10360241" cy="369332"/>
          </a:xfrm>
          <a:prstGeom prst="rect">
            <a:avLst/>
          </a:prstGeom>
          <a:noFill/>
        </p:spPr>
        <p:txBody>
          <a:bodyPr wrap="square">
            <a:spAutoFit/>
          </a:bodyPr>
          <a:lstStyle/>
          <a:p>
            <a:pPr algn="ctr"/>
            <a:r>
              <a:rPr lang="en-US" sz="1800" b="1" i="0" u="none" strike="noStrike" dirty="0">
                <a:solidFill>
                  <a:srgbClr val="FFFFFF"/>
                </a:solidFill>
                <a:effectLst/>
                <a:latin typeface="Arial" panose="020B0604020202020204" pitchFamily="34" charset="0"/>
              </a:rPr>
              <a:t>Finance Data Conversion Requests</a:t>
            </a:r>
            <a:r>
              <a:rPr lang="en-US" dirty="0"/>
              <a:t> </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F75F04C-DAB9-48C3-920C-EC587099819E}"/>
              </a:ext>
            </a:extLst>
          </p:cNvPr>
          <p:cNvSpPr txBox="1"/>
          <p:nvPr/>
        </p:nvSpPr>
        <p:spPr>
          <a:xfrm>
            <a:off x="1870745" y="6403460"/>
            <a:ext cx="6602136" cy="369332"/>
          </a:xfrm>
          <a:prstGeom prst="rect">
            <a:avLst/>
          </a:prstGeom>
          <a:noFill/>
        </p:spPr>
        <p:txBody>
          <a:bodyPr wrap="square" rtlCol="0">
            <a:spAutoFit/>
          </a:bodyPr>
          <a:lstStyle/>
          <a:p>
            <a:r>
              <a:rPr lang="en-US" u="sng" dirty="0">
                <a:solidFill>
                  <a:srgbClr val="FF0000"/>
                </a:solidFill>
              </a:rPr>
              <a:t>*This is a draft and an updated formal document is forthcoming</a:t>
            </a:r>
          </a:p>
        </p:txBody>
      </p:sp>
    </p:spTree>
    <p:extLst>
      <p:ext uri="{BB962C8B-B14F-4D97-AF65-F5344CB8AC3E}">
        <p14:creationId xmlns:p14="http://schemas.microsoft.com/office/powerpoint/2010/main" val="1193342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8C015E2-432E-4882-9F59-4CAC8FABD39D}"/>
              </a:ext>
            </a:extLst>
          </p:cNvPr>
          <p:cNvGraphicFramePr>
            <a:graphicFrameLocks noGrp="1"/>
          </p:cNvGraphicFramePr>
          <p:nvPr>
            <p:extLst>
              <p:ext uri="{D42A27DB-BD31-4B8C-83A1-F6EECF244321}">
                <p14:modId xmlns:p14="http://schemas.microsoft.com/office/powerpoint/2010/main" val="2999531238"/>
              </p:ext>
            </p:extLst>
          </p:nvPr>
        </p:nvGraphicFramePr>
        <p:xfrm>
          <a:off x="652019" y="1032297"/>
          <a:ext cx="10887960" cy="1746889"/>
        </p:xfrm>
        <a:graphic>
          <a:graphicData uri="http://schemas.openxmlformats.org/drawingml/2006/table">
            <a:tbl>
              <a:tblPr firstRow="1" bandRow="1">
                <a:tableStyleId>{5C22544A-7EE6-4342-B048-85BDC9FD1C3A}</a:tableStyleId>
              </a:tblPr>
              <a:tblGrid>
                <a:gridCol w="2177592">
                  <a:extLst>
                    <a:ext uri="{9D8B030D-6E8A-4147-A177-3AD203B41FA5}">
                      <a16:colId xmlns:a16="http://schemas.microsoft.com/office/drawing/2014/main" val="20001"/>
                    </a:ext>
                  </a:extLst>
                </a:gridCol>
                <a:gridCol w="2177592">
                  <a:extLst>
                    <a:ext uri="{9D8B030D-6E8A-4147-A177-3AD203B41FA5}">
                      <a16:colId xmlns:a16="http://schemas.microsoft.com/office/drawing/2014/main" val="20002"/>
                    </a:ext>
                  </a:extLst>
                </a:gridCol>
                <a:gridCol w="2177592">
                  <a:extLst>
                    <a:ext uri="{9D8B030D-6E8A-4147-A177-3AD203B41FA5}">
                      <a16:colId xmlns:a16="http://schemas.microsoft.com/office/drawing/2014/main" val="20003"/>
                    </a:ext>
                  </a:extLst>
                </a:gridCol>
                <a:gridCol w="2177592">
                  <a:extLst>
                    <a:ext uri="{9D8B030D-6E8A-4147-A177-3AD203B41FA5}">
                      <a16:colId xmlns:a16="http://schemas.microsoft.com/office/drawing/2014/main" val="436468934"/>
                    </a:ext>
                  </a:extLst>
                </a:gridCol>
                <a:gridCol w="2177592">
                  <a:extLst>
                    <a:ext uri="{9D8B030D-6E8A-4147-A177-3AD203B41FA5}">
                      <a16:colId xmlns:a16="http://schemas.microsoft.com/office/drawing/2014/main" val="3149259774"/>
                    </a:ext>
                  </a:extLst>
                </a:gridCol>
              </a:tblGrid>
              <a:tr h="446237">
                <a:tc>
                  <a:txBody>
                    <a:bodyPr/>
                    <a:lstStyle/>
                    <a:p>
                      <a:r>
                        <a:rPr lang="en-US" sz="1200" dirty="0">
                          <a:solidFill>
                            <a:schemeClr val="tx1"/>
                          </a:solidFill>
                          <a:latin typeface="Arial" panose="020B0604020202020204" pitchFamily="34" charset="0"/>
                          <a:cs typeface="Arial" panose="020B0604020202020204" pitchFamily="34" charset="0"/>
                        </a:rPr>
                        <a:t>FRICE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Agency Code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File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Send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tc>
                  <a:txBody>
                    <a:bodyPr/>
                    <a:lstStyle/>
                    <a:p>
                      <a:r>
                        <a:rPr lang="en-US" sz="1200" dirty="0">
                          <a:solidFill>
                            <a:schemeClr val="tx1"/>
                          </a:solidFill>
                          <a:latin typeface="Arial" panose="020B0604020202020204" pitchFamily="34" charset="0"/>
                          <a:cs typeface="Arial" panose="020B0604020202020204" pitchFamily="34" charset="0"/>
                        </a:rPr>
                        <a:t>Due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81C"/>
                    </a:solidFill>
                  </a:tcPr>
                </a:tc>
                <a:extLst>
                  <a:ext uri="{0D108BD9-81ED-4DB2-BD59-A6C34878D82A}">
                    <a16:rowId xmlns:a16="http://schemas.microsoft.com/office/drawing/2014/main" val="10000"/>
                  </a:ext>
                </a:extLst>
              </a:tr>
              <a:tr h="476830">
                <a:tc>
                  <a:txBody>
                    <a:bodyPr/>
                    <a:lstStyle/>
                    <a:p>
                      <a:pPr algn="l" fontAlgn="b"/>
                      <a:r>
                        <a:rPr lang="en-US" sz="1200" b="0" i="0" u="none" strike="noStrike" dirty="0">
                          <a:solidFill>
                            <a:srgbClr val="000000"/>
                          </a:solidFill>
                          <a:effectLst/>
                          <a:latin typeface="Arial" panose="020B0604020202020204" pitchFamily="34" charset="0"/>
                        </a:rPr>
                        <a:t>CFS086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954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 Assets - 954 - Health District 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1543710"/>
                  </a:ext>
                </a:extLst>
              </a:tr>
              <a:tr h="411911">
                <a:tc>
                  <a:txBody>
                    <a:bodyPr/>
                    <a:lstStyle/>
                    <a:p>
                      <a:pPr algn="l" fontAlgn="b"/>
                      <a:r>
                        <a:rPr lang="en-US" sz="1200" b="0" i="0" u="none" strike="noStrike">
                          <a:solidFill>
                            <a:srgbClr val="000000"/>
                          </a:solidFill>
                          <a:effectLst/>
                          <a:latin typeface="Arial" panose="020B0604020202020204" pitchFamily="34" charset="0"/>
                        </a:rPr>
                        <a:t>CFS045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270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fr-FR" sz="1200" b="0" i="0" u="none" strike="noStrike" dirty="0">
                          <a:solidFill>
                            <a:srgbClr val="000000"/>
                          </a:solidFill>
                          <a:effectLst/>
                          <a:latin typeface="Arial" panose="020B0604020202020204" pitchFamily="34" charset="0"/>
                        </a:rPr>
                        <a:t>Asset – 270 – Department of Health and Welfare </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06/30/23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0746242"/>
                  </a:ext>
                </a:extLst>
              </a:tr>
              <a:tr h="411911">
                <a:tc>
                  <a:txBody>
                    <a:bodyPr/>
                    <a:lstStyle/>
                    <a:p>
                      <a:pPr algn="l" fontAlgn="b"/>
                      <a:r>
                        <a:rPr lang="en-US" sz="1200" b="0" i="0" u="none" strike="noStrike">
                          <a:solidFill>
                            <a:srgbClr val="000000"/>
                          </a:solidFill>
                          <a:effectLst/>
                          <a:latin typeface="Arial" panose="020B0604020202020204" pitchFamily="34" charset="0"/>
                        </a:rPr>
                        <a:t>CFS010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140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rial" panose="020B0604020202020204" pitchFamily="34" charset="0"/>
                        </a:rPr>
                        <a:t>GL Balances - SCO</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Arial" panose="020B0604020202020204" pitchFamily="34" charset="0"/>
                        </a:rPr>
                        <a:t>07/14/23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6569574"/>
                  </a:ext>
                </a:extLst>
              </a:tr>
            </a:tbl>
          </a:graphicData>
        </a:graphic>
      </p:graphicFrame>
      <p:sp>
        <p:nvSpPr>
          <p:cNvPr id="9" name="Rectangle 8">
            <a:extLst>
              <a:ext uri="{FF2B5EF4-FFF2-40B4-BE49-F238E27FC236}">
                <a16:creationId xmlns:a16="http://schemas.microsoft.com/office/drawing/2014/main" id="{F061C2FB-081F-488A-BDC9-0ABEB1AEEFFE}"/>
              </a:ext>
            </a:extLst>
          </p:cNvPr>
          <p:cNvSpPr/>
          <p:nvPr/>
        </p:nvSpPr>
        <p:spPr>
          <a:xfrm>
            <a:off x="652020" y="480863"/>
            <a:ext cx="10887960" cy="551434"/>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554DC5B-FA62-4078-A307-C181BB91D6AD}"/>
              </a:ext>
            </a:extLst>
          </p:cNvPr>
          <p:cNvSpPr txBox="1"/>
          <p:nvPr/>
        </p:nvSpPr>
        <p:spPr>
          <a:xfrm>
            <a:off x="915878" y="575665"/>
            <a:ext cx="10360241" cy="369332"/>
          </a:xfrm>
          <a:prstGeom prst="rect">
            <a:avLst/>
          </a:prstGeom>
          <a:noFill/>
        </p:spPr>
        <p:txBody>
          <a:bodyPr wrap="square">
            <a:spAutoFit/>
          </a:bodyPr>
          <a:lstStyle/>
          <a:p>
            <a:pPr algn="ctr"/>
            <a:r>
              <a:rPr lang="en-US" sz="1800" b="1" i="0" u="none" strike="noStrike" dirty="0">
                <a:solidFill>
                  <a:srgbClr val="FFFFFF"/>
                </a:solidFill>
                <a:effectLst/>
                <a:latin typeface="Arial" panose="020B0604020202020204" pitchFamily="34" charset="0"/>
              </a:rPr>
              <a:t>Finance Data Conversion Requests</a:t>
            </a:r>
            <a:r>
              <a:rPr lang="en-US" dirty="0"/>
              <a:t> </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DD6B01E-0469-4651-991A-3013708EBE32}"/>
              </a:ext>
            </a:extLst>
          </p:cNvPr>
          <p:cNvSpPr txBox="1"/>
          <p:nvPr/>
        </p:nvSpPr>
        <p:spPr>
          <a:xfrm>
            <a:off x="1870745" y="6403460"/>
            <a:ext cx="6602136" cy="369332"/>
          </a:xfrm>
          <a:prstGeom prst="rect">
            <a:avLst/>
          </a:prstGeom>
          <a:noFill/>
        </p:spPr>
        <p:txBody>
          <a:bodyPr wrap="square" rtlCol="0">
            <a:spAutoFit/>
          </a:bodyPr>
          <a:lstStyle/>
          <a:p>
            <a:r>
              <a:rPr lang="en-US" u="sng" dirty="0">
                <a:solidFill>
                  <a:srgbClr val="FF0000"/>
                </a:solidFill>
              </a:rPr>
              <a:t>*This is a draft and an updated formal document is forthcoming</a:t>
            </a:r>
          </a:p>
        </p:txBody>
      </p:sp>
    </p:spTree>
    <p:extLst>
      <p:ext uri="{BB962C8B-B14F-4D97-AF65-F5344CB8AC3E}">
        <p14:creationId xmlns:p14="http://schemas.microsoft.com/office/powerpoint/2010/main" val="1079072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73B36-F372-4C98-BD5E-7BDF4BAB05D7}"/>
              </a:ext>
            </a:extLst>
          </p:cNvPr>
          <p:cNvSpPr txBox="1"/>
          <p:nvPr/>
        </p:nvSpPr>
        <p:spPr>
          <a:xfrm>
            <a:off x="637563" y="363912"/>
            <a:ext cx="4512040" cy="461665"/>
          </a:xfrm>
          <a:prstGeom prst="rect">
            <a:avLst/>
          </a:prstGeom>
          <a:noFill/>
        </p:spPr>
        <p:txBody>
          <a:bodyPr wrap="square">
            <a:spAutoFit/>
          </a:bodyPr>
          <a:lstStyle/>
          <a:p>
            <a:pPr algn="r"/>
            <a:r>
              <a:rPr lang="en-US" sz="2400" i="0" dirty="0">
                <a:solidFill>
                  <a:schemeClr val="bg1"/>
                </a:solidFill>
                <a:effectLst/>
                <a:latin typeface="Arial" panose="020B0604020202020204" pitchFamily="34" charset="0"/>
                <a:cs typeface="Arial" panose="020B0604020202020204" pitchFamily="34" charset="0"/>
              </a:rPr>
              <a:t>GL Chart of Accounts</a:t>
            </a:r>
            <a:endParaRPr lang="en-US" sz="2400" dirty="0">
              <a:solidFill>
                <a:schemeClr val="bg1"/>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B43E30C1-AC5E-4CEB-BA0F-62493E296A7F}"/>
              </a:ext>
            </a:extLst>
          </p:cNvPr>
          <p:cNvSpPr/>
          <p:nvPr/>
        </p:nvSpPr>
        <p:spPr>
          <a:xfrm>
            <a:off x="1593908" y="2114026"/>
            <a:ext cx="4244830" cy="2969702"/>
          </a:xfrm>
          <a:prstGeom prst="roundRect">
            <a:avLst/>
          </a:prstGeom>
          <a:solidFill>
            <a:schemeClr val="accent5">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solidFill>
                  <a:schemeClr val="tx2"/>
                </a:solidFill>
                <a:latin typeface="Calibri" panose="020F0502020204030204" pitchFamily="34" charset="0"/>
                <a:ea typeface="Calibri" panose="020F0502020204030204" pitchFamily="34" charset="0"/>
              </a:rPr>
              <a:t>T</a:t>
            </a:r>
            <a:r>
              <a:rPr lang="en-US" sz="1800" u="sng" dirty="0">
                <a:solidFill>
                  <a:schemeClr val="tx2"/>
                </a:solidFill>
                <a:effectLst/>
                <a:latin typeface="Calibri" panose="020F0502020204030204" pitchFamily="34" charset="0"/>
                <a:ea typeface="Calibri" panose="020F0502020204030204" pitchFamily="34" charset="0"/>
              </a:rPr>
              <a:t>he cutoff for any updates to be made to the GL Chart of Accounts (Org Cost Center, Program, Location, and Additional Reporting plus Org and Program defaults) before go-live will be April 28, 2023.</a:t>
            </a:r>
            <a:endParaRPr lang="en-US" u="sng" dirty="0">
              <a:solidFill>
                <a:schemeClr val="tx2"/>
              </a:solidFill>
            </a:endParaRPr>
          </a:p>
        </p:txBody>
      </p:sp>
      <p:sp>
        <p:nvSpPr>
          <p:cNvPr id="4" name="Rectangle: Rounded Corners 3">
            <a:extLst>
              <a:ext uri="{FF2B5EF4-FFF2-40B4-BE49-F238E27FC236}">
                <a16:creationId xmlns:a16="http://schemas.microsoft.com/office/drawing/2014/main" id="{E0118B8A-DEC5-4461-847E-3F9F96DE4F4B}"/>
              </a:ext>
            </a:extLst>
          </p:cNvPr>
          <p:cNvSpPr/>
          <p:nvPr/>
        </p:nvSpPr>
        <p:spPr>
          <a:xfrm>
            <a:off x="6353262" y="2114026"/>
            <a:ext cx="4244830" cy="2969702"/>
          </a:xfrm>
          <a:prstGeom prst="roundRect">
            <a:avLst/>
          </a:prstGeom>
          <a:solidFill>
            <a:schemeClr val="accent5">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Calibri" panose="020F0502020204030204" pitchFamily="34" charset="0"/>
                <a:ea typeface="Calibri" panose="020F0502020204030204" pitchFamily="34" charset="0"/>
              </a:rPr>
              <a:t>You may still submit requests for changes through the form, but they will not be made until after go-live. </a:t>
            </a:r>
            <a:endParaRPr lang="en-US" dirty="0">
              <a:solidFill>
                <a:schemeClr val="tx2"/>
              </a:solidFill>
            </a:endParaRPr>
          </a:p>
        </p:txBody>
      </p:sp>
    </p:spTree>
    <p:extLst>
      <p:ext uri="{BB962C8B-B14F-4D97-AF65-F5344CB8AC3E}">
        <p14:creationId xmlns:p14="http://schemas.microsoft.com/office/powerpoint/2010/main" val="1462600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00E3ED3-3C81-46D5-950E-360F7319CB4A}"/>
              </a:ext>
            </a:extLst>
          </p:cNvPr>
          <p:cNvPicPr>
            <a:picLocks noChangeAspect="1"/>
          </p:cNvPicPr>
          <p:nvPr/>
        </p:nvPicPr>
        <p:blipFill rotWithShape="1">
          <a:blip r:embed="rId2">
            <a:extLst>
              <a:ext uri="{28A0092B-C50C-407E-A947-70E740481C1C}">
                <a14:useLocalDpi xmlns:a14="http://schemas.microsoft.com/office/drawing/2010/main" val="0"/>
              </a:ext>
            </a:extLst>
          </a:blip>
          <a:srcRect l="-9" t="19025" r="9" b="4012"/>
          <a:stretch/>
        </p:blipFill>
        <p:spPr>
          <a:xfrm>
            <a:off x="-1046" y="0"/>
            <a:ext cx="12192000" cy="6280484"/>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3F45-9150-4AFA-9813-366575AFA118}"/>
              </a:ext>
            </a:extLst>
          </p:cNvPr>
          <p:cNvSpPr txBox="1"/>
          <p:nvPr/>
        </p:nvSpPr>
        <p:spPr>
          <a:xfrm>
            <a:off x="486561" y="2037049"/>
            <a:ext cx="7698981" cy="1200329"/>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Arial" panose="020B0604020202020204" pitchFamily="34" charset="0"/>
                <a:cs typeface="Arial" panose="020B0604020202020204" pitchFamily="34" charset="0"/>
              </a:rPr>
              <a:t>Change Liaison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Arial" panose="020B0604020202020204" pitchFamily="34" charset="0"/>
                <a:cs typeface="Arial" panose="020B0604020202020204" pitchFamily="34" charset="0"/>
              </a:rPr>
              <a:t>Communications Toolkit</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9661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94AEE5-7DD5-45B5-81EF-A6F2B7F6B982}"/>
              </a:ext>
            </a:extLst>
          </p:cNvPr>
          <p:cNvSpPr txBox="1"/>
          <p:nvPr/>
        </p:nvSpPr>
        <p:spPr>
          <a:xfrm>
            <a:off x="228600" y="336268"/>
            <a:ext cx="4752975"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Introduction</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C4F2D302-69CB-4962-85C1-4902B12CC8C0}"/>
              </a:ext>
            </a:extLst>
          </p:cNvPr>
          <p:cNvSpPr txBox="1">
            <a:spLocks/>
          </p:cNvSpPr>
          <p:nvPr/>
        </p:nvSpPr>
        <p:spPr>
          <a:xfrm>
            <a:off x="575231" y="1488613"/>
            <a:ext cx="8596668" cy="38807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Thank you for being here! </a:t>
            </a:r>
          </a:p>
          <a:p>
            <a:pPr marL="0" marR="0" lvl="0" indent="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Expectations:</a:t>
            </a: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Please give the presenters your full attention.</a:t>
            </a: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Please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utilize the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chat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functionality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(bottom right)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to ask questions,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or wait until the end of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the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presentation to come off of mute and ask</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This meeting is being recorded and will be provided in the follow-up email.</a:t>
            </a: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A2C8B541-7075-44F1-A3F8-AE71B7182CEF}"/>
              </a:ext>
            </a:extLst>
          </p:cNvPr>
          <p:cNvPicPr>
            <a:picLocks noChangeAspect="1"/>
          </p:cNvPicPr>
          <p:nvPr/>
        </p:nvPicPr>
        <p:blipFill>
          <a:blip r:embed="rId2"/>
          <a:stretch>
            <a:fillRect/>
          </a:stretch>
        </p:blipFill>
        <p:spPr>
          <a:xfrm>
            <a:off x="586819" y="4937760"/>
            <a:ext cx="11029950" cy="488783"/>
          </a:xfrm>
          <a:prstGeom prst="rect">
            <a:avLst/>
          </a:prstGeom>
        </p:spPr>
      </p:pic>
      <p:sp>
        <p:nvSpPr>
          <p:cNvPr id="11" name="Rectangle 10">
            <a:extLst>
              <a:ext uri="{FF2B5EF4-FFF2-40B4-BE49-F238E27FC236}">
                <a16:creationId xmlns:a16="http://schemas.microsoft.com/office/drawing/2014/main" id="{B104EC1E-17F7-49B3-B1B0-9F0BFE0DAF19}"/>
              </a:ext>
            </a:extLst>
          </p:cNvPr>
          <p:cNvSpPr/>
          <p:nvPr/>
        </p:nvSpPr>
        <p:spPr>
          <a:xfrm>
            <a:off x="870857" y="4960085"/>
            <a:ext cx="1193074" cy="4191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301475D-C9FE-40F9-84B7-E82010ADCC1F}"/>
              </a:ext>
            </a:extLst>
          </p:cNvPr>
          <p:cNvSpPr/>
          <p:nvPr/>
        </p:nvSpPr>
        <p:spPr>
          <a:xfrm>
            <a:off x="5647276" y="4972594"/>
            <a:ext cx="344221" cy="4191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703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65ED681-21B1-479E-9183-FB86BC115EFE}"/>
              </a:ext>
            </a:extLst>
          </p:cNvPr>
          <p:cNvSpPr txBox="1"/>
          <p:nvPr/>
        </p:nvSpPr>
        <p:spPr>
          <a:xfrm>
            <a:off x="143841" y="360663"/>
            <a:ext cx="4962524" cy="492571"/>
          </a:xfrm>
          <a:prstGeom prst="rect">
            <a:avLst/>
          </a:prstGeom>
          <a:noFill/>
        </p:spPr>
        <p:txBody>
          <a:bodyPr wrap="square" rtlCol="0">
            <a:spAutoFit/>
          </a:bodyPr>
          <a:lstStyle/>
          <a:p>
            <a:pPr marL="0" marR="0" lvl="0" indent="0" algn="r" defTabSz="914388" rtl="0" eaLnBrk="1" fontAlgn="auto" latinLnBrk="0" hangingPunct="1">
              <a:lnSpc>
                <a:spcPct val="100000"/>
              </a:lnSpc>
              <a:spcBef>
                <a:spcPts val="0"/>
              </a:spcBef>
              <a:spcAft>
                <a:spcPts val="0"/>
              </a:spcAft>
              <a:buClrTx/>
              <a:buSzTx/>
              <a:buFontTx/>
              <a:buNone/>
              <a:tabLst/>
              <a:defRPr/>
            </a:pPr>
            <a:r>
              <a:rPr kumimoji="0" lang="en-US" sz="260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 Communications Toolkit</a:t>
            </a:r>
          </a:p>
        </p:txBody>
      </p:sp>
      <p:pic>
        <p:nvPicPr>
          <p:cNvPr id="3" name="Picture 2">
            <a:extLst>
              <a:ext uri="{FF2B5EF4-FFF2-40B4-BE49-F238E27FC236}">
                <a16:creationId xmlns:a16="http://schemas.microsoft.com/office/drawing/2014/main" id="{06AD9C37-DF1A-4FFD-B464-A9D98E5B7D6C}"/>
              </a:ext>
            </a:extLst>
          </p:cNvPr>
          <p:cNvPicPr>
            <a:picLocks noChangeAspect="1"/>
          </p:cNvPicPr>
          <p:nvPr/>
        </p:nvPicPr>
        <p:blipFill>
          <a:blip r:embed="rId3"/>
          <a:stretch>
            <a:fillRect/>
          </a:stretch>
        </p:blipFill>
        <p:spPr>
          <a:xfrm>
            <a:off x="352837" y="2107669"/>
            <a:ext cx="11276281" cy="393146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6C79C053-9378-45DA-BAD0-93E4792DFC5C}"/>
              </a:ext>
            </a:extLst>
          </p:cNvPr>
          <p:cNvSpPr txBox="1"/>
          <p:nvPr/>
        </p:nvSpPr>
        <p:spPr>
          <a:xfrm>
            <a:off x="419949" y="1095731"/>
            <a:ext cx="1042826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92F57"/>
                </a:solidFill>
                <a:effectLst/>
                <a:uLnTx/>
                <a:uFillTx/>
                <a:latin typeface="Arial" panose="020B0604020202020204" pitchFamily="34" charset="0"/>
                <a:cs typeface="Arial" panose="020B0604020202020204" pitchFamily="34" charset="0"/>
              </a:rPr>
              <a:t>The following tools will be available in the April Change Liaison Communications Toolkit. Thank you for sharing them with your agency colleagues!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CA0F0C7-DD8E-483D-BB7D-84FFE293884B}"/>
              </a:ext>
            </a:extLst>
          </p:cNvPr>
          <p:cNvSpPr txBox="1"/>
          <p:nvPr/>
        </p:nvSpPr>
        <p:spPr>
          <a:xfrm>
            <a:off x="5909008" y="360663"/>
            <a:ext cx="4962524" cy="492571"/>
          </a:xfrm>
          <a:prstGeom prst="rect">
            <a:avLst/>
          </a:prstGeom>
          <a:noFill/>
        </p:spPr>
        <p:txBody>
          <a:bodyPr wrap="square" rtlCol="0">
            <a:spAutoFit/>
          </a:bodyPr>
          <a:lstStyle/>
          <a:p>
            <a:pPr marL="0" marR="0" lvl="0" indent="0" defTabSz="914388" rtl="0" eaLnBrk="1" fontAlgn="auto" latinLnBrk="0" hangingPunct="1">
              <a:lnSpc>
                <a:spcPct val="100000"/>
              </a:lnSpc>
              <a:spcBef>
                <a:spcPts val="0"/>
              </a:spcBef>
              <a:spcAft>
                <a:spcPts val="0"/>
              </a:spcAft>
              <a:buClrTx/>
              <a:buSzTx/>
              <a:buFontTx/>
              <a:buNone/>
              <a:tabLst/>
              <a:defRPr/>
            </a:pPr>
            <a:r>
              <a:rPr kumimoji="0" lang="en-US" sz="2601" i="0" u="none" strike="noStrike" kern="1200" cap="none" spc="0" normalizeH="0" baseline="0" noProof="0" dirty="0">
                <a:ln>
                  <a:noFill/>
                </a:ln>
                <a:solidFill>
                  <a:srgbClr val="F75421"/>
                </a:solidFill>
                <a:effectLst/>
                <a:uLnTx/>
                <a:uFillTx/>
                <a:latin typeface="Arial" panose="020B0604020202020204" pitchFamily="34" charset="0"/>
                <a:ea typeface="+mn-ea"/>
                <a:cs typeface="Arial" panose="020B0604020202020204" pitchFamily="34" charset="0"/>
              </a:rPr>
              <a:t>Table of Contents</a:t>
            </a:r>
          </a:p>
        </p:txBody>
      </p:sp>
    </p:spTree>
    <p:extLst>
      <p:ext uri="{BB962C8B-B14F-4D97-AF65-F5344CB8AC3E}">
        <p14:creationId xmlns:p14="http://schemas.microsoft.com/office/powerpoint/2010/main" val="853963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daho River Rafting | Find an Idaho Rafting Trip">
            <a:extLst>
              <a:ext uri="{FF2B5EF4-FFF2-40B4-BE49-F238E27FC236}">
                <a16:creationId xmlns:a16="http://schemas.microsoft.com/office/drawing/2014/main" id="{B7BE7A4F-8F04-4C22-968E-36166B2C6A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947"/>
          <a:stretch/>
        </p:blipFill>
        <p:spPr bwMode="auto">
          <a:xfrm>
            <a:off x="0" y="0"/>
            <a:ext cx="12192000" cy="6268453"/>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3F45-9150-4AFA-9813-366575AFA118}"/>
              </a:ext>
            </a:extLst>
          </p:cNvPr>
          <p:cNvSpPr txBox="1"/>
          <p:nvPr/>
        </p:nvSpPr>
        <p:spPr>
          <a:xfrm>
            <a:off x="486561" y="2314048"/>
            <a:ext cx="7698981" cy="64633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Showcases</a:t>
            </a:r>
          </a:p>
        </p:txBody>
      </p:sp>
    </p:spTree>
    <p:extLst>
      <p:ext uri="{BB962C8B-B14F-4D97-AF65-F5344CB8AC3E}">
        <p14:creationId xmlns:p14="http://schemas.microsoft.com/office/powerpoint/2010/main" val="3054373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BC9DE3-32A8-411C-8958-7F514C667992}"/>
              </a:ext>
            </a:extLst>
          </p:cNvPr>
          <p:cNvSpPr txBox="1"/>
          <p:nvPr/>
        </p:nvSpPr>
        <p:spPr>
          <a:xfrm>
            <a:off x="706699" y="2137025"/>
            <a:ext cx="10778601" cy="1477328"/>
          </a:xfrm>
          <a:prstGeom prst="rect">
            <a:avLst/>
          </a:prstGeom>
          <a:noFill/>
        </p:spPr>
        <p:txBody>
          <a:bodyPr wrap="square" rtlCol="0">
            <a:spAutoFit/>
          </a:bodyPr>
          <a:lstStyle/>
          <a:p>
            <a:pPr marL="285750" marR="0" lvl="0" indent="-285750">
              <a:spcBef>
                <a:spcPts val="0"/>
              </a:spcBef>
              <a:spcAft>
                <a:spcPts val="0"/>
              </a:spcAft>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graphicFrame>
        <p:nvGraphicFramePr>
          <p:cNvPr id="6" name="Table 5">
            <a:extLst>
              <a:ext uri="{FF2B5EF4-FFF2-40B4-BE49-F238E27FC236}">
                <a16:creationId xmlns:a16="http://schemas.microsoft.com/office/drawing/2014/main" id="{43D0EF08-7CD6-46E2-9D81-7E5ABA713D44}"/>
              </a:ext>
            </a:extLst>
          </p:cNvPr>
          <p:cNvGraphicFramePr>
            <a:graphicFrameLocks noGrp="1"/>
          </p:cNvGraphicFramePr>
          <p:nvPr>
            <p:extLst>
              <p:ext uri="{D42A27DB-BD31-4B8C-83A1-F6EECF244321}">
                <p14:modId xmlns:p14="http://schemas.microsoft.com/office/powerpoint/2010/main" val="1069408888"/>
              </p:ext>
            </p:extLst>
          </p:nvPr>
        </p:nvGraphicFramePr>
        <p:xfrm>
          <a:off x="535378" y="2380780"/>
          <a:ext cx="11121241" cy="3512854"/>
        </p:xfrm>
        <a:graphic>
          <a:graphicData uri="http://schemas.openxmlformats.org/drawingml/2006/table">
            <a:tbl>
              <a:tblPr firstRow="1" bandRow="1">
                <a:tableStyleId>{5C22544A-7EE6-4342-B048-85BDC9FD1C3A}</a:tableStyleId>
              </a:tblPr>
              <a:tblGrid>
                <a:gridCol w="1202228">
                  <a:extLst>
                    <a:ext uri="{9D8B030D-6E8A-4147-A177-3AD203B41FA5}">
                      <a16:colId xmlns:a16="http://schemas.microsoft.com/office/drawing/2014/main" val="2127397399"/>
                    </a:ext>
                  </a:extLst>
                </a:gridCol>
                <a:gridCol w="1632813">
                  <a:extLst>
                    <a:ext uri="{9D8B030D-6E8A-4147-A177-3AD203B41FA5}">
                      <a16:colId xmlns:a16="http://schemas.microsoft.com/office/drawing/2014/main" val="3797577576"/>
                    </a:ext>
                  </a:extLst>
                </a:gridCol>
                <a:gridCol w="2071550">
                  <a:extLst>
                    <a:ext uri="{9D8B030D-6E8A-4147-A177-3AD203B41FA5}">
                      <a16:colId xmlns:a16="http://schemas.microsoft.com/office/drawing/2014/main" val="3266198114"/>
                    </a:ext>
                  </a:extLst>
                </a:gridCol>
                <a:gridCol w="2071550">
                  <a:extLst>
                    <a:ext uri="{9D8B030D-6E8A-4147-A177-3AD203B41FA5}">
                      <a16:colId xmlns:a16="http://schemas.microsoft.com/office/drawing/2014/main" val="2733374909"/>
                    </a:ext>
                  </a:extLst>
                </a:gridCol>
                <a:gridCol w="2071550">
                  <a:extLst>
                    <a:ext uri="{9D8B030D-6E8A-4147-A177-3AD203B41FA5}">
                      <a16:colId xmlns:a16="http://schemas.microsoft.com/office/drawing/2014/main" val="1542554374"/>
                    </a:ext>
                  </a:extLst>
                </a:gridCol>
                <a:gridCol w="2071550">
                  <a:extLst>
                    <a:ext uri="{9D8B030D-6E8A-4147-A177-3AD203B41FA5}">
                      <a16:colId xmlns:a16="http://schemas.microsoft.com/office/drawing/2014/main" val="88089044"/>
                    </a:ext>
                  </a:extLst>
                </a:gridCol>
              </a:tblGrid>
              <a:tr h="282707">
                <a:tc>
                  <a:txBody>
                    <a:bodyPr/>
                    <a:lstStyle/>
                    <a:p>
                      <a:pPr algn="l"/>
                      <a:endParaRPr lang="en-US" sz="1200" b="1" dirty="0">
                        <a:solidFill>
                          <a:schemeClr val="tx1"/>
                        </a:solidFill>
                        <a:latin typeface="Arial" panose="020B0604020202020204" pitchFamily="34" charset="0"/>
                        <a:cs typeface="Arial" panose="020B0604020202020204" pitchFamily="34" charset="0"/>
                      </a:endParaRPr>
                    </a:p>
                  </a:txBody>
                  <a:tcPr marB="9144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bg2">
                        <a:lumMod val="90000"/>
                      </a:schemeClr>
                    </a:solidFill>
                  </a:tcPr>
                </a:tc>
                <a:tc>
                  <a:txBody>
                    <a:bodyPr/>
                    <a:lstStyle/>
                    <a:p>
                      <a:pPr algn="l"/>
                      <a:r>
                        <a:rPr lang="en-US" sz="1200" b="1" i="0" dirty="0">
                          <a:solidFill>
                            <a:schemeClr val="tx1"/>
                          </a:solidFill>
                          <a:latin typeface="Arial" panose="020B0604020202020204" pitchFamily="34" charset="0"/>
                          <a:ea typeface="Open Sans Light" panose="020B0306030504020204" pitchFamily="34" charset="0"/>
                          <a:cs typeface="Arial" panose="020B0604020202020204" pitchFamily="34" charset="0"/>
                        </a:rPr>
                        <a:t>March</a:t>
                      </a:r>
                      <a:endParaRPr lang="en-US" sz="1200" b="1" i="0" dirty="0">
                        <a:solidFill>
                          <a:schemeClr val="tx1"/>
                        </a:solidFill>
                        <a:latin typeface="Arial" panose="020B0604020202020204" pitchFamily="34" charset="0"/>
                        <a:ea typeface="Open Sans Semibold" panose="020B0606030504020204" pitchFamily="34" charset="0"/>
                        <a:cs typeface="Arial" panose="020B0604020202020204" pitchFamily="34" charset="0"/>
                      </a:endParaRPr>
                    </a:p>
                  </a:txBody>
                  <a:tcPr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bg2">
                        <a:lumMod val="90000"/>
                      </a:schemeClr>
                    </a:solidFill>
                  </a:tcPr>
                </a:tc>
                <a:tc>
                  <a:txBody>
                    <a:bodyPr/>
                    <a:lstStyle/>
                    <a:p>
                      <a:pPr algn="l"/>
                      <a:r>
                        <a:rPr lang="en-US" sz="1200" b="1" i="0" dirty="0">
                          <a:solidFill>
                            <a:schemeClr val="tx1"/>
                          </a:solidFill>
                          <a:latin typeface="Arial" panose="020B0604020202020204" pitchFamily="34" charset="0"/>
                          <a:ea typeface="Open Sans Light" panose="020B0306030504020204" pitchFamily="34" charset="0"/>
                          <a:cs typeface="Arial" panose="020B0604020202020204" pitchFamily="34" charset="0"/>
                        </a:rPr>
                        <a:t>April</a:t>
                      </a:r>
                      <a:endParaRPr lang="en-US" sz="1200" b="1" i="0" kern="1200" dirty="0">
                        <a:solidFill>
                          <a:schemeClr val="tx1"/>
                        </a:solidFill>
                        <a:latin typeface="Arial" panose="020B0604020202020204" pitchFamily="34" charset="0"/>
                        <a:ea typeface="Open Sans Semibold" panose="020B0606030504020204" pitchFamily="34" charset="0"/>
                        <a:cs typeface="Arial" panose="020B0604020202020204" pitchFamily="34" charset="0"/>
                      </a:endParaRPr>
                    </a:p>
                  </a:txBody>
                  <a:tcPr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bg2">
                        <a:lumMod val="90000"/>
                      </a:schemeClr>
                    </a:solidFill>
                  </a:tcPr>
                </a:tc>
                <a:tc>
                  <a:txBody>
                    <a:bodyPr/>
                    <a:lstStyle/>
                    <a:p>
                      <a:pPr algn="l"/>
                      <a:r>
                        <a:rPr lang="en-US" sz="1200" b="1" i="0" dirty="0">
                          <a:solidFill>
                            <a:schemeClr val="tx1"/>
                          </a:solidFill>
                          <a:latin typeface="Arial" panose="020B0604020202020204" pitchFamily="34" charset="0"/>
                          <a:ea typeface="Open Sans Light" panose="020B0306030504020204" pitchFamily="34" charset="0"/>
                          <a:cs typeface="Arial" panose="020B0604020202020204" pitchFamily="34" charset="0"/>
                        </a:rPr>
                        <a:t>May</a:t>
                      </a:r>
                      <a:endParaRPr lang="en-US" sz="1200" b="1" i="0" kern="1200" dirty="0">
                        <a:solidFill>
                          <a:schemeClr val="tx1"/>
                        </a:solidFill>
                        <a:latin typeface="Arial" panose="020B0604020202020204" pitchFamily="34" charset="0"/>
                        <a:ea typeface="Open Sans Semibold" panose="020B0606030504020204" pitchFamily="34" charset="0"/>
                        <a:cs typeface="Arial" panose="020B0604020202020204" pitchFamily="34" charset="0"/>
                      </a:endParaRPr>
                    </a:p>
                  </a:txBody>
                  <a:tcPr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bg2">
                        <a:lumMod val="90000"/>
                      </a:schemeClr>
                    </a:solidFill>
                  </a:tcPr>
                </a:tc>
                <a:tc>
                  <a:txBody>
                    <a:bodyPr/>
                    <a:lstStyle/>
                    <a:p>
                      <a:pPr algn="l"/>
                      <a:r>
                        <a:rPr lang="en-US" sz="1200" b="1" i="0" kern="1200" dirty="0">
                          <a:solidFill>
                            <a:schemeClr val="tx1"/>
                          </a:solidFill>
                          <a:latin typeface="Arial" panose="020B0604020202020204" pitchFamily="34" charset="0"/>
                          <a:ea typeface="Open Sans Semibold" panose="020B0606030504020204" pitchFamily="34" charset="0"/>
                          <a:cs typeface="Arial" panose="020B0604020202020204" pitchFamily="34" charset="0"/>
                        </a:rPr>
                        <a:t>June</a:t>
                      </a:r>
                    </a:p>
                  </a:txBody>
                  <a:tcPr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bg2">
                        <a:lumMod val="90000"/>
                      </a:schemeClr>
                    </a:solidFill>
                  </a:tcPr>
                </a:tc>
                <a:tc>
                  <a:txBody>
                    <a:bodyPr/>
                    <a:lstStyle/>
                    <a:p>
                      <a:pPr algn="l"/>
                      <a:r>
                        <a:rPr lang="en-US" sz="1200" b="1" i="0" kern="1200" dirty="0">
                          <a:solidFill>
                            <a:schemeClr val="tx1"/>
                          </a:solidFill>
                          <a:latin typeface="Arial" panose="020B0604020202020204" pitchFamily="34" charset="0"/>
                          <a:ea typeface="Open Sans Semibold" panose="020B0606030504020204" pitchFamily="34" charset="0"/>
                          <a:cs typeface="Arial" panose="020B0604020202020204" pitchFamily="34" charset="0"/>
                        </a:rPr>
                        <a:t>July</a:t>
                      </a:r>
                    </a:p>
                  </a:txBody>
                  <a:tcPr marB="9144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665746869"/>
                  </a:ext>
                </a:extLst>
              </a:tr>
              <a:tr h="4038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Monthly Topic</a:t>
                      </a:r>
                      <a:endParaRPr lang="en-US" sz="12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Training Showcase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l"/>
                      <a:r>
                        <a:rPr lang="en-US" sz="1200" b="0" dirty="0">
                          <a:solidFill>
                            <a:schemeClr val="tx1"/>
                          </a:solidFill>
                          <a:latin typeface="Arial" panose="020B0604020202020204" pitchFamily="34" charset="0"/>
                          <a:cs typeface="Arial" panose="020B0604020202020204" pitchFamily="34" charset="0"/>
                        </a:rPr>
                        <a:t>Cutover and Conversion Workbooks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Reports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Arial" panose="020B0604020202020204" pitchFamily="34" charset="0"/>
                          <a:ea typeface="+mn-ea"/>
                          <a:cs typeface="Arial" panose="020B0604020202020204" pitchFamily="34" charset="0"/>
                        </a:rPr>
                        <a:t>Technology – Mingle (formerly Enterprise Dashboard) &amp; Service Desk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Arial" panose="020B0604020202020204" pitchFamily="34" charset="0"/>
                          <a:ea typeface="+mn-ea"/>
                          <a:cs typeface="Arial" panose="020B0604020202020204" pitchFamily="34" charset="0"/>
                        </a:rPr>
                        <a:t>Sustainment</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78937858"/>
                  </a:ext>
                </a:extLst>
              </a:tr>
              <a:tr h="327694">
                <a:tc>
                  <a:txBody>
                    <a:bodyPr/>
                    <a:lstStyle/>
                    <a:p>
                      <a:pPr algn="l"/>
                      <a:r>
                        <a:rPr lang="en-US" sz="1200" b="1" dirty="0">
                          <a:solidFill>
                            <a:schemeClr val="tx1"/>
                          </a:solidFill>
                          <a:latin typeface="Arial" panose="020B0604020202020204" pitchFamily="34" charset="0"/>
                          <a:cs typeface="Arial" panose="020B0604020202020204" pitchFamily="34" charset="0"/>
                        </a:rPr>
                        <a:t>SME</a:t>
                      </a:r>
                    </a:p>
                  </a:txBody>
                  <a:tcPr marT="9144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Training Team</a:t>
                      </a:r>
                    </a:p>
                  </a:txBody>
                  <a:tcPr marT="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Cutover Team</a:t>
                      </a:r>
                    </a:p>
                  </a:txBody>
                  <a:tcPr marT="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charset="0"/>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Luma OCM</a:t>
                      </a:r>
                    </a:p>
                  </a:txBody>
                  <a:tcPr marT="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charset="0"/>
                        <a:buNone/>
                        <a:tabLst/>
                        <a:defRPr/>
                      </a:pPr>
                      <a:r>
                        <a:rPr lang="en-US" sz="1200" b="0" kern="1200" dirty="0">
                          <a:solidFill>
                            <a:schemeClr val="tx1"/>
                          </a:solidFill>
                          <a:latin typeface="Arial" panose="020B0604020202020204" pitchFamily="34" charset="0"/>
                          <a:ea typeface="+mn-ea"/>
                          <a:cs typeface="Arial" panose="020B0604020202020204" pitchFamily="34" charset="0"/>
                        </a:rPr>
                        <a:t>CSC</a:t>
                      </a:r>
                      <a:endParaRPr lang="en-US" sz="1200" b="0" kern="1200" noProof="0" dirty="0">
                        <a:solidFill>
                          <a:schemeClr val="tx1"/>
                        </a:solidFill>
                        <a:latin typeface="Arial" panose="020B0604020202020204" pitchFamily="34" charset="0"/>
                        <a:ea typeface="+mn-ea"/>
                        <a:cs typeface="Arial" panose="020B0604020202020204" pitchFamily="34" charset="0"/>
                      </a:endParaRPr>
                    </a:p>
                  </a:txBody>
                  <a:tcPr marT="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charset="0"/>
                        <a:buNone/>
                        <a:tabLst/>
                        <a:defRPr/>
                      </a:pPr>
                      <a:r>
                        <a:rPr lang="en-US" sz="1200" b="0" kern="1200" dirty="0">
                          <a:solidFill>
                            <a:schemeClr val="tx1"/>
                          </a:solidFill>
                          <a:latin typeface="Arial" panose="020B0604020202020204" pitchFamily="34" charset="0"/>
                          <a:ea typeface="+mn-ea"/>
                          <a:cs typeface="Arial" panose="020B0604020202020204" pitchFamily="34" charset="0"/>
                        </a:rPr>
                        <a:t>Sustainment Team</a:t>
                      </a:r>
                      <a:endParaRPr lang="en-US" sz="1200" b="0" kern="1200" noProof="0" dirty="0">
                        <a:solidFill>
                          <a:schemeClr val="tx1"/>
                        </a:solidFill>
                        <a:latin typeface="Arial" panose="020B0604020202020204" pitchFamily="34" charset="0"/>
                        <a:ea typeface="+mn-ea"/>
                        <a:cs typeface="Arial" panose="020B0604020202020204" pitchFamily="34" charset="0"/>
                      </a:endParaRPr>
                    </a:p>
                  </a:txBody>
                  <a:tcPr marT="9144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52681703"/>
                  </a:ext>
                </a:extLst>
              </a:tr>
              <a:tr h="869104">
                <a:tc>
                  <a:txBody>
                    <a:bodyPr/>
                    <a:lstStyle/>
                    <a:p>
                      <a:pPr algn="l"/>
                      <a:r>
                        <a:rPr lang="en-US" sz="1200" b="1" dirty="0">
                          <a:solidFill>
                            <a:schemeClr val="tx1"/>
                          </a:solidFill>
                          <a:latin typeface="Arial" panose="020B0604020202020204" pitchFamily="34" charset="0"/>
                          <a:cs typeface="Arial" panose="020B0604020202020204" pitchFamily="34" charset="0"/>
                        </a:rPr>
                        <a:t>Objectives</a:t>
                      </a:r>
                    </a:p>
                  </a:txBody>
                  <a:tcPr marT="9144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0" marR="0" lvl="0" indent="0" algn="l" rtl="0" eaLnBrk="1" fontAlgn="auto" latinLnBrk="0" hangingPunct="1">
                        <a:lnSpc>
                          <a:spcPct val="100000"/>
                        </a:lnSpc>
                        <a:spcBef>
                          <a:spcPts val="0"/>
                        </a:spcBef>
                        <a:spcAft>
                          <a:spcPts val="600"/>
                        </a:spcAft>
                        <a:buClrTx/>
                        <a:buSzTx/>
                        <a:buFontTx/>
                        <a:buNone/>
                      </a:pPr>
                      <a:r>
                        <a:rPr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Build awareness of training schedule and topics.</a:t>
                      </a: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T="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l" rtl="0" eaLnBrk="1" fontAlgn="auto" latinLnBrk="0" hangingPunct="1">
                        <a:lnSpc>
                          <a:spcPct val="100000"/>
                        </a:lnSpc>
                        <a:spcBef>
                          <a:spcPts val="0"/>
                        </a:spcBef>
                        <a:spcAft>
                          <a:spcPts val="600"/>
                        </a:spcAft>
                        <a:buClrTx/>
                        <a:buSzTx/>
                        <a:buFontTx/>
                        <a:buNone/>
                      </a:pPr>
                      <a:r>
                        <a:rPr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Cover cutover freeze dates, and procedures.</a:t>
                      </a:r>
                    </a:p>
                    <a:p>
                      <a:pPr marL="0" marR="0" lvl="0" indent="0" algn="l" rtl="0" eaLnBrk="1" fontAlgn="auto" latinLnBrk="0" hangingPunct="1">
                        <a:lnSpc>
                          <a:spcPct val="100000"/>
                        </a:lnSpc>
                        <a:spcBef>
                          <a:spcPts val="0"/>
                        </a:spcBef>
                        <a:spcAft>
                          <a:spcPts val="600"/>
                        </a:spcAft>
                        <a:buClrTx/>
                        <a:buSzTx/>
                        <a:buFontTx/>
                        <a:buNone/>
                      </a:pP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rtl="0" eaLnBrk="1" fontAlgn="auto" latinLnBrk="0" hangingPunct="1">
                        <a:lnSpc>
                          <a:spcPct val="100000"/>
                        </a:lnSpc>
                        <a:spcBef>
                          <a:spcPts val="0"/>
                        </a:spcBef>
                        <a:spcAft>
                          <a:spcPts val="600"/>
                        </a:spcAft>
                        <a:buClrTx/>
                        <a:buSzTx/>
                        <a:buFontTx/>
                        <a:buNone/>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Support for completing conversion workbooks.</a:t>
                      </a:r>
                    </a:p>
                  </a:txBody>
                  <a:tcPr marT="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rtl="0" eaLnBrk="1" fontAlgn="auto" latinLnBrk="0" hangingPunct="1">
                        <a:lnSpc>
                          <a:spcPct val="100000"/>
                        </a:lnSpc>
                        <a:spcBef>
                          <a:spcPts val="0"/>
                        </a:spcBef>
                        <a:spcAft>
                          <a:spcPts val="600"/>
                        </a:spcAft>
                        <a:buClrTx/>
                        <a:buSzTx/>
                        <a:buFont typeface="Arial" charset="0"/>
                        <a:buNone/>
                      </a:pPr>
                      <a:r>
                        <a:rPr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Support agencies with report submissions.</a:t>
                      </a: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T="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rtl="0" eaLnBrk="1" fontAlgn="auto" latinLnBrk="0" hangingPunct="1">
                        <a:lnSpc>
                          <a:spcPct val="100000"/>
                        </a:lnSpc>
                        <a:spcBef>
                          <a:spcPts val="0"/>
                        </a:spcBef>
                        <a:spcAft>
                          <a:spcPts val="600"/>
                        </a:spcAft>
                        <a:buClrTx/>
                        <a:buSzTx/>
                        <a:buFont typeface="Arial" charset="0"/>
                        <a:buNone/>
                      </a:pPr>
                      <a:r>
                        <a:rPr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Offer tutorial on how to access Mingle and Service Desk.</a:t>
                      </a: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T="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rtl="0" eaLnBrk="1" fontAlgn="auto" latinLnBrk="0" hangingPunct="1">
                        <a:lnSpc>
                          <a:spcPct val="100000"/>
                        </a:lnSpc>
                        <a:spcBef>
                          <a:spcPts val="0"/>
                        </a:spcBef>
                        <a:spcAft>
                          <a:spcPts val="600"/>
                        </a:spcAft>
                        <a:buClrTx/>
                        <a:buSzTx/>
                        <a:buFont typeface="Arial" charset="0"/>
                        <a:buNone/>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Post go-live session to support the adoption of the Luma system. </a:t>
                      </a:r>
                    </a:p>
                  </a:txBody>
                  <a:tcPr marT="9144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41641013"/>
                  </a:ext>
                </a:extLst>
              </a:tr>
              <a:tr h="869104">
                <a:tc>
                  <a:txBody>
                    <a:bodyPr/>
                    <a:lstStyle/>
                    <a:p>
                      <a:pPr algn="l"/>
                      <a:r>
                        <a:rPr lang="en-US" sz="1200" b="1" dirty="0">
                          <a:solidFill>
                            <a:schemeClr val="tx1"/>
                          </a:solidFill>
                          <a:latin typeface="Arial" panose="020B0604020202020204" pitchFamily="34" charset="0"/>
                          <a:cs typeface="Arial" panose="020B0604020202020204" pitchFamily="34" charset="0"/>
                        </a:rPr>
                        <a:t>Date</a:t>
                      </a:r>
                    </a:p>
                  </a:txBody>
                  <a:tcPr marT="9144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l" rtl="0" eaLnBrk="1" fontAlgn="auto" latinLnBrk="0" hangingPunct="1">
                        <a:lnSpc>
                          <a:spcPct val="100000"/>
                        </a:lnSpc>
                        <a:spcBef>
                          <a:spcPts val="0"/>
                        </a:spcBef>
                        <a:spcAft>
                          <a:spcPts val="600"/>
                        </a:spcAft>
                        <a:buClrTx/>
                        <a:buSzTx/>
                        <a:buFontTx/>
                        <a:buNone/>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3/14</a:t>
                      </a:r>
                    </a:p>
                    <a:p>
                      <a:pPr marL="0" marR="0" lvl="0" indent="0" algn="l" rtl="0" eaLnBrk="1" fontAlgn="auto" latinLnBrk="0" hangingPunct="1">
                        <a:lnSpc>
                          <a:spcPct val="100000"/>
                        </a:lnSpc>
                        <a:spcBef>
                          <a:spcPts val="0"/>
                        </a:spcBef>
                        <a:spcAft>
                          <a:spcPts val="600"/>
                        </a:spcAft>
                        <a:buClrTx/>
                        <a:buSzTx/>
                        <a:buFontTx/>
                        <a:buNone/>
                      </a:pP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rtl="0" eaLnBrk="1" fontAlgn="auto" latinLnBrk="0" hangingPunct="1">
                        <a:lnSpc>
                          <a:spcPct val="100000"/>
                        </a:lnSpc>
                        <a:spcBef>
                          <a:spcPts val="0"/>
                        </a:spcBef>
                        <a:spcAft>
                          <a:spcPts val="600"/>
                        </a:spcAft>
                        <a:buClrTx/>
                        <a:buSzTx/>
                        <a:buFontTx/>
                        <a:buNone/>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Recording up on </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hlinkClick r:id="rId2"/>
                        </a:rPr>
                        <a:t>YouTube</a:t>
                      </a: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T="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rtl="0" eaLnBrk="1" fontAlgn="auto" latinLnBrk="0" hangingPunct="1">
                        <a:lnSpc>
                          <a:spcPct val="100000"/>
                        </a:lnSpc>
                        <a:spcBef>
                          <a:spcPts val="0"/>
                        </a:spcBef>
                        <a:spcAft>
                          <a:spcPts val="600"/>
                        </a:spcAft>
                        <a:buClrTx/>
                        <a:buSzTx/>
                        <a:buFontTx/>
                        <a:buNone/>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4/19</a:t>
                      </a:r>
                    </a:p>
                  </a:txBody>
                  <a:tcPr marT="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rtl="0" eaLnBrk="1" fontAlgn="auto" latinLnBrk="0" hangingPunct="1">
                        <a:lnSpc>
                          <a:spcPct val="100000"/>
                        </a:lnSpc>
                        <a:spcBef>
                          <a:spcPts val="0"/>
                        </a:spcBef>
                        <a:spcAft>
                          <a:spcPts val="600"/>
                        </a:spcAft>
                        <a:buClrTx/>
                        <a:buSzTx/>
                        <a:buFont typeface="Arial" charset="0"/>
                        <a:buNone/>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TBD</a:t>
                      </a:r>
                    </a:p>
                  </a:txBody>
                  <a:tcPr marT="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rtl="0" eaLnBrk="1" fontAlgn="auto" latinLnBrk="0" hangingPunct="1">
                        <a:lnSpc>
                          <a:spcPct val="100000"/>
                        </a:lnSpc>
                        <a:spcBef>
                          <a:spcPts val="0"/>
                        </a:spcBef>
                        <a:spcAft>
                          <a:spcPts val="600"/>
                        </a:spcAft>
                        <a:buClrTx/>
                        <a:buSzTx/>
                        <a:buFont typeface="Arial" charset="0"/>
                        <a:buNone/>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TBD</a:t>
                      </a:r>
                    </a:p>
                  </a:txBody>
                  <a:tcPr marT="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rtl="0" eaLnBrk="1" fontAlgn="auto" latinLnBrk="0" hangingPunct="1">
                        <a:lnSpc>
                          <a:spcPct val="100000"/>
                        </a:lnSpc>
                        <a:spcBef>
                          <a:spcPts val="0"/>
                        </a:spcBef>
                        <a:spcAft>
                          <a:spcPts val="600"/>
                        </a:spcAft>
                        <a:buClrTx/>
                        <a:buSzTx/>
                        <a:buFont typeface="Arial" charset="0"/>
                        <a:buNone/>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TBD</a:t>
                      </a:r>
                    </a:p>
                  </a:txBody>
                  <a:tcPr marT="9144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00610272"/>
                  </a:ext>
                </a:extLst>
              </a:tr>
            </a:tbl>
          </a:graphicData>
        </a:graphic>
      </p:graphicFrame>
      <p:sp>
        <p:nvSpPr>
          <p:cNvPr id="7" name="TextBox 6">
            <a:extLst>
              <a:ext uri="{FF2B5EF4-FFF2-40B4-BE49-F238E27FC236}">
                <a16:creationId xmlns:a16="http://schemas.microsoft.com/office/drawing/2014/main" id="{E2446E49-0A2B-4E21-99E6-EE17C3FBFB1A}"/>
              </a:ext>
            </a:extLst>
          </p:cNvPr>
          <p:cNvSpPr txBox="1"/>
          <p:nvPr/>
        </p:nvSpPr>
        <p:spPr>
          <a:xfrm>
            <a:off x="614420" y="1135216"/>
            <a:ext cx="11212532" cy="1569660"/>
          </a:xfrm>
          <a:prstGeom prst="rect">
            <a:avLst/>
          </a:prstGeom>
          <a:noFill/>
        </p:spPr>
        <p:txBody>
          <a:bodyPr wrap="square" lIns="91440" tIns="45720" rIns="91440" bIns="45720" rtlCol="0" anchor="t">
            <a:spAutoFit/>
          </a:bodyPr>
          <a:lstStyle/>
          <a:p>
            <a:r>
              <a:rPr lang="en-US" sz="1500" dirty="0">
                <a:latin typeface="Arial" panose="020B0604020202020204" pitchFamily="34" charset="0"/>
                <a:cs typeface="Arial" panose="020B0604020202020204" pitchFamily="34" charset="0"/>
              </a:rPr>
              <a:t>Due to requests for increased touchpoints and greater visibility into the Luma transition, we are planning a series of </a:t>
            </a:r>
            <a:r>
              <a:rPr lang="en-US" sz="1500" b="1" u="sng" dirty="0">
                <a:latin typeface="Arial" panose="020B0604020202020204" pitchFamily="34" charset="0"/>
                <a:cs typeface="Arial" panose="020B0604020202020204" pitchFamily="34" charset="0"/>
              </a:rPr>
              <a:t>Luma Monthly Showcase </a:t>
            </a:r>
            <a:r>
              <a:rPr lang="en-US" sz="1500" dirty="0">
                <a:latin typeface="Arial" panose="020B0604020202020204" pitchFamily="34" charset="0"/>
                <a:cs typeface="Arial" panose="020B0604020202020204" pitchFamily="34" charset="0"/>
              </a:rPr>
              <a:t>Sessions for Change Liaisons. Each session will be led by a subject matter expert (SME) who will speak on the topic at hand followed by a Q&amp;A.  Although these sessions are designed for CLs, they can bring members of their agency who would benefit from learning more about the monthly topic.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768E9A7-5C85-481F-B243-90DAE67F215F}"/>
              </a:ext>
            </a:extLst>
          </p:cNvPr>
          <p:cNvSpPr txBox="1"/>
          <p:nvPr/>
        </p:nvSpPr>
        <p:spPr>
          <a:xfrm>
            <a:off x="637563" y="363912"/>
            <a:ext cx="4512040" cy="461665"/>
          </a:xfrm>
          <a:prstGeom prst="rect">
            <a:avLst/>
          </a:prstGeom>
          <a:noFill/>
        </p:spPr>
        <p:txBody>
          <a:bodyPr wrap="square">
            <a:spAutoFit/>
          </a:bodyPr>
          <a:lstStyle/>
          <a:p>
            <a:pPr algn="r"/>
            <a:r>
              <a:rPr lang="en-US" sz="2400" i="0" dirty="0">
                <a:solidFill>
                  <a:schemeClr val="bg1"/>
                </a:solidFill>
                <a:effectLst/>
                <a:latin typeface="Arial" panose="020B0604020202020204" pitchFamily="34" charset="0"/>
                <a:cs typeface="Arial" panose="020B0604020202020204" pitchFamily="34" charset="0"/>
              </a:rPr>
              <a:t>Luma Showcases</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6741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26EAAC-6F51-4675-AA2A-6A14C13F188C}"/>
              </a:ext>
            </a:extLst>
          </p:cNvPr>
          <p:cNvPicPr>
            <a:picLocks noChangeAspect="1"/>
          </p:cNvPicPr>
          <p:nvPr/>
        </p:nvPicPr>
        <p:blipFill rotWithShape="1">
          <a:blip r:embed="rId2">
            <a:extLst>
              <a:ext uri="{28A0092B-C50C-407E-A947-70E740481C1C}">
                <a14:useLocalDpi xmlns:a14="http://schemas.microsoft.com/office/drawing/2010/main" val="0"/>
              </a:ext>
            </a:extLst>
          </a:blip>
          <a:srcRect t="15633" b="7275"/>
          <a:stretch/>
        </p:blipFill>
        <p:spPr>
          <a:xfrm>
            <a:off x="0" y="0"/>
            <a:ext cx="12192000" cy="6266576"/>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3F45-9150-4AFA-9813-366575AFA118}"/>
              </a:ext>
            </a:extLst>
          </p:cNvPr>
          <p:cNvSpPr txBox="1"/>
          <p:nvPr/>
        </p:nvSpPr>
        <p:spPr>
          <a:xfrm>
            <a:off x="486561" y="2314048"/>
            <a:ext cx="7698981" cy="64633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Outstanding Requests</a:t>
            </a:r>
          </a:p>
        </p:txBody>
      </p:sp>
    </p:spTree>
    <p:extLst>
      <p:ext uri="{BB962C8B-B14F-4D97-AF65-F5344CB8AC3E}">
        <p14:creationId xmlns:p14="http://schemas.microsoft.com/office/powerpoint/2010/main" val="807034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BC9DE3-32A8-411C-8958-7F514C667992}"/>
              </a:ext>
            </a:extLst>
          </p:cNvPr>
          <p:cNvSpPr txBox="1"/>
          <p:nvPr/>
        </p:nvSpPr>
        <p:spPr>
          <a:xfrm>
            <a:off x="706699" y="2137025"/>
            <a:ext cx="10778601" cy="1477328"/>
          </a:xfrm>
          <a:prstGeom prst="rect">
            <a:avLst/>
          </a:prstGeom>
          <a:noFill/>
        </p:spPr>
        <p:txBody>
          <a:bodyPr wrap="square" rtlCol="0">
            <a:spAutoFit/>
          </a:bodyPr>
          <a:lstStyle/>
          <a:p>
            <a:pPr marL="285750" marR="0" lvl="0" indent="-285750">
              <a:spcBef>
                <a:spcPts val="0"/>
              </a:spcBef>
              <a:spcAft>
                <a:spcPts val="0"/>
              </a:spcAft>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C768E9A7-5C85-481F-B243-90DAE67F215F}"/>
              </a:ext>
            </a:extLst>
          </p:cNvPr>
          <p:cNvSpPr txBox="1"/>
          <p:nvPr/>
        </p:nvSpPr>
        <p:spPr>
          <a:xfrm>
            <a:off x="637563" y="363912"/>
            <a:ext cx="4512040" cy="461665"/>
          </a:xfrm>
          <a:prstGeom prst="rect">
            <a:avLst/>
          </a:prstGeom>
          <a:noFill/>
        </p:spPr>
        <p:txBody>
          <a:bodyPr wrap="square">
            <a:spAutoFit/>
          </a:bodyPr>
          <a:lstStyle/>
          <a:p>
            <a:pPr algn="r"/>
            <a:r>
              <a:rPr lang="en-US" sz="2400" dirty="0">
                <a:solidFill>
                  <a:schemeClr val="bg1"/>
                </a:solidFill>
                <a:latin typeface="Arial" panose="020B0604020202020204" pitchFamily="34" charset="0"/>
                <a:cs typeface="Arial" panose="020B0604020202020204" pitchFamily="34" charset="0"/>
              </a:rPr>
              <a:t>Outstanding Requests</a:t>
            </a:r>
          </a:p>
        </p:txBody>
      </p:sp>
      <p:sp>
        <p:nvSpPr>
          <p:cNvPr id="2" name="Rectangle 1">
            <a:extLst>
              <a:ext uri="{FF2B5EF4-FFF2-40B4-BE49-F238E27FC236}">
                <a16:creationId xmlns:a16="http://schemas.microsoft.com/office/drawing/2014/main" id="{5C1B31A6-C5E6-4ED0-9C97-7F76BC3B06C8}"/>
              </a:ext>
            </a:extLst>
          </p:cNvPr>
          <p:cNvSpPr/>
          <p:nvPr/>
        </p:nvSpPr>
        <p:spPr>
          <a:xfrm>
            <a:off x="1140902" y="1755397"/>
            <a:ext cx="2508308" cy="334720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Agency to Fund Validation: </a:t>
            </a:r>
          </a:p>
          <a:p>
            <a:pPr algn="ctr"/>
            <a:endParaRPr lang="en-US" dirty="0">
              <a:solidFill>
                <a:schemeClr val="tx2"/>
              </a:solidFill>
            </a:endParaRPr>
          </a:p>
          <a:p>
            <a:pPr algn="ctr"/>
            <a:r>
              <a:rPr lang="en-US" dirty="0">
                <a:solidFill>
                  <a:schemeClr val="tx2"/>
                </a:solidFill>
              </a:rPr>
              <a:t>Due April 7</a:t>
            </a:r>
            <a:r>
              <a:rPr lang="en-US" baseline="30000" dirty="0">
                <a:solidFill>
                  <a:schemeClr val="tx2"/>
                </a:solidFill>
              </a:rPr>
              <a:t>th</a:t>
            </a:r>
            <a:r>
              <a:rPr lang="en-US" dirty="0">
                <a:solidFill>
                  <a:schemeClr val="tx2"/>
                </a:solidFill>
              </a:rPr>
              <a:t>  </a:t>
            </a:r>
          </a:p>
        </p:txBody>
      </p:sp>
      <p:sp>
        <p:nvSpPr>
          <p:cNvPr id="9" name="Rectangle 8">
            <a:extLst>
              <a:ext uri="{FF2B5EF4-FFF2-40B4-BE49-F238E27FC236}">
                <a16:creationId xmlns:a16="http://schemas.microsoft.com/office/drawing/2014/main" id="{43BB173C-9F8D-419D-A5F7-079CE9B5D54C}"/>
              </a:ext>
            </a:extLst>
          </p:cNvPr>
          <p:cNvSpPr/>
          <p:nvPr/>
        </p:nvSpPr>
        <p:spPr>
          <a:xfrm>
            <a:off x="8579142" y="1755396"/>
            <a:ext cx="2508308" cy="334720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Interface Priority Contact Update: </a:t>
            </a:r>
          </a:p>
          <a:p>
            <a:pPr algn="ctr"/>
            <a:endParaRPr lang="en-US" dirty="0">
              <a:solidFill>
                <a:schemeClr val="tx2"/>
              </a:solidFill>
            </a:endParaRPr>
          </a:p>
          <a:p>
            <a:pPr algn="ctr"/>
            <a:r>
              <a:rPr lang="en-US" dirty="0">
                <a:solidFill>
                  <a:schemeClr val="tx2"/>
                </a:solidFill>
              </a:rPr>
              <a:t>Due April 7</a:t>
            </a:r>
            <a:r>
              <a:rPr lang="en-US" baseline="30000" dirty="0">
                <a:solidFill>
                  <a:schemeClr val="tx2"/>
                </a:solidFill>
              </a:rPr>
              <a:t>th</a:t>
            </a:r>
            <a:endParaRPr lang="en-US" dirty="0">
              <a:solidFill>
                <a:schemeClr val="tx2"/>
              </a:solidFill>
            </a:endParaRPr>
          </a:p>
        </p:txBody>
      </p:sp>
      <p:sp>
        <p:nvSpPr>
          <p:cNvPr id="10" name="Rectangle 9">
            <a:extLst>
              <a:ext uri="{FF2B5EF4-FFF2-40B4-BE49-F238E27FC236}">
                <a16:creationId xmlns:a16="http://schemas.microsoft.com/office/drawing/2014/main" id="{AA9D38B5-11AB-4CB5-B978-41134E063510}"/>
              </a:ext>
            </a:extLst>
          </p:cNvPr>
          <p:cNvSpPr/>
          <p:nvPr/>
        </p:nvSpPr>
        <p:spPr>
          <a:xfrm>
            <a:off x="4860022" y="1755396"/>
            <a:ext cx="2508308" cy="334720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Custodial Account Management (CAM): </a:t>
            </a:r>
          </a:p>
          <a:p>
            <a:pPr algn="ctr"/>
            <a:endParaRPr lang="en-US" dirty="0">
              <a:solidFill>
                <a:schemeClr val="tx2"/>
              </a:solidFill>
            </a:endParaRPr>
          </a:p>
          <a:p>
            <a:pPr algn="ctr"/>
            <a:r>
              <a:rPr lang="en-US" dirty="0">
                <a:solidFill>
                  <a:schemeClr val="tx2"/>
                </a:solidFill>
              </a:rPr>
              <a:t>Due April 7</a:t>
            </a:r>
            <a:r>
              <a:rPr lang="en-US" baseline="30000" dirty="0">
                <a:solidFill>
                  <a:schemeClr val="tx2"/>
                </a:solidFill>
              </a:rPr>
              <a:t>th</a:t>
            </a:r>
            <a:r>
              <a:rPr lang="en-US" dirty="0">
                <a:solidFill>
                  <a:schemeClr val="tx2"/>
                </a:solidFill>
              </a:rPr>
              <a:t>  </a:t>
            </a:r>
          </a:p>
        </p:txBody>
      </p:sp>
    </p:spTree>
    <p:extLst>
      <p:ext uri="{BB962C8B-B14F-4D97-AF65-F5344CB8AC3E}">
        <p14:creationId xmlns:p14="http://schemas.microsoft.com/office/powerpoint/2010/main" val="790330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F3F7E9-8637-4597-A815-8FF637F4C9A9}"/>
              </a:ext>
            </a:extLst>
          </p:cNvPr>
          <p:cNvPicPr>
            <a:picLocks noChangeAspect="1"/>
          </p:cNvPicPr>
          <p:nvPr/>
        </p:nvPicPr>
        <p:blipFill rotWithShape="1">
          <a:blip r:embed="rId2">
            <a:extLst>
              <a:ext uri="{28A0092B-C50C-407E-A947-70E740481C1C}">
                <a14:useLocalDpi xmlns:a14="http://schemas.microsoft.com/office/drawing/2010/main" val="0"/>
              </a:ext>
            </a:extLst>
          </a:blip>
          <a:srcRect b="22582"/>
          <a:stretch/>
        </p:blipFill>
        <p:spPr>
          <a:xfrm>
            <a:off x="0" y="0"/>
            <a:ext cx="12192000" cy="6280484"/>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3F45-9150-4AFA-9813-366575AFA118}"/>
              </a:ext>
            </a:extLst>
          </p:cNvPr>
          <p:cNvSpPr txBox="1"/>
          <p:nvPr/>
        </p:nvSpPr>
        <p:spPr>
          <a:xfrm>
            <a:off x="486561" y="2314048"/>
            <a:ext cx="7698981" cy="64633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Arial" panose="020B0604020202020204" pitchFamily="34" charset="0"/>
                <a:cs typeface="Arial" panose="020B0604020202020204" pitchFamily="34" charset="0"/>
              </a:rPr>
              <a:t>Luma HR Organization Workbook</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1495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4A885A-15DB-4435-B096-042F6095DA7C}"/>
              </a:ext>
            </a:extLst>
          </p:cNvPr>
          <p:cNvSpPr txBox="1"/>
          <p:nvPr/>
        </p:nvSpPr>
        <p:spPr>
          <a:xfrm>
            <a:off x="143841" y="360663"/>
            <a:ext cx="4962524" cy="492571"/>
          </a:xfrm>
          <a:prstGeom prst="rect">
            <a:avLst/>
          </a:prstGeom>
          <a:noFill/>
        </p:spPr>
        <p:txBody>
          <a:bodyPr wrap="square" rtlCol="0">
            <a:spAutoFit/>
          </a:bodyPr>
          <a:lstStyle/>
          <a:p>
            <a:pPr marL="0" marR="0" lvl="0" indent="0" algn="r" defTabSz="914388" rtl="0" eaLnBrk="1" fontAlgn="auto" latinLnBrk="0" hangingPunct="1">
              <a:lnSpc>
                <a:spcPct val="100000"/>
              </a:lnSpc>
              <a:spcBef>
                <a:spcPts val="0"/>
              </a:spcBef>
              <a:spcAft>
                <a:spcPts val="0"/>
              </a:spcAft>
              <a:buClrTx/>
              <a:buSzTx/>
              <a:buFontTx/>
              <a:buNone/>
              <a:tabLst/>
              <a:defRPr/>
            </a:pPr>
            <a:r>
              <a:rPr kumimoji="0" lang="en-US" sz="260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HR Org Workbook</a:t>
            </a:r>
          </a:p>
        </p:txBody>
      </p:sp>
      <p:sp>
        <p:nvSpPr>
          <p:cNvPr id="5" name="TextBox 4">
            <a:extLst>
              <a:ext uri="{FF2B5EF4-FFF2-40B4-BE49-F238E27FC236}">
                <a16:creationId xmlns:a16="http://schemas.microsoft.com/office/drawing/2014/main" id="{32832389-F02C-4B9C-A14C-CD440E43CFA6}"/>
              </a:ext>
            </a:extLst>
          </p:cNvPr>
          <p:cNvSpPr txBox="1"/>
          <p:nvPr/>
        </p:nvSpPr>
        <p:spPr>
          <a:xfrm>
            <a:off x="529262" y="1114202"/>
            <a:ext cx="11133475" cy="1815882"/>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The Luma Human Capital Management (</a:t>
            </a:r>
            <a:r>
              <a:rPr lang="en-US" sz="1400" dirty="0" err="1">
                <a:latin typeface="Arial" panose="020B0604020202020204" pitchFamily="34" charset="0"/>
                <a:cs typeface="Arial" panose="020B0604020202020204" pitchFamily="34" charset="0"/>
              </a:rPr>
              <a:t>HCM</a:t>
            </a:r>
            <a:r>
              <a:rPr lang="en-US" sz="1400" dirty="0">
                <a:latin typeface="Arial" panose="020B0604020202020204" pitchFamily="34" charset="0"/>
                <a:cs typeface="Arial" panose="020B0604020202020204" pitchFamily="34" charset="0"/>
              </a:rPr>
              <a:t>) team is ready to kick off the final iteration of the HR Organization Workbook. We will be hosting an hour-long meeting on April 17</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to showcase the final workbooks to agency personnel. </a:t>
            </a:r>
            <a:r>
              <a:rPr lang="en-US" sz="1400" dirty="0">
                <a:effectLst/>
                <a:latin typeface="Arial" panose="020B0604020202020204" pitchFamily="34" charset="0"/>
                <a:ea typeface="Calibri" panose="020F0502020204030204" pitchFamily="34" charset="0"/>
                <a:cs typeface="Arial" panose="020B0604020202020204" pitchFamily="34" charset="0"/>
              </a:rPr>
              <a:t>This is our third and final cycle before Luma goes live. </a:t>
            </a:r>
          </a:p>
          <a:p>
            <a:endParaRPr lang="en-US" sz="1400" dirty="0">
              <a:latin typeface="Arial" panose="020B0604020202020204" pitchFamily="34" charset="0"/>
              <a:ea typeface="Calibri" panose="020F0502020204030204" pitchFamily="34" charset="0"/>
              <a:cs typeface="Arial" panose="020B0604020202020204" pitchFamily="34" charset="0"/>
            </a:endParaRPr>
          </a:p>
          <a:p>
            <a:r>
              <a:rPr lang="en-US" sz="1400" dirty="0">
                <a:effectLst/>
                <a:latin typeface="Arial" panose="020B0604020202020204" pitchFamily="34" charset="0"/>
                <a:ea typeface="Calibri" panose="020F0502020204030204" pitchFamily="34" charset="0"/>
                <a:cs typeface="Arial" panose="020B0604020202020204" pitchFamily="34" charset="0"/>
              </a:rPr>
              <a:t>Some of you may have worked on previous versions of the workbook, some of you may have participated in </a:t>
            </a:r>
            <a:r>
              <a:rPr lang="en-US" sz="1400" dirty="0" err="1">
                <a:effectLst/>
                <a:latin typeface="Arial" panose="020B0604020202020204" pitchFamily="34" charset="0"/>
                <a:ea typeface="Calibri" panose="020F0502020204030204" pitchFamily="34" charset="0"/>
                <a:cs typeface="Arial" panose="020B0604020202020204" pitchFamily="34" charset="0"/>
              </a:rPr>
              <a:t>HCM’s</a:t>
            </a:r>
            <a:r>
              <a:rPr lang="en-US" sz="1400" dirty="0">
                <a:effectLst/>
                <a:latin typeface="Arial" panose="020B0604020202020204" pitchFamily="34" charset="0"/>
                <a:ea typeface="Calibri" panose="020F0502020204030204" pitchFamily="34" charset="0"/>
                <a:cs typeface="Arial" panose="020B0604020202020204" pitchFamily="34" charset="0"/>
              </a:rPr>
              <a:t> Luma Lab and seen how Luma works with your Agency’s workbook data, and some of you may be new and don’t know anything about this. Regardless, we want you to save the date for this final </a:t>
            </a:r>
            <a:r>
              <a:rPr lang="en-US" sz="1400" dirty="0" err="1">
                <a:effectLst/>
                <a:latin typeface="Arial" panose="020B0604020202020204" pitchFamily="34" charset="0"/>
                <a:ea typeface="Calibri" panose="020F0502020204030204" pitchFamily="34" charset="0"/>
                <a:cs typeface="Arial" panose="020B0604020202020204" pitchFamily="34" charset="0"/>
              </a:rPr>
              <a:t>HCM</a:t>
            </a:r>
            <a:r>
              <a:rPr lang="en-US" sz="1400" dirty="0">
                <a:effectLst/>
                <a:latin typeface="Arial" panose="020B0604020202020204" pitchFamily="34" charset="0"/>
                <a:ea typeface="Calibri" panose="020F0502020204030204" pitchFamily="34" charset="0"/>
                <a:cs typeface="Arial" panose="020B0604020202020204" pitchFamily="34" charset="0"/>
              </a:rPr>
              <a:t> workbook activity. Your participation will be critical to the accurate representation of your organization in Luma.</a:t>
            </a:r>
            <a:endParaRPr lang="en-US" sz="14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3C330C0-0358-4E88-9195-6B03BAFFB484}"/>
              </a:ext>
            </a:extLst>
          </p:cNvPr>
          <p:cNvCxnSpPr>
            <a:cxnSpLocks/>
          </p:cNvCxnSpPr>
          <p:nvPr/>
        </p:nvCxnSpPr>
        <p:spPr>
          <a:xfrm>
            <a:off x="457200" y="1114202"/>
            <a:ext cx="0" cy="1815882"/>
          </a:xfrm>
          <a:prstGeom prst="line">
            <a:avLst/>
          </a:prstGeom>
          <a:ln w="38100">
            <a:solidFill>
              <a:srgbClr val="F75421"/>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7084B610-0999-4217-9EE5-E2A5B7435FA5}"/>
              </a:ext>
            </a:extLst>
          </p:cNvPr>
          <p:cNvGraphicFramePr>
            <a:graphicFrameLocks noGrp="1"/>
          </p:cNvGraphicFramePr>
          <p:nvPr>
            <p:extLst>
              <p:ext uri="{D42A27DB-BD31-4B8C-83A1-F6EECF244321}">
                <p14:modId xmlns:p14="http://schemas.microsoft.com/office/powerpoint/2010/main" val="2636457885"/>
              </p:ext>
            </p:extLst>
          </p:nvPr>
        </p:nvGraphicFramePr>
        <p:xfrm>
          <a:off x="1192893" y="3014305"/>
          <a:ext cx="9806211" cy="3208746"/>
        </p:xfrm>
        <a:graphic>
          <a:graphicData uri="http://schemas.openxmlformats.org/drawingml/2006/table">
            <a:tbl>
              <a:tblPr firstRow="1" firstCol="1" bandRow="1">
                <a:tableStyleId>{5C22544A-7EE6-4342-B048-85BDC9FD1C3A}</a:tableStyleId>
              </a:tblPr>
              <a:tblGrid>
                <a:gridCol w="5456650">
                  <a:extLst>
                    <a:ext uri="{9D8B030D-6E8A-4147-A177-3AD203B41FA5}">
                      <a16:colId xmlns:a16="http://schemas.microsoft.com/office/drawing/2014/main" val="3066790212"/>
                    </a:ext>
                  </a:extLst>
                </a:gridCol>
                <a:gridCol w="2379651">
                  <a:extLst>
                    <a:ext uri="{9D8B030D-6E8A-4147-A177-3AD203B41FA5}">
                      <a16:colId xmlns:a16="http://schemas.microsoft.com/office/drawing/2014/main" val="3348288061"/>
                    </a:ext>
                  </a:extLst>
                </a:gridCol>
                <a:gridCol w="1969910">
                  <a:extLst>
                    <a:ext uri="{9D8B030D-6E8A-4147-A177-3AD203B41FA5}">
                      <a16:colId xmlns:a16="http://schemas.microsoft.com/office/drawing/2014/main" val="3755888684"/>
                    </a:ext>
                  </a:extLst>
                </a:gridCol>
              </a:tblGrid>
              <a:tr h="237948">
                <a:tc>
                  <a:txBody>
                    <a:bodyPr/>
                    <a:lstStyle/>
                    <a:p>
                      <a:pPr marL="0" marR="0" algn="ctr">
                        <a:lnSpc>
                          <a:spcPct val="107000"/>
                        </a:lnSpc>
                        <a:spcBef>
                          <a:spcPts val="0"/>
                        </a:spcBef>
                        <a:spcAft>
                          <a:spcPts val="0"/>
                        </a:spcAft>
                      </a:pPr>
                      <a:r>
                        <a:rPr lang="en-US" sz="1200" b="0" dirty="0">
                          <a:effectLst/>
                          <a:latin typeface="Arial" panose="020B0604020202020204" pitchFamily="34" charset="0"/>
                          <a:cs typeface="Arial" panose="020B0604020202020204" pitchFamily="34" charset="0"/>
                        </a:rPr>
                        <a:t>Action (WHAT)</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1200" b="0">
                          <a:effectLst/>
                          <a:latin typeface="Arial" panose="020B0604020202020204" pitchFamily="34" charset="0"/>
                          <a:cs typeface="Arial" panose="020B0604020202020204" pitchFamily="34" charset="0"/>
                        </a:rPr>
                        <a:t>WHEN</a:t>
                      </a:r>
                      <a:endParaRPr lang="en-US" sz="1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1200" b="0" dirty="0">
                          <a:effectLst/>
                          <a:latin typeface="Arial" panose="020B0604020202020204" pitchFamily="34" charset="0"/>
                          <a:cs typeface="Arial" panose="020B0604020202020204" pitchFamily="34" charset="0"/>
                        </a:rPr>
                        <a:t>WHO</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969286694"/>
                  </a:ext>
                </a:extLst>
              </a:tr>
              <a:tr h="331871">
                <a:tc>
                  <a:txBody>
                    <a:bodyPr/>
                    <a:lstStyle/>
                    <a:p>
                      <a:pPr marL="0" marR="0">
                        <a:lnSpc>
                          <a:spcPct val="107000"/>
                        </a:lnSpc>
                        <a:spcBef>
                          <a:spcPts val="0"/>
                        </a:spcBef>
                        <a:spcAft>
                          <a:spcPts val="0"/>
                        </a:spcAft>
                      </a:pPr>
                      <a:r>
                        <a:rPr lang="en-US" sz="1200" b="0" dirty="0">
                          <a:solidFill>
                            <a:sysClr val="windowText" lastClr="000000"/>
                          </a:solidFill>
                          <a:effectLst/>
                          <a:latin typeface="Arial" panose="020B0604020202020204" pitchFamily="34" charset="0"/>
                          <a:cs typeface="Arial" panose="020B0604020202020204" pitchFamily="34" charset="0"/>
                        </a:rPr>
                        <a:t>Put workbook files into Agency SFTP folders</a:t>
                      </a:r>
                      <a:endParaRPr lang="en-US" sz="12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a:effectLst/>
                          <a:latin typeface="Arial" panose="020B0604020202020204" pitchFamily="34" charset="0"/>
                          <a:cs typeface="Arial" panose="020B0604020202020204" pitchFamily="34" charset="0"/>
                        </a:rPr>
                        <a:t>EOD Sunday 04/16</a:t>
                      </a:r>
                      <a:endParaRPr lang="en-US" sz="1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dirty="0">
                          <a:effectLst/>
                          <a:latin typeface="Arial" panose="020B0604020202020204" pitchFamily="34" charset="0"/>
                          <a:cs typeface="Arial" panose="020B0604020202020204" pitchFamily="34" charset="0"/>
                        </a:rPr>
                        <a:t>Luma Team</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2377457"/>
                  </a:ext>
                </a:extLst>
              </a:tr>
              <a:tr h="288758">
                <a:tc>
                  <a:txBody>
                    <a:bodyPr/>
                    <a:lstStyle/>
                    <a:p>
                      <a:pPr marL="0" marR="0">
                        <a:lnSpc>
                          <a:spcPct val="107000"/>
                        </a:lnSpc>
                        <a:spcBef>
                          <a:spcPts val="0"/>
                        </a:spcBef>
                        <a:spcAft>
                          <a:spcPts val="0"/>
                        </a:spcAft>
                      </a:pPr>
                      <a:r>
                        <a:rPr lang="en-US" sz="1200" b="0">
                          <a:solidFill>
                            <a:sysClr val="windowText" lastClr="000000"/>
                          </a:solidFill>
                          <a:effectLst/>
                          <a:latin typeface="Arial" panose="020B0604020202020204" pitchFamily="34" charset="0"/>
                          <a:cs typeface="Arial" panose="020B0604020202020204" pitchFamily="34" charset="0"/>
                        </a:rPr>
                        <a:t>Attend HR Org workbook with Agencies: 2:00 - 3:00 PM </a:t>
                      </a:r>
                      <a:endParaRPr lang="en-US" sz="1200" b="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b="0">
                          <a:effectLst/>
                          <a:latin typeface="Arial" panose="020B0604020202020204" pitchFamily="34" charset="0"/>
                          <a:cs typeface="Arial" panose="020B0604020202020204" pitchFamily="34" charset="0"/>
                        </a:rPr>
                        <a:t>2:00 to 3:00pm Monday 4/17</a:t>
                      </a:r>
                      <a:endParaRPr lang="en-US" sz="1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b="0" dirty="0">
                          <a:effectLst/>
                          <a:latin typeface="Arial" panose="020B0604020202020204" pitchFamily="34" charset="0"/>
                          <a:cs typeface="Arial" panose="020B0604020202020204" pitchFamily="34" charset="0"/>
                        </a:rPr>
                        <a:t>All Agencies</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92465824"/>
                  </a:ext>
                </a:extLst>
              </a:tr>
              <a:tr h="295776">
                <a:tc>
                  <a:txBody>
                    <a:bodyPr/>
                    <a:lstStyle/>
                    <a:p>
                      <a:pPr marL="0" marR="0">
                        <a:lnSpc>
                          <a:spcPct val="107000"/>
                        </a:lnSpc>
                        <a:spcBef>
                          <a:spcPts val="0"/>
                        </a:spcBef>
                        <a:spcAft>
                          <a:spcPts val="0"/>
                        </a:spcAft>
                      </a:pPr>
                      <a:r>
                        <a:rPr lang="en-US" sz="1200" b="0">
                          <a:solidFill>
                            <a:sysClr val="windowText" lastClr="000000"/>
                          </a:solidFill>
                          <a:effectLst/>
                          <a:latin typeface="Arial" panose="020B0604020202020204" pitchFamily="34" charset="0"/>
                          <a:cs typeface="Arial" panose="020B0604020202020204" pitchFamily="34" charset="0"/>
                        </a:rPr>
                        <a:t>Send HR Org written instructions and meeting recording to invitees </a:t>
                      </a:r>
                      <a:endParaRPr lang="en-US" sz="1200" b="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a:effectLst/>
                          <a:latin typeface="Arial" panose="020B0604020202020204" pitchFamily="34" charset="0"/>
                          <a:cs typeface="Arial" panose="020B0604020202020204" pitchFamily="34" charset="0"/>
                        </a:rPr>
                        <a:t>EOD Monday 4/17</a:t>
                      </a:r>
                      <a:endParaRPr lang="en-US" sz="1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dirty="0">
                          <a:effectLst/>
                          <a:latin typeface="Arial" panose="020B0604020202020204" pitchFamily="34" charset="0"/>
                          <a:cs typeface="Arial" panose="020B0604020202020204" pitchFamily="34" charset="0"/>
                        </a:rPr>
                        <a:t>Luma Team</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9606100"/>
                  </a:ext>
                </a:extLst>
              </a:tr>
              <a:tr h="278732">
                <a:tc>
                  <a:txBody>
                    <a:bodyPr/>
                    <a:lstStyle/>
                    <a:p>
                      <a:pPr marL="0" marR="0">
                        <a:lnSpc>
                          <a:spcPct val="107000"/>
                        </a:lnSpc>
                        <a:spcBef>
                          <a:spcPts val="0"/>
                        </a:spcBef>
                        <a:spcAft>
                          <a:spcPts val="0"/>
                        </a:spcAft>
                      </a:pPr>
                      <a:r>
                        <a:rPr lang="en-US" sz="1200" b="0" dirty="0">
                          <a:solidFill>
                            <a:sysClr val="windowText" lastClr="000000"/>
                          </a:solidFill>
                          <a:effectLst/>
                          <a:latin typeface="Arial" panose="020B0604020202020204" pitchFamily="34" charset="0"/>
                          <a:cs typeface="Arial" panose="020B0604020202020204" pitchFamily="34" charset="0"/>
                        </a:rPr>
                        <a:t>Work on and complete your Agency's HR Org workbook</a:t>
                      </a:r>
                      <a:endParaRPr lang="en-US" sz="12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b="0">
                          <a:effectLst/>
                          <a:latin typeface="Arial" panose="020B0604020202020204" pitchFamily="34" charset="0"/>
                          <a:cs typeface="Arial" panose="020B0604020202020204" pitchFamily="34" charset="0"/>
                        </a:rPr>
                        <a:t>Monday 4/17 --&gt; Friday 5/12</a:t>
                      </a:r>
                      <a:endParaRPr lang="en-US" sz="1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b="0" dirty="0">
                          <a:effectLst/>
                          <a:latin typeface="Arial" panose="020B0604020202020204" pitchFamily="34" charset="0"/>
                          <a:cs typeface="Arial" panose="020B0604020202020204" pitchFamily="34" charset="0"/>
                        </a:rPr>
                        <a:t>All Agencies</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4493727"/>
                  </a:ext>
                </a:extLst>
              </a:tr>
              <a:tr h="333876">
                <a:tc>
                  <a:txBody>
                    <a:bodyPr/>
                    <a:lstStyle/>
                    <a:p>
                      <a:pPr marL="0" marR="0">
                        <a:lnSpc>
                          <a:spcPct val="107000"/>
                        </a:lnSpc>
                        <a:spcBef>
                          <a:spcPts val="0"/>
                        </a:spcBef>
                        <a:spcAft>
                          <a:spcPts val="0"/>
                        </a:spcAft>
                      </a:pPr>
                      <a:r>
                        <a:rPr lang="en-US" sz="1200" b="0" dirty="0">
                          <a:solidFill>
                            <a:sysClr val="windowText" lastClr="000000"/>
                          </a:solidFill>
                          <a:effectLst/>
                          <a:latin typeface="Arial" panose="020B0604020202020204" pitchFamily="34" charset="0"/>
                          <a:cs typeface="Arial" panose="020B0604020202020204" pitchFamily="34" charset="0"/>
                        </a:rPr>
                        <a:t>Ask for help, resolve questions, get needed Agency Org approvals</a:t>
                      </a:r>
                      <a:endParaRPr lang="en-US" sz="12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b="0">
                          <a:effectLst/>
                          <a:latin typeface="Arial" panose="020B0604020202020204" pitchFamily="34" charset="0"/>
                          <a:cs typeface="Arial" panose="020B0604020202020204" pitchFamily="34" charset="0"/>
                        </a:rPr>
                        <a:t>Monday 4/17 --&gt; Friday 5/12</a:t>
                      </a:r>
                      <a:endParaRPr lang="en-US" sz="1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b="0" dirty="0">
                          <a:effectLst/>
                          <a:latin typeface="Arial" panose="020B0604020202020204" pitchFamily="34" charset="0"/>
                          <a:cs typeface="Arial" panose="020B0604020202020204" pitchFamily="34" charset="0"/>
                        </a:rPr>
                        <a:t>All Agencies</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98441389"/>
                  </a:ext>
                </a:extLst>
              </a:tr>
              <a:tr h="316832">
                <a:tc>
                  <a:txBody>
                    <a:bodyPr/>
                    <a:lstStyle/>
                    <a:p>
                      <a:pPr marL="0" marR="0">
                        <a:lnSpc>
                          <a:spcPct val="107000"/>
                        </a:lnSpc>
                        <a:spcBef>
                          <a:spcPts val="0"/>
                        </a:spcBef>
                        <a:spcAft>
                          <a:spcPts val="0"/>
                        </a:spcAft>
                      </a:pPr>
                      <a:r>
                        <a:rPr lang="en-US" sz="1200" b="0" dirty="0">
                          <a:solidFill>
                            <a:sysClr val="windowText" lastClr="000000"/>
                          </a:solidFill>
                          <a:effectLst/>
                          <a:latin typeface="Arial" panose="020B0604020202020204" pitchFamily="34" charset="0"/>
                          <a:cs typeface="Arial" panose="020B0604020202020204" pitchFamily="34" charset="0"/>
                        </a:rPr>
                        <a:t>Save your Agency's master HR Org workbook on the SFTP server</a:t>
                      </a:r>
                      <a:endParaRPr lang="en-US" sz="12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b="0" dirty="0">
                          <a:effectLst/>
                          <a:latin typeface="Arial" panose="020B0604020202020204" pitchFamily="34" charset="0"/>
                          <a:cs typeface="Arial" panose="020B0604020202020204" pitchFamily="34" charset="0"/>
                        </a:rPr>
                        <a:t>Before EOD Friday 5/12</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b="0" dirty="0">
                          <a:effectLst/>
                          <a:latin typeface="Arial" panose="020B0604020202020204" pitchFamily="34" charset="0"/>
                          <a:cs typeface="Arial" panose="020B0604020202020204" pitchFamily="34" charset="0"/>
                        </a:rPr>
                        <a:t>All Agencies</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52212816"/>
                  </a:ext>
                </a:extLst>
              </a:tr>
              <a:tr h="263692">
                <a:tc>
                  <a:txBody>
                    <a:bodyPr/>
                    <a:lstStyle/>
                    <a:p>
                      <a:pPr marL="0" marR="0">
                        <a:lnSpc>
                          <a:spcPct val="107000"/>
                        </a:lnSpc>
                        <a:spcBef>
                          <a:spcPts val="0"/>
                        </a:spcBef>
                        <a:spcAft>
                          <a:spcPts val="0"/>
                        </a:spcAft>
                      </a:pPr>
                      <a:r>
                        <a:rPr lang="en-US" sz="1200" b="0">
                          <a:solidFill>
                            <a:sysClr val="windowText" lastClr="000000"/>
                          </a:solidFill>
                          <a:effectLst/>
                          <a:latin typeface="Arial" panose="020B0604020202020204" pitchFamily="34" charset="0"/>
                          <a:cs typeface="Arial" panose="020B0604020202020204" pitchFamily="34" charset="0"/>
                        </a:rPr>
                        <a:t>Reach out to Agencies on questions/issues for any workbook discrepancies </a:t>
                      </a:r>
                      <a:endParaRPr lang="en-US" sz="1200" b="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a:effectLst/>
                          <a:latin typeface="Arial" panose="020B0604020202020204" pitchFamily="34" charset="0"/>
                          <a:cs typeface="Arial" panose="020B0604020202020204" pitchFamily="34" charset="0"/>
                        </a:rPr>
                        <a:t>Monday 05/17 --&gt; Friday 5/19</a:t>
                      </a:r>
                      <a:endParaRPr lang="en-US" sz="1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dirty="0">
                          <a:effectLst/>
                          <a:latin typeface="Arial" panose="020B0604020202020204" pitchFamily="34" charset="0"/>
                          <a:cs typeface="Arial" panose="020B0604020202020204" pitchFamily="34" charset="0"/>
                        </a:rPr>
                        <a:t>Luma Team</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2845839"/>
                  </a:ext>
                </a:extLst>
              </a:tr>
              <a:tr h="270711">
                <a:tc>
                  <a:txBody>
                    <a:bodyPr/>
                    <a:lstStyle/>
                    <a:p>
                      <a:pPr marL="0" marR="0">
                        <a:lnSpc>
                          <a:spcPct val="107000"/>
                        </a:lnSpc>
                        <a:spcBef>
                          <a:spcPts val="0"/>
                        </a:spcBef>
                        <a:spcAft>
                          <a:spcPts val="0"/>
                        </a:spcAft>
                      </a:pPr>
                      <a:r>
                        <a:rPr lang="en-US" sz="1200" b="0" dirty="0">
                          <a:solidFill>
                            <a:sysClr val="windowText" lastClr="000000"/>
                          </a:solidFill>
                          <a:effectLst/>
                          <a:latin typeface="Arial" panose="020B0604020202020204" pitchFamily="34" charset="0"/>
                          <a:cs typeface="Arial" panose="020B0604020202020204" pitchFamily="34" charset="0"/>
                        </a:rPr>
                        <a:t>Create master conversion file (to upload to Luma Production)</a:t>
                      </a:r>
                      <a:endParaRPr lang="en-US" sz="12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a:effectLst/>
                          <a:latin typeface="Arial" panose="020B0604020202020204" pitchFamily="34" charset="0"/>
                          <a:cs typeface="Arial" panose="020B0604020202020204" pitchFamily="34" charset="0"/>
                        </a:rPr>
                        <a:t>Saturday 5/18 --&gt; Sunday 5/19</a:t>
                      </a:r>
                      <a:endParaRPr lang="en-US" sz="1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dirty="0">
                          <a:effectLst/>
                          <a:latin typeface="Arial" panose="020B0604020202020204" pitchFamily="34" charset="0"/>
                          <a:cs typeface="Arial" panose="020B0604020202020204" pitchFamily="34" charset="0"/>
                        </a:rPr>
                        <a:t>Luma Team</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1573703"/>
                  </a:ext>
                </a:extLst>
              </a:tr>
              <a:tr h="313824">
                <a:tc>
                  <a:txBody>
                    <a:bodyPr/>
                    <a:lstStyle/>
                    <a:p>
                      <a:pPr marL="0" marR="0">
                        <a:lnSpc>
                          <a:spcPct val="107000"/>
                        </a:lnSpc>
                        <a:spcBef>
                          <a:spcPts val="0"/>
                        </a:spcBef>
                        <a:spcAft>
                          <a:spcPts val="0"/>
                        </a:spcAft>
                      </a:pPr>
                      <a:r>
                        <a:rPr lang="en-US" sz="1200" b="0">
                          <a:solidFill>
                            <a:sysClr val="windowText" lastClr="000000"/>
                          </a:solidFill>
                          <a:effectLst/>
                          <a:latin typeface="Arial" panose="020B0604020202020204" pitchFamily="34" charset="0"/>
                          <a:cs typeface="Arial" panose="020B0604020202020204" pitchFamily="34" charset="0"/>
                        </a:rPr>
                        <a:t>Provide file for Luma upload into Luma Production</a:t>
                      </a:r>
                      <a:endParaRPr lang="en-US" sz="1200" b="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a:effectLst/>
                          <a:latin typeface="Arial" panose="020B0604020202020204" pitchFamily="34" charset="0"/>
                          <a:cs typeface="Arial" panose="020B0604020202020204" pitchFamily="34" charset="0"/>
                        </a:rPr>
                        <a:t>Monday 5/20</a:t>
                      </a:r>
                      <a:endParaRPr lang="en-US" sz="1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dirty="0">
                          <a:effectLst/>
                          <a:latin typeface="Arial" panose="020B0604020202020204" pitchFamily="34" charset="0"/>
                          <a:cs typeface="Arial" panose="020B0604020202020204" pitchFamily="34" charset="0"/>
                        </a:rPr>
                        <a:t>Luma Team</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431947"/>
                  </a:ext>
                </a:extLst>
              </a:tr>
              <a:tr h="276726">
                <a:tc>
                  <a:txBody>
                    <a:bodyPr/>
                    <a:lstStyle/>
                    <a:p>
                      <a:pPr marL="0" marR="0">
                        <a:lnSpc>
                          <a:spcPct val="107000"/>
                        </a:lnSpc>
                        <a:spcBef>
                          <a:spcPts val="0"/>
                        </a:spcBef>
                        <a:spcAft>
                          <a:spcPts val="0"/>
                        </a:spcAft>
                      </a:pPr>
                      <a:r>
                        <a:rPr lang="en-US" sz="1200" b="0" dirty="0">
                          <a:solidFill>
                            <a:sysClr val="windowText" lastClr="000000"/>
                          </a:solidFill>
                          <a:effectLst/>
                          <a:latin typeface="Arial" panose="020B0604020202020204" pitchFamily="34" charset="0"/>
                          <a:cs typeface="Arial" panose="020B0604020202020204" pitchFamily="34" charset="0"/>
                        </a:rPr>
                        <a:t>Luma is live for use by State of Idaho employees</a:t>
                      </a:r>
                      <a:endParaRPr lang="en-US" sz="1200" b="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200" b="0">
                          <a:effectLst/>
                          <a:latin typeface="Arial" panose="020B0604020202020204" pitchFamily="34" charset="0"/>
                          <a:cs typeface="Arial" panose="020B0604020202020204" pitchFamily="34" charset="0"/>
                        </a:rPr>
                        <a:t>Week of June 19</a:t>
                      </a:r>
                      <a:endParaRPr lang="en-US" sz="1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200" b="0" dirty="0">
                          <a:effectLst/>
                          <a:latin typeface="Arial" panose="020B0604020202020204" pitchFamily="34" charset="0"/>
                          <a:cs typeface="Arial" panose="020B0604020202020204" pitchFamily="34" charset="0"/>
                        </a:rPr>
                        <a:t>Everyone</a:t>
                      </a:r>
                      <a:endParaRPr lang="en-U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57985962"/>
                  </a:ext>
                </a:extLst>
              </a:tr>
            </a:tbl>
          </a:graphicData>
        </a:graphic>
      </p:graphicFrame>
    </p:spTree>
    <p:extLst>
      <p:ext uri="{BB962C8B-B14F-4D97-AF65-F5344CB8AC3E}">
        <p14:creationId xmlns:p14="http://schemas.microsoft.com/office/powerpoint/2010/main" val="1621968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7 of the Best and Most Beautiful Lakes in Idaho - Flavorverse">
            <a:extLst>
              <a:ext uri="{FF2B5EF4-FFF2-40B4-BE49-F238E27FC236}">
                <a16:creationId xmlns:a16="http://schemas.microsoft.com/office/drawing/2014/main" id="{609EED4D-154D-400D-B924-D77A2FC453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0" b="8053"/>
          <a:stretch/>
        </p:blipFill>
        <p:spPr bwMode="auto">
          <a:xfrm>
            <a:off x="0" y="0"/>
            <a:ext cx="12192000" cy="6280484"/>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3F45-9150-4AFA-9813-366575AFA118}"/>
              </a:ext>
            </a:extLst>
          </p:cNvPr>
          <p:cNvSpPr txBox="1"/>
          <p:nvPr/>
        </p:nvSpPr>
        <p:spPr>
          <a:xfrm>
            <a:off x="486561" y="2314048"/>
            <a:ext cx="7698981" cy="64633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Key Takeaways</a:t>
            </a:r>
          </a:p>
        </p:txBody>
      </p:sp>
    </p:spTree>
    <p:extLst>
      <p:ext uri="{BB962C8B-B14F-4D97-AF65-F5344CB8AC3E}">
        <p14:creationId xmlns:p14="http://schemas.microsoft.com/office/powerpoint/2010/main" val="3970735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awtooth Lake, Idaho - WorldAtlas">
            <a:extLst>
              <a:ext uri="{FF2B5EF4-FFF2-40B4-BE49-F238E27FC236}">
                <a16:creationId xmlns:a16="http://schemas.microsoft.com/office/drawing/2014/main" id="{7EF9F680-8C03-4E12-805D-40299B6872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86" b="6961"/>
          <a:stretch/>
        </p:blipFill>
        <p:spPr bwMode="auto">
          <a:xfrm>
            <a:off x="0" y="0"/>
            <a:ext cx="12192000" cy="6292516"/>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314047"/>
            <a:ext cx="695325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a:t>
            </a:r>
          </a:p>
        </p:txBody>
      </p:sp>
      <p:sp>
        <p:nvSpPr>
          <p:cNvPr id="14" name="TextBox 13">
            <a:extLst>
              <a:ext uri="{FF2B5EF4-FFF2-40B4-BE49-F238E27FC236}">
                <a16:creationId xmlns:a16="http://schemas.microsoft.com/office/drawing/2014/main" id="{40AFB064-1158-4264-9B8E-532CCDD8BAB2}"/>
              </a:ext>
            </a:extLst>
          </p:cNvPr>
          <p:cNvSpPr txBox="1"/>
          <p:nvPr/>
        </p:nvSpPr>
        <p:spPr>
          <a:xfrm>
            <a:off x="7163370" y="3698571"/>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Danielle Stevens</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dstevens@sco.Idaho.gov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208-332-8868</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99E7C08F-6E6F-4DFF-A060-2AEF2749977F}"/>
              </a:ext>
            </a:extLst>
          </p:cNvPr>
          <p:cNvSpPr txBox="1"/>
          <p:nvPr/>
        </p:nvSpPr>
        <p:spPr>
          <a:xfrm>
            <a:off x="1424685" y="4934373"/>
            <a:ext cx="334094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Chris Lehosit</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clehosit@sco.Idaho.gov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208-332-8887</a:t>
            </a:r>
          </a:p>
        </p:txBody>
      </p:sp>
      <p:sp>
        <p:nvSpPr>
          <p:cNvPr id="19" name="TextBox 18">
            <a:extLst>
              <a:ext uri="{FF2B5EF4-FFF2-40B4-BE49-F238E27FC236}">
                <a16:creationId xmlns:a16="http://schemas.microsoft.com/office/drawing/2014/main" id="{8B46829B-D54D-49CA-BADE-DEF9D7D114B2}"/>
              </a:ext>
            </a:extLst>
          </p:cNvPr>
          <p:cNvSpPr txBox="1"/>
          <p:nvPr/>
        </p:nvSpPr>
        <p:spPr>
          <a:xfrm>
            <a:off x="4201125" y="4966183"/>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Krystal Griffith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kgriffith@sco.Idaho.gov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208-332-8861</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ADE10C6F-F4B2-4517-8D3D-61E0D06CC626}"/>
              </a:ext>
            </a:extLst>
          </p:cNvPr>
          <p:cNvSpPr txBox="1"/>
          <p:nvPr/>
        </p:nvSpPr>
        <p:spPr>
          <a:xfrm>
            <a:off x="7167444" y="4966182"/>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Elijah Stearns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estearns@sco.Idaho.gov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208-332-8871</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B8137D20-422E-454E-938F-8F77938FCA60}"/>
              </a:ext>
            </a:extLst>
          </p:cNvPr>
          <p:cNvGrpSpPr/>
          <p:nvPr/>
        </p:nvGrpSpPr>
        <p:grpSpPr>
          <a:xfrm>
            <a:off x="1157267" y="3681491"/>
            <a:ext cx="6465164" cy="937201"/>
            <a:chOff x="4017804" y="3417044"/>
            <a:chExt cx="6465164" cy="937201"/>
          </a:xfrm>
        </p:grpSpPr>
        <p:sp>
          <p:nvSpPr>
            <p:cNvPr id="23" name="TextBox 22">
              <a:extLst>
                <a:ext uri="{FF2B5EF4-FFF2-40B4-BE49-F238E27FC236}">
                  <a16:creationId xmlns:a16="http://schemas.microsoft.com/office/drawing/2014/main" id="{362BF5DC-D1BF-4E49-9C4D-28476F16ED76}"/>
                </a:ext>
              </a:extLst>
            </p:cNvPr>
            <p:cNvSpPr txBox="1"/>
            <p:nvPr/>
          </p:nvSpPr>
          <p:spPr>
            <a:xfrm>
              <a:off x="4017804" y="3417044"/>
              <a:ext cx="36923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Sheena Coles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SColes@sco.Idaho.gov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208-334-3100 </a:t>
              </a:r>
            </a:p>
          </p:txBody>
        </p:sp>
        <p:sp>
          <p:nvSpPr>
            <p:cNvPr id="24" name="TextBox 23">
              <a:extLst>
                <a:ext uri="{FF2B5EF4-FFF2-40B4-BE49-F238E27FC236}">
                  <a16:creationId xmlns:a16="http://schemas.microsoft.com/office/drawing/2014/main" id="{A9883C6B-99BE-46A8-904A-DF595ACD43F6}"/>
                </a:ext>
              </a:extLst>
            </p:cNvPr>
            <p:cNvSpPr txBox="1"/>
            <p:nvPr/>
          </p:nvSpPr>
          <p:spPr>
            <a:xfrm>
              <a:off x="7169946" y="3430915"/>
              <a:ext cx="331302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Alex Doench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adoench@sco.Idaho.gov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208-332-8841</a:t>
              </a:r>
            </a:p>
          </p:txBody>
        </p:sp>
      </p:grpSp>
    </p:spTree>
    <p:extLst>
      <p:ext uri="{BB962C8B-B14F-4D97-AF65-F5344CB8AC3E}">
        <p14:creationId xmlns:p14="http://schemas.microsoft.com/office/powerpoint/2010/main" val="1654024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9689DB-3A6E-4BAF-AE2C-0103058A0C4D}"/>
              </a:ext>
            </a:extLst>
          </p:cNvPr>
          <p:cNvPicPr>
            <a:picLocks noChangeAspect="1"/>
          </p:cNvPicPr>
          <p:nvPr/>
        </p:nvPicPr>
        <p:blipFill rotWithShape="1">
          <a:blip r:embed="rId3">
            <a:extLst>
              <a:ext uri="{28A0092B-C50C-407E-A947-70E740481C1C}">
                <a14:useLocalDpi xmlns:a14="http://schemas.microsoft.com/office/drawing/2010/main" val="0"/>
              </a:ext>
            </a:extLst>
          </a:blip>
          <a:srcRect t="16906" b="5912"/>
          <a:stretch/>
        </p:blipFill>
        <p:spPr>
          <a:xfrm>
            <a:off x="11430" y="0"/>
            <a:ext cx="12180570" cy="6267450"/>
          </a:xfrm>
          <a:prstGeom prst="rect">
            <a:avLst/>
          </a:prstGeom>
        </p:spPr>
      </p:pic>
      <p:sp>
        <p:nvSpPr>
          <p:cNvPr id="4" name="Rectangle 3">
            <a:extLst>
              <a:ext uri="{FF2B5EF4-FFF2-40B4-BE49-F238E27FC236}">
                <a16:creationId xmlns:a16="http://schemas.microsoft.com/office/drawing/2014/main" id="{3B70929F-6CE5-4CE5-B25B-2338A2AFAB6C}"/>
              </a:ext>
            </a:extLst>
          </p:cNvPr>
          <p:cNvSpPr/>
          <p:nvPr/>
        </p:nvSpPr>
        <p:spPr>
          <a:xfrm>
            <a:off x="0" y="0"/>
            <a:ext cx="12192000" cy="6271590"/>
          </a:xfrm>
          <a:prstGeom prst="rect">
            <a:avLst/>
          </a:prstGeom>
          <a:solidFill>
            <a:srgbClr val="092F57">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US" dirty="0"/>
          </a:p>
        </p:txBody>
      </p:sp>
      <p:sp>
        <p:nvSpPr>
          <p:cNvPr id="3" name="TextBox 2">
            <a:extLst>
              <a:ext uri="{FF2B5EF4-FFF2-40B4-BE49-F238E27FC236}">
                <a16:creationId xmlns:a16="http://schemas.microsoft.com/office/drawing/2014/main" id="{3E7B13D5-3784-42A9-8FBB-DCA00D89BEF1}"/>
              </a:ext>
            </a:extLst>
          </p:cNvPr>
          <p:cNvSpPr txBox="1"/>
          <p:nvPr/>
        </p:nvSpPr>
        <p:spPr>
          <a:xfrm>
            <a:off x="209550" y="314325"/>
            <a:ext cx="4752975"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Agenda</a:t>
            </a:r>
          </a:p>
        </p:txBody>
      </p:sp>
      <p:sp>
        <p:nvSpPr>
          <p:cNvPr id="9" name="TextBox 8">
            <a:extLst>
              <a:ext uri="{FF2B5EF4-FFF2-40B4-BE49-F238E27FC236}">
                <a16:creationId xmlns:a16="http://schemas.microsoft.com/office/drawing/2014/main" id="{2CCC851B-DD8D-43CF-B18F-A4ECFA3EEAEB}"/>
              </a:ext>
            </a:extLst>
          </p:cNvPr>
          <p:cNvSpPr txBox="1"/>
          <p:nvPr/>
        </p:nvSpPr>
        <p:spPr>
          <a:xfrm>
            <a:off x="2076615" y="1652632"/>
            <a:ext cx="7391069" cy="3728649"/>
          </a:xfrm>
          <a:prstGeom prst="rect">
            <a:avLst/>
          </a:prstGeom>
          <a:noFill/>
        </p:spPr>
        <p:txBody>
          <a:bodyPr wrap="square">
            <a:spAutoFit/>
          </a:bodyPr>
          <a:lstStyle/>
          <a:p>
            <a:pPr marL="342900" marR="0" lvl="0" indent="-342900">
              <a:lnSpc>
                <a:spcPct val="150000"/>
              </a:lnSpc>
              <a:spcBef>
                <a:spcPts val="0"/>
              </a:spcBef>
              <a:spcAft>
                <a:spcPts val="0"/>
              </a:spcAft>
              <a:buFont typeface="+mj-lt"/>
              <a:buAutoNum type="arabicPeriod"/>
            </a:pP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Training Update/Timeline</a:t>
            </a:r>
          </a:p>
          <a:p>
            <a:pPr marL="342900" marR="0" lvl="0" indent="-342900">
              <a:lnSpc>
                <a:spcPct val="150000"/>
              </a:lnSpc>
              <a:spcBef>
                <a:spcPts val="0"/>
              </a:spcBef>
              <a:spcAft>
                <a:spcPts val="0"/>
              </a:spcAft>
              <a:buFont typeface="+mj-lt"/>
              <a:buAutoNum type="arabicPeriod"/>
            </a:pP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Operational Readiness Program (</a:t>
            </a:r>
            <a:r>
              <a:rPr lang="en-US" sz="2000" dirty="0" err="1">
                <a:solidFill>
                  <a:srgbClr val="FFB81C"/>
                </a:solidFill>
                <a:latin typeface="Arial" panose="020B0604020202020204" pitchFamily="34" charset="0"/>
                <a:ea typeface="Calibri" panose="020F0502020204030204" pitchFamily="34" charset="0"/>
                <a:cs typeface="Arial" panose="020B0604020202020204" pitchFamily="34" charset="0"/>
              </a:rPr>
              <a:t>ORP</a:t>
            </a: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 Tools</a:t>
            </a:r>
          </a:p>
          <a:p>
            <a:pPr marL="342900" marR="0" lvl="0" indent="-342900">
              <a:lnSpc>
                <a:spcPct val="150000"/>
              </a:lnSpc>
              <a:spcBef>
                <a:spcPts val="0"/>
              </a:spcBef>
              <a:spcAft>
                <a:spcPts val="0"/>
              </a:spcAft>
              <a:buFont typeface="+mj-lt"/>
              <a:buAutoNum type="arabicPeriod"/>
            </a:pP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Cutover</a:t>
            </a:r>
          </a:p>
          <a:p>
            <a:pPr marL="342900" marR="0" lvl="0" indent="-342900">
              <a:lnSpc>
                <a:spcPct val="150000"/>
              </a:lnSpc>
              <a:spcBef>
                <a:spcPts val="0"/>
              </a:spcBef>
              <a:spcAft>
                <a:spcPts val="0"/>
              </a:spcAft>
              <a:buFont typeface="+mj-lt"/>
              <a:buAutoNum type="arabicPeriod"/>
            </a:pP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Change Liaison Communications Toolkit</a:t>
            </a:r>
          </a:p>
          <a:p>
            <a:pPr marL="342900" indent="-342900">
              <a:lnSpc>
                <a:spcPct val="150000"/>
              </a:lnSpc>
              <a:buFont typeface="+mj-lt"/>
              <a:buAutoNum type="arabicPeriod"/>
            </a:pP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Luma Showcases </a:t>
            </a:r>
          </a:p>
          <a:p>
            <a:pPr marL="342900" indent="-342900">
              <a:lnSpc>
                <a:spcPct val="150000"/>
              </a:lnSpc>
              <a:buFont typeface="+mj-lt"/>
              <a:buAutoNum type="arabicPeriod"/>
            </a:pP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Outstanding Requests</a:t>
            </a:r>
          </a:p>
          <a:p>
            <a:pPr marL="342900" indent="-342900">
              <a:lnSpc>
                <a:spcPct val="150000"/>
              </a:lnSpc>
              <a:buFont typeface="+mj-lt"/>
              <a:buAutoNum type="arabicPeriod"/>
            </a:pP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Luma HR Organization Workbook </a:t>
            </a:r>
          </a:p>
          <a:p>
            <a:pPr marL="342900" marR="0" lvl="0" indent="-342900">
              <a:lnSpc>
                <a:spcPct val="150000"/>
              </a:lnSpc>
              <a:spcBef>
                <a:spcPts val="0"/>
              </a:spcBef>
              <a:spcAft>
                <a:spcPts val="0"/>
              </a:spcAft>
              <a:buFont typeface="+mj-lt"/>
              <a:buAutoNum type="arabicPeriod"/>
            </a:pPr>
            <a:r>
              <a:rPr lang="en-US" sz="2000" dirty="0">
                <a:solidFill>
                  <a:srgbClr val="FFB81C"/>
                </a:solidFill>
                <a:latin typeface="Arial" panose="020B0604020202020204" pitchFamily="34" charset="0"/>
                <a:ea typeface="Calibri" panose="020F0502020204030204" pitchFamily="34" charset="0"/>
                <a:cs typeface="Arial" panose="020B0604020202020204" pitchFamily="34" charset="0"/>
              </a:rPr>
              <a:t>Key Takeaways</a:t>
            </a:r>
          </a:p>
        </p:txBody>
      </p:sp>
      <p:sp>
        <p:nvSpPr>
          <p:cNvPr id="7" name="Freeform: Shape 6">
            <a:extLst>
              <a:ext uri="{FF2B5EF4-FFF2-40B4-BE49-F238E27FC236}">
                <a16:creationId xmlns:a16="http://schemas.microsoft.com/office/drawing/2014/main" id="{B1432664-9244-46AD-91EB-86A65DB4A237}"/>
              </a:ext>
            </a:extLst>
          </p:cNvPr>
          <p:cNvSpPr/>
          <p:nvPr/>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EA76FF81-40E5-4734-8461-007EDA90CDF1}"/>
              </a:ext>
            </a:extLst>
          </p:cNvPr>
          <p:cNvSpPr/>
          <p:nvPr/>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6149D085-84B7-4715-BFA5-98085BB5B5EB}"/>
              </a:ext>
            </a:extLst>
          </p:cNvPr>
          <p:cNvSpPr txBox="1"/>
          <p:nvPr/>
        </p:nvSpPr>
        <p:spPr>
          <a:xfrm>
            <a:off x="2699657" y="263244"/>
            <a:ext cx="2466724" cy="646331"/>
          </a:xfrm>
          <a:prstGeom prst="rect">
            <a:avLst/>
          </a:prstGeom>
          <a:noFill/>
        </p:spPr>
        <p:txBody>
          <a:bodyPr wrap="square">
            <a:spAutoFit/>
          </a:bodyPr>
          <a:lstStyle/>
          <a:p>
            <a:pPr algn="r"/>
            <a:r>
              <a:rPr lang="en-US" sz="3600" b="1" i="0" dirty="0">
                <a:solidFill>
                  <a:schemeClr val="bg1"/>
                </a:solidFill>
                <a:effectLst/>
                <a:latin typeface="Arial" panose="020B0604020202020204" pitchFamily="34" charset="0"/>
                <a:cs typeface="Arial" panose="020B0604020202020204" pitchFamily="34" charset="0"/>
              </a:rPr>
              <a:t>Agenda</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81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1B7F7E8-31B0-4C83-9463-DEA19CE40789}"/>
              </a:ext>
            </a:extLst>
          </p:cNvPr>
          <p:cNvPicPr>
            <a:picLocks noChangeAspect="1"/>
          </p:cNvPicPr>
          <p:nvPr/>
        </p:nvPicPr>
        <p:blipFill rotWithShape="1">
          <a:blip r:embed="rId2">
            <a:extLst>
              <a:ext uri="{28A0092B-C50C-407E-A947-70E740481C1C}">
                <a14:useLocalDpi xmlns:a14="http://schemas.microsoft.com/office/drawing/2010/main" val="0"/>
              </a:ext>
            </a:extLst>
          </a:blip>
          <a:srcRect r="19944" b="26592"/>
          <a:stretch/>
        </p:blipFill>
        <p:spPr>
          <a:xfrm>
            <a:off x="1" y="0"/>
            <a:ext cx="12192000" cy="6272463"/>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3F45-9150-4AFA-9813-366575AFA118}"/>
              </a:ext>
            </a:extLst>
          </p:cNvPr>
          <p:cNvSpPr txBox="1"/>
          <p:nvPr/>
        </p:nvSpPr>
        <p:spPr>
          <a:xfrm>
            <a:off x="486561" y="2314048"/>
            <a:ext cx="7698981" cy="64633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Training Update/Timeline</a:t>
            </a:r>
          </a:p>
        </p:txBody>
      </p:sp>
    </p:spTree>
    <p:extLst>
      <p:ext uri="{BB962C8B-B14F-4D97-AF65-F5344CB8AC3E}">
        <p14:creationId xmlns:p14="http://schemas.microsoft.com/office/powerpoint/2010/main" val="4010229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3BDE4-C0AD-4596-99EF-C90481BF1C76}"/>
              </a:ext>
            </a:extLst>
          </p:cNvPr>
          <p:cNvSpPr txBox="1"/>
          <p:nvPr/>
        </p:nvSpPr>
        <p:spPr>
          <a:xfrm>
            <a:off x="1551963" y="371859"/>
            <a:ext cx="3594044" cy="461665"/>
          </a:xfrm>
          <a:prstGeom prst="rect">
            <a:avLst/>
          </a:prstGeom>
          <a:noFill/>
        </p:spPr>
        <p:txBody>
          <a:bodyPr wrap="square">
            <a:spAutoFit/>
          </a:bodyPr>
          <a:lstStyle/>
          <a:p>
            <a:pPr algn="r"/>
            <a:r>
              <a:rPr lang="en-US" sz="2400" i="0" dirty="0">
                <a:solidFill>
                  <a:schemeClr val="bg1"/>
                </a:solidFill>
                <a:effectLst/>
                <a:latin typeface="Arial" panose="020B0604020202020204" pitchFamily="34" charset="0"/>
                <a:cs typeface="Arial" panose="020B0604020202020204" pitchFamily="34" charset="0"/>
              </a:rPr>
              <a:t>Training Timeline</a:t>
            </a:r>
            <a:endParaRPr lang="en-US" sz="2400" dirty="0">
              <a:solidFill>
                <a:schemeClr val="bg1"/>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3FA400BB-9D73-4AEE-AC9A-DFCB46E2DA7F}"/>
              </a:ext>
            </a:extLst>
          </p:cNvPr>
          <p:cNvCxnSpPr>
            <a:cxnSpLocks/>
          </p:cNvCxnSpPr>
          <p:nvPr/>
        </p:nvCxnSpPr>
        <p:spPr>
          <a:xfrm>
            <a:off x="1446102" y="3609764"/>
            <a:ext cx="8787530" cy="0"/>
          </a:xfrm>
          <a:prstGeom prst="line">
            <a:avLst/>
          </a:prstGeom>
          <a:ln w="19050">
            <a:solidFill>
              <a:srgbClr val="BBBCBC"/>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98B3650-7171-4E07-9264-11D466F87832}"/>
              </a:ext>
            </a:extLst>
          </p:cNvPr>
          <p:cNvSpPr/>
          <p:nvPr/>
        </p:nvSpPr>
        <p:spPr bwMode="gray">
          <a:xfrm>
            <a:off x="2469721" y="3357038"/>
            <a:ext cx="570482" cy="505453"/>
          </a:xfrm>
          <a:prstGeom prst="ellipse">
            <a:avLst/>
          </a:prstGeom>
          <a:solidFill>
            <a:schemeClr val="accent3"/>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9" name="Oval 8">
            <a:extLst>
              <a:ext uri="{FF2B5EF4-FFF2-40B4-BE49-F238E27FC236}">
                <a16:creationId xmlns:a16="http://schemas.microsoft.com/office/drawing/2014/main" id="{F56A629A-B231-42B9-AC1C-626C644FE60C}"/>
              </a:ext>
            </a:extLst>
          </p:cNvPr>
          <p:cNvSpPr/>
          <p:nvPr/>
        </p:nvSpPr>
        <p:spPr bwMode="gray">
          <a:xfrm>
            <a:off x="3543597" y="3541932"/>
            <a:ext cx="153118" cy="135664"/>
          </a:xfrm>
          <a:prstGeom prst="ellipse">
            <a:avLst/>
          </a:prstGeom>
          <a:solidFill>
            <a:schemeClr val="accent3"/>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cxnSp>
        <p:nvCxnSpPr>
          <p:cNvPr id="10" name="Straight Connector 9">
            <a:extLst>
              <a:ext uri="{FF2B5EF4-FFF2-40B4-BE49-F238E27FC236}">
                <a16:creationId xmlns:a16="http://schemas.microsoft.com/office/drawing/2014/main" id="{5EBD2C66-A83B-44EE-8833-C8BE47BB911B}"/>
              </a:ext>
            </a:extLst>
          </p:cNvPr>
          <p:cNvCxnSpPr>
            <a:stCxn id="9" idx="0"/>
          </p:cNvCxnSpPr>
          <p:nvPr/>
        </p:nvCxnSpPr>
        <p:spPr>
          <a:xfrm flipV="1">
            <a:off x="3620156" y="1854004"/>
            <a:ext cx="0" cy="168792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82BDBABF-A188-4A21-8DC0-F165765E8FCF}"/>
              </a:ext>
            </a:extLst>
          </p:cNvPr>
          <p:cNvSpPr/>
          <p:nvPr/>
        </p:nvSpPr>
        <p:spPr bwMode="gray">
          <a:xfrm>
            <a:off x="5356539" y="3357038"/>
            <a:ext cx="570482" cy="505453"/>
          </a:xfrm>
          <a:prstGeom prst="ellipse">
            <a:avLst/>
          </a:prstGeom>
          <a:solidFill>
            <a:schemeClr val="accent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12" name="Oval 11">
            <a:extLst>
              <a:ext uri="{FF2B5EF4-FFF2-40B4-BE49-F238E27FC236}">
                <a16:creationId xmlns:a16="http://schemas.microsoft.com/office/drawing/2014/main" id="{940BB642-B557-4596-83D2-0B5F33323982}"/>
              </a:ext>
            </a:extLst>
          </p:cNvPr>
          <p:cNvSpPr/>
          <p:nvPr/>
        </p:nvSpPr>
        <p:spPr bwMode="gray">
          <a:xfrm>
            <a:off x="8243356" y="3357038"/>
            <a:ext cx="570482" cy="505453"/>
          </a:xfrm>
          <a:prstGeom prst="ellipse">
            <a:avLst/>
          </a:prstGeom>
          <a:solidFill>
            <a:schemeClr val="accent3"/>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13" name="TextBox 12">
            <a:extLst>
              <a:ext uri="{FF2B5EF4-FFF2-40B4-BE49-F238E27FC236}">
                <a16:creationId xmlns:a16="http://schemas.microsoft.com/office/drawing/2014/main" id="{F9A33881-1D00-46CB-8250-D898DB2C5471}"/>
              </a:ext>
            </a:extLst>
          </p:cNvPr>
          <p:cNvSpPr txBox="1"/>
          <p:nvPr/>
        </p:nvSpPr>
        <p:spPr>
          <a:xfrm>
            <a:off x="3698020" y="1827101"/>
            <a:ext cx="752670" cy="777136"/>
          </a:xfrm>
          <a:prstGeom prst="rect">
            <a:avLst/>
          </a:prstGeom>
          <a:noFill/>
        </p:spPr>
        <p:txBody>
          <a:bodyPr wrap="square" lIns="0" tIns="0" rIns="0" bIns="0" rtlCol="0">
            <a:spAutoFit/>
          </a:bodyPr>
          <a:lstStyle/>
          <a:p>
            <a:pPr>
              <a:spcBef>
                <a:spcPts val="450"/>
              </a:spcBef>
              <a:buSzPct val="100000"/>
            </a:pPr>
            <a:r>
              <a:rPr lang="en-GB" sz="1050" b="1" dirty="0">
                <a:solidFill>
                  <a:schemeClr val="accent3"/>
                </a:solidFill>
              </a:rPr>
              <a:t>11</a:t>
            </a:r>
          </a:p>
          <a:p>
            <a:r>
              <a:rPr lang="en-GB" sz="800" dirty="0">
                <a:solidFill>
                  <a:schemeClr val="accent3"/>
                </a:solidFill>
              </a:rPr>
              <a:t>Training Registration Opens (for Instructor-Led Training)</a:t>
            </a:r>
          </a:p>
        </p:txBody>
      </p:sp>
      <p:sp>
        <p:nvSpPr>
          <p:cNvPr id="14" name="Oval 13">
            <a:extLst>
              <a:ext uri="{FF2B5EF4-FFF2-40B4-BE49-F238E27FC236}">
                <a16:creationId xmlns:a16="http://schemas.microsoft.com/office/drawing/2014/main" id="{AE2112F7-4CC9-4B8F-96EC-A08768BBEEB5}"/>
              </a:ext>
            </a:extLst>
          </p:cNvPr>
          <p:cNvSpPr/>
          <p:nvPr/>
        </p:nvSpPr>
        <p:spPr bwMode="gray">
          <a:xfrm>
            <a:off x="5126571" y="3541932"/>
            <a:ext cx="153118" cy="135664"/>
          </a:xfrm>
          <a:prstGeom prst="ellipse">
            <a:avLst/>
          </a:prstGeom>
          <a:solidFill>
            <a:schemeClr val="accent3"/>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cxnSp>
        <p:nvCxnSpPr>
          <p:cNvPr id="15" name="Straight Connector 14">
            <a:extLst>
              <a:ext uri="{FF2B5EF4-FFF2-40B4-BE49-F238E27FC236}">
                <a16:creationId xmlns:a16="http://schemas.microsoft.com/office/drawing/2014/main" id="{A8D42E6F-721D-45C7-8A6A-C32E1B30B81A}"/>
              </a:ext>
            </a:extLst>
          </p:cNvPr>
          <p:cNvCxnSpPr>
            <a:stCxn id="14" idx="0"/>
          </p:cNvCxnSpPr>
          <p:nvPr/>
        </p:nvCxnSpPr>
        <p:spPr>
          <a:xfrm flipV="1">
            <a:off x="5203131" y="2416155"/>
            <a:ext cx="0" cy="112577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466F0A6-68A8-4804-BFA5-0EDD05A4F409}"/>
              </a:ext>
            </a:extLst>
          </p:cNvPr>
          <p:cNvSpPr txBox="1"/>
          <p:nvPr/>
        </p:nvSpPr>
        <p:spPr>
          <a:xfrm>
            <a:off x="5287821" y="2378684"/>
            <a:ext cx="744389" cy="777136"/>
          </a:xfrm>
          <a:prstGeom prst="rect">
            <a:avLst/>
          </a:prstGeom>
          <a:noFill/>
        </p:spPr>
        <p:txBody>
          <a:bodyPr wrap="square" lIns="0" tIns="0" rIns="0" bIns="0" rtlCol="0">
            <a:spAutoFit/>
          </a:bodyPr>
          <a:lstStyle/>
          <a:p>
            <a:pPr>
              <a:spcBef>
                <a:spcPts val="450"/>
              </a:spcBef>
              <a:buSzPct val="100000"/>
            </a:pPr>
            <a:r>
              <a:rPr lang="en-GB" sz="1050" b="1" dirty="0">
                <a:solidFill>
                  <a:schemeClr val="accent3"/>
                </a:solidFill>
              </a:rPr>
              <a:t>28</a:t>
            </a:r>
          </a:p>
          <a:p>
            <a:r>
              <a:rPr lang="en-GB" sz="800" dirty="0">
                <a:solidFill>
                  <a:schemeClr val="accent3"/>
                </a:solidFill>
              </a:rPr>
              <a:t>Training Environment Preparations Complete for HCM Training</a:t>
            </a:r>
          </a:p>
        </p:txBody>
      </p:sp>
      <p:sp>
        <p:nvSpPr>
          <p:cNvPr id="17" name="Oval 16">
            <a:extLst>
              <a:ext uri="{FF2B5EF4-FFF2-40B4-BE49-F238E27FC236}">
                <a16:creationId xmlns:a16="http://schemas.microsoft.com/office/drawing/2014/main" id="{EEE1689A-248D-42C9-AEBE-3F231A3F9CC6}"/>
              </a:ext>
            </a:extLst>
          </p:cNvPr>
          <p:cNvSpPr/>
          <p:nvPr/>
        </p:nvSpPr>
        <p:spPr bwMode="gray">
          <a:xfrm>
            <a:off x="7569133" y="3541932"/>
            <a:ext cx="153118" cy="135664"/>
          </a:xfrm>
          <a:prstGeom prst="ellipse">
            <a:avLst/>
          </a:prstGeom>
          <a:solidFill>
            <a:schemeClr val="accent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cxnSp>
        <p:nvCxnSpPr>
          <p:cNvPr id="18" name="Straight Connector 17">
            <a:extLst>
              <a:ext uri="{FF2B5EF4-FFF2-40B4-BE49-F238E27FC236}">
                <a16:creationId xmlns:a16="http://schemas.microsoft.com/office/drawing/2014/main" id="{5BDF0C1D-C84D-40A4-9D06-BFBA466D475D}"/>
              </a:ext>
            </a:extLst>
          </p:cNvPr>
          <p:cNvCxnSpPr>
            <a:stCxn id="17" idx="0"/>
          </p:cNvCxnSpPr>
          <p:nvPr/>
        </p:nvCxnSpPr>
        <p:spPr>
          <a:xfrm flipV="1">
            <a:off x="7645692" y="1854004"/>
            <a:ext cx="0" cy="168792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BB8EBB-D2A1-402D-939E-DF9DDD705A99}"/>
              </a:ext>
            </a:extLst>
          </p:cNvPr>
          <p:cNvSpPr txBox="1"/>
          <p:nvPr/>
        </p:nvSpPr>
        <p:spPr>
          <a:xfrm>
            <a:off x="7719473" y="1827101"/>
            <a:ext cx="570480" cy="407804"/>
          </a:xfrm>
          <a:prstGeom prst="rect">
            <a:avLst/>
          </a:prstGeom>
          <a:noFill/>
        </p:spPr>
        <p:txBody>
          <a:bodyPr wrap="square" lIns="0" tIns="0" rIns="0" bIns="0" rtlCol="0">
            <a:spAutoFit/>
          </a:bodyPr>
          <a:lstStyle/>
          <a:p>
            <a:pPr>
              <a:spcBef>
                <a:spcPts val="450"/>
              </a:spcBef>
              <a:buSzPct val="100000"/>
            </a:pPr>
            <a:r>
              <a:rPr lang="en-GB" sz="1050" b="1" dirty="0">
                <a:solidFill>
                  <a:schemeClr val="accent1"/>
                </a:solidFill>
              </a:rPr>
              <a:t>22</a:t>
            </a:r>
          </a:p>
          <a:p>
            <a:r>
              <a:rPr lang="en-GB" sz="800" dirty="0">
                <a:solidFill>
                  <a:schemeClr val="accent1"/>
                </a:solidFill>
              </a:rPr>
              <a:t>FSM Training Begins</a:t>
            </a:r>
          </a:p>
        </p:txBody>
      </p:sp>
      <p:cxnSp>
        <p:nvCxnSpPr>
          <p:cNvPr id="20" name="Straight Connector 19">
            <a:extLst>
              <a:ext uri="{FF2B5EF4-FFF2-40B4-BE49-F238E27FC236}">
                <a16:creationId xmlns:a16="http://schemas.microsoft.com/office/drawing/2014/main" id="{3F059707-5FAA-4296-AD15-DC8EAB13D4E3}"/>
              </a:ext>
            </a:extLst>
          </p:cNvPr>
          <p:cNvCxnSpPr>
            <a:cxnSpLocks/>
          </p:cNvCxnSpPr>
          <p:nvPr/>
        </p:nvCxnSpPr>
        <p:spPr>
          <a:xfrm flipH="1" flipV="1">
            <a:off x="1700021" y="2436251"/>
            <a:ext cx="3168" cy="63589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903338E-8FA6-4780-98A1-0B90945CE4AE}"/>
              </a:ext>
            </a:extLst>
          </p:cNvPr>
          <p:cNvSpPr txBox="1"/>
          <p:nvPr/>
        </p:nvSpPr>
        <p:spPr>
          <a:xfrm>
            <a:off x="1779927" y="2398780"/>
            <a:ext cx="787842" cy="654025"/>
          </a:xfrm>
          <a:prstGeom prst="rect">
            <a:avLst/>
          </a:prstGeom>
          <a:noFill/>
        </p:spPr>
        <p:txBody>
          <a:bodyPr wrap="square" lIns="0" tIns="0" rIns="0" bIns="0" rtlCol="0">
            <a:spAutoFit/>
          </a:bodyPr>
          <a:lstStyle/>
          <a:p>
            <a:pPr>
              <a:buSzPct val="100000"/>
            </a:pPr>
            <a:r>
              <a:rPr lang="en-GB" sz="1050" b="1" dirty="0">
                <a:solidFill>
                  <a:schemeClr val="accent4"/>
                </a:solidFill>
              </a:rPr>
              <a:t>Thru Apr 10</a:t>
            </a:r>
          </a:p>
          <a:p>
            <a:pPr>
              <a:buSzPct val="100000"/>
            </a:pPr>
            <a:r>
              <a:rPr lang="en-GB" sz="800" dirty="0">
                <a:solidFill>
                  <a:schemeClr val="accent4"/>
                </a:solidFill>
              </a:rPr>
              <a:t>Build Training Schedules and Prep LMS (Platcore)</a:t>
            </a:r>
            <a:endParaRPr lang="en-GB" sz="300" dirty="0">
              <a:solidFill>
                <a:schemeClr val="accent4"/>
              </a:solidFill>
            </a:endParaRPr>
          </a:p>
        </p:txBody>
      </p:sp>
      <p:sp>
        <p:nvSpPr>
          <p:cNvPr id="22" name="Oval 21">
            <a:extLst>
              <a:ext uri="{FF2B5EF4-FFF2-40B4-BE49-F238E27FC236}">
                <a16:creationId xmlns:a16="http://schemas.microsoft.com/office/drawing/2014/main" id="{914AB899-2CE3-4574-977B-C88F0B7E1832}"/>
              </a:ext>
            </a:extLst>
          </p:cNvPr>
          <p:cNvSpPr/>
          <p:nvPr/>
        </p:nvSpPr>
        <p:spPr bwMode="gray">
          <a:xfrm>
            <a:off x="6000145" y="3537112"/>
            <a:ext cx="153118" cy="135664"/>
          </a:xfrm>
          <a:prstGeom prst="ellipse">
            <a:avLst/>
          </a:prstGeom>
          <a:solidFill>
            <a:schemeClr val="accent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cxnSp>
        <p:nvCxnSpPr>
          <p:cNvPr id="23" name="Straight Connector 22">
            <a:extLst>
              <a:ext uri="{FF2B5EF4-FFF2-40B4-BE49-F238E27FC236}">
                <a16:creationId xmlns:a16="http://schemas.microsoft.com/office/drawing/2014/main" id="{9F5DC078-CFBA-4A09-ACFD-71E229BC9B03}"/>
              </a:ext>
            </a:extLst>
          </p:cNvPr>
          <p:cNvCxnSpPr>
            <a:cxnSpLocks/>
          </p:cNvCxnSpPr>
          <p:nvPr/>
        </p:nvCxnSpPr>
        <p:spPr>
          <a:xfrm flipV="1">
            <a:off x="6068036" y="3642209"/>
            <a:ext cx="0" cy="112577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556B6DA-4C41-46B3-B049-8CF95CCACDB7}"/>
              </a:ext>
            </a:extLst>
          </p:cNvPr>
          <p:cNvSpPr txBox="1"/>
          <p:nvPr/>
        </p:nvSpPr>
        <p:spPr>
          <a:xfrm>
            <a:off x="6115812" y="4370628"/>
            <a:ext cx="649079" cy="407804"/>
          </a:xfrm>
          <a:prstGeom prst="rect">
            <a:avLst/>
          </a:prstGeom>
          <a:noFill/>
        </p:spPr>
        <p:txBody>
          <a:bodyPr wrap="square" lIns="0" tIns="0" rIns="0" bIns="0" rtlCol="0">
            <a:spAutoFit/>
          </a:bodyPr>
          <a:lstStyle/>
          <a:p>
            <a:pPr>
              <a:spcBef>
                <a:spcPts val="450"/>
              </a:spcBef>
              <a:buSzPct val="100000"/>
            </a:pPr>
            <a:r>
              <a:rPr lang="en-GB" sz="1050" b="1" dirty="0">
                <a:solidFill>
                  <a:schemeClr val="accent1"/>
                </a:solidFill>
              </a:rPr>
              <a:t>1</a:t>
            </a:r>
          </a:p>
          <a:p>
            <a:r>
              <a:rPr lang="en-GB" sz="800" dirty="0">
                <a:solidFill>
                  <a:schemeClr val="accent1"/>
                </a:solidFill>
              </a:rPr>
              <a:t>Priority HCM Training Begins</a:t>
            </a:r>
          </a:p>
        </p:txBody>
      </p:sp>
      <p:sp>
        <p:nvSpPr>
          <p:cNvPr id="25" name="Oval 24">
            <a:extLst>
              <a:ext uri="{FF2B5EF4-FFF2-40B4-BE49-F238E27FC236}">
                <a16:creationId xmlns:a16="http://schemas.microsoft.com/office/drawing/2014/main" id="{8CB1474F-3F72-49A7-AFE4-5152523FF81C}"/>
              </a:ext>
            </a:extLst>
          </p:cNvPr>
          <p:cNvSpPr/>
          <p:nvPr/>
        </p:nvSpPr>
        <p:spPr bwMode="gray">
          <a:xfrm>
            <a:off x="9321283" y="3549885"/>
            <a:ext cx="153118" cy="135664"/>
          </a:xfrm>
          <a:prstGeom prst="ellipse">
            <a:avLst/>
          </a:prstGeom>
          <a:solidFill>
            <a:schemeClr val="accent3"/>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cxnSp>
        <p:nvCxnSpPr>
          <p:cNvPr id="26" name="Straight Connector 25">
            <a:extLst>
              <a:ext uri="{FF2B5EF4-FFF2-40B4-BE49-F238E27FC236}">
                <a16:creationId xmlns:a16="http://schemas.microsoft.com/office/drawing/2014/main" id="{EB827CF0-4158-4759-94F6-58795A421B9B}"/>
              </a:ext>
            </a:extLst>
          </p:cNvPr>
          <p:cNvCxnSpPr>
            <a:cxnSpLocks/>
          </p:cNvCxnSpPr>
          <p:nvPr/>
        </p:nvCxnSpPr>
        <p:spPr>
          <a:xfrm flipV="1">
            <a:off x="9397841" y="3668908"/>
            <a:ext cx="0" cy="112577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6613094-FD49-4380-8B8D-95909646791A}"/>
              </a:ext>
            </a:extLst>
          </p:cNvPr>
          <p:cNvSpPr txBox="1"/>
          <p:nvPr/>
        </p:nvSpPr>
        <p:spPr>
          <a:xfrm>
            <a:off x="9434977" y="4309073"/>
            <a:ext cx="546868" cy="530915"/>
          </a:xfrm>
          <a:prstGeom prst="rect">
            <a:avLst/>
          </a:prstGeom>
          <a:noFill/>
        </p:spPr>
        <p:txBody>
          <a:bodyPr wrap="square" lIns="0" tIns="0" rIns="0" bIns="0" rtlCol="0">
            <a:spAutoFit/>
          </a:bodyPr>
          <a:lstStyle/>
          <a:p>
            <a:pPr>
              <a:spcBef>
                <a:spcPts val="450"/>
              </a:spcBef>
              <a:buSzPct val="100000"/>
            </a:pPr>
            <a:r>
              <a:rPr lang="en-GB" sz="1050" b="1" dirty="0">
                <a:solidFill>
                  <a:schemeClr val="accent3"/>
                </a:solidFill>
              </a:rPr>
              <a:t>16</a:t>
            </a:r>
          </a:p>
          <a:p>
            <a:r>
              <a:rPr lang="en-GB" sz="800" dirty="0">
                <a:solidFill>
                  <a:schemeClr val="accent3"/>
                </a:solidFill>
              </a:rPr>
              <a:t>Priority HCM Training Completed</a:t>
            </a:r>
          </a:p>
        </p:txBody>
      </p:sp>
      <p:sp>
        <p:nvSpPr>
          <p:cNvPr id="28" name="Oval 27">
            <a:extLst>
              <a:ext uri="{FF2B5EF4-FFF2-40B4-BE49-F238E27FC236}">
                <a16:creationId xmlns:a16="http://schemas.microsoft.com/office/drawing/2014/main" id="{D64FF7F9-3FEE-4DC2-A847-61E32DB82D02}"/>
              </a:ext>
            </a:extLst>
          </p:cNvPr>
          <p:cNvSpPr/>
          <p:nvPr/>
        </p:nvSpPr>
        <p:spPr bwMode="gray">
          <a:xfrm>
            <a:off x="4091245" y="3541932"/>
            <a:ext cx="153118" cy="135664"/>
          </a:xfrm>
          <a:prstGeom prst="ellipse">
            <a:avLst/>
          </a:prstGeom>
          <a:solidFill>
            <a:schemeClr val="accent3"/>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cxnSp>
        <p:nvCxnSpPr>
          <p:cNvPr id="29" name="Straight Connector 28">
            <a:extLst>
              <a:ext uri="{FF2B5EF4-FFF2-40B4-BE49-F238E27FC236}">
                <a16:creationId xmlns:a16="http://schemas.microsoft.com/office/drawing/2014/main" id="{A2E162DA-E993-4C51-8696-66C1D7DA1947}"/>
              </a:ext>
            </a:extLst>
          </p:cNvPr>
          <p:cNvCxnSpPr>
            <a:cxnSpLocks/>
          </p:cNvCxnSpPr>
          <p:nvPr/>
        </p:nvCxnSpPr>
        <p:spPr>
          <a:xfrm flipV="1">
            <a:off x="4622138" y="4086638"/>
            <a:ext cx="0" cy="94508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DD1C8C2-D951-4669-B4F8-03741C0E3E75}"/>
              </a:ext>
            </a:extLst>
          </p:cNvPr>
          <p:cNvSpPr txBox="1"/>
          <p:nvPr/>
        </p:nvSpPr>
        <p:spPr>
          <a:xfrm>
            <a:off x="4683044" y="4767986"/>
            <a:ext cx="1019742" cy="407804"/>
          </a:xfrm>
          <a:prstGeom prst="rect">
            <a:avLst/>
          </a:prstGeom>
          <a:noFill/>
        </p:spPr>
        <p:txBody>
          <a:bodyPr wrap="square" lIns="0" tIns="0" rIns="0" bIns="0" rtlCol="0">
            <a:spAutoFit/>
          </a:bodyPr>
          <a:lstStyle/>
          <a:p>
            <a:pPr>
              <a:spcBef>
                <a:spcPts val="450"/>
              </a:spcBef>
              <a:buSzPct val="100000"/>
            </a:pPr>
            <a:r>
              <a:rPr lang="en-GB" sz="1050" b="1" dirty="0">
                <a:solidFill>
                  <a:schemeClr val="accent3"/>
                </a:solidFill>
              </a:rPr>
              <a:t>Apr 15 – May 19</a:t>
            </a:r>
          </a:p>
          <a:p>
            <a:r>
              <a:rPr lang="en-GB" sz="800" dirty="0">
                <a:solidFill>
                  <a:schemeClr val="accent3"/>
                </a:solidFill>
              </a:rPr>
              <a:t>Trainer Preparation</a:t>
            </a:r>
          </a:p>
          <a:p>
            <a:endParaRPr lang="en-GB" sz="800" dirty="0">
              <a:solidFill>
                <a:schemeClr val="accent3"/>
              </a:solidFill>
            </a:endParaRPr>
          </a:p>
        </p:txBody>
      </p:sp>
      <p:sp>
        <p:nvSpPr>
          <p:cNvPr id="31" name="TextBox 30">
            <a:extLst>
              <a:ext uri="{FF2B5EF4-FFF2-40B4-BE49-F238E27FC236}">
                <a16:creationId xmlns:a16="http://schemas.microsoft.com/office/drawing/2014/main" id="{C1F619ED-D137-4C58-B64B-C1A9F59613FB}"/>
              </a:ext>
            </a:extLst>
          </p:cNvPr>
          <p:cNvSpPr txBox="1"/>
          <p:nvPr/>
        </p:nvSpPr>
        <p:spPr>
          <a:xfrm rot="16200000">
            <a:off x="2307294" y="4289979"/>
            <a:ext cx="903504" cy="161583"/>
          </a:xfrm>
          <a:prstGeom prst="rect">
            <a:avLst/>
          </a:prstGeom>
          <a:noFill/>
        </p:spPr>
        <p:txBody>
          <a:bodyPr wrap="square" lIns="0" tIns="0" rIns="0" bIns="0" rtlCol="0">
            <a:spAutoFit/>
          </a:bodyPr>
          <a:lstStyle/>
          <a:p>
            <a:pPr algn="r">
              <a:spcBef>
                <a:spcPts val="450"/>
              </a:spcBef>
              <a:buSzPct val="100000"/>
            </a:pPr>
            <a:r>
              <a:rPr lang="en-GB" sz="1050" b="1" dirty="0">
                <a:solidFill>
                  <a:schemeClr val="accent3"/>
                </a:solidFill>
              </a:rPr>
              <a:t>April</a:t>
            </a:r>
            <a:endParaRPr lang="en-GB" sz="600" dirty="0">
              <a:solidFill>
                <a:schemeClr val="accent3"/>
              </a:solidFill>
            </a:endParaRPr>
          </a:p>
        </p:txBody>
      </p:sp>
      <p:sp>
        <p:nvSpPr>
          <p:cNvPr id="32" name="TextBox 31">
            <a:extLst>
              <a:ext uri="{FF2B5EF4-FFF2-40B4-BE49-F238E27FC236}">
                <a16:creationId xmlns:a16="http://schemas.microsoft.com/office/drawing/2014/main" id="{30B9EB9E-0B62-4AB8-97FE-91AD309AE068}"/>
              </a:ext>
            </a:extLst>
          </p:cNvPr>
          <p:cNvSpPr txBox="1"/>
          <p:nvPr/>
        </p:nvSpPr>
        <p:spPr>
          <a:xfrm rot="16200000">
            <a:off x="5190028" y="4289979"/>
            <a:ext cx="903504" cy="161583"/>
          </a:xfrm>
          <a:prstGeom prst="rect">
            <a:avLst/>
          </a:prstGeom>
          <a:noFill/>
        </p:spPr>
        <p:txBody>
          <a:bodyPr wrap="square" lIns="0" tIns="0" rIns="0" bIns="0" rtlCol="0">
            <a:spAutoFit/>
          </a:bodyPr>
          <a:lstStyle/>
          <a:p>
            <a:pPr algn="r">
              <a:spcBef>
                <a:spcPts val="450"/>
              </a:spcBef>
              <a:buSzPct val="100000"/>
            </a:pPr>
            <a:r>
              <a:rPr lang="en-GB" sz="1050" b="1" dirty="0">
                <a:solidFill>
                  <a:schemeClr val="accent1"/>
                </a:solidFill>
              </a:rPr>
              <a:t>May</a:t>
            </a:r>
            <a:endParaRPr lang="en-GB" sz="600" dirty="0">
              <a:solidFill>
                <a:schemeClr val="accent1"/>
              </a:solidFill>
            </a:endParaRPr>
          </a:p>
        </p:txBody>
      </p:sp>
      <p:sp>
        <p:nvSpPr>
          <p:cNvPr id="33" name="TextBox 32">
            <a:extLst>
              <a:ext uri="{FF2B5EF4-FFF2-40B4-BE49-F238E27FC236}">
                <a16:creationId xmlns:a16="http://schemas.microsoft.com/office/drawing/2014/main" id="{754CABBD-996C-404E-931F-226B1C782B82}"/>
              </a:ext>
            </a:extLst>
          </p:cNvPr>
          <p:cNvSpPr txBox="1"/>
          <p:nvPr/>
        </p:nvSpPr>
        <p:spPr>
          <a:xfrm rot="16200000">
            <a:off x="8076846" y="4289979"/>
            <a:ext cx="903504" cy="161583"/>
          </a:xfrm>
          <a:prstGeom prst="rect">
            <a:avLst/>
          </a:prstGeom>
          <a:noFill/>
        </p:spPr>
        <p:txBody>
          <a:bodyPr wrap="square" lIns="0" tIns="0" rIns="0" bIns="0" rtlCol="0">
            <a:spAutoFit/>
          </a:bodyPr>
          <a:lstStyle/>
          <a:p>
            <a:pPr algn="r">
              <a:spcBef>
                <a:spcPts val="450"/>
              </a:spcBef>
              <a:buSzPct val="100000"/>
            </a:pPr>
            <a:r>
              <a:rPr lang="en-GB" sz="1050" b="1" dirty="0">
                <a:solidFill>
                  <a:schemeClr val="accent3"/>
                </a:solidFill>
              </a:rPr>
              <a:t>June</a:t>
            </a:r>
            <a:endParaRPr lang="en-GB" sz="600" dirty="0">
              <a:solidFill>
                <a:schemeClr val="accent3"/>
              </a:solidFill>
            </a:endParaRPr>
          </a:p>
        </p:txBody>
      </p:sp>
      <p:sp>
        <p:nvSpPr>
          <p:cNvPr id="34" name="Left Brace 33">
            <a:extLst>
              <a:ext uri="{FF2B5EF4-FFF2-40B4-BE49-F238E27FC236}">
                <a16:creationId xmlns:a16="http://schemas.microsoft.com/office/drawing/2014/main" id="{E128EA6B-3874-4C98-9065-0D14A58455FF}"/>
              </a:ext>
            </a:extLst>
          </p:cNvPr>
          <p:cNvSpPr/>
          <p:nvPr/>
        </p:nvSpPr>
        <p:spPr>
          <a:xfrm rot="5400000">
            <a:off x="2101970" y="2383796"/>
            <a:ext cx="557712" cy="1894219"/>
          </a:xfrm>
          <a:prstGeom prst="leftBrace">
            <a:avLst>
              <a:gd name="adj1" fmla="val 8333"/>
              <a:gd name="adj2" fmla="val 85774"/>
            </a:avLst>
          </a:prstGeom>
          <a:ln w="19050">
            <a:solidFill>
              <a:srgbClr val="FFB81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Left Brace 34">
            <a:extLst>
              <a:ext uri="{FF2B5EF4-FFF2-40B4-BE49-F238E27FC236}">
                <a16:creationId xmlns:a16="http://schemas.microsoft.com/office/drawing/2014/main" id="{92C159FF-2EEB-4215-8644-89BF25F1CEC6}"/>
              </a:ext>
            </a:extLst>
          </p:cNvPr>
          <p:cNvSpPr/>
          <p:nvPr/>
        </p:nvSpPr>
        <p:spPr>
          <a:xfrm rot="5400000" flipH="1">
            <a:off x="5447464" y="2341725"/>
            <a:ext cx="539851" cy="3075921"/>
          </a:xfrm>
          <a:prstGeom prst="leftBrace">
            <a:avLst>
              <a:gd name="adj1" fmla="val 8333"/>
              <a:gd name="adj2" fmla="val 85774"/>
            </a:avLst>
          </a:prstGeom>
          <a:ln w="19050">
            <a:solidFill>
              <a:srgbClr val="A5A5A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Oval 35">
            <a:extLst>
              <a:ext uri="{FF2B5EF4-FFF2-40B4-BE49-F238E27FC236}">
                <a16:creationId xmlns:a16="http://schemas.microsoft.com/office/drawing/2014/main" id="{1ADFC181-49B5-4A68-8F95-C725261BB34C}"/>
              </a:ext>
            </a:extLst>
          </p:cNvPr>
          <p:cNvSpPr/>
          <p:nvPr/>
        </p:nvSpPr>
        <p:spPr bwMode="gray">
          <a:xfrm>
            <a:off x="10076960" y="3549885"/>
            <a:ext cx="153118" cy="135664"/>
          </a:xfrm>
          <a:prstGeom prst="ellipse">
            <a:avLst/>
          </a:prstGeom>
          <a:solidFill>
            <a:schemeClr val="accent3"/>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GB" sz="1200" b="1" dirty="0">
              <a:solidFill>
                <a:schemeClr val="bg1"/>
              </a:solidFill>
            </a:endParaRPr>
          </a:p>
        </p:txBody>
      </p:sp>
      <p:sp>
        <p:nvSpPr>
          <p:cNvPr id="37" name="TextBox 36">
            <a:extLst>
              <a:ext uri="{FF2B5EF4-FFF2-40B4-BE49-F238E27FC236}">
                <a16:creationId xmlns:a16="http://schemas.microsoft.com/office/drawing/2014/main" id="{78E894B4-1D13-4632-9BB1-61ACF51F9FE1}"/>
              </a:ext>
            </a:extLst>
          </p:cNvPr>
          <p:cNvSpPr txBox="1"/>
          <p:nvPr/>
        </p:nvSpPr>
        <p:spPr>
          <a:xfrm>
            <a:off x="10230078" y="2409551"/>
            <a:ext cx="546868" cy="407804"/>
          </a:xfrm>
          <a:prstGeom prst="rect">
            <a:avLst/>
          </a:prstGeom>
          <a:noFill/>
        </p:spPr>
        <p:txBody>
          <a:bodyPr wrap="square" lIns="0" tIns="0" rIns="0" bIns="0" rtlCol="0">
            <a:spAutoFit/>
          </a:bodyPr>
          <a:lstStyle/>
          <a:p>
            <a:pPr>
              <a:spcBef>
                <a:spcPts val="450"/>
              </a:spcBef>
              <a:buSzPct val="100000"/>
            </a:pPr>
            <a:r>
              <a:rPr lang="en-GB" sz="1050" b="1" dirty="0">
                <a:solidFill>
                  <a:schemeClr val="accent3"/>
                </a:solidFill>
              </a:rPr>
              <a:t>30</a:t>
            </a:r>
          </a:p>
          <a:p>
            <a:r>
              <a:rPr lang="en-GB" sz="800" dirty="0">
                <a:solidFill>
                  <a:schemeClr val="accent3"/>
                </a:solidFill>
              </a:rPr>
              <a:t>FSM Training Completed</a:t>
            </a:r>
          </a:p>
        </p:txBody>
      </p:sp>
      <p:cxnSp>
        <p:nvCxnSpPr>
          <p:cNvPr id="38" name="Straight Connector 37">
            <a:extLst>
              <a:ext uri="{FF2B5EF4-FFF2-40B4-BE49-F238E27FC236}">
                <a16:creationId xmlns:a16="http://schemas.microsoft.com/office/drawing/2014/main" id="{AFF13F83-7632-42DE-8811-5560B1F828A4}"/>
              </a:ext>
            </a:extLst>
          </p:cNvPr>
          <p:cNvCxnSpPr>
            <a:cxnSpLocks/>
          </p:cNvCxnSpPr>
          <p:nvPr/>
        </p:nvCxnSpPr>
        <p:spPr>
          <a:xfrm flipV="1">
            <a:off x="10153519" y="2471003"/>
            <a:ext cx="0" cy="112577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98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P spid="21" grpId="0"/>
      <p:bldP spid="24" grpId="0"/>
      <p:bldP spid="27" grpId="0"/>
      <p:bldP spid="30" grpId="0"/>
      <p:bldP spid="34" grpId="0" animBg="1"/>
      <p:bldP spid="35" grpId="0" animBg="1"/>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3BDE4-C0AD-4596-99EF-C90481BF1C76}"/>
              </a:ext>
            </a:extLst>
          </p:cNvPr>
          <p:cNvSpPr txBox="1"/>
          <p:nvPr/>
        </p:nvSpPr>
        <p:spPr>
          <a:xfrm>
            <a:off x="1952625" y="371859"/>
            <a:ext cx="3193382" cy="461665"/>
          </a:xfrm>
          <a:prstGeom prst="rect">
            <a:avLst/>
          </a:prstGeom>
          <a:noFill/>
        </p:spPr>
        <p:txBody>
          <a:bodyPr wrap="square">
            <a:spAutoFit/>
          </a:bodyPr>
          <a:lstStyle/>
          <a:p>
            <a:pPr algn="r"/>
            <a:r>
              <a:rPr lang="en-US" sz="2400" i="0" dirty="0">
                <a:solidFill>
                  <a:schemeClr val="bg1"/>
                </a:solidFill>
                <a:effectLst/>
                <a:latin typeface="Arial" panose="020B0604020202020204" pitchFamily="34" charset="0"/>
                <a:cs typeface="Arial" panose="020B0604020202020204" pitchFamily="34" charset="0"/>
              </a:rPr>
              <a:t>Training Update</a:t>
            </a:r>
            <a:endParaRPr lang="en-US" sz="24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7870737-4F32-4E75-9D87-A2124B13927F}"/>
              </a:ext>
            </a:extLst>
          </p:cNvPr>
          <p:cNvSpPr txBox="1"/>
          <p:nvPr/>
        </p:nvSpPr>
        <p:spPr>
          <a:xfrm>
            <a:off x="6096000" y="371859"/>
            <a:ext cx="5372101" cy="461665"/>
          </a:xfrm>
          <a:prstGeom prst="rect">
            <a:avLst/>
          </a:prstGeom>
          <a:noFill/>
        </p:spPr>
        <p:txBody>
          <a:bodyPr wrap="square">
            <a:spAutoFit/>
          </a:bodyPr>
          <a:lstStyle/>
          <a:p>
            <a:r>
              <a:rPr lang="en-US" sz="2400" i="0" dirty="0">
                <a:solidFill>
                  <a:srgbClr val="F75421"/>
                </a:solidFill>
                <a:effectLst/>
                <a:latin typeface="Arial" panose="020B0604020202020204" pitchFamily="34" charset="0"/>
                <a:cs typeface="Arial" panose="020B0604020202020204" pitchFamily="34" charset="0"/>
              </a:rPr>
              <a:t>Frequently Asked Questions</a:t>
            </a:r>
            <a:endParaRPr lang="en-US" sz="2400" dirty="0">
              <a:solidFill>
                <a:srgbClr val="F75421"/>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0B7D1BA8-B4BC-43B6-B719-67D643EDE5CC}"/>
              </a:ext>
            </a:extLst>
          </p:cNvPr>
          <p:cNvSpPr txBox="1">
            <a:spLocks/>
          </p:cNvSpPr>
          <p:nvPr/>
        </p:nvSpPr>
        <p:spPr>
          <a:xfrm>
            <a:off x="901365" y="1385974"/>
            <a:ext cx="5295901" cy="326222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1600" b="1" dirty="0">
                <a:solidFill>
                  <a:schemeClr val="tx2"/>
                </a:solidFill>
                <a:latin typeface="Arial" panose="020B0604020202020204" pitchFamily="34" charset="0"/>
                <a:ea typeface="Calibri" panose="020F0502020204030204" pitchFamily="34" charset="0"/>
                <a:cs typeface="Arial" panose="020B0604020202020204" pitchFamily="34" charset="0"/>
              </a:rPr>
              <a:t>When do employees start training? </a:t>
            </a:r>
          </a:p>
          <a:p>
            <a:pPr marL="0" indent="0">
              <a:lnSpc>
                <a:spcPct val="107000"/>
              </a:lnSpc>
              <a:spcBef>
                <a:spcPts val="0"/>
              </a:spcBef>
              <a:buNone/>
            </a:pPr>
            <a:r>
              <a:rPr lang="en-US" sz="1400" dirty="0">
                <a:latin typeface="Arial" panose="020B0604020202020204" pitchFamily="34" charset="0"/>
                <a:ea typeface="Calibri" panose="020F0502020204030204" pitchFamily="34" charset="0"/>
                <a:cs typeface="Arial" panose="020B0604020202020204" pitchFamily="34" charset="0"/>
              </a:rPr>
              <a:t>Training registration begins the week of April 10</a:t>
            </a:r>
            <a:r>
              <a:rPr lang="en-US" sz="1400" baseline="30000" dirty="0">
                <a:latin typeface="Arial" panose="020B0604020202020204" pitchFamily="34" charset="0"/>
                <a:ea typeface="Calibri" panose="020F0502020204030204" pitchFamily="34" charset="0"/>
                <a:cs typeface="Arial" panose="020B0604020202020204" pitchFamily="34" charset="0"/>
              </a:rPr>
              <a:t>th</a:t>
            </a:r>
            <a:r>
              <a:rPr lang="en-US" sz="1400" dirty="0">
                <a:latin typeface="Arial" panose="020B0604020202020204" pitchFamily="34" charset="0"/>
                <a:ea typeface="Calibri" panose="020F0502020204030204" pitchFamily="34" charset="0"/>
                <a:cs typeface="Arial" panose="020B0604020202020204" pitchFamily="34" charset="0"/>
              </a:rPr>
              <a:t>.</a:t>
            </a:r>
            <a:endParaRPr lang="en-US" sz="1400" baseline="30000" dirty="0">
              <a:latin typeface="Arial" panose="020B0604020202020204" pitchFamily="34" charset="0"/>
              <a:ea typeface="Calibri" panose="020F0502020204030204" pitchFamily="34" charset="0"/>
              <a:cs typeface="Arial" panose="020B0604020202020204" pitchFamily="34" charset="0"/>
            </a:endParaRPr>
          </a:p>
          <a:p>
            <a:pPr marL="457200" lvl="1" indent="0">
              <a:lnSpc>
                <a:spcPct val="107000"/>
              </a:lnSpc>
              <a:spcBef>
                <a:spcPts val="0"/>
              </a:spcBef>
              <a:buNone/>
            </a:pPr>
            <a:endParaRPr lang="en-US" sz="1400" baseline="300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buNone/>
            </a:pPr>
            <a:r>
              <a:rPr lang="en-US" sz="1600" b="1" dirty="0">
                <a:solidFill>
                  <a:schemeClr val="tx2"/>
                </a:solidFill>
                <a:latin typeface="Arial" panose="020B0604020202020204" pitchFamily="34" charset="0"/>
                <a:ea typeface="Calibri" panose="020F0502020204030204" pitchFamily="34" charset="0"/>
                <a:cs typeface="Arial" panose="020B0604020202020204" pitchFamily="34" charset="0"/>
              </a:rPr>
              <a:t>What training do employees complete?</a:t>
            </a:r>
          </a:p>
          <a:p>
            <a:pPr>
              <a:lnSpc>
                <a:spcPct val="107000"/>
              </a:lnSpc>
              <a:spcBef>
                <a:spcPts val="0"/>
              </a:spcBef>
            </a:pPr>
            <a:r>
              <a:rPr lang="en-US" sz="1400" dirty="0">
                <a:latin typeface="Arial" panose="020B0604020202020204" pitchFamily="34" charset="0"/>
                <a:ea typeface="Calibri" panose="020F0502020204030204" pitchFamily="34" charset="0"/>
                <a:cs typeface="Arial" panose="020B0604020202020204" pitchFamily="34" charset="0"/>
              </a:rPr>
              <a:t>Pre-Req Training</a:t>
            </a:r>
          </a:p>
          <a:p>
            <a:pPr lvl="1">
              <a:lnSpc>
                <a:spcPct val="107000"/>
              </a:lnSpc>
              <a:spcBef>
                <a:spcPts val="0"/>
              </a:spcBef>
            </a:pPr>
            <a:r>
              <a:rPr lang="en-US" sz="1400" dirty="0">
                <a:latin typeface="Arial" panose="020B0604020202020204" pitchFamily="34" charset="0"/>
                <a:ea typeface="Calibri" panose="020F0502020204030204" pitchFamily="34" charset="0"/>
                <a:cs typeface="Arial" panose="020B0604020202020204" pitchFamily="34" charset="0"/>
              </a:rPr>
              <a:t>Welcome to Luma</a:t>
            </a:r>
          </a:p>
          <a:p>
            <a:pPr lvl="1">
              <a:lnSpc>
                <a:spcPct val="107000"/>
              </a:lnSpc>
              <a:spcBef>
                <a:spcPts val="0"/>
              </a:spcBef>
            </a:pPr>
            <a:r>
              <a:rPr lang="en-US" sz="1400" dirty="0">
                <a:latin typeface="Arial" panose="020B0604020202020204" pitchFamily="34" charset="0"/>
                <a:ea typeface="Calibri" panose="020F0502020204030204" pitchFamily="34" charset="0"/>
                <a:cs typeface="Arial" panose="020B0604020202020204" pitchFamily="34" charset="0"/>
              </a:rPr>
              <a:t>Accessing Luma</a:t>
            </a:r>
          </a:p>
          <a:p>
            <a:pPr lvl="1">
              <a:lnSpc>
                <a:spcPct val="107000"/>
              </a:lnSpc>
              <a:spcBef>
                <a:spcPts val="0"/>
              </a:spcBef>
            </a:pPr>
            <a:r>
              <a:rPr lang="en-US" sz="1400" dirty="0">
                <a:latin typeface="Arial" panose="020B0604020202020204" pitchFamily="34" charset="0"/>
                <a:ea typeface="Calibri" panose="020F0502020204030204" pitchFamily="34" charset="0"/>
                <a:cs typeface="Arial" panose="020B0604020202020204" pitchFamily="34" charset="0"/>
              </a:rPr>
              <a:t>Basic Navigation</a:t>
            </a:r>
          </a:p>
          <a:p>
            <a:pPr lvl="1">
              <a:lnSpc>
                <a:spcPct val="107000"/>
              </a:lnSpc>
              <a:spcBef>
                <a:spcPts val="0"/>
              </a:spcBef>
            </a:pPr>
            <a:r>
              <a:rPr lang="en-US" sz="1400" dirty="0">
                <a:latin typeface="Arial" panose="020B0604020202020204" pitchFamily="34" charset="0"/>
                <a:ea typeface="Calibri" panose="020F0502020204030204" pitchFamily="34" charset="0"/>
                <a:cs typeface="Arial" panose="020B0604020202020204" pitchFamily="34" charset="0"/>
              </a:rPr>
              <a:t>Accessing Luma Training</a:t>
            </a:r>
          </a:p>
          <a:p>
            <a:pPr lvl="1">
              <a:lnSpc>
                <a:spcPct val="107000"/>
              </a:lnSpc>
              <a:spcBef>
                <a:spcPts val="0"/>
              </a:spcBef>
            </a:pPr>
            <a:r>
              <a:rPr lang="en-US" sz="1400" dirty="0">
                <a:latin typeface="Arial" panose="020B0604020202020204" pitchFamily="34" charset="0"/>
                <a:ea typeface="Calibri" panose="020F0502020204030204" pitchFamily="34" charset="0"/>
                <a:cs typeface="Arial" panose="020B0604020202020204" pitchFamily="34" charset="0"/>
              </a:rPr>
              <a:t>Luma Support</a:t>
            </a:r>
          </a:p>
          <a:p>
            <a:pPr>
              <a:lnSpc>
                <a:spcPct val="107000"/>
              </a:lnSpc>
              <a:spcBef>
                <a:spcPts val="0"/>
              </a:spcBef>
            </a:pPr>
            <a:r>
              <a:rPr lang="en-US" sz="1400" dirty="0">
                <a:latin typeface="Arial" panose="020B0604020202020204" pitchFamily="34" charset="0"/>
                <a:ea typeface="Calibri" panose="020F0502020204030204" pitchFamily="34" charset="0"/>
                <a:cs typeface="Arial" panose="020B0604020202020204" pitchFamily="34" charset="0"/>
              </a:rPr>
              <a:t>All employee training (mass end-user) </a:t>
            </a:r>
          </a:p>
          <a:p>
            <a:pPr>
              <a:lnSpc>
                <a:spcPct val="107000"/>
              </a:lnSpc>
              <a:spcBef>
                <a:spcPts val="0"/>
              </a:spcBef>
            </a:pPr>
            <a:r>
              <a:rPr lang="en-US" sz="1400" dirty="0">
                <a:latin typeface="Arial" panose="020B0604020202020204" pitchFamily="34" charset="0"/>
                <a:ea typeface="Calibri" panose="020F0502020204030204" pitchFamily="34" charset="0"/>
                <a:cs typeface="Arial" panose="020B0604020202020204" pitchFamily="34" charset="0"/>
              </a:rPr>
              <a:t>Role-specific training</a:t>
            </a:r>
          </a:p>
          <a:p>
            <a:pPr marL="457200" lvl="1" indent="0">
              <a:lnSpc>
                <a:spcPct val="107000"/>
              </a:lnSpc>
              <a:spcBef>
                <a:spcPts val="0"/>
              </a:spcBef>
              <a:buNone/>
            </a:pPr>
            <a:endParaRPr lang="en-US" sz="16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buNone/>
            </a:pPr>
            <a:r>
              <a:rPr lang="en-US" sz="1600" b="1" dirty="0">
                <a:solidFill>
                  <a:schemeClr val="tx2"/>
                </a:solidFill>
                <a:latin typeface="Arial" panose="020B0604020202020204" pitchFamily="34" charset="0"/>
                <a:ea typeface="Calibri" panose="020F0502020204030204" pitchFamily="34" charset="0"/>
                <a:cs typeface="Arial" panose="020B0604020202020204" pitchFamily="34" charset="0"/>
              </a:rPr>
              <a:t>How is training delivered?</a:t>
            </a:r>
          </a:p>
          <a:p>
            <a:pPr>
              <a:lnSpc>
                <a:spcPct val="107000"/>
              </a:lnSpc>
              <a:spcBef>
                <a:spcPts val="0"/>
              </a:spcBef>
            </a:pPr>
            <a:r>
              <a:rPr lang="en-US" sz="1400" dirty="0" err="1">
                <a:latin typeface="Arial" panose="020B0604020202020204" pitchFamily="34" charset="0"/>
                <a:ea typeface="Calibri" panose="020F0502020204030204" pitchFamily="34" charset="0"/>
                <a:cs typeface="Arial" panose="020B0604020202020204" pitchFamily="34" charset="0"/>
              </a:rPr>
              <a:t>VILT</a:t>
            </a:r>
            <a:r>
              <a:rPr lang="en-US" sz="1400" dirty="0">
                <a:latin typeface="Arial" panose="020B0604020202020204" pitchFamily="34" charset="0"/>
                <a:ea typeface="Calibri" panose="020F0502020204030204" pitchFamily="34" charset="0"/>
                <a:cs typeface="Arial" panose="020B0604020202020204" pitchFamily="34" charset="0"/>
              </a:rPr>
              <a:t> (virtual instructor-led training, register to attend the online class)</a:t>
            </a:r>
          </a:p>
          <a:p>
            <a:pPr>
              <a:lnSpc>
                <a:spcPct val="107000"/>
              </a:lnSpc>
              <a:spcBef>
                <a:spcPts val="0"/>
              </a:spcBef>
            </a:pPr>
            <a:r>
              <a:rPr lang="en-US" sz="1400" dirty="0">
                <a:latin typeface="Arial" panose="020B0604020202020204" pitchFamily="34" charset="0"/>
                <a:ea typeface="Calibri" panose="020F0502020204030204" pitchFamily="34" charset="0"/>
                <a:cs typeface="Arial" panose="020B0604020202020204" pitchFamily="34" charset="0"/>
              </a:rPr>
              <a:t>Self-paced training (complete independently)</a:t>
            </a:r>
          </a:p>
          <a:p>
            <a:pPr marL="0" indent="0">
              <a:buNone/>
            </a:pPr>
            <a:endParaRPr lang="en-US" sz="1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1985D0D-50E5-4A15-A5B4-74A7CF164723}"/>
              </a:ext>
            </a:extLst>
          </p:cNvPr>
          <p:cNvSpPr txBox="1"/>
          <p:nvPr/>
        </p:nvSpPr>
        <p:spPr>
          <a:xfrm>
            <a:off x="6134099" y="1385974"/>
            <a:ext cx="5295901" cy="3895618"/>
          </a:xfrm>
          <a:prstGeom prst="rect">
            <a:avLst/>
          </a:prstGeom>
          <a:noFill/>
        </p:spPr>
        <p:txBody>
          <a:bodyPr wrap="square">
            <a:spAutoFit/>
          </a:bodyPr>
          <a:lstStyle/>
          <a:p>
            <a:pPr marL="0" indent="0">
              <a:lnSpc>
                <a:spcPct val="107000"/>
              </a:lnSpc>
              <a:spcBef>
                <a:spcPts val="0"/>
              </a:spcBef>
              <a:buNone/>
            </a:pPr>
            <a:r>
              <a:rPr lang="en-US" sz="1600" b="1" dirty="0">
                <a:solidFill>
                  <a:schemeClr val="tx2"/>
                </a:solidFill>
                <a:latin typeface="Arial" panose="020B0604020202020204" pitchFamily="34" charset="0"/>
                <a:ea typeface="Calibri" panose="020F0502020204030204" pitchFamily="34" charset="0"/>
                <a:cs typeface="Arial" panose="020B0604020202020204" pitchFamily="34" charset="0"/>
              </a:rPr>
              <a:t>What do employees do after they complete pre-req training?</a:t>
            </a:r>
          </a:p>
          <a:p>
            <a:pPr>
              <a:lnSpc>
                <a:spcPct val="107000"/>
              </a:lnSpc>
              <a:spcBef>
                <a:spcPts val="0"/>
              </a:spcBef>
            </a:pPr>
            <a:r>
              <a:rPr lang="en-US" sz="1400" dirty="0">
                <a:latin typeface="Arial" panose="020B0604020202020204" pitchFamily="34" charset="0"/>
                <a:ea typeface="Calibri" panose="020F0502020204030204" pitchFamily="34" charset="0"/>
                <a:cs typeface="Arial" panose="020B0604020202020204" pitchFamily="34" charset="0"/>
              </a:rPr>
              <a:t>Start on all employee training (micro learnings)</a:t>
            </a:r>
          </a:p>
          <a:p>
            <a:pPr lvl="1">
              <a:lnSpc>
                <a:spcPct val="107000"/>
              </a:lnSpc>
              <a:spcBef>
                <a:spcPts val="0"/>
              </a:spcBef>
            </a:pPr>
            <a:endParaRPr lang="en-US" sz="14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buNone/>
            </a:pPr>
            <a:r>
              <a:rPr lang="en-US" sz="1600" b="1" dirty="0">
                <a:solidFill>
                  <a:schemeClr val="tx2"/>
                </a:solidFill>
                <a:latin typeface="Arial" panose="020B0604020202020204" pitchFamily="34" charset="0"/>
                <a:ea typeface="Calibri" panose="020F0502020204030204" pitchFamily="34" charset="0"/>
                <a:cs typeface="Arial" panose="020B0604020202020204" pitchFamily="34" charset="0"/>
              </a:rPr>
              <a:t>What are the next steps for training? </a:t>
            </a:r>
          </a:p>
          <a:p>
            <a:pPr marL="0" indent="0">
              <a:lnSpc>
                <a:spcPct val="107000"/>
              </a:lnSpc>
              <a:spcBef>
                <a:spcPts val="0"/>
              </a:spcBef>
              <a:buNone/>
            </a:pPr>
            <a:r>
              <a:rPr lang="en-US" sz="1400" dirty="0">
                <a:latin typeface="Arial" panose="020B0604020202020204" pitchFamily="34" charset="0"/>
                <a:ea typeface="Calibri" panose="020F0502020204030204" pitchFamily="34" charset="0"/>
                <a:cs typeface="Arial" panose="020B0604020202020204" pitchFamily="34" charset="0"/>
              </a:rPr>
              <a:t>Look for email communication with the next steps and instructions.</a:t>
            </a:r>
          </a:p>
          <a:p>
            <a:pPr marL="285750" indent="-285750">
              <a:lnSpc>
                <a:spcPct val="107000"/>
              </a:lnSpc>
              <a:spcBef>
                <a:spcPts val="0"/>
              </a:spcBef>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Includes pre-req training, employee training, manager training</a:t>
            </a:r>
          </a:p>
          <a:p>
            <a:pPr lvl="2">
              <a:lnSpc>
                <a:spcPct val="107000"/>
              </a:lnSpc>
              <a:spcBef>
                <a:spcPts val="0"/>
              </a:spcBef>
            </a:pPr>
            <a:endParaRPr lang="en-US" sz="14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buNone/>
            </a:pPr>
            <a:r>
              <a:rPr lang="en-US" sz="1600" b="1" dirty="0">
                <a:solidFill>
                  <a:schemeClr val="tx2"/>
                </a:solidFill>
                <a:latin typeface="Arial" panose="020B0604020202020204" pitchFamily="34" charset="0"/>
                <a:ea typeface="Calibri" panose="020F0502020204030204" pitchFamily="34" charset="0"/>
                <a:cs typeface="Arial" panose="020B0604020202020204" pitchFamily="34" charset="0"/>
              </a:rPr>
              <a:t>How do I get credit for completing the class? </a:t>
            </a:r>
          </a:p>
          <a:p>
            <a:pPr marL="285750" indent="-285750">
              <a:lnSpc>
                <a:spcPct val="107000"/>
              </a:lnSpc>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Complete the course evaluation or assessment to get credit for the course. </a:t>
            </a:r>
          </a:p>
          <a:p>
            <a:pPr marL="285750" indent="-285750">
              <a:lnSpc>
                <a:spcPct val="107000"/>
              </a:lnSpc>
              <a:buFont typeface="Arial" panose="020B0604020202020204" pitchFamily="34" charset="0"/>
              <a:buChar char="•"/>
            </a:pPr>
            <a:r>
              <a:rPr lang="en-US" sz="1400" dirty="0">
                <a:latin typeface="Arial" panose="020B0604020202020204" pitchFamily="34" charset="0"/>
                <a:ea typeface="Calibri" panose="020F0502020204030204" pitchFamily="34" charset="0"/>
                <a:cs typeface="Arial" panose="020B0604020202020204" pitchFamily="34" charset="0"/>
              </a:rPr>
              <a:t>To get credit for the course, complete the knowledge check or course evaluation – these are automatically sent by and to the Service Portal “My To Dos” </a:t>
            </a:r>
          </a:p>
        </p:txBody>
      </p:sp>
    </p:spTree>
    <p:extLst>
      <p:ext uri="{BB962C8B-B14F-4D97-AF65-F5344CB8AC3E}">
        <p14:creationId xmlns:p14="http://schemas.microsoft.com/office/powerpoint/2010/main" val="1229798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ayette River Scenic Byway | Road Trips in Southwest Idaho">
            <a:extLst>
              <a:ext uri="{FF2B5EF4-FFF2-40B4-BE49-F238E27FC236}">
                <a16:creationId xmlns:a16="http://schemas.microsoft.com/office/drawing/2014/main" id="{D48EC5F9-5333-4836-997E-D7C368ABCD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486"/>
          <a:stretch/>
        </p:blipFill>
        <p:spPr bwMode="auto">
          <a:xfrm>
            <a:off x="0" y="0"/>
            <a:ext cx="12192000" cy="6280484"/>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3F45-9150-4AFA-9813-366575AFA118}"/>
              </a:ext>
            </a:extLst>
          </p:cNvPr>
          <p:cNvSpPr txBox="1"/>
          <p:nvPr/>
        </p:nvSpPr>
        <p:spPr>
          <a:xfrm>
            <a:off x="486561" y="2037049"/>
            <a:ext cx="7698981" cy="1200329"/>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Operational Readiness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Program (</a:t>
            </a: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ORP</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837069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6AB5F4-67BA-493E-AF2A-0066CC1C0F05}"/>
              </a:ext>
            </a:extLst>
          </p:cNvPr>
          <p:cNvSpPr txBox="1"/>
          <p:nvPr/>
        </p:nvSpPr>
        <p:spPr>
          <a:xfrm>
            <a:off x="637563" y="363912"/>
            <a:ext cx="4512040" cy="461665"/>
          </a:xfrm>
          <a:prstGeom prst="rect">
            <a:avLst/>
          </a:prstGeom>
          <a:noFill/>
        </p:spPr>
        <p:txBody>
          <a:bodyPr wrap="square">
            <a:spAutoFit/>
          </a:bodyPr>
          <a:lstStyle/>
          <a:p>
            <a:pPr algn="r"/>
            <a:r>
              <a:rPr lang="en-US" sz="2400" i="0" dirty="0">
                <a:solidFill>
                  <a:schemeClr val="bg1"/>
                </a:solidFill>
                <a:effectLst/>
                <a:latin typeface="Arial" panose="020B0604020202020204" pitchFamily="34" charset="0"/>
                <a:cs typeface="Arial" panose="020B0604020202020204" pitchFamily="34" charset="0"/>
              </a:rPr>
              <a:t>Readiness Checklist by Role</a:t>
            </a:r>
            <a:endParaRPr lang="en-US" sz="24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C3CEFD4-4141-4FC6-8427-881E680A918E}"/>
              </a:ext>
            </a:extLst>
          </p:cNvPr>
          <p:cNvPicPr>
            <a:picLocks noChangeAspect="1"/>
          </p:cNvPicPr>
          <p:nvPr/>
        </p:nvPicPr>
        <p:blipFill>
          <a:blip r:embed="rId2"/>
          <a:stretch>
            <a:fillRect/>
          </a:stretch>
        </p:blipFill>
        <p:spPr>
          <a:xfrm>
            <a:off x="410825" y="2846002"/>
            <a:ext cx="5417389" cy="2891322"/>
          </a:xfrm>
          <a:prstGeom prst="rect">
            <a:avLst/>
          </a:prstGeom>
          <a:ln>
            <a:solidFill>
              <a:schemeClr val="tx1"/>
            </a:solidFill>
          </a:ln>
        </p:spPr>
      </p:pic>
      <p:pic>
        <p:nvPicPr>
          <p:cNvPr id="8" name="Picture 7">
            <a:extLst>
              <a:ext uri="{FF2B5EF4-FFF2-40B4-BE49-F238E27FC236}">
                <a16:creationId xmlns:a16="http://schemas.microsoft.com/office/drawing/2014/main" id="{105BDE84-ACF5-429E-941A-71D085813217}"/>
              </a:ext>
            </a:extLst>
          </p:cNvPr>
          <p:cNvPicPr>
            <a:picLocks noChangeAspect="1"/>
          </p:cNvPicPr>
          <p:nvPr/>
        </p:nvPicPr>
        <p:blipFill>
          <a:blip r:embed="rId3"/>
          <a:stretch>
            <a:fillRect/>
          </a:stretch>
        </p:blipFill>
        <p:spPr>
          <a:xfrm>
            <a:off x="6096000" y="2846002"/>
            <a:ext cx="5585887" cy="2891322"/>
          </a:xfrm>
          <a:prstGeom prst="rect">
            <a:avLst/>
          </a:prstGeom>
          <a:ln>
            <a:solidFill>
              <a:schemeClr val="tx1"/>
            </a:solidFill>
          </a:ln>
        </p:spPr>
      </p:pic>
      <p:sp>
        <p:nvSpPr>
          <p:cNvPr id="9" name="Rectangle 8">
            <a:extLst>
              <a:ext uri="{FF2B5EF4-FFF2-40B4-BE49-F238E27FC236}">
                <a16:creationId xmlns:a16="http://schemas.microsoft.com/office/drawing/2014/main" id="{D1062F98-EE22-464C-A76D-0D43FC98121A}"/>
              </a:ext>
            </a:extLst>
          </p:cNvPr>
          <p:cNvSpPr/>
          <p:nvPr/>
        </p:nvSpPr>
        <p:spPr>
          <a:xfrm>
            <a:off x="1627229" y="4948324"/>
            <a:ext cx="1040235" cy="713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7B10FC4-C2DF-43DD-8724-84625A84C1B2}"/>
              </a:ext>
            </a:extLst>
          </p:cNvPr>
          <p:cNvSpPr/>
          <p:nvPr/>
        </p:nvSpPr>
        <p:spPr>
          <a:xfrm rot="19726005">
            <a:off x="985939" y="5493608"/>
            <a:ext cx="578840" cy="40267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AF46261-35B2-40B9-8CFC-95CC2EA83AA1}"/>
              </a:ext>
            </a:extLst>
          </p:cNvPr>
          <p:cNvSpPr txBox="1"/>
          <p:nvPr/>
        </p:nvSpPr>
        <p:spPr>
          <a:xfrm>
            <a:off x="637563" y="1317788"/>
            <a:ext cx="11133475" cy="95410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The Luma Readiness Checklist by Role provides customized checklists for the various employee roles within an agency. Since everyone in the state has a role in the success of Luma, the checklists help each person understand what they can do toward the larger success of Luma. These colorful and interactive checklists can be printed and distributed, emailed, reviewed in meetings, and celebrated as a tool for the success of the agency.</a:t>
            </a:r>
          </a:p>
        </p:txBody>
      </p:sp>
      <p:cxnSp>
        <p:nvCxnSpPr>
          <p:cNvPr id="4" name="Straight Connector 3">
            <a:extLst>
              <a:ext uri="{FF2B5EF4-FFF2-40B4-BE49-F238E27FC236}">
                <a16:creationId xmlns:a16="http://schemas.microsoft.com/office/drawing/2014/main" id="{31F697E7-61A0-4587-8722-5EA2DCFED5B5}"/>
              </a:ext>
            </a:extLst>
          </p:cNvPr>
          <p:cNvCxnSpPr>
            <a:cxnSpLocks/>
          </p:cNvCxnSpPr>
          <p:nvPr/>
        </p:nvCxnSpPr>
        <p:spPr>
          <a:xfrm>
            <a:off x="565501" y="1317788"/>
            <a:ext cx="0" cy="954107"/>
          </a:xfrm>
          <a:prstGeom prst="line">
            <a:avLst/>
          </a:prstGeom>
          <a:ln w="38100">
            <a:solidFill>
              <a:srgbClr val="F754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651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FCD0CF0-DD78-4E50-B0F8-C79AB20578F3}"/>
              </a:ext>
            </a:extLst>
          </p:cNvPr>
          <p:cNvSpPr/>
          <p:nvPr/>
        </p:nvSpPr>
        <p:spPr>
          <a:xfrm>
            <a:off x="5626653" y="2477214"/>
            <a:ext cx="4848837" cy="122070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C95738B-4B99-48B3-95C2-5727A0628A01}"/>
              </a:ext>
            </a:extLst>
          </p:cNvPr>
          <p:cNvSpPr txBox="1"/>
          <p:nvPr/>
        </p:nvSpPr>
        <p:spPr>
          <a:xfrm>
            <a:off x="645952" y="179354"/>
            <a:ext cx="4512040" cy="830997"/>
          </a:xfrm>
          <a:prstGeom prst="rect">
            <a:avLst/>
          </a:prstGeom>
          <a:noFill/>
        </p:spPr>
        <p:txBody>
          <a:bodyPr wrap="square">
            <a:spAutoFit/>
          </a:bodyPr>
          <a:lstStyle/>
          <a:p>
            <a:pPr algn="r"/>
            <a:r>
              <a:rPr lang="en-US" sz="2400" i="0" dirty="0" err="1">
                <a:solidFill>
                  <a:schemeClr val="bg1"/>
                </a:solidFill>
                <a:effectLst/>
                <a:latin typeface="Arial" panose="020B0604020202020204" pitchFamily="34" charset="0"/>
                <a:cs typeface="Arial" panose="020B0604020202020204" pitchFamily="34" charset="0"/>
              </a:rPr>
              <a:t>ORP</a:t>
            </a:r>
            <a:r>
              <a:rPr lang="en-US" sz="2400" i="0" dirty="0">
                <a:solidFill>
                  <a:schemeClr val="bg1"/>
                </a:solidFill>
                <a:effectLst/>
                <a:latin typeface="Arial" panose="020B0604020202020204" pitchFamily="34" charset="0"/>
                <a:cs typeface="Arial" panose="020B0604020202020204" pitchFamily="34" charset="0"/>
              </a:rPr>
              <a:t> Support Session Debrief/Schedule</a:t>
            </a:r>
            <a:endParaRPr lang="en-US" sz="2400" dirty="0">
              <a:solidFill>
                <a:schemeClr val="bg1"/>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98C317F7-566F-4D50-A757-503A26ECAC05}"/>
              </a:ext>
            </a:extLst>
          </p:cNvPr>
          <p:cNvGrpSpPr/>
          <p:nvPr/>
        </p:nvGrpSpPr>
        <p:grpSpPr>
          <a:xfrm>
            <a:off x="5837924" y="2628936"/>
            <a:ext cx="4411063" cy="841868"/>
            <a:chOff x="6209399" y="3008066"/>
            <a:chExt cx="4411063" cy="841868"/>
          </a:xfrm>
        </p:grpSpPr>
        <p:cxnSp>
          <p:nvCxnSpPr>
            <p:cNvPr id="6" name="Straight Connector 5">
              <a:extLst>
                <a:ext uri="{FF2B5EF4-FFF2-40B4-BE49-F238E27FC236}">
                  <a16:creationId xmlns:a16="http://schemas.microsoft.com/office/drawing/2014/main" id="{0A5ADA7A-B049-4746-9482-65A37D900CDA}"/>
                </a:ext>
              </a:extLst>
            </p:cNvPr>
            <p:cNvCxnSpPr>
              <a:cxnSpLocks/>
            </p:cNvCxnSpPr>
            <p:nvPr/>
          </p:nvCxnSpPr>
          <p:spPr>
            <a:xfrm>
              <a:off x="6209399" y="3429000"/>
              <a:ext cx="4411063"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49C47A41-DCAA-4F67-9E98-0E23F2FFC5FA}"/>
                </a:ext>
              </a:extLst>
            </p:cNvPr>
            <p:cNvGrpSpPr/>
            <p:nvPr/>
          </p:nvGrpSpPr>
          <p:grpSpPr>
            <a:xfrm>
              <a:off x="6367821" y="3008067"/>
              <a:ext cx="635669" cy="841867"/>
              <a:chOff x="4513854" y="2731341"/>
              <a:chExt cx="635669" cy="841867"/>
            </a:xfrm>
          </p:grpSpPr>
          <p:sp>
            <p:nvSpPr>
              <p:cNvPr id="16" name="TextBox 15">
                <a:extLst>
                  <a:ext uri="{FF2B5EF4-FFF2-40B4-BE49-F238E27FC236}">
                    <a16:creationId xmlns:a16="http://schemas.microsoft.com/office/drawing/2014/main" id="{7321EF3B-F5B6-4B34-B7B7-EA9D76CBBC2C}"/>
                  </a:ext>
                </a:extLst>
              </p:cNvPr>
              <p:cNvSpPr txBox="1"/>
              <p:nvPr/>
            </p:nvSpPr>
            <p:spPr>
              <a:xfrm>
                <a:off x="4513854" y="3203876"/>
                <a:ext cx="635669" cy="369332"/>
              </a:xfrm>
              <a:prstGeom prst="rect">
                <a:avLst/>
              </a:prstGeom>
              <a:noFill/>
            </p:spPr>
            <p:txBody>
              <a:bodyPr wrap="square" rtlCol="0">
                <a:spAutoFit/>
              </a:bodyPr>
              <a:lstStyle/>
              <a:p>
                <a:r>
                  <a:rPr lang="en-US" dirty="0">
                    <a:solidFill>
                      <a:schemeClr val="tx2"/>
                    </a:solidFill>
                    <a:latin typeface="Arial" panose="020B0604020202020204" pitchFamily="34" charset="0"/>
                    <a:cs typeface="Arial" panose="020B0604020202020204" pitchFamily="34" charset="0"/>
                  </a:rPr>
                  <a:t>4/27</a:t>
                </a:r>
              </a:p>
            </p:txBody>
          </p:sp>
          <p:pic>
            <p:nvPicPr>
              <p:cNvPr id="20" name="Graphic 19" descr="Marker with solid fill">
                <a:extLst>
                  <a:ext uri="{FF2B5EF4-FFF2-40B4-BE49-F238E27FC236}">
                    <a16:creationId xmlns:a16="http://schemas.microsoft.com/office/drawing/2014/main" id="{C083F9B2-BE5A-4038-B13A-9FC251D85F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83095" y="2731341"/>
                <a:ext cx="497188" cy="497188"/>
              </a:xfrm>
              <a:prstGeom prst="rect">
                <a:avLst/>
              </a:prstGeom>
            </p:spPr>
          </p:pic>
        </p:grpSp>
        <p:grpSp>
          <p:nvGrpSpPr>
            <p:cNvPr id="22" name="Group 21">
              <a:extLst>
                <a:ext uri="{FF2B5EF4-FFF2-40B4-BE49-F238E27FC236}">
                  <a16:creationId xmlns:a16="http://schemas.microsoft.com/office/drawing/2014/main" id="{7173CE71-F02B-4F31-B51A-6BB848E1C236}"/>
                </a:ext>
              </a:extLst>
            </p:cNvPr>
            <p:cNvGrpSpPr/>
            <p:nvPr/>
          </p:nvGrpSpPr>
          <p:grpSpPr>
            <a:xfrm>
              <a:off x="7213138" y="3008066"/>
              <a:ext cx="635669" cy="841867"/>
              <a:chOff x="4513854" y="2731341"/>
              <a:chExt cx="635669" cy="841867"/>
            </a:xfrm>
          </p:grpSpPr>
          <p:sp>
            <p:nvSpPr>
              <p:cNvPr id="23" name="TextBox 22">
                <a:extLst>
                  <a:ext uri="{FF2B5EF4-FFF2-40B4-BE49-F238E27FC236}">
                    <a16:creationId xmlns:a16="http://schemas.microsoft.com/office/drawing/2014/main" id="{0C06BADA-09C6-4323-A0C6-72F60E038345}"/>
                  </a:ext>
                </a:extLst>
              </p:cNvPr>
              <p:cNvSpPr txBox="1"/>
              <p:nvPr/>
            </p:nvSpPr>
            <p:spPr>
              <a:xfrm>
                <a:off x="4513854" y="3203876"/>
                <a:ext cx="635669" cy="369332"/>
              </a:xfrm>
              <a:prstGeom prst="rect">
                <a:avLst/>
              </a:prstGeom>
              <a:noFill/>
            </p:spPr>
            <p:txBody>
              <a:bodyPr wrap="square" rtlCol="0">
                <a:spAutoFit/>
              </a:bodyPr>
              <a:lstStyle/>
              <a:p>
                <a:r>
                  <a:rPr lang="en-US" dirty="0">
                    <a:solidFill>
                      <a:schemeClr val="tx2"/>
                    </a:solidFill>
                    <a:latin typeface="Arial" panose="020B0604020202020204" pitchFamily="34" charset="0"/>
                    <a:cs typeface="Arial" panose="020B0604020202020204" pitchFamily="34" charset="0"/>
                  </a:rPr>
                  <a:t>5/25</a:t>
                </a:r>
              </a:p>
            </p:txBody>
          </p:sp>
          <p:pic>
            <p:nvPicPr>
              <p:cNvPr id="24" name="Graphic 23" descr="Marker with solid fill">
                <a:extLst>
                  <a:ext uri="{FF2B5EF4-FFF2-40B4-BE49-F238E27FC236}">
                    <a16:creationId xmlns:a16="http://schemas.microsoft.com/office/drawing/2014/main" id="{77CFC8F6-1802-4E00-9C4C-6E760D106F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83095" y="2731341"/>
                <a:ext cx="497188" cy="497188"/>
              </a:xfrm>
              <a:prstGeom prst="rect">
                <a:avLst/>
              </a:prstGeom>
            </p:spPr>
          </p:pic>
        </p:grpSp>
        <p:grpSp>
          <p:nvGrpSpPr>
            <p:cNvPr id="25" name="Group 24">
              <a:extLst>
                <a:ext uri="{FF2B5EF4-FFF2-40B4-BE49-F238E27FC236}">
                  <a16:creationId xmlns:a16="http://schemas.microsoft.com/office/drawing/2014/main" id="{1BDB7089-91FC-4291-8C81-041D3B3D06DA}"/>
                </a:ext>
              </a:extLst>
            </p:cNvPr>
            <p:cNvGrpSpPr/>
            <p:nvPr/>
          </p:nvGrpSpPr>
          <p:grpSpPr>
            <a:xfrm>
              <a:off x="8046778" y="3008066"/>
              <a:ext cx="635669" cy="841867"/>
              <a:chOff x="4513854" y="2731341"/>
              <a:chExt cx="635669" cy="841867"/>
            </a:xfrm>
          </p:grpSpPr>
          <p:sp>
            <p:nvSpPr>
              <p:cNvPr id="26" name="TextBox 25">
                <a:extLst>
                  <a:ext uri="{FF2B5EF4-FFF2-40B4-BE49-F238E27FC236}">
                    <a16:creationId xmlns:a16="http://schemas.microsoft.com/office/drawing/2014/main" id="{98C14D74-6A14-4E11-98DE-52EA683CCC50}"/>
                  </a:ext>
                </a:extLst>
              </p:cNvPr>
              <p:cNvSpPr txBox="1"/>
              <p:nvPr/>
            </p:nvSpPr>
            <p:spPr>
              <a:xfrm>
                <a:off x="4513854" y="3203876"/>
                <a:ext cx="635669" cy="369332"/>
              </a:xfrm>
              <a:prstGeom prst="rect">
                <a:avLst/>
              </a:prstGeom>
              <a:noFill/>
            </p:spPr>
            <p:txBody>
              <a:bodyPr wrap="square" rtlCol="0">
                <a:spAutoFit/>
              </a:bodyPr>
              <a:lstStyle/>
              <a:p>
                <a:r>
                  <a:rPr lang="en-US" dirty="0">
                    <a:solidFill>
                      <a:schemeClr val="tx2"/>
                    </a:solidFill>
                    <a:latin typeface="Arial" panose="020B0604020202020204" pitchFamily="34" charset="0"/>
                    <a:cs typeface="Arial" panose="020B0604020202020204" pitchFamily="34" charset="0"/>
                  </a:rPr>
                  <a:t>6/15</a:t>
                </a:r>
              </a:p>
            </p:txBody>
          </p:sp>
          <p:pic>
            <p:nvPicPr>
              <p:cNvPr id="27" name="Graphic 26" descr="Marker with solid fill">
                <a:extLst>
                  <a:ext uri="{FF2B5EF4-FFF2-40B4-BE49-F238E27FC236}">
                    <a16:creationId xmlns:a16="http://schemas.microsoft.com/office/drawing/2014/main" id="{379AB20E-BCBE-43E9-BA02-F5617A3F1B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83095" y="2731341"/>
                <a:ext cx="497188" cy="497188"/>
              </a:xfrm>
              <a:prstGeom prst="rect">
                <a:avLst/>
              </a:prstGeom>
            </p:spPr>
          </p:pic>
        </p:grpSp>
        <p:grpSp>
          <p:nvGrpSpPr>
            <p:cNvPr id="28" name="Group 27">
              <a:extLst>
                <a:ext uri="{FF2B5EF4-FFF2-40B4-BE49-F238E27FC236}">
                  <a16:creationId xmlns:a16="http://schemas.microsoft.com/office/drawing/2014/main" id="{69E3D37D-DCE0-46E6-BC45-E0E6079962E8}"/>
                </a:ext>
              </a:extLst>
            </p:cNvPr>
            <p:cNvGrpSpPr/>
            <p:nvPr/>
          </p:nvGrpSpPr>
          <p:grpSpPr>
            <a:xfrm>
              <a:off x="8880418" y="3008066"/>
              <a:ext cx="635669" cy="841867"/>
              <a:chOff x="4513854" y="2731341"/>
              <a:chExt cx="635669" cy="841867"/>
            </a:xfrm>
          </p:grpSpPr>
          <p:sp>
            <p:nvSpPr>
              <p:cNvPr id="29" name="TextBox 28">
                <a:extLst>
                  <a:ext uri="{FF2B5EF4-FFF2-40B4-BE49-F238E27FC236}">
                    <a16:creationId xmlns:a16="http://schemas.microsoft.com/office/drawing/2014/main" id="{8ECED82A-401A-4D57-A7F7-34B8088E8A48}"/>
                  </a:ext>
                </a:extLst>
              </p:cNvPr>
              <p:cNvSpPr txBox="1"/>
              <p:nvPr/>
            </p:nvSpPr>
            <p:spPr>
              <a:xfrm>
                <a:off x="4513854" y="3203876"/>
                <a:ext cx="635669" cy="369332"/>
              </a:xfrm>
              <a:prstGeom prst="rect">
                <a:avLst/>
              </a:prstGeom>
              <a:noFill/>
            </p:spPr>
            <p:txBody>
              <a:bodyPr wrap="square" rtlCol="0">
                <a:spAutoFit/>
              </a:bodyPr>
              <a:lstStyle/>
              <a:p>
                <a:r>
                  <a:rPr lang="en-US" dirty="0">
                    <a:solidFill>
                      <a:schemeClr val="tx2"/>
                    </a:solidFill>
                    <a:latin typeface="Arial" panose="020B0604020202020204" pitchFamily="34" charset="0"/>
                    <a:cs typeface="Arial" panose="020B0604020202020204" pitchFamily="34" charset="0"/>
                  </a:rPr>
                  <a:t>7/06</a:t>
                </a:r>
              </a:p>
            </p:txBody>
          </p:sp>
          <p:pic>
            <p:nvPicPr>
              <p:cNvPr id="30" name="Graphic 29" descr="Marker with solid fill">
                <a:extLst>
                  <a:ext uri="{FF2B5EF4-FFF2-40B4-BE49-F238E27FC236}">
                    <a16:creationId xmlns:a16="http://schemas.microsoft.com/office/drawing/2014/main" id="{3CC2A986-E7F9-4531-BF90-B96D077D49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83095" y="2731341"/>
                <a:ext cx="497188" cy="497188"/>
              </a:xfrm>
              <a:prstGeom prst="rect">
                <a:avLst/>
              </a:prstGeom>
            </p:spPr>
          </p:pic>
        </p:grpSp>
        <p:grpSp>
          <p:nvGrpSpPr>
            <p:cNvPr id="31" name="Group 30">
              <a:extLst>
                <a:ext uri="{FF2B5EF4-FFF2-40B4-BE49-F238E27FC236}">
                  <a16:creationId xmlns:a16="http://schemas.microsoft.com/office/drawing/2014/main" id="{F9A88303-E289-43F8-95C0-0CD05105BFE9}"/>
                </a:ext>
              </a:extLst>
            </p:cNvPr>
            <p:cNvGrpSpPr/>
            <p:nvPr/>
          </p:nvGrpSpPr>
          <p:grpSpPr>
            <a:xfrm>
              <a:off x="9714058" y="3008066"/>
              <a:ext cx="635669" cy="841867"/>
              <a:chOff x="4513854" y="2731341"/>
              <a:chExt cx="635669" cy="841867"/>
            </a:xfrm>
          </p:grpSpPr>
          <p:sp>
            <p:nvSpPr>
              <p:cNvPr id="32" name="TextBox 31">
                <a:extLst>
                  <a:ext uri="{FF2B5EF4-FFF2-40B4-BE49-F238E27FC236}">
                    <a16:creationId xmlns:a16="http://schemas.microsoft.com/office/drawing/2014/main" id="{BA1D7559-7C4E-41F5-BD8F-D28EAE25A117}"/>
                  </a:ext>
                </a:extLst>
              </p:cNvPr>
              <p:cNvSpPr txBox="1"/>
              <p:nvPr/>
            </p:nvSpPr>
            <p:spPr>
              <a:xfrm>
                <a:off x="4513854" y="3203876"/>
                <a:ext cx="635669" cy="369332"/>
              </a:xfrm>
              <a:prstGeom prst="rect">
                <a:avLst/>
              </a:prstGeom>
              <a:noFill/>
            </p:spPr>
            <p:txBody>
              <a:bodyPr wrap="square" rtlCol="0">
                <a:spAutoFit/>
              </a:bodyPr>
              <a:lstStyle/>
              <a:p>
                <a:r>
                  <a:rPr lang="en-US" dirty="0">
                    <a:solidFill>
                      <a:schemeClr val="tx2"/>
                    </a:solidFill>
                    <a:latin typeface="Arial" panose="020B0604020202020204" pitchFamily="34" charset="0"/>
                    <a:cs typeface="Arial" panose="020B0604020202020204" pitchFamily="34" charset="0"/>
                  </a:rPr>
                  <a:t>8/31</a:t>
                </a:r>
              </a:p>
            </p:txBody>
          </p:sp>
          <p:pic>
            <p:nvPicPr>
              <p:cNvPr id="33" name="Graphic 32" descr="Marker with solid fill">
                <a:extLst>
                  <a:ext uri="{FF2B5EF4-FFF2-40B4-BE49-F238E27FC236}">
                    <a16:creationId xmlns:a16="http://schemas.microsoft.com/office/drawing/2014/main" id="{5F77F0B5-12F3-4279-94B6-A914053B16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83095" y="2731341"/>
                <a:ext cx="497188" cy="497188"/>
              </a:xfrm>
              <a:prstGeom prst="rect">
                <a:avLst/>
              </a:prstGeom>
            </p:spPr>
          </p:pic>
        </p:grpSp>
      </p:grpSp>
      <p:sp>
        <p:nvSpPr>
          <p:cNvPr id="35" name="TextBox 34">
            <a:extLst>
              <a:ext uri="{FF2B5EF4-FFF2-40B4-BE49-F238E27FC236}">
                <a16:creationId xmlns:a16="http://schemas.microsoft.com/office/drawing/2014/main" id="{88321072-798C-4708-98F1-95FFCD8F8537}"/>
              </a:ext>
            </a:extLst>
          </p:cNvPr>
          <p:cNvSpPr txBox="1"/>
          <p:nvPr/>
        </p:nvSpPr>
        <p:spPr>
          <a:xfrm>
            <a:off x="6266549" y="1539881"/>
            <a:ext cx="4140328" cy="707886"/>
          </a:xfrm>
          <a:prstGeom prst="rect">
            <a:avLst/>
          </a:prstGeom>
          <a:noFill/>
        </p:spPr>
        <p:txBody>
          <a:bodyPr wrap="square" rtlCol="0">
            <a:spAutoFit/>
          </a:bodyPr>
          <a:lstStyle/>
          <a:p>
            <a:r>
              <a:rPr lang="en-US" sz="2000" dirty="0">
                <a:solidFill>
                  <a:schemeClr val="tx2"/>
                </a:solidFill>
                <a:latin typeface="Arial" panose="020B0604020202020204" pitchFamily="34" charset="0"/>
                <a:cs typeface="Arial" panose="020B0604020202020204" pitchFamily="34" charset="0"/>
              </a:rPr>
              <a:t>Upcoming Support </a:t>
            </a:r>
          </a:p>
          <a:p>
            <a:r>
              <a:rPr lang="en-US" sz="2000" dirty="0">
                <a:solidFill>
                  <a:schemeClr val="tx2"/>
                </a:solidFill>
                <a:latin typeface="Arial" panose="020B0604020202020204" pitchFamily="34" charset="0"/>
                <a:cs typeface="Arial" panose="020B0604020202020204" pitchFamily="34" charset="0"/>
              </a:rPr>
              <a:t>Session Schedule:</a:t>
            </a:r>
          </a:p>
        </p:txBody>
      </p:sp>
      <p:pic>
        <p:nvPicPr>
          <p:cNvPr id="38" name="Graphic 37" descr="Daily calendar with solid fill">
            <a:extLst>
              <a:ext uri="{FF2B5EF4-FFF2-40B4-BE49-F238E27FC236}">
                <a16:creationId xmlns:a16="http://schemas.microsoft.com/office/drawing/2014/main" id="{C9F6A4B6-BD6E-4BCC-BD6C-AEE9A8A11B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9070" y="1464664"/>
            <a:ext cx="830997" cy="830997"/>
          </a:xfrm>
          <a:prstGeom prst="rect">
            <a:avLst/>
          </a:prstGeom>
        </p:spPr>
      </p:pic>
      <p:sp>
        <p:nvSpPr>
          <p:cNvPr id="34" name="TextBox 33">
            <a:extLst>
              <a:ext uri="{FF2B5EF4-FFF2-40B4-BE49-F238E27FC236}">
                <a16:creationId xmlns:a16="http://schemas.microsoft.com/office/drawing/2014/main" id="{AA3D34F7-D1D5-4B13-884F-A24F62BFFFE0}"/>
              </a:ext>
            </a:extLst>
          </p:cNvPr>
          <p:cNvSpPr txBox="1"/>
          <p:nvPr/>
        </p:nvSpPr>
        <p:spPr>
          <a:xfrm rot="10800000" flipH="1" flipV="1">
            <a:off x="609798" y="1464664"/>
            <a:ext cx="4712677" cy="4031873"/>
          </a:xfrm>
          <a:prstGeom prst="rect">
            <a:avLst/>
          </a:prstGeom>
          <a:noFill/>
          <a:ln>
            <a:noFill/>
          </a:ln>
        </p:spPr>
        <p:txBody>
          <a:bodyPr wrap="square" rtlCol="0">
            <a:spAutoFit/>
          </a:bodyPr>
          <a:lstStyle/>
          <a:p>
            <a:r>
              <a:rPr lang="en-US" sz="2000" b="1" dirty="0">
                <a:solidFill>
                  <a:schemeClr val="tx2"/>
                </a:solidFill>
              </a:rPr>
              <a:t>March 30</a:t>
            </a:r>
            <a:r>
              <a:rPr lang="en-US" sz="2000" b="1" baseline="30000" dirty="0">
                <a:solidFill>
                  <a:schemeClr val="tx2"/>
                </a:solidFill>
              </a:rPr>
              <a:t>th</a:t>
            </a:r>
            <a:r>
              <a:rPr lang="en-US" sz="2000" b="1" dirty="0">
                <a:solidFill>
                  <a:schemeClr val="tx2"/>
                </a:solidFill>
              </a:rPr>
              <a:t> Session at 11 AM</a:t>
            </a:r>
          </a:p>
          <a:p>
            <a:r>
              <a:rPr lang="en-US" sz="2000" dirty="0">
                <a:solidFill>
                  <a:schemeClr val="tx2"/>
                </a:solidFill>
              </a:rPr>
              <a:t>Completed</a:t>
            </a:r>
          </a:p>
          <a:p>
            <a:pPr marL="285750" indent="-285750">
              <a:buFont typeface="Arial" panose="020B0604020202020204" pitchFamily="34" charset="0"/>
              <a:buChar char="•"/>
            </a:pPr>
            <a:r>
              <a:rPr lang="en-US" sz="1600" dirty="0">
                <a:solidFill>
                  <a:schemeClr val="tx2"/>
                </a:solidFill>
              </a:rPr>
              <a:t>Over 90 participants</a:t>
            </a:r>
          </a:p>
          <a:p>
            <a:pPr marL="285750" indent="-285750">
              <a:buFont typeface="Arial" panose="020B0604020202020204" pitchFamily="34" charset="0"/>
              <a:buChar char="•"/>
            </a:pPr>
            <a:r>
              <a:rPr lang="en-US" sz="1600" dirty="0">
                <a:solidFill>
                  <a:schemeClr val="tx2"/>
                </a:solidFill>
              </a:rPr>
              <a:t>Great questions</a:t>
            </a:r>
          </a:p>
          <a:p>
            <a:pPr marL="285750" indent="-285750">
              <a:buFont typeface="Arial" panose="020B0604020202020204" pitchFamily="34" charset="0"/>
              <a:buChar char="•"/>
            </a:pPr>
            <a:r>
              <a:rPr lang="en-US" sz="1600" dirty="0">
                <a:solidFill>
                  <a:schemeClr val="tx2"/>
                </a:solidFill>
              </a:rPr>
              <a:t>Demonstration of the tools:</a:t>
            </a:r>
          </a:p>
          <a:p>
            <a:pPr marL="742950" lvl="1" indent="-285750">
              <a:buFont typeface="Arial" panose="020B0604020202020204" pitchFamily="34" charset="0"/>
              <a:buChar char="•"/>
            </a:pPr>
            <a:r>
              <a:rPr lang="en-US" sz="1600" dirty="0">
                <a:solidFill>
                  <a:schemeClr val="tx2"/>
                </a:solidFill>
              </a:rPr>
              <a:t>Leadership Readiness Checklist</a:t>
            </a:r>
          </a:p>
          <a:p>
            <a:pPr marL="742950" lvl="1" indent="-285750">
              <a:buFont typeface="Arial" panose="020B0604020202020204" pitchFamily="34" charset="0"/>
              <a:buChar char="•"/>
            </a:pPr>
            <a:r>
              <a:rPr lang="en-US" sz="1600" dirty="0">
                <a:solidFill>
                  <a:schemeClr val="tx2"/>
                </a:solidFill>
              </a:rPr>
              <a:t>Operational Readiness Tracker</a:t>
            </a:r>
          </a:p>
          <a:p>
            <a:pPr marL="742950" lvl="1" indent="-285750">
              <a:buFont typeface="Arial" panose="020B0604020202020204" pitchFamily="34" charset="0"/>
              <a:buChar char="•"/>
            </a:pPr>
            <a:r>
              <a:rPr lang="en-US" sz="1600" dirty="0">
                <a:solidFill>
                  <a:schemeClr val="tx2"/>
                </a:solidFill>
              </a:rPr>
              <a:t>Service Desk access to tools</a:t>
            </a:r>
          </a:p>
          <a:p>
            <a:r>
              <a:rPr lang="en-US" sz="1600" dirty="0">
                <a:solidFill>
                  <a:schemeClr val="tx2"/>
                </a:solidFill>
              </a:rPr>
              <a:t> </a:t>
            </a:r>
          </a:p>
          <a:p>
            <a:r>
              <a:rPr lang="en-US" sz="2000" b="1" dirty="0">
                <a:solidFill>
                  <a:schemeClr val="tx2"/>
                </a:solidFill>
              </a:rPr>
              <a:t>April 27</a:t>
            </a:r>
            <a:r>
              <a:rPr lang="en-US" sz="2000" b="1" baseline="30000" dirty="0">
                <a:solidFill>
                  <a:schemeClr val="tx2"/>
                </a:solidFill>
              </a:rPr>
              <a:t>th</a:t>
            </a:r>
            <a:r>
              <a:rPr lang="en-US" sz="2000" b="1" dirty="0">
                <a:solidFill>
                  <a:schemeClr val="tx2"/>
                </a:solidFill>
              </a:rPr>
              <a:t> Session at 11 AM</a:t>
            </a:r>
          </a:p>
          <a:p>
            <a:r>
              <a:rPr lang="en-US" sz="2000" dirty="0">
                <a:solidFill>
                  <a:schemeClr val="tx2"/>
                </a:solidFill>
              </a:rPr>
              <a:t>Upcoming</a:t>
            </a:r>
          </a:p>
          <a:p>
            <a:pPr marL="285750" indent="-285750">
              <a:buFont typeface="Arial" panose="020B0604020202020204" pitchFamily="34" charset="0"/>
              <a:buChar char="•"/>
            </a:pPr>
            <a:r>
              <a:rPr lang="en-US" sz="1600" dirty="0">
                <a:solidFill>
                  <a:schemeClr val="tx2"/>
                </a:solidFill>
              </a:rPr>
              <a:t>Invites coming April 13</a:t>
            </a:r>
            <a:r>
              <a:rPr lang="en-US" sz="1600" baseline="30000" dirty="0">
                <a:solidFill>
                  <a:schemeClr val="tx2"/>
                </a:solidFill>
              </a:rPr>
              <a:t>th</a:t>
            </a:r>
            <a:endParaRPr lang="en-US" sz="1600" dirty="0">
              <a:solidFill>
                <a:schemeClr val="tx2"/>
              </a:solidFill>
            </a:endParaRPr>
          </a:p>
          <a:p>
            <a:pPr marL="285750" indent="-285750">
              <a:buFont typeface="Arial" panose="020B0604020202020204" pitchFamily="34" charset="0"/>
              <a:buChar char="•"/>
            </a:pPr>
            <a:r>
              <a:rPr lang="en-US" sz="1600" dirty="0">
                <a:solidFill>
                  <a:schemeClr val="tx2"/>
                </a:solidFill>
              </a:rPr>
              <a:t>Updates on Impact Statements</a:t>
            </a:r>
          </a:p>
          <a:p>
            <a:pPr marL="285750" indent="-285750">
              <a:buFont typeface="Arial" panose="020B0604020202020204" pitchFamily="34" charset="0"/>
              <a:buChar char="•"/>
            </a:pPr>
            <a:r>
              <a:rPr lang="en-US" sz="1600" dirty="0">
                <a:solidFill>
                  <a:schemeClr val="tx2"/>
                </a:solidFill>
              </a:rPr>
              <a:t>Review the May/June Readiness Checklist</a:t>
            </a:r>
          </a:p>
          <a:p>
            <a:pPr marL="285750" indent="-285750">
              <a:buFont typeface="Arial" panose="020B0604020202020204" pitchFamily="34" charset="0"/>
              <a:buChar char="•"/>
            </a:pPr>
            <a:r>
              <a:rPr lang="en-US" sz="1600" dirty="0">
                <a:solidFill>
                  <a:schemeClr val="tx2"/>
                </a:solidFill>
              </a:rPr>
              <a:t>Readiness Checklists by Role available April 20</a:t>
            </a:r>
            <a:r>
              <a:rPr lang="en-US" sz="1600" baseline="30000" dirty="0">
                <a:solidFill>
                  <a:schemeClr val="tx2"/>
                </a:solidFill>
              </a:rPr>
              <a:t>th</a:t>
            </a:r>
            <a:r>
              <a:rPr lang="en-US" sz="1600" dirty="0">
                <a:solidFill>
                  <a:schemeClr val="tx2"/>
                </a:solidFill>
              </a:rPr>
              <a:t> </a:t>
            </a:r>
          </a:p>
        </p:txBody>
      </p:sp>
      <p:sp>
        <p:nvSpPr>
          <p:cNvPr id="40" name="TextBox 39">
            <a:extLst>
              <a:ext uri="{FF2B5EF4-FFF2-40B4-BE49-F238E27FC236}">
                <a16:creationId xmlns:a16="http://schemas.microsoft.com/office/drawing/2014/main" id="{827AC38B-E735-4E2A-AAE7-0ACF46F0F6AD}"/>
              </a:ext>
            </a:extLst>
          </p:cNvPr>
          <p:cNvSpPr txBox="1"/>
          <p:nvPr/>
        </p:nvSpPr>
        <p:spPr>
          <a:xfrm>
            <a:off x="6065587" y="4406906"/>
            <a:ext cx="4140328" cy="707886"/>
          </a:xfrm>
          <a:prstGeom prst="rect">
            <a:avLst/>
          </a:prstGeom>
          <a:noFill/>
        </p:spPr>
        <p:txBody>
          <a:bodyPr wrap="square" rtlCol="0">
            <a:spAutoFit/>
          </a:bodyPr>
          <a:lstStyle/>
          <a:p>
            <a:r>
              <a:rPr lang="en-US" sz="2000" u="sng" dirty="0">
                <a:solidFill>
                  <a:schemeClr val="tx2"/>
                </a:solidFill>
                <a:latin typeface="Arial" panose="020B0604020202020204" pitchFamily="34" charset="0"/>
                <a:cs typeface="Arial" panose="020B0604020202020204" pitchFamily="34" charset="0"/>
              </a:rPr>
              <a:t>The Operational Readiness Program Survey is forthcoming.</a:t>
            </a:r>
          </a:p>
        </p:txBody>
      </p:sp>
    </p:spTree>
    <p:extLst>
      <p:ext uri="{BB962C8B-B14F-4D97-AF65-F5344CB8AC3E}">
        <p14:creationId xmlns:p14="http://schemas.microsoft.com/office/powerpoint/2010/main" val="2289826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Props1.xml><?xml version="1.0" encoding="utf-8"?>
<ds:datastoreItem xmlns:ds="http://schemas.openxmlformats.org/officeDocument/2006/customXml" ds:itemID="{4CFE4D6C-84C2-4820-8956-8FFD774FE60A}"/>
</file>

<file path=customXml/itemProps2.xml><?xml version="1.0" encoding="utf-8"?>
<ds:datastoreItem xmlns:ds="http://schemas.openxmlformats.org/officeDocument/2006/customXml" ds:itemID="{58FAD6F5-D0DB-4508-92EE-396D4A3A654D}"/>
</file>

<file path=customXml/itemProps3.xml><?xml version="1.0" encoding="utf-8"?>
<ds:datastoreItem xmlns:ds="http://schemas.openxmlformats.org/officeDocument/2006/customXml" ds:itemID="{70597BE0-E4E5-4737-B84C-0BB718CD93B7}"/>
</file>

<file path=docProps/app.xml><?xml version="1.0" encoding="utf-8"?>
<Properties xmlns="http://schemas.openxmlformats.org/officeDocument/2006/extended-properties" xmlns:vt="http://schemas.openxmlformats.org/officeDocument/2006/docPropsVTypes">
  <TotalTime>33256</TotalTime>
  <Words>1925</Words>
  <Application>Microsoft Office PowerPoint</Application>
  <PresentationFormat>Widescreen</PresentationFormat>
  <Paragraphs>490</Paragraphs>
  <Slides>28</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Calibri Light</vt:lpstr>
      <vt:lpstr>Wingdings</vt:lpstr>
      <vt:lpstr>Wingdings 2</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Doench</dc:creator>
  <cp:lastModifiedBy>Alex Doench</cp:lastModifiedBy>
  <cp:revision>260</cp:revision>
  <dcterms:created xsi:type="dcterms:W3CDTF">2022-10-27T22:12:02Z</dcterms:created>
  <dcterms:modified xsi:type="dcterms:W3CDTF">2023-04-05T19:58:03Z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0x01010078562674304CBB4BB1B28CDCCE389339</vt:lpwstr>
  </property>
</Properties>
</file>