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712" r:id="rId6"/>
    <p:sldMasterId id="2147483698" r:id="rId7"/>
    <p:sldMasterId id="2147483725" r:id="rId8"/>
    <p:sldMasterId id="2147483737" r:id="rId9"/>
  </p:sldMasterIdLst>
  <p:notesMasterIdLst>
    <p:notesMasterId r:id="rId32"/>
  </p:notesMasterIdLst>
  <p:handoutMasterIdLst>
    <p:handoutMasterId r:id="rId33"/>
  </p:handoutMasterIdLst>
  <p:sldIdLst>
    <p:sldId id="256" r:id="rId10"/>
    <p:sldId id="12625" r:id="rId11"/>
    <p:sldId id="257" r:id="rId12"/>
    <p:sldId id="12604" r:id="rId13"/>
    <p:sldId id="12772" r:id="rId14"/>
    <p:sldId id="12589" r:id="rId15"/>
    <p:sldId id="12765" r:id="rId16"/>
    <p:sldId id="12769" r:id="rId17"/>
    <p:sldId id="12766" r:id="rId18"/>
    <p:sldId id="12605" r:id="rId19"/>
    <p:sldId id="12719" r:id="rId20"/>
    <p:sldId id="12668" r:id="rId21"/>
    <p:sldId id="12743" r:id="rId22"/>
    <p:sldId id="12767" r:id="rId23"/>
    <p:sldId id="12768" r:id="rId24"/>
    <p:sldId id="12760" r:id="rId25"/>
    <p:sldId id="12744" r:id="rId26"/>
    <p:sldId id="265" r:id="rId27"/>
    <p:sldId id="12770" r:id="rId28"/>
    <p:sldId id="12771" r:id="rId29"/>
    <p:sldId id="12595" r:id="rId30"/>
    <p:sldId id="12626" r:id="rId31"/>
  </p:sldIdLst>
  <p:sldSz cx="12192000" cy="6858000"/>
  <p:notesSz cx="6858000" cy="1543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mos, Almendra C" initials="OAC" lastIdx="5" clrIdx="0">
    <p:extLst>
      <p:ext uri="{19B8F6BF-5375-455C-9EA6-DF929625EA0E}">
        <p15:presenceInfo xmlns:p15="http://schemas.microsoft.com/office/powerpoint/2012/main" userId="S::alolmos@deloitte.com::4a30b274-cf63-43b5-b2f8-a8f18cb004ec" providerId="AD"/>
      </p:ext>
    </p:extLst>
  </p:cmAuthor>
  <p:cmAuthor id="2" name="Thompson, Kyle" initials="TK" lastIdx="38" clrIdx="1">
    <p:extLst>
      <p:ext uri="{19B8F6BF-5375-455C-9EA6-DF929625EA0E}">
        <p15:presenceInfo xmlns:p15="http://schemas.microsoft.com/office/powerpoint/2012/main" userId="S::kythompson@deloitte.com::169077e2-f7e8-4998-af9b-c9d12c246ceb" providerId="AD"/>
      </p:ext>
    </p:extLst>
  </p:cmAuthor>
  <p:cmAuthor id="3" name="Alex Doench" initials="AD" lastIdx="2" clrIdx="2">
    <p:extLst>
      <p:ext uri="{19B8F6BF-5375-455C-9EA6-DF929625EA0E}">
        <p15:presenceInfo xmlns:p15="http://schemas.microsoft.com/office/powerpoint/2012/main" userId="S-1-5-21-2580726161-2373991790-2172152126-7612" providerId="AD"/>
      </p:ext>
    </p:extLst>
  </p:cmAuthor>
  <p:cmAuthor id="4" name="Tina Fuller" initials="TF" lastIdx="1" clrIdx="3">
    <p:extLst>
      <p:ext uri="{19B8F6BF-5375-455C-9EA6-DF929625EA0E}">
        <p15:presenceInfo xmlns:p15="http://schemas.microsoft.com/office/powerpoint/2012/main" userId="Tina Ful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1C"/>
    <a:srgbClr val="092F57"/>
    <a:srgbClr val="6CC24A"/>
    <a:srgbClr val="A1CAF5"/>
    <a:srgbClr val="E14504"/>
    <a:srgbClr val="EFE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18" autoAdjust="0"/>
    <p:restoredTop sz="31696" autoAdjust="0"/>
  </p:normalViewPr>
  <p:slideViewPr>
    <p:cSldViewPr snapToGrid="0">
      <p:cViewPr varScale="1">
        <p:scale>
          <a:sx n="86" d="100"/>
          <a:sy n="86" d="100"/>
        </p:scale>
        <p:origin x="643" y="58"/>
      </p:cViewPr>
      <p:guideLst/>
    </p:cSldViewPr>
  </p:slideViewPr>
  <p:notesTextViewPr>
    <p:cViewPr>
      <p:scale>
        <a:sx n="1" d="1"/>
        <a:sy n="1" d="1"/>
      </p:scale>
      <p:origin x="0" y="0"/>
    </p:cViewPr>
  </p:notesTextViewPr>
  <p:notesViewPr>
    <p:cSldViewPr snapToGrid="0">
      <p:cViewPr varScale="1">
        <p:scale>
          <a:sx n="67" d="100"/>
          <a:sy n="67" d="100"/>
        </p:scale>
        <p:origin x="348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61ACCC-D81E-48CE-A769-EFAA3F323A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0129EB-09A3-41D9-B9EC-058113F546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8ED622-8C3F-4F7C-A915-8DA4DBC61E36}" type="datetimeFigureOut">
              <a:rPr lang="en-US" smtClean="0"/>
              <a:t>3/4/2022</a:t>
            </a:fld>
            <a:endParaRPr lang="en-US"/>
          </a:p>
        </p:txBody>
      </p:sp>
      <p:sp>
        <p:nvSpPr>
          <p:cNvPr id="4" name="Footer Placeholder 3">
            <a:extLst>
              <a:ext uri="{FF2B5EF4-FFF2-40B4-BE49-F238E27FC236}">
                <a16:creationId xmlns:a16="http://schemas.microsoft.com/office/drawing/2014/main" id="{0D5932B1-79AC-4FA4-94B3-47AD85709F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C014AC9-E21D-4FF1-91BA-D40D037CA3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52AD46-3D39-4EE2-AA0D-AA309B8728F1}" type="slidenum">
              <a:rPr lang="en-US" smtClean="0"/>
              <a:t>‹#›</a:t>
            </a:fld>
            <a:endParaRPr lang="en-US"/>
          </a:p>
        </p:txBody>
      </p:sp>
    </p:spTree>
    <p:extLst>
      <p:ext uri="{BB962C8B-B14F-4D97-AF65-F5344CB8AC3E}">
        <p14:creationId xmlns:p14="http://schemas.microsoft.com/office/powerpoint/2010/main" val="3667849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9FE7E-AB06-492F-8E8B-54EB5A5AB959}" type="datetimeFigureOut">
              <a:rPr lang="en-US"/>
              <a:t>3/4/2022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0A64D-9269-4E22-A82A-EB0CC43C8A49}" type="slidenum">
              <a:rPr lang="en-US"/>
              <a:t>‹#›</a:t>
            </a:fld>
            <a:endParaRPr lang="en-US"/>
          </a:p>
        </p:txBody>
      </p:sp>
    </p:spTree>
    <p:extLst>
      <p:ext uri="{BB962C8B-B14F-4D97-AF65-F5344CB8AC3E}">
        <p14:creationId xmlns:p14="http://schemas.microsoft.com/office/powerpoint/2010/main" val="308313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1</a:t>
            </a:fld>
            <a:endParaRPr lang="en-US"/>
          </a:p>
        </p:txBody>
      </p:sp>
    </p:spTree>
    <p:extLst>
      <p:ext uri="{BB962C8B-B14F-4D97-AF65-F5344CB8AC3E}">
        <p14:creationId xmlns:p14="http://schemas.microsoft.com/office/powerpoint/2010/main" val="2267222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2</a:t>
            </a:fld>
            <a:endParaRPr lang="en-US"/>
          </a:p>
        </p:txBody>
      </p:sp>
    </p:spTree>
    <p:extLst>
      <p:ext uri="{BB962C8B-B14F-4D97-AF65-F5344CB8AC3E}">
        <p14:creationId xmlns:p14="http://schemas.microsoft.com/office/powerpoint/2010/main" val="2873681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60A64D-9269-4E22-A82A-EB0CC43C8A49}" type="slidenum">
              <a:rPr lang="en-US"/>
              <a:t>3</a:t>
            </a:fld>
            <a:endParaRPr lang="en-US"/>
          </a:p>
        </p:txBody>
      </p:sp>
    </p:spTree>
    <p:extLst>
      <p:ext uri="{BB962C8B-B14F-4D97-AF65-F5344CB8AC3E}">
        <p14:creationId xmlns:p14="http://schemas.microsoft.com/office/powerpoint/2010/main" val="19172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E9AFF7-0869-4B91-BD8C-5D3CE9843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629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15</a:t>
            </a:fld>
            <a:endParaRPr lang="en-US"/>
          </a:p>
        </p:txBody>
      </p:sp>
    </p:spTree>
    <p:extLst>
      <p:ext uri="{BB962C8B-B14F-4D97-AF65-F5344CB8AC3E}">
        <p14:creationId xmlns:p14="http://schemas.microsoft.com/office/powerpoint/2010/main" val="2527453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17</a:t>
            </a:fld>
            <a:endParaRPr lang="en-US"/>
          </a:p>
        </p:txBody>
      </p:sp>
    </p:spTree>
    <p:extLst>
      <p:ext uri="{BB962C8B-B14F-4D97-AF65-F5344CB8AC3E}">
        <p14:creationId xmlns:p14="http://schemas.microsoft.com/office/powerpoint/2010/main" val="4267517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CE60A64D-9269-4E22-A82A-EB0CC43C8A49}" type="slidenum">
              <a:rPr lang="en-US"/>
              <a:t>18</a:t>
            </a:fld>
            <a:endParaRPr lang="en-US"/>
          </a:p>
        </p:txBody>
      </p:sp>
    </p:spTree>
    <p:extLst>
      <p:ext uri="{BB962C8B-B14F-4D97-AF65-F5344CB8AC3E}">
        <p14:creationId xmlns:p14="http://schemas.microsoft.com/office/powerpoint/2010/main" val="2737948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60A64D-9269-4E22-A82A-EB0CC43C8A49}" type="slidenum">
              <a:rPr lang="en-US"/>
              <a:t>19</a:t>
            </a:fld>
            <a:endParaRPr lang="en-US"/>
          </a:p>
        </p:txBody>
      </p:sp>
    </p:spTree>
    <p:extLst>
      <p:ext uri="{BB962C8B-B14F-4D97-AF65-F5344CB8AC3E}">
        <p14:creationId xmlns:p14="http://schemas.microsoft.com/office/powerpoint/2010/main" val="3522173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0A64D-9269-4E22-A82A-EB0CC43C8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416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911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0D1F-0A94-42F6-80FC-8862F462A2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8F7186-035D-49BF-BAF1-A77844EAB915}"/>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D1C59-4AE7-4156-85D6-EB199502B9BA}"/>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3/4/2022</a:t>
            </a:fld>
            <a:endParaRPr lang="en-US"/>
          </a:p>
        </p:txBody>
      </p:sp>
      <p:sp>
        <p:nvSpPr>
          <p:cNvPr id="5" name="Footer Placeholder 4">
            <a:extLst>
              <a:ext uri="{FF2B5EF4-FFF2-40B4-BE49-F238E27FC236}">
                <a16:creationId xmlns:a16="http://schemas.microsoft.com/office/drawing/2014/main" id="{9F727BB4-E106-418B-A873-61DE746985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4E60E1-EFA5-4D79-A58C-5F661E098ADF}"/>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3651886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2A89-8D22-4887-9744-2F020F50C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99F274-32D0-47E1-A257-04FCBC727F1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54C454-4367-4D6B-A533-32CAF5A42063}"/>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3/4/2022</a:t>
            </a:fld>
            <a:endParaRPr lang="en-US"/>
          </a:p>
        </p:txBody>
      </p:sp>
      <p:sp>
        <p:nvSpPr>
          <p:cNvPr id="5" name="Footer Placeholder 4">
            <a:extLst>
              <a:ext uri="{FF2B5EF4-FFF2-40B4-BE49-F238E27FC236}">
                <a16:creationId xmlns:a16="http://schemas.microsoft.com/office/drawing/2014/main" id="{741C7FAB-8197-4E36-9D61-EFB247F873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3F3932-C4F6-4273-9532-2D5FBE781DC9}"/>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3511041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AC72-9C38-48D5-91FF-2903FA2F6C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91B28A-CEC3-405B-B0D0-856BA250445F}"/>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656180-2139-4FC1-A51F-71CD47D522E4}"/>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424FC8-20D0-4230-96C8-5986BCE93EE6}"/>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3/4/2022</a:t>
            </a:fld>
            <a:endParaRPr lang="en-US"/>
          </a:p>
        </p:txBody>
      </p:sp>
      <p:sp>
        <p:nvSpPr>
          <p:cNvPr id="6" name="Footer Placeholder 5">
            <a:extLst>
              <a:ext uri="{FF2B5EF4-FFF2-40B4-BE49-F238E27FC236}">
                <a16:creationId xmlns:a16="http://schemas.microsoft.com/office/drawing/2014/main" id="{1A2D2061-CF6E-43A9-B7D5-CD118AB389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F95C4D-E507-4C47-9BCF-94F0DFA2B48E}"/>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862732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07A0-13E7-4820-9552-4DAC5D508FF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2F8B9F8-B3B9-44CA-ABA7-10C5050528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A4B122-01BC-42EE-9B5A-D93FB6056F7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49B4D3-8E18-46CF-9A48-37C62F1651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39BF4E-FF0E-4748-A293-C7B04A8CBEA2}"/>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B61C0-761C-46EC-B798-41C674A871FD}"/>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3/4/2022</a:t>
            </a:fld>
            <a:endParaRPr lang="en-US"/>
          </a:p>
        </p:txBody>
      </p:sp>
      <p:sp>
        <p:nvSpPr>
          <p:cNvPr id="8" name="Footer Placeholder 7">
            <a:extLst>
              <a:ext uri="{FF2B5EF4-FFF2-40B4-BE49-F238E27FC236}">
                <a16:creationId xmlns:a16="http://schemas.microsoft.com/office/drawing/2014/main" id="{6214F536-FC6B-4B9C-8997-57F43818B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ACBD3DC-1B75-4D7E-AE78-51AAFC2A1CD8}"/>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2436865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A355-9168-4605-A098-1FC4C634A1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15333BC-5CE8-4A36-99BE-78C5BFAED637}"/>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3/4/2022</a:t>
            </a:fld>
            <a:endParaRPr lang="en-US"/>
          </a:p>
        </p:txBody>
      </p:sp>
      <p:sp>
        <p:nvSpPr>
          <p:cNvPr id="4" name="Footer Placeholder 3">
            <a:extLst>
              <a:ext uri="{FF2B5EF4-FFF2-40B4-BE49-F238E27FC236}">
                <a16:creationId xmlns:a16="http://schemas.microsoft.com/office/drawing/2014/main" id="{0C5DC99B-816C-4F2B-AA1C-D8333A4854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4CF7467-F470-4807-8787-A17ED5044BE5}"/>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681626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917875-15AF-43A2-AB59-3134461AE603}"/>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3/4/2022</a:t>
            </a:fld>
            <a:endParaRPr lang="en-US"/>
          </a:p>
        </p:txBody>
      </p:sp>
      <p:sp>
        <p:nvSpPr>
          <p:cNvPr id="3" name="Footer Placeholder 2">
            <a:extLst>
              <a:ext uri="{FF2B5EF4-FFF2-40B4-BE49-F238E27FC236}">
                <a16:creationId xmlns:a16="http://schemas.microsoft.com/office/drawing/2014/main" id="{117CB7B5-7B94-41C3-B496-CC5BC863F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0C213D8-2D88-4181-9560-890385168F67}"/>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195115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1EBF7-752B-4F40-B6A4-B113AFD803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F071A4-915B-4692-BBE9-FA18957AE4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0350ED-C235-4E7E-AECD-BA5A074C67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8601A3-0DA9-4F7E-ACD3-E49ED0F903FC}"/>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3/4/2022</a:t>
            </a:fld>
            <a:endParaRPr lang="en-US"/>
          </a:p>
        </p:txBody>
      </p:sp>
      <p:sp>
        <p:nvSpPr>
          <p:cNvPr id="6" name="Footer Placeholder 5">
            <a:extLst>
              <a:ext uri="{FF2B5EF4-FFF2-40B4-BE49-F238E27FC236}">
                <a16:creationId xmlns:a16="http://schemas.microsoft.com/office/drawing/2014/main" id="{1E4B2F19-79AD-4A58-A28D-FC28F1CB9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EDF5977-0E78-4B39-83A3-0B64A75BDE96}"/>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97243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A2B8-AFB2-4A6D-9709-88BC15840A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49840-7926-4112-8E5F-A69915FA3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16CA13-F3E5-4213-A958-1E86B16B35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1C6ABE-78B2-446E-BC01-0B54236EEB6B}"/>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3/4/2022</a:t>
            </a:fld>
            <a:endParaRPr lang="en-US"/>
          </a:p>
        </p:txBody>
      </p:sp>
      <p:sp>
        <p:nvSpPr>
          <p:cNvPr id="6" name="Footer Placeholder 5">
            <a:extLst>
              <a:ext uri="{FF2B5EF4-FFF2-40B4-BE49-F238E27FC236}">
                <a16:creationId xmlns:a16="http://schemas.microsoft.com/office/drawing/2014/main" id="{FD15504D-8764-4B59-96F4-0261092751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4A7FFA-56E7-4691-A328-183143FEE51F}"/>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571926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84C4-A48D-4152-9259-2729822FE6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30B0D-AD8B-4A94-9A8B-24383365D8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C964D-02D9-4D17-9D53-6B252374152C}"/>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3/4/2022</a:t>
            </a:fld>
            <a:endParaRPr lang="en-US"/>
          </a:p>
        </p:txBody>
      </p:sp>
      <p:sp>
        <p:nvSpPr>
          <p:cNvPr id="5" name="Footer Placeholder 4">
            <a:extLst>
              <a:ext uri="{FF2B5EF4-FFF2-40B4-BE49-F238E27FC236}">
                <a16:creationId xmlns:a16="http://schemas.microsoft.com/office/drawing/2014/main" id="{B8B7A6F1-ECE9-4AA7-B24A-4FDA8497D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45892F-FFE5-411D-97D9-D6218A7041FB}"/>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187394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8A408E-3910-44EE-BC9E-DFC302F4E8F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F2547-793B-431F-8D9C-A5A4E1909E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430F9-0D13-4D89-8AF7-3E0F9F997B5D}"/>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3/4/2022</a:t>
            </a:fld>
            <a:endParaRPr lang="en-US"/>
          </a:p>
        </p:txBody>
      </p:sp>
      <p:sp>
        <p:nvSpPr>
          <p:cNvPr id="5" name="Footer Placeholder 4">
            <a:extLst>
              <a:ext uri="{FF2B5EF4-FFF2-40B4-BE49-F238E27FC236}">
                <a16:creationId xmlns:a16="http://schemas.microsoft.com/office/drawing/2014/main" id="{A6C36167-933A-46F8-8EE2-17F4E67E1A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56BB41-0104-489F-9ADD-2BDCD01C8F53}"/>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846623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3ADA-05A7-435C-92E8-5F81AFD72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1FAC05-3AB5-4232-99FE-578F1BEDBE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565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E0DF6-448A-4A5A-B0C0-1D827179A9C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C6E0E2-509B-465F-A482-4FDFA3F726C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6D4C42-1004-4BC6-B8EE-2BAD9E4DB062}"/>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3/4/2022</a:t>
            </a:fld>
            <a:endParaRPr lang="en-US"/>
          </a:p>
        </p:txBody>
      </p:sp>
      <p:sp>
        <p:nvSpPr>
          <p:cNvPr id="5" name="Footer Placeholder 4">
            <a:extLst>
              <a:ext uri="{FF2B5EF4-FFF2-40B4-BE49-F238E27FC236}">
                <a16:creationId xmlns:a16="http://schemas.microsoft.com/office/drawing/2014/main" id="{AEB1298B-8264-4061-AA33-0F6CBB30D4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36398A-A0E1-4B9B-9B16-B8F80F70F8BB}"/>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3633715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61B9-0A23-423F-8E17-5772AD23E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8BBA64-ECDF-4A67-916F-D8A60F77D02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FE3AF-53C7-4065-A425-C521603B276A}"/>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3/4/2022</a:t>
            </a:fld>
            <a:endParaRPr lang="en-US"/>
          </a:p>
        </p:txBody>
      </p:sp>
      <p:sp>
        <p:nvSpPr>
          <p:cNvPr id="5" name="Footer Placeholder 4">
            <a:extLst>
              <a:ext uri="{FF2B5EF4-FFF2-40B4-BE49-F238E27FC236}">
                <a16:creationId xmlns:a16="http://schemas.microsoft.com/office/drawing/2014/main" id="{75CC516C-F362-4041-8D67-C8D072A6E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946651-40E5-4F51-98F4-359672DCB0EE}"/>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334750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906-4B59-4B41-BEF0-77E80CB1BEA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F9476-7A85-4055-A233-39C16D94A0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90E4C8-2BE2-4617-96C1-FDF0BAA1FCBA}"/>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3/4/2022</a:t>
            </a:fld>
            <a:endParaRPr lang="en-US"/>
          </a:p>
        </p:txBody>
      </p:sp>
      <p:sp>
        <p:nvSpPr>
          <p:cNvPr id="5" name="Footer Placeholder 4">
            <a:extLst>
              <a:ext uri="{FF2B5EF4-FFF2-40B4-BE49-F238E27FC236}">
                <a16:creationId xmlns:a16="http://schemas.microsoft.com/office/drawing/2014/main" id="{562205AC-2C05-42A4-9965-499C4C5D9E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BA0655-5914-4F10-9763-50CF72D1E10C}"/>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545252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C328-0CDD-41DA-9F24-1BA8242B5A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4350A4-2F2D-4FAA-BEA2-868B39981188}"/>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D23E71-DC06-49B6-9835-AFA07611634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149E1A-24B3-490D-BFBB-06F9258273E9}"/>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3/4/2022</a:t>
            </a:fld>
            <a:endParaRPr lang="en-US"/>
          </a:p>
        </p:txBody>
      </p:sp>
      <p:sp>
        <p:nvSpPr>
          <p:cNvPr id="6" name="Footer Placeholder 5">
            <a:extLst>
              <a:ext uri="{FF2B5EF4-FFF2-40B4-BE49-F238E27FC236}">
                <a16:creationId xmlns:a16="http://schemas.microsoft.com/office/drawing/2014/main" id="{04AA4887-3E64-49C8-A62C-B4EE0646E5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962063-237A-4329-81D3-B9017F840C8E}"/>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154137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9A69-7294-43D5-8318-A9C5DB11AC9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514CAB-93EF-4802-81DF-0BB48E6A4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99A9A4-1921-4F9B-B3FF-BD5BEC19551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74466D-B16B-401A-8433-C7B98051FA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6F09674-2247-49CF-8E1D-F03FBD4C3F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4FB61E-D641-45A6-B3C9-B0F776FF1FDE}"/>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3/4/2022</a:t>
            </a:fld>
            <a:endParaRPr lang="en-US"/>
          </a:p>
        </p:txBody>
      </p:sp>
      <p:sp>
        <p:nvSpPr>
          <p:cNvPr id="8" name="Footer Placeholder 7">
            <a:extLst>
              <a:ext uri="{FF2B5EF4-FFF2-40B4-BE49-F238E27FC236}">
                <a16:creationId xmlns:a16="http://schemas.microsoft.com/office/drawing/2014/main" id="{25AFF3E0-496F-47E7-99FD-C08681013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1FC2AB5-E017-47ED-8330-B7043F5932E8}"/>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629275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5AC8-18DD-4C83-B331-E238D73231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3FE5E03-4E8F-418B-8AA2-336B97F3E68F}"/>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3/4/2022</a:t>
            </a:fld>
            <a:endParaRPr lang="en-US"/>
          </a:p>
        </p:txBody>
      </p:sp>
      <p:sp>
        <p:nvSpPr>
          <p:cNvPr id="4" name="Footer Placeholder 3">
            <a:extLst>
              <a:ext uri="{FF2B5EF4-FFF2-40B4-BE49-F238E27FC236}">
                <a16:creationId xmlns:a16="http://schemas.microsoft.com/office/drawing/2014/main" id="{98643F2D-F330-4B72-8EA5-9093E432E7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A71EFA-39AB-4199-BFEF-905C4C6608B2}"/>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4223923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5449E-A57A-435B-A486-7B34D46443B3}"/>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3/4/2022</a:t>
            </a:fld>
            <a:endParaRPr lang="en-US"/>
          </a:p>
        </p:txBody>
      </p:sp>
      <p:sp>
        <p:nvSpPr>
          <p:cNvPr id="3" name="Footer Placeholder 2">
            <a:extLst>
              <a:ext uri="{FF2B5EF4-FFF2-40B4-BE49-F238E27FC236}">
                <a16:creationId xmlns:a16="http://schemas.microsoft.com/office/drawing/2014/main" id="{07690D6D-C4AE-47FF-861F-7B710EB59F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44FB005-792F-46BD-A05F-949B13D4FD23}"/>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467497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2E26-FEAE-4255-8231-280719F8B9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776CB2-4071-49DF-80BF-244D9DF13F6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4DB64F-8F1B-4099-9336-7D6FBE8232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1EE50E-6584-4AC4-971F-4241318CD308}"/>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3/4/2022</a:t>
            </a:fld>
            <a:endParaRPr lang="en-US"/>
          </a:p>
        </p:txBody>
      </p:sp>
      <p:sp>
        <p:nvSpPr>
          <p:cNvPr id="6" name="Footer Placeholder 5">
            <a:extLst>
              <a:ext uri="{FF2B5EF4-FFF2-40B4-BE49-F238E27FC236}">
                <a16:creationId xmlns:a16="http://schemas.microsoft.com/office/drawing/2014/main" id="{75B274AE-E9B6-4EB6-A654-36B5CDE13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5288AD-DD6A-4819-B565-DB70470EBDAF}"/>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782677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B6E7B-4C16-4C6E-9605-E84CB5E6D1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61FD32-1CA1-47B7-8DF1-688D91EF3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875726-970D-4BB1-B55D-495F60DC8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C40429-EE25-4FFF-AA0B-767AE8178B49}"/>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3/4/2022</a:t>
            </a:fld>
            <a:endParaRPr lang="en-US"/>
          </a:p>
        </p:txBody>
      </p:sp>
      <p:sp>
        <p:nvSpPr>
          <p:cNvPr id="6" name="Footer Placeholder 5">
            <a:extLst>
              <a:ext uri="{FF2B5EF4-FFF2-40B4-BE49-F238E27FC236}">
                <a16:creationId xmlns:a16="http://schemas.microsoft.com/office/drawing/2014/main" id="{141E14D9-2174-4F5D-953E-0EF2DC124D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0D073B-C5BD-4940-B366-A4B29966754A}"/>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430949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0761-23B2-4C83-85FC-24B489D5D7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7E94F1-5B1C-4497-A468-206D892139E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1BFC8-14C5-4802-8A39-9479CB1D531F}"/>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3/4/2022</a:t>
            </a:fld>
            <a:endParaRPr lang="en-US"/>
          </a:p>
        </p:txBody>
      </p:sp>
      <p:sp>
        <p:nvSpPr>
          <p:cNvPr id="5" name="Footer Placeholder 4">
            <a:extLst>
              <a:ext uri="{FF2B5EF4-FFF2-40B4-BE49-F238E27FC236}">
                <a16:creationId xmlns:a16="http://schemas.microsoft.com/office/drawing/2014/main" id="{38ACC8A9-19BE-49F3-B004-40C38FD66F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94A43B-576C-4D39-BA12-5441AB515F20}"/>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53144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1E0E-BAA0-49A7-ACB6-2B6879FF9C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B5FBF-DD91-46CF-BA92-173D98DB4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27366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C213A-7C54-4AD1-B155-C741994F56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BD622B-DE48-49FF-9DBD-5D2EEB7C9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7B831-9723-4744-B425-E70616F34508}"/>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3/4/2022</a:t>
            </a:fld>
            <a:endParaRPr lang="en-US"/>
          </a:p>
        </p:txBody>
      </p:sp>
      <p:sp>
        <p:nvSpPr>
          <p:cNvPr id="5" name="Footer Placeholder 4">
            <a:extLst>
              <a:ext uri="{FF2B5EF4-FFF2-40B4-BE49-F238E27FC236}">
                <a16:creationId xmlns:a16="http://schemas.microsoft.com/office/drawing/2014/main" id="{3A3A0227-3CE7-4708-8C48-EEF1490BB8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7046A9-BD49-4821-B362-FCA642A3465D}"/>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a:p>
        </p:txBody>
      </p:sp>
    </p:spTree>
    <p:extLst>
      <p:ext uri="{BB962C8B-B14F-4D97-AF65-F5344CB8AC3E}">
        <p14:creationId xmlns:p14="http://schemas.microsoft.com/office/powerpoint/2010/main" val="2273454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9103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75748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94939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53499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0295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5"/>
            <a:ext cx="11300036" cy="8980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9"/>
            <a:ext cx="11029616" cy="683506"/>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70732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6460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72247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3285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7FE5-5568-4A14-8D26-CD9D7168A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71626B-928A-478D-BEA9-0762F5195F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D78883-62FF-4860-ABBD-D3A0A4AA1F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6969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70507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45287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dirty="0"/>
              <a:t>Click to add subtitle</a:t>
            </a:r>
          </a:p>
        </p:txBody>
      </p:sp>
      <p:sp>
        <p:nvSpPr>
          <p:cNvPr id="11" name="Title Placeholder 1"/>
          <p:cNvSpPr>
            <a:spLocks noGrp="1"/>
          </p:cNvSpPr>
          <p:nvPr>
            <p:ph type="title" hasCustomPrompt="1"/>
          </p:nvPr>
        </p:nvSpPr>
        <p:spPr>
          <a:xfrm>
            <a:off x="501650" y="317500"/>
            <a:ext cx="11188700" cy="334101"/>
          </a:xfrm>
          <a:prstGeom prst="rect">
            <a:avLst/>
          </a:prstGeom>
        </p:spPr>
        <p:txBody>
          <a:bodyPr vert="horz" lIns="0" tIns="0" rIns="0" bIns="0" rtlCol="0" anchor="t" anchorCtr="0">
            <a:noAutofit/>
          </a:bodyPr>
          <a:lstStyle>
            <a:lvl1pPr>
              <a:defRPr/>
            </a:lvl1pPr>
          </a:lstStyle>
          <a:p>
            <a:r>
              <a:rPr lang="en-US" noProof="0" dirty="0"/>
              <a:t>Click to add title</a:t>
            </a:r>
          </a:p>
        </p:txBody>
      </p:sp>
      <p:sp>
        <p:nvSpPr>
          <p:cNvPr id="2" name="Date Placeholder 1">
            <a:extLst>
              <a:ext uri="{FF2B5EF4-FFF2-40B4-BE49-F238E27FC236}">
                <a16:creationId xmlns:a16="http://schemas.microsoft.com/office/drawing/2014/main" id="{AA54BD98-B203-4AB1-BB71-E40953299175}"/>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B81C"/>
              </a:solidFill>
              <a:effectLst/>
              <a:uLnTx/>
              <a:uFillTx/>
              <a:latin typeface="Gill Sans MT" panose="020B0502020104020203"/>
              <a:ea typeface="+mn-ea"/>
              <a:cs typeface="+mn-cs"/>
            </a:endParaRPr>
          </a:p>
        </p:txBody>
      </p:sp>
      <p:sp>
        <p:nvSpPr>
          <p:cNvPr id="3" name="Footer Placeholder 2">
            <a:extLst>
              <a:ext uri="{FF2B5EF4-FFF2-40B4-BE49-F238E27FC236}">
                <a16:creationId xmlns:a16="http://schemas.microsoft.com/office/drawing/2014/main" id="{E807C7E4-4303-4742-BC26-D1777672AD95}"/>
              </a:ext>
            </a:extLst>
          </p:cNvPr>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dirty="0">
              <a:ln>
                <a:noFill/>
              </a:ln>
              <a:solidFill>
                <a:srgbClr val="FFB81C"/>
              </a:solidFill>
              <a:effectLst/>
              <a:uLnTx/>
              <a:uFillTx/>
              <a:latin typeface="Gill Sans MT" panose="020B0502020104020203"/>
              <a:ea typeface="+mn-ea"/>
              <a:cs typeface="+mn-cs"/>
            </a:endParaRPr>
          </a:p>
        </p:txBody>
      </p:sp>
      <p:sp>
        <p:nvSpPr>
          <p:cNvPr id="4" name="Slide Number Placeholder 3">
            <a:extLst>
              <a:ext uri="{FF2B5EF4-FFF2-40B4-BE49-F238E27FC236}">
                <a16:creationId xmlns:a16="http://schemas.microsoft.com/office/drawing/2014/main" id="{9D070A3F-9057-43CF-ACB1-4C409B5D9F57}"/>
              </a:ext>
            </a:extLst>
          </p:cNvPr>
          <p:cNvSpPr>
            <a:spLocks noGrp="1"/>
          </p:cNvSpPr>
          <p:nvPr>
            <p:ph type="sldNum" sz="quarter" idx="16"/>
          </p:nvPr>
        </p:nvSpPr>
        <p:spPr>
          <a:xfrm>
            <a:off x="8610600" y="6451600"/>
            <a:ext cx="2743200" cy="365125"/>
          </a:xfrm>
        </p:spPr>
        <p:txBody>
          <a:bodyPr/>
          <a:lstStyle>
            <a:lvl1pP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393ED9-3FAE-4C9F-B5CF-D8F31E5991EB}" type="slidenum">
              <a:rPr kumimoji="0" lang="en-US" sz="1400" b="0" i="0" u="none" strike="noStrike" kern="1200" cap="none" spc="0" normalizeH="0" baseline="0" noProof="0" smtClean="0">
                <a:ln>
                  <a:noFill/>
                </a:ln>
                <a:solidFill>
                  <a:srgbClr val="FFB81C"/>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FFB81C"/>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3802180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53460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656024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171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55554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73119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6255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84EFA6-864B-440D-97C6-805A9428459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33EAE8A-F015-4D72-A4AF-B6628FF1ED33}"/>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CC035FA-D6FA-4E71-B7DF-0CADA766C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1392683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BD94-466A-4BA4-BAE6-A150567B47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F3FF7-1A9A-4F76-A2CF-6DD251DA26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5E7619-8583-4673-B72A-3BE3EB3E67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8A72A-9F25-4700-A44E-E2A87BDC16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0A7D5E-F949-493A-B413-F4D904CF8E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5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34582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15901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36364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3/4/2022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7160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2D19023-4BB9-4C48-826E-348CDAC827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202687" cy="6341902"/>
          </a:xfrm>
          <a:prstGeom prst="rect">
            <a:avLst/>
          </a:prstGeom>
        </p:spPr>
      </p:pic>
      <p:sp>
        <p:nvSpPr>
          <p:cNvPr id="17" name="Rectangle 16">
            <a:extLst>
              <a:ext uri="{FF2B5EF4-FFF2-40B4-BE49-F238E27FC236}">
                <a16:creationId xmlns:a16="http://schemas.microsoft.com/office/drawing/2014/main" id="{FD69650E-84A0-44D1-A7E4-9F7F202A620E}"/>
              </a:ext>
            </a:extLst>
          </p:cNvPr>
          <p:cNvSpPr/>
          <p:nvPr userDrawn="1"/>
        </p:nvSpPr>
        <p:spPr>
          <a:xfrm>
            <a:off x="-10686" y="0"/>
            <a:ext cx="12213371" cy="6341902"/>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DBC516C6-55B0-4FD9-9126-3E19CB1EF465}"/>
              </a:ext>
            </a:extLst>
          </p:cNvPr>
          <p:cNvCxnSpPr/>
          <p:nvPr userDrawn="1"/>
        </p:nvCxnSpPr>
        <p:spPr>
          <a:xfrm>
            <a:off x="3288038" y="2973668"/>
            <a:ext cx="5797118" cy="0"/>
          </a:xfrm>
          <a:prstGeom prst="line">
            <a:avLst/>
          </a:prstGeom>
          <a:ln w="19050">
            <a:solidFill>
              <a:srgbClr val="FFB81C"/>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AED488FB-AB51-45C8-A333-82910D51B52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9538" b="56700"/>
          <a:stretch/>
        </p:blipFill>
        <p:spPr>
          <a:xfrm>
            <a:off x="-1" y="4576510"/>
            <a:ext cx="12192001" cy="1629624"/>
          </a:xfrm>
          <a:prstGeom prst="rect">
            <a:avLst/>
          </a:prstGeom>
        </p:spPr>
      </p:pic>
      <p:pic>
        <p:nvPicPr>
          <p:cNvPr id="6" name="Picture 5">
            <a:extLst>
              <a:ext uri="{FF2B5EF4-FFF2-40B4-BE49-F238E27FC236}">
                <a16:creationId xmlns:a16="http://schemas.microsoft.com/office/drawing/2014/main" id="{B4EBBAD6-57D1-40DF-B2C0-32593B5E377E}"/>
              </a:ext>
            </a:extLst>
          </p:cNvPr>
          <p:cNvPicPr>
            <a:picLocks noChangeAspect="1"/>
          </p:cNvPicPr>
          <p:nvPr userDrawn="1"/>
        </p:nvPicPr>
        <p:blipFill rotWithShape="1">
          <a:blip r:embed="rId4"/>
          <a:srcRect l="77385" t="15682" r="2464" b="57878"/>
          <a:stretch/>
        </p:blipFill>
        <p:spPr>
          <a:xfrm>
            <a:off x="5666584" y="5162955"/>
            <a:ext cx="289932" cy="325615"/>
          </a:xfrm>
          <a:prstGeom prst="rect">
            <a:avLst/>
          </a:prstGeom>
        </p:spPr>
      </p:pic>
      <p:pic>
        <p:nvPicPr>
          <p:cNvPr id="7" name="Picture 6">
            <a:extLst>
              <a:ext uri="{FF2B5EF4-FFF2-40B4-BE49-F238E27FC236}">
                <a16:creationId xmlns:a16="http://schemas.microsoft.com/office/drawing/2014/main" id="{21549A30-B870-4427-A0D6-0AB091B9CB92}"/>
              </a:ext>
            </a:extLst>
          </p:cNvPr>
          <p:cNvPicPr>
            <a:picLocks noChangeAspect="1"/>
          </p:cNvPicPr>
          <p:nvPr userDrawn="1"/>
        </p:nvPicPr>
        <p:blipFill rotWithShape="1">
          <a:blip r:embed="rId5"/>
          <a:srcRect l="76951" t="44956" r="5068" b="34501"/>
          <a:stretch/>
        </p:blipFill>
        <p:spPr>
          <a:xfrm>
            <a:off x="5666584" y="5525595"/>
            <a:ext cx="258708" cy="254247"/>
          </a:xfrm>
          <a:prstGeom prst="rect">
            <a:avLst/>
          </a:prstGeom>
        </p:spPr>
      </p:pic>
      <p:pic>
        <p:nvPicPr>
          <p:cNvPr id="8" name="Picture 7">
            <a:extLst>
              <a:ext uri="{FF2B5EF4-FFF2-40B4-BE49-F238E27FC236}">
                <a16:creationId xmlns:a16="http://schemas.microsoft.com/office/drawing/2014/main" id="{FE5A8C57-B244-4F33-9480-6E89AE581F62}"/>
              </a:ext>
            </a:extLst>
          </p:cNvPr>
          <p:cNvPicPr>
            <a:picLocks noChangeAspect="1"/>
          </p:cNvPicPr>
          <p:nvPr userDrawn="1"/>
        </p:nvPicPr>
        <p:blipFill rotWithShape="1">
          <a:blip r:embed="rId5"/>
          <a:srcRect l="65481" t="64779" r="17778" b="15758"/>
          <a:stretch/>
        </p:blipFill>
        <p:spPr>
          <a:xfrm>
            <a:off x="5500023" y="5767052"/>
            <a:ext cx="240867" cy="240866"/>
          </a:xfrm>
          <a:prstGeom prst="rect">
            <a:avLst/>
          </a:prstGeom>
        </p:spPr>
      </p:pic>
      <p:pic>
        <p:nvPicPr>
          <p:cNvPr id="9" name="Picture 8">
            <a:extLst>
              <a:ext uri="{FF2B5EF4-FFF2-40B4-BE49-F238E27FC236}">
                <a16:creationId xmlns:a16="http://schemas.microsoft.com/office/drawing/2014/main" id="{1A8664B1-CAFD-4023-AD61-FA377197D868}"/>
              </a:ext>
            </a:extLst>
          </p:cNvPr>
          <p:cNvPicPr>
            <a:picLocks noChangeAspect="1"/>
          </p:cNvPicPr>
          <p:nvPr userDrawn="1"/>
        </p:nvPicPr>
        <p:blipFill rotWithShape="1">
          <a:blip r:embed="rId5"/>
          <a:srcRect l="48760" t="74102" r="34809" b="7877"/>
          <a:stretch/>
        </p:blipFill>
        <p:spPr>
          <a:xfrm>
            <a:off x="5260420" y="5889050"/>
            <a:ext cx="236406" cy="223025"/>
          </a:xfrm>
          <a:prstGeom prst="rect">
            <a:avLst/>
          </a:prstGeom>
        </p:spPr>
      </p:pic>
      <p:pic>
        <p:nvPicPr>
          <p:cNvPr id="10" name="Picture 9">
            <a:extLst>
              <a:ext uri="{FF2B5EF4-FFF2-40B4-BE49-F238E27FC236}">
                <a16:creationId xmlns:a16="http://schemas.microsoft.com/office/drawing/2014/main" id="{FCF2C98C-50FC-43C6-9562-B9F2191E2F5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1300" t="37659" r="56919" b="59008"/>
          <a:stretch/>
        </p:blipFill>
        <p:spPr>
          <a:xfrm>
            <a:off x="5046852" y="5874092"/>
            <a:ext cx="217130" cy="228600"/>
          </a:xfrm>
          <a:prstGeom prst="rect">
            <a:avLst/>
          </a:prstGeom>
        </p:spPr>
      </p:pic>
      <p:pic>
        <p:nvPicPr>
          <p:cNvPr id="11" name="Picture 10">
            <a:extLst>
              <a:ext uri="{FF2B5EF4-FFF2-40B4-BE49-F238E27FC236}">
                <a16:creationId xmlns:a16="http://schemas.microsoft.com/office/drawing/2014/main" id="{41248477-9097-4197-8514-17A0EBF2E49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9801" t="36788" r="58590" b="60440"/>
          <a:stretch/>
        </p:blipFill>
        <p:spPr>
          <a:xfrm>
            <a:off x="4862900" y="5813250"/>
            <a:ext cx="196112" cy="190124"/>
          </a:xfrm>
          <a:prstGeom prst="rect">
            <a:avLst/>
          </a:prstGeom>
        </p:spPr>
      </p:pic>
      <p:pic>
        <p:nvPicPr>
          <p:cNvPr id="12" name="Picture 11">
            <a:extLst>
              <a:ext uri="{FF2B5EF4-FFF2-40B4-BE49-F238E27FC236}">
                <a16:creationId xmlns:a16="http://schemas.microsoft.com/office/drawing/2014/main" id="{FBB05A27-2D44-49CB-8F1A-BCF6BD9FB26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8146" t="32561" r="60406" b="65019"/>
          <a:stretch/>
        </p:blipFill>
        <p:spPr>
          <a:xfrm>
            <a:off x="4660941" y="5526023"/>
            <a:ext cx="176525" cy="165933"/>
          </a:xfrm>
          <a:prstGeom prst="rect">
            <a:avLst/>
          </a:prstGeom>
        </p:spPr>
      </p:pic>
      <p:pic>
        <p:nvPicPr>
          <p:cNvPr id="13" name="Picture 12">
            <a:extLst>
              <a:ext uri="{FF2B5EF4-FFF2-40B4-BE49-F238E27FC236}">
                <a16:creationId xmlns:a16="http://schemas.microsoft.com/office/drawing/2014/main" id="{3469BC26-9FAD-429E-B484-325590F257A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8827" t="34854" r="59902" b="62687"/>
          <a:stretch/>
        </p:blipFill>
        <p:spPr>
          <a:xfrm>
            <a:off x="4742369" y="5679204"/>
            <a:ext cx="154879" cy="168700"/>
          </a:xfrm>
          <a:prstGeom prst="rect">
            <a:avLst/>
          </a:prstGeom>
        </p:spPr>
      </p:pic>
      <p:pic>
        <p:nvPicPr>
          <p:cNvPr id="14" name="Picture 13">
            <a:extLst>
              <a:ext uri="{FF2B5EF4-FFF2-40B4-BE49-F238E27FC236}">
                <a16:creationId xmlns:a16="http://schemas.microsoft.com/office/drawing/2014/main" id="{A938197C-AFEA-41CF-970E-A94F76787D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8047" t="30252" r="60665" b="67456"/>
          <a:stretch/>
        </p:blipFill>
        <p:spPr>
          <a:xfrm>
            <a:off x="4650739" y="5360951"/>
            <a:ext cx="157163" cy="157162"/>
          </a:xfrm>
          <a:prstGeom prst="rect">
            <a:avLst/>
          </a:prstGeom>
        </p:spPr>
      </p:pic>
      <p:pic>
        <p:nvPicPr>
          <p:cNvPr id="15" name="Picture 14">
            <a:extLst>
              <a:ext uri="{FF2B5EF4-FFF2-40B4-BE49-F238E27FC236}">
                <a16:creationId xmlns:a16="http://schemas.microsoft.com/office/drawing/2014/main" id="{6380B613-1CB1-4ECA-A39B-FC26AA92597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8038" t="28022" r="60751" b="69895"/>
          <a:stretch/>
        </p:blipFill>
        <p:spPr>
          <a:xfrm>
            <a:off x="4647934" y="5211106"/>
            <a:ext cx="147638" cy="142875"/>
          </a:xfrm>
          <a:prstGeom prst="rect">
            <a:avLst/>
          </a:prstGeom>
        </p:spPr>
      </p:pic>
    </p:spTree>
    <p:extLst>
      <p:ext uri="{BB962C8B-B14F-4D97-AF65-F5344CB8AC3E}">
        <p14:creationId xmlns:p14="http://schemas.microsoft.com/office/powerpoint/2010/main" val="245435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50"/>
                                        <p:tgtEl>
                                          <p:spTgt spid="15"/>
                                        </p:tgtEl>
                                      </p:cBhvr>
                                    </p:animEffect>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250" tmFilter="0, 0; .2, .5; .8, .5; 1, 0"/>
                                        <p:tgtEl>
                                          <p:spTgt spid="15"/>
                                        </p:tgtEl>
                                      </p:cBhvr>
                                    </p:animEffect>
                                    <p:animScale>
                                      <p:cBhvr>
                                        <p:cTn id="14" dur="125" autoRev="1" fill="hold"/>
                                        <p:tgtEl>
                                          <p:spTgt spid="15"/>
                                        </p:tgtEl>
                                      </p:cBhvr>
                                      <p:by x="105000" y="105000"/>
                                    </p:animScale>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par>
                          <p:cTn id="18" fill="hold">
                            <p:stCondLst>
                              <p:cond delay="1250"/>
                            </p:stCondLst>
                            <p:childTnLst>
                              <p:par>
                                <p:cTn id="19" presetID="26" presetClass="emph" presetSubtype="0" fill="hold" nodeType="afterEffect">
                                  <p:stCondLst>
                                    <p:cond delay="0"/>
                                  </p:stCondLst>
                                  <p:childTnLst>
                                    <p:animEffect transition="out" filter="fade">
                                      <p:cBhvr>
                                        <p:cTn id="20" dur="250" tmFilter="0, 0; .2, .5; .8, .5; 1, 0"/>
                                        <p:tgtEl>
                                          <p:spTgt spid="14"/>
                                        </p:tgtEl>
                                      </p:cBhvr>
                                    </p:animEffect>
                                    <p:animScale>
                                      <p:cBhvr>
                                        <p:cTn id="21" dur="125" autoRev="1" fill="hold"/>
                                        <p:tgtEl>
                                          <p:spTgt spid="14"/>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50"/>
                                        <p:tgtEl>
                                          <p:spTgt spid="12"/>
                                        </p:tgtEl>
                                      </p:cBhvr>
                                    </p:animEffect>
                                  </p:childTnLst>
                                </p:cTn>
                              </p:par>
                            </p:childTnLst>
                          </p:cTn>
                        </p:par>
                        <p:par>
                          <p:cTn id="25" fill="hold">
                            <p:stCondLst>
                              <p:cond delay="1500"/>
                            </p:stCondLst>
                            <p:childTnLst>
                              <p:par>
                                <p:cTn id="26" presetID="26" presetClass="emph" presetSubtype="0" fill="hold" nodeType="afterEffect">
                                  <p:stCondLst>
                                    <p:cond delay="0"/>
                                  </p:stCondLst>
                                  <p:childTnLst>
                                    <p:animEffect transition="out" filter="fade">
                                      <p:cBhvr>
                                        <p:cTn id="27" dur="250" tmFilter="0, 0; .2, .5; .8, .5; 1, 0"/>
                                        <p:tgtEl>
                                          <p:spTgt spid="12"/>
                                        </p:tgtEl>
                                      </p:cBhvr>
                                    </p:animEffect>
                                    <p:animScale>
                                      <p:cBhvr>
                                        <p:cTn id="28" dur="125" autoRev="1" fill="hold"/>
                                        <p:tgtEl>
                                          <p:spTgt spid="12"/>
                                        </p:tgtEl>
                                      </p:cBhvr>
                                      <p:by x="105000" y="105000"/>
                                    </p:animScale>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childTnLst>
                          </p:cTn>
                        </p:par>
                        <p:par>
                          <p:cTn id="32" fill="hold">
                            <p:stCondLst>
                              <p:cond delay="1750"/>
                            </p:stCondLst>
                            <p:childTnLst>
                              <p:par>
                                <p:cTn id="33" presetID="26" presetClass="emph" presetSubtype="0" fill="hold" nodeType="afterEffect">
                                  <p:stCondLst>
                                    <p:cond delay="0"/>
                                  </p:stCondLst>
                                  <p:childTnLst>
                                    <p:animEffect transition="out" filter="fade">
                                      <p:cBhvr>
                                        <p:cTn id="34" dur="250" tmFilter="0, 0; .2, .5; .8, .5; 1, 0"/>
                                        <p:tgtEl>
                                          <p:spTgt spid="13"/>
                                        </p:tgtEl>
                                      </p:cBhvr>
                                    </p:animEffect>
                                    <p:animScale>
                                      <p:cBhvr>
                                        <p:cTn id="35" dur="125" autoRev="1" fill="hold"/>
                                        <p:tgtEl>
                                          <p:spTgt spid="13"/>
                                        </p:tgtEl>
                                      </p:cBhvr>
                                      <p:by x="105000" y="105000"/>
                                    </p:animScale>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childTnLst>
                          </p:cTn>
                        </p:par>
                        <p:par>
                          <p:cTn id="39" fill="hold">
                            <p:stCondLst>
                              <p:cond delay="2000"/>
                            </p:stCondLst>
                            <p:childTnLst>
                              <p:par>
                                <p:cTn id="40" presetID="26" presetClass="emph" presetSubtype="0" fill="hold" nodeType="afterEffect">
                                  <p:stCondLst>
                                    <p:cond delay="0"/>
                                  </p:stCondLst>
                                  <p:childTnLst>
                                    <p:animEffect transition="out" filter="fade">
                                      <p:cBhvr>
                                        <p:cTn id="41" dur="250" tmFilter="0, 0; .2, .5; .8, .5; 1, 0"/>
                                        <p:tgtEl>
                                          <p:spTgt spid="11"/>
                                        </p:tgtEl>
                                      </p:cBhvr>
                                    </p:animEffect>
                                    <p:animScale>
                                      <p:cBhvr>
                                        <p:cTn id="42" dur="125" autoRev="1" fill="hold"/>
                                        <p:tgtEl>
                                          <p:spTgt spid="11"/>
                                        </p:tgtEl>
                                      </p:cBhvr>
                                      <p:by x="105000" y="105000"/>
                                    </p:animScale>
                                  </p:childTnLst>
                                </p:cTn>
                              </p:par>
                              <p:par>
                                <p:cTn id="43" presetID="10"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50"/>
                                        <p:tgtEl>
                                          <p:spTgt spid="10"/>
                                        </p:tgtEl>
                                      </p:cBhvr>
                                    </p:animEffect>
                                  </p:childTnLst>
                                </p:cTn>
                              </p:par>
                            </p:childTnLst>
                          </p:cTn>
                        </p:par>
                        <p:par>
                          <p:cTn id="46" fill="hold">
                            <p:stCondLst>
                              <p:cond delay="2250"/>
                            </p:stCondLst>
                            <p:childTnLst>
                              <p:par>
                                <p:cTn id="47" presetID="26" presetClass="emph" presetSubtype="0" fill="hold" nodeType="afterEffect">
                                  <p:stCondLst>
                                    <p:cond delay="0"/>
                                  </p:stCondLst>
                                  <p:childTnLst>
                                    <p:animEffect transition="out" filter="fade">
                                      <p:cBhvr>
                                        <p:cTn id="48" dur="250" tmFilter="0, 0; .2, .5; .8, .5; 1, 0"/>
                                        <p:tgtEl>
                                          <p:spTgt spid="10"/>
                                        </p:tgtEl>
                                      </p:cBhvr>
                                    </p:animEffect>
                                    <p:animScale>
                                      <p:cBhvr>
                                        <p:cTn id="49" dur="125" autoRev="1" fill="hold"/>
                                        <p:tgtEl>
                                          <p:spTgt spid="10"/>
                                        </p:tgtEl>
                                      </p:cBhvr>
                                      <p:by x="105000" y="105000"/>
                                    </p:animScale>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50"/>
                                        <p:tgtEl>
                                          <p:spTgt spid="9"/>
                                        </p:tgtEl>
                                      </p:cBhvr>
                                    </p:animEffect>
                                  </p:childTnLst>
                                </p:cTn>
                              </p:par>
                            </p:childTnLst>
                          </p:cTn>
                        </p:par>
                        <p:par>
                          <p:cTn id="53" fill="hold">
                            <p:stCondLst>
                              <p:cond delay="2500"/>
                            </p:stCondLst>
                            <p:childTnLst>
                              <p:par>
                                <p:cTn id="54" presetID="26" presetClass="emph" presetSubtype="0" fill="hold" nodeType="afterEffect">
                                  <p:stCondLst>
                                    <p:cond delay="0"/>
                                  </p:stCondLst>
                                  <p:childTnLst>
                                    <p:animEffect transition="out" filter="fade">
                                      <p:cBhvr>
                                        <p:cTn id="55" dur="250" tmFilter="0, 0; .2, .5; .8, .5; 1, 0"/>
                                        <p:tgtEl>
                                          <p:spTgt spid="9"/>
                                        </p:tgtEl>
                                      </p:cBhvr>
                                    </p:animEffect>
                                    <p:animScale>
                                      <p:cBhvr>
                                        <p:cTn id="56" dur="125" autoRev="1" fill="hold"/>
                                        <p:tgtEl>
                                          <p:spTgt spid="9"/>
                                        </p:tgtEl>
                                      </p:cBhvr>
                                      <p:by x="105000" y="105000"/>
                                    </p:animScale>
                                  </p:childTnLst>
                                </p:cTn>
                              </p:par>
                              <p:par>
                                <p:cTn id="57" presetID="10"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250"/>
                                        <p:tgtEl>
                                          <p:spTgt spid="8"/>
                                        </p:tgtEl>
                                      </p:cBhvr>
                                    </p:animEffect>
                                  </p:childTnLst>
                                </p:cTn>
                              </p:par>
                            </p:childTnLst>
                          </p:cTn>
                        </p:par>
                        <p:par>
                          <p:cTn id="60" fill="hold">
                            <p:stCondLst>
                              <p:cond delay="2750"/>
                            </p:stCondLst>
                            <p:childTnLst>
                              <p:par>
                                <p:cTn id="61" presetID="26" presetClass="emph" presetSubtype="0" fill="hold" nodeType="afterEffect">
                                  <p:stCondLst>
                                    <p:cond delay="0"/>
                                  </p:stCondLst>
                                  <p:childTnLst>
                                    <p:animEffect transition="out" filter="fade">
                                      <p:cBhvr>
                                        <p:cTn id="62" dur="250" tmFilter="0, 0; .2, .5; .8, .5; 1, 0"/>
                                        <p:tgtEl>
                                          <p:spTgt spid="8"/>
                                        </p:tgtEl>
                                      </p:cBhvr>
                                    </p:animEffect>
                                    <p:animScale>
                                      <p:cBhvr>
                                        <p:cTn id="63" dur="125" autoRev="1" fill="hold"/>
                                        <p:tgtEl>
                                          <p:spTgt spid="8"/>
                                        </p:tgtEl>
                                      </p:cBhvr>
                                      <p:by x="105000" y="105000"/>
                                    </p:animScale>
                                  </p:childTnLst>
                                </p:cTn>
                              </p:par>
                              <p:par>
                                <p:cTn id="64" presetID="10"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250"/>
                                        <p:tgtEl>
                                          <p:spTgt spid="7"/>
                                        </p:tgtEl>
                                      </p:cBhvr>
                                    </p:animEffect>
                                  </p:childTnLst>
                                </p:cTn>
                              </p:par>
                            </p:childTnLst>
                          </p:cTn>
                        </p:par>
                        <p:par>
                          <p:cTn id="67" fill="hold">
                            <p:stCondLst>
                              <p:cond delay="3000"/>
                            </p:stCondLst>
                            <p:childTnLst>
                              <p:par>
                                <p:cTn id="68" presetID="26" presetClass="emph" presetSubtype="0" fill="hold" nodeType="afterEffect">
                                  <p:stCondLst>
                                    <p:cond delay="0"/>
                                  </p:stCondLst>
                                  <p:childTnLst>
                                    <p:animEffect transition="out" filter="fade">
                                      <p:cBhvr>
                                        <p:cTn id="69" dur="250" tmFilter="0, 0; .2, .5; .8, .5; 1, 0"/>
                                        <p:tgtEl>
                                          <p:spTgt spid="7"/>
                                        </p:tgtEl>
                                      </p:cBhvr>
                                    </p:animEffect>
                                    <p:animScale>
                                      <p:cBhvr>
                                        <p:cTn id="70" dur="125" autoRev="1" fill="hold"/>
                                        <p:tgtEl>
                                          <p:spTgt spid="7"/>
                                        </p:tgtEl>
                                      </p:cBhvr>
                                      <p:by x="105000" y="105000"/>
                                    </p:animScale>
                                  </p:childTnLst>
                                </p:cTn>
                              </p:par>
                              <p:par>
                                <p:cTn id="71" presetID="10" presetClass="entr" presetSubtype="0" fill="hold" nodeType="with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250"/>
                                        <p:tgtEl>
                                          <p:spTgt spid="6"/>
                                        </p:tgtEl>
                                      </p:cBhvr>
                                    </p:animEffect>
                                  </p:childTnLst>
                                </p:cTn>
                              </p:par>
                            </p:childTnLst>
                          </p:cTn>
                        </p:par>
                        <p:par>
                          <p:cTn id="74" fill="hold">
                            <p:stCondLst>
                              <p:cond delay="3250"/>
                            </p:stCondLst>
                            <p:childTnLst>
                              <p:par>
                                <p:cTn id="75" presetID="26" presetClass="emph" presetSubtype="0" fill="hold" nodeType="afterEffect">
                                  <p:stCondLst>
                                    <p:cond delay="0"/>
                                  </p:stCondLst>
                                  <p:childTnLst>
                                    <p:animEffect transition="out" filter="fade">
                                      <p:cBhvr>
                                        <p:cTn id="76" dur="250" tmFilter="0, 0; .2, .5; .8, .5; 1, 0"/>
                                        <p:tgtEl>
                                          <p:spTgt spid="6"/>
                                        </p:tgtEl>
                                      </p:cBhvr>
                                    </p:animEffect>
                                    <p:animScale>
                                      <p:cBhvr>
                                        <p:cTn id="77" dur="1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60306DA-D392-4990-828D-4DA3F1890EBF}"/>
              </a:ext>
            </a:extLst>
          </p:cNvPr>
          <p:cNvGrpSpPr/>
          <p:nvPr userDrawn="1"/>
        </p:nvGrpSpPr>
        <p:grpSpPr>
          <a:xfrm>
            <a:off x="0" y="0"/>
            <a:ext cx="5719568" cy="6337301"/>
            <a:chOff x="0" y="0"/>
            <a:chExt cx="4850780" cy="6337301"/>
          </a:xfrm>
        </p:grpSpPr>
        <p:pic>
          <p:nvPicPr>
            <p:cNvPr id="4" name="Picture 3">
              <a:extLst>
                <a:ext uri="{FF2B5EF4-FFF2-40B4-BE49-F238E27FC236}">
                  <a16:creationId xmlns:a16="http://schemas.microsoft.com/office/drawing/2014/main" id="{97DE98DE-EA07-42FF-A5B5-21494F2326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155" t="15260" b="26998"/>
            <a:stretch/>
          </p:blipFill>
          <p:spPr>
            <a:xfrm>
              <a:off x="0" y="1"/>
              <a:ext cx="4850780" cy="6337300"/>
            </a:xfrm>
            <a:prstGeom prst="rect">
              <a:avLst/>
            </a:prstGeom>
          </p:spPr>
        </p:pic>
        <p:sp>
          <p:nvSpPr>
            <p:cNvPr id="5" name="Rectangle 4">
              <a:extLst>
                <a:ext uri="{FF2B5EF4-FFF2-40B4-BE49-F238E27FC236}">
                  <a16:creationId xmlns:a16="http://schemas.microsoft.com/office/drawing/2014/main" id="{148E3172-5D68-4471-ADEC-B483B835040F}"/>
                </a:ext>
              </a:extLst>
            </p:cNvPr>
            <p:cNvSpPr/>
            <p:nvPr/>
          </p:nvSpPr>
          <p:spPr>
            <a:xfrm>
              <a:off x="1" y="0"/>
              <a:ext cx="4850779" cy="6337301"/>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90B1F3FF-BD57-430F-8CB2-750DC46DA321}"/>
              </a:ext>
            </a:extLst>
          </p:cNvPr>
          <p:cNvSpPr txBox="1"/>
          <p:nvPr userDrawn="1"/>
        </p:nvSpPr>
        <p:spPr>
          <a:xfrm>
            <a:off x="1679574" y="2690336"/>
            <a:ext cx="2693330" cy="738664"/>
          </a:xfrm>
          <a:prstGeom prst="rect">
            <a:avLst/>
          </a:prstGeom>
          <a:noFill/>
        </p:spPr>
        <p:txBody>
          <a:bodyPr wrap="square" rtlCol="0">
            <a:spAutoFit/>
          </a:bodyPr>
          <a:lstStyle/>
          <a:p>
            <a:r>
              <a:rPr lang="en-US" sz="4200" b="1" dirty="0">
                <a:solidFill>
                  <a:schemeClr val="bg1"/>
                </a:solidFill>
                <a:latin typeface="Arial" panose="020B0604020202020204" pitchFamily="34" charset="0"/>
                <a:cs typeface="Arial" panose="020B0604020202020204" pitchFamily="34" charset="0"/>
              </a:rPr>
              <a:t>Agenda</a:t>
            </a:r>
          </a:p>
        </p:txBody>
      </p:sp>
    </p:spTree>
    <p:extLst>
      <p:ext uri="{BB962C8B-B14F-4D97-AF65-F5344CB8AC3E}">
        <p14:creationId xmlns:p14="http://schemas.microsoft.com/office/powerpoint/2010/main" val="393811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1516DB-F3B1-4B32-A39E-6B147397B6F9}"/>
              </a:ext>
            </a:extLst>
          </p:cNvPr>
          <p:cNvSpPr/>
          <p:nvPr userDrawn="1"/>
        </p:nvSpPr>
        <p:spPr>
          <a:xfrm>
            <a:off x="446534" y="457200"/>
            <a:ext cx="3703320" cy="94997"/>
          </a:xfrm>
          <a:prstGeom prst="rect">
            <a:avLst/>
          </a:prstGeom>
          <a:solidFill>
            <a:srgbClr val="092F57"/>
          </a:solidFill>
          <a:ln w="12700" cap="rnd" cmpd="sng" algn="ctr">
            <a:noFill/>
            <a:prstDash val="solid"/>
          </a:ln>
          <a:effectLst/>
        </p:spPr>
      </p:sp>
      <p:sp>
        <p:nvSpPr>
          <p:cNvPr id="9" name="Rectangle 8">
            <a:extLst>
              <a:ext uri="{FF2B5EF4-FFF2-40B4-BE49-F238E27FC236}">
                <a16:creationId xmlns:a16="http://schemas.microsoft.com/office/drawing/2014/main" id="{DFADD6E6-298B-4945-89C1-7100DCF7712E}"/>
              </a:ext>
            </a:extLst>
          </p:cNvPr>
          <p:cNvSpPr/>
          <p:nvPr userDrawn="1"/>
        </p:nvSpPr>
        <p:spPr>
          <a:xfrm>
            <a:off x="8042147" y="453643"/>
            <a:ext cx="3703320" cy="98554"/>
          </a:xfrm>
          <a:prstGeom prst="rect">
            <a:avLst/>
          </a:prstGeom>
          <a:solidFill>
            <a:srgbClr val="E14504"/>
          </a:solidFill>
          <a:ln w="12700" cap="rnd" cmpd="sng" algn="ctr">
            <a:noFill/>
            <a:prstDash val="solid"/>
          </a:ln>
          <a:effectLst/>
        </p:spPr>
      </p:sp>
      <p:sp>
        <p:nvSpPr>
          <p:cNvPr id="10" name="Rectangle 9">
            <a:extLst>
              <a:ext uri="{FF2B5EF4-FFF2-40B4-BE49-F238E27FC236}">
                <a16:creationId xmlns:a16="http://schemas.microsoft.com/office/drawing/2014/main" id="{3FDBB040-1BD5-416E-B06E-1D9E7D23E0A8}"/>
              </a:ext>
            </a:extLst>
          </p:cNvPr>
          <p:cNvSpPr/>
          <p:nvPr userDrawn="1"/>
        </p:nvSpPr>
        <p:spPr>
          <a:xfrm>
            <a:off x="4241830" y="457200"/>
            <a:ext cx="3703320" cy="91440"/>
          </a:xfrm>
          <a:prstGeom prst="rect">
            <a:avLst/>
          </a:prstGeom>
          <a:solidFill>
            <a:srgbClr val="FFB81C"/>
          </a:solidFill>
          <a:ln w="12700" cap="rnd" cmpd="sng" algn="ctr">
            <a:noFill/>
            <a:prstDash val="solid"/>
          </a:ln>
          <a:effectLst/>
        </p:spPr>
      </p:sp>
      <p:sp>
        <p:nvSpPr>
          <p:cNvPr id="12" name="Rectangle 11">
            <a:extLst>
              <a:ext uri="{FF2B5EF4-FFF2-40B4-BE49-F238E27FC236}">
                <a16:creationId xmlns:a16="http://schemas.microsoft.com/office/drawing/2014/main" id="{429E7BD0-19E9-4F5B-9778-C5AC83726425}"/>
              </a:ext>
            </a:extLst>
          </p:cNvPr>
          <p:cNvSpPr>
            <a:spLocks noChangeAspect="1"/>
          </p:cNvSpPr>
          <p:nvPr userDrawn="1"/>
        </p:nvSpPr>
        <p:spPr>
          <a:xfrm>
            <a:off x="440286" y="614407"/>
            <a:ext cx="11309338" cy="921785"/>
          </a:xfrm>
          <a:prstGeom prst="rect">
            <a:avLst/>
          </a:prstGeom>
          <a:solidFill>
            <a:srgbClr val="092F57"/>
          </a:solidFill>
          <a:ln w="12700" cap="rnd" cmpd="sng" algn="ctr">
            <a:noFill/>
            <a:prstDash val="solid"/>
          </a:ln>
          <a:effectLst/>
        </p:spPr>
      </p:sp>
    </p:spTree>
    <p:extLst>
      <p:ext uri="{BB962C8B-B14F-4D97-AF65-F5344CB8AC3E}">
        <p14:creationId xmlns:p14="http://schemas.microsoft.com/office/powerpoint/2010/main" val="24132273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866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6D88B-C590-4B4C-B718-ED93DA51F22E}"/>
              </a:ext>
            </a:extLst>
          </p:cNvPr>
          <p:cNvSpPr>
            <a:spLocks noGrp="1"/>
          </p:cNvSpPr>
          <p:nvPr>
            <p:ph type="title"/>
          </p:nvPr>
        </p:nvSpPr>
        <p:spPr>
          <a:xfrm>
            <a:off x="838200" y="365126"/>
            <a:ext cx="10515600" cy="742912"/>
          </a:xfrm>
        </p:spPr>
        <p:txBody>
          <a:bodyPr>
            <a:normAutofit/>
          </a:bodyPr>
          <a:lstStyle>
            <a:lvl1pPr>
              <a:defRPr sz="4000"/>
            </a:lvl1pPr>
          </a:lstStyle>
          <a:p>
            <a:r>
              <a:rPr lang="en-US" dirty="0"/>
              <a:t>Click to edit Master title style</a:t>
            </a:r>
          </a:p>
        </p:txBody>
      </p:sp>
      <p:cxnSp>
        <p:nvCxnSpPr>
          <p:cNvPr id="4" name="Straight Connector 3">
            <a:extLst>
              <a:ext uri="{FF2B5EF4-FFF2-40B4-BE49-F238E27FC236}">
                <a16:creationId xmlns:a16="http://schemas.microsoft.com/office/drawing/2014/main" id="{6B9E05F9-6FEC-4405-B5F3-88A01C0BDA55}"/>
              </a:ext>
            </a:extLst>
          </p:cNvPr>
          <p:cNvCxnSpPr>
            <a:cxnSpLocks/>
          </p:cNvCxnSpPr>
          <p:nvPr userDrawn="1"/>
        </p:nvCxnSpPr>
        <p:spPr>
          <a:xfrm>
            <a:off x="838200" y="1108038"/>
            <a:ext cx="10515600" cy="0"/>
          </a:xfrm>
          <a:prstGeom prst="line">
            <a:avLst/>
          </a:prstGeom>
          <a:ln w="28575">
            <a:solidFill>
              <a:srgbClr val="092F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75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07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91164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C04A-3DC3-486C-B3AA-3DD22D5571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A7671C-0045-4237-8224-96514BE87F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AA61F5-AB02-46C9-AB93-B1CD7D3B213F}"/>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3/4/2022</a:t>
            </a:fld>
            <a:endParaRPr lang="en-US"/>
          </a:p>
        </p:txBody>
      </p:sp>
      <p:sp>
        <p:nvSpPr>
          <p:cNvPr id="5" name="Footer Placeholder 4">
            <a:extLst>
              <a:ext uri="{FF2B5EF4-FFF2-40B4-BE49-F238E27FC236}">
                <a16:creationId xmlns:a16="http://schemas.microsoft.com/office/drawing/2014/main" id="{DC7A666B-5AF7-4822-9169-97DFFB8F7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CC09E4-E802-4942-AAFA-734012D7437D}"/>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a:p>
        </p:txBody>
      </p:sp>
    </p:spTree>
    <p:extLst>
      <p:ext uri="{BB962C8B-B14F-4D97-AF65-F5344CB8AC3E}">
        <p14:creationId xmlns:p14="http://schemas.microsoft.com/office/powerpoint/2010/main" val="2652050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2089D-2D54-4A5B-B3E6-8FBF8493A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197693-1369-41A3-9423-9ED48683F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09E58DD-C903-4FC4-A5B6-82235288C16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F1C23F6-5D31-44A5-92E0-74E7678142B2}"/>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4EE0A9-EF9D-4719-A487-2E7BC889200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608050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42" r:id="rId8"/>
  </p:sldLayoutIdLst>
  <p:txStyles>
    <p:title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FEF332-1C65-4F7C-885C-FD7E646062BF}"/>
              </a:ext>
            </a:extLst>
          </p:cNvPr>
          <p:cNvSpPr/>
          <p:nvPr userDrawn="1"/>
        </p:nvSpPr>
        <p:spPr>
          <a:xfrm>
            <a:off x="152400" y="0"/>
            <a:ext cx="4916245" cy="685800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0420CF-83D5-41B2-A093-0291B91DDB83}"/>
              </a:ext>
            </a:extLst>
          </p:cNvPr>
          <p:cNvSpPr/>
          <p:nvPr userDrawn="1"/>
        </p:nvSpPr>
        <p:spPr>
          <a:xfrm>
            <a:off x="0" y="0"/>
            <a:ext cx="4916245" cy="6858000"/>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681367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2823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3/4/2022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550248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1"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3/4/2022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7147885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9E58DD-C903-4FC4-A5B6-82235288C166}"/>
              </a:ext>
            </a:extLst>
          </p:cNvPr>
          <p:cNvSpPr/>
          <p:nvPr userDrawn="1"/>
        </p:nvSpPr>
        <p:spPr>
          <a:xfrm>
            <a:off x="0" y="6326716"/>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F1C23F6-5D31-44A5-92E0-74E7678142B2}"/>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94EE0A9-EF9D-4719-A487-2E7BC889200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20042474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txStyles>
    <p:title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mailto:estearns@sco.idaho.gov" TargetMode="External"/><Relationship Id="rId3" Type="http://schemas.openxmlformats.org/officeDocument/2006/relationships/hyperlink" Target="mailto:scoles@sco.Idaho.gov" TargetMode="External"/><Relationship Id="rId7" Type="http://schemas.openxmlformats.org/officeDocument/2006/relationships/hyperlink" Target="mailto:tfuller@sco.Idaho.gov" TargetMode="Externa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hyperlink" Target="mailto:clehosit@sco.Idaho.gov" TargetMode="External"/><Relationship Id="rId5" Type="http://schemas.openxmlformats.org/officeDocument/2006/relationships/hyperlink" Target="mailto:dblackmer@sco.Idaho.gov" TargetMode="External"/><Relationship Id="rId4" Type="http://schemas.openxmlformats.org/officeDocument/2006/relationships/hyperlink" Target="mailto:adoench@sco.Idaho.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F1DA097-050C-41B5-B7BB-52DF2DE7E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340923"/>
          </a:xfrm>
          <a:prstGeom prst="rect">
            <a:avLst/>
          </a:prstGeom>
        </p:spPr>
      </p:pic>
      <p:sp>
        <p:nvSpPr>
          <p:cNvPr id="7" name="Rectangle 6">
            <a:extLst>
              <a:ext uri="{FF2B5EF4-FFF2-40B4-BE49-F238E27FC236}">
                <a16:creationId xmlns:a16="http://schemas.microsoft.com/office/drawing/2014/main" id="{AB543C50-80FD-4DA6-978B-4507572E0EED}"/>
              </a:ext>
            </a:extLst>
          </p:cNvPr>
          <p:cNvSpPr/>
          <p:nvPr/>
        </p:nvSpPr>
        <p:spPr>
          <a:xfrm>
            <a:off x="-10686" y="-30301"/>
            <a:ext cx="12209092" cy="6438082"/>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16F05CA-A3E3-4244-9047-A042A6D36E9B}"/>
              </a:ext>
            </a:extLst>
          </p:cNvPr>
          <p:cNvSpPr txBox="1"/>
          <p:nvPr/>
        </p:nvSpPr>
        <p:spPr>
          <a:xfrm>
            <a:off x="1120872" y="1390728"/>
            <a:ext cx="9950253" cy="1169551"/>
          </a:xfrm>
          <a:prstGeom prst="rect">
            <a:avLst/>
          </a:prstGeom>
          <a:noFill/>
        </p:spPr>
        <p:txBody>
          <a:bodyPr wrap="square" rtlCol="0">
            <a:spAutoFit/>
          </a:bodyPr>
          <a:lstStyle/>
          <a:p>
            <a:pPr algn="ctr"/>
            <a:r>
              <a:rPr lang="en-US" sz="7000" dirty="0">
                <a:solidFill>
                  <a:schemeClr val="bg1"/>
                </a:solidFill>
                <a:latin typeface="Arial" panose="020B0604020202020204" pitchFamily="34" charset="0"/>
                <a:cs typeface="Arial" panose="020B0604020202020204" pitchFamily="34" charset="0"/>
              </a:rPr>
              <a:t>Change Liaison Meeting</a:t>
            </a:r>
          </a:p>
        </p:txBody>
      </p:sp>
      <p:sp>
        <p:nvSpPr>
          <p:cNvPr id="5" name="TextBox 4">
            <a:extLst>
              <a:ext uri="{FF2B5EF4-FFF2-40B4-BE49-F238E27FC236}">
                <a16:creationId xmlns:a16="http://schemas.microsoft.com/office/drawing/2014/main" id="{190C1FFC-9FAD-4F8C-82A9-7EC83171ED2F}"/>
              </a:ext>
            </a:extLst>
          </p:cNvPr>
          <p:cNvSpPr txBox="1"/>
          <p:nvPr/>
        </p:nvSpPr>
        <p:spPr>
          <a:xfrm>
            <a:off x="1925399" y="3346741"/>
            <a:ext cx="8341200" cy="461665"/>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March 2nd, 2022</a:t>
            </a:r>
            <a:endParaRPr lang="en-US" sz="2000"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78BDC82-A243-4860-B5C9-2FA3E45735A4}"/>
              </a:ext>
            </a:extLst>
          </p:cNvPr>
          <p:cNvCxnSpPr/>
          <p:nvPr/>
        </p:nvCxnSpPr>
        <p:spPr>
          <a:xfrm>
            <a:off x="3277353" y="2943366"/>
            <a:ext cx="5797118" cy="0"/>
          </a:xfrm>
          <a:prstGeom prst="line">
            <a:avLst/>
          </a:prstGeom>
          <a:ln w="19050">
            <a:solidFill>
              <a:srgbClr val="FFB81C"/>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E5688E1A-332F-48B2-A3F5-F8D628CAA132}"/>
              </a:ext>
            </a:extLst>
          </p:cNvPr>
          <p:cNvPicPr>
            <a:picLocks noChangeAspect="1"/>
          </p:cNvPicPr>
          <p:nvPr/>
        </p:nvPicPr>
        <p:blipFill rotWithShape="1">
          <a:blip r:embed="rId4">
            <a:extLst>
              <a:ext uri="{28A0092B-C50C-407E-A947-70E740481C1C}">
                <a14:useLocalDpi xmlns:a14="http://schemas.microsoft.com/office/drawing/2010/main" val="0"/>
              </a:ext>
            </a:extLst>
          </a:blip>
          <a:srcRect t="19538" b="56700"/>
          <a:stretch/>
        </p:blipFill>
        <p:spPr>
          <a:xfrm>
            <a:off x="-10686" y="4546208"/>
            <a:ext cx="12192001" cy="1629624"/>
          </a:xfrm>
          <a:prstGeom prst="rect">
            <a:avLst/>
          </a:prstGeom>
        </p:spPr>
      </p:pic>
      <p:pic>
        <p:nvPicPr>
          <p:cNvPr id="9" name="Picture 8">
            <a:extLst>
              <a:ext uri="{FF2B5EF4-FFF2-40B4-BE49-F238E27FC236}">
                <a16:creationId xmlns:a16="http://schemas.microsoft.com/office/drawing/2014/main" id="{2D19CEC4-972D-447A-81E7-C8EE5BCD632F}"/>
              </a:ext>
            </a:extLst>
          </p:cNvPr>
          <p:cNvPicPr>
            <a:picLocks noChangeAspect="1"/>
          </p:cNvPicPr>
          <p:nvPr/>
        </p:nvPicPr>
        <p:blipFill rotWithShape="1">
          <a:blip r:embed="rId5"/>
          <a:srcRect l="77385" t="15682" r="2464" b="57878"/>
          <a:stretch/>
        </p:blipFill>
        <p:spPr>
          <a:xfrm>
            <a:off x="5655899" y="5132653"/>
            <a:ext cx="289932" cy="325615"/>
          </a:xfrm>
          <a:prstGeom prst="rect">
            <a:avLst/>
          </a:prstGeom>
        </p:spPr>
      </p:pic>
      <p:pic>
        <p:nvPicPr>
          <p:cNvPr id="10" name="Picture 9">
            <a:extLst>
              <a:ext uri="{FF2B5EF4-FFF2-40B4-BE49-F238E27FC236}">
                <a16:creationId xmlns:a16="http://schemas.microsoft.com/office/drawing/2014/main" id="{4CD0F423-8EA4-4A47-B7AF-2816C0BD827D}"/>
              </a:ext>
            </a:extLst>
          </p:cNvPr>
          <p:cNvPicPr>
            <a:picLocks noChangeAspect="1"/>
          </p:cNvPicPr>
          <p:nvPr/>
        </p:nvPicPr>
        <p:blipFill rotWithShape="1">
          <a:blip r:embed="rId6"/>
          <a:srcRect l="76951" t="44956" r="5068" b="34501"/>
          <a:stretch/>
        </p:blipFill>
        <p:spPr>
          <a:xfrm>
            <a:off x="5655899" y="5495293"/>
            <a:ext cx="258708" cy="254247"/>
          </a:xfrm>
          <a:prstGeom prst="rect">
            <a:avLst/>
          </a:prstGeom>
        </p:spPr>
      </p:pic>
      <p:pic>
        <p:nvPicPr>
          <p:cNvPr id="11" name="Picture 10">
            <a:extLst>
              <a:ext uri="{FF2B5EF4-FFF2-40B4-BE49-F238E27FC236}">
                <a16:creationId xmlns:a16="http://schemas.microsoft.com/office/drawing/2014/main" id="{392C03C3-2F6D-45F7-A426-8F9F8AEDCE04}"/>
              </a:ext>
            </a:extLst>
          </p:cNvPr>
          <p:cNvPicPr>
            <a:picLocks noChangeAspect="1"/>
          </p:cNvPicPr>
          <p:nvPr/>
        </p:nvPicPr>
        <p:blipFill rotWithShape="1">
          <a:blip r:embed="rId6"/>
          <a:srcRect l="65481" t="64779" r="17778" b="15758"/>
          <a:stretch/>
        </p:blipFill>
        <p:spPr>
          <a:xfrm>
            <a:off x="5489338" y="5736750"/>
            <a:ext cx="240867" cy="240866"/>
          </a:xfrm>
          <a:prstGeom prst="rect">
            <a:avLst/>
          </a:prstGeom>
        </p:spPr>
      </p:pic>
      <p:pic>
        <p:nvPicPr>
          <p:cNvPr id="12" name="Picture 11">
            <a:extLst>
              <a:ext uri="{FF2B5EF4-FFF2-40B4-BE49-F238E27FC236}">
                <a16:creationId xmlns:a16="http://schemas.microsoft.com/office/drawing/2014/main" id="{541D8DA7-D461-4C0C-B045-414254C96381}"/>
              </a:ext>
            </a:extLst>
          </p:cNvPr>
          <p:cNvPicPr>
            <a:picLocks noChangeAspect="1"/>
          </p:cNvPicPr>
          <p:nvPr/>
        </p:nvPicPr>
        <p:blipFill rotWithShape="1">
          <a:blip r:embed="rId6"/>
          <a:srcRect l="48760" t="74102" r="34809" b="7877"/>
          <a:stretch/>
        </p:blipFill>
        <p:spPr>
          <a:xfrm>
            <a:off x="5249735" y="5858748"/>
            <a:ext cx="236406" cy="223025"/>
          </a:xfrm>
          <a:prstGeom prst="rect">
            <a:avLst/>
          </a:prstGeom>
        </p:spPr>
      </p:pic>
      <p:pic>
        <p:nvPicPr>
          <p:cNvPr id="13" name="Picture 12">
            <a:extLst>
              <a:ext uri="{FF2B5EF4-FFF2-40B4-BE49-F238E27FC236}">
                <a16:creationId xmlns:a16="http://schemas.microsoft.com/office/drawing/2014/main" id="{2B66155D-1783-44C5-AD35-EFEE188620C2}"/>
              </a:ext>
            </a:extLst>
          </p:cNvPr>
          <p:cNvPicPr>
            <a:picLocks noChangeAspect="1"/>
          </p:cNvPicPr>
          <p:nvPr/>
        </p:nvPicPr>
        <p:blipFill rotWithShape="1">
          <a:blip r:embed="rId7">
            <a:extLst>
              <a:ext uri="{28A0092B-C50C-407E-A947-70E740481C1C}">
                <a14:useLocalDpi xmlns:a14="http://schemas.microsoft.com/office/drawing/2010/main" val="0"/>
              </a:ext>
            </a:extLst>
          </a:blip>
          <a:srcRect l="41300" t="37659" r="56919" b="59008"/>
          <a:stretch/>
        </p:blipFill>
        <p:spPr>
          <a:xfrm>
            <a:off x="5036167" y="5843790"/>
            <a:ext cx="217130" cy="228600"/>
          </a:xfrm>
          <a:prstGeom prst="rect">
            <a:avLst/>
          </a:prstGeom>
        </p:spPr>
      </p:pic>
      <p:pic>
        <p:nvPicPr>
          <p:cNvPr id="14" name="Picture 13">
            <a:extLst>
              <a:ext uri="{FF2B5EF4-FFF2-40B4-BE49-F238E27FC236}">
                <a16:creationId xmlns:a16="http://schemas.microsoft.com/office/drawing/2014/main" id="{4B24DD67-A119-4621-BE24-36B41129C732}"/>
              </a:ext>
            </a:extLst>
          </p:cNvPr>
          <p:cNvPicPr>
            <a:picLocks noChangeAspect="1"/>
          </p:cNvPicPr>
          <p:nvPr/>
        </p:nvPicPr>
        <p:blipFill rotWithShape="1">
          <a:blip r:embed="rId7">
            <a:extLst>
              <a:ext uri="{28A0092B-C50C-407E-A947-70E740481C1C}">
                <a14:useLocalDpi xmlns:a14="http://schemas.microsoft.com/office/drawing/2010/main" val="0"/>
              </a:ext>
            </a:extLst>
          </a:blip>
          <a:srcRect l="39801" t="36788" r="58590" b="60440"/>
          <a:stretch/>
        </p:blipFill>
        <p:spPr>
          <a:xfrm>
            <a:off x="4852215" y="5782948"/>
            <a:ext cx="196112" cy="190124"/>
          </a:xfrm>
          <a:prstGeom prst="rect">
            <a:avLst/>
          </a:prstGeom>
        </p:spPr>
      </p:pic>
      <p:pic>
        <p:nvPicPr>
          <p:cNvPr id="15" name="Picture 14">
            <a:extLst>
              <a:ext uri="{FF2B5EF4-FFF2-40B4-BE49-F238E27FC236}">
                <a16:creationId xmlns:a16="http://schemas.microsoft.com/office/drawing/2014/main" id="{537817DB-555F-4BA8-BC8A-179384973E9D}"/>
              </a:ext>
            </a:extLst>
          </p:cNvPr>
          <p:cNvPicPr>
            <a:picLocks noChangeAspect="1"/>
          </p:cNvPicPr>
          <p:nvPr/>
        </p:nvPicPr>
        <p:blipFill rotWithShape="1">
          <a:blip r:embed="rId7">
            <a:extLst>
              <a:ext uri="{28A0092B-C50C-407E-A947-70E740481C1C}">
                <a14:useLocalDpi xmlns:a14="http://schemas.microsoft.com/office/drawing/2010/main" val="0"/>
              </a:ext>
            </a:extLst>
          </a:blip>
          <a:srcRect l="38146" t="32561" r="60406" b="65019"/>
          <a:stretch/>
        </p:blipFill>
        <p:spPr>
          <a:xfrm>
            <a:off x="4650256" y="5495721"/>
            <a:ext cx="176525" cy="165933"/>
          </a:xfrm>
          <a:prstGeom prst="rect">
            <a:avLst/>
          </a:prstGeom>
        </p:spPr>
      </p:pic>
      <p:pic>
        <p:nvPicPr>
          <p:cNvPr id="16" name="Picture 15">
            <a:extLst>
              <a:ext uri="{FF2B5EF4-FFF2-40B4-BE49-F238E27FC236}">
                <a16:creationId xmlns:a16="http://schemas.microsoft.com/office/drawing/2014/main" id="{C91F8236-A3E5-4945-9E24-59A100BD8DAF}"/>
              </a:ext>
            </a:extLst>
          </p:cNvPr>
          <p:cNvPicPr>
            <a:picLocks noChangeAspect="1"/>
          </p:cNvPicPr>
          <p:nvPr/>
        </p:nvPicPr>
        <p:blipFill rotWithShape="1">
          <a:blip r:embed="rId7">
            <a:extLst>
              <a:ext uri="{28A0092B-C50C-407E-A947-70E740481C1C}">
                <a14:useLocalDpi xmlns:a14="http://schemas.microsoft.com/office/drawing/2010/main" val="0"/>
              </a:ext>
            </a:extLst>
          </a:blip>
          <a:srcRect l="38827" t="34854" r="59902" b="62687"/>
          <a:stretch/>
        </p:blipFill>
        <p:spPr>
          <a:xfrm>
            <a:off x="4731684" y="5648902"/>
            <a:ext cx="154879" cy="168700"/>
          </a:xfrm>
          <a:prstGeom prst="rect">
            <a:avLst/>
          </a:prstGeom>
        </p:spPr>
      </p:pic>
      <p:pic>
        <p:nvPicPr>
          <p:cNvPr id="17" name="Picture 16">
            <a:extLst>
              <a:ext uri="{FF2B5EF4-FFF2-40B4-BE49-F238E27FC236}">
                <a16:creationId xmlns:a16="http://schemas.microsoft.com/office/drawing/2014/main" id="{1CAF4A79-22F9-4C11-A1EE-F9A368F9DB3E}"/>
              </a:ext>
            </a:extLst>
          </p:cNvPr>
          <p:cNvPicPr>
            <a:picLocks noChangeAspect="1"/>
          </p:cNvPicPr>
          <p:nvPr/>
        </p:nvPicPr>
        <p:blipFill rotWithShape="1">
          <a:blip r:embed="rId7">
            <a:extLst>
              <a:ext uri="{28A0092B-C50C-407E-A947-70E740481C1C}">
                <a14:useLocalDpi xmlns:a14="http://schemas.microsoft.com/office/drawing/2010/main" val="0"/>
              </a:ext>
            </a:extLst>
          </a:blip>
          <a:srcRect l="38047" t="30252" r="60665" b="67456"/>
          <a:stretch/>
        </p:blipFill>
        <p:spPr>
          <a:xfrm>
            <a:off x="4640054" y="5330649"/>
            <a:ext cx="157163" cy="157162"/>
          </a:xfrm>
          <a:prstGeom prst="rect">
            <a:avLst/>
          </a:prstGeom>
        </p:spPr>
      </p:pic>
      <p:pic>
        <p:nvPicPr>
          <p:cNvPr id="18" name="Picture 17">
            <a:extLst>
              <a:ext uri="{FF2B5EF4-FFF2-40B4-BE49-F238E27FC236}">
                <a16:creationId xmlns:a16="http://schemas.microsoft.com/office/drawing/2014/main" id="{F5169EDC-9B4B-4E64-804D-EBF83E1C40D7}"/>
              </a:ext>
            </a:extLst>
          </p:cNvPr>
          <p:cNvPicPr>
            <a:picLocks noChangeAspect="1"/>
          </p:cNvPicPr>
          <p:nvPr/>
        </p:nvPicPr>
        <p:blipFill rotWithShape="1">
          <a:blip r:embed="rId7">
            <a:extLst>
              <a:ext uri="{28A0092B-C50C-407E-A947-70E740481C1C}">
                <a14:useLocalDpi xmlns:a14="http://schemas.microsoft.com/office/drawing/2010/main" val="0"/>
              </a:ext>
            </a:extLst>
          </a:blip>
          <a:srcRect l="38038" t="28022" r="60751" b="69895"/>
          <a:stretch/>
        </p:blipFill>
        <p:spPr>
          <a:xfrm>
            <a:off x="4637249" y="5180804"/>
            <a:ext cx="147638" cy="142875"/>
          </a:xfrm>
          <a:prstGeom prst="rect">
            <a:avLst/>
          </a:prstGeom>
        </p:spPr>
      </p:pic>
      <p:sp>
        <p:nvSpPr>
          <p:cNvPr id="19" name="Rectangle 18">
            <a:extLst>
              <a:ext uri="{FF2B5EF4-FFF2-40B4-BE49-F238E27FC236}">
                <a16:creationId xmlns:a16="http://schemas.microsoft.com/office/drawing/2014/main" id="{ED6D0DBD-A5CC-478B-A0A7-C43FC405A029}"/>
              </a:ext>
            </a:extLst>
          </p:cNvPr>
          <p:cNvSpPr/>
          <p:nvPr/>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5A9692-3D14-467C-A0DE-3968BEF5FB78}"/>
              </a:ext>
            </a:extLst>
          </p:cNvPr>
          <p:cNvSpPr/>
          <p:nvPr/>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36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2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500"/>
                            </p:stCondLst>
                            <p:childTnLst>
                              <p:par>
                                <p:cTn id="23" presetID="26" presetClass="emph" presetSubtype="0" fill="hold" nodeType="afterEffect">
                                  <p:stCondLst>
                                    <p:cond delay="0"/>
                                  </p:stCondLst>
                                  <p:childTnLst>
                                    <p:animEffect transition="out" filter="fade">
                                      <p:cBhvr>
                                        <p:cTn id="24" dur="250" tmFilter="0, 0; .2, .5; .8, .5; 1, 0"/>
                                        <p:tgtEl>
                                          <p:spTgt spid="18"/>
                                        </p:tgtEl>
                                      </p:cBhvr>
                                    </p:animEffect>
                                    <p:animScale>
                                      <p:cBhvr>
                                        <p:cTn id="25" dur="125" autoRev="1" fill="hold"/>
                                        <p:tgtEl>
                                          <p:spTgt spid="18"/>
                                        </p:tgtEl>
                                      </p:cBhvr>
                                      <p:by x="105000" y="105000"/>
                                    </p:animScale>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childTnLst>
                          </p:cTn>
                        </p:par>
                        <p:par>
                          <p:cTn id="29" fill="hold">
                            <p:stCondLst>
                              <p:cond delay="1750"/>
                            </p:stCondLst>
                            <p:childTnLst>
                              <p:par>
                                <p:cTn id="30" presetID="26" presetClass="emph" presetSubtype="0" fill="hold" nodeType="afterEffect">
                                  <p:stCondLst>
                                    <p:cond delay="0"/>
                                  </p:stCondLst>
                                  <p:childTnLst>
                                    <p:animEffect transition="out" filter="fade">
                                      <p:cBhvr>
                                        <p:cTn id="31" dur="250" tmFilter="0, 0; .2, .5; .8, .5; 1, 0"/>
                                        <p:tgtEl>
                                          <p:spTgt spid="17"/>
                                        </p:tgtEl>
                                      </p:cBhvr>
                                    </p:animEffect>
                                    <p:animScale>
                                      <p:cBhvr>
                                        <p:cTn id="32" dur="125" autoRev="1" fill="hold"/>
                                        <p:tgtEl>
                                          <p:spTgt spid="17"/>
                                        </p:tgtEl>
                                      </p:cBhvr>
                                      <p:by x="105000" y="105000"/>
                                    </p:animScale>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childTnLst>
                                </p:cTn>
                              </p:par>
                            </p:childTnLst>
                          </p:cTn>
                        </p:par>
                        <p:par>
                          <p:cTn id="36" fill="hold">
                            <p:stCondLst>
                              <p:cond delay="2000"/>
                            </p:stCondLst>
                            <p:childTnLst>
                              <p:par>
                                <p:cTn id="37" presetID="26" presetClass="emph" presetSubtype="0" fill="hold" nodeType="afterEffect">
                                  <p:stCondLst>
                                    <p:cond delay="0"/>
                                  </p:stCondLst>
                                  <p:childTnLst>
                                    <p:animEffect transition="out" filter="fade">
                                      <p:cBhvr>
                                        <p:cTn id="38" dur="250" tmFilter="0, 0; .2, .5; .8, .5; 1, 0"/>
                                        <p:tgtEl>
                                          <p:spTgt spid="15"/>
                                        </p:tgtEl>
                                      </p:cBhvr>
                                    </p:animEffect>
                                    <p:animScale>
                                      <p:cBhvr>
                                        <p:cTn id="39" dur="125" autoRev="1" fill="hold"/>
                                        <p:tgtEl>
                                          <p:spTgt spid="15"/>
                                        </p:tgtEl>
                                      </p:cBhvr>
                                      <p:by x="105000" y="105000"/>
                                    </p:animScale>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childTnLst>
                          </p:cTn>
                        </p:par>
                        <p:par>
                          <p:cTn id="43" fill="hold">
                            <p:stCondLst>
                              <p:cond delay="2250"/>
                            </p:stCondLst>
                            <p:childTnLst>
                              <p:par>
                                <p:cTn id="44" presetID="26" presetClass="emph" presetSubtype="0" fill="hold" nodeType="afterEffect">
                                  <p:stCondLst>
                                    <p:cond delay="0"/>
                                  </p:stCondLst>
                                  <p:childTnLst>
                                    <p:animEffect transition="out" filter="fade">
                                      <p:cBhvr>
                                        <p:cTn id="45" dur="250" tmFilter="0, 0; .2, .5; .8, .5; 1, 0"/>
                                        <p:tgtEl>
                                          <p:spTgt spid="16"/>
                                        </p:tgtEl>
                                      </p:cBhvr>
                                    </p:animEffect>
                                    <p:animScale>
                                      <p:cBhvr>
                                        <p:cTn id="46" dur="125" autoRev="1" fill="hold"/>
                                        <p:tgtEl>
                                          <p:spTgt spid="16"/>
                                        </p:tgtEl>
                                      </p:cBhvr>
                                      <p:by x="105000" y="105000"/>
                                    </p:animScale>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50"/>
                                        <p:tgtEl>
                                          <p:spTgt spid="14"/>
                                        </p:tgtEl>
                                      </p:cBhvr>
                                    </p:animEffect>
                                  </p:childTnLst>
                                </p:cTn>
                              </p:par>
                            </p:childTnLst>
                          </p:cTn>
                        </p:par>
                        <p:par>
                          <p:cTn id="50" fill="hold">
                            <p:stCondLst>
                              <p:cond delay="2500"/>
                            </p:stCondLst>
                            <p:childTnLst>
                              <p:par>
                                <p:cTn id="51" presetID="26" presetClass="emph" presetSubtype="0" fill="hold" nodeType="afterEffect">
                                  <p:stCondLst>
                                    <p:cond delay="0"/>
                                  </p:stCondLst>
                                  <p:childTnLst>
                                    <p:animEffect transition="out" filter="fade">
                                      <p:cBhvr>
                                        <p:cTn id="52" dur="250" tmFilter="0, 0; .2, .5; .8, .5; 1, 0"/>
                                        <p:tgtEl>
                                          <p:spTgt spid="14"/>
                                        </p:tgtEl>
                                      </p:cBhvr>
                                    </p:animEffect>
                                    <p:animScale>
                                      <p:cBhvr>
                                        <p:cTn id="53" dur="125" autoRev="1" fill="hold"/>
                                        <p:tgtEl>
                                          <p:spTgt spid="14"/>
                                        </p:tgtEl>
                                      </p:cBhvr>
                                      <p:by x="105000" y="105000"/>
                                    </p:animScale>
                                  </p:childTnLst>
                                </p:cTn>
                              </p:par>
                              <p:par>
                                <p:cTn id="54" presetID="10"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childTnLst>
                          </p:cTn>
                        </p:par>
                        <p:par>
                          <p:cTn id="57" fill="hold">
                            <p:stCondLst>
                              <p:cond delay="2750"/>
                            </p:stCondLst>
                            <p:childTnLst>
                              <p:par>
                                <p:cTn id="58" presetID="26" presetClass="emph" presetSubtype="0" fill="hold" nodeType="afterEffect">
                                  <p:stCondLst>
                                    <p:cond delay="0"/>
                                  </p:stCondLst>
                                  <p:childTnLst>
                                    <p:animEffect transition="out" filter="fade">
                                      <p:cBhvr>
                                        <p:cTn id="59" dur="250" tmFilter="0, 0; .2, .5; .8, .5; 1, 0"/>
                                        <p:tgtEl>
                                          <p:spTgt spid="13"/>
                                        </p:tgtEl>
                                      </p:cBhvr>
                                    </p:animEffect>
                                    <p:animScale>
                                      <p:cBhvr>
                                        <p:cTn id="60" dur="125" autoRev="1" fill="hold"/>
                                        <p:tgtEl>
                                          <p:spTgt spid="13"/>
                                        </p:tgtEl>
                                      </p:cBhvr>
                                      <p:by x="105000" y="105000"/>
                                    </p:animScale>
                                  </p:childTnLst>
                                </p:cTn>
                              </p:par>
                              <p:par>
                                <p:cTn id="61" presetID="10"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childTnLst>
                                </p:cTn>
                              </p:par>
                            </p:childTnLst>
                          </p:cTn>
                        </p:par>
                        <p:par>
                          <p:cTn id="64" fill="hold">
                            <p:stCondLst>
                              <p:cond delay="3000"/>
                            </p:stCondLst>
                            <p:childTnLst>
                              <p:par>
                                <p:cTn id="65" presetID="26" presetClass="emph" presetSubtype="0" fill="hold" nodeType="afterEffect">
                                  <p:stCondLst>
                                    <p:cond delay="0"/>
                                  </p:stCondLst>
                                  <p:childTnLst>
                                    <p:animEffect transition="out" filter="fade">
                                      <p:cBhvr>
                                        <p:cTn id="66" dur="250" tmFilter="0, 0; .2, .5; .8, .5; 1, 0"/>
                                        <p:tgtEl>
                                          <p:spTgt spid="12"/>
                                        </p:tgtEl>
                                      </p:cBhvr>
                                    </p:animEffect>
                                    <p:animScale>
                                      <p:cBhvr>
                                        <p:cTn id="67" dur="125" autoRev="1" fill="hold"/>
                                        <p:tgtEl>
                                          <p:spTgt spid="12"/>
                                        </p:tgtEl>
                                      </p:cBhvr>
                                      <p:by x="105000" y="105000"/>
                                    </p:animScale>
                                  </p:childTnLst>
                                </p:cTn>
                              </p:par>
                              <p:par>
                                <p:cTn id="68" presetID="10" presetClass="entr" presetSubtype="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250"/>
                                        <p:tgtEl>
                                          <p:spTgt spid="11"/>
                                        </p:tgtEl>
                                      </p:cBhvr>
                                    </p:animEffect>
                                  </p:childTnLst>
                                </p:cTn>
                              </p:par>
                            </p:childTnLst>
                          </p:cTn>
                        </p:par>
                        <p:par>
                          <p:cTn id="71" fill="hold">
                            <p:stCondLst>
                              <p:cond delay="3250"/>
                            </p:stCondLst>
                            <p:childTnLst>
                              <p:par>
                                <p:cTn id="72" presetID="26" presetClass="emph" presetSubtype="0" fill="hold" nodeType="afterEffect">
                                  <p:stCondLst>
                                    <p:cond delay="0"/>
                                  </p:stCondLst>
                                  <p:childTnLst>
                                    <p:animEffect transition="out" filter="fade">
                                      <p:cBhvr>
                                        <p:cTn id="73" dur="250" tmFilter="0, 0; .2, .5; .8, .5; 1, 0"/>
                                        <p:tgtEl>
                                          <p:spTgt spid="11"/>
                                        </p:tgtEl>
                                      </p:cBhvr>
                                    </p:animEffect>
                                    <p:animScale>
                                      <p:cBhvr>
                                        <p:cTn id="74" dur="125" autoRev="1" fill="hold"/>
                                        <p:tgtEl>
                                          <p:spTgt spid="11"/>
                                        </p:tgtEl>
                                      </p:cBhvr>
                                      <p:by x="105000" y="105000"/>
                                    </p:animScale>
                                  </p:childTnLst>
                                </p:cTn>
                              </p:par>
                              <p:par>
                                <p:cTn id="75" presetID="10"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250"/>
                                        <p:tgtEl>
                                          <p:spTgt spid="10"/>
                                        </p:tgtEl>
                                      </p:cBhvr>
                                    </p:animEffect>
                                  </p:childTnLst>
                                </p:cTn>
                              </p:par>
                            </p:childTnLst>
                          </p:cTn>
                        </p:par>
                        <p:par>
                          <p:cTn id="78" fill="hold">
                            <p:stCondLst>
                              <p:cond delay="3500"/>
                            </p:stCondLst>
                            <p:childTnLst>
                              <p:par>
                                <p:cTn id="79" presetID="26" presetClass="emph" presetSubtype="0" fill="hold" nodeType="afterEffect">
                                  <p:stCondLst>
                                    <p:cond delay="0"/>
                                  </p:stCondLst>
                                  <p:childTnLst>
                                    <p:animEffect transition="out" filter="fade">
                                      <p:cBhvr>
                                        <p:cTn id="80" dur="250" tmFilter="0, 0; .2, .5; .8, .5; 1, 0"/>
                                        <p:tgtEl>
                                          <p:spTgt spid="10"/>
                                        </p:tgtEl>
                                      </p:cBhvr>
                                    </p:animEffect>
                                    <p:animScale>
                                      <p:cBhvr>
                                        <p:cTn id="81" dur="125" autoRev="1" fill="hold"/>
                                        <p:tgtEl>
                                          <p:spTgt spid="10"/>
                                        </p:tgtEl>
                                      </p:cBhvr>
                                      <p:by x="105000" y="105000"/>
                                    </p:animScale>
                                  </p:childTnLst>
                                </p:cTn>
                              </p:par>
                              <p:par>
                                <p:cTn id="82" presetID="10" presetClass="entr" presetSubtype="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250"/>
                                        <p:tgtEl>
                                          <p:spTgt spid="9"/>
                                        </p:tgtEl>
                                      </p:cBhvr>
                                    </p:animEffect>
                                  </p:childTnLst>
                                </p:cTn>
                              </p:par>
                            </p:childTnLst>
                          </p:cTn>
                        </p:par>
                        <p:par>
                          <p:cTn id="85" fill="hold">
                            <p:stCondLst>
                              <p:cond delay="3750"/>
                            </p:stCondLst>
                            <p:childTnLst>
                              <p:par>
                                <p:cTn id="86" presetID="26" presetClass="emph" presetSubtype="0" fill="hold" nodeType="afterEffect">
                                  <p:stCondLst>
                                    <p:cond delay="0"/>
                                  </p:stCondLst>
                                  <p:childTnLst>
                                    <p:animEffect transition="out" filter="fade">
                                      <p:cBhvr>
                                        <p:cTn id="87" dur="250" tmFilter="0, 0; .2, .5; .8, .5; 1, 0"/>
                                        <p:tgtEl>
                                          <p:spTgt spid="9"/>
                                        </p:tgtEl>
                                      </p:cBhvr>
                                    </p:animEffect>
                                    <p:animScale>
                                      <p:cBhvr>
                                        <p:cTn id="88" dur="1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B9DF88-7F66-4C49-8512-F5787312A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Phase </a:t>
              </a:r>
              <a:r>
                <a:rPr lang="en-US" sz="3600" dirty="0">
                  <a:solidFill>
                    <a:prstClr val="white"/>
                  </a:solidFill>
                  <a:latin typeface="Arial" panose="020B0604020202020204" pitchFamily="34" charset="0"/>
                  <a:cs typeface="Arial" panose="020B0604020202020204" pitchFamily="34" charset="0"/>
                </a:rPr>
                <a:t>2</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Update</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0871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B9387C8E-D993-4095-A2DD-1AD86D83F1D8}"/>
              </a:ext>
            </a:extLst>
          </p:cNvPr>
          <p:cNvSpPr/>
          <p:nvPr/>
        </p:nvSpPr>
        <p:spPr>
          <a:xfrm>
            <a:off x="6276277" y="303148"/>
            <a:ext cx="45719" cy="653796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 name="Freeform: Shape 6">
            <a:extLst>
              <a:ext uri="{FF2B5EF4-FFF2-40B4-BE49-F238E27FC236}">
                <a16:creationId xmlns:a16="http://schemas.microsoft.com/office/drawing/2014/main" id="{A096E2D0-859D-4253-8F5A-A351747B092B}"/>
              </a:ext>
            </a:extLst>
          </p:cNvPr>
          <p:cNvSpPr/>
          <p:nvPr/>
        </p:nvSpPr>
        <p:spPr>
          <a:xfrm>
            <a:off x="411750" y="4968894"/>
            <a:ext cx="4236452" cy="1160437"/>
          </a:xfrm>
          <a:custGeom>
            <a:avLst/>
            <a:gdLst>
              <a:gd name="connsiteX0" fmla="*/ 0 w 1327150"/>
              <a:gd name="connsiteY0" fmla="*/ 1136650 h 1143000"/>
              <a:gd name="connsiteX1" fmla="*/ 1320800 w 1327150"/>
              <a:gd name="connsiteY1" fmla="*/ 0 h 1143000"/>
              <a:gd name="connsiteX2" fmla="*/ 1327150 w 1327150"/>
              <a:gd name="connsiteY2" fmla="*/ 1143000 h 1143000"/>
              <a:gd name="connsiteX3" fmla="*/ 0 w 1327150"/>
              <a:gd name="connsiteY3" fmla="*/ 1136650 h 1143000"/>
              <a:gd name="connsiteX0" fmla="*/ 0 w 1327150"/>
              <a:gd name="connsiteY0" fmla="*/ 1130361 h 1136711"/>
              <a:gd name="connsiteX1" fmla="*/ 1323210 w 1327150"/>
              <a:gd name="connsiteY1" fmla="*/ 0 h 1136711"/>
              <a:gd name="connsiteX2" fmla="*/ 1327150 w 1327150"/>
              <a:gd name="connsiteY2" fmla="*/ 1136711 h 1136711"/>
              <a:gd name="connsiteX3" fmla="*/ 0 w 1327150"/>
              <a:gd name="connsiteY3" fmla="*/ 1130361 h 1136711"/>
              <a:gd name="connsiteX0" fmla="*/ 0 w 1787204"/>
              <a:gd name="connsiteY0" fmla="*/ 1139794 h 1146144"/>
              <a:gd name="connsiteX1" fmla="*/ 1787197 w 1787204"/>
              <a:gd name="connsiteY1" fmla="*/ 0 h 1146144"/>
              <a:gd name="connsiteX2" fmla="*/ 1327150 w 1787204"/>
              <a:gd name="connsiteY2" fmla="*/ 1146144 h 1146144"/>
              <a:gd name="connsiteX3" fmla="*/ 0 w 1787204"/>
              <a:gd name="connsiteY3" fmla="*/ 1139794 h 1146144"/>
              <a:gd name="connsiteX0" fmla="*/ 0 w 1787721"/>
              <a:gd name="connsiteY0" fmla="*/ 1139794 h 1149288"/>
              <a:gd name="connsiteX1" fmla="*/ 1787197 w 1787721"/>
              <a:gd name="connsiteY1" fmla="*/ 0 h 1149288"/>
              <a:gd name="connsiteX2" fmla="*/ 1786317 w 1787721"/>
              <a:gd name="connsiteY2" fmla="*/ 1149288 h 1149288"/>
              <a:gd name="connsiteX3" fmla="*/ 0 w 1787721"/>
              <a:gd name="connsiteY3" fmla="*/ 1139794 h 1149288"/>
              <a:gd name="connsiteX0" fmla="*/ 0 w 1788591"/>
              <a:gd name="connsiteY0" fmla="*/ 1139794 h 1149288"/>
              <a:gd name="connsiteX1" fmla="*/ 1787197 w 1788591"/>
              <a:gd name="connsiteY1" fmla="*/ 0 h 1149288"/>
              <a:gd name="connsiteX2" fmla="*/ 1786317 w 1788591"/>
              <a:gd name="connsiteY2" fmla="*/ 1149288 h 1149288"/>
              <a:gd name="connsiteX3" fmla="*/ 0 w 1788591"/>
              <a:gd name="connsiteY3" fmla="*/ 1139794 h 1149288"/>
              <a:gd name="connsiteX0" fmla="*/ 0 w 1788591"/>
              <a:gd name="connsiteY0" fmla="*/ 1142939 h 1152433"/>
              <a:gd name="connsiteX1" fmla="*/ 1787197 w 1788591"/>
              <a:gd name="connsiteY1" fmla="*/ 0 h 1152433"/>
              <a:gd name="connsiteX2" fmla="*/ 1786317 w 1788591"/>
              <a:gd name="connsiteY2" fmla="*/ 1152433 h 1152433"/>
              <a:gd name="connsiteX3" fmla="*/ 0 w 1788591"/>
              <a:gd name="connsiteY3" fmla="*/ 1142939 h 1152433"/>
              <a:gd name="connsiteX0" fmla="*/ 0 w 1787417"/>
              <a:gd name="connsiteY0" fmla="*/ 1142939 h 1152433"/>
              <a:gd name="connsiteX1" fmla="*/ 1787197 w 1787417"/>
              <a:gd name="connsiteY1" fmla="*/ 0 h 1152433"/>
              <a:gd name="connsiteX2" fmla="*/ 1786317 w 1787417"/>
              <a:gd name="connsiteY2" fmla="*/ 1152433 h 1152433"/>
              <a:gd name="connsiteX3" fmla="*/ 0 w 1787417"/>
              <a:gd name="connsiteY3" fmla="*/ 1142939 h 1152433"/>
              <a:gd name="connsiteX0" fmla="*/ 0 w 1919387"/>
              <a:gd name="connsiteY0" fmla="*/ 1206988 h 1216482"/>
              <a:gd name="connsiteX1" fmla="*/ 1787197 w 1919387"/>
              <a:gd name="connsiteY1" fmla="*/ 64049 h 1216482"/>
              <a:gd name="connsiteX2" fmla="*/ 1786515 w 1919387"/>
              <a:gd name="connsiteY2" fmla="*/ 258989 h 1216482"/>
              <a:gd name="connsiteX3" fmla="*/ 1786317 w 1919387"/>
              <a:gd name="connsiteY3" fmla="*/ 1216482 h 1216482"/>
              <a:gd name="connsiteX4" fmla="*/ 0 w 1919387"/>
              <a:gd name="connsiteY4" fmla="*/ 1206988 h 1216482"/>
              <a:gd name="connsiteX0" fmla="*/ 0 w 2165711"/>
              <a:gd name="connsiteY0" fmla="*/ 1276232 h 1285726"/>
              <a:gd name="connsiteX1" fmla="*/ 1787197 w 2165711"/>
              <a:gd name="connsiteY1" fmla="*/ 133293 h 1285726"/>
              <a:gd name="connsiteX2" fmla="*/ 2165711 w 2165711"/>
              <a:gd name="connsiteY2" fmla="*/ 130129 h 1285726"/>
              <a:gd name="connsiteX3" fmla="*/ 1786317 w 2165711"/>
              <a:gd name="connsiteY3" fmla="*/ 1285726 h 1285726"/>
              <a:gd name="connsiteX4" fmla="*/ 0 w 2165711"/>
              <a:gd name="connsiteY4" fmla="*/ 1276232 h 1285726"/>
              <a:gd name="connsiteX0" fmla="*/ 0 w 2169137"/>
              <a:gd name="connsiteY0" fmla="*/ 1276232 h 1285726"/>
              <a:gd name="connsiteX1" fmla="*/ 1787197 w 2169137"/>
              <a:gd name="connsiteY1" fmla="*/ 133293 h 1285726"/>
              <a:gd name="connsiteX2" fmla="*/ 2165711 w 2169137"/>
              <a:gd name="connsiteY2" fmla="*/ 130129 h 1285726"/>
              <a:gd name="connsiteX3" fmla="*/ 1963800 w 2169137"/>
              <a:gd name="connsiteY3" fmla="*/ 1082913 h 1285726"/>
              <a:gd name="connsiteX4" fmla="*/ 1786317 w 2169137"/>
              <a:gd name="connsiteY4" fmla="*/ 1285726 h 1285726"/>
              <a:gd name="connsiteX5" fmla="*/ 0 w 2169137"/>
              <a:gd name="connsiteY5" fmla="*/ 1276232 h 1285726"/>
              <a:gd name="connsiteX0" fmla="*/ 0 w 2198555"/>
              <a:gd name="connsiteY0" fmla="*/ 1276232 h 1285726"/>
              <a:gd name="connsiteX1" fmla="*/ 1787197 w 2198555"/>
              <a:gd name="connsiteY1" fmla="*/ 133293 h 1285726"/>
              <a:gd name="connsiteX2" fmla="*/ 2165711 w 2198555"/>
              <a:gd name="connsiteY2" fmla="*/ 130129 h 1285726"/>
              <a:gd name="connsiteX3" fmla="*/ 2160785 w 2198555"/>
              <a:gd name="connsiteY3" fmla="*/ 1158381 h 1285726"/>
              <a:gd name="connsiteX4" fmla="*/ 1786317 w 2198555"/>
              <a:gd name="connsiteY4" fmla="*/ 1285726 h 1285726"/>
              <a:gd name="connsiteX5" fmla="*/ 0 w 2198555"/>
              <a:gd name="connsiteY5" fmla="*/ 1276232 h 1285726"/>
              <a:gd name="connsiteX0" fmla="*/ 0 w 2198555"/>
              <a:gd name="connsiteY0" fmla="*/ 1276232 h 1285726"/>
              <a:gd name="connsiteX1" fmla="*/ 1787197 w 2198555"/>
              <a:gd name="connsiteY1" fmla="*/ 133293 h 1285726"/>
              <a:gd name="connsiteX2" fmla="*/ 2165711 w 2198555"/>
              <a:gd name="connsiteY2" fmla="*/ 130129 h 1285726"/>
              <a:gd name="connsiteX3" fmla="*/ 2160785 w 2198555"/>
              <a:gd name="connsiteY3" fmla="*/ 1158381 h 1285726"/>
              <a:gd name="connsiteX4" fmla="*/ 1786317 w 2198555"/>
              <a:gd name="connsiteY4" fmla="*/ 1285726 h 1285726"/>
              <a:gd name="connsiteX5" fmla="*/ 0 w 2198555"/>
              <a:gd name="connsiteY5" fmla="*/ 1276232 h 1285726"/>
              <a:gd name="connsiteX0" fmla="*/ 0 w 2176622"/>
              <a:gd name="connsiteY0" fmla="*/ 1276232 h 1285726"/>
              <a:gd name="connsiteX1" fmla="*/ 1787197 w 2176622"/>
              <a:gd name="connsiteY1" fmla="*/ 133293 h 1285726"/>
              <a:gd name="connsiteX2" fmla="*/ 2165711 w 2176622"/>
              <a:gd name="connsiteY2" fmla="*/ 130129 h 1285726"/>
              <a:gd name="connsiteX3" fmla="*/ 2160785 w 2176622"/>
              <a:gd name="connsiteY3" fmla="*/ 1158381 h 1285726"/>
              <a:gd name="connsiteX4" fmla="*/ 1786317 w 2176622"/>
              <a:gd name="connsiteY4" fmla="*/ 1285726 h 1285726"/>
              <a:gd name="connsiteX5" fmla="*/ 0 w 2176622"/>
              <a:gd name="connsiteY5" fmla="*/ 1276232 h 1285726"/>
              <a:gd name="connsiteX0" fmla="*/ 0 w 2176622"/>
              <a:gd name="connsiteY0" fmla="*/ 1276232 h 1285726"/>
              <a:gd name="connsiteX1" fmla="*/ 1787197 w 2176622"/>
              <a:gd name="connsiteY1" fmla="*/ 133293 h 1285726"/>
              <a:gd name="connsiteX2" fmla="*/ 2165711 w 2176622"/>
              <a:gd name="connsiteY2" fmla="*/ 130129 h 1285726"/>
              <a:gd name="connsiteX3" fmla="*/ 2160785 w 2176622"/>
              <a:gd name="connsiteY3" fmla="*/ 1158381 h 1285726"/>
              <a:gd name="connsiteX4" fmla="*/ 1786317 w 2176622"/>
              <a:gd name="connsiteY4" fmla="*/ 1285726 h 1285726"/>
              <a:gd name="connsiteX5" fmla="*/ 0 w 2176622"/>
              <a:gd name="connsiteY5" fmla="*/ 1276232 h 1285726"/>
              <a:gd name="connsiteX0" fmla="*/ 0 w 2182104"/>
              <a:gd name="connsiteY0" fmla="*/ 1276232 h 1285726"/>
              <a:gd name="connsiteX1" fmla="*/ 1787197 w 2182104"/>
              <a:gd name="connsiteY1" fmla="*/ 133293 h 1285726"/>
              <a:gd name="connsiteX2" fmla="*/ 2165711 w 2182104"/>
              <a:gd name="connsiteY2" fmla="*/ 130129 h 1285726"/>
              <a:gd name="connsiteX3" fmla="*/ 2180484 w 2182104"/>
              <a:gd name="connsiteY3" fmla="*/ 1281017 h 1285726"/>
              <a:gd name="connsiteX4" fmla="*/ 1786317 w 2182104"/>
              <a:gd name="connsiteY4" fmla="*/ 1285726 h 1285726"/>
              <a:gd name="connsiteX5" fmla="*/ 0 w 2182104"/>
              <a:gd name="connsiteY5" fmla="*/ 1276232 h 1285726"/>
              <a:gd name="connsiteX0" fmla="*/ 0 w 2182104"/>
              <a:gd name="connsiteY0" fmla="*/ 1276232 h 1285726"/>
              <a:gd name="connsiteX1" fmla="*/ 1787197 w 2182104"/>
              <a:gd name="connsiteY1" fmla="*/ 133293 h 1285726"/>
              <a:gd name="connsiteX2" fmla="*/ 2165711 w 2182104"/>
              <a:gd name="connsiteY2" fmla="*/ 130129 h 1285726"/>
              <a:gd name="connsiteX3" fmla="*/ 2180484 w 2182104"/>
              <a:gd name="connsiteY3" fmla="*/ 1281017 h 1285726"/>
              <a:gd name="connsiteX4" fmla="*/ 1786317 w 2182104"/>
              <a:gd name="connsiteY4" fmla="*/ 1285726 h 1285726"/>
              <a:gd name="connsiteX5" fmla="*/ 0 w 2182104"/>
              <a:gd name="connsiteY5" fmla="*/ 1276232 h 1285726"/>
              <a:gd name="connsiteX0" fmla="*/ 0 w 2182104"/>
              <a:gd name="connsiteY0" fmla="*/ 1212644 h 1222138"/>
              <a:gd name="connsiteX1" fmla="*/ 1787197 w 2182104"/>
              <a:gd name="connsiteY1" fmla="*/ 69705 h 1222138"/>
              <a:gd name="connsiteX2" fmla="*/ 2165711 w 2182104"/>
              <a:gd name="connsiteY2" fmla="*/ 66541 h 1222138"/>
              <a:gd name="connsiteX3" fmla="*/ 2180484 w 2182104"/>
              <a:gd name="connsiteY3" fmla="*/ 1217429 h 1222138"/>
              <a:gd name="connsiteX4" fmla="*/ 1786317 w 2182104"/>
              <a:gd name="connsiteY4" fmla="*/ 1222138 h 1222138"/>
              <a:gd name="connsiteX5" fmla="*/ 0 w 2182104"/>
              <a:gd name="connsiteY5" fmla="*/ 1212644 h 1222138"/>
              <a:gd name="connsiteX0" fmla="*/ 0 w 2182104"/>
              <a:gd name="connsiteY0" fmla="*/ 1146103 h 1155597"/>
              <a:gd name="connsiteX1" fmla="*/ 1787197 w 2182104"/>
              <a:gd name="connsiteY1" fmla="*/ 3164 h 1155597"/>
              <a:gd name="connsiteX2" fmla="*/ 2165711 w 2182104"/>
              <a:gd name="connsiteY2" fmla="*/ 0 h 1155597"/>
              <a:gd name="connsiteX3" fmla="*/ 2180484 w 2182104"/>
              <a:gd name="connsiteY3" fmla="*/ 1150888 h 1155597"/>
              <a:gd name="connsiteX4" fmla="*/ 1786317 w 2182104"/>
              <a:gd name="connsiteY4" fmla="*/ 1155597 h 1155597"/>
              <a:gd name="connsiteX5" fmla="*/ 0 w 2182104"/>
              <a:gd name="connsiteY5" fmla="*/ 1146103 h 1155597"/>
              <a:gd name="connsiteX0" fmla="*/ 0 w 2182104"/>
              <a:gd name="connsiteY0" fmla="*/ 1146103 h 1155597"/>
              <a:gd name="connsiteX1" fmla="*/ 1787197 w 2182104"/>
              <a:gd name="connsiteY1" fmla="*/ 3164 h 1155597"/>
              <a:gd name="connsiteX2" fmla="*/ 2165711 w 2182104"/>
              <a:gd name="connsiteY2" fmla="*/ 0 h 1155597"/>
              <a:gd name="connsiteX3" fmla="*/ 2180484 w 2182104"/>
              <a:gd name="connsiteY3" fmla="*/ 1150888 h 1155597"/>
              <a:gd name="connsiteX4" fmla="*/ 1786317 w 2182104"/>
              <a:gd name="connsiteY4" fmla="*/ 1155597 h 1155597"/>
              <a:gd name="connsiteX5" fmla="*/ 0 w 2182104"/>
              <a:gd name="connsiteY5" fmla="*/ 1146103 h 1155597"/>
              <a:gd name="connsiteX0" fmla="*/ 0 w 2200409"/>
              <a:gd name="connsiteY0" fmla="*/ 1142939 h 1152433"/>
              <a:gd name="connsiteX1" fmla="*/ 1787197 w 2200409"/>
              <a:gd name="connsiteY1" fmla="*/ 0 h 1152433"/>
              <a:gd name="connsiteX2" fmla="*/ 2190334 w 2200409"/>
              <a:gd name="connsiteY2" fmla="*/ 9414 h 1152433"/>
              <a:gd name="connsiteX3" fmla="*/ 2180484 w 2200409"/>
              <a:gd name="connsiteY3" fmla="*/ 1147724 h 1152433"/>
              <a:gd name="connsiteX4" fmla="*/ 1786317 w 2200409"/>
              <a:gd name="connsiteY4" fmla="*/ 1152433 h 1152433"/>
              <a:gd name="connsiteX5" fmla="*/ 0 w 2200409"/>
              <a:gd name="connsiteY5" fmla="*/ 1142939 h 1152433"/>
              <a:gd name="connsiteX0" fmla="*/ 0 w 2190334"/>
              <a:gd name="connsiteY0" fmla="*/ 1142939 h 1152433"/>
              <a:gd name="connsiteX1" fmla="*/ 1787197 w 2190334"/>
              <a:gd name="connsiteY1" fmla="*/ 0 h 1152433"/>
              <a:gd name="connsiteX2" fmla="*/ 2190334 w 2190334"/>
              <a:gd name="connsiteY2" fmla="*/ 9414 h 1152433"/>
              <a:gd name="connsiteX3" fmla="*/ 2180484 w 2190334"/>
              <a:gd name="connsiteY3" fmla="*/ 1147724 h 1152433"/>
              <a:gd name="connsiteX4" fmla="*/ 1786317 w 2190334"/>
              <a:gd name="connsiteY4" fmla="*/ 1152433 h 1152433"/>
              <a:gd name="connsiteX5" fmla="*/ 0 w 2190334"/>
              <a:gd name="connsiteY5" fmla="*/ 1142939 h 1152433"/>
              <a:gd name="connsiteX0" fmla="*/ 0 w 2190334"/>
              <a:gd name="connsiteY0" fmla="*/ 1142939 h 1152433"/>
              <a:gd name="connsiteX1" fmla="*/ 1787197 w 2190334"/>
              <a:gd name="connsiteY1" fmla="*/ 0 h 1152433"/>
              <a:gd name="connsiteX2" fmla="*/ 2190334 w 2190334"/>
              <a:gd name="connsiteY2" fmla="*/ 9414 h 1152433"/>
              <a:gd name="connsiteX3" fmla="*/ 2180484 w 2190334"/>
              <a:gd name="connsiteY3" fmla="*/ 1147724 h 1152433"/>
              <a:gd name="connsiteX4" fmla="*/ 1786317 w 2190334"/>
              <a:gd name="connsiteY4" fmla="*/ 1152433 h 1152433"/>
              <a:gd name="connsiteX5" fmla="*/ 0 w 2190334"/>
              <a:gd name="connsiteY5" fmla="*/ 1142939 h 1152433"/>
              <a:gd name="connsiteX0" fmla="*/ 0 w 2190334"/>
              <a:gd name="connsiteY0" fmla="*/ 1139795 h 1149289"/>
              <a:gd name="connsiteX1" fmla="*/ 1800329 w 2190334"/>
              <a:gd name="connsiteY1" fmla="*/ 0 h 1149289"/>
              <a:gd name="connsiteX2" fmla="*/ 2190334 w 2190334"/>
              <a:gd name="connsiteY2" fmla="*/ 6270 h 1149289"/>
              <a:gd name="connsiteX3" fmla="*/ 2180484 w 2190334"/>
              <a:gd name="connsiteY3" fmla="*/ 1144580 h 1149289"/>
              <a:gd name="connsiteX4" fmla="*/ 1786317 w 2190334"/>
              <a:gd name="connsiteY4" fmla="*/ 1149289 h 1149289"/>
              <a:gd name="connsiteX5" fmla="*/ 0 w 2190334"/>
              <a:gd name="connsiteY5" fmla="*/ 1139795 h 114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334" h="1149289">
                <a:moveTo>
                  <a:pt x="0" y="1139795"/>
                </a:moveTo>
                <a:lnTo>
                  <a:pt x="1800329" y="0"/>
                </a:lnTo>
                <a:cubicBezTo>
                  <a:pt x="2103007" y="2370"/>
                  <a:pt x="1919627" y="12301"/>
                  <a:pt x="2190334" y="6270"/>
                </a:cubicBezTo>
                <a:cubicBezTo>
                  <a:pt x="2185296" y="771428"/>
                  <a:pt x="2189546" y="241324"/>
                  <a:pt x="2180484" y="1144580"/>
                </a:cubicBezTo>
                <a:cubicBezTo>
                  <a:pt x="1915342" y="1148510"/>
                  <a:pt x="2067654" y="1148515"/>
                  <a:pt x="1786317" y="1149289"/>
                </a:cubicBezTo>
                <a:lnTo>
                  <a:pt x="0" y="1139795"/>
                </a:lnTo>
                <a:close/>
              </a:path>
            </a:pathLst>
          </a:custGeom>
          <a:gradFill>
            <a:gsLst>
              <a:gs pos="85000">
                <a:srgbClr val="B5D5F7"/>
              </a:gs>
              <a:gs pos="0">
                <a:schemeClr val="bg1"/>
              </a:gs>
              <a:gs pos="100000">
                <a:schemeClr val="bg1"/>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rIns="822960" rtlCol="0" anchor="b" anchorCtr="0"/>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Early Phase 1, technical information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gathering, surveys, and analysis</a:t>
            </a:r>
          </a:p>
        </p:txBody>
      </p:sp>
      <p:cxnSp>
        <p:nvCxnSpPr>
          <p:cNvPr id="9" name="Straight Connector 8">
            <a:extLst>
              <a:ext uri="{FF2B5EF4-FFF2-40B4-BE49-F238E27FC236}">
                <a16:creationId xmlns:a16="http://schemas.microsoft.com/office/drawing/2014/main" id="{0FE33211-AE80-46C2-961F-DA3A1A32D259}"/>
              </a:ext>
            </a:extLst>
          </p:cNvPr>
          <p:cNvCxnSpPr>
            <a:cxnSpLocks/>
            <a:stCxn id="53" idx="0"/>
          </p:cNvCxnSpPr>
          <p:nvPr/>
        </p:nvCxnSpPr>
        <p:spPr>
          <a:xfrm>
            <a:off x="4437909" y="282693"/>
            <a:ext cx="0" cy="6492240"/>
          </a:xfrm>
          <a:prstGeom prst="line">
            <a:avLst/>
          </a:prstGeom>
          <a:ln w="28575">
            <a:solidFill>
              <a:srgbClr val="092F57"/>
            </a:solidFill>
          </a:ln>
        </p:spPr>
        <p:style>
          <a:lnRef idx="1">
            <a:schemeClr val="accent4"/>
          </a:lnRef>
          <a:fillRef idx="0">
            <a:schemeClr val="accent4"/>
          </a:fillRef>
          <a:effectRef idx="0">
            <a:schemeClr val="accent4"/>
          </a:effectRef>
          <a:fontRef idx="minor">
            <a:schemeClr val="tx1"/>
          </a:fontRef>
        </p:style>
      </p:cxnSp>
      <p:sp>
        <p:nvSpPr>
          <p:cNvPr id="93" name="Rectangle 92">
            <a:extLst>
              <a:ext uri="{FF2B5EF4-FFF2-40B4-BE49-F238E27FC236}">
                <a16:creationId xmlns:a16="http://schemas.microsoft.com/office/drawing/2014/main" id="{CABA052C-13B8-4582-9C94-DDF246019664}"/>
              </a:ext>
            </a:extLst>
          </p:cNvPr>
          <p:cNvSpPr/>
          <p:nvPr/>
        </p:nvSpPr>
        <p:spPr>
          <a:xfrm>
            <a:off x="2630407" y="2360868"/>
            <a:ext cx="269240" cy="278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 name="Rectangle 2">
            <a:extLst>
              <a:ext uri="{FF2B5EF4-FFF2-40B4-BE49-F238E27FC236}">
                <a16:creationId xmlns:a16="http://schemas.microsoft.com/office/drawing/2014/main" id="{EEE7BC82-F79A-404A-8D77-88048ED3D9C3}"/>
              </a:ext>
            </a:extLst>
          </p:cNvPr>
          <p:cNvSpPr/>
          <p:nvPr/>
        </p:nvSpPr>
        <p:spPr>
          <a:xfrm>
            <a:off x="37788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JUL</a:t>
            </a:r>
          </a:p>
        </p:txBody>
      </p:sp>
      <p:sp>
        <p:nvSpPr>
          <p:cNvPr id="184" name="Rectangle 183">
            <a:extLst>
              <a:ext uri="{FF2B5EF4-FFF2-40B4-BE49-F238E27FC236}">
                <a16:creationId xmlns:a16="http://schemas.microsoft.com/office/drawing/2014/main" id="{87CD117D-5686-402F-A74F-05ECC5AFF1C8}"/>
              </a:ext>
            </a:extLst>
          </p:cNvPr>
          <p:cNvSpPr/>
          <p:nvPr/>
        </p:nvSpPr>
        <p:spPr>
          <a:xfrm>
            <a:off x="97202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AUG</a:t>
            </a:r>
          </a:p>
        </p:txBody>
      </p:sp>
      <p:sp>
        <p:nvSpPr>
          <p:cNvPr id="187" name="Rectangle 186">
            <a:extLst>
              <a:ext uri="{FF2B5EF4-FFF2-40B4-BE49-F238E27FC236}">
                <a16:creationId xmlns:a16="http://schemas.microsoft.com/office/drawing/2014/main" id="{A525EBEA-6750-41D9-805A-A68BE13C8D73}"/>
              </a:ext>
            </a:extLst>
          </p:cNvPr>
          <p:cNvSpPr/>
          <p:nvPr/>
        </p:nvSpPr>
        <p:spPr>
          <a:xfrm>
            <a:off x="156617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SEP</a:t>
            </a:r>
          </a:p>
        </p:txBody>
      </p:sp>
      <p:sp>
        <p:nvSpPr>
          <p:cNvPr id="193" name="Rectangle 192">
            <a:extLst>
              <a:ext uri="{FF2B5EF4-FFF2-40B4-BE49-F238E27FC236}">
                <a16:creationId xmlns:a16="http://schemas.microsoft.com/office/drawing/2014/main" id="{E00011BE-2BD1-40B9-A973-E5BC66DFD048}"/>
              </a:ext>
            </a:extLst>
          </p:cNvPr>
          <p:cNvSpPr/>
          <p:nvPr/>
        </p:nvSpPr>
        <p:spPr>
          <a:xfrm>
            <a:off x="275446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NOV</a:t>
            </a:r>
          </a:p>
        </p:txBody>
      </p:sp>
      <p:sp>
        <p:nvSpPr>
          <p:cNvPr id="194" name="Rectangle 193">
            <a:extLst>
              <a:ext uri="{FF2B5EF4-FFF2-40B4-BE49-F238E27FC236}">
                <a16:creationId xmlns:a16="http://schemas.microsoft.com/office/drawing/2014/main" id="{DA27B88A-4E2E-485F-BE52-F594FC88AF68}"/>
              </a:ext>
            </a:extLst>
          </p:cNvPr>
          <p:cNvSpPr/>
          <p:nvPr/>
        </p:nvSpPr>
        <p:spPr>
          <a:xfrm>
            <a:off x="394275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JAN</a:t>
            </a:r>
          </a:p>
        </p:txBody>
      </p:sp>
      <p:sp>
        <p:nvSpPr>
          <p:cNvPr id="195" name="Rectangle 194">
            <a:extLst>
              <a:ext uri="{FF2B5EF4-FFF2-40B4-BE49-F238E27FC236}">
                <a16:creationId xmlns:a16="http://schemas.microsoft.com/office/drawing/2014/main" id="{545F3BFF-224B-4E31-B850-CB66B909E2E1}"/>
              </a:ext>
            </a:extLst>
          </p:cNvPr>
          <p:cNvSpPr/>
          <p:nvPr/>
        </p:nvSpPr>
        <p:spPr>
          <a:xfrm>
            <a:off x="334860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DEC</a:t>
            </a:r>
          </a:p>
        </p:txBody>
      </p:sp>
      <p:sp>
        <p:nvSpPr>
          <p:cNvPr id="197" name="Rectangle 196">
            <a:extLst>
              <a:ext uri="{FF2B5EF4-FFF2-40B4-BE49-F238E27FC236}">
                <a16:creationId xmlns:a16="http://schemas.microsoft.com/office/drawing/2014/main" id="{77BFCD0E-572F-4A77-9536-1DB446D738DB}"/>
              </a:ext>
            </a:extLst>
          </p:cNvPr>
          <p:cNvSpPr/>
          <p:nvPr/>
        </p:nvSpPr>
        <p:spPr>
          <a:xfrm>
            <a:off x="1836802" y="668508"/>
            <a:ext cx="963548" cy="548640"/>
          </a:xfrm>
          <a:prstGeom prst="rect">
            <a:avLst/>
          </a:prstGeom>
          <a:solidFill>
            <a:schemeClr val="accent5">
              <a:lumMod val="20000"/>
              <a:lumOff val="80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r>
              <a:rPr lang="en-US" sz="1600" dirty="0">
                <a:solidFill>
                  <a:prstClr val="black"/>
                </a:solidFill>
                <a:latin typeface="Calibri" panose="020F0502020204030204" pitchFamily="34" charset="0"/>
                <a:cs typeface="Calibri" panose="020F0502020204030204" pitchFamily="34" charset="0"/>
              </a:rPr>
              <a:t>50+ BPR sessions</a:t>
            </a:r>
          </a:p>
        </p:txBody>
      </p:sp>
      <p:sp>
        <p:nvSpPr>
          <p:cNvPr id="13" name="Rectangle 12">
            <a:extLst>
              <a:ext uri="{FF2B5EF4-FFF2-40B4-BE49-F238E27FC236}">
                <a16:creationId xmlns:a16="http://schemas.microsoft.com/office/drawing/2014/main" id="{1D130AFF-6BB9-4769-981F-1F7C51BF577E}"/>
              </a:ext>
            </a:extLst>
          </p:cNvPr>
          <p:cNvSpPr/>
          <p:nvPr/>
        </p:nvSpPr>
        <p:spPr>
          <a:xfrm>
            <a:off x="488951" y="667095"/>
            <a:ext cx="1335499" cy="548640"/>
          </a:xfrm>
          <a:prstGeom prst="rect">
            <a:avLst/>
          </a:prstGeom>
          <a:solidFill>
            <a:schemeClr val="accent5">
              <a:lumMod val="20000"/>
              <a:lumOff val="80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Infor Orientations </a:t>
            </a:r>
          </a:p>
        </p:txBody>
      </p:sp>
      <p:sp>
        <p:nvSpPr>
          <p:cNvPr id="24" name="Rectangle 23">
            <a:extLst>
              <a:ext uri="{FF2B5EF4-FFF2-40B4-BE49-F238E27FC236}">
                <a16:creationId xmlns:a16="http://schemas.microsoft.com/office/drawing/2014/main" id="{633E7A24-F468-4B6E-BC68-5FA2FE4952C1}"/>
              </a:ext>
            </a:extLst>
          </p:cNvPr>
          <p:cNvSpPr/>
          <p:nvPr/>
        </p:nvSpPr>
        <p:spPr>
          <a:xfrm>
            <a:off x="2267959" y="2095453"/>
            <a:ext cx="1730002" cy="548640"/>
          </a:xfrm>
          <a:prstGeom prst="rect">
            <a:avLst/>
          </a:prstGeom>
          <a:gradFill>
            <a:gsLst>
              <a:gs pos="100000">
                <a:srgbClr val="D5EBE0"/>
              </a:gs>
              <a:gs pos="0">
                <a:srgbClr val="E2F3DB"/>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Phase 2 Luma Base Configure</a:t>
            </a:r>
          </a:p>
        </p:txBody>
      </p:sp>
      <p:sp>
        <p:nvSpPr>
          <p:cNvPr id="53" name="TextBox 52">
            <a:extLst>
              <a:ext uri="{FF2B5EF4-FFF2-40B4-BE49-F238E27FC236}">
                <a16:creationId xmlns:a16="http://schemas.microsoft.com/office/drawing/2014/main" id="{DEBF0AC0-03E9-40B9-BDE6-E9BDD5274A6E}"/>
              </a:ext>
            </a:extLst>
          </p:cNvPr>
          <p:cNvSpPr txBox="1"/>
          <p:nvPr/>
        </p:nvSpPr>
        <p:spPr>
          <a:xfrm>
            <a:off x="4208519" y="282694"/>
            <a:ext cx="45878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14504">
                    <a:lumMod val="60000"/>
                    <a:lumOff val="40000"/>
                  </a:srgbClr>
                </a:solidFill>
                <a:effectLst/>
                <a:uLnTx/>
                <a:uFillTx/>
                <a:latin typeface="Gill Sans MT" panose="020B0502020104020203"/>
                <a:ea typeface="+mn-ea"/>
                <a:cs typeface="+mn-cs"/>
                <a:sym typeface="Wingdings" panose="05000000000000000000" pitchFamily="2" charset="2"/>
              </a:rPr>
              <a:t></a:t>
            </a:r>
            <a:endParaRPr kumimoji="0" lang="en-US" sz="2400" b="1" i="0" u="none" strike="noStrike" kern="1200" cap="none" spc="0" normalizeH="0" baseline="0" noProof="0" dirty="0">
              <a:ln>
                <a:noFill/>
              </a:ln>
              <a:solidFill>
                <a:srgbClr val="E14504">
                  <a:lumMod val="60000"/>
                  <a:lumOff val="40000"/>
                </a:srgbClr>
              </a:solidFill>
              <a:effectLst/>
              <a:uLnTx/>
              <a:uFillTx/>
              <a:latin typeface="Gill Sans MT" panose="020B0502020104020203"/>
              <a:ea typeface="+mn-ea"/>
              <a:cs typeface="+mn-cs"/>
            </a:endParaRPr>
          </a:p>
        </p:txBody>
      </p:sp>
      <p:sp>
        <p:nvSpPr>
          <p:cNvPr id="55" name="Rectangle 54">
            <a:extLst>
              <a:ext uri="{FF2B5EF4-FFF2-40B4-BE49-F238E27FC236}">
                <a16:creationId xmlns:a16="http://schemas.microsoft.com/office/drawing/2014/main" id="{242D406A-DE16-4677-8533-DCE4255A4F29}"/>
              </a:ext>
            </a:extLst>
          </p:cNvPr>
          <p:cNvSpPr/>
          <p:nvPr/>
        </p:nvSpPr>
        <p:spPr>
          <a:xfrm>
            <a:off x="216031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OCT</a:t>
            </a:r>
          </a:p>
        </p:txBody>
      </p:sp>
      <p:sp>
        <p:nvSpPr>
          <p:cNvPr id="56" name="Rectangle 55">
            <a:extLst>
              <a:ext uri="{FF2B5EF4-FFF2-40B4-BE49-F238E27FC236}">
                <a16:creationId xmlns:a16="http://schemas.microsoft.com/office/drawing/2014/main" id="{49CABE12-3263-4F52-B2E6-6B4172DFF216}"/>
              </a:ext>
            </a:extLst>
          </p:cNvPr>
          <p:cNvSpPr/>
          <p:nvPr/>
        </p:nvSpPr>
        <p:spPr>
          <a:xfrm>
            <a:off x="453689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FEB</a:t>
            </a:r>
          </a:p>
        </p:txBody>
      </p:sp>
      <p:sp>
        <p:nvSpPr>
          <p:cNvPr id="57" name="Rectangle 56">
            <a:extLst>
              <a:ext uri="{FF2B5EF4-FFF2-40B4-BE49-F238E27FC236}">
                <a16:creationId xmlns:a16="http://schemas.microsoft.com/office/drawing/2014/main" id="{1544C69B-D4B1-4BB7-BDFE-EF232CBA698D}"/>
              </a:ext>
            </a:extLst>
          </p:cNvPr>
          <p:cNvSpPr/>
          <p:nvPr/>
        </p:nvSpPr>
        <p:spPr>
          <a:xfrm>
            <a:off x="5131040"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MAR</a:t>
            </a:r>
          </a:p>
        </p:txBody>
      </p:sp>
      <p:sp>
        <p:nvSpPr>
          <p:cNvPr id="58" name="Rectangle 57">
            <a:extLst>
              <a:ext uri="{FF2B5EF4-FFF2-40B4-BE49-F238E27FC236}">
                <a16:creationId xmlns:a16="http://schemas.microsoft.com/office/drawing/2014/main" id="{E3D1D163-AD2E-4CEF-81BC-71DD38481561}"/>
              </a:ext>
            </a:extLst>
          </p:cNvPr>
          <p:cNvSpPr/>
          <p:nvPr/>
        </p:nvSpPr>
        <p:spPr>
          <a:xfrm>
            <a:off x="5725185" y="56260"/>
            <a:ext cx="566424" cy="24688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APR</a:t>
            </a:r>
          </a:p>
        </p:txBody>
      </p:sp>
      <p:sp>
        <p:nvSpPr>
          <p:cNvPr id="69" name="Rectangle 68">
            <a:extLst>
              <a:ext uri="{FF2B5EF4-FFF2-40B4-BE49-F238E27FC236}">
                <a16:creationId xmlns:a16="http://schemas.microsoft.com/office/drawing/2014/main" id="{3BF6E9CB-1558-474F-A2F1-349D5321BAC8}"/>
              </a:ext>
            </a:extLst>
          </p:cNvPr>
          <p:cNvSpPr/>
          <p:nvPr/>
        </p:nvSpPr>
        <p:spPr>
          <a:xfrm>
            <a:off x="1773868" y="667095"/>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1" name="Rectangle 70">
            <a:extLst>
              <a:ext uri="{FF2B5EF4-FFF2-40B4-BE49-F238E27FC236}">
                <a16:creationId xmlns:a16="http://schemas.microsoft.com/office/drawing/2014/main" id="{8F11A126-E442-47F3-A51D-B812FA3BC8D1}"/>
              </a:ext>
            </a:extLst>
          </p:cNvPr>
          <p:cNvSpPr/>
          <p:nvPr/>
        </p:nvSpPr>
        <p:spPr>
          <a:xfrm>
            <a:off x="2770191" y="667540"/>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2" name="Rectangle 71">
            <a:extLst>
              <a:ext uri="{FF2B5EF4-FFF2-40B4-BE49-F238E27FC236}">
                <a16:creationId xmlns:a16="http://schemas.microsoft.com/office/drawing/2014/main" id="{06751A21-3DF1-4237-839B-D5F0810343D2}"/>
              </a:ext>
            </a:extLst>
          </p:cNvPr>
          <p:cNvSpPr/>
          <p:nvPr/>
        </p:nvSpPr>
        <p:spPr>
          <a:xfrm>
            <a:off x="2834534" y="2888643"/>
            <a:ext cx="1163419" cy="548640"/>
          </a:xfrm>
          <a:prstGeom prst="rect">
            <a:avLst/>
          </a:prstGeom>
          <a:gradFill>
            <a:gsLst>
              <a:gs pos="100000">
                <a:srgbClr val="D5EBE0"/>
              </a:gs>
              <a:gs pos="0">
                <a:srgbClr val="E2F3DB"/>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Workshops</a:t>
            </a:r>
          </a:p>
        </p:txBody>
      </p:sp>
      <p:grpSp>
        <p:nvGrpSpPr>
          <p:cNvPr id="4" name="Group 3">
            <a:extLst>
              <a:ext uri="{FF2B5EF4-FFF2-40B4-BE49-F238E27FC236}">
                <a16:creationId xmlns:a16="http://schemas.microsoft.com/office/drawing/2014/main" id="{27EB38FB-FE3A-494D-8B23-5A1501ADA9D8}"/>
              </a:ext>
            </a:extLst>
          </p:cNvPr>
          <p:cNvGrpSpPr/>
          <p:nvPr/>
        </p:nvGrpSpPr>
        <p:grpSpPr>
          <a:xfrm>
            <a:off x="3152523" y="2637680"/>
            <a:ext cx="762506" cy="274320"/>
            <a:chOff x="3152523" y="2465160"/>
            <a:chExt cx="762506" cy="274320"/>
          </a:xfrm>
        </p:grpSpPr>
        <p:cxnSp>
          <p:nvCxnSpPr>
            <p:cNvPr id="74" name="Connector: Elbow 9">
              <a:extLst>
                <a:ext uri="{FF2B5EF4-FFF2-40B4-BE49-F238E27FC236}">
                  <a16:creationId xmlns:a16="http://schemas.microsoft.com/office/drawing/2014/main" id="{6AA5D8EB-A5F5-4268-92CB-86CA8734A2D0}"/>
                </a:ext>
              </a:extLst>
            </p:cNvPr>
            <p:cNvCxnSpPr>
              <a:cxnSpLocks/>
            </p:cNvCxnSpPr>
            <p:nvPr/>
          </p:nvCxnSpPr>
          <p:spPr>
            <a:xfrm>
              <a:off x="3152523"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Connector: Elbow 9">
              <a:extLst>
                <a:ext uri="{FF2B5EF4-FFF2-40B4-BE49-F238E27FC236}">
                  <a16:creationId xmlns:a16="http://schemas.microsoft.com/office/drawing/2014/main" id="{CAD4B8AA-9135-4B32-8341-9EA21A85F273}"/>
                </a:ext>
              </a:extLst>
            </p:cNvPr>
            <p:cNvCxnSpPr>
              <a:cxnSpLocks/>
            </p:cNvCxnSpPr>
            <p:nvPr/>
          </p:nvCxnSpPr>
          <p:spPr>
            <a:xfrm>
              <a:off x="3360096"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Connector: Elbow 9">
              <a:extLst>
                <a:ext uri="{FF2B5EF4-FFF2-40B4-BE49-F238E27FC236}">
                  <a16:creationId xmlns:a16="http://schemas.microsoft.com/office/drawing/2014/main" id="{936A03B6-E710-4E67-B52E-1F018D4B8C56}"/>
                </a:ext>
              </a:extLst>
            </p:cNvPr>
            <p:cNvCxnSpPr>
              <a:cxnSpLocks/>
            </p:cNvCxnSpPr>
            <p:nvPr/>
          </p:nvCxnSpPr>
          <p:spPr>
            <a:xfrm>
              <a:off x="3762428"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Connector: Elbow 9">
              <a:extLst>
                <a:ext uri="{FF2B5EF4-FFF2-40B4-BE49-F238E27FC236}">
                  <a16:creationId xmlns:a16="http://schemas.microsoft.com/office/drawing/2014/main" id="{757FD463-A7E2-43D0-8699-690411FD9B63}"/>
                </a:ext>
              </a:extLst>
            </p:cNvPr>
            <p:cNvCxnSpPr>
              <a:cxnSpLocks/>
            </p:cNvCxnSpPr>
            <p:nvPr/>
          </p:nvCxnSpPr>
          <p:spPr>
            <a:xfrm>
              <a:off x="3915029" y="2465160"/>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0" name="Rectangle 79">
            <a:extLst>
              <a:ext uri="{FF2B5EF4-FFF2-40B4-BE49-F238E27FC236}">
                <a16:creationId xmlns:a16="http://schemas.microsoft.com/office/drawing/2014/main" id="{690C75FE-2F5D-45E8-B468-7B3257D64BCF}"/>
              </a:ext>
            </a:extLst>
          </p:cNvPr>
          <p:cNvSpPr/>
          <p:nvPr/>
        </p:nvSpPr>
        <p:spPr>
          <a:xfrm>
            <a:off x="3975093" y="2094484"/>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1" name="Rectangle 80">
            <a:extLst>
              <a:ext uri="{FF2B5EF4-FFF2-40B4-BE49-F238E27FC236}">
                <a16:creationId xmlns:a16="http://schemas.microsoft.com/office/drawing/2014/main" id="{D9E98C5F-D7E4-4433-A610-B914AA962DB5}"/>
              </a:ext>
            </a:extLst>
          </p:cNvPr>
          <p:cNvSpPr/>
          <p:nvPr/>
        </p:nvSpPr>
        <p:spPr>
          <a:xfrm>
            <a:off x="3976814" y="2887674"/>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2" name="Rectangle 81">
            <a:extLst>
              <a:ext uri="{FF2B5EF4-FFF2-40B4-BE49-F238E27FC236}">
                <a16:creationId xmlns:a16="http://schemas.microsoft.com/office/drawing/2014/main" id="{EDF6B054-8B90-480C-A9FD-A163DAFB6BCD}"/>
              </a:ext>
            </a:extLst>
          </p:cNvPr>
          <p:cNvSpPr/>
          <p:nvPr/>
        </p:nvSpPr>
        <p:spPr>
          <a:xfrm rot="16200000">
            <a:off x="3627118" y="1184859"/>
            <a:ext cx="1423096" cy="176651"/>
          </a:xfrm>
          <a:prstGeom prst="rect">
            <a:avLst/>
          </a:prstGeom>
        </p:spPr>
        <p:txBody>
          <a:bodyPr wrap="square" lIns="0" tIns="0" rIns="0" bIns="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Jan </a:t>
            </a:r>
            <a:r>
              <a:rPr lang="en-US" sz="1400" spc="40" dirty="0">
                <a:solidFill>
                  <a:prstClr val="black"/>
                </a:solidFill>
                <a:latin typeface="Calibri" panose="020F0502020204030204" pitchFamily="34" charset="0"/>
                <a:ea typeface="Calibri" panose="020F0502020204030204" pitchFamily="34" charset="0"/>
              </a:rPr>
              <a:t>27</a:t>
            </a:r>
            <a:r>
              <a:rPr kumimoji="0" lang="en-US" sz="1400" b="0" i="0" u="none" strike="noStrike" kern="1200" cap="none" spc="4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2022</a:t>
            </a:r>
          </a:p>
        </p:txBody>
      </p:sp>
      <p:sp>
        <p:nvSpPr>
          <p:cNvPr id="108" name="Rectangle 107">
            <a:extLst>
              <a:ext uri="{FF2B5EF4-FFF2-40B4-BE49-F238E27FC236}">
                <a16:creationId xmlns:a16="http://schemas.microsoft.com/office/drawing/2014/main" id="{B95CB831-B40B-4BFA-8964-3C980A88A9D8}"/>
              </a:ext>
            </a:extLst>
          </p:cNvPr>
          <p:cNvSpPr/>
          <p:nvPr/>
        </p:nvSpPr>
        <p:spPr>
          <a:xfrm>
            <a:off x="4225057" y="3534931"/>
            <a:ext cx="480569" cy="548640"/>
          </a:xfrm>
          <a:prstGeom prst="rect">
            <a:avLst/>
          </a:prstGeom>
          <a:gradFill flip="none" rotWithShape="1">
            <a:gsLst>
              <a:gs pos="0">
                <a:schemeClr val="accent5">
                  <a:lumMod val="20000"/>
                  <a:lumOff val="80000"/>
                </a:schemeClr>
              </a:gs>
              <a:gs pos="40000">
                <a:srgbClr val="CAE4E5"/>
              </a:gs>
              <a:gs pos="100000">
                <a:srgbClr val="A1CAF5"/>
              </a:gs>
            </a:gsLst>
            <a:lin ang="0" scaled="1"/>
            <a:tileRect/>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Sprint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a:t>
            </a:r>
          </a:p>
        </p:txBody>
      </p:sp>
      <p:sp>
        <p:nvSpPr>
          <p:cNvPr id="109" name="Rectangle 108">
            <a:extLst>
              <a:ext uri="{FF2B5EF4-FFF2-40B4-BE49-F238E27FC236}">
                <a16:creationId xmlns:a16="http://schemas.microsoft.com/office/drawing/2014/main" id="{DA493941-ED87-4817-AAF6-E7FF2BC15B6B}"/>
              </a:ext>
            </a:extLst>
          </p:cNvPr>
          <p:cNvSpPr/>
          <p:nvPr/>
        </p:nvSpPr>
        <p:spPr>
          <a:xfrm>
            <a:off x="4734078" y="3534931"/>
            <a:ext cx="543668" cy="548640"/>
          </a:xfrm>
          <a:prstGeom prst="rect">
            <a:avLst/>
          </a:prstGeom>
          <a:solidFill>
            <a:schemeClr val="accent6">
              <a:lumMod val="25000"/>
              <a:lumOff val="75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Sprint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a:t>
            </a:r>
          </a:p>
        </p:txBody>
      </p:sp>
      <p:sp>
        <p:nvSpPr>
          <p:cNvPr id="113" name="Rectangle 112">
            <a:extLst>
              <a:ext uri="{FF2B5EF4-FFF2-40B4-BE49-F238E27FC236}">
                <a16:creationId xmlns:a16="http://schemas.microsoft.com/office/drawing/2014/main" id="{80BADCB4-26AD-437C-8EAE-25F796C0EA5E}"/>
              </a:ext>
            </a:extLst>
          </p:cNvPr>
          <p:cNvSpPr/>
          <p:nvPr/>
        </p:nvSpPr>
        <p:spPr>
          <a:xfrm>
            <a:off x="5696881" y="325061"/>
            <a:ext cx="45719" cy="653796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cxnSp>
        <p:nvCxnSpPr>
          <p:cNvPr id="114" name="Connector: Elbow 9">
            <a:extLst>
              <a:ext uri="{FF2B5EF4-FFF2-40B4-BE49-F238E27FC236}">
                <a16:creationId xmlns:a16="http://schemas.microsoft.com/office/drawing/2014/main" id="{40AAA42D-471F-4E9A-90DB-D086ABCC5EB7}"/>
              </a:ext>
            </a:extLst>
          </p:cNvPr>
          <p:cNvCxnSpPr>
            <a:cxnSpLocks/>
          </p:cNvCxnSpPr>
          <p:nvPr/>
        </p:nvCxnSpPr>
        <p:spPr>
          <a:xfrm>
            <a:off x="4331506"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Connector: Elbow 9">
            <a:extLst>
              <a:ext uri="{FF2B5EF4-FFF2-40B4-BE49-F238E27FC236}">
                <a16:creationId xmlns:a16="http://schemas.microsoft.com/office/drawing/2014/main" id="{D5F40367-7025-4847-9CA6-96F5376EAF33}"/>
              </a:ext>
            </a:extLst>
          </p:cNvPr>
          <p:cNvCxnSpPr>
            <a:cxnSpLocks/>
          </p:cNvCxnSpPr>
          <p:nvPr/>
        </p:nvCxnSpPr>
        <p:spPr>
          <a:xfrm>
            <a:off x="4726256"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7" name="Connector: Elbow 9">
            <a:extLst>
              <a:ext uri="{FF2B5EF4-FFF2-40B4-BE49-F238E27FC236}">
                <a16:creationId xmlns:a16="http://schemas.microsoft.com/office/drawing/2014/main" id="{3F75BB03-C918-48A1-B1CC-55356DB69DB2}"/>
              </a:ext>
            </a:extLst>
          </p:cNvPr>
          <p:cNvCxnSpPr>
            <a:cxnSpLocks/>
          </p:cNvCxnSpPr>
          <p:nvPr/>
        </p:nvCxnSpPr>
        <p:spPr>
          <a:xfrm>
            <a:off x="5012531"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Connector: Elbow 9">
            <a:extLst>
              <a:ext uri="{FF2B5EF4-FFF2-40B4-BE49-F238E27FC236}">
                <a16:creationId xmlns:a16="http://schemas.microsoft.com/office/drawing/2014/main" id="{577B6075-D869-4649-B9CE-1F45EA11B2EB}"/>
              </a:ext>
            </a:extLst>
          </p:cNvPr>
          <p:cNvCxnSpPr>
            <a:cxnSpLocks/>
          </p:cNvCxnSpPr>
          <p:nvPr/>
        </p:nvCxnSpPr>
        <p:spPr>
          <a:xfrm>
            <a:off x="5298806"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Connector: Elbow 9">
            <a:extLst>
              <a:ext uri="{FF2B5EF4-FFF2-40B4-BE49-F238E27FC236}">
                <a16:creationId xmlns:a16="http://schemas.microsoft.com/office/drawing/2014/main" id="{6ECBF8D1-3D0A-4C8B-B09D-FEBCF78330B1}"/>
              </a:ext>
            </a:extLst>
          </p:cNvPr>
          <p:cNvCxnSpPr>
            <a:cxnSpLocks/>
          </p:cNvCxnSpPr>
          <p:nvPr/>
        </p:nvCxnSpPr>
        <p:spPr>
          <a:xfrm>
            <a:off x="5585079" y="4083571"/>
            <a:ext cx="0" cy="274320"/>
          </a:xfrm>
          <a:prstGeom prst="straightConnector1">
            <a:avLst/>
          </a:prstGeom>
          <a:ln w="127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44BF8F17-72E4-4507-A408-A02B8C4DBA60}"/>
              </a:ext>
            </a:extLst>
          </p:cNvPr>
          <p:cNvSpPr/>
          <p:nvPr/>
        </p:nvSpPr>
        <p:spPr>
          <a:xfrm>
            <a:off x="3949691" y="4972071"/>
            <a:ext cx="1175655" cy="548640"/>
          </a:xfrm>
          <a:prstGeom prst="rect">
            <a:avLst/>
          </a:prstGeom>
          <a:gradFill>
            <a:gsLst>
              <a:gs pos="45000">
                <a:srgbClr val="A1CAF5"/>
              </a:gs>
              <a:gs pos="0">
                <a:schemeClr val="bg1"/>
              </a:gs>
              <a:gs pos="100000">
                <a:srgbClr val="A1CAF5"/>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Conversion Building</a:t>
            </a:r>
          </a:p>
        </p:txBody>
      </p:sp>
      <p:sp>
        <p:nvSpPr>
          <p:cNvPr id="121" name="Rectangle 120">
            <a:extLst>
              <a:ext uri="{FF2B5EF4-FFF2-40B4-BE49-F238E27FC236}">
                <a16:creationId xmlns:a16="http://schemas.microsoft.com/office/drawing/2014/main" id="{DEE8F0DB-3342-4BDA-B5A3-F602AAEF93B5}"/>
              </a:ext>
            </a:extLst>
          </p:cNvPr>
          <p:cNvSpPr/>
          <p:nvPr/>
        </p:nvSpPr>
        <p:spPr>
          <a:xfrm>
            <a:off x="3944966" y="5577518"/>
            <a:ext cx="1175656" cy="548640"/>
          </a:xfrm>
          <a:prstGeom prst="rect">
            <a:avLst/>
          </a:prstGeom>
          <a:gradFill>
            <a:gsLst>
              <a:gs pos="45000">
                <a:srgbClr val="A1CAF5"/>
              </a:gs>
              <a:gs pos="0">
                <a:schemeClr val="bg1"/>
              </a:gs>
              <a:gs pos="100000">
                <a:srgbClr val="A1CAF5"/>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Interface Building</a:t>
            </a:r>
          </a:p>
        </p:txBody>
      </p:sp>
      <p:sp>
        <p:nvSpPr>
          <p:cNvPr id="122" name="Rectangle 121">
            <a:extLst>
              <a:ext uri="{FF2B5EF4-FFF2-40B4-BE49-F238E27FC236}">
                <a16:creationId xmlns:a16="http://schemas.microsoft.com/office/drawing/2014/main" id="{75E12F1F-6929-4D51-87F2-07877FF1AC2D}"/>
              </a:ext>
            </a:extLst>
          </p:cNvPr>
          <p:cNvSpPr/>
          <p:nvPr/>
        </p:nvSpPr>
        <p:spPr>
          <a:xfrm>
            <a:off x="5150955" y="4970344"/>
            <a:ext cx="1140654" cy="548639"/>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Practice Conversion</a:t>
            </a:r>
          </a:p>
        </p:txBody>
      </p:sp>
      <p:sp>
        <p:nvSpPr>
          <p:cNvPr id="123" name="Rectangle 122">
            <a:extLst>
              <a:ext uri="{FF2B5EF4-FFF2-40B4-BE49-F238E27FC236}">
                <a16:creationId xmlns:a16="http://schemas.microsoft.com/office/drawing/2014/main" id="{86C8FEFA-4960-48AB-9514-2F079A6992FD}"/>
              </a:ext>
            </a:extLst>
          </p:cNvPr>
          <p:cNvSpPr/>
          <p:nvPr/>
        </p:nvSpPr>
        <p:spPr>
          <a:xfrm>
            <a:off x="5150956" y="5577517"/>
            <a:ext cx="1140653" cy="548639"/>
          </a:xfrm>
          <a:prstGeom prst="rect">
            <a:avLst/>
          </a:prstGeom>
          <a:solidFill>
            <a:srgbClr val="A1CAF5"/>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Interface Testing</a:t>
            </a:r>
          </a:p>
        </p:txBody>
      </p:sp>
      <p:sp>
        <p:nvSpPr>
          <p:cNvPr id="132" name="Rectangle 131">
            <a:extLst>
              <a:ext uri="{FF2B5EF4-FFF2-40B4-BE49-F238E27FC236}">
                <a16:creationId xmlns:a16="http://schemas.microsoft.com/office/drawing/2014/main" id="{1F06511E-E904-4AE2-BD45-AFCAAA51AFD8}"/>
              </a:ext>
            </a:extLst>
          </p:cNvPr>
          <p:cNvSpPr/>
          <p:nvPr/>
        </p:nvSpPr>
        <p:spPr>
          <a:xfrm>
            <a:off x="6268749" y="4972069"/>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3" name="Rectangle 132">
            <a:extLst>
              <a:ext uri="{FF2B5EF4-FFF2-40B4-BE49-F238E27FC236}">
                <a16:creationId xmlns:a16="http://schemas.microsoft.com/office/drawing/2014/main" id="{D5014789-D352-4B26-8CDE-F3869ADABD9F}"/>
              </a:ext>
            </a:extLst>
          </p:cNvPr>
          <p:cNvSpPr/>
          <p:nvPr/>
        </p:nvSpPr>
        <p:spPr>
          <a:xfrm>
            <a:off x="6268748" y="5577517"/>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6" name="TextBox 135">
            <a:extLst>
              <a:ext uri="{FF2B5EF4-FFF2-40B4-BE49-F238E27FC236}">
                <a16:creationId xmlns:a16="http://schemas.microsoft.com/office/drawing/2014/main" id="{8FE08927-2FBD-42A8-9D89-5467370C5F6A}"/>
              </a:ext>
            </a:extLst>
          </p:cNvPr>
          <p:cNvSpPr txBox="1"/>
          <p:nvPr/>
        </p:nvSpPr>
        <p:spPr>
          <a:xfrm>
            <a:off x="4843277" y="640520"/>
            <a:ext cx="618844" cy="369332"/>
          </a:xfrm>
          <a:prstGeom prst="rect">
            <a:avLst/>
          </a:prstGeom>
          <a:noFill/>
        </p:spPr>
        <p:txBody>
          <a:bodyPr wrap="square" lIns="0" tIns="0" rIns="4572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P2 Scope</a:t>
            </a:r>
          </a:p>
          <a:p>
            <a:pPr marL="0" marR="0" lvl="0" indent="0" algn="r" defTabSz="457200" rtl="0" eaLnBrk="1" fontAlgn="auto" latinLnBrk="0" hangingPunct="1">
              <a:lnSpc>
                <a:spcPct val="100000"/>
              </a:lnSpc>
              <a:spcBef>
                <a:spcPts val="0"/>
              </a:spcBef>
              <a:spcAft>
                <a:spcPts val="0"/>
              </a:spcAft>
              <a:buClrTx/>
              <a:buSzTx/>
              <a:buFontTx/>
              <a:buNone/>
              <a:tabLst>
                <a:tab pos="2057400" algn="r"/>
              </a:tabLst>
              <a:defRPr/>
            </a:pPr>
            <a:r>
              <a:rPr kumimoji="0" lang="en-US"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Defined</a:t>
            </a:r>
          </a:p>
        </p:txBody>
      </p:sp>
      <p:cxnSp>
        <p:nvCxnSpPr>
          <p:cNvPr id="137" name="Straight Arrow Connector 42">
            <a:extLst>
              <a:ext uri="{FF2B5EF4-FFF2-40B4-BE49-F238E27FC236}">
                <a16:creationId xmlns:a16="http://schemas.microsoft.com/office/drawing/2014/main" id="{81CCF968-DC9C-4479-A163-77E2A9B3F849}"/>
              </a:ext>
            </a:extLst>
          </p:cNvPr>
          <p:cNvCxnSpPr>
            <a:cxnSpLocks/>
          </p:cNvCxnSpPr>
          <p:nvPr/>
        </p:nvCxnSpPr>
        <p:spPr>
          <a:xfrm>
            <a:off x="5524007" y="710025"/>
            <a:ext cx="17287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3445F17D-1F06-4FC6-940D-9B8F3FA75079}"/>
              </a:ext>
            </a:extLst>
          </p:cNvPr>
          <p:cNvSpPr/>
          <p:nvPr/>
        </p:nvSpPr>
        <p:spPr>
          <a:xfrm>
            <a:off x="1836802" y="6212267"/>
            <a:ext cx="3281604" cy="361053"/>
          </a:xfrm>
          <a:prstGeom prst="rect">
            <a:avLst/>
          </a:prstGeom>
          <a:gradFill>
            <a:gsLst>
              <a:gs pos="45000">
                <a:srgbClr val="A1CAF5"/>
              </a:gs>
              <a:gs pos="0">
                <a:schemeClr val="bg1"/>
              </a:gs>
              <a:gs pos="100000">
                <a:srgbClr val="A1CAF5"/>
              </a:gs>
            </a:gsLst>
            <a:lin ang="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Get End User Needs/Change Impacts</a:t>
            </a:r>
          </a:p>
        </p:txBody>
      </p:sp>
      <p:sp>
        <p:nvSpPr>
          <p:cNvPr id="186" name="TextBox 185">
            <a:extLst>
              <a:ext uri="{FF2B5EF4-FFF2-40B4-BE49-F238E27FC236}">
                <a16:creationId xmlns:a16="http://schemas.microsoft.com/office/drawing/2014/main" id="{0CC16C46-102E-42DF-A63C-992FFA27AC0D}"/>
              </a:ext>
            </a:extLst>
          </p:cNvPr>
          <p:cNvSpPr txBox="1"/>
          <p:nvPr/>
        </p:nvSpPr>
        <p:spPr>
          <a:xfrm>
            <a:off x="4529068" y="1172658"/>
            <a:ext cx="1041287" cy="553998"/>
          </a:xfrm>
          <a:prstGeom prst="rect">
            <a:avLst/>
          </a:prstGeom>
          <a:solidFill>
            <a:srgbClr val="A1CAF5"/>
          </a:solidFill>
        </p:spPr>
        <p:txBody>
          <a:bodyPr wrap="square" lIns="45720" tIns="0" rIns="4572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tab pos="2057400" algn="r"/>
              </a:tabLst>
              <a:defRPr/>
            </a:pPr>
            <a:r>
              <a:rPr lang="en-US" sz="1200" b="1" dirty="0">
                <a:latin typeface="Calibri" panose="020F0502020204030204" pitchFamily="34" charset="0"/>
                <a:cs typeface="Calibri" panose="020F0502020204030204" pitchFamily="34" charset="0"/>
              </a:rPr>
              <a:t>I</a:t>
            </a:r>
            <a:r>
              <a:rPr kumimoji="0" lang="en-US" sz="12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nfor 7.2 WFM</a:t>
            </a:r>
          </a:p>
          <a:p>
            <a:pPr marL="0" marR="0" lvl="0" indent="0" algn="l" defTabSz="457200" rtl="0" eaLnBrk="1" fontAlgn="auto" latinLnBrk="0" hangingPunct="1">
              <a:lnSpc>
                <a:spcPct val="100000"/>
              </a:lnSpc>
              <a:spcBef>
                <a:spcPts val="0"/>
              </a:spcBef>
              <a:spcAft>
                <a:spcPts val="0"/>
              </a:spcAft>
              <a:buClrTx/>
              <a:buSzTx/>
              <a:buFontTx/>
              <a:buNone/>
              <a:tabLst>
                <a:tab pos="2057400" algn="r"/>
              </a:tabLst>
              <a:defRPr/>
            </a:pPr>
            <a:r>
              <a:rPr kumimoji="0" lang="en-US" sz="120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Multi-Tenant </a:t>
            </a:r>
          </a:p>
          <a:p>
            <a:pPr marL="0" marR="0" lvl="0" indent="0" algn="l" defTabSz="457200" rtl="0" eaLnBrk="1" fontAlgn="auto" latinLnBrk="0" hangingPunct="1">
              <a:lnSpc>
                <a:spcPct val="100000"/>
              </a:lnSpc>
              <a:spcBef>
                <a:spcPts val="0"/>
              </a:spcBef>
              <a:spcAft>
                <a:spcPts val="0"/>
              </a:spcAft>
              <a:buClrTx/>
              <a:buSzTx/>
              <a:buFontTx/>
              <a:buNone/>
              <a:tabLst>
                <a:tab pos="2057400" algn="r"/>
              </a:tabLst>
              <a:defRPr/>
            </a:pPr>
            <a:r>
              <a:rPr kumimoji="0" lang="en-US" sz="120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Government</a:t>
            </a:r>
          </a:p>
        </p:txBody>
      </p:sp>
      <p:sp>
        <p:nvSpPr>
          <p:cNvPr id="103" name="TextBox 102">
            <a:extLst>
              <a:ext uri="{FF2B5EF4-FFF2-40B4-BE49-F238E27FC236}">
                <a16:creationId xmlns:a16="http://schemas.microsoft.com/office/drawing/2014/main" id="{A7563D5F-BB60-427B-B7CC-06A1F4A33013}"/>
              </a:ext>
            </a:extLst>
          </p:cNvPr>
          <p:cNvSpPr txBox="1"/>
          <p:nvPr/>
        </p:nvSpPr>
        <p:spPr>
          <a:xfrm>
            <a:off x="303477" y="1406136"/>
            <a:ext cx="70" cy="292388"/>
          </a:xfrm>
          <a:prstGeom prst="flowChartAlternateProcess">
            <a:avLst/>
          </a:prstGeom>
          <a:solidFill>
            <a:schemeClr val="bg1"/>
          </a:solidFill>
          <a:ln>
            <a:noFill/>
          </a:ln>
        </p:spPr>
        <p:txBody>
          <a:bodyPr wrap="non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104" name="Straight Arrow Connector 42">
            <a:extLst>
              <a:ext uri="{FF2B5EF4-FFF2-40B4-BE49-F238E27FC236}">
                <a16:creationId xmlns:a16="http://schemas.microsoft.com/office/drawing/2014/main" id="{6EBEDA4D-7BB0-403A-974B-0939DDA0B6A1}"/>
              </a:ext>
            </a:extLst>
          </p:cNvPr>
          <p:cNvCxnSpPr>
            <a:cxnSpLocks/>
            <a:stCxn id="197" idx="3"/>
          </p:cNvCxnSpPr>
          <p:nvPr/>
        </p:nvCxnSpPr>
        <p:spPr>
          <a:xfrm>
            <a:off x="2800350" y="942828"/>
            <a:ext cx="154057" cy="114193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D5CF9393-358C-468C-887C-F0AC362206AE}"/>
              </a:ext>
            </a:extLst>
          </p:cNvPr>
          <p:cNvSpPr/>
          <p:nvPr/>
        </p:nvSpPr>
        <p:spPr>
          <a:xfrm>
            <a:off x="5556915" y="1178016"/>
            <a:ext cx="45719" cy="548640"/>
          </a:xfrm>
          <a:prstGeom prst="rect">
            <a:avLst/>
          </a:prstGeom>
          <a:solidFill>
            <a:srgbClr val="FF0000"/>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cxnSp>
        <p:nvCxnSpPr>
          <p:cNvPr id="135" name="Straight Arrow Connector 42">
            <a:extLst>
              <a:ext uri="{FF2B5EF4-FFF2-40B4-BE49-F238E27FC236}">
                <a16:creationId xmlns:a16="http://schemas.microsoft.com/office/drawing/2014/main" id="{43186099-0E74-41C6-AF99-9976CB099C91}"/>
              </a:ext>
            </a:extLst>
          </p:cNvPr>
          <p:cNvCxnSpPr>
            <a:cxnSpLocks/>
            <a:stCxn id="72" idx="2"/>
            <a:endCxn id="108" idx="1"/>
          </p:cNvCxnSpPr>
          <p:nvPr/>
        </p:nvCxnSpPr>
        <p:spPr>
          <a:xfrm rot="16200000" flipH="1">
            <a:off x="3634666" y="3218860"/>
            <a:ext cx="371968" cy="80881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F3035ED1-94A7-4A69-A042-1D64A406306E}"/>
              </a:ext>
            </a:extLst>
          </p:cNvPr>
          <p:cNvSpPr/>
          <p:nvPr/>
        </p:nvSpPr>
        <p:spPr>
          <a:xfrm>
            <a:off x="5306197" y="3534931"/>
            <a:ext cx="543668" cy="548640"/>
          </a:xfrm>
          <a:prstGeom prst="rect">
            <a:avLst/>
          </a:prstGeom>
          <a:solidFill>
            <a:schemeClr val="accent6">
              <a:lumMod val="25000"/>
              <a:lumOff val="75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4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Sprint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a:t>
            </a:r>
          </a:p>
        </p:txBody>
      </p:sp>
      <p:sp>
        <p:nvSpPr>
          <p:cNvPr id="112" name="Rectangle 111">
            <a:extLst>
              <a:ext uri="{FF2B5EF4-FFF2-40B4-BE49-F238E27FC236}">
                <a16:creationId xmlns:a16="http://schemas.microsoft.com/office/drawing/2014/main" id="{3C16BC41-919F-4EDB-8A20-9FF7652C8051}"/>
              </a:ext>
            </a:extLst>
          </p:cNvPr>
          <p:cNvSpPr/>
          <p:nvPr/>
        </p:nvSpPr>
        <p:spPr>
          <a:xfrm>
            <a:off x="3949691" y="4329090"/>
            <a:ext cx="1900167" cy="548640"/>
          </a:xfrm>
          <a:prstGeom prst="rect">
            <a:avLst/>
          </a:prstGeom>
          <a:gradFill flip="none" rotWithShape="1">
            <a:gsLst>
              <a:gs pos="20000">
                <a:srgbClr val="AED2F0"/>
              </a:gs>
              <a:gs pos="0">
                <a:schemeClr val="accent5">
                  <a:lumMod val="20000"/>
                  <a:lumOff val="80000"/>
                </a:schemeClr>
              </a:gs>
              <a:gs pos="100000">
                <a:srgbClr val="A1CAF5"/>
              </a:gs>
            </a:gsLst>
            <a:lin ang="0" scaled="1"/>
            <a:tileRect/>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600" spc="-40" dirty="0">
                <a:solidFill>
                  <a:prstClr val="black"/>
                </a:solidFill>
                <a:latin typeface="Calibri" panose="020F0502020204030204" pitchFamily="34" charset="0"/>
                <a:cs typeface="Calibri" panose="020F0502020204030204" pitchFamily="34" charset="0"/>
              </a:rPr>
              <a:t>User Validation of Luma Functions</a:t>
            </a:r>
          </a:p>
        </p:txBody>
      </p:sp>
      <p:sp>
        <p:nvSpPr>
          <p:cNvPr id="139" name="Rectangle 138">
            <a:extLst>
              <a:ext uri="{FF2B5EF4-FFF2-40B4-BE49-F238E27FC236}">
                <a16:creationId xmlns:a16="http://schemas.microsoft.com/office/drawing/2014/main" id="{098DFF25-E632-425C-B200-52D66DCD6C6A}"/>
              </a:ext>
            </a:extLst>
          </p:cNvPr>
          <p:cNvSpPr/>
          <p:nvPr/>
        </p:nvSpPr>
        <p:spPr>
          <a:xfrm>
            <a:off x="3479110" y="1631876"/>
            <a:ext cx="603529" cy="409664"/>
          </a:xfrm>
          <a:prstGeom prst="rect">
            <a:avLst/>
          </a:prstGeom>
        </p:spPr>
        <p:txBody>
          <a:bodyPr wrap="square" lIns="0" tIns="0" rIns="0" bIns="0">
            <a:spAutoFit/>
          </a:bodyPr>
          <a:lstStyle/>
          <a:p>
            <a:pPr marL="0" marR="0" lvl="0" indent="0" defTabSz="457200" rtl="0" eaLnBrk="1" fontAlgn="auto" latinLnBrk="0" hangingPunct="1">
              <a:lnSpc>
                <a:spcPct val="80000"/>
              </a:lnSpc>
              <a:spcBef>
                <a:spcPts val="0"/>
              </a:spcBef>
              <a:spcAft>
                <a:spcPts val="0"/>
              </a:spcAft>
              <a:buClrTx/>
              <a:buSzTx/>
              <a:buFontTx/>
              <a:buNone/>
              <a:tabLst/>
              <a:defRPr/>
            </a:pPr>
            <a:r>
              <a:rPr lang="en-US" sz="1100" spc="40" dirty="0">
                <a:solidFill>
                  <a:prstClr val="black"/>
                </a:solidFill>
                <a:latin typeface="Calibri" panose="020F0502020204030204" pitchFamily="34" charset="0"/>
                <a:ea typeface="Calibri" panose="020F0502020204030204" pitchFamily="34" charset="0"/>
              </a:rPr>
              <a:t>Sprints</a:t>
            </a:r>
          </a:p>
          <a:p>
            <a:pPr marL="0" marR="0" lvl="0" indent="0" defTabSz="457200" rtl="0" eaLnBrk="1" fontAlgn="auto" latinLnBrk="0" hangingPunct="1">
              <a:lnSpc>
                <a:spcPct val="80000"/>
              </a:lnSpc>
              <a:spcBef>
                <a:spcPts val="0"/>
              </a:spcBef>
              <a:spcAft>
                <a:spcPts val="0"/>
              </a:spcAft>
              <a:buClrTx/>
              <a:buSzTx/>
              <a:buFontTx/>
              <a:buNone/>
              <a:tabLst/>
              <a:defRPr/>
            </a:pPr>
            <a:r>
              <a:rPr lang="en-US" sz="1100" spc="40" dirty="0">
                <a:solidFill>
                  <a:prstClr val="black"/>
                </a:solidFill>
                <a:latin typeface="Calibri" panose="020F0502020204030204" pitchFamily="34" charset="0"/>
                <a:ea typeface="Calibri" panose="020F0502020204030204" pitchFamily="34" charset="0"/>
              </a:rPr>
              <a:t>started</a:t>
            </a:r>
          </a:p>
          <a:p>
            <a:pPr marL="0" marR="0" lvl="0" indent="0" defTabSz="457200" rtl="0" eaLnBrk="1" fontAlgn="auto" latinLnBrk="0" hangingPunct="1">
              <a:lnSpc>
                <a:spcPct val="80000"/>
              </a:lnSpc>
              <a:spcBef>
                <a:spcPts val="0"/>
              </a:spcBef>
              <a:spcAft>
                <a:spcPts val="0"/>
              </a:spcAft>
              <a:buClrTx/>
              <a:buSzTx/>
              <a:buFontTx/>
              <a:buNone/>
              <a:tabLst/>
              <a:defRPr/>
            </a:pPr>
            <a:r>
              <a:rPr lang="en-US" sz="1100" spc="40" dirty="0">
                <a:solidFill>
                  <a:prstClr val="black"/>
                </a:solidFill>
                <a:latin typeface="Calibri" panose="020F0502020204030204" pitchFamily="34" charset="0"/>
                <a:ea typeface="Calibri" panose="020F0502020204030204" pitchFamily="34" charset="0"/>
              </a:rPr>
              <a:t>1/18</a:t>
            </a:r>
            <a:endParaRPr kumimoji="0" lang="en-US" sz="1100" b="0" i="0" u="none" strike="noStrike" kern="1200" cap="none" spc="40" normalizeH="0" baseline="0" noProof="0" dirty="0">
              <a:ln>
                <a:noFill/>
              </a:ln>
              <a:solidFill>
                <a:prstClr val="black"/>
              </a:solidFill>
              <a:effectLst/>
              <a:uLnTx/>
              <a:uFillTx/>
              <a:latin typeface="Calibri" panose="020F0502020204030204" pitchFamily="34" charset="0"/>
              <a:ea typeface="Calibri" panose="020F0502020204030204" pitchFamily="34" charset="0"/>
            </a:endParaRPr>
          </a:p>
        </p:txBody>
      </p:sp>
      <p:cxnSp>
        <p:nvCxnSpPr>
          <p:cNvPr id="140" name="Straight Arrow Connector 42">
            <a:extLst>
              <a:ext uri="{FF2B5EF4-FFF2-40B4-BE49-F238E27FC236}">
                <a16:creationId xmlns:a16="http://schemas.microsoft.com/office/drawing/2014/main" id="{D75ACD1D-B3F2-41B6-8DB5-F16E23AD0BEF}"/>
              </a:ext>
            </a:extLst>
          </p:cNvPr>
          <p:cNvCxnSpPr>
            <a:cxnSpLocks/>
            <a:stCxn id="139" idx="3"/>
          </p:cNvCxnSpPr>
          <p:nvPr/>
        </p:nvCxnSpPr>
        <p:spPr>
          <a:xfrm>
            <a:off x="4082639" y="1836708"/>
            <a:ext cx="149255" cy="169362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2F1081DA-26E3-464E-941A-49088BCF396B}"/>
              </a:ext>
            </a:extLst>
          </p:cNvPr>
          <p:cNvSpPr/>
          <p:nvPr/>
        </p:nvSpPr>
        <p:spPr>
          <a:xfrm>
            <a:off x="6343322" y="2621839"/>
            <a:ext cx="5386920" cy="1900577"/>
          </a:xfrm>
          <a:prstGeom prst="rect">
            <a:avLst/>
          </a:prstGeom>
          <a:gradFill flip="none" rotWithShape="1">
            <a:gsLst>
              <a:gs pos="20000">
                <a:srgbClr val="D0E6FD"/>
              </a:gs>
              <a:gs pos="0">
                <a:schemeClr val="bg1"/>
              </a:gs>
              <a:gs pos="100000">
                <a:srgbClr val="61ADF9"/>
              </a:gs>
              <a:gs pos="58000">
                <a:srgbClr val="A1CAF5">
                  <a:shade val="100000"/>
                  <a:satMod val="115000"/>
                </a:srgbClr>
              </a:gs>
            </a:gsLst>
            <a:lin ang="0" scaled="1"/>
            <a:tileRect/>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Schedule Refinements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pitchFamily="34" charset="0"/>
                <a:cs typeface="Calibri" panose="020F0502020204030204" pitchFamily="34" charset="0"/>
              </a:rPr>
              <a:t>In Final Review</a:t>
            </a:r>
          </a:p>
        </p:txBody>
      </p:sp>
    </p:spTree>
    <p:extLst>
      <p:ext uri="{BB962C8B-B14F-4D97-AF65-F5344CB8AC3E}">
        <p14:creationId xmlns:p14="http://schemas.microsoft.com/office/powerpoint/2010/main" val="794822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B79680-D274-4C1C-BE11-6C99B4B50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Phase 2 Activities </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9316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14D83-3C46-409F-B81E-A44F67759769}"/>
              </a:ext>
            </a:extLst>
          </p:cNvPr>
          <p:cNvSpPr>
            <a:spLocks noGrp="1"/>
          </p:cNvSpPr>
          <p:nvPr>
            <p:ph type="title"/>
          </p:nvPr>
        </p:nvSpPr>
        <p:spPr>
          <a:xfrm>
            <a:off x="581192" y="729658"/>
            <a:ext cx="11029616" cy="988332"/>
          </a:xfrm>
        </p:spPr>
        <p:txBody>
          <a:bodyPr/>
          <a:lstStyle/>
          <a:p>
            <a:r>
              <a:rPr lang="en-US" dirty="0"/>
              <a:t>Phase 2 Interface and Data Conversion Meetings</a:t>
            </a:r>
          </a:p>
        </p:txBody>
      </p:sp>
      <p:sp>
        <p:nvSpPr>
          <p:cNvPr id="4" name="Rectangle: Rounded Corners 3">
            <a:extLst>
              <a:ext uri="{FF2B5EF4-FFF2-40B4-BE49-F238E27FC236}">
                <a16:creationId xmlns:a16="http://schemas.microsoft.com/office/drawing/2014/main" id="{CAE99AE3-2587-44A3-A939-92467FC1F654}"/>
              </a:ext>
            </a:extLst>
          </p:cNvPr>
          <p:cNvSpPr/>
          <p:nvPr/>
        </p:nvSpPr>
        <p:spPr>
          <a:xfrm>
            <a:off x="2476909" y="2508544"/>
            <a:ext cx="3462338" cy="3099392"/>
          </a:xfrm>
          <a:prstGeom prst="round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Thank you to everyone who has participated in meetings thus far. We may be reaching out in the coming weeks for additional follow-ups and meetings. </a:t>
            </a:r>
          </a:p>
        </p:txBody>
      </p:sp>
      <p:sp>
        <p:nvSpPr>
          <p:cNvPr id="6" name="Rectangle: Rounded Corners 5">
            <a:extLst>
              <a:ext uri="{FF2B5EF4-FFF2-40B4-BE49-F238E27FC236}">
                <a16:creationId xmlns:a16="http://schemas.microsoft.com/office/drawing/2014/main" id="{8119A216-30F1-4D4B-9029-0A01C9F197D7}"/>
              </a:ext>
            </a:extLst>
          </p:cNvPr>
          <p:cNvSpPr/>
          <p:nvPr/>
        </p:nvSpPr>
        <p:spPr>
          <a:xfrm>
            <a:off x="6096000" y="2508544"/>
            <a:ext cx="3462338" cy="3099392"/>
          </a:xfrm>
          <a:prstGeom prst="round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For Agencies that have met with us, if you have received a disposition please sign and return it. </a:t>
            </a:r>
          </a:p>
        </p:txBody>
      </p:sp>
    </p:spTree>
    <p:extLst>
      <p:ext uri="{BB962C8B-B14F-4D97-AF65-F5344CB8AC3E}">
        <p14:creationId xmlns:p14="http://schemas.microsoft.com/office/powerpoint/2010/main" val="3617015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3BF72-0FDB-4FBE-8E0C-4E93F37561A0}"/>
              </a:ext>
            </a:extLst>
          </p:cNvPr>
          <p:cNvSpPr txBox="1">
            <a:spLocks/>
          </p:cNvSpPr>
          <p:nvPr/>
        </p:nvSpPr>
        <p:spPr>
          <a:xfrm>
            <a:off x="581192" y="939866"/>
            <a:ext cx="11029616" cy="683506"/>
          </a:xfrm>
          <a:prstGeom prst="rect">
            <a:avLst/>
          </a:prstGeom>
        </p:spPr>
        <p:txBody>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r>
              <a:rPr lang="en-US" sz="3200" dirty="0">
                <a:solidFill>
                  <a:schemeClr val="bg1"/>
                </a:solidFill>
              </a:rPr>
              <a:t>Phase 2 Agency HR Org Unit Workbooks</a:t>
            </a:r>
          </a:p>
        </p:txBody>
      </p:sp>
      <p:sp>
        <p:nvSpPr>
          <p:cNvPr id="4" name="TextBox 3">
            <a:extLst>
              <a:ext uri="{FF2B5EF4-FFF2-40B4-BE49-F238E27FC236}">
                <a16:creationId xmlns:a16="http://schemas.microsoft.com/office/drawing/2014/main" id="{8A5A6342-B0DF-4C46-93DD-6DEA516685B0}"/>
              </a:ext>
            </a:extLst>
          </p:cNvPr>
          <p:cNvSpPr txBox="1"/>
          <p:nvPr/>
        </p:nvSpPr>
        <p:spPr>
          <a:xfrm>
            <a:off x="2153920" y="1869440"/>
            <a:ext cx="7254240" cy="1477328"/>
          </a:xfrm>
          <a:prstGeom prst="rect">
            <a:avLst/>
          </a:prstGeom>
          <a:noFill/>
        </p:spPr>
        <p:txBody>
          <a:bodyPr wrap="square" rtlCol="0">
            <a:spAutoFit/>
          </a:bodyPr>
          <a:lstStyle/>
          <a:p>
            <a:r>
              <a:rPr lang="en-US" dirty="0"/>
              <a:t>What is an </a:t>
            </a:r>
            <a:r>
              <a:rPr lang="en-US" dirty="0" err="1"/>
              <a:t>hr</a:t>
            </a:r>
            <a:r>
              <a:rPr lang="en-US" dirty="0"/>
              <a:t> org unit? </a:t>
            </a:r>
          </a:p>
          <a:p>
            <a:r>
              <a:rPr lang="en-US" dirty="0"/>
              <a:t>How is it different than the finance org unit? </a:t>
            </a:r>
          </a:p>
          <a:p>
            <a:r>
              <a:rPr lang="en-US" dirty="0"/>
              <a:t>What will this require from you?</a:t>
            </a:r>
          </a:p>
          <a:p>
            <a:endParaRPr lang="en-US" dirty="0"/>
          </a:p>
          <a:p>
            <a:r>
              <a:rPr lang="en-US" dirty="0"/>
              <a:t>Upcoming workshop dates</a:t>
            </a:r>
          </a:p>
        </p:txBody>
      </p:sp>
    </p:spTree>
    <p:extLst>
      <p:ext uri="{BB962C8B-B14F-4D97-AF65-F5344CB8AC3E}">
        <p14:creationId xmlns:p14="http://schemas.microsoft.com/office/powerpoint/2010/main" val="2470649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o charges for mask-burning protesters at Idaho Capitol | Idaho Statesman">
            <a:extLst>
              <a:ext uri="{FF2B5EF4-FFF2-40B4-BE49-F238E27FC236}">
                <a16:creationId xmlns:a16="http://schemas.microsoft.com/office/drawing/2014/main" id="{4D140363-355F-4E7D-A71E-52646D199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543"/>
            <a:ext cx="12192000" cy="63784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CD7668B-CA13-416B-A1B7-98922D95ECAF}"/>
              </a:ext>
            </a:extLst>
          </p:cNvPr>
          <p:cNvSpPr/>
          <p:nvPr/>
        </p:nvSpPr>
        <p:spPr>
          <a:xfrm>
            <a:off x="0" y="-16543"/>
            <a:ext cx="12192000" cy="6378432"/>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DAA748-8361-4359-BEBE-1E41457CCCFA}"/>
              </a:ext>
            </a:extLst>
          </p:cNvPr>
          <p:cNvSpPr txBox="1">
            <a:spLocks/>
          </p:cNvSpPr>
          <p:nvPr/>
        </p:nvSpPr>
        <p:spPr>
          <a:xfrm>
            <a:off x="2982861" y="2571835"/>
            <a:ext cx="6226278" cy="8172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Leadership Alignment Meetings</a:t>
            </a:r>
          </a:p>
        </p:txBody>
      </p:sp>
      <p:cxnSp>
        <p:nvCxnSpPr>
          <p:cNvPr id="3" name="Straight Connector 2">
            <a:extLst>
              <a:ext uri="{FF2B5EF4-FFF2-40B4-BE49-F238E27FC236}">
                <a16:creationId xmlns:a16="http://schemas.microsoft.com/office/drawing/2014/main" id="{85218220-8827-4B4D-A622-BE2FE44F6D58}"/>
              </a:ext>
            </a:extLst>
          </p:cNvPr>
          <p:cNvCxnSpPr/>
          <p:nvPr/>
        </p:nvCxnSpPr>
        <p:spPr>
          <a:xfrm>
            <a:off x="3227439" y="3902148"/>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382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DF06-2E75-4D12-BC09-A4B4586C4AE7}"/>
              </a:ext>
            </a:extLst>
          </p:cNvPr>
          <p:cNvSpPr txBox="1">
            <a:spLocks/>
          </p:cNvSpPr>
          <p:nvPr/>
        </p:nvSpPr>
        <p:spPr>
          <a:xfrm>
            <a:off x="581192" y="939866"/>
            <a:ext cx="11029616" cy="683506"/>
          </a:xfrm>
          <a:prstGeom prst="rect">
            <a:avLst/>
          </a:prstGeom>
        </p:spPr>
        <p:txBody>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r>
              <a:rPr lang="en-US" sz="3200" dirty="0">
                <a:solidFill>
                  <a:schemeClr val="bg1"/>
                </a:solidFill>
              </a:rPr>
              <a:t>Leadership Alignment Meetings</a:t>
            </a:r>
          </a:p>
        </p:txBody>
      </p:sp>
      <p:sp>
        <p:nvSpPr>
          <p:cNvPr id="5" name="Rectangle 4">
            <a:extLst>
              <a:ext uri="{FF2B5EF4-FFF2-40B4-BE49-F238E27FC236}">
                <a16:creationId xmlns:a16="http://schemas.microsoft.com/office/drawing/2014/main" id="{D31949BD-709C-41FB-99E3-ABD937F189C4}"/>
              </a:ext>
            </a:extLst>
          </p:cNvPr>
          <p:cNvSpPr/>
          <p:nvPr/>
        </p:nvSpPr>
        <p:spPr>
          <a:xfrm>
            <a:off x="6307669" y="1893259"/>
            <a:ext cx="6213896" cy="2585323"/>
          </a:xfrm>
          <a:prstGeom prst="rect">
            <a:avLst/>
          </a:prstGeom>
        </p:spPr>
        <p:txBody>
          <a:bodyPr wrap="square">
            <a:spAutoFit/>
          </a:bodyPr>
          <a:lstStyle/>
          <a:p>
            <a:r>
              <a:rPr lang="en-US" b="1" dirty="0">
                <a:solidFill>
                  <a:srgbClr val="092F57"/>
                </a:solidFill>
                <a:latin typeface="Arial" panose="020B0604020202020204" pitchFamily="34" charset="0"/>
                <a:cs typeface="Arial" panose="020B0604020202020204" pitchFamily="34" charset="0"/>
              </a:rPr>
              <a:t>Agency leadership takeaways: </a:t>
            </a:r>
          </a:p>
          <a:p>
            <a:pPr marL="285750" indent="-285750">
              <a:buClr>
                <a:srgbClr val="FFB81C"/>
              </a:buClr>
              <a:buFont typeface="Arial" panose="020B0604020202020204" pitchFamily="34" charset="0"/>
              <a:buChar char="•"/>
            </a:pPr>
            <a:endParaRPr lang="en-US" dirty="0">
              <a:solidFill>
                <a:srgbClr val="092F57"/>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Path to Go-live (Training &amp; Cutover)</a:t>
            </a:r>
          </a:p>
          <a:p>
            <a:pPr marL="285750"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Resource Constraints </a:t>
            </a:r>
          </a:p>
          <a:p>
            <a:pPr marL="285750"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Phase 1 &amp; Phase 2 “stacking”</a:t>
            </a:r>
          </a:p>
          <a:p>
            <a:pPr marL="285750"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Luma System Exposure</a:t>
            </a:r>
          </a:p>
          <a:p>
            <a:pPr marL="285750"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Sustainment</a:t>
            </a:r>
          </a:p>
          <a:p>
            <a:pPr marL="285750"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Post Go-live Enhancement &amp; Interface Requests</a:t>
            </a:r>
          </a:p>
          <a:p>
            <a:pPr marL="285750"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Overall Support of the Project </a:t>
            </a:r>
          </a:p>
        </p:txBody>
      </p:sp>
      <p:sp>
        <p:nvSpPr>
          <p:cNvPr id="6" name="Rectangle 5">
            <a:extLst>
              <a:ext uri="{FF2B5EF4-FFF2-40B4-BE49-F238E27FC236}">
                <a16:creationId xmlns:a16="http://schemas.microsoft.com/office/drawing/2014/main" id="{80E5C1A9-FFDA-4C35-827C-61E55E0B4B96}"/>
              </a:ext>
            </a:extLst>
          </p:cNvPr>
          <p:cNvSpPr/>
          <p:nvPr/>
        </p:nvSpPr>
        <p:spPr>
          <a:xfrm>
            <a:off x="565727" y="1893259"/>
            <a:ext cx="6213896" cy="2585323"/>
          </a:xfrm>
          <a:prstGeom prst="rect">
            <a:avLst/>
          </a:prstGeom>
        </p:spPr>
        <p:txBody>
          <a:bodyPr wrap="square">
            <a:spAutoFit/>
          </a:bodyPr>
          <a:lstStyle/>
          <a:p>
            <a:r>
              <a:rPr lang="en-US" b="1" dirty="0">
                <a:solidFill>
                  <a:srgbClr val="092F57"/>
                </a:solidFill>
                <a:latin typeface="Arial" panose="020B0604020202020204" pitchFamily="34" charset="0"/>
                <a:cs typeface="Arial" panose="020B0604020202020204" pitchFamily="34" charset="0"/>
              </a:rPr>
              <a:t>Completed Leadership Alignment Meetings: </a:t>
            </a:r>
          </a:p>
          <a:p>
            <a:endParaRPr lang="en-US" b="1" dirty="0">
              <a:solidFill>
                <a:srgbClr val="092F57"/>
              </a:solidFill>
              <a:latin typeface="Arial" panose="020B0604020202020204" pitchFamily="34" charset="0"/>
              <a:cs typeface="Arial" panose="020B0604020202020204" pitchFamily="34" charset="0"/>
            </a:endParaRPr>
          </a:p>
          <a:p>
            <a:pPr marL="742950" lvl="1"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Labor</a:t>
            </a:r>
          </a:p>
          <a:p>
            <a:pPr marL="742950" lvl="1"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SDE </a:t>
            </a:r>
          </a:p>
          <a:p>
            <a:pPr marL="742950" lvl="1"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IDJC</a:t>
            </a:r>
          </a:p>
          <a:p>
            <a:pPr marL="742950" lvl="1"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ISP</a:t>
            </a:r>
          </a:p>
          <a:p>
            <a:pPr marL="742950" lvl="1"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IDOPL</a:t>
            </a:r>
          </a:p>
          <a:p>
            <a:pPr marL="742950" lvl="1"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DHW </a:t>
            </a:r>
          </a:p>
          <a:p>
            <a:pPr marL="742950" lvl="1"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DEQ</a:t>
            </a:r>
          </a:p>
        </p:txBody>
      </p:sp>
      <p:sp>
        <p:nvSpPr>
          <p:cNvPr id="7" name="TextBox 6">
            <a:extLst>
              <a:ext uri="{FF2B5EF4-FFF2-40B4-BE49-F238E27FC236}">
                <a16:creationId xmlns:a16="http://schemas.microsoft.com/office/drawing/2014/main" id="{A0C6A36A-251E-4A25-B967-DD7E6599878F}"/>
              </a:ext>
            </a:extLst>
          </p:cNvPr>
          <p:cNvSpPr txBox="1"/>
          <p:nvPr/>
        </p:nvSpPr>
        <p:spPr>
          <a:xfrm>
            <a:off x="2279120" y="2447257"/>
            <a:ext cx="6219824" cy="2031325"/>
          </a:xfrm>
          <a:prstGeom prst="rect">
            <a:avLst/>
          </a:prstGeom>
          <a:noFill/>
        </p:spPr>
        <p:txBody>
          <a:bodyPr wrap="square">
            <a:spAutoFit/>
          </a:bodyPr>
          <a:lstStyle/>
          <a:p>
            <a:pPr marL="742950" lvl="1"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IDL</a:t>
            </a:r>
          </a:p>
          <a:p>
            <a:pPr marL="742950" lvl="1"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Commerce</a:t>
            </a:r>
          </a:p>
          <a:p>
            <a:pPr marL="742950" lvl="1"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IDPR</a:t>
            </a:r>
          </a:p>
          <a:p>
            <a:pPr marL="742950" lvl="1"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IDFG</a:t>
            </a:r>
          </a:p>
          <a:p>
            <a:pPr marL="742950" lvl="1"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PERSI</a:t>
            </a:r>
          </a:p>
          <a:p>
            <a:pPr marL="742950" lvl="1"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Tax</a:t>
            </a:r>
          </a:p>
          <a:p>
            <a:pPr marL="742950" lvl="1"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IIC</a:t>
            </a:r>
          </a:p>
        </p:txBody>
      </p:sp>
    </p:spTree>
    <p:extLst>
      <p:ext uri="{BB962C8B-B14F-4D97-AF65-F5344CB8AC3E}">
        <p14:creationId xmlns:p14="http://schemas.microsoft.com/office/powerpoint/2010/main" val="1328427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oman placing sticky notes on wall">
            <a:extLst>
              <a:ext uri="{FF2B5EF4-FFF2-40B4-BE49-F238E27FC236}">
                <a16:creationId xmlns:a16="http://schemas.microsoft.com/office/drawing/2014/main" id="{B8AEE8F2-3DD4-484B-B79E-36C3618DD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3366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CD7668B-CA13-416B-A1B7-98922D95ECAF}"/>
              </a:ext>
            </a:extLst>
          </p:cNvPr>
          <p:cNvSpPr/>
          <p:nvPr/>
        </p:nvSpPr>
        <p:spPr>
          <a:xfrm>
            <a:off x="0" y="-16543"/>
            <a:ext cx="12192000" cy="6378432"/>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DAA748-8361-4359-BEBE-1E41457CCCFA}"/>
              </a:ext>
            </a:extLst>
          </p:cNvPr>
          <p:cNvSpPr txBox="1">
            <a:spLocks/>
          </p:cNvSpPr>
          <p:nvPr/>
        </p:nvSpPr>
        <p:spPr>
          <a:xfrm>
            <a:off x="3105150" y="2611732"/>
            <a:ext cx="6226278" cy="8172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Engagement Opportunities</a:t>
            </a:r>
          </a:p>
        </p:txBody>
      </p:sp>
      <p:cxnSp>
        <p:nvCxnSpPr>
          <p:cNvPr id="3" name="Straight Connector 2">
            <a:extLst>
              <a:ext uri="{FF2B5EF4-FFF2-40B4-BE49-F238E27FC236}">
                <a16:creationId xmlns:a16="http://schemas.microsoft.com/office/drawing/2014/main" id="{85218220-8827-4B4D-A622-BE2FE44F6D58}"/>
              </a:ext>
            </a:extLst>
          </p:cNvPr>
          <p:cNvCxnSpPr/>
          <p:nvPr/>
        </p:nvCxnSpPr>
        <p:spPr>
          <a:xfrm>
            <a:off x="3227439" y="3902148"/>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146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4C98511-0278-4982-B0B6-37A96358BCE3}"/>
              </a:ext>
            </a:extLst>
          </p:cNvPr>
          <p:cNvGraphicFramePr>
            <a:graphicFrameLocks noGrp="1"/>
          </p:cNvGraphicFramePr>
          <p:nvPr>
            <p:extLst>
              <p:ext uri="{D42A27DB-BD31-4B8C-83A1-F6EECF244321}">
                <p14:modId xmlns:p14="http://schemas.microsoft.com/office/powerpoint/2010/main" val="2180692868"/>
              </p:ext>
            </p:extLst>
          </p:nvPr>
        </p:nvGraphicFramePr>
        <p:xfrm>
          <a:off x="400912" y="2260668"/>
          <a:ext cx="11111384" cy="2454434"/>
        </p:xfrm>
        <a:graphic>
          <a:graphicData uri="http://schemas.openxmlformats.org/drawingml/2006/table">
            <a:tbl>
              <a:tblPr firstRow="1" bandRow="1">
                <a:tableStyleId>{21E4AEA4-8DFA-4A89-87EB-49C32662AFE0}</a:tableStyleId>
              </a:tblPr>
              <a:tblGrid>
                <a:gridCol w="3146960">
                  <a:extLst>
                    <a:ext uri="{9D8B030D-6E8A-4147-A177-3AD203B41FA5}">
                      <a16:colId xmlns:a16="http://schemas.microsoft.com/office/drawing/2014/main" val="2715358304"/>
                    </a:ext>
                  </a:extLst>
                </a:gridCol>
                <a:gridCol w="2408732">
                  <a:extLst>
                    <a:ext uri="{9D8B030D-6E8A-4147-A177-3AD203B41FA5}">
                      <a16:colId xmlns:a16="http://schemas.microsoft.com/office/drawing/2014/main" val="3979161108"/>
                    </a:ext>
                  </a:extLst>
                </a:gridCol>
                <a:gridCol w="2272996">
                  <a:extLst>
                    <a:ext uri="{9D8B030D-6E8A-4147-A177-3AD203B41FA5}">
                      <a16:colId xmlns:a16="http://schemas.microsoft.com/office/drawing/2014/main" val="2786905575"/>
                    </a:ext>
                  </a:extLst>
                </a:gridCol>
                <a:gridCol w="3282696">
                  <a:extLst>
                    <a:ext uri="{9D8B030D-6E8A-4147-A177-3AD203B41FA5}">
                      <a16:colId xmlns:a16="http://schemas.microsoft.com/office/drawing/2014/main" val="1031165784"/>
                    </a:ext>
                  </a:extLst>
                </a:gridCol>
              </a:tblGrid>
              <a:tr h="284223">
                <a:tc>
                  <a:txBody>
                    <a:bodyPr/>
                    <a:lstStyle/>
                    <a:p>
                      <a:pPr algn="ctr"/>
                      <a:r>
                        <a:rPr lang="en-US" sz="1400" dirty="0">
                          <a:latin typeface="Arial" panose="020B0604020202020204" pitchFamily="34" charset="0"/>
                          <a:cs typeface="Arial" panose="020B0604020202020204" pitchFamily="34" charset="0"/>
                        </a:rPr>
                        <a:t>Type of Engagement</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Date</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Time</a:t>
                      </a:r>
                    </a:p>
                  </a:txBody>
                  <a:tcPr anchor="ctr">
                    <a:solidFill>
                      <a:srgbClr val="092F57"/>
                    </a:solidFill>
                  </a:tcPr>
                </a:tc>
                <a:tc>
                  <a:txBody>
                    <a:bodyPr/>
                    <a:lstStyle/>
                    <a:p>
                      <a:pPr algn="ctr"/>
                      <a:r>
                        <a:rPr lang="en-US" sz="1400" dirty="0">
                          <a:latin typeface="Arial" panose="020B0604020202020204" pitchFamily="34" charset="0"/>
                          <a:cs typeface="Arial" panose="020B0604020202020204" pitchFamily="34" charset="0"/>
                        </a:rPr>
                        <a:t>Topic</a:t>
                      </a:r>
                    </a:p>
                  </a:txBody>
                  <a:tcPr anchor="ctr">
                    <a:solidFill>
                      <a:srgbClr val="092F57"/>
                    </a:solidFill>
                  </a:tcPr>
                </a:tc>
                <a:extLst>
                  <a:ext uri="{0D108BD9-81ED-4DB2-BD59-A6C34878D82A}">
                    <a16:rowId xmlns:a16="http://schemas.microsoft.com/office/drawing/2014/main" val="1557540212"/>
                  </a:ext>
                </a:extLst>
              </a:tr>
              <a:tr h="3890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Procurement Learning Lab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Option # 1</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March 8</a:t>
                      </a:r>
                      <a:r>
                        <a:rPr kumimoji="0" lang="en-US" sz="1200" b="0" i="0" u="none" strike="noStrike" kern="1200" cap="none" spc="0" normalizeH="0" baseline="30000" noProof="0" dirty="0">
                          <a:ln>
                            <a:noFill/>
                          </a:ln>
                          <a:solidFill>
                            <a:srgbClr val="092F57"/>
                          </a:solidFill>
                          <a:effectLst/>
                          <a:uLnTx/>
                          <a:uFillTx/>
                          <a:latin typeface="Arial" panose="020B0604020202020204" pitchFamily="34" charset="0"/>
                          <a:ea typeface="+mn-ea"/>
                          <a:cs typeface="Arial" panose="020B0604020202020204" pitchFamily="34" charset="0"/>
                        </a:rPr>
                        <a:t>th</a:t>
                      </a: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2:00 pm </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Contract Demonstration</a:t>
                      </a:r>
                    </a:p>
                  </a:txBody>
                  <a:tcPr anchor="ctr">
                    <a:solidFill>
                      <a:schemeClr val="bg1">
                        <a:lumMod val="95000"/>
                      </a:schemeClr>
                    </a:solidFill>
                  </a:tcPr>
                </a:tc>
                <a:extLst>
                  <a:ext uri="{0D108BD9-81ED-4DB2-BD59-A6C34878D82A}">
                    <a16:rowId xmlns:a16="http://schemas.microsoft.com/office/drawing/2014/main" val="4060524595"/>
                  </a:ext>
                </a:extLst>
              </a:tr>
              <a:tr h="3890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Procurement Learning Lab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Option # 2</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March 10</a:t>
                      </a:r>
                      <a:r>
                        <a:rPr kumimoji="0" lang="en-US" sz="1200" b="0" i="0" u="none" strike="noStrike" kern="1200" cap="none" spc="0" normalizeH="0" baseline="30000" noProof="0" dirty="0">
                          <a:ln>
                            <a:noFill/>
                          </a:ln>
                          <a:solidFill>
                            <a:srgbClr val="092F57"/>
                          </a:solidFill>
                          <a:effectLst/>
                          <a:uLnTx/>
                          <a:uFillTx/>
                          <a:latin typeface="Arial" panose="020B0604020202020204" pitchFamily="34" charset="0"/>
                          <a:ea typeface="+mn-ea"/>
                          <a:cs typeface="Arial" panose="020B0604020202020204" pitchFamily="34" charset="0"/>
                        </a:rPr>
                        <a:t>th</a:t>
                      </a: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10:00 am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Contract Demonstration</a:t>
                      </a:r>
                    </a:p>
                  </a:txBody>
                  <a:tcPr anchor="ctr">
                    <a:solidFill>
                      <a:schemeClr val="bg1">
                        <a:lumMod val="95000"/>
                      </a:schemeClr>
                    </a:solidFill>
                  </a:tcPr>
                </a:tc>
                <a:extLst>
                  <a:ext uri="{0D108BD9-81ED-4DB2-BD59-A6C34878D82A}">
                    <a16:rowId xmlns:a16="http://schemas.microsoft.com/office/drawing/2014/main" val="3632350291"/>
                  </a:ext>
                </a:extLst>
              </a:tr>
              <a:tr h="3890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Phase 2 HR Org Unit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Workbook Workshop</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March 9</a:t>
                      </a:r>
                      <a:r>
                        <a:rPr kumimoji="0" lang="en-US" sz="1200" b="0" i="0" u="none" strike="noStrike" kern="1200" cap="none" spc="0" normalizeH="0" baseline="30000" noProof="0" dirty="0">
                          <a:ln>
                            <a:noFill/>
                          </a:ln>
                          <a:solidFill>
                            <a:srgbClr val="092F57"/>
                          </a:solidFill>
                          <a:effectLst/>
                          <a:uLnTx/>
                          <a:uFillTx/>
                          <a:latin typeface="Arial" panose="020B0604020202020204" pitchFamily="34" charset="0"/>
                          <a:ea typeface="+mn-ea"/>
                          <a:cs typeface="Arial" panose="020B0604020202020204" pitchFamily="34" charset="0"/>
                        </a:rPr>
                        <a:t>th</a:t>
                      </a: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 pm – 3:00 pm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HR Org Unit Workbooks</a:t>
                      </a:r>
                    </a:p>
                  </a:txBody>
                  <a:tcPr anchor="ctr">
                    <a:solidFill>
                      <a:schemeClr val="bg1">
                        <a:lumMod val="95000"/>
                      </a:schemeClr>
                    </a:solidFill>
                  </a:tcPr>
                </a:tc>
                <a:extLst>
                  <a:ext uri="{0D108BD9-81ED-4DB2-BD59-A6C34878D82A}">
                    <a16:rowId xmlns:a16="http://schemas.microsoft.com/office/drawing/2014/main" val="736016599"/>
                  </a:ext>
                </a:extLst>
              </a:tr>
              <a:tr h="3890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Luma Showcase</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March 15</a:t>
                      </a:r>
                      <a:r>
                        <a:rPr kumimoji="0" lang="en-US" sz="1200" b="0" i="0" u="none" strike="noStrike" kern="1200" cap="none" spc="0" normalizeH="0" baseline="30000" noProof="0" dirty="0">
                          <a:ln>
                            <a:noFill/>
                          </a:ln>
                          <a:solidFill>
                            <a:srgbClr val="092F57"/>
                          </a:solidFill>
                          <a:effectLst/>
                          <a:uLnTx/>
                          <a:uFillTx/>
                          <a:latin typeface="Arial" panose="020B0604020202020204" pitchFamily="34" charset="0"/>
                          <a:ea typeface="+mn-ea"/>
                          <a:cs typeface="Arial" panose="020B0604020202020204" pitchFamily="34" charset="0"/>
                        </a:rPr>
                        <a:t>th</a:t>
                      </a: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10:00 am – 11:00 am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TBD</a:t>
                      </a:r>
                    </a:p>
                  </a:txBody>
                  <a:tcPr anchor="ctr">
                    <a:solidFill>
                      <a:schemeClr val="bg1">
                        <a:lumMod val="95000"/>
                      </a:schemeClr>
                    </a:solidFill>
                  </a:tcPr>
                </a:tc>
                <a:extLst>
                  <a:ext uri="{0D108BD9-81ED-4DB2-BD59-A6C34878D82A}">
                    <a16:rowId xmlns:a16="http://schemas.microsoft.com/office/drawing/2014/main" val="1872132270"/>
                  </a:ext>
                </a:extLst>
              </a:tr>
              <a:tr h="38901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Luma Showcase</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March 17</a:t>
                      </a:r>
                      <a:r>
                        <a:rPr kumimoji="0" lang="en-US" sz="1200" b="0" i="0" u="none" strike="noStrike" kern="1200" cap="none" spc="0" normalizeH="0" baseline="30000" noProof="0" dirty="0">
                          <a:ln>
                            <a:noFill/>
                          </a:ln>
                          <a:solidFill>
                            <a:srgbClr val="092F57"/>
                          </a:solidFill>
                          <a:effectLst/>
                          <a:uLnTx/>
                          <a:uFillTx/>
                          <a:latin typeface="Arial" panose="020B0604020202020204" pitchFamily="34" charset="0"/>
                          <a:ea typeface="+mn-ea"/>
                          <a:cs typeface="Arial" panose="020B0604020202020204" pitchFamily="34" charset="0"/>
                        </a:rPr>
                        <a:t>th</a:t>
                      </a:r>
                      <a:r>
                        <a:rPr kumimoji="0" lang="en-US" sz="1200" b="0"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rPr>
                        <a:t> </a:t>
                      </a:r>
                    </a:p>
                  </a:txBody>
                  <a:tcPr anchor="ctr">
                    <a:solidFill>
                      <a:schemeClr val="bg1">
                        <a:lumMod val="95000"/>
                      </a:schemeClr>
                    </a:solidFill>
                  </a:tcPr>
                </a:tc>
                <a:tc>
                  <a:txBody>
                    <a:bodyPr/>
                    <a:lstStyle/>
                    <a:p>
                      <a:pPr algn="ctr"/>
                      <a:r>
                        <a:rPr lang="en-US" sz="1200" dirty="0">
                          <a:solidFill>
                            <a:srgbClr val="092F57"/>
                          </a:solidFill>
                          <a:latin typeface="Arial" panose="020B0604020202020204" pitchFamily="34" charset="0"/>
                          <a:cs typeface="Arial" panose="020B0604020202020204" pitchFamily="34" charset="0"/>
                        </a:rPr>
                        <a:t>1:00 pm – 2:00 pm</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92F57"/>
                          </a:solidFill>
                          <a:latin typeface="Arial" panose="020B0604020202020204" pitchFamily="34" charset="0"/>
                          <a:cs typeface="Arial" panose="020B0604020202020204" pitchFamily="34" charset="0"/>
                        </a:rPr>
                        <a:t>TBD</a:t>
                      </a:r>
                    </a:p>
                  </a:txBody>
                  <a:tcPr anchor="ctr">
                    <a:solidFill>
                      <a:schemeClr val="bg1">
                        <a:lumMod val="95000"/>
                      </a:schemeClr>
                    </a:solidFill>
                  </a:tcPr>
                </a:tc>
                <a:extLst>
                  <a:ext uri="{0D108BD9-81ED-4DB2-BD59-A6C34878D82A}">
                    <a16:rowId xmlns:a16="http://schemas.microsoft.com/office/drawing/2014/main" val="3794289064"/>
                  </a:ext>
                </a:extLst>
              </a:tr>
            </a:tbl>
          </a:graphicData>
        </a:graphic>
      </p:graphicFrame>
      <p:sp>
        <p:nvSpPr>
          <p:cNvPr id="3" name="TextBox 2">
            <a:extLst>
              <a:ext uri="{FF2B5EF4-FFF2-40B4-BE49-F238E27FC236}">
                <a16:creationId xmlns:a16="http://schemas.microsoft.com/office/drawing/2014/main" id="{5537B3A5-5EB9-498E-9D93-0DEB6BAC701D}"/>
              </a:ext>
            </a:extLst>
          </p:cNvPr>
          <p:cNvSpPr txBox="1"/>
          <p:nvPr/>
        </p:nvSpPr>
        <p:spPr>
          <a:xfrm>
            <a:off x="974875" y="1708787"/>
            <a:ext cx="1023165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u="sng" dirty="0">
                <a:solidFill>
                  <a:srgbClr val="092F57"/>
                </a:solidFill>
                <a:latin typeface="Arial" panose="020B0604020202020204" pitchFamily="34" charset="0"/>
                <a:cs typeface="Arial" panose="020B0604020202020204" pitchFamily="34" charset="0"/>
              </a:rPr>
              <a:t>Upcoming engagement opportunities to learn more about Luma. Please help us spread the word!</a:t>
            </a:r>
            <a:endParaRPr kumimoji="0" lang="en-US" sz="1600" b="0" i="0" u="sng"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6" name="Title 5">
            <a:extLst>
              <a:ext uri="{FF2B5EF4-FFF2-40B4-BE49-F238E27FC236}">
                <a16:creationId xmlns:a16="http://schemas.microsoft.com/office/drawing/2014/main" id="{5A962F24-6865-44DA-B0D6-4C3ABD315EBF}"/>
              </a:ext>
            </a:extLst>
          </p:cNvPr>
          <p:cNvSpPr>
            <a:spLocks noGrp="1"/>
          </p:cNvSpPr>
          <p:nvPr>
            <p:ph type="title"/>
          </p:nvPr>
        </p:nvSpPr>
        <p:spPr/>
        <p:txBody>
          <a:bodyPr/>
          <a:lstStyle/>
          <a:p>
            <a:r>
              <a:rPr lang="en-US" cap="none" dirty="0">
                <a:latin typeface="Arial" panose="020B0604020202020204" pitchFamily="34" charset="0"/>
                <a:cs typeface="Arial" panose="020B0604020202020204" pitchFamily="34" charset="0"/>
              </a:rPr>
              <a:t>Engagement Opportunities</a:t>
            </a:r>
          </a:p>
        </p:txBody>
      </p:sp>
      <p:cxnSp>
        <p:nvCxnSpPr>
          <p:cNvPr id="5" name="Straight Connector 4">
            <a:extLst>
              <a:ext uri="{FF2B5EF4-FFF2-40B4-BE49-F238E27FC236}">
                <a16:creationId xmlns:a16="http://schemas.microsoft.com/office/drawing/2014/main" id="{08ED44ED-5EC8-40EE-874E-A960C25C2F16}"/>
              </a:ext>
            </a:extLst>
          </p:cNvPr>
          <p:cNvCxnSpPr>
            <a:cxnSpLocks/>
          </p:cNvCxnSpPr>
          <p:nvPr/>
        </p:nvCxnSpPr>
        <p:spPr>
          <a:xfrm>
            <a:off x="755800" y="2792464"/>
            <a:ext cx="1023165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ACC448F-EDB4-4FEB-9F2B-8F2E903B5FB3}"/>
              </a:ext>
            </a:extLst>
          </p:cNvPr>
          <p:cNvCxnSpPr>
            <a:cxnSpLocks/>
          </p:cNvCxnSpPr>
          <p:nvPr/>
        </p:nvCxnSpPr>
        <p:spPr>
          <a:xfrm>
            <a:off x="755800" y="3268714"/>
            <a:ext cx="1023165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639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A2998-5702-4EF9-B4D7-296E9907F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361889"/>
          </a:xfrm>
          <a:prstGeom prst="rect">
            <a:avLst/>
          </a:prstGeom>
        </p:spPr>
      </p:pic>
      <p:sp>
        <p:nvSpPr>
          <p:cNvPr id="6" name="Rectangle 5">
            <a:extLst>
              <a:ext uri="{FF2B5EF4-FFF2-40B4-BE49-F238E27FC236}">
                <a16:creationId xmlns:a16="http://schemas.microsoft.com/office/drawing/2014/main" id="{5CD7668B-CA13-416B-A1B7-98922D95ECAF}"/>
              </a:ext>
            </a:extLst>
          </p:cNvPr>
          <p:cNvSpPr/>
          <p:nvPr/>
        </p:nvSpPr>
        <p:spPr>
          <a:xfrm>
            <a:off x="0" y="0"/>
            <a:ext cx="12192000" cy="6378432"/>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DAA748-8361-4359-BEBE-1E41457CCCFA}"/>
              </a:ext>
            </a:extLst>
          </p:cNvPr>
          <p:cNvSpPr txBox="1">
            <a:spLocks/>
          </p:cNvSpPr>
          <p:nvPr/>
        </p:nvSpPr>
        <p:spPr>
          <a:xfrm>
            <a:off x="3105150" y="3020366"/>
            <a:ext cx="6226278" cy="8172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Training Instructor Update</a:t>
            </a:r>
          </a:p>
        </p:txBody>
      </p:sp>
      <p:cxnSp>
        <p:nvCxnSpPr>
          <p:cNvPr id="3" name="Straight Connector 2">
            <a:extLst>
              <a:ext uri="{FF2B5EF4-FFF2-40B4-BE49-F238E27FC236}">
                <a16:creationId xmlns:a16="http://schemas.microsoft.com/office/drawing/2014/main" id="{85218220-8827-4B4D-A622-BE2FE44F6D58}"/>
              </a:ext>
            </a:extLst>
          </p:cNvPr>
          <p:cNvCxnSpPr/>
          <p:nvPr/>
        </p:nvCxnSpPr>
        <p:spPr>
          <a:xfrm>
            <a:off x="3227439" y="3902148"/>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628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6A748-5F36-485A-8291-6931D315387B}"/>
              </a:ext>
            </a:extLst>
          </p:cNvPr>
          <p:cNvSpPr txBox="1">
            <a:spLocks/>
          </p:cNvSpPr>
          <p:nvPr/>
        </p:nvSpPr>
        <p:spPr>
          <a:xfrm>
            <a:off x="688432" y="2195350"/>
            <a:ext cx="8596668" cy="38807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US" sz="2000" dirty="0">
                <a:solidFill>
                  <a:srgbClr val="FFC000"/>
                </a:solidFill>
              </a:rPr>
              <a:t>Thank you </a:t>
            </a:r>
            <a:r>
              <a:rPr lang="en-US" sz="2000" dirty="0">
                <a:solidFill>
                  <a:srgbClr val="092F57"/>
                </a:solidFill>
              </a:rPr>
              <a:t>for being here! </a:t>
            </a:r>
          </a:p>
          <a:p>
            <a:pPr marL="0" indent="0">
              <a:lnSpc>
                <a:spcPct val="150000"/>
              </a:lnSpc>
              <a:spcBef>
                <a:spcPts val="600"/>
              </a:spcBef>
              <a:buClr>
                <a:srgbClr val="FFB81C"/>
              </a:buClr>
              <a:buFont typeface="Arial" panose="020B0604020202020204" pitchFamily="34" charset="0"/>
              <a:buNone/>
              <a:defRPr/>
            </a:pPr>
            <a:r>
              <a:rPr lang="en-US" sz="2200" dirty="0"/>
              <a:t>Expectations:</a:t>
            </a:r>
          </a:p>
          <a:p>
            <a:pPr marL="578358" lvl="1">
              <a:lnSpc>
                <a:spcPct val="150000"/>
              </a:lnSpc>
              <a:spcBef>
                <a:spcPts val="600"/>
              </a:spcBef>
              <a:buClr>
                <a:srgbClr val="FFB81C"/>
              </a:buClr>
              <a:defRPr/>
            </a:pPr>
            <a:r>
              <a:rPr lang="en-US" sz="1800" dirty="0"/>
              <a:t>Please give presenters your full attention.</a:t>
            </a:r>
          </a:p>
          <a:p>
            <a:pPr marL="578358" lvl="1">
              <a:lnSpc>
                <a:spcPct val="150000"/>
              </a:lnSpc>
              <a:spcBef>
                <a:spcPts val="600"/>
              </a:spcBef>
              <a:buClr>
                <a:srgbClr val="FFB81C"/>
              </a:buClr>
              <a:defRPr/>
            </a:pPr>
            <a:r>
              <a:rPr lang="EN-US" sz="1800" dirty="0"/>
              <a:t>Please </a:t>
            </a:r>
            <a:r>
              <a:rPr lang="en-US" sz="1800" dirty="0"/>
              <a:t>utilize the </a:t>
            </a:r>
            <a:r>
              <a:rPr lang="EN-US" sz="1800" dirty="0"/>
              <a:t>chat </a:t>
            </a:r>
            <a:r>
              <a:rPr lang="en-US" sz="1800" dirty="0"/>
              <a:t>functionality </a:t>
            </a:r>
            <a:r>
              <a:rPr lang="EN-US" sz="1800" dirty="0"/>
              <a:t>(bottom right) </a:t>
            </a:r>
            <a:r>
              <a:rPr lang="en-US" sz="1800" dirty="0"/>
              <a:t>to ask questions, </a:t>
            </a:r>
            <a:r>
              <a:rPr lang="EN-US" sz="1800" dirty="0"/>
              <a:t>or wait until the end of </a:t>
            </a:r>
            <a:r>
              <a:rPr lang="en-US" sz="1800" dirty="0"/>
              <a:t>the </a:t>
            </a:r>
            <a:r>
              <a:rPr lang="EN-US" sz="1800" dirty="0"/>
              <a:t>presentation to come off of mute and ask</a:t>
            </a:r>
            <a:r>
              <a:rPr lang="en-US" sz="1800" dirty="0">
                <a:solidFill>
                  <a:prstClr val="black"/>
                </a:solidFill>
              </a:rPr>
              <a:t>.</a:t>
            </a:r>
            <a:r>
              <a:rPr lang="EN-US" sz="1800" dirty="0">
                <a:solidFill>
                  <a:prstClr val="black"/>
                </a:solidFill>
              </a:rPr>
              <a:t> </a:t>
            </a:r>
            <a:endParaRPr lang="en-US" sz="1800" dirty="0">
              <a:solidFill>
                <a:prstClr val="black"/>
              </a:solidFill>
            </a:endParaRPr>
          </a:p>
          <a:p>
            <a:pPr marL="578358" lvl="1">
              <a:lnSpc>
                <a:spcPct val="150000"/>
              </a:lnSpc>
              <a:spcBef>
                <a:spcPts val="600"/>
              </a:spcBef>
              <a:buClr>
                <a:srgbClr val="FFB81C"/>
              </a:buClr>
              <a:defRPr/>
            </a:pPr>
            <a:r>
              <a:rPr lang="en-US" sz="1800" dirty="0"/>
              <a:t>This meeting is being recorded and will be provided in the follow-up email.</a:t>
            </a:r>
            <a:endParaRPr lang="EN-US" sz="1800" dirty="0"/>
          </a:p>
          <a:p>
            <a:pPr>
              <a:buFont typeface="Wingdings" panose="05000000000000000000" pitchFamily="2" charset="2"/>
              <a:buChar char="§"/>
            </a:pPr>
            <a:endParaRPr lang="en-US" dirty="0">
              <a:solidFill>
                <a:srgbClr val="092F57"/>
              </a:solidFill>
            </a:endParaRPr>
          </a:p>
        </p:txBody>
      </p:sp>
      <p:grpSp>
        <p:nvGrpSpPr>
          <p:cNvPr id="2" name="Group 1">
            <a:extLst>
              <a:ext uri="{FF2B5EF4-FFF2-40B4-BE49-F238E27FC236}">
                <a16:creationId xmlns:a16="http://schemas.microsoft.com/office/drawing/2014/main" id="{EFBF2931-F733-4400-8E48-8C7149A5B678}"/>
              </a:ext>
            </a:extLst>
          </p:cNvPr>
          <p:cNvGrpSpPr/>
          <p:nvPr/>
        </p:nvGrpSpPr>
        <p:grpSpPr>
          <a:xfrm>
            <a:off x="448027" y="5905850"/>
            <a:ext cx="12300307" cy="600604"/>
            <a:chOff x="1411261" y="5246818"/>
            <a:chExt cx="9848017" cy="510204"/>
          </a:xfrm>
        </p:grpSpPr>
        <p:pic>
          <p:nvPicPr>
            <p:cNvPr id="4" name="Picture 3">
              <a:extLst>
                <a:ext uri="{FF2B5EF4-FFF2-40B4-BE49-F238E27FC236}">
                  <a16:creationId xmlns:a16="http://schemas.microsoft.com/office/drawing/2014/main" id="{9252BB28-BBA1-4992-8B27-255CBADDB20C}"/>
                </a:ext>
              </a:extLst>
            </p:cNvPr>
            <p:cNvPicPr>
              <a:picLocks noChangeAspect="1"/>
            </p:cNvPicPr>
            <p:nvPr/>
          </p:nvPicPr>
          <p:blipFill rotWithShape="1">
            <a:blip r:embed="rId3"/>
            <a:srcRect l="24545" t="-5612" r="-7206" b="-2669"/>
            <a:stretch/>
          </p:blipFill>
          <p:spPr>
            <a:xfrm>
              <a:off x="1411261" y="5252054"/>
              <a:ext cx="9848017" cy="504968"/>
            </a:xfrm>
            <a:prstGeom prst="rect">
              <a:avLst/>
            </a:prstGeom>
          </p:spPr>
        </p:pic>
        <p:sp>
          <p:nvSpPr>
            <p:cNvPr id="5" name="Rectangle 4">
              <a:extLst>
                <a:ext uri="{FF2B5EF4-FFF2-40B4-BE49-F238E27FC236}">
                  <a16:creationId xmlns:a16="http://schemas.microsoft.com/office/drawing/2014/main" id="{77A8DA71-2200-4222-BB4D-C9807C774B44}"/>
                </a:ext>
              </a:extLst>
            </p:cNvPr>
            <p:cNvSpPr/>
            <p:nvPr/>
          </p:nvSpPr>
          <p:spPr>
            <a:xfrm>
              <a:off x="1895059" y="5246818"/>
              <a:ext cx="1023101" cy="504967"/>
            </a:xfrm>
            <a:prstGeom prst="rect">
              <a:avLst/>
            </a:prstGeom>
            <a:noFill/>
            <a:ln w="381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B3B44B7-676D-42D9-B7BD-699D6B40CF08}"/>
                </a:ext>
              </a:extLst>
            </p:cNvPr>
            <p:cNvSpPr/>
            <p:nvPr/>
          </p:nvSpPr>
          <p:spPr>
            <a:xfrm>
              <a:off x="5770088" y="5246818"/>
              <a:ext cx="457466" cy="504967"/>
            </a:xfrm>
            <a:prstGeom prst="rect">
              <a:avLst/>
            </a:prstGeom>
            <a:noFill/>
            <a:ln w="381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itle 6">
            <a:extLst>
              <a:ext uri="{FF2B5EF4-FFF2-40B4-BE49-F238E27FC236}">
                <a16:creationId xmlns:a16="http://schemas.microsoft.com/office/drawing/2014/main" id="{96060CCE-7A8E-4590-92B4-E81800D70067}"/>
              </a:ext>
            </a:extLst>
          </p:cNvPr>
          <p:cNvSpPr>
            <a:spLocks noGrp="1"/>
          </p:cNvSpPr>
          <p:nvPr>
            <p:ph type="title"/>
          </p:nvPr>
        </p:nvSpPr>
        <p:spPr/>
        <p:txBody>
          <a:bodyPr/>
          <a:lstStyle/>
          <a:p>
            <a:r>
              <a:rPr lang="en-US" dirty="0"/>
              <a:t>Welcome!</a:t>
            </a:r>
          </a:p>
        </p:txBody>
      </p:sp>
    </p:spTree>
    <p:extLst>
      <p:ext uri="{BB962C8B-B14F-4D97-AF65-F5344CB8AC3E}">
        <p14:creationId xmlns:p14="http://schemas.microsoft.com/office/powerpoint/2010/main" val="1172441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E37C-BA80-4F20-B73E-A64773F3704F}"/>
              </a:ext>
            </a:extLst>
          </p:cNvPr>
          <p:cNvSpPr>
            <a:spLocks noGrp="1"/>
          </p:cNvSpPr>
          <p:nvPr>
            <p:ph type="title" idx="4294967295"/>
          </p:nvPr>
        </p:nvSpPr>
        <p:spPr>
          <a:xfrm>
            <a:off x="557313" y="835576"/>
            <a:ext cx="10515600" cy="524107"/>
          </a:xfrm>
          <a:prstGeom prst="rect">
            <a:avLst/>
          </a:prstGeom>
        </p:spPr>
        <p:txBody>
          <a:bodyPr/>
          <a:lstStyle/>
          <a:p>
            <a:r>
              <a:rPr lang="en-US" sz="3600" dirty="0">
                <a:solidFill>
                  <a:schemeClr val="bg1"/>
                </a:solidFill>
              </a:rPr>
              <a:t>Luma Training Instructor Update</a:t>
            </a:r>
            <a:endParaRPr lang="en-US" sz="3600" cap="none" dirty="0">
              <a:solidFill>
                <a:schemeClr val="bg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49075836-AAD9-4E65-ABAA-C3F575B4E9EF}"/>
              </a:ext>
            </a:extLst>
          </p:cNvPr>
          <p:cNvSpPr/>
          <p:nvPr/>
        </p:nvSpPr>
        <p:spPr>
          <a:xfrm>
            <a:off x="2207603" y="2068024"/>
            <a:ext cx="3581400" cy="3238500"/>
          </a:xfrm>
          <a:prstGeom prst="roundRect">
            <a:avLst/>
          </a:prstGeom>
          <a:solidFill>
            <a:srgbClr val="E1450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Thank you to everyone for their help in finding Training Instructors!</a:t>
            </a:r>
          </a:p>
          <a:p>
            <a:pPr algn="ctr"/>
            <a:endParaRPr lang="en-US" dirty="0"/>
          </a:p>
        </p:txBody>
      </p:sp>
      <p:sp>
        <p:nvSpPr>
          <p:cNvPr id="6" name="Rectangle: Rounded Corners 5">
            <a:extLst>
              <a:ext uri="{FF2B5EF4-FFF2-40B4-BE49-F238E27FC236}">
                <a16:creationId xmlns:a16="http://schemas.microsoft.com/office/drawing/2014/main" id="{D6417A04-AB40-403C-9444-D669E20D071F}"/>
              </a:ext>
            </a:extLst>
          </p:cNvPr>
          <p:cNvSpPr/>
          <p:nvPr/>
        </p:nvSpPr>
        <p:spPr>
          <a:xfrm>
            <a:off x="6229980" y="2068024"/>
            <a:ext cx="3581400" cy="3238500"/>
          </a:xfrm>
          <a:prstGeom prst="roundRect">
            <a:avLst/>
          </a:prstGeom>
          <a:solidFill>
            <a:srgbClr val="6CC24A"/>
          </a:solidFill>
          <a:ln>
            <a:solidFill>
              <a:srgbClr val="6CC24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13 applicants were interviewed!</a:t>
            </a:r>
          </a:p>
          <a:p>
            <a:pPr algn="ctr"/>
            <a:endParaRPr lang="en-US" dirty="0"/>
          </a:p>
        </p:txBody>
      </p:sp>
    </p:spTree>
    <p:extLst>
      <p:ext uri="{BB962C8B-B14F-4D97-AF65-F5344CB8AC3E}">
        <p14:creationId xmlns:p14="http://schemas.microsoft.com/office/powerpoint/2010/main" val="2470133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DA8971-C2CA-45CF-B67A-E8D01696F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53175"/>
          </a:xfrm>
          <a:prstGeom prst="rect">
            <a:avLst/>
          </a:prstGeom>
        </p:spPr>
      </p:pic>
      <p:sp>
        <p:nvSpPr>
          <p:cNvPr id="8" name="Rectangle 7">
            <a:extLst>
              <a:ext uri="{FF2B5EF4-FFF2-40B4-BE49-F238E27FC236}">
                <a16:creationId xmlns:a16="http://schemas.microsoft.com/office/drawing/2014/main" id="{B6839190-507A-4A47-887C-2DC3E13B107E}"/>
              </a:ext>
            </a:extLst>
          </p:cNvPr>
          <p:cNvSpPr/>
          <p:nvPr/>
        </p:nvSpPr>
        <p:spPr>
          <a:xfrm>
            <a:off x="0" y="0"/>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35F01891-17FC-4C35-B39B-B24F30E454BA}"/>
              </a:ext>
            </a:extLst>
          </p:cNvPr>
          <p:cNvSpPr txBox="1">
            <a:spLocks/>
          </p:cNvSpPr>
          <p:nvPr/>
        </p:nvSpPr>
        <p:spPr>
          <a:xfrm>
            <a:off x="2836342" y="2357288"/>
            <a:ext cx="6492240" cy="306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latin typeface="Arial" panose="020B0604020202020204" pitchFamily="34" charset="0"/>
                <a:cs typeface="Arial" panose="020B0604020202020204" pitchFamily="34" charset="0"/>
              </a:rPr>
              <a:t>Key Takeaways</a:t>
            </a:r>
          </a:p>
        </p:txBody>
      </p:sp>
      <p:cxnSp>
        <p:nvCxnSpPr>
          <p:cNvPr id="3" name="Straight Connector 2">
            <a:extLst>
              <a:ext uri="{FF2B5EF4-FFF2-40B4-BE49-F238E27FC236}">
                <a16:creationId xmlns:a16="http://schemas.microsoft.com/office/drawing/2014/main" id="{F404CDBB-F841-49C5-9434-2985C7A15CF3}"/>
              </a:ext>
            </a:extLst>
          </p:cNvPr>
          <p:cNvCxnSpPr/>
          <p:nvPr/>
        </p:nvCxnSpPr>
        <p:spPr>
          <a:xfrm>
            <a:off x="3105150" y="3429000"/>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250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7DD3D3-4B76-465D-A1CE-91A7F7F96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53175"/>
          </a:xfrm>
          <a:prstGeom prst="rect">
            <a:avLst/>
          </a:prstGeom>
        </p:spPr>
      </p:pic>
      <p:sp>
        <p:nvSpPr>
          <p:cNvPr id="8" name="Rectangle 7">
            <a:extLst>
              <a:ext uri="{FF2B5EF4-FFF2-40B4-BE49-F238E27FC236}">
                <a16:creationId xmlns:a16="http://schemas.microsoft.com/office/drawing/2014/main" id="{B6839190-507A-4A47-887C-2DC3E13B107E}"/>
              </a:ext>
            </a:extLst>
          </p:cNvPr>
          <p:cNvSpPr/>
          <p:nvPr/>
        </p:nvSpPr>
        <p:spPr>
          <a:xfrm>
            <a:off x="0" y="0"/>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35F01891-17FC-4C35-B39B-B24F30E454BA}"/>
              </a:ext>
            </a:extLst>
          </p:cNvPr>
          <p:cNvSpPr txBox="1">
            <a:spLocks/>
          </p:cNvSpPr>
          <p:nvPr/>
        </p:nvSpPr>
        <p:spPr>
          <a:xfrm>
            <a:off x="2836342" y="2357288"/>
            <a:ext cx="6492240" cy="306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latin typeface="Arial" panose="020B0604020202020204" pitchFamily="34" charset="0"/>
                <a:cs typeface="Arial" panose="020B0604020202020204" pitchFamily="34" charset="0"/>
              </a:rPr>
              <a:t>Thank You!</a:t>
            </a:r>
          </a:p>
        </p:txBody>
      </p:sp>
      <p:cxnSp>
        <p:nvCxnSpPr>
          <p:cNvPr id="3" name="Straight Connector 2">
            <a:extLst>
              <a:ext uri="{FF2B5EF4-FFF2-40B4-BE49-F238E27FC236}">
                <a16:creationId xmlns:a16="http://schemas.microsoft.com/office/drawing/2014/main" id="{F404CDBB-F841-49C5-9434-2985C7A15CF3}"/>
              </a:ext>
            </a:extLst>
          </p:cNvPr>
          <p:cNvCxnSpPr/>
          <p:nvPr/>
        </p:nvCxnSpPr>
        <p:spPr>
          <a:xfrm>
            <a:off x="3105150" y="317118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0283785-5055-4514-92D0-C04AB7C12FA2}"/>
              </a:ext>
            </a:extLst>
          </p:cNvPr>
          <p:cNvGrpSpPr/>
          <p:nvPr/>
        </p:nvGrpSpPr>
        <p:grpSpPr>
          <a:xfrm>
            <a:off x="98892" y="3509018"/>
            <a:ext cx="11994215" cy="2511675"/>
            <a:chOff x="98892" y="3727738"/>
            <a:chExt cx="11994215" cy="2511675"/>
          </a:xfrm>
        </p:grpSpPr>
        <p:sp>
          <p:nvSpPr>
            <p:cNvPr id="7" name="TextBox 6">
              <a:extLst>
                <a:ext uri="{FF2B5EF4-FFF2-40B4-BE49-F238E27FC236}">
                  <a16:creationId xmlns:a16="http://schemas.microsoft.com/office/drawing/2014/main" id="{674EA573-40B4-4C23-B7AB-C903EBD3708B}"/>
                </a:ext>
              </a:extLst>
            </p:cNvPr>
            <p:cNvSpPr txBox="1"/>
            <p:nvPr/>
          </p:nvSpPr>
          <p:spPr>
            <a:xfrm>
              <a:off x="2796122" y="3727738"/>
              <a:ext cx="3692303"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Sheena Coles</a:t>
              </a:r>
            </a:p>
            <a:p>
              <a:pPr algn="ctr"/>
              <a:r>
                <a:rPr lang="en-US" dirty="0">
                  <a:latin typeface="Arial" panose="020B0604020202020204" pitchFamily="34" charset="0"/>
                  <a:cs typeface="Arial" panose="020B0604020202020204" pitchFamily="34" charset="0"/>
                  <a:hlinkClick r:id="rId3"/>
                </a:rPr>
                <a:t>SColes@sco.Idaho.gov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208-334-3100 </a:t>
              </a:r>
            </a:p>
          </p:txBody>
        </p:sp>
        <p:sp>
          <p:nvSpPr>
            <p:cNvPr id="13" name="TextBox 12">
              <a:extLst>
                <a:ext uri="{FF2B5EF4-FFF2-40B4-BE49-F238E27FC236}">
                  <a16:creationId xmlns:a16="http://schemas.microsoft.com/office/drawing/2014/main" id="{57D4FBF6-E9D4-457A-AE3A-96040D09DBA3}"/>
                </a:ext>
              </a:extLst>
            </p:cNvPr>
            <p:cNvSpPr txBox="1"/>
            <p:nvPr/>
          </p:nvSpPr>
          <p:spPr>
            <a:xfrm>
              <a:off x="5664197" y="3732859"/>
              <a:ext cx="3313022"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Alex Doench </a:t>
              </a:r>
            </a:p>
            <a:p>
              <a:pPr algn="ctr"/>
              <a:r>
                <a:rPr lang="en-US" dirty="0">
                  <a:latin typeface="Arial" panose="020B0604020202020204" pitchFamily="34" charset="0"/>
                  <a:cs typeface="Arial" panose="020B0604020202020204" pitchFamily="34" charset="0"/>
                  <a:hlinkClick r:id="rId4"/>
                </a:rPr>
                <a:t>adoench@sco.Idaho.gov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208-332-8841</a:t>
              </a:r>
            </a:p>
          </p:txBody>
        </p:sp>
        <p:grpSp>
          <p:nvGrpSpPr>
            <p:cNvPr id="4" name="Group 3">
              <a:extLst>
                <a:ext uri="{FF2B5EF4-FFF2-40B4-BE49-F238E27FC236}">
                  <a16:creationId xmlns:a16="http://schemas.microsoft.com/office/drawing/2014/main" id="{448860DB-AFEB-44B4-98B4-EF355ABC08CA}"/>
                </a:ext>
              </a:extLst>
            </p:cNvPr>
            <p:cNvGrpSpPr/>
            <p:nvPr/>
          </p:nvGrpSpPr>
          <p:grpSpPr>
            <a:xfrm>
              <a:off x="98892" y="5006145"/>
              <a:ext cx="11994215" cy="1233268"/>
              <a:chOff x="251544" y="4928877"/>
              <a:chExt cx="11994215" cy="1233268"/>
            </a:xfrm>
          </p:grpSpPr>
          <p:sp>
            <p:nvSpPr>
              <p:cNvPr id="10" name="TextBox 9">
                <a:extLst>
                  <a:ext uri="{FF2B5EF4-FFF2-40B4-BE49-F238E27FC236}">
                    <a16:creationId xmlns:a16="http://schemas.microsoft.com/office/drawing/2014/main" id="{2E71641E-D942-4A56-AA3D-940FB7F7CF92}"/>
                  </a:ext>
                </a:extLst>
              </p:cNvPr>
              <p:cNvSpPr txBox="1"/>
              <p:nvPr/>
            </p:nvSpPr>
            <p:spPr>
              <a:xfrm>
                <a:off x="8649129" y="4961816"/>
                <a:ext cx="3596630" cy="1200329"/>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Danielle Stevens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5"/>
                  </a:rPr>
                  <a:t>dstevens@sco.Idaho.gov</a:t>
                </a:r>
                <a:r>
                  <a:rPr lang="en-US" dirty="0">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208-332-8868</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E5364D4-61EE-402B-8FF9-A45DC070200E}"/>
                  </a:ext>
                </a:extLst>
              </p:cNvPr>
              <p:cNvSpPr txBox="1"/>
              <p:nvPr/>
            </p:nvSpPr>
            <p:spPr>
              <a:xfrm>
                <a:off x="3101425" y="4961816"/>
                <a:ext cx="3340948"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Chris Lehosit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6"/>
                  </a:rPr>
                  <a:t>clehosit@sco.Idaho.gov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208-332-8887</a:t>
                </a:r>
              </a:p>
            </p:txBody>
          </p:sp>
          <p:sp>
            <p:nvSpPr>
              <p:cNvPr id="12" name="TextBox 11">
                <a:extLst>
                  <a:ext uri="{FF2B5EF4-FFF2-40B4-BE49-F238E27FC236}">
                    <a16:creationId xmlns:a16="http://schemas.microsoft.com/office/drawing/2014/main" id="{EDEB1BAC-ECB6-4C24-A107-F847E3811A67}"/>
                  </a:ext>
                </a:extLst>
              </p:cNvPr>
              <p:cNvSpPr txBox="1"/>
              <p:nvPr/>
            </p:nvSpPr>
            <p:spPr>
              <a:xfrm>
                <a:off x="251544" y="4928877"/>
                <a:ext cx="3340948"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     Tina Fuller</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7"/>
                  </a:rPr>
                  <a:t>tfuller@sco.Idaho.gov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208-332-8867</a:t>
                </a:r>
              </a:p>
            </p:txBody>
          </p:sp>
          <p:sp>
            <p:nvSpPr>
              <p:cNvPr id="14" name="TextBox 13">
                <a:extLst>
                  <a:ext uri="{FF2B5EF4-FFF2-40B4-BE49-F238E27FC236}">
                    <a16:creationId xmlns:a16="http://schemas.microsoft.com/office/drawing/2014/main" id="{50952A4A-8011-4FB3-9B0A-1C2ADC7D0432}"/>
                  </a:ext>
                </a:extLst>
              </p:cNvPr>
              <p:cNvSpPr txBox="1"/>
              <p:nvPr/>
            </p:nvSpPr>
            <p:spPr>
              <a:xfrm>
                <a:off x="6006507" y="4961816"/>
                <a:ext cx="3163825"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Elijah Stearns </a:t>
                </a:r>
              </a:p>
              <a:p>
                <a:pPr algn="ctr"/>
                <a:r>
                  <a:rPr lang="en-US" dirty="0">
                    <a:latin typeface="Arial" panose="020B0604020202020204" pitchFamily="34" charset="0"/>
                    <a:cs typeface="Arial" panose="020B0604020202020204" pitchFamily="34" charset="0"/>
                    <a:hlinkClick r:id="rId8"/>
                  </a:rPr>
                  <a:t>estearns@sco.idaho.gov</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208-332-8871</a:t>
                </a:r>
              </a:p>
            </p:txBody>
          </p:sp>
        </p:grpSp>
      </p:grpSp>
    </p:spTree>
    <p:extLst>
      <p:ext uri="{BB962C8B-B14F-4D97-AF65-F5344CB8AC3E}">
        <p14:creationId xmlns:p14="http://schemas.microsoft.com/office/powerpoint/2010/main" val="945289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A81AFEF-D88D-4853-8579-411099F22827}"/>
              </a:ext>
            </a:extLst>
          </p:cNvPr>
          <p:cNvGrpSpPr/>
          <p:nvPr/>
        </p:nvGrpSpPr>
        <p:grpSpPr>
          <a:xfrm>
            <a:off x="0" y="1"/>
            <a:ext cx="5719568" cy="6343650"/>
            <a:chOff x="0" y="0"/>
            <a:chExt cx="4850780" cy="6337301"/>
          </a:xfrm>
        </p:grpSpPr>
        <p:pic>
          <p:nvPicPr>
            <p:cNvPr id="2" name="Picture 1">
              <a:extLst>
                <a:ext uri="{FF2B5EF4-FFF2-40B4-BE49-F238E27FC236}">
                  <a16:creationId xmlns:a16="http://schemas.microsoft.com/office/drawing/2014/main" id="{B76DB9A8-E3BF-4836-84C4-818AC39EF4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155" t="15260" b="26998"/>
            <a:stretch/>
          </p:blipFill>
          <p:spPr>
            <a:xfrm>
              <a:off x="0" y="1"/>
              <a:ext cx="4850780" cy="6337300"/>
            </a:xfrm>
            <a:prstGeom prst="rect">
              <a:avLst/>
            </a:prstGeom>
          </p:spPr>
        </p:pic>
        <p:sp>
          <p:nvSpPr>
            <p:cNvPr id="3" name="Rectangle 2">
              <a:extLst>
                <a:ext uri="{FF2B5EF4-FFF2-40B4-BE49-F238E27FC236}">
                  <a16:creationId xmlns:a16="http://schemas.microsoft.com/office/drawing/2014/main" id="{C7739D29-AC37-46BB-8D4F-5884D0842756}"/>
                </a:ext>
              </a:extLst>
            </p:cNvPr>
            <p:cNvSpPr/>
            <p:nvPr/>
          </p:nvSpPr>
          <p:spPr>
            <a:xfrm>
              <a:off x="1" y="0"/>
              <a:ext cx="4850779" cy="6337301"/>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2A7212C1-E25E-4CB2-B791-89A3BA092208}"/>
              </a:ext>
            </a:extLst>
          </p:cNvPr>
          <p:cNvSpPr txBox="1"/>
          <p:nvPr/>
        </p:nvSpPr>
        <p:spPr>
          <a:xfrm>
            <a:off x="1513119" y="2690336"/>
            <a:ext cx="2693330" cy="738664"/>
          </a:xfrm>
          <a:prstGeom prst="rect">
            <a:avLst/>
          </a:prstGeom>
          <a:noFill/>
        </p:spPr>
        <p:txBody>
          <a:bodyPr wrap="square" rtlCol="0">
            <a:spAutoFit/>
          </a:bodyPr>
          <a:lstStyle/>
          <a:p>
            <a:r>
              <a:rPr lang="en-US" sz="4200" b="1" dirty="0">
                <a:solidFill>
                  <a:schemeClr val="bg1"/>
                </a:solidFill>
                <a:latin typeface="Arial" panose="020B0604020202020204" pitchFamily="34" charset="0"/>
                <a:cs typeface="Arial" panose="020B0604020202020204" pitchFamily="34" charset="0"/>
              </a:rPr>
              <a:t>AGENDA</a:t>
            </a:r>
          </a:p>
        </p:txBody>
      </p:sp>
      <p:sp>
        <p:nvSpPr>
          <p:cNvPr id="5" name="TextBox 4">
            <a:extLst>
              <a:ext uri="{FF2B5EF4-FFF2-40B4-BE49-F238E27FC236}">
                <a16:creationId xmlns:a16="http://schemas.microsoft.com/office/drawing/2014/main" id="{0D98AFF5-910B-4929-9DCD-366D214D294C}"/>
              </a:ext>
            </a:extLst>
          </p:cNvPr>
          <p:cNvSpPr txBox="1"/>
          <p:nvPr/>
        </p:nvSpPr>
        <p:spPr>
          <a:xfrm>
            <a:off x="6472432" y="1855824"/>
            <a:ext cx="5719567" cy="2632003"/>
          </a:xfrm>
          <a:prstGeom prst="rect">
            <a:avLst/>
          </a:prstGeom>
          <a:noFill/>
        </p:spPr>
        <p:txBody>
          <a:bodyPr wrap="square" rtlCol="0" anchor="t">
            <a:spAutoFit/>
          </a:bodyPr>
          <a:lstStyle/>
          <a:p>
            <a:pPr marL="285750" indent="-285750">
              <a:lnSpc>
                <a:spcPct val="150000"/>
              </a:lnSpc>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Phase 1 Update</a:t>
            </a:r>
          </a:p>
          <a:p>
            <a:pPr marL="285750" indent="-285750">
              <a:lnSpc>
                <a:spcPct val="150000"/>
              </a:lnSpc>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Phase 1 Activities</a:t>
            </a:r>
          </a:p>
          <a:p>
            <a:pPr marL="285750" indent="-285750">
              <a:lnSpc>
                <a:spcPct val="150000"/>
              </a:lnSpc>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Phase 2 Update and Timeline</a:t>
            </a:r>
          </a:p>
          <a:p>
            <a:pPr marL="285750" indent="-285750">
              <a:lnSpc>
                <a:spcPct val="150000"/>
              </a:lnSpc>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Phase 2 Activities</a:t>
            </a:r>
          </a:p>
          <a:p>
            <a:pPr marL="285750" indent="-285750">
              <a:lnSpc>
                <a:spcPct val="150000"/>
              </a:lnSpc>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Engagement Opportunities </a:t>
            </a:r>
          </a:p>
          <a:p>
            <a:pPr marL="285750" indent="-285750">
              <a:lnSpc>
                <a:spcPct val="150000"/>
              </a:lnSpc>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Training Instructor Update</a:t>
            </a:r>
          </a:p>
          <a:p>
            <a:pPr marL="285750" indent="-285750">
              <a:lnSpc>
                <a:spcPct val="150000"/>
              </a:lnSpc>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Key Takeaways </a:t>
            </a:r>
            <a:endParaRPr lang="EN-US"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478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67B22-7A12-4CBC-AB7F-5EB3A28B7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Arial" panose="020B0604020202020204" pitchFamily="34" charset="0"/>
                  <a:cs typeface="Arial" panose="020B0604020202020204" pitchFamily="34" charset="0"/>
                </a:rPr>
                <a:t>Luma Phase 1 Update</a:t>
              </a:r>
              <a:endParaRPr lang="en-US" sz="4500"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604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8843B-78BE-41A4-A887-B451A933918A}"/>
              </a:ext>
            </a:extLst>
          </p:cNvPr>
          <p:cNvSpPr txBox="1">
            <a:spLocks/>
          </p:cNvSpPr>
          <p:nvPr/>
        </p:nvSpPr>
        <p:spPr>
          <a:xfrm>
            <a:off x="581192" y="939866"/>
            <a:ext cx="11029616" cy="683506"/>
          </a:xfrm>
          <a:prstGeom prst="rect">
            <a:avLst/>
          </a:prstGeom>
        </p:spPr>
        <p:txBody>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r>
              <a:rPr lang="en-US" sz="3200" dirty="0">
                <a:solidFill>
                  <a:schemeClr val="bg1"/>
                </a:solidFill>
              </a:rPr>
              <a:t>Phase 1 Timeline</a:t>
            </a:r>
          </a:p>
        </p:txBody>
      </p:sp>
      <p:graphicFrame>
        <p:nvGraphicFramePr>
          <p:cNvPr id="4" name="Table 4">
            <a:extLst>
              <a:ext uri="{FF2B5EF4-FFF2-40B4-BE49-F238E27FC236}">
                <a16:creationId xmlns:a16="http://schemas.microsoft.com/office/drawing/2014/main" id="{1D831C75-670E-4988-8405-86ED83B40D33}"/>
              </a:ext>
            </a:extLst>
          </p:cNvPr>
          <p:cNvGraphicFramePr>
            <a:graphicFrameLocks noGrp="1"/>
          </p:cNvGraphicFramePr>
          <p:nvPr>
            <p:extLst>
              <p:ext uri="{D42A27DB-BD31-4B8C-83A1-F6EECF244321}">
                <p14:modId xmlns:p14="http://schemas.microsoft.com/office/powerpoint/2010/main" val="3175000166"/>
              </p:ext>
            </p:extLst>
          </p:nvPr>
        </p:nvGraphicFramePr>
        <p:xfrm>
          <a:off x="771967" y="1678530"/>
          <a:ext cx="10645450" cy="4423212"/>
        </p:xfrm>
        <a:graphic>
          <a:graphicData uri="http://schemas.openxmlformats.org/drawingml/2006/table">
            <a:tbl>
              <a:tblPr firstRow="1" bandRow="1">
                <a:tableStyleId>{5C22544A-7EE6-4342-B048-85BDC9FD1C3A}</a:tableStyleId>
              </a:tblPr>
              <a:tblGrid>
                <a:gridCol w="2348738">
                  <a:extLst>
                    <a:ext uri="{9D8B030D-6E8A-4147-A177-3AD203B41FA5}">
                      <a16:colId xmlns:a16="http://schemas.microsoft.com/office/drawing/2014/main" val="1278608501"/>
                    </a:ext>
                  </a:extLst>
                </a:gridCol>
                <a:gridCol w="8296712">
                  <a:extLst>
                    <a:ext uri="{9D8B030D-6E8A-4147-A177-3AD203B41FA5}">
                      <a16:colId xmlns:a16="http://schemas.microsoft.com/office/drawing/2014/main" val="798714426"/>
                    </a:ext>
                  </a:extLst>
                </a:gridCol>
              </a:tblGrid>
              <a:tr h="1059901">
                <a:tc>
                  <a:txBody>
                    <a:bodyPr/>
                    <a:lstStyle/>
                    <a:p>
                      <a:pPr algn="ctr"/>
                      <a:r>
                        <a:rPr lang="en-US" sz="1600" dirty="0">
                          <a:solidFill>
                            <a:schemeClr val="bg1"/>
                          </a:solidFill>
                          <a:latin typeface="Arial" panose="020B0604020202020204" pitchFamily="34" charset="0"/>
                          <a:cs typeface="Arial" panose="020B0604020202020204" pitchFamily="34" charset="0"/>
                        </a:rPr>
                        <a:t>Activities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solidFill>
                            <a:schemeClr val="bg1"/>
                          </a:solidFill>
                          <a:latin typeface="Arial" panose="020B0604020202020204" pitchFamily="34" charset="0"/>
                          <a:cs typeface="Arial" panose="020B0604020202020204" pitchFamily="34" charset="0"/>
                        </a:rPr>
                        <a:t>March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519721731"/>
                  </a:ext>
                </a:extLst>
              </a:tr>
              <a:tr h="1397341">
                <a:tc>
                  <a:txBody>
                    <a:bodyPr/>
                    <a:lstStyle/>
                    <a:p>
                      <a:pPr algn="ctr"/>
                      <a:r>
                        <a:rPr lang="en-US" sz="1600" b="0">
                          <a:solidFill>
                            <a:srgbClr val="092F57"/>
                          </a:solidFill>
                          <a:latin typeface="Arial" panose="020B0604020202020204" pitchFamily="34" charset="0"/>
                          <a:cs typeface="Arial" panose="020B0604020202020204" pitchFamily="34" charset="0"/>
                        </a:rPr>
                        <a:t>SIT3</a:t>
                      </a:r>
                      <a:endParaRPr lang="en-US" sz="1600" b="0" dirty="0">
                        <a:solidFill>
                          <a:srgbClr val="092F57"/>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4108279"/>
                  </a:ext>
                </a:extLst>
              </a:tr>
              <a:tr h="899170">
                <a:tc>
                  <a:txBody>
                    <a:bodyPr/>
                    <a:lstStyle/>
                    <a:p>
                      <a:pPr algn="ctr"/>
                      <a:r>
                        <a:rPr lang="en-US" sz="1600" dirty="0">
                          <a:solidFill>
                            <a:srgbClr val="E14504"/>
                          </a:solidFill>
                          <a:latin typeface="Arial" panose="020B0604020202020204" pitchFamily="34" charset="0"/>
                          <a:cs typeface="Arial" panose="020B0604020202020204" pitchFamily="34" charset="0"/>
                        </a:rPr>
                        <a:t>Training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0351080"/>
                  </a:ext>
                </a:extLst>
              </a:tr>
              <a:tr h="1059901">
                <a:tc>
                  <a:txBody>
                    <a:bodyPr/>
                    <a:lstStyle/>
                    <a:p>
                      <a:pPr algn="ctr"/>
                      <a:r>
                        <a:rPr lang="en-US" sz="1600">
                          <a:solidFill>
                            <a:srgbClr val="FFC000"/>
                          </a:solidFill>
                          <a:latin typeface="Arial" panose="020B0604020202020204" pitchFamily="34" charset="0"/>
                          <a:cs typeface="Arial" panose="020B0604020202020204" pitchFamily="34" charset="0"/>
                        </a:rPr>
                        <a:t>Cutover</a:t>
                      </a:r>
                    </a:p>
                    <a:p>
                      <a:pPr algn="ctr"/>
                      <a:r>
                        <a:rPr lang="en-US" sz="1600">
                          <a:solidFill>
                            <a:schemeClr val="tx1"/>
                          </a:solidFill>
                          <a:latin typeface="Arial" panose="020B0604020202020204" pitchFamily="34" charset="0"/>
                          <a:cs typeface="Arial" panose="020B0604020202020204" pitchFamily="34" charset="0"/>
                        </a:rPr>
                        <a:t>&amp;</a:t>
                      </a:r>
                    </a:p>
                    <a:p>
                      <a:pPr algn="ctr"/>
                      <a:r>
                        <a:rPr lang="en-US" sz="1600">
                          <a:solidFill>
                            <a:srgbClr val="6CC24A"/>
                          </a:solidFill>
                          <a:latin typeface="Arial" panose="020B0604020202020204" pitchFamily="34" charset="0"/>
                          <a:cs typeface="Arial" panose="020B0604020202020204" pitchFamily="34" charset="0"/>
                        </a:rPr>
                        <a:t>Agency Testing (Approx. start May)</a:t>
                      </a:r>
                      <a:endParaRPr lang="en-US" sz="1600" dirty="0">
                        <a:solidFill>
                          <a:srgbClr val="FFB81C"/>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2246356"/>
                  </a:ext>
                </a:extLst>
              </a:tr>
            </a:tbl>
          </a:graphicData>
        </a:graphic>
      </p:graphicFrame>
      <p:cxnSp>
        <p:nvCxnSpPr>
          <p:cNvPr id="13" name="Straight Arrow Connector 12">
            <a:extLst>
              <a:ext uri="{FF2B5EF4-FFF2-40B4-BE49-F238E27FC236}">
                <a16:creationId xmlns:a16="http://schemas.microsoft.com/office/drawing/2014/main" id="{A9A8A1FB-57DF-4E26-83D7-ACFF643FC04B}"/>
              </a:ext>
            </a:extLst>
          </p:cNvPr>
          <p:cNvCxnSpPr>
            <a:cxnSpLocks/>
          </p:cNvCxnSpPr>
          <p:nvPr/>
        </p:nvCxnSpPr>
        <p:spPr>
          <a:xfrm flipV="1">
            <a:off x="3117892" y="2989810"/>
            <a:ext cx="7955576" cy="22768"/>
          </a:xfrm>
          <a:prstGeom prst="straightConnector1">
            <a:avLst/>
          </a:prstGeom>
          <a:ln w="28575">
            <a:solidFill>
              <a:srgbClr val="092F5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797B39-DDD8-412C-8FE2-650193E2B7D0}"/>
              </a:ext>
            </a:extLst>
          </p:cNvPr>
          <p:cNvCxnSpPr/>
          <p:nvPr/>
        </p:nvCxnSpPr>
        <p:spPr>
          <a:xfrm>
            <a:off x="11073468" y="2863448"/>
            <a:ext cx="0" cy="252724"/>
          </a:xfrm>
          <a:prstGeom prst="line">
            <a:avLst/>
          </a:prstGeom>
          <a:ln w="28575">
            <a:solidFill>
              <a:srgbClr val="092F57"/>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BE698B1-08F8-4565-96AF-3317249A1290}"/>
              </a:ext>
            </a:extLst>
          </p:cNvPr>
          <p:cNvSpPr txBox="1"/>
          <p:nvPr/>
        </p:nvSpPr>
        <p:spPr>
          <a:xfrm>
            <a:off x="3437399" y="2712811"/>
            <a:ext cx="1754904" cy="276999"/>
          </a:xfrm>
          <a:prstGeom prst="rect">
            <a:avLst/>
          </a:prstGeom>
          <a:noFill/>
        </p:spPr>
        <p:txBody>
          <a:bodyPr wrap="none" rtlCol="0">
            <a:spAutoFit/>
          </a:bodyPr>
          <a:lstStyle/>
          <a:p>
            <a:r>
              <a:rPr lang="en-US" sz="1200" b="1" dirty="0">
                <a:solidFill>
                  <a:srgbClr val="092F57"/>
                </a:solidFill>
              </a:rPr>
              <a:t>System Validation / Prep</a:t>
            </a:r>
          </a:p>
        </p:txBody>
      </p:sp>
      <p:sp>
        <p:nvSpPr>
          <p:cNvPr id="16" name="TextBox 15">
            <a:extLst>
              <a:ext uri="{FF2B5EF4-FFF2-40B4-BE49-F238E27FC236}">
                <a16:creationId xmlns:a16="http://schemas.microsoft.com/office/drawing/2014/main" id="{3CCF5BC8-E23F-4541-A1EC-4B093ACCC6EB}"/>
              </a:ext>
            </a:extLst>
          </p:cNvPr>
          <p:cNvSpPr txBox="1"/>
          <p:nvPr/>
        </p:nvSpPr>
        <p:spPr>
          <a:xfrm>
            <a:off x="10830453" y="3065657"/>
            <a:ext cx="486030" cy="276999"/>
          </a:xfrm>
          <a:prstGeom prst="rect">
            <a:avLst/>
          </a:prstGeom>
          <a:noFill/>
        </p:spPr>
        <p:txBody>
          <a:bodyPr wrap="none" rtlCol="0">
            <a:spAutoFit/>
          </a:bodyPr>
          <a:lstStyle/>
          <a:p>
            <a:r>
              <a:rPr lang="en-US" sz="1200" b="1" dirty="0">
                <a:solidFill>
                  <a:srgbClr val="092F57"/>
                </a:solidFill>
              </a:rPr>
              <a:t>3/25</a:t>
            </a:r>
          </a:p>
        </p:txBody>
      </p:sp>
      <p:cxnSp>
        <p:nvCxnSpPr>
          <p:cNvPr id="17" name="Straight Arrow Connector 16">
            <a:extLst>
              <a:ext uri="{FF2B5EF4-FFF2-40B4-BE49-F238E27FC236}">
                <a16:creationId xmlns:a16="http://schemas.microsoft.com/office/drawing/2014/main" id="{CE90ADD7-1C41-423A-BFF4-BC4A8CEB79B7}"/>
              </a:ext>
            </a:extLst>
          </p:cNvPr>
          <p:cNvCxnSpPr>
            <a:cxnSpLocks/>
          </p:cNvCxnSpPr>
          <p:nvPr/>
        </p:nvCxnSpPr>
        <p:spPr>
          <a:xfrm>
            <a:off x="11073468" y="3471202"/>
            <a:ext cx="343949" cy="0"/>
          </a:xfrm>
          <a:prstGeom prst="straightConnector1">
            <a:avLst/>
          </a:prstGeom>
          <a:ln w="28575">
            <a:solidFill>
              <a:srgbClr val="092F5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3202DB-5528-4A04-9221-98FD7126588A}"/>
              </a:ext>
            </a:extLst>
          </p:cNvPr>
          <p:cNvCxnSpPr/>
          <p:nvPr/>
        </p:nvCxnSpPr>
        <p:spPr>
          <a:xfrm>
            <a:off x="11073468" y="3342656"/>
            <a:ext cx="0" cy="252724"/>
          </a:xfrm>
          <a:prstGeom prst="line">
            <a:avLst/>
          </a:prstGeom>
          <a:ln w="28575">
            <a:solidFill>
              <a:srgbClr val="092F57"/>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CD8A1A3-E27A-4C69-AF5D-DC907C160322}"/>
              </a:ext>
            </a:extLst>
          </p:cNvPr>
          <p:cNvSpPr txBox="1"/>
          <p:nvPr/>
        </p:nvSpPr>
        <p:spPr>
          <a:xfrm>
            <a:off x="9889265" y="3340140"/>
            <a:ext cx="879937" cy="461665"/>
          </a:xfrm>
          <a:prstGeom prst="rect">
            <a:avLst/>
          </a:prstGeom>
          <a:noFill/>
          <a:ln>
            <a:solidFill>
              <a:schemeClr val="accent1">
                <a:lumMod val="75000"/>
              </a:schemeClr>
            </a:solidFill>
          </a:ln>
        </p:spPr>
        <p:txBody>
          <a:bodyPr wrap="square" rtlCol="0">
            <a:spAutoFit/>
          </a:bodyPr>
          <a:lstStyle/>
          <a:p>
            <a:r>
              <a:rPr lang="en-US" sz="1200" b="1" dirty="0">
                <a:solidFill>
                  <a:srgbClr val="092F57"/>
                </a:solidFill>
              </a:rPr>
              <a:t>Dem Build / Test Prep</a:t>
            </a:r>
          </a:p>
        </p:txBody>
      </p:sp>
      <p:cxnSp>
        <p:nvCxnSpPr>
          <p:cNvPr id="27" name="Straight Arrow Connector 26">
            <a:extLst>
              <a:ext uri="{FF2B5EF4-FFF2-40B4-BE49-F238E27FC236}">
                <a16:creationId xmlns:a16="http://schemas.microsoft.com/office/drawing/2014/main" id="{9857175F-E994-448B-B8F4-B8FB674228A3}"/>
              </a:ext>
            </a:extLst>
          </p:cNvPr>
          <p:cNvCxnSpPr>
            <a:cxnSpLocks/>
          </p:cNvCxnSpPr>
          <p:nvPr/>
        </p:nvCxnSpPr>
        <p:spPr>
          <a:xfrm>
            <a:off x="3117892" y="4706785"/>
            <a:ext cx="8198591" cy="0"/>
          </a:xfrm>
          <a:prstGeom prst="straightConnector1">
            <a:avLst/>
          </a:prstGeom>
          <a:ln w="28575">
            <a:solidFill>
              <a:srgbClr val="E1450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F5D2415-8EF0-4695-A86C-4A76A64413EF}"/>
              </a:ext>
            </a:extLst>
          </p:cNvPr>
          <p:cNvSpPr txBox="1"/>
          <p:nvPr/>
        </p:nvSpPr>
        <p:spPr>
          <a:xfrm>
            <a:off x="3342404" y="4422550"/>
            <a:ext cx="1522533" cy="276999"/>
          </a:xfrm>
          <a:prstGeom prst="rect">
            <a:avLst/>
          </a:prstGeom>
          <a:noFill/>
        </p:spPr>
        <p:txBody>
          <a:bodyPr wrap="none" rtlCol="0">
            <a:spAutoFit/>
          </a:bodyPr>
          <a:lstStyle/>
          <a:p>
            <a:r>
              <a:rPr lang="en-US" sz="1200" b="1" dirty="0">
                <a:solidFill>
                  <a:srgbClr val="E14504"/>
                </a:solidFill>
              </a:rPr>
              <a:t>Course Development</a:t>
            </a:r>
          </a:p>
        </p:txBody>
      </p:sp>
      <p:cxnSp>
        <p:nvCxnSpPr>
          <p:cNvPr id="29" name="Straight Connector 28">
            <a:extLst>
              <a:ext uri="{FF2B5EF4-FFF2-40B4-BE49-F238E27FC236}">
                <a16:creationId xmlns:a16="http://schemas.microsoft.com/office/drawing/2014/main" id="{05763294-B1A3-479F-9871-973BEB0B7DF5}"/>
              </a:ext>
            </a:extLst>
          </p:cNvPr>
          <p:cNvCxnSpPr/>
          <p:nvPr/>
        </p:nvCxnSpPr>
        <p:spPr>
          <a:xfrm>
            <a:off x="11316483" y="4580316"/>
            <a:ext cx="0" cy="252724"/>
          </a:xfrm>
          <a:prstGeom prst="line">
            <a:avLst/>
          </a:prstGeom>
          <a:ln w="28575">
            <a:solidFill>
              <a:srgbClr val="E14504"/>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93E8061-0D8D-4097-8125-814CCD0997AB}"/>
              </a:ext>
            </a:extLst>
          </p:cNvPr>
          <p:cNvSpPr txBox="1"/>
          <p:nvPr/>
        </p:nvSpPr>
        <p:spPr>
          <a:xfrm>
            <a:off x="11002427" y="4373285"/>
            <a:ext cx="486030" cy="276999"/>
          </a:xfrm>
          <a:prstGeom prst="rect">
            <a:avLst/>
          </a:prstGeom>
          <a:noFill/>
        </p:spPr>
        <p:txBody>
          <a:bodyPr wrap="none" rtlCol="0">
            <a:spAutoFit/>
          </a:bodyPr>
          <a:lstStyle/>
          <a:p>
            <a:r>
              <a:rPr lang="en-US" sz="1200" b="1" dirty="0">
                <a:solidFill>
                  <a:srgbClr val="E14504"/>
                </a:solidFill>
              </a:rPr>
              <a:t>3/28</a:t>
            </a:r>
          </a:p>
        </p:txBody>
      </p:sp>
      <p:cxnSp>
        <p:nvCxnSpPr>
          <p:cNvPr id="51" name="Straight Connector 50">
            <a:extLst>
              <a:ext uri="{FF2B5EF4-FFF2-40B4-BE49-F238E27FC236}">
                <a16:creationId xmlns:a16="http://schemas.microsoft.com/office/drawing/2014/main" id="{36405A0F-EDCE-4413-981F-F9B8A197E1CC}"/>
              </a:ext>
            </a:extLst>
          </p:cNvPr>
          <p:cNvCxnSpPr/>
          <p:nvPr/>
        </p:nvCxnSpPr>
        <p:spPr>
          <a:xfrm>
            <a:off x="8040900" y="7498359"/>
            <a:ext cx="0" cy="252724"/>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49F654E-7DA2-47BD-ADAD-7AC2C7676C85}"/>
              </a:ext>
            </a:extLst>
          </p:cNvPr>
          <p:cNvCxnSpPr/>
          <p:nvPr/>
        </p:nvCxnSpPr>
        <p:spPr>
          <a:xfrm>
            <a:off x="9196637" y="7486976"/>
            <a:ext cx="0" cy="252724"/>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D94C93D-03E5-4AEC-A165-EC9CE88D4569}"/>
              </a:ext>
            </a:extLst>
          </p:cNvPr>
          <p:cNvCxnSpPr>
            <a:cxnSpLocks/>
          </p:cNvCxnSpPr>
          <p:nvPr/>
        </p:nvCxnSpPr>
        <p:spPr>
          <a:xfrm>
            <a:off x="8040900" y="7613338"/>
            <a:ext cx="1155737" cy="8193"/>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CD07A4D-FA96-419F-A03E-6EC51316AE30}"/>
              </a:ext>
            </a:extLst>
          </p:cNvPr>
          <p:cNvSpPr txBox="1"/>
          <p:nvPr/>
        </p:nvSpPr>
        <p:spPr>
          <a:xfrm>
            <a:off x="7767864" y="7284693"/>
            <a:ext cx="486030" cy="276999"/>
          </a:xfrm>
          <a:prstGeom prst="rect">
            <a:avLst/>
          </a:prstGeom>
          <a:noFill/>
          <a:ln>
            <a:noFill/>
          </a:ln>
        </p:spPr>
        <p:txBody>
          <a:bodyPr wrap="none" rtlCol="0">
            <a:spAutoFit/>
          </a:bodyPr>
          <a:lstStyle/>
          <a:p>
            <a:r>
              <a:rPr lang="en-US" sz="1200" b="1" dirty="0">
                <a:solidFill>
                  <a:schemeClr val="accent6">
                    <a:lumMod val="75000"/>
                  </a:schemeClr>
                </a:solidFill>
              </a:rPr>
              <a:t>4/25</a:t>
            </a:r>
          </a:p>
        </p:txBody>
      </p:sp>
      <p:sp>
        <p:nvSpPr>
          <p:cNvPr id="55" name="TextBox 54">
            <a:extLst>
              <a:ext uri="{FF2B5EF4-FFF2-40B4-BE49-F238E27FC236}">
                <a16:creationId xmlns:a16="http://schemas.microsoft.com/office/drawing/2014/main" id="{CD872D41-94A6-49C1-91AA-A0A03BBCA226}"/>
              </a:ext>
            </a:extLst>
          </p:cNvPr>
          <p:cNvSpPr txBox="1"/>
          <p:nvPr/>
        </p:nvSpPr>
        <p:spPr>
          <a:xfrm>
            <a:off x="8878865" y="7283158"/>
            <a:ext cx="486030" cy="276999"/>
          </a:xfrm>
          <a:prstGeom prst="rect">
            <a:avLst/>
          </a:prstGeom>
          <a:noFill/>
          <a:ln>
            <a:noFill/>
          </a:ln>
        </p:spPr>
        <p:txBody>
          <a:bodyPr wrap="none" rtlCol="0">
            <a:spAutoFit/>
          </a:bodyPr>
          <a:lstStyle/>
          <a:p>
            <a:r>
              <a:rPr lang="en-US" sz="1200" b="1" dirty="0">
                <a:solidFill>
                  <a:schemeClr val="accent6">
                    <a:lumMod val="75000"/>
                  </a:schemeClr>
                </a:solidFill>
              </a:rPr>
              <a:t>5/13</a:t>
            </a:r>
          </a:p>
        </p:txBody>
      </p:sp>
      <p:sp>
        <p:nvSpPr>
          <p:cNvPr id="56" name="TextBox 55">
            <a:extLst>
              <a:ext uri="{FF2B5EF4-FFF2-40B4-BE49-F238E27FC236}">
                <a16:creationId xmlns:a16="http://schemas.microsoft.com/office/drawing/2014/main" id="{81D94F37-9F8C-4C1E-A4A2-B4CF0A7F3762}"/>
              </a:ext>
            </a:extLst>
          </p:cNvPr>
          <p:cNvSpPr txBox="1"/>
          <p:nvPr/>
        </p:nvSpPr>
        <p:spPr>
          <a:xfrm>
            <a:off x="8118428" y="7562812"/>
            <a:ext cx="1035733" cy="276999"/>
          </a:xfrm>
          <a:prstGeom prst="rect">
            <a:avLst/>
          </a:prstGeom>
          <a:noFill/>
        </p:spPr>
        <p:txBody>
          <a:bodyPr wrap="none" rtlCol="0">
            <a:spAutoFit/>
          </a:bodyPr>
          <a:lstStyle/>
          <a:p>
            <a:r>
              <a:rPr lang="en-US" sz="1200" b="1" dirty="0">
                <a:solidFill>
                  <a:schemeClr val="accent6">
                    <a:lumMod val="75000"/>
                  </a:schemeClr>
                </a:solidFill>
              </a:rPr>
              <a:t>Pristine Build</a:t>
            </a:r>
          </a:p>
        </p:txBody>
      </p:sp>
      <p:cxnSp>
        <p:nvCxnSpPr>
          <p:cNvPr id="58" name="Straight Connector 57">
            <a:extLst>
              <a:ext uri="{FF2B5EF4-FFF2-40B4-BE49-F238E27FC236}">
                <a16:creationId xmlns:a16="http://schemas.microsoft.com/office/drawing/2014/main" id="{2C8248EC-4CB7-42D2-9660-E9B81FEACF9E}"/>
              </a:ext>
            </a:extLst>
          </p:cNvPr>
          <p:cNvCxnSpPr/>
          <p:nvPr/>
        </p:nvCxnSpPr>
        <p:spPr>
          <a:xfrm>
            <a:off x="9320022" y="7905884"/>
            <a:ext cx="0" cy="252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DDB13CED-DFBC-4360-9802-81750418CBD7}"/>
              </a:ext>
            </a:extLst>
          </p:cNvPr>
          <p:cNvSpPr txBox="1"/>
          <p:nvPr/>
        </p:nvSpPr>
        <p:spPr>
          <a:xfrm>
            <a:off x="9071260" y="7686903"/>
            <a:ext cx="486030" cy="276999"/>
          </a:xfrm>
          <a:prstGeom prst="rect">
            <a:avLst/>
          </a:prstGeom>
          <a:noFill/>
          <a:ln>
            <a:noFill/>
          </a:ln>
        </p:spPr>
        <p:txBody>
          <a:bodyPr wrap="none" rtlCol="0">
            <a:spAutoFit/>
          </a:bodyPr>
          <a:lstStyle/>
          <a:p>
            <a:r>
              <a:rPr lang="en-US" sz="1200" b="1" dirty="0">
                <a:solidFill>
                  <a:srgbClr val="FF0000"/>
                </a:solidFill>
              </a:rPr>
              <a:t>5/16</a:t>
            </a:r>
          </a:p>
        </p:txBody>
      </p:sp>
      <p:cxnSp>
        <p:nvCxnSpPr>
          <p:cNvPr id="60" name="Straight Arrow Connector 59">
            <a:extLst>
              <a:ext uri="{FF2B5EF4-FFF2-40B4-BE49-F238E27FC236}">
                <a16:creationId xmlns:a16="http://schemas.microsoft.com/office/drawing/2014/main" id="{3FDB8A24-8C98-43EB-8374-553204DD6EBA}"/>
              </a:ext>
            </a:extLst>
          </p:cNvPr>
          <p:cNvCxnSpPr>
            <a:cxnSpLocks/>
          </p:cNvCxnSpPr>
          <p:nvPr/>
        </p:nvCxnSpPr>
        <p:spPr>
          <a:xfrm>
            <a:off x="9320022" y="8032246"/>
            <a:ext cx="644543"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AB1FA9B-805C-43EF-B4EB-1AB4F058F73C}"/>
              </a:ext>
            </a:extLst>
          </p:cNvPr>
          <p:cNvCxnSpPr/>
          <p:nvPr/>
        </p:nvCxnSpPr>
        <p:spPr>
          <a:xfrm>
            <a:off x="9964565" y="7905884"/>
            <a:ext cx="0" cy="252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65A61E5-B07D-4B77-B51B-64A8178F548B}"/>
              </a:ext>
            </a:extLst>
          </p:cNvPr>
          <p:cNvSpPr txBox="1"/>
          <p:nvPr/>
        </p:nvSpPr>
        <p:spPr>
          <a:xfrm>
            <a:off x="9280274" y="7964171"/>
            <a:ext cx="689472" cy="461665"/>
          </a:xfrm>
          <a:prstGeom prst="rect">
            <a:avLst/>
          </a:prstGeom>
          <a:noFill/>
        </p:spPr>
        <p:txBody>
          <a:bodyPr wrap="square" rtlCol="0">
            <a:spAutoFit/>
          </a:bodyPr>
          <a:lstStyle/>
          <a:p>
            <a:pPr algn="ctr"/>
            <a:r>
              <a:rPr lang="en-US" sz="1200" b="1" dirty="0">
                <a:solidFill>
                  <a:srgbClr val="FF0000"/>
                </a:solidFill>
              </a:rPr>
              <a:t>Mock </a:t>
            </a:r>
          </a:p>
          <a:p>
            <a:pPr algn="ctr"/>
            <a:r>
              <a:rPr lang="en-US" sz="1200" b="1" dirty="0">
                <a:solidFill>
                  <a:srgbClr val="FF0000"/>
                </a:solidFill>
              </a:rPr>
              <a:t>Cutover</a:t>
            </a:r>
          </a:p>
        </p:txBody>
      </p:sp>
      <p:cxnSp>
        <p:nvCxnSpPr>
          <p:cNvPr id="63" name="Straight Connector 62">
            <a:extLst>
              <a:ext uri="{FF2B5EF4-FFF2-40B4-BE49-F238E27FC236}">
                <a16:creationId xmlns:a16="http://schemas.microsoft.com/office/drawing/2014/main" id="{31E05D74-CE23-4D6F-917B-71D87A06D93E}"/>
              </a:ext>
            </a:extLst>
          </p:cNvPr>
          <p:cNvCxnSpPr/>
          <p:nvPr/>
        </p:nvCxnSpPr>
        <p:spPr>
          <a:xfrm>
            <a:off x="10073410" y="8429357"/>
            <a:ext cx="0" cy="252724"/>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1C852EFD-28C0-4D3B-ABE0-6BCE7F76E533}"/>
              </a:ext>
            </a:extLst>
          </p:cNvPr>
          <p:cNvSpPr txBox="1"/>
          <p:nvPr/>
        </p:nvSpPr>
        <p:spPr>
          <a:xfrm>
            <a:off x="9843204" y="8243131"/>
            <a:ext cx="486030" cy="276999"/>
          </a:xfrm>
          <a:prstGeom prst="rect">
            <a:avLst/>
          </a:prstGeom>
          <a:noFill/>
          <a:ln>
            <a:noFill/>
          </a:ln>
        </p:spPr>
        <p:txBody>
          <a:bodyPr wrap="none" rtlCol="0">
            <a:spAutoFit/>
          </a:bodyPr>
          <a:lstStyle/>
          <a:p>
            <a:r>
              <a:rPr lang="en-US" sz="1200" b="1" dirty="0">
                <a:solidFill>
                  <a:schemeClr val="accent6">
                    <a:lumMod val="75000"/>
                  </a:schemeClr>
                </a:solidFill>
              </a:rPr>
              <a:t>5/23</a:t>
            </a:r>
          </a:p>
        </p:txBody>
      </p:sp>
      <p:sp>
        <p:nvSpPr>
          <p:cNvPr id="65" name="TextBox 64">
            <a:extLst>
              <a:ext uri="{FF2B5EF4-FFF2-40B4-BE49-F238E27FC236}">
                <a16:creationId xmlns:a16="http://schemas.microsoft.com/office/drawing/2014/main" id="{99ECCA8E-2EDE-4DB0-98E9-EBD23101396C}"/>
              </a:ext>
            </a:extLst>
          </p:cNvPr>
          <p:cNvSpPr txBox="1"/>
          <p:nvPr/>
        </p:nvSpPr>
        <p:spPr>
          <a:xfrm>
            <a:off x="9720553" y="7676639"/>
            <a:ext cx="486030" cy="276999"/>
          </a:xfrm>
          <a:prstGeom prst="rect">
            <a:avLst/>
          </a:prstGeom>
          <a:noFill/>
          <a:ln>
            <a:noFill/>
          </a:ln>
        </p:spPr>
        <p:txBody>
          <a:bodyPr wrap="none" rtlCol="0">
            <a:spAutoFit/>
          </a:bodyPr>
          <a:lstStyle/>
          <a:p>
            <a:r>
              <a:rPr lang="en-US" sz="1200" b="1" dirty="0">
                <a:solidFill>
                  <a:srgbClr val="FF0000"/>
                </a:solidFill>
              </a:rPr>
              <a:t>5/20</a:t>
            </a:r>
          </a:p>
        </p:txBody>
      </p:sp>
      <p:cxnSp>
        <p:nvCxnSpPr>
          <p:cNvPr id="66" name="Straight Arrow Connector 65">
            <a:extLst>
              <a:ext uri="{FF2B5EF4-FFF2-40B4-BE49-F238E27FC236}">
                <a16:creationId xmlns:a16="http://schemas.microsoft.com/office/drawing/2014/main" id="{FE58F92B-7DFA-44A2-B27A-C4D4F527ED89}"/>
              </a:ext>
            </a:extLst>
          </p:cNvPr>
          <p:cNvCxnSpPr>
            <a:cxnSpLocks/>
          </p:cNvCxnSpPr>
          <p:nvPr/>
        </p:nvCxnSpPr>
        <p:spPr>
          <a:xfrm>
            <a:off x="3117892" y="5875962"/>
            <a:ext cx="8299524" cy="0"/>
          </a:xfrm>
          <a:prstGeom prst="straightConnector1">
            <a:avLst/>
          </a:prstGeom>
          <a:ln w="28575">
            <a:solidFill>
              <a:srgbClr val="FFB81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E3B3BA82-7D56-49EA-A182-9C1A49FDBDB6}"/>
              </a:ext>
            </a:extLst>
          </p:cNvPr>
          <p:cNvSpPr txBox="1"/>
          <p:nvPr/>
        </p:nvSpPr>
        <p:spPr>
          <a:xfrm>
            <a:off x="3197340" y="5586908"/>
            <a:ext cx="4166718" cy="276999"/>
          </a:xfrm>
          <a:prstGeom prst="rect">
            <a:avLst/>
          </a:prstGeom>
          <a:noFill/>
          <a:ln>
            <a:noFill/>
          </a:ln>
        </p:spPr>
        <p:txBody>
          <a:bodyPr wrap="none" rtlCol="0">
            <a:spAutoFit/>
          </a:bodyPr>
          <a:lstStyle/>
          <a:p>
            <a:r>
              <a:rPr lang="en-US" sz="1200" b="1" dirty="0">
                <a:solidFill>
                  <a:srgbClr val="FFB81C"/>
                </a:solidFill>
              </a:rPr>
              <a:t>Project and Grants Workbooks and Project Beginning Balances</a:t>
            </a:r>
          </a:p>
        </p:txBody>
      </p:sp>
      <p:cxnSp>
        <p:nvCxnSpPr>
          <p:cNvPr id="68" name="Straight Connector 67">
            <a:extLst>
              <a:ext uri="{FF2B5EF4-FFF2-40B4-BE49-F238E27FC236}">
                <a16:creationId xmlns:a16="http://schemas.microsoft.com/office/drawing/2014/main" id="{496832D9-E9C9-442A-87C6-13BF3BBB8F18}"/>
              </a:ext>
            </a:extLst>
          </p:cNvPr>
          <p:cNvCxnSpPr/>
          <p:nvPr/>
        </p:nvCxnSpPr>
        <p:spPr>
          <a:xfrm>
            <a:off x="9302064" y="8723232"/>
            <a:ext cx="0" cy="2527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05B6E36-BD17-48DE-98B4-3A0BC6772009}"/>
              </a:ext>
            </a:extLst>
          </p:cNvPr>
          <p:cNvCxnSpPr>
            <a:cxnSpLocks/>
          </p:cNvCxnSpPr>
          <p:nvPr/>
        </p:nvCxnSpPr>
        <p:spPr>
          <a:xfrm>
            <a:off x="3197340" y="5343006"/>
            <a:ext cx="8220076" cy="0"/>
          </a:xfrm>
          <a:prstGeom prst="straightConnector1">
            <a:avLst/>
          </a:prstGeom>
          <a:ln w="28575">
            <a:solidFill>
              <a:srgbClr val="FFB81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296077D-2290-42B9-983E-293D8C1DFCF9}"/>
              </a:ext>
            </a:extLst>
          </p:cNvPr>
          <p:cNvCxnSpPr/>
          <p:nvPr/>
        </p:nvCxnSpPr>
        <p:spPr>
          <a:xfrm>
            <a:off x="3201206" y="5216644"/>
            <a:ext cx="0" cy="252724"/>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9F7AEF2C-BA9E-46CA-AE9E-173B6D747C27}"/>
              </a:ext>
            </a:extLst>
          </p:cNvPr>
          <p:cNvSpPr txBox="1"/>
          <p:nvPr/>
        </p:nvSpPr>
        <p:spPr>
          <a:xfrm>
            <a:off x="3256358" y="5085205"/>
            <a:ext cx="1279389" cy="276999"/>
          </a:xfrm>
          <a:prstGeom prst="rect">
            <a:avLst/>
          </a:prstGeom>
          <a:noFill/>
          <a:ln>
            <a:noFill/>
          </a:ln>
        </p:spPr>
        <p:txBody>
          <a:bodyPr wrap="none" rtlCol="0">
            <a:spAutoFit/>
          </a:bodyPr>
          <a:lstStyle/>
          <a:p>
            <a:r>
              <a:rPr lang="en-US" sz="1200" b="1" dirty="0">
                <a:solidFill>
                  <a:srgbClr val="FFB81C"/>
                </a:solidFill>
              </a:rPr>
              <a:t>Cutover Planning</a:t>
            </a:r>
          </a:p>
        </p:txBody>
      </p:sp>
      <p:cxnSp>
        <p:nvCxnSpPr>
          <p:cNvPr id="72" name="Straight Arrow Connector 71">
            <a:extLst>
              <a:ext uri="{FF2B5EF4-FFF2-40B4-BE49-F238E27FC236}">
                <a16:creationId xmlns:a16="http://schemas.microsoft.com/office/drawing/2014/main" id="{38E4D671-AD3B-42BA-859C-BD3CD6973482}"/>
              </a:ext>
            </a:extLst>
          </p:cNvPr>
          <p:cNvCxnSpPr>
            <a:cxnSpLocks/>
          </p:cNvCxnSpPr>
          <p:nvPr/>
        </p:nvCxnSpPr>
        <p:spPr>
          <a:xfrm>
            <a:off x="6122148" y="8559392"/>
            <a:ext cx="3920532" cy="0"/>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1657231-591A-4AE5-A13E-D09CB0F208B9}"/>
              </a:ext>
            </a:extLst>
          </p:cNvPr>
          <p:cNvCxnSpPr/>
          <p:nvPr/>
        </p:nvCxnSpPr>
        <p:spPr>
          <a:xfrm>
            <a:off x="6114938" y="8427741"/>
            <a:ext cx="0" cy="252724"/>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D03C9E9E-21D8-43E4-ADB0-DAD4ECA0CEFC}"/>
              </a:ext>
            </a:extLst>
          </p:cNvPr>
          <p:cNvSpPr txBox="1"/>
          <p:nvPr/>
        </p:nvSpPr>
        <p:spPr>
          <a:xfrm>
            <a:off x="5916979" y="8226211"/>
            <a:ext cx="407484" cy="276999"/>
          </a:xfrm>
          <a:prstGeom prst="rect">
            <a:avLst/>
          </a:prstGeom>
          <a:noFill/>
        </p:spPr>
        <p:txBody>
          <a:bodyPr wrap="none" rtlCol="0">
            <a:spAutoFit/>
          </a:bodyPr>
          <a:lstStyle/>
          <a:p>
            <a:r>
              <a:rPr lang="en-US" sz="1200" b="1" dirty="0">
                <a:solidFill>
                  <a:schemeClr val="accent6">
                    <a:lumMod val="75000"/>
                  </a:schemeClr>
                </a:solidFill>
              </a:rPr>
              <a:t>4/4</a:t>
            </a:r>
          </a:p>
        </p:txBody>
      </p:sp>
      <p:sp>
        <p:nvSpPr>
          <p:cNvPr id="75" name="TextBox 74">
            <a:extLst>
              <a:ext uri="{FF2B5EF4-FFF2-40B4-BE49-F238E27FC236}">
                <a16:creationId xmlns:a16="http://schemas.microsoft.com/office/drawing/2014/main" id="{32874F6B-D41B-4644-AB56-8E5D08D911A5}"/>
              </a:ext>
            </a:extLst>
          </p:cNvPr>
          <p:cNvSpPr txBox="1"/>
          <p:nvPr/>
        </p:nvSpPr>
        <p:spPr>
          <a:xfrm>
            <a:off x="7638498" y="8521610"/>
            <a:ext cx="1527341" cy="276999"/>
          </a:xfrm>
          <a:prstGeom prst="rect">
            <a:avLst/>
          </a:prstGeom>
          <a:noFill/>
        </p:spPr>
        <p:txBody>
          <a:bodyPr wrap="none" rtlCol="0">
            <a:spAutoFit/>
          </a:bodyPr>
          <a:lstStyle/>
          <a:p>
            <a:r>
              <a:rPr lang="en-US" sz="1200" b="1" dirty="0">
                <a:solidFill>
                  <a:schemeClr val="accent6">
                    <a:lumMod val="75000"/>
                  </a:schemeClr>
                </a:solidFill>
              </a:rPr>
              <a:t>Agency Test Planning</a:t>
            </a:r>
          </a:p>
        </p:txBody>
      </p:sp>
      <p:cxnSp>
        <p:nvCxnSpPr>
          <p:cNvPr id="76" name="Connector: Elbow 75">
            <a:extLst>
              <a:ext uri="{FF2B5EF4-FFF2-40B4-BE49-F238E27FC236}">
                <a16:creationId xmlns:a16="http://schemas.microsoft.com/office/drawing/2014/main" id="{675E20D9-42A2-4CDC-801B-A06E9470C4E1}"/>
              </a:ext>
            </a:extLst>
          </p:cNvPr>
          <p:cNvCxnSpPr/>
          <p:nvPr/>
        </p:nvCxnSpPr>
        <p:spPr>
          <a:xfrm rot="10800000" flipV="1">
            <a:off x="10820286" y="3550504"/>
            <a:ext cx="425156" cy="189957"/>
          </a:xfrm>
          <a:prstGeom prst="bentConnector3">
            <a:avLst>
              <a:gd name="adj1" fmla="val 1833"/>
            </a:avLst>
          </a:prstGeom>
          <a:ln w="19050">
            <a:solidFill>
              <a:srgbClr val="092F57"/>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458E3F9D-61AD-46EC-A1D4-1730DD16517D}"/>
              </a:ext>
            </a:extLst>
          </p:cNvPr>
          <p:cNvCxnSpPr>
            <a:cxnSpLocks/>
          </p:cNvCxnSpPr>
          <p:nvPr/>
        </p:nvCxnSpPr>
        <p:spPr>
          <a:xfrm>
            <a:off x="3743133" y="3956840"/>
            <a:ext cx="7674283" cy="0"/>
          </a:xfrm>
          <a:prstGeom prst="straightConnector1">
            <a:avLst/>
          </a:prstGeom>
          <a:ln w="28575">
            <a:solidFill>
              <a:srgbClr val="092F5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B21AFD8-7E70-4C16-89D5-58EA57B084FA}"/>
              </a:ext>
            </a:extLst>
          </p:cNvPr>
          <p:cNvCxnSpPr/>
          <p:nvPr/>
        </p:nvCxnSpPr>
        <p:spPr>
          <a:xfrm>
            <a:off x="3743133" y="3801805"/>
            <a:ext cx="0" cy="252724"/>
          </a:xfrm>
          <a:prstGeom prst="line">
            <a:avLst/>
          </a:prstGeom>
          <a:ln w="28575">
            <a:solidFill>
              <a:srgbClr val="092F57"/>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8A2A2414-1955-49E0-AE4C-AE0205C9E908}"/>
              </a:ext>
            </a:extLst>
          </p:cNvPr>
          <p:cNvSpPr txBox="1"/>
          <p:nvPr/>
        </p:nvSpPr>
        <p:spPr>
          <a:xfrm>
            <a:off x="3539391" y="3547416"/>
            <a:ext cx="407484" cy="276999"/>
          </a:xfrm>
          <a:prstGeom prst="rect">
            <a:avLst/>
          </a:prstGeom>
          <a:noFill/>
        </p:spPr>
        <p:txBody>
          <a:bodyPr wrap="none" rtlCol="0">
            <a:spAutoFit/>
          </a:bodyPr>
          <a:lstStyle/>
          <a:p>
            <a:r>
              <a:rPr lang="en-US" sz="1200" b="1" dirty="0">
                <a:solidFill>
                  <a:srgbClr val="092F57"/>
                </a:solidFill>
              </a:rPr>
              <a:t>3/7</a:t>
            </a:r>
          </a:p>
        </p:txBody>
      </p:sp>
      <p:sp>
        <p:nvSpPr>
          <p:cNvPr id="81" name="TextBox 80">
            <a:extLst>
              <a:ext uri="{FF2B5EF4-FFF2-40B4-BE49-F238E27FC236}">
                <a16:creationId xmlns:a16="http://schemas.microsoft.com/office/drawing/2014/main" id="{44ED5B0F-CB27-46C1-BF30-630DA51998A9}"/>
              </a:ext>
            </a:extLst>
          </p:cNvPr>
          <p:cNvSpPr txBox="1"/>
          <p:nvPr/>
        </p:nvSpPr>
        <p:spPr>
          <a:xfrm>
            <a:off x="3868225" y="3674084"/>
            <a:ext cx="1335045" cy="276999"/>
          </a:xfrm>
          <a:prstGeom prst="rect">
            <a:avLst/>
          </a:prstGeom>
          <a:noFill/>
        </p:spPr>
        <p:txBody>
          <a:bodyPr wrap="none" rtlCol="0">
            <a:spAutoFit/>
          </a:bodyPr>
          <a:lstStyle/>
          <a:p>
            <a:r>
              <a:rPr lang="en-US" sz="1200" b="1" dirty="0">
                <a:solidFill>
                  <a:srgbClr val="092F57"/>
                </a:solidFill>
              </a:rPr>
              <a:t>SIT3 Test Planning</a:t>
            </a:r>
          </a:p>
        </p:txBody>
      </p:sp>
    </p:spTree>
    <p:extLst>
      <p:ext uri="{BB962C8B-B14F-4D97-AF65-F5344CB8AC3E}">
        <p14:creationId xmlns:p14="http://schemas.microsoft.com/office/powerpoint/2010/main" val="2127322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2864E8-E0E6-4532-9428-6064825A8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Arial" panose="020B0604020202020204" pitchFamily="34" charset="0"/>
                  <a:cs typeface="Arial" panose="020B0604020202020204" pitchFamily="34" charset="0"/>
                </a:rPr>
                <a:t>Luma Phase 1 Activities</a:t>
              </a:r>
              <a:endParaRPr lang="en-US" sz="4500"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2649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FA01D-9956-47A5-AC88-A852AE8371EC}"/>
              </a:ext>
            </a:extLst>
          </p:cNvPr>
          <p:cNvSpPr txBox="1">
            <a:spLocks/>
          </p:cNvSpPr>
          <p:nvPr/>
        </p:nvSpPr>
        <p:spPr>
          <a:xfrm>
            <a:off x="581192" y="939866"/>
            <a:ext cx="11029616" cy="683506"/>
          </a:xfrm>
          <a:prstGeom prst="rect">
            <a:avLst/>
          </a:prstGeom>
        </p:spPr>
        <p:txBody>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r>
              <a:rPr lang="en-US" sz="3200" dirty="0">
                <a:solidFill>
                  <a:schemeClr val="bg1"/>
                </a:solidFill>
              </a:rPr>
              <a:t>Workbook Refresh</a:t>
            </a:r>
          </a:p>
        </p:txBody>
      </p:sp>
      <p:sp>
        <p:nvSpPr>
          <p:cNvPr id="3" name="TextBox 2">
            <a:extLst>
              <a:ext uri="{FF2B5EF4-FFF2-40B4-BE49-F238E27FC236}">
                <a16:creationId xmlns:a16="http://schemas.microsoft.com/office/drawing/2014/main" id="{DA32E7FC-2271-4C48-A327-A61BB27DCC87}"/>
              </a:ext>
            </a:extLst>
          </p:cNvPr>
          <p:cNvSpPr txBox="1"/>
          <p:nvPr/>
        </p:nvSpPr>
        <p:spPr>
          <a:xfrm>
            <a:off x="1843171" y="2444382"/>
            <a:ext cx="4690979" cy="2585323"/>
          </a:xfrm>
          <a:prstGeom prst="rect">
            <a:avLst/>
          </a:prstGeom>
          <a:noFill/>
        </p:spPr>
        <p:txBody>
          <a:bodyPr wrap="square" rtlCol="0">
            <a:spAutoFit/>
          </a:bodyPr>
          <a:lstStyle/>
          <a:p>
            <a:r>
              <a:rPr lang="en-US" b="1" u="sng" dirty="0">
                <a:solidFill>
                  <a:srgbClr val="092F57"/>
                </a:solidFill>
                <a:latin typeface="Arial" panose="020B0604020202020204" pitchFamily="34" charset="0"/>
                <a:cs typeface="Arial" panose="020B0604020202020204" pitchFamily="34" charset="0"/>
              </a:rPr>
              <a:t>Upcoming action items for agencies: March – April</a:t>
            </a:r>
          </a:p>
          <a:p>
            <a:endParaRPr lang="en-US" b="1" dirty="0">
              <a:solidFill>
                <a:srgbClr val="092F57"/>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The OCM team is compiling a list of relevant Phase 1 workbooks that will need to be refreshed/validated for mock cutover.</a:t>
            </a:r>
          </a:p>
          <a:p>
            <a:pPr marL="285750" indent="-285750">
              <a:buClr>
                <a:srgbClr val="FFB81C"/>
              </a:buClr>
              <a:buFont typeface="Arial" panose="020B0604020202020204" pitchFamily="34" charset="0"/>
              <a:buChar char="•"/>
            </a:pPr>
            <a:r>
              <a:rPr lang="en-US" dirty="0">
                <a:solidFill>
                  <a:srgbClr val="092F57"/>
                </a:solidFill>
                <a:latin typeface="Arial" panose="020B0604020202020204" pitchFamily="34" charset="0"/>
                <a:cs typeface="Arial" panose="020B0604020202020204" pitchFamily="34" charset="0"/>
              </a:rPr>
              <a:t>Please be on the lookout for workbook refresh requests in the near future.</a:t>
            </a:r>
          </a:p>
        </p:txBody>
      </p:sp>
      <p:sp>
        <p:nvSpPr>
          <p:cNvPr id="4" name="Freeform 14">
            <a:extLst>
              <a:ext uri="{FF2B5EF4-FFF2-40B4-BE49-F238E27FC236}">
                <a16:creationId xmlns:a16="http://schemas.microsoft.com/office/drawing/2014/main" id="{61E61A86-9E86-4831-AB7B-5C46354DB210}"/>
              </a:ext>
            </a:extLst>
          </p:cNvPr>
          <p:cNvSpPr>
            <a:spLocks noEditPoints="1"/>
          </p:cNvSpPr>
          <p:nvPr/>
        </p:nvSpPr>
        <p:spPr bwMode="auto">
          <a:xfrm>
            <a:off x="7579175" y="2444382"/>
            <a:ext cx="2235714" cy="2337168"/>
          </a:xfrm>
          <a:custGeom>
            <a:avLst/>
            <a:gdLst>
              <a:gd name="T0" fmla="*/ 347 w 456"/>
              <a:gd name="T1" fmla="*/ 55 h 476"/>
              <a:gd name="T2" fmla="*/ 454 w 456"/>
              <a:gd name="T3" fmla="*/ 84 h 476"/>
              <a:gd name="T4" fmla="*/ 456 w 456"/>
              <a:gd name="T5" fmla="*/ 85 h 476"/>
              <a:gd name="T6" fmla="*/ 349 w 456"/>
              <a:gd name="T7" fmla="*/ 476 h 476"/>
              <a:gd name="T8" fmla="*/ 138 w 456"/>
              <a:gd name="T9" fmla="*/ 418 h 476"/>
              <a:gd name="T10" fmla="*/ 220 w 456"/>
              <a:gd name="T11" fmla="*/ 418 h 476"/>
              <a:gd name="T12" fmla="*/ 333 w 456"/>
              <a:gd name="T13" fmla="*/ 449 h 476"/>
              <a:gd name="T14" fmla="*/ 429 w 456"/>
              <a:gd name="T15" fmla="*/ 100 h 476"/>
              <a:gd name="T16" fmla="*/ 347 w 456"/>
              <a:gd name="T17" fmla="*/ 77 h 476"/>
              <a:gd name="T18" fmla="*/ 347 w 456"/>
              <a:gd name="T19" fmla="*/ 55 h 476"/>
              <a:gd name="T20" fmla="*/ 334 w 456"/>
              <a:gd name="T21" fmla="*/ 0 h 476"/>
              <a:gd name="T22" fmla="*/ 334 w 456"/>
              <a:gd name="T23" fmla="*/ 348 h 476"/>
              <a:gd name="T24" fmla="*/ 330 w 456"/>
              <a:gd name="T25" fmla="*/ 358 h 476"/>
              <a:gd name="T26" fmla="*/ 290 w 456"/>
              <a:gd name="T27" fmla="*/ 401 h 476"/>
              <a:gd name="T28" fmla="*/ 277 w 456"/>
              <a:gd name="T29" fmla="*/ 406 h 476"/>
              <a:gd name="T30" fmla="*/ 84 w 456"/>
              <a:gd name="T31" fmla="*/ 406 h 476"/>
              <a:gd name="T32" fmla="*/ 106 w 456"/>
              <a:gd name="T33" fmla="*/ 384 h 476"/>
              <a:gd name="T34" fmla="*/ 272 w 456"/>
              <a:gd name="T35" fmla="*/ 384 h 476"/>
              <a:gd name="T36" fmla="*/ 273 w 456"/>
              <a:gd name="T37" fmla="*/ 384 h 476"/>
              <a:gd name="T38" fmla="*/ 273 w 456"/>
              <a:gd name="T39" fmla="*/ 383 h 476"/>
              <a:gd name="T40" fmla="*/ 273 w 456"/>
              <a:gd name="T41" fmla="*/ 358 h 476"/>
              <a:gd name="T42" fmla="*/ 289 w 456"/>
              <a:gd name="T43" fmla="*/ 343 h 476"/>
              <a:gd name="T44" fmla="*/ 311 w 456"/>
              <a:gd name="T45" fmla="*/ 343 h 476"/>
              <a:gd name="T46" fmla="*/ 312 w 456"/>
              <a:gd name="T47" fmla="*/ 343 h 476"/>
              <a:gd name="T48" fmla="*/ 312 w 456"/>
              <a:gd name="T49" fmla="*/ 342 h 476"/>
              <a:gd name="T50" fmla="*/ 312 w 456"/>
              <a:gd name="T51" fmla="*/ 21 h 476"/>
              <a:gd name="T52" fmla="*/ 35 w 456"/>
              <a:gd name="T53" fmla="*/ 21 h 476"/>
              <a:gd name="T54" fmla="*/ 35 w 456"/>
              <a:gd name="T55" fmla="*/ 331 h 476"/>
              <a:gd name="T56" fmla="*/ 13 w 456"/>
              <a:gd name="T57" fmla="*/ 353 h 476"/>
              <a:gd name="T58" fmla="*/ 13 w 456"/>
              <a:gd name="T59" fmla="*/ 0 h 476"/>
              <a:gd name="T60" fmla="*/ 334 w 456"/>
              <a:gd name="T61" fmla="*/ 0 h 476"/>
              <a:gd name="T62" fmla="*/ 62 w 456"/>
              <a:gd name="T63" fmla="*/ 77 h 476"/>
              <a:gd name="T64" fmla="*/ 283 w 456"/>
              <a:gd name="T65" fmla="*/ 77 h 476"/>
              <a:gd name="T66" fmla="*/ 283 w 456"/>
              <a:gd name="T67" fmla="*/ 103 h 476"/>
              <a:gd name="T68" fmla="*/ 62 w 456"/>
              <a:gd name="T69" fmla="*/ 103 h 476"/>
              <a:gd name="T70" fmla="*/ 62 w 456"/>
              <a:gd name="T71" fmla="*/ 77 h 476"/>
              <a:gd name="T72" fmla="*/ 62 w 456"/>
              <a:gd name="T73" fmla="*/ 126 h 476"/>
              <a:gd name="T74" fmla="*/ 283 w 456"/>
              <a:gd name="T75" fmla="*/ 126 h 476"/>
              <a:gd name="T76" fmla="*/ 283 w 456"/>
              <a:gd name="T77" fmla="*/ 152 h 476"/>
              <a:gd name="T78" fmla="*/ 62 w 456"/>
              <a:gd name="T79" fmla="*/ 152 h 476"/>
              <a:gd name="T80" fmla="*/ 62 w 456"/>
              <a:gd name="T81" fmla="*/ 126 h 476"/>
              <a:gd name="T82" fmla="*/ 62 w 456"/>
              <a:gd name="T83" fmla="*/ 174 h 476"/>
              <a:gd name="T84" fmla="*/ 157 w 456"/>
              <a:gd name="T85" fmla="*/ 174 h 476"/>
              <a:gd name="T86" fmla="*/ 157 w 456"/>
              <a:gd name="T87" fmla="*/ 200 h 476"/>
              <a:gd name="T88" fmla="*/ 62 w 456"/>
              <a:gd name="T89" fmla="*/ 200 h 476"/>
              <a:gd name="T90" fmla="*/ 62 w 456"/>
              <a:gd name="T91" fmla="*/ 174 h 476"/>
              <a:gd name="T92" fmla="*/ 40 w 456"/>
              <a:gd name="T93" fmla="*/ 428 h 476"/>
              <a:gd name="T94" fmla="*/ 155 w 456"/>
              <a:gd name="T95" fmla="*/ 313 h 476"/>
              <a:gd name="T96" fmla="*/ 115 w 456"/>
              <a:gd name="T97" fmla="*/ 273 h 476"/>
              <a:gd name="T98" fmla="*/ 0 w 456"/>
              <a:gd name="T99" fmla="*/ 388 h 476"/>
              <a:gd name="T100" fmla="*/ 40 w 456"/>
              <a:gd name="T101" fmla="*/ 428 h 476"/>
              <a:gd name="T102" fmla="*/ 162 w 456"/>
              <a:gd name="T103" fmla="*/ 286 h 476"/>
              <a:gd name="T104" fmla="*/ 173 w 456"/>
              <a:gd name="T105" fmla="*/ 261 h 476"/>
              <a:gd name="T106" fmla="*/ 167 w 456"/>
              <a:gd name="T107" fmla="*/ 256 h 476"/>
              <a:gd name="T108" fmla="*/ 142 w 456"/>
              <a:gd name="T109" fmla="*/ 266 h 476"/>
              <a:gd name="T110" fmla="*/ 151 w 456"/>
              <a:gd name="T111" fmla="*/ 277 h 476"/>
              <a:gd name="T112" fmla="*/ 162 w 456"/>
              <a:gd name="T113" fmla="*/ 28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6" h="476">
                <a:moveTo>
                  <a:pt x="347" y="55"/>
                </a:moveTo>
                <a:cubicBezTo>
                  <a:pt x="454" y="84"/>
                  <a:pt x="454" y="84"/>
                  <a:pt x="454" y="84"/>
                </a:cubicBezTo>
                <a:cubicBezTo>
                  <a:pt x="456" y="85"/>
                  <a:pt x="456" y="85"/>
                  <a:pt x="456" y="85"/>
                </a:cubicBezTo>
                <a:cubicBezTo>
                  <a:pt x="349" y="476"/>
                  <a:pt x="349" y="476"/>
                  <a:pt x="349" y="476"/>
                </a:cubicBezTo>
                <a:cubicBezTo>
                  <a:pt x="138" y="418"/>
                  <a:pt x="138" y="418"/>
                  <a:pt x="138" y="418"/>
                </a:cubicBezTo>
                <a:cubicBezTo>
                  <a:pt x="220" y="418"/>
                  <a:pt x="220" y="418"/>
                  <a:pt x="220" y="418"/>
                </a:cubicBezTo>
                <a:cubicBezTo>
                  <a:pt x="333" y="449"/>
                  <a:pt x="333" y="449"/>
                  <a:pt x="333" y="449"/>
                </a:cubicBezTo>
                <a:cubicBezTo>
                  <a:pt x="429" y="100"/>
                  <a:pt x="429" y="100"/>
                  <a:pt x="429" y="100"/>
                </a:cubicBezTo>
                <a:cubicBezTo>
                  <a:pt x="347" y="77"/>
                  <a:pt x="347" y="77"/>
                  <a:pt x="347" y="77"/>
                </a:cubicBezTo>
                <a:cubicBezTo>
                  <a:pt x="347" y="55"/>
                  <a:pt x="347" y="55"/>
                  <a:pt x="347" y="55"/>
                </a:cubicBezTo>
                <a:close/>
                <a:moveTo>
                  <a:pt x="334" y="0"/>
                </a:moveTo>
                <a:cubicBezTo>
                  <a:pt x="334" y="348"/>
                  <a:pt x="334" y="348"/>
                  <a:pt x="334" y="348"/>
                </a:cubicBezTo>
                <a:cubicBezTo>
                  <a:pt x="334" y="352"/>
                  <a:pt x="333" y="355"/>
                  <a:pt x="330" y="358"/>
                </a:cubicBezTo>
                <a:cubicBezTo>
                  <a:pt x="290" y="401"/>
                  <a:pt x="290" y="401"/>
                  <a:pt x="290" y="401"/>
                </a:cubicBezTo>
                <a:cubicBezTo>
                  <a:pt x="286" y="404"/>
                  <a:pt x="282" y="406"/>
                  <a:pt x="277" y="406"/>
                </a:cubicBezTo>
                <a:cubicBezTo>
                  <a:pt x="84" y="406"/>
                  <a:pt x="84" y="406"/>
                  <a:pt x="84" y="406"/>
                </a:cubicBezTo>
                <a:cubicBezTo>
                  <a:pt x="106" y="384"/>
                  <a:pt x="106" y="384"/>
                  <a:pt x="106" y="384"/>
                </a:cubicBezTo>
                <a:cubicBezTo>
                  <a:pt x="161" y="384"/>
                  <a:pt x="211" y="384"/>
                  <a:pt x="272" y="384"/>
                </a:cubicBezTo>
                <a:cubicBezTo>
                  <a:pt x="272" y="384"/>
                  <a:pt x="273" y="384"/>
                  <a:pt x="273" y="384"/>
                </a:cubicBezTo>
                <a:cubicBezTo>
                  <a:pt x="273" y="384"/>
                  <a:pt x="273" y="383"/>
                  <a:pt x="273" y="383"/>
                </a:cubicBezTo>
                <a:cubicBezTo>
                  <a:pt x="273" y="358"/>
                  <a:pt x="273" y="358"/>
                  <a:pt x="273" y="358"/>
                </a:cubicBezTo>
                <a:cubicBezTo>
                  <a:pt x="273" y="349"/>
                  <a:pt x="279" y="343"/>
                  <a:pt x="289" y="343"/>
                </a:cubicBezTo>
                <a:cubicBezTo>
                  <a:pt x="311" y="343"/>
                  <a:pt x="311" y="343"/>
                  <a:pt x="311" y="343"/>
                </a:cubicBezTo>
                <a:cubicBezTo>
                  <a:pt x="311" y="343"/>
                  <a:pt x="312" y="343"/>
                  <a:pt x="312" y="343"/>
                </a:cubicBezTo>
                <a:cubicBezTo>
                  <a:pt x="312" y="343"/>
                  <a:pt x="312" y="342"/>
                  <a:pt x="312" y="342"/>
                </a:cubicBezTo>
                <a:cubicBezTo>
                  <a:pt x="312" y="21"/>
                  <a:pt x="312" y="21"/>
                  <a:pt x="312" y="21"/>
                </a:cubicBezTo>
                <a:cubicBezTo>
                  <a:pt x="35" y="21"/>
                  <a:pt x="35" y="21"/>
                  <a:pt x="35" y="21"/>
                </a:cubicBezTo>
                <a:cubicBezTo>
                  <a:pt x="35" y="331"/>
                  <a:pt x="35" y="331"/>
                  <a:pt x="35" y="331"/>
                </a:cubicBezTo>
                <a:cubicBezTo>
                  <a:pt x="13" y="353"/>
                  <a:pt x="13" y="353"/>
                  <a:pt x="13" y="353"/>
                </a:cubicBezTo>
                <a:cubicBezTo>
                  <a:pt x="13" y="0"/>
                  <a:pt x="13" y="0"/>
                  <a:pt x="13" y="0"/>
                </a:cubicBezTo>
                <a:cubicBezTo>
                  <a:pt x="334" y="0"/>
                  <a:pt x="334" y="0"/>
                  <a:pt x="334" y="0"/>
                </a:cubicBezTo>
                <a:close/>
                <a:moveTo>
                  <a:pt x="62" y="77"/>
                </a:moveTo>
                <a:cubicBezTo>
                  <a:pt x="283" y="77"/>
                  <a:pt x="283" y="77"/>
                  <a:pt x="283" y="77"/>
                </a:cubicBezTo>
                <a:cubicBezTo>
                  <a:pt x="283" y="103"/>
                  <a:pt x="283" y="103"/>
                  <a:pt x="283" y="103"/>
                </a:cubicBezTo>
                <a:cubicBezTo>
                  <a:pt x="62" y="103"/>
                  <a:pt x="62" y="103"/>
                  <a:pt x="62" y="103"/>
                </a:cubicBezTo>
                <a:cubicBezTo>
                  <a:pt x="62" y="77"/>
                  <a:pt x="62" y="77"/>
                  <a:pt x="62" y="77"/>
                </a:cubicBezTo>
                <a:close/>
                <a:moveTo>
                  <a:pt x="62" y="126"/>
                </a:moveTo>
                <a:cubicBezTo>
                  <a:pt x="283" y="126"/>
                  <a:pt x="283" y="126"/>
                  <a:pt x="283" y="126"/>
                </a:cubicBezTo>
                <a:cubicBezTo>
                  <a:pt x="283" y="152"/>
                  <a:pt x="283" y="152"/>
                  <a:pt x="283" y="152"/>
                </a:cubicBezTo>
                <a:cubicBezTo>
                  <a:pt x="62" y="152"/>
                  <a:pt x="62" y="152"/>
                  <a:pt x="62" y="152"/>
                </a:cubicBezTo>
                <a:cubicBezTo>
                  <a:pt x="62" y="126"/>
                  <a:pt x="62" y="126"/>
                  <a:pt x="62" y="126"/>
                </a:cubicBezTo>
                <a:close/>
                <a:moveTo>
                  <a:pt x="62" y="174"/>
                </a:moveTo>
                <a:cubicBezTo>
                  <a:pt x="157" y="174"/>
                  <a:pt x="157" y="174"/>
                  <a:pt x="157" y="174"/>
                </a:cubicBezTo>
                <a:cubicBezTo>
                  <a:pt x="157" y="200"/>
                  <a:pt x="157" y="200"/>
                  <a:pt x="157" y="200"/>
                </a:cubicBezTo>
                <a:cubicBezTo>
                  <a:pt x="62" y="200"/>
                  <a:pt x="62" y="200"/>
                  <a:pt x="62" y="200"/>
                </a:cubicBezTo>
                <a:cubicBezTo>
                  <a:pt x="62" y="174"/>
                  <a:pt x="62" y="174"/>
                  <a:pt x="62" y="174"/>
                </a:cubicBezTo>
                <a:close/>
                <a:moveTo>
                  <a:pt x="40" y="428"/>
                </a:moveTo>
                <a:cubicBezTo>
                  <a:pt x="155" y="313"/>
                  <a:pt x="155" y="313"/>
                  <a:pt x="155" y="313"/>
                </a:cubicBezTo>
                <a:cubicBezTo>
                  <a:pt x="139" y="303"/>
                  <a:pt x="125" y="289"/>
                  <a:pt x="115" y="273"/>
                </a:cubicBezTo>
                <a:cubicBezTo>
                  <a:pt x="0" y="388"/>
                  <a:pt x="0" y="388"/>
                  <a:pt x="0" y="388"/>
                </a:cubicBezTo>
                <a:cubicBezTo>
                  <a:pt x="10" y="404"/>
                  <a:pt x="24" y="418"/>
                  <a:pt x="40" y="428"/>
                </a:cubicBezTo>
                <a:close/>
                <a:moveTo>
                  <a:pt x="162" y="286"/>
                </a:moveTo>
                <a:cubicBezTo>
                  <a:pt x="164" y="282"/>
                  <a:pt x="172" y="264"/>
                  <a:pt x="173" y="261"/>
                </a:cubicBezTo>
                <a:cubicBezTo>
                  <a:pt x="173" y="257"/>
                  <a:pt x="171" y="255"/>
                  <a:pt x="167" y="256"/>
                </a:cubicBezTo>
                <a:cubicBezTo>
                  <a:pt x="164" y="256"/>
                  <a:pt x="146" y="264"/>
                  <a:pt x="142" y="266"/>
                </a:cubicBezTo>
                <a:cubicBezTo>
                  <a:pt x="145" y="270"/>
                  <a:pt x="148" y="273"/>
                  <a:pt x="151" y="277"/>
                </a:cubicBezTo>
                <a:cubicBezTo>
                  <a:pt x="155" y="280"/>
                  <a:pt x="158" y="283"/>
                  <a:pt x="162" y="286"/>
                </a:cubicBezTo>
                <a:close/>
              </a:path>
            </a:pathLst>
          </a:custGeom>
          <a:solidFill>
            <a:srgbClr val="FFB81C"/>
          </a:solidFill>
          <a:ln>
            <a:noFill/>
          </a:ln>
        </p:spPr>
        <p:txBody>
          <a:bodyPr vert="horz" wrap="square" lIns="119486" tIns="59743" rIns="119486" bIns="59743" numCol="1" anchor="t" anchorCtr="0" compatLnSpc="1">
            <a:prstTxWarp prst="textNoShape">
              <a:avLst/>
            </a:prstTxWarp>
          </a:bodyPr>
          <a:lstStyle/>
          <a:p>
            <a:endParaRPr lang="en-US" sz="2352"/>
          </a:p>
        </p:txBody>
      </p:sp>
    </p:spTree>
    <p:extLst>
      <p:ext uri="{BB962C8B-B14F-4D97-AF65-F5344CB8AC3E}">
        <p14:creationId xmlns:p14="http://schemas.microsoft.com/office/powerpoint/2010/main" val="2732200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DF06-2E75-4D12-BC09-A4B4586C4AE7}"/>
              </a:ext>
            </a:extLst>
          </p:cNvPr>
          <p:cNvSpPr txBox="1">
            <a:spLocks/>
          </p:cNvSpPr>
          <p:nvPr/>
        </p:nvSpPr>
        <p:spPr>
          <a:xfrm>
            <a:off x="581192" y="939866"/>
            <a:ext cx="11029616" cy="683506"/>
          </a:xfrm>
          <a:prstGeom prst="rect">
            <a:avLst/>
          </a:prstGeom>
        </p:spPr>
        <p:txBody>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r>
              <a:rPr lang="en-US" sz="3200" dirty="0">
                <a:solidFill>
                  <a:schemeClr val="bg1"/>
                </a:solidFill>
              </a:rPr>
              <a:t>Agency Dossier</a:t>
            </a:r>
          </a:p>
        </p:txBody>
      </p:sp>
      <p:sp>
        <p:nvSpPr>
          <p:cNvPr id="5" name="TextBox 4">
            <a:extLst>
              <a:ext uri="{FF2B5EF4-FFF2-40B4-BE49-F238E27FC236}">
                <a16:creationId xmlns:a16="http://schemas.microsoft.com/office/drawing/2014/main" id="{D027C91C-6260-4FE0-936A-10BDCE80B30D}"/>
              </a:ext>
            </a:extLst>
          </p:cNvPr>
          <p:cNvSpPr txBox="1"/>
          <p:nvPr/>
        </p:nvSpPr>
        <p:spPr>
          <a:xfrm>
            <a:off x="1246211" y="1947816"/>
            <a:ext cx="4198626" cy="3970318"/>
          </a:xfrm>
          <a:prstGeom prst="rect">
            <a:avLst/>
          </a:prstGeom>
          <a:noFill/>
        </p:spPr>
        <p:txBody>
          <a:bodyPr wrap="square">
            <a:spAutoFit/>
          </a:bodyPr>
          <a:lstStyle/>
          <a:p>
            <a:r>
              <a:rPr lang="en-US" sz="1800" b="0" i="0" dirty="0">
                <a:solidFill>
                  <a:srgbClr val="1D1C1D"/>
                </a:solidFill>
                <a:effectLst/>
                <a:latin typeface="Slack-Lato"/>
              </a:rPr>
              <a:t>The Agency dossiers will be a regularly updated, agency-specific document aimed at helping agency leadership and decision-makers to better understand their agency’s path to Luma go-live. </a:t>
            </a:r>
          </a:p>
          <a:p>
            <a:endParaRPr lang="en-US" dirty="0">
              <a:solidFill>
                <a:srgbClr val="1D1C1D"/>
              </a:solidFill>
              <a:latin typeface="Slack-Lato"/>
            </a:endParaRPr>
          </a:p>
          <a:p>
            <a:r>
              <a:rPr lang="en-US" sz="1800" b="0" i="0" dirty="0">
                <a:solidFill>
                  <a:srgbClr val="1D1C1D"/>
                </a:solidFill>
                <a:effectLst/>
                <a:latin typeface="Slack-Lato"/>
              </a:rPr>
              <a:t>The </a:t>
            </a:r>
            <a:r>
              <a:rPr lang="en-US" sz="1800" dirty="0">
                <a:solidFill>
                  <a:srgbClr val="1D1C1D"/>
                </a:solidFill>
                <a:latin typeface="Slack-Lato"/>
              </a:rPr>
              <a:t>dossier will list </a:t>
            </a:r>
            <a:r>
              <a:rPr lang="en-US" sz="1800" b="0" i="0" dirty="0">
                <a:solidFill>
                  <a:srgbClr val="1D1C1D"/>
                </a:solidFill>
                <a:effectLst/>
                <a:latin typeface="Slack-Lato"/>
              </a:rPr>
              <a:t>any outstanding items to be completed by the agency, their achievements to date, the agency identified issues or barriers to go live, the activities the agency will be participating in until go-live, and the workload/time commitment associated with those activities. </a:t>
            </a:r>
            <a:endParaRPr lang="en-US" sz="1800" dirty="0"/>
          </a:p>
        </p:txBody>
      </p:sp>
      <p:cxnSp>
        <p:nvCxnSpPr>
          <p:cNvPr id="7" name="Straight Connector 6">
            <a:extLst>
              <a:ext uri="{FF2B5EF4-FFF2-40B4-BE49-F238E27FC236}">
                <a16:creationId xmlns:a16="http://schemas.microsoft.com/office/drawing/2014/main" id="{961BBD41-5218-4BCE-B4CF-B8AD3AB579FC}"/>
              </a:ext>
            </a:extLst>
          </p:cNvPr>
          <p:cNvCxnSpPr>
            <a:cxnSpLocks/>
          </p:cNvCxnSpPr>
          <p:nvPr/>
        </p:nvCxnSpPr>
        <p:spPr>
          <a:xfrm>
            <a:off x="1152692" y="1938913"/>
            <a:ext cx="0" cy="3979221"/>
          </a:xfrm>
          <a:prstGeom prst="line">
            <a:avLst/>
          </a:prstGeom>
          <a:ln w="38100">
            <a:solidFill>
              <a:srgbClr val="E14504"/>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CD6C8B42-0EF3-498B-A8F5-5E3EA592237A}"/>
              </a:ext>
            </a:extLst>
          </p:cNvPr>
          <p:cNvSpPr/>
          <p:nvPr/>
        </p:nvSpPr>
        <p:spPr>
          <a:xfrm>
            <a:off x="6501244" y="2554152"/>
            <a:ext cx="4061981" cy="2332248"/>
          </a:xfrm>
          <a:prstGeom prst="roundRect">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800" b="1" u="sng" dirty="0">
                <a:solidFill>
                  <a:srgbClr val="092F57"/>
                </a:solidFill>
                <a:latin typeface="Arial" panose="020B0604020202020204" pitchFamily="34" charset="0"/>
                <a:cs typeface="Arial" panose="020B0604020202020204" pitchFamily="34" charset="0"/>
              </a:rPr>
              <a:t>The Agency dossiers are going through a final executive review and will be provided to select agencies soon. </a:t>
            </a:r>
          </a:p>
        </p:txBody>
      </p:sp>
    </p:spTree>
    <p:extLst>
      <p:ext uri="{BB962C8B-B14F-4D97-AF65-F5344CB8AC3E}">
        <p14:creationId xmlns:p14="http://schemas.microsoft.com/office/powerpoint/2010/main" val="1615780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DB437-DDBB-4C87-A804-743F95A508FB}"/>
              </a:ext>
            </a:extLst>
          </p:cNvPr>
          <p:cNvSpPr txBox="1">
            <a:spLocks/>
          </p:cNvSpPr>
          <p:nvPr/>
        </p:nvSpPr>
        <p:spPr>
          <a:xfrm>
            <a:off x="581192" y="939866"/>
            <a:ext cx="11029616" cy="683506"/>
          </a:xfrm>
          <a:prstGeom prst="rect">
            <a:avLst/>
          </a:prstGeom>
        </p:spPr>
        <p:txBody>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r>
              <a:rPr lang="en-US" sz="3200" dirty="0">
                <a:solidFill>
                  <a:schemeClr val="bg1"/>
                </a:solidFill>
              </a:rPr>
              <a:t>MHC Printing Invoice Validation </a:t>
            </a:r>
          </a:p>
        </p:txBody>
      </p:sp>
      <p:sp>
        <p:nvSpPr>
          <p:cNvPr id="3" name="TextBox 2">
            <a:extLst>
              <a:ext uri="{FF2B5EF4-FFF2-40B4-BE49-F238E27FC236}">
                <a16:creationId xmlns:a16="http://schemas.microsoft.com/office/drawing/2014/main" id="{07BF24DD-972A-4ECD-B211-E65CA4AA51E8}"/>
              </a:ext>
            </a:extLst>
          </p:cNvPr>
          <p:cNvSpPr txBox="1"/>
          <p:nvPr/>
        </p:nvSpPr>
        <p:spPr>
          <a:xfrm>
            <a:off x="495300" y="2166297"/>
            <a:ext cx="9448799" cy="3877985"/>
          </a:xfrm>
          <a:prstGeom prst="rect">
            <a:avLst/>
          </a:prstGeom>
          <a:noFill/>
        </p:spPr>
        <p:txBody>
          <a:bodyPr wrap="square" rtlCol="0">
            <a:spAutoFit/>
          </a:bodyPr>
          <a:lstStyle/>
          <a:p>
            <a:pPr marL="285750" indent="-285750">
              <a:buClr>
                <a:srgbClr val="FFB81C"/>
              </a:buClr>
              <a:buFont typeface="Arial" panose="020B0604020202020204" pitchFamily="34" charset="0"/>
              <a:buChar char="•"/>
            </a:pPr>
            <a:r>
              <a:rPr lang="en-US" sz="1600" b="1" dirty="0">
                <a:solidFill>
                  <a:srgbClr val="092F57"/>
                </a:solidFill>
                <a:latin typeface="Arial" panose="020B0604020202020204" pitchFamily="34" charset="0"/>
                <a:cs typeface="Arial" panose="020B0604020202020204" pitchFamily="34" charset="0"/>
              </a:rPr>
              <a:t>What is MHC?</a:t>
            </a:r>
          </a:p>
          <a:p>
            <a:pPr marL="742950" lvl="1" indent="-285750">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MHC Billing Express is the printing software used in Luma for AR and Billing</a:t>
            </a:r>
            <a:endParaRPr lang="en-US" sz="1400" dirty="0">
              <a:solidFill>
                <a:srgbClr val="092F57"/>
              </a:solidFill>
              <a:latin typeface="Arial" panose="020B0604020202020204" pitchFamily="34" charset="0"/>
              <a:cs typeface="Arial" panose="020B0604020202020204" pitchFamily="34" charset="0"/>
            </a:endParaRPr>
          </a:p>
          <a:p>
            <a:pPr marL="1257300" lvl="2" indent="-342900">
              <a:buClr>
                <a:srgbClr val="FFB81C"/>
              </a:buClr>
              <a:buFont typeface="+mj-lt"/>
              <a:buAutoNum type="arabicPeriod"/>
            </a:pPr>
            <a:r>
              <a:rPr lang="en-US" sz="1600" dirty="0">
                <a:solidFill>
                  <a:srgbClr val="092F57"/>
                </a:solidFill>
                <a:effectLst/>
                <a:latin typeface="Arial" panose="020B0604020202020204" pitchFamily="34" charset="0"/>
                <a:ea typeface="Times New Roman" panose="02020603050405020304" pitchFamily="18" charset="0"/>
                <a:cs typeface="Arial" panose="020B0604020202020204" pitchFamily="34" charset="0"/>
              </a:rPr>
              <a:t>Dunning Letters </a:t>
            </a:r>
            <a:endParaRPr lang="en-US" sz="1600" dirty="0">
              <a:solidFill>
                <a:srgbClr val="092F57"/>
              </a:solidFill>
              <a:effectLst/>
              <a:latin typeface="Arial" panose="020B0604020202020204" pitchFamily="34" charset="0"/>
              <a:ea typeface="Calibri" panose="020F0502020204030204" pitchFamily="34" charset="0"/>
              <a:cs typeface="Arial" panose="020B0604020202020204" pitchFamily="34" charset="0"/>
            </a:endParaRPr>
          </a:p>
          <a:p>
            <a:pPr marL="1257300" lvl="2" indent="-342900">
              <a:buClr>
                <a:srgbClr val="FFB81C"/>
              </a:buClr>
              <a:buFont typeface="+mj-lt"/>
              <a:buAutoNum type="arabicPeriod"/>
            </a:pPr>
            <a:r>
              <a:rPr lang="en-US" sz="1600" dirty="0">
                <a:solidFill>
                  <a:srgbClr val="092F57"/>
                </a:solidFill>
                <a:effectLst/>
                <a:latin typeface="Arial" panose="020B0604020202020204" pitchFamily="34" charset="0"/>
                <a:ea typeface="Times New Roman" panose="02020603050405020304" pitchFamily="18" charset="0"/>
                <a:cs typeface="Arial" panose="020B0604020202020204" pitchFamily="34" charset="0"/>
              </a:rPr>
              <a:t>Billing Invoices </a:t>
            </a:r>
            <a:endParaRPr lang="en-US" sz="1600" dirty="0">
              <a:solidFill>
                <a:srgbClr val="092F57"/>
              </a:solidFill>
              <a:effectLst/>
              <a:latin typeface="Arial" panose="020B0604020202020204" pitchFamily="34" charset="0"/>
              <a:ea typeface="Calibri" panose="020F0502020204030204" pitchFamily="34" charset="0"/>
              <a:cs typeface="Arial" panose="020B0604020202020204" pitchFamily="34" charset="0"/>
            </a:endParaRPr>
          </a:p>
          <a:p>
            <a:pPr marL="1257300" lvl="2" indent="-342900">
              <a:buClr>
                <a:srgbClr val="FFB81C"/>
              </a:buClr>
              <a:buFont typeface="+mj-lt"/>
              <a:buAutoNum type="arabicPeriod"/>
            </a:pPr>
            <a:r>
              <a:rPr lang="en-US" sz="1600" dirty="0">
                <a:solidFill>
                  <a:srgbClr val="092F57"/>
                </a:solidFill>
                <a:effectLst/>
                <a:latin typeface="Arial" panose="020B0604020202020204" pitchFamily="34" charset="0"/>
                <a:ea typeface="Times New Roman" panose="02020603050405020304" pitchFamily="18" charset="0"/>
                <a:cs typeface="Arial" panose="020B0604020202020204" pitchFamily="34" charset="0"/>
              </a:rPr>
              <a:t>Customer Statements</a:t>
            </a:r>
          </a:p>
          <a:p>
            <a:pPr lvl="2">
              <a:buClr>
                <a:srgbClr val="FFB81C"/>
              </a:buClr>
            </a:pPr>
            <a:endParaRPr lang="en-US" sz="2000" b="1" dirty="0">
              <a:solidFill>
                <a:srgbClr val="092F57"/>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r>
              <a:rPr lang="en-US" sz="1600" b="1" dirty="0">
                <a:solidFill>
                  <a:srgbClr val="092F57"/>
                </a:solidFill>
                <a:latin typeface="Arial" panose="020B0604020202020204" pitchFamily="34" charset="0"/>
                <a:cs typeface="Arial" panose="020B0604020202020204" pitchFamily="34" charset="0"/>
              </a:rPr>
              <a:t>Who is this impacting? </a:t>
            </a:r>
          </a:p>
          <a:p>
            <a:pPr marL="742950" lvl="1" indent="-285750">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The 39 agencies with the need to print and send invoices.</a:t>
            </a:r>
          </a:p>
          <a:p>
            <a:pPr marL="742950" lvl="1" indent="-285750">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Agencies previously filled out a survey indicating that they required AR and Billing </a:t>
            </a:r>
            <a:r>
              <a:rPr lang="en-US" sz="1600" dirty="0" err="1">
                <a:solidFill>
                  <a:srgbClr val="092F57"/>
                </a:solidFill>
                <a:latin typeface="Arial" panose="020B0604020202020204" pitchFamily="34" charset="0"/>
                <a:cs typeface="Arial" panose="020B0604020202020204" pitchFamily="34" charset="0"/>
              </a:rPr>
              <a:t>printables</a:t>
            </a:r>
            <a:r>
              <a:rPr lang="en-US" sz="1600" dirty="0">
                <a:solidFill>
                  <a:srgbClr val="092F57"/>
                </a:solidFill>
                <a:latin typeface="Arial" panose="020B0604020202020204" pitchFamily="34" charset="0"/>
                <a:cs typeface="Arial" panose="020B0604020202020204" pitchFamily="34" charset="0"/>
              </a:rPr>
              <a:t>.</a:t>
            </a:r>
            <a:endParaRPr lang="en-US" sz="1600" b="1" dirty="0">
              <a:solidFill>
                <a:srgbClr val="092F57"/>
              </a:solidFill>
              <a:latin typeface="Arial" panose="020B0604020202020204" pitchFamily="34" charset="0"/>
              <a:cs typeface="Arial" panose="020B0604020202020204" pitchFamily="34" charset="0"/>
            </a:endParaRPr>
          </a:p>
          <a:p>
            <a:pPr>
              <a:buClr>
                <a:srgbClr val="FFB81C"/>
              </a:buClr>
            </a:pPr>
            <a:endParaRPr lang="en-US" sz="1600" b="1" dirty="0">
              <a:solidFill>
                <a:srgbClr val="092F57"/>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r>
              <a:rPr lang="en-US" sz="1600" b="1" dirty="0">
                <a:solidFill>
                  <a:srgbClr val="092F57"/>
                </a:solidFill>
                <a:latin typeface="Arial" panose="020B0604020202020204" pitchFamily="34" charset="0"/>
                <a:cs typeface="Arial" panose="020B0604020202020204" pitchFamily="34" charset="0"/>
              </a:rPr>
              <a:t>Draft invoice validation: Please submit feedback by Friday, March 4</a:t>
            </a:r>
            <a:r>
              <a:rPr lang="en-US" sz="1600" b="1" baseline="30000" dirty="0">
                <a:solidFill>
                  <a:srgbClr val="092F57"/>
                </a:solidFill>
                <a:latin typeface="Arial" panose="020B0604020202020204" pitchFamily="34" charset="0"/>
                <a:cs typeface="Arial" panose="020B0604020202020204" pitchFamily="34" charset="0"/>
              </a:rPr>
              <a:t>th</a:t>
            </a:r>
            <a:r>
              <a:rPr lang="en-US" sz="1600" b="1" dirty="0">
                <a:solidFill>
                  <a:srgbClr val="092F57"/>
                </a:solidFill>
                <a:latin typeface="Arial" panose="020B0604020202020204" pitchFamily="34" charset="0"/>
                <a:cs typeface="Arial" panose="020B0604020202020204" pitchFamily="34" charset="0"/>
              </a:rPr>
              <a:t> </a:t>
            </a:r>
          </a:p>
          <a:p>
            <a:pPr marL="742950" lvl="1" indent="-285750">
              <a:buClr>
                <a:srgbClr val="FFB81C"/>
              </a:buClr>
              <a:buFont typeface="Arial" panose="020B0604020202020204" pitchFamily="34" charset="0"/>
              <a:buChar char="•"/>
            </a:pPr>
            <a:r>
              <a:rPr lang="en-US" sz="1600" dirty="0">
                <a:solidFill>
                  <a:srgbClr val="092F57"/>
                </a:solidFill>
                <a:latin typeface="Arial" panose="020B0604020202020204" pitchFamily="34" charset="0"/>
                <a:cs typeface="Arial" panose="020B0604020202020204" pitchFamily="34" charset="0"/>
              </a:rPr>
              <a:t>If you would like your Agency-specific logo to be used instead of the Idaho State seal, please submit an original high-resolution file to your Agency Advocate.</a:t>
            </a:r>
          </a:p>
          <a:p>
            <a:pPr marL="742950" lvl="1" indent="-285750">
              <a:buClr>
                <a:srgbClr val="FFB81C"/>
              </a:buClr>
              <a:buFont typeface="Arial" panose="020B0604020202020204" pitchFamily="34" charset="0"/>
              <a:buChar char="•"/>
            </a:pPr>
            <a:endParaRPr lang="en-US" sz="1600" dirty="0">
              <a:solidFill>
                <a:srgbClr val="092F57"/>
              </a:solidFill>
              <a:latin typeface="Arial" panose="020B0604020202020204" pitchFamily="34" charset="0"/>
              <a:cs typeface="Arial" panose="020B0604020202020204" pitchFamily="34" charset="0"/>
            </a:endParaRPr>
          </a:p>
          <a:p>
            <a:pPr marL="285750" indent="-285750">
              <a:buClr>
                <a:srgbClr val="FFB81C"/>
              </a:buClr>
              <a:buFont typeface="Arial" panose="020B0604020202020204" pitchFamily="34" charset="0"/>
              <a:buChar char="•"/>
            </a:pPr>
            <a:endParaRPr lang="en-US" b="1" dirty="0">
              <a:solidFill>
                <a:srgbClr val="092F57"/>
              </a:solidFill>
              <a:latin typeface="Arial" panose="020B0604020202020204" pitchFamily="34" charset="0"/>
              <a:cs typeface="Arial" panose="020B0604020202020204" pitchFamily="34" charset="0"/>
            </a:endParaRPr>
          </a:p>
        </p:txBody>
      </p:sp>
      <p:sp>
        <p:nvSpPr>
          <p:cNvPr id="4" name="Freeform 62">
            <a:extLst>
              <a:ext uri="{FF2B5EF4-FFF2-40B4-BE49-F238E27FC236}">
                <a16:creationId xmlns:a16="http://schemas.microsoft.com/office/drawing/2014/main" id="{3981B475-CFD0-4F2A-9865-13BE970C0150}"/>
              </a:ext>
            </a:extLst>
          </p:cNvPr>
          <p:cNvSpPr>
            <a:spLocks noEditPoints="1"/>
          </p:cNvSpPr>
          <p:nvPr/>
        </p:nvSpPr>
        <p:spPr bwMode="auto">
          <a:xfrm>
            <a:off x="9438961" y="1939393"/>
            <a:ext cx="1581464" cy="1759646"/>
          </a:xfrm>
          <a:custGeom>
            <a:avLst/>
            <a:gdLst>
              <a:gd name="T0" fmla="*/ 272 w 404"/>
              <a:gd name="T1" fmla="*/ 304 h 400"/>
              <a:gd name="T2" fmla="*/ 272 w 404"/>
              <a:gd name="T3" fmla="*/ 276 h 400"/>
              <a:gd name="T4" fmla="*/ 121 w 404"/>
              <a:gd name="T5" fmla="*/ 290 h 400"/>
              <a:gd name="T6" fmla="*/ 135 w 404"/>
              <a:gd name="T7" fmla="*/ 351 h 400"/>
              <a:gd name="T8" fmla="*/ 286 w 404"/>
              <a:gd name="T9" fmla="*/ 337 h 400"/>
              <a:gd name="T10" fmla="*/ 135 w 404"/>
              <a:gd name="T11" fmla="*/ 323 h 400"/>
              <a:gd name="T12" fmla="*/ 135 w 404"/>
              <a:gd name="T13" fmla="*/ 351 h 400"/>
              <a:gd name="T14" fmla="*/ 355 w 404"/>
              <a:gd name="T15" fmla="*/ 65 h 400"/>
              <a:gd name="T16" fmla="*/ 310 w 404"/>
              <a:gd name="T17" fmla="*/ 0 h 400"/>
              <a:gd name="T18" fmla="*/ 49 w 404"/>
              <a:gd name="T19" fmla="*/ 41 h 400"/>
              <a:gd name="T20" fmla="*/ 30 w 404"/>
              <a:gd name="T21" fmla="*/ 65 h 400"/>
              <a:gd name="T22" fmla="*/ 0 w 404"/>
              <a:gd name="T23" fmla="*/ 228 h 400"/>
              <a:gd name="T24" fmla="*/ 33 w 404"/>
              <a:gd name="T25" fmla="*/ 259 h 400"/>
              <a:gd name="T26" fmla="*/ 41 w 404"/>
              <a:gd name="T27" fmla="*/ 148 h 400"/>
              <a:gd name="T28" fmla="*/ 332 w 404"/>
              <a:gd name="T29" fmla="*/ 137 h 400"/>
              <a:gd name="T30" fmla="*/ 371 w 404"/>
              <a:gd name="T31" fmla="*/ 174 h 400"/>
              <a:gd name="T32" fmla="*/ 373 w 404"/>
              <a:gd name="T33" fmla="*/ 259 h 400"/>
              <a:gd name="T34" fmla="*/ 404 w 404"/>
              <a:gd name="T35" fmla="*/ 97 h 400"/>
              <a:gd name="T36" fmla="*/ 323 w 404"/>
              <a:gd name="T37" fmla="*/ 65 h 400"/>
              <a:gd name="T38" fmla="*/ 81 w 404"/>
              <a:gd name="T39" fmla="*/ 41 h 400"/>
              <a:gd name="T40" fmla="*/ 310 w 404"/>
              <a:gd name="T41" fmla="*/ 32 h 400"/>
              <a:gd name="T42" fmla="*/ 323 w 404"/>
              <a:gd name="T43" fmla="*/ 65 h 400"/>
              <a:gd name="T44" fmla="*/ 72 w 404"/>
              <a:gd name="T45" fmla="*/ 159 h 400"/>
              <a:gd name="T46" fmla="*/ 54 w 404"/>
              <a:gd name="T47" fmla="*/ 259 h 400"/>
              <a:gd name="T48" fmla="*/ 69 w 404"/>
              <a:gd name="T49" fmla="*/ 367 h 400"/>
              <a:gd name="T50" fmla="*/ 289 w 404"/>
              <a:gd name="T51" fmla="*/ 400 h 400"/>
              <a:gd name="T52" fmla="*/ 338 w 404"/>
              <a:gd name="T53" fmla="*/ 367 h 400"/>
              <a:gd name="T54" fmla="*/ 349 w 404"/>
              <a:gd name="T55" fmla="*/ 259 h 400"/>
              <a:gd name="T56" fmla="*/ 332 w 404"/>
              <a:gd name="T57" fmla="*/ 159 h 400"/>
              <a:gd name="T58" fmla="*/ 302 w 404"/>
              <a:gd name="T59" fmla="*/ 372 h 400"/>
              <a:gd name="T60" fmla="*/ 105 w 404"/>
              <a:gd name="T61" fmla="*/ 372 h 400"/>
              <a:gd name="T62" fmla="*/ 98 w 404"/>
              <a:gd name="T63" fmla="*/ 259 h 400"/>
              <a:gd name="T64" fmla="*/ 310 w 404"/>
              <a:gd name="T65" fmla="*/ 367 h 400"/>
              <a:gd name="T66" fmla="*/ 301 w 404"/>
              <a:gd name="T67" fmla="*/ 230 h 400"/>
              <a:gd name="T68" fmla="*/ 322 w 404"/>
              <a:gd name="T69" fmla="*/ 20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4" h="400">
                <a:moveTo>
                  <a:pt x="135" y="304"/>
                </a:moveTo>
                <a:cubicBezTo>
                  <a:pt x="272" y="304"/>
                  <a:pt x="272" y="304"/>
                  <a:pt x="272" y="304"/>
                </a:cubicBezTo>
                <a:cubicBezTo>
                  <a:pt x="279" y="304"/>
                  <a:pt x="286" y="297"/>
                  <a:pt x="286" y="290"/>
                </a:cubicBezTo>
                <a:cubicBezTo>
                  <a:pt x="286" y="282"/>
                  <a:pt x="279" y="276"/>
                  <a:pt x="272" y="276"/>
                </a:cubicBezTo>
                <a:cubicBezTo>
                  <a:pt x="135" y="276"/>
                  <a:pt x="135" y="276"/>
                  <a:pt x="135" y="276"/>
                </a:cubicBezTo>
                <a:cubicBezTo>
                  <a:pt x="127" y="276"/>
                  <a:pt x="121" y="282"/>
                  <a:pt x="121" y="290"/>
                </a:cubicBezTo>
                <a:cubicBezTo>
                  <a:pt x="121" y="297"/>
                  <a:pt x="127" y="304"/>
                  <a:pt x="135" y="304"/>
                </a:cubicBezTo>
                <a:close/>
                <a:moveTo>
                  <a:pt x="135" y="351"/>
                </a:moveTo>
                <a:cubicBezTo>
                  <a:pt x="272" y="351"/>
                  <a:pt x="272" y="351"/>
                  <a:pt x="272" y="351"/>
                </a:cubicBezTo>
                <a:cubicBezTo>
                  <a:pt x="279" y="351"/>
                  <a:pt x="286" y="345"/>
                  <a:pt x="286" y="337"/>
                </a:cubicBezTo>
                <a:cubicBezTo>
                  <a:pt x="286" y="330"/>
                  <a:pt x="279" y="323"/>
                  <a:pt x="272" y="323"/>
                </a:cubicBezTo>
                <a:cubicBezTo>
                  <a:pt x="135" y="323"/>
                  <a:pt x="135" y="323"/>
                  <a:pt x="135" y="323"/>
                </a:cubicBezTo>
                <a:cubicBezTo>
                  <a:pt x="127" y="323"/>
                  <a:pt x="121" y="330"/>
                  <a:pt x="121" y="337"/>
                </a:cubicBezTo>
                <a:cubicBezTo>
                  <a:pt x="121" y="345"/>
                  <a:pt x="127" y="351"/>
                  <a:pt x="135" y="351"/>
                </a:cubicBezTo>
                <a:close/>
                <a:moveTo>
                  <a:pt x="373" y="65"/>
                </a:moveTo>
                <a:cubicBezTo>
                  <a:pt x="355" y="65"/>
                  <a:pt x="355" y="65"/>
                  <a:pt x="355" y="65"/>
                </a:cubicBezTo>
                <a:cubicBezTo>
                  <a:pt x="355" y="41"/>
                  <a:pt x="355" y="41"/>
                  <a:pt x="355" y="41"/>
                </a:cubicBezTo>
                <a:cubicBezTo>
                  <a:pt x="354" y="17"/>
                  <a:pt x="334" y="0"/>
                  <a:pt x="310" y="0"/>
                </a:cubicBezTo>
                <a:cubicBezTo>
                  <a:pt x="93" y="0"/>
                  <a:pt x="93" y="0"/>
                  <a:pt x="93" y="0"/>
                </a:cubicBezTo>
                <a:cubicBezTo>
                  <a:pt x="70" y="0"/>
                  <a:pt x="49" y="17"/>
                  <a:pt x="49" y="41"/>
                </a:cubicBezTo>
                <a:cubicBezTo>
                  <a:pt x="49" y="65"/>
                  <a:pt x="49" y="65"/>
                  <a:pt x="49" y="65"/>
                </a:cubicBezTo>
                <a:cubicBezTo>
                  <a:pt x="30" y="65"/>
                  <a:pt x="30" y="65"/>
                  <a:pt x="30" y="65"/>
                </a:cubicBezTo>
                <a:cubicBezTo>
                  <a:pt x="13" y="65"/>
                  <a:pt x="0" y="79"/>
                  <a:pt x="0" y="97"/>
                </a:cubicBezTo>
                <a:cubicBezTo>
                  <a:pt x="0" y="228"/>
                  <a:pt x="0" y="228"/>
                  <a:pt x="0" y="228"/>
                </a:cubicBezTo>
                <a:cubicBezTo>
                  <a:pt x="0" y="245"/>
                  <a:pt x="13" y="259"/>
                  <a:pt x="30" y="259"/>
                </a:cubicBezTo>
                <a:cubicBezTo>
                  <a:pt x="33" y="259"/>
                  <a:pt x="33" y="259"/>
                  <a:pt x="33" y="259"/>
                </a:cubicBezTo>
                <a:cubicBezTo>
                  <a:pt x="33" y="174"/>
                  <a:pt x="33" y="174"/>
                  <a:pt x="33" y="174"/>
                </a:cubicBezTo>
                <a:cubicBezTo>
                  <a:pt x="33" y="166"/>
                  <a:pt x="34" y="156"/>
                  <a:pt x="41" y="148"/>
                </a:cubicBezTo>
                <a:cubicBezTo>
                  <a:pt x="48" y="141"/>
                  <a:pt x="58" y="137"/>
                  <a:pt x="72" y="137"/>
                </a:cubicBezTo>
                <a:cubicBezTo>
                  <a:pt x="332" y="137"/>
                  <a:pt x="332" y="137"/>
                  <a:pt x="332" y="137"/>
                </a:cubicBezTo>
                <a:cubicBezTo>
                  <a:pt x="344" y="137"/>
                  <a:pt x="355" y="141"/>
                  <a:pt x="362" y="148"/>
                </a:cubicBezTo>
                <a:cubicBezTo>
                  <a:pt x="369" y="156"/>
                  <a:pt x="371" y="165"/>
                  <a:pt x="371" y="174"/>
                </a:cubicBezTo>
                <a:cubicBezTo>
                  <a:pt x="371" y="259"/>
                  <a:pt x="371" y="259"/>
                  <a:pt x="371" y="259"/>
                </a:cubicBezTo>
                <a:cubicBezTo>
                  <a:pt x="373" y="259"/>
                  <a:pt x="373" y="259"/>
                  <a:pt x="373" y="259"/>
                </a:cubicBezTo>
                <a:cubicBezTo>
                  <a:pt x="390" y="259"/>
                  <a:pt x="404" y="245"/>
                  <a:pt x="404" y="228"/>
                </a:cubicBezTo>
                <a:cubicBezTo>
                  <a:pt x="404" y="97"/>
                  <a:pt x="404" y="97"/>
                  <a:pt x="404" y="97"/>
                </a:cubicBezTo>
                <a:cubicBezTo>
                  <a:pt x="404" y="79"/>
                  <a:pt x="390" y="65"/>
                  <a:pt x="373" y="65"/>
                </a:cubicBezTo>
                <a:close/>
                <a:moveTo>
                  <a:pt x="323" y="65"/>
                </a:moveTo>
                <a:cubicBezTo>
                  <a:pt x="81" y="65"/>
                  <a:pt x="81" y="65"/>
                  <a:pt x="81" y="65"/>
                </a:cubicBezTo>
                <a:cubicBezTo>
                  <a:pt x="81" y="41"/>
                  <a:pt x="81" y="41"/>
                  <a:pt x="81" y="41"/>
                </a:cubicBezTo>
                <a:cubicBezTo>
                  <a:pt x="81" y="38"/>
                  <a:pt x="85" y="32"/>
                  <a:pt x="93" y="32"/>
                </a:cubicBezTo>
                <a:cubicBezTo>
                  <a:pt x="310" y="32"/>
                  <a:pt x="310" y="32"/>
                  <a:pt x="310" y="32"/>
                </a:cubicBezTo>
                <a:cubicBezTo>
                  <a:pt x="318" y="32"/>
                  <a:pt x="323" y="38"/>
                  <a:pt x="323" y="41"/>
                </a:cubicBezTo>
                <a:lnTo>
                  <a:pt x="323" y="65"/>
                </a:lnTo>
                <a:close/>
                <a:moveTo>
                  <a:pt x="332" y="159"/>
                </a:moveTo>
                <a:cubicBezTo>
                  <a:pt x="72" y="159"/>
                  <a:pt x="72" y="159"/>
                  <a:pt x="72" y="159"/>
                </a:cubicBezTo>
                <a:cubicBezTo>
                  <a:pt x="52" y="161"/>
                  <a:pt x="56" y="162"/>
                  <a:pt x="54" y="174"/>
                </a:cubicBezTo>
                <a:cubicBezTo>
                  <a:pt x="54" y="259"/>
                  <a:pt x="54" y="259"/>
                  <a:pt x="54" y="259"/>
                </a:cubicBezTo>
                <a:cubicBezTo>
                  <a:pt x="69" y="259"/>
                  <a:pt x="69" y="259"/>
                  <a:pt x="69" y="259"/>
                </a:cubicBezTo>
                <a:cubicBezTo>
                  <a:pt x="69" y="367"/>
                  <a:pt x="69" y="367"/>
                  <a:pt x="69" y="367"/>
                </a:cubicBezTo>
                <a:cubicBezTo>
                  <a:pt x="70" y="386"/>
                  <a:pt x="86" y="400"/>
                  <a:pt x="105" y="400"/>
                </a:cubicBezTo>
                <a:cubicBezTo>
                  <a:pt x="289" y="400"/>
                  <a:pt x="289" y="400"/>
                  <a:pt x="289" y="400"/>
                </a:cubicBezTo>
                <a:cubicBezTo>
                  <a:pt x="302" y="400"/>
                  <a:pt x="302" y="400"/>
                  <a:pt x="302" y="400"/>
                </a:cubicBezTo>
                <a:cubicBezTo>
                  <a:pt x="321" y="400"/>
                  <a:pt x="337" y="386"/>
                  <a:pt x="338" y="367"/>
                </a:cubicBezTo>
                <a:cubicBezTo>
                  <a:pt x="338" y="259"/>
                  <a:pt x="338" y="259"/>
                  <a:pt x="338" y="259"/>
                </a:cubicBezTo>
                <a:cubicBezTo>
                  <a:pt x="349" y="259"/>
                  <a:pt x="349" y="259"/>
                  <a:pt x="349" y="259"/>
                </a:cubicBezTo>
                <a:cubicBezTo>
                  <a:pt x="349" y="174"/>
                  <a:pt x="349" y="174"/>
                  <a:pt x="349" y="174"/>
                </a:cubicBezTo>
                <a:cubicBezTo>
                  <a:pt x="347" y="163"/>
                  <a:pt x="350" y="160"/>
                  <a:pt x="332" y="159"/>
                </a:cubicBezTo>
                <a:close/>
                <a:moveTo>
                  <a:pt x="310" y="367"/>
                </a:moveTo>
                <a:cubicBezTo>
                  <a:pt x="310" y="368"/>
                  <a:pt x="307" y="372"/>
                  <a:pt x="302" y="372"/>
                </a:cubicBezTo>
                <a:cubicBezTo>
                  <a:pt x="289" y="372"/>
                  <a:pt x="289" y="372"/>
                  <a:pt x="289" y="372"/>
                </a:cubicBezTo>
                <a:cubicBezTo>
                  <a:pt x="105" y="372"/>
                  <a:pt x="105" y="372"/>
                  <a:pt x="105" y="372"/>
                </a:cubicBezTo>
                <a:cubicBezTo>
                  <a:pt x="100" y="372"/>
                  <a:pt x="98" y="368"/>
                  <a:pt x="98" y="367"/>
                </a:cubicBezTo>
                <a:cubicBezTo>
                  <a:pt x="98" y="259"/>
                  <a:pt x="98" y="259"/>
                  <a:pt x="98" y="259"/>
                </a:cubicBezTo>
                <a:cubicBezTo>
                  <a:pt x="310" y="259"/>
                  <a:pt x="310" y="259"/>
                  <a:pt x="310" y="259"/>
                </a:cubicBezTo>
                <a:lnTo>
                  <a:pt x="310" y="367"/>
                </a:lnTo>
                <a:close/>
                <a:moveTo>
                  <a:pt x="322" y="230"/>
                </a:moveTo>
                <a:cubicBezTo>
                  <a:pt x="316" y="236"/>
                  <a:pt x="307" y="236"/>
                  <a:pt x="301" y="230"/>
                </a:cubicBezTo>
                <a:cubicBezTo>
                  <a:pt x="295" y="224"/>
                  <a:pt x="295" y="215"/>
                  <a:pt x="301" y="209"/>
                </a:cubicBezTo>
                <a:cubicBezTo>
                  <a:pt x="307" y="203"/>
                  <a:pt x="316" y="203"/>
                  <a:pt x="322" y="209"/>
                </a:cubicBezTo>
                <a:cubicBezTo>
                  <a:pt x="328" y="215"/>
                  <a:pt x="328" y="224"/>
                  <a:pt x="322" y="230"/>
                </a:cubicBezTo>
                <a:close/>
              </a:path>
            </a:pathLst>
          </a:custGeom>
          <a:solidFill>
            <a:schemeClr val="bg2">
              <a:lumMod val="50000"/>
            </a:schemeClr>
          </a:solidFill>
          <a:ln>
            <a:noFill/>
          </a:ln>
        </p:spPr>
        <p:txBody>
          <a:bodyPr vert="horz" wrap="square" lIns="119486" tIns="59743" rIns="119486" bIns="59743" numCol="1" anchor="t" anchorCtr="0" compatLnSpc="1">
            <a:prstTxWarp prst="textNoShape">
              <a:avLst/>
            </a:prstTxWarp>
          </a:bodyPr>
          <a:lstStyle/>
          <a:p>
            <a:endParaRPr lang="en-US" sz="2352"/>
          </a:p>
        </p:txBody>
      </p:sp>
    </p:spTree>
    <p:extLst>
      <p:ext uri="{BB962C8B-B14F-4D97-AF65-F5344CB8AC3E}">
        <p14:creationId xmlns:p14="http://schemas.microsoft.com/office/powerpoint/2010/main" val="13043400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nd">
  <a:themeElements>
    <a:clrScheme name="Custom 70">
      <a:dk1>
        <a:sysClr val="windowText" lastClr="000000"/>
      </a:dk1>
      <a:lt1>
        <a:sysClr val="window" lastClr="FFFFFF"/>
      </a:lt1>
      <a:dk2>
        <a:srgbClr val="092F57"/>
      </a:dk2>
      <a:lt2>
        <a:srgbClr val="A7A8AA"/>
      </a:lt2>
      <a:accent1>
        <a:srgbClr val="092F57"/>
      </a:accent1>
      <a:accent2>
        <a:srgbClr val="FFB81C"/>
      </a:accent2>
      <a:accent3>
        <a:srgbClr val="A7A8AA"/>
      </a:accent3>
      <a:accent4>
        <a:srgbClr val="E14504"/>
      </a:accent4>
      <a:accent5>
        <a:srgbClr val="6CC24A"/>
      </a:accent5>
      <a:accent6>
        <a:srgbClr val="092F57"/>
      </a:accent6>
      <a:hlink>
        <a:srgbClr val="E14504"/>
      </a:hlink>
      <a:folHlink>
        <a:srgbClr val="FFB81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5.xml><?xml version="1.0" encoding="utf-8"?>
<a:theme xmlns:a="http://schemas.openxmlformats.org/drawingml/2006/main" name="1_Dividend">
  <a:themeElements>
    <a:clrScheme name="Custom 70">
      <a:dk1>
        <a:sysClr val="windowText" lastClr="000000"/>
      </a:dk1>
      <a:lt1>
        <a:sysClr val="window" lastClr="FFFFFF"/>
      </a:lt1>
      <a:dk2>
        <a:srgbClr val="092F57"/>
      </a:dk2>
      <a:lt2>
        <a:srgbClr val="A7A8AA"/>
      </a:lt2>
      <a:accent1>
        <a:srgbClr val="092F57"/>
      </a:accent1>
      <a:accent2>
        <a:srgbClr val="FFB81C"/>
      </a:accent2>
      <a:accent3>
        <a:srgbClr val="A7A8AA"/>
      </a:accent3>
      <a:accent4>
        <a:srgbClr val="E14504"/>
      </a:accent4>
      <a:accent5>
        <a:srgbClr val="6CC24A"/>
      </a:accent5>
      <a:accent6>
        <a:srgbClr val="092F57"/>
      </a:accent6>
      <a:hlink>
        <a:srgbClr val="E14504"/>
      </a:hlink>
      <a:folHlink>
        <a:srgbClr val="FFB81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Props1.xml><?xml version="1.0" encoding="utf-8"?>
<ds:datastoreItem xmlns:ds="http://schemas.openxmlformats.org/officeDocument/2006/customXml" ds:itemID="{79E66488-F041-44FD-B2CF-A8F0B5BD21D9}"/>
</file>

<file path=customXml/itemProps2.xml><?xml version="1.0" encoding="utf-8"?>
<ds:datastoreItem xmlns:ds="http://schemas.openxmlformats.org/officeDocument/2006/customXml" ds:itemID="{C42345FB-68B7-4A3C-88B1-C9E237187D19}">
  <ds:schemaRefs>
    <ds:schemaRef ds:uri="http://schemas.microsoft.com/sharepoint/v3/contenttype/forms"/>
  </ds:schemaRefs>
</ds:datastoreItem>
</file>

<file path=customXml/itemProps3.xml><?xml version="1.0" encoding="utf-8"?>
<ds:datastoreItem xmlns:ds="http://schemas.openxmlformats.org/officeDocument/2006/customXml" ds:itemID="{801D1312-8D98-4AF0-B823-8922B5C1FDF2}">
  <ds:schemaRefs>
    <ds:schemaRef ds:uri="http://purl.org/dc/dcmitype/"/>
    <ds:schemaRef ds:uri="http://schemas.microsoft.com/office/2006/documentManagement/types"/>
    <ds:schemaRef ds:uri="http://purl.org/dc/term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fe3a4531-7f9c-4bfd-89ea-efc29220a37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57192</TotalTime>
  <Words>838</Words>
  <Application>Microsoft Office PowerPoint</Application>
  <PresentationFormat>Widescreen</PresentationFormat>
  <Paragraphs>201</Paragraphs>
  <Slides>22</Slides>
  <Notes>9</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22</vt:i4>
      </vt:variant>
    </vt:vector>
  </HeadingPairs>
  <TitlesOfParts>
    <vt:vector size="35" baseType="lpstr">
      <vt:lpstr>Arial</vt:lpstr>
      <vt:lpstr>Calibri</vt:lpstr>
      <vt:lpstr>Calibri Light</vt:lpstr>
      <vt:lpstr>Gill Sans MT</vt:lpstr>
      <vt:lpstr>Slack-Lato</vt:lpstr>
      <vt:lpstr>Wingdings</vt:lpstr>
      <vt:lpstr>Wingdings 2</vt:lpstr>
      <vt:lpstr>Office Theme</vt:lpstr>
      <vt:lpstr>Custom Design</vt:lpstr>
      <vt:lpstr>1_Custom Design</vt:lpstr>
      <vt:lpstr>Dividend</vt:lpstr>
      <vt:lpstr>1_Dividend</vt:lpstr>
      <vt:lpstr>2_Office Theme</vt:lpstr>
      <vt:lpstr>PowerPoint Presentation</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2 Interface and Data Conversion Meetings</vt:lpstr>
      <vt:lpstr>PowerPoint Presentation</vt:lpstr>
      <vt:lpstr>PowerPoint Presentation</vt:lpstr>
      <vt:lpstr>PowerPoint Presentation</vt:lpstr>
      <vt:lpstr>PowerPoint Presentation</vt:lpstr>
      <vt:lpstr>Engagement Opportunities</vt:lpstr>
      <vt:lpstr>PowerPoint Presentation</vt:lpstr>
      <vt:lpstr>Luma Training Instructor Update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Mackenzie Smith</dc:creator>
  <cp:lastModifiedBy>Alex Doench</cp:lastModifiedBy>
  <cp:revision>438</cp:revision>
  <dcterms:created xsi:type="dcterms:W3CDTF">2019-10-30T16:03:15Z</dcterms:created>
  <dcterms:modified xsi:type="dcterms:W3CDTF">2022-03-04T15:29:24Z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0x01010078562674304CBB4BB1B28CDCCE389339</vt:lpwstr>
  </property>
  <property fmtid="{D5CDD505-2E9C-101B-9397-08002B2CF9AE}" pid="3" name="MSIP_Label_ea60d57e-af5b-4752-ac57-3e4f28ca11dc_SiteId">
    <vt:lpwstr>36da45f1-dd2c-4d1f-af13-5abe46b99921</vt:lpwstr>
  </property>
  <property fmtid="{D5CDD505-2E9C-101B-9397-08002B2CF9AE}" pid="4" name="MSIP_Label_ea60d57e-af5b-4752-ac57-3e4f28ca11dc_Method">
    <vt:lpwstr>Standard</vt:lpwstr>
  </property>
  <property fmtid="{D5CDD505-2E9C-101B-9397-08002B2CF9AE}" pid="5" name="MSIP_Label_ea60d57e-af5b-4752-ac57-3e4f28ca11dc_Enabled">
    <vt:lpwstr>true</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etDate">
    <vt:lpwstr>2021-07-30T19:45:43Z</vt:lpwstr>
  </property>
  <property fmtid="{D5CDD505-2E9C-101B-9397-08002B2CF9AE}" pid="8" name="MSIP_Label_ea60d57e-af5b-4752-ac57-3e4f28ca11dc_ContentBits">
    <vt:lpwstr>0</vt:lpwstr>
  </property>
  <property fmtid="{D5CDD505-2E9C-101B-9397-08002B2CF9AE}" pid="9" name="MSIP_Label_ea60d57e-af5b-4752-ac57-3e4f28ca11dc_ActionId">
    <vt:lpwstr>f227f1ef-643e-431d-ae52-f8c00b5c0b5c</vt:lpwstr>
  </property>
</Properties>
</file>