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712" r:id="rId6"/>
    <p:sldMasterId id="2147483698" r:id="rId7"/>
    <p:sldMasterId id="2147483725" r:id="rId8"/>
  </p:sldMasterIdLst>
  <p:notesMasterIdLst>
    <p:notesMasterId r:id="rId34"/>
  </p:notesMasterIdLst>
  <p:handoutMasterIdLst>
    <p:handoutMasterId r:id="rId35"/>
  </p:handoutMasterIdLst>
  <p:sldIdLst>
    <p:sldId id="256" r:id="rId9"/>
    <p:sldId id="12625" r:id="rId10"/>
    <p:sldId id="257" r:id="rId11"/>
    <p:sldId id="12600" r:id="rId12"/>
    <p:sldId id="12611" r:id="rId13"/>
    <p:sldId id="12604" r:id="rId14"/>
    <p:sldId id="12597" r:id="rId15"/>
    <p:sldId id="12612" r:id="rId16"/>
    <p:sldId id="12623" r:id="rId17"/>
    <p:sldId id="12621" r:id="rId18"/>
    <p:sldId id="12589" r:id="rId19"/>
    <p:sldId id="12613" r:id="rId20"/>
    <p:sldId id="12605" r:id="rId21"/>
    <p:sldId id="12622" r:id="rId22"/>
    <p:sldId id="12620" r:id="rId23"/>
    <p:sldId id="12624" r:id="rId24"/>
    <p:sldId id="12606" r:id="rId25"/>
    <p:sldId id="12617" r:id="rId26"/>
    <p:sldId id="264" r:id="rId27"/>
    <p:sldId id="265" r:id="rId28"/>
    <p:sldId id="280" r:id="rId29"/>
    <p:sldId id="259" r:id="rId30"/>
    <p:sldId id="12609" r:id="rId31"/>
    <p:sldId id="12595" r:id="rId32"/>
    <p:sldId id="1262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mos, Almendra C" initials="OAC" lastIdx="5" clrIdx="0">
    <p:extLst>
      <p:ext uri="{19B8F6BF-5375-455C-9EA6-DF929625EA0E}">
        <p15:presenceInfo xmlns:p15="http://schemas.microsoft.com/office/powerpoint/2012/main" userId="S::alolmos@deloitte.com::4a30b274-cf63-43b5-b2f8-a8f18cb004ec" providerId="AD"/>
      </p:ext>
    </p:extLst>
  </p:cmAuthor>
  <p:cmAuthor id="2" name="Thompson, Kyle" initials="TK" lastIdx="37" clrIdx="1">
    <p:extLst>
      <p:ext uri="{19B8F6BF-5375-455C-9EA6-DF929625EA0E}">
        <p15:presenceInfo xmlns:p15="http://schemas.microsoft.com/office/powerpoint/2012/main" userId="S::kythompson@deloitte.com::169077e2-f7e8-4998-af9b-c9d12c246ceb" providerId="AD"/>
      </p:ext>
    </p:extLst>
  </p:cmAuthor>
  <p:cmAuthor id="3" name="Alex Doench" initials="AD" lastIdx="2" clrIdx="2">
    <p:extLst>
      <p:ext uri="{19B8F6BF-5375-455C-9EA6-DF929625EA0E}">
        <p15:presenceInfo xmlns:p15="http://schemas.microsoft.com/office/powerpoint/2012/main" userId="S-1-5-21-2580726161-2373991790-2172152126-7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57"/>
    <a:srgbClr val="FFB81C"/>
    <a:srgbClr val="E14504"/>
    <a:srgbClr val="6CC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9" autoAdjust="0"/>
    <p:restoredTop sz="47443" autoAdjust="0"/>
  </p:normalViewPr>
  <p:slideViewPr>
    <p:cSldViewPr snapToGrid="0">
      <p:cViewPr varScale="1">
        <p:scale>
          <a:sx n="54" d="100"/>
          <a:sy n="54" d="100"/>
        </p:scale>
        <p:origin x="2886" y="48"/>
      </p:cViewPr>
      <p:guideLst/>
    </p:cSldViewPr>
  </p:slideViewPr>
  <p:notesTextViewPr>
    <p:cViewPr>
      <p:scale>
        <a:sx n="1" d="1"/>
        <a:sy n="1" d="1"/>
      </p:scale>
      <p:origin x="0" y="0"/>
    </p:cViewPr>
  </p:notesTextViewPr>
  <p:notesViewPr>
    <p:cSldViewPr snapToGrid="0">
      <p:cViewPr varScale="1">
        <p:scale>
          <a:sx n="67" d="100"/>
          <a:sy n="67" d="100"/>
        </p:scale>
        <p:origin x="34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AE70B-F9BD-49D0-BED9-255025605FC7}" type="doc">
      <dgm:prSet loTypeId="urn:microsoft.com/office/officeart/2009/3/layout/StepUpProcess" loCatId="process" qsTypeId="urn:microsoft.com/office/officeart/2005/8/quickstyle/simple1" qsCatId="simple" csTypeId="urn:microsoft.com/office/officeart/2005/8/colors/accent5_2" csCatId="accent5" phldr="1"/>
      <dgm:spPr/>
      <dgm:t>
        <a:bodyPr/>
        <a:lstStyle/>
        <a:p>
          <a:endParaRPr lang="en-US"/>
        </a:p>
      </dgm:t>
    </dgm:pt>
    <dgm:pt modelId="{46B20B9D-9410-47B9-9025-D7191C45EED7}">
      <dgm:prSet phldrT="[Text]"/>
      <dgm:spPr/>
      <dgm:t>
        <a:bodyPr/>
        <a:lstStyle/>
        <a:p>
          <a:r>
            <a:rPr lang="en-US" dirty="0">
              <a:latin typeface="Arial" panose="020B0604020202020204" pitchFamily="34" charset="0"/>
              <a:cs typeface="Arial" panose="020B0604020202020204" pitchFamily="34" charset="0"/>
            </a:rPr>
            <a:t>Survey in preparation for the RFP</a:t>
          </a:r>
        </a:p>
      </dgm:t>
    </dgm:pt>
    <dgm:pt modelId="{DC337336-B595-447C-AA8E-97821C2E166F}" type="parTrans" cxnId="{3740620A-7568-462B-9B18-3B5681EDB633}">
      <dgm:prSet/>
      <dgm:spPr/>
      <dgm:t>
        <a:bodyPr/>
        <a:lstStyle/>
        <a:p>
          <a:endParaRPr lang="en-US"/>
        </a:p>
      </dgm:t>
    </dgm:pt>
    <dgm:pt modelId="{DD48BF6F-BC0E-4B18-8D7D-5ECEFE15EC36}" type="sibTrans" cxnId="{3740620A-7568-462B-9B18-3B5681EDB633}">
      <dgm:prSet/>
      <dgm:spPr/>
      <dgm:t>
        <a:bodyPr/>
        <a:lstStyle/>
        <a:p>
          <a:endParaRPr lang="en-US"/>
        </a:p>
      </dgm:t>
    </dgm:pt>
    <dgm:pt modelId="{18F58D9A-853E-439E-A050-33D69B3E4D7B}">
      <dgm:prSet phldrT="[Text]"/>
      <dgm:spPr/>
      <dgm:t>
        <a:bodyPr/>
        <a:lstStyle/>
        <a:p>
          <a:r>
            <a:rPr lang="en-US" dirty="0">
              <a:latin typeface="Arial" panose="020B0604020202020204" pitchFamily="34" charset="0"/>
              <a:cs typeface="Arial" panose="020B0604020202020204" pitchFamily="34" charset="0"/>
            </a:rPr>
            <a:t>Systems IDed in Luma Phase 1 that are applicable to Phase 2 </a:t>
          </a:r>
        </a:p>
      </dgm:t>
    </dgm:pt>
    <dgm:pt modelId="{788BAC5A-2B75-4F29-B218-65A3368B2606}" type="parTrans" cxnId="{42AC3E8D-B979-4EBA-89E0-5FE447316E19}">
      <dgm:prSet/>
      <dgm:spPr/>
      <dgm:t>
        <a:bodyPr/>
        <a:lstStyle/>
        <a:p>
          <a:endParaRPr lang="en-US"/>
        </a:p>
      </dgm:t>
    </dgm:pt>
    <dgm:pt modelId="{1FE1EEC2-047B-450B-8E7B-5CD5DD572B66}" type="sibTrans" cxnId="{42AC3E8D-B979-4EBA-89E0-5FE447316E19}">
      <dgm:prSet/>
      <dgm:spPr/>
      <dgm:t>
        <a:bodyPr/>
        <a:lstStyle/>
        <a:p>
          <a:endParaRPr lang="en-US"/>
        </a:p>
      </dgm:t>
    </dgm:pt>
    <dgm:pt modelId="{F31C0EC1-1224-42B1-BC83-5E4830FAC42D}">
      <dgm:prSet phldrT="[Text]"/>
      <dgm:spPr/>
      <dgm:t>
        <a:bodyPr/>
        <a:lstStyle/>
        <a:p>
          <a:r>
            <a:rPr lang="en-US" dirty="0">
              <a:latin typeface="Arial" panose="020B0604020202020204" pitchFamily="34" charset="0"/>
              <a:cs typeface="Arial" panose="020B0604020202020204" pitchFamily="34" charset="0"/>
            </a:rPr>
            <a:t>Phase 2 Ecosystem Survey</a:t>
          </a:r>
        </a:p>
      </dgm:t>
    </dgm:pt>
    <dgm:pt modelId="{3B9BD20C-0CC8-4B75-A6E1-E5F34C333647}" type="parTrans" cxnId="{EEC42A9C-A674-4E24-B177-3309E5CF4C30}">
      <dgm:prSet/>
      <dgm:spPr/>
      <dgm:t>
        <a:bodyPr/>
        <a:lstStyle/>
        <a:p>
          <a:endParaRPr lang="en-US"/>
        </a:p>
      </dgm:t>
    </dgm:pt>
    <dgm:pt modelId="{90964888-32EF-4F5A-8242-EC0A848305A1}" type="sibTrans" cxnId="{EEC42A9C-A674-4E24-B177-3309E5CF4C30}">
      <dgm:prSet/>
      <dgm:spPr/>
      <dgm:t>
        <a:bodyPr/>
        <a:lstStyle/>
        <a:p>
          <a:endParaRPr lang="en-US"/>
        </a:p>
      </dgm:t>
    </dgm:pt>
    <dgm:pt modelId="{0F2DAB2B-4E62-479A-8F5F-F87C35884502}">
      <dgm:prSet/>
      <dgm:spPr/>
      <dgm:t>
        <a:bodyPr/>
        <a:lstStyle/>
        <a:p>
          <a:r>
            <a:rPr lang="en-US" dirty="0">
              <a:latin typeface="Arial" panose="020B0604020202020204" pitchFamily="34" charset="0"/>
              <a:cs typeface="Arial" panose="020B0604020202020204" pitchFamily="34" charset="0"/>
            </a:rPr>
            <a:t>Analyze information from Ecosystem survey and previously IDed agency systems </a:t>
          </a:r>
        </a:p>
      </dgm:t>
    </dgm:pt>
    <dgm:pt modelId="{298F6B1D-811A-4B74-BB93-62633064A27C}" type="parTrans" cxnId="{73652B5C-6B0E-436A-9733-3F1165189266}">
      <dgm:prSet/>
      <dgm:spPr/>
      <dgm:t>
        <a:bodyPr/>
        <a:lstStyle/>
        <a:p>
          <a:endParaRPr lang="en-US"/>
        </a:p>
      </dgm:t>
    </dgm:pt>
    <dgm:pt modelId="{40DAB30E-76CC-497A-842C-215E02B7A8E1}" type="sibTrans" cxnId="{73652B5C-6B0E-436A-9733-3F1165189266}">
      <dgm:prSet/>
      <dgm:spPr/>
      <dgm:t>
        <a:bodyPr/>
        <a:lstStyle/>
        <a:p>
          <a:endParaRPr lang="en-US"/>
        </a:p>
      </dgm:t>
    </dgm:pt>
    <dgm:pt modelId="{341F0DF9-0C17-467E-BC90-7B689D29B3C3}">
      <dgm:prSet/>
      <dgm:spPr/>
      <dgm:t>
        <a:bodyPr/>
        <a:lstStyle/>
        <a:p>
          <a:r>
            <a:rPr lang="en-US" dirty="0">
              <a:latin typeface="Arial" panose="020B0604020202020204" pitchFamily="34" charset="0"/>
              <a:cs typeface="Arial" panose="020B0604020202020204" pitchFamily="34" charset="0"/>
            </a:rPr>
            <a:t>Complete draft list of Phase 2 interfaces and conversions </a:t>
          </a:r>
        </a:p>
      </dgm:t>
    </dgm:pt>
    <dgm:pt modelId="{CBDF58E4-B6D9-40E1-896D-15BA5E331DEF}" type="parTrans" cxnId="{78B6D9E9-09F5-4912-BE8E-5F5D6BA7DE88}">
      <dgm:prSet/>
      <dgm:spPr/>
      <dgm:t>
        <a:bodyPr/>
        <a:lstStyle/>
        <a:p>
          <a:endParaRPr lang="en-US"/>
        </a:p>
      </dgm:t>
    </dgm:pt>
    <dgm:pt modelId="{2B249F27-5D06-4A39-B6D1-BF023EED4FE5}" type="sibTrans" cxnId="{78B6D9E9-09F5-4912-BE8E-5F5D6BA7DE88}">
      <dgm:prSet/>
      <dgm:spPr/>
      <dgm:t>
        <a:bodyPr/>
        <a:lstStyle/>
        <a:p>
          <a:endParaRPr lang="en-US"/>
        </a:p>
      </dgm:t>
    </dgm:pt>
    <dgm:pt modelId="{35DE6CB9-ACFA-43A8-A530-EC19C5A3917E}">
      <dgm:prSet/>
      <dgm:spPr/>
      <dgm:t>
        <a:bodyPr/>
        <a:lstStyle/>
        <a:p>
          <a:r>
            <a:rPr lang="en-US" dirty="0">
              <a:latin typeface="Arial" panose="020B0604020202020204" pitchFamily="34" charset="0"/>
              <a:cs typeface="Arial" panose="020B0604020202020204" pitchFamily="34" charset="0"/>
            </a:rPr>
            <a:t>Begin reaching out to Agencies to start the interfaces and conversions</a:t>
          </a:r>
        </a:p>
      </dgm:t>
    </dgm:pt>
    <dgm:pt modelId="{184D6CD7-A3B7-46A8-86E9-D6E7E8F7D163}" type="parTrans" cxnId="{5BDCAE98-2654-43FA-8F7A-7EE772A3DC65}">
      <dgm:prSet/>
      <dgm:spPr/>
      <dgm:t>
        <a:bodyPr/>
        <a:lstStyle/>
        <a:p>
          <a:endParaRPr lang="en-US"/>
        </a:p>
      </dgm:t>
    </dgm:pt>
    <dgm:pt modelId="{E472BAB5-EC6A-4CF6-8A8F-B10E4335BA4D}" type="sibTrans" cxnId="{5BDCAE98-2654-43FA-8F7A-7EE772A3DC65}">
      <dgm:prSet/>
      <dgm:spPr/>
      <dgm:t>
        <a:bodyPr/>
        <a:lstStyle/>
        <a:p>
          <a:endParaRPr lang="en-US"/>
        </a:p>
      </dgm:t>
    </dgm:pt>
    <dgm:pt modelId="{9747BE69-3889-4AFE-9BDD-3FA599B09264}" type="pres">
      <dgm:prSet presAssocID="{EC0AE70B-F9BD-49D0-BED9-255025605FC7}" presName="rootnode" presStyleCnt="0">
        <dgm:presLayoutVars>
          <dgm:chMax/>
          <dgm:chPref/>
          <dgm:dir/>
          <dgm:animLvl val="lvl"/>
        </dgm:presLayoutVars>
      </dgm:prSet>
      <dgm:spPr/>
    </dgm:pt>
    <dgm:pt modelId="{344D502F-BD15-432A-BB1B-D92A3C1FDF09}" type="pres">
      <dgm:prSet presAssocID="{46B20B9D-9410-47B9-9025-D7191C45EED7}" presName="composite" presStyleCnt="0"/>
      <dgm:spPr/>
    </dgm:pt>
    <dgm:pt modelId="{90FD94A7-B5CD-428E-AE60-3A0B93531065}" type="pres">
      <dgm:prSet presAssocID="{46B20B9D-9410-47B9-9025-D7191C45EED7}" presName="LShape" presStyleLbl="alignNode1" presStyleIdx="0" presStyleCnt="11"/>
      <dgm:spPr/>
    </dgm:pt>
    <dgm:pt modelId="{F58D2385-DD60-473C-AC01-DB52C53BD9B3}" type="pres">
      <dgm:prSet presAssocID="{46B20B9D-9410-47B9-9025-D7191C45EED7}" presName="ParentText" presStyleLbl="revTx" presStyleIdx="0" presStyleCnt="6">
        <dgm:presLayoutVars>
          <dgm:chMax val="0"/>
          <dgm:chPref val="0"/>
          <dgm:bulletEnabled val="1"/>
        </dgm:presLayoutVars>
      </dgm:prSet>
      <dgm:spPr/>
    </dgm:pt>
    <dgm:pt modelId="{F10ACBB1-02F1-4C93-BDCC-B7CACA93262D}" type="pres">
      <dgm:prSet presAssocID="{46B20B9D-9410-47B9-9025-D7191C45EED7}" presName="Triangle" presStyleLbl="alignNode1" presStyleIdx="1" presStyleCnt="11"/>
      <dgm:spPr/>
    </dgm:pt>
    <dgm:pt modelId="{51B224C4-40BA-4B19-A920-2CF5801C6FF1}" type="pres">
      <dgm:prSet presAssocID="{DD48BF6F-BC0E-4B18-8D7D-5ECEFE15EC36}" presName="sibTrans" presStyleCnt="0"/>
      <dgm:spPr/>
    </dgm:pt>
    <dgm:pt modelId="{79E8DBC2-D091-4F32-BC1F-719EC1CDD07A}" type="pres">
      <dgm:prSet presAssocID="{DD48BF6F-BC0E-4B18-8D7D-5ECEFE15EC36}" presName="space" presStyleCnt="0"/>
      <dgm:spPr/>
    </dgm:pt>
    <dgm:pt modelId="{41CAFD62-9289-4F1C-B498-AE7BFF8A3ED4}" type="pres">
      <dgm:prSet presAssocID="{18F58D9A-853E-439E-A050-33D69B3E4D7B}" presName="composite" presStyleCnt="0"/>
      <dgm:spPr/>
    </dgm:pt>
    <dgm:pt modelId="{46BEBFD5-6506-4CC0-B487-47EB38783434}" type="pres">
      <dgm:prSet presAssocID="{18F58D9A-853E-439E-A050-33D69B3E4D7B}" presName="LShape" presStyleLbl="alignNode1" presStyleIdx="2" presStyleCnt="11"/>
      <dgm:spPr/>
    </dgm:pt>
    <dgm:pt modelId="{4DDA9F4A-E767-4AFF-9C5A-B51BE8B7BC11}" type="pres">
      <dgm:prSet presAssocID="{18F58D9A-853E-439E-A050-33D69B3E4D7B}" presName="ParentText" presStyleLbl="revTx" presStyleIdx="1" presStyleCnt="6">
        <dgm:presLayoutVars>
          <dgm:chMax val="0"/>
          <dgm:chPref val="0"/>
          <dgm:bulletEnabled val="1"/>
        </dgm:presLayoutVars>
      </dgm:prSet>
      <dgm:spPr/>
    </dgm:pt>
    <dgm:pt modelId="{AB2BEC42-B060-4AFA-817F-9C30507B9ED4}" type="pres">
      <dgm:prSet presAssocID="{18F58D9A-853E-439E-A050-33D69B3E4D7B}" presName="Triangle" presStyleLbl="alignNode1" presStyleIdx="3" presStyleCnt="11"/>
      <dgm:spPr/>
    </dgm:pt>
    <dgm:pt modelId="{9BD2AA72-BD1E-4E65-82FA-637ACAE6E2EA}" type="pres">
      <dgm:prSet presAssocID="{1FE1EEC2-047B-450B-8E7B-5CD5DD572B66}" presName="sibTrans" presStyleCnt="0"/>
      <dgm:spPr/>
    </dgm:pt>
    <dgm:pt modelId="{196C6CE7-E4B2-4E6F-A288-394C21672EAA}" type="pres">
      <dgm:prSet presAssocID="{1FE1EEC2-047B-450B-8E7B-5CD5DD572B66}" presName="space" presStyleCnt="0"/>
      <dgm:spPr/>
    </dgm:pt>
    <dgm:pt modelId="{CAB43DFB-11A9-4620-A753-7911351DD50D}" type="pres">
      <dgm:prSet presAssocID="{F31C0EC1-1224-42B1-BC83-5E4830FAC42D}" presName="composite" presStyleCnt="0"/>
      <dgm:spPr/>
    </dgm:pt>
    <dgm:pt modelId="{8D59ED6F-50CA-41B9-A763-ECF1AE6DFA0D}" type="pres">
      <dgm:prSet presAssocID="{F31C0EC1-1224-42B1-BC83-5E4830FAC42D}" presName="LShape" presStyleLbl="alignNode1" presStyleIdx="4" presStyleCnt="11"/>
      <dgm:spPr/>
    </dgm:pt>
    <dgm:pt modelId="{EC2309B7-6F02-4C37-B41C-374D1DE1B7C0}" type="pres">
      <dgm:prSet presAssocID="{F31C0EC1-1224-42B1-BC83-5E4830FAC42D}" presName="ParentText" presStyleLbl="revTx" presStyleIdx="2" presStyleCnt="6">
        <dgm:presLayoutVars>
          <dgm:chMax val="0"/>
          <dgm:chPref val="0"/>
          <dgm:bulletEnabled val="1"/>
        </dgm:presLayoutVars>
      </dgm:prSet>
      <dgm:spPr/>
    </dgm:pt>
    <dgm:pt modelId="{68911B5C-8631-4444-9DB4-9F0E626F378D}" type="pres">
      <dgm:prSet presAssocID="{F31C0EC1-1224-42B1-BC83-5E4830FAC42D}" presName="Triangle" presStyleLbl="alignNode1" presStyleIdx="5" presStyleCnt="11"/>
      <dgm:spPr/>
    </dgm:pt>
    <dgm:pt modelId="{0867C421-57E7-4796-B2A3-AD4FFDC499D9}" type="pres">
      <dgm:prSet presAssocID="{90964888-32EF-4F5A-8242-EC0A848305A1}" presName="sibTrans" presStyleCnt="0"/>
      <dgm:spPr/>
    </dgm:pt>
    <dgm:pt modelId="{9BDD5723-2E8D-4F75-B6D3-207D2706A60C}" type="pres">
      <dgm:prSet presAssocID="{90964888-32EF-4F5A-8242-EC0A848305A1}" presName="space" presStyleCnt="0"/>
      <dgm:spPr/>
    </dgm:pt>
    <dgm:pt modelId="{386AE03D-7A5D-48FD-92B0-ABBBF8DCC1CA}" type="pres">
      <dgm:prSet presAssocID="{0F2DAB2B-4E62-479A-8F5F-F87C35884502}" presName="composite" presStyleCnt="0"/>
      <dgm:spPr/>
    </dgm:pt>
    <dgm:pt modelId="{8CF77BB7-0EF3-48C6-AC49-ECDD1F21A038}" type="pres">
      <dgm:prSet presAssocID="{0F2DAB2B-4E62-479A-8F5F-F87C35884502}" presName="LShape" presStyleLbl="alignNode1" presStyleIdx="6" presStyleCnt="11"/>
      <dgm:spPr/>
    </dgm:pt>
    <dgm:pt modelId="{E5ABE785-ECBA-438E-93B6-EDDC19C0C312}" type="pres">
      <dgm:prSet presAssocID="{0F2DAB2B-4E62-479A-8F5F-F87C35884502}" presName="ParentText" presStyleLbl="revTx" presStyleIdx="3" presStyleCnt="6">
        <dgm:presLayoutVars>
          <dgm:chMax val="0"/>
          <dgm:chPref val="0"/>
          <dgm:bulletEnabled val="1"/>
        </dgm:presLayoutVars>
      </dgm:prSet>
      <dgm:spPr/>
    </dgm:pt>
    <dgm:pt modelId="{00AE2A4A-53CA-4762-9390-08EF65130CC7}" type="pres">
      <dgm:prSet presAssocID="{0F2DAB2B-4E62-479A-8F5F-F87C35884502}" presName="Triangle" presStyleLbl="alignNode1" presStyleIdx="7" presStyleCnt="11"/>
      <dgm:spPr/>
    </dgm:pt>
    <dgm:pt modelId="{E640BA0F-D78B-4559-85CA-AAA3F691E9B8}" type="pres">
      <dgm:prSet presAssocID="{40DAB30E-76CC-497A-842C-215E02B7A8E1}" presName="sibTrans" presStyleCnt="0"/>
      <dgm:spPr/>
    </dgm:pt>
    <dgm:pt modelId="{39360324-BC8B-4102-9012-ED09B11A4271}" type="pres">
      <dgm:prSet presAssocID="{40DAB30E-76CC-497A-842C-215E02B7A8E1}" presName="space" presStyleCnt="0"/>
      <dgm:spPr/>
    </dgm:pt>
    <dgm:pt modelId="{2DF514DF-7336-4862-8272-636405FE651F}" type="pres">
      <dgm:prSet presAssocID="{341F0DF9-0C17-467E-BC90-7B689D29B3C3}" presName="composite" presStyleCnt="0"/>
      <dgm:spPr/>
    </dgm:pt>
    <dgm:pt modelId="{5ACDA0E3-324D-4543-86D4-F559761136BE}" type="pres">
      <dgm:prSet presAssocID="{341F0DF9-0C17-467E-BC90-7B689D29B3C3}" presName="LShape" presStyleLbl="alignNode1" presStyleIdx="8" presStyleCnt="11"/>
      <dgm:spPr/>
    </dgm:pt>
    <dgm:pt modelId="{709F2D24-AE44-4F21-8CD2-BD77CF52B0A7}" type="pres">
      <dgm:prSet presAssocID="{341F0DF9-0C17-467E-BC90-7B689D29B3C3}" presName="ParentText" presStyleLbl="revTx" presStyleIdx="4" presStyleCnt="6">
        <dgm:presLayoutVars>
          <dgm:chMax val="0"/>
          <dgm:chPref val="0"/>
          <dgm:bulletEnabled val="1"/>
        </dgm:presLayoutVars>
      </dgm:prSet>
      <dgm:spPr/>
    </dgm:pt>
    <dgm:pt modelId="{F9CB9380-82D0-4C40-81F5-5A1495EF08A6}" type="pres">
      <dgm:prSet presAssocID="{341F0DF9-0C17-467E-BC90-7B689D29B3C3}" presName="Triangle" presStyleLbl="alignNode1" presStyleIdx="9" presStyleCnt="11"/>
      <dgm:spPr/>
    </dgm:pt>
    <dgm:pt modelId="{402D9EA5-4C9E-4626-A96B-391AEB32DE16}" type="pres">
      <dgm:prSet presAssocID="{2B249F27-5D06-4A39-B6D1-BF023EED4FE5}" presName="sibTrans" presStyleCnt="0"/>
      <dgm:spPr/>
    </dgm:pt>
    <dgm:pt modelId="{B5EDFE53-D702-484E-8CC3-A346BFA1386F}" type="pres">
      <dgm:prSet presAssocID="{2B249F27-5D06-4A39-B6D1-BF023EED4FE5}" presName="space" presStyleCnt="0"/>
      <dgm:spPr/>
    </dgm:pt>
    <dgm:pt modelId="{AF86584C-4D59-41EF-9D29-80089359244C}" type="pres">
      <dgm:prSet presAssocID="{35DE6CB9-ACFA-43A8-A530-EC19C5A3917E}" presName="composite" presStyleCnt="0"/>
      <dgm:spPr/>
    </dgm:pt>
    <dgm:pt modelId="{32D50108-3F73-40E4-B794-A749210E6DAA}" type="pres">
      <dgm:prSet presAssocID="{35DE6CB9-ACFA-43A8-A530-EC19C5A3917E}" presName="LShape" presStyleLbl="alignNode1" presStyleIdx="10" presStyleCnt="11"/>
      <dgm:spPr/>
    </dgm:pt>
    <dgm:pt modelId="{3B271255-8AF9-4FFB-92DA-BD0EA3F8D66E}" type="pres">
      <dgm:prSet presAssocID="{35DE6CB9-ACFA-43A8-A530-EC19C5A3917E}" presName="ParentText" presStyleLbl="revTx" presStyleIdx="5" presStyleCnt="6">
        <dgm:presLayoutVars>
          <dgm:chMax val="0"/>
          <dgm:chPref val="0"/>
          <dgm:bulletEnabled val="1"/>
        </dgm:presLayoutVars>
      </dgm:prSet>
      <dgm:spPr/>
    </dgm:pt>
  </dgm:ptLst>
  <dgm:cxnLst>
    <dgm:cxn modelId="{B2EC2906-F873-4655-8B77-30D65F864AE1}" type="presOf" srcId="{0F2DAB2B-4E62-479A-8F5F-F87C35884502}" destId="{E5ABE785-ECBA-438E-93B6-EDDC19C0C312}" srcOrd="0" destOrd="0" presId="urn:microsoft.com/office/officeart/2009/3/layout/StepUpProcess"/>
    <dgm:cxn modelId="{3740620A-7568-462B-9B18-3B5681EDB633}" srcId="{EC0AE70B-F9BD-49D0-BED9-255025605FC7}" destId="{46B20B9D-9410-47B9-9025-D7191C45EED7}" srcOrd="0" destOrd="0" parTransId="{DC337336-B595-447C-AA8E-97821C2E166F}" sibTransId="{DD48BF6F-BC0E-4B18-8D7D-5ECEFE15EC36}"/>
    <dgm:cxn modelId="{456BC412-C2C3-4D1E-9BA3-137C4613E4B4}" type="presOf" srcId="{341F0DF9-0C17-467E-BC90-7B689D29B3C3}" destId="{709F2D24-AE44-4F21-8CD2-BD77CF52B0A7}" srcOrd="0" destOrd="0" presId="urn:microsoft.com/office/officeart/2009/3/layout/StepUpProcess"/>
    <dgm:cxn modelId="{92B16E40-13A0-4D83-ABAC-AA10B60ABAD9}" type="presOf" srcId="{EC0AE70B-F9BD-49D0-BED9-255025605FC7}" destId="{9747BE69-3889-4AFE-9BDD-3FA599B09264}" srcOrd="0" destOrd="0" presId="urn:microsoft.com/office/officeart/2009/3/layout/StepUpProcess"/>
    <dgm:cxn modelId="{73652B5C-6B0E-436A-9733-3F1165189266}" srcId="{EC0AE70B-F9BD-49D0-BED9-255025605FC7}" destId="{0F2DAB2B-4E62-479A-8F5F-F87C35884502}" srcOrd="3" destOrd="0" parTransId="{298F6B1D-811A-4B74-BB93-62633064A27C}" sibTransId="{40DAB30E-76CC-497A-842C-215E02B7A8E1}"/>
    <dgm:cxn modelId="{1CAD786C-67AA-4BC5-91B5-4815B3252CB3}" type="presOf" srcId="{35DE6CB9-ACFA-43A8-A530-EC19C5A3917E}" destId="{3B271255-8AF9-4FFB-92DA-BD0EA3F8D66E}" srcOrd="0" destOrd="0" presId="urn:microsoft.com/office/officeart/2009/3/layout/StepUpProcess"/>
    <dgm:cxn modelId="{42AC3E8D-B979-4EBA-89E0-5FE447316E19}" srcId="{EC0AE70B-F9BD-49D0-BED9-255025605FC7}" destId="{18F58D9A-853E-439E-A050-33D69B3E4D7B}" srcOrd="1" destOrd="0" parTransId="{788BAC5A-2B75-4F29-B218-65A3368B2606}" sibTransId="{1FE1EEC2-047B-450B-8E7B-5CD5DD572B66}"/>
    <dgm:cxn modelId="{5BDCAE98-2654-43FA-8F7A-7EE772A3DC65}" srcId="{EC0AE70B-F9BD-49D0-BED9-255025605FC7}" destId="{35DE6CB9-ACFA-43A8-A530-EC19C5A3917E}" srcOrd="5" destOrd="0" parTransId="{184D6CD7-A3B7-46A8-86E9-D6E7E8F7D163}" sibTransId="{E472BAB5-EC6A-4CF6-8A8F-B10E4335BA4D}"/>
    <dgm:cxn modelId="{EEC42A9C-A674-4E24-B177-3309E5CF4C30}" srcId="{EC0AE70B-F9BD-49D0-BED9-255025605FC7}" destId="{F31C0EC1-1224-42B1-BC83-5E4830FAC42D}" srcOrd="2" destOrd="0" parTransId="{3B9BD20C-0CC8-4B75-A6E1-E5F34C333647}" sibTransId="{90964888-32EF-4F5A-8242-EC0A848305A1}"/>
    <dgm:cxn modelId="{A6B62EC5-1068-447C-8186-BFD69D9579F2}" type="presOf" srcId="{46B20B9D-9410-47B9-9025-D7191C45EED7}" destId="{F58D2385-DD60-473C-AC01-DB52C53BD9B3}" srcOrd="0" destOrd="0" presId="urn:microsoft.com/office/officeart/2009/3/layout/StepUpProcess"/>
    <dgm:cxn modelId="{A50502CB-7DE6-4E47-9025-7094DC20B38F}" type="presOf" srcId="{18F58D9A-853E-439E-A050-33D69B3E4D7B}" destId="{4DDA9F4A-E767-4AFF-9C5A-B51BE8B7BC11}" srcOrd="0" destOrd="0" presId="urn:microsoft.com/office/officeart/2009/3/layout/StepUpProcess"/>
    <dgm:cxn modelId="{78B6D9E9-09F5-4912-BE8E-5F5D6BA7DE88}" srcId="{EC0AE70B-F9BD-49D0-BED9-255025605FC7}" destId="{341F0DF9-0C17-467E-BC90-7B689D29B3C3}" srcOrd="4" destOrd="0" parTransId="{CBDF58E4-B6D9-40E1-896D-15BA5E331DEF}" sibTransId="{2B249F27-5D06-4A39-B6D1-BF023EED4FE5}"/>
    <dgm:cxn modelId="{D8A367FF-4D5C-433B-A5C8-B31C87F60FE7}" type="presOf" srcId="{F31C0EC1-1224-42B1-BC83-5E4830FAC42D}" destId="{EC2309B7-6F02-4C37-B41C-374D1DE1B7C0}" srcOrd="0" destOrd="0" presId="urn:microsoft.com/office/officeart/2009/3/layout/StepUpProcess"/>
    <dgm:cxn modelId="{BB71148A-CB7C-4423-9552-F598706D7492}" type="presParOf" srcId="{9747BE69-3889-4AFE-9BDD-3FA599B09264}" destId="{344D502F-BD15-432A-BB1B-D92A3C1FDF09}" srcOrd="0" destOrd="0" presId="urn:microsoft.com/office/officeart/2009/3/layout/StepUpProcess"/>
    <dgm:cxn modelId="{396281B7-F39A-420B-AC74-C6992B7163D1}" type="presParOf" srcId="{344D502F-BD15-432A-BB1B-D92A3C1FDF09}" destId="{90FD94A7-B5CD-428E-AE60-3A0B93531065}" srcOrd="0" destOrd="0" presId="urn:microsoft.com/office/officeart/2009/3/layout/StepUpProcess"/>
    <dgm:cxn modelId="{85E0A315-9EFD-446C-BFAD-FF5F229CBE18}" type="presParOf" srcId="{344D502F-BD15-432A-BB1B-D92A3C1FDF09}" destId="{F58D2385-DD60-473C-AC01-DB52C53BD9B3}" srcOrd="1" destOrd="0" presId="urn:microsoft.com/office/officeart/2009/3/layout/StepUpProcess"/>
    <dgm:cxn modelId="{5607DA0C-BA12-4ABB-A41B-1980E81F83C6}" type="presParOf" srcId="{344D502F-BD15-432A-BB1B-D92A3C1FDF09}" destId="{F10ACBB1-02F1-4C93-BDCC-B7CACA93262D}" srcOrd="2" destOrd="0" presId="urn:microsoft.com/office/officeart/2009/3/layout/StepUpProcess"/>
    <dgm:cxn modelId="{D782425D-D80C-4FE3-8E10-6910FED10CD8}" type="presParOf" srcId="{9747BE69-3889-4AFE-9BDD-3FA599B09264}" destId="{51B224C4-40BA-4B19-A920-2CF5801C6FF1}" srcOrd="1" destOrd="0" presId="urn:microsoft.com/office/officeart/2009/3/layout/StepUpProcess"/>
    <dgm:cxn modelId="{803E4F3D-29F4-4DD6-8F44-E90644C50A20}" type="presParOf" srcId="{51B224C4-40BA-4B19-A920-2CF5801C6FF1}" destId="{79E8DBC2-D091-4F32-BC1F-719EC1CDD07A}" srcOrd="0" destOrd="0" presId="urn:microsoft.com/office/officeart/2009/3/layout/StepUpProcess"/>
    <dgm:cxn modelId="{C6C129B8-64A8-4F1D-83E9-56EFA074C882}" type="presParOf" srcId="{9747BE69-3889-4AFE-9BDD-3FA599B09264}" destId="{41CAFD62-9289-4F1C-B498-AE7BFF8A3ED4}" srcOrd="2" destOrd="0" presId="urn:microsoft.com/office/officeart/2009/3/layout/StepUpProcess"/>
    <dgm:cxn modelId="{D35476A9-FA5D-4968-9DC3-417765F7CCBD}" type="presParOf" srcId="{41CAFD62-9289-4F1C-B498-AE7BFF8A3ED4}" destId="{46BEBFD5-6506-4CC0-B487-47EB38783434}" srcOrd="0" destOrd="0" presId="urn:microsoft.com/office/officeart/2009/3/layout/StepUpProcess"/>
    <dgm:cxn modelId="{81F3224D-0550-41D7-82C4-7F189F637D60}" type="presParOf" srcId="{41CAFD62-9289-4F1C-B498-AE7BFF8A3ED4}" destId="{4DDA9F4A-E767-4AFF-9C5A-B51BE8B7BC11}" srcOrd="1" destOrd="0" presId="urn:microsoft.com/office/officeart/2009/3/layout/StepUpProcess"/>
    <dgm:cxn modelId="{8ECA3868-DFEE-415F-B45A-4E007E680908}" type="presParOf" srcId="{41CAFD62-9289-4F1C-B498-AE7BFF8A3ED4}" destId="{AB2BEC42-B060-4AFA-817F-9C30507B9ED4}" srcOrd="2" destOrd="0" presId="urn:microsoft.com/office/officeart/2009/3/layout/StepUpProcess"/>
    <dgm:cxn modelId="{542307B0-0456-48D0-AA9E-FD2A096F1E9C}" type="presParOf" srcId="{9747BE69-3889-4AFE-9BDD-3FA599B09264}" destId="{9BD2AA72-BD1E-4E65-82FA-637ACAE6E2EA}" srcOrd="3" destOrd="0" presId="urn:microsoft.com/office/officeart/2009/3/layout/StepUpProcess"/>
    <dgm:cxn modelId="{2DA0D513-4817-40E2-AA70-CB5253E87F26}" type="presParOf" srcId="{9BD2AA72-BD1E-4E65-82FA-637ACAE6E2EA}" destId="{196C6CE7-E4B2-4E6F-A288-394C21672EAA}" srcOrd="0" destOrd="0" presId="urn:microsoft.com/office/officeart/2009/3/layout/StepUpProcess"/>
    <dgm:cxn modelId="{DFBF9D6A-5F1A-4121-AB41-E7D6ABF1C1D1}" type="presParOf" srcId="{9747BE69-3889-4AFE-9BDD-3FA599B09264}" destId="{CAB43DFB-11A9-4620-A753-7911351DD50D}" srcOrd="4" destOrd="0" presId="urn:microsoft.com/office/officeart/2009/3/layout/StepUpProcess"/>
    <dgm:cxn modelId="{99068BD6-C74F-4974-A3B2-0F11A7952C8F}" type="presParOf" srcId="{CAB43DFB-11A9-4620-A753-7911351DD50D}" destId="{8D59ED6F-50CA-41B9-A763-ECF1AE6DFA0D}" srcOrd="0" destOrd="0" presId="urn:microsoft.com/office/officeart/2009/3/layout/StepUpProcess"/>
    <dgm:cxn modelId="{9560FB78-6B08-44B6-A1FB-7B16E715009B}" type="presParOf" srcId="{CAB43DFB-11A9-4620-A753-7911351DD50D}" destId="{EC2309B7-6F02-4C37-B41C-374D1DE1B7C0}" srcOrd="1" destOrd="0" presId="urn:microsoft.com/office/officeart/2009/3/layout/StepUpProcess"/>
    <dgm:cxn modelId="{F61187BB-8A39-4021-ABBD-E38C17109DCA}" type="presParOf" srcId="{CAB43DFB-11A9-4620-A753-7911351DD50D}" destId="{68911B5C-8631-4444-9DB4-9F0E626F378D}" srcOrd="2" destOrd="0" presId="urn:microsoft.com/office/officeart/2009/3/layout/StepUpProcess"/>
    <dgm:cxn modelId="{E1DF71B2-EFFD-4E99-8CBB-F68EAC110C31}" type="presParOf" srcId="{9747BE69-3889-4AFE-9BDD-3FA599B09264}" destId="{0867C421-57E7-4796-B2A3-AD4FFDC499D9}" srcOrd="5" destOrd="0" presId="urn:microsoft.com/office/officeart/2009/3/layout/StepUpProcess"/>
    <dgm:cxn modelId="{3950B9E7-F7D6-4048-B9BE-252707C69975}" type="presParOf" srcId="{0867C421-57E7-4796-B2A3-AD4FFDC499D9}" destId="{9BDD5723-2E8D-4F75-B6D3-207D2706A60C}" srcOrd="0" destOrd="0" presId="urn:microsoft.com/office/officeart/2009/3/layout/StepUpProcess"/>
    <dgm:cxn modelId="{A108101E-ECD3-4F4A-927E-C84F22D1AAA6}" type="presParOf" srcId="{9747BE69-3889-4AFE-9BDD-3FA599B09264}" destId="{386AE03D-7A5D-48FD-92B0-ABBBF8DCC1CA}" srcOrd="6" destOrd="0" presId="urn:microsoft.com/office/officeart/2009/3/layout/StepUpProcess"/>
    <dgm:cxn modelId="{8C74F7AD-0805-4077-8677-185B4759749C}" type="presParOf" srcId="{386AE03D-7A5D-48FD-92B0-ABBBF8DCC1CA}" destId="{8CF77BB7-0EF3-48C6-AC49-ECDD1F21A038}" srcOrd="0" destOrd="0" presId="urn:microsoft.com/office/officeart/2009/3/layout/StepUpProcess"/>
    <dgm:cxn modelId="{0623E2D0-B480-4891-8A69-C47F61F0AD44}" type="presParOf" srcId="{386AE03D-7A5D-48FD-92B0-ABBBF8DCC1CA}" destId="{E5ABE785-ECBA-438E-93B6-EDDC19C0C312}" srcOrd="1" destOrd="0" presId="urn:microsoft.com/office/officeart/2009/3/layout/StepUpProcess"/>
    <dgm:cxn modelId="{231AD404-96AD-4DE6-AAF4-7134E6D9593F}" type="presParOf" srcId="{386AE03D-7A5D-48FD-92B0-ABBBF8DCC1CA}" destId="{00AE2A4A-53CA-4762-9390-08EF65130CC7}" srcOrd="2" destOrd="0" presId="urn:microsoft.com/office/officeart/2009/3/layout/StepUpProcess"/>
    <dgm:cxn modelId="{CE573216-BDB5-4600-B71F-D2BE9C240DFD}" type="presParOf" srcId="{9747BE69-3889-4AFE-9BDD-3FA599B09264}" destId="{E640BA0F-D78B-4559-85CA-AAA3F691E9B8}" srcOrd="7" destOrd="0" presId="urn:microsoft.com/office/officeart/2009/3/layout/StepUpProcess"/>
    <dgm:cxn modelId="{2785E1CA-3F00-4138-A1F2-8F1F1510FEF1}" type="presParOf" srcId="{E640BA0F-D78B-4559-85CA-AAA3F691E9B8}" destId="{39360324-BC8B-4102-9012-ED09B11A4271}" srcOrd="0" destOrd="0" presId="urn:microsoft.com/office/officeart/2009/3/layout/StepUpProcess"/>
    <dgm:cxn modelId="{5E720953-0D6F-41BE-B277-757DC85F2BA9}" type="presParOf" srcId="{9747BE69-3889-4AFE-9BDD-3FA599B09264}" destId="{2DF514DF-7336-4862-8272-636405FE651F}" srcOrd="8" destOrd="0" presId="urn:microsoft.com/office/officeart/2009/3/layout/StepUpProcess"/>
    <dgm:cxn modelId="{48C1C549-252E-4C82-89A7-B1CE060E3D89}" type="presParOf" srcId="{2DF514DF-7336-4862-8272-636405FE651F}" destId="{5ACDA0E3-324D-4543-86D4-F559761136BE}" srcOrd="0" destOrd="0" presId="urn:microsoft.com/office/officeart/2009/3/layout/StepUpProcess"/>
    <dgm:cxn modelId="{F72A5E87-B422-4DC2-92C9-4884C9138F5A}" type="presParOf" srcId="{2DF514DF-7336-4862-8272-636405FE651F}" destId="{709F2D24-AE44-4F21-8CD2-BD77CF52B0A7}" srcOrd="1" destOrd="0" presId="urn:microsoft.com/office/officeart/2009/3/layout/StepUpProcess"/>
    <dgm:cxn modelId="{F8641A94-BB6F-4453-8B5F-07208985CC96}" type="presParOf" srcId="{2DF514DF-7336-4862-8272-636405FE651F}" destId="{F9CB9380-82D0-4C40-81F5-5A1495EF08A6}" srcOrd="2" destOrd="0" presId="urn:microsoft.com/office/officeart/2009/3/layout/StepUpProcess"/>
    <dgm:cxn modelId="{6825D4D2-2CA2-4061-9EE9-85574F6493F6}" type="presParOf" srcId="{9747BE69-3889-4AFE-9BDD-3FA599B09264}" destId="{402D9EA5-4C9E-4626-A96B-391AEB32DE16}" srcOrd="9" destOrd="0" presId="urn:microsoft.com/office/officeart/2009/3/layout/StepUpProcess"/>
    <dgm:cxn modelId="{25616C25-CC7A-476D-84BB-13B2EFF4907B}" type="presParOf" srcId="{402D9EA5-4C9E-4626-A96B-391AEB32DE16}" destId="{B5EDFE53-D702-484E-8CC3-A346BFA1386F}" srcOrd="0" destOrd="0" presId="urn:microsoft.com/office/officeart/2009/3/layout/StepUpProcess"/>
    <dgm:cxn modelId="{808B2965-76AE-41DB-AA5A-9AF334819CA3}" type="presParOf" srcId="{9747BE69-3889-4AFE-9BDD-3FA599B09264}" destId="{AF86584C-4D59-41EF-9D29-80089359244C}" srcOrd="10" destOrd="0" presId="urn:microsoft.com/office/officeart/2009/3/layout/StepUpProcess"/>
    <dgm:cxn modelId="{0A5B616E-4591-4D66-8274-5DD290FCEAD3}" type="presParOf" srcId="{AF86584C-4D59-41EF-9D29-80089359244C}" destId="{32D50108-3F73-40E4-B794-A749210E6DAA}" srcOrd="0" destOrd="0" presId="urn:microsoft.com/office/officeart/2009/3/layout/StepUpProcess"/>
    <dgm:cxn modelId="{40BE5F91-75AB-4ECA-B30D-2EC38B12BE7A}" type="presParOf" srcId="{AF86584C-4D59-41EF-9D29-80089359244C}" destId="{3B271255-8AF9-4FFB-92DA-BD0EA3F8D66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D94A7-B5CD-428E-AE60-3A0B93531065}">
      <dsp:nvSpPr>
        <dsp:cNvPr id="0" name=""/>
        <dsp:cNvSpPr/>
      </dsp:nvSpPr>
      <dsp:spPr>
        <a:xfrm rot="5400000">
          <a:off x="346563" y="2741272"/>
          <a:ext cx="1038371" cy="1727827"/>
        </a:xfrm>
        <a:prstGeom prst="corner">
          <a:avLst>
            <a:gd name="adj1" fmla="val 16120"/>
            <a:gd name="adj2" fmla="val 1611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D2385-DD60-473C-AC01-DB52C53BD9B3}">
      <dsp:nvSpPr>
        <dsp:cNvPr id="0" name=""/>
        <dsp:cNvSpPr/>
      </dsp:nvSpPr>
      <dsp:spPr>
        <a:xfrm>
          <a:off x="173233" y="3257520"/>
          <a:ext cx="1559892" cy="13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Survey in preparation for the RFP</a:t>
          </a:r>
        </a:p>
      </dsp:txBody>
      <dsp:txXfrm>
        <a:off x="173233" y="3257520"/>
        <a:ext cx="1559892" cy="1367337"/>
      </dsp:txXfrm>
    </dsp:sp>
    <dsp:sp modelId="{F10ACBB1-02F1-4C93-BDCC-B7CACA93262D}">
      <dsp:nvSpPr>
        <dsp:cNvPr id="0" name=""/>
        <dsp:cNvSpPr/>
      </dsp:nvSpPr>
      <dsp:spPr>
        <a:xfrm>
          <a:off x="1438806" y="2614067"/>
          <a:ext cx="294319" cy="294319"/>
        </a:xfrm>
        <a:prstGeom prst="triangle">
          <a:avLst>
            <a:gd name="adj" fmla="val 10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EBFD5-6506-4CC0-B487-47EB38783434}">
      <dsp:nvSpPr>
        <dsp:cNvPr id="0" name=""/>
        <dsp:cNvSpPr/>
      </dsp:nvSpPr>
      <dsp:spPr>
        <a:xfrm rot="5400000">
          <a:off x="2256176" y="2268736"/>
          <a:ext cx="1038371" cy="1727827"/>
        </a:xfrm>
        <a:prstGeom prst="corner">
          <a:avLst>
            <a:gd name="adj1" fmla="val 16120"/>
            <a:gd name="adj2" fmla="val 1611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A9F4A-E767-4AFF-9C5A-B51BE8B7BC11}">
      <dsp:nvSpPr>
        <dsp:cNvPr id="0" name=""/>
        <dsp:cNvSpPr/>
      </dsp:nvSpPr>
      <dsp:spPr>
        <a:xfrm>
          <a:off x="2082846" y="2784984"/>
          <a:ext cx="1559892" cy="13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Systems IDed in Luma Phase 1 that are applicable to Phase 2 </a:t>
          </a:r>
        </a:p>
      </dsp:txBody>
      <dsp:txXfrm>
        <a:off x="2082846" y="2784984"/>
        <a:ext cx="1559892" cy="1367337"/>
      </dsp:txXfrm>
    </dsp:sp>
    <dsp:sp modelId="{AB2BEC42-B060-4AFA-817F-9C30507B9ED4}">
      <dsp:nvSpPr>
        <dsp:cNvPr id="0" name=""/>
        <dsp:cNvSpPr/>
      </dsp:nvSpPr>
      <dsp:spPr>
        <a:xfrm>
          <a:off x="3348419" y="2141531"/>
          <a:ext cx="294319" cy="294319"/>
        </a:xfrm>
        <a:prstGeom prst="triangle">
          <a:avLst>
            <a:gd name="adj" fmla="val 10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59ED6F-50CA-41B9-A763-ECF1AE6DFA0D}">
      <dsp:nvSpPr>
        <dsp:cNvPr id="0" name=""/>
        <dsp:cNvSpPr/>
      </dsp:nvSpPr>
      <dsp:spPr>
        <a:xfrm rot="5400000">
          <a:off x="4165789" y="1796200"/>
          <a:ext cx="1038371" cy="1727827"/>
        </a:xfrm>
        <a:prstGeom prst="corner">
          <a:avLst>
            <a:gd name="adj1" fmla="val 16120"/>
            <a:gd name="adj2" fmla="val 1611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309B7-6F02-4C37-B41C-374D1DE1B7C0}">
      <dsp:nvSpPr>
        <dsp:cNvPr id="0" name=""/>
        <dsp:cNvSpPr/>
      </dsp:nvSpPr>
      <dsp:spPr>
        <a:xfrm>
          <a:off x="3992459" y="2312448"/>
          <a:ext cx="1559892" cy="13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Phase 2 Ecosystem Survey</a:t>
          </a:r>
        </a:p>
      </dsp:txBody>
      <dsp:txXfrm>
        <a:off x="3992459" y="2312448"/>
        <a:ext cx="1559892" cy="1367337"/>
      </dsp:txXfrm>
    </dsp:sp>
    <dsp:sp modelId="{68911B5C-8631-4444-9DB4-9F0E626F378D}">
      <dsp:nvSpPr>
        <dsp:cNvPr id="0" name=""/>
        <dsp:cNvSpPr/>
      </dsp:nvSpPr>
      <dsp:spPr>
        <a:xfrm>
          <a:off x="5258032" y="1668996"/>
          <a:ext cx="294319" cy="294319"/>
        </a:xfrm>
        <a:prstGeom prst="triangle">
          <a:avLst>
            <a:gd name="adj" fmla="val 10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77BB7-0EF3-48C6-AC49-ECDD1F21A038}">
      <dsp:nvSpPr>
        <dsp:cNvPr id="0" name=""/>
        <dsp:cNvSpPr/>
      </dsp:nvSpPr>
      <dsp:spPr>
        <a:xfrm rot="5400000">
          <a:off x="6075402" y="1323665"/>
          <a:ext cx="1038371" cy="1727827"/>
        </a:xfrm>
        <a:prstGeom prst="corner">
          <a:avLst>
            <a:gd name="adj1" fmla="val 16120"/>
            <a:gd name="adj2" fmla="val 1611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BE785-ECBA-438E-93B6-EDDC19C0C312}">
      <dsp:nvSpPr>
        <dsp:cNvPr id="0" name=""/>
        <dsp:cNvSpPr/>
      </dsp:nvSpPr>
      <dsp:spPr>
        <a:xfrm>
          <a:off x="5902072" y="1839913"/>
          <a:ext cx="1559892" cy="13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Analyze information from Ecosystem survey and previously IDed agency systems </a:t>
          </a:r>
        </a:p>
      </dsp:txBody>
      <dsp:txXfrm>
        <a:off x="5902072" y="1839913"/>
        <a:ext cx="1559892" cy="1367337"/>
      </dsp:txXfrm>
    </dsp:sp>
    <dsp:sp modelId="{00AE2A4A-53CA-4762-9390-08EF65130CC7}">
      <dsp:nvSpPr>
        <dsp:cNvPr id="0" name=""/>
        <dsp:cNvSpPr/>
      </dsp:nvSpPr>
      <dsp:spPr>
        <a:xfrm>
          <a:off x="7167645" y="1196460"/>
          <a:ext cx="294319" cy="294319"/>
        </a:xfrm>
        <a:prstGeom prst="triangle">
          <a:avLst>
            <a:gd name="adj" fmla="val 10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DA0E3-324D-4543-86D4-F559761136BE}">
      <dsp:nvSpPr>
        <dsp:cNvPr id="0" name=""/>
        <dsp:cNvSpPr/>
      </dsp:nvSpPr>
      <dsp:spPr>
        <a:xfrm rot="5400000">
          <a:off x="7985015" y="851129"/>
          <a:ext cx="1038371" cy="1727827"/>
        </a:xfrm>
        <a:prstGeom prst="corner">
          <a:avLst>
            <a:gd name="adj1" fmla="val 16120"/>
            <a:gd name="adj2" fmla="val 1611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F2D24-AE44-4F21-8CD2-BD77CF52B0A7}">
      <dsp:nvSpPr>
        <dsp:cNvPr id="0" name=""/>
        <dsp:cNvSpPr/>
      </dsp:nvSpPr>
      <dsp:spPr>
        <a:xfrm>
          <a:off x="7811685" y="1367377"/>
          <a:ext cx="1559892" cy="13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Complete draft list of Phase 2 interfaces and conversions </a:t>
          </a:r>
        </a:p>
      </dsp:txBody>
      <dsp:txXfrm>
        <a:off x="7811685" y="1367377"/>
        <a:ext cx="1559892" cy="1367337"/>
      </dsp:txXfrm>
    </dsp:sp>
    <dsp:sp modelId="{F9CB9380-82D0-4C40-81F5-5A1495EF08A6}">
      <dsp:nvSpPr>
        <dsp:cNvPr id="0" name=""/>
        <dsp:cNvSpPr/>
      </dsp:nvSpPr>
      <dsp:spPr>
        <a:xfrm>
          <a:off x="9077258" y="723924"/>
          <a:ext cx="294319" cy="294319"/>
        </a:xfrm>
        <a:prstGeom prst="triangle">
          <a:avLst>
            <a:gd name="adj" fmla="val 10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50108-3F73-40E4-B794-A749210E6DAA}">
      <dsp:nvSpPr>
        <dsp:cNvPr id="0" name=""/>
        <dsp:cNvSpPr/>
      </dsp:nvSpPr>
      <dsp:spPr>
        <a:xfrm rot="5400000">
          <a:off x="9894628" y="378593"/>
          <a:ext cx="1038371" cy="1727827"/>
        </a:xfrm>
        <a:prstGeom prst="corner">
          <a:avLst>
            <a:gd name="adj1" fmla="val 16120"/>
            <a:gd name="adj2" fmla="val 1611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71255-8AF9-4FFB-92DA-BD0EA3F8D66E}">
      <dsp:nvSpPr>
        <dsp:cNvPr id="0" name=""/>
        <dsp:cNvSpPr/>
      </dsp:nvSpPr>
      <dsp:spPr>
        <a:xfrm>
          <a:off x="9721298" y="894842"/>
          <a:ext cx="1559892" cy="13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Begin reaching out to Agencies to start the interfaces and conversions</a:t>
          </a:r>
        </a:p>
      </dsp:txBody>
      <dsp:txXfrm>
        <a:off x="9721298" y="894842"/>
        <a:ext cx="1559892" cy="136733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1ACCC-D81E-48CE-A769-EFAA3F323A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0129EB-09A3-41D9-B9EC-058113F546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ED622-8C3F-4F7C-A915-8DA4DBC61E36}" type="datetimeFigureOut">
              <a:rPr lang="en-US" smtClean="0"/>
              <a:t>10/7/2021</a:t>
            </a:fld>
            <a:endParaRPr lang="en-US"/>
          </a:p>
        </p:txBody>
      </p:sp>
      <p:sp>
        <p:nvSpPr>
          <p:cNvPr id="4" name="Footer Placeholder 3">
            <a:extLst>
              <a:ext uri="{FF2B5EF4-FFF2-40B4-BE49-F238E27FC236}">
                <a16:creationId xmlns:a16="http://schemas.microsoft.com/office/drawing/2014/main" id="{0D5932B1-79AC-4FA4-94B3-47AD85709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014AC9-E21D-4FF1-91BA-D40D037CA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52AD46-3D39-4EE2-AA0D-AA309B8728F1}" type="slidenum">
              <a:rPr lang="en-US" smtClean="0"/>
              <a:t>‹#›</a:t>
            </a:fld>
            <a:endParaRPr lang="en-US"/>
          </a:p>
        </p:txBody>
      </p:sp>
    </p:spTree>
    <p:extLst>
      <p:ext uri="{BB962C8B-B14F-4D97-AF65-F5344CB8AC3E}">
        <p14:creationId xmlns:p14="http://schemas.microsoft.com/office/powerpoint/2010/main" val="3667849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9FE7E-AB06-492F-8E8B-54EB5A5AB959}" type="datetimeFigureOut">
              <a:rPr lang="en-US"/>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0A64D-9269-4E22-A82A-EB0CC43C8A49}" type="slidenum">
              <a:rPr lang="en-US"/>
              <a:t>‹#›</a:t>
            </a:fld>
            <a:endParaRPr lang="en-US"/>
          </a:p>
        </p:txBody>
      </p:sp>
    </p:spTree>
    <p:extLst>
      <p:ext uri="{BB962C8B-B14F-4D97-AF65-F5344CB8AC3E}">
        <p14:creationId xmlns:p14="http://schemas.microsoft.com/office/powerpoint/2010/main" val="30831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1</a:t>
            </a:fld>
            <a:endParaRPr lang="en-US"/>
          </a:p>
        </p:txBody>
      </p:sp>
    </p:spTree>
    <p:extLst>
      <p:ext uri="{BB962C8B-B14F-4D97-AF65-F5344CB8AC3E}">
        <p14:creationId xmlns:p14="http://schemas.microsoft.com/office/powerpoint/2010/main" val="226722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60A64D-9269-4E22-A82A-EB0CC43C8A49}" type="slidenum">
              <a:rPr lang="en-US"/>
              <a:t>3</a:t>
            </a:fld>
            <a:endParaRPr lang="en-US"/>
          </a:p>
        </p:txBody>
      </p:sp>
    </p:spTree>
    <p:extLst>
      <p:ext uri="{BB962C8B-B14F-4D97-AF65-F5344CB8AC3E}">
        <p14:creationId xmlns:p14="http://schemas.microsoft.com/office/powerpoint/2010/main" val="19172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19</a:t>
            </a:fld>
            <a:endParaRPr lang="en-US"/>
          </a:p>
        </p:txBody>
      </p:sp>
    </p:spTree>
    <p:extLst>
      <p:ext uri="{BB962C8B-B14F-4D97-AF65-F5344CB8AC3E}">
        <p14:creationId xmlns:p14="http://schemas.microsoft.com/office/powerpoint/2010/main" val="156402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20</a:t>
            </a:fld>
            <a:endParaRPr lang="en-US"/>
          </a:p>
        </p:txBody>
      </p:sp>
    </p:spTree>
    <p:extLst>
      <p:ext uri="{BB962C8B-B14F-4D97-AF65-F5344CB8AC3E}">
        <p14:creationId xmlns:p14="http://schemas.microsoft.com/office/powerpoint/2010/main" val="273794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21</a:t>
            </a:fld>
            <a:endParaRPr lang="en-US"/>
          </a:p>
        </p:txBody>
      </p:sp>
    </p:spTree>
    <p:extLst>
      <p:ext uri="{BB962C8B-B14F-4D97-AF65-F5344CB8AC3E}">
        <p14:creationId xmlns:p14="http://schemas.microsoft.com/office/powerpoint/2010/main" val="193394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22</a:t>
            </a:fld>
            <a:endParaRPr lang="en-US"/>
          </a:p>
        </p:txBody>
      </p:sp>
    </p:spTree>
    <p:extLst>
      <p:ext uri="{BB962C8B-B14F-4D97-AF65-F5344CB8AC3E}">
        <p14:creationId xmlns:p14="http://schemas.microsoft.com/office/powerpoint/2010/main" val="235303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0A64D-9269-4E22-A82A-EB0CC43C8A49}" type="slidenum">
              <a:rPr lang="en-US"/>
              <a:t>23</a:t>
            </a:fld>
            <a:endParaRPr lang="en-US"/>
          </a:p>
        </p:txBody>
      </p:sp>
    </p:spTree>
    <p:extLst>
      <p:ext uri="{BB962C8B-B14F-4D97-AF65-F5344CB8AC3E}">
        <p14:creationId xmlns:p14="http://schemas.microsoft.com/office/powerpoint/2010/main" val="377654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0A64D-9269-4E22-A82A-EB0CC43C8A49}" type="slidenum">
              <a:rPr lang="en-US" smtClean="0"/>
              <a:t>24</a:t>
            </a:fld>
            <a:endParaRPr lang="en-US"/>
          </a:p>
        </p:txBody>
      </p:sp>
    </p:spTree>
    <p:extLst>
      <p:ext uri="{BB962C8B-B14F-4D97-AF65-F5344CB8AC3E}">
        <p14:creationId xmlns:p14="http://schemas.microsoft.com/office/powerpoint/2010/main" val="222676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91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D1F-0A94-42F6-80FC-8862F462A2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8F7186-035D-49BF-BAF1-A77844EAB91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1C59-4AE7-4156-85D6-EB199502B9BA}"/>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9F727BB4-E106-418B-A873-61DE74698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E60E1-EFA5-4D79-A58C-5F661E098AD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65188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2A89-8D22-4887-9744-2F020F50C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9F274-32D0-47E1-A257-04FCBC727F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54C454-4367-4D6B-A533-32CAF5A4206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741C7FAB-8197-4E36-9D61-EFB247F87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3F3932-C4F6-4273-9532-2D5FBE781DC9}"/>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351104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C72-9C38-48D5-91FF-2903FA2F6C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91B28A-CEC3-405B-B0D0-856BA250445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56180-2139-4FC1-A51F-71CD47D522E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24FC8-20D0-4230-96C8-5986BCE93EE6}"/>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6" name="Footer Placeholder 5">
            <a:extLst>
              <a:ext uri="{FF2B5EF4-FFF2-40B4-BE49-F238E27FC236}">
                <a16:creationId xmlns:a16="http://schemas.microsoft.com/office/drawing/2014/main" id="{1A2D2061-CF6E-43A9-B7D5-CD118AB389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95C4D-E507-4C47-9BCF-94F0DFA2B48E}"/>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6273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07A0-13E7-4820-9552-4DAC5D508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F8B9F8-B3B9-44CA-ABA7-10C5050528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A4B122-01BC-42EE-9B5A-D93FB6056F7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4D3-8E18-46CF-9A48-37C62F1651F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39BF4E-FF0E-4748-A293-C7B04A8CBE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B61C0-761C-46EC-B798-41C674A871F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8" name="Footer Placeholder 7">
            <a:extLst>
              <a:ext uri="{FF2B5EF4-FFF2-40B4-BE49-F238E27FC236}">
                <a16:creationId xmlns:a16="http://schemas.microsoft.com/office/drawing/2014/main" id="{6214F536-FC6B-4B9C-8997-57F43818B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ACBD3DC-1B75-4D7E-AE78-51AAFC2A1CD8}"/>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43686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55-9168-4605-A098-1FC4C634A1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15333BC-5CE8-4A36-99BE-78C5BFAED637}"/>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4" name="Footer Placeholder 3">
            <a:extLst>
              <a:ext uri="{FF2B5EF4-FFF2-40B4-BE49-F238E27FC236}">
                <a16:creationId xmlns:a16="http://schemas.microsoft.com/office/drawing/2014/main" id="{0C5DC99B-816C-4F2B-AA1C-D8333A4854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CF7467-F470-4807-8787-A17ED5044BE5}"/>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681626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17875-15AF-43A2-AB59-3134461AE603}"/>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3" name="Footer Placeholder 2">
            <a:extLst>
              <a:ext uri="{FF2B5EF4-FFF2-40B4-BE49-F238E27FC236}">
                <a16:creationId xmlns:a16="http://schemas.microsoft.com/office/drawing/2014/main" id="{117CB7B5-7B94-41C3-B496-CC5BC863F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C213D8-2D88-4181-9560-890385168F67}"/>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95115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EBF7-752B-4F40-B6A4-B113AFD803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071A4-915B-4692-BBE9-FA18957AE4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350ED-C235-4E7E-AECD-BA5A074C67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8601A3-0DA9-4F7E-ACD3-E49ED0F903F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6" name="Footer Placeholder 5">
            <a:extLst>
              <a:ext uri="{FF2B5EF4-FFF2-40B4-BE49-F238E27FC236}">
                <a16:creationId xmlns:a16="http://schemas.microsoft.com/office/drawing/2014/main" id="{1E4B2F19-79AD-4A58-A28D-FC28F1CB9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DF5977-0E78-4B39-83A3-0B64A75BDE96}"/>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9724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2B8-AFB2-4A6D-9709-88BC15840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49840-7926-4112-8E5F-A69915FA31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6CA13-F3E5-4213-A958-1E86B16B35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C6ABE-78B2-446E-BC01-0B54236EEB6B}"/>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6" name="Footer Placeholder 5">
            <a:extLst>
              <a:ext uri="{FF2B5EF4-FFF2-40B4-BE49-F238E27FC236}">
                <a16:creationId xmlns:a16="http://schemas.microsoft.com/office/drawing/2014/main" id="{FD15504D-8764-4B59-96F4-0261092751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4A7FFA-56E7-4691-A328-183143FEE51F}"/>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57192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84C4-A48D-4152-9259-2729822FE6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0B0D-AD8B-4A94-9A8B-24383365D8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964D-02D9-4D17-9D53-6B252374152C}"/>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B8B7A6F1-ECE9-4AA7-B24A-4FDA8497D7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45892F-FFE5-411D-97D9-D6218A7041FB}"/>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1873941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A408E-3910-44EE-BC9E-DFC302F4E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F2547-793B-431F-8D9C-A5A4E1909E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430F9-0D13-4D89-8AF7-3E0F9F997B5D}"/>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A6C36167-933A-46F8-8EE2-17F4E67E1A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56BB41-0104-489F-9ADD-2BDCD01C8F53}"/>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84662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56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0DF6-448A-4A5A-B0C0-1D827179A9C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C6E0E2-509B-465F-A482-4FDFA3F726C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D4C42-1004-4BC6-B8EE-2BAD9E4DB062}"/>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AEB1298B-8264-4061-AA33-0F6CBB30D4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36398A-A0E1-4B9B-9B16-B8F80F70F8BB}"/>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3633715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61B9-0A23-423F-8E17-5772AD23EE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8BBA64-ECDF-4A67-916F-D8A60F77D02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FE3AF-53C7-4065-A425-C521603B276A}"/>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75CC516C-F362-4041-8D67-C8D072A6E4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946651-40E5-4F51-98F4-359672DCB0EE}"/>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3347504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906-4B59-4B41-BEF0-77E80CB1BEA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5F9476-7A85-4055-A233-39C16D94A0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90E4C8-2BE2-4617-96C1-FDF0BAA1FCBA}"/>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562205AC-2C05-42A4-9965-499C4C5D9E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A0655-5914-4F10-9763-50CF72D1E10C}"/>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54525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C328-0CDD-41DA-9F24-1BA8242B5A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4350A4-2F2D-4FAA-BEA2-868B39981188}"/>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D23E71-DC06-49B6-9835-AFA07611634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49E1A-24B3-490D-BFBB-06F9258273E9}"/>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6" name="Footer Placeholder 5">
            <a:extLst>
              <a:ext uri="{FF2B5EF4-FFF2-40B4-BE49-F238E27FC236}">
                <a16:creationId xmlns:a16="http://schemas.microsoft.com/office/drawing/2014/main" id="{04AA4887-3E64-49C8-A62C-B4EE0646E5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962063-237A-4329-81D3-B9017F840C8E}"/>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154137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9A69-7294-43D5-8318-A9C5DB11AC9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3514CAB-93EF-4802-81DF-0BB48E6A4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99A9A4-1921-4F9B-B3FF-BD5BEC19551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74466D-B16B-401A-8433-C7B98051FAE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F09674-2247-49CF-8E1D-F03FBD4C3F61}"/>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FB61E-D641-45A6-B3C9-B0F776FF1FDE}"/>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8" name="Footer Placeholder 7">
            <a:extLst>
              <a:ext uri="{FF2B5EF4-FFF2-40B4-BE49-F238E27FC236}">
                <a16:creationId xmlns:a16="http://schemas.microsoft.com/office/drawing/2014/main" id="{25AFF3E0-496F-47E7-99FD-C08681013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1FC2AB5-E017-47ED-8330-B7043F5932E8}"/>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629275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5AC8-18DD-4C83-B331-E238D73231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3FE5E03-4E8F-418B-8AA2-336B97F3E68F}"/>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4" name="Footer Placeholder 3">
            <a:extLst>
              <a:ext uri="{FF2B5EF4-FFF2-40B4-BE49-F238E27FC236}">
                <a16:creationId xmlns:a16="http://schemas.microsoft.com/office/drawing/2014/main" id="{98643F2D-F330-4B72-8EA5-9093E432E7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A71EFA-39AB-4199-BFEF-905C4C6608B2}"/>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4223923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5449E-A57A-435B-A486-7B34D46443B3}"/>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3" name="Footer Placeholder 2">
            <a:extLst>
              <a:ext uri="{FF2B5EF4-FFF2-40B4-BE49-F238E27FC236}">
                <a16:creationId xmlns:a16="http://schemas.microsoft.com/office/drawing/2014/main" id="{07690D6D-C4AE-47FF-861F-7B710EB59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44FB005-792F-46BD-A05F-949B13D4FD23}"/>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467497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2E26-FEAE-4255-8231-280719F8B9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76CB2-4071-49DF-80BF-244D9DF13F6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DB64F-8F1B-4099-9336-7D6FBE8232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EE50E-6584-4AC4-971F-4241318CD308}"/>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6" name="Footer Placeholder 5">
            <a:extLst>
              <a:ext uri="{FF2B5EF4-FFF2-40B4-BE49-F238E27FC236}">
                <a16:creationId xmlns:a16="http://schemas.microsoft.com/office/drawing/2014/main" id="{75B274AE-E9B6-4EB6-A654-36B5CDE13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5288AD-DD6A-4819-B565-DB70470EBDAF}"/>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782677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6E7B-4C16-4C6E-9605-E84CB5E6D1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1FD32-1CA1-47B7-8DF1-688D91EF3C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75726-970D-4BB1-B55D-495F60DC8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C40429-EE25-4FFF-AA0B-767AE8178B49}"/>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6" name="Footer Placeholder 5">
            <a:extLst>
              <a:ext uri="{FF2B5EF4-FFF2-40B4-BE49-F238E27FC236}">
                <a16:creationId xmlns:a16="http://schemas.microsoft.com/office/drawing/2014/main" id="{141E14D9-2174-4F5D-953E-0EF2DC124D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0D073B-C5BD-4940-B366-A4B29966754A}"/>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430949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0761-23B2-4C83-85FC-24B489D5D7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E94F1-5B1C-4497-A468-206D892139E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1BFC8-14C5-4802-8A39-9479CB1D531F}"/>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38ACC8A9-19BE-49F3-B004-40C38FD66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94A43B-576C-4D39-BA12-5441AB515F20}"/>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53144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E0E-BAA0-49A7-ACB6-2B6879FF9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B5FBF-DD91-46CF-BA92-173D98DB4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7366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C213A-7C54-4AD1-B155-C741994F567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D622B-DE48-49FF-9DBD-5D2EEB7C9FA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7B831-9723-4744-B425-E70616F34508}"/>
              </a:ext>
            </a:extLst>
          </p:cNvPr>
          <p:cNvSpPr>
            <a:spLocks noGrp="1"/>
          </p:cNvSpPr>
          <p:nvPr>
            <p:ph type="dt" sz="half" idx="10"/>
          </p:nvPr>
        </p:nvSpPr>
        <p:spPr>
          <a:xfrm>
            <a:off x="838200" y="6356350"/>
            <a:ext cx="2743200" cy="365125"/>
          </a:xfrm>
          <a:prstGeom prst="rect">
            <a:avLst/>
          </a:prstGeom>
        </p:spPr>
        <p:txBody>
          <a:bodyPr/>
          <a:lstStyle/>
          <a:p>
            <a:fld id="{E3668AB2-2CB6-4597-B8FE-2D6C32733E72}" type="datetimeFigureOut">
              <a:rPr lang="en-US" smtClean="0"/>
              <a:t>10/7/2021</a:t>
            </a:fld>
            <a:endParaRPr lang="en-US"/>
          </a:p>
        </p:txBody>
      </p:sp>
      <p:sp>
        <p:nvSpPr>
          <p:cNvPr id="5" name="Footer Placeholder 4">
            <a:extLst>
              <a:ext uri="{FF2B5EF4-FFF2-40B4-BE49-F238E27FC236}">
                <a16:creationId xmlns:a16="http://schemas.microsoft.com/office/drawing/2014/main" id="{3A3A0227-3CE7-4708-8C48-EEF1490BB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7046A9-BD49-4821-B362-FCA642A3465D}"/>
              </a:ext>
            </a:extLst>
          </p:cNvPr>
          <p:cNvSpPr>
            <a:spLocks noGrp="1"/>
          </p:cNvSpPr>
          <p:nvPr>
            <p:ph type="sldNum" sz="quarter" idx="12"/>
          </p:nvPr>
        </p:nvSpPr>
        <p:spPr>
          <a:xfrm>
            <a:off x="8610600" y="6356350"/>
            <a:ext cx="2743200" cy="365125"/>
          </a:xfrm>
          <a:prstGeom prst="rect">
            <a:avLst/>
          </a:prstGeom>
        </p:spPr>
        <p:txBody>
          <a:bodyPr/>
          <a:lstStyle/>
          <a:p>
            <a:fld id="{7178FB39-F5A2-4BB1-A4BB-308C3008CDFB}" type="slidenum">
              <a:rPr lang="en-US" smtClean="0"/>
              <a:t>‹#›</a:t>
            </a:fld>
            <a:endParaRPr lang="en-US"/>
          </a:p>
        </p:txBody>
      </p:sp>
    </p:spTree>
    <p:extLst>
      <p:ext uri="{BB962C8B-B14F-4D97-AF65-F5344CB8AC3E}">
        <p14:creationId xmlns:p14="http://schemas.microsoft.com/office/powerpoint/2010/main" val="2273454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9103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5748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9493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3499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295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5"/>
            <a:ext cx="11300036" cy="898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9"/>
            <a:ext cx="11029616" cy="68350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0732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460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2247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328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FE5-5568-4A14-8D26-CD9D7168A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1626B-928A-478D-BEA9-0762F5195F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78883-62FF-4860-ABBD-D3A0A4AA1F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696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0507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5287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900344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2" name="Date Placeholder 1">
            <a:extLst>
              <a:ext uri="{FF2B5EF4-FFF2-40B4-BE49-F238E27FC236}">
                <a16:creationId xmlns:a16="http://schemas.microsoft.com/office/drawing/2014/main" id="{AA54BD98-B203-4AB1-BB71-E40953299175}"/>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807C7E4-4303-4742-BC26-D1777672AD95}"/>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B81C"/>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9D070A3F-9057-43CF-ACB1-4C409B5D9F57}"/>
              </a:ext>
            </a:extLst>
          </p:cNvPr>
          <p:cNvSpPr>
            <a:spLocks noGrp="1"/>
          </p:cNvSpPr>
          <p:nvPr>
            <p:ph type="sldNum" sz="quarter" idx="16"/>
          </p:nvPr>
        </p:nvSpPr>
        <p:spPr>
          <a:xfrm>
            <a:off x="8610600" y="6451600"/>
            <a:ext cx="2743200" cy="365125"/>
          </a:xfr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400" b="0" i="0" u="none" strike="noStrike" kern="1200" cap="none" spc="0" normalizeH="0" baseline="0" noProof="0" smtClean="0">
                <a:ln>
                  <a:noFill/>
                </a:ln>
                <a:solidFill>
                  <a:srgbClr val="FFB81C"/>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FB81C"/>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3802180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3460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5602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171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5554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3119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625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D94-466A-4BA4-BAE6-A150567B4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F3FF7-1A9A-4F76-A2CF-6DD251DA2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5E7619-8583-4673-B72A-3BE3EB3E67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8A72A-9F25-4700-A44E-E2A87BDC1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0A7D5E-F949-493A-B413-F4D904CF8E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5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84EFA6-864B-440D-97C6-805A9428459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33EAE8A-F015-4D72-A4AF-B6628FF1ED33}"/>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CC035FA-D6FA-4E71-B7DF-0CADA766C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1392683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4582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159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3636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716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D88B-C590-4B4C-B718-ED93DA51F22E}"/>
              </a:ext>
            </a:extLst>
          </p:cNvPr>
          <p:cNvSpPr>
            <a:spLocks noGrp="1"/>
          </p:cNvSpPr>
          <p:nvPr>
            <p:ph type="title"/>
          </p:nvPr>
        </p:nvSpPr>
        <p:spPr>
          <a:xfrm>
            <a:off x="838200" y="365126"/>
            <a:ext cx="10515600" cy="742912"/>
          </a:xfrm>
        </p:spPr>
        <p:txBody>
          <a:bodyPr>
            <a:normAutofit/>
          </a:bodyPr>
          <a:lstStyle>
            <a:lvl1pPr>
              <a:defRPr sz="4000"/>
            </a:lvl1pPr>
          </a:lstStyle>
          <a:p>
            <a:r>
              <a:rPr lang="en-US" dirty="0"/>
              <a:t>Click to edit Master title style</a:t>
            </a:r>
          </a:p>
        </p:txBody>
      </p:sp>
      <p:cxnSp>
        <p:nvCxnSpPr>
          <p:cNvPr id="4" name="Straight Connector 3">
            <a:extLst>
              <a:ext uri="{FF2B5EF4-FFF2-40B4-BE49-F238E27FC236}">
                <a16:creationId xmlns:a16="http://schemas.microsoft.com/office/drawing/2014/main" id="{6B9E05F9-6FEC-4405-B5F3-88A01C0BDA55}"/>
              </a:ext>
            </a:extLst>
          </p:cNvPr>
          <p:cNvCxnSpPr>
            <a:cxnSpLocks/>
          </p:cNvCxnSpPr>
          <p:nvPr userDrawn="1"/>
        </p:nvCxnSpPr>
        <p:spPr>
          <a:xfrm>
            <a:off x="838200" y="1108038"/>
            <a:ext cx="10515600"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5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950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04A-3DC3-486C-B3AA-3DD22D557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7671C-0045-4237-8224-96514BE87F7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A61F5-AB02-46C9-AB93-B1CD7D3B213F}"/>
              </a:ext>
            </a:extLst>
          </p:cNvPr>
          <p:cNvSpPr>
            <a:spLocks noGrp="1"/>
          </p:cNvSpPr>
          <p:nvPr>
            <p:ph type="dt" sz="half" idx="10"/>
          </p:nvPr>
        </p:nvSpPr>
        <p:spPr>
          <a:xfrm>
            <a:off x="838200" y="6356350"/>
            <a:ext cx="2743200" cy="365125"/>
          </a:xfrm>
          <a:prstGeom prst="rect">
            <a:avLst/>
          </a:prstGeom>
        </p:spPr>
        <p:txBody>
          <a:bodyPr/>
          <a:lstStyle/>
          <a:p>
            <a:fld id="{2FB707DF-F7F5-4F3B-9825-CD2B0A1C8432}" type="datetimeFigureOut">
              <a:rPr lang="en-US" smtClean="0"/>
              <a:t>10/7/2021</a:t>
            </a:fld>
            <a:endParaRPr lang="en-US"/>
          </a:p>
        </p:txBody>
      </p:sp>
      <p:sp>
        <p:nvSpPr>
          <p:cNvPr id="5" name="Footer Placeholder 4">
            <a:extLst>
              <a:ext uri="{FF2B5EF4-FFF2-40B4-BE49-F238E27FC236}">
                <a16:creationId xmlns:a16="http://schemas.microsoft.com/office/drawing/2014/main" id="{DC7A666B-5AF7-4822-9169-97DFFB8F7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C09E4-E802-4942-AAFA-734012D7437D}"/>
              </a:ext>
            </a:extLst>
          </p:cNvPr>
          <p:cNvSpPr>
            <a:spLocks noGrp="1"/>
          </p:cNvSpPr>
          <p:nvPr>
            <p:ph type="sldNum" sz="quarter" idx="12"/>
          </p:nvPr>
        </p:nvSpPr>
        <p:spPr>
          <a:xfrm>
            <a:off x="8610600" y="6356350"/>
            <a:ext cx="2743200" cy="365125"/>
          </a:xfrm>
          <a:prstGeom prst="rect">
            <a:avLst/>
          </a:prstGeom>
        </p:spPr>
        <p:txBody>
          <a:bodyPr/>
          <a:lstStyle/>
          <a:p>
            <a:fld id="{901756AF-89EE-46CB-865A-40A1458A14EF}" type="slidenum">
              <a:rPr lang="en-US" smtClean="0"/>
              <a:t>‹#›</a:t>
            </a:fld>
            <a:endParaRPr lang="en-US"/>
          </a:p>
        </p:txBody>
      </p:sp>
    </p:spTree>
    <p:extLst>
      <p:ext uri="{BB962C8B-B14F-4D97-AF65-F5344CB8AC3E}">
        <p14:creationId xmlns:p14="http://schemas.microsoft.com/office/powerpoint/2010/main" val="265205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2089D-2D54-4A5B-B3E6-8FBF8493A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97693-1369-41A3-9423-9ED48683F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09E58DD-C903-4FC4-A5B6-82235288C166}"/>
              </a:ext>
            </a:extLst>
          </p:cNvPr>
          <p:cNvSpPr/>
          <p:nvPr userDrawn="1"/>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1C23F6-5D31-44A5-92E0-74E7678142B2}"/>
              </a:ext>
            </a:extLst>
          </p:cNvPr>
          <p:cNvSpPr/>
          <p:nvPr userDrawn="1"/>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EE0A9-EF9D-4719-A487-2E7BC889200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6080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4" r:id="rId8"/>
  </p:sldLayoutIdLst>
  <p:txStyles>
    <p:title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450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2F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2F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FEF332-1C65-4F7C-885C-FD7E646062BF}"/>
              </a:ext>
            </a:extLst>
          </p:cNvPr>
          <p:cNvSpPr/>
          <p:nvPr userDrawn="1"/>
        </p:nvSpPr>
        <p:spPr>
          <a:xfrm>
            <a:off x="152400" y="0"/>
            <a:ext cx="4916245" cy="685800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0420CF-83D5-41B2-A093-0291B91DDB83}"/>
              </a:ext>
            </a:extLst>
          </p:cNvPr>
          <p:cNvSpPr/>
          <p:nvPr userDrawn="1"/>
        </p:nvSpPr>
        <p:spPr>
          <a:xfrm>
            <a:off x="0" y="0"/>
            <a:ext cx="4916245" cy="6858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8136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2282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50248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147885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app.smartsheet.com/b/form/62a46cfe227b4676a628fd3ab15a0b3a" TargetMode="Externa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svg"/><Relationship Id="rId12" Type="http://schemas.openxmlformats.org/officeDocument/2006/relationships/hyperlink" Target="https://app.smartsheet.com/b/form/62a46cfe227b4676a628fd3ab15a0b3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sco.idaho.gov/LivePages/luma-human-capital-management.aspx" TargetMode="External"/><Relationship Id="rId3" Type="http://schemas.openxmlformats.org/officeDocument/2006/relationships/image" Target="../media/image20.jpeg"/><Relationship Id="rId7" Type="http://schemas.openxmlformats.org/officeDocument/2006/relationships/image" Target="../media/image24.svg"/><Relationship Id="rId12" Type="http://schemas.openxmlformats.org/officeDocument/2006/relationships/hyperlink" Target="https://www.sco.idaho.gov/LivePages/luma-payroll-module.aspx"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mailto:estearns@sco.idaho.gov" TargetMode="External"/><Relationship Id="rId3" Type="http://schemas.openxmlformats.org/officeDocument/2006/relationships/hyperlink" Target="mailto:scoles@sco.Idaho.gov" TargetMode="External"/><Relationship Id="rId7" Type="http://schemas.openxmlformats.org/officeDocument/2006/relationships/hyperlink" Target="mailto:tfuller@sco.Idaho.gov" TargetMode="External"/><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hyperlink" Target="mailto:clehosit@sco.Idaho.gov" TargetMode="External"/><Relationship Id="rId5" Type="http://schemas.openxmlformats.org/officeDocument/2006/relationships/hyperlink" Target="mailto:dblackmer@sco.Idaho.gov" TargetMode="External"/><Relationship Id="rId4" Type="http://schemas.openxmlformats.org/officeDocument/2006/relationships/hyperlink" Target="mailto:adoench@sco.Idah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ServiceDesk@sco.Idaho.gov" TargetMode="Externa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01BC43B-DEA4-4989-AF51-E39B7ACD2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8" y="0"/>
            <a:ext cx="12213367" cy="6340923"/>
          </a:xfrm>
          <a:prstGeom prst="rect">
            <a:avLst/>
          </a:prstGeom>
        </p:spPr>
      </p:pic>
      <p:sp>
        <p:nvSpPr>
          <p:cNvPr id="7" name="Rectangle 6">
            <a:extLst>
              <a:ext uri="{FF2B5EF4-FFF2-40B4-BE49-F238E27FC236}">
                <a16:creationId xmlns:a16="http://schemas.microsoft.com/office/drawing/2014/main" id="{AB543C50-80FD-4DA6-978B-4507572E0EED}"/>
              </a:ext>
            </a:extLst>
          </p:cNvPr>
          <p:cNvSpPr/>
          <p:nvPr/>
        </p:nvSpPr>
        <p:spPr>
          <a:xfrm>
            <a:off x="-21368" y="-30301"/>
            <a:ext cx="12213368" cy="6438082"/>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16F05CA-A3E3-4244-9047-A042A6D36E9B}"/>
              </a:ext>
            </a:extLst>
          </p:cNvPr>
          <p:cNvSpPr txBox="1"/>
          <p:nvPr/>
        </p:nvSpPr>
        <p:spPr>
          <a:xfrm>
            <a:off x="1120872" y="1390728"/>
            <a:ext cx="9950253" cy="1169551"/>
          </a:xfrm>
          <a:prstGeom prst="rect">
            <a:avLst/>
          </a:prstGeom>
          <a:noFill/>
        </p:spPr>
        <p:txBody>
          <a:bodyPr wrap="square" rtlCol="0">
            <a:spAutoFit/>
          </a:bodyPr>
          <a:lstStyle/>
          <a:p>
            <a:pPr algn="ctr"/>
            <a:r>
              <a:rPr lang="en-US" sz="7000" dirty="0">
                <a:solidFill>
                  <a:schemeClr val="bg1"/>
                </a:solidFill>
                <a:latin typeface="Arial" panose="020B0604020202020204" pitchFamily="34" charset="0"/>
                <a:cs typeface="Arial" panose="020B0604020202020204" pitchFamily="34" charset="0"/>
              </a:rPr>
              <a:t>Change Liaison Meeting</a:t>
            </a:r>
          </a:p>
        </p:txBody>
      </p:sp>
      <p:sp>
        <p:nvSpPr>
          <p:cNvPr id="5" name="TextBox 4">
            <a:extLst>
              <a:ext uri="{FF2B5EF4-FFF2-40B4-BE49-F238E27FC236}">
                <a16:creationId xmlns:a16="http://schemas.microsoft.com/office/drawing/2014/main" id="{190C1FFC-9FAD-4F8C-82A9-7EC83171ED2F}"/>
              </a:ext>
            </a:extLst>
          </p:cNvPr>
          <p:cNvSpPr txBox="1"/>
          <p:nvPr/>
        </p:nvSpPr>
        <p:spPr>
          <a:xfrm>
            <a:off x="1925399" y="3346741"/>
            <a:ext cx="834120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September 1st, 2021</a:t>
            </a:r>
            <a:endParaRPr lang="en-US" sz="2000"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78BDC82-A243-4860-B5C9-2FA3E45735A4}"/>
              </a:ext>
            </a:extLst>
          </p:cNvPr>
          <p:cNvCxnSpPr/>
          <p:nvPr/>
        </p:nvCxnSpPr>
        <p:spPr>
          <a:xfrm>
            <a:off x="3277353" y="2943366"/>
            <a:ext cx="5797118" cy="0"/>
          </a:xfrm>
          <a:prstGeom prst="line">
            <a:avLst/>
          </a:prstGeom>
          <a:ln w="19050">
            <a:solidFill>
              <a:srgbClr val="FFB81C"/>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E5688E1A-332F-48B2-A3F5-F8D628CAA132}"/>
              </a:ext>
            </a:extLst>
          </p:cNvPr>
          <p:cNvPicPr>
            <a:picLocks noChangeAspect="1"/>
          </p:cNvPicPr>
          <p:nvPr/>
        </p:nvPicPr>
        <p:blipFill rotWithShape="1">
          <a:blip r:embed="rId4">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9" name="Picture 8">
            <a:extLst>
              <a:ext uri="{FF2B5EF4-FFF2-40B4-BE49-F238E27FC236}">
                <a16:creationId xmlns:a16="http://schemas.microsoft.com/office/drawing/2014/main" id="{2D19CEC4-972D-447A-81E7-C8EE5BCD632F}"/>
              </a:ext>
            </a:extLst>
          </p:cNvPr>
          <p:cNvPicPr>
            <a:picLocks noChangeAspect="1"/>
          </p:cNvPicPr>
          <p:nvPr/>
        </p:nvPicPr>
        <p:blipFill rotWithShape="1">
          <a:blip r:embed="rId5"/>
          <a:srcRect l="77385" t="15682" r="2464" b="57878"/>
          <a:stretch/>
        </p:blipFill>
        <p:spPr>
          <a:xfrm>
            <a:off x="5655899" y="5132653"/>
            <a:ext cx="289932" cy="325615"/>
          </a:xfrm>
          <a:prstGeom prst="rect">
            <a:avLst/>
          </a:prstGeom>
        </p:spPr>
      </p:pic>
      <p:pic>
        <p:nvPicPr>
          <p:cNvPr id="10" name="Picture 9">
            <a:extLst>
              <a:ext uri="{FF2B5EF4-FFF2-40B4-BE49-F238E27FC236}">
                <a16:creationId xmlns:a16="http://schemas.microsoft.com/office/drawing/2014/main" id="{4CD0F423-8EA4-4A47-B7AF-2816C0BD827D}"/>
              </a:ext>
            </a:extLst>
          </p:cNvPr>
          <p:cNvPicPr>
            <a:picLocks noChangeAspect="1"/>
          </p:cNvPicPr>
          <p:nvPr/>
        </p:nvPicPr>
        <p:blipFill rotWithShape="1">
          <a:blip r:embed="rId6"/>
          <a:srcRect l="76951" t="44956" r="5068" b="34501"/>
          <a:stretch/>
        </p:blipFill>
        <p:spPr>
          <a:xfrm>
            <a:off x="5655899" y="5495293"/>
            <a:ext cx="258708" cy="254247"/>
          </a:xfrm>
          <a:prstGeom prst="rect">
            <a:avLst/>
          </a:prstGeom>
        </p:spPr>
      </p:pic>
      <p:pic>
        <p:nvPicPr>
          <p:cNvPr id="11" name="Picture 10">
            <a:extLst>
              <a:ext uri="{FF2B5EF4-FFF2-40B4-BE49-F238E27FC236}">
                <a16:creationId xmlns:a16="http://schemas.microsoft.com/office/drawing/2014/main" id="{392C03C3-2F6D-45F7-A426-8F9F8AEDCE04}"/>
              </a:ext>
            </a:extLst>
          </p:cNvPr>
          <p:cNvPicPr>
            <a:picLocks noChangeAspect="1"/>
          </p:cNvPicPr>
          <p:nvPr/>
        </p:nvPicPr>
        <p:blipFill rotWithShape="1">
          <a:blip r:embed="rId6"/>
          <a:srcRect l="65481" t="64779" r="17778" b="15758"/>
          <a:stretch/>
        </p:blipFill>
        <p:spPr>
          <a:xfrm>
            <a:off x="5489338" y="5736750"/>
            <a:ext cx="240867" cy="240866"/>
          </a:xfrm>
          <a:prstGeom prst="rect">
            <a:avLst/>
          </a:prstGeom>
        </p:spPr>
      </p:pic>
      <p:pic>
        <p:nvPicPr>
          <p:cNvPr id="12" name="Picture 11">
            <a:extLst>
              <a:ext uri="{FF2B5EF4-FFF2-40B4-BE49-F238E27FC236}">
                <a16:creationId xmlns:a16="http://schemas.microsoft.com/office/drawing/2014/main" id="{541D8DA7-D461-4C0C-B045-414254C96381}"/>
              </a:ext>
            </a:extLst>
          </p:cNvPr>
          <p:cNvPicPr>
            <a:picLocks noChangeAspect="1"/>
          </p:cNvPicPr>
          <p:nvPr/>
        </p:nvPicPr>
        <p:blipFill rotWithShape="1">
          <a:blip r:embed="rId6"/>
          <a:srcRect l="48760" t="74102" r="34809" b="7877"/>
          <a:stretch/>
        </p:blipFill>
        <p:spPr>
          <a:xfrm>
            <a:off x="5249735" y="5858748"/>
            <a:ext cx="236406" cy="223025"/>
          </a:xfrm>
          <a:prstGeom prst="rect">
            <a:avLst/>
          </a:prstGeom>
        </p:spPr>
      </p:pic>
      <p:pic>
        <p:nvPicPr>
          <p:cNvPr id="13" name="Picture 12">
            <a:extLst>
              <a:ext uri="{FF2B5EF4-FFF2-40B4-BE49-F238E27FC236}">
                <a16:creationId xmlns:a16="http://schemas.microsoft.com/office/drawing/2014/main" id="{2B66155D-1783-44C5-AD35-EFEE188620C2}"/>
              </a:ext>
            </a:extLst>
          </p:cNvPr>
          <p:cNvPicPr>
            <a:picLocks noChangeAspect="1"/>
          </p:cNvPicPr>
          <p:nvPr/>
        </p:nvPicPr>
        <p:blipFill rotWithShape="1">
          <a:blip r:embed="rId7">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4" name="Picture 13">
            <a:extLst>
              <a:ext uri="{FF2B5EF4-FFF2-40B4-BE49-F238E27FC236}">
                <a16:creationId xmlns:a16="http://schemas.microsoft.com/office/drawing/2014/main" id="{4B24DD67-A119-4621-BE24-36B41129C732}"/>
              </a:ext>
            </a:extLst>
          </p:cNvPr>
          <p:cNvPicPr>
            <a:picLocks noChangeAspect="1"/>
          </p:cNvPicPr>
          <p:nvPr/>
        </p:nvPicPr>
        <p:blipFill rotWithShape="1">
          <a:blip r:embed="rId7">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5" name="Picture 14">
            <a:extLst>
              <a:ext uri="{FF2B5EF4-FFF2-40B4-BE49-F238E27FC236}">
                <a16:creationId xmlns:a16="http://schemas.microsoft.com/office/drawing/2014/main" id="{537817DB-555F-4BA8-BC8A-179384973E9D}"/>
              </a:ext>
            </a:extLst>
          </p:cNvPr>
          <p:cNvPicPr>
            <a:picLocks noChangeAspect="1"/>
          </p:cNvPicPr>
          <p:nvPr/>
        </p:nvPicPr>
        <p:blipFill rotWithShape="1">
          <a:blip r:embed="rId7">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6" name="Picture 15">
            <a:extLst>
              <a:ext uri="{FF2B5EF4-FFF2-40B4-BE49-F238E27FC236}">
                <a16:creationId xmlns:a16="http://schemas.microsoft.com/office/drawing/2014/main" id="{C91F8236-A3E5-4945-9E24-59A100BD8DAF}"/>
              </a:ext>
            </a:extLst>
          </p:cNvPr>
          <p:cNvPicPr>
            <a:picLocks noChangeAspect="1"/>
          </p:cNvPicPr>
          <p:nvPr/>
        </p:nvPicPr>
        <p:blipFill rotWithShape="1">
          <a:blip r:embed="rId7">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7" name="Picture 16">
            <a:extLst>
              <a:ext uri="{FF2B5EF4-FFF2-40B4-BE49-F238E27FC236}">
                <a16:creationId xmlns:a16="http://schemas.microsoft.com/office/drawing/2014/main" id="{1CAF4A79-22F9-4C11-A1EE-F9A368F9DB3E}"/>
              </a:ext>
            </a:extLst>
          </p:cNvPr>
          <p:cNvPicPr>
            <a:picLocks noChangeAspect="1"/>
          </p:cNvPicPr>
          <p:nvPr/>
        </p:nvPicPr>
        <p:blipFill rotWithShape="1">
          <a:blip r:embed="rId7">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8" name="Picture 17">
            <a:extLst>
              <a:ext uri="{FF2B5EF4-FFF2-40B4-BE49-F238E27FC236}">
                <a16:creationId xmlns:a16="http://schemas.microsoft.com/office/drawing/2014/main" id="{F5169EDC-9B4B-4E64-804D-EBF83E1C40D7}"/>
              </a:ext>
            </a:extLst>
          </p:cNvPr>
          <p:cNvPicPr>
            <a:picLocks noChangeAspect="1"/>
          </p:cNvPicPr>
          <p:nvPr/>
        </p:nvPicPr>
        <p:blipFill rotWithShape="1">
          <a:blip r:embed="rId7">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sp>
        <p:nvSpPr>
          <p:cNvPr id="19" name="Rectangle 18">
            <a:extLst>
              <a:ext uri="{FF2B5EF4-FFF2-40B4-BE49-F238E27FC236}">
                <a16:creationId xmlns:a16="http://schemas.microsoft.com/office/drawing/2014/main" id="{ED6D0DBD-A5CC-478B-A0A7-C43FC405A029}"/>
              </a:ext>
            </a:extLst>
          </p:cNvPr>
          <p:cNvSpPr/>
          <p:nvPr/>
        </p:nvSpPr>
        <p:spPr>
          <a:xfrm>
            <a:off x="-2140" y="6340923"/>
            <a:ext cx="12192000" cy="93995"/>
          </a:xfrm>
          <a:prstGeom prst="rect">
            <a:avLst/>
          </a:prstGeom>
          <a:solidFill>
            <a:srgbClr val="FFB81C"/>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5A9692-3D14-467C-A0DE-3968BEF5FB78}"/>
              </a:ext>
            </a:extLst>
          </p:cNvPr>
          <p:cNvSpPr/>
          <p:nvPr/>
        </p:nvSpPr>
        <p:spPr>
          <a:xfrm>
            <a:off x="0" y="6407781"/>
            <a:ext cx="12192000" cy="444415"/>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3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childTnLst>
                          </p:cTn>
                        </p:par>
                        <p:par>
                          <p:cTn id="22" fill="hold">
                            <p:stCondLst>
                              <p:cond delay="1500"/>
                            </p:stCondLst>
                            <p:childTnLst>
                              <p:par>
                                <p:cTn id="23" presetID="26" presetClass="emph" presetSubtype="0" fill="hold" nodeType="afterEffect">
                                  <p:stCondLst>
                                    <p:cond delay="0"/>
                                  </p:stCondLst>
                                  <p:childTnLst>
                                    <p:animEffect transition="out" filter="fade">
                                      <p:cBhvr>
                                        <p:cTn id="24" dur="250" tmFilter="0, 0; .2, .5; .8, .5; 1, 0"/>
                                        <p:tgtEl>
                                          <p:spTgt spid="18"/>
                                        </p:tgtEl>
                                      </p:cBhvr>
                                    </p:animEffect>
                                    <p:animScale>
                                      <p:cBhvr>
                                        <p:cTn id="25" dur="125" autoRev="1" fill="hold"/>
                                        <p:tgtEl>
                                          <p:spTgt spid="18"/>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1750"/>
                            </p:stCondLst>
                            <p:childTnLst>
                              <p:par>
                                <p:cTn id="30" presetID="26" presetClass="emph" presetSubtype="0" fill="hold" nodeType="afterEffect">
                                  <p:stCondLst>
                                    <p:cond delay="0"/>
                                  </p:stCondLst>
                                  <p:childTnLst>
                                    <p:animEffect transition="out" filter="fade">
                                      <p:cBhvr>
                                        <p:cTn id="31" dur="250" tmFilter="0, 0; .2, .5; .8, .5; 1, 0"/>
                                        <p:tgtEl>
                                          <p:spTgt spid="17"/>
                                        </p:tgtEl>
                                      </p:cBhvr>
                                    </p:animEffect>
                                    <p:animScale>
                                      <p:cBhvr>
                                        <p:cTn id="32" dur="125" autoRev="1" fill="hold"/>
                                        <p:tgtEl>
                                          <p:spTgt spid="17"/>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2000"/>
                            </p:stCondLst>
                            <p:childTnLst>
                              <p:par>
                                <p:cTn id="37" presetID="26" presetClass="emph" presetSubtype="0" fill="hold" nodeType="afterEffect">
                                  <p:stCondLst>
                                    <p:cond delay="0"/>
                                  </p:stCondLst>
                                  <p:childTnLst>
                                    <p:animEffect transition="out" filter="fade">
                                      <p:cBhvr>
                                        <p:cTn id="38" dur="250" tmFilter="0, 0; .2, .5; .8, .5; 1, 0"/>
                                        <p:tgtEl>
                                          <p:spTgt spid="15"/>
                                        </p:tgtEl>
                                      </p:cBhvr>
                                    </p:animEffect>
                                    <p:animScale>
                                      <p:cBhvr>
                                        <p:cTn id="39" dur="125" autoRev="1" fill="hold"/>
                                        <p:tgtEl>
                                          <p:spTgt spid="15"/>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childTnLst>
                          </p:cTn>
                        </p:par>
                        <p:par>
                          <p:cTn id="43" fill="hold">
                            <p:stCondLst>
                              <p:cond delay="2250"/>
                            </p:stCondLst>
                            <p:childTnLst>
                              <p:par>
                                <p:cTn id="44" presetID="26" presetClass="emph" presetSubtype="0" fill="hold" nodeType="afterEffect">
                                  <p:stCondLst>
                                    <p:cond delay="0"/>
                                  </p:stCondLst>
                                  <p:childTnLst>
                                    <p:animEffect transition="out" filter="fade">
                                      <p:cBhvr>
                                        <p:cTn id="45" dur="250" tmFilter="0, 0; .2, .5; .8, .5; 1, 0"/>
                                        <p:tgtEl>
                                          <p:spTgt spid="16"/>
                                        </p:tgtEl>
                                      </p:cBhvr>
                                    </p:animEffect>
                                    <p:animScale>
                                      <p:cBhvr>
                                        <p:cTn id="46" dur="125" autoRev="1" fill="hold"/>
                                        <p:tgtEl>
                                          <p:spTgt spid="16"/>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childTnLst>
                                </p:cTn>
                              </p:par>
                            </p:childTnLst>
                          </p:cTn>
                        </p:par>
                        <p:par>
                          <p:cTn id="50" fill="hold">
                            <p:stCondLst>
                              <p:cond delay="2500"/>
                            </p:stCondLst>
                            <p:childTnLst>
                              <p:par>
                                <p:cTn id="51" presetID="26" presetClass="emph" presetSubtype="0" fill="hold" nodeType="afterEffect">
                                  <p:stCondLst>
                                    <p:cond delay="0"/>
                                  </p:stCondLst>
                                  <p:childTnLst>
                                    <p:animEffect transition="out" filter="fade">
                                      <p:cBhvr>
                                        <p:cTn id="52" dur="250" tmFilter="0, 0; .2, .5; .8, .5; 1, 0"/>
                                        <p:tgtEl>
                                          <p:spTgt spid="14"/>
                                        </p:tgtEl>
                                      </p:cBhvr>
                                    </p:animEffect>
                                    <p:animScale>
                                      <p:cBhvr>
                                        <p:cTn id="53" dur="125" autoRev="1" fill="hold"/>
                                        <p:tgtEl>
                                          <p:spTgt spid="14"/>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50"/>
                                        <p:tgtEl>
                                          <p:spTgt spid="13"/>
                                        </p:tgtEl>
                                      </p:cBhvr>
                                    </p:animEffect>
                                  </p:childTnLst>
                                </p:cTn>
                              </p:par>
                            </p:childTnLst>
                          </p:cTn>
                        </p:par>
                        <p:par>
                          <p:cTn id="57" fill="hold">
                            <p:stCondLst>
                              <p:cond delay="2750"/>
                            </p:stCondLst>
                            <p:childTnLst>
                              <p:par>
                                <p:cTn id="58" presetID="26" presetClass="emph" presetSubtype="0" fill="hold" nodeType="afterEffect">
                                  <p:stCondLst>
                                    <p:cond delay="0"/>
                                  </p:stCondLst>
                                  <p:childTnLst>
                                    <p:animEffect transition="out" filter="fade">
                                      <p:cBhvr>
                                        <p:cTn id="59" dur="250" tmFilter="0, 0; .2, .5; .8, .5; 1, 0"/>
                                        <p:tgtEl>
                                          <p:spTgt spid="13"/>
                                        </p:tgtEl>
                                      </p:cBhvr>
                                    </p:animEffect>
                                    <p:animScale>
                                      <p:cBhvr>
                                        <p:cTn id="60" dur="125" autoRev="1" fill="hold"/>
                                        <p:tgtEl>
                                          <p:spTgt spid="13"/>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50"/>
                                        <p:tgtEl>
                                          <p:spTgt spid="12"/>
                                        </p:tgtEl>
                                      </p:cBhvr>
                                    </p:animEffect>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250" tmFilter="0, 0; .2, .5; .8, .5; 1, 0"/>
                                        <p:tgtEl>
                                          <p:spTgt spid="12"/>
                                        </p:tgtEl>
                                      </p:cBhvr>
                                    </p:animEffect>
                                    <p:animScale>
                                      <p:cBhvr>
                                        <p:cTn id="67" dur="125" autoRev="1" fill="hold"/>
                                        <p:tgtEl>
                                          <p:spTgt spid="12"/>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50"/>
                                        <p:tgtEl>
                                          <p:spTgt spid="11"/>
                                        </p:tgtEl>
                                      </p:cBhvr>
                                    </p:animEffect>
                                  </p:childTnLst>
                                </p:cTn>
                              </p:par>
                            </p:childTnLst>
                          </p:cTn>
                        </p:par>
                        <p:par>
                          <p:cTn id="71" fill="hold">
                            <p:stCondLst>
                              <p:cond delay="3250"/>
                            </p:stCondLst>
                            <p:childTnLst>
                              <p:par>
                                <p:cTn id="72" presetID="26" presetClass="emph" presetSubtype="0" fill="hold" nodeType="afterEffect">
                                  <p:stCondLst>
                                    <p:cond delay="0"/>
                                  </p:stCondLst>
                                  <p:childTnLst>
                                    <p:animEffect transition="out" filter="fade">
                                      <p:cBhvr>
                                        <p:cTn id="73" dur="250" tmFilter="0, 0; .2, .5; .8, .5; 1, 0"/>
                                        <p:tgtEl>
                                          <p:spTgt spid="11"/>
                                        </p:tgtEl>
                                      </p:cBhvr>
                                    </p:animEffect>
                                    <p:animScale>
                                      <p:cBhvr>
                                        <p:cTn id="74" dur="125" autoRev="1" fill="hold"/>
                                        <p:tgtEl>
                                          <p:spTgt spid="11"/>
                                        </p:tgtEl>
                                      </p:cBhvr>
                                      <p:by x="105000" y="105000"/>
                                    </p:animScale>
                                  </p:childTnLst>
                                </p:cTn>
                              </p:par>
                              <p:par>
                                <p:cTn id="75" presetID="10"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250"/>
                                        <p:tgtEl>
                                          <p:spTgt spid="10"/>
                                        </p:tgtEl>
                                      </p:cBhvr>
                                    </p:animEffect>
                                  </p:childTnLst>
                                </p:cTn>
                              </p:par>
                            </p:childTnLst>
                          </p:cTn>
                        </p:par>
                        <p:par>
                          <p:cTn id="78" fill="hold">
                            <p:stCondLst>
                              <p:cond delay="3500"/>
                            </p:stCondLst>
                            <p:childTnLst>
                              <p:par>
                                <p:cTn id="79" presetID="26" presetClass="emph" presetSubtype="0" fill="hold" nodeType="afterEffect">
                                  <p:stCondLst>
                                    <p:cond delay="0"/>
                                  </p:stCondLst>
                                  <p:childTnLst>
                                    <p:animEffect transition="out" filter="fade">
                                      <p:cBhvr>
                                        <p:cTn id="80" dur="250" tmFilter="0, 0; .2, .5; .8, .5; 1, 0"/>
                                        <p:tgtEl>
                                          <p:spTgt spid="10"/>
                                        </p:tgtEl>
                                      </p:cBhvr>
                                    </p:animEffect>
                                    <p:animScale>
                                      <p:cBhvr>
                                        <p:cTn id="81" dur="125" autoRev="1" fill="hold"/>
                                        <p:tgtEl>
                                          <p:spTgt spid="10"/>
                                        </p:tgtEl>
                                      </p:cBhvr>
                                      <p:by x="105000" y="105000"/>
                                    </p:animScale>
                                  </p:childTnLst>
                                </p:cTn>
                              </p:par>
                              <p:par>
                                <p:cTn id="82" presetID="10"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250"/>
                                        <p:tgtEl>
                                          <p:spTgt spid="9"/>
                                        </p:tgtEl>
                                      </p:cBhvr>
                                    </p:animEffect>
                                  </p:childTnLst>
                                </p:cTn>
                              </p:par>
                            </p:childTnLst>
                          </p:cTn>
                        </p:par>
                        <p:par>
                          <p:cTn id="85" fill="hold">
                            <p:stCondLst>
                              <p:cond delay="3750"/>
                            </p:stCondLst>
                            <p:childTnLst>
                              <p:par>
                                <p:cTn id="86" presetID="26" presetClass="emph" presetSubtype="0" fill="hold" nodeType="afterEffect">
                                  <p:stCondLst>
                                    <p:cond delay="0"/>
                                  </p:stCondLst>
                                  <p:childTnLst>
                                    <p:animEffect transition="out" filter="fade">
                                      <p:cBhvr>
                                        <p:cTn id="87" dur="250" tmFilter="0, 0; .2, .5; .8, .5; 1, 0"/>
                                        <p:tgtEl>
                                          <p:spTgt spid="9"/>
                                        </p:tgtEl>
                                      </p:cBhvr>
                                    </p:animEffect>
                                    <p:animScale>
                                      <p:cBhvr>
                                        <p:cTn id="88"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05F0-F46B-46B8-9353-ECC409E6253C}"/>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 Security Roles</a:t>
            </a:r>
          </a:p>
        </p:txBody>
      </p:sp>
      <p:sp>
        <p:nvSpPr>
          <p:cNvPr id="3" name="Rectangle 2">
            <a:extLst>
              <a:ext uri="{FF2B5EF4-FFF2-40B4-BE49-F238E27FC236}">
                <a16:creationId xmlns:a16="http://schemas.microsoft.com/office/drawing/2014/main" id="{56F60353-D59A-4676-BE99-43EEDAC24529}"/>
              </a:ext>
            </a:extLst>
          </p:cNvPr>
          <p:cNvSpPr/>
          <p:nvPr/>
        </p:nvSpPr>
        <p:spPr>
          <a:xfrm>
            <a:off x="923544" y="1837944"/>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18" name="Rectangle 17">
            <a:extLst>
              <a:ext uri="{FF2B5EF4-FFF2-40B4-BE49-F238E27FC236}">
                <a16:creationId xmlns:a16="http://schemas.microsoft.com/office/drawing/2014/main" id="{077D315C-C0FA-4CD6-88E9-8C71CC5290CF}"/>
              </a:ext>
            </a:extLst>
          </p:cNvPr>
          <p:cNvSpPr/>
          <p:nvPr/>
        </p:nvSpPr>
        <p:spPr>
          <a:xfrm>
            <a:off x="923544" y="2134707"/>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19" name="Rectangle 18">
            <a:extLst>
              <a:ext uri="{FF2B5EF4-FFF2-40B4-BE49-F238E27FC236}">
                <a16:creationId xmlns:a16="http://schemas.microsoft.com/office/drawing/2014/main" id="{1759FEEF-94F1-4D32-8154-65F2834FA29D}"/>
              </a:ext>
            </a:extLst>
          </p:cNvPr>
          <p:cNvSpPr/>
          <p:nvPr/>
        </p:nvSpPr>
        <p:spPr>
          <a:xfrm>
            <a:off x="923544" y="2431470"/>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0" name="Rectangle 19">
            <a:extLst>
              <a:ext uri="{FF2B5EF4-FFF2-40B4-BE49-F238E27FC236}">
                <a16:creationId xmlns:a16="http://schemas.microsoft.com/office/drawing/2014/main" id="{2F26B022-0DE4-46B1-A009-D42252703FB9}"/>
              </a:ext>
            </a:extLst>
          </p:cNvPr>
          <p:cNvSpPr/>
          <p:nvPr/>
        </p:nvSpPr>
        <p:spPr>
          <a:xfrm>
            <a:off x="923544" y="2728233"/>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1" name="Rectangle 20">
            <a:extLst>
              <a:ext uri="{FF2B5EF4-FFF2-40B4-BE49-F238E27FC236}">
                <a16:creationId xmlns:a16="http://schemas.microsoft.com/office/drawing/2014/main" id="{669FBF6E-0130-4AD6-B9EA-FF85562A773F}"/>
              </a:ext>
            </a:extLst>
          </p:cNvPr>
          <p:cNvSpPr/>
          <p:nvPr/>
        </p:nvSpPr>
        <p:spPr>
          <a:xfrm>
            <a:off x="923544" y="3024996"/>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2" name="Rectangle 21">
            <a:extLst>
              <a:ext uri="{FF2B5EF4-FFF2-40B4-BE49-F238E27FC236}">
                <a16:creationId xmlns:a16="http://schemas.microsoft.com/office/drawing/2014/main" id="{4F8A4976-9FB1-4AD4-AB96-8027D76FD718}"/>
              </a:ext>
            </a:extLst>
          </p:cNvPr>
          <p:cNvSpPr/>
          <p:nvPr/>
        </p:nvSpPr>
        <p:spPr>
          <a:xfrm>
            <a:off x="923544" y="332175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3" name="Rectangle 22">
            <a:extLst>
              <a:ext uri="{FF2B5EF4-FFF2-40B4-BE49-F238E27FC236}">
                <a16:creationId xmlns:a16="http://schemas.microsoft.com/office/drawing/2014/main" id="{51DB0A52-1CFB-4F3A-89A0-B61D5407D8B7}"/>
              </a:ext>
            </a:extLst>
          </p:cNvPr>
          <p:cNvSpPr/>
          <p:nvPr/>
        </p:nvSpPr>
        <p:spPr>
          <a:xfrm>
            <a:off x="923544" y="362100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4" name="Rectangle 23">
            <a:extLst>
              <a:ext uri="{FF2B5EF4-FFF2-40B4-BE49-F238E27FC236}">
                <a16:creationId xmlns:a16="http://schemas.microsoft.com/office/drawing/2014/main" id="{D422ECD1-FC8B-4FDE-B2F0-3AF4929B0D42}"/>
              </a:ext>
            </a:extLst>
          </p:cNvPr>
          <p:cNvSpPr/>
          <p:nvPr/>
        </p:nvSpPr>
        <p:spPr>
          <a:xfrm>
            <a:off x="923544" y="392025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5" name="Rectangle 24">
            <a:extLst>
              <a:ext uri="{FF2B5EF4-FFF2-40B4-BE49-F238E27FC236}">
                <a16:creationId xmlns:a16="http://schemas.microsoft.com/office/drawing/2014/main" id="{7DD2BDD5-392A-491A-A42C-C9973B07BEFC}"/>
              </a:ext>
            </a:extLst>
          </p:cNvPr>
          <p:cNvSpPr/>
          <p:nvPr/>
        </p:nvSpPr>
        <p:spPr>
          <a:xfrm>
            <a:off x="923544" y="421950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6" name="Rectangle 25">
            <a:extLst>
              <a:ext uri="{FF2B5EF4-FFF2-40B4-BE49-F238E27FC236}">
                <a16:creationId xmlns:a16="http://schemas.microsoft.com/office/drawing/2014/main" id="{30558CDB-CB2F-42B1-9700-84CD9BD4FAA5}"/>
              </a:ext>
            </a:extLst>
          </p:cNvPr>
          <p:cNvSpPr/>
          <p:nvPr/>
        </p:nvSpPr>
        <p:spPr>
          <a:xfrm>
            <a:off x="923544" y="451875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7" name="Rectangle 26">
            <a:extLst>
              <a:ext uri="{FF2B5EF4-FFF2-40B4-BE49-F238E27FC236}">
                <a16:creationId xmlns:a16="http://schemas.microsoft.com/office/drawing/2014/main" id="{2D6EEA08-C0C7-4868-A1CA-ED7D23EE28D8}"/>
              </a:ext>
            </a:extLst>
          </p:cNvPr>
          <p:cNvSpPr/>
          <p:nvPr/>
        </p:nvSpPr>
        <p:spPr>
          <a:xfrm>
            <a:off x="923544" y="481800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29" name="Rectangle 28">
            <a:extLst>
              <a:ext uri="{FF2B5EF4-FFF2-40B4-BE49-F238E27FC236}">
                <a16:creationId xmlns:a16="http://schemas.microsoft.com/office/drawing/2014/main" id="{C291304F-5DEA-4EB9-ABD8-C0EA8222A885}"/>
              </a:ext>
            </a:extLst>
          </p:cNvPr>
          <p:cNvSpPr/>
          <p:nvPr/>
        </p:nvSpPr>
        <p:spPr>
          <a:xfrm>
            <a:off x="923544" y="511725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30" name="Rectangle 29">
            <a:extLst>
              <a:ext uri="{FF2B5EF4-FFF2-40B4-BE49-F238E27FC236}">
                <a16:creationId xmlns:a16="http://schemas.microsoft.com/office/drawing/2014/main" id="{6197371C-80ED-4625-921A-112E72F1BA07}"/>
              </a:ext>
            </a:extLst>
          </p:cNvPr>
          <p:cNvSpPr/>
          <p:nvPr/>
        </p:nvSpPr>
        <p:spPr>
          <a:xfrm>
            <a:off x="923544" y="541650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31" name="Rectangle 30">
            <a:extLst>
              <a:ext uri="{FF2B5EF4-FFF2-40B4-BE49-F238E27FC236}">
                <a16:creationId xmlns:a16="http://schemas.microsoft.com/office/drawing/2014/main" id="{E7AC36DD-35AE-459A-80B0-BCF25762AADC}"/>
              </a:ext>
            </a:extLst>
          </p:cNvPr>
          <p:cNvSpPr/>
          <p:nvPr/>
        </p:nvSpPr>
        <p:spPr>
          <a:xfrm>
            <a:off x="923544" y="571575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32" name="Rectangle 31">
            <a:extLst>
              <a:ext uri="{FF2B5EF4-FFF2-40B4-BE49-F238E27FC236}">
                <a16:creationId xmlns:a16="http://schemas.microsoft.com/office/drawing/2014/main" id="{940E8F21-ECF5-4780-A727-B3167537371C}"/>
              </a:ext>
            </a:extLst>
          </p:cNvPr>
          <p:cNvSpPr/>
          <p:nvPr/>
        </p:nvSpPr>
        <p:spPr>
          <a:xfrm>
            <a:off x="923544" y="601500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33" name="Rectangle 32">
            <a:extLst>
              <a:ext uri="{FF2B5EF4-FFF2-40B4-BE49-F238E27FC236}">
                <a16:creationId xmlns:a16="http://schemas.microsoft.com/office/drawing/2014/main" id="{0141B592-2A35-4BC8-9541-9ED7C28A85E6}"/>
              </a:ext>
            </a:extLst>
          </p:cNvPr>
          <p:cNvSpPr/>
          <p:nvPr/>
        </p:nvSpPr>
        <p:spPr>
          <a:xfrm>
            <a:off x="923544" y="6314259"/>
            <a:ext cx="2523744"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Security Roles</a:t>
            </a:r>
          </a:p>
        </p:txBody>
      </p:sp>
      <p:sp>
        <p:nvSpPr>
          <p:cNvPr id="34" name="Rectangle 33">
            <a:extLst>
              <a:ext uri="{FF2B5EF4-FFF2-40B4-BE49-F238E27FC236}">
                <a16:creationId xmlns:a16="http://schemas.microsoft.com/office/drawing/2014/main" id="{AF829022-95AA-44B9-95DB-92E5D5EBDB96}"/>
              </a:ext>
            </a:extLst>
          </p:cNvPr>
          <p:cNvSpPr/>
          <p:nvPr/>
        </p:nvSpPr>
        <p:spPr>
          <a:xfrm>
            <a:off x="4754880" y="1951826"/>
            <a:ext cx="2523744" cy="4796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Roles</a:t>
            </a:r>
          </a:p>
        </p:txBody>
      </p:sp>
      <p:sp>
        <p:nvSpPr>
          <p:cNvPr id="35" name="Rectangle 34">
            <a:extLst>
              <a:ext uri="{FF2B5EF4-FFF2-40B4-BE49-F238E27FC236}">
                <a16:creationId xmlns:a16="http://schemas.microsoft.com/office/drawing/2014/main" id="{7E37EA32-CF19-44F2-B9A9-D3B0884E9461}"/>
              </a:ext>
            </a:extLst>
          </p:cNvPr>
          <p:cNvSpPr/>
          <p:nvPr/>
        </p:nvSpPr>
        <p:spPr>
          <a:xfrm>
            <a:off x="4754880" y="2928566"/>
            <a:ext cx="2523744" cy="4796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Roles</a:t>
            </a:r>
          </a:p>
        </p:txBody>
      </p:sp>
      <p:sp>
        <p:nvSpPr>
          <p:cNvPr id="36" name="Rectangle 35">
            <a:extLst>
              <a:ext uri="{FF2B5EF4-FFF2-40B4-BE49-F238E27FC236}">
                <a16:creationId xmlns:a16="http://schemas.microsoft.com/office/drawing/2014/main" id="{F78EB452-7AA3-4633-B0D0-66CEB1C774B4}"/>
              </a:ext>
            </a:extLst>
          </p:cNvPr>
          <p:cNvSpPr/>
          <p:nvPr/>
        </p:nvSpPr>
        <p:spPr>
          <a:xfrm>
            <a:off x="4754880" y="3903638"/>
            <a:ext cx="2523744" cy="4796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Roles</a:t>
            </a:r>
          </a:p>
        </p:txBody>
      </p:sp>
      <p:sp>
        <p:nvSpPr>
          <p:cNvPr id="37" name="Rectangle 36">
            <a:extLst>
              <a:ext uri="{FF2B5EF4-FFF2-40B4-BE49-F238E27FC236}">
                <a16:creationId xmlns:a16="http://schemas.microsoft.com/office/drawing/2014/main" id="{985EDBF3-6417-4953-851A-991BADA7DFE1}"/>
              </a:ext>
            </a:extLst>
          </p:cNvPr>
          <p:cNvSpPr/>
          <p:nvPr/>
        </p:nvSpPr>
        <p:spPr>
          <a:xfrm>
            <a:off x="4754880" y="4877437"/>
            <a:ext cx="2523744" cy="4796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Roles</a:t>
            </a:r>
          </a:p>
        </p:txBody>
      </p:sp>
      <p:sp>
        <p:nvSpPr>
          <p:cNvPr id="38" name="Rectangle 37">
            <a:extLst>
              <a:ext uri="{FF2B5EF4-FFF2-40B4-BE49-F238E27FC236}">
                <a16:creationId xmlns:a16="http://schemas.microsoft.com/office/drawing/2014/main" id="{45CBBD0B-ECC0-4738-BC35-C5CF019E2197}"/>
              </a:ext>
            </a:extLst>
          </p:cNvPr>
          <p:cNvSpPr/>
          <p:nvPr/>
        </p:nvSpPr>
        <p:spPr>
          <a:xfrm>
            <a:off x="4754880" y="5851236"/>
            <a:ext cx="2523744" cy="4796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Roles</a:t>
            </a:r>
          </a:p>
        </p:txBody>
      </p:sp>
      <p:cxnSp>
        <p:nvCxnSpPr>
          <p:cNvPr id="42" name="Straight Arrow Connector 41">
            <a:extLst>
              <a:ext uri="{FF2B5EF4-FFF2-40B4-BE49-F238E27FC236}">
                <a16:creationId xmlns:a16="http://schemas.microsoft.com/office/drawing/2014/main" id="{9117D0DA-093C-4E46-88A0-DB8A8E1FEDAD}"/>
              </a:ext>
            </a:extLst>
          </p:cNvPr>
          <p:cNvCxnSpPr>
            <a:stCxn id="3" idx="3"/>
            <a:endCxn id="34" idx="1"/>
          </p:cNvCxnSpPr>
          <p:nvPr/>
        </p:nvCxnSpPr>
        <p:spPr>
          <a:xfrm>
            <a:off x="3447288" y="1929384"/>
            <a:ext cx="1307592" cy="262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8E2C2BE-83C3-4A38-B17A-1704C9778B67}"/>
              </a:ext>
            </a:extLst>
          </p:cNvPr>
          <p:cNvCxnSpPr>
            <a:stCxn id="18" idx="3"/>
            <a:endCxn id="34" idx="1"/>
          </p:cNvCxnSpPr>
          <p:nvPr/>
        </p:nvCxnSpPr>
        <p:spPr>
          <a:xfrm flipV="1">
            <a:off x="3447288" y="2191648"/>
            <a:ext cx="1307592" cy="3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CA85A4-20F7-45B7-86A3-E4F30FFCFFF3}"/>
              </a:ext>
            </a:extLst>
          </p:cNvPr>
          <p:cNvCxnSpPr>
            <a:stCxn id="19" idx="3"/>
            <a:endCxn id="34" idx="1"/>
          </p:cNvCxnSpPr>
          <p:nvPr/>
        </p:nvCxnSpPr>
        <p:spPr>
          <a:xfrm flipV="1">
            <a:off x="3447288" y="2191648"/>
            <a:ext cx="1307592" cy="331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A699FD-CD0F-4883-A96F-35CFB9A322C8}"/>
              </a:ext>
            </a:extLst>
          </p:cNvPr>
          <p:cNvCxnSpPr>
            <a:stCxn id="20" idx="3"/>
            <a:endCxn id="35" idx="1"/>
          </p:cNvCxnSpPr>
          <p:nvPr/>
        </p:nvCxnSpPr>
        <p:spPr>
          <a:xfrm>
            <a:off x="3447288" y="2819673"/>
            <a:ext cx="1307592" cy="34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B9974A-D9DB-4550-93D2-D591B1F4A72E}"/>
              </a:ext>
            </a:extLst>
          </p:cNvPr>
          <p:cNvCxnSpPr>
            <a:stCxn id="21" idx="3"/>
            <a:endCxn id="35" idx="1"/>
          </p:cNvCxnSpPr>
          <p:nvPr/>
        </p:nvCxnSpPr>
        <p:spPr>
          <a:xfrm>
            <a:off x="3447288" y="3116436"/>
            <a:ext cx="1307592" cy="51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4036DC5-C686-4772-B12D-AED32DC98BB1}"/>
              </a:ext>
            </a:extLst>
          </p:cNvPr>
          <p:cNvCxnSpPr>
            <a:stCxn id="22" idx="3"/>
            <a:endCxn id="35" idx="1"/>
          </p:cNvCxnSpPr>
          <p:nvPr/>
        </p:nvCxnSpPr>
        <p:spPr>
          <a:xfrm flipV="1">
            <a:off x="3447288" y="3168388"/>
            <a:ext cx="1307592" cy="244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61710FD-D85A-4CB3-9B7C-39C6F4A34A06}"/>
              </a:ext>
            </a:extLst>
          </p:cNvPr>
          <p:cNvCxnSpPr>
            <a:stCxn id="23" idx="3"/>
            <a:endCxn id="35" idx="1"/>
          </p:cNvCxnSpPr>
          <p:nvPr/>
        </p:nvCxnSpPr>
        <p:spPr>
          <a:xfrm flipV="1">
            <a:off x="3447288" y="3168388"/>
            <a:ext cx="1307592" cy="544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F78EFBC-0737-4454-92E5-FA35F730B327}"/>
              </a:ext>
            </a:extLst>
          </p:cNvPr>
          <p:cNvCxnSpPr>
            <a:stCxn id="24" idx="3"/>
            <a:endCxn id="36" idx="1"/>
          </p:cNvCxnSpPr>
          <p:nvPr/>
        </p:nvCxnSpPr>
        <p:spPr>
          <a:xfrm>
            <a:off x="3447288" y="4011699"/>
            <a:ext cx="1307592" cy="131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05BBDAA-87C4-455E-8B6A-235E32D9423F}"/>
              </a:ext>
            </a:extLst>
          </p:cNvPr>
          <p:cNvCxnSpPr>
            <a:stCxn id="25" idx="3"/>
            <a:endCxn id="36" idx="1"/>
          </p:cNvCxnSpPr>
          <p:nvPr/>
        </p:nvCxnSpPr>
        <p:spPr>
          <a:xfrm flipV="1">
            <a:off x="3447288" y="4143460"/>
            <a:ext cx="1307592" cy="167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89675CE-5AAB-4C40-B39F-BF8977D93270}"/>
              </a:ext>
            </a:extLst>
          </p:cNvPr>
          <p:cNvCxnSpPr>
            <a:stCxn id="26" idx="3"/>
            <a:endCxn id="37" idx="1"/>
          </p:cNvCxnSpPr>
          <p:nvPr/>
        </p:nvCxnSpPr>
        <p:spPr>
          <a:xfrm>
            <a:off x="3447288" y="4610199"/>
            <a:ext cx="1307592" cy="507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EC5DEC2-81D5-4E13-AFD9-94776A70B997}"/>
              </a:ext>
            </a:extLst>
          </p:cNvPr>
          <p:cNvCxnSpPr>
            <a:stCxn id="27" idx="3"/>
            <a:endCxn id="37" idx="1"/>
          </p:cNvCxnSpPr>
          <p:nvPr/>
        </p:nvCxnSpPr>
        <p:spPr>
          <a:xfrm>
            <a:off x="3447288" y="4909449"/>
            <a:ext cx="1307592" cy="207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07C1832-852F-45BB-AD78-F6849E402CCD}"/>
              </a:ext>
            </a:extLst>
          </p:cNvPr>
          <p:cNvCxnSpPr>
            <a:stCxn id="29" idx="3"/>
            <a:endCxn id="37" idx="1"/>
          </p:cNvCxnSpPr>
          <p:nvPr/>
        </p:nvCxnSpPr>
        <p:spPr>
          <a:xfrm flipV="1">
            <a:off x="3447288" y="5117259"/>
            <a:ext cx="1307592" cy="91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2CDA6F8-F165-4F13-952A-B5D9E23A514D}"/>
              </a:ext>
            </a:extLst>
          </p:cNvPr>
          <p:cNvCxnSpPr>
            <a:stCxn id="30" idx="3"/>
            <a:endCxn id="37" idx="1"/>
          </p:cNvCxnSpPr>
          <p:nvPr/>
        </p:nvCxnSpPr>
        <p:spPr>
          <a:xfrm flipV="1">
            <a:off x="3447288" y="5117259"/>
            <a:ext cx="1307592" cy="39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327D47-D83C-429C-B872-015C2427AB34}"/>
              </a:ext>
            </a:extLst>
          </p:cNvPr>
          <p:cNvCxnSpPr>
            <a:stCxn id="31" idx="3"/>
            <a:endCxn id="37" idx="1"/>
          </p:cNvCxnSpPr>
          <p:nvPr/>
        </p:nvCxnSpPr>
        <p:spPr>
          <a:xfrm flipV="1">
            <a:off x="3447288" y="5117259"/>
            <a:ext cx="1307592" cy="689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7759F15-DFD8-49FA-9767-46B6B9085BBA}"/>
              </a:ext>
            </a:extLst>
          </p:cNvPr>
          <p:cNvCxnSpPr>
            <a:stCxn id="32" idx="3"/>
            <a:endCxn id="37" idx="1"/>
          </p:cNvCxnSpPr>
          <p:nvPr/>
        </p:nvCxnSpPr>
        <p:spPr>
          <a:xfrm flipV="1">
            <a:off x="3447288" y="5117259"/>
            <a:ext cx="1307592" cy="989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9F9DB61-DD6E-4893-9670-02E0A54C9FAD}"/>
              </a:ext>
            </a:extLst>
          </p:cNvPr>
          <p:cNvCxnSpPr>
            <a:stCxn id="33" idx="3"/>
            <a:endCxn id="38" idx="1"/>
          </p:cNvCxnSpPr>
          <p:nvPr/>
        </p:nvCxnSpPr>
        <p:spPr>
          <a:xfrm flipV="1">
            <a:off x="3447288" y="6091058"/>
            <a:ext cx="1307592" cy="314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User">
            <a:extLst>
              <a:ext uri="{FF2B5EF4-FFF2-40B4-BE49-F238E27FC236}">
                <a16:creationId xmlns:a16="http://schemas.microsoft.com/office/drawing/2014/main" id="{3A444E3A-0543-446B-967D-F6175E62D4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0474" y="2079828"/>
            <a:ext cx="914400" cy="914400"/>
          </a:xfrm>
          <a:prstGeom prst="rect">
            <a:avLst/>
          </a:prstGeom>
        </p:spPr>
      </p:pic>
      <p:pic>
        <p:nvPicPr>
          <p:cNvPr id="77" name="Graphic 76" descr="User">
            <a:extLst>
              <a:ext uri="{FF2B5EF4-FFF2-40B4-BE49-F238E27FC236}">
                <a16:creationId xmlns:a16="http://schemas.microsoft.com/office/drawing/2014/main" id="{CED61CEF-5FD5-4E08-ABE6-0359AE695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0474" y="3232837"/>
            <a:ext cx="914400" cy="914400"/>
          </a:xfrm>
          <a:prstGeom prst="rect">
            <a:avLst/>
          </a:prstGeom>
        </p:spPr>
      </p:pic>
      <p:pic>
        <p:nvPicPr>
          <p:cNvPr id="78" name="Graphic 77" descr="User">
            <a:extLst>
              <a:ext uri="{FF2B5EF4-FFF2-40B4-BE49-F238E27FC236}">
                <a16:creationId xmlns:a16="http://schemas.microsoft.com/office/drawing/2014/main" id="{41D1F5A3-2719-43DF-B66C-89EA69ABBB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0474" y="4312587"/>
            <a:ext cx="914400" cy="914400"/>
          </a:xfrm>
          <a:prstGeom prst="rect">
            <a:avLst/>
          </a:prstGeom>
        </p:spPr>
      </p:pic>
      <p:pic>
        <p:nvPicPr>
          <p:cNvPr id="79" name="Graphic 78" descr="User">
            <a:extLst>
              <a:ext uri="{FF2B5EF4-FFF2-40B4-BE49-F238E27FC236}">
                <a16:creationId xmlns:a16="http://schemas.microsoft.com/office/drawing/2014/main" id="{994EC057-C049-4E0F-9614-040BD42B3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0474" y="5435556"/>
            <a:ext cx="914400" cy="914400"/>
          </a:xfrm>
          <a:prstGeom prst="rect">
            <a:avLst/>
          </a:prstGeom>
        </p:spPr>
      </p:pic>
      <p:cxnSp>
        <p:nvCxnSpPr>
          <p:cNvPr id="81" name="Straight Arrow Connector 80">
            <a:extLst>
              <a:ext uri="{FF2B5EF4-FFF2-40B4-BE49-F238E27FC236}">
                <a16:creationId xmlns:a16="http://schemas.microsoft.com/office/drawing/2014/main" id="{7D950941-E523-4B69-A773-19ACD0CA8B49}"/>
              </a:ext>
            </a:extLst>
          </p:cNvPr>
          <p:cNvCxnSpPr>
            <a:stCxn id="34" idx="3"/>
            <a:endCxn id="76" idx="1"/>
          </p:cNvCxnSpPr>
          <p:nvPr/>
        </p:nvCxnSpPr>
        <p:spPr>
          <a:xfrm>
            <a:off x="7278624" y="2191648"/>
            <a:ext cx="1831850" cy="345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4AE8469-1985-48DD-8321-4D60FA772EFC}"/>
              </a:ext>
            </a:extLst>
          </p:cNvPr>
          <p:cNvCxnSpPr>
            <a:stCxn id="35" idx="3"/>
            <a:endCxn id="77" idx="1"/>
          </p:cNvCxnSpPr>
          <p:nvPr/>
        </p:nvCxnSpPr>
        <p:spPr>
          <a:xfrm>
            <a:off x="7278624" y="3168388"/>
            <a:ext cx="1831850" cy="52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CDBBDB6-9E32-4C1F-9150-4D3417F92492}"/>
              </a:ext>
            </a:extLst>
          </p:cNvPr>
          <p:cNvCxnSpPr>
            <a:stCxn id="36" idx="3"/>
            <a:endCxn id="78" idx="1"/>
          </p:cNvCxnSpPr>
          <p:nvPr/>
        </p:nvCxnSpPr>
        <p:spPr>
          <a:xfrm>
            <a:off x="7278624" y="4143460"/>
            <a:ext cx="1831850" cy="626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A947BDC-D3CB-48F8-A65A-5601F52C16FC}"/>
              </a:ext>
            </a:extLst>
          </p:cNvPr>
          <p:cNvCxnSpPr>
            <a:stCxn id="37" idx="3"/>
            <a:endCxn id="79" idx="1"/>
          </p:cNvCxnSpPr>
          <p:nvPr/>
        </p:nvCxnSpPr>
        <p:spPr>
          <a:xfrm>
            <a:off x="7278624" y="5117259"/>
            <a:ext cx="1831850" cy="775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780BC11-B3CD-4518-AD77-A8B4212F0408}"/>
              </a:ext>
            </a:extLst>
          </p:cNvPr>
          <p:cNvCxnSpPr>
            <a:stCxn id="38" idx="3"/>
            <a:endCxn id="79" idx="1"/>
          </p:cNvCxnSpPr>
          <p:nvPr/>
        </p:nvCxnSpPr>
        <p:spPr>
          <a:xfrm flipV="1">
            <a:off x="7278624" y="5892756"/>
            <a:ext cx="1831850" cy="19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96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latin typeface="Arial" panose="020B0604020202020204" pitchFamily="34" charset="0"/>
                  <a:cs typeface="Arial" panose="020B0604020202020204" pitchFamily="34" charset="0"/>
                </a:rPr>
                <a:t>Luma Phase 1 Activities</a:t>
              </a:r>
              <a:endParaRPr lang="en-US" sz="4500"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64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D44-BE88-4CF4-9E2D-BF9361E9E86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 Learning Labs</a:t>
            </a:r>
          </a:p>
        </p:txBody>
      </p:sp>
      <p:sp>
        <p:nvSpPr>
          <p:cNvPr id="4" name="Rectangle 3">
            <a:extLst>
              <a:ext uri="{FF2B5EF4-FFF2-40B4-BE49-F238E27FC236}">
                <a16:creationId xmlns:a16="http://schemas.microsoft.com/office/drawing/2014/main" id="{F5A820C7-ADEB-4396-AA0E-A845C14699BA}"/>
              </a:ext>
            </a:extLst>
          </p:cNvPr>
          <p:cNvSpPr/>
          <p:nvPr/>
        </p:nvSpPr>
        <p:spPr>
          <a:xfrm>
            <a:off x="575894" y="1795996"/>
            <a:ext cx="11123416" cy="2862322"/>
          </a:xfrm>
          <a:prstGeom prst="rect">
            <a:avLst/>
          </a:prstGeom>
        </p:spPr>
        <p:txBody>
          <a:bodyPr wrap="square">
            <a:spAutoFit/>
          </a:bodyPr>
          <a:lstStyle/>
          <a:p>
            <a:pPr lvl="0" defTabSz="457200">
              <a:spcBef>
                <a:spcPts val="1000"/>
              </a:spcBef>
              <a:buClr>
                <a:srgbClr val="092F57"/>
              </a:buClr>
              <a:buSzPct val="80000"/>
            </a:pPr>
            <a:r>
              <a:rPr lang="en-US" dirty="0">
                <a:solidFill>
                  <a:srgbClr val="092F57"/>
                </a:solidFill>
                <a:latin typeface="Arial" panose="020B0604020202020204" pitchFamily="34" charset="0"/>
                <a:ea typeface="Calibri" panose="020F0502020204030204" pitchFamily="34" charset="0"/>
                <a:cs typeface="Arial" panose="020B0604020202020204" pitchFamily="34" charset="0"/>
              </a:rPr>
              <a:t>The Luma Project is excited to kick off our new Luma Learning Labs! These Learning Labs will provide an in-depth look at a process in the Luma system. The goal of these Learning Labs is to review topics or processes that will be helpful to the end-users in the future as a reference not only throughout training but after go-live. </a:t>
            </a:r>
            <a:r>
              <a:rPr lang="en-US" dirty="0">
                <a:solidFill>
                  <a:srgbClr val="092F57"/>
                </a:solidFill>
                <a:latin typeface="Arial" panose="020B0604020202020204" pitchFamily="34" charset="0"/>
                <a:cs typeface="Arial" panose="020B0604020202020204" pitchFamily="34" charset="0"/>
              </a:rPr>
              <a:t>The intention is to eventually do one learning lab a month for both Finance and Procurement.</a:t>
            </a:r>
          </a:p>
          <a:p>
            <a:endParaRPr lang="en-US" dirty="0">
              <a:solidFill>
                <a:srgbClr val="092F57"/>
              </a:solidFill>
              <a:latin typeface="Arial" panose="020B0604020202020204" pitchFamily="34" charset="0"/>
              <a:ea typeface="Calibri" panose="020F0502020204030204" pitchFamily="34" charset="0"/>
              <a:cs typeface="Arial" panose="020B0604020202020204" pitchFamily="34" charset="0"/>
            </a:endParaRPr>
          </a:p>
          <a:p>
            <a:pPr indent="457200"/>
            <a:r>
              <a:rPr lang="en-US" dirty="0">
                <a:solidFill>
                  <a:srgbClr val="092F57"/>
                </a:solidFill>
                <a:latin typeface="Arial" panose="020B0604020202020204" pitchFamily="34" charset="0"/>
                <a:ea typeface="Calibri" panose="020F0502020204030204" pitchFamily="34" charset="0"/>
                <a:cs typeface="Arial" panose="020B0604020202020204" pitchFamily="34" charset="0"/>
              </a:rPr>
              <a:t> </a:t>
            </a:r>
          </a:p>
          <a:p>
            <a:r>
              <a:rPr lang="en-US" dirty="0">
                <a:solidFill>
                  <a:srgbClr val="092F57"/>
                </a:solidFill>
                <a:latin typeface="Arial" panose="020B0604020202020204" pitchFamily="34" charset="0"/>
                <a:ea typeface="Calibri" panose="020F0502020204030204" pitchFamily="34" charset="0"/>
                <a:cs typeface="Arial" panose="020B0604020202020204" pitchFamily="34" charset="0"/>
              </a:rPr>
              <a:t>This first Learning Lab will focus on the Punchout and EDI aspects of Procurement in Luma. Please the following link to RSVP! </a:t>
            </a:r>
          </a:p>
          <a:p>
            <a:endParaRPr lang="en-US" dirty="0">
              <a:solidFill>
                <a:srgbClr val="092F57"/>
              </a:solidFill>
              <a:latin typeface="Arial" panose="020B0604020202020204" pitchFamily="34" charset="0"/>
              <a:ea typeface="Calibri" panose="020F0502020204030204" pitchFamily="34" charset="0"/>
              <a:cs typeface="Arial" panose="020B0604020202020204" pitchFamily="34" charset="0"/>
            </a:endParaRPr>
          </a:p>
          <a:p>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https://app.smartsheet.com/b/form/62a46cfe227b4676a628fd3ab15a0b3a</a:t>
            </a:r>
            <a:r>
              <a:rPr lang="en-US"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Phase </a:t>
              </a:r>
              <a:r>
                <a:rPr lang="en-US" sz="3600" dirty="0">
                  <a:solidFill>
                    <a:prstClr val="white"/>
                  </a:solidFill>
                  <a:latin typeface="Arial" panose="020B0604020202020204" pitchFamily="34" charset="0"/>
                  <a:cs typeface="Arial" panose="020B0604020202020204" pitchFamily="34" charset="0"/>
                </a:rPr>
                <a:t>2</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Update</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087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05F0-F46B-46B8-9353-ECC409E6253C}"/>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2 Timeline</a:t>
            </a:r>
          </a:p>
        </p:txBody>
      </p:sp>
      <p:pic>
        <p:nvPicPr>
          <p:cNvPr id="3" name="Picture 2">
            <a:extLst>
              <a:ext uri="{FF2B5EF4-FFF2-40B4-BE49-F238E27FC236}">
                <a16:creationId xmlns:a16="http://schemas.microsoft.com/office/drawing/2014/main" id="{810A0963-D2E6-493A-9DF1-1A58756B9483}"/>
              </a:ext>
            </a:extLst>
          </p:cNvPr>
          <p:cNvPicPr>
            <a:picLocks noChangeAspect="1"/>
          </p:cNvPicPr>
          <p:nvPr/>
        </p:nvPicPr>
        <p:blipFill>
          <a:blip r:embed="rId2"/>
          <a:stretch>
            <a:fillRect/>
          </a:stretch>
        </p:blipFill>
        <p:spPr>
          <a:xfrm>
            <a:off x="488154" y="1644369"/>
            <a:ext cx="11215691" cy="4672541"/>
          </a:xfrm>
          <a:prstGeom prst="rect">
            <a:avLst/>
          </a:prstGeom>
        </p:spPr>
      </p:pic>
    </p:spTree>
    <p:extLst>
      <p:ext uri="{BB962C8B-B14F-4D97-AF65-F5344CB8AC3E}">
        <p14:creationId xmlns:p14="http://schemas.microsoft.com/office/powerpoint/2010/main" val="305398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47DD-133E-48FF-A609-089BB2F17F2F}"/>
              </a:ext>
            </a:extLst>
          </p:cNvPr>
          <p:cNvSpPr>
            <a:spLocks noGrp="1"/>
          </p:cNvSpPr>
          <p:nvPr>
            <p:ph type="title"/>
          </p:nvPr>
        </p:nvSpPr>
        <p:spPr/>
        <p:txBody>
          <a:bodyPr/>
          <a:lstStyle/>
          <a:p>
            <a:r>
              <a:rPr lang="en-US" dirty="0"/>
              <a:t>Phase 2 Stakeholder Assessments </a:t>
            </a:r>
          </a:p>
        </p:txBody>
      </p:sp>
      <p:sp>
        <p:nvSpPr>
          <p:cNvPr id="3" name="TextBox 2">
            <a:extLst>
              <a:ext uri="{FF2B5EF4-FFF2-40B4-BE49-F238E27FC236}">
                <a16:creationId xmlns:a16="http://schemas.microsoft.com/office/drawing/2014/main" id="{392287CC-AEDB-40D6-9C06-5E9474A94226}"/>
              </a:ext>
            </a:extLst>
          </p:cNvPr>
          <p:cNvSpPr txBox="1"/>
          <p:nvPr/>
        </p:nvSpPr>
        <p:spPr>
          <a:xfrm>
            <a:off x="883952" y="2298553"/>
            <a:ext cx="4018684" cy="3139321"/>
          </a:xfrm>
          <a:prstGeom prst="rect">
            <a:avLst/>
          </a:prstGeom>
          <a:noFill/>
        </p:spPr>
        <p:txBody>
          <a:bodyPr wrap="square" rtlCol="0">
            <a:spAutoFit/>
          </a:bodyPr>
          <a:lstStyle/>
          <a:p>
            <a:r>
              <a:rPr lang="en-US" dirty="0">
                <a:solidFill>
                  <a:srgbClr val="092F57"/>
                </a:solidFill>
                <a:latin typeface="Arial" panose="020B0604020202020204" pitchFamily="34" charset="0"/>
                <a:cs typeface="Arial" panose="020B0604020202020204" pitchFamily="34" charset="0"/>
              </a:rPr>
              <a:t>Over the past week, the Luma Organizational Change Management (OCM) team has been conducting interviews with Phase 2 stakeholders from agencies to gather insight on each stakeholder group’s unique characteristics, needs, and level of impact/influence. </a:t>
            </a:r>
          </a:p>
          <a:p>
            <a:endParaRPr lang="en-US" dirty="0">
              <a:solidFill>
                <a:srgbClr val="092F57"/>
              </a:solidFill>
              <a:latin typeface="Arial" panose="020B0604020202020204" pitchFamily="34" charset="0"/>
              <a:cs typeface="Arial" panose="020B0604020202020204" pitchFamily="34" charset="0"/>
            </a:endParaRPr>
          </a:p>
          <a:p>
            <a:r>
              <a:rPr lang="en-US" dirty="0">
                <a:solidFill>
                  <a:srgbClr val="092F57"/>
                </a:solidFill>
                <a:latin typeface="Arial" panose="020B0604020202020204" pitchFamily="34" charset="0"/>
                <a:cs typeface="Arial" panose="020B0604020202020204" pitchFamily="34" charset="0"/>
              </a:rPr>
              <a:t>These interviews will continue the rest of this week. </a:t>
            </a:r>
          </a:p>
        </p:txBody>
      </p:sp>
      <p:pic>
        <p:nvPicPr>
          <p:cNvPr id="4" name="Picture 3">
            <a:extLst>
              <a:ext uri="{FF2B5EF4-FFF2-40B4-BE49-F238E27FC236}">
                <a16:creationId xmlns:a16="http://schemas.microsoft.com/office/drawing/2014/main" id="{2E650261-D4EA-4D03-9ED3-83B43F8D3A9C}"/>
              </a:ext>
            </a:extLst>
          </p:cNvPr>
          <p:cNvPicPr>
            <a:picLocks noChangeAspect="1"/>
          </p:cNvPicPr>
          <p:nvPr/>
        </p:nvPicPr>
        <p:blipFill>
          <a:blip r:embed="rId2"/>
          <a:stretch>
            <a:fillRect/>
          </a:stretch>
        </p:blipFill>
        <p:spPr>
          <a:xfrm>
            <a:off x="5057613" y="2237654"/>
            <a:ext cx="6160720" cy="3432486"/>
          </a:xfrm>
          <a:prstGeom prst="rect">
            <a:avLst/>
          </a:prstGeom>
        </p:spPr>
      </p:pic>
    </p:spTree>
    <p:extLst>
      <p:ext uri="{BB962C8B-B14F-4D97-AF65-F5344CB8AC3E}">
        <p14:creationId xmlns:p14="http://schemas.microsoft.com/office/powerpoint/2010/main" val="132599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47DD-133E-48FF-A609-089BB2F17F2F}"/>
              </a:ext>
            </a:extLst>
          </p:cNvPr>
          <p:cNvSpPr>
            <a:spLocks noGrp="1"/>
          </p:cNvSpPr>
          <p:nvPr>
            <p:ph type="title"/>
          </p:nvPr>
        </p:nvSpPr>
        <p:spPr/>
        <p:txBody>
          <a:bodyPr/>
          <a:lstStyle/>
          <a:p>
            <a:r>
              <a:rPr lang="en-US" dirty="0"/>
              <a:t>Phase 2 Ecosystem Survey Next Steps</a:t>
            </a:r>
          </a:p>
        </p:txBody>
      </p:sp>
      <p:graphicFrame>
        <p:nvGraphicFramePr>
          <p:cNvPr id="3" name="Diagram 2">
            <a:extLst>
              <a:ext uri="{FF2B5EF4-FFF2-40B4-BE49-F238E27FC236}">
                <a16:creationId xmlns:a16="http://schemas.microsoft.com/office/drawing/2014/main" id="{CE8FF593-5FC6-4CD7-9BA8-8FE095C94BBE}"/>
              </a:ext>
            </a:extLst>
          </p:cNvPr>
          <p:cNvGraphicFramePr/>
          <p:nvPr/>
        </p:nvGraphicFramePr>
        <p:xfrm>
          <a:off x="454487" y="2098996"/>
          <a:ext cx="11283026" cy="5348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464E9F2-1E2D-4FB2-9564-CAF216C07972}"/>
              </a:ext>
            </a:extLst>
          </p:cNvPr>
          <p:cNvSpPr txBox="1"/>
          <p:nvPr/>
        </p:nvSpPr>
        <p:spPr>
          <a:xfrm>
            <a:off x="755004" y="4797495"/>
            <a:ext cx="1082082"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2018</a:t>
            </a:r>
          </a:p>
        </p:txBody>
      </p:sp>
      <p:sp>
        <p:nvSpPr>
          <p:cNvPr id="5" name="TextBox 4">
            <a:extLst>
              <a:ext uri="{FF2B5EF4-FFF2-40B4-BE49-F238E27FC236}">
                <a16:creationId xmlns:a16="http://schemas.microsoft.com/office/drawing/2014/main" id="{F352E555-B0E7-4FFE-B857-95974999469A}"/>
              </a:ext>
            </a:extLst>
          </p:cNvPr>
          <p:cNvSpPr txBox="1"/>
          <p:nvPr/>
        </p:nvSpPr>
        <p:spPr>
          <a:xfrm>
            <a:off x="2479249" y="4330774"/>
            <a:ext cx="125262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2020</a:t>
            </a:r>
          </a:p>
        </p:txBody>
      </p:sp>
      <p:sp>
        <p:nvSpPr>
          <p:cNvPr id="6" name="TextBox 5">
            <a:extLst>
              <a:ext uri="{FF2B5EF4-FFF2-40B4-BE49-F238E27FC236}">
                <a16:creationId xmlns:a16="http://schemas.microsoft.com/office/drawing/2014/main" id="{56E9CDDB-12B9-45AD-8C1A-6C6EC66B9A40}"/>
              </a:ext>
            </a:extLst>
          </p:cNvPr>
          <p:cNvSpPr txBox="1"/>
          <p:nvPr/>
        </p:nvSpPr>
        <p:spPr>
          <a:xfrm>
            <a:off x="4544579" y="3859433"/>
            <a:ext cx="1082082"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August</a:t>
            </a:r>
          </a:p>
        </p:txBody>
      </p:sp>
      <p:sp>
        <p:nvSpPr>
          <p:cNvPr id="7" name="TextBox 6">
            <a:extLst>
              <a:ext uri="{FF2B5EF4-FFF2-40B4-BE49-F238E27FC236}">
                <a16:creationId xmlns:a16="http://schemas.microsoft.com/office/drawing/2014/main" id="{55DE153D-D21D-48B6-96B2-4788EB256CFA}"/>
              </a:ext>
            </a:extLst>
          </p:cNvPr>
          <p:cNvSpPr txBox="1"/>
          <p:nvPr/>
        </p:nvSpPr>
        <p:spPr>
          <a:xfrm>
            <a:off x="6420513" y="3105834"/>
            <a:ext cx="108208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Early Sept</a:t>
            </a:r>
          </a:p>
        </p:txBody>
      </p:sp>
      <p:sp>
        <p:nvSpPr>
          <p:cNvPr id="8" name="TextBox 7">
            <a:extLst>
              <a:ext uri="{FF2B5EF4-FFF2-40B4-BE49-F238E27FC236}">
                <a16:creationId xmlns:a16="http://schemas.microsoft.com/office/drawing/2014/main" id="{414C8568-9D56-496B-985D-41C77EA7D429}"/>
              </a:ext>
            </a:extLst>
          </p:cNvPr>
          <p:cNvSpPr txBox="1"/>
          <p:nvPr/>
        </p:nvSpPr>
        <p:spPr>
          <a:xfrm>
            <a:off x="8334154" y="2625067"/>
            <a:ext cx="108208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Mid Sept</a:t>
            </a:r>
          </a:p>
        </p:txBody>
      </p:sp>
      <p:sp>
        <p:nvSpPr>
          <p:cNvPr id="9" name="TextBox 8">
            <a:extLst>
              <a:ext uri="{FF2B5EF4-FFF2-40B4-BE49-F238E27FC236}">
                <a16:creationId xmlns:a16="http://schemas.microsoft.com/office/drawing/2014/main" id="{A76F56A0-644E-49B4-876B-34E09490B328}"/>
              </a:ext>
            </a:extLst>
          </p:cNvPr>
          <p:cNvSpPr txBox="1"/>
          <p:nvPr/>
        </p:nvSpPr>
        <p:spPr>
          <a:xfrm>
            <a:off x="10351490" y="2150546"/>
            <a:ext cx="108208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Late Sept</a:t>
            </a:r>
          </a:p>
        </p:txBody>
      </p:sp>
    </p:spTree>
    <p:extLst>
      <p:ext uri="{BB962C8B-B14F-4D97-AF65-F5344CB8AC3E}">
        <p14:creationId xmlns:p14="http://schemas.microsoft.com/office/powerpoint/2010/main" val="127812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Phase </a:t>
              </a:r>
              <a:r>
                <a:rPr lang="en-US" sz="3600" dirty="0">
                  <a:solidFill>
                    <a:prstClr val="white"/>
                  </a:solidFill>
                  <a:latin typeface="Arial" panose="020B0604020202020204" pitchFamily="34" charset="0"/>
                  <a:cs typeface="Arial" panose="020B0604020202020204" pitchFamily="34" charset="0"/>
                </a:rPr>
                <a:t>2</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Activities</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300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47DD-133E-48FF-A609-089BB2F17F2F}"/>
              </a:ext>
            </a:extLst>
          </p:cNvPr>
          <p:cNvSpPr>
            <a:spLocks noGrp="1"/>
          </p:cNvSpPr>
          <p:nvPr>
            <p:ph type="title"/>
          </p:nvPr>
        </p:nvSpPr>
        <p:spPr/>
        <p:txBody>
          <a:bodyPr/>
          <a:lstStyle/>
          <a:p>
            <a:r>
              <a:rPr lang="en-US" dirty="0"/>
              <a:t>Phase 2 Business Process Redesign</a:t>
            </a:r>
          </a:p>
        </p:txBody>
      </p:sp>
      <p:pic>
        <p:nvPicPr>
          <p:cNvPr id="3" name="Picture 2">
            <a:extLst>
              <a:ext uri="{FF2B5EF4-FFF2-40B4-BE49-F238E27FC236}">
                <a16:creationId xmlns:a16="http://schemas.microsoft.com/office/drawing/2014/main" id="{78533616-EEB0-4F08-A3A5-97A4AB88A33E}"/>
              </a:ext>
            </a:extLst>
          </p:cNvPr>
          <p:cNvPicPr>
            <a:picLocks noChangeAspect="1"/>
          </p:cNvPicPr>
          <p:nvPr/>
        </p:nvPicPr>
        <p:blipFill>
          <a:blip r:embed="rId2"/>
          <a:stretch>
            <a:fillRect/>
          </a:stretch>
        </p:blipFill>
        <p:spPr>
          <a:xfrm>
            <a:off x="517799" y="2067977"/>
            <a:ext cx="11145805" cy="4420217"/>
          </a:xfrm>
          <a:prstGeom prst="rect">
            <a:avLst/>
          </a:prstGeom>
        </p:spPr>
      </p:pic>
    </p:spTree>
    <p:extLst>
      <p:ext uri="{BB962C8B-B14F-4D97-AF65-F5344CB8AC3E}">
        <p14:creationId xmlns:p14="http://schemas.microsoft.com/office/powerpoint/2010/main" val="241078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man placing sticky notes on wall">
            <a:extLst>
              <a:ext uri="{FF2B5EF4-FFF2-40B4-BE49-F238E27FC236}">
                <a16:creationId xmlns:a16="http://schemas.microsoft.com/office/drawing/2014/main" id="{B8AEE8F2-3DD4-484B-B79E-36C3618DD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3366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CD7668B-CA13-416B-A1B7-98922D95ECAF}"/>
              </a:ext>
            </a:extLst>
          </p:cNvPr>
          <p:cNvSpPr/>
          <p:nvPr/>
        </p:nvSpPr>
        <p:spPr>
          <a:xfrm>
            <a:off x="0" y="-16543"/>
            <a:ext cx="12192000"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DAA748-8361-4359-BEBE-1E41457CCCFA}"/>
              </a:ext>
            </a:extLst>
          </p:cNvPr>
          <p:cNvSpPr txBox="1">
            <a:spLocks/>
          </p:cNvSpPr>
          <p:nvPr/>
        </p:nvSpPr>
        <p:spPr>
          <a:xfrm>
            <a:off x="3105150" y="2611732"/>
            <a:ext cx="6226278" cy="817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Arial" panose="020B0604020202020204" pitchFamily="34" charset="0"/>
                <a:cs typeface="Arial" panose="020B0604020202020204" pitchFamily="34" charset="0"/>
              </a:rPr>
              <a:t>Engagement Opportunities</a:t>
            </a:r>
          </a:p>
        </p:txBody>
      </p:sp>
      <p:cxnSp>
        <p:nvCxnSpPr>
          <p:cNvPr id="3" name="Straight Connector 2">
            <a:extLst>
              <a:ext uri="{FF2B5EF4-FFF2-40B4-BE49-F238E27FC236}">
                <a16:creationId xmlns:a16="http://schemas.microsoft.com/office/drawing/2014/main" id="{85218220-8827-4B4D-A622-BE2FE44F6D58}"/>
              </a:ext>
            </a:extLst>
          </p:cNvPr>
          <p:cNvCxnSpPr/>
          <p:nvPr/>
        </p:nvCxnSpPr>
        <p:spPr>
          <a:xfrm>
            <a:off x="3227439" y="3902148"/>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4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6A748-5F36-485A-8291-6931D315387B}"/>
              </a:ext>
            </a:extLst>
          </p:cNvPr>
          <p:cNvSpPr txBox="1">
            <a:spLocks/>
          </p:cNvSpPr>
          <p:nvPr/>
        </p:nvSpPr>
        <p:spPr>
          <a:xfrm>
            <a:off x="1001288" y="665324"/>
            <a:ext cx="8596668" cy="388077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450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2F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2F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2F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3200" dirty="0">
                <a:solidFill>
                  <a:srgbClr val="092F57"/>
                </a:solidFill>
              </a:rPr>
              <a:t>Welcome! </a:t>
            </a:r>
          </a:p>
          <a:p>
            <a:pPr marL="0" indent="0">
              <a:spcBef>
                <a:spcPts val="0"/>
              </a:spcBef>
              <a:buFont typeface="Arial" panose="020B0604020202020204" pitchFamily="34" charset="0"/>
              <a:buNone/>
              <a:defRPr/>
            </a:pPr>
            <a:endParaRPr lang="en-US" sz="2000" dirty="0">
              <a:solidFill>
                <a:srgbClr val="092F57"/>
              </a:solidFill>
            </a:endParaRPr>
          </a:p>
          <a:p>
            <a:pPr marL="0" indent="0">
              <a:spcBef>
                <a:spcPts val="0"/>
              </a:spcBef>
              <a:buFont typeface="Arial" panose="020B0604020202020204" pitchFamily="34" charset="0"/>
              <a:buNone/>
              <a:defRPr/>
            </a:pPr>
            <a:r>
              <a:rPr lang="en-US" sz="2000" dirty="0">
                <a:solidFill>
                  <a:srgbClr val="FFC000"/>
                </a:solidFill>
              </a:rPr>
              <a:t>Thank you </a:t>
            </a:r>
            <a:r>
              <a:rPr lang="en-US" sz="2000" dirty="0">
                <a:solidFill>
                  <a:srgbClr val="092F57"/>
                </a:solidFill>
              </a:rPr>
              <a:t>for being here! </a:t>
            </a:r>
          </a:p>
          <a:p>
            <a:pPr marL="0" indent="0">
              <a:spcBef>
                <a:spcPts val="0"/>
              </a:spcBef>
              <a:buFont typeface="Arial" panose="020B0604020202020204" pitchFamily="34" charset="0"/>
              <a:buNone/>
              <a:defRPr/>
            </a:pPr>
            <a:endParaRPr lang="en-US" sz="2000" dirty="0">
              <a:solidFill>
                <a:srgbClr val="092F57"/>
              </a:solidFill>
            </a:endParaRPr>
          </a:p>
          <a:p>
            <a:pPr marL="0" indent="0">
              <a:spcBef>
                <a:spcPts val="0"/>
              </a:spcBef>
              <a:buFont typeface="Arial" panose="020B0604020202020204" pitchFamily="34" charset="0"/>
              <a:buNone/>
              <a:defRPr/>
            </a:pPr>
            <a:r>
              <a:rPr lang="en-US" sz="2000" dirty="0">
                <a:solidFill>
                  <a:srgbClr val="092F57"/>
                </a:solidFill>
              </a:rPr>
              <a:t>Thank you all for your flexibility during these unprecedented times! </a:t>
            </a:r>
          </a:p>
          <a:p>
            <a:pPr marL="0" indent="0">
              <a:lnSpc>
                <a:spcPct val="150000"/>
              </a:lnSpc>
              <a:spcBef>
                <a:spcPts val="600"/>
              </a:spcBef>
              <a:buClr>
                <a:srgbClr val="FFB81C"/>
              </a:buClr>
              <a:buFont typeface="Arial" panose="020B0604020202020204" pitchFamily="34" charset="0"/>
              <a:buNone/>
              <a:defRPr/>
            </a:pPr>
            <a:r>
              <a:rPr lang="en-US" sz="2200" dirty="0"/>
              <a:t>Expectations:</a:t>
            </a:r>
          </a:p>
          <a:p>
            <a:pPr marL="578358" lvl="1">
              <a:lnSpc>
                <a:spcPct val="150000"/>
              </a:lnSpc>
              <a:spcBef>
                <a:spcPts val="600"/>
              </a:spcBef>
              <a:buClr>
                <a:srgbClr val="FFB81C"/>
              </a:buClr>
              <a:defRPr/>
            </a:pPr>
            <a:r>
              <a:rPr lang="en-US" sz="1800" dirty="0"/>
              <a:t>Please give presenters your full attention.</a:t>
            </a:r>
          </a:p>
          <a:p>
            <a:pPr marL="578358" lvl="1">
              <a:lnSpc>
                <a:spcPct val="150000"/>
              </a:lnSpc>
              <a:spcBef>
                <a:spcPts val="600"/>
              </a:spcBef>
              <a:buClr>
                <a:srgbClr val="FFB81C"/>
              </a:buClr>
              <a:defRPr/>
            </a:pPr>
            <a:r>
              <a:rPr lang="EN-US" sz="1800" dirty="0"/>
              <a:t>Please </a:t>
            </a:r>
            <a:r>
              <a:rPr lang="en-US" sz="1800" dirty="0"/>
              <a:t>utilize the </a:t>
            </a:r>
            <a:r>
              <a:rPr lang="EN-US" sz="1800" dirty="0"/>
              <a:t>chat </a:t>
            </a:r>
            <a:r>
              <a:rPr lang="en-US" sz="1800" dirty="0"/>
              <a:t>functionality </a:t>
            </a:r>
            <a:r>
              <a:rPr lang="EN-US" sz="1800" dirty="0"/>
              <a:t>(bottom right) </a:t>
            </a:r>
            <a:r>
              <a:rPr lang="en-US" sz="1800" dirty="0"/>
              <a:t>to ask questions, </a:t>
            </a:r>
            <a:r>
              <a:rPr lang="EN-US" sz="1800" dirty="0"/>
              <a:t>or wait until the end of </a:t>
            </a:r>
            <a:r>
              <a:rPr lang="en-US" sz="1800" dirty="0"/>
              <a:t>the </a:t>
            </a:r>
            <a:r>
              <a:rPr lang="EN-US" sz="1800" dirty="0"/>
              <a:t>presentation to come off of mute and ask</a:t>
            </a:r>
            <a:r>
              <a:rPr lang="en-US" sz="1800" dirty="0">
                <a:solidFill>
                  <a:prstClr val="black"/>
                </a:solidFill>
              </a:rPr>
              <a:t>.</a:t>
            </a:r>
            <a:r>
              <a:rPr lang="EN-US" sz="1800" dirty="0">
                <a:solidFill>
                  <a:prstClr val="black"/>
                </a:solidFill>
              </a:rPr>
              <a:t> </a:t>
            </a:r>
            <a:endParaRPr lang="en-US" sz="1800" dirty="0">
              <a:solidFill>
                <a:prstClr val="black"/>
              </a:solidFill>
            </a:endParaRPr>
          </a:p>
          <a:p>
            <a:pPr marL="578358" lvl="1">
              <a:lnSpc>
                <a:spcPct val="150000"/>
              </a:lnSpc>
              <a:spcBef>
                <a:spcPts val="600"/>
              </a:spcBef>
              <a:buClr>
                <a:srgbClr val="FFB81C"/>
              </a:buClr>
              <a:defRPr/>
            </a:pPr>
            <a:r>
              <a:rPr lang="en-US" sz="1800" dirty="0"/>
              <a:t>This meeting is being recorded and will be provided in the follow-up email.</a:t>
            </a:r>
            <a:endParaRPr lang="EN-US" sz="1800" dirty="0"/>
          </a:p>
          <a:p>
            <a:pPr>
              <a:buFont typeface="Wingdings" panose="05000000000000000000" pitchFamily="2" charset="2"/>
              <a:buChar char="§"/>
            </a:pPr>
            <a:endParaRPr lang="en-US" dirty="0">
              <a:solidFill>
                <a:srgbClr val="092F57"/>
              </a:solidFill>
            </a:endParaRPr>
          </a:p>
        </p:txBody>
      </p:sp>
      <p:pic>
        <p:nvPicPr>
          <p:cNvPr id="4" name="Picture 3">
            <a:extLst>
              <a:ext uri="{FF2B5EF4-FFF2-40B4-BE49-F238E27FC236}">
                <a16:creationId xmlns:a16="http://schemas.microsoft.com/office/drawing/2014/main" id="{9252BB28-BBA1-4992-8B27-255CBADDB20C}"/>
              </a:ext>
            </a:extLst>
          </p:cNvPr>
          <p:cNvPicPr>
            <a:picLocks noChangeAspect="1"/>
          </p:cNvPicPr>
          <p:nvPr/>
        </p:nvPicPr>
        <p:blipFill rotWithShape="1">
          <a:blip r:embed="rId2"/>
          <a:srcRect l="24545" t="-5612" r="-7206" b="-2669"/>
          <a:stretch/>
        </p:blipFill>
        <p:spPr>
          <a:xfrm>
            <a:off x="1411261" y="5252054"/>
            <a:ext cx="9848017" cy="504968"/>
          </a:xfrm>
          <a:prstGeom prst="rect">
            <a:avLst/>
          </a:prstGeom>
        </p:spPr>
      </p:pic>
      <p:sp>
        <p:nvSpPr>
          <p:cNvPr id="5" name="Rectangle 4">
            <a:extLst>
              <a:ext uri="{FF2B5EF4-FFF2-40B4-BE49-F238E27FC236}">
                <a16:creationId xmlns:a16="http://schemas.microsoft.com/office/drawing/2014/main" id="{77A8DA71-2200-4222-BB4D-C9807C774B44}"/>
              </a:ext>
            </a:extLst>
          </p:cNvPr>
          <p:cNvSpPr/>
          <p:nvPr/>
        </p:nvSpPr>
        <p:spPr>
          <a:xfrm>
            <a:off x="1895059" y="5285186"/>
            <a:ext cx="1023101" cy="504967"/>
          </a:xfrm>
          <a:prstGeom prst="rect">
            <a:avLst/>
          </a:prstGeom>
          <a:noFill/>
          <a:ln w="38100">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B3B44B7-676D-42D9-B7BD-699D6B40CF08}"/>
              </a:ext>
            </a:extLst>
          </p:cNvPr>
          <p:cNvSpPr/>
          <p:nvPr/>
        </p:nvSpPr>
        <p:spPr>
          <a:xfrm>
            <a:off x="5835404" y="5246818"/>
            <a:ext cx="457466" cy="504967"/>
          </a:xfrm>
          <a:prstGeom prst="rect">
            <a:avLst/>
          </a:prstGeom>
          <a:noFill/>
          <a:ln w="38100">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441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C98511-0278-4982-B0B6-37A96358BCE3}"/>
              </a:ext>
            </a:extLst>
          </p:cNvPr>
          <p:cNvGraphicFramePr>
            <a:graphicFrameLocks noGrp="1"/>
          </p:cNvGraphicFramePr>
          <p:nvPr>
            <p:extLst>
              <p:ext uri="{D42A27DB-BD31-4B8C-83A1-F6EECF244321}">
                <p14:modId xmlns:p14="http://schemas.microsoft.com/office/powerpoint/2010/main" val="3186505429"/>
              </p:ext>
            </p:extLst>
          </p:nvPr>
        </p:nvGraphicFramePr>
        <p:xfrm>
          <a:off x="448370" y="3062791"/>
          <a:ext cx="11284663" cy="3065550"/>
        </p:xfrm>
        <a:graphic>
          <a:graphicData uri="http://schemas.openxmlformats.org/drawingml/2006/table">
            <a:tbl>
              <a:tblPr firstRow="1" bandRow="1">
                <a:tableStyleId>{21E4AEA4-8DFA-4A89-87EB-49C32662AFE0}</a:tableStyleId>
              </a:tblPr>
              <a:tblGrid>
                <a:gridCol w="3794710">
                  <a:extLst>
                    <a:ext uri="{9D8B030D-6E8A-4147-A177-3AD203B41FA5}">
                      <a16:colId xmlns:a16="http://schemas.microsoft.com/office/drawing/2014/main" val="2715358304"/>
                    </a:ext>
                  </a:extLst>
                </a:gridCol>
                <a:gridCol w="2287136">
                  <a:extLst>
                    <a:ext uri="{9D8B030D-6E8A-4147-A177-3AD203B41FA5}">
                      <a16:colId xmlns:a16="http://schemas.microsoft.com/office/drawing/2014/main" val="3979161108"/>
                    </a:ext>
                  </a:extLst>
                </a:gridCol>
                <a:gridCol w="1651631">
                  <a:extLst>
                    <a:ext uri="{9D8B030D-6E8A-4147-A177-3AD203B41FA5}">
                      <a16:colId xmlns:a16="http://schemas.microsoft.com/office/drawing/2014/main" val="2786905575"/>
                    </a:ext>
                  </a:extLst>
                </a:gridCol>
                <a:gridCol w="3551186">
                  <a:extLst>
                    <a:ext uri="{9D8B030D-6E8A-4147-A177-3AD203B41FA5}">
                      <a16:colId xmlns:a16="http://schemas.microsoft.com/office/drawing/2014/main" val="1031165784"/>
                    </a:ext>
                  </a:extLst>
                </a:gridCol>
              </a:tblGrid>
              <a:tr h="596670">
                <a:tc>
                  <a:txBody>
                    <a:bodyPr/>
                    <a:lstStyle/>
                    <a:p>
                      <a:pPr algn="ctr"/>
                      <a:r>
                        <a:rPr lang="en-US" dirty="0">
                          <a:latin typeface="Arial" panose="020B0604020202020204" pitchFamily="34" charset="0"/>
                          <a:cs typeface="Arial" panose="020B0604020202020204" pitchFamily="34" charset="0"/>
                        </a:rPr>
                        <a:t>Type of Engagement</a:t>
                      </a:r>
                    </a:p>
                  </a:txBody>
                  <a:tcPr anchor="ctr">
                    <a:solidFill>
                      <a:srgbClr val="092F57"/>
                    </a:solidFill>
                  </a:tcPr>
                </a:tc>
                <a:tc>
                  <a:txBody>
                    <a:bodyPr/>
                    <a:lstStyle/>
                    <a:p>
                      <a:pPr algn="ctr"/>
                      <a:r>
                        <a:rPr lang="en-US" dirty="0">
                          <a:latin typeface="Arial" panose="020B0604020202020204" pitchFamily="34" charset="0"/>
                          <a:cs typeface="Arial" panose="020B0604020202020204" pitchFamily="34" charset="0"/>
                        </a:rPr>
                        <a:t>Date</a:t>
                      </a:r>
                    </a:p>
                  </a:txBody>
                  <a:tcPr anchor="ctr">
                    <a:solidFill>
                      <a:srgbClr val="092F57"/>
                    </a:solidFill>
                  </a:tcPr>
                </a:tc>
                <a:tc>
                  <a:txBody>
                    <a:bodyPr/>
                    <a:lstStyle/>
                    <a:p>
                      <a:pPr algn="ctr"/>
                      <a:r>
                        <a:rPr lang="en-US" dirty="0">
                          <a:latin typeface="Arial" panose="020B0604020202020204" pitchFamily="34" charset="0"/>
                          <a:cs typeface="Arial" panose="020B0604020202020204" pitchFamily="34" charset="0"/>
                        </a:rPr>
                        <a:t>Time</a:t>
                      </a:r>
                    </a:p>
                  </a:txBody>
                  <a:tcPr anchor="ctr">
                    <a:solidFill>
                      <a:srgbClr val="092F57"/>
                    </a:solidFill>
                  </a:tcPr>
                </a:tc>
                <a:tc>
                  <a:txBody>
                    <a:bodyPr/>
                    <a:lstStyle/>
                    <a:p>
                      <a:pPr algn="ctr"/>
                      <a:r>
                        <a:rPr lang="en-US" dirty="0">
                          <a:latin typeface="Arial" panose="020B0604020202020204" pitchFamily="34" charset="0"/>
                          <a:cs typeface="Arial" panose="020B0604020202020204" pitchFamily="34" charset="0"/>
                        </a:rPr>
                        <a:t>Topic</a:t>
                      </a:r>
                    </a:p>
                  </a:txBody>
                  <a:tcPr anchor="ctr">
                    <a:solidFill>
                      <a:srgbClr val="092F57"/>
                    </a:solidFill>
                  </a:tcPr>
                </a:tc>
                <a:extLst>
                  <a:ext uri="{0D108BD9-81ED-4DB2-BD59-A6C34878D82A}">
                    <a16:rowId xmlns:a16="http://schemas.microsoft.com/office/drawing/2014/main" val="1557540212"/>
                  </a:ext>
                </a:extLst>
              </a:tr>
              <a:tr h="822960">
                <a:tc>
                  <a:txBody>
                    <a:bodyPr/>
                    <a:lstStyle/>
                    <a:p>
                      <a:pPr algn="ctr"/>
                      <a:r>
                        <a:rPr lang="en-US" sz="1600" dirty="0">
                          <a:solidFill>
                            <a:srgbClr val="092F57"/>
                          </a:solidFill>
                          <a:latin typeface="Arial" panose="020B0604020202020204" pitchFamily="34" charset="0"/>
                          <a:cs typeface="Arial" panose="020B0604020202020204" pitchFamily="34" charset="0"/>
                        </a:rPr>
                        <a:t>Statewide Showcase</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September 14</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&amp; 16</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1:00 PM</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Accrual Accounting</a:t>
                      </a:r>
                    </a:p>
                  </a:txBody>
                  <a:tcPr anchor="ctr">
                    <a:solidFill>
                      <a:schemeClr val="bg1">
                        <a:lumMod val="95000"/>
                      </a:schemeClr>
                    </a:solidFill>
                  </a:tcPr>
                </a:tc>
                <a:extLst>
                  <a:ext uri="{0D108BD9-81ED-4DB2-BD59-A6C34878D82A}">
                    <a16:rowId xmlns:a16="http://schemas.microsoft.com/office/drawing/2014/main" val="1123040849"/>
                  </a:ext>
                </a:extLst>
              </a:tr>
              <a:tr h="822960">
                <a:tc>
                  <a:txBody>
                    <a:bodyPr/>
                    <a:lstStyle/>
                    <a:p>
                      <a:pPr algn="ctr"/>
                      <a:r>
                        <a:rPr lang="en-US" sz="1600" dirty="0">
                          <a:solidFill>
                            <a:srgbClr val="092F57"/>
                          </a:solidFill>
                          <a:latin typeface="Arial" panose="020B0604020202020204" pitchFamily="34" charset="0"/>
                          <a:cs typeface="Arial" panose="020B0604020202020204" pitchFamily="34" charset="0"/>
                        </a:rPr>
                        <a:t>September Learning Lab Option #1</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September 7</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10 am – 11 am</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EDI &amp; Punchout</a:t>
                      </a:r>
                    </a:p>
                  </a:txBody>
                  <a:tcPr anchor="ctr">
                    <a:solidFill>
                      <a:schemeClr val="bg1">
                        <a:lumMod val="95000"/>
                      </a:schemeClr>
                    </a:solidFill>
                  </a:tcPr>
                </a:tc>
                <a:extLst>
                  <a:ext uri="{0D108BD9-81ED-4DB2-BD59-A6C34878D82A}">
                    <a16:rowId xmlns:a16="http://schemas.microsoft.com/office/drawing/2014/main" val="869029540"/>
                  </a:ext>
                </a:extLst>
              </a:tr>
              <a:tr h="8229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092F57"/>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92F57"/>
                          </a:solidFill>
                          <a:latin typeface="Arial" panose="020B0604020202020204" pitchFamily="34" charset="0"/>
                          <a:cs typeface="Arial" panose="020B0604020202020204" pitchFamily="34" charset="0"/>
                        </a:rPr>
                        <a:t>September Learning Lab Option #2</a:t>
                      </a:r>
                    </a:p>
                    <a:p>
                      <a:pPr algn="ctr"/>
                      <a:endParaRPr lang="en-US" sz="1600" dirty="0">
                        <a:solidFill>
                          <a:srgbClr val="092F57"/>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September 9</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a:t>
                      </a:r>
                    </a:p>
                  </a:txBody>
                  <a:tcPr anchor="ctr">
                    <a:solidFill>
                      <a:schemeClr val="bg1">
                        <a:lumMod val="95000"/>
                      </a:schemeClr>
                    </a:solidFill>
                  </a:tcPr>
                </a:tc>
                <a:tc>
                  <a:txBody>
                    <a:bodyPr/>
                    <a:lstStyle/>
                    <a:p>
                      <a:pPr algn="ctr"/>
                      <a:r>
                        <a:rPr lang="en-US" sz="1600" dirty="0">
                          <a:solidFill>
                            <a:srgbClr val="092F57"/>
                          </a:solidFill>
                          <a:latin typeface="Arial" panose="020B0604020202020204" pitchFamily="34" charset="0"/>
                          <a:cs typeface="Arial" panose="020B0604020202020204" pitchFamily="34" charset="0"/>
                        </a:rPr>
                        <a:t>2 pm – 3 pm</a:t>
                      </a:r>
                    </a:p>
                  </a:txBody>
                  <a:tcPr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92F57"/>
                          </a:solidFill>
                          <a:latin typeface="Arial" panose="020B0604020202020204" pitchFamily="34" charset="0"/>
                          <a:cs typeface="Arial" panose="020B0604020202020204" pitchFamily="34" charset="0"/>
                        </a:rPr>
                        <a:t>EDI &amp; Punchout</a:t>
                      </a:r>
                    </a:p>
                    <a:p>
                      <a:pPr algn="ctr"/>
                      <a:endParaRPr lang="en-US" sz="1600" dirty="0">
                        <a:solidFill>
                          <a:srgbClr val="092F57"/>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559739621"/>
                  </a:ext>
                </a:extLst>
              </a:tr>
            </a:tbl>
          </a:graphicData>
        </a:graphic>
      </p:graphicFrame>
      <p:grpSp>
        <p:nvGrpSpPr>
          <p:cNvPr id="2" name="Group 1">
            <a:extLst>
              <a:ext uri="{FF2B5EF4-FFF2-40B4-BE49-F238E27FC236}">
                <a16:creationId xmlns:a16="http://schemas.microsoft.com/office/drawing/2014/main" id="{1407E1F4-C71D-4705-9662-74CC33497AF7}"/>
              </a:ext>
            </a:extLst>
          </p:cNvPr>
          <p:cNvGrpSpPr/>
          <p:nvPr/>
        </p:nvGrpSpPr>
        <p:grpSpPr>
          <a:xfrm>
            <a:off x="1094047" y="2001676"/>
            <a:ext cx="10392506" cy="634929"/>
            <a:chOff x="1017847" y="1743963"/>
            <a:chExt cx="10392506" cy="634929"/>
          </a:xfrm>
        </p:grpSpPr>
        <p:sp>
          <p:nvSpPr>
            <p:cNvPr id="3" name="TextBox 2">
              <a:extLst>
                <a:ext uri="{FF2B5EF4-FFF2-40B4-BE49-F238E27FC236}">
                  <a16:creationId xmlns:a16="http://schemas.microsoft.com/office/drawing/2014/main" id="{5537B3A5-5EB9-498E-9D93-0DEB6BAC701D}"/>
                </a:ext>
              </a:extLst>
            </p:cNvPr>
            <p:cNvSpPr txBox="1"/>
            <p:nvPr/>
          </p:nvSpPr>
          <p:spPr>
            <a:xfrm>
              <a:off x="1178699" y="1883663"/>
              <a:ext cx="10231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92F57"/>
                  </a:solidFill>
                  <a:latin typeface="Arial" panose="020B0604020202020204" pitchFamily="34" charset="0"/>
                  <a:cs typeface="Arial" panose="020B0604020202020204" pitchFamily="34" charset="0"/>
                </a:rPr>
                <a:t>Upcoming engagement opportunities to learn more about Luma. Please help us spread the word!</a:t>
              </a:r>
              <a:endParaRPr kumimoji="0" lang="en-US"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93D95E3A-B3CC-46B8-9A5E-9C0B580F140D}"/>
                </a:ext>
              </a:extLst>
            </p:cNvPr>
            <p:cNvCxnSpPr>
              <a:cxnSpLocks/>
            </p:cNvCxnSpPr>
            <p:nvPr/>
          </p:nvCxnSpPr>
          <p:spPr>
            <a:xfrm>
              <a:off x="1017847" y="1743963"/>
              <a:ext cx="0" cy="63492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grpSp>
      <p:sp>
        <p:nvSpPr>
          <p:cNvPr id="6" name="Title 5">
            <a:extLst>
              <a:ext uri="{FF2B5EF4-FFF2-40B4-BE49-F238E27FC236}">
                <a16:creationId xmlns:a16="http://schemas.microsoft.com/office/drawing/2014/main" id="{5A962F24-6865-44DA-B0D6-4C3ABD315EB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Engagement Opportunities</a:t>
            </a:r>
          </a:p>
        </p:txBody>
      </p:sp>
    </p:spTree>
    <p:extLst>
      <p:ext uri="{BB962C8B-B14F-4D97-AF65-F5344CB8AC3E}">
        <p14:creationId xmlns:p14="http://schemas.microsoft.com/office/powerpoint/2010/main" val="374163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017A0-5FF0-4310-A327-587C127ED747}"/>
              </a:ext>
            </a:extLst>
          </p:cNvPr>
          <p:cNvPicPr>
            <a:picLocks noChangeAspect="1"/>
          </p:cNvPicPr>
          <p:nvPr/>
        </p:nvPicPr>
        <p:blipFill>
          <a:blip r:embed="rId3"/>
          <a:stretch>
            <a:fillRect/>
          </a:stretch>
        </p:blipFill>
        <p:spPr>
          <a:xfrm>
            <a:off x="0" y="0"/>
            <a:ext cx="12192000" cy="6336632"/>
          </a:xfrm>
          <a:prstGeom prst="rect">
            <a:avLst/>
          </a:prstGeom>
        </p:spPr>
      </p:pic>
      <p:sp>
        <p:nvSpPr>
          <p:cNvPr id="15" name="Rectangle 14">
            <a:extLst>
              <a:ext uri="{FF2B5EF4-FFF2-40B4-BE49-F238E27FC236}">
                <a16:creationId xmlns:a16="http://schemas.microsoft.com/office/drawing/2014/main" id="{8FA2BD46-9979-4409-A9FB-A3BA4A88E60D}"/>
              </a:ext>
            </a:extLst>
          </p:cNvPr>
          <p:cNvSpPr/>
          <p:nvPr/>
        </p:nvSpPr>
        <p:spPr>
          <a:xfrm>
            <a:off x="0" y="-16543"/>
            <a:ext cx="12192000"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9BF03C58-42E1-450C-8873-4A7996078DC4}"/>
              </a:ext>
            </a:extLst>
          </p:cNvPr>
          <p:cNvGrpSpPr/>
          <p:nvPr/>
        </p:nvGrpSpPr>
        <p:grpSpPr>
          <a:xfrm>
            <a:off x="3105150" y="2245203"/>
            <a:ext cx="5981700" cy="2367594"/>
            <a:chOff x="3105152" y="3268791"/>
            <a:chExt cx="5981700" cy="2367594"/>
          </a:xfrm>
        </p:grpSpPr>
        <p:sp>
          <p:nvSpPr>
            <p:cNvPr id="17" name="Title 1">
              <a:extLst>
                <a:ext uri="{FF2B5EF4-FFF2-40B4-BE49-F238E27FC236}">
                  <a16:creationId xmlns:a16="http://schemas.microsoft.com/office/drawing/2014/main" id="{AB4004B4-CD51-4388-92B3-C79C3FC2E744}"/>
                </a:ext>
              </a:extLst>
            </p:cNvPr>
            <p:cNvSpPr txBox="1">
              <a:spLocks/>
            </p:cNvSpPr>
            <p:nvPr/>
          </p:nvSpPr>
          <p:spPr>
            <a:xfrm>
              <a:off x="3105152" y="3268791"/>
              <a:ext cx="5981700" cy="2367594"/>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92F57"/>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Know Do Share Report</a:t>
              </a:r>
            </a:p>
            <a:p>
              <a:pPr algn="ctr"/>
              <a:r>
                <a:rPr lang="en-US" dirty="0">
                  <a:solidFill>
                    <a:schemeClr val="bg1"/>
                  </a:solidFill>
                </a:rPr>
                <a:t>(K.D.S.R.)</a:t>
              </a:r>
            </a:p>
          </p:txBody>
        </p:sp>
        <p:cxnSp>
          <p:nvCxnSpPr>
            <p:cNvPr id="18" name="Straight Connector 17">
              <a:extLst>
                <a:ext uri="{FF2B5EF4-FFF2-40B4-BE49-F238E27FC236}">
                  <a16:creationId xmlns:a16="http://schemas.microsoft.com/office/drawing/2014/main" id="{ABA91D98-5AF1-4843-AC8E-9BA68F64DDB0}"/>
                </a:ext>
              </a:extLst>
            </p:cNvPr>
            <p:cNvCxnSpPr/>
            <p:nvPr/>
          </p:nvCxnSpPr>
          <p:spPr>
            <a:xfrm>
              <a:off x="3105152" y="466424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759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Phase 1 K.D.S.R.</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566838" y="1506125"/>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512218" y="1486824"/>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3" name="TextBox 12">
            <a:extLst>
              <a:ext uri="{FF2B5EF4-FFF2-40B4-BE49-F238E27FC236}">
                <a16:creationId xmlns:a16="http://schemas.microsoft.com/office/drawing/2014/main" id="{0810D87A-BA26-492E-A473-C67B033B2D98}"/>
              </a:ext>
            </a:extLst>
          </p:cNvPr>
          <p:cNvSpPr txBox="1"/>
          <p:nvPr/>
        </p:nvSpPr>
        <p:spPr>
          <a:xfrm>
            <a:off x="6649346" y="2022613"/>
            <a:ext cx="2503933" cy="4319131"/>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Statewide Showcase:</a:t>
            </a:r>
          </a:p>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What: </a:t>
            </a:r>
            <a:r>
              <a:rPr lang="en-US" sz="1050" dirty="0">
                <a:solidFill>
                  <a:srgbClr val="092F57"/>
                </a:solidFill>
                <a:latin typeface="Arial" panose="020B0604020202020204" pitchFamily="34" charset="0"/>
                <a:cs typeface="Arial" panose="020B0604020202020204" pitchFamily="34" charset="0"/>
              </a:rPr>
              <a:t>Accrual Accounting</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When: </a:t>
            </a:r>
            <a:r>
              <a:rPr lang="en-US" sz="1050" dirty="0">
                <a:solidFill>
                  <a:srgbClr val="092F57"/>
                </a:solidFill>
                <a:latin typeface="Arial" panose="020B0604020202020204" pitchFamily="34" charset="0"/>
                <a:cs typeface="Arial" panose="020B0604020202020204" pitchFamily="34" charset="0"/>
              </a:rPr>
              <a:t>September 14</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&amp; 16</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1 – 2 pm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Where: </a:t>
            </a:r>
            <a:r>
              <a:rPr lang="en-US" sz="1050" dirty="0">
                <a:solidFill>
                  <a:srgbClr val="092F57"/>
                </a:solidFill>
                <a:latin typeface="Arial" panose="020B0604020202020204" pitchFamily="34" charset="0"/>
                <a:cs typeface="Arial" panose="020B0604020202020204" pitchFamily="34" charset="0"/>
              </a:rPr>
              <a:t>Virtual meeting. Your Agency Advocate will send out a meeting invite!</a:t>
            </a:r>
          </a:p>
          <a:p>
            <a:endParaRPr lang="en-US" sz="1050" dirty="0">
              <a:solidFill>
                <a:srgbClr val="092F57"/>
              </a:solidFill>
              <a:latin typeface="Arial" panose="020B0604020202020204" pitchFamily="34" charset="0"/>
              <a:cs typeface="Arial" panose="020B0604020202020204" pitchFamily="34" charset="0"/>
            </a:endParaRP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Luma Learning Labs: </a:t>
            </a:r>
          </a:p>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What: </a:t>
            </a:r>
            <a:r>
              <a:rPr lang="en-US" sz="1050" dirty="0">
                <a:solidFill>
                  <a:srgbClr val="092F57"/>
                </a:solidFill>
                <a:latin typeface="Arial" panose="020B0604020202020204" pitchFamily="34" charset="0"/>
                <a:cs typeface="Arial" panose="020B0604020202020204" pitchFamily="34" charset="0"/>
              </a:rPr>
              <a:t>EDI &amp; Punchout</a:t>
            </a:r>
          </a:p>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When: </a:t>
            </a:r>
            <a:r>
              <a:rPr lang="en-US" sz="1050" dirty="0">
                <a:solidFill>
                  <a:srgbClr val="092F57"/>
                </a:solidFill>
                <a:latin typeface="Arial" panose="020B0604020202020204" pitchFamily="34" charset="0"/>
                <a:cs typeface="Arial" panose="020B0604020202020204" pitchFamily="34" charset="0"/>
              </a:rPr>
              <a:t>September 7</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10-11 AM</a:t>
            </a:r>
          </a:p>
          <a:p>
            <a:pPr lvl="1"/>
            <a:r>
              <a:rPr lang="en-US" sz="1050" dirty="0">
                <a:solidFill>
                  <a:srgbClr val="092F57"/>
                </a:solidFill>
                <a:latin typeface="Arial" panose="020B0604020202020204" pitchFamily="34" charset="0"/>
                <a:cs typeface="Arial" panose="020B0604020202020204" pitchFamily="34" charset="0"/>
              </a:rPr>
              <a:t>September 9</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2-3 PM</a:t>
            </a:r>
          </a:p>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Where: </a:t>
            </a:r>
            <a:r>
              <a:rPr lang="en-US" sz="1050" dirty="0">
                <a:solidFill>
                  <a:srgbClr val="092F57"/>
                </a:solidFill>
                <a:latin typeface="Arial" panose="020B0604020202020204" pitchFamily="34" charset="0"/>
                <a:cs typeface="Arial" panose="020B0604020202020204" pitchFamily="34" charset="0"/>
              </a:rPr>
              <a:t>Virtual meeting. Use the link below to RSVP!</a:t>
            </a:r>
          </a:p>
          <a:p>
            <a:pPr>
              <a:spcBef>
                <a:spcPts val="409"/>
              </a:spcBef>
              <a:spcAft>
                <a:spcPts val="409"/>
              </a:spcAft>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a:p>
            <a:pPr>
              <a:spcBef>
                <a:spcPts val="600"/>
              </a:spcBef>
            </a:pP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407945" cy="1384995"/>
          </a:xfrm>
          <a:prstGeom prst="rect">
            <a:avLst/>
          </a:prstGeom>
          <a:noFill/>
        </p:spPr>
        <p:txBody>
          <a:bodyPr wrap="square" rtlCol="0">
            <a:spAutoFit/>
          </a:bodyPr>
          <a:lstStyle/>
          <a:p>
            <a:endParaRPr lang="en-US" sz="1050" b="1"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9" name="TextBox 18">
            <a:extLst>
              <a:ext uri="{FF2B5EF4-FFF2-40B4-BE49-F238E27FC236}">
                <a16:creationId xmlns:a16="http://schemas.microsoft.com/office/drawing/2014/main" id="{5EE6544E-36A8-4EF9-859D-33A01A5A1839}"/>
              </a:ext>
            </a:extLst>
          </p:cNvPr>
          <p:cNvSpPr txBox="1"/>
          <p:nvPr/>
        </p:nvSpPr>
        <p:spPr>
          <a:xfrm>
            <a:off x="4249482" y="6026969"/>
            <a:ext cx="3693035" cy="307777"/>
          </a:xfrm>
          <a:prstGeom prst="rect">
            <a:avLst/>
          </a:prstGeom>
          <a:noFill/>
        </p:spPr>
        <p:txBody>
          <a:bodyPr wrap="square" rtlCol="0">
            <a:spAutoFit/>
          </a:bodyPr>
          <a:lstStyle/>
          <a:p>
            <a:pPr algn="ctr"/>
            <a:r>
              <a:rPr lang="en-US" sz="1400" dirty="0">
                <a:solidFill>
                  <a:srgbClr val="092F57"/>
                </a:solidFill>
                <a:latin typeface="Arial" panose="020B0604020202020204" pitchFamily="34" charset="0"/>
                <a:cs typeface="Arial" panose="020B0604020202020204" pitchFamily="34" charset="0"/>
              </a:rPr>
              <a:t>September 1st, 2021 </a:t>
            </a: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423E39FC-7DF7-42AB-BB3C-1605AB53916D}"/>
              </a:ext>
            </a:extLst>
          </p:cNvPr>
          <p:cNvSpPr txBox="1"/>
          <p:nvPr/>
        </p:nvSpPr>
        <p:spPr>
          <a:xfrm>
            <a:off x="3462746" y="2340791"/>
            <a:ext cx="2365571" cy="1223412"/>
          </a:xfrm>
          <a:prstGeom prst="rect">
            <a:avLst/>
          </a:prstGeom>
          <a:noFill/>
        </p:spPr>
        <p:txBody>
          <a:bodyPr wrap="square" lIns="91440" rIns="0" rtlCol="0">
            <a:spAutoFit/>
          </a:bodyPr>
          <a:lstStyle/>
          <a:p>
            <a:pPr fontAlgn="ctr"/>
            <a:endParaRPr lang="en-US" sz="1050" b="1"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If your agency is currently working with the Luma Project team on an interface or conversion, please maintain momentum to bring those to completion. </a:t>
            </a:r>
          </a:p>
          <a:p>
            <a:pPr fontAlgn="ctr"/>
            <a:endParaRPr lang="en-US" sz="1050" dirty="0">
              <a:solidFill>
                <a:srgbClr val="092F57"/>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9785CA0-7AD4-4827-AFDF-F741B98EE00A}"/>
              </a:ext>
            </a:extLst>
          </p:cNvPr>
          <p:cNvSpPr txBox="1"/>
          <p:nvPr/>
        </p:nvSpPr>
        <p:spPr>
          <a:xfrm>
            <a:off x="526460" y="1845664"/>
            <a:ext cx="2527916" cy="2192908"/>
          </a:xfrm>
          <a:prstGeom prst="rect">
            <a:avLst/>
          </a:prstGeom>
          <a:noFill/>
        </p:spPr>
        <p:txBody>
          <a:bodyPr wrap="square" lIns="91440" rIns="0" rtlCol="0">
            <a:spAutoFit/>
          </a:bodyPr>
          <a:lstStyle/>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Phase 1 Go-live: </a:t>
            </a:r>
            <a:r>
              <a:rPr lang="en-US" sz="1050" dirty="0">
                <a:solidFill>
                  <a:srgbClr val="092F57"/>
                </a:solidFill>
                <a:latin typeface="Arial" panose="020B0604020202020204" pitchFamily="34" charset="0"/>
                <a:cs typeface="Arial" panose="020B0604020202020204" pitchFamily="34" charset="0"/>
              </a:rPr>
              <a:t>Phase 1 of the Luma Project will go live on July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2022 with the Finance and Procurement modules.</a:t>
            </a:r>
          </a:p>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Agency Approval Workflows: </a:t>
            </a:r>
            <a:endParaRPr lang="en-US" sz="1050" dirty="0">
              <a:solidFill>
                <a:srgbClr val="092F57"/>
              </a:solidFill>
              <a:latin typeface="Arial" panose="020B0604020202020204" pitchFamily="34" charset="0"/>
              <a:cs typeface="Arial" panose="020B0604020202020204" pitchFamily="34" charset="0"/>
            </a:endParaRPr>
          </a:p>
          <a:p>
            <a:pPr fontAlgn="ctr"/>
            <a:r>
              <a:rPr lang="en-US" sz="1050" dirty="0">
                <a:solidFill>
                  <a:srgbClr val="092F57"/>
                </a:solidFill>
                <a:latin typeface="Arial" panose="020B0604020202020204" pitchFamily="34" charset="0"/>
                <a:cs typeface="Arial" panose="020B0604020202020204" pitchFamily="34" charset="0"/>
              </a:rPr>
              <a:t>Approval workflow complexity is going to be based on a “T-Shirt”. The Approval Workflows workbook or Survey is planned to be distributed in September.</a:t>
            </a:r>
          </a:p>
          <a:p>
            <a:pPr fontAlgn="ctr"/>
            <a:endParaRPr lang="en-US" sz="1050" b="1" dirty="0">
              <a:solidFill>
                <a:srgbClr val="092F57"/>
              </a:solidFill>
              <a:latin typeface="Arial" panose="020B0604020202020204" pitchFamily="34" charset="0"/>
              <a:cs typeface="Arial" panose="020B0604020202020204" pitchFamily="34" charset="0"/>
            </a:endParaRPr>
          </a:p>
          <a:p>
            <a:pPr fontAlgn="ctr"/>
            <a:endParaRPr lang="en-US" sz="1050" b="1" dirty="0">
              <a:solidFill>
                <a:srgbClr val="092F57"/>
              </a:solidFill>
              <a:latin typeface="Arial" panose="020B0604020202020204" pitchFamily="34" charset="0"/>
              <a:cs typeface="Arial" panose="020B0604020202020204" pitchFamily="34" charset="0"/>
            </a:endParaRPr>
          </a:p>
          <a:p>
            <a:pPr fontAlgn="ctr"/>
            <a:endParaRPr lang="en-US" sz="1050" b="1" dirty="0">
              <a:solidFill>
                <a:srgbClr val="092F57"/>
              </a:solidFill>
              <a:latin typeface="Arial" panose="020B0604020202020204" pitchFamily="34" charset="0"/>
              <a:cs typeface="Arial" panose="020B0604020202020204" pitchFamily="34" charset="0"/>
            </a:endParaRPr>
          </a:p>
        </p:txBody>
      </p:sp>
      <p:sp>
        <p:nvSpPr>
          <p:cNvPr id="12" name="Rectangle: Rounded Corners 11">
            <a:hlinkClick r:id="rId12"/>
            <a:extLst>
              <a:ext uri="{FF2B5EF4-FFF2-40B4-BE49-F238E27FC236}">
                <a16:creationId xmlns:a16="http://schemas.microsoft.com/office/drawing/2014/main" id="{FF6DAF9D-4D46-47A0-95A6-71F605F21585}"/>
              </a:ext>
            </a:extLst>
          </p:cNvPr>
          <p:cNvSpPr/>
          <p:nvPr/>
        </p:nvSpPr>
        <p:spPr>
          <a:xfrm>
            <a:off x="7111062" y="5405800"/>
            <a:ext cx="1349828" cy="480034"/>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RSVP Here</a:t>
            </a:r>
          </a:p>
        </p:txBody>
      </p:sp>
    </p:spTree>
    <p:extLst>
      <p:ext uri="{BB962C8B-B14F-4D97-AF65-F5344CB8AC3E}">
        <p14:creationId xmlns:p14="http://schemas.microsoft.com/office/powerpoint/2010/main" val="249168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39C1F-7DE0-43EB-9466-7E2DEC6A38A4}"/>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 name="Picture 2">
            <a:extLst>
              <a:ext uri="{FF2B5EF4-FFF2-40B4-BE49-F238E27FC236}">
                <a16:creationId xmlns:a16="http://schemas.microsoft.com/office/drawing/2014/main" id="{4319AF6A-FC3C-41AF-B1AF-22F9063D6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4" name="Rectangle 3">
            <a:extLst>
              <a:ext uri="{FF2B5EF4-FFF2-40B4-BE49-F238E27FC236}">
                <a16:creationId xmlns:a16="http://schemas.microsoft.com/office/drawing/2014/main" id="{DB2FEC5C-A229-4685-86AE-89510B29BDE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Phase 2 K.D.S.R.</a:t>
            </a:r>
          </a:p>
        </p:txBody>
      </p:sp>
      <p:pic>
        <p:nvPicPr>
          <p:cNvPr id="5" name="Graphic 4" descr="Lightbulb">
            <a:extLst>
              <a:ext uri="{FF2B5EF4-FFF2-40B4-BE49-F238E27FC236}">
                <a16:creationId xmlns:a16="http://schemas.microsoft.com/office/drawing/2014/main" id="{D0E3BA02-6D09-44B2-A9F1-711305117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6" name="Rectangle 5">
            <a:extLst>
              <a:ext uri="{FF2B5EF4-FFF2-40B4-BE49-F238E27FC236}">
                <a16:creationId xmlns:a16="http://schemas.microsoft.com/office/drawing/2014/main" id="{FF59CD9C-BB17-4C35-8B92-F776A5B23AB4}"/>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7" name="Rectangle 6">
            <a:extLst>
              <a:ext uri="{FF2B5EF4-FFF2-40B4-BE49-F238E27FC236}">
                <a16:creationId xmlns:a16="http://schemas.microsoft.com/office/drawing/2014/main" id="{2B72A879-1C9F-43A2-B123-6909580AD653}"/>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8" name="Rectangle 7">
            <a:extLst>
              <a:ext uri="{FF2B5EF4-FFF2-40B4-BE49-F238E27FC236}">
                <a16:creationId xmlns:a16="http://schemas.microsoft.com/office/drawing/2014/main" id="{7D4F22AB-EE50-44F4-941E-8E1BC29DF158}"/>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9" name="Rectangle 8">
            <a:extLst>
              <a:ext uri="{FF2B5EF4-FFF2-40B4-BE49-F238E27FC236}">
                <a16:creationId xmlns:a16="http://schemas.microsoft.com/office/drawing/2014/main" id="{D35AEF19-0E38-43BF-9A40-64A00657A713}"/>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10" name="TextBox 9">
            <a:extLst>
              <a:ext uri="{FF2B5EF4-FFF2-40B4-BE49-F238E27FC236}">
                <a16:creationId xmlns:a16="http://schemas.microsoft.com/office/drawing/2014/main" id="{EFCA569F-EC9C-4182-8933-16EF66DC5A73}"/>
              </a:ext>
            </a:extLst>
          </p:cNvPr>
          <p:cNvSpPr txBox="1"/>
          <p:nvPr/>
        </p:nvSpPr>
        <p:spPr>
          <a:xfrm>
            <a:off x="566838" y="1506125"/>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18A4EB57-20F9-4E32-8241-1EEA7739EEC1}"/>
              </a:ext>
            </a:extLst>
          </p:cNvPr>
          <p:cNvSpPr txBox="1"/>
          <p:nvPr/>
        </p:nvSpPr>
        <p:spPr>
          <a:xfrm>
            <a:off x="3512218" y="1486824"/>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4" name="TextBox 13">
            <a:extLst>
              <a:ext uri="{FF2B5EF4-FFF2-40B4-BE49-F238E27FC236}">
                <a16:creationId xmlns:a16="http://schemas.microsoft.com/office/drawing/2014/main" id="{502ED3F8-81C3-46FD-8778-D15772BE8DF9}"/>
              </a:ext>
            </a:extLst>
          </p:cNvPr>
          <p:cNvSpPr txBox="1"/>
          <p:nvPr/>
        </p:nvSpPr>
        <p:spPr>
          <a:xfrm>
            <a:off x="9510838" y="1478461"/>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5" name="TextBox 14">
            <a:extLst>
              <a:ext uri="{FF2B5EF4-FFF2-40B4-BE49-F238E27FC236}">
                <a16:creationId xmlns:a16="http://schemas.microsoft.com/office/drawing/2014/main" id="{CCD3EDAE-5FAE-4629-A52E-D658791A760C}"/>
              </a:ext>
            </a:extLst>
          </p:cNvPr>
          <p:cNvSpPr txBox="1"/>
          <p:nvPr/>
        </p:nvSpPr>
        <p:spPr>
          <a:xfrm>
            <a:off x="9510838" y="2291922"/>
            <a:ext cx="2407945" cy="1223412"/>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19" name="TextBox 18">
            <a:extLst>
              <a:ext uri="{FF2B5EF4-FFF2-40B4-BE49-F238E27FC236}">
                <a16:creationId xmlns:a16="http://schemas.microsoft.com/office/drawing/2014/main" id="{5EE6544E-36A8-4EF9-859D-33A01A5A1839}"/>
              </a:ext>
            </a:extLst>
          </p:cNvPr>
          <p:cNvSpPr txBox="1"/>
          <p:nvPr/>
        </p:nvSpPr>
        <p:spPr>
          <a:xfrm>
            <a:off x="4249482" y="6026969"/>
            <a:ext cx="3693035" cy="307777"/>
          </a:xfrm>
          <a:prstGeom prst="rect">
            <a:avLst/>
          </a:prstGeom>
          <a:noFill/>
        </p:spPr>
        <p:txBody>
          <a:bodyPr wrap="square" rtlCol="0">
            <a:spAutoFit/>
          </a:bodyPr>
          <a:lstStyle/>
          <a:p>
            <a:pPr algn="ctr"/>
            <a:r>
              <a:rPr lang="en-US" sz="1400" dirty="0">
                <a:solidFill>
                  <a:srgbClr val="092F57"/>
                </a:solidFill>
                <a:latin typeface="Arial" panose="020B0604020202020204" pitchFamily="34" charset="0"/>
                <a:cs typeface="Arial" panose="020B0604020202020204" pitchFamily="34" charset="0"/>
              </a:rPr>
              <a:t>September 1st, 2021 </a:t>
            </a:r>
          </a:p>
        </p:txBody>
      </p:sp>
      <p:sp>
        <p:nvSpPr>
          <p:cNvPr id="21" name="Rectangle 20">
            <a:extLst>
              <a:ext uri="{FF2B5EF4-FFF2-40B4-BE49-F238E27FC236}">
                <a16:creationId xmlns:a16="http://schemas.microsoft.com/office/drawing/2014/main" id="{DEB76601-D936-4853-BC6F-F9E2BDE6694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5BFB317-650C-4FC4-AC47-1BD5AE55FFFE}"/>
              </a:ext>
            </a:extLst>
          </p:cNvPr>
          <p:cNvGrpSpPr/>
          <p:nvPr/>
        </p:nvGrpSpPr>
        <p:grpSpPr>
          <a:xfrm>
            <a:off x="8989949" y="875229"/>
            <a:ext cx="457842" cy="501191"/>
            <a:chOff x="2209192" y="6123420"/>
            <a:chExt cx="457842" cy="501191"/>
          </a:xfrm>
        </p:grpSpPr>
        <p:pic>
          <p:nvPicPr>
            <p:cNvPr id="23" name="Graphic 22" descr="Paper">
              <a:extLst>
                <a:ext uri="{FF2B5EF4-FFF2-40B4-BE49-F238E27FC236}">
                  <a16:creationId xmlns:a16="http://schemas.microsoft.com/office/drawing/2014/main" id="{FAE2C8B3-1079-49C4-9BAB-3854A99203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9192" y="6155264"/>
              <a:ext cx="457842" cy="457842"/>
            </a:xfrm>
            <a:prstGeom prst="rect">
              <a:avLst/>
            </a:prstGeom>
          </p:spPr>
        </p:pic>
        <p:sp>
          <p:nvSpPr>
            <p:cNvPr id="24" name="Rectangle 23">
              <a:extLst>
                <a:ext uri="{FF2B5EF4-FFF2-40B4-BE49-F238E27FC236}">
                  <a16:creationId xmlns:a16="http://schemas.microsoft.com/office/drawing/2014/main" id="{EFFA8137-CF38-4F8B-A8B9-A4E774630A88}"/>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34EA02-A0C7-44FB-B258-D612A73A9796}"/>
              </a:ext>
            </a:extLst>
          </p:cNvPr>
          <p:cNvGrpSpPr/>
          <p:nvPr/>
        </p:nvGrpSpPr>
        <p:grpSpPr>
          <a:xfrm>
            <a:off x="6045124" y="857802"/>
            <a:ext cx="457842" cy="501191"/>
            <a:chOff x="1980271" y="5396036"/>
            <a:chExt cx="457842" cy="501191"/>
          </a:xfrm>
        </p:grpSpPr>
        <p:pic>
          <p:nvPicPr>
            <p:cNvPr id="26" name="Graphic 25" descr="Speech">
              <a:extLst>
                <a:ext uri="{FF2B5EF4-FFF2-40B4-BE49-F238E27FC236}">
                  <a16:creationId xmlns:a16="http://schemas.microsoft.com/office/drawing/2014/main" id="{ECDCF044-A2B2-49AA-9B0A-17E9E7AB2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1202" y="5455633"/>
              <a:ext cx="435981" cy="435981"/>
            </a:xfrm>
            <a:prstGeom prst="rect">
              <a:avLst/>
            </a:prstGeom>
          </p:spPr>
        </p:pic>
        <p:sp>
          <p:nvSpPr>
            <p:cNvPr id="27" name="Rectangle 26">
              <a:extLst>
                <a:ext uri="{FF2B5EF4-FFF2-40B4-BE49-F238E27FC236}">
                  <a16:creationId xmlns:a16="http://schemas.microsoft.com/office/drawing/2014/main" id="{38D2E834-53BD-410F-BCD1-E2E786CA1D62}"/>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AB49347-0185-49CB-9D9D-C5725223AED0}"/>
              </a:ext>
            </a:extLst>
          </p:cNvPr>
          <p:cNvGrpSpPr/>
          <p:nvPr/>
        </p:nvGrpSpPr>
        <p:grpSpPr>
          <a:xfrm>
            <a:off x="3054376" y="883286"/>
            <a:ext cx="457842" cy="501191"/>
            <a:chOff x="914369" y="5423662"/>
            <a:chExt cx="457842" cy="501191"/>
          </a:xfrm>
        </p:grpSpPr>
        <p:pic>
          <p:nvPicPr>
            <p:cNvPr id="29" name="Graphic 28" descr="Run">
              <a:extLst>
                <a:ext uri="{FF2B5EF4-FFF2-40B4-BE49-F238E27FC236}">
                  <a16:creationId xmlns:a16="http://schemas.microsoft.com/office/drawing/2014/main" id="{D6CD4E10-991D-4F06-B9F0-6BB4157CA0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6082" y="5477049"/>
              <a:ext cx="394416" cy="394416"/>
            </a:xfrm>
            <a:prstGeom prst="rect">
              <a:avLst/>
            </a:prstGeom>
          </p:spPr>
        </p:pic>
        <p:sp>
          <p:nvSpPr>
            <p:cNvPr id="30" name="Rectangle 29">
              <a:extLst>
                <a:ext uri="{FF2B5EF4-FFF2-40B4-BE49-F238E27FC236}">
                  <a16:creationId xmlns:a16="http://schemas.microsoft.com/office/drawing/2014/main" id="{10A4C29D-742C-456B-9630-C73D7FAD67F4}"/>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B9785CA0-7AD4-4827-AFDF-F741B98EE00A}"/>
              </a:ext>
            </a:extLst>
          </p:cNvPr>
          <p:cNvSpPr txBox="1"/>
          <p:nvPr/>
        </p:nvSpPr>
        <p:spPr>
          <a:xfrm>
            <a:off x="577272" y="1863181"/>
            <a:ext cx="2527916" cy="2516073"/>
          </a:xfrm>
          <a:prstGeom prst="rect">
            <a:avLst/>
          </a:prstGeom>
          <a:noFill/>
        </p:spPr>
        <p:txBody>
          <a:bodyPr wrap="square" lIns="91440" rIns="0" rtlCol="0">
            <a:spAutoFit/>
          </a:bodyPr>
          <a:lstStyle/>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Phase 2 Go-live: </a:t>
            </a:r>
            <a:r>
              <a:rPr lang="en-US" sz="1050" dirty="0">
                <a:solidFill>
                  <a:srgbClr val="092F57"/>
                </a:solidFill>
                <a:latin typeface="Arial" panose="020B0604020202020204" pitchFamily="34" charset="0"/>
                <a:cs typeface="Arial" panose="020B0604020202020204" pitchFamily="34" charset="0"/>
              </a:rPr>
              <a:t>Phase 2 of the Luma project will go live with Workforce Management/Time in December of 2022 and Payroll as well as Human Capital Management on January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2023.</a:t>
            </a:r>
          </a:p>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Stakeholder Assessments: </a:t>
            </a:r>
            <a:r>
              <a:rPr lang="en-US" sz="1050" dirty="0">
                <a:solidFill>
                  <a:srgbClr val="092F57"/>
                </a:solidFill>
                <a:latin typeface="Arial" panose="020B0604020202020204" pitchFamily="34" charset="0"/>
                <a:cs typeface="Arial" panose="020B0604020202020204" pitchFamily="34" charset="0"/>
              </a:rPr>
              <a:t>Agency Advocates and OCM team have been conducting interviews with agency stakeholders. </a:t>
            </a:r>
            <a:endParaRPr lang="en-US" sz="1050" b="1" dirty="0">
              <a:solidFill>
                <a:srgbClr val="092F57"/>
              </a:solidFill>
              <a:latin typeface="Arial" panose="020B0604020202020204" pitchFamily="34" charset="0"/>
              <a:cs typeface="Arial" panose="020B0604020202020204" pitchFamily="34" charset="0"/>
            </a:endParaRPr>
          </a:p>
          <a:p>
            <a:pPr fontAlgn="ctr"/>
            <a:endParaRPr lang="en-US" sz="1050" dirty="0">
              <a:solidFill>
                <a:srgbClr val="092F57"/>
              </a:solidFill>
              <a:latin typeface="Arial" panose="020B0604020202020204" pitchFamily="34" charset="0"/>
              <a:cs typeface="Arial" panose="020B0604020202020204" pitchFamily="34" charset="0"/>
            </a:endParaRPr>
          </a:p>
          <a:p>
            <a:pPr fontAlgn="ctr"/>
            <a:r>
              <a:rPr lang="en-US" sz="1050" b="1" dirty="0">
                <a:solidFill>
                  <a:srgbClr val="092F57"/>
                </a:solidFill>
                <a:latin typeface="Arial" panose="020B0604020202020204" pitchFamily="34" charset="0"/>
                <a:cs typeface="Arial" panose="020B0604020202020204" pitchFamily="34" charset="0"/>
              </a:rPr>
              <a:t> </a:t>
            </a:r>
          </a:p>
          <a:p>
            <a:pPr fontAlgn="ctr"/>
            <a:endParaRPr lang="en-US" sz="1050" b="1" dirty="0">
              <a:solidFill>
                <a:srgbClr val="092F57"/>
              </a:solidFill>
              <a:latin typeface="Arial" panose="020B0604020202020204" pitchFamily="34" charset="0"/>
              <a:cs typeface="Arial" panose="020B0604020202020204" pitchFamily="34" charset="0"/>
            </a:endParaRPr>
          </a:p>
          <a:p>
            <a:pPr fontAlgn="ctr"/>
            <a:endParaRPr lang="en-US" sz="1050" dirty="0">
              <a:solidFill>
                <a:srgbClr val="092F57"/>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68E64ED-7946-479F-9270-79BF3E7A696C}"/>
              </a:ext>
            </a:extLst>
          </p:cNvPr>
          <p:cNvSpPr txBox="1"/>
          <p:nvPr/>
        </p:nvSpPr>
        <p:spPr>
          <a:xfrm>
            <a:off x="6576003" y="2190910"/>
            <a:ext cx="2407945" cy="1384995"/>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Phase 2 Luma Webpage:</a:t>
            </a:r>
          </a:p>
          <a:p>
            <a:endParaRPr lang="en-US" sz="1050" b="1" dirty="0">
              <a:solidFill>
                <a:srgbClr val="092F57"/>
              </a:solidFill>
              <a:latin typeface="Arial" panose="020B0604020202020204" pitchFamily="34" charset="0"/>
              <a:cs typeface="Arial" panose="020B0604020202020204" pitchFamily="34" charset="0"/>
            </a:endParaRPr>
          </a:p>
          <a:p>
            <a:r>
              <a:rPr lang="en-US" sz="1050" u="sng" dirty="0">
                <a:solidFill>
                  <a:srgbClr val="092F57"/>
                </a:solidFill>
                <a:latin typeface="Arial" panose="020B0604020202020204" pitchFamily="34" charset="0"/>
                <a:cs typeface="Arial" panose="020B0604020202020204" pitchFamily="34" charset="0"/>
              </a:rPr>
              <a:t>Payroll</a:t>
            </a:r>
            <a:r>
              <a:rPr lang="en-US" sz="1050" dirty="0">
                <a:solidFill>
                  <a:srgbClr val="092F57"/>
                </a:solidFill>
                <a:latin typeface="Arial" panose="020B0604020202020204" pitchFamily="34" charset="0"/>
                <a:cs typeface="Arial" panose="020B0604020202020204" pitchFamily="34" charset="0"/>
              </a:rPr>
              <a:t>:  </a:t>
            </a:r>
            <a:r>
              <a:rPr lang="en-US" sz="1050" u="sng" dirty="0">
                <a:solidFill>
                  <a:srgbClr val="092F57"/>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hlinkClick r:id="rId12"/>
              </a:rPr>
              <a:t>Luma Payroll Module (idaho.gov)</a:t>
            </a:r>
            <a:endParaRPr lang="en-US" sz="1050" b="1" dirty="0">
              <a:solidFill>
                <a:srgbClr val="092F57"/>
              </a:solidFill>
              <a:latin typeface="Arial" panose="020B0604020202020204" pitchFamily="34" charset="0"/>
              <a:cs typeface="Arial" panose="020B0604020202020204" pitchFamily="34" charset="0"/>
            </a:endParaRPr>
          </a:p>
          <a:p>
            <a:endParaRPr lang="en-US" sz="1050" b="1" dirty="0">
              <a:solidFill>
                <a:srgbClr val="092F57"/>
              </a:solidFill>
              <a:latin typeface="Arial" panose="020B0604020202020204" pitchFamily="34" charset="0"/>
              <a:cs typeface="Arial" panose="020B0604020202020204" pitchFamily="34" charset="0"/>
            </a:endParaRPr>
          </a:p>
          <a:p>
            <a:r>
              <a:rPr lang="en-US" sz="1050" u="sng" dirty="0">
                <a:solidFill>
                  <a:srgbClr val="092F57"/>
                </a:solidFill>
                <a:latin typeface="Arial" panose="020B0604020202020204" pitchFamily="34" charset="0"/>
                <a:cs typeface="Arial" panose="020B0604020202020204" pitchFamily="34" charset="0"/>
              </a:rPr>
              <a:t>Human Capital Management</a:t>
            </a:r>
            <a:r>
              <a:rPr lang="en-US" sz="1050" dirty="0">
                <a:solidFill>
                  <a:srgbClr val="092F57"/>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hlinkClick r:id="rId13"/>
              </a:rPr>
              <a:t>Luma Human Capital Management (idaho.gov)</a:t>
            </a:r>
            <a:endParaRPr lang="en-US" sz="1050" dirty="0">
              <a:solidFill>
                <a:srgbClr val="092F5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9444EC-FBB0-4AED-BAEC-F7A8DF1C0BA0}"/>
              </a:ext>
            </a:extLst>
          </p:cNvPr>
          <p:cNvSpPr txBox="1"/>
          <p:nvPr/>
        </p:nvSpPr>
        <p:spPr>
          <a:xfrm>
            <a:off x="3512218" y="2291922"/>
            <a:ext cx="2160718" cy="938719"/>
          </a:xfrm>
          <a:prstGeom prst="rect">
            <a:avLst/>
          </a:prstGeom>
          <a:noFill/>
        </p:spPr>
        <p:txBody>
          <a:bodyPr wrap="square" rtlCol="0">
            <a:spAutoFit/>
          </a:bodyPr>
          <a:lstStyle/>
          <a:p>
            <a:r>
              <a:rPr lang="en-US" sz="1100" b="1" dirty="0">
                <a:solidFill>
                  <a:srgbClr val="092F57"/>
                </a:solidFill>
                <a:latin typeface="Arial" panose="020B0604020202020204" pitchFamily="34" charset="0"/>
                <a:cs typeface="Arial" panose="020B0604020202020204" pitchFamily="34" charset="0"/>
              </a:rPr>
              <a:t>Luma Phase 2 BPR Sessions: </a:t>
            </a:r>
            <a:r>
              <a:rPr lang="en-US" sz="1100" dirty="0">
                <a:solidFill>
                  <a:srgbClr val="092F57"/>
                </a:solidFill>
                <a:latin typeface="Arial" panose="020B0604020202020204" pitchFamily="34" charset="0"/>
                <a:cs typeface="Arial" panose="020B0604020202020204" pitchFamily="34" charset="0"/>
              </a:rPr>
              <a:t>HR and Payroll personnel from across the state have been invited to participate in the Luma Phase 2 BPR Sessions.</a:t>
            </a:r>
          </a:p>
        </p:txBody>
      </p:sp>
    </p:spTree>
    <p:extLst>
      <p:ext uri="{BB962C8B-B14F-4D97-AF65-F5344CB8AC3E}">
        <p14:creationId xmlns:p14="http://schemas.microsoft.com/office/powerpoint/2010/main" val="307806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FE5B6DE-5CCA-49E2-94E8-F46C26FD0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 y="0"/>
            <a:ext cx="12192000" cy="6353175"/>
          </a:xfrm>
          <a:prstGeom prst="rect">
            <a:avLst/>
          </a:prstGeom>
        </p:spPr>
      </p:pic>
      <p:sp>
        <p:nvSpPr>
          <p:cNvPr id="8" name="Rectangle 7">
            <a:extLst>
              <a:ext uri="{FF2B5EF4-FFF2-40B4-BE49-F238E27FC236}">
                <a16:creationId xmlns:a16="http://schemas.microsoft.com/office/drawing/2014/main" id="{B6839190-507A-4A47-887C-2DC3E13B107E}"/>
              </a:ext>
            </a:extLst>
          </p:cNvPr>
          <p:cNvSpPr/>
          <p:nvPr/>
        </p:nvSpPr>
        <p:spPr>
          <a:xfrm>
            <a:off x="0" y="0"/>
            <a:ext cx="12192000"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2">
            <a:extLst>
              <a:ext uri="{FF2B5EF4-FFF2-40B4-BE49-F238E27FC236}">
                <a16:creationId xmlns:a16="http://schemas.microsoft.com/office/drawing/2014/main" id="{35F01891-17FC-4C35-B39B-B24F30E454BA}"/>
              </a:ext>
            </a:extLst>
          </p:cNvPr>
          <p:cNvSpPr txBox="1">
            <a:spLocks/>
          </p:cNvSpPr>
          <p:nvPr/>
        </p:nvSpPr>
        <p:spPr>
          <a:xfrm>
            <a:off x="2836342" y="2357288"/>
            <a:ext cx="6492240" cy="3063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chemeClr val="bg1"/>
                </a:solidFill>
                <a:latin typeface="Arial" panose="020B0604020202020204" pitchFamily="34" charset="0"/>
                <a:cs typeface="Arial" panose="020B0604020202020204" pitchFamily="34" charset="0"/>
              </a:rPr>
              <a:t>Questions</a:t>
            </a:r>
          </a:p>
        </p:txBody>
      </p:sp>
      <p:cxnSp>
        <p:nvCxnSpPr>
          <p:cNvPr id="3" name="Straight Connector 2">
            <a:extLst>
              <a:ext uri="{FF2B5EF4-FFF2-40B4-BE49-F238E27FC236}">
                <a16:creationId xmlns:a16="http://schemas.microsoft.com/office/drawing/2014/main" id="{F404CDBB-F841-49C5-9434-2985C7A15CF3}"/>
              </a:ext>
            </a:extLst>
          </p:cNvPr>
          <p:cNvCxnSpPr/>
          <p:nvPr/>
        </p:nvCxnSpPr>
        <p:spPr>
          <a:xfrm>
            <a:off x="3105150" y="3429000"/>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25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FE5B6DE-5CCA-49E2-94E8-F46C26FD0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 y="0"/>
            <a:ext cx="12192000" cy="6353175"/>
          </a:xfrm>
          <a:prstGeom prst="rect">
            <a:avLst/>
          </a:prstGeom>
        </p:spPr>
      </p:pic>
      <p:sp>
        <p:nvSpPr>
          <p:cNvPr id="8" name="Rectangle 7">
            <a:extLst>
              <a:ext uri="{FF2B5EF4-FFF2-40B4-BE49-F238E27FC236}">
                <a16:creationId xmlns:a16="http://schemas.microsoft.com/office/drawing/2014/main" id="{B6839190-507A-4A47-887C-2DC3E13B107E}"/>
              </a:ext>
            </a:extLst>
          </p:cNvPr>
          <p:cNvSpPr/>
          <p:nvPr/>
        </p:nvSpPr>
        <p:spPr>
          <a:xfrm>
            <a:off x="0" y="0"/>
            <a:ext cx="12192000" cy="6353175"/>
          </a:xfrm>
          <a:prstGeom prst="rect">
            <a:avLst/>
          </a:prstGeom>
          <a:gradFill flip="none" rotWithShape="1">
            <a:gsLst>
              <a:gs pos="43000">
                <a:srgbClr val="092F61">
                  <a:alpha val="80000"/>
                </a:srgbClr>
              </a:gs>
              <a:gs pos="100000">
                <a:srgbClr val="FFB81C">
                  <a:alpha val="80000"/>
                </a:srgbClr>
              </a:gs>
            </a:gsLst>
            <a:lin ang="5400000" scaled="1"/>
            <a:tileRect/>
          </a:gra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2">
            <a:extLst>
              <a:ext uri="{FF2B5EF4-FFF2-40B4-BE49-F238E27FC236}">
                <a16:creationId xmlns:a16="http://schemas.microsoft.com/office/drawing/2014/main" id="{35F01891-17FC-4C35-B39B-B24F30E454BA}"/>
              </a:ext>
            </a:extLst>
          </p:cNvPr>
          <p:cNvSpPr txBox="1">
            <a:spLocks/>
          </p:cNvSpPr>
          <p:nvPr/>
        </p:nvSpPr>
        <p:spPr>
          <a:xfrm>
            <a:off x="2836342" y="2357288"/>
            <a:ext cx="6492240" cy="3063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solidFill>
                  <a:schemeClr val="bg1"/>
                </a:solidFill>
                <a:latin typeface="Arial" panose="020B0604020202020204" pitchFamily="34" charset="0"/>
                <a:cs typeface="Arial" panose="020B0604020202020204" pitchFamily="34" charset="0"/>
              </a:rPr>
              <a:t>Thank You!</a:t>
            </a:r>
          </a:p>
        </p:txBody>
      </p:sp>
      <p:cxnSp>
        <p:nvCxnSpPr>
          <p:cNvPr id="3" name="Straight Connector 2">
            <a:extLst>
              <a:ext uri="{FF2B5EF4-FFF2-40B4-BE49-F238E27FC236}">
                <a16:creationId xmlns:a16="http://schemas.microsoft.com/office/drawing/2014/main" id="{F404CDBB-F841-49C5-9434-2985C7A15CF3}"/>
              </a:ext>
            </a:extLst>
          </p:cNvPr>
          <p:cNvCxnSpPr/>
          <p:nvPr/>
        </p:nvCxnSpPr>
        <p:spPr>
          <a:xfrm>
            <a:off x="3105150" y="317118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0283785-5055-4514-92D0-C04AB7C12FA2}"/>
              </a:ext>
            </a:extLst>
          </p:cNvPr>
          <p:cNvGrpSpPr/>
          <p:nvPr/>
        </p:nvGrpSpPr>
        <p:grpSpPr>
          <a:xfrm>
            <a:off x="98892" y="3509018"/>
            <a:ext cx="11994215" cy="2511675"/>
            <a:chOff x="98892" y="3727738"/>
            <a:chExt cx="11994215" cy="2511675"/>
          </a:xfrm>
        </p:grpSpPr>
        <p:sp>
          <p:nvSpPr>
            <p:cNvPr id="7" name="TextBox 6">
              <a:extLst>
                <a:ext uri="{FF2B5EF4-FFF2-40B4-BE49-F238E27FC236}">
                  <a16:creationId xmlns:a16="http://schemas.microsoft.com/office/drawing/2014/main" id="{674EA573-40B4-4C23-B7AB-C903EBD3708B}"/>
                </a:ext>
              </a:extLst>
            </p:cNvPr>
            <p:cNvSpPr txBox="1"/>
            <p:nvPr/>
          </p:nvSpPr>
          <p:spPr>
            <a:xfrm>
              <a:off x="2796122" y="3727738"/>
              <a:ext cx="3692303"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Sheena Coles</a:t>
              </a:r>
            </a:p>
            <a:p>
              <a:pPr algn="ctr"/>
              <a:r>
                <a:rPr lang="en-US" dirty="0">
                  <a:latin typeface="Arial" panose="020B0604020202020204" pitchFamily="34" charset="0"/>
                  <a:cs typeface="Arial" panose="020B0604020202020204" pitchFamily="34" charset="0"/>
                  <a:hlinkClick r:id="rId3"/>
                </a:rPr>
                <a:t>SColes@sco.Idaho.gov</a:t>
              </a:r>
              <a:r>
                <a:rPr lang="en-US" dirty="0">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208-334-3100 </a:t>
              </a:r>
            </a:p>
          </p:txBody>
        </p:sp>
        <p:sp>
          <p:nvSpPr>
            <p:cNvPr id="13" name="TextBox 12">
              <a:extLst>
                <a:ext uri="{FF2B5EF4-FFF2-40B4-BE49-F238E27FC236}">
                  <a16:creationId xmlns:a16="http://schemas.microsoft.com/office/drawing/2014/main" id="{57D4FBF6-E9D4-457A-AE3A-96040D09DBA3}"/>
                </a:ext>
              </a:extLst>
            </p:cNvPr>
            <p:cNvSpPr txBox="1"/>
            <p:nvPr/>
          </p:nvSpPr>
          <p:spPr>
            <a:xfrm>
              <a:off x="5664197" y="3732859"/>
              <a:ext cx="3313022"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Alex Doench </a:t>
              </a:r>
            </a:p>
            <a:p>
              <a:pPr algn="ctr"/>
              <a:r>
                <a:rPr lang="en-US" dirty="0">
                  <a:latin typeface="Arial" panose="020B0604020202020204" pitchFamily="34" charset="0"/>
                  <a:cs typeface="Arial" panose="020B0604020202020204" pitchFamily="34" charset="0"/>
                  <a:hlinkClick r:id="rId4"/>
                </a:rPr>
                <a:t>adoench@sco.Idaho.gov</a:t>
              </a:r>
              <a:r>
                <a:rPr lang="en-US" dirty="0">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208-332-8841</a:t>
              </a:r>
            </a:p>
          </p:txBody>
        </p:sp>
        <p:grpSp>
          <p:nvGrpSpPr>
            <p:cNvPr id="4" name="Group 3">
              <a:extLst>
                <a:ext uri="{FF2B5EF4-FFF2-40B4-BE49-F238E27FC236}">
                  <a16:creationId xmlns:a16="http://schemas.microsoft.com/office/drawing/2014/main" id="{448860DB-AFEB-44B4-98B4-EF355ABC08CA}"/>
                </a:ext>
              </a:extLst>
            </p:cNvPr>
            <p:cNvGrpSpPr/>
            <p:nvPr/>
          </p:nvGrpSpPr>
          <p:grpSpPr>
            <a:xfrm>
              <a:off x="98892" y="5006145"/>
              <a:ext cx="11994215" cy="1233268"/>
              <a:chOff x="251544" y="4928877"/>
              <a:chExt cx="11994215" cy="1233268"/>
            </a:xfrm>
          </p:grpSpPr>
          <p:sp>
            <p:nvSpPr>
              <p:cNvPr id="10" name="TextBox 9">
                <a:extLst>
                  <a:ext uri="{FF2B5EF4-FFF2-40B4-BE49-F238E27FC236}">
                    <a16:creationId xmlns:a16="http://schemas.microsoft.com/office/drawing/2014/main" id="{2E71641E-D942-4A56-AA3D-940FB7F7CF92}"/>
                  </a:ext>
                </a:extLst>
              </p:cNvPr>
              <p:cNvSpPr txBox="1"/>
              <p:nvPr/>
            </p:nvSpPr>
            <p:spPr>
              <a:xfrm>
                <a:off x="8649129" y="4961816"/>
                <a:ext cx="3596630" cy="1200329"/>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dblackmer@sco.Idaho.gov</a:t>
                </a:r>
                <a:r>
                  <a:rPr lang="en-US" dirty="0">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208-332-8868</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5364D4-61EE-402B-8FF9-A45DC070200E}"/>
                  </a:ext>
                </a:extLst>
              </p:cNvPr>
              <p:cNvSpPr txBox="1"/>
              <p:nvPr/>
            </p:nvSpPr>
            <p:spPr>
              <a:xfrm>
                <a:off x="3101425" y="4961816"/>
                <a:ext cx="3340948"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208-332-8887</a:t>
                </a:r>
              </a:p>
            </p:txBody>
          </p:sp>
          <p:sp>
            <p:nvSpPr>
              <p:cNvPr id="12" name="TextBox 11">
                <a:extLst>
                  <a:ext uri="{FF2B5EF4-FFF2-40B4-BE49-F238E27FC236}">
                    <a16:creationId xmlns:a16="http://schemas.microsoft.com/office/drawing/2014/main" id="{EDEB1BAC-ECB6-4C24-A107-F847E3811A67}"/>
                  </a:ext>
                </a:extLst>
              </p:cNvPr>
              <p:cNvSpPr txBox="1"/>
              <p:nvPr/>
            </p:nvSpPr>
            <p:spPr>
              <a:xfrm>
                <a:off x="251544" y="4928877"/>
                <a:ext cx="3340948"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     Tina Fuller</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208-332-8867</a:t>
                </a:r>
              </a:p>
            </p:txBody>
          </p:sp>
          <p:sp>
            <p:nvSpPr>
              <p:cNvPr id="14" name="TextBox 13">
                <a:extLst>
                  <a:ext uri="{FF2B5EF4-FFF2-40B4-BE49-F238E27FC236}">
                    <a16:creationId xmlns:a16="http://schemas.microsoft.com/office/drawing/2014/main" id="{50952A4A-8011-4FB3-9B0A-1C2ADC7D0432}"/>
                  </a:ext>
                </a:extLst>
              </p:cNvPr>
              <p:cNvSpPr txBox="1"/>
              <p:nvPr/>
            </p:nvSpPr>
            <p:spPr>
              <a:xfrm>
                <a:off x="6006507" y="4961816"/>
                <a:ext cx="3163825"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Elijah Stearns </a:t>
                </a:r>
              </a:p>
              <a:p>
                <a:pPr algn="ctr"/>
                <a:r>
                  <a:rPr lang="en-US" dirty="0">
                    <a:latin typeface="Arial" panose="020B0604020202020204" pitchFamily="34" charset="0"/>
                    <a:cs typeface="Arial" panose="020B0604020202020204" pitchFamily="34" charset="0"/>
                    <a:hlinkClick r:id="rId8"/>
                  </a:rPr>
                  <a:t>estearns@sco.idaho.gov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208-332-8871</a:t>
                </a:r>
              </a:p>
            </p:txBody>
          </p:sp>
        </p:grpSp>
      </p:grpSp>
    </p:spTree>
    <p:extLst>
      <p:ext uri="{BB962C8B-B14F-4D97-AF65-F5344CB8AC3E}">
        <p14:creationId xmlns:p14="http://schemas.microsoft.com/office/powerpoint/2010/main" val="94528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81AFEF-D88D-4853-8579-411099F22827}"/>
              </a:ext>
            </a:extLst>
          </p:cNvPr>
          <p:cNvGrpSpPr/>
          <p:nvPr/>
        </p:nvGrpSpPr>
        <p:grpSpPr>
          <a:xfrm>
            <a:off x="0" y="0"/>
            <a:ext cx="5719568" cy="6337301"/>
            <a:chOff x="0" y="0"/>
            <a:chExt cx="4850780" cy="6337301"/>
          </a:xfrm>
        </p:grpSpPr>
        <p:pic>
          <p:nvPicPr>
            <p:cNvPr id="2" name="Picture 1">
              <a:extLst>
                <a:ext uri="{FF2B5EF4-FFF2-40B4-BE49-F238E27FC236}">
                  <a16:creationId xmlns:a16="http://schemas.microsoft.com/office/drawing/2014/main" id="{B76DB9A8-E3BF-4836-84C4-818AC39EF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155" t="15260" b="26998"/>
            <a:stretch/>
          </p:blipFill>
          <p:spPr>
            <a:xfrm>
              <a:off x="0" y="1"/>
              <a:ext cx="4850780" cy="6337300"/>
            </a:xfrm>
            <a:prstGeom prst="rect">
              <a:avLst/>
            </a:prstGeom>
          </p:spPr>
        </p:pic>
        <p:sp>
          <p:nvSpPr>
            <p:cNvPr id="3" name="Rectangle 2">
              <a:extLst>
                <a:ext uri="{FF2B5EF4-FFF2-40B4-BE49-F238E27FC236}">
                  <a16:creationId xmlns:a16="http://schemas.microsoft.com/office/drawing/2014/main" id="{C7739D29-AC37-46BB-8D4F-5884D0842756}"/>
                </a:ext>
              </a:extLst>
            </p:cNvPr>
            <p:cNvSpPr/>
            <p:nvPr/>
          </p:nvSpPr>
          <p:spPr>
            <a:xfrm>
              <a:off x="1" y="0"/>
              <a:ext cx="4850779" cy="6337301"/>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A7212C1-E25E-4CB2-B791-89A3BA092208}"/>
              </a:ext>
            </a:extLst>
          </p:cNvPr>
          <p:cNvSpPr txBox="1"/>
          <p:nvPr/>
        </p:nvSpPr>
        <p:spPr>
          <a:xfrm>
            <a:off x="1513119" y="2690336"/>
            <a:ext cx="269333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0D98AFF5-910B-4929-9DCD-366D214D294C}"/>
              </a:ext>
            </a:extLst>
          </p:cNvPr>
          <p:cNvSpPr txBox="1"/>
          <p:nvPr/>
        </p:nvSpPr>
        <p:spPr>
          <a:xfrm>
            <a:off x="6096000" y="1584905"/>
            <a:ext cx="6465291" cy="2949525"/>
          </a:xfrm>
          <a:prstGeom prst="rect">
            <a:avLst/>
          </a:prstGeom>
          <a:noFill/>
        </p:spPr>
        <p:txBody>
          <a:bodyPr wrap="square" rtlCol="0" anchor="t">
            <a:spAutoFit/>
          </a:bodyPr>
          <a:lstStyle/>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Budget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1 Update</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1 Activities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2 Update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2 Activities</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Engagement Opportunities </a:t>
            </a:r>
          </a:p>
          <a:p>
            <a:pPr marL="285750" indent="-285750">
              <a:lnSpc>
                <a:spcPct val="150000"/>
              </a:lnSpc>
              <a:buClr>
                <a:srgbClr val="FFB81C"/>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Phase 1 &amp; 2 Know Do Share Reports (K.D.S.R.)</a:t>
            </a:r>
          </a:p>
        </p:txBody>
      </p:sp>
    </p:spTree>
    <p:extLst>
      <p:ext uri="{BB962C8B-B14F-4D97-AF65-F5344CB8AC3E}">
        <p14:creationId xmlns:p14="http://schemas.microsoft.com/office/powerpoint/2010/main" val="15647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pine trees">
            <a:extLst>
              <a:ext uri="{FF2B5EF4-FFF2-40B4-BE49-F238E27FC236}">
                <a16:creationId xmlns:a16="http://schemas.microsoft.com/office/drawing/2014/main" id="{94E405EF-6623-4683-8E18-F08466901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3669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latin typeface="Arial" panose="020B0604020202020204" pitchFamily="34" charset="0"/>
                  <a:cs typeface="Arial" panose="020B0604020202020204" pitchFamily="34" charset="0"/>
                </a:rPr>
                <a:t>Luma Budget Update</a:t>
              </a:r>
              <a:endParaRPr lang="en-US" sz="4500"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369733"/>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356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F4B9-EB2E-49D5-8558-78A7667244FF}"/>
              </a:ext>
            </a:extLst>
          </p:cNvPr>
          <p:cNvSpPr>
            <a:spLocks noGrp="1"/>
          </p:cNvSpPr>
          <p:nvPr>
            <p:ph type="title"/>
          </p:nvPr>
        </p:nvSpPr>
        <p:spPr/>
        <p:txBody>
          <a:bodyPr/>
          <a:lstStyle/>
          <a:p>
            <a:r>
              <a:rPr lang="en-US" dirty="0"/>
              <a:t>Budget Update</a:t>
            </a:r>
          </a:p>
        </p:txBody>
      </p:sp>
      <p:sp>
        <p:nvSpPr>
          <p:cNvPr id="3" name="TextBox 2">
            <a:extLst>
              <a:ext uri="{FF2B5EF4-FFF2-40B4-BE49-F238E27FC236}">
                <a16:creationId xmlns:a16="http://schemas.microsoft.com/office/drawing/2014/main" id="{46BC0E96-7506-48AA-97CF-2C21701F09E8}"/>
              </a:ext>
            </a:extLst>
          </p:cNvPr>
          <p:cNvSpPr txBox="1"/>
          <p:nvPr/>
        </p:nvSpPr>
        <p:spPr>
          <a:xfrm>
            <a:off x="837151" y="2855861"/>
            <a:ext cx="5975412" cy="150810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Happy Budget Submission day!!</a:t>
            </a:r>
          </a:p>
          <a:p>
            <a:endParaRPr lang="en-US" sz="28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of 12:30 pm today, 54 agencies had submitted their budgets!</a:t>
            </a:r>
          </a:p>
        </p:txBody>
      </p:sp>
      <p:sp>
        <p:nvSpPr>
          <p:cNvPr id="4" name="Rectangle 3">
            <a:extLst>
              <a:ext uri="{FF2B5EF4-FFF2-40B4-BE49-F238E27FC236}">
                <a16:creationId xmlns:a16="http://schemas.microsoft.com/office/drawing/2014/main" id="{104EBCC1-8C57-4845-97CF-21EEE91D1630}"/>
              </a:ext>
            </a:extLst>
          </p:cNvPr>
          <p:cNvSpPr/>
          <p:nvPr/>
        </p:nvSpPr>
        <p:spPr>
          <a:xfrm>
            <a:off x="7425107" y="2690725"/>
            <a:ext cx="3929742" cy="21771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2400" b="1" u="sng" dirty="0">
                <a:latin typeface="Arial" panose="020B0604020202020204" pitchFamily="34" charset="0"/>
                <a:cs typeface="Arial" panose="020B0604020202020204" pitchFamily="34" charset="0"/>
              </a:rPr>
              <a:t>Reminder </a:t>
            </a:r>
          </a:p>
          <a:p>
            <a:pPr algn="ctr"/>
            <a:endParaRPr lang="en-US" sz="2400" b="1" u="sng"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If you have questions, please submit a Service Desk ticket by emailing </a:t>
            </a:r>
            <a:r>
              <a:rPr lang="en-US" dirty="0">
                <a:latin typeface="Arial" panose="020B0604020202020204" pitchFamily="34" charset="0"/>
                <a:cs typeface="Arial" panose="020B0604020202020204" pitchFamily="34" charset="0"/>
                <a:hlinkClick r:id="rId2"/>
              </a:rPr>
              <a:t>ServiceDesk@sco.Idaho.gov</a:t>
            </a:r>
            <a:r>
              <a:rPr lang="en-US"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29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DB543-A2B9-4902-A25E-6E5C9599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43650"/>
          </a:xfrm>
          <a:prstGeom prst="rect">
            <a:avLst/>
          </a:prstGeom>
        </p:spPr>
      </p:pic>
      <p:sp>
        <p:nvSpPr>
          <p:cNvPr id="5" name="Rectangle 4">
            <a:extLst>
              <a:ext uri="{FF2B5EF4-FFF2-40B4-BE49-F238E27FC236}">
                <a16:creationId xmlns:a16="http://schemas.microsoft.com/office/drawing/2014/main" id="{8C53A6CE-7BBF-4A74-9A34-366307D77A78}"/>
              </a:ext>
            </a:extLst>
          </p:cNvPr>
          <p:cNvSpPr/>
          <p:nvPr/>
        </p:nvSpPr>
        <p:spPr>
          <a:xfrm>
            <a:off x="0" y="0"/>
            <a:ext cx="12192000" cy="6366933"/>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2687D45-91FF-423D-9AC4-8A53958E7413}"/>
              </a:ext>
            </a:extLst>
          </p:cNvPr>
          <p:cNvGrpSpPr/>
          <p:nvPr/>
        </p:nvGrpSpPr>
        <p:grpSpPr>
          <a:xfrm>
            <a:off x="2849880" y="2641062"/>
            <a:ext cx="6492240" cy="1084807"/>
            <a:chOff x="4783749" y="2581795"/>
            <a:chExt cx="6492240" cy="1084807"/>
          </a:xfrm>
        </p:grpSpPr>
        <p:sp>
          <p:nvSpPr>
            <p:cNvPr id="3" name="Content Placeholder 2">
              <a:extLst>
                <a:ext uri="{FF2B5EF4-FFF2-40B4-BE49-F238E27FC236}">
                  <a16:creationId xmlns:a16="http://schemas.microsoft.com/office/drawing/2014/main" id="{5CA47CAA-97DF-4656-9F27-AC0CF360AA67}"/>
                </a:ext>
              </a:extLst>
            </p:cNvPr>
            <p:cNvSpPr txBox="1">
              <a:spLocks/>
            </p:cNvSpPr>
            <p:nvPr/>
          </p:nvSpPr>
          <p:spPr>
            <a:xfrm>
              <a:off x="4783749" y="2581795"/>
              <a:ext cx="6492240" cy="1084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latin typeface="Arial" panose="020B0604020202020204" pitchFamily="34" charset="0"/>
                  <a:cs typeface="Arial" panose="020B0604020202020204" pitchFamily="34" charset="0"/>
                </a:rPr>
                <a:t>Luma Phase 1 Update</a:t>
              </a:r>
              <a:endParaRPr lang="en-US" sz="4500"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89787D8-0209-4903-A357-D61C2ADC4E28}"/>
                </a:ext>
              </a:extLst>
            </p:cNvPr>
            <p:cNvCxnSpPr>
              <a:cxnSpLocks/>
            </p:cNvCxnSpPr>
            <p:nvPr/>
          </p:nvCxnSpPr>
          <p:spPr>
            <a:xfrm>
              <a:off x="5039019" y="3666602"/>
              <a:ext cx="5981700" cy="0"/>
            </a:xfrm>
            <a:prstGeom prst="line">
              <a:avLst/>
            </a:prstGeom>
            <a:ln w="28575">
              <a:solidFill>
                <a:srgbClr val="FFB81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04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05F0-F46B-46B8-9353-ECC409E6253C}"/>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Timeline</a:t>
            </a:r>
          </a:p>
        </p:txBody>
      </p:sp>
      <p:pic>
        <p:nvPicPr>
          <p:cNvPr id="3" name="Picture 2">
            <a:extLst>
              <a:ext uri="{FF2B5EF4-FFF2-40B4-BE49-F238E27FC236}">
                <a16:creationId xmlns:a16="http://schemas.microsoft.com/office/drawing/2014/main" id="{7F7DBA98-67E8-4D0B-A587-90B49471CE09}"/>
              </a:ext>
            </a:extLst>
          </p:cNvPr>
          <p:cNvPicPr>
            <a:picLocks noChangeAspect="1"/>
          </p:cNvPicPr>
          <p:nvPr/>
        </p:nvPicPr>
        <p:blipFill>
          <a:blip r:embed="rId2"/>
          <a:stretch>
            <a:fillRect/>
          </a:stretch>
        </p:blipFill>
        <p:spPr>
          <a:xfrm>
            <a:off x="446523" y="1591492"/>
            <a:ext cx="11325137" cy="5112490"/>
          </a:xfrm>
          <a:prstGeom prst="rect">
            <a:avLst/>
          </a:prstGeom>
        </p:spPr>
      </p:pic>
    </p:spTree>
    <p:extLst>
      <p:ext uri="{BB962C8B-B14F-4D97-AF65-F5344CB8AC3E}">
        <p14:creationId xmlns:p14="http://schemas.microsoft.com/office/powerpoint/2010/main" val="152939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D44-BE88-4CF4-9E2D-BF9361E9E86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Update - Approval Workflows</a:t>
            </a:r>
          </a:p>
        </p:txBody>
      </p:sp>
      <p:sp>
        <p:nvSpPr>
          <p:cNvPr id="3" name="TextBox 2">
            <a:extLst>
              <a:ext uri="{FF2B5EF4-FFF2-40B4-BE49-F238E27FC236}">
                <a16:creationId xmlns:a16="http://schemas.microsoft.com/office/drawing/2014/main" id="{E5924B23-9C5F-4E31-92B5-13255FA3F9B3}"/>
              </a:ext>
            </a:extLst>
          </p:cNvPr>
          <p:cNvSpPr txBox="1"/>
          <p:nvPr/>
        </p:nvSpPr>
        <p:spPr>
          <a:xfrm>
            <a:off x="464382" y="1832604"/>
            <a:ext cx="10864990" cy="707886"/>
          </a:xfrm>
          <a:prstGeom prst="rect">
            <a:avLst/>
          </a:prstGeom>
          <a:noFill/>
        </p:spPr>
        <p:txBody>
          <a:bodyPr wrap="square" rtlCol="0">
            <a:spAutoFit/>
          </a:bodyPr>
          <a:lstStyle/>
          <a:p>
            <a:r>
              <a:rPr lang="en-US" sz="2000" dirty="0">
                <a:solidFill>
                  <a:srgbClr val="092F57"/>
                </a:solidFill>
                <a:latin typeface="Arial" panose="020B0604020202020204" pitchFamily="34" charset="0"/>
                <a:cs typeface="Arial" panose="020B0604020202020204" pitchFamily="34" charset="0"/>
              </a:rPr>
              <a:t>The workflow determines how a document flows, or routes, through the system by showing </a:t>
            </a:r>
            <a:r>
              <a:rPr lang="en-US" sz="2000" b="1" dirty="0">
                <a:solidFill>
                  <a:srgbClr val="092F57"/>
                </a:solidFill>
                <a:latin typeface="Arial" panose="020B0604020202020204" pitchFamily="34" charset="0"/>
                <a:cs typeface="Arial" panose="020B0604020202020204" pitchFamily="34" charset="0"/>
              </a:rPr>
              <a:t>who</a:t>
            </a:r>
            <a:r>
              <a:rPr lang="en-US" sz="2000" dirty="0">
                <a:solidFill>
                  <a:srgbClr val="092F57"/>
                </a:solidFill>
                <a:latin typeface="Arial" panose="020B0604020202020204" pitchFamily="34" charset="0"/>
                <a:cs typeface="Arial" panose="020B0604020202020204" pitchFamily="34" charset="0"/>
              </a:rPr>
              <a:t> must complete a task, make a decision, or approve a document. </a:t>
            </a:r>
          </a:p>
        </p:txBody>
      </p:sp>
      <p:pic>
        <p:nvPicPr>
          <p:cNvPr id="20" name="Picture 19">
            <a:extLst>
              <a:ext uri="{FF2B5EF4-FFF2-40B4-BE49-F238E27FC236}">
                <a16:creationId xmlns:a16="http://schemas.microsoft.com/office/drawing/2014/main" id="{9938F4C3-B475-4D88-B063-55111FF66924}"/>
              </a:ext>
            </a:extLst>
          </p:cNvPr>
          <p:cNvPicPr>
            <a:picLocks noChangeAspect="1"/>
          </p:cNvPicPr>
          <p:nvPr/>
        </p:nvPicPr>
        <p:blipFill>
          <a:blip r:embed="rId2"/>
          <a:stretch>
            <a:fillRect/>
          </a:stretch>
        </p:blipFill>
        <p:spPr>
          <a:xfrm>
            <a:off x="5896877" y="3133693"/>
            <a:ext cx="5537206" cy="3219306"/>
          </a:xfrm>
          <a:prstGeom prst="rect">
            <a:avLst/>
          </a:prstGeom>
        </p:spPr>
      </p:pic>
      <p:sp>
        <p:nvSpPr>
          <p:cNvPr id="6" name="Rectangle 5">
            <a:extLst>
              <a:ext uri="{FF2B5EF4-FFF2-40B4-BE49-F238E27FC236}">
                <a16:creationId xmlns:a16="http://schemas.microsoft.com/office/drawing/2014/main" id="{466E8C99-2E6B-4D7B-ADA9-6849CEF232B9}"/>
              </a:ext>
            </a:extLst>
          </p:cNvPr>
          <p:cNvSpPr/>
          <p:nvPr/>
        </p:nvSpPr>
        <p:spPr>
          <a:xfrm>
            <a:off x="348186" y="3504545"/>
            <a:ext cx="5327784" cy="2477601"/>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1200"/>
              </a:spcAft>
              <a:buClr>
                <a:srgbClr val="FFB81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Agencies will populate the fields in the Approval Workflows Workbook which then be used to inform Luma on who/where to route tasks.</a:t>
            </a:r>
          </a:p>
          <a:p>
            <a:pPr marL="285750" marR="0" lvl="0" indent="-285750" algn="l" defTabSz="457200" rtl="0" eaLnBrk="1" fontAlgn="auto" latinLnBrk="0" hangingPunct="1">
              <a:lnSpc>
                <a:spcPct val="100000"/>
              </a:lnSpc>
              <a:spcBef>
                <a:spcPts val="600"/>
              </a:spcBef>
              <a:spcAft>
                <a:spcPts val="1200"/>
              </a:spcAft>
              <a:buClr>
                <a:srgbClr val="FFB81C"/>
              </a:buClr>
              <a:buSzTx/>
              <a:buFont typeface="Arial" panose="020B0604020202020204" pitchFamily="34" charset="0"/>
              <a:buChar char="•"/>
              <a:tabLst/>
              <a:defRPr/>
            </a:pPr>
            <a:r>
              <a:rPr lang="en-US" sz="2000" i="1" dirty="0">
                <a:solidFill>
                  <a:srgbClr val="092F57"/>
                </a:solidFill>
                <a:latin typeface="Arial" panose="020B0604020202020204" pitchFamily="34" charset="0"/>
                <a:cs typeface="Arial" panose="020B0604020202020204" pitchFamily="34" charset="0"/>
              </a:rPr>
              <a:t>Example: </a:t>
            </a:r>
            <a:r>
              <a:rPr kumimoji="0" lang="en-US" sz="20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purchase requisition under $25k go to Sam Jones and over $25k to Leslie Smith.</a:t>
            </a:r>
          </a:p>
        </p:txBody>
      </p:sp>
      <p:cxnSp>
        <p:nvCxnSpPr>
          <p:cNvPr id="7" name="Straight Connector 6">
            <a:extLst>
              <a:ext uri="{FF2B5EF4-FFF2-40B4-BE49-F238E27FC236}">
                <a16:creationId xmlns:a16="http://schemas.microsoft.com/office/drawing/2014/main" id="{BA241B2C-8F30-485A-86CF-E3F0810EFBCE}"/>
              </a:ext>
            </a:extLst>
          </p:cNvPr>
          <p:cNvCxnSpPr/>
          <p:nvPr/>
        </p:nvCxnSpPr>
        <p:spPr>
          <a:xfrm>
            <a:off x="2442117" y="2832409"/>
            <a:ext cx="646770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269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FD44-BE88-4CF4-9E2D-BF9361E9E86F}"/>
              </a:ext>
            </a:extLst>
          </p:cNvPr>
          <p:cNvSpPr>
            <a:spLocks noGrp="1"/>
          </p:cNvSpPr>
          <p:nvPr>
            <p:ph type="title"/>
          </p:nvPr>
        </p:nvSpPr>
        <p:spPr/>
        <p:txBody>
          <a:bodyPr/>
          <a:lstStyle/>
          <a:p>
            <a:r>
              <a:rPr lang="en-US" cap="none" dirty="0">
                <a:latin typeface="Arial" panose="020B0604020202020204" pitchFamily="34" charset="0"/>
                <a:cs typeface="Arial" panose="020B0604020202020204" pitchFamily="34" charset="0"/>
              </a:rPr>
              <a:t>Phase 1 Update - Approval Workflows</a:t>
            </a:r>
          </a:p>
        </p:txBody>
      </p:sp>
      <p:sp>
        <p:nvSpPr>
          <p:cNvPr id="3" name="TextBox 2">
            <a:extLst>
              <a:ext uri="{FF2B5EF4-FFF2-40B4-BE49-F238E27FC236}">
                <a16:creationId xmlns:a16="http://schemas.microsoft.com/office/drawing/2014/main" id="{E5924B23-9C5F-4E31-92B5-13255FA3F9B3}"/>
              </a:ext>
            </a:extLst>
          </p:cNvPr>
          <p:cNvSpPr txBox="1"/>
          <p:nvPr/>
        </p:nvSpPr>
        <p:spPr>
          <a:xfrm>
            <a:off x="464382" y="1832604"/>
            <a:ext cx="10864990" cy="707886"/>
          </a:xfrm>
          <a:prstGeom prst="rect">
            <a:avLst/>
          </a:prstGeom>
          <a:noFill/>
        </p:spPr>
        <p:txBody>
          <a:bodyPr wrap="square" rtlCol="0">
            <a:spAutoFit/>
          </a:bodyPr>
          <a:lstStyle/>
          <a:p>
            <a:r>
              <a:rPr lang="en-US" sz="2000" dirty="0">
                <a:solidFill>
                  <a:srgbClr val="092F57"/>
                </a:solidFill>
                <a:latin typeface="Arial" panose="020B0604020202020204" pitchFamily="34" charset="0"/>
                <a:cs typeface="Arial" panose="020B0604020202020204" pitchFamily="34" charset="0"/>
              </a:rPr>
              <a:t>The workflow determines how a document flows, or routes, through the system by showing </a:t>
            </a:r>
            <a:r>
              <a:rPr lang="en-US" sz="2000" b="1" dirty="0">
                <a:solidFill>
                  <a:srgbClr val="092F57"/>
                </a:solidFill>
                <a:latin typeface="Arial" panose="020B0604020202020204" pitchFamily="34" charset="0"/>
                <a:cs typeface="Arial" panose="020B0604020202020204" pitchFamily="34" charset="0"/>
              </a:rPr>
              <a:t>who</a:t>
            </a:r>
            <a:r>
              <a:rPr lang="en-US" sz="2000" dirty="0">
                <a:solidFill>
                  <a:srgbClr val="092F57"/>
                </a:solidFill>
                <a:latin typeface="Arial" panose="020B0604020202020204" pitchFamily="34" charset="0"/>
                <a:cs typeface="Arial" panose="020B0604020202020204" pitchFamily="34" charset="0"/>
              </a:rPr>
              <a:t> must complete a task, make a decision, or approve a document. </a:t>
            </a:r>
          </a:p>
        </p:txBody>
      </p:sp>
      <p:cxnSp>
        <p:nvCxnSpPr>
          <p:cNvPr id="7" name="Straight Connector 6">
            <a:extLst>
              <a:ext uri="{FF2B5EF4-FFF2-40B4-BE49-F238E27FC236}">
                <a16:creationId xmlns:a16="http://schemas.microsoft.com/office/drawing/2014/main" id="{BA241B2C-8F30-485A-86CF-E3F0810EFBCE}"/>
              </a:ext>
            </a:extLst>
          </p:cNvPr>
          <p:cNvCxnSpPr/>
          <p:nvPr/>
        </p:nvCxnSpPr>
        <p:spPr>
          <a:xfrm>
            <a:off x="2442117" y="2832409"/>
            <a:ext cx="646770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3BB423CB-4D1F-4FBF-A21D-10B24CA98CB4}"/>
              </a:ext>
            </a:extLst>
          </p:cNvPr>
          <p:cNvSpPr/>
          <p:nvPr/>
        </p:nvSpPr>
        <p:spPr>
          <a:xfrm>
            <a:off x="459084" y="3236976"/>
            <a:ext cx="11263236" cy="300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Workflows Approvals are now planned to be distributed to Agencies in September</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Approval Workflows complexity will be based on a “T-Shirt” Size</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Trying to change the format from a Workbook to a Survey</a:t>
            </a:r>
          </a:p>
        </p:txBody>
      </p:sp>
    </p:spTree>
    <p:extLst>
      <p:ext uri="{BB962C8B-B14F-4D97-AF65-F5344CB8AC3E}">
        <p14:creationId xmlns:p14="http://schemas.microsoft.com/office/powerpoint/2010/main" val="2522635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1_Dividend">
  <a:themeElements>
    <a:clrScheme name="Custom 70">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E14504"/>
      </a:hlink>
      <a:folHlink>
        <a:srgbClr val="FFB81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1D1312-8D98-4AF0-B823-8922B5C1FDF2}">
  <ds:schemaRefs>
    <ds:schemaRef ds:uri="http://purl.org/dc/dcmitype/"/>
    <ds:schemaRef ds:uri="http://purl.org/dc/elements/1.1/"/>
    <ds:schemaRef ds:uri="a7353359-a9a2-4451-bf56-51babc3bcafa"/>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73B6EB3-6546-4D8E-9FAE-2E74CB6969DC}"/>
</file>

<file path=customXml/itemProps3.xml><?xml version="1.0" encoding="utf-8"?>
<ds:datastoreItem xmlns:ds="http://schemas.openxmlformats.org/officeDocument/2006/customXml" ds:itemID="{C42345FB-68B7-4A3C-88B1-C9E237187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24838</TotalTime>
  <Words>1284</Words>
  <Application>Microsoft Office PowerPoint</Application>
  <PresentationFormat>Widescreen</PresentationFormat>
  <Paragraphs>198</Paragraphs>
  <Slides>25</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Calibri</vt:lpstr>
      <vt:lpstr>Calibri Light</vt:lpstr>
      <vt:lpstr>Gill Sans MT</vt:lpstr>
      <vt:lpstr>Wingdings</vt:lpstr>
      <vt:lpstr>Wingdings 2</vt:lpstr>
      <vt:lpstr>Office Theme</vt:lpstr>
      <vt:lpstr>Custom Design</vt:lpstr>
      <vt:lpstr>1_Custom Design</vt:lpstr>
      <vt:lpstr>Dividend</vt:lpstr>
      <vt:lpstr>1_Dividend</vt:lpstr>
      <vt:lpstr>PowerPoint Presentation</vt:lpstr>
      <vt:lpstr>PowerPoint Presentation</vt:lpstr>
      <vt:lpstr>PowerPoint Presentation</vt:lpstr>
      <vt:lpstr>PowerPoint Presentation</vt:lpstr>
      <vt:lpstr>Budget Update</vt:lpstr>
      <vt:lpstr>PowerPoint Presentation</vt:lpstr>
      <vt:lpstr>Phase 1 Timeline</vt:lpstr>
      <vt:lpstr>Phase 1 Update - Approval Workflows</vt:lpstr>
      <vt:lpstr>Phase 1 Update - Approval Workflows</vt:lpstr>
      <vt:lpstr>Phase 1 – Security Roles</vt:lpstr>
      <vt:lpstr>PowerPoint Presentation</vt:lpstr>
      <vt:lpstr>Phase 1 - Learning Labs</vt:lpstr>
      <vt:lpstr>PowerPoint Presentation</vt:lpstr>
      <vt:lpstr>Phase 2 Timeline</vt:lpstr>
      <vt:lpstr>Phase 2 Stakeholder Assessments </vt:lpstr>
      <vt:lpstr>Phase 2 Ecosystem Survey Next Steps</vt:lpstr>
      <vt:lpstr>PowerPoint Presentation</vt:lpstr>
      <vt:lpstr>Phase 2 Business Process Redesign</vt:lpstr>
      <vt:lpstr>PowerPoint Presentation</vt:lpstr>
      <vt:lpstr>Engagement Opportunities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Smith</dc:creator>
  <cp:lastModifiedBy>Alex Doench</cp:lastModifiedBy>
  <cp:revision>210</cp:revision>
  <dcterms:created xsi:type="dcterms:W3CDTF">2019-10-30T16:03:15Z</dcterms:created>
  <dcterms:modified xsi:type="dcterms:W3CDTF">2021-10-07T16:04:05Z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MSIP_Label_ea60d57e-af5b-4752-ac57-3e4f28ca11dc_SiteId">
    <vt:lpwstr>36da45f1-dd2c-4d1f-af13-5abe46b99921</vt:lpwstr>
  </property>
  <property fmtid="{D5CDD505-2E9C-101B-9397-08002B2CF9AE}" pid="4" name="MSIP_Label_ea60d57e-af5b-4752-ac57-3e4f28ca11dc_Method">
    <vt:lpwstr>Standard</vt:lpwstr>
  </property>
  <property fmtid="{D5CDD505-2E9C-101B-9397-08002B2CF9AE}" pid="5" name="MSIP_Label_ea60d57e-af5b-4752-ac57-3e4f28ca11dc_Enabled">
    <vt:lpwstr>true</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etDate">
    <vt:lpwstr>2021-07-30T19:45:43Z</vt:lpwstr>
  </property>
  <property fmtid="{D5CDD505-2E9C-101B-9397-08002B2CF9AE}" pid="8" name="MSIP_Label_ea60d57e-af5b-4752-ac57-3e4f28ca11dc_ContentBits">
    <vt:lpwstr>0</vt:lpwstr>
  </property>
  <property fmtid="{D5CDD505-2E9C-101B-9397-08002B2CF9AE}" pid="9" name="MSIP_Label_ea60d57e-af5b-4752-ac57-3e4f28ca11dc_ActionId">
    <vt:lpwstr>f227f1ef-643e-431d-ae52-f8c00b5c0b5c</vt:lpwstr>
  </property>
</Properties>
</file>