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6" r:id="rId5"/>
  </p:sldMasterIdLst>
  <p:notesMasterIdLst>
    <p:notesMasterId r:id="rId30"/>
  </p:notesMasterIdLst>
  <p:sldIdLst>
    <p:sldId id="256" r:id="rId6"/>
    <p:sldId id="280" r:id="rId7"/>
    <p:sldId id="257" r:id="rId8"/>
    <p:sldId id="302" r:id="rId9"/>
    <p:sldId id="303" r:id="rId10"/>
    <p:sldId id="298" r:id="rId11"/>
    <p:sldId id="299" r:id="rId12"/>
    <p:sldId id="281" r:id="rId13"/>
    <p:sldId id="286" r:id="rId14"/>
    <p:sldId id="282" r:id="rId15"/>
    <p:sldId id="287" r:id="rId16"/>
    <p:sldId id="283" r:id="rId17"/>
    <p:sldId id="291" r:id="rId18"/>
    <p:sldId id="285" r:id="rId19"/>
    <p:sldId id="292" r:id="rId20"/>
    <p:sldId id="293" r:id="rId21"/>
    <p:sldId id="294" r:id="rId22"/>
    <p:sldId id="296" r:id="rId23"/>
    <p:sldId id="295" r:id="rId24"/>
    <p:sldId id="297" r:id="rId25"/>
    <p:sldId id="300" r:id="rId26"/>
    <p:sldId id="301" r:id="rId27"/>
    <p:sldId id="265" r:id="rId28"/>
    <p:sldId id="26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92F57"/>
    <a:srgbClr val="E14504"/>
    <a:srgbClr val="FFB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6374" autoAdjust="0"/>
  </p:normalViewPr>
  <p:slideViewPr>
    <p:cSldViewPr snapToGrid="0">
      <p:cViewPr varScale="1">
        <p:scale>
          <a:sx n="81" d="100"/>
          <a:sy n="81" d="100"/>
        </p:scale>
        <p:origin x="4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E5CC6-6757-48AF-A5B9-BD32D836AFCE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99900-9158-4345-9C17-F55EB5CE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37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9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2 Project Leadership - </a:t>
            </a:r>
            <a:r>
              <a:rPr lang="en-US" b="1" dirty="0">
                <a:solidFill>
                  <a:srgbClr val="09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Danielle</a:t>
            </a:r>
          </a:p>
          <a:p>
            <a:pPr marL="285750" indent="-285750">
              <a:lnSpc>
                <a:spcPct val="150000"/>
              </a:lnSpc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9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Project Point of Contact - </a:t>
            </a:r>
            <a:r>
              <a:rPr lang="en-US" b="1" dirty="0">
                <a:solidFill>
                  <a:srgbClr val="09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Danielle</a:t>
            </a:r>
          </a:p>
          <a:p>
            <a:pPr marL="285750" indent="-285750">
              <a:lnSpc>
                <a:spcPct val="150000"/>
              </a:lnSpc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9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Phase 1 &amp; 2 Overlapping Activities - </a:t>
            </a:r>
            <a:r>
              <a:rPr lang="en-US" b="1" dirty="0">
                <a:solidFill>
                  <a:srgbClr val="09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Sheena</a:t>
            </a:r>
          </a:p>
          <a:p>
            <a:pPr marL="285750" indent="-285750">
              <a:lnSpc>
                <a:spcPct val="150000"/>
              </a:lnSpc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9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- </a:t>
            </a:r>
            <a:r>
              <a:rPr lang="en-US" b="1" dirty="0">
                <a:solidFill>
                  <a:srgbClr val="09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Elijah</a:t>
            </a:r>
          </a:p>
          <a:p>
            <a:pPr marL="285750" indent="-285750">
              <a:lnSpc>
                <a:spcPct val="150000"/>
              </a:lnSpc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9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Q&amp;A - </a:t>
            </a:r>
            <a:r>
              <a:rPr lang="en-US" b="1" dirty="0">
                <a:solidFill>
                  <a:srgbClr val="09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Elijah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99900-9158-4345-9C17-F55EB5CE59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99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91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61E0E-BAA0-49A7-ACB6-2B6879FF9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B5FBF-DD91-46CF-BA92-173D98DB4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66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87FE5-5568-4A14-8D26-CD9D7168A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1626B-928A-478D-BEA9-0762F5195F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78883-62FF-4860-ABBD-D3A0A4AA1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984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2BD94-466A-4BA4-BAE6-A150567B4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F3FF7-1A9A-4F76-A2CF-6DD251DA2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E7619-8583-4673-B72A-3BE3EB3E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A8A72A-9F25-4700-A44E-E2A87BDC1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0A7D5E-F949-493A-B413-F4D904CF8E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688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2566647-212C-4B7B-99E5-832F30A2B5FF}"/>
              </a:ext>
            </a:extLst>
          </p:cNvPr>
          <p:cNvSpPr/>
          <p:nvPr userDrawn="1"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092F57"/>
          </a:solidFill>
          <a:ln w="12700" cap="rnd" cmpd="sng" algn="ctr">
            <a:noFill/>
            <a:prstDash val="solid"/>
          </a:ln>
          <a:effectLst/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61B879-23DE-4E47-86D2-BE40FC60F9DF}"/>
              </a:ext>
            </a:extLst>
          </p:cNvPr>
          <p:cNvSpPr/>
          <p:nvPr userDrawn="1"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E14504"/>
          </a:solidFill>
          <a:ln w="12700" cap="rnd" cmpd="sng" algn="ctr">
            <a:noFill/>
            <a:prstDash val="solid"/>
          </a:ln>
          <a:effectLst/>
        </p:spPr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9895D2-175A-4BB1-85E4-EE722FE8FDC6}"/>
              </a:ext>
            </a:extLst>
          </p:cNvPr>
          <p:cNvSpPr/>
          <p:nvPr userDrawn="1"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FFB81C"/>
          </a:solidFill>
          <a:ln w="12700" cap="rnd" cmpd="sng" algn="ctr">
            <a:noFill/>
            <a:prstDash val="solid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BDE14-E9A9-4B4C-80BF-AF1989613A77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5"/>
            <a:ext cx="11300036" cy="898050"/>
          </a:xfrm>
          <a:prstGeom prst="rect">
            <a:avLst/>
          </a:prstGeom>
          <a:solidFill>
            <a:srgbClr val="092F57"/>
          </a:solidFill>
          <a:ln w="12700" cap="rnd" cmpd="sng" algn="ctr">
            <a:noFill/>
            <a:prstDash val="solid"/>
          </a:ln>
          <a:effectLst/>
        </p:spPr>
      </p:sp>
    </p:spTree>
    <p:extLst>
      <p:ext uri="{BB962C8B-B14F-4D97-AF65-F5344CB8AC3E}">
        <p14:creationId xmlns:p14="http://schemas.microsoft.com/office/powerpoint/2010/main" val="44948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91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B8DC7-DA6F-4FDE-9730-BC84BDDE7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4051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3ADA-05A7-435C-92E8-5F81AFD72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FAC05-3AB5-4232-99FE-578F1BEDBE8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FFB81C"/>
              </a:buClr>
              <a:defRPr>
                <a:solidFill>
                  <a:srgbClr val="092F57"/>
                </a:solidFill>
              </a:defRPr>
            </a:lvl1pPr>
          </a:lstStyle>
          <a:p>
            <a:pPr lvl="0"/>
            <a:r>
              <a:rPr lang="en-US" dirty="0"/>
              <a:t>Insert content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570A57-E857-4AFC-862D-5EF7A6E05B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524" y="6262871"/>
            <a:ext cx="758952" cy="75895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6400BC-F6B7-4E46-BA43-BD8A97B8A20E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8509"/>
            <a:ext cx="10515600" cy="0"/>
          </a:xfrm>
          <a:prstGeom prst="line">
            <a:avLst/>
          </a:prstGeom>
          <a:ln w="19050">
            <a:solidFill>
              <a:srgbClr val="092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56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61E0E-BAA0-49A7-ACB6-2B6879FF9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B5FBF-DD91-46CF-BA92-173D98DB4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736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87FE5-5568-4A14-8D26-CD9D7168A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1626B-928A-478D-BEA9-0762F5195F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78883-62FF-4860-ABBD-D3A0A4AA1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069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2BD94-466A-4BA4-BAE6-A150567B4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F3FF7-1A9A-4F76-A2CF-6DD251DA2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E7619-8583-4673-B72A-3BE3EB3E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A8A72A-9F25-4700-A44E-E2A87BDC1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0A7D5E-F949-493A-B413-F4D904CF8E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55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6D88B-C590-4B4C-B718-ED93DA51F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475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E4EA48-1ECD-4CA9-B39A-6B1B5D0AFF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524" y="6262871"/>
            <a:ext cx="758952" cy="7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77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512BCB-F087-4D87-B489-AD8943C94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8" b="56700"/>
          <a:stretch/>
        </p:blipFill>
        <p:spPr>
          <a:xfrm>
            <a:off x="-10686" y="4546208"/>
            <a:ext cx="12192001" cy="16296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8CE205-460D-4CDA-9E02-0A33CABE43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7385" t="15682" r="2464" b="57878"/>
          <a:stretch/>
        </p:blipFill>
        <p:spPr>
          <a:xfrm>
            <a:off x="5655899" y="5132653"/>
            <a:ext cx="289932" cy="3256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D11AA2-979D-4181-AAF1-DA5FA3A71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76951" t="44956" r="5068" b="34501"/>
          <a:stretch/>
        </p:blipFill>
        <p:spPr>
          <a:xfrm>
            <a:off x="5655899" y="5495293"/>
            <a:ext cx="258708" cy="2542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33D91B-8350-4076-B6B5-F86C2E646F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5481" t="64779" r="17778" b="15758"/>
          <a:stretch/>
        </p:blipFill>
        <p:spPr>
          <a:xfrm>
            <a:off x="5489338" y="5736750"/>
            <a:ext cx="240867" cy="2408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46EC00-B6BA-4A0C-93C4-BBA1949459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8760" t="74102" r="34809" b="7877"/>
          <a:stretch/>
        </p:blipFill>
        <p:spPr>
          <a:xfrm>
            <a:off x="5249735" y="5858748"/>
            <a:ext cx="236406" cy="223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E5EBBF-0FF9-4D17-8509-05BAED195D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0" t="37659" r="56919" b="59008"/>
          <a:stretch/>
        </p:blipFill>
        <p:spPr>
          <a:xfrm>
            <a:off x="5036167" y="5843790"/>
            <a:ext cx="217130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D8604F-7810-4835-83E1-6DEF10D278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1" t="36788" r="58590" b="60440"/>
          <a:stretch/>
        </p:blipFill>
        <p:spPr>
          <a:xfrm>
            <a:off x="4852215" y="5782948"/>
            <a:ext cx="196112" cy="1901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6A13C4-709A-42D1-BEC2-EBA7883773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6" t="32561" r="60406" b="65019"/>
          <a:stretch/>
        </p:blipFill>
        <p:spPr>
          <a:xfrm>
            <a:off x="4650256" y="5495721"/>
            <a:ext cx="176525" cy="1659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047AB66-AB65-4BAC-A378-20A7C8A995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7" t="34854" r="59902" b="62687"/>
          <a:stretch/>
        </p:blipFill>
        <p:spPr>
          <a:xfrm>
            <a:off x="4731684" y="5648902"/>
            <a:ext cx="154879" cy="168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9F0716-7FC0-4F6B-8AA8-A321E4286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7" t="30252" r="60665" b="67456"/>
          <a:stretch/>
        </p:blipFill>
        <p:spPr>
          <a:xfrm>
            <a:off x="4640054" y="5330649"/>
            <a:ext cx="157163" cy="1571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498F74-0F92-46A3-83CF-1AE7791D9A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8" t="28022" r="60751" b="69895"/>
          <a:stretch/>
        </p:blipFill>
        <p:spPr>
          <a:xfrm>
            <a:off x="4637249" y="5180804"/>
            <a:ext cx="147638" cy="14287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1738565-E77A-4B74-B954-7FFAB4AF3461}"/>
              </a:ext>
            </a:extLst>
          </p:cNvPr>
          <p:cNvSpPr/>
          <p:nvPr userDrawn="1"/>
        </p:nvSpPr>
        <p:spPr>
          <a:xfrm>
            <a:off x="-2140" y="6340923"/>
            <a:ext cx="12192000" cy="93995"/>
          </a:xfrm>
          <a:prstGeom prst="rect">
            <a:avLst/>
          </a:prstGeom>
          <a:solidFill>
            <a:srgbClr val="FFB81C"/>
          </a:solidFill>
          <a:ln>
            <a:solidFill>
              <a:srgbClr val="FFB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DFA440-937D-4DAF-8003-F4C53E534504}"/>
              </a:ext>
            </a:extLst>
          </p:cNvPr>
          <p:cNvSpPr/>
          <p:nvPr userDrawn="1"/>
        </p:nvSpPr>
        <p:spPr>
          <a:xfrm>
            <a:off x="0" y="6407781"/>
            <a:ext cx="12192000" cy="444415"/>
          </a:xfrm>
          <a:prstGeom prst="rect">
            <a:avLst/>
          </a:prstGeom>
          <a:solidFill>
            <a:srgbClr val="092F57"/>
          </a:solidFill>
          <a:ln>
            <a:solidFill>
              <a:srgbClr val="092F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1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2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2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2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2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2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2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12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50"/>
                            </p:stCondLst>
                            <p:childTnLst>
                              <p:par>
                                <p:cTn id="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1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3ADA-05A7-435C-92E8-5F81AFD72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FAC05-3AB5-4232-99FE-578F1BEDB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485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2089D-2D54-4A5B-B3E6-8FBF8493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97693-1369-41A3-9423-9ED48683F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9E58DD-C903-4FC4-A5B6-82235288C166}"/>
              </a:ext>
            </a:extLst>
          </p:cNvPr>
          <p:cNvSpPr/>
          <p:nvPr userDrawn="1"/>
        </p:nvSpPr>
        <p:spPr>
          <a:xfrm>
            <a:off x="-2140" y="6340923"/>
            <a:ext cx="12192000" cy="93995"/>
          </a:xfrm>
          <a:prstGeom prst="rect">
            <a:avLst/>
          </a:prstGeom>
          <a:solidFill>
            <a:srgbClr val="FFB81C"/>
          </a:solidFill>
          <a:ln>
            <a:solidFill>
              <a:srgbClr val="FFB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1C23F6-5D31-44A5-92E0-74E7678142B2}"/>
              </a:ext>
            </a:extLst>
          </p:cNvPr>
          <p:cNvSpPr/>
          <p:nvPr userDrawn="1"/>
        </p:nvSpPr>
        <p:spPr>
          <a:xfrm>
            <a:off x="0" y="6407781"/>
            <a:ext cx="12192000" cy="444415"/>
          </a:xfrm>
          <a:prstGeom prst="rect">
            <a:avLst/>
          </a:prstGeom>
          <a:solidFill>
            <a:srgbClr val="092F57"/>
          </a:solidFill>
          <a:ln>
            <a:solidFill>
              <a:srgbClr val="092F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92F5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E1450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92F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92F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92F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92F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2089D-2D54-4A5B-B3E6-8FBF8493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97693-1369-41A3-9423-9ED48683F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9E58DD-C903-4FC4-A5B6-82235288C166}"/>
              </a:ext>
            </a:extLst>
          </p:cNvPr>
          <p:cNvSpPr/>
          <p:nvPr userDrawn="1"/>
        </p:nvSpPr>
        <p:spPr>
          <a:xfrm>
            <a:off x="-2140" y="6340923"/>
            <a:ext cx="12192000" cy="93995"/>
          </a:xfrm>
          <a:prstGeom prst="rect">
            <a:avLst/>
          </a:prstGeom>
          <a:solidFill>
            <a:srgbClr val="FFB81C"/>
          </a:solidFill>
          <a:ln>
            <a:solidFill>
              <a:srgbClr val="FFB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1C23F6-5D31-44A5-92E0-74E7678142B2}"/>
              </a:ext>
            </a:extLst>
          </p:cNvPr>
          <p:cNvSpPr/>
          <p:nvPr userDrawn="1"/>
        </p:nvSpPr>
        <p:spPr>
          <a:xfrm>
            <a:off x="0" y="6407781"/>
            <a:ext cx="12192000" cy="444415"/>
          </a:xfrm>
          <a:prstGeom prst="rect">
            <a:avLst/>
          </a:prstGeom>
          <a:solidFill>
            <a:srgbClr val="092F57"/>
          </a:solidFill>
          <a:ln>
            <a:solidFill>
              <a:srgbClr val="092F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4F6FE2-8B96-4FA8-B615-F3FCAB72B97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524" y="6262871"/>
            <a:ext cx="758952" cy="7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3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92F5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E1450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92F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92F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92F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92F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rd of horses on grass field">
            <a:extLst>
              <a:ext uri="{FF2B5EF4-FFF2-40B4-BE49-F238E27FC236}">
                <a16:creationId xmlns:a16="http://schemas.microsoft.com/office/drawing/2014/main" id="{3DFA7AA3-632F-4728-A90C-7E30CF9B7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3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7B374EC-F72D-47CA-AB04-1C906068AD72}"/>
              </a:ext>
            </a:extLst>
          </p:cNvPr>
          <p:cNvGrpSpPr/>
          <p:nvPr/>
        </p:nvGrpSpPr>
        <p:grpSpPr>
          <a:xfrm>
            <a:off x="-11620" y="-15874"/>
            <a:ext cx="12215242" cy="6353666"/>
            <a:chOff x="-204634" y="1204892"/>
            <a:chExt cx="12215242" cy="635366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B379CBF-61C8-45AD-AF3A-8B33397D9CD5}"/>
                </a:ext>
              </a:extLst>
            </p:cNvPr>
            <p:cNvSpPr/>
            <p:nvPr/>
          </p:nvSpPr>
          <p:spPr>
            <a:xfrm>
              <a:off x="-204634" y="1204892"/>
              <a:ext cx="12215242" cy="6353666"/>
            </a:xfrm>
            <a:prstGeom prst="rect">
              <a:avLst/>
            </a:prstGeom>
            <a:gradFill flip="none" rotWithShape="1">
              <a:gsLst>
                <a:gs pos="43000">
                  <a:srgbClr val="092F57">
                    <a:alpha val="83000"/>
                  </a:srgbClr>
                </a:gs>
                <a:gs pos="100000">
                  <a:srgbClr val="FFB81C">
                    <a:alpha val="8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69EFF8D-973A-4479-BFD8-1F544460323C}"/>
                </a:ext>
              </a:extLst>
            </p:cNvPr>
            <p:cNvGrpSpPr/>
            <p:nvPr/>
          </p:nvGrpSpPr>
          <p:grpSpPr>
            <a:xfrm>
              <a:off x="635199" y="2881646"/>
              <a:ext cx="10235236" cy="2600004"/>
              <a:chOff x="686660" y="2422806"/>
              <a:chExt cx="10235236" cy="2600004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B7FE18-F607-4C53-9C01-B57FFE3C9756}"/>
                  </a:ext>
                </a:extLst>
              </p:cNvPr>
              <p:cNvSpPr txBox="1"/>
              <p:nvPr/>
            </p:nvSpPr>
            <p:spPr>
              <a:xfrm>
                <a:off x="686660" y="2422806"/>
                <a:ext cx="10235236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b="1" baseline="30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Luma Budget</a:t>
                </a:r>
              </a:p>
              <a:p>
                <a:pPr algn="ctr"/>
                <a:r>
                  <a:rPr lang="en-US" sz="6000" b="1" baseline="30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B-6 &amp; Personnel Cost Forecaster (PCF) Training</a:t>
                </a:r>
                <a:r>
                  <a:rPr lang="en-US" sz="4000" baseline="30000" dirty="0"/>
                  <a:t>  </a:t>
                </a:r>
              </a:p>
              <a:p>
                <a:endParaRPr lang="en-US" dirty="0"/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DD32A8C5-38C7-4D5D-A6F4-447DF385D4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700" y="4332173"/>
                <a:ext cx="7133493" cy="0"/>
              </a:xfrm>
              <a:prstGeom prst="line">
                <a:avLst/>
              </a:prstGeom>
              <a:ln w="19050">
                <a:solidFill>
                  <a:srgbClr val="FFB8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49E2997-103B-481F-91AA-B0F87FD216A5}"/>
                  </a:ext>
                </a:extLst>
              </p:cNvPr>
              <p:cNvSpPr txBox="1"/>
              <p:nvPr/>
            </p:nvSpPr>
            <p:spPr>
              <a:xfrm>
                <a:off x="4252184" y="4561145"/>
                <a:ext cx="38716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July 27</a:t>
                </a:r>
                <a:r>
                  <a:rPr lang="en-US" sz="2400" baseline="30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&amp; 29</a:t>
                </a:r>
                <a:r>
                  <a:rPr lang="en-US" sz="2400" baseline="30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, 2021</a:t>
                </a:r>
              </a:p>
            </p:txBody>
          </p:sp>
        </p:grp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5406227-B263-4058-85C1-489847CDA3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385" t="15682" r="2464" b="57878"/>
          <a:stretch/>
        </p:blipFill>
        <p:spPr>
          <a:xfrm>
            <a:off x="5655899" y="5124107"/>
            <a:ext cx="289932" cy="3256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AADCC0D-6541-4E13-933F-435B501ABB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951" t="44956" r="5068" b="34501"/>
          <a:stretch/>
        </p:blipFill>
        <p:spPr>
          <a:xfrm>
            <a:off x="5655899" y="5486747"/>
            <a:ext cx="258708" cy="25424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062B8C-76CB-46AC-A6A5-A9592B7957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481" t="64779" r="17778" b="15758"/>
          <a:stretch/>
        </p:blipFill>
        <p:spPr>
          <a:xfrm>
            <a:off x="5489338" y="5728204"/>
            <a:ext cx="240867" cy="2408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A4CCD54-ACCE-4255-BCF8-0D83FA547C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760" t="74102" r="34809" b="7877"/>
          <a:stretch/>
        </p:blipFill>
        <p:spPr>
          <a:xfrm>
            <a:off x="5249735" y="5850202"/>
            <a:ext cx="236406" cy="2230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762EC87-702D-4F34-B8DB-C7877C556A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0" t="37659" r="56919" b="59008"/>
          <a:stretch/>
        </p:blipFill>
        <p:spPr>
          <a:xfrm>
            <a:off x="5036167" y="5835244"/>
            <a:ext cx="217130" cy="228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F4EED4-BE01-4F67-8AEB-AFF3582B0F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1" t="36788" r="58590" b="60440"/>
          <a:stretch/>
        </p:blipFill>
        <p:spPr>
          <a:xfrm>
            <a:off x="4852215" y="5774402"/>
            <a:ext cx="196112" cy="19012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607B2E3-DCA9-4B0B-8047-2F93ED93D8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6" t="32561" r="60406" b="65019"/>
          <a:stretch/>
        </p:blipFill>
        <p:spPr>
          <a:xfrm>
            <a:off x="4650256" y="5487175"/>
            <a:ext cx="176525" cy="16593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22BBC57-392E-49E2-B92F-BE672D2DA8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7" t="34854" r="59902" b="62687"/>
          <a:stretch/>
        </p:blipFill>
        <p:spPr>
          <a:xfrm>
            <a:off x="4731684" y="5640356"/>
            <a:ext cx="154879" cy="1687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76E44F0-ECD2-4DE3-B176-8E7D4BD016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7" t="30252" r="60665" b="67456"/>
          <a:stretch/>
        </p:blipFill>
        <p:spPr>
          <a:xfrm>
            <a:off x="4640054" y="5322103"/>
            <a:ext cx="157163" cy="15716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E4871EB-4CF8-408D-82C6-599E847C35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8" t="28022" r="60751" b="69895"/>
          <a:stretch/>
        </p:blipFill>
        <p:spPr>
          <a:xfrm>
            <a:off x="4637249" y="5172258"/>
            <a:ext cx="147638" cy="1428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3DD448B-4F40-4074-8C1C-FC525032CE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8" b="56700"/>
          <a:stretch/>
        </p:blipFill>
        <p:spPr>
          <a:xfrm>
            <a:off x="-11621" y="4659681"/>
            <a:ext cx="12192001" cy="162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6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25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2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25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25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2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25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2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12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25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12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erson using MacBook Pro">
            <a:extLst>
              <a:ext uri="{FF2B5EF4-FFF2-40B4-BE49-F238E27FC236}">
                <a16:creationId xmlns:a16="http://schemas.microsoft.com/office/drawing/2014/main" id="{006DADE2-88D8-4DB4-A165-C61D5E3FF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6" cy="635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136279-2889-4C35-AFCB-B2F2879E4FCA}"/>
              </a:ext>
            </a:extLst>
          </p:cNvPr>
          <p:cNvSpPr/>
          <p:nvPr/>
        </p:nvSpPr>
        <p:spPr>
          <a:xfrm>
            <a:off x="-5" y="0"/>
            <a:ext cx="12192001" cy="6353666"/>
          </a:xfrm>
          <a:prstGeom prst="rect">
            <a:avLst/>
          </a:prstGeom>
          <a:gradFill flip="none" rotWithShape="1">
            <a:gsLst>
              <a:gs pos="43000">
                <a:srgbClr val="092F57">
                  <a:alpha val="83000"/>
                </a:srgbClr>
              </a:gs>
              <a:gs pos="100000">
                <a:srgbClr val="FFB81C">
                  <a:alpha val="8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1BE91D-36E6-4A46-B3B7-8242A36BE4DB}"/>
              </a:ext>
            </a:extLst>
          </p:cNvPr>
          <p:cNvSpPr txBox="1"/>
          <p:nvPr/>
        </p:nvSpPr>
        <p:spPr>
          <a:xfrm>
            <a:off x="2993421" y="1988396"/>
            <a:ext cx="6205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Vacant &amp; Other PC Adj. (6300)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0A7548-4113-44E6-9DBB-5FE0A58A4F14}"/>
              </a:ext>
            </a:extLst>
          </p:cNvPr>
          <p:cNvCxnSpPr>
            <a:cxnSpLocks/>
          </p:cNvCxnSpPr>
          <p:nvPr/>
        </p:nvCxnSpPr>
        <p:spPr>
          <a:xfrm>
            <a:off x="2596986" y="3739929"/>
            <a:ext cx="7133493" cy="0"/>
          </a:xfrm>
          <a:prstGeom prst="line">
            <a:avLst/>
          </a:prstGeom>
          <a:ln w="19050">
            <a:solidFill>
              <a:srgbClr val="FFB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30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DFCEAED-E220-4C39-9DA3-89A71D7438C4}"/>
              </a:ext>
            </a:extLst>
          </p:cNvPr>
          <p:cNvSpPr txBox="1">
            <a:spLocks/>
          </p:cNvSpPr>
          <p:nvPr/>
        </p:nvSpPr>
        <p:spPr>
          <a:xfrm>
            <a:off x="575894" y="729659"/>
            <a:ext cx="11029616" cy="6835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Vacant &amp; Other PC Adj. (6300)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E05C94-D005-4B42-9D45-D7A947DB1880}"/>
              </a:ext>
            </a:extLst>
          </p:cNvPr>
          <p:cNvSpPr txBox="1"/>
          <p:nvPr/>
        </p:nvSpPr>
        <p:spPr>
          <a:xfrm>
            <a:off x="2044823" y="3246372"/>
            <a:ext cx="4447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</a:rPr>
              <a:t>DHR Calculations</a:t>
            </a:r>
          </a:p>
          <a:p>
            <a:pPr marL="285750" indent="-2857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</a:rPr>
              <a:t>CEC Calculation</a:t>
            </a:r>
          </a:p>
        </p:txBody>
      </p:sp>
      <p:pic>
        <p:nvPicPr>
          <p:cNvPr id="4" name="Picture 2" descr="person using MacBook Pro">
            <a:extLst>
              <a:ext uri="{FF2B5EF4-FFF2-40B4-BE49-F238E27FC236}">
                <a16:creationId xmlns:a16="http://schemas.microsoft.com/office/drawing/2014/main" id="{53718DA2-8F04-42F6-B6A0-730A3DBE4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536" y="2428653"/>
            <a:ext cx="3847772" cy="255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006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erson using MacBook Pro">
            <a:extLst>
              <a:ext uri="{FF2B5EF4-FFF2-40B4-BE49-F238E27FC236}">
                <a16:creationId xmlns:a16="http://schemas.microsoft.com/office/drawing/2014/main" id="{098DD430-7D7F-4225-8B59-FB826AD0E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3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660F516-0B11-4822-A161-5097F7314801}"/>
              </a:ext>
            </a:extLst>
          </p:cNvPr>
          <p:cNvSpPr/>
          <p:nvPr/>
        </p:nvSpPr>
        <p:spPr>
          <a:xfrm>
            <a:off x="-3" y="0"/>
            <a:ext cx="12192001" cy="6353666"/>
          </a:xfrm>
          <a:prstGeom prst="rect">
            <a:avLst/>
          </a:prstGeom>
          <a:gradFill flip="none" rotWithShape="1">
            <a:gsLst>
              <a:gs pos="43000">
                <a:srgbClr val="092F57">
                  <a:alpha val="83000"/>
                </a:srgbClr>
              </a:gs>
              <a:gs pos="100000">
                <a:srgbClr val="FFB81C">
                  <a:alpha val="8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F94CAD-53EE-41EF-82B3-76C7D194AF07}"/>
              </a:ext>
            </a:extLst>
          </p:cNvPr>
          <p:cNvSpPr txBox="1"/>
          <p:nvPr/>
        </p:nvSpPr>
        <p:spPr>
          <a:xfrm>
            <a:off x="1876351" y="2207337"/>
            <a:ext cx="8439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&amp; Temporary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(4300)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64B7855-2863-4C09-A291-3EB361899C8E}"/>
              </a:ext>
            </a:extLst>
          </p:cNvPr>
          <p:cNvCxnSpPr>
            <a:cxnSpLocks/>
          </p:cNvCxnSpPr>
          <p:nvPr/>
        </p:nvCxnSpPr>
        <p:spPr>
          <a:xfrm flipV="1">
            <a:off x="2252327" y="4048739"/>
            <a:ext cx="7805873" cy="4905"/>
          </a:xfrm>
          <a:prstGeom prst="line">
            <a:avLst/>
          </a:prstGeom>
          <a:ln w="19050">
            <a:solidFill>
              <a:srgbClr val="FFB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90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DFCEAED-E220-4C39-9DA3-89A71D7438C4}"/>
              </a:ext>
            </a:extLst>
          </p:cNvPr>
          <p:cNvSpPr txBox="1">
            <a:spLocks/>
          </p:cNvSpPr>
          <p:nvPr/>
        </p:nvSpPr>
        <p:spPr>
          <a:xfrm>
            <a:off x="575894" y="729659"/>
            <a:ext cx="11029616" cy="6835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&amp; Temporary (4300)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C416AE-322B-40BE-AB5C-477E007CAAA0}"/>
              </a:ext>
            </a:extLst>
          </p:cNvPr>
          <p:cNvSpPr/>
          <p:nvPr/>
        </p:nvSpPr>
        <p:spPr>
          <a:xfrm>
            <a:off x="2322131" y="2551837"/>
            <a:ext cx="75371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</a:rPr>
              <a:t>Group not automatically pulled into PCF – Agencies will need to add</a:t>
            </a:r>
          </a:p>
          <a:p>
            <a:pPr marL="285750" indent="-2857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</a:rPr>
              <a:t>Single position code</a:t>
            </a:r>
          </a:p>
          <a:p>
            <a:pPr marL="285750" indent="-2857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</a:rPr>
              <a:t>Enter Health Benefits in detail tab – lump sum amounts in detail tab</a:t>
            </a:r>
          </a:p>
          <a:p>
            <a:pPr marL="285750" indent="-2857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</a:rPr>
              <a:t>DU 10.62 Group &amp; Temp CEC (Variance from B-6) </a:t>
            </a:r>
          </a:p>
          <a:p>
            <a:pPr marL="285750" indent="-2857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</a:rPr>
              <a:t>Increase in health benefits &amp; CEC is done in the Supplement Line Item (5100)</a:t>
            </a:r>
          </a:p>
        </p:txBody>
      </p:sp>
    </p:spTree>
    <p:extLst>
      <p:ext uri="{BB962C8B-B14F-4D97-AF65-F5344CB8AC3E}">
        <p14:creationId xmlns:p14="http://schemas.microsoft.com/office/powerpoint/2010/main" val="3153070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erson using laptop on white wooden table">
            <a:extLst>
              <a:ext uri="{FF2B5EF4-FFF2-40B4-BE49-F238E27FC236}">
                <a16:creationId xmlns:a16="http://schemas.microsoft.com/office/drawing/2014/main" id="{DA06A0DD-3C6F-4DD1-8862-63786CFE0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34"/>
            <a:ext cx="121920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D407AD-0DB2-4EFE-B542-A5F62305BD63}"/>
              </a:ext>
            </a:extLst>
          </p:cNvPr>
          <p:cNvSpPr/>
          <p:nvPr/>
        </p:nvSpPr>
        <p:spPr>
          <a:xfrm>
            <a:off x="0" y="-9034"/>
            <a:ext cx="12203837" cy="6362700"/>
          </a:xfrm>
          <a:prstGeom prst="rect">
            <a:avLst/>
          </a:prstGeom>
          <a:gradFill flip="none" rotWithShape="1">
            <a:gsLst>
              <a:gs pos="43000">
                <a:srgbClr val="092F57">
                  <a:alpha val="83000"/>
                </a:srgbClr>
              </a:gs>
              <a:gs pos="100000">
                <a:srgbClr val="FFB81C">
                  <a:alpha val="8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DB8C0E-9A84-4562-85F5-A4FE42502504}"/>
              </a:ext>
            </a:extLst>
          </p:cNvPr>
          <p:cNvSpPr txBox="1"/>
          <p:nvPr/>
        </p:nvSpPr>
        <p:spPr>
          <a:xfrm>
            <a:off x="2726622" y="1982450"/>
            <a:ext cx="64901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6 Series Transfers (5400)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898BA80-7B1F-442F-85C8-677D33EE7C2B}"/>
              </a:ext>
            </a:extLst>
          </p:cNvPr>
          <p:cNvCxnSpPr>
            <a:cxnSpLocks/>
          </p:cNvCxnSpPr>
          <p:nvPr/>
        </p:nvCxnSpPr>
        <p:spPr>
          <a:xfrm>
            <a:off x="2529249" y="3891105"/>
            <a:ext cx="7133493" cy="0"/>
          </a:xfrm>
          <a:prstGeom prst="line">
            <a:avLst/>
          </a:prstGeom>
          <a:ln w="19050">
            <a:solidFill>
              <a:srgbClr val="FFB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1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DFCEAED-E220-4C39-9DA3-89A71D7438C4}"/>
              </a:ext>
            </a:extLst>
          </p:cNvPr>
          <p:cNvSpPr txBox="1">
            <a:spLocks/>
          </p:cNvSpPr>
          <p:nvPr/>
        </p:nvSpPr>
        <p:spPr>
          <a:xfrm>
            <a:off x="575894" y="729659"/>
            <a:ext cx="11029616" cy="6835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6 Series Transfers (5400)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C54204-1007-4E84-B96F-A1F21BAD20B5}"/>
              </a:ext>
            </a:extLst>
          </p:cNvPr>
          <p:cNvSpPr/>
          <p:nvPr/>
        </p:nvSpPr>
        <p:spPr>
          <a:xfrm>
            <a:off x="3289797" y="2287311"/>
            <a:ext cx="5601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</a:rPr>
              <a:t>Remember no need to back out 6 Series Entries</a:t>
            </a:r>
          </a:p>
        </p:txBody>
      </p:sp>
      <p:pic>
        <p:nvPicPr>
          <p:cNvPr id="2050" name="Picture 2" descr="Walmart MoneyGram Online Funds Transfer Deal | PYMNTS.com">
            <a:extLst>
              <a:ext uri="{FF2B5EF4-FFF2-40B4-BE49-F238E27FC236}">
                <a16:creationId xmlns:a16="http://schemas.microsoft.com/office/drawing/2014/main" id="{7AAD9B44-DBD1-4710-8863-6FC829B5E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056" y="3278078"/>
            <a:ext cx="4535888" cy="298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91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erson using macbook pro on black table">
            <a:extLst>
              <a:ext uri="{FF2B5EF4-FFF2-40B4-BE49-F238E27FC236}">
                <a16:creationId xmlns:a16="http://schemas.microsoft.com/office/drawing/2014/main" id="{1FB4AEF4-98E1-4B8B-8417-7BCA341FD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"/>
            <a:ext cx="121920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D407AD-0DB2-4EFE-B542-A5F62305BD63}"/>
              </a:ext>
            </a:extLst>
          </p:cNvPr>
          <p:cNvSpPr/>
          <p:nvPr/>
        </p:nvSpPr>
        <p:spPr>
          <a:xfrm>
            <a:off x="0" y="0"/>
            <a:ext cx="12192001" cy="6353666"/>
          </a:xfrm>
          <a:prstGeom prst="rect">
            <a:avLst/>
          </a:prstGeom>
          <a:gradFill flip="none" rotWithShape="1">
            <a:gsLst>
              <a:gs pos="43000">
                <a:srgbClr val="092F57">
                  <a:alpha val="83000"/>
                </a:srgbClr>
              </a:gs>
              <a:gs pos="100000">
                <a:srgbClr val="FFB81C">
                  <a:alpha val="8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DB8C0E-9A84-4562-85F5-A4FE42502504}"/>
              </a:ext>
            </a:extLst>
          </p:cNvPr>
          <p:cNvSpPr txBox="1"/>
          <p:nvPr/>
        </p:nvSpPr>
        <p:spPr>
          <a:xfrm>
            <a:off x="2850905" y="1982450"/>
            <a:ext cx="64901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8 Series Transfers (5600)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898BA80-7B1F-442F-85C8-677D33EE7C2B}"/>
              </a:ext>
            </a:extLst>
          </p:cNvPr>
          <p:cNvCxnSpPr>
            <a:cxnSpLocks/>
          </p:cNvCxnSpPr>
          <p:nvPr/>
        </p:nvCxnSpPr>
        <p:spPr>
          <a:xfrm>
            <a:off x="2529249" y="3891105"/>
            <a:ext cx="7133493" cy="0"/>
          </a:xfrm>
          <a:prstGeom prst="line">
            <a:avLst/>
          </a:prstGeom>
          <a:ln w="19050">
            <a:solidFill>
              <a:srgbClr val="FFB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81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DFCEAED-E220-4C39-9DA3-89A71D7438C4}"/>
              </a:ext>
            </a:extLst>
          </p:cNvPr>
          <p:cNvSpPr txBox="1">
            <a:spLocks/>
          </p:cNvSpPr>
          <p:nvPr/>
        </p:nvSpPr>
        <p:spPr>
          <a:xfrm>
            <a:off x="575894" y="729659"/>
            <a:ext cx="11029616" cy="6835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8 Series Transfers (5600)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871947-F57C-4A95-95D3-F30F862F4E6C}"/>
              </a:ext>
            </a:extLst>
          </p:cNvPr>
          <p:cNvSpPr/>
          <p:nvPr/>
        </p:nvSpPr>
        <p:spPr>
          <a:xfrm>
            <a:off x="2539013" y="2782669"/>
            <a:ext cx="4536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</a:rPr>
              <a:t>Rounding </a:t>
            </a:r>
          </a:p>
          <a:p>
            <a:pPr marL="285750" indent="-2857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</a:rPr>
              <a:t>Transfer Report – Coming Soon</a:t>
            </a:r>
          </a:p>
        </p:txBody>
      </p:sp>
      <p:pic>
        <p:nvPicPr>
          <p:cNvPr id="7170" name="Picture 2" descr="Word Problem Wednesday: Money Math Around Town | Mathnasium">
            <a:extLst>
              <a:ext uri="{FF2B5EF4-FFF2-40B4-BE49-F238E27FC236}">
                <a16:creationId xmlns:a16="http://schemas.microsoft.com/office/drawing/2014/main" id="{A5A90F23-C1B7-4CF8-BA61-440439557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62" y="3448833"/>
            <a:ext cx="4820252" cy="269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418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acBook Pro near white open book">
            <a:extLst>
              <a:ext uri="{FF2B5EF4-FFF2-40B4-BE49-F238E27FC236}">
                <a16:creationId xmlns:a16="http://schemas.microsoft.com/office/drawing/2014/main" id="{B57F5BDD-1FA9-47B5-A3C5-1524043D2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" y="0"/>
            <a:ext cx="12192001" cy="635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D407AD-0DB2-4EFE-B542-A5F62305BD63}"/>
              </a:ext>
            </a:extLst>
          </p:cNvPr>
          <p:cNvSpPr/>
          <p:nvPr/>
        </p:nvSpPr>
        <p:spPr>
          <a:xfrm>
            <a:off x="-7" y="0"/>
            <a:ext cx="12192001" cy="6353666"/>
          </a:xfrm>
          <a:prstGeom prst="rect">
            <a:avLst/>
          </a:prstGeom>
          <a:gradFill flip="none" rotWithShape="1">
            <a:gsLst>
              <a:gs pos="43000">
                <a:srgbClr val="092F57">
                  <a:alpha val="83000"/>
                </a:srgbClr>
              </a:gs>
              <a:gs pos="100000">
                <a:srgbClr val="FFB81C">
                  <a:alpha val="8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DB8C0E-9A84-4562-85F5-A4FE42502504}"/>
              </a:ext>
            </a:extLst>
          </p:cNvPr>
          <p:cNvSpPr txBox="1"/>
          <p:nvPr/>
        </p:nvSpPr>
        <p:spPr>
          <a:xfrm>
            <a:off x="2850905" y="1982450"/>
            <a:ext cx="64901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Compensation Adj. (5700)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898BA80-7B1F-442F-85C8-677D33EE7C2B}"/>
              </a:ext>
            </a:extLst>
          </p:cNvPr>
          <p:cNvCxnSpPr>
            <a:cxnSpLocks/>
          </p:cNvCxnSpPr>
          <p:nvPr/>
        </p:nvCxnSpPr>
        <p:spPr>
          <a:xfrm>
            <a:off x="2529249" y="3891105"/>
            <a:ext cx="7133493" cy="0"/>
          </a:xfrm>
          <a:prstGeom prst="line">
            <a:avLst/>
          </a:prstGeom>
          <a:ln w="19050">
            <a:solidFill>
              <a:srgbClr val="FFB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99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erson using silver laptop computer on desk">
            <a:extLst>
              <a:ext uri="{FF2B5EF4-FFF2-40B4-BE49-F238E27FC236}">
                <a16:creationId xmlns:a16="http://schemas.microsoft.com/office/drawing/2014/main" id="{C38EE967-97B2-4665-A40C-4854D5DC4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9" y="-1"/>
            <a:ext cx="12192000" cy="635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D407AD-0DB2-4EFE-B542-A5F62305BD63}"/>
              </a:ext>
            </a:extLst>
          </p:cNvPr>
          <p:cNvSpPr/>
          <p:nvPr/>
        </p:nvSpPr>
        <p:spPr>
          <a:xfrm>
            <a:off x="-839" y="0"/>
            <a:ext cx="12192001" cy="6353666"/>
          </a:xfrm>
          <a:prstGeom prst="rect">
            <a:avLst/>
          </a:prstGeom>
          <a:gradFill flip="none" rotWithShape="1">
            <a:gsLst>
              <a:gs pos="43000">
                <a:srgbClr val="092F57">
                  <a:alpha val="83000"/>
                </a:srgbClr>
              </a:gs>
              <a:gs pos="100000">
                <a:srgbClr val="FFB81C">
                  <a:alpha val="8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DB8C0E-9A84-4562-85F5-A4FE42502504}"/>
              </a:ext>
            </a:extLst>
          </p:cNvPr>
          <p:cNvSpPr txBox="1"/>
          <p:nvPr/>
        </p:nvSpPr>
        <p:spPr>
          <a:xfrm>
            <a:off x="2713747" y="2098999"/>
            <a:ext cx="69489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Salary &amp; Benefit Changes (6200)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898BA80-7B1F-442F-85C8-677D33EE7C2B}"/>
              </a:ext>
            </a:extLst>
          </p:cNvPr>
          <p:cNvCxnSpPr>
            <a:cxnSpLocks/>
          </p:cNvCxnSpPr>
          <p:nvPr/>
        </p:nvCxnSpPr>
        <p:spPr>
          <a:xfrm>
            <a:off x="2529249" y="3891105"/>
            <a:ext cx="7133493" cy="0"/>
          </a:xfrm>
          <a:prstGeom prst="line">
            <a:avLst/>
          </a:prstGeom>
          <a:ln w="19050">
            <a:solidFill>
              <a:srgbClr val="FFB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0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1C36F16-FB98-40F8-922E-03B02F61CA37}"/>
              </a:ext>
            </a:extLst>
          </p:cNvPr>
          <p:cNvCxnSpPr>
            <a:cxnSpLocks/>
          </p:cNvCxnSpPr>
          <p:nvPr/>
        </p:nvCxnSpPr>
        <p:spPr>
          <a:xfrm>
            <a:off x="838200" y="1036003"/>
            <a:ext cx="10515600" cy="0"/>
          </a:xfrm>
          <a:prstGeom prst="line">
            <a:avLst/>
          </a:prstGeom>
          <a:ln w="28575">
            <a:solidFill>
              <a:srgbClr val="092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2">
            <a:extLst>
              <a:ext uri="{FF2B5EF4-FFF2-40B4-BE49-F238E27FC236}">
                <a16:creationId xmlns:a16="http://schemas.microsoft.com/office/drawing/2014/main" id="{017A74EE-11AD-464E-B192-588A1BEBEAF5}"/>
              </a:ext>
            </a:extLst>
          </p:cNvPr>
          <p:cNvSpPr txBox="1">
            <a:spLocks/>
          </p:cNvSpPr>
          <p:nvPr/>
        </p:nvSpPr>
        <p:spPr>
          <a:xfrm>
            <a:off x="627725" y="724673"/>
            <a:ext cx="10889202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92F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FB81C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DF98A7-7CA4-444D-A5E2-0FD4077C1A3B}"/>
              </a:ext>
            </a:extLst>
          </p:cNvPr>
          <p:cNvSpPr txBox="1"/>
          <p:nvPr/>
        </p:nvSpPr>
        <p:spPr>
          <a:xfrm>
            <a:off x="838200" y="1611444"/>
            <a:ext cx="10539882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92F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Welcome!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92F5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92F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being here!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92F5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92F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 all for your flexibility during these unprecedented times!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B81C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1450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Expectations:</a:t>
            </a:r>
          </a:p>
          <a:p>
            <a:pPr marL="578358" marR="0" lvl="1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B81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92F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give presenters your full attention.</a:t>
            </a:r>
          </a:p>
          <a:p>
            <a:pPr marL="578358" marR="0" lvl="1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B81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92F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92F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utilize 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92F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92F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functionality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92F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(bottom right)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92F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ask questions,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92F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wait until the end of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92F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92F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 to come off of mute and ask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8358" marR="0" lvl="1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B81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92F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meeting is being recorded and will be provided in the follow-up email.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92F5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92F5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3E5A058-0C8E-4FFB-AC84-3D04B80FE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9" y="5679417"/>
            <a:ext cx="11913834" cy="4663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CF1F78-9748-4318-B5AA-44CD2D98305B}"/>
              </a:ext>
            </a:extLst>
          </p:cNvPr>
          <p:cNvSpPr/>
          <p:nvPr/>
        </p:nvSpPr>
        <p:spPr>
          <a:xfrm>
            <a:off x="3559151" y="5679417"/>
            <a:ext cx="832513" cy="504967"/>
          </a:xfrm>
          <a:prstGeom prst="rect">
            <a:avLst/>
          </a:prstGeom>
          <a:noFill/>
          <a:ln w="38100">
            <a:solidFill>
              <a:srgbClr val="E145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E11E30-86AC-49D7-9A6F-7F6A063CD1B7}"/>
              </a:ext>
            </a:extLst>
          </p:cNvPr>
          <p:cNvSpPr/>
          <p:nvPr/>
        </p:nvSpPr>
        <p:spPr>
          <a:xfrm>
            <a:off x="7377941" y="5640804"/>
            <a:ext cx="457466" cy="504967"/>
          </a:xfrm>
          <a:prstGeom prst="rect">
            <a:avLst/>
          </a:prstGeom>
          <a:noFill/>
          <a:ln w="38100">
            <a:solidFill>
              <a:srgbClr val="E145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302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100D8BF-D100-427E-BEA7-FD0EA0909779}"/>
              </a:ext>
            </a:extLst>
          </p:cNvPr>
          <p:cNvSpPr txBox="1">
            <a:spLocks/>
          </p:cNvSpPr>
          <p:nvPr/>
        </p:nvSpPr>
        <p:spPr>
          <a:xfrm>
            <a:off x="575894" y="729659"/>
            <a:ext cx="11029616" cy="6835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Salary &amp; Benefit Changes (6200)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B01068-B845-4B7B-B0EF-C01CFD7B1744}"/>
              </a:ext>
            </a:extLst>
          </p:cNvPr>
          <p:cNvSpPr txBox="1"/>
          <p:nvPr/>
        </p:nvSpPr>
        <p:spPr>
          <a:xfrm>
            <a:off x="2559442" y="2551837"/>
            <a:ext cx="70731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</a:rPr>
              <a:t>DHR Calculations – apply every employee regardless of class code</a:t>
            </a:r>
          </a:p>
          <a:p>
            <a:pPr marL="285750" indent="-2857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</a:rPr>
              <a:t>CEC Calculations</a:t>
            </a:r>
          </a:p>
          <a:p>
            <a:pPr marL="285750" indent="-2857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</a:rPr>
              <a:t>Salary &amp; Benefit Change Detail in Luma Budget – Calculation details </a:t>
            </a:r>
          </a:p>
          <a:p>
            <a:pPr marL="285750" indent="-2857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</a:rPr>
              <a:t>More position detail coming in </a:t>
            </a:r>
            <a:r>
              <a:rPr lang="en-US" dirty="0" err="1">
                <a:solidFill>
                  <a:srgbClr val="003366"/>
                </a:solidFill>
              </a:rPr>
              <a:t>Birst</a:t>
            </a:r>
            <a:r>
              <a:rPr lang="en-US" dirty="0">
                <a:solidFill>
                  <a:srgbClr val="003366"/>
                </a:solidFill>
              </a:rPr>
              <a:t> in the agency reports folder</a:t>
            </a:r>
          </a:p>
          <a:p>
            <a:pPr marL="285750" indent="-285750">
              <a:buClr>
                <a:srgbClr val="FFB81C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00336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B23299-FB85-4B18-801F-A2C2E24C0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114" y="4216576"/>
            <a:ext cx="2853175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83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oman writing on notebook">
            <a:extLst>
              <a:ext uri="{FF2B5EF4-FFF2-40B4-BE49-F238E27FC236}">
                <a16:creationId xmlns:a16="http://schemas.microsoft.com/office/drawing/2014/main" id="{718285C2-CF5E-4BC3-B0FA-724BAD33E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" y="492"/>
            <a:ext cx="12192001" cy="635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D407AD-0DB2-4EFE-B542-A5F62305BD63}"/>
              </a:ext>
            </a:extLst>
          </p:cNvPr>
          <p:cNvSpPr/>
          <p:nvPr/>
        </p:nvSpPr>
        <p:spPr>
          <a:xfrm>
            <a:off x="0" y="0"/>
            <a:ext cx="12192001" cy="6353666"/>
          </a:xfrm>
          <a:prstGeom prst="rect">
            <a:avLst/>
          </a:prstGeom>
          <a:gradFill flip="none" rotWithShape="1">
            <a:gsLst>
              <a:gs pos="43000">
                <a:srgbClr val="092F57">
                  <a:alpha val="83000"/>
                </a:srgbClr>
              </a:gs>
              <a:gs pos="100000">
                <a:srgbClr val="FFB81C">
                  <a:alpha val="8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DB8C0E-9A84-4562-85F5-A4FE42502504}"/>
              </a:ext>
            </a:extLst>
          </p:cNvPr>
          <p:cNvSpPr txBox="1"/>
          <p:nvPr/>
        </p:nvSpPr>
        <p:spPr>
          <a:xfrm>
            <a:off x="2850905" y="2484463"/>
            <a:ext cx="64901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B-6 Report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898BA80-7B1F-442F-85C8-677D33EE7C2B}"/>
              </a:ext>
            </a:extLst>
          </p:cNvPr>
          <p:cNvCxnSpPr>
            <a:cxnSpLocks/>
          </p:cNvCxnSpPr>
          <p:nvPr/>
        </p:nvCxnSpPr>
        <p:spPr>
          <a:xfrm>
            <a:off x="2529247" y="3670972"/>
            <a:ext cx="7133493" cy="0"/>
          </a:xfrm>
          <a:prstGeom prst="line">
            <a:avLst/>
          </a:prstGeom>
          <a:ln w="19050">
            <a:solidFill>
              <a:srgbClr val="FFB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15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100D8BF-D100-427E-BEA7-FD0EA0909779}"/>
              </a:ext>
            </a:extLst>
          </p:cNvPr>
          <p:cNvSpPr txBox="1">
            <a:spLocks/>
          </p:cNvSpPr>
          <p:nvPr/>
        </p:nvSpPr>
        <p:spPr>
          <a:xfrm>
            <a:off x="575894" y="729659"/>
            <a:ext cx="11029616" cy="6835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B-6 Report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58BA43-081B-4AAB-936F-5F8D528967AE}"/>
              </a:ext>
            </a:extLst>
          </p:cNvPr>
          <p:cNvSpPr txBox="1"/>
          <p:nvPr/>
        </p:nvSpPr>
        <p:spPr>
          <a:xfrm>
            <a:off x="2779474" y="2481833"/>
            <a:ext cx="39230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</a:rPr>
              <a:t>B-6 (Mandatory this year)</a:t>
            </a:r>
          </a:p>
          <a:p>
            <a:pPr marL="742950" lvl="1" indent="-2857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</a:rPr>
              <a:t>CEC Calculation Changing</a:t>
            </a:r>
          </a:p>
          <a:p>
            <a:pPr marL="742950" lvl="1" indent="-2857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</a:rPr>
              <a:t>Legacy values information</a:t>
            </a:r>
          </a:p>
          <a:p>
            <a:pPr marL="285750" indent="-285750">
              <a:buClr>
                <a:srgbClr val="FFB81C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003366"/>
              </a:solidFill>
            </a:endParaRPr>
          </a:p>
          <a:p>
            <a:pPr marL="285750" indent="-2857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</a:rPr>
              <a:t>PCF (</a:t>
            </a:r>
            <a:r>
              <a:rPr lang="en-US" dirty="0" err="1">
                <a:solidFill>
                  <a:srgbClr val="003366"/>
                </a:solidFill>
              </a:rPr>
              <a:t>Birst</a:t>
            </a:r>
            <a:r>
              <a:rPr lang="en-US" dirty="0">
                <a:solidFill>
                  <a:srgbClr val="003366"/>
                </a:solidFill>
              </a:rPr>
              <a:t>)	</a:t>
            </a:r>
          </a:p>
          <a:p>
            <a:pPr marL="742950" lvl="1" indent="-2857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</a:rPr>
              <a:t>No Rounding in PCF only</a:t>
            </a:r>
          </a:p>
          <a:p>
            <a:pPr marL="1200150" lvl="2" indent="-2857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</a:rPr>
              <a:t>Sample</a:t>
            </a:r>
          </a:p>
          <a:p>
            <a:pPr marL="285750" indent="-285750">
              <a:buClr>
                <a:srgbClr val="FFB81C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00336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1934DA-4D16-447F-B10C-8BEF1EB31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556" y="2585712"/>
            <a:ext cx="2966341" cy="21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32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red and grey Ask signage">
            <a:extLst>
              <a:ext uri="{FF2B5EF4-FFF2-40B4-BE49-F238E27FC236}">
                <a16:creationId xmlns:a16="http://schemas.microsoft.com/office/drawing/2014/main" id="{12DF19FC-14CE-49D6-AA17-45A699C9D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7D6C21B-CCDB-41B7-BCB2-A58165A55770}"/>
              </a:ext>
            </a:extLst>
          </p:cNvPr>
          <p:cNvSpPr/>
          <p:nvPr/>
        </p:nvSpPr>
        <p:spPr>
          <a:xfrm>
            <a:off x="0" y="0"/>
            <a:ext cx="12192001" cy="6353666"/>
          </a:xfrm>
          <a:prstGeom prst="rect">
            <a:avLst/>
          </a:prstGeom>
          <a:gradFill flip="none" rotWithShape="1">
            <a:gsLst>
              <a:gs pos="43000">
                <a:srgbClr val="092F57">
                  <a:alpha val="83000"/>
                </a:srgbClr>
              </a:gs>
              <a:gs pos="100000">
                <a:srgbClr val="FFB81C">
                  <a:alpha val="8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93ED43-70CE-4B17-98CB-67C22AA77093}"/>
              </a:ext>
            </a:extLst>
          </p:cNvPr>
          <p:cNvSpPr txBox="1"/>
          <p:nvPr/>
        </p:nvSpPr>
        <p:spPr>
          <a:xfrm>
            <a:off x="2526746" y="2659097"/>
            <a:ext cx="71385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&amp; Answer Session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6C82E9-D1D9-4773-A9AF-61F1E618D8CF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0010AE-65D7-4158-8B60-597FCB0C4F0C}"/>
              </a:ext>
            </a:extLst>
          </p:cNvPr>
          <p:cNvCxnSpPr>
            <a:cxnSpLocks/>
          </p:cNvCxnSpPr>
          <p:nvPr/>
        </p:nvCxnSpPr>
        <p:spPr>
          <a:xfrm>
            <a:off x="1700692" y="3603599"/>
            <a:ext cx="8790614" cy="0"/>
          </a:xfrm>
          <a:prstGeom prst="line">
            <a:avLst/>
          </a:prstGeom>
          <a:ln w="19050">
            <a:solidFill>
              <a:srgbClr val="FFB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20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rown mountain near body of water during daytime">
            <a:extLst>
              <a:ext uri="{FF2B5EF4-FFF2-40B4-BE49-F238E27FC236}">
                <a16:creationId xmlns:a16="http://schemas.microsoft.com/office/drawing/2014/main" id="{A52D012D-46E7-4699-8148-25DE44B01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"/>
            <a:ext cx="12192002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E2C98B-FBA2-4287-A85A-8D8AF38F3BB0}"/>
              </a:ext>
            </a:extLst>
          </p:cNvPr>
          <p:cNvSpPr/>
          <p:nvPr/>
        </p:nvSpPr>
        <p:spPr>
          <a:xfrm>
            <a:off x="0" y="0"/>
            <a:ext cx="12192001" cy="6353666"/>
          </a:xfrm>
          <a:prstGeom prst="rect">
            <a:avLst/>
          </a:prstGeom>
          <a:gradFill flip="none" rotWithShape="1">
            <a:gsLst>
              <a:gs pos="43000">
                <a:srgbClr val="092F57">
                  <a:alpha val="83000"/>
                </a:srgbClr>
              </a:gs>
              <a:gs pos="100000">
                <a:srgbClr val="FFB81C">
                  <a:alpha val="8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4A73CF-6CE9-4E50-87DA-1626960B0F59}"/>
              </a:ext>
            </a:extLst>
          </p:cNvPr>
          <p:cNvSpPr txBox="1"/>
          <p:nvPr/>
        </p:nvSpPr>
        <p:spPr>
          <a:xfrm>
            <a:off x="4568974" y="2407146"/>
            <a:ext cx="3054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4D19111-671E-4E70-815F-720EA584CA9E}"/>
              </a:ext>
            </a:extLst>
          </p:cNvPr>
          <p:cNvCxnSpPr>
            <a:cxnSpLocks/>
          </p:cNvCxnSpPr>
          <p:nvPr/>
        </p:nvCxnSpPr>
        <p:spPr>
          <a:xfrm>
            <a:off x="2529253" y="3457968"/>
            <a:ext cx="7133493" cy="0"/>
          </a:xfrm>
          <a:prstGeom prst="line">
            <a:avLst/>
          </a:prstGeom>
          <a:ln w="19050">
            <a:solidFill>
              <a:srgbClr val="FFB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76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DED1CB-9C5F-4CC7-80D1-22613E790C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8"/>
          <a:stretch/>
        </p:blipFill>
        <p:spPr>
          <a:xfrm>
            <a:off x="0" y="0"/>
            <a:ext cx="5233736" cy="63292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072D20-2E7D-428B-B7ED-30D86567FFAB}"/>
              </a:ext>
            </a:extLst>
          </p:cNvPr>
          <p:cNvSpPr/>
          <p:nvPr/>
        </p:nvSpPr>
        <p:spPr>
          <a:xfrm>
            <a:off x="-1" y="1"/>
            <a:ext cx="5233737" cy="6329238"/>
          </a:xfrm>
          <a:prstGeom prst="rect">
            <a:avLst/>
          </a:prstGeom>
          <a:gradFill flip="none" rotWithShape="1">
            <a:gsLst>
              <a:gs pos="43000">
                <a:srgbClr val="092F57">
                  <a:alpha val="83000"/>
                </a:srgbClr>
              </a:gs>
              <a:gs pos="100000">
                <a:srgbClr val="FFB81C">
                  <a:alpha val="8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6CB748-EA6A-4791-944E-C7B872253C69}"/>
              </a:ext>
            </a:extLst>
          </p:cNvPr>
          <p:cNvSpPr txBox="1">
            <a:spLocks/>
          </p:cNvSpPr>
          <p:nvPr/>
        </p:nvSpPr>
        <p:spPr>
          <a:xfrm>
            <a:off x="1322595" y="2764744"/>
            <a:ext cx="2238360" cy="6642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0101E6-788E-405B-9055-706BBE62D5EE}"/>
              </a:ext>
            </a:extLst>
          </p:cNvPr>
          <p:cNvSpPr txBox="1"/>
          <p:nvPr/>
        </p:nvSpPr>
        <p:spPr>
          <a:xfrm>
            <a:off x="5842159" y="1066609"/>
            <a:ext cx="5965142" cy="461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9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Few Items</a:t>
            </a:r>
          </a:p>
          <a:p>
            <a:pPr marL="285750" indent="-285750">
              <a:lnSpc>
                <a:spcPct val="150000"/>
              </a:lnSpc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9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Order for Completing Budget Forms</a:t>
            </a:r>
          </a:p>
          <a:p>
            <a:pPr marL="285750" indent="-285750">
              <a:lnSpc>
                <a:spcPct val="150000"/>
              </a:lnSpc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9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Allocation 8100 </a:t>
            </a:r>
          </a:p>
          <a:p>
            <a:pPr marL="285750" indent="-285750">
              <a:lnSpc>
                <a:spcPct val="150000"/>
              </a:lnSpc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9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Vacant &amp; Other PC Adj.  6300</a:t>
            </a:r>
          </a:p>
          <a:p>
            <a:pPr marL="285750" indent="-285750">
              <a:lnSpc>
                <a:spcPct val="150000"/>
              </a:lnSpc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9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&amp; Temporary 4300</a:t>
            </a:r>
          </a:p>
          <a:p>
            <a:pPr marL="285750" indent="-285750">
              <a:lnSpc>
                <a:spcPct val="150000"/>
              </a:lnSpc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9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6 Series Transfers 5400</a:t>
            </a:r>
          </a:p>
          <a:p>
            <a:pPr marL="285750" indent="-285750">
              <a:lnSpc>
                <a:spcPct val="150000"/>
              </a:lnSpc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9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8 Series Transfers 5600</a:t>
            </a:r>
          </a:p>
          <a:p>
            <a:pPr marL="285750" indent="-285750">
              <a:lnSpc>
                <a:spcPct val="150000"/>
              </a:lnSpc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9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Compensation Adj. 5700</a:t>
            </a:r>
          </a:p>
          <a:p>
            <a:pPr marL="285750" indent="-285750">
              <a:lnSpc>
                <a:spcPct val="150000"/>
              </a:lnSpc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9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Salary &amp; Benefit Changes 6200</a:t>
            </a:r>
          </a:p>
          <a:p>
            <a:pPr marL="285750" indent="-285750">
              <a:lnSpc>
                <a:spcPct val="150000"/>
              </a:lnSpc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9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B-6 Report</a:t>
            </a:r>
          </a:p>
          <a:p>
            <a:pPr marL="285750" indent="-285750">
              <a:lnSpc>
                <a:spcPct val="150000"/>
              </a:lnSpc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9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5387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ite printer paper">
            <a:extLst>
              <a:ext uri="{FF2B5EF4-FFF2-40B4-BE49-F238E27FC236}">
                <a16:creationId xmlns:a16="http://schemas.microsoft.com/office/drawing/2014/main" id="{DD9E7466-53C5-4EE1-B12C-147497438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" y="0"/>
            <a:ext cx="12192015" cy="635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D407AD-0DB2-4EFE-B542-A5F62305BD63}"/>
              </a:ext>
            </a:extLst>
          </p:cNvPr>
          <p:cNvSpPr/>
          <p:nvPr/>
        </p:nvSpPr>
        <p:spPr>
          <a:xfrm>
            <a:off x="0" y="0"/>
            <a:ext cx="12192001" cy="6353666"/>
          </a:xfrm>
          <a:prstGeom prst="rect">
            <a:avLst/>
          </a:prstGeom>
          <a:gradFill flip="none" rotWithShape="1">
            <a:gsLst>
              <a:gs pos="43000">
                <a:srgbClr val="092F57">
                  <a:alpha val="83000"/>
                </a:srgbClr>
              </a:gs>
              <a:gs pos="100000">
                <a:srgbClr val="FFB81C">
                  <a:alpha val="8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DB8C0E-9A84-4562-85F5-A4FE42502504}"/>
              </a:ext>
            </a:extLst>
          </p:cNvPr>
          <p:cNvSpPr txBox="1"/>
          <p:nvPr/>
        </p:nvSpPr>
        <p:spPr>
          <a:xfrm>
            <a:off x="2850905" y="2484463"/>
            <a:ext cx="64901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Few Items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898BA80-7B1F-442F-85C8-677D33EE7C2B}"/>
              </a:ext>
            </a:extLst>
          </p:cNvPr>
          <p:cNvCxnSpPr>
            <a:cxnSpLocks/>
          </p:cNvCxnSpPr>
          <p:nvPr/>
        </p:nvCxnSpPr>
        <p:spPr>
          <a:xfrm>
            <a:off x="2529247" y="3670972"/>
            <a:ext cx="7133493" cy="0"/>
          </a:xfrm>
          <a:prstGeom prst="line">
            <a:avLst/>
          </a:prstGeom>
          <a:ln w="19050">
            <a:solidFill>
              <a:srgbClr val="FFB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07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100D8BF-D100-427E-BEA7-FD0EA0909779}"/>
              </a:ext>
            </a:extLst>
          </p:cNvPr>
          <p:cNvSpPr txBox="1">
            <a:spLocks/>
          </p:cNvSpPr>
          <p:nvPr/>
        </p:nvSpPr>
        <p:spPr>
          <a:xfrm>
            <a:off x="575894" y="729659"/>
            <a:ext cx="11029616" cy="6835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F</a:t>
            </a:r>
            <a:r>
              <a:rPr lang="en-US" cap="none" dirty="0" err="1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</a:t>
            </a:r>
            <a:r>
              <a:rPr lang="en-US" cap="none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Items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58BA43-081B-4AAB-936F-5F8D528967AE}"/>
              </a:ext>
            </a:extLst>
          </p:cNvPr>
          <p:cNvSpPr txBox="1"/>
          <p:nvPr/>
        </p:nvSpPr>
        <p:spPr>
          <a:xfrm>
            <a:off x="2065060" y="1809656"/>
            <a:ext cx="80512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</a:rPr>
              <a:t>Be aware the B-6 has some legacy values</a:t>
            </a:r>
          </a:p>
          <a:p>
            <a:pPr marL="742950" lvl="1" indent="-2857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</a:rPr>
              <a:t>Refer crosswalks as needed</a:t>
            </a:r>
          </a:p>
          <a:p>
            <a:pPr marL="285750" indent="-2857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</a:rPr>
              <a:t>Training Recordings</a:t>
            </a:r>
          </a:p>
          <a:p>
            <a:pPr marL="285750" indent="-2857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</a:rPr>
              <a:t>Training Material Updated</a:t>
            </a:r>
          </a:p>
          <a:p>
            <a:pPr marL="285750" indent="-2857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</a:rPr>
              <a:t>B11 &amp; B12 </a:t>
            </a:r>
          </a:p>
          <a:p>
            <a:pPr marL="742950" lvl="1" indent="-2857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</a:rPr>
              <a:t>B11 create own parent entry</a:t>
            </a:r>
          </a:p>
          <a:p>
            <a:pPr marL="742950" lvl="1" indent="-2857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</a:rPr>
              <a:t>B12 verify all appropriate have been created</a:t>
            </a:r>
          </a:p>
          <a:p>
            <a:pPr marL="742950" lvl="1" indent="-2857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</a:rPr>
              <a:t>If there is an issue please enter a Service Desk ticket </a:t>
            </a:r>
          </a:p>
          <a:p>
            <a:pPr marL="285750" indent="-2857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</a:rPr>
              <a:t>Fund Verification</a:t>
            </a:r>
          </a:p>
          <a:p>
            <a:pPr marL="742950" lvl="1" indent="-2857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</a:rPr>
              <a:t>Structural Relationships</a:t>
            </a:r>
          </a:p>
          <a:p>
            <a:pPr marL="285750" indent="-2857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</a:rPr>
              <a:t>Verify Access Now </a:t>
            </a:r>
          </a:p>
          <a:p>
            <a:pPr marL="742950" lvl="1" indent="-2857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</a:rPr>
              <a:t>If no access your Security Request Administrator will need to submit a security form.</a:t>
            </a:r>
          </a:p>
          <a:p>
            <a:pPr marL="285750" indent="-2857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</a:rPr>
              <a:t>Technical Request Process</a:t>
            </a:r>
          </a:p>
          <a:p>
            <a:pPr marL="285750" indent="-2857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</a:rPr>
              <a:t>DFM is watching</a:t>
            </a:r>
          </a:p>
        </p:txBody>
      </p:sp>
    </p:spTree>
    <p:extLst>
      <p:ext uri="{BB962C8B-B14F-4D97-AF65-F5344CB8AC3E}">
        <p14:creationId xmlns:p14="http://schemas.microsoft.com/office/powerpoint/2010/main" val="1504954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erson sitting on chair holding iPad">
            <a:extLst>
              <a:ext uri="{FF2B5EF4-FFF2-40B4-BE49-F238E27FC236}">
                <a16:creationId xmlns:a16="http://schemas.microsoft.com/office/drawing/2014/main" id="{B6449DFE-9018-4C6D-9FA2-5EB30EB6D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4" cy="63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27B5C1B-6B63-417C-A7F5-EA30C9C7B552}"/>
              </a:ext>
            </a:extLst>
          </p:cNvPr>
          <p:cNvSpPr/>
          <p:nvPr/>
        </p:nvSpPr>
        <p:spPr>
          <a:xfrm>
            <a:off x="-7" y="0"/>
            <a:ext cx="12192001" cy="6356412"/>
          </a:xfrm>
          <a:prstGeom prst="rect">
            <a:avLst/>
          </a:prstGeom>
          <a:gradFill flip="none" rotWithShape="1">
            <a:gsLst>
              <a:gs pos="43000">
                <a:srgbClr val="092F57">
                  <a:alpha val="83000"/>
                </a:srgbClr>
              </a:gs>
              <a:gs pos="100000">
                <a:srgbClr val="FFB81C">
                  <a:alpha val="8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DB8C0E-9A84-4562-85F5-A4FE42502504}"/>
              </a:ext>
            </a:extLst>
          </p:cNvPr>
          <p:cNvSpPr txBox="1"/>
          <p:nvPr/>
        </p:nvSpPr>
        <p:spPr>
          <a:xfrm>
            <a:off x="1922079" y="2180954"/>
            <a:ext cx="83478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Order for Completing Budget forms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898BA80-7B1F-442F-85C8-677D33EE7C2B}"/>
              </a:ext>
            </a:extLst>
          </p:cNvPr>
          <p:cNvCxnSpPr>
            <a:cxnSpLocks/>
          </p:cNvCxnSpPr>
          <p:nvPr/>
        </p:nvCxnSpPr>
        <p:spPr>
          <a:xfrm>
            <a:off x="2529249" y="3891105"/>
            <a:ext cx="7133493" cy="0"/>
          </a:xfrm>
          <a:prstGeom prst="line">
            <a:avLst/>
          </a:prstGeom>
          <a:ln w="19050">
            <a:solidFill>
              <a:srgbClr val="FFB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76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100D8BF-D100-427E-BEA7-FD0EA0909779}"/>
              </a:ext>
            </a:extLst>
          </p:cNvPr>
          <p:cNvSpPr txBox="1">
            <a:spLocks/>
          </p:cNvSpPr>
          <p:nvPr/>
        </p:nvSpPr>
        <p:spPr>
          <a:xfrm>
            <a:off x="575894" y="729659"/>
            <a:ext cx="11029616" cy="6835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Recommended order to complete the budget forms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FDB9DB-552A-4ED9-BE16-2563F9A88D7B}"/>
              </a:ext>
            </a:extLst>
          </p:cNvPr>
          <p:cNvSpPr/>
          <p:nvPr/>
        </p:nvSpPr>
        <p:spPr>
          <a:xfrm>
            <a:off x="1857369" y="2195990"/>
            <a:ext cx="6096000" cy="2949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9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Allocation 8100 </a:t>
            </a:r>
          </a:p>
          <a:p>
            <a:pPr marL="285750" indent="-285750">
              <a:lnSpc>
                <a:spcPct val="150000"/>
              </a:lnSpc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9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Vacant &amp; Other PC Adj.  6300</a:t>
            </a:r>
          </a:p>
          <a:p>
            <a:pPr marL="285750" indent="-285750">
              <a:lnSpc>
                <a:spcPct val="150000"/>
              </a:lnSpc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9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&amp; Temporary 4300</a:t>
            </a:r>
          </a:p>
          <a:p>
            <a:pPr marL="285750" indent="-285750">
              <a:lnSpc>
                <a:spcPct val="150000"/>
              </a:lnSpc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9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6 Series Transfers 5400</a:t>
            </a:r>
          </a:p>
          <a:p>
            <a:pPr marL="285750" indent="-285750">
              <a:lnSpc>
                <a:spcPct val="150000"/>
              </a:lnSpc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9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8 Series Transfers 5600</a:t>
            </a:r>
          </a:p>
          <a:p>
            <a:pPr marL="285750" indent="-285750">
              <a:lnSpc>
                <a:spcPct val="150000"/>
              </a:lnSpc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9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Compensation Adj. 5700</a:t>
            </a:r>
          </a:p>
          <a:p>
            <a:pPr marL="285750" indent="-285750">
              <a:lnSpc>
                <a:spcPct val="150000"/>
              </a:lnSpc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9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Salary &amp; Benefit Changes 6200</a:t>
            </a:r>
          </a:p>
        </p:txBody>
      </p:sp>
      <p:pic>
        <p:nvPicPr>
          <p:cNvPr id="5" name="Picture 2" descr="Budget - Overview, Categories, and Budgeting Principle">
            <a:extLst>
              <a:ext uri="{FF2B5EF4-FFF2-40B4-BE49-F238E27FC236}">
                <a16:creationId xmlns:a16="http://schemas.microsoft.com/office/drawing/2014/main" id="{9C7A6A67-A875-4187-99F4-D40918523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702" y="2272754"/>
            <a:ext cx="5444058" cy="287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868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erson holding pencil near laptop computer">
            <a:extLst>
              <a:ext uri="{FF2B5EF4-FFF2-40B4-BE49-F238E27FC236}">
                <a16:creationId xmlns:a16="http://schemas.microsoft.com/office/drawing/2014/main" id="{65034644-6D5E-4AA5-80E6-B3BB4799E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"/>
            <a:ext cx="121920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4B1181-744D-4C01-A36A-C42B5AAA58BD}"/>
              </a:ext>
            </a:extLst>
          </p:cNvPr>
          <p:cNvSpPr/>
          <p:nvPr/>
        </p:nvSpPr>
        <p:spPr>
          <a:xfrm>
            <a:off x="0" y="0"/>
            <a:ext cx="12192001" cy="6353666"/>
          </a:xfrm>
          <a:prstGeom prst="rect">
            <a:avLst/>
          </a:prstGeom>
          <a:gradFill flip="none" rotWithShape="1">
            <a:gsLst>
              <a:gs pos="43000">
                <a:srgbClr val="092F57">
                  <a:alpha val="83000"/>
                </a:srgbClr>
              </a:gs>
              <a:gs pos="100000">
                <a:srgbClr val="FFB81C">
                  <a:alpha val="8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49A161-9369-4CD3-BAF0-960B8062F3A8}"/>
              </a:ext>
            </a:extLst>
          </p:cNvPr>
          <p:cNvSpPr txBox="1"/>
          <p:nvPr/>
        </p:nvSpPr>
        <p:spPr>
          <a:xfrm>
            <a:off x="2899969" y="2174503"/>
            <a:ext cx="63920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Allocation (8100)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192ABF8-F5AD-44DA-832B-A6F2B203CBB0}"/>
              </a:ext>
            </a:extLst>
          </p:cNvPr>
          <p:cNvCxnSpPr>
            <a:cxnSpLocks/>
          </p:cNvCxnSpPr>
          <p:nvPr/>
        </p:nvCxnSpPr>
        <p:spPr>
          <a:xfrm>
            <a:off x="2529251" y="3891551"/>
            <a:ext cx="7133493" cy="0"/>
          </a:xfrm>
          <a:prstGeom prst="line">
            <a:avLst/>
          </a:prstGeom>
          <a:ln w="19050">
            <a:solidFill>
              <a:srgbClr val="FFB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62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A9142C0-ABB7-4AF2-87EC-4566C193B8AD}"/>
              </a:ext>
            </a:extLst>
          </p:cNvPr>
          <p:cNvSpPr txBox="1">
            <a:spLocks/>
          </p:cNvSpPr>
          <p:nvPr/>
        </p:nvSpPr>
        <p:spPr>
          <a:xfrm>
            <a:off x="575894" y="729659"/>
            <a:ext cx="11029616" cy="6835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Position Allocation (8100)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6883CF-D801-4B2C-94BD-652938172066}"/>
              </a:ext>
            </a:extLst>
          </p:cNvPr>
          <p:cNvSpPr txBox="1"/>
          <p:nvPr/>
        </p:nvSpPr>
        <p:spPr>
          <a:xfrm>
            <a:off x="1248066" y="4458125"/>
            <a:ext cx="94782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92F57"/>
                </a:solidFill>
              </a:rPr>
              <a:t>Complete this form first</a:t>
            </a:r>
          </a:p>
          <a:p>
            <a:pPr marL="285750" indent="-2857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92F57"/>
                </a:solidFill>
              </a:rPr>
              <a:t>One form per agency – Budget Controller will want to own and monitor the process</a:t>
            </a:r>
          </a:p>
          <a:p>
            <a:pPr marL="285750" indent="-2857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92F57"/>
                </a:solidFill>
              </a:rPr>
              <a:t>System updates at the top of the hour (No calculate button) </a:t>
            </a:r>
          </a:p>
          <a:p>
            <a:pPr marL="285750" indent="-2857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92F57"/>
                </a:solidFill>
              </a:rPr>
              <a:t>Move form to stage 20 (Administrative Parking Lot)</a:t>
            </a:r>
          </a:p>
          <a:p>
            <a:pPr marL="285750" indent="-2857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92F57"/>
                </a:solidFill>
              </a:rPr>
              <a:t>If changes are needed request the Service Desk to send it back to you</a:t>
            </a:r>
          </a:p>
          <a:p>
            <a:pPr marL="285750" indent="-2857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92F57"/>
                </a:solidFill>
              </a:rPr>
              <a:t>Save final template </a:t>
            </a:r>
          </a:p>
          <a:p>
            <a:pPr>
              <a:buClr>
                <a:srgbClr val="FFB81C"/>
              </a:buClr>
            </a:pPr>
            <a:endParaRPr lang="en-US" dirty="0">
              <a:solidFill>
                <a:srgbClr val="092F57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7E1147-6F50-4E26-919F-5FDC096AE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914" y="1778083"/>
            <a:ext cx="9553575" cy="24574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890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cy xmlns="38ac8d9b-57a9-43ab-aeed-655448db72ff" xsi:nil="true"/>
    <Meeting_x0020_Type xmlns="38ac8d9b-57a9-43ab-aeed-655448db72ff" xsi:nil="true"/>
    <Item_x0020_No_x002e_ xmlns="38ac8d9b-57a9-43ab-aeed-655448db72ff" xsi:nil="true"/>
    <Meeting_x0020_Date xmlns="38ac8d9b-57a9-43ab-aeed-655448db72ff" xsi:nil="true"/>
    <Category xmlns="38ac8d9b-57a9-43ab-aeed-655448db72ff" xsi:nil="true"/>
    <Status xmlns="38ac8d9b-57a9-43ab-aeed-655448db72ff">Stage In Progress</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562674304CBB4BB1B28CDCCE389339" ma:contentTypeVersion="2" ma:contentTypeDescription="Create a new document." ma:contentTypeScope="" ma:versionID="fb0c83083da30f4411dbaa06c34cbca6">
  <xsd:schema xmlns:xsd="http://www.w3.org/2001/XMLSchema" xmlns:xs="http://www.w3.org/2001/XMLSchema" xmlns:p="http://schemas.microsoft.com/office/2006/metadata/properties" xmlns:ns2="38ac8d9b-57a9-43ab-aeed-655448db72ff" targetNamespace="http://schemas.microsoft.com/office/2006/metadata/properties" ma:root="true" ma:fieldsID="fe90c2b1bc3dd7533e065299e1a04cef" ns2:_="">
    <xsd:import namespace="38ac8d9b-57a9-43ab-aeed-655448db72ff"/>
    <xsd:element name="properties">
      <xsd:complexType>
        <xsd:sequence>
          <xsd:element name="documentManagement">
            <xsd:complexType>
              <xsd:all>
                <xsd:element ref="ns2:Meeting_x0020_Type" minOccurs="0"/>
                <xsd:element ref="ns2:Meeting_x0020_Date" minOccurs="0"/>
                <xsd:element ref="ns2:Agency" minOccurs="0"/>
                <xsd:element ref="ns2:Item_x0020_No_x002e_" minOccurs="0"/>
                <xsd:element ref="ns2:Status" minOccurs="0"/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ac8d9b-57a9-43ab-aeed-655448db72ff" elementFormDefault="qualified">
    <xsd:import namespace="http://schemas.microsoft.com/office/2006/documentManagement/types"/>
    <xsd:import namespace="http://schemas.microsoft.com/office/infopath/2007/PartnerControls"/>
    <xsd:element name="Meeting_x0020_Type" ma:index="8" nillable="true" ma:displayName="Meeting Type" ma:format="Dropdown" ma:internalName="Meeting_x0020_Type">
      <xsd:simpleType>
        <xsd:restriction base="dms:Choice">
          <xsd:enumeration value="Subcommittee Meeting"/>
          <xsd:enumeration value="Regular Meeting"/>
          <xsd:enumeration value="Special Meeting"/>
          <xsd:enumeration value="Agenda Items"/>
        </xsd:restriction>
      </xsd:simpleType>
    </xsd:element>
    <xsd:element name="Meeting_x0020_Date" ma:index="9" nillable="true" ma:displayName="Meeting Date" ma:internalName="Meeting_x0020_Date">
      <xsd:simpleType>
        <xsd:restriction base="dms:Text">
          <xsd:maxLength value="255"/>
        </xsd:restriction>
      </xsd:simpleType>
    </xsd:element>
    <xsd:element name="Agency" ma:index="10" nillable="true" ma:displayName="Agency" ma:format="Dropdown" ma:internalName="Agency">
      <xsd:simpleType>
        <xsd:restriction base="dms:Choice">
          <xsd:enumeration value="Meeting Type"/>
        </xsd:restriction>
      </xsd:simpleType>
    </xsd:element>
    <xsd:element name="Item_x0020_No_x002e_" ma:index="11" nillable="true" ma:displayName="Item No." ma:format="Dropdown" ma:internalName="Item_x0020_No_x002e_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Withdrawn"/>
        </xsd:restriction>
      </xsd:simpleType>
    </xsd:element>
    <xsd:element name="Status" ma:index="12" nillable="true" ma:displayName="Status" ma:default="Stage In Progress" ma:format="Dropdown" ma:internalName="Status">
      <xsd:simpleType>
        <xsd:restriction base="dms:Choice">
          <xsd:enumeration value="Stage In Progress"/>
          <xsd:enumeration value="Waiting For Approval"/>
          <xsd:enumeration value="Approved"/>
        </xsd:restriction>
      </xsd:simpleType>
    </xsd:element>
    <xsd:element name="Category" ma:index="13" nillable="true" ma:displayName="Category" ma:internalName="Categor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1D1312-8D98-4AF0-B823-8922B5C1FDF2}">
  <ds:schemaRefs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7353359-a9a2-4451-bf56-51babc3bcafa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9B4FC00-52F2-48F9-B71B-7B554E74A654}"/>
</file>

<file path=customXml/itemProps3.xml><?xml version="1.0" encoding="utf-8"?>
<ds:datastoreItem xmlns:ds="http://schemas.openxmlformats.org/officeDocument/2006/customXml" ds:itemID="{C42345FB-68B7-4A3C-88B1-C9E237187D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15272</TotalTime>
  <Words>582</Words>
  <Application>Microsoft Office PowerPoint</Application>
  <PresentationFormat>Widescreen</PresentationFormat>
  <Paragraphs>102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Mackenzie Smith</dc:creator>
  <cp:lastModifiedBy>Alex Doench</cp:lastModifiedBy>
  <cp:revision>104</cp:revision>
  <dcterms:created xsi:type="dcterms:W3CDTF">2019-10-30T16:03:15Z</dcterms:created>
  <dcterms:modified xsi:type="dcterms:W3CDTF">2021-08-01T23:48:34Z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0x01010078562674304CBB4BB1B28CDCCE389339</vt:lpwstr>
  </property>
</Properties>
</file>