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49"/>
  </p:notesMasterIdLst>
  <p:sldIdLst>
    <p:sldId id="256" r:id="rId5"/>
    <p:sldId id="2703" r:id="rId6"/>
    <p:sldId id="2702" r:id="rId7"/>
    <p:sldId id="956" r:id="rId8"/>
    <p:sldId id="291" r:id="rId9"/>
    <p:sldId id="957" r:id="rId10"/>
    <p:sldId id="292" r:id="rId11"/>
    <p:sldId id="985" r:id="rId12"/>
    <p:sldId id="986" r:id="rId13"/>
    <p:sldId id="987" r:id="rId14"/>
    <p:sldId id="963" r:id="rId15"/>
    <p:sldId id="988" r:id="rId16"/>
    <p:sldId id="960" r:id="rId17"/>
    <p:sldId id="961" r:id="rId18"/>
    <p:sldId id="789" r:id="rId19"/>
    <p:sldId id="989" r:id="rId20"/>
    <p:sldId id="965" r:id="rId21"/>
    <p:sldId id="966" r:id="rId22"/>
    <p:sldId id="967" r:id="rId23"/>
    <p:sldId id="990" r:id="rId24"/>
    <p:sldId id="969" r:id="rId25"/>
    <p:sldId id="970" r:id="rId26"/>
    <p:sldId id="991" r:id="rId27"/>
    <p:sldId id="992" r:id="rId28"/>
    <p:sldId id="993" r:id="rId29"/>
    <p:sldId id="994" r:id="rId30"/>
    <p:sldId id="995" r:id="rId31"/>
    <p:sldId id="975" r:id="rId32"/>
    <p:sldId id="996" r:id="rId33"/>
    <p:sldId id="977" r:id="rId34"/>
    <p:sldId id="791" r:id="rId35"/>
    <p:sldId id="978" r:id="rId36"/>
    <p:sldId id="793" r:id="rId37"/>
    <p:sldId id="982" r:id="rId38"/>
    <p:sldId id="2706" r:id="rId39"/>
    <p:sldId id="2705" r:id="rId40"/>
    <p:sldId id="2710" r:id="rId41"/>
    <p:sldId id="2715" r:id="rId42"/>
    <p:sldId id="2716" r:id="rId43"/>
    <p:sldId id="2717" r:id="rId44"/>
    <p:sldId id="2704" r:id="rId45"/>
    <p:sldId id="2709" r:id="rId46"/>
    <p:sldId id="2708" r:id="rId47"/>
    <p:sldId id="2707" r:id="rId48"/>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rrie Peterman" initials="CP" lastIdx="25" clrIdx="0">
    <p:extLst>
      <p:ext uri="{19B8F6BF-5375-455C-9EA6-DF929625EA0E}">
        <p15:presenceInfo xmlns:p15="http://schemas.microsoft.com/office/powerpoint/2012/main" userId="S-1-5-21-2580726161-2373991790-2172152126-4476" providerId="AD"/>
      </p:ext>
    </p:extLst>
  </p:cmAuthor>
  <p:cmAuthor id="2" name="Tyler Odenath" initials="TO" lastIdx="6" clrIdx="1">
    <p:extLst>
      <p:ext uri="{19B8F6BF-5375-455C-9EA6-DF929625EA0E}">
        <p15:presenceInfo xmlns:p15="http://schemas.microsoft.com/office/powerpoint/2012/main" userId="S::todenath@deloitte.com::197f80af-0a11-47f8-ac89-b3831d987b90" providerId="AD"/>
      </p:ext>
    </p:extLst>
  </p:cmAuthor>
  <p:cmAuthor id="3" name="Glen Tuggle" initials="GT" lastIdx="3" clrIdx="2">
    <p:extLst>
      <p:ext uri="{19B8F6BF-5375-455C-9EA6-DF929625EA0E}">
        <p15:presenceInfo xmlns:p15="http://schemas.microsoft.com/office/powerpoint/2012/main" userId="S::glen.tuggle@isg-one.com::6290bf7c-da31-4cd3-aab4-197e549af1a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EBF7"/>
    <a:srgbClr val="D0CECE"/>
    <a:srgbClr val="FFF2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6730" autoAdjust="0"/>
  </p:normalViewPr>
  <p:slideViewPr>
    <p:cSldViewPr snapToGrid="0">
      <p:cViewPr varScale="1">
        <p:scale>
          <a:sx n="63" d="100"/>
          <a:sy n="63" d="100"/>
        </p:scale>
        <p:origin x="80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commentAuthors" Target="commentAuthor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8" Type="http://schemas.openxmlformats.org/officeDocument/2006/relationships/slide" Target="slides/slide4.xml"/><Relationship Id="rId51" Type="http://schemas.openxmlformats.org/officeDocument/2006/relationships/presProps" Target="presProp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3408"/>
          </a:xfrm>
          <a:prstGeom prst="rect">
            <a:avLst/>
          </a:prstGeom>
        </p:spPr>
        <p:txBody>
          <a:bodyPr vert="horz" lIns="92830" tIns="46415" rIns="92830" bIns="46415" rtlCol="0"/>
          <a:lstStyle>
            <a:lvl1pPr algn="l">
              <a:defRPr sz="1200"/>
            </a:lvl1pPr>
          </a:lstStyle>
          <a:p>
            <a:endParaRPr lang="en-US" dirty="0"/>
          </a:p>
        </p:txBody>
      </p:sp>
      <p:sp>
        <p:nvSpPr>
          <p:cNvPr id="3" name="Date Placeholder 2"/>
          <p:cNvSpPr>
            <a:spLocks noGrp="1"/>
          </p:cNvSpPr>
          <p:nvPr>
            <p:ph type="dt" idx="1"/>
          </p:nvPr>
        </p:nvSpPr>
        <p:spPr>
          <a:xfrm>
            <a:off x="3970938" y="0"/>
            <a:ext cx="3037840" cy="463408"/>
          </a:xfrm>
          <a:prstGeom prst="rect">
            <a:avLst/>
          </a:prstGeom>
        </p:spPr>
        <p:txBody>
          <a:bodyPr vert="horz" lIns="92830" tIns="46415" rIns="92830" bIns="46415" rtlCol="0"/>
          <a:lstStyle>
            <a:lvl1pPr algn="r">
              <a:defRPr sz="1200"/>
            </a:lvl1pPr>
          </a:lstStyle>
          <a:p>
            <a:fld id="{06FFD592-06D8-4BEE-A83B-781AD27F93B9}" type="datetimeFigureOut">
              <a:rPr lang="en-US" smtClean="0"/>
              <a:t>3/12/2020</a:t>
            </a:fld>
            <a:endParaRPr lang="en-US" dirty="0"/>
          </a:p>
        </p:txBody>
      </p:sp>
      <p:sp>
        <p:nvSpPr>
          <p:cNvPr id="4" name="Slide Image Placeholder 3"/>
          <p:cNvSpPr>
            <a:spLocks noGrp="1" noRot="1" noChangeAspect="1"/>
          </p:cNvSpPr>
          <p:nvPr>
            <p:ph type="sldImg" idx="2"/>
          </p:nvPr>
        </p:nvSpPr>
        <p:spPr>
          <a:xfrm>
            <a:off x="733425" y="1154113"/>
            <a:ext cx="5543550" cy="3117850"/>
          </a:xfrm>
          <a:prstGeom prst="rect">
            <a:avLst/>
          </a:prstGeom>
          <a:noFill/>
          <a:ln w="12700">
            <a:solidFill>
              <a:prstClr val="black"/>
            </a:solidFill>
          </a:ln>
        </p:spPr>
        <p:txBody>
          <a:bodyPr vert="horz" lIns="92830" tIns="46415" rIns="92830" bIns="46415" rtlCol="0" anchor="ctr"/>
          <a:lstStyle/>
          <a:p>
            <a:endParaRPr lang="en-US" dirty="0"/>
          </a:p>
        </p:txBody>
      </p:sp>
      <p:sp>
        <p:nvSpPr>
          <p:cNvPr id="5" name="Notes Placeholder 4"/>
          <p:cNvSpPr>
            <a:spLocks noGrp="1"/>
          </p:cNvSpPr>
          <p:nvPr>
            <p:ph type="body" sz="quarter" idx="3"/>
          </p:nvPr>
        </p:nvSpPr>
        <p:spPr>
          <a:xfrm>
            <a:off x="701040" y="4444861"/>
            <a:ext cx="5608320" cy="3636705"/>
          </a:xfrm>
          <a:prstGeom prst="rect">
            <a:avLst/>
          </a:prstGeom>
        </p:spPr>
        <p:txBody>
          <a:bodyPr vert="horz" lIns="92830" tIns="46415" rIns="92830" bIns="464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37840" cy="463407"/>
          </a:xfrm>
          <a:prstGeom prst="rect">
            <a:avLst/>
          </a:prstGeom>
        </p:spPr>
        <p:txBody>
          <a:bodyPr vert="horz" lIns="92830" tIns="46415" rIns="92830" bIns="46415"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772669"/>
            <a:ext cx="3037840" cy="463407"/>
          </a:xfrm>
          <a:prstGeom prst="rect">
            <a:avLst/>
          </a:prstGeom>
        </p:spPr>
        <p:txBody>
          <a:bodyPr vert="horz" lIns="92830" tIns="46415" rIns="92830" bIns="46415" rtlCol="0" anchor="b"/>
          <a:lstStyle>
            <a:lvl1pPr algn="r">
              <a:defRPr sz="1200"/>
            </a:lvl1pPr>
          </a:lstStyle>
          <a:p>
            <a:fld id="{C7E9AFF7-0869-4B91-BD8C-5D3CE9843CE9}" type="slidenum">
              <a:rPr lang="en-US" smtClean="0"/>
              <a:t>‹#›</a:t>
            </a:fld>
            <a:endParaRPr lang="en-US" dirty="0"/>
          </a:p>
        </p:txBody>
      </p:sp>
    </p:spTree>
    <p:extLst>
      <p:ext uri="{BB962C8B-B14F-4D97-AF65-F5344CB8AC3E}">
        <p14:creationId xmlns:p14="http://schemas.microsoft.com/office/powerpoint/2010/main" val="12051888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19E439-0A36-4389-B1D4-036D35E9F4EA}" type="slidenum">
              <a:rPr lang="en-US" smtClean="0"/>
              <a:pPr>
                <a:defRPr/>
              </a:pPr>
              <a:t>2</a:t>
            </a:fld>
            <a:endParaRPr lang="en-US" dirty="0"/>
          </a:p>
        </p:txBody>
      </p:sp>
    </p:spTree>
    <p:extLst>
      <p:ext uri="{BB962C8B-B14F-4D97-AF65-F5344CB8AC3E}">
        <p14:creationId xmlns:p14="http://schemas.microsoft.com/office/powerpoint/2010/main" val="3249889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19E439-0A36-4389-B1D4-036D35E9F4EA}" type="slidenum">
              <a:rPr lang="en-US" smtClean="0"/>
              <a:pPr>
                <a:defRPr/>
              </a:pPr>
              <a:t>12</a:t>
            </a:fld>
            <a:endParaRPr lang="en-US" dirty="0"/>
          </a:p>
        </p:txBody>
      </p:sp>
    </p:spTree>
    <p:extLst>
      <p:ext uri="{BB962C8B-B14F-4D97-AF65-F5344CB8AC3E}">
        <p14:creationId xmlns:p14="http://schemas.microsoft.com/office/powerpoint/2010/main" val="21526878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19E439-0A36-4389-B1D4-036D35E9F4EA}" type="slidenum">
              <a:rPr lang="en-US" smtClean="0"/>
              <a:pPr>
                <a:defRPr/>
              </a:pPr>
              <a:t>13</a:t>
            </a:fld>
            <a:endParaRPr lang="en-US" dirty="0"/>
          </a:p>
        </p:txBody>
      </p:sp>
    </p:spTree>
    <p:extLst>
      <p:ext uri="{BB962C8B-B14F-4D97-AF65-F5344CB8AC3E}">
        <p14:creationId xmlns:p14="http://schemas.microsoft.com/office/powerpoint/2010/main" val="20630494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19E439-0A36-4389-B1D4-036D35E9F4EA}" type="slidenum">
              <a:rPr lang="en-US" smtClean="0"/>
              <a:pPr>
                <a:defRPr/>
              </a:pPr>
              <a:t>14</a:t>
            </a:fld>
            <a:endParaRPr lang="en-US" dirty="0"/>
          </a:p>
        </p:txBody>
      </p:sp>
    </p:spTree>
    <p:extLst>
      <p:ext uri="{BB962C8B-B14F-4D97-AF65-F5344CB8AC3E}">
        <p14:creationId xmlns:p14="http://schemas.microsoft.com/office/powerpoint/2010/main" val="23052944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19E439-0A36-4389-B1D4-036D35E9F4EA}" type="slidenum">
              <a:rPr lang="en-US" smtClean="0"/>
              <a:pPr>
                <a:defRPr/>
              </a:pPr>
              <a:t>15</a:t>
            </a:fld>
            <a:endParaRPr lang="en-US" dirty="0"/>
          </a:p>
        </p:txBody>
      </p:sp>
    </p:spTree>
    <p:extLst>
      <p:ext uri="{BB962C8B-B14F-4D97-AF65-F5344CB8AC3E}">
        <p14:creationId xmlns:p14="http://schemas.microsoft.com/office/powerpoint/2010/main" val="23052944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19E439-0A36-4389-B1D4-036D35E9F4EA}" type="slidenum">
              <a:rPr lang="en-US" smtClean="0"/>
              <a:pPr>
                <a:defRPr/>
              </a:pPr>
              <a:t>16</a:t>
            </a:fld>
            <a:endParaRPr lang="en-US" dirty="0"/>
          </a:p>
        </p:txBody>
      </p:sp>
    </p:spTree>
    <p:extLst>
      <p:ext uri="{BB962C8B-B14F-4D97-AF65-F5344CB8AC3E}">
        <p14:creationId xmlns:p14="http://schemas.microsoft.com/office/powerpoint/2010/main" val="24070535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19E439-0A36-4389-B1D4-036D35E9F4EA}" type="slidenum">
              <a:rPr lang="en-US" smtClean="0"/>
              <a:pPr>
                <a:defRPr/>
              </a:pPr>
              <a:t>17</a:t>
            </a:fld>
            <a:endParaRPr lang="en-US" dirty="0"/>
          </a:p>
        </p:txBody>
      </p:sp>
    </p:spTree>
    <p:extLst>
      <p:ext uri="{BB962C8B-B14F-4D97-AF65-F5344CB8AC3E}">
        <p14:creationId xmlns:p14="http://schemas.microsoft.com/office/powerpoint/2010/main" val="22996880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19E439-0A36-4389-B1D4-036D35E9F4EA}" type="slidenum">
              <a:rPr lang="en-US" smtClean="0"/>
              <a:pPr>
                <a:defRPr/>
              </a:pPr>
              <a:t>18</a:t>
            </a:fld>
            <a:endParaRPr lang="en-US" dirty="0"/>
          </a:p>
        </p:txBody>
      </p:sp>
    </p:spTree>
    <p:extLst>
      <p:ext uri="{BB962C8B-B14F-4D97-AF65-F5344CB8AC3E}">
        <p14:creationId xmlns:p14="http://schemas.microsoft.com/office/powerpoint/2010/main" val="22792807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19E439-0A36-4389-B1D4-036D35E9F4EA}" type="slidenum">
              <a:rPr lang="en-US" smtClean="0"/>
              <a:pPr>
                <a:defRPr/>
              </a:pPr>
              <a:t>19</a:t>
            </a:fld>
            <a:endParaRPr lang="en-US" dirty="0"/>
          </a:p>
        </p:txBody>
      </p:sp>
    </p:spTree>
    <p:extLst>
      <p:ext uri="{BB962C8B-B14F-4D97-AF65-F5344CB8AC3E}">
        <p14:creationId xmlns:p14="http://schemas.microsoft.com/office/powerpoint/2010/main" val="71810355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19E439-0A36-4389-B1D4-036D35E9F4EA}" type="slidenum">
              <a:rPr lang="en-US" smtClean="0"/>
              <a:pPr>
                <a:defRPr/>
              </a:pPr>
              <a:t>20</a:t>
            </a:fld>
            <a:endParaRPr lang="en-US" dirty="0"/>
          </a:p>
        </p:txBody>
      </p:sp>
    </p:spTree>
    <p:extLst>
      <p:ext uri="{BB962C8B-B14F-4D97-AF65-F5344CB8AC3E}">
        <p14:creationId xmlns:p14="http://schemas.microsoft.com/office/powerpoint/2010/main" val="137942592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19E439-0A36-4389-B1D4-036D35E9F4EA}" type="slidenum">
              <a:rPr lang="en-US" smtClean="0"/>
              <a:pPr>
                <a:defRPr/>
              </a:pPr>
              <a:t>21</a:t>
            </a:fld>
            <a:endParaRPr lang="en-US" dirty="0"/>
          </a:p>
        </p:txBody>
      </p:sp>
    </p:spTree>
    <p:extLst>
      <p:ext uri="{BB962C8B-B14F-4D97-AF65-F5344CB8AC3E}">
        <p14:creationId xmlns:p14="http://schemas.microsoft.com/office/powerpoint/2010/main" val="11377914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19E439-0A36-4389-B1D4-036D35E9F4EA}" type="slidenum">
              <a:rPr lang="en-US" smtClean="0"/>
              <a:pPr>
                <a:defRPr/>
              </a:pPr>
              <a:t>3</a:t>
            </a:fld>
            <a:endParaRPr lang="en-US" dirty="0"/>
          </a:p>
        </p:txBody>
      </p:sp>
    </p:spTree>
    <p:extLst>
      <p:ext uri="{BB962C8B-B14F-4D97-AF65-F5344CB8AC3E}">
        <p14:creationId xmlns:p14="http://schemas.microsoft.com/office/powerpoint/2010/main" val="161270548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19E439-0A36-4389-B1D4-036D35E9F4EA}" type="slidenum">
              <a:rPr lang="en-US" smtClean="0"/>
              <a:pPr>
                <a:defRPr/>
              </a:pPr>
              <a:t>22</a:t>
            </a:fld>
            <a:endParaRPr lang="en-US" dirty="0"/>
          </a:p>
        </p:txBody>
      </p:sp>
    </p:spTree>
    <p:extLst>
      <p:ext uri="{BB962C8B-B14F-4D97-AF65-F5344CB8AC3E}">
        <p14:creationId xmlns:p14="http://schemas.microsoft.com/office/powerpoint/2010/main" val="51881961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19E439-0A36-4389-B1D4-036D35E9F4EA}" type="slidenum">
              <a:rPr lang="en-US" smtClean="0"/>
              <a:pPr>
                <a:defRPr/>
              </a:pPr>
              <a:t>23</a:t>
            </a:fld>
            <a:endParaRPr lang="en-US" dirty="0"/>
          </a:p>
        </p:txBody>
      </p:sp>
    </p:spTree>
    <p:extLst>
      <p:ext uri="{BB962C8B-B14F-4D97-AF65-F5344CB8AC3E}">
        <p14:creationId xmlns:p14="http://schemas.microsoft.com/office/powerpoint/2010/main" val="304273060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19E439-0A36-4389-B1D4-036D35E9F4EA}" type="slidenum">
              <a:rPr lang="en-US" smtClean="0"/>
              <a:pPr>
                <a:defRPr/>
              </a:pPr>
              <a:t>24</a:t>
            </a:fld>
            <a:endParaRPr lang="en-US" dirty="0"/>
          </a:p>
        </p:txBody>
      </p:sp>
    </p:spTree>
    <p:extLst>
      <p:ext uri="{BB962C8B-B14F-4D97-AF65-F5344CB8AC3E}">
        <p14:creationId xmlns:p14="http://schemas.microsoft.com/office/powerpoint/2010/main" val="363737893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19E439-0A36-4389-B1D4-036D35E9F4EA}" type="slidenum">
              <a:rPr lang="en-US" smtClean="0"/>
              <a:pPr>
                <a:defRPr/>
              </a:pPr>
              <a:t>25</a:t>
            </a:fld>
            <a:endParaRPr lang="en-US" dirty="0"/>
          </a:p>
        </p:txBody>
      </p:sp>
    </p:spTree>
    <p:extLst>
      <p:ext uri="{BB962C8B-B14F-4D97-AF65-F5344CB8AC3E}">
        <p14:creationId xmlns:p14="http://schemas.microsoft.com/office/powerpoint/2010/main" val="350920838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19E439-0A36-4389-B1D4-036D35E9F4EA}" type="slidenum">
              <a:rPr lang="en-US" smtClean="0"/>
              <a:pPr>
                <a:defRPr/>
              </a:pPr>
              <a:t>26</a:t>
            </a:fld>
            <a:endParaRPr lang="en-US" dirty="0"/>
          </a:p>
        </p:txBody>
      </p:sp>
    </p:spTree>
    <p:extLst>
      <p:ext uri="{BB962C8B-B14F-4D97-AF65-F5344CB8AC3E}">
        <p14:creationId xmlns:p14="http://schemas.microsoft.com/office/powerpoint/2010/main" val="13467235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19E439-0A36-4389-B1D4-036D35E9F4EA}" type="slidenum">
              <a:rPr lang="en-US" smtClean="0"/>
              <a:pPr>
                <a:defRPr/>
              </a:pPr>
              <a:t>27</a:t>
            </a:fld>
            <a:endParaRPr lang="en-US" dirty="0"/>
          </a:p>
        </p:txBody>
      </p:sp>
    </p:spTree>
    <p:extLst>
      <p:ext uri="{BB962C8B-B14F-4D97-AF65-F5344CB8AC3E}">
        <p14:creationId xmlns:p14="http://schemas.microsoft.com/office/powerpoint/2010/main" val="337862833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19E439-0A36-4389-B1D4-036D35E9F4EA}" type="slidenum">
              <a:rPr lang="en-US" smtClean="0"/>
              <a:pPr>
                <a:defRPr/>
              </a:pPr>
              <a:t>28</a:t>
            </a:fld>
            <a:endParaRPr lang="en-US" dirty="0"/>
          </a:p>
        </p:txBody>
      </p:sp>
    </p:spTree>
    <p:extLst>
      <p:ext uri="{BB962C8B-B14F-4D97-AF65-F5344CB8AC3E}">
        <p14:creationId xmlns:p14="http://schemas.microsoft.com/office/powerpoint/2010/main" val="254012802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19E439-0A36-4389-B1D4-036D35E9F4EA}" type="slidenum">
              <a:rPr lang="en-US" smtClean="0"/>
              <a:pPr>
                <a:defRPr/>
              </a:pPr>
              <a:t>29</a:t>
            </a:fld>
            <a:endParaRPr lang="en-US" dirty="0"/>
          </a:p>
        </p:txBody>
      </p:sp>
    </p:spTree>
    <p:extLst>
      <p:ext uri="{BB962C8B-B14F-4D97-AF65-F5344CB8AC3E}">
        <p14:creationId xmlns:p14="http://schemas.microsoft.com/office/powerpoint/2010/main" val="181719884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19E439-0A36-4389-B1D4-036D35E9F4EA}" type="slidenum">
              <a:rPr lang="en-US" smtClean="0"/>
              <a:pPr>
                <a:defRPr/>
              </a:pPr>
              <a:t>30</a:t>
            </a:fld>
            <a:endParaRPr lang="en-US" dirty="0"/>
          </a:p>
        </p:txBody>
      </p:sp>
    </p:spTree>
    <p:extLst>
      <p:ext uri="{BB962C8B-B14F-4D97-AF65-F5344CB8AC3E}">
        <p14:creationId xmlns:p14="http://schemas.microsoft.com/office/powerpoint/2010/main" val="101429007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19E439-0A36-4389-B1D4-036D35E9F4EA}" type="slidenum">
              <a:rPr lang="en-US" smtClean="0"/>
              <a:pPr>
                <a:defRPr/>
              </a:pPr>
              <a:t>31</a:t>
            </a:fld>
            <a:endParaRPr lang="en-US" dirty="0"/>
          </a:p>
        </p:txBody>
      </p:sp>
    </p:spTree>
    <p:extLst>
      <p:ext uri="{BB962C8B-B14F-4D97-AF65-F5344CB8AC3E}">
        <p14:creationId xmlns:p14="http://schemas.microsoft.com/office/powerpoint/2010/main" val="1635158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19E439-0A36-4389-B1D4-036D35E9F4EA}" type="slidenum">
              <a:rPr lang="en-US" smtClean="0"/>
              <a:pPr>
                <a:defRPr/>
              </a:pPr>
              <a:t>4</a:t>
            </a:fld>
            <a:endParaRPr lang="en-US" dirty="0"/>
          </a:p>
        </p:txBody>
      </p:sp>
    </p:spTree>
    <p:extLst>
      <p:ext uri="{BB962C8B-B14F-4D97-AF65-F5344CB8AC3E}">
        <p14:creationId xmlns:p14="http://schemas.microsoft.com/office/powerpoint/2010/main" val="170243849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19E439-0A36-4389-B1D4-036D35E9F4EA}" type="slidenum">
              <a:rPr lang="en-US" smtClean="0"/>
              <a:pPr>
                <a:defRPr/>
              </a:pPr>
              <a:t>35</a:t>
            </a:fld>
            <a:endParaRPr lang="en-US" dirty="0"/>
          </a:p>
        </p:txBody>
      </p:sp>
    </p:spTree>
    <p:extLst>
      <p:ext uri="{BB962C8B-B14F-4D97-AF65-F5344CB8AC3E}">
        <p14:creationId xmlns:p14="http://schemas.microsoft.com/office/powerpoint/2010/main" val="351356072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19E439-0A36-4389-B1D4-036D35E9F4EA}" type="slidenum">
              <a:rPr lang="en-US" smtClean="0"/>
              <a:pPr>
                <a:defRPr/>
              </a:pPr>
              <a:t>36</a:t>
            </a:fld>
            <a:endParaRPr lang="en-US" dirty="0"/>
          </a:p>
        </p:txBody>
      </p:sp>
    </p:spTree>
    <p:extLst>
      <p:ext uri="{BB962C8B-B14F-4D97-AF65-F5344CB8AC3E}">
        <p14:creationId xmlns:p14="http://schemas.microsoft.com/office/powerpoint/2010/main" val="405442197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19E439-0A36-4389-B1D4-036D35E9F4EA}" type="slidenum">
              <a:rPr lang="en-US" smtClean="0"/>
              <a:pPr>
                <a:defRPr/>
              </a:pPr>
              <a:t>37</a:t>
            </a:fld>
            <a:endParaRPr lang="en-US" dirty="0"/>
          </a:p>
        </p:txBody>
      </p:sp>
    </p:spTree>
    <p:extLst>
      <p:ext uri="{BB962C8B-B14F-4D97-AF65-F5344CB8AC3E}">
        <p14:creationId xmlns:p14="http://schemas.microsoft.com/office/powerpoint/2010/main" val="167635796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19E439-0A36-4389-B1D4-036D35E9F4EA}" type="slidenum">
              <a:rPr lang="en-US" smtClean="0"/>
              <a:pPr>
                <a:defRPr/>
              </a:pPr>
              <a:t>38</a:t>
            </a:fld>
            <a:endParaRPr lang="en-US" dirty="0"/>
          </a:p>
        </p:txBody>
      </p:sp>
    </p:spTree>
    <p:extLst>
      <p:ext uri="{BB962C8B-B14F-4D97-AF65-F5344CB8AC3E}">
        <p14:creationId xmlns:p14="http://schemas.microsoft.com/office/powerpoint/2010/main" val="354091121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19E439-0A36-4389-B1D4-036D35E9F4EA}" type="slidenum">
              <a:rPr lang="en-US" smtClean="0"/>
              <a:pPr>
                <a:defRPr/>
              </a:pPr>
              <a:t>39</a:t>
            </a:fld>
            <a:endParaRPr lang="en-US" dirty="0"/>
          </a:p>
        </p:txBody>
      </p:sp>
    </p:spTree>
    <p:extLst>
      <p:ext uri="{BB962C8B-B14F-4D97-AF65-F5344CB8AC3E}">
        <p14:creationId xmlns:p14="http://schemas.microsoft.com/office/powerpoint/2010/main" val="375438530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19E439-0A36-4389-B1D4-036D35E9F4EA}" type="slidenum">
              <a:rPr lang="en-US" smtClean="0"/>
              <a:pPr>
                <a:defRPr/>
              </a:pPr>
              <a:t>40</a:t>
            </a:fld>
            <a:endParaRPr lang="en-US" dirty="0"/>
          </a:p>
        </p:txBody>
      </p:sp>
    </p:spTree>
    <p:extLst>
      <p:ext uri="{BB962C8B-B14F-4D97-AF65-F5344CB8AC3E}">
        <p14:creationId xmlns:p14="http://schemas.microsoft.com/office/powerpoint/2010/main" val="143970345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19E439-0A36-4389-B1D4-036D35E9F4EA}" type="slidenum">
              <a:rPr lang="en-US" smtClean="0"/>
              <a:pPr>
                <a:defRPr/>
              </a:pPr>
              <a:t>41</a:t>
            </a:fld>
            <a:endParaRPr lang="en-US" dirty="0"/>
          </a:p>
        </p:txBody>
      </p:sp>
    </p:spTree>
    <p:extLst>
      <p:ext uri="{BB962C8B-B14F-4D97-AF65-F5344CB8AC3E}">
        <p14:creationId xmlns:p14="http://schemas.microsoft.com/office/powerpoint/2010/main" val="93638705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19E439-0A36-4389-B1D4-036D35E9F4EA}" type="slidenum">
              <a:rPr lang="en-US" smtClean="0"/>
              <a:pPr>
                <a:defRPr/>
              </a:pPr>
              <a:t>42</a:t>
            </a:fld>
            <a:endParaRPr lang="en-US" dirty="0"/>
          </a:p>
        </p:txBody>
      </p:sp>
    </p:spTree>
    <p:extLst>
      <p:ext uri="{BB962C8B-B14F-4D97-AF65-F5344CB8AC3E}">
        <p14:creationId xmlns:p14="http://schemas.microsoft.com/office/powerpoint/2010/main" val="180280372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19E439-0A36-4389-B1D4-036D35E9F4EA}" type="slidenum">
              <a:rPr lang="en-US" smtClean="0"/>
              <a:pPr>
                <a:defRPr/>
              </a:pPr>
              <a:t>43</a:t>
            </a:fld>
            <a:endParaRPr lang="en-US" dirty="0"/>
          </a:p>
        </p:txBody>
      </p:sp>
    </p:spTree>
    <p:extLst>
      <p:ext uri="{BB962C8B-B14F-4D97-AF65-F5344CB8AC3E}">
        <p14:creationId xmlns:p14="http://schemas.microsoft.com/office/powerpoint/2010/main" val="97474200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19E439-0A36-4389-B1D4-036D35E9F4EA}" type="slidenum">
              <a:rPr lang="en-US" smtClean="0"/>
              <a:pPr>
                <a:defRPr/>
              </a:pPr>
              <a:t>44</a:t>
            </a:fld>
            <a:endParaRPr lang="en-US" dirty="0"/>
          </a:p>
        </p:txBody>
      </p:sp>
    </p:spTree>
    <p:extLst>
      <p:ext uri="{BB962C8B-B14F-4D97-AF65-F5344CB8AC3E}">
        <p14:creationId xmlns:p14="http://schemas.microsoft.com/office/powerpoint/2010/main" val="2306434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CA730C-BBE1-4AD5-9493-100D163184E3}" type="slidenum">
              <a:rPr lang="en-US" smtClean="0"/>
              <a:t>5</a:t>
            </a:fld>
            <a:endParaRPr lang="en-US" dirty="0"/>
          </a:p>
        </p:txBody>
      </p:sp>
    </p:spTree>
    <p:extLst>
      <p:ext uri="{BB962C8B-B14F-4D97-AF65-F5344CB8AC3E}">
        <p14:creationId xmlns:p14="http://schemas.microsoft.com/office/powerpoint/2010/main" val="23801309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CA730C-BBE1-4AD5-9493-100D163184E3}" type="slidenum">
              <a:rPr lang="en-US" smtClean="0"/>
              <a:t>7</a:t>
            </a:fld>
            <a:endParaRPr lang="en-US" dirty="0"/>
          </a:p>
        </p:txBody>
      </p:sp>
    </p:spTree>
    <p:extLst>
      <p:ext uri="{BB962C8B-B14F-4D97-AF65-F5344CB8AC3E}">
        <p14:creationId xmlns:p14="http://schemas.microsoft.com/office/powerpoint/2010/main" val="39408082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19E439-0A36-4389-B1D4-036D35E9F4EA}" type="slidenum">
              <a:rPr lang="en-US" smtClean="0"/>
              <a:pPr>
                <a:defRPr/>
              </a:pPr>
              <a:t>8</a:t>
            </a:fld>
            <a:endParaRPr lang="en-US" dirty="0"/>
          </a:p>
        </p:txBody>
      </p:sp>
    </p:spTree>
    <p:extLst>
      <p:ext uri="{BB962C8B-B14F-4D97-AF65-F5344CB8AC3E}">
        <p14:creationId xmlns:p14="http://schemas.microsoft.com/office/powerpoint/2010/main" val="39671623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19E439-0A36-4389-B1D4-036D35E9F4EA}" type="slidenum">
              <a:rPr lang="en-US" smtClean="0"/>
              <a:pPr>
                <a:defRPr/>
              </a:pPr>
              <a:t>9</a:t>
            </a:fld>
            <a:endParaRPr lang="en-US" dirty="0"/>
          </a:p>
        </p:txBody>
      </p:sp>
    </p:spTree>
    <p:extLst>
      <p:ext uri="{BB962C8B-B14F-4D97-AF65-F5344CB8AC3E}">
        <p14:creationId xmlns:p14="http://schemas.microsoft.com/office/powerpoint/2010/main" val="35123469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B19E439-0A36-4389-B1D4-036D35E9F4EA}" type="slidenum">
              <a:rPr lang="en-US" smtClean="0"/>
              <a:pPr>
                <a:defRPr/>
              </a:pPr>
              <a:t>10</a:t>
            </a:fld>
            <a:endParaRPr lang="en-US" dirty="0"/>
          </a:p>
        </p:txBody>
      </p:sp>
    </p:spTree>
    <p:extLst>
      <p:ext uri="{BB962C8B-B14F-4D97-AF65-F5344CB8AC3E}">
        <p14:creationId xmlns:p14="http://schemas.microsoft.com/office/powerpoint/2010/main" val="29790135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928299">
              <a:defRPr/>
            </a:pPr>
            <a:fld id="{DB19E439-0A36-4389-B1D4-036D35E9F4EA}" type="slidenum">
              <a:rPr lang="en-US">
                <a:solidFill>
                  <a:prstClr val="black"/>
                </a:solidFill>
                <a:latin typeface="Calibri" panose="020F0502020204030204"/>
              </a:rPr>
              <a:pPr defTabSz="928299">
                <a:defRPr/>
              </a:pPr>
              <a:t>11</a:t>
            </a:fld>
            <a:endParaRPr lang="en-US" dirty="0">
              <a:solidFill>
                <a:prstClr val="black"/>
              </a:solidFill>
              <a:latin typeface="Calibri" panose="020F0502020204030204"/>
            </a:endParaRPr>
          </a:p>
        </p:txBody>
      </p:sp>
    </p:spTree>
    <p:extLst>
      <p:ext uri="{BB962C8B-B14F-4D97-AF65-F5344CB8AC3E}">
        <p14:creationId xmlns:p14="http://schemas.microsoft.com/office/powerpoint/2010/main" val="172387940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20" name="Picture 19">
            <a:extLst>
              <a:ext uri="{FF2B5EF4-FFF2-40B4-BE49-F238E27FC236}">
                <a16:creationId xmlns:a16="http://schemas.microsoft.com/office/drawing/2014/main" id="{794D7BD2-2447-40C0-905A-71700E309B0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9538" b="56700"/>
          <a:stretch/>
        </p:blipFill>
        <p:spPr>
          <a:xfrm>
            <a:off x="-10686" y="3999063"/>
            <a:ext cx="12192001" cy="1629624"/>
          </a:xfrm>
          <a:prstGeom prst="rect">
            <a:avLst/>
          </a:prstGeom>
        </p:spPr>
      </p:pic>
      <p:pic>
        <p:nvPicPr>
          <p:cNvPr id="21" name="Picture 20">
            <a:extLst>
              <a:ext uri="{FF2B5EF4-FFF2-40B4-BE49-F238E27FC236}">
                <a16:creationId xmlns:a16="http://schemas.microsoft.com/office/drawing/2014/main" id="{48197416-9E05-4083-980E-8F77182CE098}"/>
              </a:ext>
            </a:extLst>
          </p:cNvPr>
          <p:cNvPicPr>
            <a:picLocks noChangeAspect="1"/>
          </p:cNvPicPr>
          <p:nvPr userDrawn="1"/>
        </p:nvPicPr>
        <p:blipFill rotWithShape="1">
          <a:blip r:embed="rId3"/>
          <a:srcRect l="77385" t="15682" r="2464" b="57878"/>
          <a:stretch/>
        </p:blipFill>
        <p:spPr>
          <a:xfrm>
            <a:off x="5655899" y="4576962"/>
            <a:ext cx="289932" cy="325615"/>
          </a:xfrm>
          <a:prstGeom prst="rect">
            <a:avLst/>
          </a:prstGeom>
        </p:spPr>
      </p:pic>
      <p:pic>
        <p:nvPicPr>
          <p:cNvPr id="22" name="Picture 21">
            <a:extLst>
              <a:ext uri="{FF2B5EF4-FFF2-40B4-BE49-F238E27FC236}">
                <a16:creationId xmlns:a16="http://schemas.microsoft.com/office/drawing/2014/main" id="{37826432-8480-487A-8E40-8A2B13EA6C56}"/>
              </a:ext>
            </a:extLst>
          </p:cNvPr>
          <p:cNvPicPr>
            <a:picLocks noChangeAspect="1"/>
          </p:cNvPicPr>
          <p:nvPr userDrawn="1"/>
        </p:nvPicPr>
        <p:blipFill rotWithShape="1">
          <a:blip r:embed="rId4"/>
          <a:srcRect l="76951" t="44956" r="5068" b="34501"/>
          <a:stretch/>
        </p:blipFill>
        <p:spPr>
          <a:xfrm>
            <a:off x="5655899" y="4939602"/>
            <a:ext cx="258708" cy="254247"/>
          </a:xfrm>
          <a:prstGeom prst="rect">
            <a:avLst/>
          </a:prstGeom>
        </p:spPr>
      </p:pic>
      <p:pic>
        <p:nvPicPr>
          <p:cNvPr id="23" name="Picture 22">
            <a:extLst>
              <a:ext uri="{FF2B5EF4-FFF2-40B4-BE49-F238E27FC236}">
                <a16:creationId xmlns:a16="http://schemas.microsoft.com/office/drawing/2014/main" id="{94DCA9DF-935E-43BE-998F-8613F38E2F40}"/>
              </a:ext>
            </a:extLst>
          </p:cNvPr>
          <p:cNvPicPr>
            <a:picLocks noChangeAspect="1"/>
          </p:cNvPicPr>
          <p:nvPr userDrawn="1"/>
        </p:nvPicPr>
        <p:blipFill rotWithShape="1">
          <a:blip r:embed="rId4"/>
          <a:srcRect l="65481" t="64779" r="17778" b="15758"/>
          <a:stretch/>
        </p:blipFill>
        <p:spPr>
          <a:xfrm>
            <a:off x="5489338" y="5181059"/>
            <a:ext cx="240867" cy="240866"/>
          </a:xfrm>
          <a:prstGeom prst="rect">
            <a:avLst/>
          </a:prstGeom>
        </p:spPr>
      </p:pic>
      <p:pic>
        <p:nvPicPr>
          <p:cNvPr id="24" name="Picture 23">
            <a:extLst>
              <a:ext uri="{FF2B5EF4-FFF2-40B4-BE49-F238E27FC236}">
                <a16:creationId xmlns:a16="http://schemas.microsoft.com/office/drawing/2014/main" id="{F64CEC78-7C0E-45B2-8C26-9CE828A216BE}"/>
              </a:ext>
            </a:extLst>
          </p:cNvPr>
          <p:cNvPicPr>
            <a:picLocks noChangeAspect="1"/>
          </p:cNvPicPr>
          <p:nvPr userDrawn="1"/>
        </p:nvPicPr>
        <p:blipFill rotWithShape="1">
          <a:blip r:embed="rId4"/>
          <a:srcRect l="48760" t="74102" r="34809" b="7877"/>
          <a:stretch/>
        </p:blipFill>
        <p:spPr>
          <a:xfrm>
            <a:off x="5249735" y="5303057"/>
            <a:ext cx="236406" cy="223025"/>
          </a:xfrm>
          <a:prstGeom prst="rect">
            <a:avLst/>
          </a:prstGeom>
        </p:spPr>
      </p:pic>
      <p:pic>
        <p:nvPicPr>
          <p:cNvPr id="25" name="Picture 24">
            <a:extLst>
              <a:ext uri="{FF2B5EF4-FFF2-40B4-BE49-F238E27FC236}">
                <a16:creationId xmlns:a16="http://schemas.microsoft.com/office/drawing/2014/main" id="{BE4FC5EE-5F69-4711-8CCF-DE34BFAF7B41}"/>
              </a:ext>
            </a:extLst>
          </p:cNvPr>
          <p:cNvPicPr>
            <a:picLocks noChangeAspect="1"/>
          </p:cNvPicPr>
          <p:nvPr userDrawn="1"/>
        </p:nvPicPr>
        <p:blipFill rotWithShape="1">
          <a:blip r:embed="rId5">
            <a:extLst>
              <a:ext uri="{28A0092B-C50C-407E-A947-70E740481C1C}">
                <a14:useLocalDpi xmlns:a14="http://schemas.microsoft.com/office/drawing/2010/main" val="0"/>
              </a:ext>
            </a:extLst>
          </a:blip>
          <a:srcRect l="41300" t="37659" r="56919" b="59008"/>
          <a:stretch/>
        </p:blipFill>
        <p:spPr>
          <a:xfrm>
            <a:off x="5036167" y="5288099"/>
            <a:ext cx="217130" cy="228600"/>
          </a:xfrm>
          <a:prstGeom prst="rect">
            <a:avLst/>
          </a:prstGeom>
        </p:spPr>
      </p:pic>
      <p:pic>
        <p:nvPicPr>
          <p:cNvPr id="26" name="Picture 25">
            <a:extLst>
              <a:ext uri="{FF2B5EF4-FFF2-40B4-BE49-F238E27FC236}">
                <a16:creationId xmlns:a16="http://schemas.microsoft.com/office/drawing/2014/main" id="{65A9EAD0-4A4D-404A-B829-4B6C505A7463}"/>
              </a:ext>
            </a:extLst>
          </p:cNvPr>
          <p:cNvPicPr>
            <a:picLocks noChangeAspect="1"/>
          </p:cNvPicPr>
          <p:nvPr userDrawn="1"/>
        </p:nvPicPr>
        <p:blipFill rotWithShape="1">
          <a:blip r:embed="rId5">
            <a:extLst>
              <a:ext uri="{28A0092B-C50C-407E-A947-70E740481C1C}">
                <a14:useLocalDpi xmlns:a14="http://schemas.microsoft.com/office/drawing/2010/main" val="0"/>
              </a:ext>
            </a:extLst>
          </a:blip>
          <a:srcRect l="39801" t="36788" r="58590" b="60440"/>
          <a:stretch/>
        </p:blipFill>
        <p:spPr>
          <a:xfrm>
            <a:off x="4852215" y="5227257"/>
            <a:ext cx="196112" cy="190124"/>
          </a:xfrm>
          <a:prstGeom prst="rect">
            <a:avLst/>
          </a:prstGeom>
        </p:spPr>
      </p:pic>
      <p:pic>
        <p:nvPicPr>
          <p:cNvPr id="27" name="Picture 26">
            <a:extLst>
              <a:ext uri="{FF2B5EF4-FFF2-40B4-BE49-F238E27FC236}">
                <a16:creationId xmlns:a16="http://schemas.microsoft.com/office/drawing/2014/main" id="{F8808E75-054A-43F3-821F-EA4A3172E72D}"/>
              </a:ext>
            </a:extLst>
          </p:cNvPr>
          <p:cNvPicPr>
            <a:picLocks noChangeAspect="1"/>
          </p:cNvPicPr>
          <p:nvPr userDrawn="1"/>
        </p:nvPicPr>
        <p:blipFill rotWithShape="1">
          <a:blip r:embed="rId5">
            <a:extLst>
              <a:ext uri="{28A0092B-C50C-407E-A947-70E740481C1C}">
                <a14:useLocalDpi xmlns:a14="http://schemas.microsoft.com/office/drawing/2010/main" val="0"/>
              </a:ext>
            </a:extLst>
          </a:blip>
          <a:srcRect l="38146" t="32561" r="60406" b="65019"/>
          <a:stretch/>
        </p:blipFill>
        <p:spPr>
          <a:xfrm>
            <a:off x="4650256" y="4940030"/>
            <a:ext cx="176525" cy="165933"/>
          </a:xfrm>
          <a:prstGeom prst="rect">
            <a:avLst/>
          </a:prstGeom>
        </p:spPr>
      </p:pic>
      <p:pic>
        <p:nvPicPr>
          <p:cNvPr id="28" name="Picture 27">
            <a:extLst>
              <a:ext uri="{FF2B5EF4-FFF2-40B4-BE49-F238E27FC236}">
                <a16:creationId xmlns:a16="http://schemas.microsoft.com/office/drawing/2014/main" id="{EA03398D-0D22-46FC-9B02-3C2786DEA183}"/>
              </a:ext>
            </a:extLst>
          </p:cNvPr>
          <p:cNvPicPr>
            <a:picLocks noChangeAspect="1"/>
          </p:cNvPicPr>
          <p:nvPr userDrawn="1"/>
        </p:nvPicPr>
        <p:blipFill rotWithShape="1">
          <a:blip r:embed="rId5">
            <a:extLst>
              <a:ext uri="{28A0092B-C50C-407E-A947-70E740481C1C}">
                <a14:useLocalDpi xmlns:a14="http://schemas.microsoft.com/office/drawing/2010/main" val="0"/>
              </a:ext>
            </a:extLst>
          </a:blip>
          <a:srcRect l="38827" t="34854" r="59902" b="62687"/>
          <a:stretch/>
        </p:blipFill>
        <p:spPr>
          <a:xfrm>
            <a:off x="4731684" y="5093211"/>
            <a:ext cx="154879" cy="168700"/>
          </a:xfrm>
          <a:prstGeom prst="rect">
            <a:avLst/>
          </a:prstGeom>
        </p:spPr>
      </p:pic>
      <p:pic>
        <p:nvPicPr>
          <p:cNvPr id="29" name="Picture 28">
            <a:extLst>
              <a:ext uri="{FF2B5EF4-FFF2-40B4-BE49-F238E27FC236}">
                <a16:creationId xmlns:a16="http://schemas.microsoft.com/office/drawing/2014/main" id="{3DD10958-91B4-4412-9A16-5D3CD6A01143}"/>
              </a:ext>
            </a:extLst>
          </p:cNvPr>
          <p:cNvPicPr>
            <a:picLocks noChangeAspect="1"/>
          </p:cNvPicPr>
          <p:nvPr userDrawn="1"/>
        </p:nvPicPr>
        <p:blipFill rotWithShape="1">
          <a:blip r:embed="rId5">
            <a:extLst>
              <a:ext uri="{28A0092B-C50C-407E-A947-70E740481C1C}">
                <a14:useLocalDpi xmlns:a14="http://schemas.microsoft.com/office/drawing/2010/main" val="0"/>
              </a:ext>
            </a:extLst>
          </a:blip>
          <a:srcRect l="38047" t="30252" r="60665" b="67456"/>
          <a:stretch/>
        </p:blipFill>
        <p:spPr>
          <a:xfrm>
            <a:off x="4640054" y="4774958"/>
            <a:ext cx="157163" cy="157162"/>
          </a:xfrm>
          <a:prstGeom prst="rect">
            <a:avLst/>
          </a:prstGeom>
        </p:spPr>
      </p:pic>
      <p:pic>
        <p:nvPicPr>
          <p:cNvPr id="30" name="Picture 29">
            <a:extLst>
              <a:ext uri="{FF2B5EF4-FFF2-40B4-BE49-F238E27FC236}">
                <a16:creationId xmlns:a16="http://schemas.microsoft.com/office/drawing/2014/main" id="{A8777441-C640-4330-A927-CEC49FC38F83}"/>
              </a:ext>
            </a:extLst>
          </p:cNvPr>
          <p:cNvPicPr>
            <a:picLocks noChangeAspect="1"/>
          </p:cNvPicPr>
          <p:nvPr userDrawn="1"/>
        </p:nvPicPr>
        <p:blipFill rotWithShape="1">
          <a:blip r:embed="rId5">
            <a:extLst>
              <a:ext uri="{28A0092B-C50C-407E-A947-70E740481C1C}">
                <a14:useLocalDpi xmlns:a14="http://schemas.microsoft.com/office/drawing/2010/main" val="0"/>
              </a:ext>
            </a:extLst>
          </a:blip>
          <a:srcRect l="38038" t="28022" r="60751" b="69895"/>
          <a:stretch/>
        </p:blipFill>
        <p:spPr>
          <a:xfrm>
            <a:off x="4637249" y="4625113"/>
            <a:ext cx="147638" cy="142875"/>
          </a:xfrm>
          <a:prstGeom prst="rect">
            <a:avLst/>
          </a:prstGeom>
        </p:spPr>
      </p:pic>
      <p:sp>
        <p:nvSpPr>
          <p:cNvPr id="31" name="TextBox 30">
            <a:extLst>
              <a:ext uri="{FF2B5EF4-FFF2-40B4-BE49-F238E27FC236}">
                <a16:creationId xmlns:a16="http://schemas.microsoft.com/office/drawing/2014/main" id="{7B457B70-D9C0-4CA5-AF33-C4209AD3FCD7}"/>
              </a:ext>
            </a:extLst>
          </p:cNvPr>
          <p:cNvSpPr txBox="1"/>
          <p:nvPr userDrawn="1"/>
        </p:nvSpPr>
        <p:spPr>
          <a:xfrm>
            <a:off x="0" y="1111980"/>
            <a:ext cx="12192000" cy="861774"/>
          </a:xfrm>
          <a:prstGeom prst="rect">
            <a:avLst/>
          </a:prstGeom>
          <a:noFill/>
        </p:spPr>
        <p:txBody>
          <a:bodyPr wrap="square" rtlCol="0" anchor="t">
            <a:spAutoFit/>
          </a:bodyPr>
          <a:lstStyle/>
          <a:p>
            <a:pPr algn="ctr" defTabSz="457200"/>
            <a:r>
              <a:rPr lang="EN-US" sz="5000" dirty="0">
                <a:solidFill>
                  <a:srgbClr val="092F57"/>
                </a:solidFill>
                <a:latin typeface="Arial"/>
                <a:cs typeface="Arial" panose="020B0604020202020204" pitchFamily="34" charset="0"/>
              </a:rPr>
              <a:t>Title</a:t>
            </a:r>
          </a:p>
        </p:txBody>
      </p:sp>
      <p:sp>
        <p:nvSpPr>
          <p:cNvPr id="32" name="TextBox 31">
            <a:extLst>
              <a:ext uri="{FF2B5EF4-FFF2-40B4-BE49-F238E27FC236}">
                <a16:creationId xmlns:a16="http://schemas.microsoft.com/office/drawing/2014/main" id="{CF636488-3019-4AF6-A30D-DE44F65722EC}"/>
              </a:ext>
            </a:extLst>
          </p:cNvPr>
          <p:cNvSpPr txBox="1"/>
          <p:nvPr userDrawn="1"/>
        </p:nvSpPr>
        <p:spPr>
          <a:xfrm>
            <a:off x="-6333" y="3066914"/>
            <a:ext cx="12192000" cy="461665"/>
          </a:xfrm>
          <a:prstGeom prst="rect">
            <a:avLst/>
          </a:prstGeom>
          <a:noFill/>
        </p:spPr>
        <p:txBody>
          <a:bodyPr wrap="square" rtlCol="0" anchor="t">
            <a:spAutoFit/>
          </a:bodyPr>
          <a:lstStyle/>
          <a:p>
            <a:pPr algn="ctr" defTabSz="457200"/>
            <a:r>
              <a:rPr lang="EN-US" sz="2400" dirty="0">
                <a:solidFill>
                  <a:srgbClr val="092F57"/>
                </a:solidFill>
                <a:latin typeface="Arial"/>
                <a:cs typeface="Arial" panose="020B0604020202020204" pitchFamily="34" charset="0"/>
              </a:rPr>
              <a:t>Month</a:t>
            </a:r>
            <a:r>
              <a:rPr lang="EN-US" sz="2400" baseline="0" dirty="0">
                <a:solidFill>
                  <a:srgbClr val="092F57"/>
                </a:solidFill>
                <a:latin typeface="Arial"/>
                <a:cs typeface="Arial" panose="020B0604020202020204" pitchFamily="34" charset="0"/>
              </a:rPr>
              <a:t> DD, YYYY</a:t>
            </a:r>
            <a:endParaRPr lang="EN-US" sz="2000" dirty="0">
              <a:solidFill>
                <a:srgbClr val="092F57"/>
              </a:solidFill>
              <a:latin typeface="Arial"/>
              <a:cs typeface="Arial" panose="020B0604020202020204" pitchFamily="34" charset="0"/>
            </a:endParaRPr>
          </a:p>
        </p:txBody>
      </p:sp>
      <p:sp>
        <p:nvSpPr>
          <p:cNvPr id="34" name="Date Placeholder 33">
            <a:extLst>
              <a:ext uri="{FF2B5EF4-FFF2-40B4-BE49-F238E27FC236}">
                <a16:creationId xmlns:a16="http://schemas.microsoft.com/office/drawing/2014/main" id="{9D41670E-6079-4673-94F7-13D388B15389}"/>
              </a:ext>
            </a:extLst>
          </p:cNvPr>
          <p:cNvSpPr>
            <a:spLocks noGrp="1"/>
          </p:cNvSpPr>
          <p:nvPr>
            <p:ph type="dt" sz="half" idx="10"/>
          </p:nvPr>
        </p:nvSpPr>
        <p:spPr/>
        <p:txBody>
          <a:bodyPr/>
          <a:lstStyle/>
          <a:p>
            <a:r>
              <a:rPr lang="en-US" dirty="0"/>
              <a:t>Dec. 2019 All-Hands</a:t>
            </a:r>
          </a:p>
        </p:txBody>
      </p:sp>
      <p:sp>
        <p:nvSpPr>
          <p:cNvPr id="35" name="Footer Placeholder 34">
            <a:extLst>
              <a:ext uri="{FF2B5EF4-FFF2-40B4-BE49-F238E27FC236}">
                <a16:creationId xmlns:a16="http://schemas.microsoft.com/office/drawing/2014/main" id="{64FDBC9E-A247-4D96-A048-C6507243056B}"/>
              </a:ext>
            </a:extLst>
          </p:cNvPr>
          <p:cNvSpPr>
            <a:spLocks noGrp="1"/>
          </p:cNvSpPr>
          <p:nvPr>
            <p:ph type="ftr" sz="quarter" idx="11"/>
          </p:nvPr>
        </p:nvSpPr>
        <p:spPr/>
        <p:txBody>
          <a:bodyPr/>
          <a:lstStyle/>
          <a:p>
            <a:pPr algn="ctr"/>
            <a:r>
              <a:rPr lang="en-US" dirty="0"/>
              <a:t>Luma Project</a:t>
            </a:r>
          </a:p>
        </p:txBody>
      </p:sp>
      <p:sp>
        <p:nvSpPr>
          <p:cNvPr id="36" name="Slide Number Placeholder 35">
            <a:extLst>
              <a:ext uri="{FF2B5EF4-FFF2-40B4-BE49-F238E27FC236}">
                <a16:creationId xmlns:a16="http://schemas.microsoft.com/office/drawing/2014/main" id="{69495869-67B2-4BAF-A6B3-9D22F220F38A}"/>
              </a:ext>
            </a:extLst>
          </p:cNvPr>
          <p:cNvSpPr>
            <a:spLocks noGrp="1"/>
          </p:cNvSpPr>
          <p:nvPr>
            <p:ph type="sldNum" sz="quarter" idx="12"/>
          </p:nvPr>
        </p:nvSpPr>
        <p:spPr/>
        <p:txBody>
          <a:bodyPr/>
          <a:lstStyle/>
          <a:p>
            <a:fld id="{DE393ED9-3FAE-4C9F-B5CF-D8F31E5991EB}" type="slidenum">
              <a:rPr lang="en-US" smtClean="0"/>
              <a:pPr/>
              <a:t>‹#›</a:t>
            </a:fld>
            <a:endParaRPr lang="en-US" dirty="0"/>
          </a:p>
        </p:txBody>
      </p:sp>
    </p:spTree>
    <p:extLst>
      <p:ext uri="{BB962C8B-B14F-4D97-AF65-F5344CB8AC3E}">
        <p14:creationId xmlns:p14="http://schemas.microsoft.com/office/powerpoint/2010/main" val="4283311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250"/>
                                        <p:tgtEl>
                                          <p:spTgt spid="30"/>
                                        </p:tgtEl>
                                      </p:cBhvr>
                                    </p:animEffect>
                                  </p:childTnLst>
                                </p:cTn>
                              </p:par>
                            </p:childTnLst>
                          </p:cTn>
                        </p:par>
                        <p:par>
                          <p:cTn id="8" fill="hold">
                            <p:stCondLst>
                              <p:cond delay="250"/>
                            </p:stCondLst>
                            <p:childTnLst>
                              <p:par>
                                <p:cTn id="9" presetID="26" presetClass="emph" presetSubtype="0" fill="hold" nodeType="afterEffect">
                                  <p:stCondLst>
                                    <p:cond delay="0"/>
                                  </p:stCondLst>
                                  <p:childTnLst>
                                    <p:animEffect transition="out" filter="fade">
                                      <p:cBhvr>
                                        <p:cTn id="10" dur="250" tmFilter="0, 0; .2, .5; .8, .5; 1, 0"/>
                                        <p:tgtEl>
                                          <p:spTgt spid="30"/>
                                        </p:tgtEl>
                                      </p:cBhvr>
                                    </p:animEffect>
                                    <p:animScale>
                                      <p:cBhvr>
                                        <p:cTn id="11" dur="125" autoRev="1" fill="hold"/>
                                        <p:tgtEl>
                                          <p:spTgt spid="30"/>
                                        </p:tgtEl>
                                      </p:cBhvr>
                                      <p:by x="105000" y="105000"/>
                                    </p:animScale>
                                  </p:childTnLst>
                                </p:cTn>
                              </p:par>
                              <p:par>
                                <p:cTn id="12" presetID="10" presetClass="entr" presetSubtype="0" fill="hold" nodeType="withEffect">
                                  <p:stCondLst>
                                    <p:cond delay="0"/>
                                  </p:stCondLst>
                                  <p:childTnLst>
                                    <p:set>
                                      <p:cBhvr>
                                        <p:cTn id="13" dur="1" fill="hold">
                                          <p:stCondLst>
                                            <p:cond delay="0"/>
                                          </p:stCondLst>
                                        </p:cTn>
                                        <p:tgtEl>
                                          <p:spTgt spid="29"/>
                                        </p:tgtEl>
                                        <p:attrNameLst>
                                          <p:attrName>style.visibility</p:attrName>
                                        </p:attrNameLst>
                                      </p:cBhvr>
                                      <p:to>
                                        <p:strVal val="visible"/>
                                      </p:to>
                                    </p:set>
                                    <p:animEffect transition="in" filter="fade">
                                      <p:cBhvr>
                                        <p:cTn id="14" dur="250"/>
                                        <p:tgtEl>
                                          <p:spTgt spid="29"/>
                                        </p:tgtEl>
                                      </p:cBhvr>
                                    </p:animEffect>
                                  </p:childTnLst>
                                </p:cTn>
                              </p:par>
                            </p:childTnLst>
                          </p:cTn>
                        </p:par>
                        <p:par>
                          <p:cTn id="15" fill="hold">
                            <p:stCondLst>
                              <p:cond delay="500"/>
                            </p:stCondLst>
                            <p:childTnLst>
                              <p:par>
                                <p:cTn id="16" presetID="26" presetClass="emph" presetSubtype="0" fill="hold" nodeType="afterEffect">
                                  <p:stCondLst>
                                    <p:cond delay="0"/>
                                  </p:stCondLst>
                                  <p:childTnLst>
                                    <p:animEffect transition="out" filter="fade">
                                      <p:cBhvr>
                                        <p:cTn id="17" dur="250" tmFilter="0, 0; .2, .5; .8, .5; 1, 0"/>
                                        <p:tgtEl>
                                          <p:spTgt spid="29"/>
                                        </p:tgtEl>
                                      </p:cBhvr>
                                    </p:animEffect>
                                    <p:animScale>
                                      <p:cBhvr>
                                        <p:cTn id="18" dur="125" autoRev="1" fill="hold"/>
                                        <p:tgtEl>
                                          <p:spTgt spid="29"/>
                                        </p:tgtEl>
                                      </p:cBhvr>
                                      <p:by x="105000" y="105000"/>
                                    </p:animScale>
                                  </p:childTnLst>
                                </p:cTn>
                              </p:par>
                              <p:par>
                                <p:cTn id="19" presetID="10" presetClass="entr" presetSubtype="0" fill="hold" nodeType="withEffect">
                                  <p:stCondLst>
                                    <p:cond delay="0"/>
                                  </p:stCondLst>
                                  <p:childTnLst>
                                    <p:set>
                                      <p:cBhvr>
                                        <p:cTn id="20" dur="1" fill="hold">
                                          <p:stCondLst>
                                            <p:cond delay="0"/>
                                          </p:stCondLst>
                                        </p:cTn>
                                        <p:tgtEl>
                                          <p:spTgt spid="27"/>
                                        </p:tgtEl>
                                        <p:attrNameLst>
                                          <p:attrName>style.visibility</p:attrName>
                                        </p:attrNameLst>
                                      </p:cBhvr>
                                      <p:to>
                                        <p:strVal val="visible"/>
                                      </p:to>
                                    </p:set>
                                    <p:animEffect transition="in" filter="fade">
                                      <p:cBhvr>
                                        <p:cTn id="21" dur="250"/>
                                        <p:tgtEl>
                                          <p:spTgt spid="27"/>
                                        </p:tgtEl>
                                      </p:cBhvr>
                                    </p:animEffect>
                                  </p:childTnLst>
                                </p:cTn>
                              </p:par>
                            </p:childTnLst>
                          </p:cTn>
                        </p:par>
                        <p:par>
                          <p:cTn id="22" fill="hold">
                            <p:stCondLst>
                              <p:cond delay="750"/>
                            </p:stCondLst>
                            <p:childTnLst>
                              <p:par>
                                <p:cTn id="23" presetID="26" presetClass="emph" presetSubtype="0" fill="hold" nodeType="afterEffect">
                                  <p:stCondLst>
                                    <p:cond delay="0"/>
                                  </p:stCondLst>
                                  <p:childTnLst>
                                    <p:animEffect transition="out" filter="fade">
                                      <p:cBhvr>
                                        <p:cTn id="24" dur="250" tmFilter="0, 0; .2, .5; .8, .5; 1, 0"/>
                                        <p:tgtEl>
                                          <p:spTgt spid="27"/>
                                        </p:tgtEl>
                                      </p:cBhvr>
                                    </p:animEffect>
                                    <p:animScale>
                                      <p:cBhvr>
                                        <p:cTn id="25" dur="125" autoRev="1" fill="hold"/>
                                        <p:tgtEl>
                                          <p:spTgt spid="27"/>
                                        </p:tgtEl>
                                      </p:cBhvr>
                                      <p:by x="105000" y="105000"/>
                                    </p:animScale>
                                  </p:childTnLst>
                                </p:cTn>
                              </p:par>
                              <p:par>
                                <p:cTn id="26" presetID="10" presetClass="entr" presetSubtype="0" fill="hold" nodeType="withEffect">
                                  <p:stCondLst>
                                    <p:cond delay="0"/>
                                  </p:stCondLst>
                                  <p:childTnLst>
                                    <p:set>
                                      <p:cBhvr>
                                        <p:cTn id="27" dur="1" fill="hold">
                                          <p:stCondLst>
                                            <p:cond delay="0"/>
                                          </p:stCondLst>
                                        </p:cTn>
                                        <p:tgtEl>
                                          <p:spTgt spid="28"/>
                                        </p:tgtEl>
                                        <p:attrNameLst>
                                          <p:attrName>style.visibility</p:attrName>
                                        </p:attrNameLst>
                                      </p:cBhvr>
                                      <p:to>
                                        <p:strVal val="visible"/>
                                      </p:to>
                                    </p:set>
                                    <p:animEffect transition="in" filter="fade">
                                      <p:cBhvr>
                                        <p:cTn id="28" dur="250"/>
                                        <p:tgtEl>
                                          <p:spTgt spid="28"/>
                                        </p:tgtEl>
                                      </p:cBhvr>
                                    </p:animEffect>
                                  </p:childTnLst>
                                </p:cTn>
                              </p:par>
                            </p:childTnLst>
                          </p:cTn>
                        </p:par>
                        <p:par>
                          <p:cTn id="29" fill="hold">
                            <p:stCondLst>
                              <p:cond delay="1000"/>
                            </p:stCondLst>
                            <p:childTnLst>
                              <p:par>
                                <p:cTn id="30" presetID="26" presetClass="emph" presetSubtype="0" fill="hold" nodeType="afterEffect">
                                  <p:stCondLst>
                                    <p:cond delay="0"/>
                                  </p:stCondLst>
                                  <p:childTnLst>
                                    <p:animEffect transition="out" filter="fade">
                                      <p:cBhvr>
                                        <p:cTn id="31" dur="250" tmFilter="0, 0; .2, .5; .8, .5; 1, 0"/>
                                        <p:tgtEl>
                                          <p:spTgt spid="28"/>
                                        </p:tgtEl>
                                      </p:cBhvr>
                                    </p:animEffect>
                                    <p:animScale>
                                      <p:cBhvr>
                                        <p:cTn id="32" dur="125" autoRev="1" fill="hold"/>
                                        <p:tgtEl>
                                          <p:spTgt spid="28"/>
                                        </p:tgtEl>
                                      </p:cBhvr>
                                      <p:by x="105000" y="105000"/>
                                    </p:animScale>
                                  </p:childTnLst>
                                </p:cTn>
                              </p:par>
                              <p:par>
                                <p:cTn id="33" presetID="10" presetClass="entr" presetSubtype="0" fill="hold" nodeType="withEffect">
                                  <p:stCondLst>
                                    <p:cond delay="0"/>
                                  </p:stCondLst>
                                  <p:childTnLst>
                                    <p:set>
                                      <p:cBhvr>
                                        <p:cTn id="34" dur="1" fill="hold">
                                          <p:stCondLst>
                                            <p:cond delay="0"/>
                                          </p:stCondLst>
                                        </p:cTn>
                                        <p:tgtEl>
                                          <p:spTgt spid="26"/>
                                        </p:tgtEl>
                                        <p:attrNameLst>
                                          <p:attrName>style.visibility</p:attrName>
                                        </p:attrNameLst>
                                      </p:cBhvr>
                                      <p:to>
                                        <p:strVal val="visible"/>
                                      </p:to>
                                    </p:set>
                                    <p:animEffect transition="in" filter="fade">
                                      <p:cBhvr>
                                        <p:cTn id="35" dur="250"/>
                                        <p:tgtEl>
                                          <p:spTgt spid="26"/>
                                        </p:tgtEl>
                                      </p:cBhvr>
                                    </p:animEffect>
                                  </p:childTnLst>
                                </p:cTn>
                              </p:par>
                            </p:childTnLst>
                          </p:cTn>
                        </p:par>
                        <p:par>
                          <p:cTn id="36" fill="hold">
                            <p:stCondLst>
                              <p:cond delay="1250"/>
                            </p:stCondLst>
                            <p:childTnLst>
                              <p:par>
                                <p:cTn id="37" presetID="26" presetClass="emph" presetSubtype="0" fill="hold" nodeType="afterEffect">
                                  <p:stCondLst>
                                    <p:cond delay="0"/>
                                  </p:stCondLst>
                                  <p:childTnLst>
                                    <p:animEffect transition="out" filter="fade">
                                      <p:cBhvr>
                                        <p:cTn id="38" dur="250" tmFilter="0, 0; .2, .5; .8, .5; 1, 0"/>
                                        <p:tgtEl>
                                          <p:spTgt spid="26"/>
                                        </p:tgtEl>
                                      </p:cBhvr>
                                    </p:animEffect>
                                    <p:animScale>
                                      <p:cBhvr>
                                        <p:cTn id="39" dur="125" autoRev="1" fill="hold"/>
                                        <p:tgtEl>
                                          <p:spTgt spid="26"/>
                                        </p:tgtEl>
                                      </p:cBhvr>
                                      <p:by x="105000" y="105000"/>
                                    </p:animScale>
                                  </p:childTnLst>
                                </p:cTn>
                              </p:par>
                              <p:par>
                                <p:cTn id="40" presetID="10" presetClass="entr" presetSubtype="0" fill="hold" nodeType="withEffect">
                                  <p:stCondLst>
                                    <p:cond delay="0"/>
                                  </p:stCondLst>
                                  <p:childTnLst>
                                    <p:set>
                                      <p:cBhvr>
                                        <p:cTn id="41" dur="1" fill="hold">
                                          <p:stCondLst>
                                            <p:cond delay="0"/>
                                          </p:stCondLst>
                                        </p:cTn>
                                        <p:tgtEl>
                                          <p:spTgt spid="25"/>
                                        </p:tgtEl>
                                        <p:attrNameLst>
                                          <p:attrName>style.visibility</p:attrName>
                                        </p:attrNameLst>
                                      </p:cBhvr>
                                      <p:to>
                                        <p:strVal val="visible"/>
                                      </p:to>
                                    </p:set>
                                    <p:animEffect transition="in" filter="fade">
                                      <p:cBhvr>
                                        <p:cTn id="42" dur="250"/>
                                        <p:tgtEl>
                                          <p:spTgt spid="25"/>
                                        </p:tgtEl>
                                      </p:cBhvr>
                                    </p:animEffect>
                                  </p:childTnLst>
                                </p:cTn>
                              </p:par>
                            </p:childTnLst>
                          </p:cTn>
                        </p:par>
                        <p:par>
                          <p:cTn id="43" fill="hold">
                            <p:stCondLst>
                              <p:cond delay="1500"/>
                            </p:stCondLst>
                            <p:childTnLst>
                              <p:par>
                                <p:cTn id="44" presetID="26" presetClass="emph" presetSubtype="0" fill="hold" nodeType="afterEffect">
                                  <p:stCondLst>
                                    <p:cond delay="0"/>
                                  </p:stCondLst>
                                  <p:childTnLst>
                                    <p:animEffect transition="out" filter="fade">
                                      <p:cBhvr>
                                        <p:cTn id="45" dur="250" tmFilter="0, 0; .2, .5; .8, .5; 1, 0"/>
                                        <p:tgtEl>
                                          <p:spTgt spid="25"/>
                                        </p:tgtEl>
                                      </p:cBhvr>
                                    </p:animEffect>
                                    <p:animScale>
                                      <p:cBhvr>
                                        <p:cTn id="46" dur="125" autoRev="1" fill="hold"/>
                                        <p:tgtEl>
                                          <p:spTgt spid="25"/>
                                        </p:tgtEl>
                                      </p:cBhvr>
                                      <p:by x="105000" y="105000"/>
                                    </p:animScale>
                                  </p:childTnLst>
                                </p:cTn>
                              </p:par>
                              <p:par>
                                <p:cTn id="47" presetID="10" presetClass="entr" presetSubtype="0" fill="hold" nodeType="withEffect">
                                  <p:stCondLst>
                                    <p:cond delay="0"/>
                                  </p:stCondLst>
                                  <p:childTnLst>
                                    <p:set>
                                      <p:cBhvr>
                                        <p:cTn id="48" dur="1" fill="hold">
                                          <p:stCondLst>
                                            <p:cond delay="0"/>
                                          </p:stCondLst>
                                        </p:cTn>
                                        <p:tgtEl>
                                          <p:spTgt spid="24"/>
                                        </p:tgtEl>
                                        <p:attrNameLst>
                                          <p:attrName>style.visibility</p:attrName>
                                        </p:attrNameLst>
                                      </p:cBhvr>
                                      <p:to>
                                        <p:strVal val="visible"/>
                                      </p:to>
                                    </p:set>
                                    <p:animEffect transition="in" filter="fade">
                                      <p:cBhvr>
                                        <p:cTn id="49" dur="250"/>
                                        <p:tgtEl>
                                          <p:spTgt spid="24"/>
                                        </p:tgtEl>
                                      </p:cBhvr>
                                    </p:animEffect>
                                  </p:childTnLst>
                                </p:cTn>
                              </p:par>
                            </p:childTnLst>
                          </p:cTn>
                        </p:par>
                        <p:par>
                          <p:cTn id="50" fill="hold">
                            <p:stCondLst>
                              <p:cond delay="1750"/>
                            </p:stCondLst>
                            <p:childTnLst>
                              <p:par>
                                <p:cTn id="51" presetID="26" presetClass="emph" presetSubtype="0" fill="hold" nodeType="afterEffect">
                                  <p:stCondLst>
                                    <p:cond delay="0"/>
                                  </p:stCondLst>
                                  <p:childTnLst>
                                    <p:animEffect transition="out" filter="fade">
                                      <p:cBhvr>
                                        <p:cTn id="52" dur="250" tmFilter="0, 0; .2, .5; .8, .5; 1, 0"/>
                                        <p:tgtEl>
                                          <p:spTgt spid="24"/>
                                        </p:tgtEl>
                                      </p:cBhvr>
                                    </p:animEffect>
                                    <p:animScale>
                                      <p:cBhvr>
                                        <p:cTn id="53" dur="125" autoRev="1" fill="hold"/>
                                        <p:tgtEl>
                                          <p:spTgt spid="24"/>
                                        </p:tgtEl>
                                      </p:cBhvr>
                                      <p:by x="105000" y="105000"/>
                                    </p:animScale>
                                  </p:childTnLst>
                                </p:cTn>
                              </p:par>
                              <p:par>
                                <p:cTn id="54" presetID="10" presetClass="entr" presetSubtype="0" fill="hold" nodeType="withEffect">
                                  <p:stCondLst>
                                    <p:cond delay="0"/>
                                  </p:stCondLst>
                                  <p:childTnLst>
                                    <p:set>
                                      <p:cBhvr>
                                        <p:cTn id="55" dur="1" fill="hold">
                                          <p:stCondLst>
                                            <p:cond delay="0"/>
                                          </p:stCondLst>
                                        </p:cTn>
                                        <p:tgtEl>
                                          <p:spTgt spid="23"/>
                                        </p:tgtEl>
                                        <p:attrNameLst>
                                          <p:attrName>style.visibility</p:attrName>
                                        </p:attrNameLst>
                                      </p:cBhvr>
                                      <p:to>
                                        <p:strVal val="visible"/>
                                      </p:to>
                                    </p:set>
                                    <p:animEffect transition="in" filter="fade">
                                      <p:cBhvr>
                                        <p:cTn id="56" dur="250"/>
                                        <p:tgtEl>
                                          <p:spTgt spid="23"/>
                                        </p:tgtEl>
                                      </p:cBhvr>
                                    </p:animEffect>
                                  </p:childTnLst>
                                </p:cTn>
                              </p:par>
                            </p:childTnLst>
                          </p:cTn>
                        </p:par>
                        <p:par>
                          <p:cTn id="57" fill="hold">
                            <p:stCondLst>
                              <p:cond delay="2000"/>
                            </p:stCondLst>
                            <p:childTnLst>
                              <p:par>
                                <p:cTn id="58" presetID="26" presetClass="emph" presetSubtype="0" fill="hold" nodeType="afterEffect">
                                  <p:stCondLst>
                                    <p:cond delay="0"/>
                                  </p:stCondLst>
                                  <p:childTnLst>
                                    <p:animEffect transition="out" filter="fade">
                                      <p:cBhvr>
                                        <p:cTn id="59" dur="250" tmFilter="0, 0; .2, .5; .8, .5; 1, 0"/>
                                        <p:tgtEl>
                                          <p:spTgt spid="23"/>
                                        </p:tgtEl>
                                      </p:cBhvr>
                                    </p:animEffect>
                                    <p:animScale>
                                      <p:cBhvr>
                                        <p:cTn id="60" dur="125" autoRev="1" fill="hold"/>
                                        <p:tgtEl>
                                          <p:spTgt spid="23"/>
                                        </p:tgtEl>
                                      </p:cBhvr>
                                      <p:by x="105000" y="105000"/>
                                    </p:animScale>
                                  </p:childTnLst>
                                </p:cTn>
                              </p:par>
                              <p:par>
                                <p:cTn id="61" presetID="10" presetClass="entr" presetSubtype="0" fill="hold" nodeType="withEffect">
                                  <p:stCondLst>
                                    <p:cond delay="0"/>
                                  </p:stCondLst>
                                  <p:childTnLst>
                                    <p:set>
                                      <p:cBhvr>
                                        <p:cTn id="62" dur="1" fill="hold">
                                          <p:stCondLst>
                                            <p:cond delay="0"/>
                                          </p:stCondLst>
                                        </p:cTn>
                                        <p:tgtEl>
                                          <p:spTgt spid="22"/>
                                        </p:tgtEl>
                                        <p:attrNameLst>
                                          <p:attrName>style.visibility</p:attrName>
                                        </p:attrNameLst>
                                      </p:cBhvr>
                                      <p:to>
                                        <p:strVal val="visible"/>
                                      </p:to>
                                    </p:set>
                                    <p:animEffect transition="in" filter="fade">
                                      <p:cBhvr>
                                        <p:cTn id="63" dur="250"/>
                                        <p:tgtEl>
                                          <p:spTgt spid="22"/>
                                        </p:tgtEl>
                                      </p:cBhvr>
                                    </p:animEffect>
                                  </p:childTnLst>
                                </p:cTn>
                              </p:par>
                            </p:childTnLst>
                          </p:cTn>
                        </p:par>
                        <p:par>
                          <p:cTn id="64" fill="hold">
                            <p:stCondLst>
                              <p:cond delay="2250"/>
                            </p:stCondLst>
                            <p:childTnLst>
                              <p:par>
                                <p:cTn id="65" presetID="26" presetClass="emph" presetSubtype="0" fill="hold" nodeType="afterEffect">
                                  <p:stCondLst>
                                    <p:cond delay="0"/>
                                  </p:stCondLst>
                                  <p:childTnLst>
                                    <p:animEffect transition="out" filter="fade">
                                      <p:cBhvr>
                                        <p:cTn id="66" dur="250" tmFilter="0, 0; .2, .5; .8, .5; 1, 0"/>
                                        <p:tgtEl>
                                          <p:spTgt spid="22"/>
                                        </p:tgtEl>
                                      </p:cBhvr>
                                    </p:animEffect>
                                    <p:animScale>
                                      <p:cBhvr>
                                        <p:cTn id="67" dur="125" autoRev="1" fill="hold"/>
                                        <p:tgtEl>
                                          <p:spTgt spid="22"/>
                                        </p:tgtEl>
                                      </p:cBhvr>
                                      <p:by x="105000" y="105000"/>
                                    </p:animScale>
                                  </p:childTnLst>
                                </p:cTn>
                              </p:par>
                              <p:par>
                                <p:cTn id="68" presetID="10" presetClass="entr" presetSubtype="0" fill="hold" nodeType="withEffect">
                                  <p:stCondLst>
                                    <p:cond delay="0"/>
                                  </p:stCondLst>
                                  <p:childTnLst>
                                    <p:set>
                                      <p:cBhvr>
                                        <p:cTn id="69" dur="1" fill="hold">
                                          <p:stCondLst>
                                            <p:cond delay="0"/>
                                          </p:stCondLst>
                                        </p:cTn>
                                        <p:tgtEl>
                                          <p:spTgt spid="21"/>
                                        </p:tgtEl>
                                        <p:attrNameLst>
                                          <p:attrName>style.visibility</p:attrName>
                                        </p:attrNameLst>
                                      </p:cBhvr>
                                      <p:to>
                                        <p:strVal val="visible"/>
                                      </p:to>
                                    </p:set>
                                    <p:animEffect transition="in" filter="fade">
                                      <p:cBhvr>
                                        <p:cTn id="70" dur="250"/>
                                        <p:tgtEl>
                                          <p:spTgt spid="21"/>
                                        </p:tgtEl>
                                      </p:cBhvr>
                                    </p:animEffect>
                                  </p:childTnLst>
                                </p:cTn>
                              </p:par>
                            </p:childTnLst>
                          </p:cTn>
                        </p:par>
                        <p:par>
                          <p:cTn id="71" fill="hold">
                            <p:stCondLst>
                              <p:cond delay="2500"/>
                            </p:stCondLst>
                            <p:childTnLst>
                              <p:par>
                                <p:cTn id="72" presetID="26" presetClass="emph" presetSubtype="0" fill="hold" nodeType="afterEffect">
                                  <p:stCondLst>
                                    <p:cond delay="0"/>
                                  </p:stCondLst>
                                  <p:childTnLst>
                                    <p:animEffect transition="out" filter="fade">
                                      <p:cBhvr>
                                        <p:cTn id="73" dur="250" tmFilter="0, 0; .2, .5; .8, .5; 1, 0"/>
                                        <p:tgtEl>
                                          <p:spTgt spid="21"/>
                                        </p:tgtEl>
                                      </p:cBhvr>
                                    </p:animEffect>
                                    <p:animScale>
                                      <p:cBhvr>
                                        <p:cTn id="74" dur="125" autoRev="1" fill="hold"/>
                                        <p:tgtEl>
                                          <p:spTgt spid="21"/>
                                        </p:tgtEl>
                                      </p:cBhvr>
                                      <p:by x="105000" y="105000"/>
                                    </p:animScale>
                                  </p:childTnLst>
                                </p:cTn>
                              </p:par>
                            </p:childTnLst>
                          </p:cTn>
                        </p:par>
                        <p:par>
                          <p:cTn id="75" fill="hold">
                            <p:stCondLst>
                              <p:cond delay="2750"/>
                            </p:stCondLst>
                            <p:childTnLst>
                              <p:par>
                                <p:cTn id="76" presetID="10" presetClass="entr" presetSubtype="0" fill="hold" nodeType="afterEffect">
                                  <p:stCondLst>
                                    <p:cond delay="250"/>
                                  </p:stCondLst>
                                  <p:childTnLst>
                                    <p:set>
                                      <p:cBhvr>
                                        <p:cTn id="77" dur="1" fill="hold">
                                          <p:stCondLst>
                                            <p:cond delay="0"/>
                                          </p:stCondLst>
                                        </p:cTn>
                                        <p:tgtEl>
                                          <p:spTgt spid="20"/>
                                        </p:tgtEl>
                                        <p:attrNameLst>
                                          <p:attrName>style.visibility</p:attrName>
                                        </p:attrNameLst>
                                      </p:cBhvr>
                                      <p:to>
                                        <p:strVal val="visible"/>
                                      </p:to>
                                    </p:set>
                                    <p:animEffect transition="in" filter="fade">
                                      <p:cBhvr>
                                        <p:cTn id="78" dur="750"/>
                                        <p:tgtEl>
                                          <p:spTgt spid="20"/>
                                        </p:tgtEl>
                                      </p:cBhvr>
                                    </p:animEffect>
                                  </p:childTnLst>
                                </p:cTn>
                              </p:par>
                            </p:childTnLst>
                          </p:cTn>
                        </p:par>
                        <p:par>
                          <p:cTn id="79" fill="hold">
                            <p:stCondLst>
                              <p:cond delay="3750"/>
                            </p:stCondLst>
                            <p:childTnLst>
                              <p:par>
                                <p:cTn id="80" presetID="42" presetClass="entr" presetSubtype="0" fill="hold" grpId="0" nodeType="afterEffect">
                                  <p:stCondLst>
                                    <p:cond delay="0"/>
                                  </p:stCondLst>
                                  <p:childTnLst>
                                    <p:set>
                                      <p:cBhvr>
                                        <p:cTn id="81" dur="1" fill="hold">
                                          <p:stCondLst>
                                            <p:cond delay="0"/>
                                          </p:stCondLst>
                                        </p:cTn>
                                        <p:tgtEl>
                                          <p:spTgt spid="31"/>
                                        </p:tgtEl>
                                        <p:attrNameLst>
                                          <p:attrName>style.visibility</p:attrName>
                                        </p:attrNameLst>
                                      </p:cBhvr>
                                      <p:to>
                                        <p:strVal val="visible"/>
                                      </p:to>
                                    </p:set>
                                    <p:animEffect transition="in" filter="fade">
                                      <p:cBhvr>
                                        <p:cTn id="82" dur="500"/>
                                        <p:tgtEl>
                                          <p:spTgt spid="31"/>
                                        </p:tgtEl>
                                      </p:cBhvr>
                                    </p:animEffect>
                                    <p:anim calcmode="lin" valueType="num">
                                      <p:cBhvr>
                                        <p:cTn id="83" dur="500" fill="hold"/>
                                        <p:tgtEl>
                                          <p:spTgt spid="31"/>
                                        </p:tgtEl>
                                        <p:attrNameLst>
                                          <p:attrName>ppt_x</p:attrName>
                                        </p:attrNameLst>
                                      </p:cBhvr>
                                      <p:tavLst>
                                        <p:tav tm="0">
                                          <p:val>
                                            <p:strVal val="#ppt_x"/>
                                          </p:val>
                                        </p:tav>
                                        <p:tav tm="100000">
                                          <p:val>
                                            <p:strVal val="#ppt_x"/>
                                          </p:val>
                                        </p:tav>
                                      </p:tavLst>
                                    </p:anim>
                                    <p:anim calcmode="lin" valueType="num">
                                      <p:cBhvr>
                                        <p:cTn id="84" dur="500" fill="hold"/>
                                        <p:tgtEl>
                                          <p:spTgt spid="31"/>
                                        </p:tgtEl>
                                        <p:attrNameLst>
                                          <p:attrName>ppt_y</p:attrName>
                                        </p:attrNameLst>
                                      </p:cBhvr>
                                      <p:tavLst>
                                        <p:tav tm="0">
                                          <p:val>
                                            <p:strVal val="#ppt_y+.1"/>
                                          </p:val>
                                        </p:tav>
                                        <p:tav tm="100000">
                                          <p:val>
                                            <p:strVal val="#ppt_y"/>
                                          </p:val>
                                        </p:tav>
                                      </p:tavLst>
                                    </p:anim>
                                  </p:childTnLst>
                                </p:cTn>
                              </p:par>
                              <p:par>
                                <p:cTn id="85" presetID="42" presetClass="entr" presetSubtype="0" fill="hold" grpId="0" nodeType="withEffect">
                                  <p:stCondLst>
                                    <p:cond delay="0"/>
                                  </p:stCondLst>
                                  <p:childTnLst>
                                    <p:set>
                                      <p:cBhvr>
                                        <p:cTn id="86" dur="1" fill="hold">
                                          <p:stCondLst>
                                            <p:cond delay="0"/>
                                          </p:stCondLst>
                                        </p:cTn>
                                        <p:tgtEl>
                                          <p:spTgt spid="32"/>
                                        </p:tgtEl>
                                        <p:attrNameLst>
                                          <p:attrName>style.visibility</p:attrName>
                                        </p:attrNameLst>
                                      </p:cBhvr>
                                      <p:to>
                                        <p:strVal val="visible"/>
                                      </p:to>
                                    </p:set>
                                    <p:animEffect transition="in" filter="fade">
                                      <p:cBhvr>
                                        <p:cTn id="87" dur="500"/>
                                        <p:tgtEl>
                                          <p:spTgt spid="32"/>
                                        </p:tgtEl>
                                      </p:cBhvr>
                                    </p:animEffect>
                                    <p:anim calcmode="lin" valueType="num">
                                      <p:cBhvr>
                                        <p:cTn id="88" dur="500" fill="hold"/>
                                        <p:tgtEl>
                                          <p:spTgt spid="32"/>
                                        </p:tgtEl>
                                        <p:attrNameLst>
                                          <p:attrName>ppt_x</p:attrName>
                                        </p:attrNameLst>
                                      </p:cBhvr>
                                      <p:tavLst>
                                        <p:tav tm="0">
                                          <p:val>
                                            <p:strVal val="#ppt_x"/>
                                          </p:val>
                                        </p:tav>
                                        <p:tav tm="100000">
                                          <p:val>
                                            <p:strVal val="#ppt_x"/>
                                          </p:val>
                                        </p:tav>
                                      </p:tavLst>
                                    </p:anim>
                                    <p:anim calcmode="lin" valueType="num">
                                      <p:cBhvr>
                                        <p:cTn id="89" dur="500" fill="hold"/>
                                        <p:tgtEl>
                                          <p:spTgt spid="3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2" grpId="0"/>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3">
            <a:extLst>
              <a:ext uri="{FF2B5EF4-FFF2-40B4-BE49-F238E27FC236}">
                <a16:creationId xmlns:a16="http://schemas.microsoft.com/office/drawing/2014/main" id="{6187CD6B-87B3-4220-B96C-E1E8E5062864}"/>
              </a:ext>
            </a:extLst>
          </p:cNvPr>
          <p:cNvSpPr>
            <a:spLocks noGrp="1"/>
          </p:cNvSpPr>
          <p:nvPr>
            <p:ph type="dt" sz="half" idx="10"/>
          </p:nvPr>
        </p:nvSpPr>
        <p:spPr>
          <a:xfrm>
            <a:off x="838200" y="6356350"/>
            <a:ext cx="2743200" cy="365125"/>
          </a:xfrm>
          <a:prstGeom prst="rect">
            <a:avLst/>
          </a:prstGeom>
        </p:spPr>
        <p:txBody>
          <a:bodyPr/>
          <a:lstStyle>
            <a:lvl1pPr>
              <a:defRPr>
                <a:solidFill>
                  <a:schemeClr val="bg1"/>
                </a:solidFill>
                <a:latin typeface="Arial" panose="020B0604020202020204" pitchFamily="34" charset="0"/>
                <a:cs typeface="Arial" panose="020B0604020202020204" pitchFamily="34" charset="0"/>
              </a:defRPr>
            </a:lvl1pPr>
          </a:lstStyle>
          <a:p>
            <a:r>
              <a:rPr lang="en-US" dirty="0"/>
              <a:t>Dec. 2019 All-Hands</a:t>
            </a:r>
          </a:p>
        </p:txBody>
      </p:sp>
      <p:sp>
        <p:nvSpPr>
          <p:cNvPr id="6" name="Footer Placeholder 4">
            <a:extLst>
              <a:ext uri="{FF2B5EF4-FFF2-40B4-BE49-F238E27FC236}">
                <a16:creationId xmlns:a16="http://schemas.microsoft.com/office/drawing/2014/main" id="{BE15E464-2F2E-4CF7-9DEB-733667285A3B}"/>
              </a:ext>
            </a:extLst>
          </p:cNvPr>
          <p:cNvSpPr>
            <a:spLocks noGrp="1"/>
          </p:cNvSpPr>
          <p:nvPr>
            <p:ph type="ftr" sz="quarter" idx="11"/>
          </p:nvPr>
        </p:nvSpPr>
        <p:spPr>
          <a:xfrm>
            <a:off x="4038600" y="6356350"/>
            <a:ext cx="4114800" cy="365125"/>
          </a:xfrm>
          <a:prstGeom prst="rect">
            <a:avLst/>
          </a:prstGeom>
        </p:spPr>
        <p:txBody>
          <a:bodyPr/>
          <a:lstStyle>
            <a:lvl1pPr>
              <a:defRPr>
                <a:solidFill>
                  <a:schemeClr val="bg1"/>
                </a:solidFill>
                <a:latin typeface="Arial" panose="020B0604020202020204" pitchFamily="34" charset="0"/>
                <a:cs typeface="Arial" panose="020B0604020202020204" pitchFamily="34" charset="0"/>
              </a:defRPr>
            </a:lvl1pPr>
          </a:lstStyle>
          <a:p>
            <a:pPr algn="ctr"/>
            <a:r>
              <a:rPr lang="en-US" dirty="0"/>
              <a:t>Luma Project</a:t>
            </a:r>
          </a:p>
        </p:txBody>
      </p:sp>
      <p:sp>
        <p:nvSpPr>
          <p:cNvPr id="7" name="Slide Number Placeholder 5">
            <a:extLst>
              <a:ext uri="{FF2B5EF4-FFF2-40B4-BE49-F238E27FC236}">
                <a16:creationId xmlns:a16="http://schemas.microsoft.com/office/drawing/2014/main" id="{0EDF6EB7-098E-46B9-9C8B-9D1B02F9B966}"/>
              </a:ext>
            </a:extLst>
          </p:cNvPr>
          <p:cNvSpPr>
            <a:spLocks noGrp="1"/>
          </p:cNvSpPr>
          <p:nvPr>
            <p:ph type="sldNum" sz="quarter" idx="12"/>
          </p:nvPr>
        </p:nvSpPr>
        <p:spPr>
          <a:xfrm>
            <a:off x="8610600" y="6356350"/>
            <a:ext cx="2743200" cy="365125"/>
          </a:xfrm>
          <a:prstGeom prst="rect">
            <a:avLst/>
          </a:prstGeom>
        </p:spPr>
        <p:txBody>
          <a:bodyPr/>
          <a:lstStyle>
            <a:lvl1pPr algn="r">
              <a:defRPr>
                <a:solidFill>
                  <a:schemeClr val="bg1"/>
                </a:solidFill>
                <a:latin typeface="Arial" panose="020B0604020202020204" pitchFamily="34" charset="0"/>
                <a:cs typeface="Arial" panose="020B0604020202020204" pitchFamily="34" charset="0"/>
              </a:defRPr>
            </a:lvl1pPr>
          </a:lstStyle>
          <a:p>
            <a:fld id="{DE393ED9-3FAE-4C9F-B5CF-D8F31E5991EB}" type="slidenum">
              <a:rPr lang="en-US" smtClean="0"/>
              <a:pPr/>
              <a:t>‹#›</a:t>
            </a:fld>
            <a:endParaRPr lang="en-US" dirty="0"/>
          </a:p>
        </p:txBody>
      </p:sp>
    </p:spTree>
    <p:extLst>
      <p:ext uri="{BB962C8B-B14F-4D97-AF65-F5344CB8AC3E}">
        <p14:creationId xmlns:p14="http://schemas.microsoft.com/office/powerpoint/2010/main" val="3973907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98F4BE-B4F9-470A-B0D9-640DCAE95CD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B4716D8-D280-4390-A1B9-8AF36D2F009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36E4411-500A-4F28-8F42-740F3C86D5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3">
            <a:extLst>
              <a:ext uri="{FF2B5EF4-FFF2-40B4-BE49-F238E27FC236}">
                <a16:creationId xmlns:a16="http://schemas.microsoft.com/office/drawing/2014/main" id="{A6B5C62D-D2EC-41B6-9209-EFF87977AD85}"/>
              </a:ext>
            </a:extLst>
          </p:cNvPr>
          <p:cNvSpPr>
            <a:spLocks noGrp="1"/>
          </p:cNvSpPr>
          <p:nvPr>
            <p:ph type="dt" sz="half" idx="10"/>
          </p:nvPr>
        </p:nvSpPr>
        <p:spPr>
          <a:xfrm>
            <a:off x="838200" y="6356350"/>
            <a:ext cx="2743200" cy="365125"/>
          </a:xfrm>
          <a:prstGeom prst="rect">
            <a:avLst/>
          </a:prstGeom>
        </p:spPr>
        <p:txBody>
          <a:bodyPr/>
          <a:lstStyle>
            <a:lvl1pPr>
              <a:defRPr>
                <a:solidFill>
                  <a:schemeClr val="bg1"/>
                </a:solidFill>
                <a:latin typeface="Arial" panose="020B0604020202020204" pitchFamily="34" charset="0"/>
                <a:cs typeface="Arial" panose="020B0604020202020204" pitchFamily="34" charset="0"/>
              </a:defRPr>
            </a:lvl1pPr>
          </a:lstStyle>
          <a:p>
            <a:r>
              <a:rPr lang="en-US" dirty="0"/>
              <a:t>Dec. 2019 All-Hands</a:t>
            </a:r>
          </a:p>
        </p:txBody>
      </p:sp>
      <p:sp>
        <p:nvSpPr>
          <p:cNvPr id="9" name="Footer Placeholder 4">
            <a:extLst>
              <a:ext uri="{FF2B5EF4-FFF2-40B4-BE49-F238E27FC236}">
                <a16:creationId xmlns:a16="http://schemas.microsoft.com/office/drawing/2014/main" id="{C1A51FC3-4A5A-47FA-B237-D18E30CD9992}"/>
              </a:ext>
            </a:extLst>
          </p:cNvPr>
          <p:cNvSpPr>
            <a:spLocks noGrp="1"/>
          </p:cNvSpPr>
          <p:nvPr>
            <p:ph type="ftr" sz="quarter" idx="11"/>
          </p:nvPr>
        </p:nvSpPr>
        <p:spPr>
          <a:xfrm>
            <a:off x="4038600" y="6356350"/>
            <a:ext cx="4114800" cy="365125"/>
          </a:xfrm>
          <a:prstGeom prst="rect">
            <a:avLst/>
          </a:prstGeom>
        </p:spPr>
        <p:txBody>
          <a:bodyPr/>
          <a:lstStyle>
            <a:lvl1pPr>
              <a:defRPr>
                <a:solidFill>
                  <a:schemeClr val="bg1"/>
                </a:solidFill>
                <a:latin typeface="Arial" panose="020B0604020202020204" pitchFamily="34" charset="0"/>
                <a:cs typeface="Arial" panose="020B0604020202020204" pitchFamily="34" charset="0"/>
              </a:defRPr>
            </a:lvl1pPr>
          </a:lstStyle>
          <a:p>
            <a:pPr algn="ctr"/>
            <a:r>
              <a:rPr lang="en-US" dirty="0"/>
              <a:t>Luma Project</a:t>
            </a:r>
          </a:p>
        </p:txBody>
      </p:sp>
      <p:sp>
        <p:nvSpPr>
          <p:cNvPr id="10" name="Slide Number Placeholder 5">
            <a:extLst>
              <a:ext uri="{FF2B5EF4-FFF2-40B4-BE49-F238E27FC236}">
                <a16:creationId xmlns:a16="http://schemas.microsoft.com/office/drawing/2014/main" id="{8BE97852-5FE3-4587-A648-AA7A7FC90F0E}"/>
              </a:ext>
            </a:extLst>
          </p:cNvPr>
          <p:cNvSpPr>
            <a:spLocks noGrp="1"/>
          </p:cNvSpPr>
          <p:nvPr>
            <p:ph type="sldNum" sz="quarter" idx="12"/>
          </p:nvPr>
        </p:nvSpPr>
        <p:spPr>
          <a:xfrm>
            <a:off x="8610600" y="6356350"/>
            <a:ext cx="2743200" cy="365125"/>
          </a:xfrm>
          <a:prstGeom prst="rect">
            <a:avLst/>
          </a:prstGeom>
        </p:spPr>
        <p:txBody>
          <a:bodyPr/>
          <a:lstStyle>
            <a:lvl1pPr algn="r">
              <a:defRPr>
                <a:solidFill>
                  <a:schemeClr val="bg1"/>
                </a:solidFill>
                <a:latin typeface="Arial" panose="020B0604020202020204" pitchFamily="34" charset="0"/>
                <a:cs typeface="Arial" panose="020B0604020202020204" pitchFamily="34" charset="0"/>
              </a:defRPr>
            </a:lvl1pPr>
          </a:lstStyle>
          <a:p>
            <a:fld id="{DE393ED9-3FAE-4C9F-B5CF-D8F31E5991EB}" type="slidenum">
              <a:rPr lang="en-US" smtClean="0"/>
              <a:pPr/>
              <a:t>‹#›</a:t>
            </a:fld>
            <a:endParaRPr lang="en-US" dirty="0"/>
          </a:p>
        </p:txBody>
      </p:sp>
    </p:spTree>
    <p:extLst>
      <p:ext uri="{BB962C8B-B14F-4D97-AF65-F5344CB8AC3E}">
        <p14:creationId xmlns:p14="http://schemas.microsoft.com/office/powerpoint/2010/main" val="7140886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F20B0-9E2E-4A3A-AF9F-D0B821C6FE3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1BA943C-DC63-4452-8C50-51F3CEDD4F0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22E77790-694D-49C6-BC23-BB92C69451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3">
            <a:extLst>
              <a:ext uri="{FF2B5EF4-FFF2-40B4-BE49-F238E27FC236}">
                <a16:creationId xmlns:a16="http://schemas.microsoft.com/office/drawing/2014/main" id="{ADB550D9-9ECD-426A-947E-52E9B7CF150F}"/>
              </a:ext>
            </a:extLst>
          </p:cNvPr>
          <p:cNvSpPr>
            <a:spLocks noGrp="1"/>
          </p:cNvSpPr>
          <p:nvPr>
            <p:ph type="dt" sz="half" idx="10"/>
          </p:nvPr>
        </p:nvSpPr>
        <p:spPr>
          <a:xfrm>
            <a:off x="838200" y="6356350"/>
            <a:ext cx="2743200" cy="365125"/>
          </a:xfrm>
          <a:prstGeom prst="rect">
            <a:avLst/>
          </a:prstGeom>
        </p:spPr>
        <p:txBody>
          <a:bodyPr/>
          <a:lstStyle>
            <a:lvl1pPr>
              <a:defRPr>
                <a:solidFill>
                  <a:schemeClr val="bg1"/>
                </a:solidFill>
                <a:latin typeface="Arial" panose="020B0604020202020204" pitchFamily="34" charset="0"/>
                <a:cs typeface="Arial" panose="020B0604020202020204" pitchFamily="34" charset="0"/>
              </a:defRPr>
            </a:lvl1pPr>
          </a:lstStyle>
          <a:p>
            <a:r>
              <a:rPr lang="en-US" dirty="0"/>
              <a:t>Dec. 2019 All-Hands</a:t>
            </a:r>
          </a:p>
        </p:txBody>
      </p:sp>
      <p:sp>
        <p:nvSpPr>
          <p:cNvPr id="9" name="Footer Placeholder 4">
            <a:extLst>
              <a:ext uri="{FF2B5EF4-FFF2-40B4-BE49-F238E27FC236}">
                <a16:creationId xmlns:a16="http://schemas.microsoft.com/office/drawing/2014/main" id="{77D327E0-885C-4D7D-AC72-A41554B8BAE1}"/>
              </a:ext>
            </a:extLst>
          </p:cNvPr>
          <p:cNvSpPr>
            <a:spLocks noGrp="1"/>
          </p:cNvSpPr>
          <p:nvPr>
            <p:ph type="ftr" sz="quarter" idx="11"/>
          </p:nvPr>
        </p:nvSpPr>
        <p:spPr>
          <a:xfrm>
            <a:off x="4038600" y="6356350"/>
            <a:ext cx="4114800" cy="365125"/>
          </a:xfrm>
          <a:prstGeom prst="rect">
            <a:avLst/>
          </a:prstGeom>
        </p:spPr>
        <p:txBody>
          <a:bodyPr/>
          <a:lstStyle>
            <a:lvl1pPr>
              <a:defRPr>
                <a:solidFill>
                  <a:schemeClr val="bg1"/>
                </a:solidFill>
                <a:latin typeface="Arial" panose="020B0604020202020204" pitchFamily="34" charset="0"/>
                <a:cs typeface="Arial" panose="020B0604020202020204" pitchFamily="34" charset="0"/>
              </a:defRPr>
            </a:lvl1pPr>
          </a:lstStyle>
          <a:p>
            <a:pPr algn="ctr"/>
            <a:r>
              <a:rPr lang="en-US" dirty="0"/>
              <a:t>Luma Project</a:t>
            </a:r>
          </a:p>
        </p:txBody>
      </p:sp>
      <p:sp>
        <p:nvSpPr>
          <p:cNvPr id="10" name="Slide Number Placeholder 5">
            <a:extLst>
              <a:ext uri="{FF2B5EF4-FFF2-40B4-BE49-F238E27FC236}">
                <a16:creationId xmlns:a16="http://schemas.microsoft.com/office/drawing/2014/main" id="{8725FCCD-8C27-4369-9A00-FA3D92A0D34B}"/>
              </a:ext>
            </a:extLst>
          </p:cNvPr>
          <p:cNvSpPr>
            <a:spLocks noGrp="1"/>
          </p:cNvSpPr>
          <p:nvPr>
            <p:ph type="sldNum" sz="quarter" idx="12"/>
          </p:nvPr>
        </p:nvSpPr>
        <p:spPr>
          <a:xfrm>
            <a:off x="8610600" y="6356350"/>
            <a:ext cx="2743200" cy="365125"/>
          </a:xfrm>
          <a:prstGeom prst="rect">
            <a:avLst/>
          </a:prstGeom>
        </p:spPr>
        <p:txBody>
          <a:bodyPr/>
          <a:lstStyle>
            <a:lvl1pPr algn="r">
              <a:defRPr>
                <a:solidFill>
                  <a:schemeClr val="bg1"/>
                </a:solidFill>
                <a:latin typeface="Arial" panose="020B0604020202020204" pitchFamily="34" charset="0"/>
                <a:cs typeface="Arial" panose="020B0604020202020204" pitchFamily="34" charset="0"/>
              </a:defRPr>
            </a:lvl1pPr>
          </a:lstStyle>
          <a:p>
            <a:fld id="{DE393ED9-3FAE-4C9F-B5CF-D8F31E5991EB}" type="slidenum">
              <a:rPr lang="en-US" smtClean="0"/>
              <a:pPr/>
              <a:t>‹#›</a:t>
            </a:fld>
            <a:endParaRPr lang="en-US" dirty="0"/>
          </a:p>
        </p:txBody>
      </p:sp>
    </p:spTree>
    <p:extLst>
      <p:ext uri="{BB962C8B-B14F-4D97-AF65-F5344CB8AC3E}">
        <p14:creationId xmlns:p14="http://schemas.microsoft.com/office/powerpoint/2010/main" val="31991712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608933-E77E-4E47-AF85-0CC5E95EA2E4}"/>
              </a:ext>
            </a:extLst>
          </p:cNvPr>
          <p:cNvSpPr>
            <a:spLocks noGrp="1"/>
          </p:cNvSpPr>
          <p:nvPr>
            <p:ph type="title"/>
          </p:nvPr>
        </p:nvSpPr>
        <p:spPr/>
        <p:txBody>
          <a:bodyPr/>
          <a:lstStyle>
            <a:lvl1pPr>
              <a:defRPr u="sng"/>
            </a:lvl1pPr>
          </a:lstStyle>
          <a:p>
            <a:r>
              <a:rPr lang="en-US" dirty="0"/>
              <a:t>Click to edit Master title style</a:t>
            </a:r>
          </a:p>
        </p:txBody>
      </p:sp>
      <p:sp>
        <p:nvSpPr>
          <p:cNvPr id="3" name="Vertical Text Placeholder 2">
            <a:extLst>
              <a:ext uri="{FF2B5EF4-FFF2-40B4-BE49-F238E27FC236}">
                <a16:creationId xmlns:a16="http://schemas.microsoft.com/office/drawing/2014/main" id="{4B00B9A5-2298-4C39-AB8D-38A6158CE77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a:extLst>
              <a:ext uri="{FF2B5EF4-FFF2-40B4-BE49-F238E27FC236}">
                <a16:creationId xmlns:a16="http://schemas.microsoft.com/office/drawing/2014/main" id="{EB6991B8-5145-43BA-A2DC-6F46C2638EE7}"/>
              </a:ext>
            </a:extLst>
          </p:cNvPr>
          <p:cNvSpPr>
            <a:spLocks noGrp="1"/>
          </p:cNvSpPr>
          <p:nvPr>
            <p:ph type="dt" sz="half" idx="10"/>
          </p:nvPr>
        </p:nvSpPr>
        <p:spPr>
          <a:xfrm>
            <a:off x="838200" y="6356350"/>
            <a:ext cx="2743200" cy="365125"/>
          </a:xfrm>
          <a:prstGeom prst="rect">
            <a:avLst/>
          </a:prstGeom>
        </p:spPr>
        <p:txBody>
          <a:bodyPr/>
          <a:lstStyle>
            <a:lvl1pPr>
              <a:defRPr>
                <a:solidFill>
                  <a:schemeClr val="bg1"/>
                </a:solidFill>
                <a:latin typeface="Arial" panose="020B0604020202020204" pitchFamily="34" charset="0"/>
                <a:cs typeface="Arial" panose="020B0604020202020204" pitchFamily="34" charset="0"/>
              </a:defRPr>
            </a:lvl1pPr>
          </a:lstStyle>
          <a:p>
            <a:r>
              <a:rPr lang="en-US" dirty="0"/>
              <a:t>Dec. 2019 All-Hands</a:t>
            </a:r>
          </a:p>
        </p:txBody>
      </p:sp>
      <p:sp>
        <p:nvSpPr>
          <p:cNvPr id="9" name="Footer Placeholder 4">
            <a:extLst>
              <a:ext uri="{FF2B5EF4-FFF2-40B4-BE49-F238E27FC236}">
                <a16:creationId xmlns:a16="http://schemas.microsoft.com/office/drawing/2014/main" id="{311536E4-64D5-4070-A952-6B0CB0008E97}"/>
              </a:ext>
            </a:extLst>
          </p:cNvPr>
          <p:cNvSpPr>
            <a:spLocks noGrp="1"/>
          </p:cNvSpPr>
          <p:nvPr>
            <p:ph type="ftr" sz="quarter" idx="11"/>
          </p:nvPr>
        </p:nvSpPr>
        <p:spPr>
          <a:xfrm>
            <a:off x="4038600" y="6356350"/>
            <a:ext cx="4114800" cy="365125"/>
          </a:xfrm>
          <a:prstGeom prst="rect">
            <a:avLst/>
          </a:prstGeom>
        </p:spPr>
        <p:txBody>
          <a:bodyPr/>
          <a:lstStyle>
            <a:lvl1pPr>
              <a:defRPr>
                <a:solidFill>
                  <a:schemeClr val="bg1"/>
                </a:solidFill>
                <a:latin typeface="Arial" panose="020B0604020202020204" pitchFamily="34" charset="0"/>
                <a:cs typeface="Arial" panose="020B0604020202020204" pitchFamily="34" charset="0"/>
              </a:defRPr>
            </a:lvl1pPr>
          </a:lstStyle>
          <a:p>
            <a:pPr algn="ctr"/>
            <a:r>
              <a:rPr lang="en-US" dirty="0"/>
              <a:t>Luma Project</a:t>
            </a:r>
          </a:p>
        </p:txBody>
      </p:sp>
      <p:sp>
        <p:nvSpPr>
          <p:cNvPr id="10" name="Slide Number Placeholder 5">
            <a:extLst>
              <a:ext uri="{FF2B5EF4-FFF2-40B4-BE49-F238E27FC236}">
                <a16:creationId xmlns:a16="http://schemas.microsoft.com/office/drawing/2014/main" id="{43D6D48D-8E59-4B98-ABA9-8F91E00B1B5B}"/>
              </a:ext>
            </a:extLst>
          </p:cNvPr>
          <p:cNvSpPr>
            <a:spLocks noGrp="1"/>
          </p:cNvSpPr>
          <p:nvPr>
            <p:ph type="sldNum" sz="quarter" idx="12"/>
          </p:nvPr>
        </p:nvSpPr>
        <p:spPr>
          <a:xfrm>
            <a:off x="8610600" y="6356350"/>
            <a:ext cx="2743200" cy="365125"/>
          </a:xfrm>
          <a:prstGeom prst="rect">
            <a:avLst/>
          </a:prstGeom>
        </p:spPr>
        <p:txBody>
          <a:bodyPr/>
          <a:lstStyle>
            <a:lvl1pPr algn="r">
              <a:defRPr>
                <a:solidFill>
                  <a:schemeClr val="bg1"/>
                </a:solidFill>
                <a:latin typeface="Arial" panose="020B0604020202020204" pitchFamily="34" charset="0"/>
                <a:cs typeface="Arial" panose="020B0604020202020204" pitchFamily="34" charset="0"/>
              </a:defRPr>
            </a:lvl1pPr>
          </a:lstStyle>
          <a:p>
            <a:fld id="{DE393ED9-3FAE-4C9F-B5CF-D8F31E5991EB}" type="slidenum">
              <a:rPr lang="en-US" smtClean="0"/>
              <a:pPr/>
              <a:t>‹#›</a:t>
            </a:fld>
            <a:endParaRPr lang="en-US" dirty="0"/>
          </a:p>
        </p:txBody>
      </p:sp>
    </p:spTree>
    <p:extLst>
      <p:ext uri="{BB962C8B-B14F-4D97-AF65-F5344CB8AC3E}">
        <p14:creationId xmlns:p14="http://schemas.microsoft.com/office/powerpoint/2010/main" val="18001504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6DDD38B-6987-4EC2-A9BB-E4B0C583BFB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D3EF15C-8A98-4E2C-A825-1DADA6B229F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B749A218-6645-466C-A5CD-5C3E3F942EA4}"/>
              </a:ext>
            </a:extLst>
          </p:cNvPr>
          <p:cNvSpPr>
            <a:spLocks noGrp="1"/>
          </p:cNvSpPr>
          <p:nvPr>
            <p:ph type="dt" sz="half" idx="10"/>
          </p:nvPr>
        </p:nvSpPr>
        <p:spPr>
          <a:xfrm>
            <a:off x="838200" y="6356350"/>
            <a:ext cx="2743200" cy="365125"/>
          </a:xfrm>
          <a:prstGeom prst="rect">
            <a:avLst/>
          </a:prstGeom>
        </p:spPr>
        <p:txBody>
          <a:bodyPr/>
          <a:lstStyle>
            <a:lvl1pPr>
              <a:defRPr>
                <a:solidFill>
                  <a:schemeClr val="bg1"/>
                </a:solidFill>
                <a:latin typeface="Arial" panose="020B0604020202020204" pitchFamily="34" charset="0"/>
                <a:cs typeface="Arial" panose="020B0604020202020204" pitchFamily="34" charset="0"/>
              </a:defRPr>
            </a:lvl1pPr>
          </a:lstStyle>
          <a:p>
            <a:r>
              <a:rPr lang="en-US" dirty="0"/>
              <a:t>Dec. 2019 All-Hands</a:t>
            </a:r>
          </a:p>
        </p:txBody>
      </p:sp>
      <p:sp>
        <p:nvSpPr>
          <p:cNvPr id="8" name="Footer Placeholder 4">
            <a:extLst>
              <a:ext uri="{FF2B5EF4-FFF2-40B4-BE49-F238E27FC236}">
                <a16:creationId xmlns:a16="http://schemas.microsoft.com/office/drawing/2014/main" id="{87186C79-C8F5-4A38-AA34-640B06334C99}"/>
              </a:ext>
            </a:extLst>
          </p:cNvPr>
          <p:cNvSpPr>
            <a:spLocks noGrp="1"/>
          </p:cNvSpPr>
          <p:nvPr>
            <p:ph type="ftr" sz="quarter" idx="11"/>
          </p:nvPr>
        </p:nvSpPr>
        <p:spPr>
          <a:xfrm>
            <a:off x="4038600" y="6356350"/>
            <a:ext cx="4114800" cy="365125"/>
          </a:xfrm>
          <a:prstGeom prst="rect">
            <a:avLst/>
          </a:prstGeom>
        </p:spPr>
        <p:txBody>
          <a:bodyPr/>
          <a:lstStyle>
            <a:lvl1pPr>
              <a:defRPr>
                <a:solidFill>
                  <a:schemeClr val="bg1"/>
                </a:solidFill>
                <a:latin typeface="Arial" panose="020B0604020202020204" pitchFamily="34" charset="0"/>
                <a:cs typeface="Arial" panose="020B0604020202020204" pitchFamily="34" charset="0"/>
              </a:defRPr>
            </a:lvl1pPr>
          </a:lstStyle>
          <a:p>
            <a:pPr algn="ctr"/>
            <a:r>
              <a:rPr lang="en-US" dirty="0"/>
              <a:t>Luma Project</a:t>
            </a:r>
          </a:p>
        </p:txBody>
      </p:sp>
      <p:sp>
        <p:nvSpPr>
          <p:cNvPr id="9" name="Slide Number Placeholder 5">
            <a:extLst>
              <a:ext uri="{FF2B5EF4-FFF2-40B4-BE49-F238E27FC236}">
                <a16:creationId xmlns:a16="http://schemas.microsoft.com/office/drawing/2014/main" id="{E550CB16-9371-47B4-9137-E3CADFA53575}"/>
              </a:ext>
            </a:extLst>
          </p:cNvPr>
          <p:cNvSpPr>
            <a:spLocks noGrp="1"/>
          </p:cNvSpPr>
          <p:nvPr>
            <p:ph type="sldNum" sz="quarter" idx="12"/>
          </p:nvPr>
        </p:nvSpPr>
        <p:spPr>
          <a:xfrm>
            <a:off x="8610600" y="6356350"/>
            <a:ext cx="2743200" cy="365125"/>
          </a:xfrm>
          <a:prstGeom prst="rect">
            <a:avLst/>
          </a:prstGeom>
        </p:spPr>
        <p:txBody>
          <a:bodyPr/>
          <a:lstStyle>
            <a:lvl1pPr algn="r">
              <a:defRPr>
                <a:solidFill>
                  <a:schemeClr val="bg1"/>
                </a:solidFill>
                <a:latin typeface="Arial" panose="020B0604020202020204" pitchFamily="34" charset="0"/>
                <a:cs typeface="Arial" panose="020B0604020202020204" pitchFamily="34" charset="0"/>
              </a:defRPr>
            </a:lvl1pPr>
          </a:lstStyle>
          <a:p>
            <a:fld id="{DE393ED9-3FAE-4C9F-B5CF-D8F31E5991EB}" type="slidenum">
              <a:rPr lang="en-US" smtClean="0"/>
              <a:pPr/>
              <a:t>‹#›</a:t>
            </a:fld>
            <a:endParaRPr lang="en-US" dirty="0"/>
          </a:p>
        </p:txBody>
      </p:sp>
    </p:spTree>
    <p:extLst>
      <p:ext uri="{BB962C8B-B14F-4D97-AF65-F5344CB8AC3E}">
        <p14:creationId xmlns:p14="http://schemas.microsoft.com/office/powerpoint/2010/main" val="34051565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itle &amp; subtitle">
    <p:spTree>
      <p:nvGrpSpPr>
        <p:cNvPr id="1" name=""/>
        <p:cNvGrpSpPr/>
        <p:nvPr/>
      </p:nvGrpSpPr>
      <p:grpSpPr>
        <a:xfrm>
          <a:off x="0" y="0"/>
          <a:ext cx="0" cy="0"/>
          <a:chOff x="0" y="0"/>
          <a:chExt cx="0" cy="0"/>
        </a:xfrm>
      </p:grpSpPr>
      <p:sp>
        <p:nvSpPr>
          <p:cNvPr id="10" name="Text Placeholder 8"/>
          <p:cNvSpPr>
            <a:spLocks noGrp="1"/>
          </p:cNvSpPr>
          <p:nvPr>
            <p:ph type="body" sz="quarter" idx="13" hasCustomPrompt="1"/>
          </p:nvPr>
        </p:nvSpPr>
        <p:spPr>
          <a:xfrm>
            <a:off x="501650" y="651600"/>
            <a:ext cx="11188700" cy="757255"/>
          </a:xfrm>
          <a:prstGeom prst="rect">
            <a:avLst/>
          </a:prstGeom>
        </p:spPr>
        <p:txBody>
          <a:bodyPr lIns="0" tIns="0" rIns="0" bIns="0">
            <a:noAutofit/>
          </a:bodyPr>
          <a:lstStyle>
            <a:lvl1pPr marL="0" indent="0">
              <a:buNone/>
              <a:defRPr sz="2000" b="0">
                <a:solidFill>
                  <a:schemeClr val="tx2"/>
                </a:solidFill>
              </a:defRPr>
            </a:lvl1pPr>
          </a:lstStyle>
          <a:p>
            <a:pPr lvl="0"/>
            <a:r>
              <a:rPr lang="en-US" noProof="0" dirty="0"/>
              <a:t>Click to add subtitle</a:t>
            </a:r>
          </a:p>
        </p:txBody>
      </p:sp>
      <p:sp>
        <p:nvSpPr>
          <p:cNvPr id="11" name="Title Placeholder 1"/>
          <p:cNvSpPr>
            <a:spLocks noGrp="1"/>
          </p:cNvSpPr>
          <p:nvPr>
            <p:ph type="title" hasCustomPrompt="1"/>
          </p:nvPr>
        </p:nvSpPr>
        <p:spPr>
          <a:xfrm>
            <a:off x="501650" y="317500"/>
            <a:ext cx="11188700" cy="334101"/>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2" name="Date Placeholder 1">
            <a:extLst>
              <a:ext uri="{FF2B5EF4-FFF2-40B4-BE49-F238E27FC236}">
                <a16:creationId xmlns:a16="http://schemas.microsoft.com/office/drawing/2014/main" id="{AA54BD98-B203-4AB1-BB71-E40953299175}"/>
              </a:ext>
            </a:extLst>
          </p:cNvPr>
          <p:cNvSpPr>
            <a:spLocks noGrp="1"/>
          </p:cNvSpPr>
          <p:nvPr>
            <p:ph type="dt" sz="half" idx="14"/>
          </p:nvPr>
        </p:nvSpPr>
        <p:spPr/>
        <p:txBody>
          <a:bodyPr/>
          <a:lstStyle/>
          <a:p>
            <a:r>
              <a:rPr lang="en-US" dirty="0"/>
              <a:t>Dec. 2019 All-Hands</a:t>
            </a:r>
          </a:p>
        </p:txBody>
      </p:sp>
      <p:sp>
        <p:nvSpPr>
          <p:cNvPr id="3" name="Footer Placeholder 2">
            <a:extLst>
              <a:ext uri="{FF2B5EF4-FFF2-40B4-BE49-F238E27FC236}">
                <a16:creationId xmlns:a16="http://schemas.microsoft.com/office/drawing/2014/main" id="{E807C7E4-4303-4742-BC26-D1777672AD95}"/>
              </a:ext>
            </a:extLst>
          </p:cNvPr>
          <p:cNvSpPr>
            <a:spLocks noGrp="1"/>
          </p:cNvSpPr>
          <p:nvPr>
            <p:ph type="ftr" sz="quarter" idx="15"/>
          </p:nvPr>
        </p:nvSpPr>
        <p:spPr/>
        <p:txBody>
          <a:bodyPr/>
          <a:lstStyle/>
          <a:p>
            <a:pPr algn="ctr"/>
            <a:r>
              <a:rPr lang="en-US" dirty="0"/>
              <a:t>Luma Project</a:t>
            </a:r>
          </a:p>
        </p:txBody>
      </p:sp>
      <p:sp>
        <p:nvSpPr>
          <p:cNvPr id="4" name="Slide Number Placeholder 3">
            <a:extLst>
              <a:ext uri="{FF2B5EF4-FFF2-40B4-BE49-F238E27FC236}">
                <a16:creationId xmlns:a16="http://schemas.microsoft.com/office/drawing/2014/main" id="{9D070A3F-9057-43CF-ACB1-4C409B5D9F57}"/>
              </a:ext>
            </a:extLst>
          </p:cNvPr>
          <p:cNvSpPr>
            <a:spLocks noGrp="1"/>
          </p:cNvSpPr>
          <p:nvPr>
            <p:ph type="sldNum" sz="quarter" idx="16"/>
          </p:nvPr>
        </p:nvSpPr>
        <p:spPr>
          <a:xfrm>
            <a:off x="8610600" y="6451600"/>
            <a:ext cx="2743200" cy="365125"/>
          </a:xfrm>
        </p:spPr>
        <p:txBody>
          <a:bodyPr/>
          <a:lstStyle>
            <a:lvl1pPr>
              <a:defRPr sz="1400"/>
            </a:lvl1pPr>
          </a:lstStyle>
          <a:p>
            <a:fld id="{DE393ED9-3FAE-4C9F-B5CF-D8F31E5991EB}" type="slidenum">
              <a:rPr lang="en-US" smtClean="0"/>
              <a:pPr/>
              <a:t>‹#›</a:t>
            </a:fld>
            <a:endParaRPr lang="en-US" dirty="0"/>
          </a:p>
        </p:txBody>
      </p:sp>
    </p:spTree>
    <p:extLst>
      <p:ext uri="{BB962C8B-B14F-4D97-AF65-F5344CB8AC3E}">
        <p14:creationId xmlns:p14="http://schemas.microsoft.com/office/powerpoint/2010/main" val="129278650"/>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obj">
  <p:cSld name="1_Title Slide">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3047" y="6400800"/>
            <a:ext cx="12189460" cy="457200"/>
          </a:xfrm>
          <a:custGeom>
            <a:avLst/>
            <a:gdLst/>
            <a:ahLst/>
            <a:cxnLst/>
            <a:rect l="l" t="t" r="r" b="b"/>
            <a:pathLst>
              <a:path w="12189460" h="457200">
                <a:moveTo>
                  <a:pt x="0" y="457200"/>
                </a:moveTo>
                <a:lnTo>
                  <a:pt x="12188952" y="457200"/>
                </a:lnTo>
                <a:lnTo>
                  <a:pt x="12188952" y="0"/>
                </a:lnTo>
                <a:lnTo>
                  <a:pt x="0" y="0"/>
                </a:lnTo>
                <a:lnTo>
                  <a:pt x="0" y="457200"/>
                </a:lnTo>
                <a:close/>
              </a:path>
            </a:pathLst>
          </a:custGeom>
          <a:solidFill>
            <a:srgbClr val="082E56"/>
          </a:solidFill>
        </p:spPr>
        <p:txBody>
          <a:bodyPr wrap="square" lIns="0" tIns="0" rIns="0" bIns="0" rtlCol="0"/>
          <a:lstStyle/>
          <a:p>
            <a:endParaRPr dirty="0"/>
          </a:p>
        </p:txBody>
      </p:sp>
      <p:sp>
        <p:nvSpPr>
          <p:cNvPr id="17" name="bk object 17"/>
          <p:cNvSpPr/>
          <p:nvPr/>
        </p:nvSpPr>
        <p:spPr>
          <a:xfrm>
            <a:off x="0" y="6333744"/>
            <a:ext cx="12189460" cy="64135"/>
          </a:xfrm>
          <a:custGeom>
            <a:avLst/>
            <a:gdLst/>
            <a:ahLst/>
            <a:cxnLst/>
            <a:rect l="l" t="t" r="r" b="b"/>
            <a:pathLst>
              <a:path w="12189460" h="64135">
                <a:moveTo>
                  <a:pt x="0" y="64007"/>
                </a:moveTo>
                <a:lnTo>
                  <a:pt x="12188952" y="64007"/>
                </a:lnTo>
                <a:lnTo>
                  <a:pt x="12188952" y="0"/>
                </a:lnTo>
                <a:lnTo>
                  <a:pt x="0" y="0"/>
                </a:lnTo>
                <a:lnTo>
                  <a:pt x="0" y="64007"/>
                </a:lnTo>
                <a:close/>
              </a:path>
            </a:pathLst>
          </a:custGeom>
          <a:solidFill>
            <a:srgbClr val="FFB81C"/>
          </a:solidFill>
        </p:spPr>
        <p:txBody>
          <a:bodyPr wrap="square" lIns="0" tIns="0" rIns="0" bIns="0" rtlCol="0"/>
          <a:lstStyle/>
          <a:p>
            <a:endParaRPr dirty="0"/>
          </a:p>
        </p:txBody>
      </p:sp>
      <p:sp>
        <p:nvSpPr>
          <p:cNvPr id="18" name="bk object 18"/>
          <p:cNvSpPr/>
          <p:nvPr/>
        </p:nvSpPr>
        <p:spPr>
          <a:xfrm>
            <a:off x="1207008" y="4343400"/>
            <a:ext cx="9875520" cy="0"/>
          </a:xfrm>
          <a:custGeom>
            <a:avLst/>
            <a:gdLst/>
            <a:ahLst/>
            <a:cxnLst/>
            <a:rect l="l" t="t" r="r" b="b"/>
            <a:pathLst>
              <a:path w="9875520">
                <a:moveTo>
                  <a:pt x="0" y="0"/>
                </a:moveTo>
                <a:lnTo>
                  <a:pt x="9875520" y="0"/>
                </a:lnTo>
              </a:path>
            </a:pathLst>
          </a:custGeom>
          <a:ln w="6096">
            <a:solidFill>
              <a:srgbClr val="7E7E7E"/>
            </a:solidFill>
          </a:ln>
        </p:spPr>
        <p:txBody>
          <a:bodyPr wrap="square" lIns="0" tIns="0" rIns="0" bIns="0" rtlCol="0"/>
          <a:lstStyle/>
          <a:p>
            <a:endParaRPr dirty="0"/>
          </a:p>
        </p:txBody>
      </p:sp>
      <p:sp>
        <p:nvSpPr>
          <p:cNvPr id="2" name="Holder 2"/>
          <p:cNvSpPr>
            <a:spLocks noGrp="1"/>
          </p:cNvSpPr>
          <p:nvPr>
            <p:ph type="ctrTitle"/>
          </p:nvPr>
        </p:nvSpPr>
        <p:spPr>
          <a:xfrm>
            <a:off x="2778441" y="1663212"/>
            <a:ext cx="6635117" cy="1550035"/>
          </a:xfrm>
          <a:prstGeom prst="rect">
            <a:avLst/>
          </a:prstGeom>
        </p:spPr>
        <p:txBody>
          <a:bodyPr wrap="square" lIns="0" tIns="0" rIns="0" bIns="0">
            <a:spAutoFit/>
          </a:bodyPr>
          <a:lstStyle>
            <a:lvl1pPr>
              <a:defRPr sz="5000" b="0" i="0">
                <a:solidFill>
                  <a:srgbClr val="082E56"/>
                </a:solidFill>
                <a:latin typeface="Arial"/>
                <a:cs typeface="Arial"/>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1000" b="0" i="0">
                <a:solidFill>
                  <a:schemeClr val="bg1"/>
                </a:solidFill>
                <a:latin typeface="Arial"/>
                <a:cs typeface="Arial"/>
              </a:defRPr>
            </a:lvl1pPr>
          </a:lstStyle>
          <a:p>
            <a:pPr marL="12700" marR="5080">
              <a:lnSpc>
                <a:spcPct val="100000"/>
              </a:lnSpc>
            </a:pPr>
            <a:r>
              <a:rPr lang="en-US" spc="-10" dirty="0"/>
              <a:t>Luma Project</a:t>
            </a:r>
            <a:endParaRPr spc="-5"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r>
              <a:rPr lang="en-US" dirty="0"/>
              <a:t>Dec. 2019 All-Hands</a:t>
            </a:r>
          </a:p>
        </p:txBody>
      </p:sp>
      <p:sp>
        <p:nvSpPr>
          <p:cNvPr id="6" name="Holder 6"/>
          <p:cNvSpPr>
            <a:spLocks noGrp="1"/>
          </p:cNvSpPr>
          <p:nvPr>
            <p:ph type="sldNum" sz="quarter" idx="7"/>
          </p:nvPr>
        </p:nvSpPr>
        <p:spPr/>
        <p:txBody>
          <a:bodyPr lIns="0" tIns="0" rIns="0" bIns="0"/>
          <a:lstStyle>
            <a:lvl1pPr>
              <a:defRPr sz="1050" b="0" i="0">
                <a:solidFill>
                  <a:schemeClr val="bg1"/>
                </a:solidFill>
                <a:latin typeface="Arial"/>
                <a:cs typeface="Arial"/>
              </a:defRPr>
            </a:lvl1pPr>
          </a:lstStyle>
          <a:p>
            <a:pPr marL="38100">
              <a:lnSpc>
                <a:spcPct val="100000"/>
              </a:lnSpc>
              <a:spcBef>
                <a:spcPts val="5"/>
              </a:spcBef>
            </a:pPr>
            <a:fld id="{81D60167-4931-47E6-BA6A-407CBD079E47}" type="slidenum">
              <a:rPr dirty="0"/>
              <a:t>‹#›</a:t>
            </a:fld>
            <a:endParaRPr dirty="0"/>
          </a:p>
        </p:txBody>
      </p:sp>
    </p:spTree>
    <p:extLst>
      <p:ext uri="{BB962C8B-B14F-4D97-AF65-F5344CB8AC3E}">
        <p14:creationId xmlns:p14="http://schemas.microsoft.com/office/powerpoint/2010/main" val="1331512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5C519B-D9A3-4A34-ACA9-DAEB78C82D8D}"/>
              </a:ext>
            </a:extLst>
          </p:cNvPr>
          <p:cNvSpPr>
            <a:spLocks noGrp="1"/>
          </p:cNvSpPr>
          <p:nvPr>
            <p:ph type="title"/>
          </p:nvPr>
        </p:nvSpPr>
        <p:spPr/>
        <p:txBody>
          <a:bodyPr/>
          <a:lstStyle>
            <a:lvl1pPr>
              <a:defRPr u="sng"/>
            </a:lvl1pPr>
          </a:lstStyle>
          <a:p>
            <a:r>
              <a:rPr lang="en-US" dirty="0"/>
              <a:t>Click to edit Master title style</a:t>
            </a:r>
          </a:p>
        </p:txBody>
      </p:sp>
      <p:sp>
        <p:nvSpPr>
          <p:cNvPr id="3" name="Content Placeholder 2">
            <a:extLst>
              <a:ext uri="{FF2B5EF4-FFF2-40B4-BE49-F238E27FC236}">
                <a16:creationId xmlns:a16="http://schemas.microsoft.com/office/drawing/2014/main" id="{34EE0CD7-0241-4F77-9483-86A3374C5FD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4C7F1E-854D-480D-AAFF-49A9BA5D58EB}"/>
              </a:ext>
            </a:extLst>
          </p:cNvPr>
          <p:cNvSpPr>
            <a:spLocks noGrp="1"/>
          </p:cNvSpPr>
          <p:nvPr>
            <p:ph type="dt" sz="half" idx="10"/>
          </p:nvPr>
        </p:nvSpPr>
        <p:spPr>
          <a:xfrm>
            <a:off x="838200" y="6356350"/>
            <a:ext cx="2743200" cy="365125"/>
          </a:xfrm>
          <a:prstGeom prst="rect">
            <a:avLst/>
          </a:prstGeom>
        </p:spPr>
        <p:txBody>
          <a:bodyPr/>
          <a:lstStyle>
            <a:lvl1pPr>
              <a:defRPr>
                <a:solidFill>
                  <a:schemeClr val="bg1"/>
                </a:solidFill>
                <a:latin typeface="Arial" panose="020B0604020202020204" pitchFamily="34" charset="0"/>
                <a:cs typeface="Arial" panose="020B0604020202020204" pitchFamily="34" charset="0"/>
              </a:defRPr>
            </a:lvl1pPr>
          </a:lstStyle>
          <a:p>
            <a:r>
              <a:rPr lang="en-US" dirty="0"/>
              <a:t>Dec. 2019 All-Hands</a:t>
            </a:r>
          </a:p>
        </p:txBody>
      </p:sp>
      <p:sp>
        <p:nvSpPr>
          <p:cNvPr id="5" name="Footer Placeholder 4">
            <a:extLst>
              <a:ext uri="{FF2B5EF4-FFF2-40B4-BE49-F238E27FC236}">
                <a16:creationId xmlns:a16="http://schemas.microsoft.com/office/drawing/2014/main" id="{8FDB4A0E-26F2-4730-8252-090742696E3F}"/>
              </a:ext>
            </a:extLst>
          </p:cNvPr>
          <p:cNvSpPr>
            <a:spLocks noGrp="1"/>
          </p:cNvSpPr>
          <p:nvPr>
            <p:ph type="ftr" sz="quarter" idx="11"/>
          </p:nvPr>
        </p:nvSpPr>
        <p:spPr>
          <a:xfrm>
            <a:off x="4038600" y="6356350"/>
            <a:ext cx="4114800" cy="365125"/>
          </a:xfrm>
          <a:prstGeom prst="rect">
            <a:avLst/>
          </a:prstGeom>
        </p:spPr>
        <p:txBody>
          <a:bodyPr/>
          <a:lstStyle>
            <a:lvl1pPr>
              <a:defRPr>
                <a:solidFill>
                  <a:schemeClr val="bg1"/>
                </a:solidFill>
                <a:latin typeface="Arial" panose="020B0604020202020204" pitchFamily="34" charset="0"/>
                <a:cs typeface="Arial" panose="020B0604020202020204" pitchFamily="34" charset="0"/>
              </a:defRPr>
            </a:lvl1pPr>
          </a:lstStyle>
          <a:p>
            <a:pPr algn="ctr"/>
            <a:r>
              <a:rPr lang="en-US" dirty="0"/>
              <a:t>Luma Project</a:t>
            </a:r>
          </a:p>
        </p:txBody>
      </p:sp>
      <p:sp>
        <p:nvSpPr>
          <p:cNvPr id="6" name="Slide Number Placeholder 5">
            <a:extLst>
              <a:ext uri="{FF2B5EF4-FFF2-40B4-BE49-F238E27FC236}">
                <a16:creationId xmlns:a16="http://schemas.microsoft.com/office/drawing/2014/main" id="{C84984C0-620E-494F-A3F9-809014CE0D0A}"/>
              </a:ext>
            </a:extLst>
          </p:cNvPr>
          <p:cNvSpPr>
            <a:spLocks noGrp="1"/>
          </p:cNvSpPr>
          <p:nvPr>
            <p:ph type="sldNum" sz="quarter" idx="12"/>
          </p:nvPr>
        </p:nvSpPr>
        <p:spPr>
          <a:xfrm>
            <a:off x="8610600" y="6451600"/>
            <a:ext cx="2743200" cy="365125"/>
          </a:xfrm>
          <a:prstGeom prst="rect">
            <a:avLst/>
          </a:prstGeom>
        </p:spPr>
        <p:txBody>
          <a:bodyPr/>
          <a:lstStyle>
            <a:lvl1pPr algn="r">
              <a:defRPr>
                <a:solidFill>
                  <a:schemeClr val="bg1"/>
                </a:solidFill>
                <a:latin typeface="Arial" panose="020B0604020202020204" pitchFamily="34" charset="0"/>
                <a:cs typeface="Arial" panose="020B0604020202020204" pitchFamily="34" charset="0"/>
              </a:defRPr>
            </a:lvl1pPr>
          </a:lstStyle>
          <a:p>
            <a:fld id="{DE393ED9-3FAE-4C9F-B5CF-D8F31E5991EB}" type="slidenum">
              <a:rPr lang="en-US" smtClean="0"/>
              <a:pPr/>
              <a:t>‹#›</a:t>
            </a:fld>
            <a:endParaRPr lang="en-US" dirty="0"/>
          </a:p>
        </p:txBody>
      </p:sp>
    </p:spTree>
    <p:extLst>
      <p:ext uri="{BB962C8B-B14F-4D97-AF65-F5344CB8AC3E}">
        <p14:creationId xmlns:p14="http://schemas.microsoft.com/office/powerpoint/2010/main" val="3892955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B6FD4F-52B0-45D4-83A0-95B7AE8D760C}"/>
              </a:ext>
            </a:extLst>
          </p:cNvPr>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p>
        </p:txBody>
      </p:sp>
      <p:sp>
        <p:nvSpPr>
          <p:cNvPr id="3" name="Text Placeholder 2">
            <a:extLst>
              <a:ext uri="{FF2B5EF4-FFF2-40B4-BE49-F238E27FC236}">
                <a16:creationId xmlns:a16="http://schemas.microsoft.com/office/drawing/2014/main" id="{1360F70B-E8A8-4732-A7AB-83BA70AC2FF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3">
            <a:extLst>
              <a:ext uri="{FF2B5EF4-FFF2-40B4-BE49-F238E27FC236}">
                <a16:creationId xmlns:a16="http://schemas.microsoft.com/office/drawing/2014/main" id="{9F52829A-5A4D-44DD-AD20-1EFE6247F755}"/>
              </a:ext>
            </a:extLst>
          </p:cNvPr>
          <p:cNvSpPr>
            <a:spLocks noGrp="1"/>
          </p:cNvSpPr>
          <p:nvPr>
            <p:ph type="dt" sz="half" idx="10"/>
          </p:nvPr>
        </p:nvSpPr>
        <p:spPr>
          <a:xfrm>
            <a:off x="838200" y="6356350"/>
            <a:ext cx="2743200" cy="365125"/>
          </a:xfrm>
          <a:prstGeom prst="rect">
            <a:avLst/>
          </a:prstGeom>
        </p:spPr>
        <p:txBody>
          <a:bodyPr/>
          <a:lstStyle>
            <a:lvl1pPr>
              <a:defRPr>
                <a:solidFill>
                  <a:schemeClr val="bg1"/>
                </a:solidFill>
                <a:latin typeface="Arial" panose="020B0604020202020204" pitchFamily="34" charset="0"/>
                <a:cs typeface="Arial" panose="020B0604020202020204" pitchFamily="34" charset="0"/>
              </a:defRPr>
            </a:lvl1pPr>
          </a:lstStyle>
          <a:p>
            <a:r>
              <a:rPr lang="en-US" dirty="0"/>
              <a:t>Dec. 2019 All-Hands</a:t>
            </a:r>
          </a:p>
        </p:txBody>
      </p:sp>
      <p:sp>
        <p:nvSpPr>
          <p:cNvPr id="8" name="Footer Placeholder 4">
            <a:extLst>
              <a:ext uri="{FF2B5EF4-FFF2-40B4-BE49-F238E27FC236}">
                <a16:creationId xmlns:a16="http://schemas.microsoft.com/office/drawing/2014/main" id="{0122B4E0-359C-4E2A-98DC-543C56E0CF06}"/>
              </a:ext>
            </a:extLst>
          </p:cNvPr>
          <p:cNvSpPr>
            <a:spLocks noGrp="1"/>
          </p:cNvSpPr>
          <p:nvPr>
            <p:ph type="ftr" sz="quarter" idx="11"/>
          </p:nvPr>
        </p:nvSpPr>
        <p:spPr>
          <a:xfrm>
            <a:off x="4038600" y="6356350"/>
            <a:ext cx="4114800" cy="365125"/>
          </a:xfrm>
          <a:prstGeom prst="rect">
            <a:avLst/>
          </a:prstGeom>
        </p:spPr>
        <p:txBody>
          <a:bodyPr/>
          <a:lstStyle>
            <a:lvl1pPr>
              <a:defRPr>
                <a:solidFill>
                  <a:schemeClr val="bg1"/>
                </a:solidFill>
                <a:latin typeface="Arial" panose="020B0604020202020204" pitchFamily="34" charset="0"/>
                <a:cs typeface="Arial" panose="020B0604020202020204" pitchFamily="34" charset="0"/>
              </a:defRPr>
            </a:lvl1pPr>
          </a:lstStyle>
          <a:p>
            <a:pPr algn="ctr"/>
            <a:r>
              <a:rPr lang="en-US" dirty="0"/>
              <a:t>Luma Project</a:t>
            </a:r>
          </a:p>
        </p:txBody>
      </p:sp>
      <p:sp>
        <p:nvSpPr>
          <p:cNvPr id="9" name="Slide Number Placeholder 5">
            <a:extLst>
              <a:ext uri="{FF2B5EF4-FFF2-40B4-BE49-F238E27FC236}">
                <a16:creationId xmlns:a16="http://schemas.microsoft.com/office/drawing/2014/main" id="{59B215D3-DB0E-45B6-9FA1-8B0D4201D3B2}"/>
              </a:ext>
            </a:extLst>
          </p:cNvPr>
          <p:cNvSpPr>
            <a:spLocks noGrp="1"/>
          </p:cNvSpPr>
          <p:nvPr>
            <p:ph type="sldNum" sz="quarter" idx="12"/>
          </p:nvPr>
        </p:nvSpPr>
        <p:spPr>
          <a:xfrm>
            <a:off x="8610600" y="6451600"/>
            <a:ext cx="2743200" cy="365125"/>
          </a:xfrm>
          <a:prstGeom prst="rect">
            <a:avLst/>
          </a:prstGeom>
        </p:spPr>
        <p:txBody>
          <a:bodyPr/>
          <a:lstStyle>
            <a:lvl1pPr algn="r">
              <a:defRPr>
                <a:solidFill>
                  <a:schemeClr val="bg1"/>
                </a:solidFill>
                <a:latin typeface="Arial" panose="020B0604020202020204" pitchFamily="34" charset="0"/>
                <a:cs typeface="Arial" panose="020B0604020202020204" pitchFamily="34" charset="0"/>
              </a:defRPr>
            </a:lvl1pPr>
          </a:lstStyle>
          <a:p>
            <a:fld id="{DE393ED9-3FAE-4C9F-B5CF-D8F31E5991EB}" type="slidenum">
              <a:rPr lang="en-US" smtClean="0"/>
              <a:pPr/>
              <a:t>‹#›</a:t>
            </a:fld>
            <a:endParaRPr lang="en-US" dirty="0"/>
          </a:p>
        </p:txBody>
      </p:sp>
    </p:spTree>
    <p:extLst>
      <p:ext uri="{BB962C8B-B14F-4D97-AF65-F5344CB8AC3E}">
        <p14:creationId xmlns:p14="http://schemas.microsoft.com/office/powerpoint/2010/main" val="3915612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1D826-3FD3-40CC-9D68-F392DB69896D}"/>
              </a:ext>
            </a:extLst>
          </p:cNvPr>
          <p:cNvSpPr>
            <a:spLocks noGrp="1"/>
          </p:cNvSpPr>
          <p:nvPr>
            <p:ph type="title"/>
          </p:nvPr>
        </p:nvSpPr>
        <p:spPr/>
        <p:txBody>
          <a:bodyPr/>
          <a:lstStyle>
            <a:lvl1pPr>
              <a:defRPr u="sng"/>
            </a:lvl1pPr>
          </a:lstStyle>
          <a:p>
            <a:r>
              <a:rPr lang="en-US" dirty="0"/>
              <a:t>Click to edit Master title style</a:t>
            </a:r>
          </a:p>
        </p:txBody>
      </p:sp>
      <p:sp>
        <p:nvSpPr>
          <p:cNvPr id="3" name="Content Placeholder 2">
            <a:extLst>
              <a:ext uri="{FF2B5EF4-FFF2-40B4-BE49-F238E27FC236}">
                <a16:creationId xmlns:a16="http://schemas.microsoft.com/office/drawing/2014/main" id="{D377DF4D-66DF-4DB1-9C7E-1094544AB4F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25A568F-5E27-4B48-8D06-6E2AFF39928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Date Placeholder 3">
            <a:extLst>
              <a:ext uri="{FF2B5EF4-FFF2-40B4-BE49-F238E27FC236}">
                <a16:creationId xmlns:a16="http://schemas.microsoft.com/office/drawing/2014/main" id="{8EC5D5F0-ADDC-453F-B160-21534283B490}"/>
              </a:ext>
            </a:extLst>
          </p:cNvPr>
          <p:cNvSpPr>
            <a:spLocks noGrp="1"/>
          </p:cNvSpPr>
          <p:nvPr>
            <p:ph type="dt" sz="half" idx="10"/>
          </p:nvPr>
        </p:nvSpPr>
        <p:spPr>
          <a:xfrm>
            <a:off x="838200" y="6356350"/>
            <a:ext cx="2743200" cy="365125"/>
          </a:xfrm>
          <a:prstGeom prst="rect">
            <a:avLst/>
          </a:prstGeom>
        </p:spPr>
        <p:txBody>
          <a:bodyPr/>
          <a:lstStyle>
            <a:lvl1pPr>
              <a:defRPr>
                <a:solidFill>
                  <a:schemeClr val="bg1"/>
                </a:solidFill>
                <a:latin typeface="Arial" panose="020B0604020202020204" pitchFamily="34" charset="0"/>
                <a:cs typeface="Arial" panose="020B0604020202020204" pitchFamily="34" charset="0"/>
              </a:defRPr>
            </a:lvl1pPr>
          </a:lstStyle>
          <a:p>
            <a:r>
              <a:rPr lang="en-US" dirty="0"/>
              <a:t>Dec. 2019 All-Hands</a:t>
            </a:r>
          </a:p>
        </p:txBody>
      </p:sp>
      <p:sp>
        <p:nvSpPr>
          <p:cNvPr id="10" name="Footer Placeholder 4">
            <a:extLst>
              <a:ext uri="{FF2B5EF4-FFF2-40B4-BE49-F238E27FC236}">
                <a16:creationId xmlns:a16="http://schemas.microsoft.com/office/drawing/2014/main" id="{75ADE70B-6170-4084-B010-251B5F3E9762}"/>
              </a:ext>
            </a:extLst>
          </p:cNvPr>
          <p:cNvSpPr>
            <a:spLocks noGrp="1"/>
          </p:cNvSpPr>
          <p:nvPr>
            <p:ph type="ftr" sz="quarter" idx="11"/>
          </p:nvPr>
        </p:nvSpPr>
        <p:spPr>
          <a:xfrm>
            <a:off x="4038600" y="6356350"/>
            <a:ext cx="4114800" cy="365125"/>
          </a:xfrm>
          <a:prstGeom prst="rect">
            <a:avLst/>
          </a:prstGeom>
        </p:spPr>
        <p:txBody>
          <a:bodyPr/>
          <a:lstStyle>
            <a:lvl1pPr>
              <a:defRPr>
                <a:solidFill>
                  <a:schemeClr val="bg1"/>
                </a:solidFill>
                <a:latin typeface="Arial" panose="020B0604020202020204" pitchFamily="34" charset="0"/>
                <a:cs typeface="Arial" panose="020B0604020202020204" pitchFamily="34" charset="0"/>
              </a:defRPr>
            </a:lvl1pPr>
          </a:lstStyle>
          <a:p>
            <a:pPr algn="ctr"/>
            <a:r>
              <a:rPr lang="en-US" dirty="0"/>
              <a:t>Luma Project</a:t>
            </a:r>
          </a:p>
        </p:txBody>
      </p:sp>
      <p:sp>
        <p:nvSpPr>
          <p:cNvPr id="11" name="Slide Number Placeholder 5">
            <a:extLst>
              <a:ext uri="{FF2B5EF4-FFF2-40B4-BE49-F238E27FC236}">
                <a16:creationId xmlns:a16="http://schemas.microsoft.com/office/drawing/2014/main" id="{C18D33A6-0D1B-4FA5-929E-B97B313E6E68}"/>
              </a:ext>
            </a:extLst>
          </p:cNvPr>
          <p:cNvSpPr>
            <a:spLocks noGrp="1"/>
          </p:cNvSpPr>
          <p:nvPr>
            <p:ph type="sldNum" sz="quarter" idx="12"/>
          </p:nvPr>
        </p:nvSpPr>
        <p:spPr>
          <a:xfrm>
            <a:off x="8610600" y="6356350"/>
            <a:ext cx="2743200" cy="365125"/>
          </a:xfrm>
          <a:prstGeom prst="rect">
            <a:avLst/>
          </a:prstGeom>
        </p:spPr>
        <p:txBody>
          <a:bodyPr/>
          <a:lstStyle>
            <a:lvl1pPr algn="r">
              <a:defRPr>
                <a:solidFill>
                  <a:schemeClr val="bg1"/>
                </a:solidFill>
                <a:latin typeface="Arial" panose="020B0604020202020204" pitchFamily="34" charset="0"/>
                <a:cs typeface="Arial" panose="020B0604020202020204" pitchFamily="34" charset="0"/>
              </a:defRPr>
            </a:lvl1pPr>
          </a:lstStyle>
          <a:p>
            <a:fld id="{DE393ED9-3FAE-4C9F-B5CF-D8F31E5991EB}" type="slidenum">
              <a:rPr lang="en-US" smtClean="0"/>
              <a:pPr/>
              <a:t>‹#›</a:t>
            </a:fld>
            <a:endParaRPr lang="en-US" dirty="0"/>
          </a:p>
        </p:txBody>
      </p:sp>
    </p:spTree>
    <p:extLst>
      <p:ext uri="{BB962C8B-B14F-4D97-AF65-F5344CB8AC3E}">
        <p14:creationId xmlns:p14="http://schemas.microsoft.com/office/powerpoint/2010/main" val="1075507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4C85E8-7639-4714-A239-06BD183587CB}"/>
              </a:ext>
            </a:extLst>
          </p:cNvPr>
          <p:cNvSpPr>
            <a:spLocks noGrp="1"/>
          </p:cNvSpPr>
          <p:nvPr>
            <p:ph type="title"/>
          </p:nvPr>
        </p:nvSpPr>
        <p:spPr>
          <a:xfrm>
            <a:off x="839788" y="365125"/>
            <a:ext cx="10515600" cy="1325563"/>
          </a:xfrm>
        </p:spPr>
        <p:txBody>
          <a:bodyPr/>
          <a:lstStyle>
            <a:lvl1pPr>
              <a:defRPr u="sng"/>
            </a:lvl1pPr>
          </a:lstStyle>
          <a:p>
            <a:r>
              <a:rPr lang="en-US" dirty="0"/>
              <a:t>Click to edit Master title style</a:t>
            </a:r>
          </a:p>
        </p:txBody>
      </p:sp>
      <p:sp>
        <p:nvSpPr>
          <p:cNvPr id="3" name="Text Placeholder 2">
            <a:extLst>
              <a:ext uri="{FF2B5EF4-FFF2-40B4-BE49-F238E27FC236}">
                <a16:creationId xmlns:a16="http://schemas.microsoft.com/office/drawing/2014/main" id="{47CFB97D-C645-4790-BFDF-B19A80168BA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CCB55BB-78CE-408E-A70E-6F9C4A88A7C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38A8302-E2D6-41B1-9910-EEBAB7E8EC0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2D034A4-2B5C-4C25-8774-20D5D6F88CA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Date Placeholder 3">
            <a:extLst>
              <a:ext uri="{FF2B5EF4-FFF2-40B4-BE49-F238E27FC236}">
                <a16:creationId xmlns:a16="http://schemas.microsoft.com/office/drawing/2014/main" id="{B23A5A3D-3C2E-4EB2-871D-368A75CFA130}"/>
              </a:ext>
            </a:extLst>
          </p:cNvPr>
          <p:cNvSpPr>
            <a:spLocks noGrp="1"/>
          </p:cNvSpPr>
          <p:nvPr>
            <p:ph type="dt" sz="half" idx="10"/>
          </p:nvPr>
        </p:nvSpPr>
        <p:spPr>
          <a:xfrm>
            <a:off x="838200" y="6356350"/>
            <a:ext cx="2743200" cy="365125"/>
          </a:xfrm>
          <a:prstGeom prst="rect">
            <a:avLst/>
          </a:prstGeom>
        </p:spPr>
        <p:txBody>
          <a:bodyPr/>
          <a:lstStyle>
            <a:lvl1pPr>
              <a:defRPr>
                <a:solidFill>
                  <a:schemeClr val="bg1"/>
                </a:solidFill>
                <a:latin typeface="Arial" panose="020B0604020202020204" pitchFamily="34" charset="0"/>
                <a:cs typeface="Arial" panose="020B0604020202020204" pitchFamily="34" charset="0"/>
              </a:defRPr>
            </a:lvl1pPr>
          </a:lstStyle>
          <a:p>
            <a:r>
              <a:rPr lang="en-US" dirty="0"/>
              <a:t>Dec. 2019 All-Hands</a:t>
            </a:r>
          </a:p>
        </p:txBody>
      </p:sp>
      <p:sp>
        <p:nvSpPr>
          <p:cNvPr id="12" name="Footer Placeholder 4">
            <a:extLst>
              <a:ext uri="{FF2B5EF4-FFF2-40B4-BE49-F238E27FC236}">
                <a16:creationId xmlns:a16="http://schemas.microsoft.com/office/drawing/2014/main" id="{AA4F324A-F848-4C58-A527-072CECE281D3}"/>
              </a:ext>
            </a:extLst>
          </p:cNvPr>
          <p:cNvSpPr>
            <a:spLocks noGrp="1"/>
          </p:cNvSpPr>
          <p:nvPr>
            <p:ph type="ftr" sz="quarter" idx="11"/>
          </p:nvPr>
        </p:nvSpPr>
        <p:spPr>
          <a:xfrm>
            <a:off x="4038600" y="6356350"/>
            <a:ext cx="4114800" cy="365125"/>
          </a:xfrm>
          <a:prstGeom prst="rect">
            <a:avLst/>
          </a:prstGeom>
        </p:spPr>
        <p:txBody>
          <a:bodyPr/>
          <a:lstStyle>
            <a:lvl1pPr>
              <a:defRPr>
                <a:solidFill>
                  <a:schemeClr val="bg1"/>
                </a:solidFill>
                <a:latin typeface="Arial" panose="020B0604020202020204" pitchFamily="34" charset="0"/>
                <a:cs typeface="Arial" panose="020B0604020202020204" pitchFamily="34" charset="0"/>
              </a:defRPr>
            </a:lvl1pPr>
          </a:lstStyle>
          <a:p>
            <a:pPr algn="ctr"/>
            <a:r>
              <a:rPr lang="en-US" dirty="0"/>
              <a:t>Luma Project</a:t>
            </a:r>
          </a:p>
        </p:txBody>
      </p:sp>
      <p:sp>
        <p:nvSpPr>
          <p:cNvPr id="13" name="Slide Number Placeholder 5">
            <a:extLst>
              <a:ext uri="{FF2B5EF4-FFF2-40B4-BE49-F238E27FC236}">
                <a16:creationId xmlns:a16="http://schemas.microsoft.com/office/drawing/2014/main" id="{65FAA4F4-FF06-4CA9-81A3-156092C1E4B5}"/>
              </a:ext>
            </a:extLst>
          </p:cNvPr>
          <p:cNvSpPr>
            <a:spLocks noGrp="1"/>
          </p:cNvSpPr>
          <p:nvPr>
            <p:ph type="sldNum" sz="quarter" idx="12"/>
          </p:nvPr>
        </p:nvSpPr>
        <p:spPr>
          <a:xfrm>
            <a:off x="8610600" y="6356350"/>
            <a:ext cx="2743200" cy="365125"/>
          </a:xfrm>
          <a:prstGeom prst="rect">
            <a:avLst/>
          </a:prstGeom>
        </p:spPr>
        <p:txBody>
          <a:bodyPr/>
          <a:lstStyle>
            <a:lvl1pPr algn="r">
              <a:defRPr>
                <a:solidFill>
                  <a:schemeClr val="bg1"/>
                </a:solidFill>
                <a:latin typeface="Arial" panose="020B0604020202020204" pitchFamily="34" charset="0"/>
                <a:cs typeface="Arial" panose="020B0604020202020204" pitchFamily="34" charset="0"/>
              </a:defRPr>
            </a:lvl1pPr>
          </a:lstStyle>
          <a:p>
            <a:fld id="{DE393ED9-3FAE-4C9F-B5CF-D8F31E5991EB}" type="slidenum">
              <a:rPr lang="en-US" smtClean="0"/>
              <a:pPr/>
              <a:t>‹#›</a:t>
            </a:fld>
            <a:endParaRPr lang="en-US" dirty="0"/>
          </a:p>
        </p:txBody>
      </p:sp>
    </p:spTree>
    <p:extLst>
      <p:ext uri="{BB962C8B-B14F-4D97-AF65-F5344CB8AC3E}">
        <p14:creationId xmlns:p14="http://schemas.microsoft.com/office/powerpoint/2010/main" val="23329857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1A383-1B28-48E4-B2B8-1CE3D9EC9F77}"/>
              </a:ext>
            </a:extLst>
          </p:cNvPr>
          <p:cNvSpPr>
            <a:spLocks noGrp="1"/>
          </p:cNvSpPr>
          <p:nvPr>
            <p:ph type="title"/>
          </p:nvPr>
        </p:nvSpPr>
        <p:spPr/>
        <p:txBody>
          <a:bodyPr/>
          <a:lstStyle>
            <a:lvl1pPr>
              <a:defRPr u="sng"/>
            </a:lvl1pPr>
          </a:lstStyle>
          <a:p>
            <a:r>
              <a:rPr lang="en-US" dirty="0"/>
              <a:t>Click to edit Master title style</a:t>
            </a:r>
          </a:p>
        </p:txBody>
      </p:sp>
      <p:sp>
        <p:nvSpPr>
          <p:cNvPr id="7" name="Date Placeholder 3">
            <a:extLst>
              <a:ext uri="{FF2B5EF4-FFF2-40B4-BE49-F238E27FC236}">
                <a16:creationId xmlns:a16="http://schemas.microsoft.com/office/drawing/2014/main" id="{9A9D1006-C0D9-4565-906E-978B63B5B94C}"/>
              </a:ext>
            </a:extLst>
          </p:cNvPr>
          <p:cNvSpPr>
            <a:spLocks noGrp="1"/>
          </p:cNvSpPr>
          <p:nvPr>
            <p:ph type="dt" sz="half" idx="10"/>
          </p:nvPr>
        </p:nvSpPr>
        <p:spPr>
          <a:xfrm>
            <a:off x="838200" y="6356350"/>
            <a:ext cx="2743200" cy="365125"/>
          </a:xfrm>
          <a:prstGeom prst="rect">
            <a:avLst/>
          </a:prstGeom>
        </p:spPr>
        <p:txBody>
          <a:bodyPr/>
          <a:lstStyle>
            <a:lvl1pPr>
              <a:defRPr>
                <a:solidFill>
                  <a:schemeClr val="bg1"/>
                </a:solidFill>
                <a:latin typeface="Arial" panose="020B0604020202020204" pitchFamily="34" charset="0"/>
                <a:cs typeface="Arial" panose="020B0604020202020204" pitchFamily="34" charset="0"/>
              </a:defRPr>
            </a:lvl1pPr>
          </a:lstStyle>
          <a:p>
            <a:r>
              <a:rPr lang="en-US" dirty="0"/>
              <a:t>Dec. 2019 All-Hands</a:t>
            </a:r>
          </a:p>
        </p:txBody>
      </p:sp>
      <p:sp>
        <p:nvSpPr>
          <p:cNvPr id="8" name="Footer Placeholder 4">
            <a:extLst>
              <a:ext uri="{FF2B5EF4-FFF2-40B4-BE49-F238E27FC236}">
                <a16:creationId xmlns:a16="http://schemas.microsoft.com/office/drawing/2014/main" id="{F93DF32E-73E6-4FE9-9FBE-05FE254867EB}"/>
              </a:ext>
            </a:extLst>
          </p:cNvPr>
          <p:cNvSpPr>
            <a:spLocks noGrp="1"/>
          </p:cNvSpPr>
          <p:nvPr>
            <p:ph type="ftr" sz="quarter" idx="11"/>
          </p:nvPr>
        </p:nvSpPr>
        <p:spPr>
          <a:xfrm>
            <a:off x="4038600" y="6356350"/>
            <a:ext cx="4114800" cy="365125"/>
          </a:xfrm>
          <a:prstGeom prst="rect">
            <a:avLst/>
          </a:prstGeom>
        </p:spPr>
        <p:txBody>
          <a:bodyPr/>
          <a:lstStyle>
            <a:lvl1pPr>
              <a:defRPr>
                <a:solidFill>
                  <a:schemeClr val="bg1"/>
                </a:solidFill>
                <a:latin typeface="Arial" panose="020B0604020202020204" pitchFamily="34" charset="0"/>
                <a:cs typeface="Arial" panose="020B0604020202020204" pitchFamily="34" charset="0"/>
              </a:defRPr>
            </a:lvl1pPr>
          </a:lstStyle>
          <a:p>
            <a:pPr algn="ctr"/>
            <a:r>
              <a:rPr lang="en-US" dirty="0"/>
              <a:t>Luma Project</a:t>
            </a:r>
          </a:p>
        </p:txBody>
      </p:sp>
      <p:sp>
        <p:nvSpPr>
          <p:cNvPr id="9" name="Slide Number Placeholder 5">
            <a:extLst>
              <a:ext uri="{FF2B5EF4-FFF2-40B4-BE49-F238E27FC236}">
                <a16:creationId xmlns:a16="http://schemas.microsoft.com/office/drawing/2014/main" id="{796C8AE8-1D7F-4087-9ADC-11F9DDF00FA4}"/>
              </a:ext>
            </a:extLst>
          </p:cNvPr>
          <p:cNvSpPr>
            <a:spLocks noGrp="1"/>
          </p:cNvSpPr>
          <p:nvPr>
            <p:ph type="sldNum" sz="quarter" idx="12"/>
          </p:nvPr>
        </p:nvSpPr>
        <p:spPr>
          <a:xfrm>
            <a:off x="8610600" y="6356350"/>
            <a:ext cx="2743200" cy="365125"/>
          </a:xfrm>
          <a:prstGeom prst="rect">
            <a:avLst/>
          </a:prstGeom>
        </p:spPr>
        <p:txBody>
          <a:bodyPr/>
          <a:lstStyle>
            <a:lvl1pPr algn="r">
              <a:defRPr>
                <a:solidFill>
                  <a:schemeClr val="bg1"/>
                </a:solidFill>
                <a:latin typeface="Arial" panose="020B0604020202020204" pitchFamily="34" charset="0"/>
                <a:cs typeface="Arial" panose="020B0604020202020204" pitchFamily="34" charset="0"/>
              </a:defRPr>
            </a:lvl1pPr>
          </a:lstStyle>
          <a:p>
            <a:fld id="{DE393ED9-3FAE-4C9F-B5CF-D8F31E5991EB}" type="slidenum">
              <a:rPr lang="en-US" smtClean="0"/>
              <a:pPr/>
              <a:t>‹#›</a:t>
            </a:fld>
            <a:endParaRPr lang="en-US" dirty="0"/>
          </a:p>
        </p:txBody>
      </p:sp>
    </p:spTree>
    <p:extLst>
      <p:ext uri="{BB962C8B-B14F-4D97-AF65-F5344CB8AC3E}">
        <p14:creationId xmlns:p14="http://schemas.microsoft.com/office/powerpoint/2010/main" val="25068012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29D833-D42F-42B2-A7F8-662B7CE68158}"/>
              </a:ext>
            </a:extLst>
          </p:cNvPr>
          <p:cNvSpPr>
            <a:spLocks noGrp="1"/>
          </p:cNvSpPr>
          <p:nvPr>
            <p:ph type="title"/>
          </p:nvPr>
        </p:nvSpPr>
        <p:spPr/>
        <p:txBody>
          <a:bodyPr/>
          <a:lstStyle>
            <a:lvl1pPr>
              <a:defRPr u="sng"/>
            </a:lvl1pPr>
          </a:lstStyle>
          <a:p>
            <a:r>
              <a:rPr lang="en-US" dirty="0"/>
              <a:t>Click to edit Master title style</a:t>
            </a:r>
          </a:p>
        </p:txBody>
      </p:sp>
      <p:sp>
        <p:nvSpPr>
          <p:cNvPr id="3" name="Date Placeholder 2">
            <a:extLst>
              <a:ext uri="{FF2B5EF4-FFF2-40B4-BE49-F238E27FC236}">
                <a16:creationId xmlns:a16="http://schemas.microsoft.com/office/drawing/2014/main" id="{AEBBE03F-83B7-4B9A-9C68-FFDE863BCAE8}"/>
              </a:ext>
            </a:extLst>
          </p:cNvPr>
          <p:cNvSpPr>
            <a:spLocks noGrp="1"/>
          </p:cNvSpPr>
          <p:nvPr>
            <p:ph type="dt" sz="half" idx="10"/>
          </p:nvPr>
        </p:nvSpPr>
        <p:spPr/>
        <p:txBody>
          <a:bodyPr/>
          <a:lstStyle>
            <a:lvl1pPr>
              <a:defRPr/>
            </a:lvl1pPr>
          </a:lstStyle>
          <a:p>
            <a:r>
              <a:rPr lang="en-US" dirty="0"/>
              <a:t>Dec. 2019 All-Hands</a:t>
            </a:r>
          </a:p>
        </p:txBody>
      </p:sp>
      <p:sp>
        <p:nvSpPr>
          <p:cNvPr id="4" name="Footer Placeholder 3">
            <a:extLst>
              <a:ext uri="{FF2B5EF4-FFF2-40B4-BE49-F238E27FC236}">
                <a16:creationId xmlns:a16="http://schemas.microsoft.com/office/drawing/2014/main" id="{FCBB0C26-59B9-469C-838C-8250CE90291C}"/>
              </a:ext>
            </a:extLst>
          </p:cNvPr>
          <p:cNvSpPr>
            <a:spLocks noGrp="1"/>
          </p:cNvSpPr>
          <p:nvPr>
            <p:ph type="ftr" sz="quarter" idx="11"/>
          </p:nvPr>
        </p:nvSpPr>
        <p:spPr/>
        <p:txBody>
          <a:bodyPr/>
          <a:lstStyle/>
          <a:p>
            <a:pPr algn="ctr"/>
            <a:r>
              <a:rPr lang="en-US" dirty="0"/>
              <a:t>Luma Project</a:t>
            </a:r>
          </a:p>
        </p:txBody>
      </p:sp>
      <p:sp>
        <p:nvSpPr>
          <p:cNvPr id="5" name="Slide Number Placeholder 4">
            <a:extLst>
              <a:ext uri="{FF2B5EF4-FFF2-40B4-BE49-F238E27FC236}">
                <a16:creationId xmlns:a16="http://schemas.microsoft.com/office/drawing/2014/main" id="{4533C80D-59AF-4C3D-B5E4-C6DCCE103943}"/>
              </a:ext>
            </a:extLst>
          </p:cNvPr>
          <p:cNvSpPr>
            <a:spLocks noGrp="1"/>
          </p:cNvSpPr>
          <p:nvPr>
            <p:ph type="sldNum" sz="quarter" idx="12"/>
          </p:nvPr>
        </p:nvSpPr>
        <p:spPr/>
        <p:txBody>
          <a:bodyPr/>
          <a:lstStyle/>
          <a:p>
            <a:fld id="{DE393ED9-3FAE-4C9F-B5CF-D8F31E5991EB}" type="slidenum">
              <a:rPr lang="en-US" smtClean="0"/>
              <a:pPr/>
              <a:t>‹#›</a:t>
            </a:fld>
            <a:endParaRPr lang="en-US" dirty="0"/>
          </a:p>
        </p:txBody>
      </p:sp>
      <p:sp>
        <p:nvSpPr>
          <p:cNvPr id="7" name="Chart Placeholder 6">
            <a:extLst>
              <a:ext uri="{FF2B5EF4-FFF2-40B4-BE49-F238E27FC236}">
                <a16:creationId xmlns:a16="http://schemas.microsoft.com/office/drawing/2014/main" id="{B3718742-54E9-45CA-BB78-21F55643C04A}"/>
              </a:ext>
            </a:extLst>
          </p:cNvPr>
          <p:cNvSpPr>
            <a:spLocks noGrp="1"/>
          </p:cNvSpPr>
          <p:nvPr>
            <p:ph type="chart" sz="quarter" idx="13"/>
          </p:nvPr>
        </p:nvSpPr>
        <p:spPr>
          <a:xfrm>
            <a:off x="838200" y="2114550"/>
            <a:ext cx="10515600" cy="3705225"/>
          </a:xfrm>
        </p:spPr>
        <p:txBody>
          <a:bodyPr/>
          <a:lstStyle/>
          <a:p>
            <a:endParaRPr lang="en-US" dirty="0"/>
          </a:p>
        </p:txBody>
      </p:sp>
    </p:spTree>
    <p:extLst>
      <p:ext uri="{BB962C8B-B14F-4D97-AF65-F5344CB8AC3E}">
        <p14:creationId xmlns:p14="http://schemas.microsoft.com/office/powerpoint/2010/main" val="828395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42AD7B-976B-48E1-A882-4095376DD830}"/>
              </a:ext>
            </a:extLst>
          </p:cNvPr>
          <p:cNvSpPr>
            <a:spLocks noGrp="1"/>
          </p:cNvSpPr>
          <p:nvPr>
            <p:ph type="title"/>
          </p:nvPr>
        </p:nvSpPr>
        <p:spPr/>
        <p:txBody>
          <a:bodyPr/>
          <a:lstStyle>
            <a:lvl1pPr>
              <a:defRPr u="sng"/>
            </a:lvl1pPr>
          </a:lstStyle>
          <a:p>
            <a:r>
              <a:rPr lang="en-US" dirty="0"/>
              <a:t>Click to edit Master title style</a:t>
            </a:r>
          </a:p>
        </p:txBody>
      </p:sp>
      <p:sp>
        <p:nvSpPr>
          <p:cNvPr id="3" name="Date Placeholder 2">
            <a:extLst>
              <a:ext uri="{FF2B5EF4-FFF2-40B4-BE49-F238E27FC236}">
                <a16:creationId xmlns:a16="http://schemas.microsoft.com/office/drawing/2014/main" id="{6016703B-33B1-4AE0-828A-A8E62860CE2E}"/>
              </a:ext>
            </a:extLst>
          </p:cNvPr>
          <p:cNvSpPr>
            <a:spLocks noGrp="1"/>
          </p:cNvSpPr>
          <p:nvPr>
            <p:ph type="dt" sz="half" idx="10"/>
          </p:nvPr>
        </p:nvSpPr>
        <p:spPr/>
        <p:txBody>
          <a:bodyPr/>
          <a:lstStyle/>
          <a:p>
            <a:r>
              <a:rPr lang="en-US" dirty="0"/>
              <a:t>Dec. 2019 All-Hands</a:t>
            </a:r>
          </a:p>
        </p:txBody>
      </p:sp>
      <p:sp>
        <p:nvSpPr>
          <p:cNvPr id="4" name="Footer Placeholder 3">
            <a:extLst>
              <a:ext uri="{FF2B5EF4-FFF2-40B4-BE49-F238E27FC236}">
                <a16:creationId xmlns:a16="http://schemas.microsoft.com/office/drawing/2014/main" id="{FF431CC6-9864-412B-9592-15F256FAA431}"/>
              </a:ext>
            </a:extLst>
          </p:cNvPr>
          <p:cNvSpPr>
            <a:spLocks noGrp="1"/>
          </p:cNvSpPr>
          <p:nvPr>
            <p:ph type="ftr" sz="quarter" idx="11"/>
          </p:nvPr>
        </p:nvSpPr>
        <p:spPr/>
        <p:txBody>
          <a:bodyPr/>
          <a:lstStyle/>
          <a:p>
            <a:pPr algn="ctr"/>
            <a:r>
              <a:rPr lang="en-US" dirty="0"/>
              <a:t>Luma Project</a:t>
            </a:r>
          </a:p>
        </p:txBody>
      </p:sp>
      <p:sp>
        <p:nvSpPr>
          <p:cNvPr id="5" name="Slide Number Placeholder 4">
            <a:extLst>
              <a:ext uri="{FF2B5EF4-FFF2-40B4-BE49-F238E27FC236}">
                <a16:creationId xmlns:a16="http://schemas.microsoft.com/office/drawing/2014/main" id="{EB5B1D4C-973B-4C82-9548-444E94E514E6}"/>
              </a:ext>
            </a:extLst>
          </p:cNvPr>
          <p:cNvSpPr>
            <a:spLocks noGrp="1"/>
          </p:cNvSpPr>
          <p:nvPr>
            <p:ph type="sldNum" sz="quarter" idx="12"/>
          </p:nvPr>
        </p:nvSpPr>
        <p:spPr/>
        <p:txBody>
          <a:bodyPr/>
          <a:lstStyle/>
          <a:p>
            <a:fld id="{DE393ED9-3FAE-4C9F-B5CF-D8F31E5991EB}" type="slidenum">
              <a:rPr lang="en-US" smtClean="0"/>
              <a:pPr/>
              <a:t>‹#›</a:t>
            </a:fld>
            <a:endParaRPr lang="en-US" dirty="0"/>
          </a:p>
        </p:txBody>
      </p:sp>
      <p:sp>
        <p:nvSpPr>
          <p:cNvPr id="7" name="Table Placeholder 6">
            <a:extLst>
              <a:ext uri="{FF2B5EF4-FFF2-40B4-BE49-F238E27FC236}">
                <a16:creationId xmlns:a16="http://schemas.microsoft.com/office/drawing/2014/main" id="{FB2448F2-0511-4FB2-8282-7063F4CD9447}"/>
              </a:ext>
            </a:extLst>
          </p:cNvPr>
          <p:cNvSpPr>
            <a:spLocks noGrp="1"/>
          </p:cNvSpPr>
          <p:nvPr>
            <p:ph type="tbl" sz="quarter" idx="13"/>
          </p:nvPr>
        </p:nvSpPr>
        <p:spPr>
          <a:xfrm>
            <a:off x="838200" y="2000250"/>
            <a:ext cx="10515600" cy="3981450"/>
          </a:xfrm>
        </p:spPr>
        <p:txBody>
          <a:bodyPr/>
          <a:lstStyle/>
          <a:p>
            <a:endParaRPr lang="en-US" dirty="0"/>
          </a:p>
        </p:txBody>
      </p:sp>
    </p:spTree>
    <p:extLst>
      <p:ext uri="{BB962C8B-B14F-4D97-AF65-F5344CB8AC3E}">
        <p14:creationId xmlns:p14="http://schemas.microsoft.com/office/powerpoint/2010/main" val="598047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E5E75B-816E-488F-BE5F-36308929EFF3}"/>
              </a:ext>
            </a:extLst>
          </p:cNvPr>
          <p:cNvSpPr>
            <a:spLocks noGrp="1"/>
          </p:cNvSpPr>
          <p:nvPr>
            <p:ph type="title"/>
          </p:nvPr>
        </p:nvSpPr>
        <p:spPr/>
        <p:txBody>
          <a:bodyPr/>
          <a:lstStyle>
            <a:lvl1pPr>
              <a:defRPr u="sng"/>
            </a:lvl1pPr>
          </a:lstStyle>
          <a:p>
            <a:r>
              <a:rPr lang="en-US" dirty="0"/>
              <a:t>Click to edit Master title style</a:t>
            </a:r>
          </a:p>
        </p:txBody>
      </p:sp>
      <p:sp>
        <p:nvSpPr>
          <p:cNvPr id="3" name="Date Placeholder 2">
            <a:extLst>
              <a:ext uri="{FF2B5EF4-FFF2-40B4-BE49-F238E27FC236}">
                <a16:creationId xmlns:a16="http://schemas.microsoft.com/office/drawing/2014/main" id="{7E71C034-E574-4F11-A805-4454DA3F7CDE}"/>
              </a:ext>
            </a:extLst>
          </p:cNvPr>
          <p:cNvSpPr>
            <a:spLocks noGrp="1"/>
          </p:cNvSpPr>
          <p:nvPr>
            <p:ph type="dt" sz="half" idx="10"/>
          </p:nvPr>
        </p:nvSpPr>
        <p:spPr/>
        <p:txBody>
          <a:bodyPr/>
          <a:lstStyle/>
          <a:p>
            <a:r>
              <a:rPr lang="en-US" dirty="0"/>
              <a:t>Dec. 2019 All-Hands</a:t>
            </a:r>
          </a:p>
        </p:txBody>
      </p:sp>
      <p:sp>
        <p:nvSpPr>
          <p:cNvPr id="4" name="Footer Placeholder 3">
            <a:extLst>
              <a:ext uri="{FF2B5EF4-FFF2-40B4-BE49-F238E27FC236}">
                <a16:creationId xmlns:a16="http://schemas.microsoft.com/office/drawing/2014/main" id="{C34EEF1F-F6CE-4B81-B25F-A8991CC7A0FF}"/>
              </a:ext>
            </a:extLst>
          </p:cNvPr>
          <p:cNvSpPr>
            <a:spLocks noGrp="1"/>
          </p:cNvSpPr>
          <p:nvPr>
            <p:ph type="ftr" sz="quarter" idx="11"/>
          </p:nvPr>
        </p:nvSpPr>
        <p:spPr/>
        <p:txBody>
          <a:bodyPr/>
          <a:lstStyle/>
          <a:p>
            <a:pPr algn="ctr"/>
            <a:r>
              <a:rPr lang="en-US" dirty="0"/>
              <a:t>Luma Project</a:t>
            </a:r>
          </a:p>
        </p:txBody>
      </p:sp>
      <p:sp>
        <p:nvSpPr>
          <p:cNvPr id="5" name="Slide Number Placeholder 4">
            <a:extLst>
              <a:ext uri="{FF2B5EF4-FFF2-40B4-BE49-F238E27FC236}">
                <a16:creationId xmlns:a16="http://schemas.microsoft.com/office/drawing/2014/main" id="{68610308-6E1C-4591-88E0-75F90C87EA31}"/>
              </a:ext>
            </a:extLst>
          </p:cNvPr>
          <p:cNvSpPr>
            <a:spLocks noGrp="1"/>
          </p:cNvSpPr>
          <p:nvPr>
            <p:ph type="sldNum" sz="quarter" idx="12"/>
          </p:nvPr>
        </p:nvSpPr>
        <p:spPr/>
        <p:txBody>
          <a:bodyPr/>
          <a:lstStyle/>
          <a:p>
            <a:fld id="{DE393ED9-3FAE-4C9F-B5CF-D8F31E5991EB}" type="slidenum">
              <a:rPr lang="en-US" smtClean="0"/>
              <a:pPr/>
              <a:t>‹#›</a:t>
            </a:fld>
            <a:endParaRPr lang="en-US" dirty="0"/>
          </a:p>
        </p:txBody>
      </p:sp>
      <p:sp>
        <p:nvSpPr>
          <p:cNvPr id="7" name="Picture Placeholder 6">
            <a:extLst>
              <a:ext uri="{FF2B5EF4-FFF2-40B4-BE49-F238E27FC236}">
                <a16:creationId xmlns:a16="http://schemas.microsoft.com/office/drawing/2014/main" id="{E582620B-1249-4430-9374-7A4F5B8E1BFC}"/>
              </a:ext>
            </a:extLst>
          </p:cNvPr>
          <p:cNvSpPr>
            <a:spLocks noGrp="1"/>
          </p:cNvSpPr>
          <p:nvPr>
            <p:ph type="pic" sz="quarter" idx="13"/>
          </p:nvPr>
        </p:nvSpPr>
        <p:spPr>
          <a:xfrm>
            <a:off x="838200" y="2162175"/>
            <a:ext cx="10515600" cy="3990975"/>
          </a:xfrm>
        </p:spPr>
        <p:txBody>
          <a:bodyPr/>
          <a:lstStyle/>
          <a:p>
            <a:endParaRPr lang="en-US" dirty="0"/>
          </a:p>
        </p:txBody>
      </p:sp>
    </p:spTree>
    <p:extLst>
      <p:ext uri="{BB962C8B-B14F-4D97-AF65-F5344CB8AC3E}">
        <p14:creationId xmlns:p14="http://schemas.microsoft.com/office/powerpoint/2010/main" val="33582837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3906377-BEC5-43B9-9FC6-92ECD967ED3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B8163D57-93E5-4557-9915-BFB65D6BA46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Rectangle 9">
            <a:extLst>
              <a:ext uri="{FF2B5EF4-FFF2-40B4-BE49-F238E27FC236}">
                <a16:creationId xmlns:a16="http://schemas.microsoft.com/office/drawing/2014/main" id="{E486875C-26B0-471C-B373-8BD794CD04E0}"/>
              </a:ext>
            </a:extLst>
          </p:cNvPr>
          <p:cNvSpPr/>
          <p:nvPr userDrawn="1"/>
        </p:nvSpPr>
        <p:spPr>
          <a:xfrm>
            <a:off x="1" y="6400800"/>
            <a:ext cx="12192000" cy="457200"/>
          </a:xfrm>
          <a:prstGeom prst="rect">
            <a:avLst/>
          </a:prstGeom>
          <a:solidFill>
            <a:srgbClr val="092F57"/>
          </a:solidFill>
          <a:ln w="15875" cap="flat" cmpd="sng" algn="ctr">
            <a:noFill/>
            <a:prstDash val="solid"/>
          </a:ln>
          <a:effectLst/>
        </p:spPr>
      </p:sp>
      <p:sp>
        <p:nvSpPr>
          <p:cNvPr id="11" name="Rectangle 10">
            <a:extLst>
              <a:ext uri="{FF2B5EF4-FFF2-40B4-BE49-F238E27FC236}">
                <a16:creationId xmlns:a16="http://schemas.microsoft.com/office/drawing/2014/main" id="{C44777E6-94AE-4F6A-8340-8AFE46F83B29}"/>
              </a:ext>
            </a:extLst>
          </p:cNvPr>
          <p:cNvSpPr/>
          <p:nvPr userDrawn="1"/>
        </p:nvSpPr>
        <p:spPr>
          <a:xfrm>
            <a:off x="0" y="6334316"/>
            <a:ext cx="12192001" cy="65998"/>
          </a:xfrm>
          <a:prstGeom prst="rect">
            <a:avLst/>
          </a:prstGeom>
          <a:solidFill>
            <a:srgbClr val="FFB81C"/>
          </a:solidFill>
          <a:ln w="15875" cap="flat" cmpd="sng" algn="ctr">
            <a:noFill/>
            <a:prstDash val="solid"/>
          </a:ln>
          <a:effectLst/>
        </p:spPr>
      </p:sp>
      <p:sp>
        <p:nvSpPr>
          <p:cNvPr id="13" name="Date Placeholder 3">
            <a:extLst>
              <a:ext uri="{FF2B5EF4-FFF2-40B4-BE49-F238E27FC236}">
                <a16:creationId xmlns:a16="http://schemas.microsoft.com/office/drawing/2014/main" id="{52A6F5EB-5EBE-4A7C-A359-8837B8B68B00}"/>
              </a:ext>
            </a:extLst>
          </p:cNvPr>
          <p:cNvSpPr>
            <a:spLocks noGrp="1"/>
          </p:cNvSpPr>
          <p:nvPr>
            <p:ph type="dt" sz="half" idx="2"/>
          </p:nvPr>
        </p:nvSpPr>
        <p:spPr>
          <a:xfrm>
            <a:off x="838200" y="6356350"/>
            <a:ext cx="2743200" cy="365125"/>
          </a:xfrm>
          <a:prstGeom prst="rect">
            <a:avLst/>
          </a:prstGeom>
        </p:spPr>
        <p:txBody>
          <a:bodyPr/>
          <a:lstStyle>
            <a:lvl1pPr>
              <a:defRPr>
                <a:solidFill>
                  <a:schemeClr val="bg1"/>
                </a:solidFill>
                <a:latin typeface="Arial" panose="020B0604020202020204" pitchFamily="34" charset="0"/>
                <a:cs typeface="Arial" panose="020B0604020202020204" pitchFamily="34" charset="0"/>
              </a:defRPr>
            </a:lvl1pPr>
          </a:lstStyle>
          <a:p>
            <a:r>
              <a:rPr lang="en-US" dirty="0"/>
              <a:t>Dec. 2019 All-Hands</a:t>
            </a:r>
          </a:p>
        </p:txBody>
      </p:sp>
      <p:sp>
        <p:nvSpPr>
          <p:cNvPr id="14" name="Footer Placeholder 4">
            <a:extLst>
              <a:ext uri="{FF2B5EF4-FFF2-40B4-BE49-F238E27FC236}">
                <a16:creationId xmlns:a16="http://schemas.microsoft.com/office/drawing/2014/main" id="{420DDDD0-3087-4D8A-A637-BF39CA171F49}"/>
              </a:ext>
            </a:extLst>
          </p:cNvPr>
          <p:cNvSpPr>
            <a:spLocks noGrp="1"/>
          </p:cNvSpPr>
          <p:nvPr>
            <p:ph type="ftr" sz="quarter" idx="3"/>
          </p:nvPr>
        </p:nvSpPr>
        <p:spPr>
          <a:xfrm>
            <a:off x="4038600" y="6356350"/>
            <a:ext cx="4114800" cy="365125"/>
          </a:xfrm>
          <a:prstGeom prst="rect">
            <a:avLst/>
          </a:prstGeom>
        </p:spPr>
        <p:txBody>
          <a:bodyPr/>
          <a:lstStyle>
            <a:lvl1pPr>
              <a:defRPr>
                <a:solidFill>
                  <a:schemeClr val="bg1"/>
                </a:solidFill>
                <a:latin typeface="Arial" panose="020B0604020202020204" pitchFamily="34" charset="0"/>
                <a:cs typeface="Arial" panose="020B0604020202020204" pitchFamily="34" charset="0"/>
              </a:defRPr>
            </a:lvl1pPr>
          </a:lstStyle>
          <a:p>
            <a:pPr algn="ctr"/>
            <a:r>
              <a:rPr lang="en-US" dirty="0"/>
              <a:t>Luma Project</a:t>
            </a:r>
          </a:p>
        </p:txBody>
      </p:sp>
      <p:sp>
        <p:nvSpPr>
          <p:cNvPr id="15" name="Slide Number Placeholder 5">
            <a:extLst>
              <a:ext uri="{FF2B5EF4-FFF2-40B4-BE49-F238E27FC236}">
                <a16:creationId xmlns:a16="http://schemas.microsoft.com/office/drawing/2014/main" id="{B145C7B9-CEC3-4805-BE21-06731464084D}"/>
              </a:ext>
            </a:extLst>
          </p:cNvPr>
          <p:cNvSpPr>
            <a:spLocks noGrp="1"/>
          </p:cNvSpPr>
          <p:nvPr>
            <p:ph type="sldNum" sz="quarter" idx="4"/>
          </p:nvPr>
        </p:nvSpPr>
        <p:spPr>
          <a:xfrm>
            <a:off x="8610600" y="6451600"/>
            <a:ext cx="2743200" cy="365125"/>
          </a:xfrm>
          <a:prstGeom prst="rect">
            <a:avLst/>
          </a:prstGeom>
        </p:spPr>
        <p:txBody>
          <a:bodyPr/>
          <a:lstStyle>
            <a:lvl1pPr algn="r">
              <a:defRPr>
                <a:solidFill>
                  <a:schemeClr val="bg1"/>
                </a:solidFill>
                <a:latin typeface="Arial" panose="020B0604020202020204" pitchFamily="34" charset="0"/>
                <a:cs typeface="Arial" panose="020B0604020202020204" pitchFamily="34" charset="0"/>
              </a:defRPr>
            </a:lvl1pPr>
          </a:lstStyle>
          <a:p>
            <a:fld id="{DE393ED9-3FAE-4C9F-B5CF-D8F31E5991EB}" type="slidenum">
              <a:rPr lang="en-US" smtClean="0"/>
              <a:pPr/>
              <a:t>‹#›</a:t>
            </a:fld>
            <a:endParaRPr lang="en-US" dirty="0"/>
          </a:p>
        </p:txBody>
      </p:sp>
    </p:spTree>
    <p:extLst>
      <p:ext uri="{BB962C8B-B14F-4D97-AF65-F5344CB8AC3E}">
        <p14:creationId xmlns:p14="http://schemas.microsoft.com/office/powerpoint/2010/main" val="12274860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60" r:id="rId7"/>
    <p:sldLayoutId id="2147483661" r:id="rId8"/>
    <p:sldLayoutId id="2147483662" r:id="rId9"/>
    <p:sldLayoutId id="2147483655" r:id="rId10"/>
    <p:sldLayoutId id="2147483656" r:id="rId11"/>
    <p:sldLayoutId id="2147483657" r:id="rId12"/>
    <p:sldLayoutId id="2147483658" r:id="rId13"/>
    <p:sldLayoutId id="2147483659" r:id="rId14"/>
    <p:sldLayoutId id="2147483663" r:id="rId15"/>
    <p:sldLayoutId id="2147483664" r:id="rId16"/>
  </p:sldLayoutIdLst>
  <p:hf hdr="0" ftr="0" dt="0"/>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png"/><Relationship Id="rId12" Type="http://schemas.openxmlformats.org/officeDocument/2006/relationships/image" Target="../media/image15.png"/><Relationship Id="rId2" Type="http://schemas.openxmlformats.org/officeDocument/2006/relationships/image" Target="../media/image5.png"/><Relationship Id="rId1" Type="http://schemas.openxmlformats.org/officeDocument/2006/relationships/slideLayout" Target="../slideLayouts/slideLayout16.xml"/><Relationship Id="rId6" Type="http://schemas.openxmlformats.org/officeDocument/2006/relationships/image" Target="../media/image9.png"/><Relationship Id="rId11" Type="http://schemas.openxmlformats.org/officeDocument/2006/relationships/image" Target="../media/image14.png"/><Relationship Id="rId5" Type="http://schemas.openxmlformats.org/officeDocument/2006/relationships/image" Target="../media/image8.pn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3" Type="http://schemas.openxmlformats.org/officeDocument/2006/relationships/image" Target="../media/image16.jpg"/><Relationship Id="rId7" Type="http://schemas.openxmlformats.org/officeDocument/2006/relationships/image" Target="../media/image20.png"/><Relationship Id="rId2" Type="http://schemas.openxmlformats.org/officeDocument/2006/relationships/notesSlide" Target="../notesSlides/notesSlide2.xml"/><Relationship Id="rId1" Type="http://schemas.openxmlformats.org/officeDocument/2006/relationships/slideLayout" Target="../slideLayouts/slideLayout15.xml"/><Relationship Id="rId6" Type="http://schemas.openxmlformats.org/officeDocument/2006/relationships/image" Target="../media/image19.jpeg"/><Relationship Id="rId5" Type="http://schemas.openxmlformats.org/officeDocument/2006/relationships/image" Target="../media/image18.jpeg"/><Relationship Id="rId4" Type="http://schemas.openxmlformats.org/officeDocument/2006/relationships/image" Target="../media/image17.jp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5.xml"/></Relationships>
</file>

<file path=ppt/slides/_rels/slide31.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29.xml"/><Relationship Id="rId1" Type="http://schemas.openxmlformats.org/officeDocument/2006/relationships/slideLayout" Target="../slideLayouts/slideLayout15.xml"/></Relationships>
</file>

<file path=ppt/slides/_rels/slide32.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15.xml"/><Relationship Id="rId6" Type="http://schemas.openxmlformats.org/officeDocument/2006/relationships/image" Target="../media/image27.png"/><Relationship Id="rId5" Type="http://schemas.openxmlformats.org/officeDocument/2006/relationships/image" Target="../media/image26.png"/><Relationship Id="rId4" Type="http://schemas.openxmlformats.org/officeDocument/2006/relationships/image" Target="../media/image25.png"/></Relationships>
</file>

<file path=ppt/slides/_rels/slide33.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1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5.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5.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5.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5.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5.xml"/></Relationships>
</file>

<file path=ppt/slides/_rels/slide43.xml.rels><?xml version="1.0" encoding="UTF-8" standalone="yes"?>
<Relationships xmlns="http://schemas.openxmlformats.org/package/2006/relationships"><Relationship Id="rId3" Type="http://schemas.openxmlformats.org/officeDocument/2006/relationships/hyperlink" Target="mailto:Luma@sco.idaho.gov" TargetMode="External"/><Relationship Id="rId2" Type="http://schemas.openxmlformats.org/officeDocument/2006/relationships/notesSlide" Target="../notesSlides/notesSlide38.xml"/><Relationship Id="rId1" Type="http://schemas.openxmlformats.org/officeDocument/2006/relationships/slideLayout" Target="../slideLayouts/slideLayout15.xml"/></Relationships>
</file>

<file path=ppt/slides/_rels/slide44.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39.xml"/><Relationship Id="rId1" Type="http://schemas.openxmlformats.org/officeDocument/2006/relationships/slideLayout" Target="../slideLayouts/slideLayout15.xml"/><Relationship Id="rId4" Type="http://schemas.openxmlformats.org/officeDocument/2006/relationships/image" Target="../media/image17.jp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3808649" y="4723843"/>
            <a:ext cx="4557684" cy="1288698"/>
          </a:xfrm>
          <a:prstGeom prst="rect">
            <a:avLst/>
          </a:prstGeom>
          <a:blipFill>
            <a:blip r:embed="rId2" cstate="print"/>
            <a:stretch>
              <a:fillRect/>
            </a:stretch>
          </a:blipFill>
        </p:spPr>
        <p:txBody>
          <a:bodyPr wrap="square" lIns="0" tIns="0" rIns="0" bIns="0" rtlCol="0"/>
          <a:lstStyle/>
          <a:p>
            <a:endParaRPr dirty="0"/>
          </a:p>
        </p:txBody>
      </p:sp>
      <p:sp>
        <p:nvSpPr>
          <p:cNvPr id="4" name="object 4"/>
          <p:cNvSpPr/>
          <p:nvPr/>
        </p:nvSpPr>
        <p:spPr>
          <a:xfrm>
            <a:off x="5655564" y="5123688"/>
            <a:ext cx="292260" cy="329742"/>
          </a:xfrm>
          <a:prstGeom prst="rect">
            <a:avLst/>
          </a:prstGeom>
          <a:blipFill>
            <a:blip r:embed="rId3" cstate="print"/>
            <a:stretch>
              <a:fillRect/>
            </a:stretch>
          </a:blipFill>
        </p:spPr>
        <p:txBody>
          <a:bodyPr wrap="square" lIns="0" tIns="0" rIns="0" bIns="0" rtlCol="0"/>
          <a:lstStyle/>
          <a:p>
            <a:endParaRPr dirty="0"/>
          </a:p>
        </p:txBody>
      </p:sp>
      <p:sp>
        <p:nvSpPr>
          <p:cNvPr id="5" name="object 5"/>
          <p:cNvSpPr/>
          <p:nvPr/>
        </p:nvSpPr>
        <p:spPr>
          <a:xfrm>
            <a:off x="5655564" y="5486400"/>
            <a:ext cx="262521" cy="256324"/>
          </a:xfrm>
          <a:prstGeom prst="rect">
            <a:avLst/>
          </a:prstGeom>
          <a:blipFill>
            <a:blip r:embed="rId4" cstate="print"/>
            <a:stretch>
              <a:fillRect/>
            </a:stretch>
          </a:blipFill>
        </p:spPr>
        <p:txBody>
          <a:bodyPr wrap="square" lIns="0" tIns="0" rIns="0" bIns="0" rtlCol="0"/>
          <a:lstStyle/>
          <a:p>
            <a:endParaRPr dirty="0"/>
          </a:p>
        </p:txBody>
      </p:sp>
      <p:sp>
        <p:nvSpPr>
          <p:cNvPr id="6" name="object 6"/>
          <p:cNvSpPr/>
          <p:nvPr/>
        </p:nvSpPr>
        <p:spPr>
          <a:xfrm>
            <a:off x="5489447" y="5728715"/>
            <a:ext cx="243785" cy="243776"/>
          </a:xfrm>
          <a:prstGeom prst="rect">
            <a:avLst/>
          </a:prstGeom>
          <a:blipFill>
            <a:blip r:embed="rId5" cstate="print"/>
            <a:stretch>
              <a:fillRect/>
            </a:stretch>
          </a:blipFill>
        </p:spPr>
        <p:txBody>
          <a:bodyPr wrap="square" lIns="0" tIns="0" rIns="0" bIns="0" rtlCol="0"/>
          <a:lstStyle/>
          <a:p>
            <a:endParaRPr dirty="0"/>
          </a:p>
        </p:txBody>
      </p:sp>
      <p:sp>
        <p:nvSpPr>
          <p:cNvPr id="7" name="object 7"/>
          <p:cNvSpPr/>
          <p:nvPr/>
        </p:nvSpPr>
        <p:spPr>
          <a:xfrm>
            <a:off x="5250180" y="5850635"/>
            <a:ext cx="237577" cy="225042"/>
          </a:xfrm>
          <a:prstGeom prst="rect">
            <a:avLst/>
          </a:prstGeom>
          <a:blipFill>
            <a:blip r:embed="rId6" cstate="print"/>
            <a:stretch>
              <a:fillRect/>
            </a:stretch>
          </a:blipFill>
        </p:spPr>
        <p:txBody>
          <a:bodyPr wrap="square" lIns="0" tIns="0" rIns="0" bIns="0" rtlCol="0"/>
          <a:lstStyle/>
          <a:p>
            <a:endParaRPr dirty="0"/>
          </a:p>
        </p:txBody>
      </p:sp>
      <p:sp>
        <p:nvSpPr>
          <p:cNvPr id="8" name="object 8"/>
          <p:cNvSpPr/>
          <p:nvPr/>
        </p:nvSpPr>
        <p:spPr>
          <a:xfrm>
            <a:off x="5036820" y="5835396"/>
            <a:ext cx="221500" cy="228622"/>
          </a:xfrm>
          <a:prstGeom prst="rect">
            <a:avLst/>
          </a:prstGeom>
          <a:blipFill>
            <a:blip r:embed="rId7" cstate="print"/>
            <a:stretch>
              <a:fillRect/>
            </a:stretch>
          </a:blipFill>
        </p:spPr>
        <p:txBody>
          <a:bodyPr wrap="square" lIns="0" tIns="0" rIns="0" bIns="0" rtlCol="0"/>
          <a:lstStyle/>
          <a:p>
            <a:endParaRPr dirty="0"/>
          </a:p>
        </p:txBody>
      </p:sp>
      <p:sp>
        <p:nvSpPr>
          <p:cNvPr id="9" name="object 9"/>
          <p:cNvSpPr/>
          <p:nvPr/>
        </p:nvSpPr>
        <p:spPr>
          <a:xfrm>
            <a:off x="4852415" y="5774435"/>
            <a:ext cx="197269" cy="190896"/>
          </a:xfrm>
          <a:prstGeom prst="rect">
            <a:avLst/>
          </a:prstGeom>
          <a:blipFill>
            <a:blip r:embed="rId8" cstate="print"/>
            <a:stretch>
              <a:fillRect/>
            </a:stretch>
          </a:blipFill>
        </p:spPr>
        <p:txBody>
          <a:bodyPr wrap="square" lIns="0" tIns="0" rIns="0" bIns="0" rtlCol="0"/>
          <a:lstStyle/>
          <a:p>
            <a:endParaRPr dirty="0"/>
          </a:p>
        </p:txBody>
      </p:sp>
      <p:sp>
        <p:nvSpPr>
          <p:cNvPr id="10" name="object 10"/>
          <p:cNvSpPr/>
          <p:nvPr/>
        </p:nvSpPr>
        <p:spPr>
          <a:xfrm>
            <a:off x="4649724" y="5487923"/>
            <a:ext cx="178040" cy="170027"/>
          </a:xfrm>
          <a:prstGeom prst="rect">
            <a:avLst/>
          </a:prstGeom>
          <a:blipFill>
            <a:blip r:embed="rId9" cstate="print"/>
            <a:stretch>
              <a:fillRect/>
            </a:stretch>
          </a:blipFill>
        </p:spPr>
        <p:txBody>
          <a:bodyPr wrap="square" lIns="0" tIns="0" rIns="0" bIns="0" rtlCol="0"/>
          <a:lstStyle/>
          <a:p>
            <a:endParaRPr dirty="0"/>
          </a:p>
        </p:txBody>
      </p:sp>
      <p:sp>
        <p:nvSpPr>
          <p:cNvPr id="11" name="object 11"/>
          <p:cNvSpPr/>
          <p:nvPr/>
        </p:nvSpPr>
        <p:spPr>
          <a:xfrm>
            <a:off x="4732020" y="5640323"/>
            <a:ext cx="157683" cy="171983"/>
          </a:xfrm>
          <a:prstGeom prst="rect">
            <a:avLst/>
          </a:prstGeom>
          <a:blipFill>
            <a:blip r:embed="rId10" cstate="print"/>
            <a:stretch>
              <a:fillRect/>
            </a:stretch>
          </a:blipFill>
        </p:spPr>
        <p:txBody>
          <a:bodyPr wrap="square" lIns="0" tIns="0" rIns="0" bIns="0" rtlCol="0"/>
          <a:lstStyle/>
          <a:p>
            <a:endParaRPr dirty="0"/>
          </a:p>
        </p:txBody>
      </p:sp>
      <p:sp>
        <p:nvSpPr>
          <p:cNvPr id="12" name="object 12"/>
          <p:cNvSpPr/>
          <p:nvPr/>
        </p:nvSpPr>
        <p:spPr>
          <a:xfrm>
            <a:off x="4640579" y="5321808"/>
            <a:ext cx="158686" cy="158534"/>
          </a:xfrm>
          <a:prstGeom prst="rect">
            <a:avLst/>
          </a:prstGeom>
          <a:blipFill>
            <a:blip r:embed="rId11" cstate="print"/>
            <a:stretch>
              <a:fillRect/>
            </a:stretch>
          </a:blipFill>
        </p:spPr>
        <p:txBody>
          <a:bodyPr wrap="square" lIns="0" tIns="0" rIns="0" bIns="0" rtlCol="0"/>
          <a:lstStyle/>
          <a:p>
            <a:endParaRPr dirty="0"/>
          </a:p>
        </p:txBody>
      </p:sp>
      <p:sp>
        <p:nvSpPr>
          <p:cNvPr id="13" name="object 13"/>
          <p:cNvSpPr/>
          <p:nvPr/>
        </p:nvSpPr>
        <p:spPr>
          <a:xfrm>
            <a:off x="4637532" y="5172455"/>
            <a:ext cx="152588" cy="146462"/>
          </a:xfrm>
          <a:prstGeom prst="rect">
            <a:avLst/>
          </a:prstGeom>
          <a:blipFill>
            <a:blip r:embed="rId12" cstate="print"/>
            <a:stretch>
              <a:fillRect/>
            </a:stretch>
          </a:blipFill>
        </p:spPr>
        <p:txBody>
          <a:bodyPr wrap="square" lIns="0" tIns="0" rIns="0" bIns="0" rtlCol="0"/>
          <a:lstStyle/>
          <a:p>
            <a:endParaRPr dirty="0"/>
          </a:p>
        </p:txBody>
      </p:sp>
      <p:sp>
        <p:nvSpPr>
          <p:cNvPr id="14" name="object 14"/>
          <p:cNvSpPr txBox="1">
            <a:spLocks noGrp="1"/>
          </p:cNvSpPr>
          <p:nvPr>
            <p:ph type="ctrTitle"/>
          </p:nvPr>
        </p:nvSpPr>
        <p:spPr>
          <a:xfrm>
            <a:off x="1051560" y="1738999"/>
            <a:ext cx="10088880" cy="1398460"/>
          </a:xfrm>
          <a:prstGeom prst="rect">
            <a:avLst/>
          </a:prstGeom>
        </p:spPr>
        <p:txBody>
          <a:bodyPr vert="horz" wrap="square" lIns="0" tIns="13335" rIns="0" bIns="0" rtlCol="0">
            <a:spAutoFit/>
          </a:bodyPr>
          <a:lstStyle/>
          <a:p>
            <a:pPr algn="ctr"/>
            <a:r>
              <a:rPr lang="en-US" dirty="0"/>
              <a:t>Chart of Accounts Agency Build-out</a:t>
            </a:r>
            <a:br>
              <a:rPr lang="en-US" dirty="0"/>
            </a:br>
            <a:r>
              <a:rPr lang="en-US" dirty="0"/>
              <a:t>Kickoff Meeting</a:t>
            </a:r>
          </a:p>
        </p:txBody>
      </p:sp>
      <p:sp>
        <p:nvSpPr>
          <p:cNvPr id="15" name="object 15"/>
          <p:cNvSpPr txBox="1"/>
          <p:nvPr/>
        </p:nvSpPr>
        <p:spPr>
          <a:xfrm>
            <a:off x="4827764" y="3461044"/>
            <a:ext cx="2233435" cy="321242"/>
          </a:xfrm>
          <a:prstGeom prst="rect">
            <a:avLst/>
          </a:prstGeom>
        </p:spPr>
        <p:txBody>
          <a:bodyPr vert="horz" wrap="square" lIns="0" tIns="13335" rIns="0" bIns="0" rtlCol="0">
            <a:spAutoFit/>
          </a:bodyPr>
          <a:lstStyle/>
          <a:p>
            <a:pPr marL="12700">
              <a:lnSpc>
                <a:spcPct val="100000"/>
              </a:lnSpc>
              <a:spcBef>
                <a:spcPts val="105"/>
              </a:spcBef>
            </a:pPr>
            <a:r>
              <a:rPr lang="en-US" sz="2000" dirty="0">
                <a:solidFill>
                  <a:srgbClr val="002060"/>
                </a:solidFill>
                <a:latin typeface="Arial"/>
                <a:cs typeface="Arial"/>
              </a:rPr>
              <a:t>March 11-12, 2020</a:t>
            </a:r>
            <a:endParaRPr sz="2000" dirty="0">
              <a:solidFill>
                <a:srgbClr val="002060"/>
              </a:solidFill>
              <a:latin typeface="Arial"/>
              <a:cs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extBox 39">
            <a:extLst>
              <a:ext uri="{FF2B5EF4-FFF2-40B4-BE49-F238E27FC236}">
                <a16:creationId xmlns:a16="http://schemas.microsoft.com/office/drawing/2014/main" id="{A10BC268-8D42-4BF1-A1C6-8191583E6A7D}"/>
              </a:ext>
            </a:extLst>
          </p:cNvPr>
          <p:cNvSpPr txBox="1"/>
          <p:nvPr/>
        </p:nvSpPr>
        <p:spPr>
          <a:xfrm>
            <a:off x="295275" y="142875"/>
            <a:ext cx="7605517" cy="738664"/>
          </a:xfrm>
          <a:prstGeom prst="rect">
            <a:avLst/>
          </a:prstGeom>
          <a:noFill/>
        </p:spPr>
        <p:txBody>
          <a:bodyPr wrap="square" rtlCol="0">
            <a:spAutoFit/>
          </a:bodyPr>
          <a:lstStyle/>
          <a:p>
            <a:r>
              <a:rPr lang="en-US" sz="4200" dirty="0">
                <a:latin typeface="Arial" panose="020B0604020202020204" pitchFamily="34" charset="0"/>
                <a:cs typeface="Arial" panose="020B0604020202020204" pitchFamily="34" charset="0"/>
              </a:rPr>
              <a:t>Project Dimension</a:t>
            </a:r>
          </a:p>
        </p:txBody>
      </p:sp>
      <p:sp>
        <p:nvSpPr>
          <p:cNvPr id="96" name="TextBox 95">
            <a:extLst>
              <a:ext uri="{FF2B5EF4-FFF2-40B4-BE49-F238E27FC236}">
                <a16:creationId xmlns:a16="http://schemas.microsoft.com/office/drawing/2014/main" id="{EEBBF075-C0F1-4FE2-A853-211F0B44E2EC}"/>
              </a:ext>
            </a:extLst>
          </p:cNvPr>
          <p:cNvSpPr txBox="1"/>
          <p:nvPr/>
        </p:nvSpPr>
        <p:spPr>
          <a:xfrm>
            <a:off x="288185" y="752481"/>
            <a:ext cx="11608540" cy="830997"/>
          </a:xfrm>
          <a:prstGeom prst="rect">
            <a:avLst/>
          </a:prstGeom>
          <a:noFill/>
        </p:spPr>
        <p:txBody>
          <a:bodyPr wrap="square" rtlCol="0">
            <a:spAutoFit/>
          </a:bodyPr>
          <a:lstStyle/>
          <a:p>
            <a:r>
              <a:rPr lang="en-US" sz="1600" dirty="0">
                <a:latin typeface="Arial" panose="020B0604020202020204" pitchFamily="34" charset="0"/>
                <a:ea typeface="Verdana" panose="020B0604030504040204" pitchFamily="34" charset="0"/>
                <a:cs typeface="Arial" panose="020B0604020202020204" pitchFamily="34" charset="0"/>
              </a:rPr>
              <a:t>Used to capture transactional data on agency-specific activities or efforts usually with a planned end date. May also be used to silo financial activity into a discrete ledger to simplify reconciliation and record-keeping. For example: cost allocation pools, ongoing billings to outside entities for work performed, co-location and rental agreements.</a:t>
            </a:r>
          </a:p>
        </p:txBody>
      </p:sp>
      <p:grpSp>
        <p:nvGrpSpPr>
          <p:cNvPr id="3" name="Group 2">
            <a:extLst>
              <a:ext uri="{FF2B5EF4-FFF2-40B4-BE49-F238E27FC236}">
                <a16:creationId xmlns:a16="http://schemas.microsoft.com/office/drawing/2014/main" id="{45403598-2C54-4521-A53D-BEFF067F44A9}"/>
              </a:ext>
            </a:extLst>
          </p:cNvPr>
          <p:cNvGrpSpPr/>
          <p:nvPr/>
        </p:nvGrpSpPr>
        <p:grpSpPr>
          <a:xfrm>
            <a:off x="6139061" y="1598888"/>
            <a:ext cx="4665063" cy="4571719"/>
            <a:chOff x="6139061" y="1598888"/>
            <a:chExt cx="4665063" cy="4571719"/>
          </a:xfrm>
        </p:grpSpPr>
        <p:sp>
          <p:nvSpPr>
            <p:cNvPr id="41" name="Rectangle 40">
              <a:extLst>
                <a:ext uri="{FF2B5EF4-FFF2-40B4-BE49-F238E27FC236}">
                  <a16:creationId xmlns:a16="http://schemas.microsoft.com/office/drawing/2014/main" id="{970A6899-264D-4942-9F59-C68B17CBEB97}"/>
                </a:ext>
              </a:extLst>
            </p:cNvPr>
            <p:cNvSpPr/>
            <p:nvPr/>
          </p:nvSpPr>
          <p:spPr>
            <a:xfrm>
              <a:off x="7891569" y="1887841"/>
              <a:ext cx="1078992" cy="557784"/>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Project Level</a:t>
              </a:r>
            </a:p>
          </p:txBody>
        </p:sp>
        <p:sp>
          <p:nvSpPr>
            <p:cNvPr id="43" name="Rectangle 42">
              <a:extLst>
                <a:ext uri="{FF2B5EF4-FFF2-40B4-BE49-F238E27FC236}">
                  <a16:creationId xmlns:a16="http://schemas.microsoft.com/office/drawing/2014/main" id="{EF64EF3A-E548-4BCD-9732-2776C67B2B54}"/>
                </a:ext>
              </a:extLst>
            </p:cNvPr>
            <p:cNvSpPr/>
            <p:nvPr/>
          </p:nvSpPr>
          <p:spPr>
            <a:xfrm>
              <a:off x="7890677" y="3154841"/>
              <a:ext cx="1078992" cy="557784"/>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Project Level</a:t>
              </a:r>
            </a:p>
          </p:txBody>
        </p:sp>
        <p:cxnSp>
          <p:nvCxnSpPr>
            <p:cNvPr id="44" name="Straight Arrow Connector 43">
              <a:extLst>
                <a:ext uri="{FF2B5EF4-FFF2-40B4-BE49-F238E27FC236}">
                  <a16:creationId xmlns:a16="http://schemas.microsoft.com/office/drawing/2014/main" id="{A07F7F4E-461F-4A63-9E6D-21BC11A0D47E}"/>
                </a:ext>
              </a:extLst>
            </p:cNvPr>
            <p:cNvCxnSpPr>
              <a:cxnSpLocks/>
              <a:stCxn id="41" idx="2"/>
            </p:cNvCxnSpPr>
            <p:nvPr/>
          </p:nvCxnSpPr>
          <p:spPr>
            <a:xfrm flipH="1">
              <a:off x="8430173" y="2445625"/>
              <a:ext cx="892" cy="430740"/>
            </a:xfrm>
            <a:prstGeom prst="straightConnector1">
              <a:avLst/>
            </a:prstGeom>
            <a:solidFill>
              <a:schemeClr val="accent5">
                <a:lumMod val="20000"/>
                <a:lumOff val="8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48" name="TextBox 47">
              <a:extLst>
                <a:ext uri="{FF2B5EF4-FFF2-40B4-BE49-F238E27FC236}">
                  <a16:creationId xmlns:a16="http://schemas.microsoft.com/office/drawing/2014/main" id="{F2188480-4EEB-4908-A1D6-ABFB6D870CE6}"/>
                </a:ext>
              </a:extLst>
            </p:cNvPr>
            <p:cNvSpPr txBox="1"/>
            <p:nvPr/>
          </p:nvSpPr>
          <p:spPr>
            <a:xfrm>
              <a:off x="6603087" y="1598888"/>
              <a:ext cx="3631604"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1 (</a:t>
              </a:r>
              <a:r>
                <a:rPr lang="en-US" sz="1400" b="1" i="1" dirty="0">
                  <a:solidFill>
                    <a:srgbClr val="002060"/>
                  </a:solidFill>
                  <a:latin typeface="Arial" panose="020B0604020202020204" pitchFamily="34" charset="0"/>
                  <a:cs typeface="Arial" panose="020B0604020202020204" pitchFamily="34" charset="0"/>
                </a:rPr>
                <a:t>Project Level 1</a:t>
              </a:r>
              <a:r>
                <a:rPr lang="en-US" sz="1400" b="1" dirty="0">
                  <a:solidFill>
                    <a:srgbClr val="002060"/>
                  </a:solidFill>
                  <a:latin typeface="Arial" panose="020B0604020202020204" pitchFamily="34" charset="0"/>
                  <a:cs typeface="Arial" panose="020B0604020202020204" pitchFamily="34" charset="0"/>
                </a:rPr>
                <a:t>)</a:t>
              </a:r>
            </a:p>
            <a:p>
              <a:endParaRPr lang="en-US" sz="1400" dirty="0"/>
            </a:p>
          </p:txBody>
        </p:sp>
        <p:sp>
          <p:nvSpPr>
            <p:cNvPr id="81" name="TextBox 80">
              <a:extLst>
                <a:ext uri="{FF2B5EF4-FFF2-40B4-BE49-F238E27FC236}">
                  <a16:creationId xmlns:a16="http://schemas.microsoft.com/office/drawing/2014/main" id="{8F2ABC9D-1236-4885-BC69-34D702D43C4C}"/>
                </a:ext>
              </a:extLst>
            </p:cNvPr>
            <p:cNvSpPr txBox="1"/>
            <p:nvPr/>
          </p:nvSpPr>
          <p:spPr>
            <a:xfrm>
              <a:off x="6611965" y="2854844"/>
              <a:ext cx="3631604"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2 (</a:t>
              </a:r>
              <a:r>
                <a:rPr lang="en-US" sz="1400" b="1" i="1" dirty="0">
                  <a:solidFill>
                    <a:srgbClr val="002060"/>
                  </a:solidFill>
                  <a:latin typeface="Arial" panose="020B0604020202020204" pitchFamily="34" charset="0"/>
                  <a:cs typeface="Arial" panose="020B0604020202020204" pitchFamily="34" charset="0"/>
                </a:rPr>
                <a:t>Project Level 2</a:t>
              </a:r>
              <a:r>
                <a:rPr lang="en-US" sz="1400" b="1" dirty="0">
                  <a:solidFill>
                    <a:srgbClr val="002060"/>
                  </a:solidFill>
                  <a:latin typeface="Arial" panose="020B0604020202020204" pitchFamily="34" charset="0"/>
                  <a:cs typeface="Arial" panose="020B0604020202020204" pitchFamily="34" charset="0"/>
                </a:rPr>
                <a:t>)</a:t>
              </a:r>
            </a:p>
            <a:p>
              <a:endParaRPr lang="en-US" sz="1400" dirty="0"/>
            </a:p>
          </p:txBody>
        </p:sp>
        <p:sp>
          <p:nvSpPr>
            <p:cNvPr id="83" name="Rectangle 82">
              <a:extLst>
                <a:ext uri="{FF2B5EF4-FFF2-40B4-BE49-F238E27FC236}">
                  <a16:creationId xmlns:a16="http://schemas.microsoft.com/office/drawing/2014/main" id="{F2E32AC9-96E7-4307-AD49-B0FB9E56B834}"/>
                </a:ext>
              </a:extLst>
            </p:cNvPr>
            <p:cNvSpPr/>
            <p:nvPr/>
          </p:nvSpPr>
          <p:spPr>
            <a:xfrm>
              <a:off x="7900792" y="4361292"/>
              <a:ext cx="1078992" cy="557784"/>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Project Level</a:t>
              </a:r>
            </a:p>
          </p:txBody>
        </p:sp>
        <p:cxnSp>
          <p:nvCxnSpPr>
            <p:cNvPr id="84" name="Straight Arrow Connector 83">
              <a:extLst>
                <a:ext uri="{FF2B5EF4-FFF2-40B4-BE49-F238E27FC236}">
                  <a16:creationId xmlns:a16="http://schemas.microsoft.com/office/drawing/2014/main" id="{D90BD7F3-AD25-4187-9D33-A81582B5FF30}"/>
                </a:ext>
              </a:extLst>
            </p:cNvPr>
            <p:cNvCxnSpPr>
              <a:cxnSpLocks/>
              <a:stCxn id="43" idx="2"/>
            </p:cNvCxnSpPr>
            <p:nvPr/>
          </p:nvCxnSpPr>
          <p:spPr>
            <a:xfrm>
              <a:off x="8430173" y="3712625"/>
              <a:ext cx="0" cy="420891"/>
            </a:xfrm>
            <a:prstGeom prst="straightConnector1">
              <a:avLst/>
            </a:prstGeom>
            <a:solidFill>
              <a:schemeClr val="accent5">
                <a:lumMod val="20000"/>
                <a:lumOff val="8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91" name="TextBox 90">
              <a:extLst>
                <a:ext uri="{FF2B5EF4-FFF2-40B4-BE49-F238E27FC236}">
                  <a16:creationId xmlns:a16="http://schemas.microsoft.com/office/drawing/2014/main" id="{CBEAB589-1F0A-45CC-B416-E8F0340587CC}"/>
                </a:ext>
              </a:extLst>
            </p:cNvPr>
            <p:cNvSpPr txBox="1"/>
            <p:nvPr/>
          </p:nvSpPr>
          <p:spPr>
            <a:xfrm>
              <a:off x="6603087" y="4087198"/>
              <a:ext cx="3631604"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a:t>
              </a:r>
              <a:r>
                <a:rPr lang="en-US" sz="1400" b="1" dirty="0">
                  <a:solidFill>
                    <a:srgbClr val="002060"/>
                  </a:solidFill>
                  <a:latin typeface="Cambria Math" panose="02040503050406030204" pitchFamily="18" charset="0"/>
                  <a:ea typeface="Cambria Math" panose="02040503050406030204" pitchFamily="18" charset="0"/>
                  <a:cs typeface="Arial" panose="020B0604020202020204" pitchFamily="34" charset="0"/>
                </a:rPr>
                <a:t>∞</a:t>
              </a:r>
              <a:r>
                <a:rPr lang="en-US" sz="1400" b="1" dirty="0">
                  <a:solidFill>
                    <a:srgbClr val="002060"/>
                  </a:solidFill>
                  <a:latin typeface="Arial" panose="020B0604020202020204" pitchFamily="34" charset="0"/>
                  <a:cs typeface="Arial" panose="020B0604020202020204" pitchFamily="34" charset="0"/>
                </a:rPr>
                <a:t> (</a:t>
              </a:r>
              <a:r>
                <a:rPr lang="en-US" sz="1400" b="1" i="1" dirty="0">
                  <a:solidFill>
                    <a:srgbClr val="002060"/>
                  </a:solidFill>
                  <a:latin typeface="Arial" panose="020B0604020202020204" pitchFamily="34" charset="0"/>
                  <a:cs typeface="Arial" panose="020B0604020202020204" pitchFamily="34" charset="0"/>
                </a:rPr>
                <a:t>Project Level </a:t>
              </a:r>
              <a:r>
                <a:rPr lang="en-US" sz="1400" b="1" dirty="0">
                  <a:solidFill>
                    <a:srgbClr val="002060"/>
                  </a:solidFill>
                  <a:latin typeface="Cambria Math" panose="02040503050406030204" pitchFamily="18" charset="0"/>
                  <a:ea typeface="Cambria Math" panose="02040503050406030204" pitchFamily="18" charset="0"/>
                  <a:cs typeface="Arial" panose="020B0604020202020204" pitchFamily="34" charset="0"/>
                </a:rPr>
                <a:t>∞</a:t>
              </a:r>
              <a:r>
                <a:rPr lang="en-US" sz="1400" b="1" dirty="0">
                  <a:solidFill>
                    <a:srgbClr val="002060"/>
                  </a:solidFill>
                  <a:latin typeface="Arial" panose="020B0604020202020204" pitchFamily="34" charset="0"/>
                  <a:cs typeface="Arial" panose="020B0604020202020204" pitchFamily="34" charset="0"/>
                </a:rPr>
                <a:t>)</a:t>
              </a:r>
            </a:p>
            <a:p>
              <a:endParaRPr lang="en-US" sz="1400" dirty="0"/>
            </a:p>
          </p:txBody>
        </p:sp>
        <p:sp>
          <p:nvSpPr>
            <p:cNvPr id="93" name="Rectangle 92">
              <a:extLst>
                <a:ext uri="{FF2B5EF4-FFF2-40B4-BE49-F238E27FC236}">
                  <a16:creationId xmlns:a16="http://schemas.microsoft.com/office/drawing/2014/main" id="{9EDF4AD7-CD8B-43EE-B802-BE3F765A3C31}"/>
                </a:ext>
              </a:extLst>
            </p:cNvPr>
            <p:cNvSpPr/>
            <p:nvPr/>
          </p:nvSpPr>
          <p:spPr>
            <a:xfrm>
              <a:off x="7900792" y="5612823"/>
              <a:ext cx="1078992" cy="557784"/>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1"/>
                  </a:solidFill>
                  <a:latin typeface="Arial" panose="020B0604020202020204" pitchFamily="34" charset="0"/>
                  <a:cs typeface="Arial" panose="020B0604020202020204" pitchFamily="34" charset="0"/>
                </a:rPr>
                <a:t>Project Level</a:t>
              </a:r>
            </a:p>
          </p:txBody>
        </p:sp>
        <p:cxnSp>
          <p:nvCxnSpPr>
            <p:cNvPr id="94" name="Straight Arrow Connector 93">
              <a:extLst>
                <a:ext uri="{FF2B5EF4-FFF2-40B4-BE49-F238E27FC236}">
                  <a16:creationId xmlns:a16="http://schemas.microsoft.com/office/drawing/2014/main" id="{DE7F5307-1B5D-47E5-A514-1D542C39CB03}"/>
                </a:ext>
              </a:extLst>
            </p:cNvPr>
            <p:cNvCxnSpPr>
              <a:cxnSpLocks/>
              <a:stCxn id="83" idx="2"/>
            </p:cNvCxnSpPr>
            <p:nvPr/>
          </p:nvCxnSpPr>
          <p:spPr>
            <a:xfrm>
              <a:off x="8440288" y="4919076"/>
              <a:ext cx="0" cy="429768"/>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95" name="TextBox 94">
              <a:extLst>
                <a:ext uri="{FF2B5EF4-FFF2-40B4-BE49-F238E27FC236}">
                  <a16:creationId xmlns:a16="http://schemas.microsoft.com/office/drawing/2014/main" id="{26DD8278-6613-48D0-806A-53774241708C}"/>
                </a:ext>
              </a:extLst>
            </p:cNvPr>
            <p:cNvSpPr txBox="1"/>
            <p:nvPr/>
          </p:nvSpPr>
          <p:spPr>
            <a:xfrm>
              <a:off x="6629721" y="5331057"/>
              <a:ext cx="3631604"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Posting Level</a:t>
              </a:r>
            </a:p>
            <a:p>
              <a:endParaRPr lang="en-US" sz="1400" dirty="0"/>
            </a:p>
          </p:txBody>
        </p:sp>
        <p:cxnSp>
          <p:nvCxnSpPr>
            <p:cNvPr id="10" name="Straight Connector 9">
              <a:extLst>
                <a:ext uri="{FF2B5EF4-FFF2-40B4-BE49-F238E27FC236}">
                  <a16:creationId xmlns:a16="http://schemas.microsoft.com/office/drawing/2014/main" id="{F1F722ED-921A-4EE1-A561-66272B981343}"/>
                </a:ext>
              </a:extLst>
            </p:cNvPr>
            <p:cNvCxnSpPr>
              <a:cxnSpLocks/>
            </p:cNvCxnSpPr>
            <p:nvPr/>
          </p:nvCxnSpPr>
          <p:spPr>
            <a:xfrm flipH="1">
              <a:off x="6140631" y="3013221"/>
              <a:ext cx="792650"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E48477EC-8958-4E24-871B-4D1FB865481D}"/>
                </a:ext>
              </a:extLst>
            </p:cNvPr>
            <p:cNvCxnSpPr>
              <a:cxnSpLocks/>
            </p:cNvCxnSpPr>
            <p:nvPr/>
          </p:nvCxnSpPr>
          <p:spPr>
            <a:xfrm flipH="1">
              <a:off x="9925538" y="3013221"/>
              <a:ext cx="875449"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E8F7817E-BF50-4DC9-8EE9-EAA63584D3A4}"/>
                </a:ext>
              </a:extLst>
            </p:cNvPr>
            <p:cNvCxnSpPr>
              <a:cxnSpLocks/>
            </p:cNvCxnSpPr>
            <p:nvPr/>
          </p:nvCxnSpPr>
          <p:spPr>
            <a:xfrm flipH="1">
              <a:off x="9944588" y="4261281"/>
              <a:ext cx="859536"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28FD396A-0664-4535-B252-3E57724BB042}"/>
                </a:ext>
              </a:extLst>
            </p:cNvPr>
            <p:cNvCxnSpPr>
              <a:cxnSpLocks/>
            </p:cNvCxnSpPr>
            <p:nvPr/>
          </p:nvCxnSpPr>
          <p:spPr>
            <a:xfrm flipH="1">
              <a:off x="6139061" y="4261281"/>
              <a:ext cx="723838"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DF57C79D-4A2D-436E-9ED1-887D9448CEBF}"/>
                </a:ext>
              </a:extLst>
            </p:cNvPr>
            <p:cNvCxnSpPr>
              <a:cxnSpLocks/>
            </p:cNvCxnSpPr>
            <p:nvPr/>
          </p:nvCxnSpPr>
          <p:spPr>
            <a:xfrm flipH="1">
              <a:off x="9283083" y="5499717"/>
              <a:ext cx="1517904"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3C0A959A-8F39-4970-9478-13AD6279527A}"/>
                </a:ext>
              </a:extLst>
            </p:cNvPr>
            <p:cNvCxnSpPr>
              <a:cxnSpLocks/>
            </p:cNvCxnSpPr>
            <p:nvPr/>
          </p:nvCxnSpPr>
          <p:spPr>
            <a:xfrm flipH="1">
              <a:off x="6139061" y="5499247"/>
              <a:ext cx="1524996" cy="208"/>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grpSp>
      <p:grpSp>
        <p:nvGrpSpPr>
          <p:cNvPr id="60" name="Group 59">
            <a:extLst>
              <a:ext uri="{FF2B5EF4-FFF2-40B4-BE49-F238E27FC236}">
                <a16:creationId xmlns:a16="http://schemas.microsoft.com/office/drawing/2014/main" id="{172B6AA5-0863-4735-990D-1A50A716DADB}"/>
              </a:ext>
            </a:extLst>
          </p:cNvPr>
          <p:cNvGrpSpPr/>
          <p:nvPr/>
        </p:nvGrpSpPr>
        <p:grpSpPr>
          <a:xfrm>
            <a:off x="158719" y="1527093"/>
            <a:ext cx="4795784" cy="4744513"/>
            <a:chOff x="4104379" y="1976439"/>
            <a:chExt cx="3983245" cy="3984624"/>
          </a:xfrm>
        </p:grpSpPr>
        <p:grpSp>
          <p:nvGrpSpPr>
            <p:cNvPr id="61" name="Group 3">
              <a:extLst>
                <a:ext uri="{FF2B5EF4-FFF2-40B4-BE49-F238E27FC236}">
                  <a16:creationId xmlns:a16="http://schemas.microsoft.com/office/drawing/2014/main" id="{D3ED016B-1A54-498F-AADC-EC7891EC0FA2}"/>
                </a:ext>
              </a:extLst>
            </p:cNvPr>
            <p:cNvGrpSpPr>
              <a:grpSpLocks/>
            </p:cNvGrpSpPr>
            <p:nvPr/>
          </p:nvGrpSpPr>
          <p:grpSpPr bwMode="auto">
            <a:xfrm>
              <a:off x="6091849" y="1976439"/>
              <a:ext cx="1177604" cy="1993693"/>
              <a:chOff x="3354" y="1728"/>
              <a:chExt cx="680" cy="1153"/>
            </a:xfrm>
            <a:solidFill>
              <a:schemeClr val="accent1"/>
            </a:solidFill>
          </p:grpSpPr>
          <p:sp>
            <p:nvSpPr>
              <p:cNvPr id="108" name="Arc 4">
                <a:extLst>
                  <a:ext uri="{FF2B5EF4-FFF2-40B4-BE49-F238E27FC236}">
                    <a16:creationId xmlns:a16="http://schemas.microsoft.com/office/drawing/2014/main" id="{57209D70-850B-4638-8A2F-E93F42B20629}"/>
                  </a:ext>
                </a:extLst>
              </p:cNvPr>
              <p:cNvSpPr>
                <a:spLocks/>
              </p:cNvSpPr>
              <p:nvPr/>
            </p:nvSpPr>
            <p:spPr bwMode="auto">
              <a:xfrm>
                <a:off x="3356" y="1728"/>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 y="0"/>
                    </a:moveTo>
                    <a:cubicBezTo>
                      <a:pt x="4561" y="0"/>
                      <a:pt x="9005" y="1444"/>
                      <a:pt x="12695" y="4125"/>
                    </a:cubicBezTo>
                  </a:path>
                  <a:path w="12696" h="21600" stroke="0" extrusionOk="0">
                    <a:moveTo>
                      <a:pt x="-1" y="0"/>
                    </a:moveTo>
                    <a:cubicBezTo>
                      <a:pt x="4561" y="0"/>
                      <a:pt x="9005" y="1444"/>
                      <a:pt x="12695" y="4125"/>
                    </a:cubicBezTo>
                    <a:lnTo>
                      <a:pt x="0" y="21600"/>
                    </a:lnTo>
                    <a:close/>
                  </a:path>
                </a:pathLst>
              </a:custGeom>
              <a:grpFill/>
              <a:ln w="12700">
                <a:solidFill>
                  <a:schemeClr val="bg1"/>
                </a:solidFill>
                <a:round/>
                <a:headEnd/>
                <a:tailEnd/>
              </a:ln>
            </p:spPr>
            <p:txBody>
              <a:bodyPr lIns="44450" tIns="44450" rIns="274320" bIns="100584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Organizational Unit</a:t>
                </a:r>
              </a:p>
            </p:txBody>
          </p:sp>
          <p:sp>
            <p:nvSpPr>
              <p:cNvPr id="109" name="Freeform 78">
                <a:extLst>
                  <a:ext uri="{FF2B5EF4-FFF2-40B4-BE49-F238E27FC236}">
                    <a16:creationId xmlns:a16="http://schemas.microsoft.com/office/drawing/2014/main" id="{E485266F-860E-4465-AA45-CB18CD04B4ED}"/>
                  </a:ext>
                </a:extLst>
              </p:cNvPr>
              <p:cNvSpPr>
                <a:spLocks/>
              </p:cNvSpPr>
              <p:nvPr/>
            </p:nvSpPr>
            <p:spPr bwMode="auto">
              <a:xfrm>
                <a:off x="3356" y="1728"/>
                <a:ext cx="678" cy="1153"/>
              </a:xfrm>
              <a:custGeom>
                <a:avLst/>
                <a:gdLst>
                  <a:gd name="T0" fmla="*/ 0 w 678"/>
                  <a:gd name="T1" fmla="*/ 0 h 1153"/>
                  <a:gd name="T2" fmla="*/ 0 w 678"/>
                  <a:gd name="T3" fmla="*/ 1152 h 1153"/>
                  <a:gd name="T4" fmla="*/ 677 w 678"/>
                  <a:gd name="T5" fmla="*/ 220 h 1153"/>
                  <a:gd name="T6" fmla="*/ 0 60000 65536"/>
                  <a:gd name="T7" fmla="*/ 0 60000 65536"/>
                  <a:gd name="T8" fmla="*/ 0 60000 65536"/>
                  <a:gd name="T9" fmla="*/ 0 w 678"/>
                  <a:gd name="T10" fmla="*/ 0 h 1153"/>
                  <a:gd name="T11" fmla="*/ 678 w 678"/>
                  <a:gd name="T12" fmla="*/ 1153 h 1153"/>
                </a:gdLst>
                <a:ahLst/>
                <a:cxnLst>
                  <a:cxn ang="T6">
                    <a:pos x="T0" y="T1"/>
                  </a:cxn>
                  <a:cxn ang="T7">
                    <a:pos x="T2" y="T3"/>
                  </a:cxn>
                  <a:cxn ang="T8">
                    <a:pos x="T4" y="T5"/>
                  </a:cxn>
                </a:cxnLst>
                <a:rect l="T9" t="T10" r="T11" b="T12"/>
                <a:pathLst>
                  <a:path w="678" h="1153">
                    <a:moveTo>
                      <a:pt x="0" y="0"/>
                    </a:moveTo>
                    <a:lnTo>
                      <a:pt x="0" y="1152"/>
                    </a:lnTo>
                    <a:lnTo>
                      <a:pt x="677" y="220"/>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10" name="Arc 4">
                <a:extLst>
                  <a:ext uri="{FF2B5EF4-FFF2-40B4-BE49-F238E27FC236}">
                    <a16:creationId xmlns:a16="http://schemas.microsoft.com/office/drawing/2014/main" id="{472AACBD-15DA-4877-B48B-902C5FBE33EB}"/>
                  </a:ext>
                </a:extLst>
              </p:cNvPr>
              <p:cNvSpPr>
                <a:spLocks/>
              </p:cNvSpPr>
              <p:nvPr/>
            </p:nvSpPr>
            <p:spPr bwMode="auto">
              <a:xfrm>
                <a:off x="3354" y="1728"/>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 y="0"/>
                    </a:moveTo>
                    <a:cubicBezTo>
                      <a:pt x="4561" y="0"/>
                      <a:pt x="9005" y="1444"/>
                      <a:pt x="12695" y="4125"/>
                    </a:cubicBezTo>
                  </a:path>
                  <a:path w="12696" h="21600" stroke="0" extrusionOk="0">
                    <a:moveTo>
                      <a:pt x="-1" y="0"/>
                    </a:moveTo>
                    <a:cubicBezTo>
                      <a:pt x="4561" y="0"/>
                      <a:pt x="9005" y="1444"/>
                      <a:pt x="12695" y="4125"/>
                    </a:cubicBezTo>
                    <a:lnTo>
                      <a:pt x="0" y="21600"/>
                    </a:lnTo>
                    <a:close/>
                  </a:path>
                </a:pathLst>
              </a:custGeom>
              <a:solidFill>
                <a:schemeClr val="accent5">
                  <a:lumMod val="40000"/>
                  <a:lumOff val="60000"/>
                </a:schemeClr>
              </a:solidFill>
              <a:ln w="12700">
                <a:solidFill>
                  <a:schemeClr val="bg1"/>
                </a:solidFill>
                <a:round/>
                <a:headEnd/>
                <a:tailEnd/>
              </a:ln>
            </p:spPr>
            <p:txBody>
              <a:bodyPr lIns="44450" tIns="44450" rIns="274320" bIns="100584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Agency* </a:t>
                </a:r>
              </a:p>
            </p:txBody>
          </p:sp>
        </p:grpSp>
        <p:grpSp>
          <p:nvGrpSpPr>
            <p:cNvPr id="62" name="Group 6">
              <a:extLst>
                <a:ext uri="{FF2B5EF4-FFF2-40B4-BE49-F238E27FC236}">
                  <a16:creationId xmlns:a16="http://schemas.microsoft.com/office/drawing/2014/main" id="{8C5B21A0-0F02-422A-A158-2D43AA21EB59}"/>
                </a:ext>
              </a:extLst>
            </p:cNvPr>
            <p:cNvGrpSpPr>
              <a:grpSpLocks/>
            </p:cNvGrpSpPr>
            <p:nvPr/>
          </p:nvGrpSpPr>
          <p:grpSpPr bwMode="auto">
            <a:xfrm>
              <a:off x="6091852" y="2357241"/>
              <a:ext cx="1900571" cy="1612891"/>
              <a:chOff x="3354" y="1948"/>
              <a:chExt cx="1099" cy="933"/>
            </a:xfrm>
            <a:solidFill>
              <a:schemeClr val="accent1"/>
            </a:solidFill>
          </p:grpSpPr>
          <p:sp>
            <p:nvSpPr>
              <p:cNvPr id="105" name="Arc 7">
                <a:extLst>
                  <a:ext uri="{FF2B5EF4-FFF2-40B4-BE49-F238E27FC236}">
                    <a16:creationId xmlns:a16="http://schemas.microsoft.com/office/drawing/2014/main" id="{E4C97EF6-BB7C-4238-BBB7-7B455F767AFC}"/>
                  </a:ext>
                </a:extLst>
              </p:cNvPr>
              <p:cNvSpPr>
                <a:spLocks/>
              </p:cNvSpPr>
              <p:nvPr/>
            </p:nvSpPr>
            <p:spPr bwMode="auto">
              <a:xfrm>
                <a:off x="3356" y="1948"/>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12695" y="0"/>
                    </a:moveTo>
                    <a:cubicBezTo>
                      <a:pt x="16386" y="2681"/>
                      <a:pt x="19133" y="6461"/>
                      <a:pt x="20542" y="10800"/>
                    </a:cubicBezTo>
                  </a:path>
                  <a:path w="20543" h="17475" stroke="0" extrusionOk="0">
                    <a:moveTo>
                      <a:pt x="12695" y="0"/>
                    </a:moveTo>
                    <a:cubicBezTo>
                      <a:pt x="16386" y="2681"/>
                      <a:pt x="19133" y="6461"/>
                      <a:pt x="20542" y="10800"/>
                    </a:cubicBezTo>
                    <a:lnTo>
                      <a:pt x="0" y="17475"/>
                    </a:lnTo>
                    <a:close/>
                  </a:path>
                </a:pathLst>
              </a:custGeom>
              <a:grpFill/>
              <a:ln w="12700">
                <a:solidFill>
                  <a:schemeClr val="bg1"/>
                </a:solidFill>
                <a:round/>
                <a:headEnd/>
                <a:tailEnd/>
              </a:ln>
            </p:spPr>
            <p:txBody>
              <a:bodyPr lIns="731520" tIns="44450" rIns="44450" bIns="27432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Fund</a:t>
                </a:r>
              </a:p>
            </p:txBody>
          </p:sp>
          <p:sp>
            <p:nvSpPr>
              <p:cNvPr id="106" name="Freeform 76">
                <a:extLst>
                  <a:ext uri="{FF2B5EF4-FFF2-40B4-BE49-F238E27FC236}">
                    <a16:creationId xmlns:a16="http://schemas.microsoft.com/office/drawing/2014/main" id="{1C3124EB-F182-48BC-B0F8-B7536162B546}"/>
                  </a:ext>
                </a:extLst>
              </p:cNvPr>
              <p:cNvSpPr>
                <a:spLocks/>
              </p:cNvSpPr>
              <p:nvPr/>
            </p:nvSpPr>
            <p:spPr bwMode="auto">
              <a:xfrm>
                <a:off x="3356" y="1948"/>
                <a:ext cx="1097" cy="933"/>
              </a:xfrm>
              <a:custGeom>
                <a:avLst/>
                <a:gdLst>
                  <a:gd name="T0" fmla="*/ 677 w 1097"/>
                  <a:gd name="T1" fmla="*/ 0 h 933"/>
                  <a:gd name="T2" fmla="*/ 0 w 1097"/>
                  <a:gd name="T3" fmla="*/ 932 h 933"/>
                  <a:gd name="T4" fmla="*/ 1096 w 1097"/>
                  <a:gd name="T5" fmla="*/ 576 h 933"/>
                  <a:gd name="T6" fmla="*/ 0 60000 65536"/>
                  <a:gd name="T7" fmla="*/ 0 60000 65536"/>
                  <a:gd name="T8" fmla="*/ 0 60000 65536"/>
                  <a:gd name="T9" fmla="*/ 0 w 1097"/>
                  <a:gd name="T10" fmla="*/ 0 h 933"/>
                  <a:gd name="T11" fmla="*/ 1097 w 1097"/>
                  <a:gd name="T12" fmla="*/ 933 h 933"/>
                </a:gdLst>
                <a:ahLst/>
                <a:cxnLst>
                  <a:cxn ang="T6">
                    <a:pos x="T0" y="T1"/>
                  </a:cxn>
                  <a:cxn ang="T7">
                    <a:pos x="T2" y="T3"/>
                  </a:cxn>
                  <a:cxn ang="T8">
                    <a:pos x="T4" y="T5"/>
                  </a:cxn>
                </a:cxnLst>
                <a:rect l="T9" t="T10" r="T11" b="T12"/>
                <a:pathLst>
                  <a:path w="1097" h="933">
                    <a:moveTo>
                      <a:pt x="677" y="0"/>
                    </a:moveTo>
                    <a:lnTo>
                      <a:pt x="0" y="932"/>
                    </a:lnTo>
                    <a:lnTo>
                      <a:pt x="1096" y="576"/>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07" name="Arc 7">
                <a:extLst>
                  <a:ext uri="{FF2B5EF4-FFF2-40B4-BE49-F238E27FC236}">
                    <a16:creationId xmlns:a16="http://schemas.microsoft.com/office/drawing/2014/main" id="{A098BF58-3A21-4DBE-904E-0B37CC8E76C0}"/>
                  </a:ext>
                </a:extLst>
              </p:cNvPr>
              <p:cNvSpPr>
                <a:spLocks/>
              </p:cNvSpPr>
              <p:nvPr/>
            </p:nvSpPr>
            <p:spPr bwMode="auto">
              <a:xfrm>
                <a:off x="3354" y="1948"/>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12695" y="0"/>
                    </a:moveTo>
                    <a:cubicBezTo>
                      <a:pt x="16386" y="2681"/>
                      <a:pt x="19133" y="6461"/>
                      <a:pt x="20542" y="10800"/>
                    </a:cubicBezTo>
                  </a:path>
                  <a:path w="20543" h="17475" stroke="0" extrusionOk="0">
                    <a:moveTo>
                      <a:pt x="12695" y="0"/>
                    </a:moveTo>
                    <a:cubicBezTo>
                      <a:pt x="16386" y="2681"/>
                      <a:pt x="19133" y="6461"/>
                      <a:pt x="20542" y="10800"/>
                    </a:cubicBezTo>
                    <a:lnTo>
                      <a:pt x="0" y="17475"/>
                    </a:lnTo>
                    <a:close/>
                  </a:path>
                </a:pathLst>
              </a:custGeom>
              <a:solidFill>
                <a:srgbClr val="002060"/>
              </a:solidFill>
              <a:ln w="12700">
                <a:solidFill>
                  <a:schemeClr val="bg1"/>
                </a:solidFill>
                <a:round/>
                <a:headEnd/>
                <a:tailEnd/>
              </a:ln>
            </p:spPr>
            <p:txBody>
              <a:bodyPr lIns="731520" tIns="44450" rIns="44450" bIns="27432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Project</a:t>
                </a:r>
              </a:p>
            </p:txBody>
          </p:sp>
        </p:grpSp>
        <p:grpSp>
          <p:nvGrpSpPr>
            <p:cNvPr id="63" name="Group 9">
              <a:extLst>
                <a:ext uri="{FF2B5EF4-FFF2-40B4-BE49-F238E27FC236}">
                  <a16:creationId xmlns:a16="http://schemas.microsoft.com/office/drawing/2014/main" id="{73383E14-A188-4164-9CA7-F1A5B35360D1}"/>
                </a:ext>
              </a:extLst>
            </p:cNvPr>
            <p:cNvGrpSpPr>
              <a:grpSpLocks/>
            </p:cNvGrpSpPr>
            <p:nvPr/>
          </p:nvGrpSpPr>
          <p:grpSpPr bwMode="auto">
            <a:xfrm>
              <a:off x="6091852" y="3352017"/>
              <a:ext cx="1995772" cy="1233468"/>
              <a:chOff x="3354" y="2524"/>
              <a:chExt cx="1154" cy="713"/>
            </a:xfrm>
            <a:solidFill>
              <a:schemeClr val="accent1"/>
            </a:solidFill>
          </p:grpSpPr>
          <p:sp>
            <p:nvSpPr>
              <p:cNvPr id="102" name="Arc 10">
                <a:extLst>
                  <a:ext uri="{FF2B5EF4-FFF2-40B4-BE49-F238E27FC236}">
                    <a16:creationId xmlns:a16="http://schemas.microsoft.com/office/drawing/2014/main" id="{2D949237-BD56-4E32-9EE7-6953A9A0B4C9}"/>
                  </a:ext>
                </a:extLst>
              </p:cNvPr>
              <p:cNvSpPr>
                <a:spLocks/>
              </p:cNvSpPr>
              <p:nvPr/>
            </p:nvSpPr>
            <p:spPr bwMode="auto">
              <a:xfrm>
                <a:off x="3356" y="2524"/>
                <a:ext cx="1152" cy="712"/>
              </a:xfrm>
              <a:custGeom>
                <a:avLst/>
                <a:gdLst>
                  <a:gd name="T0" fmla="*/ 0 w 21600"/>
                  <a:gd name="T1" fmla="*/ 0 h 13350"/>
                  <a:gd name="T2" fmla="*/ 0 w 21600"/>
                  <a:gd name="T3" fmla="*/ 0 h 13350"/>
                  <a:gd name="T4" fmla="*/ 0 w 21600"/>
                  <a:gd name="T5" fmla="*/ 0 h 13350"/>
                  <a:gd name="T6" fmla="*/ 0 60000 65536"/>
                  <a:gd name="T7" fmla="*/ 0 60000 65536"/>
                  <a:gd name="T8" fmla="*/ 0 60000 65536"/>
                  <a:gd name="T9" fmla="*/ 0 w 21600"/>
                  <a:gd name="T10" fmla="*/ 0 h 13350"/>
                  <a:gd name="T11" fmla="*/ 21600 w 21600"/>
                  <a:gd name="T12" fmla="*/ 13350 h 13350"/>
                </a:gdLst>
                <a:ahLst/>
                <a:cxnLst>
                  <a:cxn ang="T6">
                    <a:pos x="T0" y="T1"/>
                  </a:cxn>
                  <a:cxn ang="T7">
                    <a:pos x="T2" y="T3"/>
                  </a:cxn>
                  <a:cxn ang="T8">
                    <a:pos x="T4" y="T5"/>
                  </a:cxn>
                </a:cxnLst>
                <a:rect l="T9" t="T10" r="T11" b="T12"/>
                <a:pathLst>
                  <a:path w="21600" h="13350" fill="none" extrusionOk="0">
                    <a:moveTo>
                      <a:pt x="20542" y="0"/>
                    </a:moveTo>
                    <a:cubicBezTo>
                      <a:pt x="21243" y="2155"/>
                      <a:pt x="21600" y="4408"/>
                      <a:pt x="21600" y="6675"/>
                    </a:cubicBezTo>
                    <a:cubicBezTo>
                      <a:pt x="21600" y="8941"/>
                      <a:pt x="21243" y="11194"/>
                      <a:pt x="20542" y="13349"/>
                    </a:cubicBezTo>
                  </a:path>
                  <a:path w="21600" h="13350" stroke="0" extrusionOk="0">
                    <a:moveTo>
                      <a:pt x="20542" y="0"/>
                    </a:moveTo>
                    <a:cubicBezTo>
                      <a:pt x="21243" y="2155"/>
                      <a:pt x="21600" y="4408"/>
                      <a:pt x="21600" y="6675"/>
                    </a:cubicBezTo>
                    <a:cubicBezTo>
                      <a:pt x="21600" y="8941"/>
                      <a:pt x="21243" y="11194"/>
                      <a:pt x="20542" y="13349"/>
                    </a:cubicBezTo>
                    <a:lnTo>
                      <a:pt x="0" y="6675"/>
                    </a:lnTo>
                    <a:close/>
                  </a:path>
                </a:pathLst>
              </a:custGeom>
              <a:grpFill/>
              <a:ln w="12700">
                <a:solidFill>
                  <a:schemeClr val="bg1"/>
                </a:solidFill>
                <a:round/>
                <a:headEnd/>
                <a:tailEnd/>
              </a:ln>
            </p:spPr>
            <p:txBody>
              <a:bodyPr lIns="1097280" tIns="4445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Program</a:t>
                </a:r>
              </a:p>
            </p:txBody>
          </p:sp>
          <p:sp>
            <p:nvSpPr>
              <p:cNvPr id="103" name="Freeform 74">
                <a:extLst>
                  <a:ext uri="{FF2B5EF4-FFF2-40B4-BE49-F238E27FC236}">
                    <a16:creationId xmlns:a16="http://schemas.microsoft.com/office/drawing/2014/main" id="{4B2C42D8-E886-4CA4-91FE-B9665CF4520D}"/>
                  </a:ext>
                </a:extLst>
              </p:cNvPr>
              <p:cNvSpPr>
                <a:spLocks/>
              </p:cNvSpPr>
              <p:nvPr/>
            </p:nvSpPr>
            <p:spPr bwMode="auto">
              <a:xfrm>
                <a:off x="3356" y="2524"/>
                <a:ext cx="1097" cy="713"/>
              </a:xfrm>
              <a:custGeom>
                <a:avLst/>
                <a:gdLst>
                  <a:gd name="T0" fmla="*/ 1096 w 1097"/>
                  <a:gd name="T1" fmla="*/ 0 h 713"/>
                  <a:gd name="T2" fmla="*/ 0 w 1097"/>
                  <a:gd name="T3" fmla="*/ 356 h 713"/>
                  <a:gd name="T4" fmla="*/ 1096 w 1097"/>
                  <a:gd name="T5" fmla="*/ 712 h 713"/>
                  <a:gd name="T6" fmla="*/ 0 60000 65536"/>
                  <a:gd name="T7" fmla="*/ 0 60000 65536"/>
                  <a:gd name="T8" fmla="*/ 0 60000 65536"/>
                  <a:gd name="T9" fmla="*/ 0 w 1097"/>
                  <a:gd name="T10" fmla="*/ 0 h 713"/>
                  <a:gd name="T11" fmla="*/ 1097 w 1097"/>
                  <a:gd name="T12" fmla="*/ 713 h 713"/>
                </a:gdLst>
                <a:ahLst/>
                <a:cxnLst>
                  <a:cxn ang="T6">
                    <a:pos x="T0" y="T1"/>
                  </a:cxn>
                  <a:cxn ang="T7">
                    <a:pos x="T2" y="T3"/>
                  </a:cxn>
                  <a:cxn ang="T8">
                    <a:pos x="T4" y="T5"/>
                  </a:cxn>
                </a:cxnLst>
                <a:rect l="T9" t="T10" r="T11" b="T12"/>
                <a:pathLst>
                  <a:path w="1097" h="713">
                    <a:moveTo>
                      <a:pt x="1096" y="0"/>
                    </a:moveTo>
                    <a:lnTo>
                      <a:pt x="0" y="356"/>
                    </a:lnTo>
                    <a:lnTo>
                      <a:pt x="1096" y="712"/>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04" name="Arc 10">
                <a:extLst>
                  <a:ext uri="{FF2B5EF4-FFF2-40B4-BE49-F238E27FC236}">
                    <a16:creationId xmlns:a16="http://schemas.microsoft.com/office/drawing/2014/main" id="{8786D1CF-7B3E-4EDB-8DF4-F6BCAABF2349}"/>
                  </a:ext>
                </a:extLst>
              </p:cNvPr>
              <p:cNvSpPr>
                <a:spLocks/>
              </p:cNvSpPr>
              <p:nvPr/>
            </p:nvSpPr>
            <p:spPr bwMode="auto">
              <a:xfrm>
                <a:off x="3354" y="2524"/>
                <a:ext cx="1152" cy="712"/>
              </a:xfrm>
              <a:custGeom>
                <a:avLst/>
                <a:gdLst>
                  <a:gd name="T0" fmla="*/ 0 w 21600"/>
                  <a:gd name="T1" fmla="*/ 0 h 13350"/>
                  <a:gd name="T2" fmla="*/ 0 w 21600"/>
                  <a:gd name="T3" fmla="*/ 0 h 13350"/>
                  <a:gd name="T4" fmla="*/ 0 w 21600"/>
                  <a:gd name="T5" fmla="*/ 0 h 13350"/>
                  <a:gd name="T6" fmla="*/ 0 60000 65536"/>
                  <a:gd name="T7" fmla="*/ 0 60000 65536"/>
                  <a:gd name="T8" fmla="*/ 0 60000 65536"/>
                  <a:gd name="T9" fmla="*/ 0 w 21600"/>
                  <a:gd name="T10" fmla="*/ 0 h 13350"/>
                  <a:gd name="T11" fmla="*/ 21600 w 21600"/>
                  <a:gd name="T12" fmla="*/ 13350 h 13350"/>
                </a:gdLst>
                <a:ahLst/>
                <a:cxnLst>
                  <a:cxn ang="T6">
                    <a:pos x="T0" y="T1"/>
                  </a:cxn>
                  <a:cxn ang="T7">
                    <a:pos x="T2" y="T3"/>
                  </a:cxn>
                  <a:cxn ang="T8">
                    <a:pos x="T4" y="T5"/>
                  </a:cxn>
                </a:cxnLst>
                <a:rect l="T9" t="T10" r="T11" b="T12"/>
                <a:pathLst>
                  <a:path w="21600" h="13350" fill="none" extrusionOk="0">
                    <a:moveTo>
                      <a:pt x="20542" y="0"/>
                    </a:moveTo>
                    <a:cubicBezTo>
                      <a:pt x="21243" y="2155"/>
                      <a:pt x="21600" y="4408"/>
                      <a:pt x="21600" y="6675"/>
                    </a:cubicBezTo>
                    <a:cubicBezTo>
                      <a:pt x="21600" y="8941"/>
                      <a:pt x="21243" y="11194"/>
                      <a:pt x="20542" y="13349"/>
                    </a:cubicBezTo>
                  </a:path>
                  <a:path w="21600" h="13350" stroke="0" extrusionOk="0">
                    <a:moveTo>
                      <a:pt x="20542" y="0"/>
                    </a:moveTo>
                    <a:cubicBezTo>
                      <a:pt x="21243" y="2155"/>
                      <a:pt x="21600" y="4408"/>
                      <a:pt x="21600" y="6675"/>
                    </a:cubicBezTo>
                    <a:cubicBezTo>
                      <a:pt x="21600" y="8941"/>
                      <a:pt x="21243" y="11194"/>
                      <a:pt x="20542" y="13349"/>
                    </a:cubicBezTo>
                    <a:lnTo>
                      <a:pt x="0" y="6675"/>
                    </a:lnTo>
                    <a:close/>
                  </a:path>
                </a:pathLst>
              </a:custGeom>
              <a:solidFill>
                <a:schemeClr val="accent5">
                  <a:lumMod val="40000"/>
                  <a:lumOff val="60000"/>
                </a:schemeClr>
              </a:solidFill>
              <a:ln w="12700">
                <a:solidFill>
                  <a:schemeClr val="bg1"/>
                </a:solidFill>
                <a:round/>
                <a:headEnd/>
                <a:tailEnd/>
              </a:ln>
            </p:spPr>
            <p:txBody>
              <a:bodyPr lIns="1097280" tIns="4445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 Organizational Unit*</a:t>
                </a:r>
              </a:p>
            </p:txBody>
          </p:sp>
        </p:grpSp>
        <p:grpSp>
          <p:nvGrpSpPr>
            <p:cNvPr id="64" name="Group 12">
              <a:extLst>
                <a:ext uri="{FF2B5EF4-FFF2-40B4-BE49-F238E27FC236}">
                  <a16:creationId xmlns:a16="http://schemas.microsoft.com/office/drawing/2014/main" id="{076BA42E-A459-46BB-AD70-0F20F5B06733}"/>
                </a:ext>
              </a:extLst>
            </p:cNvPr>
            <p:cNvGrpSpPr>
              <a:grpSpLocks/>
            </p:cNvGrpSpPr>
            <p:nvPr/>
          </p:nvGrpSpPr>
          <p:grpSpPr bwMode="auto">
            <a:xfrm>
              <a:off x="6091852" y="3967371"/>
              <a:ext cx="1900571" cy="1612890"/>
              <a:chOff x="3354" y="2880"/>
              <a:chExt cx="1099" cy="933"/>
            </a:xfrm>
            <a:solidFill>
              <a:schemeClr val="accent1"/>
            </a:solidFill>
          </p:grpSpPr>
          <p:sp>
            <p:nvSpPr>
              <p:cNvPr id="99" name="Arc 13">
                <a:extLst>
                  <a:ext uri="{FF2B5EF4-FFF2-40B4-BE49-F238E27FC236}">
                    <a16:creationId xmlns:a16="http://schemas.microsoft.com/office/drawing/2014/main" id="{9AC3B5D1-ABB8-47D7-B043-2AA944919DB3}"/>
                  </a:ext>
                </a:extLst>
              </p:cNvPr>
              <p:cNvSpPr>
                <a:spLocks/>
              </p:cNvSpPr>
              <p:nvPr/>
            </p:nvSpPr>
            <p:spPr bwMode="auto">
              <a:xfrm>
                <a:off x="3356" y="2880"/>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20542" y="6674"/>
                    </a:moveTo>
                    <a:cubicBezTo>
                      <a:pt x="19133" y="11013"/>
                      <a:pt x="16386" y="14793"/>
                      <a:pt x="12695" y="17474"/>
                    </a:cubicBezTo>
                  </a:path>
                  <a:path w="20543" h="17475" stroke="0" extrusionOk="0">
                    <a:moveTo>
                      <a:pt x="20542" y="6674"/>
                    </a:moveTo>
                    <a:cubicBezTo>
                      <a:pt x="19133" y="11013"/>
                      <a:pt x="16386" y="14793"/>
                      <a:pt x="12695" y="17474"/>
                    </a:cubicBezTo>
                    <a:lnTo>
                      <a:pt x="0" y="0"/>
                    </a:lnTo>
                    <a:close/>
                  </a:path>
                </a:pathLst>
              </a:custGeom>
              <a:grpFill/>
              <a:ln w="12700">
                <a:solidFill>
                  <a:schemeClr val="bg1"/>
                </a:solidFill>
                <a:round/>
                <a:headEnd/>
                <a:tailEnd/>
              </a:ln>
            </p:spPr>
            <p:txBody>
              <a:bodyPr lIns="731520" tIns="18288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Account</a:t>
                </a:r>
              </a:p>
            </p:txBody>
          </p:sp>
          <p:sp>
            <p:nvSpPr>
              <p:cNvPr id="100" name="Freeform 72">
                <a:extLst>
                  <a:ext uri="{FF2B5EF4-FFF2-40B4-BE49-F238E27FC236}">
                    <a16:creationId xmlns:a16="http://schemas.microsoft.com/office/drawing/2014/main" id="{3AF8013A-9D26-4DCB-83DF-EB4B7EC0292F}"/>
                  </a:ext>
                </a:extLst>
              </p:cNvPr>
              <p:cNvSpPr>
                <a:spLocks/>
              </p:cNvSpPr>
              <p:nvPr/>
            </p:nvSpPr>
            <p:spPr bwMode="auto">
              <a:xfrm>
                <a:off x="3356" y="2880"/>
                <a:ext cx="1097" cy="933"/>
              </a:xfrm>
              <a:custGeom>
                <a:avLst/>
                <a:gdLst>
                  <a:gd name="T0" fmla="*/ 1096 w 1097"/>
                  <a:gd name="T1" fmla="*/ 356 h 933"/>
                  <a:gd name="T2" fmla="*/ 0 w 1097"/>
                  <a:gd name="T3" fmla="*/ 0 h 933"/>
                  <a:gd name="T4" fmla="*/ 677 w 1097"/>
                  <a:gd name="T5" fmla="*/ 932 h 933"/>
                  <a:gd name="T6" fmla="*/ 0 60000 65536"/>
                  <a:gd name="T7" fmla="*/ 0 60000 65536"/>
                  <a:gd name="T8" fmla="*/ 0 60000 65536"/>
                  <a:gd name="T9" fmla="*/ 0 w 1097"/>
                  <a:gd name="T10" fmla="*/ 0 h 933"/>
                  <a:gd name="T11" fmla="*/ 1097 w 1097"/>
                  <a:gd name="T12" fmla="*/ 933 h 933"/>
                </a:gdLst>
                <a:ahLst/>
                <a:cxnLst>
                  <a:cxn ang="T6">
                    <a:pos x="T0" y="T1"/>
                  </a:cxn>
                  <a:cxn ang="T7">
                    <a:pos x="T2" y="T3"/>
                  </a:cxn>
                  <a:cxn ang="T8">
                    <a:pos x="T4" y="T5"/>
                  </a:cxn>
                </a:cxnLst>
                <a:rect l="T9" t="T10" r="T11" b="T12"/>
                <a:pathLst>
                  <a:path w="1097" h="933">
                    <a:moveTo>
                      <a:pt x="1096" y="356"/>
                    </a:moveTo>
                    <a:lnTo>
                      <a:pt x="0" y="0"/>
                    </a:lnTo>
                    <a:lnTo>
                      <a:pt x="677" y="932"/>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01" name="Arc 13">
                <a:extLst>
                  <a:ext uri="{FF2B5EF4-FFF2-40B4-BE49-F238E27FC236}">
                    <a16:creationId xmlns:a16="http://schemas.microsoft.com/office/drawing/2014/main" id="{A2B6C182-C0B9-4585-A935-B3F0A7F1C551}"/>
                  </a:ext>
                </a:extLst>
              </p:cNvPr>
              <p:cNvSpPr>
                <a:spLocks/>
              </p:cNvSpPr>
              <p:nvPr/>
            </p:nvSpPr>
            <p:spPr bwMode="auto">
              <a:xfrm>
                <a:off x="3354" y="2880"/>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20542" y="6674"/>
                    </a:moveTo>
                    <a:cubicBezTo>
                      <a:pt x="19133" y="11013"/>
                      <a:pt x="16386" y="14793"/>
                      <a:pt x="12695" y="17474"/>
                    </a:cubicBezTo>
                  </a:path>
                  <a:path w="20543" h="17475" stroke="0" extrusionOk="0">
                    <a:moveTo>
                      <a:pt x="20542" y="6674"/>
                    </a:moveTo>
                    <a:cubicBezTo>
                      <a:pt x="19133" y="11013"/>
                      <a:pt x="16386" y="14793"/>
                      <a:pt x="12695" y="17474"/>
                    </a:cubicBezTo>
                    <a:lnTo>
                      <a:pt x="0" y="0"/>
                    </a:lnTo>
                    <a:close/>
                  </a:path>
                </a:pathLst>
              </a:custGeom>
              <a:solidFill>
                <a:schemeClr val="accent5">
                  <a:lumMod val="40000"/>
                  <a:lumOff val="60000"/>
                </a:schemeClr>
              </a:solidFill>
              <a:ln w="12700">
                <a:solidFill>
                  <a:schemeClr val="bg1"/>
                </a:solidFill>
                <a:round/>
                <a:headEnd/>
                <a:tailEnd/>
              </a:ln>
            </p:spPr>
            <p:txBody>
              <a:bodyPr lIns="731520" tIns="18288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Fund*</a:t>
                </a:r>
              </a:p>
            </p:txBody>
          </p:sp>
        </p:grpSp>
        <p:grpSp>
          <p:nvGrpSpPr>
            <p:cNvPr id="70" name="Group 15">
              <a:extLst>
                <a:ext uri="{FF2B5EF4-FFF2-40B4-BE49-F238E27FC236}">
                  <a16:creationId xmlns:a16="http://schemas.microsoft.com/office/drawing/2014/main" id="{AE5C2794-64F7-401E-B1F9-E0432917F513}"/>
                </a:ext>
              </a:extLst>
            </p:cNvPr>
            <p:cNvGrpSpPr>
              <a:grpSpLocks/>
            </p:cNvGrpSpPr>
            <p:nvPr/>
          </p:nvGrpSpPr>
          <p:grpSpPr bwMode="auto">
            <a:xfrm>
              <a:off x="6091849" y="3967371"/>
              <a:ext cx="1177604" cy="1993692"/>
              <a:chOff x="3354" y="2880"/>
              <a:chExt cx="680" cy="1153"/>
            </a:xfrm>
            <a:solidFill>
              <a:schemeClr val="accent1"/>
            </a:solidFill>
          </p:grpSpPr>
          <p:sp>
            <p:nvSpPr>
              <p:cNvPr id="92" name="Arc 16">
                <a:extLst>
                  <a:ext uri="{FF2B5EF4-FFF2-40B4-BE49-F238E27FC236}">
                    <a16:creationId xmlns:a16="http://schemas.microsoft.com/office/drawing/2014/main" id="{57F7E66B-C953-42C6-B71A-66758EEE83EF}"/>
                  </a:ext>
                </a:extLst>
              </p:cNvPr>
              <p:cNvSpPr>
                <a:spLocks/>
              </p:cNvSpPr>
              <p:nvPr/>
            </p:nvSpPr>
            <p:spPr bwMode="auto">
              <a:xfrm>
                <a:off x="3356" y="2880"/>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2695" y="17474"/>
                    </a:moveTo>
                    <a:cubicBezTo>
                      <a:pt x="9005" y="20155"/>
                      <a:pt x="4561" y="21599"/>
                      <a:pt x="0" y="21600"/>
                    </a:cubicBezTo>
                  </a:path>
                  <a:path w="12696" h="21600" stroke="0" extrusionOk="0">
                    <a:moveTo>
                      <a:pt x="12695" y="17474"/>
                    </a:moveTo>
                    <a:cubicBezTo>
                      <a:pt x="9005" y="20155"/>
                      <a:pt x="4561" y="21599"/>
                      <a:pt x="0" y="21600"/>
                    </a:cubicBezTo>
                    <a:lnTo>
                      <a:pt x="0" y="0"/>
                    </a:lnTo>
                    <a:close/>
                  </a:path>
                </a:pathLst>
              </a:custGeom>
              <a:grpFill/>
              <a:ln w="12700">
                <a:solidFill>
                  <a:schemeClr val="bg1"/>
                </a:solidFill>
                <a:round/>
                <a:headEnd/>
                <a:tailEnd/>
              </a:ln>
            </p:spPr>
            <p:txBody>
              <a:bodyPr lIns="44450" tIns="1005840" rIns="27432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Project</a:t>
                </a:r>
              </a:p>
            </p:txBody>
          </p:sp>
          <p:sp>
            <p:nvSpPr>
              <p:cNvPr id="97" name="Freeform 70">
                <a:extLst>
                  <a:ext uri="{FF2B5EF4-FFF2-40B4-BE49-F238E27FC236}">
                    <a16:creationId xmlns:a16="http://schemas.microsoft.com/office/drawing/2014/main" id="{0B7CE89A-8F90-403F-A6AC-6056E105CCB9}"/>
                  </a:ext>
                </a:extLst>
              </p:cNvPr>
              <p:cNvSpPr>
                <a:spLocks/>
              </p:cNvSpPr>
              <p:nvPr/>
            </p:nvSpPr>
            <p:spPr bwMode="auto">
              <a:xfrm>
                <a:off x="3356" y="2880"/>
                <a:ext cx="678" cy="1153"/>
              </a:xfrm>
              <a:custGeom>
                <a:avLst/>
                <a:gdLst>
                  <a:gd name="T0" fmla="*/ 677 w 678"/>
                  <a:gd name="T1" fmla="*/ 932 h 1153"/>
                  <a:gd name="T2" fmla="*/ 0 w 678"/>
                  <a:gd name="T3" fmla="*/ 0 h 1153"/>
                  <a:gd name="T4" fmla="*/ 0 w 678"/>
                  <a:gd name="T5" fmla="*/ 1152 h 1153"/>
                  <a:gd name="T6" fmla="*/ 0 60000 65536"/>
                  <a:gd name="T7" fmla="*/ 0 60000 65536"/>
                  <a:gd name="T8" fmla="*/ 0 60000 65536"/>
                  <a:gd name="T9" fmla="*/ 0 w 678"/>
                  <a:gd name="T10" fmla="*/ 0 h 1153"/>
                  <a:gd name="T11" fmla="*/ 678 w 678"/>
                  <a:gd name="T12" fmla="*/ 1153 h 1153"/>
                </a:gdLst>
                <a:ahLst/>
                <a:cxnLst>
                  <a:cxn ang="T6">
                    <a:pos x="T0" y="T1"/>
                  </a:cxn>
                  <a:cxn ang="T7">
                    <a:pos x="T2" y="T3"/>
                  </a:cxn>
                  <a:cxn ang="T8">
                    <a:pos x="T4" y="T5"/>
                  </a:cxn>
                </a:cxnLst>
                <a:rect l="T9" t="T10" r="T11" b="T12"/>
                <a:pathLst>
                  <a:path w="678" h="1153">
                    <a:moveTo>
                      <a:pt x="677" y="932"/>
                    </a:moveTo>
                    <a:lnTo>
                      <a:pt x="0" y="0"/>
                    </a:lnTo>
                    <a:lnTo>
                      <a:pt x="0" y="1152"/>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98" name="Arc 16">
                <a:extLst>
                  <a:ext uri="{FF2B5EF4-FFF2-40B4-BE49-F238E27FC236}">
                    <a16:creationId xmlns:a16="http://schemas.microsoft.com/office/drawing/2014/main" id="{527DD428-BE69-4D6B-A684-6796CEE9C674}"/>
                  </a:ext>
                </a:extLst>
              </p:cNvPr>
              <p:cNvSpPr>
                <a:spLocks/>
              </p:cNvSpPr>
              <p:nvPr/>
            </p:nvSpPr>
            <p:spPr bwMode="auto">
              <a:xfrm>
                <a:off x="3354" y="2880"/>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2695" y="17474"/>
                    </a:moveTo>
                    <a:cubicBezTo>
                      <a:pt x="9005" y="20155"/>
                      <a:pt x="4561" y="21599"/>
                      <a:pt x="0" y="21600"/>
                    </a:cubicBezTo>
                  </a:path>
                  <a:path w="12696" h="21600" stroke="0" extrusionOk="0">
                    <a:moveTo>
                      <a:pt x="12695" y="17474"/>
                    </a:moveTo>
                    <a:cubicBezTo>
                      <a:pt x="9005" y="20155"/>
                      <a:pt x="4561" y="21599"/>
                      <a:pt x="0" y="21600"/>
                    </a:cubicBezTo>
                    <a:lnTo>
                      <a:pt x="0" y="0"/>
                    </a:lnTo>
                    <a:close/>
                  </a:path>
                </a:pathLst>
              </a:custGeom>
              <a:solidFill>
                <a:schemeClr val="accent5">
                  <a:lumMod val="40000"/>
                  <a:lumOff val="60000"/>
                </a:schemeClr>
              </a:solidFill>
              <a:ln w="12700">
                <a:solidFill>
                  <a:schemeClr val="bg1"/>
                </a:solidFill>
                <a:round/>
                <a:headEnd/>
                <a:tailEnd/>
              </a:ln>
            </p:spPr>
            <p:txBody>
              <a:bodyPr lIns="44450" tIns="1005840" rIns="27432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Program</a:t>
                </a:r>
              </a:p>
            </p:txBody>
          </p:sp>
        </p:grpSp>
        <p:grpSp>
          <p:nvGrpSpPr>
            <p:cNvPr id="71" name="Group 18">
              <a:extLst>
                <a:ext uri="{FF2B5EF4-FFF2-40B4-BE49-F238E27FC236}">
                  <a16:creationId xmlns:a16="http://schemas.microsoft.com/office/drawing/2014/main" id="{F3DC6119-6C94-431E-AFD1-56124C422B4A}"/>
                </a:ext>
              </a:extLst>
            </p:cNvPr>
            <p:cNvGrpSpPr>
              <a:grpSpLocks/>
            </p:cNvGrpSpPr>
            <p:nvPr/>
          </p:nvGrpSpPr>
          <p:grpSpPr bwMode="auto">
            <a:xfrm>
              <a:off x="4921854" y="3967371"/>
              <a:ext cx="1174836" cy="1993692"/>
              <a:chOff x="2677" y="2880"/>
              <a:chExt cx="680" cy="1153"/>
            </a:xfrm>
            <a:solidFill>
              <a:schemeClr val="accent1"/>
            </a:solidFill>
          </p:grpSpPr>
          <p:sp>
            <p:nvSpPr>
              <p:cNvPr id="88" name="Arc 19">
                <a:extLst>
                  <a:ext uri="{FF2B5EF4-FFF2-40B4-BE49-F238E27FC236}">
                    <a16:creationId xmlns:a16="http://schemas.microsoft.com/office/drawing/2014/main" id="{8633B52E-A07B-4F28-B4FA-69798692441D}"/>
                  </a:ext>
                </a:extLst>
              </p:cNvPr>
              <p:cNvSpPr>
                <a:spLocks/>
              </p:cNvSpPr>
              <p:nvPr/>
            </p:nvSpPr>
            <p:spPr bwMode="auto">
              <a:xfrm>
                <a:off x="2679" y="2880"/>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2696" y="21600"/>
                    </a:moveTo>
                    <a:cubicBezTo>
                      <a:pt x="8134" y="21600"/>
                      <a:pt x="3690" y="20155"/>
                      <a:pt x="0" y="17474"/>
                    </a:cubicBezTo>
                  </a:path>
                  <a:path w="12696" h="21600" stroke="0" extrusionOk="0">
                    <a:moveTo>
                      <a:pt x="12696" y="21600"/>
                    </a:moveTo>
                    <a:cubicBezTo>
                      <a:pt x="8134" y="21600"/>
                      <a:pt x="3690" y="20155"/>
                      <a:pt x="0" y="17474"/>
                    </a:cubicBezTo>
                    <a:lnTo>
                      <a:pt x="12696" y="0"/>
                    </a:lnTo>
                    <a:close/>
                  </a:path>
                </a:pathLst>
              </a:custGeom>
              <a:grpFill/>
              <a:ln w="12700">
                <a:solidFill>
                  <a:schemeClr val="bg1"/>
                </a:solidFill>
                <a:round/>
                <a:headEnd/>
                <a:tailEnd/>
              </a:ln>
            </p:spPr>
            <p:txBody>
              <a:bodyPr lIns="274320" tIns="100584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Funding Source</a:t>
                </a:r>
              </a:p>
            </p:txBody>
          </p:sp>
          <p:sp>
            <p:nvSpPr>
              <p:cNvPr id="89" name="Freeform 68">
                <a:extLst>
                  <a:ext uri="{FF2B5EF4-FFF2-40B4-BE49-F238E27FC236}">
                    <a16:creationId xmlns:a16="http://schemas.microsoft.com/office/drawing/2014/main" id="{783EAA0C-3C08-4A42-BED9-46B1179B6015}"/>
                  </a:ext>
                </a:extLst>
              </p:cNvPr>
              <p:cNvSpPr>
                <a:spLocks/>
              </p:cNvSpPr>
              <p:nvPr/>
            </p:nvSpPr>
            <p:spPr bwMode="auto">
              <a:xfrm>
                <a:off x="2679" y="2880"/>
                <a:ext cx="678" cy="1153"/>
              </a:xfrm>
              <a:custGeom>
                <a:avLst/>
                <a:gdLst>
                  <a:gd name="T0" fmla="*/ 677 w 678"/>
                  <a:gd name="T1" fmla="*/ 1152 h 1153"/>
                  <a:gd name="T2" fmla="*/ 677 w 678"/>
                  <a:gd name="T3" fmla="*/ 0 h 1153"/>
                  <a:gd name="T4" fmla="*/ 0 w 678"/>
                  <a:gd name="T5" fmla="*/ 932 h 1153"/>
                  <a:gd name="T6" fmla="*/ 0 60000 65536"/>
                  <a:gd name="T7" fmla="*/ 0 60000 65536"/>
                  <a:gd name="T8" fmla="*/ 0 60000 65536"/>
                  <a:gd name="T9" fmla="*/ 0 w 678"/>
                  <a:gd name="T10" fmla="*/ 0 h 1153"/>
                  <a:gd name="T11" fmla="*/ 678 w 678"/>
                  <a:gd name="T12" fmla="*/ 1153 h 1153"/>
                </a:gdLst>
                <a:ahLst/>
                <a:cxnLst>
                  <a:cxn ang="T6">
                    <a:pos x="T0" y="T1"/>
                  </a:cxn>
                  <a:cxn ang="T7">
                    <a:pos x="T2" y="T3"/>
                  </a:cxn>
                  <a:cxn ang="T8">
                    <a:pos x="T4" y="T5"/>
                  </a:cxn>
                </a:cxnLst>
                <a:rect l="T9" t="T10" r="T11" b="T12"/>
                <a:pathLst>
                  <a:path w="678" h="1153">
                    <a:moveTo>
                      <a:pt x="677" y="1152"/>
                    </a:moveTo>
                    <a:lnTo>
                      <a:pt x="677" y="0"/>
                    </a:lnTo>
                    <a:lnTo>
                      <a:pt x="0" y="932"/>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90" name="Arc 19">
                <a:extLst>
                  <a:ext uri="{FF2B5EF4-FFF2-40B4-BE49-F238E27FC236}">
                    <a16:creationId xmlns:a16="http://schemas.microsoft.com/office/drawing/2014/main" id="{CA3474AB-47F2-4772-841D-E041B977B4A9}"/>
                  </a:ext>
                </a:extLst>
              </p:cNvPr>
              <p:cNvSpPr>
                <a:spLocks/>
              </p:cNvSpPr>
              <p:nvPr/>
            </p:nvSpPr>
            <p:spPr bwMode="auto">
              <a:xfrm>
                <a:off x="2677" y="2880"/>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2696" y="21600"/>
                    </a:moveTo>
                    <a:cubicBezTo>
                      <a:pt x="8134" y="21600"/>
                      <a:pt x="3690" y="20155"/>
                      <a:pt x="0" y="17474"/>
                    </a:cubicBezTo>
                  </a:path>
                  <a:path w="12696" h="21600" stroke="0" extrusionOk="0">
                    <a:moveTo>
                      <a:pt x="12696" y="21600"/>
                    </a:moveTo>
                    <a:cubicBezTo>
                      <a:pt x="8134" y="21600"/>
                      <a:pt x="3690" y="20155"/>
                      <a:pt x="0" y="17474"/>
                    </a:cubicBezTo>
                    <a:lnTo>
                      <a:pt x="12696" y="0"/>
                    </a:lnTo>
                    <a:close/>
                  </a:path>
                </a:pathLst>
              </a:custGeom>
              <a:solidFill>
                <a:schemeClr val="accent5">
                  <a:lumMod val="40000"/>
                  <a:lumOff val="60000"/>
                </a:schemeClr>
              </a:solidFill>
              <a:ln w="12700">
                <a:solidFill>
                  <a:schemeClr val="bg1"/>
                </a:solidFill>
                <a:round/>
                <a:headEnd/>
                <a:tailEnd/>
              </a:ln>
            </p:spPr>
            <p:txBody>
              <a:bodyPr lIns="274320" tIns="100584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Account*</a:t>
                </a:r>
              </a:p>
            </p:txBody>
          </p:sp>
        </p:grpSp>
        <p:grpSp>
          <p:nvGrpSpPr>
            <p:cNvPr id="72" name="Group 21">
              <a:extLst>
                <a:ext uri="{FF2B5EF4-FFF2-40B4-BE49-F238E27FC236}">
                  <a16:creationId xmlns:a16="http://schemas.microsoft.com/office/drawing/2014/main" id="{5A9EE261-1461-4F22-95FA-2BC2DE6EBD02}"/>
                </a:ext>
              </a:extLst>
            </p:cNvPr>
            <p:cNvGrpSpPr>
              <a:grpSpLocks/>
            </p:cNvGrpSpPr>
            <p:nvPr/>
          </p:nvGrpSpPr>
          <p:grpSpPr bwMode="auto">
            <a:xfrm>
              <a:off x="4200958" y="3967371"/>
              <a:ext cx="1895732" cy="1612890"/>
              <a:chOff x="2260" y="2880"/>
              <a:chExt cx="1097" cy="933"/>
            </a:xfrm>
            <a:solidFill>
              <a:schemeClr val="accent1"/>
            </a:solidFill>
          </p:grpSpPr>
          <p:sp>
            <p:nvSpPr>
              <p:cNvPr id="86" name="Arc 22">
                <a:extLst>
                  <a:ext uri="{FF2B5EF4-FFF2-40B4-BE49-F238E27FC236}">
                    <a16:creationId xmlns:a16="http://schemas.microsoft.com/office/drawing/2014/main" id="{9CA4D74B-1076-413C-8677-8728B17FCC98}"/>
                  </a:ext>
                </a:extLst>
              </p:cNvPr>
              <p:cNvSpPr>
                <a:spLocks/>
              </p:cNvSpPr>
              <p:nvPr/>
            </p:nvSpPr>
            <p:spPr bwMode="auto">
              <a:xfrm>
                <a:off x="2260" y="2880"/>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7847" y="17474"/>
                    </a:moveTo>
                    <a:cubicBezTo>
                      <a:pt x="4156" y="14793"/>
                      <a:pt x="1409" y="11013"/>
                      <a:pt x="0" y="6674"/>
                    </a:cubicBezTo>
                  </a:path>
                  <a:path w="20543" h="17475" stroke="0" extrusionOk="0">
                    <a:moveTo>
                      <a:pt x="7847" y="17474"/>
                    </a:moveTo>
                    <a:cubicBezTo>
                      <a:pt x="4156" y="14793"/>
                      <a:pt x="1409" y="11013"/>
                      <a:pt x="0" y="6674"/>
                    </a:cubicBezTo>
                    <a:lnTo>
                      <a:pt x="20543" y="0"/>
                    </a:lnTo>
                    <a:close/>
                  </a:path>
                </a:pathLst>
              </a:custGeom>
              <a:solidFill>
                <a:schemeClr val="accent5">
                  <a:lumMod val="40000"/>
                  <a:lumOff val="60000"/>
                </a:schemeClr>
              </a:solidFill>
              <a:ln w="12700">
                <a:solidFill>
                  <a:schemeClr val="bg1"/>
                </a:solidFill>
                <a:round/>
                <a:headEnd/>
                <a:tailEnd/>
              </a:ln>
            </p:spPr>
            <p:txBody>
              <a:bodyPr lIns="45720" tIns="182880" rIns="731520" bIns="4572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Location</a:t>
                </a:r>
              </a:p>
            </p:txBody>
          </p:sp>
          <p:sp>
            <p:nvSpPr>
              <p:cNvPr id="87" name="Freeform 66">
                <a:extLst>
                  <a:ext uri="{FF2B5EF4-FFF2-40B4-BE49-F238E27FC236}">
                    <a16:creationId xmlns:a16="http://schemas.microsoft.com/office/drawing/2014/main" id="{98CCFD93-FF7D-4F5A-A266-F269CF363D23}"/>
                  </a:ext>
                </a:extLst>
              </p:cNvPr>
              <p:cNvSpPr>
                <a:spLocks/>
              </p:cNvSpPr>
              <p:nvPr/>
            </p:nvSpPr>
            <p:spPr bwMode="auto">
              <a:xfrm>
                <a:off x="2260" y="2880"/>
                <a:ext cx="1097" cy="933"/>
              </a:xfrm>
              <a:custGeom>
                <a:avLst/>
                <a:gdLst>
                  <a:gd name="T0" fmla="*/ 419 w 1097"/>
                  <a:gd name="T1" fmla="*/ 932 h 933"/>
                  <a:gd name="T2" fmla="*/ 1096 w 1097"/>
                  <a:gd name="T3" fmla="*/ 0 h 933"/>
                  <a:gd name="T4" fmla="*/ 0 w 1097"/>
                  <a:gd name="T5" fmla="*/ 356 h 933"/>
                  <a:gd name="T6" fmla="*/ 0 60000 65536"/>
                  <a:gd name="T7" fmla="*/ 0 60000 65536"/>
                  <a:gd name="T8" fmla="*/ 0 60000 65536"/>
                  <a:gd name="T9" fmla="*/ 0 w 1097"/>
                  <a:gd name="T10" fmla="*/ 0 h 933"/>
                  <a:gd name="T11" fmla="*/ 1097 w 1097"/>
                  <a:gd name="T12" fmla="*/ 933 h 933"/>
                </a:gdLst>
                <a:ahLst/>
                <a:cxnLst>
                  <a:cxn ang="T6">
                    <a:pos x="T0" y="T1"/>
                  </a:cxn>
                  <a:cxn ang="T7">
                    <a:pos x="T2" y="T3"/>
                  </a:cxn>
                  <a:cxn ang="T8">
                    <a:pos x="T4" y="T5"/>
                  </a:cxn>
                </a:cxnLst>
                <a:rect l="T9" t="T10" r="T11" b="T12"/>
                <a:pathLst>
                  <a:path w="1097" h="933">
                    <a:moveTo>
                      <a:pt x="419" y="932"/>
                    </a:moveTo>
                    <a:lnTo>
                      <a:pt x="1096" y="0"/>
                    </a:lnTo>
                    <a:lnTo>
                      <a:pt x="0" y="356"/>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grpSp>
        <p:grpSp>
          <p:nvGrpSpPr>
            <p:cNvPr id="73" name="Group 24">
              <a:extLst>
                <a:ext uri="{FF2B5EF4-FFF2-40B4-BE49-F238E27FC236}">
                  <a16:creationId xmlns:a16="http://schemas.microsoft.com/office/drawing/2014/main" id="{1AEF3D8A-75DB-43EE-8B1E-577F9455F910}"/>
                </a:ext>
              </a:extLst>
            </p:cNvPr>
            <p:cNvGrpSpPr>
              <a:grpSpLocks/>
            </p:cNvGrpSpPr>
            <p:nvPr/>
          </p:nvGrpSpPr>
          <p:grpSpPr bwMode="auto">
            <a:xfrm>
              <a:off x="4104379" y="3352017"/>
              <a:ext cx="1992313" cy="1233468"/>
              <a:chOff x="2204" y="2524"/>
              <a:chExt cx="1153" cy="713"/>
            </a:xfrm>
            <a:solidFill>
              <a:schemeClr val="accent1"/>
            </a:solidFill>
          </p:grpSpPr>
          <p:sp>
            <p:nvSpPr>
              <p:cNvPr id="82" name="Arc 25">
                <a:extLst>
                  <a:ext uri="{FF2B5EF4-FFF2-40B4-BE49-F238E27FC236}">
                    <a16:creationId xmlns:a16="http://schemas.microsoft.com/office/drawing/2014/main" id="{1EAF1BF8-9DB4-44A2-897C-9F5946596861}"/>
                  </a:ext>
                </a:extLst>
              </p:cNvPr>
              <p:cNvSpPr>
                <a:spLocks/>
              </p:cNvSpPr>
              <p:nvPr/>
            </p:nvSpPr>
            <p:spPr bwMode="auto">
              <a:xfrm>
                <a:off x="2204" y="2524"/>
                <a:ext cx="1152" cy="712"/>
              </a:xfrm>
              <a:custGeom>
                <a:avLst/>
                <a:gdLst>
                  <a:gd name="T0" fmla="*/ 0 w 21600"/>
                  <a:gd name="T1" fmla="*/ 0 h 13350"/>
                  <a:gd name="T2" fmla="*/ 0 w 21600"/>
                  <a:gd name="T3" fmla="*/ 0 h 13350"/>
                  <a:gd name="T4" fmla="*/ 0 w 21600"/>
                  <a:gd name="T5" fmla="*/ 0 h 13350"/>
                  <a:gd name="T6" fmla="*/ 0 60000 65536"/>
                  <a:gd name="T7" fmla="*/ 0 60000 65536"/>
                  <a:gd name="T8" fmla="*/ 0 60000 65536"/>
                  <a:gd name="T9" fmla="*/ 0 w 21600"/>
                  <a:gd name="T10" fmla="*/ 0 h 13350"/>
                  <a:gd name="T11" fmla="*/ 21600 w 21600"/>
                  <a:gd name="T12" fmla="*/ 13350 h 13350"/>
                </a:gdLst>
                <a:ahLst/>
                <a:cxnLst>
                  <a:cxn ang="T6">
                    <a:pos x="T0" y="T1"/>
                  </a:cxn>
                  <a:cxn ang="T7">
                    <a:pos x="T2" y="T3"/>
                  </a:cxn>
                  <a:cxn ang="T8">
                    <a:pos x="T4" y="T5"/>
                  </a:cxn>
                </a:cxnLst>
                <a:rect l="T9" t="T10" r="T11" b="T12"/>
                <a:pathLst>
                  <a:path w="21600" h="13350" fill="none" extrusionOk="0">
                    <a:moveTo>
                      <a:pt x="1057" y="13349"/>
                    </a:moveTo>
                    <a:cubicBezTo>
                      <a:pt x="356" y="11194"/>
                      <a:pt x="0" y="8941"/>
                      <a:pt x="0" y="6675"/>
                    </a:cubicBezTo>
                    <a:cubicBezTo>
                      <a:pt x="-1" y="4408"/>
                      <a:pt x="356" y="2155"/>
                      <a:pt x="1057" y="0"/>
                    </a:cubicBezTo>
                  </a:path>
                  <a:path w="21600" h="13350" stroke="0" extrusionOk="0">
                    <a:moveTo>
                      <a:pt x="1057" y="13349"/>
                    </a:moveTo>
                    <a:cubicBezTo>
                      <a:pt x="356" y="11194"/>
                      <a:pt x="0" y="8941"/>
                      <a:pt x="0" y="6675"/>
                    </a:cubicBezTo>
                    <a:cubicBezTo>
                      <a:pt x="-1" y="4408"/>
                      <a:pt x="356" y="2155"/>
                      <a:pt x="1057" y="0"/>
                    </a:cubicBezTo>
                    <a:lnTo>
                      <a:pt x="21600" y="6675"/>
                    </a:lnTo>
                    <a:close/>
                  </a:path>
                </a:pathLst>
              </a:custGeom>
              <a:solidFill>
                <a:schemeClr val="accent5">
                  <a:lumMod val="40000"/>
                  <a:lumOff val="60000"/>
                </a:schemeClr>
              </a:solidFill>
              <a:ln w="12700">
                <a:solidFill>
                  <a:schemeClr val="bg1"/>
                </a:solidFill>
                <a:round/>
                <a:headEnd/>
                <a:tailEnd/>
              </a:ln>
            </p:spPr>
            <p:txBody>
              <a:bodyPr lIns="44450" tIns="44450" rIns="109728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Additional Reporting</a:t>
                </a:r>
              </a:p>
            </p:txBody>
          </p:sp>
          <p:sp>
            <p:nvSpPr>
              <p:cNvPr id="85" name="Freeform 64">
                <a:extLst>
                  <a:ext uri="{FF2B5EF4-FFF2-40B4-BE49-F238E27FC236}">
                    <a16:creationId xmlns:a16="http://schemas.microsoft.com/office/drawing/2014/main" id="{846FB7DD-D87F-4B6D-9678-28D1D24E189E}"/>
                  </a:ext>
                </a:extLst>
              </p:cNvPr>
              <p:cNvSpPr>
                <a:spLocks/>
              </p:cNvSpPr>
              <p:nvPr/>
            </p:nvSpPr>
            <p:spPr bwMode="auto">
              <a:xfrm>
                <a:off x="2260" y="2524"/>
                <a:ext cx="1097" cy="713"/>
              </a:xfrm>
              <a:custGeom>
                <a:avLst/>
                <a:gdLst>
                  <a:gd name="T0" fmla="*/ 0 w 1097"/>
                  <a:gd name="T1" fmla="*/ 712 h 713"/>
                  <a:gd name="T2" fmla="*/ 1096 w 1097"/>
                  <a:gd name="T3" fmla="*/ 356 h 713"/>
                  <a:gd name="T4" fmla="*/ 0 w 1097"/>
                  <a:gd name="T5" fmla="*/ 0 h 713"/>
                  <a:gd name="T6" fmla="*/ 0 60000 65536"/>
                  <a:gd name="T7" fmla="*/ 0 60000 65536"/>
                  <a:gd name="T8" fmla="*/ 0 60000 65536"/>
                  <a:gd name="T9" fmla="*/ 0 w 1097"/>
                  <a:gd name="T10" fmla="*/ 0 h 713"/>
                  <a:gd name="T11" fmla="*/ 1097 w 1097"/>
                  <a:gd name="T12" fmla="*/ 713 h 713"/>
                </a:gdLst>
                <a:ahLst/>
                <a:cxnLst>
                  <a:cxn ang="T6">
                    <a:pos x="T0" y="T1"/>
                  </a:cxn>
                  <a:cxn ang="T7">
                    <a:pos x="T2" y="T3"/>
                  </a:cxn>
                  <a:cxn ang="T8">
                    <a:pos x="T4" y="T5"/>
                  </a:cxn>
                </a:cxnLst>
                <a:rect l="T9" t="T10" r="T11" b="T12"/>
                <a:pathLst>
                  <a:path w="1097" h="713">
                    <a:moveTo>
                      <a:pt x="0" y="712"/>
                    </a:moveTo>
                    <a:lnTo>
                      <a:pt x="1096" y="356"/>
                    </a:lnTo>
                    <a:lnTo>
                      <a:pt x="0" y="0"/>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grpSp>
        <p:grpSp>
          <p:nvGrpSpPr>
            <p:cNvPr id="74" name="Group 27">
              <a:extLst>
                <a:ext uri="{FF2B5EF4-FFF2-40B4-BE49-F238E27FC236}">
                  <a16:creationId xmlns:a16="http://schemas.microsoft.com/office/drawing/2014/main" id="{CBF57256-A873-4E25-9ADC-D0C53F9E0BD2}"/>
                </a:ext>
              </a:extLst>
            </p:cNvPr>
            <p:cNvGrpSpPr>
              <a:grpSpLocks/>
            </p:cNvGrpSpPr>
            <p:nvPr/>
          </p:nvGrpSpPr>
          <p:grpSpPr bwMode="auto">
            <a:xfrm>
              <a:off x="4200958" y="2357241"/>
              <a:ext cx="1895732" cy="1612891"/>
              <a:chOff x="2260" y="1948"/>
              <a:chExt cx="1097" cy="933"/>
            </a:xfrm>
            <a:solidFill>
              <a:schemeClr val="accent1"/>
            </a:solidFill>
          </p:grpSpPr>
          <p:sp>
            <p:nvSpPr>
              <p:cNvPr id="79" name="Arc 28">
                <a:extLst>
                  <a:ext uri="{FF2B5EF4-FFF2-40B4-BE49-F238E27FC236}">
                    <a16:creationId xmlns:a16="http://schemas.microsoft.com/office/drawing/2014/main" id="{996B1AD7-3300-402E-B266-22CB06C57E1F}"/>
                  </a:ext>
                </a:extLst>
              </p:cNvPr>
              <p:cNvSpPr>
                <a:spLocks/>
              </p:cNvSpPr>
              <p:nvPr/>
            </p:nvSpPr>
            <p:spPr bwMode="auto">
              <a:xfrm>
                <a:off x="2260" y="1948"/>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0" y="10800"/>
                    </a:moveTo>
                    <a:cubicBezTo>
                      <a:pt x="1409" y="6461"/>
                      <a:pt x="4156" y="2681"/>
                      <a:pt x="7847" y="0"/>
                    </a:cubicBezTo>
                  </a:path>
                  <a:path w="20543" h="17475" stroke="0" extrusionOk="0">
                    <a:moveTo>
                      <a:pt x="0" y="10800"/>
                    </a:moveTo>
                    <a:cubicBezTo>
                      <a:pt x="1409" y="6461"/>
                      <a:pt x="4156" y="2681"/>
                      <a:pt x="7847" y="0"/>
                    </a:cubicBezTo>
                    <a:lnTo>
                      <a:pt x="20543" y="17475"/>
                    </a:lnTo>
                    <a:close/>
                  </a:path>
                </a:pathLst>
              </a:custGeom>
              <a:solidFill>
                <a:schemeClr val="accent5">
                  <a:lumMod val="40000"/>
                  <a:lumOff val="60000"/>
                </a:schemeClr>
              </a:solidFill>
              <a:ln w="12700">
                <a:solidFill>
                  <a:schemeClr val="bg1"/>
                </a:solidFill>
                <a:round/>
                <a:headEnd/>
                <a:tailEnd/>
              </a:ln>
            </p:spPr>
            <p:txBody>
              <a:bodyPr lIns="45720" tIns="44450" rIns="731520" bIns="27432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Appropriation*</a:t>
                </a:r>
              </a:p>
            </p:txBody>
          </p:sp>
          <p:sp>
            <p:nvSpPr>
              <p:cNvPr id="80" name="Freeform 62">
                <a:extLst>
                  <a:ext uri="{FF2B5EF4-FFF2-40B4-BE49-F238E27FC236}">
                    <a16:creationId xmlns:a16="http://schemas.microsoft.com/office/drawing/2014/main" id="{486460A9-FAFB-443E-B1E3-C90B81526579}"/>
                  </a:ext>
                </a:extLst>
              </p:cNvPr>
              <p:cNvSpPr>
                <a:spLocks/>
              </p:cNvSpPr>
              <p:nvPr/>
            </p:nvSpPr>
            <p:spPr bwMode="auto">
              <a:xfrm>
                <a:off x="2260" y="1948"/>
                <a:ext cx="1097" cy="933"/>
              </a:xfrm>
              <a:custGeom>
                <a:avLst/>
                <a:gdLst>
                  <a:gd name="T0" fmla="*/ 0 w 1097"/>
                  <a:gd name="T1" fmla="*/ 576 h 933"/>
                  <a:gd name="T2" fmla="*/ 1096 w 1097"/>
                  <a:gd name="T3" fmla="*/ 932 h 933"/>
                  <a:gd name="T4" fmla="*/ 419 w 1097"/>
                  <a:gd name="T5" fmla="*/ 0 h 933"/>
                  <a:gd name="T6" fmla="*/ 0 60000 65536"/>
                  <a:gd name="T7" fmla="*/ 0 60000 65536"/>
                  <a:gd name="T8" fmla="*/ 0 60000 65536"/>
                  <a:gd name="T9" fmla="*/ 0 w 1097"/>
                  <a:gd name="T10" fmla="*/ 0 h 933"/>
                  <a:gd name="T11" fmla="*/ 1097 w 1097"/>
                  <a:gd name="T12" fmla="*/ 933 h 933"/>
                </a:gdLst>
                <a:ahLst/>
                <a:cxnLst>
                  <a:cxn ang="T6">
                    <a:pos x="T0" y="T1"/>
                  </a:cxn>
                  <a:cxn ang="T7">
                    <a:pos x="T2" y="T3"/>
                  </a:cxn>
                  <a:cxn ang="T8">
                    <a:pos x="T4" y="T5"/>
                  </a:cxn>
                </a:cxnLst>
                <a:rect l="T9" t="T10" r="T11" b="T12"/>
                <a:pathLst>
                  <a:path w="1097" h="933">
                    <a:moveTo>
                      <a:pt x="0" y="576"/>
                    </a:moveTo>
                    <a:lnTo>
                      <a:pt x="1096" y="932"/>
                    </a:lnTo>
                    <a:lnTo>
                      <a:pt x="419" y="0"/>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grpSp>
        <p:grpSp>
          <p:nvGrpSpPr>
            <p:cNvPr id="75" name="Group 30">
              <a:extLst>
                <a:ext uri="{FF2B5EF4-FFF2-40B4-BE49-F238E27FC236}">
                  <a16:creationId xmlns:a16="http://schemas.microsoft.com/office/drawing/2014/main" id="{54A35ED5-C6E4-423E-B22E-3ECEC1A15636}"/>
                </a:ext>
              </a:extLst>
            </p:cNvPr>
            <p:cNvGrpSpPr>
              <a:grpSpLocks/>
            </p:cNvGrpSpPr>
            <p:nvPr/>
          </p:nvGrpSpPr>
          <p:grpSpPr bwMode="auto">
            <a:xfrm>
              <a:off x="4925311" y="1976439"/>
              <a:ext cx="1171381" cy="1993693"/>
              <a:chOff x="2679" y="1728"/>
              <a:chExt cx="678" cy="1153"/>
            </a:xfrm>
            <a:solidFill>
              <a:schemeClr val="accent1"/>
            </a:solidFill>
          </p:grpSpPr>
          <p:sp>
            <p:nvSpPr>
              <p:cNvPr id="77" name="Arc 31">
                <a:extLst>
                  <a:ext uri="{FF2B5EF4-FFF2-40B4-BE49-F238E27FC236}">
                    <a16:creationId xmlns:a16="http://schemas.microsoft.com/office/drawing/2014/main" id="{D6A460B8-C5DA-4731-8EB6-9F578183B056}"/>
                  </a:ext>
                </a:extLst>
              </p:cNvPr>
              <p:cNvSpPr>
                <a:spLocks/>
              </p:cNvSpPr>
              <p:nvPr/>
            </p:nvSpPr>
            <p:spPr bwMode="auto">
              <a:xfrm>
                <a:off x="2679" y="1728"/>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0" y="4125"/>
                    </a:moveTo>
                    <a:cubicBezTo>
                      <a:pt x="3690" y="1444"/>
                      <a:pt x="8134" y="0"/>
                      <a:pt x="12695" y="0"/>
                    </a:cubicBezTo>
                  </a:path>
                  <a:path w="12696" h="21600" stroke="0" extrusionOk="0">
                    <a:moveTo>
                      <a:pt x="0" y="4125"/>
                    </a:moveTo>
                    <a:cubicBezTo>
                      <a:pt x="3690" y="1444"/>
                      <a:pt x="8134" y="0"/>
                      <a:pt x="12695" y="0"/>
                    </a:cubicBezTo>
                    <a:lnTo>
                      <a:pt x="12696" y="21600"/>
                    </a:lnTo>
                    <a:close/>
                  </a:path>
                </a:pathLst>
              </a:custGeom>
              <a:solidFill>
                <a:schemeClr val="accent5">
                  <a:lumMod val="40000"/>
                  <a:lumOff val="60000"/>
                </a:schemeClr>
              </a:solidFill>
              <a:ln w="12700">
                <a:solidFill>
                  <a:schemeClr val="bg1"/>
                </a:solidFill>
                <a:round/>
                <a:headEnd/>
                <a:tailEnd/>
              </a:ln>
            </p:spPr>
            <p:txBody>
              <a:bodyPr lIns="274320" tIns="45720" rIns="44450" bIns="100584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Funding Source</a:t>
                </a:r>
              </a:p>
            </p:txBody>
          </p:sp>
          <p:sp>
            <p:nvSpPr>
              <p:cNvPr id="78" name="Freeform 60">
                <a:extLst>
                  <a:ext uri="{FF2B5EF4-FFF2-40B4-BE49-F238E27FC236}">
                    <a16:creationId xmlns:a16="http://schemas.microsoft.com/office/drawing/2014/main" id="{65484DB1-4F7F-491E-AA4D-FD2A40786744}"/>
                  </a:ext>
                </a:extLst>
              </p:cNvPr>
              <p:cNvSpPr>
                <a:spLocks/>
              </p:cNvSpPr>
              <p:nvPr/>
            </p:nvSpPr>
            <p:spPr bwMode="auto">
              <a:xfrm>
                <a:off x="2679" y="1728"/>
                <a:ext cx="678" cy="1153"/>
              </a:xfrm>
              <a:custGeom>
                <a:avLst/>
                <a:gdLst>
                  <a:gd name="T0" fmla="*/ 0 w 678"/>
                  <a:gd name="T1" fmla="*/ 220 h 1153"/>
                  <a:gd name="T2" fmla="*/ 677 w 678"/>
                  <a:gd name="T3" fmla="*/ 1152 h 1153"/>
                  <a:gd name="T4" fmla="*/ 677 w 678"/>
                  <a:gd name="T5" fmla="*/ 0 h 1153"/>
                  <a:gd name="T6" fmla="*/ 0 60000 65536"/>
                  <a:gd name="T7" fmla="*/ 0 60000 65536"/>
                  <a:gd name="T8" fmla="*/ 0 60000 65536"/>
                  <a:gd name="T9" fmla="*/ 0 w 678"/>
                  <a:gd name="T10" fmla="*/ 0 h 1153"/>
                  <a:gd name="T11" fmla="*/ 678 w 678"/>
                  <a:gd name="T12" fmla="*/ 1153 h 1153"/>
                </a:gdLst>
                <a:ahLst/>
                <a:cxnLst>
                  <a:cxn ang="T6">
                    <a:pos x="T0" y="T1"/>
                  </a:cxn>
                  <a:cxn ang="T7">
                    <a:pos x="T2" y="T3"/>
                  </a:cxn>
                  <a:cxn ang="T8">
                    <a:pos x="T4" y="T5"/>
                  </a:cxn>
                </a:cxnLst>
                <a:rect l="T9" t="T10" r="T11" b="T12"/>
                <a:pathLst>
                  <a:path w="678" h="1153">
                    <a:moveTo>
                      <a:pt x="0" y="220"/>
                    </a:moveTo>
                    <a:lnTo>
                      <a:pt x="677" y="1152"/>
                    </a:lnTo>
                    <a:lnTo>
                      <a:pt x="677" y="0"/>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grpSp>
        <p:sp>
          <p:nvSpPr>
            <p:cNvPr id="76" name="Oval 75">
              <a:extLst>
                <a:ext uri="{FF2B5EF4-FFF2-40B4-BE49-F238E27FC236}">
                  <a16:creationId xmlns:a16="http://schemas.microsoft.com/office/drawing/2014/main" id="{1026477A-23CA-46E8-9984-40213242E993}"/>
                </a:ext>
              </a:extLst>
            </p:cNvPr>
            <p:cNvSpPr>
              <a:spLocks noChangeArrowheads="1"/>
            </p:cNvSpPr>
            <p:nvPr/>
          </p:nvSpPr>
          <p:spPr bwMode="auto">
            <a:xfrm>
              <a:off x="5098380" y="2971410"/>
              <a:ext cx="1992313" cy="1990933"/>
            </a:xfrm>
            <a:prstGeom prst="ellipse">
              <a:avLst/>
            </a:prstGeom>
            <a:solidFill>
              <a:schemeClr val="accent4"/>
            </a:solidFill>
            <a:ln w="57150">
              <a:solidFill>
                <a:schemeClr val="bg1"/>
              </a:solidFill>
              <a:round/>
              <a:headEnd/>
              <a:tailEnd/>
            </a:ln>
          </p:spPr>
          <p:txBody>
            <a:bodyPr lIns="44450" tIns="44450" rIns="44450" bIns="44450" anchor="ctr"/>
            <a:lstStyle/>
            <a:p>
              <a:pPr algn="ctr" eaLnBrk="1" hangingPunct="1">
                <a:lnSpc>
                  <a:spcPct val="95000"/>
                </a:lnSpc>
                <a:spcBef>
                  <a:spcPct val="20000"/>
                </a:spcBef>
                <a:spcAft>
                  <a:spcPct val="37000"/>
                </a:spcAft>
                <a:defRPr/>
              </a:pPr>
              <a:r>
                <a:rPr lang="en-GB" sz="1600" b="1" dirty="0">
                  <a:solidFill>
                    <a:schemeClr val="bg1"/>
                  </a:solidFill>
                  <a:latin typeface="Arial" panose="020B0604020202020204" pitchFamily="34" charset="0"/>
                  <a:ea typeface="ＭＳ Ｐゴシック" pitchFamily="50" charset="-128"/>
                  <a:cs typeface="Arial" panose="020B0604020202020204" pitchFamily="34" charset="0"/>
                </a:rPr>
                <a:t>State of Idaho</a:t>
              </a:r>
            </a:p>
            <a:p>
              <a:pPr algn="ctr" eaLnBrk="1" hangingPunct="1">
                <a:lnSpc>
                  <a:spcPct val="95000"/>
                </a:lnSpc>
                <a:spcBef>
                  <a:spcPct val="20000"/>
                </a:spcBef>
                <a:spcAft>
                  <a:spcPct val="37000"/>
                </a:spcAft>
                <a:defRPr/>
              </a:pPr>
              <a:r>
                <a:rPr lang="en-GB" sz="1400" b="1" dirty="0">
                  <a:solidFill>
                    <a:schemeClr val="bg1"/>
                  </a:solidFill>
                  <a:latin typeface="Arial" panose="020B0604020202020204" pitchFamily="34" charset="0"/>
                  <a:ea typeface="ＭＳ Ｐゴシック" pitchFamily="50" charset="-128"/>
                  <a:cs typeface="Arial" panose="020B0604020202020204" pitchFamily="34" charset="0"/>
                </a:rPr>
                <a:t>Proposed Chart of Accounts (COA)</a:t>
              </a:r>
            </a:p>
          </p:txBody>
        </p:sp>
      </p:grpSp>
      <p:sp>
        <p:nvSpPr>
          <p:cNvPr id="2" name="Slide Number Placeholder 1">
            <a:extLst>
              <a:ext uri="{FF2B5EF4-FFF2-40B4-BE49-F238E27FC236}">
                <a16:creationId xmlns:a16="http://schemas.microsoft.com/office/drawing/2014/main" id="{FE106470-4ED5-4495-B9E2-D0F7E2A6835E}"/>
              </a:ext>
            </a:extLst>
          </p:cNvPr>
          <p:cNvSpPr>
            <a:spLocks noGrp="1"/>
          </p:cNvSpPr>
          <p:nvPr>
            <p:ph type="sldNum" sz="quarter" idx="16"/>
          </p:nvPr>
        </p:nvSpPr>
        <p:spPr/>
        <p:txBody>
          <a:bodyPr/>
          <a:lstStyle/>
          <a:p>
            <a:fld id="{DE393ED9-3FAE-4C9F-B5CF-D8F31E5991EB}" type="slidenum">
              <a:rPr lang="en-US" smtClean="0"/>
              <a:pPr/>
              <a:t>10</a:t>
            </a:fld>
            <a:endParaRPr lang="en-US" dirty="0"/>
          </a:p>
        </p:txBody>
      </p:sp>
    </p:spTree>
    <p:extLst>
      <p:ext uri="{BB962C8B-B14F-4D97-AF65-F5344CB8AC3E}">
        <p14:creationId xmlns:p14="http://schemas.microsoft.com/office/powerpoint/2010/main" val="1669240956"/>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extBox 39">
            <a:extLst>
              <a:ext uri="{FF2B5EF4-FFF2-40B4-BE49-F238E27FC236}">
                <a16:creationId xmlns:a16="http://schemas.microsoft.com/office/drawing/2014/main" id="{A6EE921F-FC14-46B4-867A-6A3D7FE8F377}"/>
              </a:ext>
            </a:extLst>
          </p:cNvPr>
          <p:cNvSpPr txBox="1"/>
          <p:nvPr/>
        </p:nvSpPr>
        <p:spPr>
          <a:xfrm>
            <a:off x="295275" y="107364"/>
            <a:ext cx="7605517" cy="73866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Project Dimension Continued</a:t>
            </a:r>
          </a:p>
        </p:txBody>
      </p:sp>
      <p:grpSp>
        <p:nvGrpSpPr>
          <p:cNvPr id="4" name="Group 3">
            <a:extLst>
              <a:ext uri="{FF2B5EF4-FFF2-40B4-BE49-F238E27FC236}">
                <a16:creationId xmlns:a16="http://schemas.microsoft.com/office/drawing/2014/main" id="{B675E613-780D-4B70-A49C-CCF46B8A392A}"/>
              </a:ext>
            </a:extLst>
          </p:cNvPr>
          <p:cNvGrpSpPr/>
          <p:nvPr/>
        </p:nvGrpSpPr>
        <p:grpSpPr>
          <a:xfrm>
            <a:off x="579542" y="797105"/>
            <a:ext cx="11059221" cy="5514026"/>
            <a:chOff x="579542" y="797105"/>
            <a:chExt cx="11059221" cy="5514026"/>
          </a:xfrm>
        </p:grpSpPr>
        <p:sp>
          <p:nvSpPr>
            <p:cNvPr id="3" name="Rectangle 2">
              <a:extLst>
                <a:ext uri="{FF2B5EF4-FFF2-40B4-BE49-F238E27FC236}">
                  <a16:creationId xmlns:a16="http://schemas.microsoft.com/office/drawing/2014/main" id="{2431609B-7A05-4001-BD9A-E951E466FEC6}"/>
                </a:ext>
              </a:extLst>
            </p:cNvPr>
            <p:cNvSpPr/>
            <p:nvPr/>
          </p:nvSpPr>
          <p:spPr>
            <a:xfrm>
              <a:off x="1443144" y="1385938"/>
              <a:ext cx="1444752" cy="667512"/>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Federal Grants</a:t>
              </a:r>
            </a:p>
          </p:txBody>
        </p:sp>
        <p:sp>
          <p:nvSpPr>
            <p:cNvPr id="5" name="Rectangle 4">
              <a:extLst>
                <a:ext uri="{FF2B5EF4-FFF2-40B4-BE49-F238E27FC236}">
                  <a16:creationId xmlns:a16="http://schemas.microsoft.com/office/drawing/2014/main" id="{1D31505B-063A-4BDD-A0D2-DB4E620D26DC}"/>
                </a:ext>
              </a:extLst>
            </p:cNvPr>
            <p:cNvSpPr/>
            <p:nvPr/>
          </p:nvSpPr>
          <p:spPr>
            <a:xfrm>
              <a:off x="1451926" y="2435682"/>
              <a:ext cx="1444752" cy="667512"/>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STEP</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(220200000)</a:t>
              </a:r>
            </a:p>
          </p:txBody>
        </p:sp>
        <p:cxnSp>
          <p:nvCxnSpPr>
            <p:cNvPr id="6" name="Straight Arrow Connector 5">
              <a:extLst>
                <a:ext uri="{FF2B5EF4-FFF2-40B4-BE49-F238E27FC236}">
                  <a16:creationId xmlns:a16="http://schemas.microsoft.com/office/drawing/2014/main" id="{BF9E6455-220D-4BD7-BF89-824D9CFF8F62}"/>
                </a:ext>
              </a:extLst>
            </p:cNvPr>
            <p:cNvCxnSpPr>
              <a:cxnSpLocks/>
              <a:stCxn id="3" idx="2"/>
            </p:cNvCxnSpPr>
            <p:nvPr/>
          </p:nvCxnSpPr>
          <p:spPr>
            <a:xfrm>
              <a:off x="2165520" y="2053450"/>
              <a:ext cx="0" cy="201168"/>
            </a:xfrm>
            <a:prstGeom prst="straightConnector1">
              <a:avLst/>
            </a:prstGeom>
            <a:solidFill>
              <a:schemeClr val="accent5">
                <a:lumMod val="20000"/>
                <a:lumOff val="8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88FD6BDE-939C-492F-AAD4-53F227135853}"/>
                </a:ext>
              </a:extLst>
            </p:cNvPr>
            <p:cNvSpPr/>
            <p:nvPr/>
          </p:nvSpPr>
          <p:spPr>
            <a:xfrm>
              <a:off x="585000" y="3493804"/>
              <a:ext cx="1444752" cy="667512"/>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Program Year 1</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(220206000)</a:t>
              </a:r>
            </a:p>
          </p:txBody>
        </p:sp>
        <p:cxnSp>
          <p:nvCxnSpPr>
            <p:cNvPr id="9" name="Straight Arrow Connector 8">
              <a:extLst>
                <a:ext uri="{FF2B5EF4-FFF2-40B4-BE49-F238E27FC236}">
                  <a16:creationId xmlns:a16="http://schemas.microsoft.com/office/drawing/2014/main" id="{32964331-5334-4B22-83D7-20CF716FBE43}"/>
                </a:ext>
              </a:extLst>
            </p:cNvPr>
            <p:cNvCxnSpPr>
              <a:cxnSpLocks/>
              <a:stCxn id="5" idx="2"/>
            </p:cNvCxnSpPr>
            <p:nvPr/>
          </p:nvCxnSpPr>
          <p:spPr>
            <a:xfrm flipH="1">
              <a:off x="2167816" y="3103194"/>
              <a:ext cx="6486" cy="201168"/>
            </a:xfrm>
            <a:prstGeom prst="straightConnector1">
              <a:avLst/>
            </a:prstGeom>
            <a:solidFill>
              <a:schemeClr val="accent5">
                <a:lumMod val="20000"/>
                <a:lumOff val="8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27" name="Rectangle 26">
              <a:extLst>
                <a:ext uri="{FF2B5EF4-FFF2-40B4-BE49-F238E27FC236}">
                  <a16:creationId xmlns:a16="http://schemas.microsoft.com/office/drawing/2014/main" id="{3358CD68-5892-4F20-BAFF-3A7800E8A692}"/>
                </a:ext>
              </a:extLst>
            </p:cNvPr>
            <p:cNvSpPr/>
            <p:nvPr/>
          </p:nvSpPr>
          <p:spPr>
            <a:xfrm>
              <a:off x="2264354" y="3493804"/>
              <a:ext cx="1444752" cy="667512"/>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Program Year 2</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(220207000)</a:t>
              </a:r>
            </a:p>
          </p:txBody>
        </p:sp>
        <p:sp>
          <p:nvSpPr>
            <p:cNvPr id="31" name="Rectangle 30">
              <a:extLst>
                <a:ext uri="{FF2B5EF4-FFF2-40B4-BE49-F238E27FC236}">
                  <a16:creationId xmlns:a16="http://schemas.microsoft.com/office/drawing/2014/main" id="{9205F84C-1E0A-4DD2-9A9B-7D516F1D1D8C}"/>
                </a:ext>
              </a:extLst>
            </p:cNvPr>
            <p:cNvSpPr/>
            <p:nvPr/>
          </p:nvSpPr>
          <p:spPr>
            <a:xfrm>
              <a:off x="5340089" y="1385939"/>
              <a:ext cx="1444752" cy="667512"/>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Federal Grants</a:t>
              </a:r>
            </a:p>
          </p:txBody>
        </p:sp>
        <p:sp>
          <p:nvSpPr>
            <p:cNvPr id="33" name="Rectangle 32">
              <a:extLst>
                <a:ext uri="{FF2B5EF4-FFF2-40B4-BE49-F238E27FC236}">
                  <a16:creationId xmlns:a16="http://schemas.microsoft.com/office/drawing/2014/main" id="{DB924C0A-C20E-4289-9318-96DDB7FD9015}"/>
                </a:ext>
              </a:extLst>
            </p:cNvPr>
            <p:cNvSpPr/>
            <p:nvPr/>
          </p:nvSpPr>
          <p:spPr>
            <a:xfrm>
              <a:off x="4463405" y="2430610"/>
              <a:ext cx="1444752" cy="667512"/>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Unemployment Ins. Admin Grant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(24092100)</a:t>
              </a:r>
            </a:p>
          </p:txBody>
        </p:sp>
        <p:cxnSp>
          <p:nvCxnSpPr>
            <p:cNvPr id="34" name="Straight Arrow Connector 33">
              <a:extLst>
                <a:ext uri="{FF2B5EF4-FFF2-40B4-BE49-F238E27FC236}">
                  <a16:creationId xmlns:a16="http://schemas.microsoft.com/office/drawing/2014/main" id="{F109749F-F578-4A04-89F0-A639DECF8A9C}"/>
                </a:ext>
              </a:extLst>
            </p:cNvPr>
            <p:cNvCxnSpPr>
              <a:cxnSpLocks/>
              <a:stCxn id="31" idx="2"/>
            </p:cNvCxnSpPr>
            <p:nvPr/>
          </p:nvCxnSpPr>
          <p:spPr>
            <a:xfrm>
              <a:off x="6062465" y="2053451"/>
              <a:ext cx="0" cy="201168"/>
            </a:xfrm>
            <a:prstGeom prst="straightConnector1">
              <a:avLst/>
            </a:prstGeom>
            <a:solidFill>
              <a:schemeClr val="accent4">
                <a:lumMod val="20000"/>
                <a:lumOff val="8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36" name="Rectangle 35">
              <a:extLst>
                <a:ext uri="{FF2B5EF4-FFF2-40B4-BE49-F238E27FC236}">
                  <a16:creationId xmlns:a16="http://schemas.microsoft.com/office/drawing/2014/main" id="{9465D5D3-6066-4889-93F7-E825114CAB57}"/>
                </a:ext>
              </a:extLst>
            </p:cNvPr>
            <p:cNvSpPr/>
            <p:nvPr/>
          </p:nvSpPr>
          <p:spPr>
            <a:xfrm>
              <a:off x="4458952" y="3488416"/>
              <a:ext cx="1444752" cy="667512"/>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Tax Administration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(240210310)</a:t>
              </a:r>
            </a:p>
          </p:txBody>
        </p:sp>
        <p:cxnSp>
          <p:nvCxnSpPr>
            <p:cNvPr id="37" name="Straight Arrow Connector 36">
              <a:extLst>
                <a:ext uri="{FF2B5EF4-FFF2-40B4-BE49-F238E27FC236}">
                  <a16:creationId xmlns:a16="http://schemas.microsoft.com/office/drawing/2014/main" id="{521F18A3-48A6-431A-A716-2B8B77876FDE}"/>
                </a:ext>
              </a:extLst>
            </p:cNvPr>
            <p:cNvCxnSpPr>
              <a:cxnSpLocks/>
              <a:stCxn id="33" idx="2"/>
            </p:cNvCxnSpPr>
            <p:nvPr/>
          </p:nvCxnSpPr>
          <p:spPr>
            <a:xfrm>
              <a:off x="5185781" y="3098122"/>
              <a:ext cx="0" cy="201168"/>
            </a:xfrm>
            <a:prstGeom prst="straightConnector1">
              <a:avLst/>
            </a:prstGeom>
            <a:solidFill>
              <a:schemeClr val="accent4"/>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42" name="Rectangle 41">
              <a:extLst>
                <a:ext uri="{FF2B5EF4-FFF2-40B4-BE49-F238E27FC236}">
                  <a16:creationId xmlns:a16="http://schemas.microsoft.com/office/drawing/2014/main" id="{466EDD3A-6F3E-437C-8960-034BF011351E}"/>
                </a:ext>
              </a:extLst>
            </p:cNvPr>
            <p:cNvSpPr/>
            <p:nvPr/>
          </p:nvSpPr>
          <p:spPr>
            <a:xfrm>
              <a:off x="6178306" y="2430929"/>
              <a:ext cx="1444752" cy="667512"/>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WIOA Grant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(24040000)</a:t>
              </a:r>
            </a:p>
          </p:txBody>
        </p:sp>
        <p:sp>
          <p:nvSpPr>
            <p:cNvPr id="47" name="Rectangle 46">
              <a:extLst>
                <a:ext uri="{FF2B5EF4-FFF2-40B4-BE49-F238E27FC236}">
                  <a16:creationId xmlns:a16="http://schemas.microsoft.com/office/drawing/2014/main" id="{6ABF54D3-8299-4750-A761-1DE25F66FD7E}"/>
                </a:ext>
              </a:extLst>
            </p:cNvPr>
            <p:cNvSpPr/>
            <p:nvPr/>
          </p:nvSpPr>
          <p:spPr>
            <a:xfrm>
              <a:off x="9249732" y="1386134"/>
              <a:ext cx="1444752" cy="667512"/>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Federal Grants</a:t>
              </a:r>
            </a:p>
          </p:txBody>
        </p:sp>
        <p:sp>
          <p:nvSpPr>
            <p:cNvPr id="49" name="Rectangle 48">
              <a:extLst>
                <a:ext uri="{FF2B5EF4-FFF2-40B4-BE49-F238E27FC236}">
                  <a16:creationId xmlns:a16="http://schemas.microsoft.com/office/drawing/2014/main" id="{31D1B249-E8FF-47EC-9B87-62F21BB25D8F}"/>
                </a:ext>
              </a:extLst>
            </p:cNvPr>
            <p:cNvSpPr/>
            <p:nvPr/>
          </p:nvSpPr>
          <p:spPr>
            <a:xfrm>
              <a:off x="8405190" y="2434201"/>
              <a:ext cx="1444752" cy="667512"/>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TANF</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(270100000)</a:t>
              </a:r>
            </a:p>
          </p:txBody>
        </p:sp>
        <p:cxnSp>
          <p:nvCxnSpPr>
            <p:cNvPr id="50" name="Straight Arrow Connector 49">
              <a:extLst>
                <a:ext uri="{FF2B5EF4-FFF2-40B4-BE49-F238E27FC236}">
                  <a16:creationId xmlns:a16="http://schemas.microsoft.com/office/drawing/2014/main" id="{AAB8109C-4C78-4EB7-8742-9CD80BDD010D}"/>
                </a:ext>
              </a:extLst>
            </p:cNvPr>
            <p:cNvCxnSpPr>
              <a:cxnSpLocks/>
            </p:cNvCxnSpPr>
            <p:nvPr/>
          </p:nvCxnSpPr>
          <p:spPr>
            <a:xfrm flipH="1">
              <a:off x="9973269" y="2051864"/>
              <a:ext cx="1" cy="201168"/>
            </a:xfrm>
            <a:prstGeom prst="straightConnector1">
              <a:avLst/>
            </a:prstGeom>
            <a:solidFill>
              <a:schemeClr val="bg2">
                <a:lumMod val="9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54" name="Rectangle 53">
              <a:extLst>
                <a:ext uri="{FF2B5EF4-FFF2-40B4-BE49-F238E27FC236}">
                  <a16:creationId xmlns:a16="http://schemas.microsoft.com/office/drawing/2014/main" id="{63C1BC35-2E63-490C-93EE-56544F467FD4}"/>
                </a:ext>
              </a:extLst>
            </p:cNvPr>
            <p:cNvSpPr/>
            <p:nvPr/>
          </p:nvSpPr>
          <p:spPr>
            <a:xfrm>
              <a:off x="10190035" y="2434201"/>
              <a:ext cx="1444752" cy="667512"/>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Ongoing Medicaid Modern. Project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(270913000)</a:t>
              </a:r>
            </a:p>
          </p:txBody>
        </p:sp>
        <p:sp>
          <p:nvSpPr>
            <p:cNvPr id="61" name="TextBox 60">
              <a:extLst>
                <a:ext uri="{FF2B5EF4-FFF2-40B4-BE49-F238E27FC236}">
                  <a16:creationId xmlns:a16="http://schemas.microsoft.com/office/drawing/2014/main" id="{00271860-63D0-4D6A-B809-7D3DD83BB184}"/>
                </a:ext>
              </a:extLst>
            </p:cNvPr>
            <p:cNvSpPr txBox="1"/>
            <p:nvPr/>
          </p:nvSpPr>
          <p:spPr>
            <a:xfrm>
              <a:off x="1217724" y="797105"/>
              <a:ext cx="1830360"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Dept. of Commerce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3" name="TextBox 62">
              <a:extLst>
                <a:ext uri="{FF2B5EF4-FFF2-40B4-BE49-F238E27FC236}">
                  <a16:creationId xmlns:a16="http://schemas.microsoft.com/office/drawing/2014/main" id="{3C6FC9B0-26C1-439B-8205-0A6B432DAE01}"/>
                </a:ext>
              </a:extLst>
            </p:cNvPr>
            <p:cNvSpPr txBox="1"/>
            <p:nvPr/>
          </p:nvSpPr>
          <p:spPr>
            <a:xfrm>
              <a:off x="9162465" y="797105"/>
              <a:ext cx="1532019"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Dept. of H&amp;W</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7" name="Rectangle 56">
              <a:extLst>
                <a:ext uri="{FF2B5EF4-FFF2-40B4-BE49-F238E27FC236}">
                  <a16:creationId xmlns:a16="http://schemas.microsoft.com/office/drawing/2014/main" id="{8D5C629B-927C-4829-9BA9-A2FE2C854CA8}"/>
                </a:ext>
              </a:extLst>
            </p:cNvPr>
            <p:cNvSpPr/>
            <p:nvPr/>
          </p:nvSpPr>
          <p:spPr>
            <a:xfrm>
              <a:off x="579542" y="4584588"/>
              <a:ext cx="1444752" cy="66751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Activity 1</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(220206100)</a:t>
              </a:r>
            </a:p>
          </p:txBody>
        </p:sp>
        <p:cxnSp>
          <p:nvCxnSpPr>
            <p:cNvPr id="64" name="Straight Arrow Connector 63">
              <a:extLst>
                <a:ext uri="{FF2B5EF4-FFF2-40B4-BE49-F238E27FC236}">
                  <a16:creationId xmlns:a16="http://schemas.microsoft.com/office/drawing/2014/main" id="{D9111706-5961-4E00-82A9-39F5621888F4}"/>
                </a:ext>
              </a:extLst>
            </p:cNvPr>
            <p:cNvCxnSpPr>
              <a:cxnSpLocks/>
              <a:stCxn id="8" idx="2"/>
            </p:cNvCxnSpPr>
            <p:nvPr/>
          </p:nvCxnSpPr>
          <p:spPr>
            <a:xfrm>
              <a:off x="1307376" y="4161316"/>
              <a:ext cx="0" cy="201168"/>
            </a:xfrm>
            <a:prstGeom prst="straightConnector1">
              <a:avLst/>
            </a:prstGeom>
            <a:solidFill>
              <a:srgbClr val="002060"/>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65" name="Rectangle 64">
              <a:extLst>
                <a:ext uri="{FF2B5EF4-FFF2-40B4-BE49-F238E27FC236}">
                  <a16:creationId xmlns:a16="http://schemas.microsoft.com/office/drawing/2014/main" id="{6339BED5-786B-449A-BAD8-A9F31D45DA54}"/>
                </a:ext>
              </a:extLst>
            </p:cNvPr>
            <p:cNvSpPr/>
            <p:nvPr/>
          </p:nvSpPr>
          <p:spPr>
            <a:xfrm>
              <a:off x="2264353" y="4584588"/>
              <a:ext cx="1444752" cy="66751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Activity 1</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(220207100)</a:t>
              </a:r>
            </a:p>
          </p:txBody>
        </p:sp>
        <p:cxnSp>
          <p:nvCxnSpPr>
            <p:cNvPr id="66" name="Straight Arrow Connector 65">
              <a:extLst>
                <a:ext uri="{FF2B5EF4-FFF2-40B4-BE49-F238E27FC236}">
                  <a16:creationId xmlns:a16="http://schemas.microsoft.com/office/drawing/2014/main" id="{B61E072D-0C1B-4A2E-A149-DE740F04D1E1}"/>
                </a:ext>
              </a:extLst>
            </p:cNvPr>
            <p:cNvCxnSpPr>
              <a:cxnSpLocks/>
              <a:stCxn id="27" idx="2"/>
            </p:cNvCxnSpPr>
            <p:nvPr/>
          </p:nvCxnSpPr>
          <p:spPr>
            <a:xfrm flipH="1">
              <a:off x="2986729" y="4161316"/>
              <a:ext cx="1" cy="201168"/>
            </a:xfrm>
            <a:prstGeom prst="straightConnector1">
              <a:avLst/>
            </a:prstGeom>
            <a:solidFill>
              <a:srgbClr val="002060"/>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68" name="Rectangle 67">
              <a:extLst>
                <a:ext uri="{FF2B5EF4-FFF2-40B4-BE49-F238E27FC236}">
                  <a16:creationId xmlns:a16="http://schemas.microsoft.com/office/drawing/2014/main" id="{12AA054E-1BBB-42AA-8ABE-C6FF90084702}"/>
                </a:ext>
              </a:extLst>
            </p:cNvPr>
            <p:cNvSpPr/>
            <p:nvPr/>
          </p:nvSpPr>
          <p:spPr>
            <a:xfrm>
              <a:off x="7672436" y="3489544"/>
              <a:ext cx="1444752" cy="667512"/>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Grant 1</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(270500000)</a:t>
              </a:r>
            </a:p>
          </p:txBody>
        </p:sp>
        <p:cxnSp>
          <p:nvCxnSpPr>
            <p:cNvPr id="69" name="Straight Arrow Connector 68">
              <a:extLst>
                <a:ext uri="{FF2B5EF4-FFF2-40B4-BE49-F238E27FC236}">
                  <a16:creationId xmlns:a16="http://schemas.microsoft.com/office/drawing/2014/main" id="{275C92A3-ED6E-4797-AF63-ECEBB9B7F029}"/>
                </a:ext>
              </a:extLst>
            </p:cNvPr>
            <p:cNvCxnSpPr>
              <a:cxnSpLocks/>
              <a:stCxn id="49" idx="2"/>
            </p:cNvCxnSpPr>
            <p:nvPr/>
          </p:nvCxnSpPr>
          <p:spPr>
            <a:xfrm>
              <a:off x="9127566" y="3101713"/>
              <a:ext cx="0" cy="203505"/>
            </a:xfrm>
            <a:prstGeom prst="straightConnector1">
              <a:avLst/>
            </a:prstGeom>
            <a:solidFill>
              <a:schemeClr val="bg2">
                <a:lumMod val="9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70" name="Rectangle 69">
              <a:extLst>
                <a:ext uri="{FF2B5EF4-FFF2-40B4-BE49-F238E27FC236}">
                  <a16:creationId xmlns:a16="http://schemas.microsoft.com/office/drawing/2014/main" id="{53E67F2C-DC75-4646-B0A2-3CA7D7687E6C}"/>
                </a:ext>
              </a:extLst>
            </p:cNvPr>
            <p:cNvSpPr/>
            <p:nvPr/>
          </p:nvSpPr>
          <p:spPr>
            <a:xfrm>
              <a:off x="9290723" y="3489544"/>
              <a:ext cx="1444752" cy="667512"/>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Grant 2</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(270262000)</a:t>
              </a:r>
            </a:p>
          </p:txBody>
        </p:sp>
        <p:sp>
          <p:nvSpPr>
            <p:cNvPr id="71" name="Rectangle 70">
              <a:extLst>
                <a:ext uri="{FF2B5EF4-FFF2-40B4-BE49-F238E27FC236}">
                  <a16:creationId xmlns:a16="http://schemas.microsoft.com/office/drawing/2014/main" id="{2BD3FC41-5F3F-4770-B5C8-5960FF26E0C3}"/>
                </a:ext>
              </a:extLst>
            </p:cNvPr>
            <p:cNvSpPr/>
            <p:nvPr/>
          </p:nvSpPr>
          <p:spPr>
            <a:xfrm>
              <a:off x="7672436" y="4584804"/>
              <a:ext cx="1444752" cy="667512"/>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Phase 1</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(270500100)</a:t>
              </a:r>
            </a:p>
          </p:txBody>
        </p:sp>
        <p:cxnSp>
          <p:nvCxnSpPr>
            <p:cNvPr id="72" name="Straight Arrow Connector 71">
              <a:extLst>
                <a:ext uri="{FF2B5EF4-FFF2-40B4-BE49-F238E27FC236}">
                  <a16:creationId xmlns:a16="http://schemas.microsoft.com/office/drawing/2014/main" id="{50B337E3-749D-46B7-815F-75B9CCE6817A}"/>
                </a:ext>
              </a:extLst>
            </p:cNvPr>
            <p:cNvCxnSpPr>
              <a:cxnSpLocks/>
              <a:stCxn id="68" idx="2"/>
            </p:cNvCxnSpPr>
            <p:nvPr/>
          </p:nvCxnSpPr>
          <p:spPr>
            <a:xfrm>
              <a:off x="8394812" y="4157056"/>
              <a:ext cx="0" cy="201168"/>
            </a:xfrm>
            <a:prstGeom prst="straightConnector1">
              <a:avLst/>
            </a:prstGeom>
            <a:solidFill>
              <a:srgbClr val="002060"/>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73" name="Rectangle 72">
              <a:extLst>
                <a:ext uri="{FF2B5EF4-FFF2-40B4-BE49-F238E27FC236}">
                  <a16:creationId xmlns:a16="http://schemas.microsoft.com/office/drawing/2014/main" id="{5DB40048-2E8A-448C-8AA9-E87B0D4FE477}"/>
                </a:ext>
              </a:extLst>
            </p:cNvPr>
            <p:cNvSpPr/>
            <p:nvPr/>
          </p:nvSpPr>
          <p:spPr>
            <a:xfrm>
              <a:off x="9290723" y="4585450"/>
              <a:ext cx="1444752" cy="667512"/>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Phase 1</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(270262100)</a:t>
              </a:r>
            </a:p>
          </p:txBody>
        </p:sp>
        <p:cxnSp>
          <p:nvCxnSpPr>
            <p:cNvPr id="74" name="Straight Arrow Connector 73">
              <a:extLst>
                <a:ext uri="{FF2B5EF4-FFF2-40B4-BE49-F238E27FC236}">
                  <a16:creationId xmlns:a16="http://schemas.microsoft.com/office/drawing/2014/main" id="{DA2F4C82-198B-4A1E-9215-9F7A9B40041B}"/>
                </a:ext>
              </a:extLst>
            </p:cNvPr>
            <p:cNvCxnSpPr>
              <a:cxnSpLocks/>
              <a:stCxn id="70" idx="2"/>
            </p:cNvCxnSpPr>
            <p:nvPr/>
          </p:nvCxnSpPr>
          <p:spPr>
            <a:xfrm>
              <a:off x="10013099" y="4157056"/>
              <a:ext cx="0" cy="205428"/>
            </a:xfrm>
            <a:prstGeom prst="straightConnector1">
              <a:avLst/>
            </a:prstGeom>
            <a:solidFill>
              <a:srgbClr val="002060"/>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76" name="Rectangle 75">
              <a:extLst>
                <a:ext uri="{FF2B5EF4-FFF2-40B4-BE49-F238E27FC236}">
                  <a16:creationId xmlns:a16="http://schemas.microsoft.com/office/drawing/2014/main" id="{A33ED8DC-749D-4B5C-83CB-5C092E502A67}"/>
                </a:ext>
              </a:extLst>
            </p:cNvPr>
            <p:cNvSpPr/>
            <p:nvPr/>
          </p:nvSpPr>
          <p:spPr>
            <a:xfrm>
              <a:off x="7672436" y="5643619"/>
              <a:ext cx="1444752" cy="667512"/>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Activity 1</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(270500101)</a:t>
              </a:r>
            </a:p>
          </p:txBody>
        </p:sp>
        <p:cxnSp>
          <p:nvCxnSpPr>
            <p:cNvPr id="77" name="Straight Arrow Connector 76">
              <a:extLst>
                <a:ext uri="{FF2B5EF4-FFF2-40B4-BE49-F238E27FC236}">
                  <a16:creationId xmlns:a16="http://schemas.microsoft.com/office/drawing/2014/main" id="{0AC613C3-8703-4077-A222-6B98BBB49980}"/>
                </a:ext>
              </a:extLst>
            </p:cNvPr>
            <p:cNvCxnSpPr>
              <a:cxnSpLocks/>
              <a:stCxn id="71" idx="2"/>
            </p:cNvCxnSpPr>
            <p:nvPr/>
          </p:nvCxnSpPr>
          <p:spPr>
            <a:xfrm>
              <a:off x="8394812" y="5252316"/>
              <a:ext cx="0" cy="201168"/>
            </a:xfrm>
            <a:prstGeom prst="straightConnector1">
              <a:avLst/>
            </a:prstGeom>
            <a:solidFill>
              <a:srgbClr val="002060"/>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807D4ADE-2CF2-4645-B832-1D0191A042DD}"/>
                </a:ext>
              </a:extLst>
            </p:cNvPr>
            <p:cNvCxnSpPr>
              <a:cxnSpLocks/>
            </p:cNvCxnSpPr>
            <p:nvPr/>
          </p:nvCxnSpPr>
          <p:spPr>
            <a:xfrm flipH="1">
              <a:off x="579542" y="2318034"/>
              <a:ext cx="3804118"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C333B653-80F4-4557-BC82-B7884FB880B0}"/>
                </a:ext>
              </a:extLst>
            </p:cNvPr>
            <p:cNvCxnSpPr>
              <a:cxnSpLocks/>
            </p:cNvCxnSpPr>
            <p:nvPr/>
          </p:nvCxnSpPr>
          <p:spPr>
            <a:xfrm flipH="1">
              <a:off x="7599920" y="2318034"/>
              <a:ext cx="4034867"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890A0695-FC11-4D7C-BA8B-230CCC618BA7}"/>
                </a:ext>
              </a:extLst>
            </p:cNvPr>
            <p:cNvCxnSpPr>
              <a:cxnSpLocks/>
            </p:cNvCxnSpPr>
            <p:nvPr/>
          </p:nvCxnSpPr>
          <p:spPr>
            <a:xfrm flipH="1">
              <a:off x="579542" y="3401687"/>
              <a:ext cx="3798180"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1852668E-A04D-4D03-9CDA-874C68D48364}"/>
                </a:ext>
              </a:extLst>
            </p:cNvPr>
            <p:cNvCxnSpPr>
              <a:cxnSpLocks/>
            </p:cNvCxnSpPr>
            <p:nvPr/>
          </p:nvCxnSpPr>
          <p:spPr>
            <a:xfrm flipH="1">
              <a:off x="579542" y="4467892"/>
              <a:ext cx="3700658"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739E16A0-4A18-4229-BC7B-50632326B2C5}"/>
                </a:ext>
              </a:extLst>
            </p:cNvPr>
            <p:cNvCxnSpPr>
              <a:cxnSpLocks/>
            </p:cNvCxnSpPr>
            <p:nvPr/>
          </p:nvCxnSpPr>
          <p:spPr>
            <a:xfrm flipH="1">
              <a:off x="7603897" y="4470269"/>
              <a:ext cx="4034866"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5A2DE8A3-9CFA-46FB-BB30-28FD8FCDA93E}"/>
                </a:ext>
              </a:extLst>
            </p:cNvPr>
            <p:cNvSpPr txBox="1"/>
            <p:nvPr/>
          </p:nvSpPr>
          <p:spPr>
            <a:xfrm>
              <a:off x="4280198" y="1091858"/>
              <a:ext cx="3631604"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Summary Level 1 (</a:t>
              </a:r>
              <a:r>
                <a:rPr kumimoji="0" lang="en-US" sz="1400" b="1" i="1"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Project Level 1</a:t>
              </a:r>
              <a:r>
                <a:rPr kumimoji="0" lang="en-US" sz="14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745C98F6-AAFA-4FDB-96A3-AF36DD25A453}"/>
                </a:ext>
              </a:extLst>
            </p:cNvPr>
            <p:cNvSpPr txBox="1"/>
            <p:nvPr/>
          </p:nvSpPr>
          <p:spPr>
            <a:xfrm>
              <a:off x="4479794" y="3230777"/>
              <a:ext cx="3120126"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Summary Level 3 (</a:t>
              </a:r>
              <a:r>
                <a:rPr kumimoji="0" lang="en-US" sz="1400" b="1" i="1"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Project Level 3</a:t>
              </a:r>
              <a:r>
                <a:rPr kumimoji="0" lang="en-US" sz="14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2D8BD0A1-6817-4E18-9467-772E7AF57C90}"/>
                </a:ext>
              </a:extLst>
            </p:cNvPr>
            <p:cNvSpPr txBox="1"/>
            <p:nvPr/>
          </p:nvSpPr>
          <p:spPr>
            <a:xfrm>
              <a:off x="4486964" y="2173996"/>
              <a:ext cx="3126613"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Summary Level 2 (</a:t>
              </a:r>
              <a:r>
                <a:rPr kumimoji="0" lang="en-US" sz="1400" b="1" i="1"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Project Level 2</a:t>
              </a:r>
              <a:r>
                <a:rPr kumimoji="0" lang="en-US" sz="14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2" name="TextBox 61">
              <a:extLst>
                <a:ext uri="{FF2B5EF4-FFF2-40B4-BE49-F238E27FC236}">
                  <a16:creationId xmlns:a16="http://schemas.microsoft.com/office/drawing/2014/main" id="{5B0BA976-0B07-40B7-BDF1-55AE46BE42AC}"/>
                </a:ext>
              </a:extLst>
            </p:cNvPr>
            <p:cNvSpPr txBox="1"/>
            <p:nvPr/>
          </p:nvSpPr>
          <p:spPr>
            <a:xfrm>
              <a:off x="5387019" y="797105"/>
              <a:ext cx="1444752"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Dept. of Labor</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5" name="TextBox 54">
              <a:extLst>
                <a:ext uri="{FF2B5EF4-FFF2-40B4-BE49-F238E27FC236}">
                  <a16:creationId xmlns:a16="http://schemas.microsoft.com/office/drawing/2014/main" id="{BBFE9073-3D50-408F-9A5A-CFAB0E317FE2}"/>
                </a:ext>
              </a:extLst>
            </p:cNvPr>
            <p:cNvSpPr txBox="1"/>
            <p:nvPr/>
          </p:nvSpPr>
          <p:spPr>
            <a:xfrm>
              <a:off x="4417125" y="4319915"/>
              <a:ext cx="3107524"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Summary Level 4 (</a:t>
              </a:r>
              <a:r>
                <a:rPr kumimoji="0" lang="en-US" sz="1400" b="1" i="1"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Project Level 4</a:t>
              </a:r>
              <a:r>
                <a:rPr kumimoji="0" lang="en-US" sz="14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9" name="TextBox 58">
              <a:extLst>
                <a:ext uri="{FF2B5EF4-FFF2-40B4-BE49-F238E27FC236}">
                  <a16:creationId xmlns:a16="http://schemas.microsoft.com/office/drawing/2014/main" id="{5C372CE4-FEFB-4615-8274-6D2F532E2F00}"/>
                </a:ext>
              </a:extLst>
            </p:cNvPr>
            <p:cNvSpPr txBox="1"/>
            <p:nvPr/>
          </p:nvSpPr>
          <p:spPr>
            <a:xfrm>
              <a:off x="4401493" y="5389926"/>
              <a:ext cx="3107524"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Summary Level 5 (</a:t>
              </a:r>
              <a:r>
                <a:rPr kumimoji="0" lang="en-US" sz="1400" b="1" i="1"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Project Level 5</a:t>
              </a:r>
              <a:r>
                <a:rPr kumimoji="0" lang="en-US" sz="14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60" name="Straight Connector 59">
              <a:extLst>
                <a:ext uri="{FF2B5EF4-FFF2-40B4-BE49-F238E27FC236}">
                  <a16:creationId xmlns:a16="http://schemas.microsoft.com/office/drawing/2014/main" id="{DD8415EB-B49A-4162-A14C-8D7DA4861CB4}"/>
                </a:ext>
              </a:extLst>
            </p:cNvPr>
            <p:cNvCxnSpPr>
              <a:cxnSpLocks/>
            </p:cNvCxnSpPr>
            <p:nvPr/>
          </p:nvCxnSpPr>
          <p:spPr>
            <a:xfrm flipH="1">
              <a:off x="579542" y="5546397"/>
              <a:ext cx="3700657"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617BD546-48CA-47B1-A988-8CDA4FB16D43}"/>
                </a:ext>
              </a:extLst>
            </p:cNvPr>
            <p:cNvCxnSpPr>
              <a:cxnSpLocks/>
            </p:cNvCxnSpPr>
            <p:nvPr/>
          </p:nvCxnSpPr>
          <p:spPr>
            <a:xfrm flipH="1">
              <a:off x="7639520" y="5546397"/>
              <a:ext cx="3995267"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a:extLst>
                <a:ext uri="{FF2B5EF4-FFF2-40B4-BE49-F238E27FC236}">
                  <a16:creationId xmlns:a16="http://schemas.microsoft.com/office/drawing/2014/main" id="{1AAD6323-9DA2-4D2D-B8FA-11D141F1CBBE}"/>
                </a:ext>
              </a:extLst>
            </p:cNvPr>
            <p:cNvCxnSpPr>
              <a:cxnSpLocks/>
            </p:cNvCxnSpPr>
            <p:nvPr/>
          </p:nvCxnSpPr>
          <p:spPr>
            <a:xfrm flipH="1">
              <a:off x="7804205" y="3401687"/>
              <a:ext cx="3830582"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sp>
          <p:nvSpPr>
            <p:cNvPr id="48" name="Rectangle 47">
              <a:extLst>
                <a:ext uri="{FF2B5EF4-FFF2-40B4-BE49-F238E27FC236}">
                  <a16:creationId xmlns:a16="http://schemas.microsoft.com/office/drawing/2014/main" id="{19401A48-444F-4722-B283-2557A197D097}"/>
                </a:ext>
              </a:extLst>
            </p:cNvPr>
            <p:cNvSpPr/>
            <p:nvPr/>
          </p:nvSpPr>
          <p:spPr>
            <a:xfrm>
              <a:off x="9290723" y="5643619"/>
              <a:ext cx="1444752" cy="667512"/>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Activity 1</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(27062101)</a:t>
              </a:r>
            </a:p>
          </p:txBody>
        </p:sp>
        <p:cxnSp>
          <p:nvCxnSpPr>
            <p:cNvPr id="67" name="Straight Arrow Connector 66">
              <a:extLst>
                <a:ext uri="{FF2B5EF4-FFF2-40B4-BE49-F238E27FC236}">
                  <a16:creationId xmlns:a16="http://schemas.microsoft.com/office/drawing/2014/main" id="{C60330AE-9908-490D-813F-CA6C1D560562}"/>
                </a:ext>
              </a:extLst>
            </p:cNvPr>
            <p:cNvCxnSpPr>
              <a:cxnSpLocks/>
            </p:cNvCxnSpPr>
            <p:nvPr/>
          </p:nvCxnSpPr>
          <p:spPr>
            <a:xfrm>
              <a:off x="10013099" y="5237060"/>
              <a:ext cx="0" cy="201168"/>
            </a:xfrm>
            <a:prstGeom prst="straightConnector1">
              <a:avLst/>
            </a:prstGeom>
            <a:solidFill>
              <a:srgbClr val="002060"/>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grpSp>
      <p:sp>
        <p:nvSpPr>
          <p:cNvPr id="2" name="Slide Number Placeholder 1">
            <a:extLst>
              <a:ext uri="{FF2B5EF4-FFF2-40B4-BE49-F238E27FC236}">
                <a16:creationId xmlns:a16="http://schemas.microsoft.com/office/drawing/2014/main" id="{A508AE1E-EC76-4FD1-911D-E32BB7AFAE91}"/>
              </a:ext>
            </a:extLst>
          </p:cNvPr>
          <p:cNvSpPr>
            <a:spLocks noGrp="1"/>
          </p:cNvSpPr>
          <p:nvPr>
            <p:ph type="sldNum" sz="quarter" idx="16"/>
          </p:nvPr>
        </p:nvSpPr>
        <p:spPr/>
        <p:txBody>
          <a:bodyPr/>
          <a:lstStyle/>
          <a:p>
            <a:fld id="{DE393ED9-3FAE-4C9F-B5CF-D8F31E5991EB}" type="slidenum">
              <a:rPr lang="en-US" smtClean="0"/>
              <a:pPr/>
              <a:t>11</a:t>
            </a:fld>
            <a:endParaRPr lang="en-US" dirty="0"/>
          </a:p>
        </p:txBody>
      </p:sp>
    </p:spTree>
    <p:extLst>
      <p:ext uri="{BB962C8B-B14F-4D97-AF65-F5344CB8AC3E}">
        <p14:creationId xmlns:p14="http://schemas.microsoft.com/office/powerpoint/2010/main" val="3564681787"/>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TextBox 83">
            <a:extLst>
              <a:ext uri="{FF2B5EF4-FFF2-40B4-BE49-F238E27FC236}">
                <a16:creationId xmlns:a16="http://schemas.microsoft.com/office/drawing/2014/main" id="{276FE5F4-08CE-4179-A750-C44127CA00D6}"/>
              </a:ext>
            </a:extLst>
          </p:cNvPr>
          <p:cNvSpPr txBox="1"/>
          <p:nvPr/>
        </p:nvSpPr>
        <p:spPr>
          <a:xfrm>
            <a:off x="295275" y="142875"/>
            <a:ext cx="7605517" cy="738664"/>
          </a:xfrm>
          <a:prstGeom prst="rect">
            <a:avLst/>
          </a:prstGeom>
          <a:noFill/>
        </p:spPr>
        <p:txBody>
          <a:bodyPr wrap="square" rtlCol="0">
            <a:spAutoFit/>
          </a:bodyPr>
          <a:lstStyle/>
          <a:p>
            <a:r>
              <a:rPr lang="en-US" sz="4200" dirty="0">
                <a:latin typeface="Arial" panose="020B0604020202020204" pitchFamily="34" charset="0"/>
                <a:cs typeface="Arial" panose="020B0604020202020204" pitchFamily="34" charset="0"/>
              </a:rPr>
              <a:t>Organizational Unit Dimension</a:t>
            </a:r>
          </a:p>
        </p:txBody>
      </p:sp>
      <p:sp>
        <p:nvSpPr>
          <p:cNvPr id="96" name="TextBox 95">
            <a:extLst>
              <a:ext uri="{FF2B5EF4-FFF2-40B4-BE49-F238E27FC236}">
                <a16:creationId xmlns:a16="http://schemas.microsoft.com/office/drawing/2014/main" id="{0B67D5FB-82B5-4CB9-8E8C-DE580DDBA267}"/>
              </a:ext>
            </a:extLst>
          </p:cNvPr>
          <p:cNvSpPr txBox="1"/>
          <p:nvPr/>
        </p:nvSpPr>
        <p:spPr>
          <a:xfrm>
            <a:off x="288185" y="752481"/>
            <a:ext cx="11608540" cy="338554"/>
          </a:xfrm>
          <a:prstGeom prst="rect">
            <a:avLst/>
          </a:prstGeom>
          <a:noFill/>
        </p:spPr>
        <p:txBody>
          <a:bodyPr wrap="square" rtlCol="0">
            <a:spAutoFit/>
          </a:bodyPr>
          <a:lstStyle/>
          <a:p>
            <a:r>
              <a:rPr lang="en-US" sz="1600" dirty="0">
                <a:latin typeface="Arial" panose="020B0604020202020204" pitchFamily="34" charset="0"/>
                <a:ea typeface="Verdana" panose="020B0604030504040204" pitchFamily="34" charset="0"/>
                <a:cs typeface="Arial" panose="020B0604020202020204" pitchFamily="34" charset="0"/>
              </a:rPr>
              <a:t>Used to identify cost center and its place in an agency’s organizational structure. </a:t>
            </a:r>
          </a:p>
        </p:txBody>
      </p:sp>
      <p:grpSp>
        <p:nvGrpSpPr>
          <p:cNvPr id="141" name="Group 140">
            <a:extLst>
              <a:ext uri="{FF2B5EF4-FFF2-40B4-BE49-F238E27FC236}">
                <a16:creationId xmlns:a16="http://schemas.microsoft.com/office/drawing/2014/main" id="{DA67C92C-3D88-4C0D-B48D-72E450B75F03}"/>
              </a:ext>
            </a:extLst>
          </p:cNvPr>
          <p:cNvGrpSpPr/>
          <p:nvPr/>
        </p:nvGrpSpPr>
        <p:grpSpPr>
          <a:xfrm>
            <a:off x="158719" y="1527093"/>
            <a:ext cx="4795784" cy="4744513"/>
            <a:chOff x="4104379" y="1976439"/>
            <a:chExt cx="3983245" cy="3984624"/>
          </a:xfrm>
        </p:grpSpPr>
        <p:grpSp>
          <p:nvGrpSpPr>
            <p:cNvPr id="142" name="Group 3">
              <a:extLst>
                <a:ext uri="{FF2B5EF4-FFF2-40B4-BE49-F238E27FC236}">
                  <a16:creationId xmlns:a16="http://schemas.microsoft.com/office/drawing/2014/main" id="{83AB9067-0B58-4508-9E01-A649260D8251}"/>
                </a:ext>
              </a:extLst>
            </p:cNvPr>
            <p:cNvGrpSpPr>
              <a:grpSpLocks/>
            </p:cNvGrpSpPr>
            <p:nvPr/>
          </p:nvGrpSpPr>
          <p:grpSpPr bwMode="auto">
            <a:xfrm>
              <a:off x="6091849" y="1976439"/>
              <a:ext cx="1177604" cy="1993693"/>
              <a:chOff x="3354" y="1728"/>
              <a:chExt cx="680" cy="1153"/>
            </a:xfrm>
            <a:solidFill>
              <a:schemeClr val="accent1"/>
            </a:solidFill>
          </p:grpSpPr>
          <p:sp>
            <p:nvSpPr>
              <p:cNvPr id="214" name="Arc 4">
                <a:extLst>
                  <a:ext uri="{FF2B5EF4-FFF2-40B4-BE49-F238E27FC236}">
                    <a16:creationId xmlns:a16="http://schemas.microsoft.com/office/drawing/2014/main" id="{CA32300D-EF7C-4F7E-AF48-4C1B32039B68}"/>
                  </a:ext>
                </a:extLst>
              </p:cNvPr>
              <p:cNvSpPr>
                <a:spLocks/>
              </p:cNvSpPr>
              <p:nvPr/>
            </p:nvSpPr>
            <p:spPr bwMode="auto">
              <a:xfrm>
                <a:off x="3356" y="1728"/>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 y="0"/>
                    </a:moveTo>
                    <a:cubicBezTo>
                      <a:pt x="4561" y="0"/>
                      <a:pt x="9005" y="1444"/>
                      <a:pt x="12695" y="4125"/>
                    </a:cubicBezTo>
                  </a:path>
                  <a:path w="12696" h="21600" stroke="0" extrusionOk="0">
                    <a:moveTo>
                      <a:pt x="-1" y="0"/>
                    </a:moveTo>
                    <a:cubicBezTo>
                      <a:pt x="4561" y="0"/>
                      <a:pt x="9005" y="1444"/>
                      <a:pt x="12695" y="4125"/>
                    </a:cubicBezTo>
                    <a:lnTo>
                      <a:pt x="0" y="21600"/>
                    </a:lnTo>
                    <a:close/>
                  </a:path>
                </a:pathLst>
              </a:custGeom>
              <a:grpFill/>
              <a:ln w="12700">
                <a:solidFill>
                  <a:schemeClr val="bg1"/>
                </a:solidFill>
                <a:round/>
                <a:headEnd/>
                <a:tailEnd/>
              </a:ln>
            </p:spPr>
            <p:txBody>
              <a:bodyPr lIns="44450" tIns="44450" rIns="274320" bIns="100584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Organizational Unit</a:t>
                </a:r>
              </a:p>
            </p:txBody>
          </p:sp>
          <p:sp>
            <p:nvSpPr>
              <p:cNvPr id="215" name="Freeform 78">
                <a:extLst>
                  <a:ext uri="{FF2B5EF4-FFF2-40B4-BE49-F238E27FC236}">
                    <a16:creationId xmlns:a16="http://schemas.microsoft.com/office/drawing/2014/main" id="{EF3E2632-E9DF-4B00-AFE1-FAFDC323A2A0}"/>
                  </a:ext>
                </a:extLst>
              </p:cNvPr>
              <p:cNvSpPr>
                <a:spLocks/>
              </p:cNvSpPr>
              <p:nvPr/>
            </p:nvSpPr>
            <p:spPr bwMode="auto">
              <a:xfrm>
                <a:off x="3356" y="1728"/>
                <a:ext cx="678" cy="1153"/>
              </a:xfrm>
              <a:custGeom>
                <a:avLst/>
                <a:gdLst>
                  <a:gd name="T0" fmla="*/ 0 w 678"/>
                  <a:gd name="T1" fmla="*/ 0 h 1153"/>
                  <a:gd name="T2" fmla="*/ 0 w 678"/>
                  <a:gd name="T3" fmla="*/ 1152 h 1153"/>
                  <a:gd name="T4" fmla="*/ 677 w 678"/>
                  <a:gd name="T5" fmla="*/ 220 h 1153"/>
                  <a:gd name="T6" fmla="*/ 0 60000 65536"/>
                  <a:gd name="T7" fmla="*/ 0 60000 65536"/>
                  <a:gd name="T8" fmla="*/ 0 60000 65536"/>
                  <a:gd name="T9" fmla="*/ 0 w 678"/>
                  <a:gd name="T10" fmla="*/ 0 h 1153"/>
                  <a:gd name="T11" fmla="*/ 678 w 678"/>
                  <a:gd name="T12" fmla="*/ 1153 h 1153"/>
                </a:gdLst>
                <a:ahLst/>
                <a:cxnLst>
                  <a:cxn ang="T6">
                    <a:pos x="T0" y="T1"/>
                  </a:cxn>
                  <a:cxn ang="T7">
                    <a:pos x="T2" y="T3"/>
                  </a:cxn>
                  <a:cxn ang="T8">
                    <a:pos x="T4" y="T5"/>
                  </a:cxn>
                </a:cxnLst>
                <a:rect l="T9" t="T10" r="T11" b="T12"/>
                <a:pathLst>
                  <a:path w="678" h="1153">
                    <a:moveTo>
                      <a:pt x="0" y="0"/>
                    </a:moveTo>
                    <a:lnTo>
                      <a:pt x="0" y="1152"/>
                    </a:lnTo>
                    <a:lnTo>
                      <a:pt x="677" y="220"/>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216" name="Arc 4">
                <a:extLst>
                  <a:ext uri="{FF2B5EF4-FFF2-40B4-BE49-F238E27FC236}">
                    <a16:creationId xmlns:a16="http://schemas.microsoft.com/office/drawing/2014/main" id="{ACA9B8ED-0861-4B37-847C-66B33B2BF718}"/>
                  </a:ext>
                </a:extLst>
              </p:cNvPr>
              <p:cNvSpPr>
                <a:spLocks/>
              </p:cNvSpPr>
              <p:nvPr/>
            </p:nvSpPr>
            <p:spPr bwMode="auto">
              <a:xfrm>
                <a:off x="3354" y="1728"/>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 y="0"/>
                    </a:moveTo>
                    <a:cubicBezTo>
                      <a:pt x="4561" y="0"/>
                      <a:pt x="9005" y="1444"/>
                      <a:pt x="12695" y="4125"/>
                    </a:cubicBezTo>
                  </a:path>
                  <a:path w="12696" h="21600" stroke="0" extrusionOk="0">
                    <a:moveTo>
                      <a:pt x="-1" y="0"/>
                    </a:moveTo>
                    <a:cubicBezTo>
                      <a:pt x="4561" y="0"/>
                      <a:pt x="9005" y="1444"/>
                      <a:pt x="12695" y="4125"/>
                    </a:cubicBezTo>
                    <a:lnTo>
                      <a:pt x="0" y="21600"/>
                    </a:lnTo>
                    <a:close/>
                  </a:path>
                </a:pathLst>
              </a:custGeom>
              <a:solidFill>
                <a:schemeClr val="accent5">
                  <a:lumMod val="40000"/>
                  <a:lumOff val="60000"/>
                </a:schemeClr>
              </a:solidFill>
              <a:ln w="12700">
                <a:solidFill>
                  <a:schemeClr val="bg1"/>
                </a:solidFill>
                <a:round/>
                <a:headEnd/>
                <a:tailEnd/>
              </a:ln>
            </p:spPr>
            <p:txBody>
              <a:bodyPr lIns="44450" tIns="44450" rIns="274320" bIns="100584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Agency* </a:t>
                </a:r>
              </a:p>
            </p:txBody>
          </p:sp>
        </p:grpSp>
        <p:grpSp>
          <p:nvGrpSpPr>
            <p:cNvPr id="143" name="Group 6">
              <a:extLst>
                <a:ext uri="{FF2B5EF4-FFF2-40B4-BE49-F238E27FC236}">
                  <a16:creationId xmlns:a16="http://schemas.microsoft.com/office/drawing/2014/main" id="{C18AA932-A787-47FB-9F23-53006F5707C9}"/>
                </a:ext>
              </a:extLst>
            </p:cNvPr>
            <p:cNvGrpSpPr>
              <a:grpSpLocks/>
            </p:cNvGrpSpPr>
            <p:nvPr/>
          </p:nvGrpSpPr>
          <p:grpSpPr bwMode="auto">
            <a:xfrm>
              <a:off x="6091852" y="2357241"/>
              <a:ext cx="1900571" cy="1612891"/>
              <a:chOff x="3354" y="1948"/>
              <a:chExt cx="1099" cy="933"/>
            </a:xfrm>
            <a:solidFill>
              <a:schemeClr val="accent1"/>
            </a:solidFill>
          </p:grpSpPr>
          <p:sp>
            <p:nvSpPr>
              <p:cNvPr id="211" name="Arc 7">
                <a:extLst>
                  <a:ext uri="{FF2B5EF4-FFF2-40B4-BE49-F238E27FC236}">
                    <a16:creationId xmlns:a16="http://schemas.microsoft.com/office/drawing/2014/main" id="{F35BCC3E-0758-4F54-9E5F-D2EFDD334B05}"/>
                  </a:ext>
                </a:extLst>
              </p:cNvPr>
              <p:cNvSpPr>
                <a:spLocks/>
              </p:cNvSpPr>
              <p:nvPr/>
            </p:nvSpPr>
            <p:spPr bwMode="auto">
              <a:xfrm>
                <a:off x="3356" y="1948"/>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12695" y="0"/>
                    </a:moveTo>
                    <a:cubicBezTo>
                      <a:pt x="16386" y="2681"/>
                      <a:pt x="19133" y="6461"/>
                      <a:pt x="20542" y="10800"/>
                    </a:cubicBezTo>
                  </a:path>
                  <a:path w="20543" h="17475" stroke="0" extrusionOk="0">
                    <a:moveTo>
                      <a:pt x="12695" y="0"/>
                    </a:moveTo>
                    <a:cubicBezTo>
                      <a:pt x="16386" y="2681"/>
                      <a:pt x="19133" y="6461"/>
                      <a:pt x="20542" y="10800"/>
                    </a:cubicBezTo>
                    <a:lnTo>
                      <a:pt x="0" y="17475"/>
                    </a:lnTo>
                    <a:close/>
                  </a:path>
                </a:pathLst>
              </a:custGeom>
              <a:grpFill/>
              <a:ln w="12700">
                <a:solidFill>
                  <a:schemeClr val="bg1"/>
                </a:solidFill>
                <a:round/>
                <a:headEnd/>
                <a:tailEnd/>
              </a:ln>
            </p:spPr>
            <p:txBody>
              <a:bodyPr lIns="731520" tIns="44450" rIns="44450" bIns="27432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Fund</a:t>
                </a:r>
              </a:p>
            </p:txBody>
          </p:sp>
          <p:sp>
            <p:nvSpPr>
              <p:cNvPr id="212" name="Freeform 76">
                <a:extLst>
                  <a:ext uri="{FF2B5EF4-FFF2-40B4-BE49-F238E27FC236}">
                    <a16:creationId xmlns:a16="http://schemas.microsoft.com/office/drawing/2014/main" id="{BFCE1F8A-94FC-4B3E-8766-7C95972A96E3}"/>
                  </a:ext>
                </a:extLst>
              </p:cNvPr>
              <p:cNvSpPr>
                <a:spLocks/>
              </p:cNvSpPr>
              <p:nvPr/>
            </p:nvSpPr>
            <p:spPr bwMode="auto">
              <a:xfrm>
                <a:off x="3356" y="1948"/>
                <a:ext cx="1097" cy="933"/>
              </a:xfrm>
              <a:custGeom>
                <a:avLst/>
                <a:gdLst>
                  <a:gd name="T0" fmla="*/ 677 w 1097"/>
                  <a:gd name="T1" fmla="*/ 0 h 933"/>
                  <a:gd name="T2" fmla="*/ 0 w 1097"/>
                  <a:gd name="T3" fmla="*/ 932 h 933"/>
                  <a:gd name="T4" fmla="*/ 1096 w 1097"/>
                  <a:gd name="T5" fmla="*/ 576 h 933"/>
                  <a:gd name="T6" fmla="*/ 0 60000 65536"/>
                  <a:gd name="T7" fmla="*/ 0 60000 65536"/>
                  <a:gd name="T8" fmla="*/ 0 60000 65536"/>
                  <a:gd name="T9" fmla="*/ 0 w 1097"/>
                  <a:gd name="T10" fmla="*/ 0 h 933"/>
                  <a:gd name="T11" fmla="*/ 1097 w 1097"/>
                  <a:gd name="T12" fmla="*/ 933 h 933"/>
                </a:gdLst>
                <a:ahLst/>
                <a:cxnLst>
                  <a:cxn ang="T6">
                    <a:pos x="T0" y="T1"/>
                  </a:cxn>
                  <a:cxn ang="T7">
                    <a:pos x="T2" y="T3"/>
                  </a:cxn>
                  <a:cxn ang="T8">
                    <a:pos x="T4" y="T5"/>
                  </a:cxn>
                </a:cxnLst>
                <a:rect l="T9" t="T10" r="T11" b="T12"/>
                <a:pathLst>
                  <a:path w="1097" h="933">
                    <a:moveTo>
                      <a:pt x="677" y="0"/>
                    </a:moveTo>
                    <a:lnTo>
                      <a:pt x="0" y="932"/>
                    </a:lnTo>
                    <a:lnTo>
                      <a:pt x="1096" y="576"/>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213" name="Arc 7">
                <a:extLst>
                  <a:ext uri="{FF2B5EF4-FFF2-40B4-BE49-F238E27FC236}">
                    <a16:creationId xmlns:a16="http://schemas.microsoft.com/office/drawing/2014/main" id="{1C289E40-CE2C-49B6-BE06-1514D3824372}"/>
                  </a:ext>
                </a:extLst>
              </p:cNvPr>
              <p:cNvSpPr>
                <a:spLocks/>
              </p:cNvSpPr>
              <p:nvPr/>
            </p:nvSpPr>
            <p:spPr bwMode="auto">
              <a:xfrm>
                <a:off x="3354" y="1948"/>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12695" y="0"/>
                    </a:moveTo>
                    <a:cubicBezTo>
                      <a:pt x="16386" y="2681"/>
                      <a:pt x="19133" y="6461"/>
                      <a:pt x="20542" y="10800"/>
                    </a:cubicBezTo>
                  </a:path>
                  <a:path w="20543" h="17475" stroke="0" extrusionOk="0">
                    <a:moveTo>
                      <a:pt x="12695" y="0"/>
                    </a:moveTo>
                    <a:cubicBezTo>
                      <a:pt x="16386" y="2681"/>
                      <a:pt x="19133" y="6461"/>
                      <a:pt x="20542" y="10800"/>
                    </a:cubicBezTo>
                    <a:lnTo>
                      <a:pt x="0" y="17475"/>
                    </a:lnTo>
                    <a:close/>
                  </a:path>
                </a:pathLst>
              </a:custGeom>
              <a:solidFill>
                <a:schemeClr val="accent5">
                  <a:lumMod val="40000"/>
                  <a:lumOff val="60000"/>
                </a:schemeClr>
              </a:solidFill>
              <a:ln w="12700">
                <a:solidFill>
                  <a:schemeClr val="bg1"/>
                </a:solidFill>
                <a:round/>
                <a:headEnd/>
                <a:tailEnd/>
              </a:ln>
            </p:spPr>
            <p:txBody>
              <a:bodyPr lIns="731520" tIns="44450" rIns="44450" bIns="27432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Project</a:t>
                </a:r>
              </a:p>
            </p:txBody>
          </p:sp>
        </p:grpSp>
        <p:grpSp>
          <p:nvGrpSpPr>
            <p:cNvPr id="182" name="Group 9">
              <a:extLst>
                <a:ext uri="{FF2B5EF4-FFF2-40B4-BE49-F238E27FC236}">
                  <a16:creationId xmlns:a16="http://schemas.microsoft.com/office/drawing/2014/main" id="{D9BC57AF-0623-4042-806F-EB4C089567F4}"/>
                </a:ext>
              </a:extLst>
            </p:cNvPr>
            <p:cNvGrpSpPr>
              <a:grpSpLocks/>
            </p:cNvGrpSpPr>
            <p:nvPr/>
          </p:nvGrpSpPr>
          <p:grpSpPr bwMode="auto">
            <a:xfrm>
              <a:off x="6091852" y="3352017"/>
              <a:ext cx="1995772" cy="1233468"/>
              <a:chOff x="3354" y="2524"/>
              <a:chExt cx="1154" cy="713"/>
            </a:xfrm>
            <a:solidFill>
              <a:schemeClr val="accent1"/>
            </a:solidFill>
          </p:grpSpPr>
          <p:sp>
            <p:nvSpPr>
              <p:cNvPr id="208" name="Arc 10">
                <a:extLst>
                  <a:ext uri="{FF2B5EF4-FFF2-40B4-BE49-F238E27FC236}">
                    <a16:creationId xmlns:a16="http://schemas.microsoft.com/office/drawing/2014/main" id="{9C44FC75-B5F4-49FD-81FE-65F89296BA3D}"/>
                  </a:ext>
                </a:extLst>
              </p:cNvPr>
              <p:cNvSpPr>
                <a:spLocks/>
              </p:cNvSpPr>
              <p:nvPr/>
            </p:nvSpPr>
            <p:spPr bwMode="auto">
              <a:xfrm>
                <a:off x="3356" y="2524"/>
                <a:ext cx="1152" cy="712"/>
              </a:xfrm>
              <a:custGeom>
                <a:avLst/>
                <a:gdLst>
                  <a:gd name="T0" fmla="*/ 0 w 21600"/>
                  <a:gd name="T1" fmla="*/ 0 h 13350"/>
                  <a:gd name="T2" fmla="*/ 0 w 21600"/>
                  <a:gd name="T3" fmla="*/ 0 h 13350"/>
                  <a:gd name="T4" fmla="*/ 0 w 21600"/>
                  <a:gd name="T5" fmla="*/ 0 h 13350"/>
                  <a:gd name="T6" fmla="*/ 0 60000 65536"/>
                  <a:gd name="T7" fmla="*/ 0 60000 65536"/>
                  <a:gd name="T8" fmla="*/ 0 60000 65536"/>
                  <a:gd name="T9" fmla="*/ 0 w 21600"/>
                  <a:gd name="T10" fmla="*/ 0 h 13350"/>
                  <a:gd name="T11" fmla="*/ 21600 w 21600"/>
                  <a:gd name="T12" fmla="*/ 13350 h 13350"/>
                </a:gdLst>
                <a:ahLst/>
                <a:cxnLst>
                  <a:cxn ang="T6">
                    <a:pos x="T0" y="T1"/>
                  </a:cxn>
                  <a:cxn ang="T7">
                    <a:pos x="T2" y="T3"/>
                  </a:cxn>
                  <a:cxn ang="T8">
                    <a:pos x="T4" y="T5"/>
                  </a:cxn>
                </a:cxnLst>
                <a:rect l="T9" t="T10" r="T11" b="T12"/>
                <a:pathLst>
                  <a:path w="21600" h="13350" fill="none" extrusionOk="0">
                    <a:moveTo>
                      <a:pt x="20542" y="0"/>
                    </a:moveTo>
                    <a:cubicBezTo>
                      <a:pt x="21243" y="2155"/>
                      <a:pt x="21600" y="4408"/>
                      <a:pt x="21600" y="6675"/>
                    </a:cubicBezTo>
                    <a:cubicBezTo>
                      <a:pt x="21600" y="8941"/>
                      <a:pt x="21243" y="11194"/>
                      <a:pt x="20542" y="13349"/>
                    </a:cubicBezTo>
                  </a:path>
                  <a:path w="21600" h="13350" stroke="0" extrusionOk="0">
                    <a:moveTo>
                      <a:pt x="20542" y="0"/>
                    </a:moveTo>
                    <a:cubicBezTo>
                      <a:pt x="21243" y="2155"/>
                      <a:pt x="21600" y="4408"/>
                      <a:pt x="21600" y="6675"/>
                    </a:cubicBezTo>
                    <a:cubicBezTo>
                      <a:pt x="21600" y="8941"/>
                      <a:pt x="21243" y="11194"/>
                      <a:pt x="20542" y="13349"/>
                    </a:cubicBezTo>
                    <a:lnTo>
                      <a:pt x="0" y="6675"/>
                    </a:lnTo>
                    <a:close/>
                  </a:path>
                </a:pathLst>
              </a:custGeom>
              <a:grpFill/>
              <a:ln w="12700">
                <a:solidFill>
                  <a:schemeClr val="bg1"/>
                </a:solidFill>
                <a:round/>
                <a:headEnd/>
                <a:tailEnd/>
              </a:ln>
            </p:spPr>
            <p:txBody>
              <a:bodyPr lIns="1097280" tIns="4445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Program</a:t>
                </a:r>
              </a:p>
            </p:txBody>
          </p:sp>
          <p:sp>
            <p:nvSpPr>
              <p:cNvPr id="209" name="Freeform 74">
                <a:extLst>
                  <a:ext uri="{FF2B5EF4-FFF2-40B4-BE49-F238E27FC236}">
                    <a16:creationId xmlns:a16="http://schemas.microsoft.com/office/drawing/2014/main" id="{D843573E-B29A-4BE2-BD8D-A64AA4A53DF0}"/>
                  </a:ext>
                </a:extLst>
              </p:cNvPr>
              <p:cNvSpPr>
                <a:spLocks/>
              </p:cNvSpPr>
              <p:nvPr/>
            </p:nvSpPr>
            <p:spPr bwMode="auto">
              <a:xfrm>
                <a:off x="3356" y="2524"/>
                <a:ext cx="1097" cy="713"/>
              </a:xfrm>
              <a:custGeom>
                <a:avLst/>
                <a:gdLst>
                  <a:gd name="T0" fmla="*/ 1096 w 1097"/>
                  <a:gd name="T1" fmla="*/ 0 h 713"/>
                  <a:gd name="T2" fmla="*/ 0 w 1097"/>
                  <a:gd name="T3" fmla="*/ 356 h 713"/>
                  <a:gd name="T4" fmla="*/ 1096 w 1097"/>
                  <a:gd name="T5" fmla="*/ 712 h 713"/>
                  <a:gd name="T6" fmla="*/ 0 60000 65536"/>
                  <a:gd name="T7" fmla="*/ 0 60000 65536"/>
                  <a:gd name="T8" fmla="*/ 0 60000 65536"/>
                  <a:gd name="T9" fmla="*/ 0 w 1097"/>
                  <a:gd name="T10" fmla="*/ 0 h 713"/>
                  <a:gd name="T11" fmla="*/ 1097 w 1097"/>
                  <a:gd name="T12" fmla="*/ 713 h 713"/>
                </a:gdLst>
                <a:ahLst/>
                <a:cxnLst>
                  <a:cxn ang="T6">
                    <a:pos x="T0" y="T1"/>
                  </a:cxn>
                  <a:cxn ang="T7">
                    <a:pos x="T2" y="T3"/>
                  </a:cxn>
                  <a:cxn ang="T8">
                    <a:pos x="T4" y="T5"/>
                  </a:cxn>
                </a:cxnLst>
                <a:rect l="T9" t="T10" r="T11" b="T12"/>
                <a:pathLst>
                  <a:path w="1097" h="713">
                    <a:moveTo>
                      <a:pt x="1096" y="0"/>
                    </a:moveTo>
                    <a:lnTo>
                      <a:pt x="0" y="356"/>
                    </a:lnTo>
                    <a:lnTo>
                      <a:pt x="1096" y="712"/>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210" name="Arc 10">
                <a:extLst>
                  <a:ext uri="{FF2B5EF4-FFF2-40B4-BE49-F238E27FC236}">
                    <a16:creationId xmlns:a16="http://schemas.microsoft.com/office/drawing/2014/main" id="{7C8341B4-6BD0-4314-959A-7AF736B3F433}"/>
                  </a:ext>
                </a:extLst>
              </p:cNvPr>
              <p:cNvSpPr>
                <a:spLocks/>
              </p:cNvSpPr>
              <p:nvPr/>
            </p:nvSpPr>
            <p:spPr bwMode="auto">
              <a:xfrm>
                <a:off x="3354" y="2524"/>
                <a:ext cx="1152" cy="712"/>
              </a:xfrm>
              <a:custGeom>
                <a:avLst/>
                <a:gdLst>
                  <a:gd name="T0" fmla="*/ 0 w 21600"/>
                  <a:gd name="T1" fmla="*/ 0 h 13350"/>
                  <a:gd name="T2" fmla="*/ 0 w 21600"/>
                  <a:gd name="T3" fmla="*/ 0 h 13350"/>
                  <a:gd name="T4" fmla="*/ 0 w 21600"/>
                  <a:gd name="T5" fmla="*/ 0 h 13350"/>
                  <a:gd name="T6" fmla="*/ 0 60000 65536"/>
                  <a:gd name="T7" fmla="*/ 0 60000 65536"/>
                  <a:gd name="T8" fmla="*/ 0 60000 65536"/>
                  <a:gd name="T9" fmla="*/ 0 w 21600"/>
                  <a:gd name="T10" fmla="*/ 0 h 13350"/>
                  <a:gd name="T11" fmla="*/ 21600 w 21600"/>
                  <a:gd name="T12" fmla="*/ 13350 h 13350"/>
                </a:gdLst>
                <a:ahLst/>
                <a:cxnLst>
                  <a:cxn ang="T6">
                    <a:pos x="T0" y="T1"/>
                  </a:cxn>
                  <a:cxn ang="T7">
                    <a:pos x="T2" y="T3"/>
                  </a:cxn>
                  <a:cxn ang="T8">
                    <a:pos x="T4" y="T5"/>
                  </a:cxn>
                </a:cxnLst>
                <a:rect l="T9" t="T10" r="T11" b="T12"/>
                <a:pathLst>
                  <a:path w="21600" h="13350" fill="none" extrusionOk="0">
                    <a:moveTo>
                      <a:pt x="20542" y="0"/>
                    </a:moveTo>
                    <a:cubicBezTo>
                      <a:pt x="21243" y="2155"/>
                      <a:pt x="21600" y="4408"/>
                      <a:pt x="21600" y="6675"/>
                    </a:cubicBezTo>
                    <a:cubicBezTo>
                      <a:pt x="21600" y="8941"/>
                      <a:pt x="21243" y="11194"/>
                      <a:pt x="20542" y="13349"/>
                    </a:cubicBezTo>
                  </a:path>
                  <a:path w="21600" h="13350" stroke="0" extrusionOk="0">
                    <a:moveTo>
                      <a:pt x="20542" y="0"/>
                    </a:moveTo>
                    <a:cubicBezTo>
                      <a:pt x="21243" y="2155"/>
                      <a:pt x="21600" y="4408"/>
                      <a:pt x="21600" y="6675"/>
                    </a:cubicBezTo>
                    <a:cubicBezTo>
                      <a:pt x="21600" y="8941"/>
                      <a:pt x="21243" y="11194"/>
                      <a:pt x="20542" y="13349"/>
                    </a:cubicBezTo>
                    <a:lnTo>
                      <a:pt x="0" y="6675"/>
                    </a:lnTo>
                    <a:close/>
                  </a:path>
                </a:pathLst>
              </a:custGeom>
              <a:solidFill>
                <a:srgbClr val="002060"/>
              </a:solidFill>
              <a:ln w="12700">
                <a:solidFill>
                  <a:schemeClr val="bg1"/>
                </a:solidFill>
                <a:round/>
                <a:headEnd/>
                <a:tailEnd/>
              </a:ln>
            </p:spPr>
            <p:txBody>
              <a:bodyPr lIns="1097280" tIns="4445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 Organizational Unit*</a:t>
                </a:r>
              </a:p>
            </p:txBody>
          </p:sp>
        </p:grpSp>
        <p:grpSp>
          <p:nvGrpSpPr>
            <p:cNvPr id="183" name="Group 12">
              <a:extLst>
                <a:ext uri="{FF2B5EF4-FFF2-40B4-BE49-F238E27FC236}">
                  <a16:creationId xmlns:a16="http://schemas.microsoft.com/office/drawing/2014/main" id="{EDF226A0-9FEE-4264-A46A-C4772477B390}"/>
                </a:ext>
              </a:extLst>
            </p:cNvPr>
            <p:cNvGrpSpPr>
              <a:grpSpLocks/>
            </p:cNvGrpSpPr>
            <p:nvPr/>
          </p:nvGrpSpPr>
          <p:grpSpPr bwMode="auto">
            <a:xfrm>
              <a:off x="6091852" y="3967371"/>
              <a:ext cx="1900571" cy="1612890"/>
              <a:chOff x="3354" y="2880"/>
              <a:chExt cx="1099" cy="933"/>
            </a:xfrm>
            <a:solidFill>
              <a:schemeClr val="accent1"/>
            </a:solidFill>
          </p:grpSpPr>
          <p:sp>
            <p:nvSpPr>
              <p:cNvPr id="205" name="Arc 13">
                <a:extLst>
                  <a:ext uri="{FF2B5EF4-FFF2-40B4-BE49-F238E27FC236}">
                    <a16:creationId xmlns:a16="http://schemas.microsoft.com/office/drawing/2014/main" id="{28093063-E1F9-408F-9255-1D3CC3E8803A}"/>
                  </a:ext>
                </a:extLst>
              </p:cNvPr>
              <p:cNvSpPr>
                <a:spLocks/>
              </p:cNvSpPr>
              <p:nvPr/>
            </p:nvSpPr>
            <p:spPr bwMode="auto">
              <a:xfrm>
                <a:off x="3356" y="2880"/>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20542" y="6674"/>
                    </a:moveTo>
                    <a:cubicBezTo>
                      <a:pt x="19133" y="11013"/>
                      <a:pt x="16386" y="14793"/>
                      <a:pt x="12695" y="17474"/>
                    </a:cubicBezTo>
                  </a:path>
                  <a:path w="20543" h="17475" stroke="0" extrusionOk="0">
                    <a:moveTo>
                      <a:pt x="20542" y="6674"/>
                    </a:moveTo>
                    <a:cubicBezTo>
                      <a:pt x="19133" y="11013"/>
                      <a:pt x="16386" y="14793"/>
                      <a:pt x="12695" y="17474"/>
                    </a:cubicBezTo>
                    <a:lnTo>
                      <a:pt x="0" y="0"/>
                    </a:lnTo>
                    <a:close/>
                  </a:path>
                </a:pathLst>
              </a:custGeom>
              <a:grpFill/>
              <a:ln w="12700">
                <a:solidFill>
                  <a:schemeClr val="bg1"/>
                </a:solidFill>
                <a:round/>
                <a:headEnd/>
                <a:tailEnd/>
              </a:ln>
            </p:spPr>
            <p:txBody>
              <a:bodyPr lIns="731520" tIns="18288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Account</a:t>
                </a:r>
              </a:p>
            </p:txBody>
          </p:sp>
          <p:sp>
            <p:nvSpPr>
              <p:cNvPr id="206" name="Freeform 72">
                <a:extLst>
                  <a:ext uri="{FF2B5EF4-FFF2-40B4-BE49-F238E27FC236}">
                    <a16:creationId xmlns:a16="http://schemas.microsoft.com/office/drawing/2014/main" id="{EC29CA2F-F0C7-43DE-84CD-46D333A28868}"/>
                  </a:ext>
                </a:extLst>
              </p:cNvPr>
              <p:cNvSpPr>
                <a:spLocks/>
              </p:cNvSpPr>
              <p:nvPr/>
            </p:nvSpPr>
            <p:spPr bwMode="auto">
              <a:xfrm>
                <a:off x="3356" y="2880"/>
                <a:ext cx="1097" cy="933"/>
              </a:xfrm>
              <a:custGeom>
                <a:avLst/>
                <a:gdLst>
                  <a:gd name="T0" fmla="*/ 1096 w 1097"/>
                  <a:gd name="T1" fmla="*/ 356 h 933"/>
                  <a:gd name="T2" fmla="*/ 0 w 1097"/>
                  <a:gd name="T3" fmla="*/ 0 h 933"/>
                  <a:gd name="T4" fmla="*/ 677 w 1097"/>
                  <a:gd name="T5" fmla="*/ 932 h 933"/>
                  <a:gd name="T6" fmla="*/ 0 60000 65536"/>
                  <a:gd name="T7" fmla="*/ 0 60000 65536"/>
                  <a:gd name="T8" fmla="*/ 0 60000 65536"/>
                  <a:gd name="T9" fmla="*/ 0 w 1097"/>
                  <a:gd name="T10" fmla="*/ 0 h 933"/>
                  <a:gd name="T11" fmla="*/ 1097 w 1097"/>
                  <a:gd name="T12" fmla="*/ 933 h 933"/>
                </a:gdLst>
                <a:ahLst/>
                <a:cxnLst>
                  <a:cxn ang="T6">
                    <a:pos x="T0" y="T1"/>
                  </a:cxn>
                  <a:cxn ang="T7">
                    <a:pos x="T2" y="T3"/>
                  </a:cxn>
                  <a:cxn ang="T8">
                    <a:pos x="T4" y="T5"/>
                  </a:cxn>
                </a:cxnLst>
                <a:rect l="T9" t="T10" r="T11" b="T12"/>
                <a:pathLst>
                  <a:path w="1097" h="933">
                    <a:moveTo>
                      <a:pt x="1096" y="356"/>
                    </a:moveTo>
                    <a:lnTo>
                      <a:pt x="0" y="0"/>
                    </a:lnTo>
                    <a:lnTo>
                      <a:pt x="677" y="932"/>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207" name="Arc 13">
                <a:extLst>
                  <a:ext uri="{FF2B5EF4-FFF2-40B4-BE49-F238E27FC236}">
                    <a16:creationId xmlns:a16="http://schemas.microsoft.com/office/drawing/2014/main" id="{5BE5100A-AF47-4295-8B16-868469113008}"/>
                  </a:ext>
                </a:extLst>
              </p:cNvPr>
              <p:cNvSpPr>
                <a:spLocks/>
              </p:cNvSpPr>
              <p:nvPr/>
            </p:nvSpPr>
            <p:spPr bwMode="auto">
              <a:xfrm>
                <a:off x="3354" y="2880"/>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20542" y="6674"/>
                    </a:moveTo>
                    <a:cubicBezTo>
                      <a:pt x="19133" y="11013"/>
                      <a:pt x="16386" y="14793"/>
                      <a:pt x="12695" y="17474"/>
                    </a:cubicBezTo>
                  </a:path>
                  <a:path w="20543" h="17475" stroke="0" extrusionOk="0">
                    <a:moveTo>
                      <a:pt x="20542" y="6674"/>
                    </a:moveTo>
                    <a:cubicBezTo>
                      <a:pt x="19133" y="11013"/>
                      <a:pt x="16386" y="14793"/>
                      <a:pt x="12695" y="17474"/>
                    </a:cubicBezTo>
                    <a:lnTo>
                      <a:pt x="0" y="0"/>
                    </a:lnTo>
                    <a:close/>
                  </a:path>
                </a:pathLst>
              </a:custGeom>
              <a:solidFill>
                <a:schemeClr val="accent5">
                  <a:lumMod val="40000"/>
                  <a:lumOff val="60000"/>
                </a:schemeClr>
              </a:solidFill>
              <a:ln w="12700">
                <a:solidFill>
                  <a:schemeClr val="bg1"/>
                </a:solidFill>
                <a:round/>
                <a:headEnd/>
                <a:tailEnd/>
              </a:ln>
            </p:spPr>
            <p:txBody>
              <a:bodyPr lIns="731520" tIns="18288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Fund*</a:t>
                </a:r>
              </a:p>
            </p:txBody>
          </p:sp>
        </p:grpSp>
        <p:grpSp>
          <p:nvGrpSpPr>
            <p:cNvPr id="184" name="Group 15">
              <a:extLst>
                <a:ext uri="{FF2B5EF4-FFF2-40B4-BE49-F238E27FC236}">
                  <a16:creationId xmlns:a16="http://schemas.microsoft.com/office/drawing/2014/main" id="{6EB49864-2E05-4993-AD17-07253EB8C405}"/>
                </a:ext>
              </a:extLst>
            </p:cNvPr>
            <p:cNvGrpSpPr>
              <a:grpSpLocks/>
            </p:cNvGrpSpPr>
            <p:nvPr/>
          </p:nvGrpSpPr>
          <p:grpSpPr bwMode="auto">
            <a:xfrm>
              <a:off x="6091849" y="3967371"/>
              <a:ext cx="1177604" cy="1993692"/>
              <a:chOff x="3354" y="2880"/>
              <a:chExt cx="680" cy="1153"/>
            </a:xfrm>
            <a:solidFill>
              <a:schemeClr val="accent1"/>
            </a:solidFill>
          </p:grpSpPr>
          <p:sp>
            <p:nvSpPr>
              <p:cNvPr id="202" name="Arc 16">
                <a:extLst>
                  <a:ext uri="{FF2B5EF4-FFF2-40B4-BE49-F238E27FC236}">
                    <a16:creationId xmlns:a16="http://schemas.microsoft.com/office/drawing/2014/main" id="{ED0946F4-76AC-4C02-8D97-613D33F3C238}"/>
                  </a:ext>
                </a:extLst>
              </p:cNvPr>
              <p:cNvSpPr>
                <a:spLocks/>
              </p:cNvSpPr>
              <p:nvPr/>
            </p:nvSpPr>
            <p:spPr bwMode="auto">
              <a:xfrm>
                <a:off x="3356" y="2880"/>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2695" y="17474"/>
                    </a:moveTo>
                    <a:cubicBezTo>
                      <a:pt x="9005" y="20155"/>
                      <a:pt x="4561" y="21599"/>
                      <a:pt x="0" y="21600"/>
                    </a:cubicBezTo>
                  </a:path>
                  <a:path w="12696" h="21600" stroke="0" extrusionOk="0">
                    <a:moveTo>
                      <a:pt x="12695" y="17474"/>
                    </a:moveTo>
                    <a:cubicBezTo>
                      <a:pt x="9005" y="20155"/>
                      <a:pt x="4561" y="21599"/>
                      <a:pt x="0" y="21600"/>
                    </a:cubicBezTo>
                    <a:lnTo>
                      <a:pt x="0" y="0"/>
                    </a:lnTo>
                    <a:close/>
                  </a:path>
                </a:pathLst>
              </a:custGeom>
              <a:grpFill/>
              <a:ln w="12700">
                <a:solidFill>
                  <a:schemeClr val="bg1"/>
                </a:solidFill>
                <a:round/>
                <a:headEnd/>
                <a:tailEnd/>
              </a:ln>
            </p:spPr>
            <p:txBody>
              <a:bodyPr lIns="44450" tIns="1005840" rIns="27432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Project</a:t>
                </a:r>
              </a:p>
            </p:txBody>
          </p:sp>
          <p:sp>
            <p:nvSpPr>
              <p:cNvPr id="203" name="Freeform 70">
                <a:extLst>
                  <a:ext uri="{FF2B5EF4-FFF2-40B4-BE49-F238E27FC236}">
                    <a16:creationId xmlns:a16="http://schemas.microsoft.com/office/drawing/2014/main" id="{7245041E-BAB4-45D3-BEB7-019324A38488}"/>
                  </a:ext>
                </a:extLst>
              </p:cNvPr>
              <p:cNvSpPr>
                <a:spLocks/>
              </p:cNvSpPr>
              <p:nvPr/>
            </p:nvSpPr>
            <p:spPr bwMode="auto">
              <a:xfrm>
                <a:off x="3356" y="2880"/>
                <a:ext cx="678" cy="1153"/>
              </a:xfrm>
              <a:custGeom>
                <a:avLst/>
                <a:gdLst>
                  <a:gd name="T0" fmla="*/ 677 w 678"/>
                  <a:gd name="T1" fmla="*/ 932 h 1153"/>
                  <a:gd name="T2" fmla="*/ 0 w 678"/>
                  <a:gd name="T3" fmla="*/ 0 h 1153"/>
                  <a:gd name="T4" fmla="*/ 0 w 678"/>
                  <a:gd name="T5" fmla="*/ 1152 h 1153"/>
                  <a:gd name="T6" fmla="*/ 0 60000 65536"/>
                  <a:gd name="T7" fmla="*/ 0 60000 65536"/>
                  <a:gd name="T8" fmla="*/ 0 60000 65536"/>
                  <a:gd name="T9" fmla="*/ 0 w 678"/>
                  <a:gd name="T10" fmla="*/ 0 h 1153"/>
                  <a:gd name="T11" fmla="*/ 678 w 678"/>
                  <a:gd name="T12" fmla="*/ 1153 h 1153"/>
                </a:gdLst>
                <a:ahLst/>
                <a:cxnLst>
                  <a:cxn ang="T6">
                    <a:pos x="T0" y="T1"/>
                  </a:cxn>
                  <a:cxn ang="T7">
                    <a:pos x="T2" y="T3"/>
                  </a:cxn>
                  <a:cxn ang="T8">
                    <a:pos x="T4" y="T5"/>
                  </a:cxn>
                </a:cxnLst>
                <a:rect l="T9" t="T10" r="T11" b="T12"/>
                <a:pathLst>
                  <a:path w="678" h="1153">
                    <a:moveTo>
                      <a:pt x="677" y="932"/>
                    </a:moveTo>
                    <a:lnTo>
                      <a:pt x="0" y="0"/>
                    </a:lnTo>
                    <a:lnTo>
                      <a:pt x="0" y="1152"/>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204" name="Arc 16">
                <a:extLst>
                  <a:ext uri="{FF2B5EF4-FFF2-40B4-BE49-F238E27FC236}">
                    <a16:creationId xmlns:a16="http://schemas.microsoft.com/office/drawing/2014/main" id="{69AC3FA3-E568-428A-BD95-E45F6F8043D6}"/>
                  </a:ext>
                </a:extLst>
              </p:cNvPr>
              <p:cNvSpPr>
                <a:spLocks/>
              </p:cNvSpPr>
              <p:nvPr/>
            </p:nvSpPr>
            <p:spPr bwMode="auto">
              <a:xfrm>
                <a:off x="3354" y="2880"/>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2695" y="17474"/>
                    </a:moveTo>
                    <a:cubicBezTo>
                      <a:pt x="9005" y="20155"/>
                      <a:pt x="4561" y="21599"/>
                      <a:pt x="0" y="21600"/>
                    </a:cubicBezTo>
                  </a:path>
                  <a:path w="12696" h="21600" stroke="0" extrusionOk="0">
                    <a:moveTo>
                      <a:pt x="12695" y="17474"/>
                    </a:moveTo>
                    <a:cubicBezTo>
                      <a:pt x="9005" y="20155"/>
                      <a:pt x="4561" y="21599"/>
                      <a:pt x="0" y="21600"/>
                    </a:cubicBezTo>
                    <a:lnTo>
                      <a:pt x="0" y="0"/>
                    </a:lnTo>
                    <a:close/>
                  </a:path>
                </a:pathLst>
              </a:custGeom>
              <a:solidFill>
                <a:schemeClr val="accent5">
                  <a:lumMod val="40000"/>
                  <a:lumOff val="60000"/>
                </a:schemeClr>
              </a:solidFill>
              <a:ln w="12700">
                <a:solidFill>
                  <a:schemeClr val="bg1"/>
                </a:solidFill>
                <a:round/>
                <a:headEnd/>
                <a:tailEnd/>
              </a:ln>
            </p:spPr>
            <p:txBody>
              <a:bodyPr lIns="44450" tIns="1005840" rIns="27432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Program</a:t>
                </a:r>
              </a:p>
            </p:txBody>
          </p:sp>
        </p:grpSp>
        <p:grpSp>
          <p:nvGrpSpPr>
            <p:cNvPr id="185" name="Group 18">
              <a:extLst>
                <a:ext uri="{FF2B5EF4-FFF2-40B4-BE49-F238E27FC236}">
                  <a16:creationId xmlns:a16="http://schemas.microsoft.com/office/drawing/2014/main" id="{79E22AB8-90C9-43ED-8353-D8141B0B4BA9}"/>
                </a:ext>
              </a:extLst>
            </p:cNvPr>
            <p:cNvGrpSpPr>
              <a:grpSpLocks/>
            </p:cNvGrpSpPr>
            <p:nvPr/>
          </p:nvGrpSpPr>
          <p:grpSpPr bwMode="auto">
            <a:xfrm>
              <a:off x="4921854" y="3967371"/>
              <a:ext cx="1174836" cy="1993692"/>
              <a:chOff x="2677" y="2880"/>
              <a:chExt cx="680" cy="1153"/>
            </a:xfrm>
            <a:solidFill>
              <a:schemeClr val="accent1"/>
            </a:solidFill>
          </p:grpSpPr>
          <p:sp>
            <p:nvSpPr>
              <p:cNvPr id="199" name="Arc 19">
                <a:extLst>
                  <a:ext uri="{FF2B5EF4-FFF2-40B4-BE49-F238E27FC236}">
                    <a16:creationId xmlns:a16="http://schemas.microsoft.com/office/drawing/2014/main" id="{6A9BBC13-7D22-47FF-85E7-C7B1AB8F4734}"/>
                  </a:ext>
                </a:extLst>
              </p:cNvPr>
              <p:cNvSpPr>
                <a:spLocks/>
              </p:cNvSpPr>
              <p:nvPr/>
            </p:nvSpPr>
            <p:spPr bwMode="auto">
              <a:xfrm>
                <a:off x="2679" y="2880"/>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2696" y="21600"/>
                    </a:moveTo>
                    <a:cubicBezTo>
                      <a:pt x="8134" y="21600"/>
                      <a:pt x="3690" y="20155"/>
                      <a:pt x="0" y="17474"/>
                    </a:cubicBezTo>
                  </a:path>
                  <a:path w="12696" h="21600" stroke="0" extrusionOk="0">
                    <a:moveTo>
                      <a:pt x="12696" y="21600"/>
                    </a:moveTo>
                    <a:cubicBezTo>
                      <a:pt x="8134" y="21600"/>
                      <a:pt x="3690" y="20155"/>
                      <a:pt x="0" y="17474"/>
                    </a:cubicBezTo>
                    <a:lnTo>
                      <a:pt x="12696" y="0"/>
                    </a:lnTo>
                    <a:close/>
                  </a:path>
                </a:pathLst>
              </a:custGeom>
              <a:grpFill/>
              <a:ln w="12700">
                <a:solidFill>
                  <a:schemeClr val="bg1"/>
                </a:solidFill>
                <a:round/>
                <a:headEnd/>
                <a:tailEnd/>
              </a:ln>
            </p:spPr>
            <p:txBody>
              <a:bodyPr lIns="274320" tIns="100584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Funding Source</a:t>
                </a:r>
              </a:p>
            </p:txBody>
          </p:sp>
          <p:sp>
            <p:nvSpPr>
              <p:cNvPr id="200" name="Freeform 68">
                <a:extLst>
                  <a:ext uri="{FF2B5EF4-FFF2-40B4-BE49-F238E27FC236}">
                    <a16:creationId xmlns:a16="http://schemas.microsoft.com/office/drawing/2014/main" id="{27D83A5F-5D3A-4E46-86BB-FA1C1E5BB949}"/>
                  </a:ext>
                </a:extLst>
              </p:cNvPr>
              <p:cNvSpPr>
                <a:spLocks/>
              </p:cNvSpPr>
              <p:nvPr/>
            </p:nvSpPr>
            <p:spPr bwMode="auto">
              <a:xfrm>
                <a:off x="2679" y="2880"/>
                <a:ext cx="678" cy="1153"/>
              </a:xfrm>
              <a:custGeom>
                <a:avLst/>
                <a:gdLst>
                  <a:gd name="T0" fmla="*/ 677 w 678"/>
                  <a:gd name="T1" fmla="*/ 1152 h 1153"/>
                  <a:gd name="T2" fmla="*/ 677 w 678"/>
                  <a:gd name="T3" fmla="*/ 0 h 1153"/>
                  <a:gd name="T4" fmla="*/ 0 w 678"/>
                  <a:gd name="T5" fmla="*/ 932 h 1153"/>
                  <a:gd name="T6" fmla="*/ 0 60000 65536"/>
                  <a:gd name="T7" fmla="*/ 0 60000 65536"/>
                  <a:gd name="T8" fmla="*/ 0 60000 65536"/>
                  <a:gd name="T9" fmla="*/ 0 w 678"/>
                  <a:gd name="T10" fmla="*/ 0 h 1153"/>
                  <a:gd name="T11" fmla="*/ 678 w 678"/>
                  <a:gd name="T12" fmla="*/ 1153 h 1153"/>
                </a:gdLst>
                <a:ahLst/>
                <a:cxnLst>
                  <a:cxn ang="T6">
                    <a:pos x="T0" y="T1"/>
                  </a:cxn>
                  <a:cxn ang="T7">
                    <a:pos x="T2" y="T3"/>
                  </a:cxn>
                  <a:cxn ang="T8">
                    <a:pos x="T4" y="T5"/>
                  </a:cxn>
                </a:cxnLst>
                <a:rect l="T9" t="T10" r="T11" b="T12"/>
                <a:pathLst>
                  <a:path w="678" h="1153">
                    <a:moveTo>
                      <a:pt x="677" y="1152"/>
                    </a:moveTo>
                    <a:lnTo>
                      <a:pt x="677" y="0"/>
                    </a:lnTo>
                    <a:lnTo>
                      <a:pt x="0" y="932"/>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201" name="Arc 19">
                <a:extLst>
                  <a:ext uri="{FF2B5EF4-FFF2-40B4-BE49-F238E27FC236}">
                    <a16:creationId xmlns:a16="http://schemas.microsoft.com/office/drawing/2014/main" id="{B91757DF-99BF-4B51-95B3-B865040C21F4}"/>
                  </a:ext>
                </a:extLst>
              </p:cNvPr>
              <p:cNvSpPr>
                <a:spLocks/>
              </p:cNvSpPr>
              <p:nvPr/>
            </p:nvSpPr>
            <p:spPr bwMode="auto">
              <a:xfrm>
                <a:off x="2677" y="2880"/>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2696" y="21600"/>
                    </a:moveTo>
                    <a:cubicBezTo>
                      <a:pt x="8134" y="21600"/>
                      <a:pt x="3690" y="20155"/>
                      <a:pt x="0" y="17474"/>
                    </a:cubicBezTo>
                  </a:path>
                  <a:path w="12696" h="21600" stroke="0" extrusionOk="0">
                    <a:moveTo>
                      <a:pt x="12696" y="21600"/>
                    </a:moveTo>
                    <a:cubicBezTo>
                      <a:pt x="8134" y="21600"/>
                      <a:pt x="3690" y="20155"/>
                      <a:pt x="0" y="17474"/>
                    </a:cubicBezTo>
                    <a:lnTo>
                      <a:pt x="12696" y="0"/>
                    </a:lnTo>
                    <a:close/>
                  </a:path>
                </a:pathLst>
              </a:custGeom>
              <a:solidFill>
                <a:schemeClr val="accent5">
                  <a:lumMod val="40000"/>
                  <a:lumOff val="60000"/>
                </a:schemeClr>
              </a:solidFill>
              <a:ln w="12700">
                <a:solidFill>
                  <a:schemeClr val="bg1"/>
                </a:solidFill>
                <a:round/>
                <a:headEnd/>
                <a:tailEnd/>
              </a:ln>
            </p:spPr>
            <p:txBody>
              <a:bodyPr lIns="274320" tIns="100584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Account*</a:t>
                </a:r>
              </a:p>
            </p:txBody>
          </p:sp>
        </p:grpSp>
        <p:grpSp>
          <p:nvGrpSpPr>
            <p:cNvPr id="186" name="Group 21">
              <a:extLst>
                <a:ext uri="{FF2B5EF4-FFF2-40B4-BE49-F238E27FC236}">
                  <a16:creationId xmlns:a16="http://schemas.microsoft.com/office/drawing/2014/main" id="{139A4F8C-9428-4C8F-AA13-0276C33DD677}"/>
                </a:ext>
              </a:extLst>
            </p:cNvPr>
            <p:cNvGrpSpPr>
              <a:grpSpLocks/>
            </p:cNvGrpSpPr>
            <p:nvPr/>
          </p:nvGrpSpPr>
          <p:grpSpPr bwMode="auto">
            <a:xfrm>
              <a:off x="4200958" y="3967371"/>
              <a:ext cx="1895732" cy="1612890"/>
              <a:chOff x="2260" y="2880"/>
              <a:chExt cx="1097" cy="933"/>
            </a:xfrm>
            <a:solidFill>
              <a:schemeClr val="accent1"/>
            </a:solidFill>
          </p:grpSpPr>
          <p:sp>
            <p:nvSpPr>
              <p:cNvPr id="197" name="Arc 22">
                <a:extLst>
                  <a:ext uri="{FF2B5EF4-FFF2-40B4-BE49-F238E27FC236}">
                    <a16:creationId xmlns:a16="http://schemas.microsoft.com/office/drawing/2014/main" id="{D1DD8159-B758-4D87-9279-EC6CC66CF2D2}"/>
                  </a:ext>
                </a:extLst>
              </p:cNvPr>
              <p:cNvSpPr>
                <a:spLocks/>
              </p:cNvSpPr>
              <p:nvPr/>
            </p:nvSpPr>
            <p:spPr bwMode="auto">
              <a:xfrm>
                <a:off x="2260" y="2880"/>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7847" y="17474"/>
                    </a:moveTo>
                    <a:cubicBezTo>
                      <a:pt x="4156" y="14793"/>
                      <a:pt x="1409" y="11013"/>
                      <a:pt x="0" y="6674"/>
                    </a:cubicBezTo>
                  </a:path>
                  <a:path w="20543" h="17475" stroke="0" extrusionOk="0">
                    <a:moveTo>
                      <a:pt x="7847" y="17474"/>
                    </a:moveTo>
                    <a:cubicBezTo>
                      <a:pt x="4156" y="14793"/>
                      <a:pt x="1409" y="11013"/>
                      <a:pt x="0" y="6674"/>
                    </a:cubicBezTo>
                    <a:lnTo>
                      <a:pt x="20543" y="0"/>
                    </a:lnTo>
                    <a:close/>
                  </a:path>
                </a:pathLst>
              </a:custGeom>
              <a:solidFill>
                <a:schemeClr val="accent5">
                  <a:lumMod val="40000"/>
                  <a:lumOff val="60000"/>
                </a:schemeClr>
              </a:solidFill>
              <a:ln w="12700">
                <a:solidFill>
                  <a:schemeClr val="bg1"/>
                </a:solidFill>
                <a:round/>
                <a:headEnd/>
                <a:tailEnd/>
              </a:ln>
            </p:spPr>
            <p:txBody>
              <a:bodyPr lIns="45720" tIns="182880" rIns="731520" bIns="4572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Location</a:t>
                </a:r>
              </a:p>
            </p:txBody>
          </p:sp>
          <p:sp>
            <p:nvSpPr>
              <p:cNvPr id="198" name="Freeform 66">
                <a:extLst>
                  <a:ext uri="{FF2B5EF4-FFF2-40B4-BE49-F238E27FC236}">
                    <a16:creationId xmlns:a16="http://schemas.microsoft.com/office/drawing/2014/main" id="{7BA543D4-3C24-4749-9121-4DFC87470098}"/>
                  </a:ext>
                </a:extLst>
              </p:cNvPr>
              <p:cNvSpPr>
                <a:spLocks/>
              </p:cNvSpPr>
              <p:nvPr/>
            </p:nvSpPr>
            <p:spPr bwMode="auto">
              <a:xfrm>
                <a:off x="2260" y="2880"/>
                <a:ext cx="1097" cy="933"/>
              </a:xfrm>
              <a:custGeom>
                <a:avLst/>
                <a:gdLst>
                  <a:gd name="T0" fmla="*/ 419 w 1097"/>
                  <a:gd name="T1" fmla="*/ 932 h 933"/>
                  <a:gd name="T2" fmla="*/ 1096 w 1097"/>
                  <a:gd name="T3" fmla="*/ 0 h 933"/>
                  <a:gd name="T4" fmla="*/ 0 w 1097"/>
                  <a:gd name="T5" fmla="*/ 356 h 933"/>
                  <a:gd name="T6" fmla="*/ 0 60000 65536"/>
                  <a:gd name="T7" fmla="*/ 0 60000 65536"/>
                  <a:gd name="T8" fmla="*/ 0 60000 65536"/>
                  <a:gd name="T9" fmla="*/ 0 w 1097"/>
                  <a:gd name="T10" fmla="*/ 0 h 933"/>
                  <a:gd name="T11" fmla="*/ 1097 w 1097"/>
                  <a:gd name="T12" fmla="*/ 933 h 933"/>
                </a:gdLst>
                <a:ahLst/>
                <a:cxnLst>
                  <a:cxn ang="T6">
                    <a:pos x="T0" y="T1"/>
                  </a:cxn>
                  <a:cxn ang="T7">
                    <a:pos x="T2" y="T3"/>
                  </a:cxn>
                  <a:cxn ang="T8">
                    <a:pos x="T4" y="T5"/>
                  </a:cxn>
                </a:cxnLst>
                <a:rect l="T9" t="T10" r="T11" b="T12"/>
                <a:pathLst>
                  <a:path w="1097" h="933">
                    <a:moveTo>
                      <a:pt x="419" y="932"/>
                    </a:moveTo>
                    <a:lnTo>
                      <a:pt x="1096" y="0"/>
                    </a:lnTo>
                    <a:lnTo>
                      <a:pt x="0" y="356"/>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grpSp>
        <p:grpSp>
          <p:nvGrpSpPr>
            <p:cNvPr id="187" name="Group 24">
              <a:extLst>
                <a:ext uri="{FF2B5EF4-FFF2-40B4-BE49-F238E27FC236}">
                  <a16:creationId xmlns:a16="http://schemas.microsoft.com/office/drawing/2014/main" id="{8D96999F-2E60-4457-8076-332DBCB2B03B}"/>
                </a:ext>
              </a:extLst>
            </p:cNvPr>
            <p:cNvGrpSpPr>
              <a:grpSpLocks/>
            </p:cNvGrpSpPr>
            <p:nvPr/>
          </p:nvGrpSpPr>
          <p:grpSpPr bwMode="auto">
            <a:xfrm>
              <a:off x="4104379" y="3352017"/>
              <a:ext cx="1992313" cy="1233468"/>
              <a:chOff x="2204" y="2524"/>
              <a:chExt cx="1153" cy="713"/>
            </a:xfrm>
            <a:solidFill>
              <a:schemeClr val="accent1"/>
            </a:solidFill>
          </p:grpSpPr>
          <p:sp>
            <p:nvSpPr>
              <p:cNvPr id="195" name="Arc 25">
                <a:extLst>
                  <a:ext uri="{FF2B5EF4-FFF2-40B4-BE49-F238E27FC236}">
                    <a16:creationId xmlns:a16="http://schemas.microsoft.com/office/drawing/2014/main" id="{297ECA6D-CF33-4092-AE43-2967A2287EF6}"/>
                  </a:ext>
                </a:extLst>
              </p:cNvPr>
              <p:cNvSpPr>
                <a:spLocks/>
              </p:cNvSpPr>
              <p:nvPr/>
            </p:nvSpPr>
            <p:spPr bwMode="auto">
              <a:xfrm>
                <a:off x="2204" y="2524"/>
                <a:ext cx="1152" cy="712"/>
              </a:xfrm>
              <a:custGeom>
                <a:avLst/>
                <a:gdLst>
                  <a:gd name="T0" fmla="*/ 0 w 21600"/>
                  <a:gd name="T1" fmla="*/ 0 h 13350"/>
                  <a:gd name="T2" fmla="*/ 0 w 21600"/>
                  <a:gd name="T3" fmla="*/ 0 h 13350"/>
                  <a:gd name="T4" fmla="*/ 0 w 21600"/>
                  <a:gd name="T5" fmla="*/ 0 h 13350"/>
                  <a:gd name="T6" fmla="*/ 0 60000 65536"/>
                  <a:gd name="T7" fmla="*/ 0 60000 65536"/>
                  <a:gd name="T8" fmla="*/ 0 60000 65536"/>
                  <a:gd name="T9" fmla="*/ 0 w 21600"/>
                  <a:gd name="T10" fmla="*/ 0 h 13350"/>
                  <a:gd name="T11" fmla="*/ 21600 w 21600"/>
                  <a:gd name="T12" fmla="*/ 13350 h 13350"/>
                </a:gdLst>
                <a:ahLst/>
                <a:cxnLst>
                  <a:cxn ang="T6">
                    <a:pos x="T0" y="T1"/>
                  </a:cxn>
                  <a:cxn ang="T7">
                    <a:pos x="T2" y="T3"/>
                  </a:cxn>
                  <a:cxn ang="T8">
                    <a:pos x="T4" y="T5"/>
                  </a:cxn>
                </a:cxnLst>
                <a:rect l="T9" t="T10" r="T11" b="T12"/>
                <a:pathLst>
                  <a:path w="21600" h="13350" fill="none" extrusionOk="0">
                    <a:moveTo>
                      <a:pt x="1057" y="13349"/>
                    </a:moveTo>
                    <a:cubicBezTo>
                      <a:pt x="356" y="11194"/>
                      <a:pt x="0" y="8941"/>
                      <a:pt x="0" y="6675"/>
                    </a:cubicBezTo>
                    <a:cubicBezTo>
                      <a:pt x="-1" y="4408"/>
                      <a:pt x="356" y="2155"/>
                      <a:pt x="1057" y="0"/>
                    </a:cubicBezTo>
                  </a:path>
                  <a:path w="21600" h="13350" stroke="0" extrusionOk="0">
                    <a:moveTo>
                      <a:pt x="1057" y="13349"/>
                    </a:moveTo>
                    <a:cubicBezTo>
                      <a:pt x="356" y="11194"/>
                      <a:pt x="0" y="8941"/>
                      <a:pt x="0" y="6675"/>
                    </a:cubicBezTo>
                    <a:cubicBezTo>
                      <a:pt x="-1" y="4408"/>
                      <a:pt x="356" y="2155"/>
                      <a:pt x="1057" y="0"/>
                    </a:cubicBezTo>
                    <a:lnTo>
                      <a:pt x="21600" y="6675"/>
                    </a:lnTo>
                    <a:close/>
                  </a:path>
                </a:pathLst>
              </a:custGeom>
              <a:solidFill>
                <a:schemeClr val="accent5">
                  <a:lumMod val="40000"/>
                  <a:lumOff val="60000"/>
                </a:schemeClr>
              </a:solidFill>
              <a:ln w="12700">
                <a:solidFill>
                  <a:schemeClr val="bg1"/>
                </a:solidFill>
                <a:round/>
                <a:headEnd/>
                <a:tailEnd/>
              </a:ln>
            </p:spPr>
            <p:txBody>
              <a:bodyPr lIns="44450" tIns="44450" rIns="109728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Additional Reporting</a:t>
                </a:r>
              </a:p>
            </p:txBody>
          </p:sp>
          <p:sp>
            <p:nvSpPr>
              <p:cNvPr id="196" name="Freeform 64">
                <a:extLst>
                  <a:ext uri="{FF2B5EF4-FFF2-40B4-BE49-F238E27FC236}">
                    <a16:creationId xmlns:a16="http://schemas.microsoft.com/office/drawing/2014/main" id="{47538254-72AC-48DB-B220-B61FC2E4404B}"/>
                  </a:ext>
                </a:extLst>
              </p:cNvPr>
              <p:cNvSpPr>
                <a:spLocks/>
              </p:cNvSpPr>
              <p:nvPr/>
            </p:nvSpPr>
            <p:spPr bwMode="auto">
              <a:xfrm>
                <a:off x="2260" y="2524"/>
                <a:ext cx="1097" cy="713"/>
              </a:xfrm>
              <a:custGeom>
                <a:avLst/>
                <a:gdLst>
                  <a:gd name="T0" fmla="*/ 0 w 1097"/>
                  <a:gd name="T1" fmla="*/ 712 h 713"/>
                  <a:gd name="T2" fmla="*/ 1096 w 1097"/>
                  <a:gd name="T3" fmla="*/ 356 h 713"/>
                  <a:gd name="T4" fmla="*/ 0 w 1097"/>
                  <a:gd name="T5" fmla="*/ 0 h 713"/>
                  <a:gd name="T6" fmla="*/ 0 60000 65536"/>
                  <a:gd name="T7" fmla="*/ 0 60000 65536"/>
                  <a:gd name="T8" fmla="*/ 0 60000 65536"/>
                  <a:gd name="T9" fmla="*/ 0 w 1097"/>
                  <a:gd name="T10" fmla="*/ 0 h 713"/>
                  <a:gd name="T11" fmla="*/ 1097 w 1097"/>
                  <a:gd name="T12" fmla="*/ 713 h 713"/>
                </a:gdLst>
                <a:ahLst/>
                <a:cxnLst>
                  <a:cxn ang="T6">
                    <a:pos x="T0" y="T1"/>
                  </a:cxn>
                  <a:cxn ang="T7">
                    <a:pos x="T2" y="T3"/>
                  </a:cxn>
                  <a:cxn ang="T8">
                    <a:pos x="T4" y="T5"/>
                  </a:cxn>
                </a:cxnLst>
                <a:rect l="T9" t="T10" r="T11" b="T12"/>
                <a:pathLst>
                  <a:path w="1097" h="713">
                    <a:moveTo>
                      <a:pt x="0" y="712"/>
                    </a:moveTo>
                    <a:lnTo>
                      <a:pt x="1096" y="356"/>
                    </a:lnTo>
                    <a:lnTo>
                      <a:pt x="0" y="0"/>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grpSp>
        <p:grpSp>
          <p:nvGrpSpPr>
            <p:cNvPr id="188" name="Group 27">
              <a:extLst>
                <a:ext uri="{FF2B5EF4-FFF2-40B4-BE49-F238E27FC236}">
                  <a16:creationId xmlns:a16="http://schemas.microsoft.com/office/drawing/2014/main" id="{560800BF-FA82-47A8-8864-12DB683FBC36}"/>
                </a:ext>
              </a:extLst>
            </p:cNvPr>
            <p:cNvGrpSpPr>
              <a:grpSpLocks/>
            </p:cNvGrpSpPr>
            <p:nvPr/>
          </p:nvGrpSpPr>
          <p:grpSpPr bwMode="auto">
            <a:xfrm>
              <a:off x="4200958" y="2357241"/>
              <a:ext cx="1895732" cy="1612891"/>
              <a:chOff x="2260" y="1948"/>
              <a:chExt cx="1097" cy="933"/>
            </a:xfrm>
            <a:solidFill>
              <a:schemeClr val="accent1"/>
            </a:solidFill>
          </p:grpSpPr>
          <p:sp>
            <p:nvSpPr>
              <p:cNvPr id="193" name="Arc 28">
                <a:extLst>
                  <a:ext uri="{FF2B5EF4-FFF2-40B4-BE49-F238E27FC236}">
                    <a16:creationId xmlns:a16="http://schemas.microsoft.com/office/drawing/2014/main" id="{75ECDDEE-08DA-4DA7-BD3A-3CD6ACEC3550}"/>
                  </a:ext>
                </a:extLst>
              </p:cNvPr>
              <p:cNvSpPr>
                <a:spLocks/>
              </p:cNvSpPr>
              <p:nvPr/>
            </p:nvSpPr>
            <p:spPr bwMode="auto">
              <a:xfrm>
                <a:off x="2260" y="1948"/>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0" y="10800"/>
                    </a:moveTo>
                    <a:cubicBezTo>
                      <a:pt x="1409" y="6461"/>
                      <a:pt x="4156" y="2681"/>
                      <a:pt x="7847" y="0"/>
                    </a:cubicBezTo>
                  </a:path>
                  <a:path w="20543" h="17475" stroke="0" extrusionOk="0">
                    <a:moveTo>
                      <a:pt x="0" y="10800"/>
                    </a:moveTo>
                    <a:cubicBezTo>
                      <a:pt x="1409" y="6461"/>
                      <a:pt x="4156" y="2681"/>
                      <a:pt x="7847" y="0"/>
                    </a:cubicBezTo>
                    <a:lnTo>
                      <a:pt x="20543" y="17475"/>
                    </a:lnTo>
                    <a:close/>
                  </a:path>
                </a:pathLst>
              </a:custGeom>
              <a:solidFill>
                <a:schemeClr val="accent5">
                  <a:lumMod val="40000"/>
                  <a:lumOff val="60000"/>
                </a:schemeClr>
              </a:solidFill>
              <a:ln w="12700">
                <a:solidFill>
                  <a:schemeClr val="bg1"/>
                </a:solidFill>
                <a:round/>
                <a:headEnd/>
                <a:tailEnd/>
              </a:ln>
            </p:spPr>
            <p:txBody>
              <a:bodyPr lIns="45720" tIns="44450" rIns="731520" bIns="27432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Appropriation*</a:t>
                </a:r>
              </a:p>
            </p:txBody>
          </p:sp>
          <p:sp>
            <p:nvSpPr>
              <p:cNvPr id="194" name="Freeform 62">
                <a:extLst>
                  <a:ext uri="{FF2B5EF4-FFF2-40B4-BE49-F238E27FC236}">
                    <a16:creationId xmlns:a16="http://schemas.microsoft.com/office/drawing/2014/main" id="{650644E2-2B05-4D0A-BBBC-26E63A5EEFCD}"/>
                  </a:ext>
                </a:extLst>
              </p:cNvPr>
              <p:cNvSpPr>
                <a:spLocks/>
              </p:cNvSpPr>
              <p:nvPr/>
            </p:nvSpPr>
            <p:spPr bwMode="auto">
              <a:xfrm>
                <a:off x="2260" y="1948"/>
                <a:ext cx="1097" cy="933"/>
              </a:xfrm>
              <a:custGeom>
                <a:avLst/>
                <a:gdLst>
                  <a:gd name="T0" fmla="*/ 0 w 1097"/>
                  <a:gd name="T1" fmla="*/ 576 h 933"/>
                  <a:gd name="T2" fmla="*/ 1096 w 1097"/>
                  <a:gd name="T3" fmla="*/ 932 h 933"/>
                  <a:gd name="T4" fmla="*/ 419 w 1097"/>
                  <a:gd name="T5" fmla="*/ 0 h 933"/>
                  <a:gd name="T6" fmla="*/ 0 60000 65536"/>
                  <a:gd name="T7" fmla="*/ 0 60000 65536"/>
                  <a:gd name="T8" fmla="*/ 0 60000 65536"/>
                  <a:gd name="T9" fmla="*/ 0 w 1097"/>
                  <a:gd name="T10" fmla="*/ 0 h 933"/>
                  <a:gd name="T11" fmla="*/ 1097 w 1097"/>
                  <a:gd name="T12" fmla="*/ 933 h 933"/>
                </a:gdLst>
                <a:ahLst/>
                <a:cxnLst>
                  <a:cxn ang="T6">
                    <a:pos x="T0" y="T1"/>
                  </a:cxn>
                  <a:cxn ang="T7">
                    <a:pos x="T2" y="T3"/>
                  </a:cxn>
                  <a:cxn ang="T8">
                    <a:pos x="T4" y="T5"/>
                  </a:cxn>
                </a:cxnLst>
                <a:rect l="T9" t="T10" r="T11" b="T12"/>
                <a:pathLst>
                  <a:path w="1097" h="933">
                    <a:moveTo>
                      <a:pt x="0" y="576"/>
                    </a:moveTo>
                    <a:lnTo>
                      <a:pt x="1096" y="932"/>
                    </a:lnTo>
                    <a:lnTo>
                      <a:pt x="419" y="0"/>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grpSp>
        <p:grpSp>
          <p:nvGrpSpPr>
            <p:cNvPr id="189" name="Group 30">
              <a:extLst>
                <a:ext uri="{FF2B5EF4-FFF2-40B4-BE49-F238E27FC236}">
                  <a16:creationId xmlns:a16="http://schemas.microsoft.com/office/drawing/2014/main" id="{3CFCE3D2-3F46-4EE4-83FC-2588ACCA21E1}"/>
                </a:ext>
              </a:extLst>
            </p:cNvPr>
            <p:cNvGrpSpPr>
              <a:grpSpLocks/>
            </p:cNvGrpSpPr>
            <p:nvPr/>
          </p:nvGrpSpPr>
          <p:grpSpPr bwMode="auto">
            <a:xfrm>
              <a:off x="4925311" y="1976439"/>
              <a:ext cx="1171381" cy="1993693"/>
              <a:chOff x="2679" y="1728"/>
              <a:chExt cx="678" cy="1153"/>
            </a:xfrm>
            <a:solidFill>
              <a:schemeClr val="accent1"/>
            </a:solidFill>
          </p:grpSpPr>
          <p:sp>
            <p:nvSpPr>
              <p:cNvPr id="191" name="Arc 31">
                <a:extLst>
                  <a:ext uri="{FF2B5EF4-FFF2-40B4-BE49-F238E27FC236}">
                    <a16:creationId xmlns:a16="http://schemas.microsoft.com/office/drawing/2014/main" id="{2667D6D4-6340-4971-9458-D91C3A51C8C3}"/>
                  </a:ext>
                </a:extLst>
              </p:cNvPr>
              <p:cNvSpPr>
                <a:spLocks/>
              </p:cNvSpPr>
              <p:nvPr/>
            </p:nvSpPr>
            <p:spPr bwMode="auto">
              <a:xfrm>
                <a:off x="2679" y="1728"/>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0" y="4125"/>
                    </a:moveTo>
                    <a:cubicBezTo>
                      <a:pt x="3690" y="1444"/>
                      <a:pt x="8134" y="0"/>
                      <a:pt x="12695" y="0"/>
                    </a:cubicBezTo>
                  </a:path>
                  <a:path w="12696" h="21600" stroke="0" extrusionOk="0">
                    <a:moveTo>
                      <a:pt x="0" y="4125"/>
                    </a:moveTo>
                    <a:cubicBezTo>
                      <a:pt x="3690" y="1444"/>
                      <a:pt x="8134" y="0"/>
                      <a:pt x="12695" y="0"/>
                    </a:cubicBezTo>
                    <a:lnTo>
                      <a:pt x="12696" y="21600"/>
                    </a:lnTo>
                    <a:close/>
                  </a:path>
                </a:pathLst>
              </a:custGeom>
              <a:solidFill>
                <a:schemeClr val="accent5">
                  <a:lumMod val="40000"/>
                  <a:lumOff val="60000"/>
                </a:schemeClr>
              </a:solidFill>
              <a:ln w="12700">
                <a:solidFill>
                  <a:schemeClr val="bg1"/>
                </a:solidFill>
                <a:round/>
                <a:headEnd/>
                <a:tailEnd/>
              </a:ln>
            </p:spPr>
            <p:txBody>
              <a:bodyPr lIns="274320" tIns="45720" rIns="44450" bIns="100584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Funding Source</a:t>
                </a:r>
              </a:p>
            </p:txBody>
          </p:sp>
          <p:sp>
            <p:nvSpPr>
              <p:cNvPr id="192" name="Freeform 60">
                <a:extLst>
                  <a:ext uri="{FF2B5EF4-FFF2-40B4-BE49-F238E27FC236}">
                    <a16:creationId xmlns:a16="http://schemas.microsoft.com/office/drawing/2014/main" id="{2C5FF142-BB14-41B1-B4B4-4CDECC916448}"/>
                  </a:ext>
                </a:extLst>
              </p:cNvPr>
              <p:cNvSpPr>
                <a:spLocks/>
              </p:cNvSpPr>
              <p:nvPr/>
            </p:nvSpPr>
            <p:spPr bwMode="auto">
              <a:xfrm>
                <a:off x="2679" y="1728"/>
                <a:ext cx="678" cy="1153"/>
              </a:xfrm>
              <a:custGeom>
                <a:avLst/>
                <a:gdLst>
                  <a:gd name="T0" fmla="*/ 0 w 678"/>
                  <a:gd name="T1" fmla="*/ 220 h 1153"/>
                  <a:gd name="T2" fmla="*/ 677 w 678"/>
                  <a:gd name="T3" fmla="*/ 1152 h 1153"/>
                  <a:gd name="T4" fmla="*/ 677 w 678"/>
                  <a:gd name="T5" fmla="*/ 0 h 1153"/>
                  <a:gd name="T6" fmla="*/ 0 60000 65536"/>
                  <a:gd name="T7" fmla="*/ 0 60000 65536"/>
                  <a:gd name="T8" fmla="*/ 0 60000 65536"/>
                  <a:gd name="T9" fmla="*/ 0 w 678"/>
                  <a:gd name="T10" fmla="*/ 0 h 1153"/>
                  <a:gd name="T11" fmla="*/ 678 w 678"/>
                  <a:gd name="T12" fmla="*/ 1153 h 1153"/>
                </a:gdLst>
                <a:ahLst/>
                <a:cxnLst>
                  <a:cxn ang="T6">
                    <a:pos x="T0" y="T1"/>
                  </a:cxn>
                  <a:cxn ang="T7">
                    <a:pos x="T2" y="T3"/>
                  </a:cxn>
                  <a:cxn ang="T8">
                    <a:pos x="T4" y="T5"/>
                  </a:cxn>
                </a:cxnLst>
                <a:rect l="T9" t="T10" r="T11" b="T12"/>
                <a:pathLst>
                  <a:path w="678" h="1153">
                    <a:moveTo>
                      <a:pt x="0" y="220"/>
                    </a:moveTo>
                    <a:lnTo>
                      <a:pt x="677" y="1152"/>
                    </a:lnTo>
                    <a:lnTo>
                      <a:pt x="677" y="0"/>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grpSp>
        <p:sp>
          <p:nvSpPr>
            <p:cNvPr id="190" name="Oval 189">
              <a:extLst>
                <a:ext uri="{FF2B5EF4-FFF2-40B4-BE49-F238E27FC236}">
                  <a16:creationId xmlns:a16="http://schemas.microsoft.com/office/drawing/2014/main" id="{9296B76C-DFAC-4ACD-B9C9-9A0B1C3012C1}"/>
                </a:ext>
              </a:extLst>
            </p:cNvPr>
            <p:cNvSpPr>
              <a:spLocks noChangeArrowheads="1"/>
            </p:cNvSpPr>
            <p:nvPr/>
          </p:nvSpPr>
          <p:spPr bwMode="auto">
            <a:xfrm>
              <a:off x="5098380" y="2971410"/>
              <a:ext cx="1992313" cy="1990933"/>
            </a:xfrm>
            <a:prstGeom prst="ellipse">
              <a:avLst/>
            </a:prstGeom>
            <a:solidFill>
              <a:schemeClr val="accent4"/>
            </a:solidFill>
            <a:ln w="57150">
              <a:solidFill>
                <a:schemeClr val="bg1"/>
              </a:solidFill>
              <a:round/>
              <a:headEnd/>
              <a:tailEnd/>
            </a:ln>
          </p:spPr>
          <p:txBody>
            <a:bodyPr lIns="44450" tIns="44450" rIns="44450" bIns="44450" anchor="ctr"/>
            <a:lstStyle/>
            <a:p>
              <a:pPr algn="ctr" eaLnBrk="1" hangingPunct="1">
                <a:lnSpc>
                  <a:spcPct val="95000"/>
                </a:lnSpc>
                <a:spcBef>
                  <a:spcPct val="20000"/>
                </a:spcBef>
                <a:spcAft>
                  <a:spcPct val="37000"/>
                </a:spcAft>
                <a:defRPr/>
              </a:pPr>
              <a:r>
                <a:rPr lang="en-GB" sz="1600" b="1" dirty="0">
                  <a:solidFill>
                    <a:schemeClr val="bg1"/>
                  </a:solidFill>
                  <a:latin typeface="Arial" panose="020B0604020202020204" pitchFamily="34" charset="0"/>
                  <a:ea typeface="ＭＳ Ｐゴシック" pitchFamily="50" charset="-128"/>
                  <a:cs typeface="Arial" panose="020B0604020202020204" pitchFamily="34" charset="0"/>
                </a:rPr>
                <a:t>State of Idaho</a:t>
              </a:r>
            </a:p>
            <a:p>
              <a:pPr algn="ctr" eaLnBrk="1" hangingPunct="1">
                <a:lnSpc>
                  <a:spcPct val="95000"/>
                </a:lnSpc>
                <a:spcBef>
                  <a:spcPct val="20000"/>
                </a:spcBef>
                <a:spcAft>
                  <a:spcPct val="37000"/>
                </a:spcAft>
                <a:defRPr/>
              </a:pPr>
              <a:r>
                <a:rPr lang="en-GB" sz="1400" b="1" dirty="0">
                  <a:solidFill>
                    <a:schemeClr val="bg1"/>
                  </a:solidFill>
                  <a:latin typeface="Arial" panose="020B0604020202020204" pitchFamily="34" charset="0"/>
                  <a:ea typeface="ＭＳ Ｐゴシック" pitchFamily="50" charset="-128"/>
                  <a:cs typeface="Arial" panose="020B0604020202020204" pitchFamily="34" charset="0"/>
                </a:rPr>
                <a:t>Proposed Chart of Accounts (COA)</a:t>
              </a:r>
            </a:p>
          </p:txBody>
        </p:sp>
      </p:grpSp>
      <p:grpSp>
        <p:nvGrpSpPr>
          <p:cNvPr id="3" name="Group 2">
            <a:extLst>
              <a:ext uri="{FF2B5EF4-FFF2-40B4-BE49-F238E27FC236}">
                <a16:creationId xmlns:a16="http://schemas.microsoft.com/office/drawing/2014/main" id="{44FD783D-8304-45DE-9448-104664A9AFE4}"/>
              </a:ext>
            </a:extLst>
          </p:cNvPr>
          <p:cNvGrpSpPr/>
          <p:nvPr/>
        </p:nvGrpSpPr>
        <p:grpSpPr>
          <a:xfrm>
            <a:off x="6528696" y="1352315"/>
            <a:ext cx="5574273" cy="4936096"/>
            <a:chOff x="6528696" y="1352315"/>
            <a:chExt cx="5574273" cy="4936096"/>
          </a:xfrm>
        </p:grpSpPr>
        <p:cxnSp>
          <p:nvCxnSpPr>
            <p:cNvPr id="64" name="Straight Connector 63">
              <a:extLst>
                <a:ext uri="{FF2B5EF4-FFF2-40B4-BE49-F238E27FC236}">
                  <a16:creationId xmlns:a16="http://schemas.microsoft.com/office/drawing/2014/main" id="{D93EFACB-8D20-4782-829C-6A22BCE408B1}"/>
                </a:ext>
              </a:extLst>
            </p:cNvPr>
            <p:cNvCxnSpPr>
              <a:cxnSpLocks/>
            </p:cNvCxnSpPr>
            <p:nvPr/>
          </p:nvCxnSpPr>
          <p:spPr>
            <a:xfrm flipH="1" flipV="1">
              <a:off x="9652363" y="2587822"/>
              <a:ext cx="583727" cy="1"/>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sp>
          <p:nvSpPr>
            <p:cNvPr id="42" name="Rectangle 41">
              <a:extLst>
                <a:ext uri="{FF2B5EF4-FFF2-40B4-BE49-F238E27FC236}">
                  <a16:creationId xmlns:a16="http://schemas.microsoft.com/office/drawing/2014/main" id="{E972637B-0B5B-41BF-B0B4-7514822687AF}"/>
                </a:ext>
              </a:extLst>
            </p:cNvPr>
            <p:cNvSpPr/>
            <p:nvPr/>
          </p:nvSpPr>
          <p:spPr>
            <a:xfrm>
              <a:off x="7827261" y="1632391"/>
              <a:ext cx="1076720" cy="55953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Division </a:t>
              </a:r>
            </a:p>
            <a:p>
              <a:pPr algn="ctr"/>
              <a:r>
                <a:rPr lang="en-US" sz="1200" dirty="0">
                  <a:solidFill>
                    <a:schemeClr val="tx1"/>
                  </a:solidFill>
                  <a:latin typeface="Arial" panose="020B0604020202020204" pitchFamily="34" charset="0"/>
                  <a:cs typeface="Arial" panose="020B0604020202020204" pitchFamily="34" charset="0"/>
                </a:rPr>
                <a:t>(1)</a:t>
              </a:r>
            </a:p>
          </p:txBody>
        </p:sp>
        <p:sp>
          <p:nvSpPr>
            <p:cNvPr id="83" name="Rectangle 82">
              <a:extLst>
                <a:ext uri="{FF2B5EF4-FFF2-40B4-BE49-F238E27FC236}">
                  <a16:creationId xmlns:a16="http://schemas.microsoft.com/office/drawing/2014/main" id="{05A9F8D3-E74B-4109-B803-91207D427C83}"/>
                </a:ext>
              </a:extLst>
            </p:cNvPr>
            <p:cNvSpPr/>
            <p:nvPr/>
          </p:nvSpPr>
          <p:spPr>
            <a:xfrm>
              <a:off x="6538918" y="2728176"/>
              <a:ext cx="939393" cy="5031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Arial" panose="020B0604020202020204" pitchFamily="34" charset="0"/>
                  <a:cs typeface="Arial" panose="020B0604020202020204" pitchFamily="34" charset="0"/>
                </a:rPr>
                <a:t>Bureau </a:t>
              </a:r>
            </a:p>
            <a:p>
              <a:pPr algn="ctr"/>
              <a:r>
                <a:rPr lang="en-US" sz="1100" dirty="0">
                  <a:solidFill>
                    <a:schemeClr val="tx1"/>
                  </a:solidFill>
                  <a:latin typeface="Arial" panose="020B0604020202020204" pitchFamily="34" charset="0"/>
                  <a:cs typeface="Arial" panose="020B0604020202020204" pitchFamily="34" charset="0"/>
                </a:rPr>
                <a:t>(10)</a:t>
              </a:r>
            </a:p>
          </p:txBody>
        </p:sp>
        <p:sp>
          <p:nvSpPr>
            <p:cNvPr id="81" name="Rectangle 80">
              <a:extLst>
                <a:ext uri="{FF2B5EF4-FFF2-40B4-BE49-F238E27FC236}">
                  <a16:creationId xmlns:a16="http://schemas.microsoft.com/office/drawing/2014/main" id="{FE5A099D-418E-4890-AF11-C94579C41C52}"/>
                </a:ext>
              </a:extLst>
            </p:cNvPr>
            <p:cNvSpPr/>
            <p:nvPr/>
          </p:nvSpPr>
          <p:spPr>
            <a:xfrm>
              <a:off x="7900792" y="2728176"/>
              <a:ext cx="939393" cy="503191"/>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Arial" panose="020B0604020202020204" pitchFamily="34" charset="0"/>
                  <a:cs typeface="Arial" panose="020B0604020202020204" pitchFamily="34" charset="0"/>
                </a:rPr>
                <a:t>Bureau </a:t>
              </a:r>
            </a:p>
            <a:p>
              <a:pPr algn="ctr"/>
              <a:r>
                <a:rPr lang="en-US" sz="1100" dirty="0">
                  <a:solidFill>
                    <a:schemeClr val="tx1"/>
                  </a:solidFill>
                  <a:latin typeface="Arial" panose="020B0604020202020204" pitchFamily="34" charset="0"/>
                  <a:cs typeface="Arial" panose="020B0604020202020204" pitchFamily="34" charset="0"/>
                </a:rPr>
                <a:t>(11)</a:t>
              </a:r>
            </a:p>
          </p:txBody>
        </p:sp>
        <p:cxnSp>
          <p:nvCxnSpPr>
            <p:cNvPr id="82" name="Straight Arrow Connector 81">
              <a:extLst>
                <a:ext uri="{FF2B5EF4-FFF2-40B4-BE49-F238E27FC236}">
                  <a16:creationId xmlns:a16="http://schemas.microsoft.com/office/drawing/2014/main" id="{DD38EE4E-84A2-477C-9090-BF491201F8FD}"/>
                </a:ext>
              </a:extLst>
            </p:cNvPr>
            <p:cNvCxnSpPr>
              <a:cxnSpLocks/>
              <a:stCxn id="42" idx="2"/>
            </p:cNvCxnSpPr>
            <p:nvPr/>
          </p:nvCxnSpPr>
          <p:spPr>
            <a:xfrm flipH="1">
              <a:off x="8362931" y="2191923"/>
              <a:ext cx="2690" cy="292632"/>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48" name="Rectangle 47">
              <a:extLst>
                <a:ext uri="{FF2B5EF4-FFF2-40B4-BE49-F238E27FC236}">
                  <a16:creationId xmlns:a16="http://schemas.microsoft.com/office/drawing/2014/main" id="{0C7E768C-2969-4A4A-AF63-FBB42CAC042D}"/>
                </a:ext>
              </a:extLst>
            </p:cNvPr>
            <p:cNvSpPr/>
            <p:nvPr/>
          </p:nvSpPr>
          <p:spPr>
            <a:xfrm>
              <a:off x="9298457" y="2728176"/>
              <a:ext cx="939392" cy="5031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Arial" panose="020B0604020202020204" pitchFamily="34" charset="0"/>
                  <a:cs typeface="Arial" panose="020B0604020202020204" pitchFamily="34" charset="0"/>
                </a:rPr>
                <a:t>Bureau </a:t>
              </a:r>
            </a:p>
            <a:p>
              <a:pPr algn="ctr"/>
              <a:r>
                <a:rPr lang="en-US" sz="1100" dirty="0">
                  <a:solidFill>
                    <a:schemeClr val="tx1"/>
                  </a:solidFill>
                  <a:latin typeface="Arial" panose="020B0604020202020204" pitchFamily="34" charset="0"/>
                  <a:cs typeface="Arial" panose="020B0604020202020204" pitchFamily="34" charset="0"/>
                </a:rPr>
                <a:t>(12)</a:t>
              </a:r>
            </a:p>
          </p:txBody>
        </p:sp>
        <p:sp>
          <p:nvSpPr>
            <p:cNvPr id="99" name="Rectangle 98">
              <a:extLst>
                <a:ext uri="{FF2B5EF4-FFF2-40B4-BE49-F238E27FC236}">
                  <a16:creationId xmlns:a16="http://schemas.microsoft.com/office/drawing/2014/main" id="{A08AE43A-2959-42B1-B846-C3D4B54A7531}"/>
                </a:ext>
              </a:extLst>
            </p:cNvPr>
            <p:cNvSpPr/>
            <p:nvPr/>
          </p:nvSpPr>
          <p:spPr>
            <a:xfrm>
              <a:off x="6538918" y="3757933"/>
              <a:ext cx="939393" cy="50319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Section </a:t>
              </a:r>
            </a:p>
            <a:p>
              <a:pPr algn="ctr"/>
              <a:r>
                <a:rPr lang="en-US" sz="1200" dirty="0">
                  <a:solidFill>
                    <a:schemeClr val="tx1"/>
                  </a:solidFill>
                  <a:latin typeface="Arial" panose="020B0604020202020204" pitchFamily="34" charset="0"/>
                  <a:cs typeface="Arial" panose="020B0604020202020204" pitchFamily="34" charset="0"/>
                </a:rPr>
                <a:t>(100)</a:t>
              </a:r>
            </a:p>
          </p:txBody>
        </p:sp>
        <p:sp>
          <p:nvSpPr>
            <p:cNvPr id="97" name="Rectangle 96">
              <a:extLst>
                <a:ext uri="{FF2B5EF4-FFF2-40B4-BE49-F238E27FC236}">
                  <a16:creationId xmlns:a16="http://schemas.microsoft.com/office/drawing/2014/main" id="{031B9EFE-0B12-4937-A574-2688D0A36A36}"/>
                </a:ext>
              </a:extLst>
            </p:cNvPr>
            <p:cNvSpPr/>
            <p:nvPr/>
          </p:nvSpPr>
          <p:spPr>
            <a:xfrm>
              <a:off x="7900793" y="3757934"/>
              <a:ext cx="939392" cy="503191"/>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Section (110)</a:t>
              </a:r>
            </a:p>
          </p:txBody>
        </p:sp>
        <p:cxnSp>
          <p:nvCxnSpPr>
            <p:cNvPr id="98" name="Straight Arrow Connector 97">
              <a:extLst>
                <a:ext uri="{FF2B5EF4-FFF2-40B4-BE49-F238E27FC236}">
                  <a16:creationId xmlns:a16="http://schemas.microsoft.com/office/drawing/2014/main" id="{26AE24E0-62B6-4598-B24F-BF135BDCE011}"/>
                </a:ext>
              </a:extLst>
            </p:cNvPr>
            <p:cNvCxnSpPr>
              <a:cxnSpLocks/>
              <a:stCxn id="81" idx="2"/>
            </p:cNvCxnSpPr>
            <p:nvPr/>
          </p:nvCxnSpPr>
          <p:spPr>
            <a:xfrm>
              <a:off x="8370489" y="3231367"/>
              <a:ext cx="0" cy="292608"/>
            </a:xfrm>
            <a:prstGeom prst="straightConnector1">
              <a:avLst/>
            </a:prstGeom>
            <a:solidFill>
              <a:schemeClr val="accent5">
                <a:lumMod val="20000"/>
                <a:lumOff val="8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95" name="Rectangle 94">
              <a:extLst>
                <a:ext uri="{FF2B5EF4-FFF2-40B4-BE49-F238E27FC236}">
                  <a16:creationId xmlns:a16="http://schemas.microsoft.com/office/drawing/2014/main" id="{740E8745-FC42-42A1-8CDB-C1FBFF5C4BBB}"/>
                </a:ext>
              </a:extLst>
            </p:cNvPr>
            <p:cNvSpPr/>
            <p:nvPr/>
          </p:nvSpPr>
          <p:spPr>
            <a:xfrm>
              <a:off x="9298457" y="3757934"/>
              <a:ext cx="939391" cy="50318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Section (120)</a:t>
              </a:r>
            </a:p>
          </p:txBody>
        </p:sp>
        <p:sp>
          <p:nvSpPr>
            <p:cNvPr id="109" name="Rectangle 108">
              <a:extLst>
                <a:ext uri="{FF2B5EF4-FFF2-40B4-BE49-F238E27FC236}">
                  <a16:creationId xmlns:a16="http://schemas.microsoft.com/office/drawing/2014/main" id="{1FDAF4EC-0AEB-4AF1-8382-CFD66D1BDF57}"/>
                </a:ext>
              </a:extLst>
            </p:cNvPr>
            <p:cNvSpPr/>
            <p:nvPr/>
          </p:nvSpPr>
          <p:spPr>
            <a:xfrm>
              <a:off x="6577770" y="5783035"/>
              <a:ext cx="801841" cy="50292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1"/>
                  </a:solidFill>
                  <a:latin typeface="Arial" panose="020B0604020202020204" pitchFamily="34" charset="0"/>
                  <a:cs typeface="Arial" panose="020B0604020202020204" pitchFamily="34" charset="0"/>
                </a:rPr>
                <a:t>Cost Center (7000)</a:t>
              </a:r>
            </a:p>
          </p:txBody>
        </p:sp>
        <p:sp>
          <p:nvSpPr>
            <p:cNvPr id="107" name="Rectangle 106">
              <a:extLst>
                <a:ext uri="{FF2B5EF4-FFF2-40B4-BE49-F238E27FC236}">
                  <a16:creationId xmlns:a16="http://schemas.microsoft.com/office/drawing/2014/main" id="{CBADDC14-B52D-43DA-82D9-BB5BBB9B0C03}"/>
                </a:ext>
              </a:extLst>
            </p:cNvPr>
            <p:cNvSpPr/>
            <p:nvPr/>
          </p:nvSpPr>
          <p:spPr>
            <a:xfrm>
              <a:off x="8007162" y="5783035"/>
              <a:ext cx="801841" cy="50292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1"/>
                  </a:solidFill>
                  <a:latin typeface="Arial" panose="020B0604020202020204" pitchFamily="34" charset="0"/>
                  <a:cs typeface="Arial" panose="020B0604020202020204" pitchFamily="34" charset="0"/>
                </a:rPr>
                <a:t>Cost Center (7001)</a:t>
              </a:r>
            </a:p>
          </p:txBody>
        </p:sp>
        <p:cxnSp>
          <p:nvCxnSpPr>
            <p:cNvPr id="108" name="Straight Arrow Connector 107">
              <a:extLst>
                <a:ext uri="{FF2B5EF4-FFF2-40B4-BE49-F238E27FC236}">
                  <a16:creationId xmlns:a16="http://schemas.microsoft.com/office/drawing/2014/main" id="{03722562-1598-4D97-A762-641A682BFDE5}"/>
                </a:ext>
              </a:extLst>
            </p:cNvPr>
            <p:cNvCxnSpPr>
              <a:cxnSpLocks/>
              <a:stCxn id="97" idx="2"/>
            </p:cNvCxnSpPr>
            <p:nvPr/>
          </p:nvCxnSpPr>
          <p:spPr>
            <a:xfrm>
              <a:off x="8370489" y="4261125"/>
              <a:ext cx="0" cy="292608"/>
            </a:xfrm>
            <a:prstGeom prst="straightConnector1">
              <a:avLst/>
            </a:prstGeom>
            <a:solidFill>
              <a:srgbClr val="002060"/>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105" name="Rectangle 104">
              <a:extLst>
                <a:ext uri="{FF2B5EF4-FFF2-40B4-BE49-F238E27FC236}">
                  <a16:creationId xmlns:a16="http://schemas.microsoft.com/office/drawing/2014/main" id="{0CC06005-9838-42CA-89CF-29C04CC8DAD7}"/>
                </a:ext>
              </a:extLst>
            </p:cNvPr>
            <p:cNvSpPr/>
            <p:nvPr/>
          </p:nvSpPr>
          <p:spPr>
            <a:xfrm>
              <a:off x="9386308" y="5783035"/>
              <a:ext cx="801841" cy="50292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1"/>
                  </a:solidFill>
                  <a:latin typeface="Arial" panose="020B0604020202020204" pitchFamily="34" charset="0"/>
                  <a:cs typeface="Arial" panose="020B0604020202020204" pitchFamily="34" charset="0"/>
                </a:rPr>
                <a:t>Cost Center (7002)</a:t>
              </a:r>
            </a:p>
          </p:txBody>
        </p:sp>
        <p:sp>
          <p:nvSpPr>
            <p:cNvPr id="111" name="TextBox 110">
              <a:extLst>
                <a:ext uri="{FF2B5EF4-FFF2-40B4-BE49-F238E27FC236}">
                  <a16:creationId xmlns:a16="http://schemas.microsoft.com/office/drawing/2014/main" id="{78B2C756-3F71-4126-88C4-F480B1CDC009}"/>
                </a:ext>
              </a:extLst>
            </p:cNvPr>
            <p:cNvSpPr txBox="1"/>
            <p:nvPr/>
          </p:nvSpPr>
          <p:spPr>
            <a:xfrm>
              <a:off x="6549819" y="1352315"/>
              <a:ext cx="3631604"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1 (</a:t>
              </a:r>
              <a:r>
                <a:rPr lang="en-US" sz="1400" b="1" i="1" dirty="0">
                  <a:solidFill>
                    <a:srgbClr val="002060"/>
                  </a:solidFill>
                  <a:latin typeface="Arial" panose="020B0604020202020204" pitchFamily="34" charset="0"/>
                  <a:cs typeface="Arial" panose="020B0604020202020204" pitchFamily="34" charset="0"/>
                </a:rPr>
                <a:t>Division</a:t>
              </a:r>
              <a:r>
                <a:rPr lang="en-US" sz="1400" b="1" dirty="0">
                  <a:solidFill>
                    <a:srgbClr val="002060"/>
                  </a:solidFill>
                  <a:latin typeface="Arial" panose="020B0604020202020204" pitchFamily="34" charset="0"/>
                  <a:cs typeface="Arial" panose="020B0604020202020204" pitchFamily="34" charset="0"/>
                </a:rPr>
                <a:t>)</a:t>
              </a:r>
            </a:p>
            <a:p>
              <a:endParaRPr lang="en-US" sz="1400" dirty="0"/>
            </a:p>
          </p:txBody>
        </p:sp>
        <p:sp>
          <p:nvSpPr>
            <p:cNvPr id="112" name="TextBox 111">
              <a:extLst>
                <a:ext uri="{FF2B5EF4-FFF2-40B4-BE49-F238E27FC236}">
                  <a16:creationId xmlns:a16="http://schemas.microsoft.com/office/drawing/2014/main" id="{C5A5C868-64F8-4BE6-8751-F11FFF8B192D}"/>
                </a:ext>
              </a:extLst>
            </p:cNvPr>
            <p:cNvSpPr txBox="1"/>
            <p:nvPr/>
          </p:nvSpPr>
          <p:spPr>
            <a:xfrm>
              <a:off x="7118034" y="5487406"/>
              <a:ext cx="2520681"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Posting Level (</a:t>
              </a:r>
              <a:r>
                <a:rPr lang="en-US" sz="1400" b="1" i="1" dirty="0">
                  <a:solidFill>
                    <a:srgbClr val="002060"/>
                  </a:solidFill>
                  <a:latin typeface="Arial" panose="020B0604020202020204" pitchFamily="34" charset="0"/>
                  <a:cs typeface="Arial" panose="020B0604020202020204" pitchFamily="34" charset="0"/>
                </a:rPr>
                <a:t>Cost Center</a:t>
              </a:r>
              <a:r>
                <a:rPr lang="en-US" sz="1400" b="1" dirty="0">
                  <a:solidFill>
                    <a:srgbClr val="002060"/>
                  </a:solidFill>
                  <a:latin typeface="Arial" panose="020B0604020202020204" pitchFamily="34" charset="0"/>
                  <a:cs typeface="Arial" panose="020B0604020202020204" pitchFamily="34" charset="0"/>
                </a:rPr>
                <a:t>)</a:t>
              </a:r>
            </a:p>
            <a:p>
              <a:endParaRPr lang="en-US" sz="1400" dirty="0"/>
            </a:p>
          </p:txBody>
        </p:sp>
        <p:sp>
          <p:nvSpPr>
            <p:cNvPr id="113" name="TextBox 112">
              <a:extLst>
                <a:ext uri="{FF2B5EF4-FFF2-40B4-BE49-F238E27FC236}">
                  <a16:creationId xmlns:a16="http://schemas.microsoft.com/office/drawing/2014/main" id="{F516E2FC-ED17-4292-B662-A1D3CECD331E}"/>
                </a:ext>
              </a:extLst>
            </p:cNvPr>
            <p:cNvSpPr txBox="1"/>
            <p:nvPr/>
          </p:nvSpPr>
          <p:spPr>
            <a:xfrm>
              <a:off x="6564630" y="3454711"/>
              <a:ext cx="3631604"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3 (</a:t>
              </a:r>
              <a:r>
                <a:rPr lang="en-US" sz="1400" b="1" i="1" dirty="0">
                  <a:solidFill>
                    <a:srgbClr val="002060"/>
                  </a:solidFill>
                  <a:latin typeface="Arial" panose="020B0604020202020204" pitchFamily="34" charset="0"/>
                  <a:cs typeface="Arial" panose="020B0604020202020204" pitchFamily="34" charset="0"/>
                </a:rPr>
                <a:t>Section</a:t>
              </a:r>
              <a:r>
                <a:rPr lang="en-US" sz="1400" b="1" dirty="0">
                  <a:solidFill>
                    <a:srgbClr val="002060"/>
                  </a:solidFill>
                  <a:latin typeface="Arial" panose="020B0604020202020204" pitchFamily="34" charset="0"/>
                  <a:cs typeface="Arial" panose="020B0604020202020204" pitchFamily="34" charset="0"/>
                </a:rPr>
                <a:t>)</a:t>
              </a:r>
            </a:p>
            <a:p>
              <a:endParaRPr lang="en-US" sz="1400" dirty="0"/>
            </a:p>
          </p:txBody>
        </p:sp>
        <p:cxnSp>
          <p:nvCxnSpPr>
            <p:cNvPr id="68" name="Straight Connector 67">
              <a:extLst>
                <a:ext uri="{FF2B5EF4-FFF2-40B4-BE49-F238E27FC236}">
                  <a16:creationId xmlns:a16="http://schemas.microsoft.com/office/drawing/2014/main" id="{D1592A12-3AC4-4123-90D6-6D8880D91ED7}"/>
                </a:ext>
              </a:extLst>
            </p:cNvPr>
            <p:cNvCxnSpPr>
              <a:cxnSpLocks/>
            </p:cNvCxnSpPr>
            <p:nvPr/>
          </p:nvCxnSpPr>
          <p:spPr>
            <a:xfrm flipH="1">
              <a:off x="6539510" y="3633482"/>
              <a:ext cx="552603"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F860E5EF-BA8E-4893-A926-C918F2682C0E}"/>
                </a:ext>
              </a:extLst>
            </p:cNvPr>
            <p:cNvCxnSpPr>
              <a:cxnSpLocks/>
            </p:cNvCxnSpPr>
            <p:nvPr/>
          </p:nvCxnSpPr>
          <p:spPr>
            <a:xfrm flipH="1">
              <a:off x="9820862" y="5651643"/>
              <a:ext cx="415212"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D1B9AEAF-CF05-4A1A-8ED1-D89C176F6946}"/>
                </a:ext>
              </a:extLst>
            </p:cNvPr>
            <p:cNvCxnSpPr>
              <a:cxnSpLocks/>
            </p:cNvCxnSpPr>
            <p:nvPr/>
          </p:nvCxnSpPr>
          <p:spPr>
            <a:xfrm flipH="1" flipV="1">
              <a:off x="6528696" y="5648351"/>
              <a:ext cx="455846" cy="425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9F0D9FBF-59B9-46D8-8768-57C76C0024DA}"/>
                </a:ext>
              </a:extLst>
            </p:cNvPr>
            <p:cNvCxnSpPr>
              <a:cxnSpLocks/>
            </p:cNvCxnSpPr>
            <p:nvPr/>
          </p:nvCxnSpPr>
          <p:spPr>
            <a:xfrm flipH="1">
              <a:off x="9659187" y="3633482"/>
              <a:ext cx="576072"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sp>
          <p:nvSpPr>
            <p:cNvPr id="66" name="Rectangle 65">
              <a:extLst>
                <a:ext uri="{FF2B5EF4-FFF2-40B4-BE49-F238E27FC236}">
                  <a16:creationId xmlns:a16="http://schemas.microsoft.com/office/drawing/2014/main" id="{06E90905-3FDE-4BFE-8758-E692C840D835}"/>
                </a:ext>
              </a:extLst>
            </p:cNvPr>
            <p:cNvSpPr/>
            <p:nvPr/>
          </p:nvSpPr>
          <p:spPr>
            <a:xfrm>
              <a:off x="6542830" y="4777835"/>
              <a:ext cx="939393" cy="503191"/>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Unit </a:t>
              </a:r>
            </a:p>
            <a:p>
              <a:pPr algn="ctr"/>
              <a:r>
                <a:rPr lang="en-US" sz="1200" dirty="0">
                  <a:solidFill>
                    <a:schemeClr val="tx1"/>
                  </a:solidFill>
                  <a:latin typeface="Arial" panose="020B0604020202020204" pitchFamily="34" charset="0"/>
                  <a:cs typeface="Arial" panose="020B0604020202020204" pitchFamily="34" charset="0"/>
                </a:rPr>
                <a:t>(1100)</a:t>
              </a:r>
            </a:p>
          </p:txBody>
        </p:sp>
        <p:sp>
          <p:nvSpPr>
            <p:cNvPr id="72" name="Rectangle 71">
              <a:extLst>
                <a:ext uri="{FF2B5EF4-FFF2-40B4-BE49-F238E27FC236}">
                  <a16:creationId xmlns:a16="http://schemas.microsoft.com/office/drawing/2014/main" id="{4A9A5078-068D-4988-8429-69FC8924B5C4}"/>
                </a:ext>
              </a:extLst>
            </p:cNvPr>
            <p:cNvSpPr/>
            <p:nvPr/>
          </p:nvSpPr>
          <p:spPr>
            <a:xfrm>
              <a:off x="7904705" y="4777836"/>
              <a:ext cx="939392" cy="503191"/>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Unit </a:t>
              </a:r>
            </a:p>
            <a:p>
              <a:pPr algn="ctr"/>
              <a:r>
                <a:rPr lang="en-US" sz="1200" dirty="0">
                  <a:solidFill>
                    <a:schemeClr val="tx1"/>
                  </a:solidFill>
                  <a:latin typeface="Arial" panose="020B0604020202020204" pitchFamily="34" charset="0"/>
                  <a:cs typeface="Arial" panose="020B0604020202020204" pitchFamily="34" charset="0"/>
                </a:rPr>
                <a:t>(1101)</a:t>
              </a:r>
            </a:p>
          </p:txBody>
        </p:sp>
        <p:sp>
          <p:nvSpPr>
            <p:cNvPr id="73" name="Rectangle 72">
              <a:extLst>
                <a:ext uri="{FF2B5EF4-FFF2-40B4-BE49-F238E27FC236}">
                  <a16:creationId xmlns:a16="http://schemas.microsoft.com/office/drawing/2014/main" id="{21A5E22A-6F89-4B94-AFC2-E01AF3638058}"/>
                </a:ext>
              </a:extLst>
            </p:cNvPr>
            <p:cNvSpPr/>
            <p:nvPr/>
          </p:nvSpPr>
          <p:spPr>
            <a:xfrm>
              <a:off x="9302369" y="4777836"/>
              <a:ext cx="939391" cy="503189"/>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Unit </a:t>
              </a:r>
            </a:p>
            <a:p>
              <a:pPr algn="ctr"/>
              <a:r>
                <a:rPr lang="en-US" sz="1200" dirty="0">
                  <a:solidFill>
                    <a:schemeClr val="tx1"/>
                  </a:solidFill>
                  <a:latin typeface="Arial" panose="020B0604020202020204" pitchFamily="34" charset="0"/>
                  <a:cs typeface="Arial" panose="020B0604020202020204" pitchFamily="34" charset="0"/>
                </a:rPr>
                <a:t>(1102)</a:t>
              </a:r>
            </a:p>
          </p:txBody>
        </p:sp>
        <p:cxnSp>
          <p:nvCxnSpPr>
            <p:cNvPr id="74" name="Straight Arrow Connector 73">
              <a:extLst>
                <a:ext uri="{FF2B5EF4-FFF2-40B4-BE49-F238E27FC236}">
                  <a16:creationId xmlns:a16="http://schemas.microsoft.com/office/drawing/2014/main" id="{502A31F3-682D-4C07-8BDF-F0D587F04A72}"/>
                </a:ext>
              </a:extLst>
            </p:cNvPr>
            <p:cNvCxnSpPr>
              <a:cxnSpLocks/>
              <a:stCxn id="72" idx="2"/>
            </p:cNvCxnSpPr>
            <p:nvPr/>
          </p:nvCxnSpPr>
          <p:spPr>
            <a:xfrm>
              <a:off x="8374401" y="5281027"/>
              <a:ext cx="0" cy="292608"/>
            </a:xfrm>
            <a:prstGeom prst="straightConnector1">
              <a:avLst/>
            </a:prstGeom>
            <a:solidFill>
              <a:srgbClr val="002060"/>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75" name="TextBox 74">
              <a:extLst>
                <a:ext uri="{FF2B5EF4-FFF2-40B4-BE49-F238E27FC236}">
                  <a16:creationId xmlns:a16="http://schemas.microsoft.com/office/drawing/2014/main" id="{715B2FFB-392D-46C5-929B-66F1B0F8F62E}"/>
                </a:ext>
              </a:extLst>
            </p:cNvPr>
            <p:cNvSpPr txBox="1"/>
            <p:nvPr/>
          </p:nvSpPr>
          <p:spPr>
            <a:xfrm>
              <a:off x="6568542" y="4474613"/>
              <a:ext cx="3631604" cy="307777"/>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a:t>
              </a:r>
              <a:r>
                <a:rPr lang="en-US" sz="1400" b="1" dirty="0">
                  <a:solidFill>
                    <a:srgbClr val="002060"/>
                  </a:solidFill>
                  <a:latin typeface="Cambria Math" panose="02040503050406030204" pitchFamily="18" charset="0"/>
                  <a:ea typeface="Cambria Math" panose="02040503050406030204" pitchFamily="18" charset="0"/>
                  <a:cs typeface="Arial" panose="020B0604020202020204" pitchFamily="34" charset="0"/>
                </a:rPr>
                <a:t>∞</a:t>
              </a:r>
              <a:r>
                <a:rPr lang="en-US" sz="1400" b="1" dirty="0">
                  <a:solidFill>
                    <a:srgbClr val="002060"/>
                  </a:solidFill>
                  <a:latin typeface="Arial" panose="020B0604020202020204" pitchFamily="34" charset="0"/>
                  <a:cs typeface="Arial" panose="020B0604020202020204" pitchFamily="34" charset="0"/>
                </a:rPr>
                <a:t> </a:t>
              </a:r>
              <a:endParaRPr lang="en-US" sz="1400" dirty="0"/>
            </a:p>
          </p:txBody>
        </p:sp>
        <p:cxnSp>
          <p:nvCxnSpPr>
            <p:cNvPr id="76" name="Straight Connector 75">
              <a:extLst>
                <a:ext uri="{FF2B5EF4-FFF2-40B4-BE49-F238E27FC236}">
                  <a16:creationId xmlns:a16="http://schemas.microsoft.com/office/drawing/2014/main" id="{66CDACFF-5B1F-42F2-9609-8859517188A9}"/>
                </a:ext>
              </a:extLst>
            </p:cNvPr>
            <p:cNvCxnSpPr>
              <a:cxnSpLocks/>
            </p:cNvCxnSpPr>
            <p:nvPr/>
          </p:nvCxnSpPr>
          <p:spPr>
            <a:xfrm flipH="1">
              <a:off x="6539199" y="4637482"/>
              <a:ext cx="840412"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6EEAAE08-A8AC-4B14-8CA5-E34BEBD93879}"/>
                </a:ext>
              </a:extLst>
            </p:cNvPr>
            <p:cNvCxnSpPr>
              <a:cxnSpLocks/>
            </p:cNvCxnSpPr>
            <p:nvPr/>
          </p:nvCxnSpPr>
          <p:spPr>
            <a:xfrm flipH="1">
              <a:off x="9466217" y="4637482"/>
              <a:ext cx="772889"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8" name="Straight Arrow Connector 77">
              <a:extLst>
                <a:ext uri="{FF2B5EF4-FFF2-40B4-BE49-F238E27FC236}">
                  <a16:creationId xmlns:a16="http://schemas.microsoft.com/office/drawing/2014/main" id="{3B042F4E-8CD4-4294-B494-1FDC27EDBCEB}"/>
                </a:ext>
              </a:extLst>
            </p:cNvPr>
            <p:cNvCxnSpPr>
              <a:cxnSpLocks/>
            </p:cNvCxnSpPr>
            <p:nvPr/>
          </p:nvCxnSpPr>
          <p:spPr>
            <a:xfrm>
              <a:off x="7035235" y="3231367"/>
              <a:ext cx="0" cy="292608"/>
            </a:xfrm>
            <a:prstGeom prst="straightConnector1">
              <a:avLst/>
            </a:prstGeom>
            <a:solidFill>
              <a:schemeClr val="accent5">
                <a:lumMod val="20000"/>
                <a:lumOff val="8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79" name="Straight Arrow Connector 78">
              <a:extLst>
                <a:ext uri="{FF2B5EF4-FFF2-40B4-BE49-F238E27FC236}">
                  <a16:creationId xmlns:a16="http://schemas.microsoft.com/office/drawing/2014/main" id="{0381222D-AD97-4056-8045-67EBFB34C45A}"/>
                </a:ext>
              </a:extLst>
            </p:cNvPr>
            <p:cNvCxnSpPr>
              <a:cxnSpLocks/>
            </p:cNvCxnSpPr>
            <p:nvPr/>
          </p:nvCxnSpPr>
          <p:spPr>
            <a:xfrm>
              <a:off x="9787228" y="3231367"/>
              <a:ext cx="0" cy="292608"/>
            </a:xfrm>
            <a:prstGeom prst="straightConnector1">
              <a:avLst/>
            </a:prstGeom>
            <a:solidFill>
              <a:schemeClr val="accent5">
                <a:lumMod val="20000"/>
                <a:lumOff val="8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85" name="Straight Arrow Connector 84">
              <a:extLst>
                <a:ext uri="{FF2B5EF4-FFF2-40B4-BE49-F238E27FC236}">
                  <a16:creationId xmlns:a16="http://schemas.microsoft.com/office/drawing/2014/main" id="{D3E67686-7B2A-4A5D-B71A-7FF1EB5BF22A}"/>
                </a:ext>
              </a:extLst>
            </p:cNvPr>
            <p:cNvCxnSpPr>
              <a:cxnSpLocks/>
            </p:cNvCxnSpPr>
            <p:nvPr/>
          </p:nvCxnSpPr>
          <p:spPr>
            <a:xfrm flipH="1">
              <a:off x="7737231" y="4273317"/>
              <a:ext cx="159865" cy="201296"/>
            </a:xfrm>
            <a:prstGeom prst="straightConnector1">
              <a:avLst/>
            </a:prstGeom>
            <a:solidFill>
              <a:srgbClr val="002060"/>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86" name="Straight Arrow Connector 85">
              <a:extLst>
                <a:ext uri="{FF2B5EF4-FFF2-40B4-BE49-F238E27FC236}">
                  <a16:creationId xmlns:a16="http://schemas.microsoft.com/office/drawing/2014/main" id="{6B034F7A-2D19-4046-A3BD-5D973CC357F8}"/>
                </a:ext>
              </a:extLst>
            </p:cNvPr>
            <p:cNvCxnSpPr>
              <a:cxnSpLocks/>
            </p:cNvCxnSpPr>
            <p:nvPr/>
          </p:nvCxnSpPr>
          <p:spPr>
            <a:xfrm flipH="1">
              <a:off x="7737231" y="5281025"/>
              <a:ext cx="167474" cy="206381"/>
            </a:xfrm>
            <a:prstGeom prst="straightConnector1">
              <a:avLst/>
            </a:prstGeom>
            <a:solidFill>
              <a:srgbClr val="002060"/>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87" name="Straight Arrow Connector 86">
              <a:extLst>
                <a:ext uri="{FF2B5EF4-FFF2-40B4-BE49-F238E27FC236}">
                  <a16:creationId xmlns:a16="http://schemas.microsoft.com/office/drawing/2014/main" id="{3D8695BE-BB0F-4C91-92AB-60A5652900B1}"/>
                </a:ext>
              </a:extLst>
            </p:cNvPr>
            <p:cNvCxnSpPr>
              <a:cxnSpLocks/>
            </p:cNvCxnSpPr>
            <p:nvPr/>
          </p:nvCxnSpPr>
          <p:spPr>
            <a:xfrm>
              <a:off x="8840185" y="5281025"/>
              <a:ext cx="194400" cy="206381"/>
            </a:xfrm>
            <a:prstGeom prst="straightConnector1">
              <a:avLst/>
            </a:prstGeom>
            <a:solidFill>
              <a:srgbClr val="002060"/>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88" name="Straight Arrow Connector 87">
              <a:extLst>
                <a:ext uri="{FF2B5EF4-FFF2-40B4-BE49-F238E27FC236}">
                  <a16:creationId xmlns:a16="http://schemas.microsoft.com/office/drawing/2014/main" id="{53FE0E60-98FA-475E-BEA0-22607FDE7A04}"/>
                </a:ext>
              </a:extLst>
            </p:cNvPr>
            <p:cNvCxnSpPr>
              <a:cxnSpLocks/>
            </p:cNvCxnSpPr>
            <p:nvPr/>
          </p:nvCxnSpPr>
          <p:spPr>
            <a:xfrm>
              <a:off x="8840185" y="4261125"/>
              <a:ext cx="194400" cy="213488"/>
            </a:xfrm>
            <a:prstGeom prst="straightConnector1">
              <a:avLst/>
            </a:prstGeom>
            <a:solidFill>
              <a:srgbClr val="002060"/>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114" name="TextBox 113">
              <a:extLst>
                <a:ext uri="{FF2B5EF4-FFF2-40B4-BE49-F238E27FC236}">
                  <a16:creationId xmlns:a16="http://schemas.microsoft.com/office/drawing/2014/main" id="{18AED82F-9669-4816-8E38-8D7033F20E36}"/>
                </a:ext>
              </a:extLst>
            </p:cNvPr>
            <p:cNvSpPr txBox="1"/>
            <p:nvPr/>
          </p:nvSpPr>
          <p:spPr>
            <a:xfrm>
              <a:off x="6948482" y="2430954"/>
              <a:ext cx="2844396"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2 (</a:t>
              </a:r>
              <a:r>
                <a:rPr lang="en-US" sz="1400" b="1" i="1" dirty="0">
                  <a:solidFill>
                    <a:srgbClr val="002060"/>
                  </a:solidFill>
                  <a:latin typeface="Arial" panose="020B0604020202020204" pitchFamily="34" charset="0"/>
                  <a:cs typeface="Arial" panose="020B0604020202020204" pitchFamily="34" charset="0"/>
                </a:rPr>
                <a:t>Bureau</a:t>
              </a:r>
              <a:r>
                <a:rPr lang="en-US" sz="1400" b="1" dirty="0">
                  <a:solidFill>
                    <a:srgbClr val="002060"/>
                  </a:solidFill>
                  <a:latin typeface="Arial" panose="020B0604020202020204" pitchFamily="34" charset="0"/>
                  <a:cs typeface="Arial" panose="020B0604020202020204" pitchFamily="34" charset="0"/>
                </a:rPr>
                <a:t>)</a:t>
              </a:r>
            </a:p>
            <a:p>
              <a:endParaRPr lang="en-US" sz="1400" dirty="0"/>
            </a:p>
          </p:txBody>
        </p:sp>
        <p:cxnSp>
          <p:nvCxnSpPr>
            <p:cNvPr id="89" name="Straight Connector 88">
              <a:extLst>
                <a:ext uri="{FF2B5EF4-FFF2-40B4-BE49-F238E27FC236}">
                  <a16:creationId xmlns:a16="http://schemas.microsoft.com/office/drawing/2014/main" id="{0EDAC15C-49BC-4078-8F44-54E4B639F4B3}"/>
                </a:ext>
              </a:extLst>
            </p:cNvPr>
            <p:cNvCxnSpPr>
              <a:cxnSpLocks/>
            </p:cNvCxnSpPr>
            <p:nvPr/>
          </p:nvCxnSpPr>
          <p:spPr>
            <a:xfrm flipH="1" flipV="1">
              <a:off x="6534307" y="2587096"/>
              <a:ext cx="583727" cy="1"/>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29FD8F70-674C-43B2-BC4A-92E9532FD0C1}"/>
                </a:ext>
              </a:extLst>
            </p:cNvPr>
            <p:cNvCxnSpPr>
              <a:cxnSpLocks/>
            </p:cNvCxnSpPr>
            <p:nvPr/>
          </p:nvCxnSpPr>
          <p:spPr>
            <a:xfrm flipV="1">
              <a:off x="11187404" y="1441334"/>
              <a:ext cx="0" cy="3112399"/>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463D0864-F628-4A38-B171-0341F3ABAF6B}"/>
                </a:ext>
              </a:extLst>
            </p:cNvPr>
            <p:cNvCxnSpPr>
              <a:cxnSpLocks/>
            </p:cNvCxnSpPr>
            <p:nvPr/>
          </p:nvCxnSpPr>
          <p:spPr>
            <a:xfrm flipH="1" flipV="1">
              <a:off x="10611632" y="4548165"/>
              <a:ext cx="583727" cy="1"/>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19B05A62-4C08-47E0-99AC-FF9955FD2D06}"/>
                </a:ext>
              </a:extLst>
            </p:cNvPr>
            <p:cNvCxnSpPr>
              <a:cxnSpLocks/>
            </p:cNvCxnSpPr>
            <p:nvPr/>
          </p:nvCxnSpPr>
          <p:spPr>
            <a:xfrm flipH="1">
              <a:off x="10584955" y="1441334"/>
              <a:ext cx="602449" cy="1"/>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DE441A57-A3B1-4709-BCD5-ECF2225DCA4F}"/>
                </a:ext>
              </a:extLst>
            </p:cNvPr>
            <p:cNvCxnSpPr>
              <a:cxnSpLocks/>
            </p:cNvCxnSpPr>
            <p:nvPr/>
          </p:nvCxnSpPr>
          <p:spPr>
            <a:xfrm flipH="1">
              <a:off x="10611632" y="5749016"/>
              <a:ext cx="602449" cy="1"/>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FC9D8D7B-C92B-4D7E-AAC3-E072EAE17B15}"/>
                </a:ext>
              </a:extLst>
            </p:cNvPr>
            <p:cNvCxnSpPr>
              <a:cxnSpLocks/>
            </p:cNvCxnSpPr>
            <p:nvPr/>
          </p:nvCxnSpPr>
          <p:spPr>
            <a:xfrm flipH="1">
              <a:off x="10611632" y="6285954"/>
              <a:ext cx="602449" cy="1"/>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3BEFF94C-2D47-4A0F-81E2-9C41173B67DE}"/>
                </a:ext>
              </a:extLst>
            </p:cNvPr>
            <p:cNvCxnSpPr>
              <a:cxnSpLocks/>
            </p:cNvCxnSpPr>
            <p:nvPr/>
          </p:nvCxnSpPr>
          <p:spPr>
            <a:xfrm flipV="1">
              <a:off x="11214081" y="5749016"/>
              <a:ext cx="0" cy="536938"/>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04E3C927-48A3-4651-945C-98BE9E01D31E}"/>
                </a:ext>
              </a:extLst>
            </p:cNvPr>
            <p:cNvCxnSpPr>
              <a:cxnSpLocks/>
            </p:cNvCxnSpPr>
            <p:nvPr/>
          </p:nvCxnSpPr>
          <p:spPr>
            <a:xfrm flipH="1">
              <a:off x="11214081" y="6048545"/>
              <a:ext cx="215919"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86EC59B0-29BE-4515-803B-545F5316BBE3}"/>
                </a:ext>
              </a:extLst>
            </p:cNvPr>
            <p:cNvCxnSpPr>
              <a:cxnSpLocks/>
            </p:cNvCxnSpPr>
            <p:nvPr/>
          </p:nvCxnSpPr>
          <p:spPr>
            <a:xfrm flipH="1">
              <a:off x="11187404" y="3027227"/>
              <a:ext cx="215919"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sp>
          <p:nvSpPr>
            <p:cNvPr id="103" name="TextBox 102">
              <a:extLst>
                <a:ext uri="{FF2B5EF4-FFF2-40B4-BE49-F238E27FC236}">
                  <a16:creationId xmlns:a16="http://schemas.microsoft.com/office/drawing/2014/main" id="{A6E55587-DCB3-48E6-97F7-D706CBB5CA73}"/>
                </a:ext>
              </a:extLst>
            </p:cNvPr>
            <p:cNvSpPr txBox="1"/>
            <p:nvPr/>
          </p:nvSpPr>
          <p:spPr>
            <a:xfrm>
              <a:off x="11403323" y="2911811"/>
              <a:ext cx="672969" cy="369332"/>
            </a:xfrm>
            <a:prstGeom prst="rect">
              <a:avLst/>
            </a:prstGeom>
            <a:noFill/>
          </p:spPr>
          <p:txBody>
            <a:bodyPr wrap="square" rtlCol="0">
              <a:spAutoFit/>
            </a:bodyPr>
            <a:lstStyle/>
            <a:p>
              <a:pPr algn="ctr"/>
              <a:r>
                <a:rPr lang="en-US" sz="900" dirty="0">
                  <a:latin typeface="Arial" panose="020B0604020202020204" pitchFamily="34" charset="0"/>
                  <a:cs typeface="Arial" panose="020B0604020202020204" pitchFamily="34" charset="0"/>
                </a:rPr>
                <a:t>Required levels</a:t>
              </a:r>
            </a:p>
          </p:txBody>
        </p:sp>
        <p:sp>
          <p:nvSpPr>
            <p:cNvPr id="104" name="TextBox 103">
              <a:extLst>
                <a:ext uri="{FF2B5EF4-FFF2-40B4-BE49-F238E27FC236}">
                  <a16:creationId xmlns:a16="http://schemas.microsoft.com/office/drawing/2014/main" id="{561A8575-2723-4108-AAE9-2C5B00DA4598}"/>
                </a:ext>
              </a:extLst>
            </p:cNvPr>
            <p:cNvSpPr txBox="1"/>
            <p:nvPr/>
          </p:nvSpPr>
          <p:spPr>
            <a:xfrm>
              <a:off x="11430000" y="5919079"/>
              <a:ext cx="672969" cy="369332"/>
            </a:xfrm>
            <a:prstGeom prst="rect">
              <a:avLst/>
            </a:prstGeom>
            <a:noFill/>
          </p:spPr>
          <p:txBody>
            <a:bodyPr wrap="square" rtlCol="0">
              <a:spAutoFit/>
            </a:bodyPr>
            <a:lstStyle/>
            <a:p>
              <a:pPr algn="ctr"/>
              <a:r>
                <a:rPr lang="en-US" sz="900" dirty="0">
                  <a:latin typeface="Arial" panose="020B0604020202020204" pitchFamily="34" charset="0"/>
                  <a:cs typeface="Arial" panose="020B0604020202020204" pitchFamily="34" charset="0"/>
                </a:rPr>
                <a:t>Required level</a:t>
              </a:r>
            </a:p>
          </p:txBody>
        </p:sp>
      </p:grpSp>
      <p:sp>
        <p:nvSpPr>
          <p:cNvPr id="2" name="Slide Number Placeholder 1">
            <a:extLst>
              <a:ext uri="{FF2B5EF4-FFF2-40B4-BE49-F238E27FC236}">
                <a16:creationId xmlns:a16="http://schemas.microsoft.com/office/drawing/2014/main" id="{9B03BF0F-B138-4015-B725-AC627DDFFCF8}"/>
              </a:ext>
            </a:extLst>
          </p:cNvPr>
          <p:cNvSpPr>
            <a:spLocks noGrp="1"/>
          </p:cNvSpPr>
          <p:nvPr>
            <p:ph type="sldNum" sz="quarter" idx="16"/>
          </p:nvPr>
        </p:nvSpPr>
        <p:spPr/>
        <p:txBody>
          <a:bodyPr/>
          <a:lstStyle/>
          <a:p>
            <a:fld id="{DE393ED9-3FAE-4C9F-B5CF-D8F31E5991EB}" type="slidenum">
              <a:rPr lang="en-US" smtClean="0"/>
              <a:pPr/>
              <a:t>12</a:t>
            </a:fld>
            <a:endParaRPr lang="en-US" dirty="0"/>
          </a:p>
        </p:txBody>
      </p:sp>
    </p:spTree>
    <p:extLst>
      <p:ext uri="{BB962C8B-B14F-4D97-AF65-F5344CB8AC3E}">
        <p14:creationId xmlns:p14="http://schemas.microsoft.com/office/powerpoint/2010/main" val="3346105083"/>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95FF4876-412B-4370-93F4-462018DCFE69}"/>
              </a:ext>
            </a:extLst>
          </p:cNvPr>
          <p:cNvGrpSpPr/>
          <p:nvPr/>
        </p:nvGrpSpPr>
        <p:grpSpPr>
          <a:xfrm>
            <a:off x="159439" y="893052"/>
            <a:ext cx="11914337" cy="5403264"/>
            <a:chOff x="159439" y="893052"/>
            <a:chExt cx="11914337" cy="5403264"/>
          </a:xfrm>
        </p:grpSpPr>
        <p:sp>
          <p:nvSpPr>
            <p:cNvPr id="42" name="Rectangle 41">
              <a:extLst>
                <a:ext uri="{FF2B5EF4-FFF2-40B4-BE49-F238E27FC236}">
                  <a16:creationId xmlns:a16="http://schemas.microsoft.com/office/drawing/2014/main" id="{E972637B-0B5B-41BF-B0B4-7514822687AF}"/>
                </a:ext>
              </a:extLst>
            </p:cNvPr>
            <p:cNvSpPr/>
            <p:nvPr/>
          </p:nvSpPr>
          <p:spPr>
            <a:xfrm>
              <a:off x="1349137" y="1217517"/>
              <a:ext cx="2011680" cy="559532"/>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Business Dev &amp; Ops Administration Division</a:t>
              </a:r>
            </a:p>
            <a:p>
              <a:pPr algn="ctr"/>
              <a:r>
                <a:rPr lang="en-US" sz="1200" dirty="0">
                  <a:solidFill>
                    <a:schemeClr val="tx1"/>
                  </a:solidFill>
                  <a:latin typeface="Arial" panose="020B0604020202020204" pitchFamily="34" charset="0"/>
                  <a:cs typeface="Arial" panose="020B0604020202020204" pitchFamily="34" charset="0"/>
                </a:rPr>
                <a:t>(1)</a:t>
              </a:r>
            </a:p>
          </p:txBody>
        </p:sp>
        <p:sp>
          <p:nvSpPr>
            <p:cNvPr id="83" name="Rectangle 82">
              <a:extLst>
                <a:ext uri="{FF2B5EF4-FFF2-40B4-BE49-F238E27FC236}">
                  <a16:creationId xmlns:a16="http://schemas.microsoft.com/office/drawing/2014/main" id="{05A9F8D3-E74B-4109-B803-91207D427C83}"/>
                </a:ext>
              </a:extLst>
            </p:cNvPr>
            <p:cNvSpPr/>
            <p:nvPr/>
          </p:nvSpPr>
          <p:spPr>
            <a:xfrm>
              <a:off x="159439" y="4597100"/>
              <a:ext cx="1371600" cy="822960"/>
            </a:xfrm>
            <a:prstGeom prst="rect">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bg1"/>
                  </a:solidFill>
                  <a:latin typeface="Arial" panose="020B0604020202020204" pitchFamily="34" charset="0"/>
                  <a:cs typeface="Arial" panose="020B0604020202020204" pitchFamily="34" charset="0"/>
                </a:rPr>
                <a:t>Business Attraction Group</a:t>
              </a:r>
            </a:p>
            <a:p>
              <a:pPr algn="ctr"/>
              <a:r>
                <a:rPr lang="en-US" sz="1100" dirty="0">
                  <a:solidFill>
                    <a:schemeClr val="bg1"/>
                  </a:solidFill>
                  <a:latin typeface="Arial" panose="020B0604020202020204" pitchFamily="34" charset="0"/>
                  <a:cs typeface="Arial" panose="020B0604020202020204" pitchFamily="34" charset="0"/>
                </a:rPr>
                <a:t>(2000)</a:t>
              </a:r>
            </a:p>
          </p:txBody>
        </p:sp>
        <p:sp>
          <p:nvSpPr>
            <p:cNvPr id="81" name="Rectangle 80">
              <a:extLst>
                <a:ext uri="{FF2B5EF4-FFF2-40B4-BE49-F238E27FC236}">
                  <a16:creationId xmlns:a16="http://schemas.microsoft.com/office/drawing/2014/main" id="{FE5A099D-418E-4890-AF11-C94579C41C52}"/>
                </a:ext>
              </a:extLst>
            </p:cNvPr>
            <p:cNvSpPr/>
            <p:nvPr/>
          </p:nvSpPr>
          <p:spPr>
            <a:xfrm>
              <a:off x="1591798" y="4597100"/>
              <a:ext cx="1371600" cy="822960"/>
            </a:xfrm>
            <a:prstGeom prst="rect">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bg1"/>
                  </a:solidFill>
                  <a:latin typeface="Arial" panose="020B0604020202020204" pitchFamily="34" charset="0"/>
                  <a:cs typeface="Arial" panose="020B0604020202020204" pitchFamily="34" charset="0"/>
                </a:rPr>
                <a:t>Community Development</a:t>
              </a:r>
            </a:p>
            <a:p>
              <a:pPr algn="ctr"/>
              <a:r>
                <a:rPr lang="en-US" sz="1100" dirty="0">
                  <a:solidFill>
                    <a:schemeClr val="bg1"/>
                  </a:solidFill>
                  <a:latin typeface="Arial" panose="020B0604020202020204" pitchFamily="34" charset="0"/>
                  <a:cs typeface="Arial" panose="020B0604020202020204" pitchFamily="34" charset="0"/>
                </a:rPr>
                <a:t>(2001)</a:t>
              </a:r>
            </a:p>
          </p:txBody>
        </p:sp>
        <p:cxnSp>
          <p:nvCxnSpPr>
            <p:cNvPr id="82" name="Straight Arrow Connector 81">
              <a:extLst>
                <a:ext uri="{FF2B5EF4-FFF2-40B4-BE49-F238E27FC236}">
                  <a16:creationId xmlns:a16="http://schemas.microsoft.com/office/drawing/2014/main" id="{DD38EE4E-84A2-477C-9090-BF491201F8FD}"/>
                </a:ext>
              </a:extLst>
            </p:cNvPr>
            <p:cNvCxnSpPr>
              <a:cxnSpLocks/>
              <a:stCxn id="42" idx="2"/>
            </p:cNvCxnSpPr>
            <p:nvPr/>
          </p:nvCxnSpPr>
          <p:spPr>
            <a:xfrm>
              <a:off x="2354977" y="1777049"/>
              <a:ext cx="0" cy="365761"/>
            </a:xfrm>
            <a:prstGeom prst="straightConnector1">
              <a:avLst/>
            </a:prstGeom>
            <a:solidFill>
              <a:schemeClr val="bg1"/>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48" name="Rectangle 47">
              <a:extLst>
                <a:ext uri="{FF2B5EF4-FFF2-40B4-BE49-F238E27FC236}">
                  <a16:creationId xmlns:a16="http://schemas.microsoft.com/office/drawing/2014/main" id="{0C7E768C-2969-4A4A-AF63-FBB42CAC042D}"/>
                </a:ext>
              </a:extLst>
            </p:cNvPr>
            <p:cNvSpPr/>
            <p:nvPr/>
          </p:nvSpPr>
          <p:spPr>
            <a:xfrm>
              <a:off x="3034551" y="4597100"/>
              <a:ext cx="1371600" cy="822960"/>
            </a:xfrm>
            <a:prstGeom prst="rect">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bg1"/>
                  </a:solidFill>
                  <a:latin typeface="Arial" panose="020B0604020202020204" pitchFamily="34" charset="0"/>
                  <a:cs typeface="Arial" panose="020B0604020202020204" pitchFamily="34" charset="0"/>
                </a:rPr>
                <a:t>Business Retention &amp; Expansion</a:t>
              </a:r>
            </a:p>
            <a:p>
              <a:pPr algn="ctr"/>
              <a:r>
                <a:rPr lang="en-US" sz="1100" dirty="0">
                  <a:solidFill>
                    <a:schemeClr val="bg1"/>
                  </a:solidFill>
                  <a:latin typeface="Arial" panose="020B0604020202020204" pitchFamily="34" charset="0"/>
                  <a:cs typeface="Arial" panose="020B0604020202020204" pitchFamily="34" charset="0"/>
                </a:rPr>
                <a:t>(2002)</a:t>
              </a:r>
            </a:p>
          </p:txBody>
        </p:sp>
        <p:sp>
          <p:nvSpPr>
            <p:cNvPr id="111" name="TextBox 110">
              <a:extLst>
                <a:ext uri="{FF2B5EF4-FFF2-40B4-BE49-F238E27FC236}">
                  <a16:creationId xmlns:a16="http://schemas.microsoft.com/office/drawing/2014/main" id="{78B2C756-3F71-4126-88C4-F480B1CDC009}"/>
                </a:ext>
              </a:extLst>
            </p:cNvPr>
            <p:cNvSpPr txBox="1"/>
            <p:nvPr/>
          </p:nvSpPr>
          <p:spPr>
            <a:xfrm>
              <a:off x="4767739" y="893052"/>
              <a:ext cx="2948299"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1 (</a:t>
              </a:r>
              <a:r>
                <a:rPr lang="en-US" sz="1400" b="1" i="1" dirty="0">
                  <a:solidFill>
                    <a:srgbClr val="002060"/>
                  </a:solidFill>
                  <a:latin typeface="Arial" panose="020B0604020202020204" pitchFamily="34" charset="0"/>
                  <a:cs typeface="Arial" panose="020B0604020202020204" pitchFamily="34" charset="0"/>
                </a:rPr>
                <a:t>Division</a:t>
              </a:r>
              <a:r>
                <a:rPr lang="en-US" sz="1400" b="1" dirty="0">
                  <a:solidFill>
                    <a:srgbClr val="002060"/>
                  </a:solidFill>
                  <a:latin typeface="Arial" panose="020B0604020202020204" pitchFamily="34" charset="0"/>
                  <a:cs typeface="Arial" panose="020B0604020202020204" pitchFamily="34" charset="0"/>
                </a:rPr>
                <a:t>)</a:t>
              </a:r>
            </a:p>
            <a:p>
              <a:endParaRPr lang="en-US" sz="1400" dirty="0"/>
            </a:p>
          </p:txBody>
        </p:sp>
        <p:sp>
          <p:nvSpPr>
            <p:cNvPr id="114" name="TextBox 113">
              <a:extLst>
                <a:ext uri="{FF2B5EF4-FFF2-40B4-BE49-F238E27FC236}">
                  <a16:creationId xmlns:a16="http://schemas.microsoft.com/office/drawing/2014/main" id="{18AED82F-9669-4816-8E38-8D7033F20E36}"/>
                </a:ext>
              </a:extLst>
            </p:cNvPr>
            <p:cNvSpPr txBox="1"/>
            <p:nvPr/>
          </p:nvSpPr>
          <p:spPr>
            <a:xfrm>
              <a:off x="4918933" y="4312162"/>
              <a:ext cx="2650285" cy="307777"/>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Posting</a:t>
              </a:r>
              <a:r>
                <a:rPr lang="en-US" sz="1200" b="1" dirty="0">
                  <a:solidFill>
                    <a:srgbClr val="002060"/>
                  </a:solidFill>
                  <a:latin typeface="Arial" panose="020B0604020202020204" pitchFamily="34" charset="0"/>
                  <a:cs typeface="Arial" panose="020B0604020202020204" pitchFamily="34" charset="0"/>
                </a:rPr>
                <a:t> </a:t>
              </a:r>
              <a:r>
                <a:rPr lang="en-US" sz="1400" b="1" dirty="0">
                  <a:solidFill>
                    <a:srgbClr val="002060"/>
                  </a:solidFill>
                  <a:latin typeface="Arial" panose="020B0604020202020204" pitchFamily="34" charset="0"/>
                  <a:cs typeface="Arial" panose="020B0604020202020204" pitchFamily="34" charset="0"/>
                </a:rPr>
                <a:t>Level (</a:t>
              </a:r>
              <a:r>
                <a:rPr lang="en-US" sz="1400" b="1" i="1" dirty="0">
                  <a:solidFill>
                    <a:srgbClr val="002060"/>
                  </a:solidFill>
                  <a:latin typeface="Arial" panose="020B0604020202020204" pitchFamily="34" charset="0"/>
                  <a:cs typeface="Arial" panose="020B0604020202020204" pitchFamily="34" charset="0"/>
                </a:rPr>
                <a:t>Cost Center</a:t>
              </a:r>
              <a:r>
                <a:rPr lang="en-US" sz="1400" b="1" dirty="0">
                  <a:solidFill>
                    <a:srgbClr val="002060"/>
                  </a:solidFill>
                  <a:latin typeface="Arial" panose="020B0604020202020204" pitchFamily="34" charset="0"/>
                  <a:cs typeface="Arial" panose="020B0604020202020204" pitchFamily="34" charset="0"/>
                </a:rPr>
                <a:t>)</a:t>
              </a:r>
            </a:p>
          </p:txBody>
        </p:sp>
        <p:sp>
          <p:nvSpPr>
            <p:cNvPr id="84" name="Rectangle 83">
              <a:extLst>
                <a:ext uri="{FF2B5EF4-FFF2-40B4-BE49-F238E27FC236}">
                  <a16:creationId xmlns:a16="http://schemas.microsoft.com/office/drawing/2014/main" id="{516AB28B-5080-497D-B807-F44F05706CBE}"/>
                </a:ext>
              </a:extLst>
            </p:cNvPr>
            <p:cNvSpPr/>
            <p:nvPr/>
          </p:nvSpPr>
          <p:spPr>
            <a:xfrm>
              <a:off x="5216286" y="1217517"/>
              <a:ext cx="2011680" cy="559532"/>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Director</a:t>
              </a:r>
            </a:p>
            <a:p>
              <a:pPr algn="ctr"/>
              <a:r>
                <a:rPr lang="en-US" sz="1200" dirty="0">
                  <a:solidFill>
                    <a:schemeClr val="tx1"/>
                  </a:solidFill>
                  <a:latin typeface="Arial" panose="020B0604020202020204" pitchFamily="34" charset="0"/>
                  <a:cs typeface="Arial" panose="020B0604020202020204" pitchFamily="34" charset="0"/>
                </a:rPr>
                <a:t>(2)</a:t>
              </a:r>
            </a:p>
          </p:txBody>
        </p:sp>
        <p:sp>
          <p:nvSpPr>
            <p:cNvPr id="94" name="Rectangle 93">
              <a:extLst>
                <a:ext uri="{FF2B5EF4-FFF2-40B4-BE49-F238E27FC236}">
                  <a16:creationId xmlns:a16="http://schemas.microsoft.com/office/drawing/2014/main" id="{D2D1D732-6E5A-4C24-AE72-CE9F2D2C3AAB}"/>
                </a:ext>
              </a:extLst>
            </p:cNvPr>
            <p:cNvSpPr/>
            <p:nvPr/>
          </p:nvSpPr>
          <p:spPr>
            <a:xfrm>
              <a:off x="4779678" y="4597100"/>
              <a:ext cx="1371600" cy="822960"/>
            </a:xfrm>
            <a:prstGeom prst="rect">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bg1"/>
                  </a:solidFill>
                  <a:latin typeface="Arial" panose="020B0604020202020204" pitchFamily="34" charset="0"/>
                  <a:cs typeface="Arial" panose="020B0604020202020204" pitchFamily="34" charset="0"/>
                </a:rPr>
                <a:t>Administrative Support</a:t>
              </a:r>
            </a:p>
            <a:p>
              <a:pPr algn="ctr"/>
              <a:r>
                <a:rPr lang="en-US" sz="1100" dirty="0">
                  <a:solidFill>
                    <a:schemeClr val="bg1"/>
                  </a:solidFill>
                  <a:latin typeface="Arial" panose="020B0604020202020204" pitchFamily="34" charset="0"/>
                  <a:cs typeface="Arial" panose="020B0604020202020204" pitchFamily="34" charset="0"/>
                </a:rPr>
                <a:t>(2004)</a:t>
              </a:r>
            </a:p>
          </p:txBody>
        </p:sp>
        <p:sp>
          <p:nvSpPr>
            <p:cNvPr id="102" name="Rectangle 101">
              <a:extLst>
                <a:ext uri="{FF2B5EF4-FFF2-40B4-BE49-F238E27FC236}">
                  <a16:creationId xmlns:a16="http://schemas.microsoft.com/office/drawing/2014/main" id="{ADA10BB9-5107-4039-B322-B419950FD68E}"/>
                </a:ext>
              </a:extLst>
            </p:cNvPr>
            <p:cNvSpPr/>
            <p:nvPr/>
          </p:nvSpPr>
          <p:spPr>
            <a:xfrm>
              <a:off x="6211524" y="4597100"/>
              <a:ext cx="1371600" cy="822960"/>
            </a:xfrm>
            <a:prstGeom prst="rect">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bg1"/>
                  </a:solidFill>
                  <a:latin typeface="Arial" panose="020B0604020202020204" pitchFamily="34" charset="0"/>
                  <a:cs typeface="Arial" panose="020B0604020202020204" pitchFamily="34" charset="0"/>
                </a:rPr>
                <a:t>Grants &amp; Contracts</a:t>
              </a:r>
            </a:p>
            <a:p>
              <a:pPr algn="ctr"/>
              <a:r>
                <a:rPr lang="en-US" sz="1100" dirty="0">
                  <a:solidFill>
                    <a:schemeClr val="bg1"/>
                  </a:solidFill>
                  <a:latin typeface="Arial" panose="020B0604020202020204" pitchFamily="34" charset="0"/>
                  <a:cs typeface="Arial" panose="020B0604020202020204" pitchFamily="34" charset="0"/>
                </a:rPr>
                <a:t>(2005)</a:t>
              </a:r>
            </a:p>
          </p:txBody>
        </p:sp>
        <p:cxnSp>
          <p:nvCxnSpPr>
            <p:cNvPr id="104" name="Straight Arrow Connector 103">
              <a:extLst>
                <a:ext uri="{FF2B5EF4-FFF2-40B4-BE49-F238E27FC236}">
                  <a16:creationId xmlns:a16="http://schemas.microsoft.com/office/drawing/2014/main" id="{4212A8F0-C45A-48D6-A9BF-31F73EFBE319}"/>
                </a:ext>
              </a:extLst>
            </p:cNvPr>
            <p:cNvCxnSpPr>
              <a:cxnSpLocks/>
              <a:stCxn id="84" idx="2"/>
            </p:cNvCxnSpPr>
            <p:nvPr/>
          </p:nvCxnSpPr>
          <p:spPr>
            <a:xfrm>
              <a:off x="6222126" y="1777049"/>
              <a:ext cx="0" cy="365761"/>
            </a:xfrm>
            <a:prstGeom prst="straightConnector1">
              <a:avLst/>
            </a:prstGeom>
            <a:solidFill>
              <a:schemeClr val="bg1"/>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100" name="Rectangle 99">
              <a:extLst>
                <a:ext uri="{FF2B5EF4-FFF2-40B4-BE49-F238E27FC236}">
                  <a16:creationId xmlns:a16="http://schemas.microsoft.com/office/drawing/2014/main" id="{CA4EF0A1-CF94-4673-A025-38C161A2DEC5}"/>
                </a:ext>
              </a:extLst>
            </p:cNvPr>
            <p:cNvSpPr/>
            <p:nvPr/>
          </p:nvSpPr>
          <p:spPr>
            <a:xfrm>
              <a:off x="5507813" y="5473356"/>
              <a:ext cx="1371600" cy="822960"/>
            </a:xfrm>
            <a:prstGeom prst="rect">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bg1"/>
                  </a:solidFill>
                  <a:latin typeface="Arial" panose="020B0604020202020204" pitchFamily="34" charset="0"/>
                  <a:cs typeface="Arial" panose="020B0604020202020204" pitchFamily="34" charset="0"/>
                </a:rPr>
                <a:t>Director</a:t>
              </a:r>
            </a:p>
            <a:p>
              <a:pPr algn="ctr"/>
              <a:r>
                <a:rPr lang="en-US" sz="1100" dirty="0">
                  <a:solidFill>
                    <a:schemeClr val="bg1"/>
                  </a:solidFill>
                  <a:latin typeface="Arial" panose="020B0604020202020204" pitchFamily="34" charset="0"/>
                  <a:cs typeface="Arial" panose="020B0604020202020204" pitchFamily="34" charset="0"/>
                </a:rPr>
                <a:t>(3000)</a:t>
              </a:r>
            </a:p>
          </p:txBody>
        </p:sp>
        <p:sp>
          <p:nvSpPr>
            <p:cNvPr id="129" name="Rectangle 128">
              <a:extLst>
                <a:ext uri="{FF2B5EF4-FFF2-40B4-BE49-F238E27FC236}">
                  <a16:creationId xmlns:a16="http://schemas.microsoft.com/office/drawing/2014/main" id="{D7B63B46-3B7B-4109-B76C-72302A0A6F1F}"/>
                </a:ext>
              </a:extLst>
            </p:cNvPr>
            <p:cNvSpPr/>
            <p:nvPr/>
          </p:nvSpPr>
          <p:spPr>
            <a:xfrm>
              <a:off x="8967635" y="1217518"/>
              <a:ext cx="2011680" cy="559532"/>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Marketing &amp; Administration Division</a:t>
              </a:r>
            </a:p>
            <a:p>
              <a:pPr algn="ctr"/>
              <a:r>
                <a:rPr lang="en-US" sz="1200" dirty="0">
                  <a:solidFill>
                    <a:schemeClr val="tx1"/>
                  </a:solidFill>
                  <a:latin typeface="Arial" panose="020B0604020202020204" pitchFamily="34" charset="0"/>
                  <a:cs typeface="Arial" panose="020B0604020202020204" pitchFamily="34" charset="0"/>
                </a:rPr>
                <a:t>(3)</a:t>
              </a:r>
            </a:p>
          </p:txBody>
        </p:sp>
        <p:sp>
          <p:nvSpPr>
            <p:cNvPr id="153" name="Rectangle 152">
              <a:extLst>
                <a:ext uri="{FF2B5EF4-FFF2-40B4-BE49-F238E27FC236}">
                  <a16:creationId xmlns:a16="http://schemas.microsoft.com/office/drawing/2014/main" id="{5ED0E1D8-9AE5-48B5-A9FD-B707BA7FCFE2}"/>
                </a:ext>
              </a:extLst>
            </p:cNvPr>
            <p:cNvSpPr/>
            <p:nvPr/>
          </p:nvSpPr>
          <p:spPr>
            <a:xfrm>
              <a:off x="875958" y="5473356"/>
              <a:ext cx="1371600" cy="822960"/>
            </a:xfrm>
            <a:prstGeom prst="rect">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bg1"/>
                  </a:solidFill>
                  <a:latin typeface="Arial" panose="020B0604020202020204" pitchFamily="34" charset="0"/>
                  <a:cs typeface="Arial" panose="020B0604020202020204" pitchFamily="34" charset="0"/>
                </a:rPr>
                <a:t>International Trade</a:t>
              </a:r>
            </a:p>
            <a:p>
              <a:pPr algn="ctr"/>
              <a:r>
                <a:rPr lang="en-US" sz="1100" dirty="0">
                  <a:solidFill>
                    <a:schemeClr val="bg1"/>
                  </a:solidFill>
                  <a:latin typeface="Arial" panose="020B0604020202020204" pitchFamily="34" charset="0"/>
                  <a:cs typeface="Arial" panose="020B0604020202020204" pitchFamily="34" charset="0"/>
                </a:rPr>
                <a:t>(2003)</a:t>
              </a:r>
            </a:p>
          </p:txBody>
        </p:sp>
        <p:sp>
          <p:nvSpPr>
            <p:cNvPr id="154" name="Rectangle 153">
              <a:extLst>
                <a:ext uri="{FF2B5EF4-FFF2-40B4-BE49-F238E27FC236}">
                  <a16:creationId xmlns:a16="http://schemas.microsoft.com/office/drawing/2014/main" id="{628AB32C-65F0-4FD1-A4A5-2C2B18C2381D}"/>
                </a:ext>
              </a:extLst>
            </p:cNvPr>
            <p:cNvSpPr/>
            <p:nvPr/>
          </p:nvSpPr>
          <p:spPr>
            <a:xfrm>
              <a:off x="2321856" y="5473356"/>
              <a:ext cx="1371600" cy="822960"/>
            </a:xfrm>
            <a:prstGeom prst="rect">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bg1"/>
                  </a:solidFill>
                  <a:latin typeface="Arial" panose="020B0604020202020204" pitchFamily="34" charset="0"/>
                  <a:cs typeface="Arial" panose="020B0604020202020204" pitchFamily="34" charset="0"/>
                </a:rPr>
                <a:t>Business Development &amp; Operations Administrator</a:t>
              </a:r>
            </a:p>
            <a:p>
              <a:pPr algn="ctr"/>
              <a:r>
                <a:rPr lang="en-US" sz="1100" dirty="0">
                  <a:solidFill>
                    <a:schemeClr val="bg1"/>
                  </a:solidFill>
                  <a:latin typeface="Arial" panose="020B0604020202020204" pitchFamily="34" charset="0"/>
                  <a:cs typeface="Arial" panose="020B0604020202020204" pitchFamily="34" charset="0"/>
                </a:rPr>
                <a:t>(3001)</a:t>
              </a:r>
            </a:p>
          </p:txBody>
        </p:sp>
        <p:sp>
          <p:nvSpPr>
            <p:cNvPr id="156" name="Rectangle 155">
              <a:extLst>
                <a:ext uri="{FF2B5EF4-FFF2-40B4-BE49-F238E27FC236}">
                  <a16:creationId xmlns:a16="http://schemas.microsoft.com/office/drawing/2014/main" id="{EF30A649-B189-4BAD-81B7-C32BF94BBE03}"/>
                </a:ext>
              </a:extLst>
            </p:cNvPr>
            <p:cNvSpPr/>
            <p:nvPr/>
          </p:nvSpPr>
          <p:spPr>
            <a:xfrm>
              <a:off x="7825392" y="4597100"/>
              <a:ext cx="1371600" cy="822960"/>
            </a:xfrm>
            <a:prstGeom prst="rect">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bg1"/>
                  </a:solidFill>
                  <a:latin typeface="Arial" panose="020B0604020202020204" pitchFamily="34" charset="0"/>
                  <a:cs typeface="Arial" panose="020B0604020202020204" pitchFamily="34" charset="0"/>
                </a:rPr>
                <a:t>Tourism Development</a:t>
              </a:r>
            </a:p>
            <a:p>
              <a:pPr algn="ctr"/>
              <a:r>
                <a:rPr lang="en-US" sz="1100" dirty="0">
                  <a:solidFill>
                    <a:schemeClr val="bg1"/>
                  </a:solidFill>
                  <a:latin typeface="Arial" panose="020B0604020202020204" pitchFamily="34" charset="0"/>
                  <a:cs typeface="Arial" panose="020B0604020202020204" pitchFamily="34" charset="0"/>
                </a:rPr>
                <a:t>(2006)</a:t>
              </a:r>
            </a:p>
          </p:txBody>
        </p:sp>
        <p:sp>
          <p:nvSpPr>
            <p:cNvPr id="159" name="Rectangle 158">
              <a:extLst>
                <a:ext uri="{FF2B5EF4-FFF2-40B4-BE49-F238E27FC236}">
                  <a16:creationId xmlns:a16="http://schemas.microsoft.com/office/drawing/2014/main" id="{9E7063F5-2EAE-4F13-8960-FEAF10E4D74C}"/>
                </a:ext>
              </a:extLst>
            </p:cNvPr>
            <p:cNvSpPr/>
            <p:nvPr/>
          </p:nvSpPr>
          <p:spPr>
            <a:xfrm>
              <a:off x="9259423" y="4597100"/>
              <a:ext cx="1371600" cy="822960"/>
            </a:xfrm>
            <a:prstGeom prst="rect">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bg1"/>
                  </a:solidFill>
                  <a:latin typeface="Arial" panose="020B0604020202020204" pitchFamily="34" charset="0"/>
                  <a:cs typeface="Arial" panose="020B0604020202020204" pitchFamily="34" charset="0"/>
                </a:rPr>
                <a:t>IGEM Program</a:t>
              </a:r>
            </a:p>
            <a:p>
              <a:pPr algn="ctr"/>
              <a:r>
                <a:rPr lang="en-US" sz="1100" dirty="0">
                  <a:solidFill>
                    <a:schemeClr val="bg1"/>
                  </a:solidFill>
                  <a:latin typeface="Arial" panose="020B0604020202020204" pitchFamily="34" charset="0"/>
                  <a:cs typeface="Arial" panose="020B0604020202020204" pitchFamily="34" charset="0"/>
                </a:rPr>
                <a:t>(2007)</a:t>
              </a:r>
            </a:p>
          </p:txBody>
        </p:sp>
        <p:cxnSp>
          <p:nvCxnSpPr>
            <p:cNvPr id="160" name="Straight Arrow Connector 159">
              <a:extLst>
                <a:ext uri="{FF2B5EF4-FFF2-40B4-BE49-F238E27FC236}">
                  <a16:creationId xmlns:a16="http://schemas.microsoft.com/office/drawing/2014/main" id="{08D57376-F317-4B55-A025-945CA3807451}"/>
                </a:ext>
              </a:extLst>
            </p:cNvPr>
            <p:cNvCxnSpPr>
              <a:cxnSpLocks/>
              <a:stCxn id="129" idx="2"/>
            </p:cNvCxnSpPr>
            <p:nvPr/>
          </p:nvCxnSpPr>
          <p:spPr>
            <a:xfrm>
              <a:off x="9973475" y="1777050"/>
              <a:ext cx="0" cy="365760"/>
            </a:xfrm>
            <a:prstGeom prst="straightConnector1">
              <a:avLst/>
            </a:prstGeom>
            <a:solidFill>
              <a:schemeClr val="bg1"/>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158" name="Rectangle 157">
              <a:extLst>
                <a:ext uri="{FF2B5EF4-FFF2-40B4-BE49-F238E27FC236}">
                  <a16:creationId xmlns:a16="http://schemas.microsoft.com/office/drawing/2014/main" id="{1D7182BD-4299-4B45-8867-79323B0ED2C1}"/>
                </a:ext>
              </a:extLst>
            </p:cNvPr>
            <p:cNvSpPr/>
            <p:nvPr/>
          </p:nvSpPr>
          <p:spPr>
            <a:xfrm>
              <a:off x="10702176" y="4597100"/>
              <a:ext cx="1371600" cy="822960"/>
            </a:xfrm>
            <a:prstGeom prst="rect">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bg1"/>
                  </a:solidFill>
                  <a:latin typeface="Arial" panose="020B0604020202020204" pitchFamily="34" charset="0"/>
                  <a:cs typeface="Arial" panose="020B0604020202020204" pitchFamily="34" charset="0"/>
                </a:rPr>
                <a:t>Public Information</a:t>
              </a:r>
            </a:p>
            <a:p>
              <a:pPr algn="ctr"/>
              <a:r>
                <a:rPr lang="en-US" sz="1100" dirty="0">
                  <a:solidFill>
                    <a:schemeClr val="bg1"/>
                  </a:solidFill>
                  <a:latin typeface="Arial" panose="020B0604020202020204" pitchFamily="34" charset="0"/>
                  <a:cs typeface="Arial" panose="020B0604020202020204" pitchFamily="34" charset="0"/>
                </a:rPr>
                <a:t>(2008)</a:t>
              </a:r>
            </a:p>
          </p:txBody>
        </p:sp>
        <p:sp>
          <p:nvSpPr>
            <p:cNvPr id="161" name="Rectangle 160">
              <a:extLst>
                <a:ext uri="{FF2B5EF4-FFF2-40B4-BE49-F238E27FC236}">
                  <a16:creationId xmlns:a16="http://schemas.microsoft.com/office/drawing/2014/main" id="{1674C568-30D4-4F03-92A5-C91034D2A579}"/>
                </a:ext>
              </a:extLst>
            </p:cNvPr>
            <p:cNvSpPr/>
            <p:nvPr/>
          </p:nvSpPr>
          <p:spPr>
            <a:xfrm>
              <a:off x="8561342" y="5473356"/>
              <a:ext cx="1371600" cy="822960"/>
            </a:xfrm>
            <a:prstGeom prst="rect">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bg1"/>
                  </a:solidFill>
                  <a:latin typeface="Arial" panose="020B0604020202020204" pitchFamily="34" charset="0"/>
                  <a:cs typeface="Arial" panose="020B0604020202020204" pitchFamily="34" charset="0"/>
                </a:rPr>
                <a:t>Sr. Advisor Econ Development Initiatives</a:t>
              </a:r>
            </a:p>
            <a:p>
              <a:pPr algn="ctr"/>
              <a:r>
                <a:rPr lang="en-US" sz="1100" dirty="0">
                  <a:solidFill>
                    <a:schemeClr val="bg1"/>
                  </a:solidFill>
                  <a:latin typeface="Arial" panose="020B0604020202020204" pitchFamily="34" charset="0"/>
                  <a:cs typeface="Arial" panose="020B0604020202020204" pitchFamily="34" charset="0"/>
                </a:rPr>
                <a:t>(2009)</a:t>
              </a:r>
            </a:p>
          </p:txBody>
        </p:sp>
        <p:sp>
          <p:nvSpPr>
            <p:cNvPr id="162" name="Rectangle 161">
              <a:extLst>
                <a:ext uri="{FF2B5EF4-FFF2-40B4-BE49-F238E27FC236}">
                  <a16:creationId xmlns:a16="http://schemas.microsoft.com/office/drawing/2014/main" id="{9199975F-FDE1-4126-983E-1BBF3941310E}"/>
                </a:ext>
              </a:extLst>
            </p:cNvPr>
            <p:cNvSpPr/>
            <p:nvPr/>
          </p:nvSpPr>
          <p:spPr>
            <a:xfrm>
              <a:off x="9989481" y="5473356"/>
              <a:ext cx="1371600" cy="822960"/>
            </a:xfrm>
            <a:prstGeom prst="rect">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bg1"/>
                  </a:solidFill>
                  <a:latin typeface="Arial" panose="020B0604020202020204" pitchFamily="34" charset="0"/>
                  <a:cs typeface="Arial" panose="020B0604020202020204" pitchFamily="34" charset="0"/>
                </a:rPr>
                <a:t>Marketing &amp; Innovation Administrator</a:t>
              </a:r>
            </a:p>
            <a:p>
              <a:pPr algn="ctr"/>
              <a:r>
                <a:rPr lang="en-US" sz="1100" dirty="0">
                  <a:solidFill>
                    <a:schemeClr val="bg1"/>
                  </a:solidFill>
                  <a:latin typeface="Arial" panose="020B0604020202020204" pitchFamily="34" charset="0"/>
                  <a:cs typeface="Arial" panose="020B0604020202020204" pitchFamily="34" charset="0"/>
                </a:rPr>
                <a:t>(3002)</a:t>
              </a:r>
            </a:p>
          </p:txBody>
        </p:sp>
        <p:cxnSp>
          <p:nvCxnSpPr>
            <p:cNvPr id="3" name="Straight Connector 2">
              <a:extLst>
                <a:ext uri="{FF2B5EF4-FFF2-40B4-BE49-F238E27FC236}">
                  <a16:creationId xmlns:a16="http://schemas.microsoft.com/office/drawing/2014/main" id="{418DFAB1-CD01-4C72-B285-960E848B765E}"/>
                </a:ext>
              </a:extLst>
            </p:cNvPr>
            <p:cNvCxnSpPr>
              <a:cxnSpLocks/>
            </p:cNvCxnSpPr>
            <p:nvPr/>
          </p:nvCxnSpPr>
          <p:spPr>
            <a:xfrm flipH="1">
              <a:off x="167390" y="4456668"/>
              <a:ext cx="4620240"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FDF3FA07-C85A-4ACC-B285-A17497EA0923}"/>
                </a:ext>
              </a:extLst>
            </p:cNvPr>
            <p:cNvCxnSpPr>
              <a:cxnSpLocks/>
            </p:cNvCxnSpPr>
            <p:nvPr/>
          </p:nvCxnSpPr>
          <p:spPr>
            <a:xfrm flipH="1">
              <a:off x="7817441" y="4456668"/>
              <a:ext cx="4248384"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1E51D91A-E567-44AB-A04B-F722B57302A7}"/>
                </a:ext>
              </a:extLst>
            </p:cNvPr>
            <p:cNvCxnSpPr>
              <a:cxnSpLocks/>
            </p:cNvCxnSpPr>
            <p:nvPr/>
          </p:nvCxnSpPr>
          <p:spPr>
            <a:xfrm flipH="1">
              <a:off x="7528594" y="2232517"/>
              <a:ext cx="3457701" cy="1"/>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954201A0-5425-4031-A4F6-CC887425A279}"/>
                </a:ext>
              </a:extLst>
            </p:cNvPr>
            <p:cNvSpPr txBox="1"/>
            <p:nvPr/>
          </p:nvSpPr>
          <p:spPr>
            <a:xfrm>
              <a:off x="4824712" y="2075649"/>
              <a:ext cx="2844396"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2 (</a:t>
              </a:r>
              <a:r>
                <a:rPr lang="en-US" sz="1400" b="1" i="1" dirty="0">
                  <a:solidFill>
                    <a:srgbClr val="002060"/>
                  </a:solidFill>
                  <a:latin typeface="Arial" panose="020B0604020202020204" pitchFamily="34" charset="0"/>
                  <a:cs typeface="Arial" panose="020B0604020202020204" pitchFamily="34" charset="0"/>
                </a:rPr>
                <a:t>Bureau</a:t>
              </a:r>
              <a:r>
                <a:rPr lang="en-US" sz="1400" b="1" dirty="0">
                  <a:solidFill>
                    <a:srgbClr val="002060"/>
                  </a:solidFill>
                  <a:latin typeface="Arial" panose="020B0604020202020204" pitchFamily="34" charset="0"/>
                  <a:cs typeface="Arial" panose="020B0604020202020204" pitchFamily="34" charset="0"/>
                </a:rPr>
                <a:t>)</a:t>
              </a:r>
            </a:p>
            <a:p>
              <a:endParaRPr lang="en-US" sz="1400" dirty="0"/>
            </a:p>
          </p:txBody>
        </p:sp>
        <p:cxnSp>
          <p:nvCxnSpPr>
            <p:cNvPr id="32" name="Straight Connector 31">
              <a:extLst>
                <a:ext uri="{FF2B5EF4-FFF2-40B4-BE49-F238E27FC236}">
                  <a16:creationId xmlns:a16="http://schemas.microsoft.com/office/drawing/2014/main" id="{F94D832E-71F5-402E-8348-4931AEB02689}"/>
                </a:ext>
              </a:extLst>
            </p:cNvPr>
            <p:cNvCxnSpPr>
              <a:cxnSpLocks/>
            </p:cNvCxnSpPr>
            <p:nvPr/>
          </p:nvCxnSpPr>
          <p:spPr>
            <a:xfrm flipH="1" flipV="1">
              <a:off x="1349137" y="2232816"/>
              <a:ext cx="3645128" cy="1"/>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sp>
          <p:nvSpPr>
            <p:cNvPr id="33" name="Rectangle 32">
              <a:extLst>
                <a:ext uri="{FF2B5EF4-FFF2-40B4-BE49-F238E27FC236}">
                  <a16:creationId xmlns:a16="http://schemas.microsoft.com/office/drawing/2014/main" id="{1F087CFE-1E80-44B6-BEE8-6836D54836D2}"/>
                </a:ext>
              </a:extLst>
            </p:cNvPr>
            <p:cNvSpPr/>
            <p:nvPr/>
          </p:nvSpPr>
          <p:spPr>
            <a:xfrm>
              <a:off x="1349137" y="2318112"/>
              <a:ext cx="2011680" cy="559532"/>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Business Dev &amp; Ops Administration </a:t>
              </a:r>
            </a:p>
            <a:p>
              <a:pPr algn="ctr"/>
              <a:r>
                <a:rPr lang="en-US" sz="1200" dirty="0">
                  <a:solidFill>
                    <a:schemeClr val="tx1"/>
                  </a:solidFill>
                  <a:latin typeface="Arial" panose="020B0604020202020204" pitchFamily="34" charset="0"/>
                  <a:cs typeface="Arial" panose="020B0604020202020204" pitchFamily="34" charset="0"/>
                </a:rPr>
                <a:t>(10)</a:t>
              </a:r>
            </a:p>
          </p:txBody>
        </p:sp>
        <p:sp>
          <p:nvSpPr>
            <p:cNvPr id="35" name="Rectangle 34">
              <a:extLst>
                <a:ext uri="{FF2B5EF4-FFF2-40B4-BE49-F238E27FC236}">
                  <a16:creationId xmlns:a16="http://schemas.microsoft.com/office/drawing/2014/main" id="{37535195-532C-4471-9403-AFE3A8EE6196}"/>
                </a:ext>
              </a:extLst>
            </p:cNvPr>
            <p:cNvSpPr/>
            <p:nvPr/>
          </p:nvSpPr>
          <p:spPr>
            <a:xfrm>
              <a:off x="5180956" y="2373293"/>
              <a:ext cx="2011680" cy="559532"/>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Director</a:t>
              </a:r>
            </a:p>
            <a:p>
              <a:pPr algn="ctr"/>
              <a:r>
                <a:rPr lang="en-US" sz="1200" dirty="0">
                  <a:solidFill>
                    <a:schemeClr val="tx1"/>
                  </a:solidFill>
                  <a:latin typeface="Arial" panose="020B0604020202020204" pitchFamily="34" charset="0"/>
                  <a:cs typeface="Arial" panose="020B0604020202020204" pitchFamily="34" charset="0"/>
                </a:rPr>
                <a:t>(20)</a:t>
              </a:r>
            </a:p>
          </p:txBody>
        </p:sp>
        <p:sp>
          <p:nvSpPr>
            <p:cNvPr id="36" name="Rectangle 35">
              <a:extLst>
                <a:ext uri="{FF2B5EF4-FFF2-40B4-BE49-F238E27FC236}">
                  <a16:creationId xmlns:a16="http://schemas.microsoft.com/office/drawing/2014/main" id="{DDDB8940-12B8-443B-80A0-3983F0C01A03}"/>
                </a:ext>
              </a:extLst>
            </p:cNvPr>
            <p:cNvSpPr/>
            <p:nvPr/>
          </p:nvSpPr>
          <p:spPr>
            <a:xfrm>
              <a:off x="8974615" y="2345703"/>
              <a:ext cx="2011680" cy="559532"/>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Marketing &amp; Administration</a:t>
              </a:r>
            </a:p>
            <a:p>
              <a:pPr algn="ctr"/>
              <a:r>
                <a:rPr lang="en-US" sz="1200" dirty="0">
                  <a:solidFill>
                    <a:schemeClr val="tx1"/>
                  </a:solidFill>
                  <a:latin typeface="Arial" panose="020B0604020202020204" pitchFamily="34" charset="0"/>
                  <a:cs typeface="Arial" panose="020B0604020202020204" pitchFamily="34" charset="0"/>
                </a:rPr>
                <a:t>(30)</a:t>
              </a:r>
            </a:p>
          </p:txBody>
        </p:sp>
        <p:sp>
          <p:nvSpPr>
            <p:cNvPr id="41" name="TextBox 40">
              <a:extLst>
                <a:ext uri="{FF2B5EF4-FFF2-40B4-BE49-F238E27FC236}">
                  <a16:creationId xmlns:a16="http://schemas.microsoft.com/office/drawing/2014/main" id="{4B8E3591-D65B-4725-92BA-E4B7D05DCD1B}"/>
                </a:ext>
              </a:extLst>
            </p:cNvPr>
            <p:cNvSpPr txBox="1"/>
            <p:nvPr/>
          </p:nvSpPr>
          <p:spPr>
            <a:xfrm>
              <a:off x="4422561" y="3207000"/>
              <a:ext cx="3631604"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3 (</a:t>
              </a:r>
              <a:r>
                <a:rPr lang="en-US" sz="1400" b="1" i="1" dirty="0">
                  <a:solidFill>
                    <a:srgbClr val="002060"/>
                  </a:solidFill>
                  <a:latin typeface="Arial" panose="020B0604020202020204" pitchFamily="34" charset="0"/>
                  <a:cs typeface="Arial" panose="020B0604020202020204" pitchFamily="34" charset="0"/>
                </a:rPr>
                <a:t>Section</a:t>
              </a:r>
              <a:r>
                <a:rPr lang="en-US" sz="1400" b="1" dirty="0">
                  <a:solidFill>
                    <a:srgbClr val="002060"/>
                  </a:solidFill>
                  <a:latin typeface="Arial" panose="020B0604020202020204" pitchFamily="34" charset="0"/>
                  <a:cs typeface="Arial" panose="020B0604020202020204" pitchFamily="34" charset="0"/>
                </a:rPr>
                <a:t>)</a:t>
              </a:r>
            </a:p>
            <a:p>
              <a:endParaRPr lang="en-US" sz="1400" dirty="0"/>
            </a:p>
          </p:txBody>
        </p:sp>
        <p:cxnSp>
          <p:nvCxnSpPr>
            <p:cNvPr id="43" name="Straight Connector 42">
              <a:extLst>
                <a:ext uri="{FF2B5EF4-FFF2-40B4-BE49-F238E27FC236}">
                  <a16:creationId xmlns:a16="http://schemas.microsoft.com/office/drawing/2014/main" id="{B4F2A9C2-D869-4E55-9E97-FE4FC9D95923}"/>
                </a:ext>
              </a:extLst>
            </p:cNvPr>
            <p:cNvCxnSpPr>
              <a:cxnSpLocks/>
            </p:cNvCxnSpPr>
            <p:nvPr/>
          </p:nvCxnSpPr>
          <p:spPr>
            <a:xfrm flipH="1">
              <a:off x="1349137" y="3369869"/>
              <a:ext cx="3600908"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E0AF9CC4-9C05-4A9D-8767-CCC9E21BF023}"/>
                </a:ext>
              </a:extLst>
            </p:cNvPr>
            <p:cNvCxnSpPr>
              <a:cxnSpLocks/>
            </p:cNvCxnSpPr>
            <p:nvPr/>
          </p:nvCxnSpPr>
          <p:spPr>
            <a:xfrm flipH="1">
              <a:off x="7517118" y="3369869"/>
              <a:ext cx="3469177"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45" name="Straight Arrow Connector 44">
              <a:extLst>
                <a:ext uri="{FF2B5EF4-FFF2-40B4-BE49-F238E27FC236}">
                  <a16:creationId xmlns:a16="http://schemas.microsoft.com/office/drawing/2014/main" id="{AC6A8059-8B27-42FD-A84E-F8095D59DEEB}"/>
                </a:ext>
              </a:extLst>
            </p:cNvPr>
            <p:cNvCxnSpPr>
              <a:cxnSpLocks/>
            </p:cNvCxnSpPr>
            <p:nvPr/>
          </p:nvCxnSpPr>
          <p:spPr>
            <a:xfrm>
              <a:off x="6222126" y="2932825"/>
              <a:ext cx="0" cy="365760"/>
            </a:xfrm>
            <a:prstGeom prst="straightConnector1">
              <a:avLst/>
            </a:prstGeom>
            <a:solidFill>
              <a:schemeClr val="bg1"/>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BD4236CA-66A7-48BD-98CB-9896AF213906}"/>
                </a:ext>
              </a:extLst>
            </p:cNvPr>
            <p:cNvCxnSpPr>
              <a:cxnSpLocks/>
            </p:cNvCxnSpPr>
            <p:nvPr/>
          </p:nvCxnSpPr>
          <p:spPr>
            <a:xfrm>
              <a:off x="2329449" y="2877644"/>
              <a:ext cx="0" cy="365760"/>
            </a:xfrm>
            <a:prstGeom prst="straightConnector1">
              <a:avLst/>
            </a:prstGeom>
            <a:solidFill>
              <a:schemeClr val="bg1"/>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a:extLst>
                <a:ext uri="{FF2B5EF4-FFF2-40B4-BE49-F238E27FC236}">
                  <a16:creationId xmlns:a16="http://schemas.microsoft.com/office/drawing/2014/main" id="{1C54A4F0-EE19-4CB0-86DA-7E280D55A59E}"/>
                </a:ext>
              </a:extLst>
            </p:cNvPr>
            <p:cNvCxnSpPr>
              <a:cxnSpLocks/>
            </p:cNvCxnSpPr>
            <p:nvPr/>
          </p:nvCxnSpPr>
          <p:spPr>
            <a:xfrm>
              <a:off x="9989481" y="2896791"/>
              <a:ext cx="0" cy="365760"/>
            </a:xfrm>
            <a:prstGeom prst="straightConnector1">
              <a:avLst/>
            </a:prstGeom>
            <a:solidFill>
              <a:schemeClr val="bg1"/>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49" name="Rectangle 48">
              <a:extLst>
                <a:ext uri="{FF2B5EF4-FFF2-40B4-BE49-F238E27FC236}">
                  <a16:creationId xmlns:a16="http://schemas.microsoft.com/office/drawing/2014/main" id="{EBDF4136-0A19-4180-A349-F433D1B50B69}"/>
                </a:ext>
              </a:extLst>
            </p:cNvPr>
            <p:cNvSpPr/>
            <p:nvPr/>
          </p:nvSpPr>
          <p:spPr>
            <a:xfrm>
              <a:off x="1349137" y="3462079"/>
              <a:ext cx="2011680" cy="559532"/>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Business Dev &amp; Ops Administration </a:t>
              </a:r>
            </a:p>
            <a:p>
              <a:pPr algn="ctr"/>
              <a:r>
                <a:rPr lang="en-US" sz="1200" dirty="0">
                  <a:solidFill>
                    <a:schemeClr val="tx1"/>
                  </a:solidFill>
                  <a:latin typeface="Arial" panose="020B0604020202020204" pitchFamily="34" charset="0"/>
                  <a:cs typeface="Arial" panose="020B0604020202020204" pitchFamily="34" charset="0"/>
                </a:rPr>
                <a:t>(100)</a:t>
              </a:r>
            </a:p>
          </p:txBody>
        </p:sp>
        <p:sp>
          <p:nvSpPr>
            <p:cNvPr id="50" name="Rectangle 49">
              <a:extLst>
                <a:ext uri="{FF2B5EF4-FFF2-40B4-BE49-F238E27FC236}">
                  <a16:creationId xmlns:a16="http://schemas.microsoft.com/office/drawing/2014/main" id="{2C7D6102-FE22-4BC9-B92C-7C4120847439}"/>
                </a:ext>
              </a:extLst>
            </p:cNvPr>
            <p:cNvSpPr/>
            <p:nvPr/>
          </p:nvSpPr>
          <p:spPr>
            <a:xfrm>
              <a:off x="5180956" y="3470261"/>
              <a:ext cx="2011680" cy="559532"/>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Director</a:t>
              </a:r>
            </a:p>
            <a:p>
              <a:pPr algn="ctr"/>
              <a:r>
                <a:rPr lang="en-US" sz="1200" dirty="0">
                  <a:solidFill>
                    <a:schemeClr val="tx1"/>
                  </a:solidFill>
                  <a:latin typeface="Arial" panose="020B0604020202020204" pitchFamily="34" charset="0"/>
                  <a:cs typeface="Arial" panose="020B0604020202020204" pitchFamily="34" charset="0"/>
                </a:rPr>
                <a:t>(200)</a:t>
              </a:r>
            </a:p>
          </p:txBody>
        </p:sp>
        <p:sp>
          <p:nvSpPr>
            <p:cNvPr id="51" name="Rectangle 50">
              <a:extLst>
                <a:ext uri="{FF2B5EF4-FFF2-40B4-BE49-F238E27FC236}">
                  <a16:creationId xmlns:a16="http://schemas.microsoft.com/office/drawing/2014/main" id="{87CE9AB8-F891-47D9-A3D1-40034D4D1F7A}"/>
                </a:ext>
              </a:extLst>
            </p:cNvPr>
            <p:cNvSpPr/>
            <p:nvPr/>
          </p:nvSpPr>
          <p:spPr>
            <a:xfrm>
              <a:off x="8974615" y="3478444"/>
              <a:ext cx="2011680" cy="559532"/>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Marketing &amp; Administration</a:t>
              </a:r>
            </a:p>
            <a:p>
              <a:pPr algn="ctr"/>
              <a:r>
                <a:rPr lang="en-US" sz="1200" dirty="0">
                  <a:solidFill>
                    <a:schemeClr val="tx1"/>
                  </a:solidFill>
                  <a:latin typeface="Arial" panose="020B0604020202020204" pitchFamily="34" charset="0"/>
                  <a:cs typeface="Arial" panose="020B0604020202020204" pitchFamily="34" charset="0"/>
                </a:rPr>
                <a:t>(300)</a:t>
              </a:r>
            </a:p>
          </p:txBody>
        </p:sp>
        <p:cxnSp>
          <p:nvCxnSpPr>
            <p:cNvPr id="52" name="Straight Arrow Connector 51">
              <a:extLst>
                <a:ext uri="{FF2B5EF4-FFF2-40B4-BE49-F238E27FC236}">
                  <a16:creationId xmlns:a16="http://schemas.microsoft.com/office/drawing/2014/main" id="{E674F8D5-09F6-48B0-86AE-351678CD2143}"/>
                </a:ext>
              </a:extLst>
            </p:cNvPr>
            <p:cNvCxnSpPr>
              <a:cxnSpLocks/>
            </p:cNvCxnSpPr>
            <p:nvPr/>
          </p:nvCxnSpPr>
          <p:spPr>
            <a:xfrm>
              <a:off x="2321856" y="4033616"/>
              <a:ext cx="0" cy="365760"/>
            </a:xfrm>
            <a:prstGeom prst="straightConnector1">
              <a:avLst/>
            </a:prstGeom>
            <a:solidFill>
              <a:schemeClr val="bg1"/>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54" name="Straight Arrow Connector 53">
              <a:extLst>
                <a:ext uri="{FF2B5EF4-FFF2-40B4-BE49-F238E27FC236}">
                  <a16:creationId xmlns:a16="http://schemas.microsoft.com/office/drawing/2014/main" id="{91ED47A0-82F7-4F62-BBBD-DAC956541065}"/>
                </a:ext>
              </a:extLst>
            </p:cNvPr>
            <p:cNvCxnSpPr>
              <a:cxnSpLocks/>
            </p:cNvCxnSpPr>
            <p:nvPr/>
          </p:nvCxnSpPr>
          <p:spPr>
            <a:xfrm>
              <a:off x="10007530" y="4021610"/>
              <a:ext cx="0" cy="365760"/>
            </a:xfrm>
            <a:prstGeom prst="straightConnector1">
              <a:avLst/>
            </a:prstGeom>
            <a:solidFill>
              <a:schemeClr val="bg1"/>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59" name="Straight Arrow Connector 58">
              <a:extLst>
                <a:ext uri="{FF2B5EF4-FFF2-40B4-BE49-F238E27FC236}">
                  <a16:creationId xmlns:a16="http://schemas.microsoft.com/office/drawing/2014/main" id="{2AB28EA8-7753-4FBD-A5EB-563E64165197}"/>
                </a:ext>
              </a:extLst>
            </p:cNvPr>
            <p:cNvCxnSpPr>
              <a:cxnSpLocks/>
            </p:cNvCxnSpPr>
            <p:nvPr/>
          </p:nvCxnSpPr>
          <p:spPr>
            <a:xfrm>
              <a:off x="6193613" y="4033616"/>
              <a:ext cx="0" cy="320040"/>
            </a:xfrm>
            <a:prstGeom prst="straightConnector1">
              <a:avLst/>
            </a:prstGeom>
            <a:solidFill>
              <a:schemeClr val="bg1"/>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grpSp>
      <p:sp>
        <p:nvSpPr>
          <p:cNvPr id="53" name="TextBox 52">
            <a:extLst>
              <a:ext uri="{FF2B5EF4-FFF2-40B4-BE49-F238E27FC236}">
                <a16:creationId xmlns:a16="http://schemas.microsoft.com/office/drawing/2014/main" id="{EEFF2620-CC06-4072-BFD3-E770DCB48563}"/>
              </a:ext>
            </a:extLst>
          </p:cNvPr>
          <p:cNvSpPr txBox="1"/>
          <p:nvPr/>
        </p:nvSpPr>
        <p:spPr>
          <a:xfrm>
            <a:off x="295275" y="142875"/>
            <a:ext cx="11410950" cy="738664"/>
          </a:xfrm>
          <a:prstGeom prst="rect">
            <a:avLst/>
          </a:prstGeom>
          <a:noFill/>
        </p:spPr>
        <p:txBody>
          <a:bodyPr wrap="square" rtlCol="0">
            <a:spAutoFit/>
          </a:bodyPr>
          <a:lstStyle/>
          <a:p>
            <a:r>
              <a:rPr lang="en-US" sz="4200" dirty="0">
                <a:latin typeface="Arial" panose="020B0604020202020204" pitchFamily="34" charset="0"/>
                <a:cs typeface="Arial" panose="020B0604020202020204" pitchFamily="34" charset="0"/>
              </a:rPr>
              <a:t>Organizational Unit – Dept. of Commerce</a:t>
            </a:r>
          </a:p>
        </p:txBody>
      </p:sp>
      <p:sp>
        <p:nvSpPr>
          <p:cNvPr id="4" name="Slide Number Placeholder 3">
            <a:extLst>
              <a:ext uri="{FF2B5EF4-FFF2-40B4-BE49-F238E27FC236}">
                <a16:creationId xmlns:a16="http://schemas.microsoft.com/office/drawing/2014/main" id="{2AE04CC6-327A-4A4E-BDD9-053809962E17}"/>
              </a:ext>
            </a:extLst>
          </p:cNvPr>
          <p:cNvSpPr>
            <a:spLocks noGrp="1"/>
          </p:cNvSpPr>
          <p:nvPr>
            <p:ph type="sldNum" sz="quarter" idx="16"/>
          </p:nvPr>
        </p:nvSpPr>
        <p:spPr/>
        <p:txBody>
          <a:bodyPr/>
          <a:lstStyle/>
          <a:p>
            <a:fld id="{DE393ED9-3FAE-4C9F-B5CF-D8F31E5991EB}" type="slidenum">
              <a:rPr lang="en-US" smtClean="0"/>
              <a:pPr/>
              <a:t>13</a:t>
            </a:fld>
            <a:endParaRPr lang="en-US" dirty="0"/>
          </a:p>
        </p:txBody>
      </p:sp>
    </p:spTree>
    <p:extLst>
      <p:ext uri="{BB962C8B-B14F-4D97-AF65-F5344CB8AC3E}">
        <p14:creationId xmlns:p14="http://schemas.microsoft.com/office/powerpoint/2010/main" val="3311017499"/>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F32DDC2E-9BA8-4C70-9341-D7983A0AB120}"/>
              </a:ext>
            </a:extLst>
          </p:cNvPr>
          <p:cNvGrpSpPr/>
          <p:nvPr/>
        </p:nvGrpSpPr>
        <p:grpSpPr>
          <a:xfrm>
            <a:off x="948639" y="950685"/>
            <a:ext cx="10220364" cy="5014071"/>
            <a:chOff x="948639" y="950685"/>
            <a:chExt cx="10220364" cy="5014071"/>
          </a:xfrm>
        </p:grpSpPr>
        <p:sp>
          <p:nvSpPr>
            <p:cNvPr id="111" name="TextBox 110">
              <a:extLst>
                <a:ext uri="{FF2B5EF4-FFF2-40B4-BE49-F238E27FC236}">
                  <a16:creationId xmlns:a16="http://schemas.microsoft.com/office/drawing/2014/main" id="{78B2C756-3F71-4126-88C4-F480B1CDC009}"/>
                </a:ext>
              </a:extLst>
            </p:cNvPr>
            <p:cNvSpPr txBox="1"/>
            <p:nvPr/>
          </p:nvSpPr>
          <p:spPr>
            <a:xfrm>
              <a:off x="4280198" y="950685"/>
              <a:ext cx="3631604"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1 (</a:t>
              </a:r>
              <a:r>
                <a:rPr lang="en-US" sz="1400" b="1" i="1" dirty="0">
                  <a:solidFill>
                    <a:srgbClr val="002060"/>
                  </a:solidFill>
                  <a:latin typeface="Arial" panose="020B0604020202020204" pitchFamily="34" charset="0"/>
                  <a:cs typeface="Arial" panose="020B0604020202020204" pitchFamily="34" charset="0"/>
                </a:rPr>
                <a:t>Division</a:t>
              </a:r>
              <a:r>
                <a:rPr lang="en-US" sz="1400" b="1" dirty="0">
                  <a:solidFill>
                    <a:srgbClr val="002060"/>
                  </a:solidFill>
                  <a:latin typeface="Arial" panose="020B0604020202020204" pitchFamily="34" charset="0"/>
                  <a:cs typeface="Arial" panose="020B0604020202020204" pitchFamily="34" charset="0"/>
                </a:rPr>
                <a:t>)</a:t>
              </a:r>
            </a:p>
            <a:p>
              <a:endParaRPr lang="en-US" sz="1400" dirty="0"/>
            </a:p>
          </p:txBody>
        </p:sp>
        <p:sp>
          <p:nvSpPr>
            <p:cNvPr id="114" name="TextBox 113">
              <a:extLst>
                <a:ext uri="{FF2B5EF4-FFF2-40B4-BE49-F238E27FC236}">
                  <a16:creationId xmlns:a16="http://schemas.microsoft.com/office/drawing/2014/main" id="{18AED82F-9669-4816-8E38-8D7033F20E36}"/>
                </a:ext>
              </a:extLst>
            </p:cNvPr>
            <p:cNvSpPr txBox="1"/>
            <p:nvPr/>
          </p:nvSpPr>
          <p:spPr>
            <a:xfrm>
              <a:off x="4652488" y="2212503"/>
              <a:ext cx="2771845"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2 (</a:t>
              </a:r>
              <a:r>
                <a:rPr lang="en-US" sz="1400" b="1" i="1" dirty="0">
                  <a:solidFill>
                    <a:srgbClr val="002060"/>
                  </a:solidFill>
                  <a:latin typeface="Arial" panose="020B0604020202020204" pitchFamily="34" charset="0"/>
                  <a:cs typeface="Arial" panose="020B0604020202020204" pitchFamily="34" charset="0"/>
                </a:rPr>
                <a:t>Bureau</a:t>
              </a:r>
              <a:r>
                <a:rPr lang="en-US" sz="1400" b="1" dirty="0">
                  <a:solidFill>
                    <a:srgbClr val="002060"/>
                  </a:solidFill>
                  <a:latin typeface="Arial" panose="020B0604020202020204" pitchFamily="34" charset="0"/>
                  <a:cs typeface="Arial" panose="020B0604020202020204" pitchFamily="34" charset="0"/>
                </a:rPr>
                <a:t>)</a:t>
              </a:r>
            </a:p>
            <a:p>
              <a:endParaRPr lang="en-US" sz="1400" dirty="0"/>
            </a:p>
          </p:txBody>
        </p:sp>
        <p:sp>
          <p:nvSpPr>
            <p:cNvPr id="94" name="Rectangle 93">
              <a:extLst>
                <a:ext uri="{FF2B5EF4-FFF2-40B4-BE49-F238E27FC236}">
                  <a16:creationId xmlns:a16="http://schemas.microsoft.com/office/drawing/2014/main" id="{D2D1D732-6E5A-4C24-AE72-CE9F2D2C3AAB}"/>
                </a:ext>
              </a:extLst>
            </p:cNvPr>
            <p:cNvSpPr/>
            <p:nvPr/>
          </p:nvSpPr>
          <p:spPr>
            <a:xfrm>
              <a:off x="1588886" y="2493667"/>
              <a:ext cx="1463040" cy="548640"/>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Arial" panose="020B0604020202020204" pitchFamily="34" charset="0"/>
                  <a:cs typeface="Arial" panose="020B0604020202020204" pitchFamily="34" charset="0"/>
                </a:rPr>
                <a:t>UI Adjudication Bureau</a:t>
              </a:r>
            </a:p>
            <a:p>
              <a:pPr algn="ctr"/>
              <a:r>
                <a:rPr lang="en-US" sz="1100" dirty="0">
                  <a:solidFill>
                    <a:schemeClr val="tx1"/>
                  </a:solidFill>
                  <a:latin typeface="Arial" panose="020B0604020202020204" pitchFamily="34" charset="0"/>
                  <a:cs typeface="Arial" panose="020B0604020202020204" pitchFamily="34" charset="0"/>
                </a:rPr>
                <a:t>(21)</a:t>
              </a:r>
            </a:p>
          </p:txBody>
        </p:sp>
        <p:sp>
          <p:nvSpPr>
            <p:cNvPr id="102" name="Rectangle 101">
              <a:extLst>
                <a:ext uri="{FF2B5EF4-FFF2-40B4-BE49-F238E27FC236}">
                  <a16:creationId xmlns:a16="http://schemas.microsoft.com/office/drawing/2014/main" id="{ADA10BB9-5107-4039-B322-B419950FD68E}"/>
                </a:ext>
              </a:extLst>
            </p:cNvPr>
            <p:cNvSpPr/>
            <p:nvPr/>
          </p:nvSpPr>
          <p:spPr>
            <a:xfrm>
              <a:off x="5334035" y="2493667"/>
              <a:ext cx="1463040" cy="548640"/>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Arial" panose="020B0604020202020204" pitchFamily="34" charset="0"/>
                  <a:cs typeface="Arial" panose="020B0604020202020204" pitchFamily="34" charset="0"/>
                </a:rPr>
                <a:t>UI Benefits Technical Bureau</a:t>
              </a:r>
            </a:p>
            <a:p>
              <a:pPr algn="ctr"/>
              <a:r>
                <a:rPr lang="en-US" sz="1100" dirty="0">
                  <a:solidFill>
                    <a:schemeClr val="tx1"/>
                  </a:solidFill>
                  <a:latin typeface="Arial" panose="020B0604020202020204" pitchFamily="34" charset="0"/>
                  <a:cs typeface="Arial" panose="020B0604020202020204" pitchFamily="34" charset="0"/>
                </a:rPr>
                <a:t>(22)</a:t>
              </a:r>
            </a:p>
          </p:txBody>
        </p:sp>
        <p:cxnSp>
          <p:nvCxnSpPr>
            <p:cNvPr id="104" name="Straight Arrow Connector 103">
              <a:extLst>
                <a:ext uri="{FF2B5EF4-FFF2-40B4-BE49-F238E27FC236}">
                  <a16:creationId xmlns:a16="http://schemas.microsoft.com/office/drawing/2014/main" id="{4212A8F0-C45A-48D6-A9BF-31F73EFBE319}"/>
                </a:ext>
              </a:extLst>
            </p:cNvPr>
            <p:cNvCxnSpPr>
              <a:cxnSpLocks/>
            </p:cNvCxnSpPr>
            <p:nvPr/>
          </p:nvCxnSpPr>
          <p:spPr>
            <a:xfrm>
              <a:off x="6057154" y="1738658"/>
              <a:ext cx="0" cy="457200"/>
            </a:xfrm>
            <a:prstGeom prst="straightConnector1">
              <a:avLst/>
            </a:prstGeom>
            <a:solidFill>
              <a:schemeClr val="accent4">
                <a:lumMod val="20000"/>
                <a:lumOff val="8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452EDACD-F2E6-47D7-8B28-E9735E460670}"/>
                </a:ext>
              </a:extLst>
            </p:cNvPr>
            <p:cNvGrpSpPr/>
            <p:nvPr/>
          </p:nvGrpSpPr>
          <p:grpSpPr>
            <a:xfrm>
              <a:off x="976234" y="1271695"/>
              <a:ext cx="10170259" cy="568558"/>
              <a:chOff x="1159761" y="1470466"/>
              <a:chExt cx="10170259" cy="568558"/>
            </a:xfrm>
          </p:grpSpPr>
          <p:sp>
            <p:nvSpPr>
              <p:cNvPr id="42" name="Rectangle 41">
                <a:extLst>
                  <a:ext uri="{FF2B5EF4-FFF2-40B4-BE49-F238E27FC236}">
                    <a16:creationId xmlns:a16="http://schemas.microsoft.com/office/drawing/2014/main" id="{E972637B-0B5B-41BF-B0B4-7514822687AF}"/>
                  </a:ext>
                </a:extLst>
              </p:cNvPr>
              <p:cNvSpPr/>
              <p:nvPr/>
            </p:nvSpPr>
            <p:spPr>
              <a:xfrm>
                <a:off x="1159761" y="1470466"/>
                <a:ext cx="2650286" cy="559532"/>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Accounting/HR/Workforce Division</a:t>
                </a:r>
              </a:p>
              <a:p>
                <a:pPr algn="ctr"/>
                <a:r>
                  <a:rPr lang="en-US" sz="1200" dirty="0">
                    <a:solidFill>
                      <a:schemeClr val="tx1"/>
                    </a:solidFill>
                    <a:latin typeface="Arial" panose="020B0604020202020204" pitchFamily="34" charset="0"/>
                    <a:cs typeface="Arial" panose="020B0604020202020204" pitchFamily="34" charset="0"/>
                  </a:rPr>
                  <a:t>(1)</a:t>
                </a:r>
              </a:p>
            </p:txBody>
          </p:sp>
          <p:sp>
            <p:nvSpPr>
              <p:cNvPr id="84" name="Rectangle 83">
                <a:extLst>
                  <a:ext uri="{FF2B5EF4-FFF2-40B4-BE49-F238E27FC236}">
                    <a16:creationId xmlns:a16="http://schemas.microsoft.com/office/drawing/2014/main" id="{516AB28B-5080-497D-B807-F44F05706CBE}"/>
                  </a:ext>
                </a:extLst>
              </p:cNvPr>
              <p:cNvSpPr/>
              <p:nvPr/>
            </p:nvSpPr>
            <p:spPr>
              <a:xfrm>
                <a:off x="4877438" y="1479492"/>
                <a:ext cx="2650285" cy="559532"/>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UI/IT/DDS Division</a:t>
                </a:r>
              </a:p>
              <a:p>
                <a:pPr algn="ctr"/>
                <a:r>
                  <a:rPr lang="en-US" sz="1200" dirty="0">
                    <a:solidFill>
                      <a:schemeClr val="tx1"/>
                    </a:solidFill>
                    <a:latin typeface="Arial" panose="020B0604020202020204" pitchFamily="34" charset="0"/>
                    <a:cs typeface="Arial" panose="020B0604020202020204" pitchFamily="34" charset="0"/>
                  </a:rPr>
                  <a:t>(2)</a:t>
                </a:r>
              </a:p>
            </p:txBody>
          </p:sp>
          <p:sp>
            <p:nvSpPr>
              <p:cNvPr id="129" name="Rectangle 128">
                <a:extLst>
                  <a:ext uri="{FF2B5EF4-FFF2-40B4-BE49-F238E27FC236}">
                    <a16:creationId xmlns:a16="http://schemas.microsoft.com/office/drawing/2014/main" id="{D7B63B46-3B7B-4109-B76C-72302A0A6F1F}"/>
                  </a:ext>
                </a:extLst>
              </p:cNvPr>
              <p:cNvSpPr/>
              <p:nvPr/>
            </p:nvSpPr>
            <p:spPr>
              <a:xfrm>
                <a:off x="8679735" y="1474979"/>
                <a:ext cx="2650285" cy="559532"/>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R&amp;A/Comms/Appeals/Labor Econ Division</a:t>
                </a:r>
              </a:p>
              <a:p>
                <a:pPr algn="ctr"/>
                <a:r>
                  <a:rPr lang="en-US" sz="1200" dirty="0">
                    <a:solidFill>
                      <a:schemeClr val="tx1"/>
                    </a:solidFill>
                    <a:latin typeface="Arial" panose="020B0604020202020204" pitchFamily="34" charset="0"/>
                    <a:cs typeface="Arial" panose="020B0604020202020204" pitchFamily="34" charset="0"/>
                  </a:rPr>
                  <a:t>(3)</a:t>
                </a:r>
              </a:p>
            </p:txBody>
          </p:sp>
        </p:grpSp>
        <p:sp>
          <p:nvSpPr>
            <p:cNvPr id="159" name="Rectangle 158">
              <a:extLst>
                <a:ext uri="{FF2B5EF4-FFF2-40B4-BE49-F238E27FC236}">
                  <a16:creationId xmlns:a16="http://schemas.microsoft.com/office/drawing/2014/main" id="{9E7063F5-2EAE-4F13-8960-FEAF10E4D74C}"/>
                </a:ext>
              </a:extLst>
            </p:cNvPr>
            <p:cNvSpPr/>
            <p:nvPr/>
          </p:nvSpPr>
          <p:spPr>
            <a:xfrm>
              <a:off x="9154532" y="2493667"/>
              <a:ext cx="1463040" cy="548640"/>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Arial" panose="020B0604020202020204" pitchFamily="34" charset="0"/>
                  <a:cs typeface="Arial" panose="020B0604020202020204" pitchFamily="34" charset="0"/>
                </a:rPr>
                <a:t>UI Compliance Bureau</a:t>
              </a:r>
            </a:p>
            <a:p>
              <a:pPr algn="ctr"/>
              <a:r>
                <a:rPr lang="en-US" sz="1100" dirty="0">
                  <a:solidFill>
                    <a:schemeClr val="tx1"/>
                  </a:solidFill>
                  <a:latin typeface="Arial" panose="020B0604020202020204" pitchFamily="34" charset="0"/>
                  <a:cs typeface="Arial" panose="020B0604020202020204" pitchFamily="34" charset="0"/>
                </a:rPr>
                <a:t>(23)</a:t>
              </a:r>
            </a:p>
          </p:txBody>
        </p:sp>
        <p:cxnSp>
          <p:nvCxnSpPr>
            <p:cNvPr id="58" name="Straight Arrow Connector 57">
              <a:extLst>
                <a:ext uri="{FF2B5EF4-FFF2-40B4-BE49-F238E27FC236}">
                  <a16:creationId xmlns:a16="http://schemas.microsoft.com/office/drawing/2014/main" id="{2BF7BA26-C427-4464-9D4C-5B839D6E3E75}"/>
                </a:ext>
              </a:extLst>
            </p:cNvPr>
            <p:cNvCxnSpPr>
              <a:cxnSpLocks/>
            </p:cNvCxnSpPr>
            <p:nvPr/>
          </p:nvCxnSpPr>
          <p:spPr>
            <a:xfrm flipH="1">
              <a:off x="3085472" y="1834439"/>
              <a:ext cx="1595743" cy="427266"/>
            </a:xfrm>
            <a:prstGeom prst="straightConnector1">
              <a:avLst/>
            </a:prstGeom>
            <a:solidFill>
              <a:srgbClr val="002060"/>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60" name="Straight Arrow Connector 59">
              <a:extLst>
                <a:ext uri="{FF2B5EF4-FFF2-40B4-BE49-F238E27FC236}">
                  <a16:creationId xmlns:a16="http://schemas.microsoft.com/office/drawing/2014/main" id="{000EF863-1511-44A8-9B05-BDC9B50AF51C}"/>
                </a:ext>
              </a:extLst>
            </p:cNvPr>
            <p:cNvCxnSpPr>
              <a:cxnSpLocks/>
            </p:cNvCxnSpPr>
            <p:nvPr/>
          </p:nvCxnSpPr>
          <p:spPr>
            <a:xfrm>
              <a:off x="7359858" y="1839025"/>
              <a:ext cx="1618177" cy="464898"/>
            </a:xfrm>
            <a:prstGeom prst="straightConnector1">
              <a:avLst/>
            </a:prstGeom>
            <a:solidFill>
              <a:srgbClr val="002060"/>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38" name="TextBox 37">
              <a:extLst>
                <a:ext uri="{FF2B5EF4-FFF2-40B4-BE49-F238E27FC236}">
                  <a16:creationId xmlns:a16="http://schemas.microsoft.com/office/drawing/2014/main" id="{3229472C-A1EF-4BB3-A544-608DE898B4D8}"/>
                </a:ext>
              </a:extLst>
            </p:cNvPr>
            <p:cNvSpPr txBox="1"/>
            <p:nvPr/>
          </p:nvSpPr>
          <p:spPr>
            <a:xfrm>
              <a:off x="4720491" y="3371319"/>
              <a:ext cx="2661805"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3 (</a:t>
              </a:r>
              <a:r>
                <a:rPr lang="en-US" sz="1400" b="1" i="1" dirty="0">
                  <a:solidFill>
                    <a:srgbClr val="002060"/>
                  </a:solidFill>
                  <a:latin typeface="Arial" panose="020B0604020202020204" pitchFamily="34" charset="0"/>
                  <a:cs typeface="Arial" panose="020B0604020202020204" pitchFamily="34" charset="0"/>
                </a:rPr>
                <a:t>Section</a:t>
              </a:r>
              <a:r>
                <a:rPr lang="en-US" sz="1400" b="1" dirty="0">
                  <a:solidFill>
                    <a:srgbClr val="002060"/>
                  </a:solidFill>
                  <a:latin typeface="Arial" panose="020B0604020202020204" pitchFamily="34" charset="0"/>
                  <a:cs typeface="Arial" panose="020B0604020202020204" pitchFamily="34" charset="0"/>
                </a:rPr>
                <a:t>)</a:t>
              </a:r>
            </a:p>
            <a:p>
              <a:endParaRPr lang="en-US" sz="1400" dirty="0"/>
            </a:p>
          </p:txBody>
        </p:sp>
        <p:cxnSp>
          <p:nvCxnSpPr>
            <p:cNvPr id="16" name="Straight Connector 15">
              <a:extLst>
                <a:ext uri="{FF2B5EF4-FFF2-40B4-BE49-F238E27FC236}">
                  <a16:creationId xmlns:a16="http://schemas.microsoft.com/office/drawing/2014/main" id="{C233487E-290F-4E08-9B58-B9CFE8C02EBB}"/>
                </a:ext>
              </a:extLst>
            </p:cNvPr>
            <p:cNvCxnSpPr>
              <a:cxnSpLocks/>
            </p:cNvCxnSpPr>
            <p:nvPr/>
          </p:nvCxnSpPr>
          <p:spPr>
            <a:xfrm flipH="1">
              <a:off x="960113" y="2356921"/>
              <a:ext cx="3638154"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D08219A4-765E-4AF5-B331-C72DD18D8536}"/>
                </a:ext>
              </a:extLst>
            </p:cNvPr>
            <p:cNvCxnSpPr>
              <a:cxnSpLocks/>
            </p:cNvCxnSpPr>
            <p:nvPr/>
          </p:nvCxnSpPr>
          <p:spPr>
            <a:xfrm flipH="1">
              <a:off x="7424335" y="2352085"/>
              <a:ext cx="3733413"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233B9CAE-D18F-4021-8F0E-053C89C02E58}"/>
                </a:ext>
              </a:extLst>
            </p:cNvPr>
            <p:cNvCxnSpPr>
              <a:cxnSpLocks/>
            </p:cNvCxnSpPr>
            <p:nvPr/>
          </p:nvCxnSpPr>
          <p:spPr>
            <a:xfrm flipH="1">
              <a:off x="957756" y="3487130"/>
              <a:ext cx="3717677"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68BB8F13-D829-4B24-8FF3-85591530A706}"/>
                </a:ext>
              </a:extLst>
            </p:cNvPr>
            <p:cNvCxnSpPr>
              <a:cxnSpLocks/>
            </p:cNvCxnSpPr>
            <p:nvPr/>
          </p:nvCxnSpPr>
          <p:spPr>
            <a:xfrm flipH="1">
              <a:off x="7437963" y="3487130"/>
              <a:ext cx="3719785"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sp>
          <p:nvSpPr>
            <p:cNvPr id="161" name="Rectangle 160">
              <a:extLst>
                <a:ext uri="{FF2B5EF4-FFF2-40B4-BE49-F238E27FC236}">
                  <a16:creationId xmlns:a16="http://schemas.microsoft.com/office/drawing/2014/main" id="{1674C568-30D4-4F03-92A5-C91034D2A579}"/>
                </a:ext>
              </a:extLst>
            </p:cNvPr>
            <p:cNvSpPr/>
            <p:nvPr/>
          </p:nvSpPr>
          <p:spPr>
            <a:xfrm>
              <a:off x="2480593" y="3581939"/>
              <a:ext cx="1463040" cy="548640"/>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Arial" panose="020B0604020202020204" pitchFamily="34" charset="0"/>
                  <a:cs typeface="Arial" panose="020B0604020202020204" pitchFamily="34" charset="0"/>
                </a:rPr>
                <a:t>UI Technical Services Section</a:t>
              </a:r>
            </a:p>
            <a:p>
              <a:pPr algn="ctr"/>
              <a:r>
                <a:rPr lang="en-US" sz="1100" dirty="0">
                  <a:solidFill>
                    <a:schemeClr val="tx1"/>
                  </a:solidFill>
                  <a:latin typeface="Arial" panose="020B0604020202020204" pitchFamily="34" charset="0"/>
                  <a:cs typeface="Arial" panose="020B0604020202020204" pitchFamily="34" charset="0"/>
                </a:rPr>
                <a:t>(220)</a:t>
              </a:r>
            </a:p>
          </p:txBody>
        </p:sp>
        <p:sp>
          <p:nvSpPr>
            <p:cNvPr id="162" name="Rectangle 161">
              <a:extLst>
                <a:ext uri="{FF2B5EF4-FFF2-40B4-BE49-F238E27FC236}">
                  <a16:creationId xmlns:a16="http://schemas.microsoft.com/office/drawing/2014/main" id="{9199975F-FDE1-4126-983E-1BBF3941310E}"/>
                </a:ext>
              </a:extLst>
            </p:cNvPr>
            <p:cNvSpPr/>
            <p:nvPr/>
          </p:nvSpPr>
          <p:spPr>
            <a:xfrm>
              <a:off x="8107581" y="3581939"/>
              <a:ext cx="1463040" cy="548640"/>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Arial" panose="020B0604020202020204" pitchFamily="34" charset="0"/>
                  <a:cs typeface="Arial" panose="020B0604020202020204" pitchFamily="34" charset="0"/>
                </a:rPr>
                <a:t>UI Operations Section</a:t>
              </a:r>
            </a:p>
            <a:p>
              <a:pPr algn="ctr"/>
              <a:r>
                <a:rPr lang="en-US" sz="1100" dirty="0">
                  <a:solidFill>
                    <a:schemeClr val="tx1"/>
                  </a:solidFill>
                  <a:latin typeface="Arial" panose="020B0604020202020204" pitchFamily="34" charset="0"/>
                  <a:cs typeface="Arial" panose="020B0604020202020204" pitchFamily="34" charset="0"/>
                </a:rPr>
                <a:t>(221)</a:t>
              </a:r>
            </a:p>
          </p:txBody>
        </p:sp>
        <p:sp>
          <p:nvSpPr>
            <p:cNvPr id="34" name="Rectangle 33">
              <a:extLst>
                <a:ext uri="{FF2B5EF4-FFF2-40B4-BE49-F238E27FC236}">
                  <a16:creationId xmlns:a16="http://schemas.microsoft.com/office/drawing/2014/main" id="{EDC559BC-0C36-450D-AA64-CC0AB107F0B8}"/>
                </a:ext>
              </a:extLst>
            </p:cNvPr>
            <p:cNvSpPr/>
            <p:nvPr/>
          </p:nvSpPr>
          <p:spPr>
            <a:xfrm>
              <a:off x="3234188" y="5414501"/>
              <a:ext cx="1463040" cy="550255"/>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Arial" panose="020B0604020202020204" pitchFamily="34" charset="0"/>
                  <a:cs typeface="Arial" panose="020B0604020202020204" pitchFamily="34" charset="0"/>
                </a:rPr>
                <a:t>Cost Center (5770)</a:t>
              </a:r>
            </a:p>
          </p:txBody>
        </p:sp>
        <p:sp>
          <p:nvSpPr>
            <p:cNvPr id="35" name="Rectangle 34">
              <a:extLst>
                <a:ext uri="{FF2B5EF4-FFF2-40B4-BE49-F238E27FC236}">
                  <a16:creationId xmlns:a16="http://schemas.microsoft.com/office/drawing/2014/main" id="{A15D4E2C-FEB7-4180-B203-01344BF5F73A}"/>
                </a:ext>
              </a:extLst>
            </p:cNvPr>
            <p:cNvSpPr/>
            <p:nvPr/>
          </p:nvSpPr>
          <p:spPr>
            <a:xfrm>
              <a:off x="9705963" y="4774372"/>
              <a:ext cx="1463040" cy="54864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Arial" panose="020B0604020202020204" pitchFamily="34" charset="0"/>
                  <a:cs typeface="Arial" panose="020B0604020202020204" pitchFamily="34" charset="0"/>
                </a:rPr>
                <a:t>Cost Center (2771)</a:t>
              </a:r>
            </a:p>
          </p:txBody>
        </p:sp>
        <p:sp>
          <p:nvSpPr>
            <p:cNvPr id="39" name="Rectangle 38">
              <a:extLst>
                <a:ext uri="{FF2B5EF4-FFF2-40B4-BE49-F238E27FC236}">
                  <a16:creationId xmlns:a16="http://schemas.microsoft.com/office/drawing/2014/main" id="{2BA73DD1-F20D-4FFF-9AA3-B90D93A750FB}"/>
                </a:ext>
              </a:extLst>
            </p:cNvPr>
            <p:cNvSpPr/>
            <p:nvPr/>
          </p:nvSpPr>
          <p:spPr>
            <a:xfrm>
              <a:off x="962493" y="4774372"/>
              <a:ext cx="1463040" cy="54864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Arial" panose="020B0604020202020204" pitchFamily="34" charset="0"/>
                  <a:cs typeface="Arial" panose="020B0604020202020204" pitchFamily="34" charset="0"/>
                </a:rPr>
                <a:t>Cost Center (1770)</a:t>
              </a:r>
            </a:p>
          </p:txBody>
        </p:sp>
        <p:sp>
          <p:nvSpPr>
            <p:cNvPr id="40" name="Rectangle 39">
              <a:extLst>
                <a:ext uri="{FF2B5EF4-FFF2-40B4-BE49-F238E27FC236}">
                  <a16:creationId xmlns:a16="http://schemas.microsoft.com/office/drawing/2014/main" id="{38DA8359-D7D0-4669-9CC5-F529543934BD}"/>
                </a:ext>
              </a:extLst>
            </p:cNvPr>
            <p:cNvSpPr/>
            <p:nvPr/>
          </p:nvSpPr>
          <p:spPr>
            <a:xfrm>
              <a:off x="2503635" y="4774372"/>
              <a:ext cx="1463040" cy="54864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Arial" panose="020B0604020202020204" pitchFamily="34" charset="0"/>
                  <a:cs typeface="Arial" panose="020B0604020202020204" pitchFamily="34" charset="0"/>
                </a:rPr>
                <a:t>Cost Center (2770)</a:t>
              </a:r>
            </a:p>
          </p:txBody>
        </p:sp>
        <p:sp>
          <p:nvSpPr>
            <p:cNvPr id="41" name="Rectangle 40">
              <a:extLst>
                <a:ext uri="{FF2B5EF4-FFF2-40B4-BE49-F238E27FC236}">
                  <a16:creationId xmlns:a16="http://schemas.microsoft.com/office/drawing/2014/main" id="{3088B0F8-789E-4F59-9B76-FF0010DF7864}"/>
                </a:ext>
              </a:extLst>
            </p:cNvPr>
            <p:cNvSpPr/>
            <p:nvPr/>
          </p:nvSpPr>
          <p:spPr>
            <a:xfrm>
              <a:off x="4036241" y="4774372"/>
              <a:ext cx="1463040" cy="54864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Arial" panose="020B0604020202020204" pitchFamily="34" charset="0"/>
                  <a:cs typeface="Arial" panose="020B0604020202020204" pitchFamily="34" charset="0"/>
                </a:rPr>
                <a:t>Cost Center (3770)</a:t>
              </a:r>
            </a:p>
          </p:txBody>
        </p:sp>
        <p:sp>
          <p:nvSpPr>
            <p:cNvPr id="43" name="Rectangle 42">
              <a:extLst>
                <a:ext uri="{FF2B5EF4-FFF2-40B4-BE49-F238E27FC236}">
                  <a16:creationId xmlns:a16="http://schemas.microsoft.com/office/drawing/2014/main" id="{AEDFA8B2-9228-43BC-B669-7CDEBBD5B2C1}"/>
                </a:ext>
              </a:extLst>
            </p:cNvPr>
            <p:cNvSpPr/>
            <p:nvPr/>
          </p:nvSpPr>
          <p:spPr>
            <a:xfrm>
              <a:off x="1680159" y="5411373"/>
              <a:ext cx="1463040" cy="54864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Arial" panose="020B0604020202020204" pitchFamily="34" charset="0"/>
                  <a:cs typeface="Arial" panose="020B0604020202020204" pitchFamily="34" charset="0"/>
                </a:rPr>
                <a:t>Cost Center (4770)</a:t>
              </a:r>
            </a:p>
          </p:txBody>
        </p:sp>
        <p:cxnSp>
          <p:nvCxnSpPr>
            <p:cNvPr id="45" name="Straight Arrow Connector 44">
              <a:extLst>
                <a:ext uri="{FF2B5EF4-FFF2-40B4-BE49-F238E27FC236}">
                  <a16:creationId xmlns:a16="http://schemas.microsoft.com/office/drawing/2014/main" id="{6B89DCB2-5571-48E1-9E64-BEB75E87706E}"/>
                </a:ext>
              </a:extLst>
            </p:cNvPr>
            <p:cNvCxnSpPr>
              <a:cxnSpLocks/>
              <a:stCxn id="161" idx="2"/>
            </p:cNvCxnSpPr>
            <p:nvPr/>
          </p:nvCxnSpPr>
          <p:spPr>
            <a:xfrm>
              <a:off x="3212113" y="4130579"/>
              <a:ext cx="0" cy="309993"/>
            </a:xfrm>
            <a:prstGeom prst="straightConnector1">
              <a:avLst/>
            </a:prstGeom>
            <a:solidFill>
              <a:srgbClr val="002060"/>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47" name="Rectangle 46">
              <a:extLst>
                <a:ext uri="{FF2B5EF4-FFF2-40B4-BE49-F238E27FC236}">
                  <a16:creationId xmlns:a16="http://schemas.microsoft.com/office/drawing/2014/main" id="{7F11468F-7733-463D-9BD4-99014340477A}"/>
                </a:ext>
              </a:extLst>
            </p:cNvPr>
            <p:cNvSpPr/>
            <p:nvPr/>
          </p:nvSpPr>
          <p:spPr>
            <a:xfrm>
              <a:off x="6624280" y="4774372"/>
              <a:ext cx="1463040" cy="54864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Arial" panose="020B0604020202020204" pitchFamily="34" charset="0"/>
                  <a:cs typeface="Arial" panose="020B0604020202020204" pitchFamily="34" charset="0"/>
                </a:rPr>
                <a:t>Cost Center (6770)</a:t>
              </a:r>
            </a:p>
          </p:txBody>
        </p:sp>
        <p:sp>
          <p:nvSpPr>
            <p:cNvPr id="49" name="Rectangle 48">
              <a:extLst>
                <a:ext uri="{FF2B5EF4-FFF2-40B4-BE49-F238E27FC236}">
                  <a16:creationId xmlns:a16="http://schemas.microsoft.com/office/drawing/2014/main" id="{3F391097-ABAD-49F2-B4B3-4FFD37ED26E1}"/>
                </a:ext>
              </a:extLst>
            </p:cNvPr>
            <p:cNvSpPr/>
            <p:nvPr/>
          </p:nvSpPr>
          <p:spPr>
            <a:xfrm>
              <a:off x="8163687" y="5405116"/>
              <a:ext cx="1463040" cy="54864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Arial" panose="020B0604020202020204" pitchFamily="34" charset="0"/>
                  <a:cs typeface="Arial" panose="020B0604020202020204" pitchFamily="34" charset="0"/>
                </a:rPr>
                <a:t>Cost Center (7770)</a:t>
              </a:r>
            </a:p>
          </p:txBody>
        </p:sp>
        <p:sp>
          <p:nvSpPr>
            <p:cNvPr id="50" name="Rectangle 49">
              <a:extLst>
                <a:ext uri="{FF2B5EF4-FFF2-40B4-BE49-F238E27FC236}">
                  <a16:creationId xmlns:a16="http://schemas.microsoft.com/office/drawing/2014/main" id="{6E9B0D5C-ECA9-47D7-AD14-B28057CD9395}"/>
                </a:ext>
              </a:extLst>
            </p:cNvPr>
            <p:cNvSpPr/>
            <p:nvPr/>
          </p:nvSpPr>
          <p:spPr>
            <a:xfrm>
              <a:off x="8171628" y="4774372"/>
              <a:ext cx="1463040" cy="54864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Arial" panose="020B0604020202020204" pitchFamily="34" charset="0"/>
                  <a:cs typeface="Arial" panose="020B0604020202020204" pitchFamily="34" charset="0"/>
                </a:rPr>
                <a:t>Cost Center (8770)</a:t>
              </a:r>
            </a:p>
          </p:txBody>
        </p:sp>
        <p:sp>
          <p:nvSpPr>
            <p:cNvPr id="51" name="Rectangle 50">
              <a:extLst>
                <a:ext uri="{FF2B5EF4-FFF2-40B4-BE49-F238E27FC236}">
                  <a16:creationId xmlns:a16="http://schemas.microsoft.com/office/drawing/2014/main" id="{2AA189F3-798D-4D8F-AABD-D2220E77B99C}"/>
                </a:ext>
              </a:extLst>
            </p:cNvPr>
            <p:cNvSpPr/>
            <p:nvPr/>
          </p:nvSpPr>
          <p:spPr>
            <a:xfrm>
              <a:off x="9705963" y="5408245"/>
              <a:ext cx="1463040" cy="54864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Arial" panose="020B0604020202020204" pitchFamily="34" charset="0"/>
                  <a:cs typeface="Arial" panose="020B0604020202020204" pitchFamily="34" charset="0"/>
                </a:rPr>
                <a:t>Cost Center (9770)</a:t>
              </a:r>
            </a:p>
          </p:txBody>
        </p:sp>
        <p:cxnSp>
          <p:nvCxnSpPr>
            <p:cNvPr id="52" name="Straight Arrow Connector 51">
              <a:extLst>
                <a:ext uri="{FF2B5EF4-FFF2-40B4-BE49-F238E27FC236}">
                  <a16:creationId xmlns:a16="http://schemas.microsoft.com/office/drawing/2014/main" id="{06133EAC-4234-46D0-AF96-F8E57C95C907}"/>
                </a:ext>
              </a:extLst>
            </p:cNvPr>
            <p:cNvCxnSpPr>
              <a:cxnSpLocks/>
              <a:stCxn id="162" idx="2"/>
            </p:cNvCxnSpPr>
            <p:nvPr/>
          </p:nvCxnSpPr>
          <p:spPr>
            <a:xfrm>
              <a:off x="8839101" y="4130579"/>
              <a:ext cx="0" cy="364328"/>
            </a:xfrm>
            <a:prstGeom prst="straightConnector1">
              <a:avLst/>
            </a:prstGeom>
            <a:solidFill>
              <a:srgbClr val="002060"/>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54" name="Rectangle 53">
              <a:extLst>
                <a:ext uri="{FF2B5EF4-FFF2-40B4-BE49-F238E27FC236}">
                  <a16:creationId xmlns:a16="http://schemas.microsoft.com/office/drawing/2014/main" id="{48E3A930-EA53-4758-8AC8-A22E418E1466}"/>
                </a:ext>
              </a:extLst>
            </p:cNvPr>
            <p:cNvSpPr/>
            <p:nvPr/>
          </p:nvSpPr>
          <p:spPr>
            <a:xfrm>
              <a:off x="6621411" y="5401987"/>
              <a:ext cx="1463040" cy="54864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Arial" panose="020B0604020202020204" pitchFamily="34" charset="0"/>
                  <a:cs typeface="Arial" panose="020B0604020202020204" pitchFamily="34" charset="0"/>
                </a:rPr>
                <a:t>Cost Center (1771)</a:t>
              </a:r>
            </a:p>
          </p:txBody>
        </p:sp>
        <p:sp>
          <p:nvSpPr>
            <p:cNvPr id="37" name="TextBox 36">
              <a:extLst>
                <a:ext uri="{FF2B5EF4-FFF2-40B4-BE49-F238E27FC236}">
                  <a16:creationId xmlns:a16="http://schemas.microsoft.com/office/drawing/2014/main" id="{4DBC1173-E059-4099-BAFC-CC6AEA3F27A9}"/>
                </a:ext>
              </a:extLst>
            </p:cNvPr>
            <p:cNvSpPr txBox="1"/>
            <p:nvPr/>
          </p:nvSpPr>
          <p:spPr>
            <a:xfrm>
              <a:off x="4724135" y="4494907"/>
              <a:ext cx="2548401" cy="307777"/>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Posting Level (</a:t>
              </a:r>
              <a:r>
                <a:rPr lang="en-US" sz="1400" b="1" i="1" dirty="0">
                  <a:solidFill>
                    <a:srgbClr val="002060"/>
                  </a:solidFill>
                  <a:latin typeface="Arial" panose="020B0604020202020204" pitchFamily="34" charset="0"/>
                  <a:cs typeface="Arial" panose="020B0604020202020204" pitchFamily="34" charset="0"/>
                </a:rPr>
                <a:t>Cost Center</a:t>
              </a:r>
              <a:r>
                <a:rPr lang="en-US" sz="1400" b="1" dirty="0">
                  <a:solidFill>
                    <a:srgbClr val="002060"/>
                  </a:solidFill>
                  <a:latin typeface="Arial" panose="020B0604020202020204" pitchFamily="34" charset="0"/>
                  <a:cs typeface="Arial" panose="020B0604020202020204" pitchFamily="34" charset="0"/>
                </a:rPr>
                <a:t>)</a:t>
              </a:r>
              <a:endParaRPr lang="en-US" sz="1400" dirty="0"/>
            </a:p>
          </p:txBody>
        </p:sp>
        <p:cxnSp>
          <p:nvCxnSpPr>
            <p:cNvPr id="61" name="Straight Connector 60">
              <a:extLst>
                <a:ext uri="{FF2B5EF4-FFF2-40B4-BE49-F238E27FC236}">
                  <a16:creationId xmlns:a16="http://schemas.microsoft.com/office/drawing/2014/main" id="{4050DC9E-F2E5-4556-8911-C01CD4F3D900}"/>
                </a:ext>
              </a:extLst>
            </p:cNvPr>
            <p:cNvCxnSpPr>
              <a:cxnSpLocks/>
            </p:cNvCxnSpPr>
            <p:nvPr/>
          </p:nvCxnSpPr>
          <p:spPr>
            <a:xfrm flipH="1">
              <a:off x="7375369" y="4664427"/>
              <a:ext cx="3793634"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61A00296-5B45-4D02-8A25-76A2731F34A2}"/>
                </a:ext>
              </a:extLst>
            </p:cNvPr>
            <p:cNvCxnSpPr>
              <a:cxnSpLocks/>
            </p:cNvCxnSpPr>
            <p:nvPr/>
          </p:nvCxnSpPr>
          <p:spPr>
            <a:xfrm flipH="1">
              <a:off x="948639" y="4664427"/>
              <a:ext cx="3774608"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4" name="Straight Arrow Connector 63">
              <a:extLst>
                <a:ext uri="{FF2B5EF4-FFF2-40B4-BE49-F238E27FC236}">
                  <a16:creationId xmlns:a16="http://schemas.microsoft.com/office/drawing/2014/main" id="{3BE2FFEC-E405-49CF-AC0E-A83C6EB812F8}"/>
                </a:ext>
              </a:extLst>
            </p:cNvPr>
            <p:cNvCxnSpPr>
              <a:cxnSpLocks/>
            </p:cNvCxnSpPr>
            <p:nvPr/>
          </p:nvCxnSpPr>
          <p:spPr>
            <a:xfrm>
              <a:off x="6067863" y="3042307"/>
              <a:ext cx="0" cy="365760"/>
            </a:xfrm>
            <a:prstGeom prst="straightConnector1">
              <a:avLst/>
            </a:prstGeom>
            <a:solidFill>
              <a:schemeClr val="accent4">
                <a:lumMod val="20000"/>
                <a:lumOff val="8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grpSp>
      <p:sp>
        <p:nvSpPr>
          <p:cNvPr id="46" name="TextBox 45">
            <a:extLst>
              <a:ext uri="{FF2B5EF4-FFF2-40B4-BE49-F238E27FC236}">
                <a16:creationId xmlns:a16="http://schemas.microsoft.com/office/drawing/2014/main" id="{B2D29788-B740-4664-8305-039924A0A229}"/>
              </a:ext>
            </a:extLst>
          </p:cNvPr>
          <p:cNvSpPr txBox="1"/>
          <p:nvPr/>
        </p:nvSpPr>
        <p:spPr>
          <a:xfrm>
            <a:off x="295275" y="142875"/>
            <a:ext cx="10915650" cy="738664"/>
          </a:xfrm>
          <a:prstGeom prst="rect">
            <a:avLst/>
          </a:prstGeom>
          <a:noFill/>
        </p:spPr>
        <p:txBody>
          <a:bodyPr wrap="square" rtlCol="0">
            <a:spAutoFit/>
          </a:bodyPr>
          <a:lstStyle/>
          <a:p>
            <a:r>
              <a:rPr lang="en-US" sz="4200" dirty="0">
                <a:latin typeface="Arial" panose="020B0604020202020204" pitchFamily="34" charset="0"/>
                <a:cs typeface="Arial" panose="020B0604020202020204" pitchFamily="34" charset="0"/>
              </a:rPr>
              <a:t>Organizational Unit – Dept. of Labor</a:t>
            </a:r>
          </a:p>
        </p:txBody>
      </p:sp>
      <p:sp>
        <p:nvSpPr>
          <p:cNvPr id="3" name="Slide Number Placeholder 2">
            <a:extLst>
              <a:ext uri="{FF2B5EF4-FFF2-40B4-BE49-F238E27FC236}">
                <a16:creationId xmlns:a16="http://schemas.microsoft.com/office/drawing/2014/main" id="{3A394006-1F7E-49D5-A503-71691F50A741}"/>
              </a:ext>
            </a:extLst>
          </p:cNvPr>
          <p:cNvSpPr>
            <a:spLocks noGrp="1"/>
          </p:cNvSpPr>
          <p:nvPr>
            <p:ph type="sldNum" sz="quarter" idx="16"/>
          </p:nvPr>
        </p:nvSpPr>
        <p:spPr/>
        <p:txBody>
          <a:bodyPr/>
          <a:lstStyle/>
          <a:p>
            <a:fld id="{DE393ED9-3FAE-4C9F-B5CF-D8F31E5991EB}" type="slidenum">
              <a:rPr lang="en-US" smtClean="0"/>
              <a:pPr/>
              <a:t>14</a:t>
            </a:fld>
            <a:endParaRPr lang="en-US" dirty="0"/>
          </a:p>
        </p:txBody>
      </p:sp>
    </p:spTree>
    <p:extLst>
      <p:ext uri="{BB962C8B-B14F-4D97-AF65-F5344CB8AC3E}">
        <p14:creationId xmlns:p14="http://schemas.microsoft.com/office/powerpoint/2010/main" val="367260400"/>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FB1D299B-370E-46A3-8F85-8B3942DE10DC}"/>
              </a:ext>
            </a:extLst>
          </p:cNvPr>
          <p:cNvGrpSpPr/>
          <p:nvPr/>
        </p:nvGrpSpPr>
        <p:grpSpPr>
          <a:xfrm>
            <a:off x="1093856" y="1021709"/>
            <a:ext cx="9928051" cy="4787695"/>
            <a:chOff x="1093856" y="1021709"/>
            <a:chExt cx="9928051" cy="4787695"/>
          </a:xfrm>
        </p:grpSpPr>
        <p:sp>
          <p:nvSpPr>
            <p:cNvPr id="111" name="TextBox 110">
              <a:extLst>
                <a:ext uri="{FF2B5EF4-FFF2-40B4-BE49-F238E27FC236}">
                  <a16:creationId xmlns:a16="http://schemas.microsoft.com/office/drawing/2014/main" id="{78B2C756-3F71-4126-88C4-F480B1CDC009}"/>
                </a:ext>
              </a:extLst>
            </p:cNvPr>
            <p:cNvSpPr txBox="1"/>
            <p:nvPr/>
          </p:nvSpPr>
          <p:spPr>
            <a:xfrm>
              <a:off x="4280198" y="1021709"/>
              <a:ext cx="3631604"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1 (</a:t>
              </a:r>
              <a:r>
                <a:rPr lang="en-US" sz="1400" b="1" i="1" dirty="0">
                  <a:solidFill>
                    <a:srgbClr val="002060"/>
                  </a:solidFill>
                  <a:latin typeface="Arial" panose="020B0604020202020204" pitchFamily="34" charset="0"/>
                  <a:cs typeface="Arial" panose="020B0604020202020204" pitchFamily="34" charset="0"/>
                </a:rPr>
                <a:t>Division</a:t>
              </a:r>
              <a:r>
                <a:rPr lang="en-US" sz="1400" b="1" dirty="0">
                  <a:solidFill>
                    <a:srgbClr val="002060"/>
                  </a:solidFill>
                  <a:latin typeface="Arial" panose="020B0604020202020204" pitchFamily="34" charset="0"/>
                  <a:cs typeface="Arial" panose="020B0604020202020204" pitchFamily="34" charset="0"/>
                </a:rPr>
                <a:t>)</a:t>
              </a:r>
            </a:p>
            <a:p>
              <a:endParaRPr lang="en-US" sz="1400" dirty="0"/>
            </a:p>
          </p:txBody>
        </p:sp>
        <p:sp>
          <p:nvSpPr>
            <p:cNvPr id="114" name="TextBox 113">
              <a:extLst>
                <a:ext uri="{FF2B5EF4-FFF2-40B4-BE49-F238E27FC236}">
                  <a16:creationId xmlns:a16="http://schemas.microsoft.com/office/drawing/2014/main" id="{18AED82F-9669-4816-8E38-8D7033F20E36}"/>
                </a:ext>
              </a:extLst>
            </p:cNvPr>
            <p:cNvSpPr txBox="1"/>
            <p:nvPr/>
          </p:nvSpPr>
          <p:spPr>
            <a:xfrm>
              <a:off x="4835737" y="2301295"/>
              <a:ext cx="2520527"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2 (</a:t>
              </a:r>
              <a:r>
                <a:rPr lang="en-US" sz="1400" b="1" i="1" dirty="0">
                  <a:solidFill>
                    <a:srgbClr val="002060"/>
                  </a:solidFill>
                  <a:latin typeface="Arial" panose="020B0604020202020204" pitchFamily="34" charset="0"/>
                  <a:cs typeface="Arial" panose="020B0604020202020204" pitchFamily="34" charset="0"/>
                </a:rPr>
                <a:t>Bureau</a:t>
              </a:r>
              <a:r>
                <a:rPr lang="en-US" sz="1400" b="1" dirty="0">
                  <a:solidFill>
                    <a:srgbClr val="002060"/>
                  </a:solidFill>
                  <a:latin typeface="Arial" panose="020B0604020202020204" pitchFamily="34" charset="0"/>
                  <a:cs typeface="Arial" panose="020B0604020202020204" pitchFamily="34" charset="0"/>
                </a:rPr>
                <a:t>)</a:t>
              </a:r>
            </a:p>
            <a:p>
              <a:endParaRPr lang="en-US" sz="1400" dirty="0"/>
            </a:p>
          </p:txBody>
        </p:sp>
        <p:sp>
          <p:nvSpPr>
            <p:cNvPr id="94" name="Rectangle 93">
              <a:extLst>
                <a:ext uri="{FF2B5EF4-FFF2-40B4-BE49-F238E27FC236}">
                  <a16:creationId xmlns:a16="http://schemas.microsoft.com/office/drawing/2014/main" id="{D2D1D732-6E5A-4C24-AE72-CE9F2D2C3AAB}"/>
                </a:ext>
              </a:extLst>
            </p:cNvPr>
            <p:cNvSpPr/>
            <p:nvPr/>
          </p:nvSpPr>
          <p:spPr>
            <a:xfrm>
              <a:off x="1093856" y="1421405"/>
              <a:ext cx="1792224" cy="553711"/>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Arial" panose="020B0604020202020204" pitchFamily="34" charset="0"/>
                  <a:cs typeface="Arial" panose="020B0604020202020204" pitchFamily="34" charset="0"/>
                </a:rPr>
                <a:t>Division of IT</a:t>
              </a:r>
            </a:p>
            <a:p>
              <a:pPr algn="ctr"/>
              <a:r>
                <a:rPr lang="en-US" sz="1100" dirty="0">
                  <a:solidFill>
                    <a:schemeClr val="tx1"/>
                  </a:solidFill>
                  <a:latin typeface="Arial" panose="020B0604020202020204" pitchFamily="34" charset="0"/>
                  <a:cs typeface="Arial" panose="020B0604020202020204" pitchFamily="34" charset="0"/>
                </a:rPr>
                <a:t>(1)</a:t>
              </a:r>
            </a:p>
          </p:txBody>
        </p:sp>
        <p:sp>
          <p:nvSpPr>
            <p:cNvPr id="102" name="Rectangle 101">
              <a:extLst>
                <a:ext uri="{FF2B5EF4-FFF2-40B4-BE49-F238E27FC236}">
                  <a16:creationId xmlns:a16="http://schemas.microsoft.com/office/drawing/2014/main" id="{ADA10BB9-5107-4039-B322-B419950FD68E}"/>
                </a:ext>
              </a:extLst>
            </p:cNvPr>
            <p:cNvSpPr/>
            <p:nvPr/>
          </p:nvSpPr>
          <p:spPr>
            <a:xfrm>
              <a:off x="3948904" y="1420051"/>
              <a:ext cx="1792224" cy="557784"/>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Arial" panose="020B0604020202020204" pitchFamily="34" charset="0"/>
                  <a:cs typeface="Arial" panose="020B0604020202020204" pitchFamily="34" charset="0"/>
                </a:rPr>
                <a:t>Division of Welfare</a:t>
              </a:r>
            </a:p>
            <a:p>
              <a:pPr algn="ctr"/>
              <a:r>
                <a:rPr lang="en-US" sz="1100" dirty="0">
                  <a:solidFill>
                    <a:schemeClr val="tx1"/>
                  </a:solidFill>
                  <a:latin typeface="Arial" panose="020B0604020202020204" pitchFamily="34" charset="0"/>
                  <a:cs typeface="Arial" panose="020B0604020202020204" pitchFamily="34" charset="0"/>
                </a:rPr>
                <a:t>(2)</a:t>
              </a:r>
            </a:p>
          </p:txBody>
        </p:sp>
        <p:sp>
          <p:nvSpPr>
            <p:cNvPr id="84" name="Rectangle 83">
              <a:extLst>
                <a:ext uri="{FF2B5EF4-FFF2-40B4-BE49-F238E27FC236}">
                  <a16:creationId xmlns:a16="http://schemas.microsoft.com/office/drawing/2014/main" id="{516AB28B-5080-497D-B807-F44F05706CBE}"/>
                </a:ext>
              </a:extLst>
            </p:cNvPr>
            <p:cNvSpPr/>
            <p:nvPr/>
          </p:nvSpPr>
          <p:spPr>
            <a:xfrm>
              <a:off x="6550237" y="1422769"/>
              <a:ext cx="1796223" cy="559532"/>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Arial" panose="020B0604020202020204" pitchFamily="34" charset="0"/>
                  <a:cs typeface="Arial" panose="020B0604020202020204" pitchFamily="34" charset="0"/>
                </a:rPr>
                <a:t>Deputy Director</a:t>
              </a:r>
            </a:p>
            <a:p>
              <a:pPr algn="ctr"/>
              <a:r>
                <a:rPr lang="en-US" sz="1100" dirty="0">
                  <a:solidFill>
                    <a:schemeClr val="tx1"/>
                  </a:solidFill>
                  <a:latin typeface="Arial" panose="020B0604020202020204" pitchFamily="34" charset="0"/>
                  <a:cs typeface="Arial" panose="020B0604020202020204" pitchFamily="34" charset="0"/>
                </a:rPr>
                <a:t>IT, FACS, Welfare</a:t>
              </a:r>
            </a:p>
            <a:p>
              <a:pPr algn="ctr"/>
              <a:r>
                <a:rPr lang="en-US" sz="1100" dirty="0">
                  <a:solidFill>
                    <a:schemeClr val="tx1"/>
                  </a:solidFill>
                  <a:latin typeface="Arial" panose="020B0604020202020204" pitchFamily="34" charset="0"/>
                  <a:cs typeface="Arial" panose="020B0604020202020204" pitchFamily="34" charset="0"/>
                </a:rPr>
                <a:t>(3)</a:t>
              </a:r>
            </a:p>
          </p:txBody>
        </p:sp>
        <p:sp>
          <p:nvSpPr>
            <p:cNvPr id="159" name="Rectangle 158">
              <a:extLst>
                <a:ext uri="{FF2B5EF4-FFF2-40B4-BE49-F238E27FC236}">
                  <a16:creationId xmlns:a16="http://schemas.microsoft.com/office/drawing/2014/main" id="{9E7063F5-2EAE-4F13-8960-FEAF10E4D74C}"/>
                </a:ext>
              </a:extLst>
            </p:cNvPr>
            <p:cNvSpPr/>
            <p:nvPr/>
          </p:nvSpPr>
          <p:spPr>
            <a:xfrm>
              <a:off x="9151948" y="1422767"/>
              <a:ext cx="1792224" cy="553703"/>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Arial" panose="020B0604020202020204" pitchFamily="34" charset="0"/>
                  <a:cs typeface="Arial" panose="020B0604020202020204" pitchFamily="34" charset="0"/>
                </a:rPr>
                <a:t>Division of FACS</a:t>
              </a:r>
            </a:p>
            <a:p>
              <a:pPr algn="ctr"/>
              <a:r>
                <a:rPr lang="en-US" sz="1100" dirty="0">
                  <a:solidFill>
                    <a:schemeClr val="tx1"/>
                  </a:solidFill>
                  <a:latin typeface="Arial" panose="020B0604020202020204" pitchFamily="34" charset="0"/>
                  <a:cs typeface="Arial" panose="020B0604020202020204" pitchFamily="34" charset="0"/>
                </a:rPr>
                <a:t>(4)</a:t>
              </a:r>
            </a:p>
          </p:txBody>
        </p:sp>
        <p:sp>
          <p:nvSpPr>
            <p:cNvPr id="161" name="Rectangle 160">
              <a:extLst>
                <a:ext uri="{FF2B5EF4-FFF2-40B4-BE49-F238E27FC236}">
                  <a16:creationId xmlns:a16="http://schemas.microsoft.com/office/drawing/2014/main" id="{1674C568-30D4-4F03-92A5-C91034D2A579}"/>
                </a:ext>
              </a:extLst>
            </p:cNvPr>
            <p:cNvSpPr/>
            <p:nvPr/>
          </p:nvSpPr>
          <p:spPr>
            <a:xfrm>
              <a:off x="4073960" y="2766155"/>
              <a:ext cx="1371600" cy="514578"/>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Arial" panose="020B0604020202020204" pitchFamily="34" charset="0"/>
                  <a:cs typeface="Arial" panose="020B0604020202020204" pitchFamily="34" charset="0"/>
                </a:rPr>
                <a:t>SR/Support Info</a:t>
              </a:r>
            </a:p>
            <a:p>
              <a:pPr algn="ctr"/>
              <a:r>
                <a:rPr lang="en-US" sz="1100" dirty="0">
                  <a:solidFill>
                    <a:schemeClr val="tx1"/>
                  </a:solidFill>
                  <a:latin typeface="Arial" panose="020B0604020202020204" pitchFamily="34" charset="0"/>
                  <a:cs typeface="Arial" panose="020B0604020202020204" pitchFamily="34" charset="0"/>
                </a:rPr>
                <a:t>(22)</a:t>
              </a:r>
            </a:p>
          </p:txBody>
        </p:sp>
        <p:sp>
          <p:nvSpPr>
            <p:cNvPr id="162" name="Rectangle 161">
              <a:extLst>
                <a:ext uri="{FF2B5EF4-FFF2-40B4-BE49-F238E27FC236}">
                  <a16:creationId xmlns:a16="http://schemas.microsoft.com/office/drawing/2014/main" id="{9199975F-FDE1-4126-983E-1BBF3941310E}"/>
                </a:ext>
              </a:extLst>
            </p:cNvPr>
            <p:cNvSpPr/>
            <p:nvPr/>
          </p:nvSpPr>
          <p:spPr>
            <a:xfrm>
              <a:off x="5668236" y="2766485"/>
              <a:ext cx="1371600" cy="514578"/>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Arial" panose="020B0604020202020204" pitchFamily="34" charset="0"/>
                  <a:cs typeface="Arial" panose="020B0604020202020204" pitchFamily="34" charset="0"/>
                </a:rPr>
                <a:t>Child Support</a:t>
              </a:r>
            </a:p>
            <a:p>
              <a:pPr algn="ctr"/>
              <a:r>
                <a:rPr lang="en-US" sz="1100" dirty="0">
                  <a:solidFill>
                    <a:schemeClr val="tx1"/>
                  </a:solidFill>
                  <a:latin typeface="Arial" panose="020B0604020202020204" pitchFamily="34" charset="0"/>
                  <a:cs typeface="Arial" panose="020B0604020202020204" pitchFamily="34" charset="0"/>
                </a:rPr>
                <a:t>(23)</a:t>
              </a:r>
            </a:p>
          </p:txBody>
        </p:sp>
        <p:sp>
          <p:nvSpPr>
            <p:cNvPr id="47" name="Rectangle 46">
              <a:extLst>
                <a:ext uri="{FF2B5EF4-FFF2-40B4-BE49-F238E27FC236}">
                  <a16:creationId xmlns:a16="http://schemas.microsoft.com/office/drawing/2014/main" id="{7F11468F-7733-463D-9BD4-99014340477A}"/>
                </a:ext>
              </a:extLst>
            </p:cNvPr>
            <p:cNvSpPr/>
            <p:nvPr/>
          </p:nvSpPr>
          <p:spPr>
            <a:xfrm>
              <a:off x="7477621" y="3895270"/>
              <a:ext cx="932688" cy="523220"/>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Arial" panose="020B0604020202020204" pitchFamily="34" charset="0"/>
                  <a:cs typeface="Arial" panose="020B0604020202020204" pitchFamily="34" charset="0"/>
                </a:rPr>
                <a:t>Karen’s Team</a:t>
              </a:r>
            </a:p>
            <a:p>
              <a:pPr algn="ctr"/>
              <a:r>
                <a:rPr lang="en-US" sz="1100" dirty="0">
                  <a:solidFill>
                    <a:schemeClr val="tx1"/>
                  </a:solidFill>
                  <a:latin typeface="Arial" panose="020B0604020202020204" pitchFamily="34" charset="0"/>
                  <a:cs typeface="Arial" panose="020B0604020202020204" pitchFamily="34" charset="0"/>
                </a:rPr>
                <a:t>(242)</a:t>
              </a:r>
            </a:p>
          </p:txBody>
        </p:sp>
        <p:sp>
          <p:nvSpPr>
            <p:cNvPr id="49" name="Rectangle 48">
              <a:extLst>
                <a:ext uri="{FF2B5EF4-FFF2-40B4-BE49-F238E27FC236}">
                  <a16:creationId xmlns:a16="http://schemas.microsoft.com/office/drawing/2014/main" id="{3F391097-ABAD-49F2-B4B3-4FFD37ED26E1}"/>
                </a:ext>
              </a:extLst>
            </p:cNvPr>
            <p:cNvSpPr/>
            <p:nvPr/>
          </p:nvSpPr>
          <p:spPr>
            <a:xfrm>
              <a:off x="6960529" y="5306484"/>
              <a:ext cx="932688" cy="50292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Arial" panose="020B0604020202020204" pitchFamily="34" charset="0"/>
                  <a:cs typeface="Arial" panose="020B0604020202020204" pitchFamily="34" charset="0"/>
                </a:rPr>
                <a:t>Cost Center (1048)</a:t>
              </a:r>
            </a:p>
          </p:txBody>
        </p:sp>
        <p:sp>
          <p:nvSpPr>
            <p:cNvPr id="50" name="Rectangle 49">
              <a:extLst>
                <a:ext uri="{FF2B5EF4-FFF2-40B4-BE49-F238E27FC236}">
                  <a16:creationId xmlns:a16="http://schemas.microsoft.com/office/drawing/2014/main" id="{6E9B0D5C-ECA9-47D7-AD14-B28057CD9395}"/>
                </a:ext>
              </a:extLst>
            </p:cNvPr>
            <p:cNvSpPr/>
            <p:nvPr/>
          </p:nvSpPr>
          <p:spPr>
            <a:xfrm>
              <a:off x="8505812" y="3895580"/>
              <a:ext cx="932688" cy="523220"/>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Arial" panose="020B0604020202020204" pitchFamily="34" charset="0"/>
                  <a:cs typeface="Arial" panose="020B0604020202020204" pitchFamily="34" charset="0"/>
                </a:rPr>
                <a:t>Robert’s Team</a:t>
              </a:r>
            </a:p>
            <a:p>
              <a:pPr algn="ctr"/>
              <a:r>
                <a:rPr lang="en-US" sz="1100" dirty="0">
                  <a:solidFill>
                    <a:schemeClr val="tx1"/>
                  </a:solidFill>
                  <a:latin typeface="Arial" panose="020B0604020202020204" pitchFamily="34" charset="0"/>
                  <a:cs typeface="Arial" panose="020B0604020202020204" pitchFamily="34" charset="0"/>
                </a:rPr>
                <a:t>(243)</a:t>
              </a:r>
            </a:p>
          </p:txBody>
        </p:sp>
        <p:sp>
          <p:nvSpPr>
            <p:cNvPr id="51" name="Rectangle 50">
              <a:extLst>
                <a:ext uri="{FF2B5EF4-FFF2-40B4-BE49-F238E27FC236}">
                  <a16:creationId xmlns:a16="http://schemas.microsoft.com/office/drawing/2014/main" id="{2AA189F3-798D-4D8F-AABD-D2220E77B99C}"/>
                </a:ext>
              </a:extLst>
            </p:cNvPr>
            <p:cNvSpPr/>
            <p:nvPr/>
          </p:nvSpPr>
          <p:spPr>
            <a:xfrm>
              <a:off x="7981826" y="5306484"/>
              <a:ext cx="932688" cy="50292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Arial" panose="020B0604020202020204" pitchFamily="34" charset="0"/>
                  <a:cs typeface="Arial" panose="020B0604020202020204" pitchFamily="34" charset="0"/>
                </a:rPr>
                <a:t>Cost Center (1049)</a:t>
              </a:r>
            </a:p>
          </p:txBody>
        </p:sp>
        <p:cxnSp>
          <p:nvCxnSpPr>
            <p:cNvPr id="52" name="Straight Arrow Connector 51">
              <a:extLst>
                <a:ext uri="{FF2B5EF4-FFF2-40B4-BE49-F238E27FC236}">
                  <a16:creationId xmlns:a16="http://schemas.microsoft.com/office/drawing/2014/main" id="{06133EAC-4234-46D0-AF96-F8E57C95C907}"/>
                </a:ext>
              </a:extLst>
            </p:cNvPr>
            <p:cNvCxnSpPr>
              <a:cxnSpLocks/>
              <a:stCxn id="46" idx="2"/>
            </p:cNvCxnSpPr>
            <p:nvPr/>
          </p:nvCxnSpPr>
          <p:spPr>
            <a:xfrm>
              <a:off x="7948312" y="3280075"/>
              <a:ext cx="0" cy="358011"/>
            </a:xfrm>
            <a:prstGeom prst="straightConnector1">
              <a:avLst/>
            </a:prstGeom>
            <a:solidFill>
              <a:srgbClr val="002060"/>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55" name="Straight Arrow Connector 54">
              <a:extLst>
                <a:ext uri="{FF2B5EF4-FFF2-40B4-BE49-F238E27FC236}">
                  <a16:creationId xmlns:a16="http://schemas.microsoft.com/office/drawing/2014/main" id="{098B5515-E36D-409E-87ED-C08EE7DCCE2B}"/>
                </a:ext>
              </a:extLst>
            </p:cNvPr>
            <p:cNvCxnSpPr>
              <a:cxnSpLocks/>
              <a:stCxn id="102" idx="2"/>
            </p:cNvCxnSpPr>
            <p:nvPr/>
          </p:nvCxnSpPr>
          <p:spPr>
            <a:xfrm>
              <a:off x="4845016" y="1977835"/>
              <a:ext cx="5339" cy="323460"/>
            </a:xfrm>
            <a:prstGeom prst="straightConnector1">
              <a:avLst/>
            </a:prstGeom>
            <a:solidFill>
              <a:srgbClr val="002060"/>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38" name="TextBox 37">
              <a:extLst>
                <a:ext uri="{FF2B5EF4-FFF2-40B4-BE49-F238E27FC236}">
                  <a16:creationId xmlns:a16="http://schemas.microsoft.com/office/drawing/2014/main" id="{3229472C-A1EF-4BB3-A544-608DE898B4D8}"/>
                </a:ext>
              </a:extLst>
            </p:cNvPr>
            <p:cNvSpPr txBox="1"/>
            <p:nvPr/>
          </p:nvSpPr>
          <p:spPr>
            <a:xfrm>
              <a:off x="4850355" y="3499932"/>
              <a:ext cx="2491290"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3 (</a:t>
              </a:r>
              <a:r>
                <a:rPr lang="en-US" sz="1400" b="1" i="1" dirty="0">
                  <a:solidFill>
                    <a:srgbClr val="002060"/>
                  </a:solidFill>
                  <a:latin typeface="Arial" panose="020B0604020202020204" pitchFamily="34" charset="0"/>
                  <a:cs typeface="Arial" panose="020B0604020202020204" pitchFamily="34" charset="0"/>
                </a:rPr>
                <a:t>Section</a:t>
              </a:r>
              <a:r>
                <a:rPr lang="en-US" sz="1400" b="1" dirty="0">
                  <a:solidFill>
                    <a:srgbClr val="002060"/>
                  </a:solidFill>
                  <a:latin typeface="Arial" panose="020B0604020202020204" pitchFamily="34" charset="0"/>
                  <a:cs typeface="Arial" panose="020B0604020202020204" pitchFamily="34" charset="0"/>
                </a:rPr>
                <a:t>)</a:t>
              </a:r>
            </a:p>
            <a:p>
              <a:endParaRPr lang="en-US" sz="1400" dirty="0"/>
            </a:p>
          </p:txBody>
        </p:sp>
        <p:cxnSp>
          <p:nvCxnSpPr>
            <p:cNvPr id="16" name="Straight Connector 15">
              <a:extLst>
                <a:ext uri="{FF2B5EF4-FFF2-40B4-BE49-F238E27FC236}">
                  <a16:creationId xmlns:a16="http://schemas.microsoft.com/office/drawing/2014/main" id="{C233487E-290F-4E08-9B58-B9CFE8C02EBB}"/>
                </a:ext>
              </a:extLst>
            </p:cNvPr>
            <p:cNvCxnSpPr>
              <a:cxnSpLocks/>
            </p:cNvCxnSpPr>
            <p:nvPr/>
          </p:nvCxnSpPr>
          <p:spPr>
            <a:xfrm flipH="1">
              <a:off x="1151810" y="2434051"/>
              <a:ext cx="3705463"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D08219A4-765E-4AF5-B331-C72DD18D8536}"/>
                </a:ext>
              </a:extLst>
            </p:cNvPr>
            <p:cNvCxnSpPr>
              <a:cxnSpLocks/>
            </p:cNvCxnSpPr>
            <p:nvPr/>
          </p:nvCxnSpPr>
          <p:spPr>
            <a:xfrm flipH="1">
              <a:off x="7305116" y="2432926"/>
              <a:ext cx="3705459"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233B9CAE-D18F-4021-8F0E-053C89C02E58}"/>
                </a:ext>
              </a:extLst>
            </p:cNvPr>
            <p:cNvCxnSpPr>
              <a:cxnSpLocks/>
            </p:cNvCxnSpPr>
            <p:nvPr/>
          </p:nvCxnSpPr>
          <p:spPr>
            <a:xfrm flipH="1">
              <a:off x="1151810" y="3653802"/>
              <a:ext cx="3763330"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68BB8F13-D829-4B24-8FF3-85591530A706}"/>
                </a:ext>
              </a:extLst>
            </p:cNvPr>
            <p:cNvCxnSpPr>
              <a:cxnSpLocks/>
            </p:cNvCxnSpPr>
            <p:nvPr/>
          </p:nvCxnSpPr>
          <p:spPr>
            <a:xfrm flipH="1">
              <a:off x="7314192" y="3653802"/>
              <a:ext cx="3705461"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sp>
          <p:nvSpPr>
            <p:cNvPr id="46" name="Rectangle 45">
              <a:extLst>
                <a:ext uri="{FF2B5EF4-FFF2-40B4-BE49-F238E27FC236}">
                  <a16:creationId xmlns:a16="http://schemas.microsoft.com/office/drawing/2014/main" id="{09D56EA5-8C3F-47F2-B40F-BABC32BF2293}"/>
                </a:ext>
              </a:extLst>
            </p:cNvPr>
            <p:cNvSpPr/>
            <p:nvPr/>
          </p:nvSpPr>
          <p:spPr>
            <a:xfrm>
              <a:off x="7262512" y="2765497"/>
              <a:ext cx="1371600" cy="514578"/>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Arial" panose="020B0604020202020204" pitchFamily="34" charset="0"/>
                  <a:cs typeface="Arial" panose="020B0604020202020204" pitchFamily="34" charset="0"/>
                </a:rPr>
                <a:t>Benefit Field Ops</a:t>
              </a:r>
            </a:p>
            <a:p>
              <a:pPr algn="ctr"/>
              <a:r>
                <a:rPr lang="en-US" sz="1100" dirty="0">
                  <a:solidFill>
                    <a:schemeClr val="tx1"/>
                  </a:solidFill>
                  <a:latin typeface="Arial" panose="020B0604020202020204" pitchFamily="34" charset="0"/>
                  <a:cs typeface="Arial" panose="020B0604020202020204" pitchFamily="34" charset="0"/>
                </a:rPr>
                <a:t>(24)</a:t>
              </a:r>
            </a:p>
          </p:txBody>
        </p:sp>
        <p:sp>
          <p:nvSpPr>
            <p:cNvPr id="48" name="Rectangle 47">
              <a:extLst>
                <a:ext uri="{FF2B5EF4-FFF2-40B4-BE49-F238E27FC236}">
                  <a16:creationId xmlns:a16="http://schemas.microsoft.com/office/drawing/2014/main" id="{F1ACE318-9595-471E-A7E8-68784C58A7B4}"/>
                </a:ext>
              </a:extLst>
            </p:cNvPr>
            <p:cNvSpPr/>
            <p:nvPr/>
          </p:nvSpPr>
          <p:spPr>
            <a:xfrm>
              <a:off x="2485328" y="2765826"/>
              <a:ext cx="1371600" cy="514578"/>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Arial" panose="020B0604020202020204" pitchFamily="34" charset="0"/>
                  <a:cs typeface="Arial" panose="020B0604020202020204" pitchFamily="34" charset="0"/>
                </a:rPr>
                <a:t>Policy and Division Support</a:t>
              </a:r>
            </a:p>
            <a:p>
              <a:pPr algn="ctr"/>
              <a:r>
                <a:rPr lang="en-US" sz="1100" dirty="0">
                  <a:solidFill>
                    <a:schemeClr val="tx1"/>
                  </a:solidFill>
                  <a:latin typeface="Arial" panose="020B0604020202020204" pitchFamily="34" charset="0"/>
                  <a:cs typeface="Arial" panose="020B0604020202020204" pitchFamily="34" charset="0"/>
                </a:rPr>
                <a:t>(21)</a:t>
              </a:r>
            </a:p>
          </p:txBody>
        </p:sp>
        <p:sp>
          <p:nvSpPr>
            <p:cNvPr id="63" name="TextBox 62">
              <a:extLst>
                <a:ext uri="{FF2B5EF4-FFF2-40B4-BE49-F238E27FC236}">
                  <a16:creationId xmlns:a16="http://schemas.microsoft.com/office/drawing/2014/main" id="{89149DD4-8F3E-4A01-B7A9-A39B246E4B53}"/>
                </a:ext>
              </a:extLst>
            </p:cNvPr>
            <p:cNvSpPr txBox="1"/>
            <p:nvPr/>
          </p:nvSpPr>
          <p:spPr>
            <a:xfrm>
              <a:off x="4759760" y="4702766"/>
              <a:ext cx="2603062" cy="307777"/>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Posting Level (</a:t>
              </a:r>
              <a:r>
                <a:rPr lang="en-US" sz="1400" b="1" i="1" dirty="0">
                  <a:solidFill>
                    <a:srgbClr val="002060"/>
                  </a:solidFill>
                  <a:latin typeface="Arial" panose="020B0604020202020204" pitchFamily="34" charset="0"/>
                  <a:cs typeface="Arial" panose="020B0604020202020204" pitchFamily="34" charset="0"/>
                </a:rPr>
                <a:t>Cost Center</a:t>
              </a:r>
              <a:r>
                <a:rPr lang="en-US" sz="1400" b="1" dirty="0">
                  <a:solidFill>
                    <a:srgbClr val="002060"/>
                  </a:solidFill>
                  <a:latin typeface="Arial" panose="020B0604020202020204" pitchFamily="34" charset="0"/>
                  <a:cs typeface="Arial" panose="020B0604020202020204" pitchFamily="34" charset="0"/>
                </a:rPr>
                <a:t>)</a:t>
              </a:r>
              <a:endParaRPr lang="en-US" sz="1400" dirty="0"/>
            </a:p>
          </p:txBody>
        </p:sp>
        <p:cxnSp>
          <p:nvCxnSpPr>
            <p:cNvPr id="64" name="Straight Connector 63">
              <a:extLst>
                <a:ext uri="{FF2B5EF4-FFF2-40B4-BE49-F238E27FC236}">
                  <a16:creationId xmlns:a16="http://schemas.microsoft.com/office/drawing/2014/main" id="{E475F148-F06B-4293-8FAD-769727F27309}"/>
                </a:ext>
              </a:extLst>
            </p:cNvPr>
            <p:cNvCxnSpPr>
              <a:cxnSpLocks/>
            </p:cNvCxnSpPr>
            <p:nvPr/>
          </p:nvCxnSpPr>
          <p:spPr>
            <a:xfrm flipH="1">
              <a:off x="7380978" y="4856654"/>
              <a:ext cx="3640929" cy="1"/>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88E8E95A-D4DA-47BB-A4E1-04CB6B834D80}"/>
                </a:ext>
              </a:extLst>
            </p:cNvPr>
            <p:cNvCxnSpPr>
              <a:cxnSpLocks/>
            </p:cNvCxnSpPr>
            <p:nvPr/>
          </p:nvCxnSpPr>
          <p:spPr>
            <a:xfrm flipH="1" flipV="1">
              <a:off x="1147305" y="4856654"/>
              <a:ext cx="3571511" cy="1"/>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6" name="Straight Arrow Connector 65">
              <a:extLst>
                <a:ext uri="{FF2B5EF4-FFF2-40B4-BE49-F238E27FC236}">
                  <a16:creationId xmlns:a16="http://schemas.microsoft.com/office/drawing/2014/main" id="{24CF3607-39EC-4F4F-A7EF-5FECDBC54E41}"/>
                </a:ext>
              </a:extLst>
            </p:cNvPr>
            <p:cNvCxnSpPr>
              <a:cxnSpLocks/>
              <a:stCxn id="47" idx="2"/>
            </p:cNvCxnSpPr>
            <p:nvPr/>
          </p:nvCxnSpPr>
          <p:spPr>
            <a:xfrm>
              <a:off x="7943965" y="4418490"/>
              <a:ext cx="0" cy="231804"/>
            </a:xfrm>
            <a:prstGeom prst="straightConnector1">
              <a:avLst/>
            </a:prstGeom>
            <a:solidFill>
              <a:srgbClr val="002060"/>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45" name="Rectangle 44">
              <a:extLst>
                <a:ext uri="{FF2B5EF4-FFF2-40B4-BE49-F238E27FC236}">
                  <a16:creationId xmlns:a16="http://schemas.microsoft.com/office/drawing/2014/main" id="{69A7B0B5-5C9B-484B-A713-4E27EDE2F95B}"/>
                </a:ext>
              </a:extLst>
            </p:cNvPr>
            <p:cNvSpPr/>
            <p:nvPr/>
          </p:nvSpPr>
          <p:spPr>
            <a:xfrm>
              <a:off x="6454824" y="3894959"/>
              <a:ext cx="932688" cy="523220"/>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latin typeface="Arial" panose="020B0604020202020204" pitchFamily="34" charset="0"/>
                  <a:cs typeface="Arial" panose="020B0604020202020204" pitchFamily="34" charset="0"/>
                </a:rPr>
                <a:t>Laura’s Team</a:t>
              </a:r>
            </a:p>
            <a:p>
              <a:pPr algn="ctr"/>
              <a:r>
                <a:rPr lang="en-US" sz="1100" dirty="0">
                  <a:solidFill>
                    <a:schemeClr val="tx1"/>
                  </a:solidFill>
                  <a:latin typeface="Arial" panose="020B0604020202020204" pitchFamily="34" charset="0"/>
                  <a:cs typeface="Arial" panose="020B0604020202020204" pitchFamily="34" charset="0"/>
                </a:rPr>
                <a:t>(241)</a:t>
              </a:r>
            </a:p>
          </p:txBody>
        </p:sp>
      </p:grpSp>
      <p:sp>
        <p:nvSpPr>
          <p:cNvPr id="39" name="TextBox 38">
            <a:extLst>
              <a:ext uri="{FF2B5EF4-FFF2-40B4-BE49-F238E27FC236}">
                <a16:creationId xmlns:a16="http://schemas.microsoft.com/office/drawing/2014/main" id="{072BAB88-F502-4FB2-8AE5-B07D346C206E}"/>
              </a:ext>
            </a:extLst>
          </p:cNvPr>
          <p:cNvSpPr txBox="1"/>
          <p:nvPr/>
        </p:nvSpPr>
        <p:spPr>
          <a:xfrm>
            <a:off x="295275" y="142875"/>
            <a:ext cx="10915650" cy="738664"/>
          </a:xfrm>
          <a:prstGeom prst="rect">
            <a:avLst/>
          </a:prstGeom>
          <a:noFill/>
        </p:spPr>
        <p:txBody>
          <a:bodyPr wrap="square" rtlCol="0">
            <a:spAutoFit/>
          </a:bodyPr>
          <a:lstStyle/>
          <a:p>
            <a:r>
              <a:rPr lang="en-US" sz="4200" dirty="0">
                <a:latin typeface="Arial" panose="020B0604020202020204" pitchFamily="34" charset="0"/>
                <a:cs typeface="Arial" panose="020B0604020202020204" pitchFamily="34" charset="0"/>
              </a:rPr>
              <a:t>Organizational Unit – Dept. of H&amp;W</a:t>
            </a:r>
          </a:p>
        </p:txBody>
      </p:sp>
      <p:sp>
        <p:nvSpPr>
          <p:cNvPr id="3" name="Slide Number Placeholder 2">
            <a:extLst>
              <a:ext uri="{FF2B5EF4-FFF2-40B4-BE49-F238E27FC236}">
                <a16:creationId xmlns:a16="http://schemas.microsoft.com/office/drawing/2014/main" id="{57CF63E2-FA63-43A6-85FA-D2252DCFB043}"/>
              </a:ext>
            </a:extLst>
          </p:cNvPr>
          <p:cNvSpPr>
            <a:spLocks noGrp="1"/>
          </p:cNvSpPr>
          <p:nvPr>
            <p:ph type="sldNum" sz="quarter" idx="16"/>
          </p:nvPr>
        </p:nvSpPr>
        <p:spPr/>
        <p:txBody>
          <a:bodyPr/>
          <a:lstStyle/>
          <a:p>
            <a:fld id="{DE393ED9-3FAE-4C9F-B5CF-D8F31E5991EB}" type="slidenum">
              <a:rPr lang="en-US" smtClean="0"/>
              <a:pPr/>
              <a:t>15</a:t>
            </a:fld>
            <a:endParaRPr lang="en-US" dirty="0"/>
          </a:p>
        </p:txBody>
      </p:sp>
    </p:spTree>
    <p:extLst>
      <p:ext uri="{BB962C8B-B14F-4D97-AF65-F5344CB8AC3E}">
        <p14:creationId xmlns:p14="http://schemas.microsoft.com/office/powerpoint/2010/main" val="377604502"/>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 name="TextBox 114">
            <a:extLst>
              <a:ext uri="{FF2B5EF4-FFF2-40B4-BE49-F238E27FC236}">
                <a16:creationId xmlns:a16="http://schemas.microsoft.com/office/drawing/2014/main" id="{99642DFE-6B4B-4B28-A881-7D47376BE0E3}"/>
              </a:ext>
            </a:extLst>
          </p:cNvPr>
          <p:cNvSpPr txBox="1"/>
          <p:nvPr/>
        </p:nvSpPr>
        <p:spPr>
          <a:xfrm>
            <a:off x="295275" y="142875"/>
            <a:ext cx="7605517" cy="738664"/>
          </a:xfrm>
          <a:prstGeom prst="rect">
            <a:avLst/>
          </a:prstGeom>
          <a:noFill/>
        </p:spPr>
        <p:txBody>
          <a:bodyPr wrap="square" rtlCol="0">
            <a:spAutoFit/>
          </a:bodyPr>
          <a:lstStyle/>
          <a:p>
            <a:r>
              <a:rPr lang="en-US" sz="4200" dirty="0">
                <a:latin typeface="Arial" panose="020B0604020202020204" pitchFamily="34" charset="0"/>
                <a:cs typeface="Arial" panose="020B0604020202020204" pitchFamily="34" charset="0"/>
              </a:rPr>
              <a:t>Fund Dimension</a:t>
            </a:r>
          </a:p>
        </p:txBody>
      </p:sp>
      <p:sp>
        <p:nvSpPr>
          <p:cNvPr id="91" name="TextBox 90">
            <a:extLst>
              <a:ext uri="{FF2B5EF4-FFF2-40B4-BE49-F238E27FC236}">
                <a16:creationId xmlns:a16="http://schemas.microsoft.com/office/drawing/2014/main" id="{45E67FE3-EB21-4F8C-8AA3-59FD875978F6}"/>
              </a:ext>
            </a:extLst>
          </p:cNvPr>
          <p:cNvSpPr txBox="1"/>
          <p:nvPr/>
        </p:nvSpPr>
        <p:spPr>
          <a:xfrm>
            <a:off x="288185" y="752481"/>
            <a:ext cx="11608540" cy="338554"/>
          </a:xfrm>
          <a:prstGeom prst="rect">
            <a:avLst/>
          </a:prstGeom>
          <a:noFill/>
        </p:spPr>
        <p:txBody>
          <a:bodyPr wrap="square" rtlCol="0">
            <a:spAutoFit/>
          </a:bodyPr>
          <a:lstStyle/>
          <a:p>
            <a:r>
              <a:rPr lang="en-US" sz="1600" dirty="0">
                <a:latin typeface="Arial" panose="020B0604020202020204" pitchFamily="34" charset="0"/>
                <a:ea typeface="Verdana" panose="020B0604030504040204" pitchFamily="34" charset="0"/>
                <a:cs typeface="Arial" panose="020B0604020202020204" pitchFamily="34" charset="0"/>
              </a:rPr>
              <a:t>Used to identify the accounting entity against which a transaction is recorded. </a:t>
            </a:r>
          </a:p>
        </p:txBody>
      </p:sp>
      <p:grpSp>
        <p:nvGrpSpPr>
          <p:cNvPr id="3" name="Group 2">
            <a:extLst>
              <a:ext uri="{FF2B5EF4-FFF2-40B4-BE49-F238E27FC236}">
                <a16:creationId xmlns:a16="http://schemas.microsoft.com/office/drawing/2014/main" id="{6DC6DF54-F73E-4A1E-AB32-5ED88C9270E3}"/>
              </a:ext>
            </a:extLst>
          </p:cNvPr>
          <p:cNvGrpSpPr/>
          <p:nvPr/>
        </p:nvGrpSpPr>
        <p:grpSpPr>
          <a:xfrm>
            <a:off x="6434244" y="1454790"/>
            <a:ext cx="3971279" cy="4372419"/>
            <a:chOff x="6434244" y="1454790"/>
            <a:chExt cx="3971279" cy="4372419"/>
          </a:xfrm>
        </p:grpSpPr>
        <p:sp>
          <p:nvSpPr>
            <p:cNvPr id="41" name="Rectangle 40">
              <a:extLst>
                <a:ext uri="{FF2B5EF4-FFF2-40B4-BE49-F238E27FC236}">
                  <a16:creationId xmlns:a16="http://schemas.microsoft.com/office/drawing/2014/main" id="{63606421-B549-46AB-B93A-FF1F529E2950}"/>
                </a:ext>
              </a:extLst>
            </p:cNvPr>
            <p:cNvSpPr/>
            <p:nvPr/>
          </p:nvSpPr>
          <p:spPr>
            <a:xfrm>
              <a:off x="6434244" y="1902195"/>
              <a:ext cx="1183154" cy="557784"/>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Governmental</a:t>
              </a:r>
            </a:p>
          </p:txBody>
        </p:sp>
        <p:sp>
          <p:nvSpPr>
            <p:cNvPr id="42" name="Rectangle 41">
              <a:extLst>
                <a:ext uri="{FF2B5EF4-FFF2-40B4-BE49-F238E27FC236}">
                  <a16:creationId xmlns:a16="http://schemas.microsoft.com/office/drawing/2014/main" id="{476900F3-74CA-4695-AA63-CE1701EB018B}"/>
                </a:ext>
              </a:extLst>
            </p:cNvPr>
            <p:cNvSpPr/>
            <p:nvPr/>
          </p:nvSpPr>
          <p:spPr>
            <a:xfrm>
              <a:off x="7827260" y="1903547"/>
              <a:ext cx="1188658" cy="557784"/>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Proprietary</a:t>
              </a:r>
            </a:p>
          </p:txBody>
        </p:sp>
        <p:sp>
          <p:nvSpPr>
            <p:cNvPr id="43" name="Rectangle 42">
              <a:extLst>
                <a:ext uri="{FF2B5EF4-FFF2-40B4-BE49-F238E27FC236}">
                  <a16:creationId xmlns:a16="http://schemas.microsoft.com/office/drawing/2014/main" id="{6DFEC777-ACA0-461A-B7C1-04B6D5A6EB38}"/>
                </a:ext>
              </a:extLst>
            </p:cNvPr>
            <p:cNvSpPr/>
            <p:nvPr/>
          </p:nvSpPr>
          <p:spPr>
            <a:xfrm>
              <a:off x="9216865" y="1900843"/>
              <a:ext cx="1188658" cy="557784"/>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Fiduciary</a:t>
              </a:r>
            </a:p>
          </p:txBody>
        </p:sp>
        <p:sp>
          <p:nvSpPr>
            <p:cNvPr id="83" name="Rectangle 82">
              <a:extLst>
                <a:ext uri="{FF2B5EF4-FFF2-40B4-BE49-F238E27FC236}">
                  <a16:creationId xmlns:a16="http://schemas.microsoft.com/office/drawing/2014/main" id="{63F610DB-2324-4DC4-AC5C-C5349025F618}"/>
                </a:ext>
              </a:extLst>
            </p:cNvPr>
            <p:cNvSpPr/>
            <p:nvPr/>
          </p:nvSpPr>
          <p:spPr>
            <a:xfrm>
              <a:off x="6486325" y="3050739"/>
              <a:ext cx="1078992" cy="557784"/>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General Fund</a:t>
              </a:r>
            </a:p>
          </p:txBody>
        </p:sp>
        <p:cxnSp>
          <p:nvCxnSpPr>
            <p:cNvPr id="84" name="Straight Arrow Connector 83">
              <a:extLst>
                <a:ext uri="{FF2B5EF4-FFF2-40B4-BE49-F238E27FC236}">
                  <a16:creationId xmlns:a16="http://schemas.microsoft.com/office/drawing/2014/main" id="{BB0D0D51-2E8F-453A-A0F6-E6625308AD28}"/>
                </a:ext>
              </a:extLst>
            </p:cNvPr>
            <p:cNvCxnSpPr>
              <a:cxnSpLocks/>
            </p:cNvCxnSpPr>
            <p:nvPr/>
          </p:nvCxnSpPr>
          <p:spPr>
            <a:xfrm flipH="1">
              <a:off x="7025254" y="2461331"/>
              <a:ext cx="1135" cy="329184"/>
            </a:xfrm>
            <a:prstGeom prst="straightConnector1">
              <a:avLst/>
            </a:prstGeom>
            <a:solidFill>
              <a:schemeClr val="accent5">
                <a:lumMod val="20000"/>
                <a:lumOff val="8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81" name="Rectangle 80">
              <a:extLst>
                <a:ext uri="{FF2B5EF4-FFF2-40B4-BE49-F238E27FC236}">
                  <a16:creationId xmlns:a16="http://schemas.microsoft.com/office/drawing/2014/main" id="{1049B4C5-08FC-4E26-AEE3-68CC32725228}"/>
                </a:ext>
              </a:extLst>
            </p:cNvPr>
            <p:cNvSpPr/>
            <p:nvPr/>
          </p:nvSpPr>
          <p:spPr>
            <a:xfrm>
              <a:off x="7882093" y="3050740"/>
              <a:ext cx="1078992" cy="557784"/>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Enterprise</a:t>
              </a:r>
            </a:p>
          </p:txBody>
        </p:sp>
        <p:cxnSp>
          <p:nvCxnSpPr>
            <p:cNvPr id="82" name="Straight Arrow Connector 81">
              <a:extLst>
                <a:ext uri="{FF2B5EF4-FFF2-40B4-BE49-F238E27FC236}">
                  <a16:creationId xmlns:a16="http://schemas.microsoft.com/office/drawing/2014/main" id="{2E1B67E5-68D5-414C-9E7F-194DE89978F7}"/>
                </a:ext>
              </a:extLst>
            </p:cNvPr>
            <p:cNvCxnSpPr>
              <a:cxnSpLocks/>
            </p:cNvCxnSpPr>
            <p:nvPr/>
          </p:nvCxnSpPr>
          <p:spPr>
            <a:xfrm flipH="1">
              <a:off x="8421021" y="2461331"/>
              <a:ext cx="1136" cy="329184"/>
            </a:xfrm>
            <a:prstGeom prst="straightConnector1">
              <a:avLst/>
            </a:prstGeom>
            <a:solidFill>
              <a:schemeClr val="accent5">
                <a:lumMod val="20000"/>
                <a:lumOff val="8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48" name="Rectangle 47">
              <a:extLst>
                <a:ext uri="{FF2B5EF4-FFF2-40B4-BE49-F238E27FC236}">
                  <a16:creationId xmlns:a16="http://schemas.microsoft.com/office/drawing/2014/main" id="{4894CF2B-A80B-4C2F-8BD2-935E24B0F159}"/>
                </a:ext>
              </a:extLst>
            </p:cNvPr>
            <p:cNvSpPr/>
            <p:nvPr/>
          </p:nvSpPr>
          <p:spPr>
            <a:xfrm>
              <a:off x="9271698" y="3050741"/>
              <a:ext cx="1078992" cy="557784"/>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Agency</a:t>
              </a:r>
            </a:p>
          </p:txBody>
        </p:sp>
        <p:cxnSp>
          <p:nvCxnSpPr>
            <p:cNvPr id="49" name="Straight Arrow Connector 48">
              <a:extLst>
                <a:ext uri="{FF2B5EF4-FFF2-40B4-BE49-F238E27FC236}">
                  <a16:creationId xmlns:a16="http://schemas.microsoft.com/office/drawing/2014/main" id="{86BF8CD5-71CB-401A-9C31-67361CBD49B8}"/>
                </a:ext>
              </a:extLst>
            </p:cNvPr>
            <p:cNvCxnSpPr>
              <a:cxnSpLocks/>
            </p:cNvCxnSpPr>
            <p:nvPr/>
          </p:nvCxnSpPr>
          <p:spPr>
            <a:xfrm flipH="1">
              <a:off x="9810626" y="2458627"/>
              <a:ext cx="1136" cy="329184"/>
            </a:xfrm>
            <a:prstGeom prst="straightConnector1">
              <a:avLst/>
            </a:prstGeom>
            <a:solidFill>
              <a:schemeClr val="accent5">
                <a:lumMod val="20000"/>
                <a:lumOff val="8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99" name="Rectangle 98">
              <a:extLst>
                <a:ext uri="{FF2B5EF4-FFF2-40B4-BE49-F238E27FC236}">
                  <a16:creationId xmlns:a16="http://schemas.microsoft.com/office/drawing/2014/main" id="{8BF4D0D6-DF5B-495A-A624-7BAEE5FAB95B}"/>
                </a:ext>
              </a:extLst>
            </p:cNvPr>
            <p:cNvSpPr/>
            <p:nvPr/>
          </p:nvSpPr>
          <p:spPr>
            <a:xfrm>
              <a:off x="6486325" y="4179474"/>
              <a:ext cx="1078992" cy="557784"/>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Fund (100)</a:t>
              </a:r>
            </a:p>
          </p:txBody>
        </p:sp>
        <p:cxnSp>
          <p:nvCxnSpPr>
            <p:cNvPr id="100" name="Straight Arrow Connector 99">
              <a:extLst>
                <a:ext uri="{FF2B5EF4-FFF2-40B4-BE49-F238E27FC236}">
                  <a16:creationId xmlns:a16="http://schemas.microsoft.com/office/drawing/2014/main" id="{1C68A635-67D9-4362-8594-7FF351845A1C}"/>
                </a:ext>
              </a:extLst>
            </p:cNvPr>
            <p:cNvCxnSpPr>
              <a:cxnSpLocks/>
            </p:cNvCxnSpPr>
            <p:nvPr/>
          </p:nvCxnSpPr>
          <p:spPr>
            <a:xfrm flipH="1">
              <a:off x="7025253" y="3608523"/>
              <a:ext cx="1136" cy="329184"/>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97" name="Rectangle 96">
              <a:extLst>
                <a:ext uri="{FF2B5EF4-FFF2-40B4-BE49-F238E27FC236}">
                  <a16:creationId xmlns:a16="http://schemas.microsoft.com/office/drawing/2014/main" id="{9B5A35F6-CDCC-4446-B5A5-54B37D15E4D6}"/>
                </a:ext>
              </a:extLst>
            </p:cNvPr>
            <p:cNvSpPr/>
            <p:nvPr/>
          </p:nvSpPr>
          <p:spPr>
            <a:xfrm>
              <a:off x="7882093" y="4179474"/>
              <a:ext cx="1078992" cy="557784"/>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Fund (200) </a:t>
              </a:r>
            </a:p>
          </p:txBody>
        </p:sp>
        <p:cxnSp>
          <p:nvCxnSpPr>
            <p:cNvPr id="98" name="Straight Arrow Connector 97">
              <a:extLst>
                <a:ext uri="{FF2B5EF4-FFF2-40B4-BE49-F238E27FC236}">
                  <a16:creationId xmlns:a16="http://schemas.microsoft.com/office/drawing/2014/main" id="{D5F55FFA-006D-45C1-8E70-3DD21B04F6FD}"/>
                </a:ext>
              </a:extLst>
            </p:cNvPr>
            <p:cNvCxnSpPr>
              <a:cxnSpLocks/>
            </p:cNvCxnSpPr>
            <p:nvPr/>
          </p:nvCxnSpPr>
          <p:spPr>
            <a:xfrm flipH="1">
              <a:off x="8449006" y="3595973"/>
              <a:ext cx="1" cy="329184"/>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95" name="Rectangle 94">
              <a:extLst>
                <a:ext uri="{FF2B5EF4-FFF2-40B4-BE49-F238E27FC236}">
                  <a16:creationId xmlns:a16="http://schemas.microsoft.com/office/drawing/2014/main" id="{EABC52C4-9DF7-4B26-9FF1-3C92D2254575}"/>
                </a:ext>
              </a:extLst>
            </p:cNvPr>
            <p:cNvSpPr/>
            <p:nvPr/>
          </p:nvSpPr>
          <p:spPr>
            <a:xfrm>
              <a:off x="9271698" y="4179474"/>
              <a:ext cx="1078992" cy="557784"/>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Fund (300)</a:t>
              </a:r>
            </a:p>
          </p:txBody>
        </p:sp>
        <p:cxnSp>
          <p:nvCxnSpPr>
            <p:cNvPr id="96" name="Straight Arrow Connector 95">
              <a:extLst>
                <a:ext uri="{FF2B5EF4-FFF2-40B4-BE49-F238E27FC236}">
                  <a16:creationId xmlns:a16="http://schemas.microsoft.com/office/drawing/2014/main" id="{E39FB602-E976-4F2B-AF37-D8543EAE0C33}"/>
                </a:ext>
              </a:extLst>
            </p:cNvPr>
            <p:cNvCxnSpPr>
              <a:cxnSpLocks/>
            </p:cNvCxnSpPr>
            <p:nvPr/>
          </p:nvCxnSpPr>
          <p:spPr>
            <a:xfrm>
              <a:off x="9842180" y="3608525"/>
              <a:ext cx="0" cy="329184"/>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109" name="Rectangle 108">
              <a:extLst>
                <a:ext uri="{FF2B5EF4-FFF2-40B4-BE49-F238E27FC236}">
                  <a16:creationId xmlns:a16="http://schemas.microsoft.com/office/drawing/2014/main" id="{E05A792C-4BBF-4E46-9F92-348DE08ABE14}"/>
                </a:ext>
              </a:extLst>
            </p:cNvPr>
            <p:cNvSpPr/>
            <p:nvPr/>
          </p:nvSpPr>
          <p:spPr>
            <a:xfrm>
              <a:off x="6492208" y="5324018"/>
              <a:ext cx="1067226" cy="503191"/>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1"/>
                  </a:solidFill>
                  <a:latin typeface="Arial" panose="020B0604020202020204" pitchFamily="34" charset="0"/>
                  <a:cs typeface="Arial" panose="020B0604020202020204" pitchFamily="34" charset="0"/>
                </a:rPr>
                <a:t>Subfund (10001)</a:t>
              </a:r>
            </a:p>
          </p:txBody>
        </p:sp>
        <p:cxnSp>
          <p:nvCxnSpPr>
            <p:cNvPr id="110" name="Straight Arrow Connector 109">
              <a:extLst>
                <a:ext uri="{FF2B5EF4-FFF2-40B4-BE49-F238E27FC236}">
                  <a16:creationId xmlns:a16="http://schemas.microsoft.com/office/drawing/2014/main" id="{98D4DBEC-CF1A-43FC-AB72-9AF0619AC075}"/>
                </a:ext>
              </a:extLst>
            </p:cNvPr>
            <p:cNvCxnSpPr>
              <a:cxnSpLocks/>
            </p:cNvCxnSpPr>
            <p:nvPr/>
          </p:nvCxnSpPr>
          <p:spPr>
            <a:xfrm>
              <a:off x="7025821" y="4737258"/>
              <a:ext cx="0" cy="329184"/>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107" name="Rectangle 106">
              <a:extLst>
                <a:ext uri="{FF2B5EF4-FFF2-40B4-BE49-F238E27FC236}">
                  <a16:creationId xmlns:a16="http://schemas.microsoft.com/office/drawing/2014/main" id="{7EE1EFBD-F3F5-48F3-AE54-D686C43F231B}"/>
                </a:ext>
              </a:extLst>
            </p:cNvPr>
            <p:cNvSpPr/>
            <p:nvPr/>
          </p:nvSpPr>
          <p:spPr>
            <a:xfrm>
              <a:off x="7882093" y="5324018"/>
              <a:ext cx="1078992" cy="503191"/>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1"/>
                  </a:solidFill>
                  <a:latin typeface="Arial" panose="020B0604020202020204" pitchFamily="34" charset="0"/>
                  <a:cs typeface="Arial" panose="020B0604020202020204" pitchFamily="34" charset="0"/>
                </a:rPr>
                <a:t>Subfund (20001)</a:t>
              </a:r>
            </a:p>
          </p:txBody>
        </p:sp>
        <p:cxnSp>
          <p:nvCxnSpPr>
            <p:cNvPr id="108" name="Straight Arrow Connector 107">
              <a:extLst>
                <a:ext uri="{FF2B5EF4-FFF2-40B4-BE49-F238E27FC236}">
                  <a16:creationId xmlns:a16="http://schemas.microsoft.com/office/drawing/2014/main" id="{BD57F82F-9491-49F8-8957-C2519150F3E3}"/>
                </a:ext>
              </a:extLst>
            </p:cNvPr>
            <p:cNvCxnSpPr>
              <a:cxnSpLocks/>
            </p:cNvCxnSpPr>
            <p:nvPr/>
          </p:nvCxnSpPr>
          <p:spPr>
            <a:xfrm flipH="1">
              <a:off x="8441941" y="4737258"/>
              <a:ext cx="0" cy="329183"/>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105" name="Rectangle 104">
              <a:extLst>
                <a:ext uri="{FF2B5EF4-FFF2-40B4-BE49-F238E27FC236}">
                  <a16:creationId xmlns:a16="http://schemas.microsoft.com/office/drawing/2014/main" id="{47E1C78E-3790-4CA6-9385-4F1E0260F9B1}"/>
                </a:ext>
              </a:extLst>
            </p:cNvPr>
            <p:cNvSpPr/>
            <p:nvPr/>
          </p:nvSpPr>
          <p:spPr>
            <a:xfrm>
              <a:off x="9271698" y="5324018"/>
              <a:ext cx="1078992" cy="503191"/>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1"/>
                  </a:solidFill>
                  <a:latin typeface="Arial" panose="020B0604020202020204" pitchFamily="34" charset="0"/>
                  <a:cs typeface="Arial" panose="020B0604020202020204" pitchFamily="34" charset="0"/>
                </a:rPr>
                <a:t>Subfund (30001)</a:t>
              </a:r>
            </a:p>
          </p:txBody>
        </p:sp>
        <p:cxnSp>
          <p:nvCxnSpPr>
            <p:cNvPr id="106" name="Straight Arrow Connector 105">
              <a:extLst>
                <a:ext uri="{FF2B5EF4-FFF2-40B4-BE49-F238E27FC236}">
                  <a16:creationId xmlns:a16="http://schemas.microsoft.com/office/drawing/2014/main" id="{D93C609D-E107-4B24-835E-8A7224118A4E}"/>
                </a:ext>
              </a:extLst>
            </p:cNvPr>
            <p:cNvCxnSpPr>
              <a:cxnSpLocks/>
            </p:cNvCxnSpPr>
            <p:nvPr/>
          </p:nvCxnSpPr>
          <p:spPr>
            <a:xfrm flipH="1">
              <a:off x="9850311" y="4739499"/>
              <a:ext cx="0" cy="329184"/>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111" name="TextBox 110">
              <a:extLst>
                <a:ext uri="{FF2B5EF4-FFF2-40B4-BE49-F238E27FC236}">
                  <a16:creationId xmlns:a16="http://schemas.microsoft.com/office/drawing/2014/main" id="{C4ABB7C0-56DA-43AB-AF0E-146CB45947E2}"/>
                </a:ext>
              </a:extLst>
            </p:cNvPr>
            <p:cNvSpPr txBox="1"/>
            <p:nvPr/>
          </p:nvSpPr>
          <p:spPr>
            <a:xfrm>
              <a:off x="6549819" y="1454790"/>
              <a:ext cx="3631604"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1 (</a:t>
              </a:r>
              <a:r>
                <a:rPr lang="en-US" sz="1400" b="1" i="1" dirty="0">
                  <a:solidFill>
                    <a:srgbClr val="002060"/>
                  </a:solidFill>
                  <a:latin typeface="Arial" panose="020B0604020202020204" pitchFamily="34" charset="0"/>
                  <a:cs typeface="Arial" panose="020B0604020202020204" pitchFamily="34" charset="0"/>
                </a:rPr>
                <a:t>Fund Type</a:t>
              </a:r>
              <a:r>
                <a:rPr lang="en-US" sz="1400" b="1" dirty="0">
                  <a:solidFill>
                    <a:srgbClr val="002060"/>
                  </a:solidFill>
                  <a:latin typeface="Arial" panose="020B0604020202020204" pitchFamily="34" charset="0"/>
                  <a:cs typeface="Arial" panose="020B0604020202020204" pitchFamily="34" charset="0"/>
                </a:rPr>
                <a:t>)</a:t>
              </a:r>
            </a:p>
            <a:p>
              <a:endParaRPr lang="en-US" sz="1400" dirty="0"/>
            </a:p>
          </p:txBody>
        </p:sp>
        <p:sp>
          <p:nvSpPr>
            <p:cNvPr id="112" name="TextBox 111">
              <a:extLst>
                <a:ext uri="{FF2B5EF4-FFF2-40B4-BE49-F238E27FC236}">
                  <a16:creationId xmlns:a16="http://schemas.microsoft.com/office/drawing/2014/main" id="{EB8390CF-4EAE-4B4C-AA93-19CE6C604B0E}"/>
                </a:ext>
              </a:extLst>
            </p:cNvPr>
            <p:cNvSpPr txBox="1"/>
            <p:nvPr/>
          </p:nvSpPr>
          <p:spPr>
            <a:xfrm>
              <a:off x="7236723" y="5014138"/>
              <a:ext cx="2284093" cy="492443"/>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Posting Level (</a:t>
              </a:r>
              <a:r>
                <a:rPr lang="en-US" sz="1400" b="1" i="1" dirty="0">
                  <a:solidFill>
                    <a:srgbClr val="002060"/>
                  </a:solidFill>
                  <a:latin typeface="Arial" panose="020B0604020202020204" pitchFamily="34" charset="0"/>
                  <a:cs typeface="Arial" panose="020B0604020202020204" pitchFamily="34" charset="0"/>
                </a:rPr>
                <a:t>Subfund)</a:t>
              </a:r>
              <a:endParaRPr lang="en-US" sz="1400" b="1" dirty="0">
                <a:solidFill>
                  <a:srgbClr val="002060"/>
                </a:solidFill>
                <a:latin typeface="Arial" panose="020B0604020202020204" pitchFamily="34" charset="0"/>
                <a:cs typeface="Arial" panose="020B0604020202020204" pitchFamily="34" charset="0"/>
              </a:endParaRPr>
            </a:p>
            <a:p>
              <a:endParaRPr lang="en-US" sz="1200" dirty="0"/>
            </a:p>
          </p:txBody>
        </p:sp>
        <p:sp>
          <p:nvSpPr>
            <p:cNvPr id="113" name="TextBox 112">
              <a:extLst>
                <a:ext uri="{FF2B5EF4-FFF2-40B4-BE49-F238E27FC236}">
                  <a16:creationId xmlns:a16="http://schemas.microsoft.com/office/drawing/2014/main" id="{FD0F2EC8-DA0F-4451-9DFE-B87A517F8784}"/>
                </a:ext>
              </a:extLst>
            </p:cNvPr>
            <p:cNvSpPr txBox="1"/>
            <p:nvPr/>
          </p:nvSpPr>
          <p:spPr>
            <a:xfrm>
              <a:off x="6564630" y="3885654"/>
              <a:ext cx="3631604" cy="492443"/>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3 (</a:t>
              </a:r>
              <a:r>
                <a:rPr lang="en-US" sz="1400" b="1" i="1" dirty="0">
                  <a:solidFill>
                    <a:srgbClr val="002060"/>
                  </a:solidFill>
                  <a:latin typeface="Arial" panose="020B0604020202020204" pitchFamily="34" charset="0"/>
                  <a:cs typeface="Arial" panose="020B0604020202020204" pitchFamily="34" charset="0"/>
                </a:rPr>
                <a:t>Fund</a:t>
              </a:r>
              <a:r>
                <a:rPr lang="en-US" sz="1400" b="1" dirty="0">
                  <a:solidFill>
                    <a:srgbClr val="002060"/>
                  </a:solidFill>
                  <a:latin typeface="Arial" panose="020B0604020202020204" pitchFamily="34" charset="0"/>
                  <a:cs typeface="Arial" panose="020B0604020202020204" pitchFamily="34" charset="0"/>
                </a:rPr>
                <a:t>)</a:t>
              </a:r>
            </a:p>
            <a:p>
              <a:endParaRPr lang="en-US" sz="1200" dirty="0"/>
            </a:p>
          </p:txBody>
        </p:sp>
        <p:sp>
          <p:nvSpPr>
            <p:cNvPr id="114" name="TextBox 113">
              <a:extLst>
                <a:ext uri="{FF2B5EF4-FFF2-40B4-BE49-F238E27FC236}">
                  <a16:creationId xmlns:a16="http://schemas.microsoft.com/office/drawing/2014/main" id="{FE690E7E-AE7C-4D0A-85C3-642CE4E312F9}"/>
                </a:ext>
              </a:extLst>
            </p:cNvPr>
            <p:cNvSpPr txBox="1"/>
            <p:nvPr/>
          </p:nvSpPr>
          <p:spPr>
            <a:xfrm>
              <a:off x="6875863" y="2738808"/>
              <a:ext cx="3039591"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2 (</a:t>
              </a:r>
              <a:r>
                <a:rPr lang="en-US" sz="1400" b="1" i="1" dirty="0">
                  <a:solidFill>
                    <a:srgbClr val="002060"/>
                  </a:solidFill>
                  <a:latin typeface="Arial" panose="020B0604020202020204" pitchFamily="34" charset="0"/>
                  <a:cs typeface="Arial" panose="020B0604020202020204" pitchFamily="34" charset="0"/>
                </a:rPr>
                <a:t>Subfund Type</a:t>
              </a:r>
              <a:r>
                <a:rPr lang="en-US" sz="1400" b="1" dirty="0">
                  <a:solidFill>
                    <a:srgbClr val="002060"/>
                  </a:solidFill>
                  <a:latin typeface="Arial" panose="020B0604020202020204" pitchFamily="34" charset="0"/>
                  <a:cs typeface="Arial" panose="020B0604020202020204" pitchFamily="34" charset="0"/>
                </a:rPr>
                <a:t>)</a:t>
              </a:r>
            </a:p>
            <a:p>
              <a:endParaRPr lang="en-US" sz="1400" dirty="0"/>
            </a:p>
          </p:txBody>
        </p:sp>
        <p:cxnSp>
          <p:nvCxnSpPr>
            <p:cNvPr id="9" name="Straight Connector 8">
              <a:extLst>
                <a:ext uri="{FF2B5EF4-FFF2-40B4-BE49-F238E27FC236}">
                  <a16:creationId xmlns:a16="http://schemas.microsoft.com/office/drawing/2014/main" id="{9B5A1F12-2914-4CE5-8A3B-51FF122DF2A9}"/>
                </a:ext>
              </a:extLst>
            </p:cNvPr>
            <p:cNvCxnSpPr>
              <a:cxnSpLocks/>
            </p:cNvCxnSpPr>
            <p:nvPr/>
          </p:nvCxnSpPr>
          <p:spPr>
            <a:xfrm flipH="1">
              <a:off x="6441068" y="2881138"/>
              <a:ext cx="441619"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04EFDAD6-4DC0-4AF2-86CA-6E63A77F0E95}"/>
                </a:ext>
              </a:extLst>
            </p:cNvPr>
            <p:cNvCxnSpPr>
              <a:cxnSpLocks/>
            </p:cNvCxnSpPr>
            <p:nvPr/>
          </p:nvCxnSpPr>
          <p:spPr>
            <a:xfrm flipH="1">
              <a:off x="9945135" y="2875589"/>
              <a:ext cx="353555"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B40BA870-A1A8-43C4-8CCC-9FA3D7E490FF}"/>
                </a:ext>
              </a:extLst>
            </p:cNvPr>
            <p:cNvCxnSpPr>
              <a:cxnSpLocks/>
            </p:cNvCxnSpPr>
            <p:nvPr/>
          </p:nvCxnSpPr>
          <p:spPr>
            <a:xfrm flipH="1">
              <a:off x="9513992" y="5168181"/>
              <a:ext cx="772715"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C9CD7646-2D28-4800-95EF-014122E4DCF3}"/>
                </a:ext>
              </a:extLst>
            </p:cNvPr>
            <p:cNvCxnSpPr>
              <a:cxnSpLocks/>
            </p:cNvCxnSpPr>
            <p:nvPr/>
          </p:nvCxnSpPr>
          <p:spPr>
            <a:xfrm flipH="1">
              <a:off x="6443626" y="5168181"/>
              <a:ext cx="779449"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A32267CE-DA71-4B73-81BE-0BF58EDD1BBA}"/>
                </a:ext>
              </a:extLst>
            </p:cNvPr>
            <p:cNvCxnSpPr>
              <a:cxnSpLocks/>
            </p:cNvCxnSpPr>
            <p:nvPr/>
          </p:nvCxnSpPr>
          <p:spPr>
            <a:xfrm flipH="1" flipV="1">
              <a:off x="9608940" y="4030913"/>
              <a:ext cx="677767" cy="1"/>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FE34C5CD-FD9B-4A7F-8965-D0343B2D64C6}"/>
                </a:ext>
              </a:extLst>
            </p:cNvPr>
            <p:cNvCxnSpPr>
              <a:cxnSpLocks/>
            </p:cNvCxnSpPr>
            <p:nvPr/>
          </p:nvCxnSpPr>
          <p:spPr>
            <a:xfrm flipH="1">
              <a:off x="6443625" y="4029742"/>
              <a:ext cx="764142"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grpSp>
      <p:grpSp>
        <p:nvGrpSpPr>
          <p:cNvPr id="74" name="Group 73">
            <a:extLst>
              <a:ext uri="{FF2B5EF4-FFF2-40B4-BE49-F238E27FC236}">
                <a16:creationId xmlns:a16="http://schemas.microsoft.com/office/drawing/2014/main" id="{B34273A7-85CC-4DCB-818B-EF15B9254AFD}"/>
              </a:ext>
            </a:extLst>
          </p:cNvPr>
          <p:cNvGrpSpPr/>
          <p:nvPr/>
        </p:nvGrpSpPr>
        <p:grpSpPr>
          <a:xfrm>
            <a:off x="158719" y="1527093"/>
            <a:ext cx="4795784" cy="4744513"/>
            <a:chOff x="4104379" y="1976439"/>
            <a:chExt cx="3983245" cy="3984624"/>
          </a:xfrm>
        </p:grpSpPr>
        <p:grpSp>
          <p:nvGrpSpPr>
            <p:cNvPr id="75" name="Group 3">
              <a:extLst>
                <a:ext uri="{FF2B5EF4-FFF2-40B4-BE49-F238E27FC236}">
                  <a16:creationId xmlns:a16="http://schemas.microsoft.com/office/drawing/2014/main" id="{BE84648B-3F0D-42D4-ADEA-F2182E07391E}"/>
                </a:ext>
              </a:extLst>
            </p:cNvPr>
            <p:cNvGrpSpPr>
              <a:grpSpLocks/>
            </p:cNvGrpSpPr>
            <p:nvPr/>
          </p:nvGrpSpPr>
          <p:grpSpPr bwMode="auto">
            <a:xfrm>
              <a:off x="6091849" y="1976439"/>
              <a:ext cx="1177604" cy="1993693"/>
              <a:chOff x="3354" y="1728"/>
              <a:chExt cx="680" cy="1153"/>
            </a:xfrm>
            <a:solidFill>
              <a:schemeClr val="accent1"/>
            </a:solidFill>
          </p:grpSpPr>
          <p:sp>
            <p:nvSpPr>
              <p:cNvPr id="174" name="Arc 4">
                <a:extLst>
                  <a:ext uri="{FF2B5EF4-FFF2-40B4-BE49-F238E27FC236}">
                    <a16:creationId xmlns:a16="http://schemas.microsoft.com/office/drawing/2014/main" id="{61624ED4-06FD-4617-B68B-57F271E17EC2}"/>
                  </a:ext>
                </a:extLst>
              </p:cNvPr>
              <p:cNvSpPr>
                <a:spLocks/>
              </p:cNvSpPr>
              <p:nvPr/>
            </p:nvSpPr>
            <p:spPr bwMode="auto">
              <a:xfrm>
                <a:off x="3356" y="1728"/>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 y="0"/>
                    </a:moveTo>
                    <a:cubicBezTo>
                      <a:pt x="4561" y="0"/>
                      <a:pt x="9005" y="1444"/>
                      <a:pt x="12695" y="4125"/>
                    </a:cubicBezTo>
                  </a:path>
                  <a:path w="12696" h="21600" stroke="0" extrusionOk="0">
                    <a:moveTo>
                      <a:pt x="-1" y="0"/>
                    </a:moveTo>
                    <a:cubicBezTo>
                      <a:pt x="4561" y="0"/>
                      <a:pt x="9005" y="1444"/>
                      <a:pt x="12695" y="4125"/>
                    </a:cubicBezTo>
                    <a:lnTo>
                      <a:pt x="0" y="21600"/>
                    </a:lnTo>
                    <a:close/>
                  </a:path>
                </a:pathLst>
              </a:custGeom>
              <a:grpFill/>
              <a:ln w="12700">
                <a:solidFill>
                  <a:schemeClr val="bg1"/>
                </a:solidFill>
                <a:round/>
                <a:headEnd/>
                <a:tailEnd/>
              </a:ln>
            </p:spPr>
            <p:txBody>
              <a:bodyPr lIns="44450" tIns="44450" rIns="274320" bIns="100584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Organizational Unit</a:t>
                </a:r>
              </a:p>
            </p:txBody>
          </p:sp>
          <p:sp>
            <p:nvSpPr>
              <p:cNvPr id="175" name="Freeform 78">
                <a:extLst>
                  <a:ext uri="{FF2B5EF4-FFF2-40B4-BE49-F238E27FC236}">
                    <a16:creationId xmlns:a16="http://schemas.microsoft.com/office/drawing/2014/main" id="{7292DBEE-B35B-45B7-A42B-FBAB4AF3DFE9}"/>
                  </a:ext>
                </a:extLst>
              </p:cNvPr>
              <p:cNvSpPr>
                <a:spLocks/>
              </p:cNvSpPr>
              <p:nvPr/>
            </p:nvSpPr>
            <p:spPr bwMode="auto">
              <a:xfrm>
                <a:off x="3356" y="1728"/>
                <a:ext cx="678" cy="1153"/>
              </a:xfrm>
              <a:custGeom>
                <a:avLst/>
                <a:gdLst>
                  <a:gd name="T0" fmla="*/ 0 w 678"/>
                  <a:gd name="T1" fmla="*/ 0 h 1153"/>
                  <a:gd name="T2" fmla="*/ 0 w 678"/>
                  <a:gd name="T3" fmla="*/ 1152 h 1153"/>
                  <a:gd name="T4" fmla="*/ 677 w 678"/>
                  <a:gd name="T5" fmla="*/ 220 h 1153"/>
                  <a:gd name="T6" fmla="*/ 0 60000 65536"/>
                  <a:gd name="T7" fmla="*/ 0 60000 65536"/>
                  <a:gd name="T8" fmla="*/ 0 60000 65536"/>
                  <a:gd name="T9" fmla="*/ 0 w 678"/>
                  <a:gd name="T10" fmla="*/ 0 h 1153"/>
                  <a:gd name="T11" fmla="*/ 678 w 678"/>
                  <a:gd name="T12" fmla="*/ 1153 h 1153"/>
                </a:gdLst>
                <a:ahLst/>
                <a:cxnLst>
                  <a:cxn ang="T6">
                    <a:pos x="T0" y="T1"/>
                  </a:cxn>
                  <a:cxn ang="T7">
                    <a:pos x="T2" y="T3"/>
                  </a:cxn>
                  <a:cxn ang="T8">
                    <a:pos x="T4" y="T5"/>
                  </a:cxn>
                </a:cxnLst>
                <a:rect l="T9" t="T10" r="T11" b="T12"/>
                <a:pathLst>
                  <a:path w="678" h="1153">
                    <a:moveTo>
                      <a:pt x="0" y="0"/>
                    </a:moveTo>
                    <a:lnTo>
                      <a:pt x="0" y="1152"/>
                    </a:lnTo>
                    <a:lnTo>
                      <a:pt x="677" y="220"/>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76" name="Arc 4">
                <a:extLst>
                  <a:ext uri="{FF2B5EF4-FFF2-40B4-BE49-F238E27FC236}">
                    <a16:creationId xmlns:a16="http://schemas.microsoft.com/office/drawing/2014/main" id="{3E6BFBF6-9BE2-40A1-9CC2-B1065A81779D}"/>
                  </a:ext>
                </a:extLst>
              </p:cNvPr>
              <p:cNvSpPr>
                <a:spLocks/>
              </p:cNvSpPr>
              <p:nvPr/>
            </p:nvSpPr>
            <p:spPr bwMode="auto">
              <a:xfrm>
                <a:off x="3354" y="1728"/>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 y="0"/>
                    </a:moveTo>
                    <a:cubicBezTo>
                      <a:pt x="4561" y="0"/>
                      <a:pt x="9005" y="1444"/>
                      <a:pt x="12695" y="4125"/>
                    </a:cubicBezTo>
                  </a:path>
                  <a:path w="12696" h="21600" stroke="0" extrusionOk="0">
                    <a:moveTo>
                      <a:pt x="-1" y="0"/>
                    </a:moveTo>
                    <a:cubicBezTo>
                      <a:pt x="4561" y="0"/>
                      <a:pt x="9005" y="1444"/>
                      <a:pt x="12695" y="4125"/>
                    </a:cubicBezTo>
                    <a:lnTo>
                      <a:pt x="0" y="21600"/>
                    </a:lnTo>
                    <a:close/>
                  </a:path>
                </a:pathLst>
              </a:custGeom>
              <a:solidFill>
                <a:schemeClr val="accent5">
                  <a:lumMod val="40000"/>
                  <a:lumOff val="60000"/>
                </a:schemeClr>
              </a:solidFill>
              <a:ln w="12700">
                <a:solidFill>
                  <a:schemeClr val="bg1"/>
                </a:solidFill>
                <a:round/>
                <a:headEnd/>
                <a:tailEnd/>
              </a:ln>
            </p:spPr>
            <p:txBody>
              <a:bodyPr lIns="44450" tIns="44450" rIns="274320" bIns="100584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Agency* </a:t>
                </a:r>
              </a:p>
            </p:txBody>
          </p:sp>
        </p:grpSp>
        <p:grpSp>
          <p:nvGrpSpPr>
            <p:cNvPr id="76" name="Group 6">
              <a:extLst>
                <a:ext uri="{FF2B5EF4-FFF2-40B4-BE49-F238E27FC236}">
                  <a16:creationId xmlns:a16="http://schemas.microsoft.com/office/drawing/2014/main" id="{542FE8B1-CD91-48FF-B9A3-2BAA6D781798}"/>
                </a:ext>
              </a:extLst>
            </p:cNvPr>
            <p:cNvGrpSpPr>
              <a:grpSpLocks/>
            </p:cNvGrpSpPr>
            <p:nvPr/>
          </p:nvGrpSpPr>
          <p:grpSpPr bwMode="auto">
            <a:xfrm>
              <a:off x="6091852" y="2357241"/>
              <a:ext cx="1900571" cy="1612891"/>
              <a:chOff x="3354" y="1948"/>
              <a:chExt cx="1099" cy="933"/>
            </a:xfrm>
            <a:solidFill>
              <a:schemeClr val="accent1"/>
            </a:solidFill>
          </p:grpSpPr>
          <p:sp>
            <p:nvSpPr>
              <p:cNvPr id="171" name="Arc 7">
                <a:extLst>
                  <a:ext uri="{FF2B5EF4-FFF2-40B4-BE49-F238E27FC236}">
                    <a16:creationId xmlns:a16="http://schemas.microsoft.com/office/drawing/2014/main" id="{6A84F80D-1E7C-4D5A-A6FD-B2889116AF42}"/>
                  </a:ext>
                </a:extLst>
              </p:cNvPr>
              <p:cNvSpPr>
                <a:spLocks/>
              </p:cNvSpPr>
              <p:nvPr/>
            </p:nvSpPr>
            <p:spPr bwMode="auto">
              <a:xfrm>
                <a:off x="3356" y="1948"/>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12695" y="0"/>
                    </a:moveTo>
                    <a:cubicBezTo>
                      <a:pt x="16386" y="2681"/>
                      <a:pt x="19133" y="6461"/>
                      <a:pt x="20542" y="10800"/>
                    </a:cubicBezTo>
                  </a:path>
                  <a:path w="20543" h="17475" stroke="0" extrusionOk="0">
                    <a:moveTo>
                      <a:pt x="12695" y="0"/>
                    </a:moveTo>
                    <a:cubicBezTo>
                      <a:pt x="16386" y="2681"/>
                      <a:pt x="19133" y="6461"/>
                      <a:pt x="20542" y="10800"/>
                    </a:cubicBezTo>
                    <a:lnTo>
                      <a:pt x="0" y="17475"/>
                    </a:lnTo>
                    <a:close/>
                  </a:path>
                </a:pathLst>
              </a:custGeom>
              <a:grpFill/>
              <a:ln w="12700">
                <a:solidFill>
                  <a:schemeClr val="bg1"/>
                </a:solidFill>
                <a:round/>
                <a:headEnd/>
                <a:tailEnd/>
              </a:ln>
            </p:spPr>
            <p:txBody>
              <a:bodyPr lIns="731520" tIns="44450" rIns="44450" bIns="27432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Fund</a:t>
                </a:r>
              </a:p>
            </p:txBody>
          </p:sp>
          <p:sp>
            <p:nvSpPr>
              <p:cNvPr id="172" name="Freeform 76">
                <a:extLst>
                  <a:ext uri="{FF2B5EF4-FFF2-40B4-BE49-F238E27FC236}">
                    <a16:creationId xmlns:a16="http://schemas.microsoft.com/office/drawing/2014/main" id="{6E0C6DA0-F4EA-4A7C-9E7F-7B9F7D7A09A5}"/>
                  </a:ext>
                </a:extLst>
              </p:cNvPr>
              <p:cNvSpPr>
                <a:spLocks/>
              </p:cNvSpPr>
              <p:nvPr/>
            </p:nvSpPr>
            <p:spPr bwMode="auto">
              <a:xfrm>
                <a:off x="3356" y="1948"/>
                <a:ext cx="1097" cy="933"/>
              </a:xfrm>
              <a:custGeom>
                <a:avLst/>
                <a:gdLst>
                  <a:gd name="T0" fmla="*/ 677 w 1097"/>
                  <a:gd name="T1" fmla="*/ 0 h 933"/>
                  <a:gd name="T2" fmla="*/ 0 w 1097"/>
                  <a:gd name="T3" fmla="*/ 932 h 933"/>
                  <a:gd name="T4" fmla="*/ 1096 w 1097"/>
                  <a:gd name="T5" fmla="*/ 576 h 933"/>
                  <a:gd name="T6" fmla="*/ 0 60000 65536"/>
                  <a:gd name="T7" fmla="*/ 0 60000 65536"/>
                  <a:gd name="T8" fmla="*/ 0 60000 65536"/>
                  <a:gd name="T9" fmla="*/ 0 w 1097"/>
                  <a:gd name="T10" fmla="*/ 0 h 933"/>
                  <a:gd name="T11" fmla="*/ 1097 w 1097"/>
                  <a:gd name="T12" fmla="*/ 933 h 933"/>
                </a:gdLst>
                <a:ahLst/>
                <a:cxnLst>
                  <a:cxn ang="T6">
                    <a:pos x="T0" y="T1"/>
                  </a:cxn>
                  <a:cxn ang="T7">
                    <a:pos x="T2" y="T3"/>
                  </a:cxn>
                  <a:cxn ang="T8">
                    <a:pos x="T4" y="T5"/>
                  </a:cxn>
                </a:cxnLst>
                <a:rect l="T9" t="T10" r="T11" b="T12"/>
                <a:pathLst>
                  <a:path w="1097" h="933">
                    <a:moveTo>
                      <a:pt x="677" y="0"/>
                    </a:moveTo>
                    <a:lnTo>
                      <a:pt x="0" y="932"/>
                    </a:lnTo>
                    <a:lnTo>
                      <a:pt x="1096" y="576"/>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73" name="Arc 7">
                <a:extLst>
                  <a:ext uri="{FF2B5EF4-FFF2-40B4-BE49-F238E27FC236}">
                    <a16:creationId xmlns:a16="http://schemas.microsoft.com/office/drawing/2014/main" id="{58B6C858-0936-4466-8A1D-0BB47F462518}"/>
                  </a:ext>
                </a:extLst>
              </p:cNvPr>
              <p:cNvSpPr>
                <a:spLocks/>
              </p:cNvSpPr>
              <p:nvPr/>
            </p:nvSpPr>
            <p:spPr bwMode="auto">
              <a:xfrm>
                <a:off x="3354" y="1948"/>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12695" y="0"/>
                    </a:moveTo>
                    <a:cubicBezTo>
                      <a:pt x="16386" y="2681"/>
                      <a:pt x="19133" y="6461"/>
                      <a:pt x="20542" y="10800"/>
                    </a:cubicBezTo>
                  </a:path>
                  <a:path w="20543" h="17475" stroke="0" extrusionOk="0">
                    <a:moveTo>
                      <a:pt x="12695" y="0"/>
                    </a:moveTo>
                    <a:cubicBezTo>
                      <a:pt x="16386" y="2681"/>
                      <a:pt x="19133" y="6461"/>
                      <a:pt x="20542" y="10800"/>
                    </a:cubicBezTo>
                    <a:lnTo>
                      <a:pt x="0" y="17475"/>
                    </a:lnTo>
                    <a:close/>
                  </a:path>
                </a:pathLst>
              </a:custGeom>
              <a:solidFill>
                <a:schemeClr val="accent5">
                  <a:lumMod val="40000"/>
                  <a:lumOff val="60000"/>
                </a:schemeClr>
              </a:solidFill>
              <a:ln w="12700">
                <a:solidFill>
                  <a:schemeClr val="bg1"/>
                </a:solidFill>
                <a:round/>
                <a:headEnd/>
                <a:tailEnd/>
              </a:ln>
            </p:spPr>
            <p:txBody>
              <a:bodyPr lIns="731520" tIns="44450" rIns="44450" bIns="27432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Project</a:t>
                </a:r>
              </a:p>
            </p:txBody>
          </p:sp>
        </p:grpSp>
        <p:grpSp>
          <p:nvGrpSpPr>
            <p:cNvPr id="77" name="Group 9">
              <a:extLst>
                <a:ext uri="{FF2B5EF4-FFF2-40B4-BE49-F238E27FC236}">
                  <a16:creationId xmlns:a16="http://schemas.microsoft.com/office/drawing/2014/main" id="{E7123C10-D03E-42AA-A65D-3491E1FC5297}"/>
                </a:ext>
              </a:extLst>
            </p:cNvPr>
            <p:cNvGrpSpPr>
              <a:grpSpLocks/>
            </p:cNvGrpSpPr>
            <p:nvPr/>
          </p:nvGrpSpPr>
          <p:grpSpPr bwMode="auto">
            <a:xfrm>
              <a:off x="6091852" y="3352017"/>
              <a:ext cx="1995772" cy="1233468"/>
              <a:chOff x="3354" y="2524"/>
              <a:chExt cx="1154" cy="713"/>
            </a:xfrm>
            <a:solidFill>
              <a:schemeClr val="accent1"/>
            </a:solidFill>
          </p:grpSpPr>
          <p:sp>
            <p:nvSpPr>
              <p:cNvPr id="168" name="Arc 10">
                <a:extLst>
                  <a:ext uri="{FF2B5EF4-FFF2-40B4-BE49-F238E27FC236}">
                    <a16:creationId xmlns:a16="http://schemas.microsoft.com/office/drawing/2014/main" id="{C2F8CC55-708F-4A6C-89E3-C30B55B17E5E}"/>
                  </a:ext>
                </a:extLst>
              </p:cNvPr>
              <p:cNvSpPr>
                <a:spLocks/>
              </p:cNvSpPr>
              <p:nvPr/>
            </p:nvSpPr>
            <p:spPr bwMode="auto">
              <a:xfrm>
                <a:off x="3356" y="2524"/>
                <a:ext cx="1152" cy="712"/>
              </a:xfrm>
              <a:custGeom>
                <a:avLst/>
                <a:gdLst>
                  <a:gd name="T0" fmla="*/ 0 w 21600"/>
                  <a:gd name="T1" fmla="*/ 0 h 13350"/>
                  <a:gd name="T2" fmla="*/ 0 w 21600"/>
                  <a:gd name="T3" fmla="*/ 0 h 13350"/>
                  <a:gd name="T4" fmla="*/ 0 w 21600"/>
                  <a:gd name="T5" fmla="*/ 0 h 13350"/>
                  <a:gd name="T6" fmla="*/ 0 60000 65536"/>
                  <a:gd name="T7" fmla="*/ 0 60000 65536"/>
                  <a:gd name="T8" fmla="*/ 0 60000 65536"/>
                  <a:gd name="T9" fmla="*/ 0 w 21600"/>
                  <a:gd name="T10" fmla="*/ 0 h 13350"/>
                  <a:gd name="T11" fmla="*/ 21600 w 21600"/>
                  <a:gd name="T12" fmla="*/ 13350 h 13350"/>
                </a:gdLst>
                <a:ahLst/>
                <a:cxnLst>
                  <a:cxn ang="T6">
                    <a:pos x="T0" y="T1"/>
                  </a:cxn>
                  <a:cxn ang="T7">
                    <a:pos x="T2" y="T3"/>
                  </a:cxn>
                  <a:cxn ang="T8">
                    <a:pos x="T4" y="T5"/>
                  </a:cxn>
                </a:cxnLst>
                <a:rect l="T9" t="T10" r="T11" b="T12"/>
                <a:pathLst>
                  <a:path w="21600" h="13350" fill="none" extrusionOk="0">
                    <a:moveTo>
                      <a:pt x="20542" y="0"/>
                    </a:moveTo>
                    <a:cubicBezTo>
                      <a:pt x="21243" y="2155"/>
                      <a:pt x="21600" y="4408"/>
                      <a:pt x="21600" y="6675"/>
                    </a:cubicBezTo>
                    <a:cubicBezTo>
                      <a:pt x="21600" y="8941"/>
                      <a:pt x="21243" y="11194"/>
                      <a:pt x="20542" y="13349"/>
                    </a:cubicBezTo>
                  </a:path>
                  <a:path w="21600" h="13350" stroke="0" extrusionOk="0">
                    <a:moveTo>
                      <a:pt x="20542" y="0"/>
                    </a:moveTo>
                    <a:cubicBezTo>
                      <a:pt x="21243" y="2155"/>
                      <a:pt x="21600" y="4408"/>
                      <a:pt x="21600" y="6675"/>
                    </a:cubicBezTo>
                    <a:cubicBezTo>
                      <a:pt x="21600" y="8941"/>
                      <a:pt x="21243" y="11194"/>
                      <a:pt x="20542" y="13349"/>
                    </a:cubicBezTo>
                    <a:lnTo>
                      <a:pt x="0" y="6675"/>
                    </a:lnTo>
                    <a:close/>
                  </a:path>
                </a:pathLst>
              </a:custGeom>
              <a:grpFill/>
              <a:ln w="12700">
                <a:solidFill>
                  <a:schemeClr val="bg1"/>
                </a:solidFill>
                <a:round/>
                <a:headEnd/>
                <a:tailEnd/>
              </a:ln>
            </p:spPr>
            <p:txBody>
              <a:bodyPr lIns="1097280" tIns="4445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Program</a:t>
                </a:r>
              </a:p>
            </p:txBody>
          </p:sp>
          <p:sp>
            <p:nvSpPr>
              <p:cNvPr id="169" name="Freeform 74">
                <a:extLst>
                  <a:ext uri="{FF2B5EF4-FFF2-40B4-BE49-F238E27FC236}">
                    <a16:creationId xmlns:a16="http://schemas.microsoft.com/office/drawing/2014/main" id="{9E7E11B8-3332-45D1-8C36-63A24E6F5C98}"/>
                  </a:ext>
                </a:extLst>
              </p:cNvPr>
              <p:cNvSpPr>
                <a:spLocks/>
              </p:cNvSpPr>
              <p:nvPr/>
            </p:nvSpPr>
            <p:spPr bwMode="auto">
              <a:xfrm>
                <a:off x="3356" y="2524"/>
                <a:ext cx="1097" cy="713"/>
              </a:xfrm>
              <a:custGeom>
                <a:avLst/>
                <a:gdLst>
                  <a:gd name="T0" fmla="*/ 1096 w 1097"/>
                  <a:gd name="T1" fmla="*/ 0 h 713"/>
                  <a:gd name="T2" fmla="*/ 0 w 1097"/>
                  <a:gd name="T3" fmla="*/ 356 h 713"/>
                  <a:gd name="T4" fmla="*/ 1096 w 1097"/>
                  <a:gd name="T5" fmla="*/ 712 h 713"/>
                  <a:gd name="T6" fmla="*/ 0 60000 65536"/>
                  <a:gd name="T7" fmla="*/ 0 60000 65536"/>
                  <a:gd name="T8" fmla="*/ 0 60000 65536"/>
                  <a:gd name="T9" fmla="*/ 0 w 1097"/>
                  <a:gd name="T10" fmla="*/ 0 h 713"/>
                  <a:gd name="T11" fmla="*/ 1097 w 1097"/>
                  <a:gd name="T12" fmla="*/ 713 h 713"/>
                </a:gdLst>
                <a:ahLst/>
                <a:cxnLst>
                  <a:cxn ang="T6">
                    <a:pos x="T0" y="T1"/>
                  </a:cxn>
                  <a:cxn ang="T7">
                    <a:pos x="T2" y="T3"/>
                  </a:cxn>
                  <a:cxn ang="T8">
                    <a:pos x="T4" y="T5"/>
                  </a:cxn>
                </a:cxnLst>
                <a:rect l="T9" t="T10" r="T11" b="T12"/>
                <a:pathLst>
                  <a:path w="1097" h="713">
                    <a:moveTo>
                      <a:pt x="1096" y="0"/>
                    </a:moveTo>
                    <a:lnTo>
                      <a:pt x="0" y="356"/>
                    </a:lnTo>
                    <a:lnTo>
                      <a:pt x="1096" y="712"/>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70" name="Arc 10">
                <a:extLst>
                  <a:ext uri="{FF2B5EF4-FFF2-40B4-BE49-F238E27FC236}">
                    <a16:creationId xmlns:a16="http://schemas.microsoft.com/office/drawing/2014/main" id="{F8796D52-E1EA-46B6-A591-E535527F4E43}"/>
                  </a:ext>
                </a:extLst>
              </p:cNvPr>
              <p:cNvSpPr>
                <a:spLocks/>
              </p:cNvSpPr>
              <p:nvPr/>
            </p:nvSpPr>
            <p:spPr bwMode="auto">
              <a:xfrm>
                <a:off x="3354" y="2524"/>
                <a:ext cx="1152" cy="712"/>
              </a:xfrm>
              <a:custGeom>
                <a:avLst/>
                <a:gdLst>
                  <a:gd name="T0" fmla="*/ 0 w 21600"/>
                  <a:gd name="T1" fmla="*/ 0 h 13350"/>
                  <a:gd name="T2" fmla="*/ 0 w 21600"/>
                  <a:gd name="T3" fmla="*/ 0 h 13350"/>
                  <a:gd name="T4" fmla="*/ 0 w 21600"/>
                  <a:gd name="T5" fmla="*/ 0 h 13350"/>
                  <a:gd name="T6" fmla="*/ 0 60000 65536"/>
                  <a:gd name="T7" fmla="*/ 0 60000 65536"/>
                  <a:gd name="T8" fmla="*/ 0 60000 65536"/>
                  <a:gd name="T9" fmla="*/ 0 w 21600"/>
                  <a:gd name="T10" fmla="*/ 0 h 13350"/>
                  <a:gd name="T11" fmla="*/ 21600 w 21600"/>
                  <a:gd name="T12" fmla="*/ 13350 h 13350"/>
                </a:gdLst>
                <a:ahLst/>
                <a:cxnLst>
                  <a:cxn ang="T6">
                    <a:pos x="T0" y="T1"/>
                  </a:cxn>
                  <a:cxn ang="T7">
                    <a:pos x="T2" y="T3"/>
                  </a:cxn>
                  <a:cxn ang="T8">
                    <a:pos x="T4" y="T5"/>
                  </a:cxn>
                </a:cxnLst>
                <a:rect l="T9" t="T10" r="T11" b="T12"/>
                <a:pathLst>
                  <a:path w="21600" h="13350" fill="none" extrusionOk="0">
                    <a:moveTo>
                      <a:pt x="20542" y="0"/>
                    </a:moveTo>
                    <a:cubicBezTo>
                      <a:pt x="21243" y="2155"/>
                      <a:pt x="21600" y="4408"/>
                      <a:pt x="21600" y="6675"/>
                    </a:cubicBezTo>
                    <a:cubicBezTo>
                      <a:pt x="21600" y="8941"/>
                      <a:pt x="21243" y="11194"/>
                      <a:pt x="20542" y="13349"/>
                    </a:cubicBezTo>
                  </a:path>
                  <a:path w="21600" h="13350" stroke="0" extrusionOk="0">
                    <a:moveTo>
                      <a:pt x="20542" y="0"/>
                    </a:moveTo>
                    <a:cubicBezTo>
                      <a:pt x="21243" y="2155"/>
                      <a:pt x="21600" y="4408"/>
                      <a:pt x="21600" y="6675"/>
                    </a:cubicBezTo>
                    <a:cubicBezTo>
                      <a:pt x="21600" y="8941"/>
                      <a:pt x="21243" y="11194"/>
                      <a:pt x="20542" y="13349"/>
                    </a:cubicBezTo>
                    <a:lnTo>
                      <a:pt x="0" y="6675"/>
                    </a:lnTo>
                    <a:close/>
                  </a:path>
                </a:pathLst>
              </a:custGeom>
              <a:solidFill>
                <a:schemeClr val="accent5">
                  <a:lumMod val="40000"/>
                  <a:lumOff val="60000"/>
                </a:schemeClr>
              </a:solidFill>
              <a:ln w="12700">
                <a:solidFill>
                  <a:schemeClr val="bg1"/>
                </a:solidFill>
                <a:round/>
                <a:headEnd/>
                <a:tailEnd/>
              </a:ln>
            </p:spPr>
            <p:txBody>
              <a:bodyPr lIns="1097280" tIns="4445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 Organizational Unit*</a:t>
                </a:r>
              </a:p>
            </p:txBody>
          </p:sp>
        </p:grpSp>
        <p:grpSp>
          <p:nvGrpSpPr>
            <p:cNvPr id="87" name="Group 12">
              <a:extLst>
                <a:ext uri="{FF2B5EF4-FFF2-40B4-BE49-F238E27FC236}">
                  <a16:creationId xmlns:a16="http://schemas.microsoft.com/office/drawing/2014/main" id="{C0A6A2DD-9D3B-42C1-9E56-D893A63DBAFA}"/>
                </a:ext>
              </a:extLst>
            </p:cNvPr>
            <p:cNvGrpSpPr>
              <a:grpSpLocks/>
            </p:cNvGrpSpPr>
            <p:nvPr/>
          </p:nvGrpSpPr>
          <p:grpSpPr bwMode="auto">
            <a:xfrm>
              <a:off x="6091852" y="3967371"/>
              <a:ext cx="1900571" cy="1612890"/>
              <a:chOff x="3354" y="2880"/>
              <a:chExt cx="1099" cy="933"/>
            </a:xfrm>
            <a:solidFill>
              <a:schemeClr val="accent1"/>
            </a:solidFill>
          </p:grpSpPr>
          <p:sp>
            <p:nvSpPr>
              <p:cNvPr id="165" name="Arc 13">
                <a:extLst>
                  <a:ext uri="{FF2B5EF4-FFF2-40B4-BE49-F238E27FC236}">
                    <a16:creationId xmlns:a16="http://schemas.microsoft.com/office/drawing/2014/main" id="{3098BFB7-3688-4D5B-A9EC-A4CAD6CBA38C}"/>
                  </a:ext>
                </a:extLst>
              </p:cNvPr>
              <p:cNvSpPr>
                <a:spLocks/>
              </p:cNvSpPr>
              <p:nvPr/>
            </p:nvSpPr>
            <p:spPr bwMode="auto">
              <a:xfrm>
                <a:off x="3356" y="2880"/>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20542" y="6674"/>
                    </a:moveTo>
                    <a:cubicBezTo>
                      <a:pt x="19133" y="11013"/>
                      <a:pt x="16386" y="14793"/>
                      <a:pt x="12695" y="17474"/>
                    </a:cubicBezTo>
                  </a:path>
                  <a:path w="20543" h="17475" stroke="0" extrusionOk="0">
                    <a:moveTo>
                      <a:pt x="20542" y="6674"/>
                    </a:moveTo>
                    <a:cubicBezTo>
                      <a:pt x="19133" y="11013"/>
                      <a:pt x="16386" y="14793"/>
                      <a:pt x="12695" y="17474"/>
                    </a:cubicBezTo>
                    <a:lnTo>
                      <a:pt x="0" y="0"/>
                    </a:lnTo>
                    <a:close/>
                  </a:path>
                </a:pathLst>
              </a:custGeom>
              <a:grpFill/>
              <a:ln w="12700">
                <a:solidFill>
                  <a:schemeClr val="bg1"/>
                </a:solidFill>
                <a:round/>
                <a:headEnd/>
                <a:tailEnd/>
              </a:ln>
            </p:spPr>
            <p:txBody>
              <a:bodyPr lIns="731520" tIns="18288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Account</a:t>
                </a:r>
              </a:p>
            </p:txBody>
          </p:sp>
          <p:sp>
            <p:nvSpPr>
              <p:cNvPr id="166" name="Freeform 72">
                <a:extLst>
                  <a:ext uri="{FF2B5EF4-FFF2-40B4-BE49-F238E27FC236}">
                    <a16:creationId xmlns:a16="http://schemas.microsoft.com/office/drawing/2014/main" id="{D6FDDCF5-80E6-42D5-B354-6DE1E459491E}"/>
                  </a:ext>
                </a:extLst>
              </p:cNvPr>
              <p:cNvSpPr>
                <a:spLocks/>
              </p:cNvSpPr>
              <p:nvPr/>
            </p:nvSpPr>
            <p:spPr bwMode="auto">
              <a:xfrm>
                <a:off x="3356" y="2880"/>
                <a:ext cx="1097" cy="933"/>
              </a:xfrm>
              <a:custGeom>
                <a:avLst/>
                <a:gdLst>
                  <a:gd name="T0" fmla="*/ 1096 w 1097"/>
                  <a:gd name="T1" fmla="*/ 356 h 933"/>
                  <a:gd name="T2" fmla="*/ 0 w 1097"/>
                  <a:gd name="T3" fmla="*/ 0 h 933"/>
                  <a:gd name="T4" fmla="*/ 677 w 1097"/>
                  <a:gd name="T5" fmla="*/ 932 h 933"/>
                  <a:gd name="T6" fmla="*/ 0 60000 65536"/>
                  <a:gd name="T7" fmla="*/ 0 60000 65536"/>
                  <a:gd name="T8" fmla="*/ 0 60000 65536"/>
                  <a:gd name="T9" fmla="*/ 0 w 1097"/>
                  <a:gd name="T10" fmla="*/ 0 h 933"/>
                  <a:gd name="T11" fmla="*/ 1097 w 1097"/>
                  <a:gd name="T12" fmla="*/ 933 h 933"/>
                </a:gdLst>
                <a:ahLst/>
                <a:cxnLst>
                  <a:cxn ang="T6">
                    <a:pos x="T0" y="T1"/>
                  </a:cxn>
                  <a:cxn ang="T7">
                    <a:pos x="T2" y="T3"/>
                  </a:cxn>
                  <a:cxn ang="T8">
                    <a:pos x="T4" y="T5"/>
                  </a:cxn>
                </a:cxnLst>
                <a:rect l="T9" t="T10" r="T11" b="T12"/>
                <a:pathLst>
                  <a:path w="1097" h="933">
                    <a:moveTo>
                      <a:pt x="1096" y="356"/>
                    </a:moveTo>
                    <a:lnTo>
                      <a:pt x="0" y="0"/>
                    </a:lnTo>
                    <a:lnTo>
                      <a:pt x="677" y="932"/>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67" name="Arc 13">
                <a:extLst>
                  <a:ext uri="{FF2B5EF4-FFF2-40B4-BE49-F238E27FC236}">
                    <a16:creationId xmlns:a16="http://schemas.microsoft.com/office/drawing/2014/main" id="{E964378A-C0F3-4C9A-AF54-EE93993820AA}"/>
                  </a:ext>
                </a:extLst>
              </p:cNvPr>
              <p:cNvSpPr>
                <a:spLocks/>
              </p:cNvSpPr>
              <p:nvPr/>
            </p:nvSpPr>
            <p:spPr bwMode="auto">
              <a:xfrm>
                <a:off x="3354" y="2880"/>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20542" y="6674"/>
                    </a:moveTo>
                    <a:cubicBezTo>
                      <a:pt x="19133" y="11013"/>
                      <a:pt x="16386" y="14793"/>
                      <a:pt x="12695" y="17474"/>
                    </a:cubicBezTo>
                  </a:path>
                  <a:path w="20543" h="17475" stroke="0" extrusionOk="0">
                    <a:moveTo>
                      <a:pt x="20542" y="6674"/>
                    </a:moveTo>
                    <a:cubicBezTo>
                      <a:pt x="19133" y="11013"/>
                      <a:pt x="16386" y="14793"/>
                      <a:pt x="12695" y="17474"/>
                    </a:cubicBezTo>
                    <a:lnTo>
                      <a:pt x="0" y="0"/>
                    </a:lnTo>
                    <a:close/>
                  </a:path>
                </a:pathLst>
              </a:custGeom>
              <a:solidFill>
                <a:srgbClr val="002060"/>
              </a:solidFill>
              <a:ln w="12700">
                <a:solidFill>
                  <a:schemeClr val="bg1"/>
                </a:solidFill>
                <a:round/>
                <a:headEnd/>
                <a:tailEnd/>
              </a:ln>
            </p:spPr>
            <p:txBody>
              <a:bodyPr lIns="731520" tIns="18288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Fund*</a:t>
                </a:r>
              </a:p>
            </p:txBody>
          </p:sp>
        </p:grpSp>
        <p:grpSp>
          <p:nvGrpSpPr>
            <p:cNvPr id="88" name="Group 15">
              <a:extLst>
                <a:ext uri="{FF2B5EF4-FFF2-40B4-BE49-F238E27FC236}">
                  <a16:creationId xmlns:a16="http://schemas.microsoft.com/office/drawing/2014/main" id="{479F286D-FC05-46F7-92C5-2806DD544782}"/>
                </a:ext>
              </a:extLst>
            </p:cNvPr>
            <p:cNvGrpSpPr>
              <a:grpSpLocks/>
            </p:cNvGrpSpPr>
            <p:nvPr/>
          </p:nvGrpSpPr>
          <p:grpSpPr bwMode="auto">
            <a:xfrm>
              <a:off x="6091849" y="3967371"/>
              <a:ext cx="1177604" cy="1993692"/>
              <a:chOff x="3354" y="2880"/>
              <a:chExt cx="680" cy="1153"/>
            </a:xfrm>
            <a:solidFill>
              <a:schemeClr val="accent1"/>
            </a:solidFill>
          </p:grpSpPr>
          <p:sp>
            <p:nvSpPr>
              <p:cNvPr id="162" name="Arc 16">
                <a:extLst>
                  <a:ext uri="{FF2B5EF4-FFF2-40B4-BE49-F238E27FC236}">
                    <a16:creationId xmlns:a16="http://schemas.microsoft.com/office/drawing/2014/main" id="{8F03A6EC-E914-4528-8774-1B5EDF44DACF}"/>
                  </a:ext>
                </a:extLst>
              </p:cNvPr>
              <p:cNvSpPr>
                <a:spLocks/>
              </p:cNvSpPr>
              <p:nvPr/>
            </p:nvSpPr>
            <p:spPr bwMode="auto">
              <a:xfrm>
                <a:off x="3356" y="2880"/>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2695" y="17474"/>
                    </a:moveTo>
                    <a:cubicBezTo>
                      <a:pt x="9005" y="20155"/>
                      <a:pt x="4561" y="21599"/>
                      <a:pt x="0" y="21600"/>
                    </a:cubicBezTo>
                  </a:path>
                  <a:path w="12696" h="21600" stroke="0" extrusionOk="0">
                    <a:moveTo>
                      <a:pt x="12695" y="17474"/>
                    </a:moveTo>
                    <a:cubicBezTo>
                      <a:pt x="9005" y="20155"/>
                      <a:pt x="4561" y="21599"/>
                      <a:pt x="0" y="21600"/>
                    </a:cubicBezTo>
                    <a:lnTo>
                      <a:pt x="0" y="0"/>
                    </a:lnTo>
                    <a:close/>
                  </a:path>
                </a:pathLst>
              </a:custGeom>
              <a:grpFill/>
              <a:ln w="12700">
                <a:solidFill>
                  <a:schemeClr val="bg1"/>
                </a:solidFill>
                <a:round/>
                <a:headEnd/>
                <a:tailEnd/>
              </a:ln>
            </p:spPr>
            <p:txBody>
              <a:bodyPr lIns="44450" tIns="1005840" rIns="27432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Project</a:t>
                </a:r>
              </a:p>
            </p:txBody>
          </p:sp>
          <p:sp>
            <p:nvSpPr>
              <p:cNvPr id="163" name="Freeform 70">
                <a:extLst>
                  <a:ext uri="{FF2B5EF4-FFF2-40B4-BE49-F238E27FC236}">
                    <a16:creationId xmlns:a16="http://schemas.microsoft.com/office/drawing/2014/main" id="{49EEA4FF-1368-4A23-BAB3-F4F84BC967E1}"/>
                  </a:ext>
                </a:extLst>
              </p:cNvPr>
              <p:cNvSpPr>
                <a:spLocks/>
              </p:cNvSpPr>
              <p:nvPr/>
            </p:nvSpPr>
            <p:spPr bwMode="auto">
              <a:xfrm>
                <a:off x="3356" y="2880"/>
                <a:ext cx="678" cy="1153"/>
              </a:xfrm>
              <a:custGeom>
                <a:avLst/>
                <a:gdLst>
                  <a:gd name="T0" fmla="*/ 677 w 678"/>
                  <a:gd name="T1" fmla="*/ 932 h 1153"/>
                  <a:gd name="T2" fmla="*/ 0 w 678"/>
                  <a:gd name="T3" fmla="*/ 0 h 1153"/>
                  <a:gd name="T4" fmla="*/ 0 w 678"/>
                  <a:gd name="T5" fmla="*/ 1152 h 1153"/>
                  <a:gd name="T6" fmla="*/ 0 60000 65536"/>
                  <a:gd name="T7" fmla="*/ 0 60000 65536"/>
                  <a:gd name="T8" fmla="*/ 0 60000 65536"/>
                  <a:gd name="T9" fmla="*/ 0 w 678"/>
                  <a:gd name="T10" fmla="*/ 0 h 1153"/>
                  <a:gd name="T11" fmla="*/ 678 w 678"/>
                  <a:gd name="T12" fmla="*/ 1153 h 1153"/>
                </a:gdLst>
                <a:ahLst/>
                <a:cxnLst>
                  <a:cxn ang="T6">
                    <a:pos x="T0" y="T1"/>
                  </a:cxn>
                  <a:cxn ang="T7">
                    <a:pos x="T2" y="T3"/>
                  </a:cxn>
                  <a:cxn ang="T8">
                    <a:pos x="T4" y="T5"/>
                  </a:cxn>
                </a:cxnLst>
                <a:rect l="T9" t="T10" r="T11" b="T12"/>
                <a:pathLst>
                  <a:path w="678" h="1153">
                    <a:moveTo>
                      <a:pt x="677" y="932"/>
                    </a:moveTo>
                    <a:lnTo>
                      <a:pt x="0" y="0"/>
                    </a:lnTo>
                    <a:lnTo>
                      <a:pt x="0" y="1152"/>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64" name="Arc 16">
                <a:extLst>
                  <a:ext uri="{FF2B5EF4-FFF2-40B4-BE49-F238E27FC236}">
                    <a16:creationId xmlns:a16="http://schemas.microsoft.com/office/drawing/2014/main" id="{4902E912-7732-41A7-AC45-B030599DC68F}"/>
                  </a:ext>
                </a:extLst>
              </p:cNvPr>
              <p:cNvSpPr>
                <a:spLocks/>
              </p:cNvSpPr>
              <p:nvPr/>
            </p:nvSpPr>
            <p:spPr bwMode="auto">
              <a:xfrm>
                <a:off x="3354" y="2880"/>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2695" y="17474"/>
                    </a:moveTo>
                    <a:cubicBezTo>
                      <a:pt x="9005" y="20155"/>
                      <a:pt x="4561" y="21599"/>
                      <a:pt x="0" y="21600"/>
                    </a:cubicBezTo>
                  </a:path>
                  <a:path w="12696" h="21600" stroke="0" extrusionOk="0">
                    <a:moveTo>
                      <a:pt x="12695" y="17474"/>
                    </a:moveTo>
                    <a:cubicBezTo>
                      <a:pt x="9005" y="20155"/>
                      <a:pt x="4561" y="21599"/>
                      <a:pt x="0" y="21600"/>
                    </a:cubicBezTo>
                    <a:lnTo>
                      <a:pt x="0" y="0"/>
                    </a:lnTo>
                    <a:close/>
                  </a:path>
                </a:pathLst>
              </a:custGeom>
              <a:solidFill>
                <a:schemeClr val="accent5">
                  <a:lumMod val="40000"/>
                  <a:lumOff val="60000"/>
                </a:schemeClr>
              </a:solidFill>
              <a:ln w="12700">
                <a:solidFill>
                  <a:schemeClr val="bg1"/>
                </a:solidFill>
                <a:round/>
                <a:headEnd/>
                <a:tailEnd/>
              </a:ln>
            </p:spPr>
            <p:txBody>
              <a:bodyPr lIns="44450" tIns="1005840" rIns="27432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Program</a:t>
                </a:r>
              </a:p>
            </p:txBody>
          </p:sp>
        </p:grpSp>
        <p:grpSp>
          <p:nvGrpSpPr>
            <p:cNvPr id="89" name="Group 18">
              <a:extLst>
                <a:ext uri="{FF2B5EF4-FFF2-40B4-BE49-F238E27FC236}">
                  <a16:creationId xmlns:a16="http://schemas.microsoft.com/office/drawing/2014/main" id="{1FC0DC42-119F-4D3F-89DE-136A6F8380BD}"/>
                </a:ext>
              </a:extLst>
            </p:cNvPr>
            <p:cNvGrpSpPr>
              <a:grpSpLocks/>
            </p:cNvGrpSpPr>
            <p:nvPr/>
          </p:nvGrpSpPr>
          <p:grpSpPr bwMode="auto">
            <a:xfrm>
              <a:off x="4921854" y="3967371"/>
              <a:ext cx="1174836" cy="1993692"/>
              <a:chOff x="2677" y="2880"/>
              <a:chExt cx="680" cy="1153"/>
            </a:xfrm>
            <a:solidFill>
              <a:schemeClr val="accent1"/>
            </a:solidFill>
          </p:grpSpPr>
          <p:sp>
            <p:nvSpPr>
              <p:cNvPr id="159" name="Arc 19">
                <a:extLst>
                  <a:ext uri="{FF2B5EF4-FFF2-40B4-BE49-F238E27FC236}">
                    <a16:creationId xmlns:a16="http://schemas.microsoft.com/office/drawing/2014/main" id="{AE69BDF0-F5D2-420E-BB5A-3BA8F6E205A5}"/>
                  </a:ext>
                </a:extLst>
              </p:cNvPr>
              <p:cNvSpPr>
                <a:spLocks/>
              </p:cNvSpPr>
              <p:nvPr/>
            </p:nvSpPr>
            <p:spPr bwMode="auto">
              <a:xfrm>
                <a:off x="2679" y="2880"/>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2696" y="21600"/>
                    </a:moveTo>
                    <a:cubicBezTo>
                      <a:pt x="8134" y="21600"/>
                      <a:pt x="3690" y="20155"/>
                      <a:pt x="0" y="17474"/>
                    </a:cubicBezTo>
                  </a:path>
                  <a:path w="12696" h="21600" stroke="0" extrusionOk="0">
                    <a:moveTo>
                      <a:pt x="12696" y="21600"/>
                    </a:moveTo>
                    <a:cubicBezTo>
                      <a:pt x="8134" y="21600"/>
                      <a:pt x="3690" y="20155"/>
                      <a:pt x="0" y="17474"/>
                    </a:cubicBezTo>
                    <a:lnTo>
                      <a:pt x="12696" y="0"/>
                    </a:lnTo>
                    <a:close/>
                  </a:path>
                </a:pathLst>
              </a:custGeom>
              <a:grpFill/>
              <a:ln w="12700">
                <a:solidFill>
                  <a:schemeClr val="bg1"/>
                </a:solidFill>
                <a:round/>
                <a:headEnd/>
                <a:tailEnd/>
              </a:ln>
            </p:spPr>
            <p:txBody>
              <a:bodyPr lIns="274320" tIns="100584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Funding Source</a:t>
                </a:r>
              </a:p>
            </p:txBody>
          </p:sp>
          <p:sp>
            <p:nvSpPr>
              <p:cNvPr id="160" name="Freeform 68">
                <a:extLst>
                  <a:ext uri="{FF2B5EF4-FFF2-40B4-BE49-F238E27FC236}">
                    <a16:creationId xmlns:a16="http://schemas.microsoft.com/office/drawing/2014/main" id="{FAA0F27A-D0E9-4200-91C0-591FBEE280E9}"/>
                  </a:ext>
                </a:extLst>
              </p:cNvPr>
              <p:cNvSpPr>
                <a:spLocks/>
              </p:cNvSpPr>
              <p:nvPr/>
            </p:nvSpPr>
            <p:spPr bwMode="auto">
              <a:xfrm>
                <a:off x="2679" y="2880"/>
                <a:ext cx="678" cy="1153"/>
              </a:xfrm>
              <a:custGeom>
                <a:avLst/>
                <a:gdLst>
                  <a:gd name="T0" fmla="*/ 677 w 678"/>
                  <a:gd name="T1" fmla="*/ 1152 h 1153"/>
                  <a:gd name="T2" fmla="*/ 677 w 678"/>
                  <a:gd name="T3" fmla="*/ 0 h 1153"/>
                  <a:gd name="T4" fmla="*/ 0 w 678"/>
                  <a:gd name="T5" fmla="*/ 932 h 1153"/>
                  <a:gd name="T6" fmla="*/ 0 60000 65536"/>
                  <a:gd name="T7" fmla="*/ 0 60000 65536"/>
                  <a:gd name="T8" fmla="*/ 0 60000 65536"/>
                  <a:gd name="T9" fmla="*/ 0 w 678"/>
                  <a:gd name="T10" fmla="*/ 0 h 1153"/>
                  <a:gd name="T11" fmla="*/ 678 w 678"/>
                  <a:gd name="T12" fmla="*/ 1153 h 1153"/>
                </a:gdLst>
                <a:ahLst/>
                <a:cxnLst>
                  <a:cxn ang="T6">
                    <a:pos x="T0" y="T1"/>
                  </a:cxn>
                  <a:cxn ang="T7">
                    <a:pos x="T2" y="T3"/>
                  </a:cxn>
                  <a:cxn ang="T8">
                    <a:pos x="T4" y="T5"/>
                  </a:cxn>
                </a:cxnLst>
                <a:rect l="T9" t="T10" r="T11" b="T12"/>
                <a:pathLst>
                  <a:path w="678" h="1153">
                    <a:moveTo>
                      <a:pt x="677" y="1152"/>
                    </a:moveTo>
                    <a:lnTo>
                      <a:pt x="677" y="0"/>
                    </a:lnTo>
                    <a:lnTo>
                      <a:pt x="0" y="932"/>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61" name="Arc 19">
                <a:extLst>
                  <a:ext uri="{FF2B5EF4-FFF2-40B4-BE49-F238E27FC236}">
                    <a16:creationId xmlns:a16="http://schemas.microsoft.com/office/drawing/2014/main" id="{CCB786FE-7458-4255-AFF6-F85FEE9350ED}"/>
                  </a:ext>
                </a:extLst>
              </p:cNvPr>
              <p:cNvSpPr>
                <a:spLocks/>
              </p:cNvSpPr>
              <p:nvPr/>
            </p:nvSpPr>
            <p:spPr bwMode="auto">
              <a:xfrm>
                <a:off x="2677" y="2880"/>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2696" y="21600"/>
                    </a:moveTo>
                    <a:cubicBezTo>
                      <a:pt x="8134" y="21600"/>
                      <a:pt x="3690" y="20155"/>
                      <a:pt x="0" y="17474"/>
                    </a:cubicBezTo>
                  </a:path>
                  <a:path w="12696" h="21600" stroke="0" extrusionOk="0">
                    <a:moveTo>
                      <a:pt x="12696" y="21600"/>
                    </a:moveTo>
                    <a:cubicBezTo>
                      <a:pt x="8134" y="21600"/>
                      <a:pt x="3690" y="20155"/>
                      <a:pt x="0" y="17474"/>
                    </a:cubicBezTo>
                    <a:lnTo>
                      <a:pt x="12696" y="0"/>
                    </a:lnTo>
                    <a:close/>
                  </a:path>
                </a:pathLst>
              </a:custGeom>
              <a:solidFill>
                <a:schemeClr val="accent5">
                  <a:lumMod val="40000"/>
                  <a:lumOff val="60000"/>
                </a:schemeClr>
              </a:solidFill>
              <a:ln w="12700">
                <a:solidFill>
                  <a:schemeClr val="bg1"/>
                </a:solidFill>
                <a:round/>
                <a:headEnd/>
                <a:tailEnd/>
              </a:ln>
            </p:spPr>
            <p:txBody>
              <a:bodyPr lIns="274320" tIns="100584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Account*</a:t>
                </a:r>
              </a:p>
            </p:txBody>
          </p:sp>
        </p:grpSp>
        <p:grpSp>
          <p:nvGrpSpPr>
            <p:cNvPr id="90" name="Group 21">
              <a:extLst>
                <a:ext uri="{FF2B5EF4-FFF2-40B4-BE49-F238E27FC236}">
                  <a16:creationId xmlns:a16="http://schemas.microsoft.com/office/drawing/2014/main" id="{5DC5A8E5-8B53-4F47-97AC-07D5FB5F1B17}"/>
                </a:ext>
              </a:extLst>
            </p:cNvPr>
            <p:cNvGrpSpPr>
              <a:grpSpLocks/>
            </p:cNvGrpSpPr>
            <p:nvPr/>
          </p:nvGrpSpPr>
          <p:grpSpPr bwMode="auto">
            <a:xfrm>
              <a:off x="4200958" y="3967371"/>
              <a:ext cx="1895732" cy="1612890"/>
              <a:chOff x="2260" y="2880"/>
              <a:chExt cx="1097" cy="933"/>
            </a:xfrm>
            <a:solidFill>
              <a:schemeClr val="accent1"/>
            </a:solidFill>
          </p:grpSpPr>
          <p:sp>
            <p:nvSpPr>
              <p:cNvPr id="157" name="Arc 22">
                <a:extLst>
                  <a:ext uri="{FF2B5EF4-FFF2-40B4-BE49-F238E27FC236}">
                    <a16:creationId xmlns:a16="http://schemas.microsoft.com/office/drawing/2014/main" id="{640C78C3-31FE-4E60-A70D-7AD26850A0CC}"/>
                  </a:ext>
                </a:extLst>
              </p:cNvPr>
              <p:cNvSpPr>
                <a:spLocks/>
              </p:cNvSpPr>
              <p:nvPr/>
            </p:nvSpPr>
            <p:spPr bwMode="auto">
              <a:xfrm>
                <a:off x="2260" y="2880"/>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7847" y="17474"/>
                    </a:moveTo>
                    <a:cubicBezTo>
                      <a:pt x="4156" y="14793"/>
                      <a:pt x="1409" y="11013"/>
                      <a:pt x="0" y="6674"/>
                    </a:cubicBezTo>
                  </a:path>
                  <a:path w="20543" h="17475" stroke="0" extrusionOk="0">
                    <a:moveTo>
                      <a:pt x="7847" y="17474"/>
                    </a:moveTo>
                    <a:cubicBezTo>
                      <a:pt x="4156" y="14793"/>
                      <a:pt x="1409" y="11013"/>
                      <a:pt x="0" y="6674"/>
                    </a:cubicBezTo>
                    <a:lnTo>
                      <a:pt x="20543" y="0"/>
                    </a:lnTo>
                    <a:close/>
                  </a:path>
                </a:pathLst>
              </a:custGeom>
              <a:solidFill>
                <a:schemeClr val="accent5">
                  <a:lumMod val="40000"/>
                  <a:lumOff val="60000"/>
                </a:schemeClr>
              </a:solidFill>
              <a:ln w="12700">
                <a:solidFill>
                  <a:schemeClr val="bg1"/>
                </a:solidFill>
                <a:round/>
                <a:headEnd/>
                <a:tailEnd/>
              </a:ln>
            </p:spPr>
            <p:txBody>
              <a:bodyPr lIns="45720" tIns="182880" rIns="731520" bIns="4572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Location</a:t>
                </a:r>
              </a:p>
            </p:txBody>
          </p:sp>
          <p:sp>
            <p:nvSpPr>
              <p:cNvPr id="158" name="Freeform 66">
                <a:extLst>
                  <a:ext uri="{FF2B5EF4-FFF2-40B4-BE49-F238E27FC236}">
                    <a16:creationId xmlns:a16="http://schemas.microsoft.com/office/drawing/2014/main" id="{D97F44ED-CE6E-455F-9043-AA5380C3D1B4}"/>
                  </a:ext>
                </a:extLst>
              </p:cNvPr>
              <p:cNvSpPr>
                <a:spLocks/>
              </p:cNvSpPr>
              <p:nvPr/>
            </p:nvSpPr>
            <p:spPr bwMode="auto">
              <a:xfrm>
                <a:off x="2260" y="2880"/>
                <a:ext cx="1097" cy="933"/>
              </a:xfrm>
              <a:custGeom>
                <a:avLst/>
                <a:gdLst>
                  <a:gd name="T0" fmla="*/ 419 w 1097"/>
                  <a:gd name="T1" fmla="*/ 932 h 933"/>
                  <a:gd name="T2" fmla="*/ 1096 w 1097"/>
                  <a:gd name="T3" fmla="*/ 0 h 933"/>
                  <a:gd name="T4" fmla="*/ 0 w 1097"/>
                  <a:gd name="T5" fmla="*/ 356 h 933"/>
                  <a:gd name="T6" fmla="*/ 0 60000 65536"/>
                  <a:gd name="T7" fmla="*/ 0 60000 65536"/>
                  <a:gd name="T8" fmla="*/ 0 60000 65536"/>
                  <a:gd name="T9" fmla="*/ 0 w 1097"/>
                  <a:gd name="T10" fmla="*/ 0 h 933"/>
                  <a:gd name="T11" fmla="*/ 1097 w 1097"/>
                  <a:gd name="T12" fmla="*/ 933 h 933"/>
                </a:gdLst>
                <a:ahLst/>
                <a:cxnLst>
                  <a:cxn ang="T6">
                    <a:pos x="T0" y="T1"/>
                  </a:cxn>
                  <a:cxn ang="T7">
                    <a:pos x="T2" y="T3"/>
                  </a:cxn>
                  <a:cxn ang="T8">
                    <a:pos x="T4" y="T5"/>
                  </a:cxn>
                </a:cxnLst>
                <a:rect l="T9" t="T10" r="T11" b="T12"/>
                <a:pathLst>
                  <a:path w="1097" h="933">
                    <a:moveTo>
                      <a:pt x="419" y="932"/>
                    </a:moveTo>
                    <a:lnTo>
                      <a:pt x="1096" y="0"/>
                    </a:lnTo>
                    <a:lnTo>
                      <a:pt x="0" y="356"/>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grpSp>
        <p:grpSp>
          <p:nvGrpSpPr>
            <p:cNvPr id="92" name="Group 24">
              <a:extLst>
                <a:ext uri="{FF2B5EF4-FFF2-40B4-BE49-F238E27FC236}">
                  <a16:creationId xmlns:a16="http://schemas.microsoft.com/office/drawing/2014/main" id="{EF2D9057-7B4C-489D-AEDD-DD84C291BCF6}"/>
                </a:ext>
              </a:extLst>
            </p:cNvPr>
            <p:cNvGrpSpPr>
              <a:grpSpLocks/>
            </p:cNvGrpSpPr>
            <p:nvPr/>
          </p:nvGrpSpPr>
          <p:grpSpPr bwMode="auto">
            <a:xfrm>
              <a:off x="4104379" y="3352017"/>
              <a:ext cx="1992313" cy="1233468"/>
              <a:chOff x="2204" y="2524"/>
              <a:chExt cx="1153" cy="713"/>
            </a:xfrm>
            <a:solidFill>
              <a:schemeClr val="accent1"/>
            </a:solidFill>
          </p:grpSpPr>
          <p:sp>
            <p:nvSpPr>
              <p:cNvPr id="155" name="Arc 25">
                <a:extLst>
                  <a:ext uri="{FF2B5EF4-FFF2-40B4-BE49-F238E27FC236}">
                    <a16:creationId xmlns:a16="http://schemas.microsoft.com/office/drawing/2014/main" id="{8985D0D0-369F-4E5C-9EC8-5B0101CF64D9}"/>
                  </a:ext>
                </a:extLst>
              </p:cNvPr>
              <p:cNvSpPr>
                <a:spLocks/>
              </p:cNvSpPr>
              <p:nvPr/>
            </p:nvSpPr>
            <p:spPr bwMode="auto">
              <a:xfrm>
                <a:off x="2204" y="2524"/>
                <a:ext cx="1152" cy="712"/>
              </a:xfrm>
              <a:custGeom>
                <a:avLst/>
                <a:gdLst>
                  <a:gd name="T0" fmla="*/ 0 w 21600"/>
                  <a:gd name="T1" fmla="*/ 0 h 13350"/>
                  <a:gd name="T2" fmla="*/ 0 w 21600"/>
                  <a:gd name="T3" fmla="*/ 0 h 13350"/>
                  <a:gd name="T4" fmla="*/ 0 w 21600"/>
                  <a:gd name="T5" fmla="*/ 0 h 13350"/>
                  <a:gd name="T6" fmla="*/ 0 60000 65536"/>
                  <a:gd name="T7" fmla="*/ 0 60000 65536"/>
                  <a:gd name="T8" fmla="*/ 0 60000 65536"/>
                  <a:gd name="T9" fmla="*/ 0 w 21600"/>
                  <a:gd name="T10" fmla="*/ 0 h 13350"/>
                  <a:gd name="T11" fmla="*/ 21600 w 21600"/>
                  <a:gd name="T12" fmla="*/ 13350 h 13350"/>
                </a:gdLst>
                <a:ahLst/>
                <a:cxnLst>
                  <a:cxn ang="T6">
                    <a:pos x="T0" y="T1"/>
                  </a:cxn>
                  <a:cxn ang="T7">
                    <a:pos x="T2" y="T3"/>
                  </a:cxn>
                  <a:cxn ang="T8">
                    <a:pos x="T4" y="T5"/>
                  </a:cxn>
                </a:cxnLst>
                <a:rect l="T9" t="T10" r="T11" b="T12"/>
                <a:pathLst>
                  <a:path w="21600" h="13350" fill="none" extrusionOk="0">
                    <a:moveTo>
                      <a:pt x="1057" y="13349"/>
                    </a:moveTo>
                    <a:cubicBezTo>
                      <a:pt x="356" y="11194"/>
                      <a:pt x="0" y="8941"/>
                      <a:pt x="0" y="6675"/>
                    </a:cubicBezTo>
                    <a:cubicBezTo>
                      <a:pt x="-1" y="4408"/>
                      <a:pt x="356" y="2155"/>
                      <a:pt x="1057" y="0"/>
                    </a:cubicBezTo>
                  </a:path>
                  <a:path w="21600" h="13350" stroke="0" extrusionOk="0">
                    <a:moveTo>
                      <a:pt x="1057" y="13349"/>
                    </a:moveTo>
                    <a:cubicBezTo>
                      <a:pt x="356" y="11194"/>
                      <a:pt x="0" y="8941"/>
                      <a:pt x="0" y="6675"/>
                    </a:cubicBezTo>
                    <a:cubicBezTo>
                      <a:pt x="-1" y="4408"/>
                      <a:pt x="356" y="2155"/>
                      <a:pt x="1057" y="0"/>
                    </a:cubicBezTo>
                    <a:lnTo>
                      <a:pt x="21600" y="6675"/>
                    </a:lnTo>
                    <a:close/>
                  </a:path>
                </a:pathLst>
              </a:custGeom>
              <a:solidFill>
                <a:schemeClr val="accent5">
                  <a:lumMod val="40000"/>
                  <a:lumOff val="60000"/>
                </a:schemeClr>
              </a:solidFill>
              <a:ln w="12700">
                <a:solidFill>
                  <a:schemeClr val="bg1"/>
                </a:solidFill>
                <a:round/>
                <a:headEnd/>
                <a:tailEnd/>
              </a:ln>
            </p:spPr>
            <p:txBody>
              <a:bodyPr lIns="44450" tIns="44450" rIns="109728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Additional Reporting</a:t>
                </a:r>
              </a:p>
            </p:txBody>
          </p:sp>
          <p:sp>
            <p:nvSpPr>
              <p:cNvPr id="156" name="Freeform 64">
                <a:extLst>
                  <a:ext uri="{FF2B5EF4-FFF2-40B4-BE49-F238E27FC236}">
                    <a16:creationId xmlns:a16="http://schemas.microsoft.com/office/drawing/2014/main" id="{866D1E6F-51D4-4426-8176-C2DE890B6931}"/>
                  </a:ext>
                </a:extLst>
              </p:cNvPr>
              <p:cNvSpPr>
                <a:spLocks/>
              </p:cNvSpPr>
              <p:nvPr/>
            </p:nvSpPr>
            <p:spPr bwMode="auto">
              <a:xfrm>
                <a:off x="2260" y="2524"/>
                <a:ext cx="1097" cy="713"/>
              </a:xfrm>
              <a:custGeom>
                <a:avLst/>
                <a:gdLst>
                  <a:gd name="T0" fmla="*/ 0 w 1097"/>
                  <a:gd name="T1" fmla="*/ 712 h 713"/>
                  <a:gd name="T2" fmla="*/ 1096 w 1097"/>
                  <a:gd name="T3" fmla="*/ 356 h 713"/>
                  <a:gd name="T4" fmla="*/ 0 w 1097"/>
                  <a:gd name="T5" fmla="*/ 0 h 713"/>
                  <a:gd name="T6" fmla="*/ 0 60000 65536"/>
                  <a:gd name="T7" fmla="*/ 0 60000 65536"/>
                  <a:gd name="T8" fmla="*/ 0 60000 65536"/>
                  <a:gd name="T9" fmla="*/ 0 w 1097"/>
                  <a:gd name="T10" fmla="*/ 0 h 713"/>
                  <a:gd name="T11" fmla="*/ 1097 w 1097"/>
                  <a:gd name="T12" fmla="*/ 713 h 713"/>
                </a:gdLst>
                <a:ahLst/>
                <a:cxnLst>
                  <a:cxn ang="T6">
                    <a:pos x="T0" y="T1"/>
                  </a:cxn>
                  <a:cxn ang="T7">
                    <a:pos x="T2" y="T3"/>
                  </a:cxn>
                  <a:cxn ang="T8">
                    <a:pos x="T4" y="T5"/>
                  </a:cxn>
                </a:cxnLst>
                <a:rect l="T9" t="T10" r="T11" b="T12"/>
                <a:pathLst>
                  <a:path w="1097" h="713">
                    <a:moveTo>
                      <a:pt x="0" y="712"/>
                    </a:moveTo>
                    <a:lnTo>
                      <a:pt x="1096" y="356"/>
                    </a:lnTo>
                    <a:lnTo>
                      <a:pt x="0" y="0"/>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grpSp>
        <p:grpSp>
          <p:nvGrpSpPr>
            <p:cNvPr id="93" name="Group 27">
              <a:extLst>
                <a:ext uri="{FF2B5EF4-FFF2-40B4-BE49-F238E27FC236}">
                  <a16:creationId xmlns:a16="http://schemas.microsoft.com/office/drawing/2014/main" id="{D0FDCFF1-28D7-40B1-9239-00D9BBB921F0}"/>
                </a:ext>
              </a:extLst>
            </p:cNvPr>
            <p:cNvGrpSpPr>
              <a:grpSpLocks/>
            </p:cNvGrpSpPr>
            <p:nvPr/>
          </p:nvGrpSpPr>
          <p:grpSpPr bwMode="auto">
            <a:xfrm>
              <a:off x="4200958" y="2357241"/>
              <a:ext cx="1895732" cy="1612891"/>
              <a:chOff x="2260" y="1948"/>
              <a:chExt cx="1097" cy="933"/>
            </a:xfrm>
            <a:solidFill>
              <a:schemeClr val="accent1"/>
            </a:solidFill>
          </p:grpSpPr>
          <p:sp>
            <p:nvSpPr>
              <p:cNvPr id="153" name="Arc 28">
                <a:extLst>
                  <a:ext uri="{FF2B5EF4-FFF2-40B4-BE49-F238E27FC236}">
                    <a16:creationId xmlns:a16="http://schemas.microsoft.com/office/drawing/2014/main" id="{DE8DD960-4C36-4D28-ABD9-728835988394}"/>
                  </a:ext>
                </a:extLst>
              </p:cNvPr>
              <p:cNvSpPr>
                <a:spLocks/>
              </p:cNvSpPr>
              <p:nvPr/>
            </p:nvSpPr>
            <p:spPr bwMode="auto">
              <a:xfrm>
                <a:off x="2260" y="1948"/>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0" y="10800"/>
                    </a:moveTo>
                    <a:cubicBezTo>
                      <a:pt x="1409" y="6461"/>
                      <a:pt x="4156" y="2681"/>
                      <a:pt x="7847" y="0"/>
                    </a:cubicBezTo>
                  </a:path>
                  <a:path w="20543" h="17475" stroke="0" extrusionOk="0">
                    <a:moveTo>
                      <a:pt x="0" y="10800"/>
                    </a:moveTo>
                    <a:cubicBezTo>
                      <a:pt x="1409" y="6461"/>
                      <a:pt x="4156" y="2681"/>
                      <a:pt x="7847" y="0"/>
                    </a:cubicBezTo>
                    <a:lnTo>
                      <a:pt x="20543" y="17475"/>
                    </a:lnTo>
                    <a:close/>
                  </a:path>
                </a:pathLst>
              </a:custGeom>
              <a:solidFill>
                <a:schemeClr val="accent5">
                  <a:lumMod val="40000"/>
                  <a:lumOff val="60000"/>
                </a:schemeClr>
              </a:solidFill>
              <a:ln w="12700">
                <a:solidFill>
                  <a:schemeClr val="bg1"/>
                </a:solidFill>
                <a:round/>
                <a:headEnd/>
                <a:tailEnd/>
              </a:ln>
            </p:spPr>
            <p:txBody>
              <a:bodyPr lIns="45720" tIns="44450" rIns="731520" bIns="27432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Appropriation*</a:t>
                </a:r>
              </a:p>
            </p:txBody>
          </p:sp>
          <p:sp>
            <p:nvSpPr>
              <p:cNvPr id="154" name="Freeform 62">
                <a:extLst>
                  <a:ext uri="{FF2B5EF4-FFF2-40B4-BE49-F238E27FC236}">
                    <a16:creationId xmlns:a16="http://schemas.microsoft.com/office/drawing/2014/main" id="{82890141-6150-4F43-A8AD-2806BA66CCA2}"/>
                  </a:ext>
                </a:extLst>
              </p:cNvPr>
              <p:cNvSpPr>
                <a:spLocks/>
              </p:cNvSpPr>
              <p:nvPr/>
            </p:nvSpPr>
            <p:spPr bwMode="auto">
              <a:xfrm>
                <a:off x="2260" y="1948"/>
                <a:ext cx="1097" cy="933"/>
              </a:xfrm>
              <a:custGeom>
                <a:avLst/>
                <a:gdLst>
                  <a:gd name="T0" fmla="*/ 0 w 1097"/>
                  <a:gd name="T1" fmla="*/ 576 h 933"/>
                  <a:gd name="T2" fmla="*/ 1096 w 1097"/>
                  <a:gd name="T3" fmla="*/ 932 h 933"/>
                  <a:gd name="T4" fmla="*/ 419 w 1097"/>
                  <a:gd name="T5" fmla="*/ 0 h 933"/>
                  <a:gd name="T6" fmla="*/ 0 60000 65536"/>
                  <a:gd name="T7" fmla="*/ 0 60000 65536"/>
                  <a:gd name="T8" fmla="*/ 0 60000 65536"/>
                  <a:gd name="T9" fmla="*/ 0 w 1097"/>
                  <a:gd name="T10" fmla="*/ 0 h 933"/>
                  <a:gd name="T11" fmla="*/ 1097 w 1097"/>
                  <a:gd name="T12" fmla="*/ 933 h 933"/>
                </a:gdLst>
                <a:ahLst/>
                <a:cxnLst>
                  <a:cxn ang="T6">
                    <a:pos x="T0" y="T1"/>
                  </a:cxn>
                  <a:cxn ang="T7">
                    <a:pos x="T2" y="T3"/>
                  </a:cxn>
                  <a:cxn ang="T8">
                    <a:pos x="T4" y="T5"/>
                  </a:cxn>
                </a:cxnLst>
                <a:rect l="T9" t="T10" r="T11" b="T12"/>
                <a:pathLst>
                  <a:path w="1097" h="933">
                    <a:moveTo>
                      <a:pt x="0" y="576"/>
                    </a:moveTo>
                    <a:lnTo>
                      <a:pt x="1096" y="932"/>
                    </a:lnTo>
                    <a:lnTo>
                      <a:pt x="419" y="0"/>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grpSp>
        <p:grpSp>
          <p:nvGrpSpPr>
            <p:cNvPr id="94" name="Group 30">
              <a:extLst>
                <a:ext uri="{FF2B5EF4-FFF2-40B4-BE49-F238E27FC236}">
                  <a16:creationId xmlns:a16="http://schemas.microsoft.com/office/drawing/2014/main" id="{62234F5C-F3A6-44E8-ABD6-0DD2687D3872}"/>
                </a:ext>
              </a:extLst>
            </p:cNvPr>
            <p:cNvGrpSpPr>
              <a:grpSpLocks/>
            </p:cNvGrpSpPr>
            <p:nvPr/>
          </p:nvGrpSpPr>
          <p:grpSpPr bwMode="auto">
            <a:xfrm>
              <a:off x="4925311" y="1976439"/>
              <a:ext cx="1171381" cy="1993693"/>
              <a:chOff x="2679" y="1728"/>
              <a:chExt cx="678" cy="1153"/>
            </a:xfrm>
            <a:solidFill>
              <a:schemeClr val="accent1"/>
            </a:solidFill>
          </p:grpSpPr>
          <p:sp>
            <p:nvSpPr>
              <p:cNvPr id="103" name="Arc 31">
                <a:extLst>
                  <a:ext uri="{FF2B5EF4-FFF2-40B4-BE49-F238E27FC236}">
                    <a16:creationId xmlns:a16="http://schemas.microsoft.com/office/drawing/2014/main" id="{E16217C9-0BFD-4AB7-B25C-15DE74D1D4D7}"/>
                  </a:ext>
                </a:extLst>
              </p:cNvPr>
              <p:cNvSpPr>
                <a:spLocks/>
              </p:cNvSpPr>
              <p:nvPr/>
            </p:nvSpPr>
            <p:spPr bwMode="auto">
              <a:xfrm>
                <a:off x="2679" y="1728"/>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0" y="4125"/>
                    </a:moveTo>
                    <a:cubicBezTo>
                      <a:pt x="3690" y="1444"/>
                      <a:pt x="8134" y="0"/>
                      <a:pt x="12695" y="0"/>
                    </a:cubicBezTo>
                  </a:path>
                  <a:path w="12696" h="21600" stroke="0" extrusionOk="0">
                    <a:moveTo>
                      <a:pt x="0" y="4125"/>
                    </a:moveTo>
                    <a:cubicBezTo>
                      <a:pt x="3690" y="1444"/>
                      <a:pt x="8134" y="0"/>
                      <a:pt x="12695" y="0"/>
                    </a:cubicBezTo>
                    <a:lnTo>
                      <a:pt x="12696" y="21600"/>
                    </a:lnTo>
                    <a:close/>
                  </a:path>
                </a:pathLst>
              </a:custGeom>
              <a:solidFill>
                <a:schemeClr val="accent5">
                  <a:lumMod val="40000"/>
                  <a:lumOff val="60000"/>
                </a:schemeClr>
              </a:solidFill>
              <a:ln w="12700">
                <a:solidFill>
                  <a:schemeClr val="bg1"/>
                </a:solidFill>
                <a:round/>
                <a:headEnd/>
                <a:tailEnd/>
              </a:ln>
            </p:spPr>
            <p:txBody>
              <a:bodyPr lIns="274320" tIns="45720" rIns="44450" bIns="100584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Funding Source</a:t>
                </a:r>
              </a:p>
            </p:txBody>
          </p:sp>
          <p:sp>
            <p:nvSpPr>
              <p:cNvPr id="104" name="Freeform 60">
                <a:extLst>
                  <a:ext uri="{FF2B5EF4-FFF2-40B4-BE49-F238E27FC236}">
                    <a16:creationId xmlns:a16="http://schemas.microsoft.com/office/drawing/2014/main" id="{A87EB4FA-EEDA-4EEE-BC7C-F9559BF68CBD}"/>
                  </a:ext>
                </a:extLst>
              </p:cNvPr>
              <p:cNvSpPr>
                <a:spLocks/>
              </p:cNvSpPr>
              <p:nvPr/>
            </p:nvSpPr>
            <p:spPr bwMode="auto">
              <a:xfrm>
                <a:off x="2679" y="1728"/>
                <a:ext cx="678" cy="1153"/>
              </a:xfrm>
              <a:custGeom>
                <a:avLst/>
                <a:gdLst>
                  <a:gd name="T0" fmla="*/ 0 w 678"/>
                  <a:gd name="T1" fmla="*/ 220 h 1153"/>
                  <a:gd name="T2" fmla="*/ 677 w 678"/>
                  <a:gd name="T3" fmla="*/ 1152 h 1153"/>
                  <a:gd name="T4" fmla="*/ 677 w 678"/>
                  <a:gd name="T5" fmla="*/ 0 h 1153"/>
                  <a:gd name="T6" fmla="*/ 0 60000 65536"/>
                  <a:gd name="T7" fmla="*/ 0 60000 65536"/>
                  <a:gd name="T8" fmla="*/ 0 60000 65536"/>
                  <a:gd name="T9" fmla="*/ 0 w 678"/>
                  <a:gd name="T10" fmla="*/ 0 h 1153"/>
                  <a:gd name="T11" fmla="*/ 678 w 678"/>
                  <a:gd name="T12" fmla="*/ 1153 h 1153"/>
                </a:gdLst>
                <a:ahLst/>
                <a:cxnLst>
                  <a:cxn ang="T6">
                    <a:pos x="T0" y="T1"/>
                  </a:cxn>
                  <a:cxn ang="T7">
                    <a:pos x="T2" y="T3"/>
                  </a:cxn>
                  <a:cxn ang="T8">
                    <a:pos x="T4" y="T5"/>
                  </a:cxn>
                </a:cxnLst>
                <a:rect l="T9" t="T10" r="T11" b="T12"/>
                <a:pathLst>
                  <a:path w="678" h="1153">
                    <a:moveTo>
                      <a:pt x="0" y="220"/>
                    </a:moveTo>
                    <a:lnTo>
                      <a:pt x="677" y="1152"/>
                    </a:lnTo>
                    <a:lnTo>
                      <a:pt x="677" y="0"/>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grpSp>
        <p:sp>
          <p:nvSpPr>
            <p:cNvPr id="102" name="Oval 101">
              <a:extLst>
                <a:ext uri="{FF2B5EF4-FFF2-40B4-BE49-F238E27FC236}">
                  <a16:creationId xmlns:a16="http://schemas.microsoft.com/office/drawing/2014/main" id="{4787CCA4-2BC4-4DBB-A73F-68BFFA38B96E}"/>
                </a:ext>
              </a:extLst>
            </p:cNvPr>
            <p:cNvSpPr>
              <a:spLocks noChangeArrowheads="1"/>
            </p:cNvSpPr>
            <p:nvPr/>
          </p:nvSpPr>
          <p:spPr bwMode="auto">
            <a:xfrm>
              <a:off x="5098380" y="2971410"/>
              <a:ext cx="1992313" cy="1990933"/>
            </a:xfrm>
            <a:prstGeom prst="ellipse">
              <a:avLst/>
            </a:prstGeom>
            <a:solidFill>
              <a:schemeClr val="accent4"/>
            </a:solidFill>
            <a:ln w="57150">
              <a:solidFill>
                <a:schemeClr val="bg1"/>
              </a:solidFill>
              <a:round/>
              <a:headEnd/>
              <a:tailEnd/>
            </a:ln>
          </p:spPr>
          <p:txBody>
            <a:bodyPr lIns="44450" tIns="44450" rIns="44450" bIns="44450" anchor="ctr"/>
            <a:lstStyle/>
            <a:p>
              <a:pPr algn="ctr" eaLnBrk="1" hangingPunct="1">
                <a:lnSpc>
                  <a:spcPct val="95000"/>
                </a:lnSpc>
                <a:spcBef>
                  <a:spcPct val="20000"/>
                </a:spcBef>
                <a:spcAft>
                  <a:spcPct val="37000"/>
                </a:spcAft>
                <a:defRPr/>
              </a:pPr>
              <a:r>
                <a:rPr lang="en-GB" sz="1600" b="1" dirty="0">
                  <a:solidFill>
                    <a:schemeClr val="bg1"/>
                  </a:solidFill>
                  <a:latin typeface="Arial" panose="020B0604020202020204" pitchFamily="34" charset="0"/>
                  <a:ea typeface="ＭＳ Ｐゴシック" pitchFamily="50" charset="-128"/>
                  <a:cs typeface="Arial" panose="020B0604020202020204" pitchFamily="34" charset="0"/>
                </a:rPr>
                <a:t>State of Idaho</a:t>
              </a:r>
            </a:p>
            <a:p>
              <a:pPr algn="ctr" eaLnBrk="1" hangingPunct="1">
                <a:lnSpc>
                  <a:spcPct val="95000"/>
                </a:lnSpc>
                <a:spcBef>
                  <a:spcPct val="20000"/>
                </a:spcBef>
                <a:spcAft>
                  <a:spcPct val="37000"/>
                </a:spcAft>
                <a:defRPr/>
              </a:pPr>
              <a:r>
                <a:rPr lang="en-GB" sz="1400" b="1" dirty="0">
                  <a:solidFill>
                    <a:schemeClr val="bg1"/>
                  </a:solidFill>
                  <a:latin typeface="Arial" panose="020B0604020202020204" pitchFamily="34" charset="0"/>
                  <a:ea typeface="ＭＳ Ｐゴシック" pitchFamily="50" charset="-128"/>
                  <a:cs typeface="Arial" panose="020B0604020202020204" pitchFamily="34" charset="0"/>
                </a:rPr>
                <a:t>Proposed Chart of Accounts (COA)</a:t>
              </a:r>
            </a:p>
          </p:txBody>
        </p:sp>
      </p:grpSp>
      <p:sp>
        <p:nvSpPr>
          <p:cNvPr id="2" name="Slide Number Placeholder 1">
            <a:extLst>
              <a:ext uri="{FF2B5EF4-FFF2-40B4-BE49-F238E27FC236}">
                <a16:creationId xmlns:a16="http://schemas.microsoft.com/office/drawing/2014/main" id="{C842FE01-56F5-4170-97BD-FB43B5839798}"/>
              </a:ext>
            </a:extLst>
          </p:cNvPr>
          <p:cNvSpPr>
            <a:spLocks noGrp="1"/>
          </p:cNvSpPr>
          <p:nvPr>
            <p:ph type="sldNum" sz="quarter" idx="16"/>
          </p:nvPr>
        </p:nvSpPr>
        <p:spPr/>
        <p:txBody>
          <a:bodyPr/>
          <a:lstStyle/>
          <a:p>
            <a:fld id="{DE393ED9-3FAE-4C9F-B5CF-D8F31E5991EB}" type="slidenum">
              <a:rPr lang="en-US" smtClean="0"/>
              <a:pPr/>
              <a:t>16</a:t>
            </a:fld>
            <a:endParaRPr lang="en-US" dirty="0"/>
          </a:p>
        </p:txBody>
      </p:sp>
    </p:spTree>
    <p:extLst>
      <p:ext uri="{BB962C8B-B14F-4D97-AF65-F5344CB8AC3E}">
        <p14:creationId xmlns:p14="http://schemas.microsoft.com/office/powerpoint/2010/main" val="3171882523"/>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TextBox 46">
            <a:extLst>
              <a:ext uri="{FF2B5EF4-FFF2-40B4-BE49-F238E27FC236}">
                <a16:creationId xmlns:a16="http://schemas.microsoft.com/office/drawing/2014/main" id="{4559CE9C-7910-4A52-AA9E-2A72F3299F64}"/>
              </a:ext>
            </a:extLst>
          </p:cNvPr>
          <p:cNvSpPr txBox="1"/>
          <p:nvPr/>
        </p:nvSpPr>
        <p:spPr>
          <a:xfrm>
            <a:off x="295275" y="142875"/>
            <a:ext cx="9695146" cy="738664"/>
          </a:xfrm>
          <a:prstGeom prst="rect">
            <a:avLst/>
          </a:prstGeom>
          <a:noFill/>
        </p:spPr>
        <p:txBody>
          <a:bodyPr wrap="square" rtlCol="0">
            <a:spAutoFit/>
          </a:bodyPr>
          <a:lstStyle/>
          <a:p>
            <a:r>
              <a:rPr lang="en-US" sz="4200" dirty="0">
                <a:latin typeface="Arial" panose="020B0604020202020204" pitchFamily="34" charset="0"/>
                <a:cs typeface="Arial" panose="020B0604020202020204" pitchFamily="34" charset="0"/>
              </a:rPr>
              <a:t>Fund Dimension – Dept. of Commerce</a:t>
            </a:r>
          </a:p>
        </p:txBody>
      </p:sp>
      <p:grpSp>
        <p:nvGrpSpPr>
          <p:cNvPr id="5" name="Group 4">
            <a:extLst>
              <a:ext uri="{FF2B5EF4-FFF2-40B4-BE49-F238E27FC236}">
                <a16:creationId xmlns:a16="http://schemas.microsoft.com/office/drawing/2014/main" id="{9F0A91BF-7E98-40A6-BDE6-47EA7DF84567}"/>
              </a:ext>
            </a:extLst>
          </p:cNvPr>
          <p:cNvGrpSpPr/>
          <p:nvPr/>
        </p:nvGrpSpPr>
        <p:grpSpPr>
          <a:xfrm>
            <a:off x="333535" y="979557"/>
            <a:ext cx="11486166" cy="4354282"/>
            <a:chOff x="333535" y="979557"/>
            <a:chExt cx="11486166" cy="4354282"/>
          </a:xfrm>
        </p:grpSpPr>
        <p:sp>
          <p:nvSpPr>
            <p:cNvPr id="41" name="Rectangle 40">
              <a:extLst>
                <a:ext uri="{FF2B5EF4-FFF2-40B4-BE49-F238E27FC236}">
                  <a16:creationId xmlns:a16="http://schemas.microsoft.com/office/drawing/2014/main" id="{63606421-B549-46AB-B93A-FF1F529E2950}"/>
                </a:ext>
              </a:extLst>
            </p:cNvPr>
            <p:cNvSpPr/>
            <p:nvPr/>
          </p:nvSpPr>
          <p:spPr>
            <a:xfrm>
              <a:off x="5557639" y="1411117"/>
              <a:ext cx="1051153" cy="54864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latin typeface="Arial" panose="020B0604020202020204" pitchFamily="34" charset="0"/>
                  <a:cs typeface="Arial" panose="020B0604020202020204" pitchFamily="34" charset="0"/>
                </a:rPr>
                <a:t>Governmental</a:t>
              </a:r>
            </a:p>
          </p:txBody>
        </p:sp>
        <p:sp>
          <p:nvSpPr>
            <p:cNvPr id="42" name="Rectangle 41">
              <a:extLst>
                <a:ext uri="{FF2B5EF4-FFF2-40B4-BE49-F238E27FC236}">
                  <a16:creationId xmlns:a16="http://schemas.microsoft.com/office/drawing/2014/main" id="{476900F3-74CA-4695-AA63-CE1701EB018B}"/>
                </a:ext>
              </a:extLst>
            </p:cNvPr>
            <p:cNvSpPr/>
            <p:nvPr/>
          </p:nvSpPr>
          <p:spPr>
            <a:xfrm>
              <a:off x="9370611" y="1411117"/>
              <a:ext cx="1005840" cy="54864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latin typeface="Arial" panose="020B0604020202020204" pitchFamily="34" charset="0"/>
                  <a:cs typeface="Arial" panose="020B0604020202020204" pitchFamily="34" charset="0"/>
                </a:rPr>
                <a:t>Proprietary</a:t>
              </a:r>
            </a:p>
          </p:txBody>
        </p:sp>
        <p:sp>
          <p:nvSpPr>
            <p:cNvPr id="43" name="Rectangle 42">
              <a:extLst>
                <a:ext uri="{FF2B5EF4-FFF2-40B4-BE49-F238E27FC236}">
                  <a16:creationId xmlns:a16="http://schemas.microsoft.com/office/drawing/2014/main" id="{6DFEC777-ACA0-461A-B7C1-04B6D5A6EB38}"/>
                </a:ext>
              </a:extLst>
            </p:cNvPr>
            <p:cNvSpPr/>
            <p:nvPr/>
          </p:nvSpPr>
          <p:spPr>
            <a:xfrm>
              <a:off x="10813861" y="1411117"/>
              <a:ext cx="1005840" cy="54864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latin typeface="Arial" panose="020B0604020202020204" pitchFamily="34" charset="0"/>
                  <a:cs typeface="Arial" panose="020B0604020202020204" pitchFamily="34" charset="0"/>
                </a:rPr>
                <a:t>Fiduciary</a:t>
              </a:r>
            </a:p>
          </p:txBody>
        </p:sp>
        <p:sp>
          <p:nvSpPr>
            <p:cNvPr id="83" name="Rectangle 82">
              <a:extLst>
                <a:ext uri="{FF2B5EF4-FFF2-40B4-BE49-F238E27FC236}">
                  <a16:creationId xmlns:a16="http://schemas.microsoft.com/office/drawing/2014/main" id="{63F610DB-2324-4DC4-AC5C-C5349025F618}"/>
                </a:ext>
              </a:extLst>
            </p:cNvPr>
            <p:cNvSpPr/>
            <p:nvPr/>
          </p:nvSpPr>
          <p:spPr>
            <a:xfrm>
              <a:off x="2712493" y="2621640"/>
              <a:ext cx="1005840" cy="54864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latin typeface="Arial" panose="020B0604020202020204" pitchFamily="34" charset="0"/>
                  <a:cs typeface="Arial" panose="020B0604020202020204" pitchFamily="34" charset="0"/>
                </a:rPr>
                <a:t>General Fund</a:t>
              </a:r>
            </a:p>
          </p:txBody>
        </p:sp>
        <p:sp>
          <p:nvSpPr>
            <p:cNvPr id="81" name="Rectangle 80">
              <a:extLst>
                <a:ext uri="{FF2B5EF4-FFF2-40B4-BE49-F238E27FC236}">
                  <a16:creationId xmlns:a16="http://schemas.microsoft.com/office/drawing/2014/main" id="{1049B4C5-08FC-4E26-AEE3-68CC32725228}"/>
                </a:ext>
              </a:extLst>
            </p:cNvPr>
            <p:cNvSpPr/>
            <p:nvPr/>
          </p:nvSpPr>
          <p:spPr>
            <a:xfrm>
              <a:off x="7739981" y="2621640"/>
              <a:ext cx="1005840" cy="54864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latin typeface="Arial" panose="020B0604020202020204" pitchFamily="34" charset="0"/>
                  <a:cs typeface="Arial" panose="020B0604020202020204" pitchFamily="34" charset="0"/>
                </a:rPr>
                <a:t>Special Revenue Fund</a:t>
              </a:r>
            </a:p>
          </p:txBody>
        </p:sp>
        <p:cxnSp>
          <p:nvCxnSpPr>
            <p:cNvPr id="82" name="Straight Arrow Connector 81">
              <a:extLst>
                <a:ext uri="{FF2B5EF4-FFF2-40B4-BE49-F238E27FC236}">
                  <a16:creationId xmlns:a16="http://schemas.microsoft.com/office/drawing/2014/main" id="{2E1B67E5-68D5-414C-9E7F-194DE89978F7}"/>
                </a:ext>
              </a:extLst>
            </p:cNvPr>
            <p:cNvCxnSpPr>
              <a:cxnSpLocks/>
            </p:cNvCxnSpPr>
            <p:nvPr/>
          </p:nvCxnSpPr>
          <p:spPr>
            <a:xfrm>
              <a:off x="6096000" y="1972168"/>
              <a:ext cx="0" cy="291074"/>
            </a:xfrm>
            <a:prstGeom prst="straightConnector1">
              <a:avLst/>
            </a:prstGeom>
            <a:solidFill>
              <a:schemeClr val="accent5">
                <a:lumMod val="20000"/>
                <a:lumOff val="8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142" name="Straight Arrow Connector 141">
              <a:extLst>
                <a:ext uri="{FF2B5EF4-FFF2-40B4-BE49-F238E27FC236}">
                  <a16:creationId xmlns:a16="http://schemas.microsoft.com/office/drawing/2014/main" id="{DB4D83D7-C823-46C4-B631-FFAF936A87ED}"/>
                </a:ext>
              </a:extLst>
            </p:cNvPr>
            <p:cNvCxnSpPr>
              <a:cxnSpLocks/>
            </p:cNvCxnSpPr>
            <p:nvPr/>
          </p:nvCxnSpPr>
          <p:spPr>
            <a:xfrm flipH="1">
              <a:off x="8242383" y="3170280"/>
              <a:ext cx="1036" cy="274319"/>
            </a:xfrm>
            <a:prstGeom prst="straightConnector1">
              <a:avLst/>
            </a:prstGeom>
            <a:solidFill>
              <a:srgbClr val="002060"/>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127" name="Straight Arrow Connector 126">
              <a:extLst>
                <a:ext uri="{FF2B5EF4-FFF2-40B4-BE49-F238E27FC236}">
                  <a16:creationId xmlns:a16="http://schemas.microsoft.com/office/drawing/2014/main" id="{71103B2F-5DEC-460B-8A94-D783E9A8A903}"/>
                </a:ext>
              </a:extLst>
            </p:cNvPr>
            <p:cNvCxnSpPr>
              <a:cxnSpLocks/>
              <a:stCxn id="83" idx="2"/>
            </p:cNvCxnSpPr>
            <p:nvPr/>
          </p:nvCxnSpPr>
          <p:spPr>
            <a:xfrm>
              <a:off x="3215413" y="3170280"/>
              <a:ext cx="0" cy="274320"/>
            </a:xfrm>
            <a:prstGeom prst="straightConnector1">
              <a:avLst/>
            </a:prstGeom>
            <a:solidFill>
              <a:srgbClr val="002060"/>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135" name="Rectangle 134">
              <a:extLst>
                <a:ext uri="{FF2B5EF4-FFF2-40B4-BE49-F238E27FC236}">
                  <a16:creationId xmlns:a16="http://schemas.microsoft.com/office/drawing/2014/main" id="{2E72BE77-5D98-4134-9EF9-8A41BDB046FE}"/>
                </a:ext>
              </a:extLst>
            </p:cNvPr>
            <p:cNvSpPr/>
            <p:nvPr/>
          </p:nvSpPr>
          <p:spPr>
            <a:xfrm>
              <a:off x="7739981" y="4781991"/>
              <a:ext cx="1005840" cy="54864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bg1"/>
                  </a:solidFill>
                  <a:latin typeface="Arial" panose="020B0604020202020204" pitchFamily="34" charset="0"/>
                  <a:cs typeface="Arial" panose="020B0604020202020204" pitchFamily="34" charset="0"/>
                </a:rPr>
                <a:t>Small Bus Assist Fund</a:t>
              </a:r>
            </a:p>
            <a:p>
              <a:pPr algn="ctr"/>
              <a:r>
                <a:rPr lang="en-US" sz="1050" dirty="0">
                  <a:solidFill>
                    <a:schemeClr val="bg1"/>
                  </a:solidFill>
                  <a:latin typeface="Arial" panose="020B0604020202020204" pitchFamily="34" charset="0"/>
                  <a:cs typeface="Arial" panose="020B0604020202020204" pitchFamily="34" charset="0"/>
                </a:rPr>
                <a:t>(35000)</a:t>
              </a:r>
            </a:p>
          </p:txBody>
        </p:sp>
        <p:sp>
          <p:nvSpPr>
            <p:cNvPr id="138" name="Rectangle 137">
              <a:extLst>
                <a:ext uri="{FF2B5EF4-FFF2-40B4-BE49-F238E27FC236}">
                  <a16:creationId xmlns:a16="http://schemas.microsoft.com/office/drawing/2014/main" id="{B9FCECC2-F17B-4E9A-A11F-92B606F6E124}"/>
                </a:ext>
              </a:extLst>
            </p:cNvPr>
            <p:cNvSpPr/>
            <p:nvPr/>
          </p:nvSpPr>
          <p:spPr>
            <a:xfrm>
              <a:off x="8873457" y="4783061"/>
              <a:ext cx="1005840" cy="54864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bg1"/>
                  </a:solidFill>
                  <a:latin typeface="Arial" panose="020B0604020202020204" pitchFamily="34" charset="0"/>
                  <a:cs typeface="Arial" panose="020B0604020202020204" pitchFamily="34" charset="0"/>
                </a:rPr>
                <a:t>Federal Grant</a:t>
              </a:r>
            </a:p>
            <a:p>
              <a:pPr algn="ctr"/>
              <a:r>
                <a:rPr lang="en-US" sz="1050" dirty="0">
                  <a:solidFill>
                    <a:schemeClr val="bg1"/>
                  </a:solidFill>
                  <a:latin typeface="Arial" panose="020B0604020202020204" pitchFamily="34" charset="0"/>
                  <a:cs typeface="Arial" panose="020B0604020202020204" pitchFamily="34" charset="0"/>
                </a:rPr>
                <a:t>(34800)</a:t>
              </a:r>
            </a:p>
          </p:txBody>
        </p:sp>
        <p:sp>
          <p:nvSpPr>
            <p:cNvPr id="141" name="Rectangle 140">
              <a:extLst>
                <a:ext uri="{FF2B5EF4-FFF2-40B4-BE49-F238E27FC236}">
                  <a16:creationId xmlns:a16="http://schemas.microsoft.com/office/drawing/2014/main" id="{8A8177EE-33D1-40B1-80A8-6E3E77450D05}"/>
                </a:ext>
              </a:extLst>
            </p:cNvPr>
            <p:cNvSpPr/>
            <p:nvPr/>
          </p:nvSpPr>
          <p:spPr>
            <a:xfrm>
              <a:off x="6608796" y="4785199"/>
              <a:ext cx="1005840" cy="54864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bg1"/>
                  </a:solidFill>
                  <a:latin typeface="Arial" panose="020B0604020202020204" pitchFamily="34" charset="0"/>
                  <a:cs typeface="Arial" panose="020B0604020202020204" pitchFamily="34" charset="0"/>
                </a:rPr>
                <a:t>Idaho Travel &amp; Convention</a:t>
              </a:r>
            </a:p>
            <a:p>
              <a:pPr algn="ctr"/>
              <a:r>
                <a:rPr lang="en-US" sz="1050" dirty="0">
                  <a:solidFill>
                    <a:schemeClr val="bg1"/>
                  </a:solidFill>
                  <a:latin typeface="Arial" panose="020B0604020202020204" pitchFamily="34" charset="0"/>
                  <a:cs typeface="Arial" panose="020B0604020202020204" pitchFamily="34" charset="0"/>
                </a:rPr>
                <a:t>(21200)</a:t>
              </a:r>
            </a:p>
          </p:txBody>
        </p:sp>
        <p:sp>
          <p:nvSpPr>
            <p:cNvPr id="120" name="Rectangle 119">
              <a:extLst>
                <a:ext uri="{FF2B5EF4-FFF2-40B4-BE49-F238E27FC236}">
                  <a16:creationId xmlns:a16="http://schemas.microsoft.com/office/drawing/2014/main" id="{0865699C-E7A7-4D0A-B4CA-B815A0D8159F}"/>
                </a:ext>
              </a:extLst>
            </p:cNvPr>
            <p:cNvSpPr/>
            <p:nvPr/>
          </p:nvSpPr>
          <p:spPr>
            <a:xfrm>
              <a:off x="3779291" y="4777711"/>
              <a:ext cx="1005840" cy="54864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bg1"/>
                  </a:solidFill>
                  <a:latin typeface="Arial" panose="020B0604020202020204" pitchFamily="34" charset="0"/>
                  <a:cs typeface="Arial" panose="020B0604020202020204" pitchFamily="34" charset="0"/>
                </a:rPr>
                <a:t>Seminars &amp; Publications</a:t>
              </a:r>
            </a:p>
            <a:p>
              <a:pPr algn="ctr"/>
              <a:r>
                <a:rPr lang="en-US" sz="1050" dirty="0">
                  <a:solidFill>
                    <a:schemeClr val="bg1"/>
                  </a:solidFill>
                  <a:latin typeface="Arial" panose="020B0604020202020204" pitchFamily="34" charset="0"/>
                  <a:cs typeface="Arial" panose="020B0604020202020204" pitchFamily="34" charset="0"/>
                </a:rPr>
                <a:t>(40100)</a:t>
              </a:r>
            </a:p>
          </p:txBody>
        </p:sp>
        <p:sp>
          <p:nvSpPr>
            <p:cNvPr id="129" name="Rectangle 128">
              <a:extLst>
                <a:ext uri="{FF2B5EF4-FFF2-40B4-BE49-F238E27FC236}">
                  <a16:creationId xmlns:a16="http://schemas.microsoft.com/office/drawing/2014/main" id="{62565BDC-E886-43BE-B0C4-FC25A03D3758}"/>
                </a:ext>
              </a:extLst>
            </p:cNvPr>
            <p:cNvSpPr/>
            <p:nvPr/>
          </p:nvSpPr>
          <p:spPr>
            <a:xfrm>
              <a:off x="2633308" y="4779851"/>
              <a:ext cx="1005840" cy="54864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bg1"/>
                  </a:solidFill>
                  <a:latin typeface="Arial" panose="020B0604020202020204" pitchFamily="34" charset="0"/>
                  <a:cs typeface="Arial" panose="020B0604020202020204" pitchFamily="34" charset="0"/>
                </a:rPr>
                <a:t>Opportunity Fund</a:t>
              </a:r>
            </a:p>
            <a:p>
              <a:pPr algn="ctr"/>
              <a:r>
                <a:rPr lang="en-US" sz="1050" dirty="0">
                  <a:solidFill>
                    <a:schemeClr val="bg1"/>
                  </a:solidFill>
                  <a:latin typeface="Arial" panose="020B0604020202020204" pitchFamily="34" charset="0"/>
                  <a:cs typeface="Arial" panose="020B0604020202020204" pitchFamily="34" charset="0"/>
                </a:rPr>
                <a:t>(12003)</a:t>
              </a:r>
            </a:p>
          </p:txBody>
        </p:sp>
        <p:sp>
          <p:nvSpPr>
            <p:cNvPr id="132" name="Rectangle 131">
              <a:extLst>
                <a:ext uri="{FF2B5EF4-FFF2-40B4-BE49-F238E27FC236}">
                  <a16:creationId xmlns:a16="http://schemas.microsoft.com/office/drawing/2014/main" id="{938A0C0D-5B7D-4AC5-A2D6-08828F3F9EE9}"/>
                </a:ext>
              </a:extLst>
            </p:cNvPr>
            <p:cNvSpPr/>
            <p:nvPr/>
          </p:nvSpPr>
          <p:spPr>
            <a:xfrm>
              <a:off x="4918274" y="4784131"/>
              <a:ext cx="1005840" cy="54864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bg1"/>
                  </a:solidFill>
                  <a:latin typeface="Arial" panose="020B0604020202020204" pitchFamily="34" charset="0"/>
                  <a:cs typeface="Arial" panose="020B0604020202020204" pitchFamily="34" charset="0"/>
                </a:rPr>
                <a:t>General Fund</a:t>
              </a:r>
            </a:p>
            <a:p>
              <a:pPr algn="ctr"/>
              <a:r>
                <a:rPr lang="en-US" sz="1050" dirty="0">
                  <a:solidFill>
                    <a:schemeClr val="bg1"/>
                  </a:solidFill>
                  <a:latin typeface="Arial" panose="020B0604020202020204" pitchFamily="34" charset="0"/>
                  <a:cs typeface="Arial" panose="020B0604020202020204" pitchFamily="34" charset="0"/>
                </a:rPr>
                <a:t>(10000)</a:t>
              </a:r>
            </a:p>
          </p:txBody>
        </p:sp>
        <p:sp>
          <p:nvSpPr>
            <p:cNvPr id="123" name="Rectangle 122">
              <a:extLst>
                <a:ext uri="{FF2B5EF4-FFF2-40B4-BE49-F238E27FC236}">
                  <a16:creationId xmlns:a16="http://schemas.microsoft.com/office/drawing/2014/main" id="{44A88990-3202-4145-847B-FF0FFE0DB75E}"/>
                </a:ext>
              </a:extLst>
            </p:cNvPr>
            <p:cNvSpPr/>
            <p:nvPr/>
          </p:nvSpPr>
          <p:spPr>
            <a:xfrm>
              <a:off x="1491142" y="4778781"/>
              <a:ext cx="1005840" cy="54864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bg1"/>
                  </a:solidFill>
                  <a:latin typeface="Arial" panose="020B0604020202020204" pitchFamily="34" charset="0"/>
                  <a:cs typeface="Arial" panose="020B0604020202020204" pitchFamily="34" charset="0"/>
                </a:rPr>
                <a:t>Misc. Rev Agreements</a:t>
              </a:r>
            </a:p>
            <a:p>
              <a:pPr algn="ctr"/>
              <a:r>
                <a:rPr lang="en-US" sz="1050" dirty="0">
                  <a:solidFill>
                    <a:schemeClr val="bg1"/>
                  </a:solidFill>
                  <a:latin typeface="Arial" panose="020B0604020202020204" pitchFamily="34" charset="0"/>
                  <a:cs typeface="Arial" panose="020B0604020202020204" pitchFamily="34" charset="0"/>
                </a:rPr>
                <a:t>(34900)</a:t>
              </a:r>
            </a:p>
          </p:txBody>
        </p:sp>
        <p:sp>
          <p:nvSpPr>
            <p:cNvPr id="59" name="Rectangle 58">
              <a:extLst>
                <a:ext uri="{FF2B5EF4-FFF2-40B4-BE49-F238E27FC236}">
                  <a16:creationId xmlns:a16="http://schemas.microsoft.com/office/drawing/2014/main" id="{5AFF77C2-A15A-4E62-925C-613A0C524251}"/>
                </a:ext>
              </a:extLst>
            </p:cNvPr>
            <p:cNvSpPr/>
            <p:nvPr/>
          </p:nvSpPr>
          <p:spPr>
            <a:xfrm>
              <a:off x="337679" y="4778781"/>
              <a:ext cx="1005840" cy="54864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bg1"/>
                  </a:solidFill>
                  <a:latin typeface="Arial" panose="020B0604020202020204" pitchFamily="34" charset="0"/>
                  <a:cs typeface="Arial" panose="020B0604020202020204" pitchFamily="34" charset="0"/>
                </a:rPr>
                <a:t>IGEM Grant Fund</a:t>
              </a:r>
            </a:p>
            <a:p>
              <a:pPr algn="ctr"/>
              <a:r>
                <a:rPr lang="en-US" sz="1050" dirty="0">
                  <a:solidFill>
                    <a:schemeClr val="bg1"/>
                  </a:solidFill>
                  <a:latin typeface="Arial" panose="020B0604020202020204" pitchFamily="34" charset="0"/>
                  <a:cs typeface="Arial" panose="020B0604020202020204" pitchFamily="34" charset="0"/>
                </a:rPr>
                <a:t>(21400)</a:t>
              </a:r>
            </a:p>
          </p:txBody>
        </p:sp>
        <p:grpSp>
          <p:nvGrpSpPr>
            <p:cNvPr id="20" name="Group 19">
              <a:extLst>
                <a:ext uri="{FF2B5EF4-FFF2-40B4-BE49-F238E27FC236}">
                  <a16:creationId xmlns:a16="http://schemas.microsoft.com/office/drawing/2014/main" id="{27110A6A-7E9B-42AF-A015-7CCE115B10EB}"/>
                </a:ext>
              </a:extLst>
            </p:cNvPr>
            <p:cNvGrpSpPr/>
            <p:nvPr/>
          </p:nvGrpSpPr>
          <p:grpSpPr>
            <a:xfrm>
              <a:off x="2705669" y="2334362"/>
              <a:ext cx="6039116" cy="523220"/>
              <a:chOff x="2691092" y="2452900"/>
              <a:chExt cx="6039116" cy="523220"/>
            </a:xfrm>
          </p:grpSpPr>
          <p:sp>
            <p:nvSpPr>
              <p:cNvPr id="114" name="TextBox 113">
                <a:extLst>
                  <a:ext uri="{FF2B5EF4-FFF2-40B4-BE49-F238E27FC236}">
                    <a16:creationId xmlns:a16="http://schemas.microsoft.com/office/drawing/2014/main" id="{FE690E7E-AE7C-4D0A-85C3-642CE4E312F9}"/>
                  </a:ext>
                </a:extLst>
              </p:cNvPr>
              <p:cNvSpPr txBox="1"/>
              <p:nvPr/>
            </p:nvSpPr>
            <p:spPr>
              <a:xfrm>
                <a:off x="4565238" y="2452900"/>
                <a:ext cx="3048000"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2 (</a:t>
                </a:r>
                <a:r>
                  <a:rPr lang="en-US" sz="1400" b="1" i="1" dirty="0">
                    <a:solidFill>
                      <a:srgbClr val="002060"/>
                    </a:solidFill>
                    <a:latin typeface="Arial" panose="020B0604020202020204" pitchFamily="34" charset="0"/>
                    <a:cs typeface="Arial" panose="020B0604020202020204" pitchFamily="34" charset="0"/>
                  </a:rPr>
                  <a:t>Fund Subtype</a:t>
                </a:r>
                <a:r>
                  <a:rPr lang="en-US" sz="1400" b="1" dirty="0">
                    <a:solidFill>
                      <a:srgbClr val="002060"/>
                    </a:solidFill>
                    <a:latin typeface="Arial" panose="020B0604020202020204" pitchFamily="34" charset="0"/>
                    <a:cs typeface="Arial" panose="020B0604020202020204" pitchFamily="34" charset="0"/>
                  </a:rPr>
                  <a:t>)</a:t>
                </a:r>
              </a:p>
              <a:p>
                <a:endParaRPr lang="en-US" sz="1400" dirty="0"/>
              </a:p>
            </p:txBody>
          </p:sp>
          <p:cxnSp>
            <p:nvCxnSpPr>
              <p:cNvPr id="16" name="Straight Connector 15">
                <a:extLst>
                  <a:ext uri="{FF2B5EF4-FFF2-40B4-BE49-F238E27FC236}">
                    <a16:creationId xmlns:a16="http://schemas.microsoft.com/office/drawing/2014/main" id="{94AFEBCE-4BF3-459D-BE67-BB8B33CC1F4A}"/>
                  </a:ext>
                </a:extLst>
              </p:cNvPr>
              <p:cNvCxnSpPr>
                <a:cxnSpLocks/>
              </p:cNvCxnSpPr>
              <p:nvPr/>
            </p:nvCxnSpPr>
            <p:spPr>
              <a:xfrm flipH="1">
                <a:off x="2691092" y="2603863"/>
                <a:ext cx="1867322"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00EA51E4-606D-45EB-8EBD-B2566AE0382E}"/>
                  </a:ext>
                </a:extLst>
              </p:cNvPr>
              <p:cNvCxnSpPr>
                <a:cxnSpLocks/>
              </p:cNvCxnSpPr>
              <p:nvPr/>
            </p:nvCxnSpPr>
            <p:spPr>
              <a:xfrm flipH="1">
                <a:off x="7724368" y="2603863"/>
                <a:ext cx="1005840"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grpSp>
        <p:sp>
          <p:nvSpPr>
            <p:cNvPr id="143" name="TextBox 142">
              <a:extLst>
                <a:ext uri="{FF2B5EF4-FFF2-40B4-BE49-F238E27FC236}">
                  <a16:creationId xmlns:a16="http://schemas.microsoft.com/office/drawing/2014/main" id="{2D843186-47D1-4ECA-BCA1-1E2C08BF524E}"/>
                </a:ext>
              </a:extLst>
            </p:cNvPr>
            <p:cNvSpPr txBox="1"/>
            <p:nvPr/>
          </p:nvSpPr>
          <p:spPr>
            <a:xfrm>
              <a:off x="4928939" y="4509667"/>
              <a:ext cx="2242797" cy="461665"/>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Posting Level (</a:t>
              </a:r>
              <a:r>
                <a:rPr lang="en-US" sz="1400" b="1" i="1" dirty="0">
                  <a:solidFill>
                    <a:srgbClr val="002060"/>
                  </a:solidFill>
                  <a:latin typeface="Arial" panose="020B0604020202020204" pitchFamily="34" charset="0"/>
                  <a:cs typeface="Arial" panose="020B0604020202020204" pitchFamily="34" charset="0"/>
                </a:rPr>
                <a:t>Subfund)</a:t>
              </a:r>
              <a:endParaRPr lang="en-US" sz="1400" b="1" dirty="0">
                <a:solidFill>
                  <a:srgbClr val="002060"/>
                </a:solidFill>
                <a:latin typeface="Arial" panose="020B0604020202020204" pitchFamily="34" charset="0"/>
                <a:cs typeface="Arial" panose="020B0604020202020204" pitchFamily="34" charset="0"/>
              </a:endParaRPr>
            </a:p>
            <a:p>
              <a:endParaRPr lang="en-US" sz="1000" dirty="0"/>
            </a:p>
          </p:txBody>
        </p:sp>
        <p:sp>
          <p:nvSpPr>
            <p:cNvPr id="33" name="TextBox 32">
              <a:extLst>
                <a:ext uri="{FF2B5EF4-FFF2-40B4-BE49-F238E27FC236}">
                  <a16:creationId xmlns:a16="http://schemas.microsoft.com/office/drawing/2014/main" id="{0EA3D7DA-26AB-49EF-82BF-82C4F22A3F35}"/>
                </a:ext>
              </a:extLst>
            </p:cNvPr>
            <p:cNvSpPr txBox="1"/>
            <p:nvPr/>
          </p:nvSpPr>
          <p:spPr>
            <a:xfrm>
              <a:off x="4903692" y="3477035"/>
              <a:ext cx="2262753"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3 (</a:t>
              </a:r>
              <a:r>
                <a:rPr lang="en-US" sz="1400" b="1" i="1" dirty="0">
                  <a:solidFill>
                    <a:srgbClr val="002060"/>
                  </a:solidFill>
                  <a:latin typeface="Arial" panose="020B0604020202020204" pitchFamily="34" charset="0"/>
                  <a:cs typeface="Arial" panose="020B0604020202020204" pitchFamily="34" charset="0"/>
                </a:rPr>
                <a:t>Fund</a:t>
              </a:r>
              <a:r>
                <a:rPr lang="en-US" sz="1400" b="1" dirty="0">
                  <a:solidFill>
                    <a:srgbClr val="002060"/>
                  </a:solidFill>
                  <a:latin typeface="Arial" panose="020B0604020202020204" pitchFamily="34" charset="0"/>
                  <a:cs typeface="Arial" panose="020B0604020202020204" pitchFamily="34" charset="0"/>
                </a:rPr>
                <a:t>)</a:t>
              </a:r>
            </a:p>
            <a:p>
              <a:endParaRPr lang="en-US" sz="1400" dirty="0"/>
            </a:p>
          </p:txBody>
        </p:sp>
        <p:sp>
          <p:nvSpPr>
            <p:cNvPr id="36" name="Rectangle 35">
              <a:extLst>
                <a:ext uri="{FF2B5EF4-FFF2-40B4-BE49-F238E27FC236}">
                  <a16:creationId xmlns:a16="http://schemas.microsoft.com/office/drawing/2014/main" id="{AE82B32F-C492-4EAD-BE58-9C425A7E0D7A}"/>
                </a:ext>
              </a:extLst>
            </p:cNvPr>
            <p:cNvSpPr/>
            <p:nvPr/>
          </p:nvSpPr>
          <p:spPr>
            <a:xfrm>
              <a:off x="3779291" y="3750616"/>
              <a:ext cx="1005840" cy="54864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latin typeface="Arial" panose="020B0604020202020204" pitchFamily="34" charset="0"/>
                  <a:cs typeface="Arial" panose="020B0604020202020204" pitchFamily="34" charset="0"/>
                </a:rPr>
                <a:t>Seminars &amp; Publications (401)</a:t>
              </a:r>
            </a:p>
          </p:txBody>
        </p:sp>
        <p:cxnSp>
          <p:nvCxnSpPr>
            <p:cNvPr id="37" name="Straight Arrow Connector 36">
              <a:extLst>
                <a:ext uri="{FF2B5EF4-FFF2-40B4-BE49-F238E27FC236}">
                  <a16:creationId xmlns:a16="http://schemas.microsoft.com/office/drawing/2014/main" id="{D0595DE8-348F-4BF5-9AC1-A2917841B79D}"/>
                </a:ext>
              </a:extLst>
            </p:cNvPr>
            <p:cNvCxnSpPr>
              <a:cxnSpLocks/>
            </p:cNvCxnSpPr>
            <p:nvPr/>
          </p:nvCxnSpPr>
          <p:spPr>
            <a:xfrm>
              <a:off x="4282211" y="4299256"/>
              <a:ext cx="0" cy="270905"/>
            </a:xfrm>
            <a:prstGeom prst="straightConnector1">
              <a:avLst/>
            </a:prstGeom>
            <a:solidFill>
              <a:srgbClr val="002060"/>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38" name="Rectangle 37">
              <a:extLst>
                <a:ext uri="{FF2B5EF4-FFF2-40B4-BE49-F238E27FC236}">
                  <a16:creationId xmlns:a16="http://schemas.microsoft.com/office/drawing/2014/main" id="{DFACEFE9-BBE9-4022-A4E1-9694780060E2}"/>
                </a:ext>
              </a:extLst>
            </p:cNvPr>
            <p:cNvSpPr/>
            <p:nvPr/>
          </p:nvSpPr>
          <p:spPr>
            <a:xfrm>
              <a:off x="4918274" y="3747201"/>
              <a:ext cx="1005840" cy="54864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latin typeface="Arial" panose="020B0604020202020204" pitchFamily="34" charset="0"/>
                  <a:cs typeface="Arial" panose="020B0604020202020204" pitchFamily="34" charset="0"/>
                </a:rPr>
                <a:t>General Fund (100)</a:t>
              </a:r>
            </a:p>
          </p:txBody>
        </p:sp>
        <p:cxnSp>
          <p:nvCxnSpPr>
            <p:cNvPr id="39" name="Straight Arrow Connector 38">
              <a:extLst>
                <a:ext uri="{FF2B5EF4-FFF2-40B4-BE49-F238E27FC236}">
                  <a16:creationId xmlns:a16="http://schemas.microsoft.com/office/drawing/2014/main" id="{79A8489F-4346-49BA-83EE-A05F3FAF5714}"/>
                </a:ext>
              </a:extLst>
            </p:cNvPr>
            <p:cNvCxnSpPr>
              <a:cxnSpLocks/>
            </p:cNvCxnSpPr>
            <p:nvPr/>
          </p:nvCxnSpPr>
          <p:spPr>
            <a:xfrm>
              <a:off x="5419180" y="4295841"/>
              <a:ext cx="4028" cy="274320"/>
            </a:xfrm>
            <a:prstGeom prst="straightConnector1">
              <a:avLst/>
            </a:prstGeom>
            <a:solidFill>
              <a:srgbClr val="002060"/>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40" name="Rectangle 39">
              <a:extLst>
                <a:ext uri="{FF2B5EF4-FFF2-40B4-BE49-F238E27FC236}">
                  <a16:creationId xmlns:a16="http://schemas.microsoft.com/office/drawing/2014/main" id="{C4B90A5A-4AB9-4042-8F98-AA04282F03C7}"/>
                </a:ext>
              </a:extLst>
            </p:cNvPr>
            <p:cNvSpPr/>
            <p:nvPr/>
          </p:nvSpPr>
          <p:spPr>
            <a:xfrm>
              <a:off x="2633308" y="3747201"/>
              <a:ext cx="1005840" cy="54864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latin typeface="Arial" panose="020B0604020202020204" pitchFamily="34" charset="0"/>
                  <a:cs typeface="Arial" panose="020B0604020202020204" pitchFamily="34" charset="0"/>
                </a:rPr>
                <a:t>Opportunity Fund (120)</a:t>
              </a:r>
            </a:p>
          </p:txBody>
        </p:sp>
        <p:cxnSp>
          <p:nvCxnSpPr>
            <p:cNvPr id="44" name="Straight Arrow Connector 43">
              <a:extLst>
                <a:ext uri="{FF2B5EF4-FFF2-40B4-BE49-F238E27FC236}">
                  <a16:creationId xmlns:a16="http://schemas.microsoft.com/office/drawing/2014/main" id="{F3B72E05-C693-43C8-B820-72864D827256}"/>
                </a:ext>
              </a:extLst>
            </p:cNvPr>
            <p:cNvCxnSpPr>
              <a:cxnSpLocks/>
            </p:cNvCxnSpPr>
            <p:nvPr/>
          </p:nvCxnSpPr>
          <p:spPr>
            <a:xfrm>
              <a:off x="3136228" y="4295841"/>
              <a:ext cx="0" cy="271588"/>
            </a:xfrm>
            <a:prstGeom prst="straightConnector1">
              <a:avLst/>
            </a:prstGeom>
            <a:solidFill>
              <a:srgbClr val="002060"/>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45" name="Rectangle 44">
              <a:extLst>
                <a:ext uri="{FF2B5EF4-FFF2-40B4-BE49-F238E27FC236}">
                  <a16:creationId xmlns:a16="http://schemas.microsoft.com/office/drawing/2014/main" id="{977A4139-4299-4E75-AC4F-7C25DC3413A3}"/>
                </a:ext>
              </a:extLst>
            </p:cNvPr>
            <p:cNvSpPr/>
            <p:nvPr/>
          </p:nvSpPr>
          <p:spPr>
            <a:xfrm>
              <a:off x="6608796" y="3747884"/>
              <a:ext cx="1005840" cy="54864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latin typeface="Arial" panose="020B0604020202020204" pitchFamily="34" charset="0"/>
                  <a:cs typeface="Arial" panose="020B0604020202020204" pitchFamily="34" charset="0"/>
                </a:rPr>
                <a:t>Idaho Travel &amp; Convention (212)</a:t>
              </a:r>
            </a:p>
          </p:txBody>
        </p:sp>
        <p:cxnSp>
          <p:nvCxnSpPr>
            <p:cNvPr id="46" name="Straight Arrow Connector 45">
              <a:extLst>
                <a:ext uri="{FF2B5EF4-FFF2-40B4-BE49-F238E27FC236}">
                  <a16:creationId xmlns:a16="http://schemas.microsoft.com/office/drawing/2014/main" id="{A4CA71E8-7E17-461C-B56C-CC509AB189D5}"/>
                </a:ext>
              </a:extLst>
            </p:cNvPr>
            <p:cNvCxnSpPr>
              <a:cxnSpLocks/>
            </p:cNvCxnSpPr>
            <p:nvPr/>
          </p:nvCxnSpPr>
          <p:spPr>
            <a:xfrm>
              <a:off x="7116796" y="4296524"/>
              <a:ext cx="0" cy="273637"/>
            </a:xfrm>
            <a:prstGeom prst="straightConnector1">
              <a:avLst/>
            </a:prstGeom>
            <a:solidFill>
              <a:srgbClr val="002060"/>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48" name="Rectangle 47">
              <a:extLst>
                <a:ext uri="{FF2B5EF4-FFF2-40B4-BE49-F238E27FC236}">
                  <a16:creationId xmlns:a16="http://schemas.microsoft.com/office/drawing/2014/main" id="{E4E25987-EC31-4797-8C85-00FEB25F4F1A}"/>
                </a:ext>
              </a:extLst>
            </p:cNvPr>
            <p:cNvSpPr/>
            <p:nvPr/>
          </p:nvSpPr>
          <p:spPr>
            <a:xfrm>
              <a:off x="8873457" y="3751983"/>
              <a:ext cx="1005840" cy="54864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latin typeface="Arial" panose="020B0604020202020204" pitchFamily="34" charset="0"/>
                  <a:cs typeface="Arial" panose="020B0604020202020204" pitchFamily="34" charset="0"/>
                </a:rPr>
                <a:t>Federal Grant (348)</a:t>
              </a:r>
            </a:p>
          </p:txBody>
        </p:sp>
        <p:cxnSp>
          <p:nvCxnSpPr>
            <p:cNvPr id="49" name="Straight Arrow Connector 48">
              <a:extLst>
                <a:ext uri="{FF2B5EF4-FFF2-40B4-BE49-F238E27FC236}">
                  <a16:creationId xmlns:a16="http://schemas.microsoft.com/office/drawing/2014/main" id="{E98F58BB-34A6-4D19-8B19-5DC6DB6F5132}"/>
                </a:ext>
              </a:extLst>
            </p:cNvPr>
            <p:cNvCxnSpPr>
              <a:cxnSpLocks/>
            </p:cNvCxnSpPr>
            <p:nvPr/>
          </p:nvCxnSpPr>
          <p:spPr>
            <a:xfrm flipH="1">
              <a:off x="9373495" y="4300623"/>
              <a:ext cx="5765" cy="274320"/>
            </a:xfrm>
            <a:prstGeom prst="straightConnector1">
              <a:avLst/>
            </a:prstGeom>
            <a:solidFill>
              <a:srgbClr val="002060"/>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50" name="Rectangle 49">
              <a:extLst>
                <a:ext uri="{FF2B5EF4-FFF2-40B4-BE49-F238E27FC236}">
                  <a16:creationId xmlns:a16="http://schemas.microsoft.com/office/drawing/2014/main" id="{8B4F3689-00AB-49A6-8161-CBFF46F3C387}"/>
                </a:ext>
              </a:extLst>
            </p:cNvPr>
            <p:cNvSpPr/>
            <p:nvPr/>
          </p:nvSpPr>
          <p:spPr>
            <a:xfrm>
              <a:off x="7739981" y="3751299"/>
              <a:ext cx="1005840" cy="54864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latin typeface="Arial" panose="020B0604020202020204" pitchFamily="34" charset="0"/>
                  <a:cs typeface="Arial" panose="020B0604020202020204" pitchFamily="34" charset="0"/>
                </a:rPr>
                <a:t>Small Bus Assistance Fund (350)</a:t>
              </a:r>
            </a:p>
          </p:txBody>
        </p:sp>
        <p:cxnSp>
          <p:nvCxnSpPr>
            <p:cNvPr id="51" name="Straight Arrow Connector 50">
              <a:extLst>
                <a:ext uri="{FF2B5EF4-FFF2-40B4-BE49-F238E27FC236}">
                  <a16:creationId xmlns:a16="http://schemas.microsoft.com/office/drawing/2014/main" id="{CCC40856-37DB-4624-8B68-CF63DCAE9E2D}"/>
                </a:ext>
              </a:extLst>
            </p:cNvPr>
            <p:cNvCxnSpPr>
              <a:cxnSpLocks/>
            </p:cNvCxnSpPr>
            <p:nvPr/>
          </p:nvCxnSpPr>
          <p:spPr>
            <a:xfrm flipH="1">
              <a:off x="8241865" y="4299939"/>
              <a:ext cx="2073" cy="271554"/>
            </a:xfrm>
            <a:prstGeom prst="straightConnector1">
              <a:avLst/>
            </a:prstGeom>
            <a:solidFill>
              <a:srgbClr val="002060"/>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52" name="Rectangle 51">
              <a:extLst>
                <a:ext uri="{FF2B5EF4-FFF2-40B4-BE49-F238E27FC236}">
                  <a16:creationId xmlns:a16="http://schemas.microsoft.com/office/drawing/2014/main" id="{AE77B4CD-1F62-4A6E-ABDC-C457A6BD3F74}"/>
                </a:ext>
              </a:extLst>
            </p:cNvPr>
            <p:cNvSpPr/>
            <p:nvPr/>
          </p:nvSpPr>
          <p:spPr>
            <a:xfrm>
              <a:off x="337679" y="3748567"/>
              <a:ext cx="1005840" cy="54864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latin typeface="Arial" panose="020B0604020202020204" pitchFamily="34" charset="0"/>
                  <a:cs typeface="Arial" panose="020B0604020202020204" pitchFamily="34" charset="0"/>
                </a:rPr>
                <a:t>IGEM Grant Fund (214)</a:t>
              </a:r>
            </a:p>
          </p:txBody>
        </p:sp>
        <p:cxnSp>
          <p:nvCxnSpPr>
            <p:cNvPr id="53" name="Straight Arrow Connector 52">
              <a:extLst>
                <a:ext uri="{FF2B5EF4-FFF2-40B4-BE49-F238E27FC236}">
                  <a16:creationId xmlns:a16="http://schemas.microsoft.com/office/drawing/2014/main" id="{8FD245AB-E7E3-4F5C-95F4-5CA306E2A9FC}"/>
                </a:ext>
              </a:extLst>
            </p:cNvPr>
            <p:cNvCxnSpPr>
              <a:cxnSpLocks/>
            </p:cNvCxnSpPr>
            <p:nvPr/>
          </p:nvCxnSpPr>
          <p:spPr>
            <a:xfrm>
              <a:off x="838527" y="4297207"/>
              <a:ext cx="4144" cy="272954"/>
            </a:xfrm>
            <a:prstGeom prst="straightConnector1">
              <a:avLst/>
            </a:prstGeom>
            <a:solidFill>
              <a:srgbClr val="002060"/>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54" name="Rectangle 53">
              <a:extLst>
                <a:ext uri="{FF2B5EF4-FFF2-40B4-BE49-F238E27FC236}">
                  <a16:creationId xmlns:a16="http://schemas.microsoft.com/office/drawing/2014/main" id="{235A3955-7BF2-4F8E-BAAB-D8D6CF855A19}"/>
                </a:ext>
              </a:extLst>
            </p:cNvPr>
            <p:cNvSpPr/>
            <p:nvPr/>
          </p:nvSpPr>
          <p:spPr>
            <a:xfrm>
              <a:off x="1491142" y="3749250"/>
              <a:ext cx="1005840" cy="54864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latin typeface="Arial" panose="020B0604020202020204" pitchFamily="34" charset="0"/>
                  <a:cs typeface="Arial" panose="020B0604020202020204" pitchFamily="34" charset="0"/>
                </a:rPr>
                <a:t>Misc. Rev Agreements (349)</a:t>
              </a:r>
            </a:p>
          </p:txBody>
        </p:sp>
        <p:cxnSp>
          <p:nvCxnSpPr>
            <p:cNvPr id="55" name="Straight Arrow Connector 54">
              <a:extLst>
                <a:ext uri="{FF2B5EF4-FFF2-40B4-BE49-F238E27FC236}">
                  <a16:creationId xmlns:a16="http://schemas.microsoft.com/office/drawing/2014/main" id="{23A59F08-FCA9-4E83-990B-F23498ED9FE7}"/>
                </a:ext>
              </a:extLst>
            </p:cNvPr>
            <p:cNvCxnSpPr>
              <a:cxnSpLocks/>
            </p:cNvCxnSpPr>
            <p:nvPr/>
          </p:nvCxnSpPr>
          <p:spPr>
            <a:xfrm>
              <a:off x="1992987" y="4297890"/>
              <a:ext cx="2150" cy="272271"/>
            </a:xfrm>
            <a:prstGeom prst="straightConnector1">
              <a:avLst/>
            </a:prstGeom>
            <a:solidFill>
              <a:srgbClr val="002060"/>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56" name="TextBox 55">
              <a:extLst>
                <a:ext uri="{FF2B5EF4-FFF2-40B4-BE49-F238E27FC236}">
                  <a16:creationId xmlns:a16="http://schemas.microsoft.com/office/drawing/2014/main" id="{11B63E20-8F56-4BA7-AE20-1A234BF24916}"/>
                </a:ext>
              </a:extLst>
            </p:cNvPr>
            <p:cNvSpPr txBox="1"/>
            <p:nvPr/>
          </p:nvSpPr>
          <p:spPr>
            <a:xfrm>
              <a:off x="4321427" y="979557"/>
              <a:ext cx="3631604"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1 (</a:t>
              </a:r>
              <a:r>
                <a:rPr lang="en-US" sz="1400" b="1" i="1" dirty="0">
                  <a:solidFill>
                    <a:srgbClr val="002060"/>
                  </a:solidFill>
                  <a:latin typeface="Arial" panose="020B0604020202020204" pitchFamily="34" charset="0"/>
                  <a:cs typeface="Arial" panose="020B0604020202020204" pitchFamily="34" charset="0"/>
                </a:rPr>
                <a:t>Fund Type</a:t>
              </a:r>
              <a:r>
                <a:rPr lang="en-US" sz="1400" b="1" dirty="0">
                  <a:solidFill>
                    <a:srgbClr val="002060"/>
                  </a:solidFill>
                  <a:latin typeface="Arial" panose="020B0604020202020204" pitchFamily="34" charset="0"/>
                  <a:cs typeface="Arial" panose="020B0604020202020204" pitchFamily="34" charset="0"/>
                </a:rPr>
                <a:t>)</a:t>
              </a:r>
            </a:p>
            <a:p>
              <a:endParaRPr lang="en-US" sz="1400" dirty="0"/>
            </a:p>
          </p:txBody>
        </p:sp>
        <p:cxnSp>
          <p:nvCxnSpPr>
            <p:cNvPr id="73" name="Straight Connector 72">
              <a:extLst>
                <a:ext uri="{FF2B5EF4-FFF2-40B4-BE49-F238E27FC236}">
                  <a16:creationId xmlns:a16="http://schemas.microsoft.com/office/drawing/2014/main" id="{385F4177-6C41-4B92-81F1-620CE1A9FA2C}"/>
                </a:ext>
              </a:extLst>
            </p:cNvPr>
            <p:cNvCxnSpPr>
              <a:cxnSpLocks/>
            </p:cNvCxnSpPr>
            <p:nvPr/>
          </p:nvCxnSpPr>
          <p:spPr>
            <a:xfrm flipH="1">
              <a:off x="7166445" y="4677573"/>
              <a:ext cx="2712625"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3B147196-4FBC-406A-AB4E-ECC61BD676F6}"/>
                </a:ext>
              </a:extLst>
            </p:cNvPr>
            <p:cNvCxnSpPr>
              <a:cxnSpLocks/>
            </p:cNvCxnSpPr>
            <p:nvPr/>
          </p:nvCxnSpPr>
          <p:spPr>
            <a:xfrm flipH="1">
              <a:off x="341823" y="4673497"/>
              <a:ext cx="4443308"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AB1DAD5F-E863-41AB-A005-BE178E08C593}"/>
                </a:ext>
              </a:extLst>
            </p:cNvPr>
            <p:cNvCxnSpPr>
              <a:cxnSpLocks/>
            </p:cNvCxnSpPr>
            <p:nvPr/>
          </p:nvCxnSpPr>
          <p:spPr>
            <a:xfrm flipH="1">
              <a:off x="7242071" y="3634187"/>
              <a:ext cx="2636999"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42EF2BB5-89E7-4B2C-83FF-E4E35A667F85}"/>
                </a:ext>
              </a:extLst>
            </p:cNvPr>
            <p:cNvCxnSpPr>
              <a:cxnSpLocks/>
            </p:cNvCxnSpPr>
            <p:nvPr/>
          </p:nvCxnSpPr>
          <p:spPr>
            <a:xfrm flipH="1">
              <a:off x="333535" y="3634187"/>
              <a:ext cx="4551080"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grpSp>
      <p:sp>
        <p:nvSpPr>
          <p:cNvPr id="3" name="Slide Number Placeholder 2">
            <a:extLst>
              <a:ext uri="{FF2B5EF4-FFF2-40B4-BE49-F238E27FC236}">
                <a16:creationId xmlns:a16="http://schemas.microsoft.com/office/drawing/2014/main" id="{078DA3F3-8FA6-4622-AB1C-D191AED93EB4}"/>
              </a:ext>
            </a:extLst>
          </p:cNvPr>
          <p:cNvSpPr>
            <a:spLocks noGrp="1"/>
          </p:cNvSpPr>
          <p:nvPr>
            <p:ph type="sldNum" sz="quarter" idx="16"/>
          </p:nvPr>
        </p:nvSpPr>
        <p:spPr/>
        <p:txBody>
          <a:bodyPr/>
          <a:lstStyle/>
          <a:p>
            <a:fld id="{DE393ED9-3FAE-4C9F-B5CF-D8F31E5991EB}" type="slidenum">
              <a:rPr lang="en-US" smtClean="0"/>
              <a:pPr/>
              <a:t>17</a:t>
            </a:fld>
            <a:endParaRPr lang="en-US" dirty="0"/>
          </a:p>
        </p:txBody>
      </p:sp>
    </p:spTree>
    <p:extLst>
      <p:ext uri="{BB962C8B-B14F-4D97-AF65-F5344CB8AC3E}">
        <p14:creationId xmlns:p14="http://schemas.microsoft.com/office/powerpoint/2010/main" val="2884849412"/>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644366A2-EDFD-49E3-BF16-44E6322F4F85}"/>
              </a:ext>
            </a:extLst>
          </p:cNvPr>
          <p:cNvGrpSpPr/>
          <p:nvPr/>
        </p:nvGrpSpPr>
        <p:grpSpPr>
          <a:xfrm>
            <a:off x="142257" y="142875"/>
            <a:ext cx="11901619" cy="5706897"/>
            <a:chOff x="142257" y="142875"/>
            <a:chExt cx="11901619" cy="5706897"/>
          </a:xfrm>
        </p:grpSpPr>
        <p:sp>
          <p:nvSpPr>
            <p:cNvPr id="41" name="Rectangle 40">
              <a:extLst>
                <a:ext uri="{FF2B5EF4-FFF2-40B4-BE49-F238E27FC236}">
                  <a16:creationId xmlns:a16="http://schemas.microsoft.com/office/drawing/2014/main" id="{63606421-B549-46AB-B93A-FF1F529E2950}"/>
                </a:ext>
              </a:extLst>
            </p:cNvPr>
            <p:cNvSpPr/>
            <p:nvPr/>
          </p:nvSpPr>
          <p:spPr>
            <a:xfrm>
              <a:off x="3266798" y="1225658"/>
              <a:ext cx="1417320" cy="502920"/>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Governmental</a:t>
              </a:r>
            </a:p>
          </p:txBody>
        </p:sp>
        <p:sp>
          <p:nvSpPr>
            <p:cNvPr id="42" name="Rectangle 41">
              <a:extLst>
                <a:ext uri="{FF2B5EF4-FFF2-40B4-BE49-F238E27FC236}">
                  <a16:creationId xmlns:a16="http://schemas.microsoft.com/office/drawing/2014/main" id="{476900F3-74CA-4695-AA63-CE1701EB018B}"/>
                </a:ext>
              </a:extLst>
            </p:cNvPr>
            <p:cNvSpPr/>
            <p:nvPr/>
          </p:nvSpPr>
          <p:spPr>
            <a:xfrm>
              <a:off x="8314244" y="1223177"/>
              <a:ext cx="1417320" cy="502920"/>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Proprietary</a:t>
              </a:r>
            </a:p>
          </p:txBody>
        </p:sp>
        <p:sp>
          <p:nvSpPr>
            <p:cNvPr id="43" name="Rectangle 42">
              <a:extLst>
                <a:ext uri="{FF2B5EF4-FFF2-40B4-BE49-F238E27FC236}">
                  <a16:creationId xmlns:a16="http://schemas.microsoft.com/office/drawing/2014/main" id="{6DFEC777-ACA0-461A-B7C1-04B6D5A6EB38}"/>
                </a:ext>
              </a:extLst>
            </p:cNvPr>
            <p:cNvSpPr/>
            <p:nvPr/>
          </p:nvSpPr>
          <p:spPr>
            <a:xfrm>
              <a:off x="10618791" y="1228138"/>
              <a:ext cx="1417320" cy="502920"/>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Fiduciary</a:t>
              </a:r>
            </a:p>
          </p:txBody>
        </p:sp>
        <p:sp>
          <p:nvSpPr>
            <p:cNvPr id="83" name="Rectangle 82">
              <a:extLst>
                <a:ext uri="{FF2B5EF4-FFF2-40B4-BE49-F238E27FC236}">
                  <a16:creationId xmlns:a16="http://schemas.microsoft.com/office/drawing/2014/main" id="{63F610DB-2324-4DC4-AC5C-C5349025F618}"/>
                </a:ext>
              </a:extLst>
            </p:cNvPr>
            <p:cNvSpPr/>
            <p:nvPr/>
          </p:nvSpPr>
          <p:spPr>
            <a:xfrm>
              <a:off x="921098" y="2179363"/>
              <a:ext cx="1417320" cy="502920"/>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General Fund</a:t>
              </a:r>
            </a:p>
          </p:txBody>
        </p:sp>
        <p:sp>
          <p:nvSpPr>
            <p:cNvPr id="81" name="Rectangle 80">
              <a:extLst>
                <a:ext uri="{FF2B5EF4-FFF2-40B4-BE49-F238E27FC236}">
                  <a16:creationId xmlns:a16="http://schemas.microsoft.com/office/drawing/2014/main" id="{1049B4C5-08FC-4E26-AEE3-68CC32725228}"/>
                </a:ext>
              </a:extLst>
            </p:cNvPr>
            <p:cNvSpPr/>
            <p:nvPr/>
          </p:nvSpPr>
          <p:spPr>
            <a:xfrm>
              <a:off x="4022397" y="2181473"/>
              <a:ext cx="1417320" cy="502920"/>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Special Revenue Fund</a:t>
              </a:r>
            </a:p>
          </p:txBody>
        </p:sp>
        <p:cxnSp>
          <p:nvCxnSpPr>
            <p:cNvPr id="82" name="Straight Arrow Connector 81">
              <a:extLst>
                <a:ext uri="{FF2B5EF4-FFF2-40B4-BE49-F238E27FC236}">
                  <a16:creationId xmlns:a16="http://schemas.microsoft.com/office/drawing/2014/main" id="{2E1B67E5-68D5-414C-9E7F-194DE89978F7}"/>
                </a:ext>
              </a:extLst>
            </p:cNvPr>
            <p:cNvCxnSpPr>
              <a:cxnSpLocks/>
              <a:stCxn id="41" idx="2"/>
            </p:cNvCxnSpPr>
            <p:nvPr/>
          </p:nvCxnSpPr>
          <p:spPr>
            <a:xfrm>
              <a:off x="3975458" y="1728578"/>
              <a:ext cx="0" cy="282176"/>
            </a:xfrm>
            <a:prstGeom prst="straightConnector1">
              <a:avLst/>
            </a:prstGeom>
            <a:solidFill>
              <a:schemeClr val="accent4">
                <a:lumMod val="20000"/>
                <a:lumOff val="8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138" name="Rectangle 137">
              <a:extLst>
                <a:ext uri="{FF2B5EF4-FFF2-40B4-BE49-F238E27FC236}">
                  <a16:creationId xmlns:a16="http://schemas.microsoft.com/office/drawing/2014/main" id="{B9FCECC2-F17B-4E9A-A11F-92B606F6E124}"/>
                </a:ext>
              </a:extLst>
            </p:cNvPr>
            <p:cNvSpPr/>
            <p:nvPr/>
          </p:nvSpPr>
          <p:spPr>
            <a:xfrm>
              <a:off x="5148462" y="4202957"/>
              <a:ext cx="1417320" cy="50292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Workforce Training Fund</a:t>
              </a:r>
            </a:p>
            <a:p>
              <a:pPr algn="ctr"/>
              <a:r>
                <a:rPr lang="en-US" sz="1000" dirty="0">
                  <a:solidFill>
                    <a:schemeClr val="tx1"/>
                  </a:solidFill>
                  <a:latin typeface="Arial" panose="020B0604020202020204" pitchFamily="34" charset="0"/>
                  <a:cs typeface="Arial" panose="020B0604020202020204" pitchFamily="34" charset="0"/>
                </a:rPr>
                <a:t>(30500)</a:t>
              </a:r>
            </a:p>
          </p:txBody>
        </p:sp>
        <p:sp>
          <p:nvSpPr>
            <p:cNvPr id="141" name="Rectangle 140">
              <a:extLst>
                <a:ext uri="{FF2B5EF4-FFF2-40B4-BE49-F238E27FC236}">
                  <a16:creationId xmlns:a16="http://schemas.microsoft.com/office/drawing/2014/main" id="{8A8177EE-33D1-40B1-80A8-6E3E77450D05}"/>
                </a:ext>
              </a:extLst>
            </p:cNvPr>
            <p:cNvSpPr/>
            <p:nvPr/>
          </p:nvSpPr>
          <p:spPr>
            <a:xfrm>
              <a:off x="3649853" y="4202957"/>
              <a:ext cx="1417320" cy="50292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P&amp;I</a:t>
              </a:r>
            </a:p>
            <a:p>
              <a:pPr algn="ctr"/>
              <a:r>
                <a:rPr lang="en-US" sz="1000" dirty="0">
                  <a:solidFill>
                    <a:schemeClr val="tx1"/>
                  </a:solidFill>
                  <a:latin typeface="Arial" panose="020B0604020202020204" pitchFamily="34" charset="0"/>
                  <a:cs typeface="Arial" panose="020B0604020202020204" pitchFamily="34" charset="0"/>
                </a:rPr>
                <a:t>(30200)</a:t>
              </a:r>
            </a:p>
          </p:txBody>
        </p:sp>
        <p:sp>
          <p:nvSpPr>
            <p:cNvPr id="120" name="Rectangle 119">
              <a:extLst>
                <a:ext uri="{FF2B5EF4-FFF2-40B4-BE49-F238E27FC236}">
                  <a16:creationId xmlns:a16="http://schemas.microsoft.com/office/drawing/2014/main" id="{0865699C-E7A7-4D0A-B4CA-B815A0D8159F}"/>
                </a:ext>
              </a:extLst>
            </p:cNvPr>
            <p:cNvSpPr/>
            <p:nvPr/>
          </p:nvSpPr>
          <p:spPr>
            <a:xfrm>
              <a:off x="159109" y="4202957"/>
              <a:ext cx="1417320" cy="50292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General Fund </a:t>
              </a:r>
            </a:p>
            <a:p>
              <a:pPr algn="ctr"/>
              <a:r>
                <a:rPr lang="en-US" sz="1000" dirty="0">
                  <a:solidFill>
                    <a:schemeClr val="tx1"/>
                  </a:solidFill>
                  <a:latin typeface="Arial" panose="020B0604020202020204" pitchFamily="34" charset="0"/>
                  <a:cs typeface="Arial" panose="020B0604020202020204" pitchFamily="34" charset="0"/>
                </a:rPr>
                <a:t>(10000)</a:t>
              </a:r>
            </a:p>
          </p:txBody>
        </p:sp>
        <p:cxnSp>
          <p:nvCxnSpPr>
            <p:cNvPr id="121" name="Straight Arrow Connector 120">
              <a:extLst>
                <a:ext uri="{FF2B5EF4-FFF2-40B4-BE49-F238E27FC236}">
                  <a16:creationId xmlns:a16="http://schemas.microsoft.com/office/drawing/2014/main" id="{A7BB86F0-1796-4BA9-9FB6-D62DFC9BB3DF}"/>
                </a:ext>
              </a:extLst>
            </p:cNvPr>
            <p:cNvCxnSpPr>
              <a:cxnSpLocks/>
            </p:cNvCxnSpPr>
            <p:nvPr/>
          </p:nvCxnSpPr>
          <p:spPr>
            <a:xfrm flipH="1">
              <a:off x="862548" y="3628811"/>
              <a:ext cx="0" cy="292608"/>
            </a:xfrm>
            <a:prstGeom prst="straightConnector1">
              <a:avLst/>
            </a:prstGeom>
            <a:solidFill>
              <a:schemeClr val="accent4"/>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123" name="Rectangle 122">
              <a:extLst>
                <a:ext uri="{FF2B5EF4-FFF2-40B4-BE49-F238E27FC236}">
                  <a16:creationId xmlns:a16="http://schemas.microsoft.com/office/drawing/2014/main" id="{44A88990-3202-4145-847B-FF0FFE0DB75E}"/>
                </a:ext>
              </a:extLst>
            </p:cNvPr>
            <p:cNvSpPr/>
            <p:nvPr/>
          </p:nvSpPr>
          <p:spPr>
            <a:xfrm>
              <a:off x="1694717" y="4202957"/>
              <a:ext cx="1417320" cy="50292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Serve Idaho</a:t>
              </a:r>
            </a:p>
            <a:p>
              <a:pPr algn="ctr"/>
              <a:r>
                <a:rPr lang="en-US" sz="1000" dirty="0">
                  <a:solidFill>
                    <a:schemeClr val="tx1"/>
                  </a:solidFill>
                  <a:latin typeface="Arial" panose="020B0604020202020204" pitchFamily="34" charset="0"/>
                  <a:cs typeface="Arial" panose="020B0604020202020204" pitchFamily="34" charset="0"/>
                </a:rPr>
                <a:t>(34928)</a:t>
              </a:r>
            </a:p>
          </p:txBody>
        </p:sp>
        <p:cxnSp>
          <p:nvCxnSpPr>
            <p:cNvPr id="124" name="Straight Arrow Connector 123">
              <a:extLst>
                <a:ext uri="{FF2B5EF4-FFF2-40B4-BE49-F238E27FC236}">
                  <a16:creationId xmlns:a16="http://schemas.microsoft.com/office/drawing/2014/main" id="{F921F75B-DA55-44A6-89D7-7A323906BE6F}"/>
                </a:ext>
              </a:extLst>
            </p:cNvPr>
            <p:cNvCxnSpPr>
              <a:cxnSpLocks/>
            </p:cNvCxnSpPr>
            <p:nvPr/>
          </p:nvCxnSpPr>
          <p:spPr>
            <a:xfrm flipH="1">
              <a:off x="2400367" y="3623990"/>
              <a:ext cx="0" cy="292608"/>
            </a:xfrm>
            <a:prstGeom prst="straightConnector1">
              <a:avLst/>
            </a:prstGeom>
            <a:solidFill>
              <a:schemeClr val="accent4"/>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126" name="Rectangle 125">
              <a:extLst>
                <a:ext uri="{FF2B5EF4-FFF2-40B4-BE49-F238E27FC236}">
                  <a16:creationId xmlns:a16="http://schemas.microsoft.com/office/drawing/2014/main" id="{6BBDEE26-0F65-468F-8A4E-9C7D067A71E0}"/>
                </a:ext>
              </a:extLst>
            </p:cNvPr>
            <p:cNvSpPr/>
            <p:nvPr/>
          </p:nvSpPr>
          <p:spPr>
            <a:xfrm>
              <a:off x="1694717" y="4756840"/>
              <a:ext cx="1417320" cy="50292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All Other</a:t>
              </a:r>
            </a:p>
            <a:p>
              <a:pPr algn="ctr"/>
              <a:r>
                <a:rPr lang="en-US" sz="1000" dirty="0">
                  <a:solidFill>
                    <a:schemeClr val="tx1"/>
                  </a:solidFill>
                  <a:latin typeface="Arial" panose="020B0604020202020204" pitchFamily="34" charset="0"/>
                  <a:cs typeface="Arial" panose="020B0604020202020204" pitchFamily="34" charset="0"/>
                </a:rPr>
                <a:t>(34931)</a:t>
              </a:r>
            </a:p>
          </p:txBody>
        </p:sp>
        <p:sp>
          <p:nvSpPr>
            <p:cNvPr id="129" name="Rectangle 128">
              <a:extLst>
                <a:ext uri="{FF2B5EF4-FFF2-40B4-BE49-F238E27FC236}">
                  <a16:creationId xmlns:a16="http://schemas.microsoft.com/office/drawing/2014/main" id="{62565BDC-E886-43BE-B0C4-FC25A03D3758}"/>
                </a:ext>
              </a:extLst>
            </p:cNvPr>
            <p:cNvSpPr/>
            <p:nvPr/>
          </p:nvSpPr>
          <p:spPr>
            <a:xfrm>
              <a:off x="1694717" y="3121070"/>
              <a:ext cx="1417320" cy="502920"/>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Misc. Revenue Agreements</a:t>
              </a:r>
            </a:p>
            <a:p>
              <a:pPr algn="ctr"/>
              <a:r>
                <a:rPr lang="en-US" sz="1000" dirty="0">
                  <a:solidFill>
                    <a:schemeClr val="tx1"/>
                  </a:solidFill>
                  <a:latin typeface="Arial" panose="020B0604020202020204" pitchFamily="34" charset="0"/>
                  <a:cs typeface="Arial" panose="020B0604020202020204" pitchFamily="34" charset="0"/>
                </a:rPr>
                <a:t>(349)</a:t>
              </a:r>
            </a:p>
          </p:txBody>
        </p:sp>
        <p:sp>
          <p:nvSpPr>
            <p:cNvPr id="132" name="Rectangle 131">
              <a:extLst>
                <a:ext uri="{FF2B5EF4-FFF2-40B4-BE49-F238E27FC236}">
                  <a16:creationId xmlns:a16="http://schemas.microsoft.com/office/drawing/2014/main" id="{938A0C0D-5B7D-4AC5-A2D6-08828F3F9EE9}"/>
                </a:ext>
              </a:extLst>
            </p:cNvPr>
            <p:cNvSpPr/>
            <p:nvPr/>
          </p:nvSpPr>
          <p:spPr>
            <a:xfrm>
              <a:off x="159109" y="3125891"/>
              <a:ext cx="1417320" cy="502920"/>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General Fund</a:t>
              </a:r>
            </a:p>
            <a:p>
              <a:pPr algn="ctr"/>
              <a:r>
                <a:rPr lang="en-US" sz="1000" dirty="0">
                  <a:solidFill>
                    <a:schemeClr val="tx1"/>
                  </a:solidFill>
                  <a:latin typeface="Arial" panose="020B0604020202020204" pitchFamily="34" charset="0"/>
                  <a:cs typeface="Arial" panose="020B0604020202020204" pitchFamily="34" charset="0"/>
                </a:rPr>
                <a:t>(100)</a:t>
              </a:r>
            </a:p>
          </p:txBody>
        </p:sp>
        <p:cxnSp>
          <p:nvCxnSpPr>
            <p:cNvPr id="133" name="Straight Arrow Connector 132">
              <a:extLst>
                <a:ext uri="{FF2B5EF4-FFF2-40B4-BE49-F238E27FC236}">
                  <a16:creationId xmlns:a16="http://schemas.microsoft.com/office/drawing/2014/main" id="{4401943F-C500-4E86-98FD-A7F882A25D60}"/>
                </a:ext>
              </a:extLst>
            </p:cNvPr>
            <p:cNvCxnSpPr>
              <a:cxnSpLocks/>
              <a:stCxn id="83" idx="2"/>
            </p:cNvCxnSpPr>
            <p:nvPr/>
          </p:nvCxnSpPr>
          <p:spPr>
            <a:xfrm>
              <a:off x="1629758" y="2682283"/>
              <a:ext cx="0" cy="306458"/>
            </a:xfrm>
            <a:prstGeom prst="straightConnector1">
              <a:avLst/>
            </a:prstGeom>
            <a:solidFill>
              <a:schemeClr val="accent4">
                <a:lumMod val="20000"/>
                <a:lumOff val="8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111" name="TextBox 110">
              <a:extLst>
                <a:ext uri="{FF2B5EF4-FFF2-40B4-BE49-F238E27FC236}">
                  <a16:creationId xmlns:a16="http://schemas.microsoft.com/office/drawing/2014/main" id="{C4ABB7C0-56DA-43AB-AF0E-146CB45947E2}"/>
                </a:ext>
              </a:extLst>
            </p:cNvPr>
            <p:cNvSpPr txBox="1"/>
            <p:nvPr/>
          </p:nvSpPr>
          <p:spPr>
            <a:xfrm>
              <a:off x="4527035" y="992559"/>
              <a:ext cx="2945869"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1 (</a:t>
              </a:r>
              <a:r>
                <a:rPr lang="en-US" sz="1400" b="1" i="1" dirty="0">
                  <a:solidFill>
                    <a:srgbClr val="002060"/>
                  </a:solidFill>
                  <a:latin typeface="Arial" panose="020B0604020202020204" pitchFamily="34" charset="0"/>
                  <a:cs typeface="Arial" panose="020B0604020202020204" pitchFamily="34" charset="0"/>
                </a:rPr>
                <a:t>Fund Type</a:t>
              </a:r>
              <a:r>
                <a:rPr lang="en-US" sz="1400" b="1" dirty="0">
                  <a:solidFill>
                    <a:srgbClr val="002060"/>
                  </a:solidFill>
                  <a:latin typeface="Arial" panose="020B0604020202020204" pitchFamily="34" charset="0"/>
                  <a:cs typeface="Arial" panose="020B0604020202020204" pitchFamily="34" charset="0"/>
                </a:rPr>
                <a:t>)</a:t>
              </a:r>
            </a:p>
            <a:p>
              <a:endParaRPr lang="en-US" sz="1400" dirty="0"/>
            </a:p>
          </p:txBody>
        </p:sp>
        <p:sp>
          <p:nvSpPr>
            <p:cNvPr id="114" name="TextBox 113">
              <a:extLst>
                <a:ext uri="{FF2B5EF4-FFF2-40B4-BE49-F238E27FC236}">
                  <a16:creationId xmlns:a16="http://schemas.microsoft.com/office/drawing/2014/main" id="{FE690E7E-AE7C-4D0A-85C3-642CE4E312F9}"/>
                </a:ext>
              </a:extLst>
            </p:cNvPr>
            <p:cNvSpPr txBox="1"/>
            <p:nvPr/>
          </p:nvSpPr>
          <p:spPr>
            <a:xfrm>
              <a:off x="4454777" y="1916806"/>
              <a:ext cx="3090385" cy="307777"/>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2 (F</a:t>
              </a:r>
              <a:r>
                <a:rPr lang="en-US" sz="1400" b="1" i="1" dirty="0">
                  <a:solidFill>
                    <a:srgbClr val="002060"/>
                  </a:solidFill>
                  <a:latin typeface="Arial" panose="020B0604020202020204" pitchFamily="34" charset="0"/>
                  <a:cs typeface="Arial" panose="020B0604020202020204" pitchFamily="34" charset="0"/>
                </a:rPr>
                <a:t>und Subtype)</a:t>
              </a:r>
              <a:endParaRPr lang="en-US" sz="1400" dirty="0"/>
            </a:p>
          </p:txBody>
        </p:sp>
        <p:sp>
          <p:nvSpPr>
            <p:cNvPr id="143" name="TextBox 142">
              <a:extLst>
                <a:ext uri="{FF2B5EF4-FFF2-40B4-BE49-F238E27FC236}">
                  <a16:creationId xmlns:a16="http://schemas.microsoft.com/office/drawing/2014/main" id="{2D843186-47D1-4ECA-BCA1-1E2C08BF524E}"/>
                </a:ext>
              </a:extLst>
            </p:cNvPr>
            <p:cNvSpPr txBox="1"/>
            <p:nvPr/>
          </p:nvSpPr>
          <p:spPr>
            <a:xfrm>
              <a:off x="4778622" y="2881380"/>
              <a:ext cx="2442694"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3 (</a:t>
              </a:r>
              <a:r>
                <a:rPr lang="en-US" sz="1400" b="1" i="1" dirty="0">
                  <a:solidFill>
                    <a:srgbClr val="002060"/>
                  </a:solidFill>
                  <a:latin typeface="Arial" panose="020B0604020202020204" pitchFamily="34" charset="0"/>
                  <a:cs typeface="Arial" panose="020B0604020202020204" pitchFamily="34" charset="0"/>
                </a:rPr>
                <a:t>Fund</a:t>
              </a:r>
              <a:r>
                <a:rPr lang="en-US" sz="1400" b="1" dirty="0">
                  <a:solidFill>
                    <a:srgbClr val="002060"/>
                  </a:solidFill>
                  <a:latin typeface="Arial" panose="020B0604020202020204" pitchFamily="34" charset="0"/>
                  <a:cs typeface="Arial" panose="020B0604020202020204" pitchFamily="34" charset="0"/>
                </a:rPr>
                <a:t>)</a:t>
              </a:r>
            </a:p>
            <a:p>
              <a:endParaRPr lang="en-US" sz="1400" dirty="0"/>
            </a:p>
          </p:txBody>
        </p:sp>
        <p:sp>
          <p:nvSpPr>
            <p:cNvPr id="49" name="TextBox 48">
              <a:extLst>
                <a:ext uri="{FF2B5EF4-FFF2-40B4-BE49-F238E27FC236}">
                  <a16:creationId xmlns:a16="http://schemas.microsoft.com/office/drawing/2014/main" id="{86056037-66CA-485B-8094-ECDE5A85F39E}"/>
                </a:ext>
              </a:extLst>
            </p:cNvPr>
            <p:cNvSpPr txBox="1"/>
            <p:nvPr/>
          </p:nvSpPr>
          <p:spPr>
            <a:xfrm>
              <a:off x="4815580" y="3876105"/>
              <a:ext cx="2368778"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Posting Level (</a:t>
              </a:r>
              <a:r>
                <a:rPr lang="en-US" sz="1400" b="1" i="1" dirty="0">
                  <a:solidFill>
                    <a:srgbClr val="002060"/>
                  </a:solidFill>
                  <a:latin typeface="Arial" panose="020B0604020202020204" pitchFamily="34" charset="0"/>
                  <a:cs typeface="Arial" panose="020B0604020202020204" pitchFamily="34" charset="0"/>
                </a:rPr>
                <a:t>Subfund)</a:t>
              </a:r>
              <a:endParaRPr lang="en-US" sz="1400" b="1" dirty="0">
                <a:solidFill>
                  <a:srgbClr val="002060"/>
                </a:solidFill>
                <a:latin typeface="Arial" panose="020B0604020202020204" pitchFamily="34" charset="0"/>
                <a:cs typeface="Arial" panose="020B0604020202020204" pitchFamily="34" charset="0"/>
              </a:endParaRPr>
            </a:p>
            <a:p>
              <a:endParaRPr lang="en-US" sz="1400" dirty="0"/>
            </a:p>
          </p:txBody>
        </p:sp>
        <p:sp>
          <p:nvSpPr>
            <p:cNvPr id="51" name="Rectangle 50">
              <a:extLst>
                <a:ext uri="{FF2B5EF4-FFF2-40B4-BE49-F238E27FC236}">
                  <a16:creationId xmlns:a16="http://schemas.microsoft.com/office/drawing/2014/main" id="{7CFD0D57-CDFE-43DD-8896-AE2F4F77A6EC}"/>
                </a:ext>
              </a:extLst>
            </p:cNvPr>
            <p:cNvSpPr/>
            <p:nvPr/>
          </p:nvSpPr>
          <p:spPr>
            <a:xfrm>
              <a:off x="8314244" y="2182529"/>
              <a:ext cx="1417320" cy="502920"/>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Enterprise Fund</a:t>
              </a:r>
            </a:p>
          </p:txBody>
        </p:sp>
        <p:cxnSp>
          <p:nvCxnSpPr>
            <p:cNvPr id="52" name="Straight Arrow Connector 51">
              <a:extLst>
                <a:ext uri="{FF2B5EF4-FFF2-40B4-BE49-F238E27FC236}">
                  <a16:creationId xmlns:a16="http://schemas.microsoft.com/office/drawing/2014/main" id="{94CC18F6-52E2-418C-9304-E456790E7AD8}"/>
                </a:ext>
              </a:extLst>
            </p:cNvPr>
            <p:cNvCxnSpPr>
              <a:cxnSpLocks/>
            </p:cNvCxnSpPr>
            <p:nvPr/>
          </p:nvCxnSpPr>
          <p:spPr>
            <a:xfrm>
              <a:off x="9022904" y="1726097"/>
              <a:ext cx="0" cy="292608"/>
            </a:xfrm>
            <a:prstGeom prst="straightConnector1">
              <a:avLst/>
            </a:prstGeom>
            <a:solidFill>
              <a:schemeClr val="accent4">
                <a:lumMod val="20000"/>
                <a:lumOff val="8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54" name="Rectangle 53">
              <a:extLst>
                <a:ext uri="{FF2B5EF4-FFF2-40B4-BE49-F238E27FC236}">
                  <a16:creationId xmlns:a16="http://schemas.microsoft.com/office/drawing/2014/main" id="{81E619BF-72A7-4844-A823-5A2F0B8D588B}"/>
                </a:ext>
              </a:extLst>
            </p:cNvPr>
            <p:cNvSpPr/>
            <p:nvPr/>
          </p:nvSpPr>
          <p:spPr>
            <a:xfrm>
              <a:off x="7545168" y="4756840"/>
              <a:ext cx="1417320" cy="50292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Employment Security Reserve Fund</a:t>
              </a:r>
            </a:p>
            <a:p>
              <a:pPr algn="ctr"/>
              <a:r>
                <a:rPr lang="en-US" sz="1000" dirty="0">
                  <a:solidFill>
                    <a:schemeClr val="tx1"/>
                  </a:solidFill>
                  <a:latin typeface="Arial" panose="020B0604020202020204" pitchFamily="34" charset="0"/>
                  <a:cs typeface="Arial" panose="020B0604020202020204" pitchFamily="34" charset="0"/>
                </a:rPr>
                <a:t>(51403)</a:t>
              </a:r>
            </a:p>
          </p:txBody>
        </p:sp>
        <p:sp>
          <p:nvSpPr>
            <p:cNvPr id="55" name="Rectangle 54">
              <a:extLst>
                <a:ext uri="{FF2B5EF4-FFF2-40B4-BE49-F238E27FC236}">
                  <a16:creationId xmlns:a16="http://schemas.microsoft.com/office/drawing/2014/main" id="{EE9BCC8D-438C-49F1-BDED-03FA834F28EE}"/>
                </a:ext>
              </a:extLst>
            </p:cNvPr>
            <p:cNvSpPr/>
            <p:nvPr/>
          </p:nvSpPr>
          <p:spPr>
            <a:xfrm>
              <a:off x="9034706" y="4202957"/>
              <a:ext cx="1417320" cy="50292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Unemployment Trust Fund</a:t>
              </a:r>
            </a:p>
            <a:p>
              <a:pPr algn="ctr"/>
              <a:r>
                <a:rPr lang="en-US" sz="1000" dirty="0">
                  <a:solidFill>
                    <a:schemeClr val="tx1"/>
                  </a:solidFill>
                  <a:latin typeface="Arial" panose="020B0604020202020204" pitchFamily="34" charset="0"/>
                  <a:cs typeface="Arial" panose="020B0604020202020204" pitchFamily="34" charset="0"/>
                </a:rPr>
                <a:t>(51402)</a:t>
              </a:r>
            </a:p>
          </p:txBody>
        </p:sp>
        <p:sp>
          <p:nvSpPr>
            <p:cNvPr id="56" name="Rectangle 55">
              <a:extLst>
                <a:ext uri="{FF2B5EF4-FFF2-40B4-BE49-F238E27FC236}">
                  <a16:creationId xmlns:a16="http://schemas.microsoft.com/office/drawing/2014/main" id="{483935EC-BD97-479C-B038-3D834B9A072D}"/>
                </a:ext>
              </a:extLst>
            </p:cNvPr>
            <p:cNvSpPr/>
            <p:nvPr/>
          </p:nvSpPr>
          <p:spPr>
            <a:xfrm>
              <a:off x="7545168" y="4202957"/>
              <a:ext cx="1417320" cy="50292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Unemployment Ins. Clearing Fund</a:t>
              </a:r>
            </a:p>
            <a:p>
              <a:pPr algn="ctr"/>
              <a:r>
                <a:rPr lang="en-US" sz="1000" dirty="0">
                  <a:solidFill>
                    <a:schemeClr val="tx1"/>
                  </a:solidFill>
                  <a:latin typeface="Arial" panose="020B0604020202020204" pitchFamily="34" charset="0"/>
                  <a:cs typeface="Arial" panose="020B0604020202020204" pitchFamily="34" charset="0"/>
                </a:rPr>
                <a:t>(51401)</a:t>
              </a:r>
            </a:p>
          </p:txBody>
        </p:sp>
        <p:sp>
          <p:nvSpPr>
            <p:cNvPr id="57" name="Rectangle 56">
              <a:extLst>
                <a:ext uri="{FF2B5EF4-FFF2-40B4-BE49-F238E27FC236}">
                  <a16:creationId xmlns:a16="http://schemas.microsoft.com/office/drawing/2014/main" id="{BBF8D6FD-4F8D-4CE0-8008-825735A9F3E2}"/>
                </a:ext>
              </a:extLst>
            </p:cNvPr>
            <p:cNvSpPr/>
            <p:nvPr/>
          </p:nvSpPr>
          <p:spPr>
            <a:xfrm>
              <a:off x="9034706" y="4756840"/>
              <a:ext cx="1417320" cy="50292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Unemployment Ins. Refund Fund</a:t>
              </a:r>
            </a:p>
            <a:p>
              <a:pPr algn="ctr"/>
              <a:r>
                <a:rPr lang="en-US" sz="1000" dirty="0">
                  <a:solidFill>
                    <a:schemeClr val="tx1"/>
                  </a:solidFill>
                  <a:latin typeface="Arial" panose="020B0604020202020204" pitchFamily="34" charset="0"/>
                  <a:cs typeface="Arial" panose="020B0604020202020204" pitchFamily="34" charset="0"/>
                </a:rPr>
                <a:t>(51404)</a:t>
              </a:r>
            </a:p>
          </p:txBody>
        </p:sp>
        <p:sp>
          <p:nvSpPr>
            <p:cNvPr id="58" name="Rectangle 57">
              <a:extLst>
                <a:ext uri="{FF2B5EF4-FFF2-40B4-BE49-F238E27FC236}">
                  <a16:creationId xmlns:a16="http://schemas.microsoft.com/office/drawing/2014/main" id="{FF0832D3-2906-45F7-B831-79F4A877A2D9}"/>
                </a:ext>
              </a:extLst>
            </p:cNvPr>
            <p:cNvSpPr/>
            <p:nvPr/>
          </p:nvSpPr>
          <p:spPr>
            <a:xfrm>
              <a:off x="8253828" y="5346852"/>
              <a:ext cx="1417320" cy="50292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Special Benefit Pmt. Fund</a:t>
              </a:r>
            </a:p>
            <a:p>
              <a:pPr algn="ctr"/>
              <a:r>
                <a:rPr lang="en-US" sz="1000" dirty="0">
                  <a:solidFill>
                    <a:schemeClr val="tx1"/>
                  </a:solidFill>
                  <a:latin typeface="Arial" panose="020B0604020202020204" pitchFamily="34" charset="0"/>
                  <a:cs typeface="Arial" panose="020B0604020202020204" pitchFamily="34" charset="0"/>
                </a:rPr>
                <a:t>(51431)</a:t>
              </a:r>
            </a:p>
          </p:txBody>
        </p:sp>
        <p:sp>
          <p:nvSpPr>
            <p:cNvPr id="60" name="Rectangle 59">
              <a:extLst>
                <a:ext uri="{FF2B5EF4-FFF2-40B4-BE49-F238E27FC236}">
                  <a16:creationId xmlns:a16="http://schemas.microsoft.com/office/drawing/2014/main" id="{27B84512-FEF3-4E4E-AB63-CC24D0AAC96D}"/>
                </a:ext>
              </a:extLst>
            </p:cNvPr>
            <p:cNvSpPr/>
            <p:nvPr/>
          </p:nvSpPr>
          <p:spPr>
            <a:xfrm>
              <a:off x="10618999" y="2180418"/>
              <a:ext cx="1417320" cy="502920"/>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Agency Fund</a:t>
              </a:r>
            </a:p>
          </p:txBody>
        </p:sp>
        <p:cxnSp>
          <p:nvCxnSpPr>
            <p:cNvPr id="61" name="Straight Arrow Connector 60">
              <a:extLst>
                <a:ext uri="{FF2B5EF4-FFF2-40B4-BE49-F238E27FC236}">
                  <a16:creationId xmlns:a16="http://schemas.microsoft.com/office/drawing/2014/main" id="{F3CF2ECC-7BDC-4165-B308-F3CC01699C08}"/>
                </a:ext>
              </a:extLst>
            </p:cNvPr>
            <p:cNvCxnSpPr>
              <a:cxnSpLocks/>
              <a:stCxn id="43" idx="2"/>
            </p:cNvCxnSpPr>
            <p:nvPr/>
          </p:nvCxnSpPr>
          <p:spPr>
            <a:xfrm>
              <a:off x="11327451" y="1731058"/>
              <a:ext cx="0" cy="279696"/>
            </a:xfrm>
            <a:prstGeom prst="straightConnector1">
              <a:avLst/>
            </a:prstGeom>
            <a:solidFill>
              <a:schemeClr val="accent4">
                <a:lumMod val="20000"/>
                <a:lumOff val="8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63" name="Rectangle 62">
              <a:extLst>
                <a:ext uri="{FF2B5EF4-FFF2-40B4-BE49-F238E27FC236}">
                  <a16:creationId xmlns:a16="http://schemas.microsoft.com/office/drawing/2014/main" id="{9B238F03-0C6A-4E2D-9901-89EA13FC3809}"/>
                </a:ext>
              </a:extLst>
            </p:cNvPr>
            <p:cNvSpPr/>
            <p:nvPr/>
          </p:nvSpPr>
          <p:spPr>
            <a:xfrm>
              <a:off x="10626556" y="4202957"/>
              <a:ext cx="1417320" cy="50292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Wage &amp; Hour</a:t>
              </a:r>
            </a:p>
            <a:p>
              <a:pPr algn="ctr"/>
              <a:r>
                <a:rPr lang="en-US" sz="1000" dirty="0">
                  <a:solidFill>
                    <a:schemeClr val="tx1"/>
                  </a:solidFill>
                  <a:latin typeface="Arial" panose="020B0604020202020204" pitchFamily="34" charset="0"/>
                  <a:cs typeface="Arial" panose="020B0604020202020204" pitchFamily="34" charset="0"/>
                </a:rPr>
                <a:t>Claims</a:t>
              </a:r>
            </a:p>
            <a:p>
              <a:pPr algn="ctr"/>
              <a:r>
                <a:rPr lang="en-US" sz="1000" dirty="0">
                  <a:solidFill>
                    <a:schemeClr val="tx1"/>
                  </a:solidFill>
                  <a:latin typeface="Arial" panose="020B0604020202020204" pitchFamily="34" charset="0"/>
                  <a:cs typeface="Arial" panose="020B0604020202020204" pitchFamily="34" charset="0"/>
                </a:rPr>
                <a:t>(57500)</a:t>
              </a:r>
            </a:p>
          </p:txBody>
        </p:sp>
        <p:sp>
          <p:nvSpPr>
            <p:cNvPr id="65" name="TextBox 64">
              <a:extLst>
                <a:ext uri="{FF2B5EF4-FFF2-40B4-BE49-F238E27FC236}">
                  <a16:creationId xmlns:a16="http://schemas.microsoft.com/office/drawing/2014/main" id="{149E274A-DB73-4317-9E0F-E98E173C0EE7}"/>
                </a:ext>
              </a:extLst>
            </p:cNvPr>
            <p:cNvSpPr txBox="1"/>
            <p:nvPr/>
          </p:nvSpPr>
          <p:spPr>
            <a:xfrm>
              <a:off x="295275" y="142875"/>
              <a:ext cx="8363526" cy="738664"/>
            </a:xfrm>
            <a:prstGeom prst="rect">
              <a:avLst/>
            </a:prstGeom>
            <a:noFill/>
          </p:spPr>
          <p:txBody>
            <a:bodyPr wrap="square" rtlCol="0">
              <a:spAutoFit/>
            </a:bodyPr>
            <a:lstStyle/>
            <a:p>
              <a:r>
                <a:rPr lang="en-US" sz="4200" dirty="0">
                  <a:latin typeface="Arial" panose="020B0604020202020204" pitchFamily="34" charset="0"/>
                  <a:cs typeface="Arial" panose="020B0604020202020204" pitchFamily="34" charset="0"/>
                </a:rPr>
                <a:t>Fund Dimension – Dept. of Labor</a:t>
              </a:r>
            </a:p>
          </p:txBody>
        </p:sp>
        <p:cxnSp>
          <p:nvCxnSpPr>
            <p:cNvPr id="66" name="Straight Connector 65">
              <a:extLst>
                <a:ext uri="{FF2B5EF4-FFF2-40B4-BE49-F238E27FC236}">
                  <a16:creationId xmlns:a16="http://schemas.microsoft.com/office/drawing/2014/main" id="{FB963423-3B35-42F6-9156-C4DD86925EAD}"/>
                </a:ext>
              </a:extLst>
            </p:cNvPr>
            <p:cNvCxnSpPr>
              <a:cxnSpLocks/>
            </p:cNvCxnSpPr>
            <p:nvPr/>
          </p:nvCxnSpPr>
          <p:spPr>
            <a:xfrm flipH="1">
              <a:off x="925377" y="2070695"/>
              <a:ext cx="3529400"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18DB8D74-6FA8-4F31-AC77-03391DBDB3E9}"/>
                </a:ext>
              </a:extLst>
            </p:cNvPr>
            <p:cNvCxnSpPr>
              <a:cxnSpLocks/>
            </p:cNvCxnSpPr>
            <p:nvPr/>
          </p:nvCxnSpPr>
          <p:spPr>
            <a:xfrm flipH="1">
              <a:off x="7345470" y="3055562"/>
              <a:ext cx="4697466"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C29248F0-CDB3-4448-A8E5-4CCF49BECF6E}"/>
                </a:ext>
              </a:extLst>
            </p:cNvPr>
            <p:cNvCxnSpPr>
              <a:cxnSpLocks/>
            </p:cNvCxnSpPr>
            <p:nvPr/>
          </p:nvCxnSpPr>
          <p:spPr>
            <a:xfrm flipH="1">
              <a:off x="7634640" y="2065333"/>
              <a:ext cx="4408295"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46A74285-1378-4CCB-8611-CA4E872D74D2}"/>
                </a:ext>
              </a:extLst>
            </p:cNvPr>
            <p:cNvCxnSpPr>
              <a:cxnSpLocks/>
            </p:cNvCxnSpPr>
            <p:nvPr/>
          </p:nvCxnSpPr>
          <p:spPr>
            <a:xfrm flipH="1">
              <a:off x="7290762" y="4020640"/>
              <a:ext cx="4752174"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95EFD038-CB7D-4449-82B3-287C1BF8709E}"/>
                </a:ext>
              </a:extLst>
            </p:cNvPr>
            <p:cNvCxnSpPr>
              <a:cxnSpLocks/>
            </p:cNvCxnSpPr>
            <p:nvPr/>
          </p:nvCxnSpPr>
          <p:spPr>
            <a:xfrm flipH="1">
              <a:off x="142257" y="3055562"/>
              <a:ext cx="4561504"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30D5928E-ACA1-4B20-B459-841A152C1FFB}"/>
                </a:ext>
              </a:extLst>
            </p:cNvPr>
            <p:cNvCxnSpPr>
              <a:cxnSpLocks/>
            </p:cNvCxnSpPr>
            <p:nvPr/>
          </p:nvCxnSpPr>
          <p:spPr>
            <a:xfrm flipH="1">
              <a:off x="142257" y="4019523"/>
              <a:ext cx="4662765"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sp>
          <p:nvSpPr>
            <p:cNvPr id="50" name="Rectangle 49">
              <a:extLst>
                <a:ext uri="{FF2B5EF4-FFF2-40B4-BE49-F238E27FC236}">
                  <a16:creationId xmlns:a16="http://schemas.microsoft.com/office/drawing/2014/main" id="{D65F2759-42A6-4D6D-8DA2-36BD955FA1CA}"/>
                </a:ext>
              </a:extLst>
            </p:cNvPr>
            <p:cNvSpPr/>
            <p:nvPr/>
          </p:nvSpPr>
          <p:spPr>
            <a:xfrm>
              <a:off x="3649853" y="3124926"/>
              <a:ext cx="1417320" cy="502920"/>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State Employment Security Admin &amp; Reimb (P &amp; I) (302)</a:t>
              </a:r>
            </a:p>
          </p:txBody>
        </p:sp>
        <p:sp>
          <p:nvSpPr>
            <p:cNvPr id="59" name="Rectangle 58">
              <a:extLst>
                <a:ext uri="{FF2B5EF4-FFF2-40B4-BE49-F238E27FC236}">
                  <a16:creationId xmlns:a16="http://schemas.microsoft.com/office/drawing/2014/main" id="{1286BE0E-B54D-4D7B-AE30-6BA666377CD4}"/>
                </a:ext>
              </a:extLst>
            </p:cNvPr>
            <p:cNvSpPr/>
            <p:nvPr/>
          </p:nvSpPr>
          <p:spPr>
            <a:xfrm>
              <a:off x="5148462" y="3122998"/>
              <a:ext cx="1417320" cy="502920"/>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Workforce Dev Training Fund (305)</a:t>
              </a:r>
            </a:p>
          </p:txBody>
        </p:sp>
        <p:sp>
          <p:nvSpPr>
            <p:cNvPr id="69" name="Rectangle 68">
              <a:extLst>
                <a:ext uri="{FF2B5EF4-FFF2-40B4-BE49-F238E27FC236}">
                  <a16:creationId xmlns:a16="http://schemas.microsoft.com/office/drawing/2014/main" id="{04F0BDC9-3B35-4F3C-BF10-717DAD134CBF}"/>
                </a:ext>
              </a:extLst>
            </p:cNvPr>
            <p:cNvSpPr/>
            <p:nvPr/>
          </p:nvSpPr>
          <p:spPr>
            <a:xfrm>
              <a:off x="8314244" y="3123962"/>
              <a:ext cx="1417320" cy="502920"/>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Employment Security Fund (Unemployment Comp (514)</a:t>
              </a:r>
            </a:p>
          </p:txBody>
        </p:sp>
        <p:cxnSp>
          <p:nvCxnSpPr>
            <p:cNvPr id="73" name="Straight Arrow Connector 72">
              <a:extLst>
                <a:ext uri="{FF2B5EF4-FFF2-40B4-BE49-F238E27FC236}">
                  <a16:creationId xmlns:a16="http://schemas.microsoft.com/office/drawing/2014/main" id="{2801F8D3-91BF-4BD9-9C87-321ECDD6E754}"/>
                </a:ext>
              </a:extLst>
            </p:cNvPr>
            <p:cNvCxnSpPr>
              <a:cxnSpLocks/>
            </p:cNvCxnSpPr>
            <p:nvPr/>
          </p:nvCxnSpPr>
          <p:spPr>
            <a:xfrm flipH="1">
              <a:off x="4354280" y="3627846"/>
              <a:ext cx="0" cy="279400"/>
            </a:xfrm>
            <a:prstGeom prst="straightConnector1">
              <a:avLst/>
            </a:prstGeom>
            <a:solidFill>
              <a:schemeClr val="accent4">
                <a:lumMod val="20000"/>
                <a:lumOff val="8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74" name="Straight Arrow Connector 73">
              <a:extLst>
                <a:ext uri="{FF2B5EF4-FFF2-40B4-BE49-F238E27FC236}">
                  <a16:creationId xmlns:a16="http://schemas.microsoft.com/office/drawing/2014/main" id="{2D7F34FF-D3C4-45C5-925A-F467933AE387}"/>
                </a:ext>
              </a:extLst>
            </p:cNvPr>
            <p:cNvCxnSpPr>
              <a:cxnSpLocks/>
            </p:cNvCxnSpPr>
            <p:nvPr/>
          </p:nvCxnSpPr>
          <p:spPr>
            <a:xfrm flipH="1">
              <a:off x="5852705" y="3625918"/>
              <a:ext cx="0" cy="281328"/>
            </a:xfrm>
            <a:prstGeom prst="straightConnector1">
              <a:avLst/>
            </a:prstGeom>
            <a:solidFill>
              <a:schemeClr val="accent4">
                <a:lumMod val="20000"/>
                <a:lumOff val="8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75" name="Straight Arrow Connector 74">
              <a:extLst>
                <a:ext uri="{FF2B5EF4-FFF2-40B4-BE49-F238E27FC236}">
                  <a16:creationId xmlns:a16="http://schemas.microsoft.com/office/drawing/2014/main" id="{A88B58E0-0FBC-4FB5-859B-83689EA9E8C2}"/>
                </a:ext>
              </a:extLst>
            </p:cNvPr>
            <p:cNvCxnSpPr>
              <a:cxnSpLocks/>
            </p:cNvCxnSpPr>
            <p:nvPr/>
          </p:nvCxnSpPr>
          <p:spPr>
            <a:xfrm>
              <a:off x="9022904" y="3626527"/>
              <a:ext cx="0" cy="280719"/>
            </a:xfrm>
            <a:prstGeom prst="straightConnector1">
              <a:avLst/>
            </a:prstGeom>
            <a:solidFill>
              <a:schemeClr val="accent4">
                <a:lumMod val="20000"/>
                <a:lumOff val="8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76" name="Straight Arrow Connector 75">
              <a:extLst>
                <a:ext uri="{FF2B5EF4-FFF2-40B4-BE49-F238E27FC236}">
                  <a16:creationId xmlns:a16="http://schemas.microsoft.com/office/drawing/2014/main" id="{AB0490B6-698E-42F2-925C-87AFACDD1FC4}"/>
                </a:ext>
              </a:extLst>
            </p:cNvPr>
            <p:cNvCxnSpPr>
              <a:cxnSpLocks/>
              <a:stCxn id="81" idx="2"/>
            </p:cNvCxnSpPr>
            <p:nvPr/>
          </p:nvCxnSpPr>
          <p:spPr>
            <a:xfrm>
              <a:off x="4731057" y="2684393"/>
              <a:ext cx="0" cy="304203"/>
            </a:xfrm>
            <a:prstGeom prst="straightConnector1">
              <a:avLst/>
            </a:prstGeom>
            <a:solidFill>
              <a:schemeClr val="accent4">
                <a:lumMod val="20000"/>
                <a:lumOff val="8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77" name="Rectangle 76">
              <a:extLst>
                <a:ext uri="{FF2B5EF4-FFF2-40B4-BE49-F238E27FC236}">
                  <a16:creationId xmlns:a16="http://schemas.microsoft.com/office/drawing/2014/main" id="{6FA74045-8DC0-4C5D-AF71-5C44695D3C1F}"/>
                </a:ext>
              </a:extLst>
            </p:cNvPr>
            <p:cNvSpPr/>
            <p:nvPr/>
          </p:nvSpPr>
          <p:spPr>
            <a:xfrm>
              <a:off x="10621156" y="3122034"/>
              <a:ext cx="1417320" cy="502920"/>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Labor, Wage and Hour Claims (575)</a:t>
              </a:r>
            </a:p>
          </p:txBody>
        </p:sp>
        <p:cxnSp>
          <p:nvCxnSpPr>
            <p:cNvPr id="78" name="Straight Arrow Connector 77">
              <a:extLst>
                <a:ext uri="{FF2B5EF4-FFF2-40B4-BE49-F238E27FC236}">
                  <a16:creationId xmlns:a16="http://schemas.microsoft.com/office/drawing/2014/main" id="{14DBA5D5-749C-4A65-B8AF-732BFAE903E1}"/>
                </a:ext>
              </a:extLst>
            </p:cNvPr>
            <p:cNvCxnSpPr>
              <a:cxnSpLocks/>
            </p:cNvCxnSpPr>
            <p:nvPr/>
          </p:nvCxnSpPr>
          <p:spPr>
            <a:xfrm>
              <a:off x="9022904" y="2685449"/>
              <a:ext cx="0" cy="303147"/>
            </a:xfrm>
            <a:prstGeom prst="straightConnector1">
              <a:avLst/>
            </a:prstGeom>
            <a:solidFill>
              <a:schemeClr val="accent4">
                <a:lumMod val="20000"/>
                <a:lumOff val="8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79" name="Straight Arrow Connector 78">
              <a:extLst>
                <a:ext uri="{FF2B5EF4-FFF2-40B4-BE49-F238E27FC236}">
                  <a16:creationId xmlns:a16="http://schemas.microsoft.com/office/drawing/2014/main" id="{6D786859-CDA3-4BC7-B9E5-6A4C781E38E2}"/>
                </a:ext>
              </a:extLst>
            </p:cNvPr>
            <p:cNvCxnSpPr>
              <a:cxnSpLocks/>
              <a:stCxn id="60" idx="2"/>
            </p:cNvCxnSpPr>
            <p:nvPr/>
          </p:nvCxnSpPr>
          <p:spPr>
            <a:xfrm flipH="1">
              <a:off x="11327451" y="2683338"/>
              <a:ext cx="208" cy="305258"/>
            </a:xfrm>
            <a:prstGeom prst="straightConnector1">
              <a:avLst/>
            </a:prstGeom>
            <a:solidFill>
              <a:schemeClr val="accent4">
                <a:lumMod val="20000"/>
                <a:lumOff val="8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80" name="Straight Arrow Connector 79">
              <a:extLst>
                <a:ext uri="{FF2B5EF4-FFF2-40B4-BE49-F238E27FC236}">
                  <a16:creationId xmlns:a16="http://schemas.microsoft.com/office/drawing/2014/main" id="{484538F4-063B-446F-9A89-D446A80C03F4}"/>
                </a:ext>
              </a:extLst>
            </p:cNvPr>
            <p:cNvCxnSpPr>
              <a:cxnSpLocks/>
            </p:cNvCxnSpPr>
            <p:nvPr/>
          </p:nvCxnSpPr>
          <p:spPr>
            <a:xfrm>
              <a:off x="11335216" y="3642423"/>
              <a:ext cx="0" cy="292608"/>
            </a:xfrm>
            <a:prstGeom prst="straightConnector1">
              <a:avLst/>
            </a:prstGeom>
            <a:solidFill>
              <a:schemeClr val="accent4">
                <a:lumMod val="20000"/>
                <a:lumOff val="8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53" name="Rectangle 52">
              <a:extLst>
                <a:ext uri="{FF2B5EF4-FFF2-40B4-BE49-F238E27FC236}">
                  <a16:creationId xmlns:a16="http://schemas.microsoft.com/office/drawing/2014/main" id="{DC0F0108-607A-466E-A888-BCA30998CAB1}"/>
                </a:ext>
              </a:extLst>
            </p:cNvPr>
            <p:cNvSpPr/>
            <p:nvPr/>
          </p:nvSpPr>
          <p:spPr>
            <a:xfrm>
              <a:off x="10626556" y="1227174"/>
              <a:ext cx="1417320" cy="502920"/>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Fiduciary</a:t>
              </a:r>
            </a:p>
          </p:txBody>
        </p:sp>
        <p:sp>
          <p:nvSpPr>
            <p:cNvPr id="62" name="Rectangle 61">
              <a:extLst>
                <a:ext uri="{FF2B5EF4-FFF2-40B4-BE49-F238E27FC236}">
                  <a16:creationId xmlns:a16="http://schemas.microsoft.com/office/drawing/2014/main" id="{B4392937-AAC6-4B3A-8D4B-77BB74A26C9E}"/>
                </a:ext>
              </a:extLst>
            </p:cNvPr>
            <p:cNvSpPr/>
            <p:nvPr/>
          </p:nvSpPr>
          <p:spPr>
            <a:xfrm>
              <a:off x="10626556" y="2179454"/>
              <a:ext cx="1417320" cy="502920"/>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Agency Fund</a:t>
              </a:r>
            </a:p>
          </p:txBody>
        </p:sp>
        <p:cxnSp>
          <p:nvCxnSpPr>
            <p:cNvPr id="64" name="Straight Arrow Connector 63">
              <a:extLst>
                <a:ext uri="{FF2B5EF4-FFF2-40B4-BE49-F238E27FC236}">
                  <a16:creationId xmlns:a16="http://schemas.microsoft.com/office/drawing/2014/main" id="{C78535F2-3EFA-4B26-AD63-F482CBCA1AD5}"/>
                </a:ext>
              </a:extLst>
            </p:cNvPr>
            <p:cNvCxnSpPr>
              <a:cxnSpLocks/>
            </p:cNvCxnSpPr>
            <p:nvPr/>
          </p:nvCxnSpPr>
          <p:spPr>
            <a:xfrm flipH="1">
              <a:off x="11333563" y="1730094"/>
              <a:ext cx="3306" cy="279696"/>
            </a:xfrm>
            <a:prstGeom prst="straightConnector1">
              <a:avLst/>
            </a:prstGeom>
            <a:solidFill>
              <a:schemeClr val="accent4">
                <a:lumMod val="20000"/>
                <a:lumOff val="8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84" name="Rectangle 83">
              <a:extLst>
                <a:ext uri="{FF2B5EF4-FFF2-40B4-BE49-F238E27FC236}">
                  <a16:creationId xmlns:a16="http://schemas.microsoft.com/office/drawing/2014/main" id="{94ABF899-5283-44E4-8CF6-32A5147FC030}"/>
                </a:ext>
              </a:extLst>
            </p:cNvPr>
            <p:cNvSpPr/>
            <p:nvPr/>
          </p:nvSpPr>
          <p:spPr>
            <a:xfrm>
              <a:off x="10626556" y="3121070"/>
              <a:ext cx="1417320" cy="502920"/>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Labor, Wage and Hour Claims (575)</a:t>
              </a:r>
            </a:p>
          </p:txBody>
        </p:sp>
        <p:cxnSp>
          <p:nvCxnSpPr>
            <p:cNvPr id="85" name="Straight Arrow Connector 84">
              <a:extLst>
                <a:ext uri="{FF2B5EF4-FFF2-40B4-BE49-F238E27FC236}">
                  <a16:creationId xmlns:a16="http://schemas.microsoft.com/office/drawing/2014/main" id="{DE941428-A0B4-4DA5-A1DA-3D1A8838ADF9}"/>
                </a:ext>
              </a:extLst>
            </p:cNvPr>
            <p:cNvCxnSpPr>
              <a:cxnSpLocks/>
            </p:cNvCxnSpPr>
            <p:nvPr/>
          </p:nvCxnSpPr>
          <p:spPr>
            <a:xfrm flipH="1">
              <a:off x="11333563" y="2682374"/>
              <a:ext cx="3306" cy="305258"/>
            </a:xfrm>
            <a:prstGeom prst="straightConnector1">
              <a:avLst/>
            </a:prstGeom>
            <a:solidFill>
              <a:schemeClr val="accent4">
                <a:lumMod val="20000"/>
                <a:lumOff val="8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grpSp>
      <p:sp>
        <p:nvSpPr>
          <p:cNvPr id="3" name="Slide Number Placeholder 2">
            <a:extLst>
              <a:ext uri="{FF2B5EF4-FFF2-40B4-BE49-F238E27FC236}">
                <a16:creationId xmlns:a16="http://schemas.microsoft.com/office/drawing/2014/main" id="{C986E66D-A9C5-4BE5-B628-CB0FF6C4173B}"/>
              </a:ext>
            </a:extLst>
          </p:cNvPr>
          <p:cNvSpPr>
            <a:spLocks noGrp="1"/>
          </p:cNvSpPr>
          <p:nvPr>
            <p:ph type="sldNum" sz="quarter" idx="16"/>
          </p:nvPr>
        </p:nvSpPr>
        <p:spPr/>
        <p:txBody>
          <a:bodyPr/>
          <a:lstStyle/>
          <a:p>
            <a:fld id="{DE393ED9-3FAE-4C9F-B5CF-D8F31E5991EB}" type="slidenum">
              <a:rPr lang="en-US" smtClean="0"/>
              <a:pPr/>
              <a:t>18</a:t>
            </a:fld>
            <a:endParaRPr lang="en-US" dirty="0"/>
          </a:p>
        </p:txBody>
      </p:sp>
    </p:spTree>
    <p:extLst>
      <p:ext uri="{BB962C8B-B14F-4D97-AF65-F5344CB8AC3E}">
        <p14:creationId xmlns:p14="http://schemas.microsoft.com/office/powerpoint/2010/main" val="1118236594"/>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59E7352-D45E-42A8-A502-A99FF8EAEEB3}"/>
              </a:ext>
            </a:extLst>
          </p:cNvPr>
          <p:cNvGrpSpPr/>
          <p:nvPr/>
        </p:nvGrpSpPr>
        <p:grpSpPr>
          <a:xfrm>
            <a:off x="295275" y="142875"/>
            <a:ext cx="10650164" cy="5997458"/>
            <a:chOff x="295275" y="142875"/>
            <a:chExt cx="10650164" cy="5997458"/>
          </a:xfrm>
        </p:grpSpPr>
        <p:sp>
          <p:nvSpPr>
            <p:cNvPr id="41" name="Rectangle 40">
              <a:extLst>
                <a:ext uri="{FF2B5EF4-FFF2-40B4-BE49-F238E27FC236}">
                  <a16:creationId xmlns:a16="http://schemas.microsoft.com/office/drawing/2014/main" id="{63606421-B549-46AB-B93A-FF1F529E2950}"/>
                </a:ext>
              </a:extLst>
            </p:cNvPr>
            <p:cNvSpPr/>
            <p:nvPr/>
          </p:nvSpPr>
          <p:spPr>
            <a:xfrm>
              <a:off x="3468937" y="1322491"/>
              <a:ext cx="1417320" cy="502920"/>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Governmental</a:t>
              </a:r>
            </a:p>
          </p:txBody>
        </p:sp>
        <p:sp>
          <p:nvSpPr>
            <p:cNvPr id="42" name="Rectangle 41">
              <a:extLst>
                <a:ext uri="{FF2B5EF4-FFF2-40B4-BE49-F238E27FC236}">
                  <a16:creationId xmlns:a16="http://schemas.microsoft.com/office/drawing/2014/main" id="{476900F3-74CA-4695-AA63-CE1701EB018B}"/>
                </a:ext>
              </a:extLst>
            </p:cNvPr>
            <p:cNvSpPr/>
            <p:nvPr/>
          </p:nvSpPr>
          <p:spPr>
            <a:xfrm>
              <a:off x="6821679" y="1320242"/>
              <a:ext cx="1417320" cy="502920"/>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Proprietary</a:t>
              </a:r>
            </a:p>
          </p:txBody>
        </p:sp>
        <p:sp>
          <p:nvSpPr>
            <p:cNvPr id="43" name="Rectangle 42">
              <a:extLst>
                <a:ext uri="{FF2B5EF4-FFF2-40B4-BE49-F238E27FC236}">
                  <a16:creationId xmlns:a16="http://schemas.microsoft.com/office/drawing/2014/main" id="{6DFEC777-ACA0-461A-B7C1-04B6D5A6EB38}"/>
                </a:ext>
              </a:extLst>
            </p:cNvPr>
            <p:cNvSpPr/>
            <p:nvPr/>
          </p:nvSpPr>
          <p:spPr>
            <a:xfrm>
              <a:off x="9521193" y="1324740"/>
              <a:ext cx="1417320" cy="502920"/>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Fiduciary</a:t>
              </a:r>
            </a:p>
          </p:txBody>
        </p:sp>
        <p:sp>
          <p:nvSpPr>
            <p:cNvPr id="83" name="Rectangle 82">
              <a:extLst>
                <a:ext uri="{FF2B5EF4-FFF2-40B4-BE49-F238E27FC236}">
                  <a16:creationId xmlns:a16="http://schemas.microsoft.com/office/drawing/2014/main" id="{63F610DB-2324-4DC4-AC5C-C5349025F618}"/>
                </a:ext>
              </a:extLst>
            </p:cNvPr>
            <p:cNvSpPr/>
            <p:nvPr/>
          </p:nvSpPr>
          <p:spPr>
            <a:xfrm>
              <a:off x="1928413" y="2608025"/>
              <a:ext cx="1417320" cy="502920"/>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General Fund</a:t>
              </a:r>
            </a:p>
          </p:txBody>
        </p:sp>
        <p:sp>
          <p:nvSpPr>
            <p:cNvPr id="81" name="Rectangle 80">
              <a:extLst>
                <a:ext uri="{FF2B5EF4-FFF2-40B4-BE49-F238E27FC236}">
                  <a16:creationId xmlns:a16="http://schemas.microsoft.com/office/drawing/2014/main" id="{1049B4C5-08FC-4E26-AEE3-68CC32725228}"/>
                </a:ext>
              </a:extLst>
            </p:cNvPr>
            <p:cNvSpPr/>
            <p:nvPr/>
          </p:nvSpPr>
          <p:spPr>
            <a:xfrm>
              <a:off x="4692971" y="2608025"/>
              <a:ext cx="1417320" cy="502920"/>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Special Revenue Fund</a:t>
              </a:r>
            </a:p>
          </p:txBody>
        </p:sp>
        <p:cxnSp>
          <p:nvCxnSpPr>
            <p:cNvPr id="82" name="Straight Arrow Connector 81">
              <a:extLst>
                <a:ext uri="{FF2B5EF4-FFF2-40B4-BE49-F238E27FC236}">
                  <a16:creationId xmlns:a16="http://schemas.microsoft.com/office/drawing/2014/main" id="{2E1B67E5-68D5-414C-9E7F-194DE89978F7}"/>
                </a:ext>
              </a:extLst>
            </p:cNvPr>
            <p:cNvCxnSpPr>
              <a:cxnSpLocks/>
              <a:stCxn id="41" idx="2"/>
            </p:cNvCxnSpPr>
            <p:nvPr/>
          </p:nvCxnSpPr>
          <p:spPr>
            <a:xfrm>
              <a:off x="4177597" y="1825411"/>
              <a:ext cx="0" cy="431605"/>
            </a:xfrm>
            <a:prstGeom prst="straightConnector1">
              <a:avLst/>
            </a:prstGeom>
            <a:solidFill>
              <a:schemeClr val="bg2">
                <a:lumMod val="9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138" name="Rectangle 137">
              <a:extLst>
                <a:ext uri="{FF2B5EF4-FFF2-40B4-BE49-F238E27FC236}">
                  <a16:creationId xmlns:a16="http://schemas.microsoft.com/office/drawing/2014/main" id="{B9FCECC2-F17B-4E9A-A11F-92B606F6E124}"/>
                </a:ext>
              </a:extLst>
            </p:cNvPr>
            <p:cNvSpPr/>
            <p:nvPr/>
          </p:nvSpPr>
          <p:spPr>
            <a:xfrm>
              <a:off x="4692971" y="5060784"/>
              <a:ext cx="1417320" cy="50292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Federal</a:t>
              </a:r>
            </a:p>
            <a:p>
              <a:pPr algn="ctr"/>
              <a:r>
                <a:rPr lang="en-US" sz="1000" dirty="0">
                  <a:solidFill>
                    <a:schemeClr val="tx1"/>
                  </a:solidFill>
                  <a:latin typeface="Arial" panose="020B0604020202020204" pitchFamily="34" charset="0"/>
                  <a:cs typeface="Arial" panose="020B0604020202020204" pitchFamily="34" charset="0"/>
                </a:rPr>
                <a:t>(22003)</a:t>
              </a:r>
            </a:p>
          </p:txBody>
        </p:sp>
        <p:cxnSp>
          <p:nvCxnSpPr>
            <p:cNvPr id="139" name="Straight Arrow Connector 138">
              <a:extLst>
                <a:ext uri="{FF2B5EF4-FFF2-40B4-BE49-F238E27FC236}">
                  <a16:creationId xmlns:a16="http://schemas.microsoft.com/office/drawing/2014/main" id="{9E303D5F-C90D-484B-B14F-B41C528454A7}"/>
                </a:ext>
              </a:extLst>
            </p:cNvPr>
            <p:cNvCxnSpPr>
              <a:cxnSpLocks/>
              <a:stCxn id="66" idx="2"/>
            </p:cNvCxnSpPr>
            <p:nvPr/>
          </p:nvCxnSpPr>
          <p:spPr>
            <a:xfrm>
              <a:off x="5401631" y="4368193"/>
              <a:ext cx="10532" cy="411017"/>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141" name="Rectangle 140">
              <a:extLst>
                <a:ext uri="{FF2B5EF4-FFF2-40B4-BE49-F238E27FC236}">
                  <a16:creationId xmlns:a16="http://schemas.microsoft.com/office/drawing/2014/main" id="{8A8177EE-33D1-40B1-80A8-6E3E77450D05}"/>
                </a:ext>
              </a:extLst>
            </p:cNvPr>
            <p:cNvSpPr/>
            <p:nvPr/>
          </p:nvSpPr>
          <p:spPr>
            <a:xfrm>
              <a:off x="4692971" y="5637413"/>
              <a:ext cx="1417320" cy="50292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General Fund</a:t>
              </a:r>
            </a:p>
            <a:p>
              <a:pPr algn="ctr"/>
              <a:r>
                <a:rPr lang="en-US" sz="1000" dirty="0">
                  <a:solidFill>
                    <a:schemeClr val="tx1"/>
                  </a:solidFill>
                  <a:latin typeface="Arial" panose="020B0604020202020204" pitchFamily="34" charset="0"/>
                  <a:cs typeface="Arial" panose="020B0604020202020204" pitchFamily="34" charset="0"/>
                </a:rPr>
                <a:t>(22002)</a:t>
              </a:r>
            </a:p>
          </p:txBody>
        </p:sp>
        <p:sp>
          <p:nvSpPr>
            <p:cNvPr id="120" name="Rectangle 119">
              <a:extLst>
                <a:ext uri="{FF2B5EF4-FFF2-40B4-BE49-F238E27FC236}">
                  <a16:creationId xmlns:a16="http://schemas.microsoft.com/office/drawing/2014/main" id="{0865699C-E7A7-4D0A-B4CA-B815A0D8159F}"/>
                </a:ext>
              </a:extLst>
            </p:cNvPr>
            <p:cNvSpPr/>
            <p:nvPr/>
          </p:nvSpPr>
          <p:spPr>
            <a:xfrm>
              <a:off x="1221601" y="5060784"/>
              <a:ext cx="1417320" cy="50292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Budget Stabilization Fund</a:t>
              </a:r>
            </a:p>
            <a:p>
              <a:pPr algn="ctr"/>
              <a:r>
                <a:rPr lang="en-US" sz="1000" dirty="0">
                  <a:solidFill>
                    <a:schemeClr val="tx1"/>
                  </a:solidFill>
                  <a:latin typeface="Arial" panose="020B0604020202020204" pitchFamily="34" charset="0"/>
                  <a:cs typeface="Arial" panose="020B0604020202020204" pitchFamily="34" charset="0"/>
                </a:rPr>
                <a:t>(15001)</a:t>
              </a:r>
            </a:p>
          </p:txBody>
        </p:sp>
        <p:cxnSp>
          <p:nvCxnSpPr>
            <p:cNvPr id="121" name="Straight Arrow Connector 120">
              <a:extLst>
                <a:ext uri="{FF2B5EF4-FFF2-40B4-BE49-F238E27FC236}">
                  <a16:creationId xmlns:a16="http://schemas.microsoft.com/office/drawing/2014/main" id="{A7BB86F0-1796-4BA9-9FB6-D62DFC9BB3DF}"/>
                </a:ext>
              </a:extLst>
            </p:cNvPr>
            <p:cNvCxnSpPr>
              <a:cxnSpLocks/>
              <a:stCxn id="132" idx="2"/>
            </p:cNvCxnSpPr>
            <p:nvPr/>
          </p:nvCxnSpPr>
          <p:spPr>
            <a:xfrm flipH="1">
              <a:off x="1928413" y="4360083"/>
              <a:ext cx="1848" cy="411479"/>
            </a:xfrm>
            <a:prstGeom prst="straightConnector1">
              <a:avLst/>
            </a:prstGeom>
            <a:solidFill>
              <a:schemeClr val="bg2">
                <a:lumMod val="75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123" name="Rectangle 122">
              <a:extLst>
                <a:ext uri="{FF2B5EF4-FFF2-40B4-BE49-F238E27FC236}">
                  <a16:creationId xmlns:a16="http://schemas.microsoft.com/office/drawing/2014/main" id="{44A88990-3202-4145-847B-FF0FFE0DB75E}"/>
                </a:ext>
              </a:extLst>
            </p:cNvPr>
            <p:cNvSpPr/>
            <p:nvPr/>
          </p:nvSpPr>
          <p:spPr>
            <a:xfrm>
              <a:off x="2684849" y="5060784"/>
              <a:ext cx="1417320" cy="50292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Misc Revenue Agreements</a:t>
              </a:r>
            </a:p>
            <a:p>
              <a:pPr algn="ctr"/>
              <a:r>
                <a:rPr lang="en-US" sz="1000" dirty="0">
                  <a:solidFill>
                    <a:schemeClr val="tx1"/>
                  </a:solidFill>
                  <a:latin typeface="Arial" panose="020B0604020202020204" pitchFamily="34" charset="0"/>
                  <a:cs typeface="Arial" panose="020B0604020202020204" pitchFamily="34" charset="0"/>
                </a:rPr>
                <a:t>(34920)</a:t>
              </a:r>
            </a:p>
          </p:txBody>
        </p:sp>
        <p:cxnSp>
          <p:nvCxnSpPr>
            <p:cNvPr id="124" name="Straight Arrow Connector 123">
              <a:extLst>
                <a:ext uri="{FF2B5EF4-FFF2-40B4-BE49-F238E27FC236}">
                  <a16:creationId xmlns:a16="http://schemas.microsoft.com/office/drawing/2014/main" id="{F921F75B-DA55-44A6-89D7-7A323906BE6F}"/>
                </a:ext>
              </a:extLst>
            </p:cNvPr>
            <p:cNvCxnSpPr>
              <a:cxnSpLocks/>
              <a:stCxn id="129" idx="2"/>
            </p:cNvCxnSpPr>
            <p:nvPr/>
          </p:nvCxnSpPr>
          <p:spPr>
            <a:xfrm>
              <a:off x="3393509" y="4365489"/>
              <a:ext cx="0" cy="409230"/>
            </a:xfrm>
            <a:prstGeom prst="straightConnector1">
              <a:avLst/>
            </a:prstGeom>
            <a:solidFill>
              <a:schemeClr val="bg2">
                <a:lumMod val="75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129" name="Rectangle 128">
              <a:extLst>
                <a:ext uri="{FF2B5EF4-FFF2-40B4-BE49-F238E27FC236}">
                  <a16:creationId xmlns:a16="http://schemas.microsoft.com/office/drawing/2014/main" id="{62565BDC-E886-43BE-B0C4-FC25A03D3758}"/>
                </a:ext>
              </a:extLst>
            </p:cNvPr>
            <p:cNvSpPr/>
            <p:nvPr/>
          </p:nvSpPr>
          <p:spPr>
            <a:xfrm>
              <a:off x="2684849" y="3862569"/>
              <a:ext cx="1417320" cy="502920"/>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Misc. Revenue Agreements</a:t>
              </a:r>
            </a:p>
            <a:p>
              <a:pPr algn="ctr"/>
              <a:r>
                <a:rPr lang="en-US" sz="1000" dirty="0">
                  <a:solidFill>
                    <a:schemeClr val="tx1"/>
                  </a:solidFill>
                  <a:latin typeface="Arial" panose="020B0604020202020204" pitchFamily="34" charset="0"/>
                  <a:cs typeface="Arial" panose="020B0604020202020204" pitchFamily="34" charset="0"/>
                </a:rPr>
                <a:t>(349)</a:t>
              </a:r>
            </a:p>
          </p:txBody>
        </p:sp>
        <p:sp>
          <p:nvSpPr>
            <p:cNvPr id="132" name="Rectangle 131">
              <a:extLst>
                <a:ext uri="{FF2B5EF4-FFF2-40B4-BE49-F238E27FC236}">
                  <a16:creationId xmlns:a16="http://schemas.microsoft.com/office/drawing/2014/main" id="{938A0C0D-5B7D-4AC5-A2D6-08828F3F9EE9}"/>
                </a:ext>
              </a:extLst>
            </p:cNvPr>
            <p:cNvSpPr/>
            <p:nvPr/>
          </p:nvSpPr>
          <p:spPr>
            <a:xfrm>
              <a:off x="1221601" y="3857163"/>
              <a:ext cx="1417320" cy="502920"/>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General Fund</a:t>
              </a:r>
            </a:p>
            <a:p>
              <a:pPr algn="ctr"/>
              <a:r>
                <a:rPr lang="en-US" sz="1000" dirty="0">
                  <a:solidFill>
                    <a:schemeClr val="tx1"/>
                  </a:solidFill>
                  <a:latin typeface="Arial" panose="020B0604020202020204" pitchFamily="34" charset="0"/>
                  <a:cs typeface="Arial" panose="020B0604020202020204" pitchFamily="34" charset="0"/>
                </a:rPr>
                <a:t>(150)</a:t>
              </a:r>
            </a:p>
          </p:txBody>
        </p:sp>
        <p:cxnSp>
          <p:nvCxnSpPr>
            <p:cNvPr id="133" name="Straight Arrow Connector 132">
              <a:extLst>
                <a:ext uri="{FF2B5EF4-FFF2-40B4-BE49-F238E27FC236}">
                  <a16:creationId xmlns:a16="http://schemas.microsoft.com/office/drawing/2014/main" id="{4401943F-C500-4E86-98FD-A7F882A25D60}"/>
                </a:ext>
              </a:extLst>
            </p:cNvPr>
            <p:cNvCxnSpPr>
              <a:cxnSpLocks/>
            </p:cNvCxnSpPr>
            <p:nvPr/>
          </p:nvCxnSpPr>
          <p:spPr>
            <a:xfrm>
              <a:off x="2653045" y="3119697"/>
              <a:ext cx="0" cy="490423"/>
            </a:xfrm>
            <a:prstGeom prst="straightConnector1">
              <a:avLst/>
            </a:prstGeom>
            <a:solidFill>
              <a:schemeClr val="bg2">
                <a:lumMod val="9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111" name="TextBox 110">
              <a:extLst>
                <a:ext uri="{FF2B5EF4-FFF2-40B4-BE49-F238E27FC236}">
                  <a16:creationId xmlns:a16="http://schemas.microsoft.com/office/drawing/2014/main" id="{C4ABB7C0-56DA-43AB-AF0E-146CB45947E2}"/>
                </a:ext>
              </a:extLst>
            </p:cNvPr>
            <p:cNvSpPr txBox="1"/>
            <p:nvPr/>
          </p:nvSpPr>
          <p:spPr>
            <a:xfrm>
              <a:off x="4719356" y="993134"/>
              <a:ext cx="2753289"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1 (</a:t>
              </a:r>
              <a:r>
                <a:rPr lang="en-US" sz="1400" b="1" i="1" dirty="0">
                  <a:solidFill>
                    <a:srgbClr val="002060"/>
                  </a:solidFill>
                  <a:latin typeface="Arial" panose="020B0604020202020204" pitchFamily="34" charset="0"/>
                  <a:cs typeface="Arial" panose="020B0604020202020204" pitchFamily="34" charset="0"/>
                </a:rPr>
                <a:t>Fund Type</a:t>
              </a:r>
              <a:r>
                <a:rPr lang="en-US" sz="1400" b="1" dirty="0">
                  <a:solidFill>
                    <a:srgbClr val="002060"/>
                  </a:solidFill>
                  <a:latin typeface="Arial" panose="020B0604020202020204" pitchFamily="34" charset="0"/>
                  <a:cs typeface="Arial" panose="020B0604020202020204" pitchFamily="34" charset="0"/>
                </a:rPr>
                <a:t>)</a:t>
              </a:r>
            </a:p>
            <a:p>
              <a:endParaRPr lang="en-US" sz="1400" dirty="0"/>
            </a:p>
          </p:txBody>
        </p:sp>
        <p:sp>
          <p:nvSpPr>
            <p:cNvPr id="114" name="TextBox 113">
              <a:extLst>
                <a:ext uri="{FF2B5EF4-FFF2-40B4-BE49-F238E27FC236}">
                  <a16:creationId xmlns:a16="http://schemas.microsoft.com/office/drawing/2014/main" id="{FE690E7E-AE7C-4D0A-85C3-642CE4E312F9}"/>
                </a:ext>
              </a:extLst>
            </p:cNvPr>
            <p:cNvSpPr txBox="1"/>
            <p:nvPr/>
          </p:nvSpPr>
          <p:spPr>
            <a:xfrm>
              <a:off x="4558223" y="2310059"/>
              <a:ext cx="3068729" cy="307777"/>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2 (</a:t>
              </a:r>
              <a:r>
                <a:rPr lang="en-US" sz="1400" b="1" i="1" dirty="0">
                  <a:solidFill>
                    <a:srgbClr val="002060"/>
                  </a:solidFill>
                  <a:latin typeface="Arial" panose="020B0604020202020204" pitchFamily="34" charset="0"/>
                  <a:cs typeface="Arial" panose="020B0604020202020204" pitchFamily="34" charset="0"/>
                </a:rPr>
                <a:t>Fund Subtype)</a:t>
              </a:r>
              <a:endParaRPr lang="en-US" sz="1400" dirty="0"/>
            </a:p>
          </p:txBody>
        </p:sp>
        <p:sp>
          <p:nvSpPr>
            <p:cNvPr id="143" name="TextBox 142">
              <a:extLst>
                <a:ext uri="{FF2B5EF4-FFF2-40B4-BE49-F238E27FC236}">
                  <a16:creationId xmlns:a16="http://schemas.microsoft.com/office/drawing/2014/main" id="{2D843186-47D1-4ECA-BCA1-1E2C08BF524E}"/>
                </a:ext>
              </a:extLst>
            </p:cNvPr>
            <p:cNvSpPr txBox="1"/>
            <p:nvPr/>
          </p:nvSpPr>
          <p:spPr>
            <a:xfrm>
              <a:off x="4952538" y="3559002"/>
              <a:ext cx="2286924"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3 (</a:t>
              </a:r>
              <a:r>
                <a:rPr lang="en-US" sz="1400" b="1" i="1" dirty="0">
                  <a:solidFill>
                    <a:srgbClr val="002060"/>
                  </a:solidFill>
                  <a:latin typeface="Arial" panose="020B0604020202020204" pitchFamily="34" charset="0"/>
                  <a:cs typeface="Arial" panose="020B0604020202020204" pitchFamily="34" charset="0"/>
                </a:rPr>
                <a:t>Fund</a:t>
              </a:r>
              <a:r>
                <a:rPr lang="en-US" sz="1400" b="1" dirty="0">
                  <a:solidFill>
                    <a:srgbClr val="002060"/>
                  </a:solidFill>
                  <a:latin typeface="Arial" panose="020B0604020202020204" pitchFamily="34" charset="0"/>
                  <a:cs typeface="Arial" panose="020B0604020202020204" pitchFamily="34" charset="0"/>
                </a:rPr>
                <a:t>)</a:t>
              </a:r>
            </a:p>
            <a:p>
              <a:endParaRPr lang="en-US" sz="1400" dirty="0"/>
            </a:p>
          </p:txBody>
        </p:sp>
        <p:sp>
          <p:nvSpPr>
            <p:cNvPr id="49" name="TextBox 48">
              <a:extLst>
                <a:ext uri="{FF2B5EF4-FFF2-40B4-BE49-F238E27FC236}">
                  <a16:creationId xmlns:a16="http://schemas.microsoft.com/office/drawing/2014/main" id="{86056037-66CA-485B-8094-ECDE5A85F39E}"/>
                </a:ext>
              </a:extLst>
            </p:cNvPr>
            <p:cNvSpPr txBox="1"/>
            <p:nvPr/>
          </p:nvSpPr>
          <p:spPr>
            <a:xfrm>
              <a:off x="4897834" y="4771268"/>
              <a:ext cx="2286923" cy="523220"/>
            </a:xfrm>
            <a:prstGeom prst="rect">
              <a:avLst/>
            </a:prstGeom>
            <a:noFill/>
            <a:ln>
              <a:noFill/>
            </a:ln>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Posting Level (</a:t>
              </a:r>
              <a:r>
                <a:rPr lang="en-US" sz="1400" b="1" i="1" dirty="0">
                  <a:solidFill>
                    <a:srgbClr val="002060"/>
                  </a:solidFill>
                  <a:latin typeface="Arial" panose="020B0604020202020204" pitchFamily="34" charset="0"/>
                  <a:cs typeface="Arial" panose="020B0604020202020204" pitchFamily="34" charset="0"/>
                </a:rPr>
                <a:t>Subfund)</a:t>
              </a:r>
              <a:endParaRPr lang="en-US" sz="1400" b="1" dirty="0">
                <a:solidFill>
                  <a:srgbClr val="002060"/>
                </a:solidFill>
                <a:latin typeface="Arial" panose="020B0604020202020204" pitchFamily="34" charset="0"/>
                <a:cs typeface="Arial" panose="020B0604020202020204" pitchFamily="34" charset="0"/>
              </a:endParaRPr>
            </a:p>
            <a:p>
              <a:endParaRPr lang="en-US" sz="1400" dirty="0"/>
            </a:p>
          </p:txBody>
        </p:sp>
        <p:sp>
          <p:nvSpPr>
            <p:cNvPr id="60" name="Rectangle 59">
              <a:extLst>
                <a:ext uri="{FF2B5EF4-FFF2-40B4-BE49-F238E27FC236}">
                  <a16:creationId xmlns:a16="http://schemas.microsoft.com/office/drawing/2014/main" id="{27B84512-FEF3-4E4E-AB63-CC24D0AAC96D}"/>
                </a:ext>
              </a:extLst>
            </p:cNvPr>
            <p:cNvSpPr/>
            <p:nvPr/>
          </p:nvSpPr>
          <p:spPr>
            <a:xfrm>
              <a:off x="9521193" y="2610686"/>
              <a:ext cx="1417320" cy="502920"/>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Expendable</a:t>
              </a:r>
            </a:p>
            <a:p>
              <a:pPr algn="ctr"/>
              <a:r>
                <a:rPr lang="en-US" sz="1000" dirty="0">
                  <a:solidFill>
                    <a:schemeClr val="tx1"/>
                  </a:solidFill>
                  <a:latin typeface="Arial" panose="020B0604020202020204" pitchFamily="34" charset="0"/>
                  <a:cs typeface="Arial" panose="020B0604020202020204" pitchFamily="34" charset="0"/>
                </a:rPr>
                <a:t>Trust</a:t>
              </a:r>
            </a:p>
          </p:txBody>
        </p:sp>
        <p:cxnSp>
          <p:nvCxnSpPr>
            <p:cNvPr id="61" name="Straight Arrow Connector 60">
              <a:extLst>
                <a:ext uri="{FF2B5EF4-FFF2-40B4-BE49-F238E27FC236}">
                  <a16:creationId xmlns:a16="http://schemas.microsoft.com/office/drawing/2014/main" id="{F3CF2ECC-7BDC-4165-B308-F3CC01699C08}"/>
                </a:ext>
              </a:extLst>
            </p:cNvPr>
            <p:cNvCxnSpPr>
              <a:cxnSpLocks/>
              <a:stCxn id="43" idx="2"/>
            </p:cNvCxnSpPr>
            <p:nvPr/>
          </p:nvCxnSpPr>
          <p:spPr>
            <a:xfrm>
              <a:off x="10229853" y="1827660"/>
              <a:ext cx="102" cy="511201"/>
            </a:xfrm>
            <a:prstGeom prst="straightConnector1">
              <a:avLst/>
            </a:prstGeom>
            <a:solidFill>
              <a:schemeClr val="bg2">
                <a:lumMod val="9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62" name="Straight Arrow Connector 61">
              <a:extLst>
                <a:ext uri="{FF2B5EF4-FFF2-40B4-BE49-F238E27FC236}">
                  <a16:creationId xmlns:a16="http://schemas.microsoft.com/office/drawing/2014/main" id="{9ABD3D19-AB9D-4D8B-B6B4-3E43F6F91210}"/>
                </a:ext>
              </a:extLst>
            </p:cNvPr>
            <p:cNvCxnSpPr>
              <a:cxnSpLocks/>
              <a:stCxn id="69" idx="2"/>
            </p:cNvCxnSpPr>
            <p:nvPr/>
          </p:nvCxnSpPr>
          <p:spPr>
            <a:xfrm>
              <a:off x="10229853" y="4362786"/>
              <a:ext cx="102" cy="410732"/>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63" name="Rectangle 62">
              <a:extLst>
                <a:ext uri="{FF2B5EF4-FFF2-40B4-BE49-F238E27FC236}">
                  <a16:creationId xmlns:a16="http://schemas.microsoft.com/office/drawing/2014/main" id="{9B238F03-0C6A-4E2D-9901-89EA13FC3809}"/>
                </a:ext>
              </a:extLst>
            </p:cNvPr>
            <p:cNvSpPr/>
            <p:nvPr/>
          </p:nvSpPr>
          <p:spPr>
            <a:xfrm>
              <a:off x="9521193" y="5060784"/>
              <a:ext cx="1417320" cy="50292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Health Trusts</a:t>
              </a:r>
            </a:p>
            <a:p>
              <a:pPr algn="ctr"/>
              <a:r>
                <a:rPr lang="en-US" sz="1000" dirty="0">
                  <a:solidFill>
                    <a:schemeClr val="tx1"/>
                  </a:solidFill>
                  <a:latin typeface="Arial" panose="020B0604020202020204" pitchFamily="34" charset="0"/>
                  <a:cs typeface="Arial" panose="020B0604020202020204" pitchFamily="34" charset="0"/>
                </a:rPr>
                <a:t>(48902)</a:t>
              </a:r>
            </a:p>
          </p:txBody>
        </p:sp>
        <p:sp>
          <p:nvSpPr>
            <p:cNvPr id="66" name="Rectangle 65">
              <a:extLst>
                <a:ext uri="{FF2B5EF4-FFF2-40B4-BE49-F238E27FC236}">
                  <a16:creationId xmlns:a16="http://schemas.microsoft.com/office/drawing/2014/main" id="{B1EAB2C7-266B-433B-8072-88F5E23B1A25}"/>
                </a:ext>
              </a:extLst>
            </p:cNvPr>
            <p:cNvSpPr/>
            <p:nvPr/>
          </p:nvSpPr>
          <p:spPr>
            <a:xfrm>
              <a:off x="4692971" y="3865273"/>
              <a:ext cx="1417320" cy="502920"/>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Cooperative Welfare</a:t>
              </a:r>
            </a:p>
            <a:p>
              <a:pPr algn="ctr"/>
              <a:r>
                <a:rPr lang="en-US" sz="1000" dirty="0">
                  <a:solidFill>
                    <a:schemeClr val="tx1"/>
                  </a:solidFill>
                  <a:latin typeface="Arial" panose="020B0604020202020204" pitchFamily="34" charset="0"/>
                  <a:cs typeface="Arial" panose="020B0604020202020204" pitchFamily="34" charset="0"/>
                </a:rPr>
                <a:t>(220)</a:t>
              </a:r>
            </a:p>
          </p:txBody>
        </p:sp>
        <p:cxnSp>
          <p:nvCxnSpPr>
            <p:cNvPr id="67" name="Straight Arrow Connector 66">
              <a:extLst>
                <a:ext uri="{FF2B5EF4-FFF2-40B4-BE49-F238E27FC236}">
                  <a16:creationId xmlns:a16="http://schemas.microsoft.com/office/drawing/2014/main" id="{CF5DA3CC-266A-46D9-9100-10A0CDD04DB2}"/>
                </a:ext>
              </a:extLst>
            </p:cNvPr>
            <p:cNvCxnSpPr>
              <a:cxnSpLocks/>
              <a:stCxn id="81" idx="2"/>
            </p:cNvCxnSpPr>
            <p:nvPr/>
          </p:nvCxnSpPr>
          <p:spPr>
            <a:xfrm flipH="1">
              <a:off x="5387340" y="3110945"/>
              <a:ext cx="14291" cy="415405"/>
            </a:xfrm>
            <a:prstGeom prst="straightConnector1">
              <a:avLst/>
            </a:prstGeom>
            <a:solidFill>
              <a:schemeClr val="bg2">
                <a:lumMod val="9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69" name="Rectangle 68">
              <a:extLst>
                <a:ext uri="{FF2B5EF4-FFF2-40B4-BE49-F238E27FC236}">
                  <a16:creationId xmlns:a16="http://schemas.microsoft.com/office/drawing/2014/main" id="{5F42552C-F87F-4976-94F0-4420F2EEF2FC}"/>
                </a:ext>
              </a:extLst>
            </p:cNvPr>
            <p:cNvSpPr/>
            <p:nvPr/>
          </p:nvSpPr>
          <p:spPr>
            <a:xfrm>
              <a:off x="9521193" y="3859866"/>
              <a:ext cx="1417320" cy="502920"/>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H&amp;W Trust Account</a:t>
              </a:r>
            </a:p>
            <a:p>
              <a:pPr algn="ctr"/>
              <a:r>
                <a:rPr lang="en-US" sz="1000" dirty="0">
                  <a:solidFill>
                    <a:schemeClr val="tx1"/>
                  </a:solidFill>
                  <a:latin typeface="Arial" panose="020B0604020202020204" pitchFamily="34" charset="0"/>
                  <a:cs typeface="Arial" panose="020B0604020202020204" pitchFamily="34" charset="0"/>
                </a:rPr>
                <a:t>(489)</a:t>
              </a:r>
            </a:p>
          </p:txBody>
        </p:sp>
        <p:cxnSp>
          <p:nvCxnSpPr>
            <p:cNvPr id="70" name="Straight Arrow Connector 69">
              <a:extLst>
                <a:ext uri="{FF2B5EF4-FFF2-40B4-BE49-F238E27FC236}">
                  <a16:creationId xmlns:a16="http://schemas.microsoft.com/office/drawing/2014/main" id="{9A1EFD40-4047-4539-B18F-5613BAEE3276}"/>
                </a:ext>
              </a:extLst>
            </p:cNvPr>
            <p:cNvCxnSpPr>
              <a:cxnSpLocks/>
              <a:stCxn id="60" idx="2"/>
            </p:cNvCxnSpPr>
            <p:nvPr/>
          </p:nvCxnSpPr>
          <p:spPr>
            <a:xfrm>
              <a:off x="10229853" y="3113606"/>
              <a:ext cx="102" cy="411267"/>
            </a:xfrm>
            <a:prstGeom prst="straightConnector1">
              <a:avLst/>
            </a:prstGeom>
            <a:solidFill>
              <a:schemeClr val="bg2">
                <a:lumMod val="9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id="{23E79D9B-0DE3-48DD-85DD-7253B1CF5F8A}"/>
                </a:ext>
              </a:extLst>
            </p:cNvPr>
            <p:cNvSpPr txBox="1"/>
            <p:nvPr/>
          </p:nvSpPr>
          <p:spPr>
            <a:xfrm>
              <a:off x="295275" y="142875"/>
              <a:ext cx="8999129" cy="738664"/>
            </a:xfrm>
            <a:prstGeom prst="rect">
              <a:avLst/>
            </a:prstGeom>
            <a:noFill/>
          </p:spPr>
          <p:txBody>
            <a:bodyPr wrap="square" rtlCol="0">
              <a:spAutoFit/>
            </a:bodyPr>
            <a:lstStyle/>
            <a:p>
              <a:r>
                <a:rPr lang="en-US" sz="4200" dirty="0">
                  <a:latin typeface="Arial" panose="020B0604020202020204" pitchFamily="34" charset="0"/>
                  <a:cs typeface="Arial" panose="020B0604020202020204" pitchFamily="34" charset="0"/>
                </a:rPr>
                <a:t>Fund Dimension – Dept. of H&amp;W</a:t>
              </a:r>
            </a:p>
          </p:txBody>
        </p:sp>
        <p:cxnSp>
          <p:nvCxnSpPr>
            <p:cNvPr id="48" name="Straight Connector 47">
              <a:extLst>
                <a:ext uri="{FF2B5EF4-FFF2-40B4-BE49-F238E27FC236}">
                  <a16:creationId xmlns:a16="http://schemas.microsoft.com/office/drawing/2014/main" id="{F2B52EAA-7EFA-4A20-BE12-0AD8396CA5BA}"/>
                </a:ext>
              </a:extLst>
            </p:cNvPr>
            <p:cNvCxnSpPr>
              <a:cxnSpLocks/>
            </p:cNvCxnSpPr>
            <p:nvPr/>
          </p:nvCxnSpPr>
          <p:spPr>
            <a:xfrm flipH="1">
              <a:off x="1216627" y="4930058"/>
              <a:ext cx="3669630"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30FFCCD1-91B1-4891-A5E4-7231D10322BB}"/>
                </a:ext>
              </a:extLst>
            </p:cNvPr>
            <p:cNvCxnSpPr/>
            <p:nvPr/>
          </p:nvCxnSpPr>
          <p:spPr>
            <a:xfrm flipH="1">
              <a:off x="1215050" y="3698507"/>
              <a:ext cx="3720034"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C1E2E359-38DD-4950-818D-F87C73043CAB}"/>
                </a:ext>
              </a:extLst>
            </p:cNvPr>
            <p:cNvCxnSpPr>
              <a:cxnSpLocks/>
            </p:cNvCxnSpPr>
            <p:nvPr/>
          </p:nvCxnSpPr>
          <p:spPr>
            <a:xfrm flipH="1">
              <a:off x="7633778" y="2462724"/>
              <a:ext cx="3311661"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DEF617FC-1A3F-46DE-8480-C6AE8E8B90D3}"/>
                </a:ext>
              </a:extLst>
            </p:cNvPr>
            <p:cNvCxnSpPr>
              <a:cxnSpLocks/>
            </p:cNvCxnSpPr>
            <p:nvPr/>
          </p:nvCxnSpPr>
          <p:spPr>
            <a:xfrm flipH="1">
              <a:off x="1925863" y="2459694"/>
              <a:ext cx="2506314"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45B1BFA5-88C2-4A56-9A60-3911196BC5A9}"/>
                </a:ext>
              </a:extLst>
            </p:cNvPr>
            <p:cNvCxnSpPr/>
            <p:nvPr/>
          </p:nvCxnSpPr>
          <p:spPr>
            <a:xfrm flipH="1">
              <a:off x="7218990" y="3698507"/>
              <a:ext cx="3720034"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FD7BE2CD-EA23-4FD5-9818-C5E11462BD4C}"/>
                </a:ext>
              </a:extLst>
            </p:cNvPr>
            <p:cNvCxnSpPr>
              <a:cxnSpLocks/>
            </p:cNvCxnSpPr>
            <p:nvPr/>
          </p:nvCxnSpPr>
          <p:spPr>
            <a:xfrm flipH="1">
              <a:off x="7273582" y="4930058"/>
              <a:ext cx="3664830"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grpSp>
      <p:sp>
        <p:nvSpPr>
          <p:cNvPr id="3" name="Slide Number Placeholder 2">
            <a:extLst>
              <a:ext uri="{FF2B5EF4-FFF2-40B4-BE49-F238E27FC236}">
                <a16:creationId xmlns:a16="http://schemas.microsoft.com/office/drawing/2014/main" id="{48C2904F-7499-4100-9C85-9724D1520118}"/>
              </a:ext>
            </a:extLst>
          </p:cNvPr>
          <p:cNvSpPr>
            <a:spLocks noGrp="1"/>
          </p:cNvSpPr>
          <p:nvPr>
            <p:ph type="sldNum" sz="quarter" idx="16"/>
          </p:nvPr>
        </p:nvSpPr>
        <p:spPr/>
        <p:txBody>
          <a:bodyPr/>
          <a:lstStyle/>
          <a:p>
            <a:fld id="{DE393ED9-3FAE-4C9F-B5CF-D8F31E5991EB}" type="slidenum">
              <a:rPr lang="en-US" smtClean="0"/>
              <a:pPr/>
              <a:t>19</a:t>
            </a:fld>
            <a:endParaRPr lang="en-US" dirty="0"/>
          </a:p>
        </p:txBody>
      </p:sp>
    </p:spTree>
    <p:extLst>
      <p:ext uri="{BB962C8B-B14F-4D97-AF65-F5344CB8AC3E}">
        <p14:creationId xmlns:p14="http://schemas.microsoft.com/office/powerpoint/2010/main" val="2665338950"/>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4DD0218-9C15-4584-B930-3880D04C13E9}"/>
              </a:ext>
            </a:extLst>
          </p:cNvPr>
          <p:cNvSpPr txBox="1"/>
          <p:nvPr/>
        </p:nvSpPr>
        <p:spPr>
          <a:xfrm>
            <a:off x="254000" y="152400"/>
            <a:ext cx="11663680" cy="738664"/>
          </a:xfrm>
          <a:prstGeom prst="rect">
            <a:avLst/>
          </a:prstGeom>
          <a:noFill/>
        </p:spPr>
        <p:txBody>
          <a:bodyPr wrap="square" rtlCol="0">
            <a:spAutoFit/>
          </a:bodyPr>
          <a:lstStyle/>
          <a:p>
            <a:r>
              <a:rPr lang="en-US" sz="4200" dirty="0">
                <a:latin typeface="Arial" panose="020B0604020202020204" pitchFamily="34" charset="0"/>
                <a:cs typeface="Arial" panose="020B0604020202020204" pitchFamily="34" charset="0"/>
              </a:rPr>
              <a:t>Why We Are Here Today</a:t>
            </a:r>
          </a:p>
        </p:txBody>
      </p:sp>
      <p:sp>
        <p:nvSpPr>
          <p:cNvPr id="2" name="Slide Number Placeholder 1">
            <a:extLst>
              <a:ext uri="{FF2B5EF4-FFF2-40B4-BE49-F238E27FC236}">
                <a16:creationId xmlns:a16="http://schemas.microsoft.com/office/drawing/2014/main" id="{AD022635-65FD-435E-B316-CF583F9A46B8}"/>
              </a:ext>
            </a:extLst>
          </p:cNvPr>
          <p:cNvSpPr>
            <a:spLocks noGrp="1"/>
          </p:cNvSpPr>
          <p:nvPr>
            <p:ph type="sldNum" sz="quarter" idx="16"/>
          </p:nvPr>
        </p:nvSpPr>
        <p:spPr>
          <a:xfrm>
            <a:off x="8610600" y="6457950"/>
            <a:ext cx="2743200" cy="365125"/>
          </a:xfrm>
        </p:spPr>
        <p:txBody>
          <a:bodyPr/>
          <a:lstStyle/>
          <a:p>
            <a:fld id="{DE393ED9-3FAE-4C9F-B5CF-D8F31E5991EB}" type="slidenum">
              <a:rPr lang="en-US" smtClean="0"/>
              <a:pPr/>
              <a:t>2</a:t>
            </a:fld>
            <a:endParaRPr lang="en-US" dirty="0"/>
          </a:p>
        </p:txBody>
      </p:sp>
      <p:sp>
        <p:nvSpPr>
          <p:cNvPr id="3" name="TextBox 2">
            <a:extLst>
              <a:ext uri="{FF2B5EF4-FFF2-40B4-BE49-F238E27FC236}">
                <a16:creationId xmlns:a16="http://schemas.microsoft.com/office/drawing/2014/main" id="{B13EB5C0-5D29-407B-A69E-45E26F92BC01}"/>
              </a:ext>
            </a:extLst>
          </p:cNvPr>
          <p:cNvSpPr txBox="1"/>
          <p:nvPr/>
        </p:nvSpPr>
        <p:spPr>
          <a:xfrm>
            <a:off x="477520" y="1391920"/>
            <a:ext cx="9682480" cy="2585323"/>
          </a:xfrm>
          <a:prstGeom prst="rect">
            <a:avLst/>
          </a:prstGeom>
          <a:noFill/>
        </p:spPr>
        <p:txBody>
          <a:bodyPr wrap="square" rtlCol="0">
            <a:spAutoFit/>
          </a:bodyPr>
          <a:lstStyle/>
          <a:p>
            <a:pPr marL="285750" indent="-285750">
              <a:buFont typeface="Wingdings" panose="05000000000000000000" pitchFamily="2" charset="2"/>
              <a:buChar char="Ø"/>
            </a:pPr>
            <a:r>
              <a:rPr lang="en-US" sz="2400" dirty="0">
                <a:latin typeface="Arial" panose="020B0604020202020204" pitchFamily="34" charset="0"/>
                <a:cs typeface="Arial" panose="020B0604020202020204" pitchFamily="34" charset="0"/>
              </a:rPr>
              <a:t>Chart of Accounts (COA) redesign overview</a:t>
            </a:r>
          </a:p>
          <a:p>
            <a:pPr marL="285750" indent="-285750">
              <a:buFont typeface="Wingdings" panose="05000000000000000000" pitchFamily="2" charset="2"/>
              <a:buChar char="Ø"/>
            </a:pPr>
            <a:r>
              <a:rPr lang="en-US" sz="2400" dirty="0">
                <a:latin typeface="Arial" panose="020B0604020202020204" pitchFamily="34" charset="0"/>
                <a:cs typeface="Arial" panose="020B0604020202020204" pitchFamily="34" charset="0"/>
              </a:rPr>
              <a:t>Introduce the new State of Idaho COA</a:t>
            </a:r>
          </a:p>
          <a:p>
            <a:pPr marL="285750" indent="-285750">
              <a:buFont typeface="Wingdings" panose="05000000000000000000" pitchFamily="2" charset="2"/>
              <a:buChar char="Ø"/>
            </a:pPr>
            <a:r>
              <a:rPr lang="en-US" sz="2400" dirty="0">
                <a:latin typeface="Arial" panose="020B0604020202020204" pitchFamily="34" charset="0"/>
                <a:cs typeface="Arial" panose="020B0604020202020204" pitchFamily="34" charset="0"/>
              </a:rPr>
              <a:t>Begin the socialization process of the new COA</a:t>
            </a:r>
          </a:p>
          <a:p>
            <a:pPr marL="285750" indent="-285750">
              <a:buFont typeface="Wingdings" panose="05000000000000000000" pitchFamily="2" charset="2"/>
              <a:buChar char="Ø"/>
            </a:pPr>
            <a:r>
              <a:rPr lang="en-US" sz="2400" dirty="0">
                <a:latin typeface="Arial" panose="020B0604020202020204" pitchFamily="34" charset="0"/>
                <a:cs typeface="Arial" panose="020B0604020202020204" pitchFamily="34" charset="0"/>
              </a:rPr>
              <a:t>Kickoff the COA labs</a:t>
            </a:r>
          </a:p>
          <a:p>
            <a:pPr marL="285750" indent="-285750">
              <a:buFont typeface="Wingdings" panose="05000000000000000000" pitchFamily="2" charset="2"/>
              <a:buChar char="Ø"/>
            </a:pPr>
            <a:r>
              <a:rPr lang="en-US" sz="2400" dirty="0">
                <a:latin typeface="Arial" panose="020B0604020202020204" pitchFamily="34" charset="0"/>
                <a:cs typeface="Arial" panose="020B0604020202020204" pitchFamily="34" charset="0"/>
              </a:rPr>
              <a:t>Provide tools for the agency COA build-outs</a:t>
            </a:r>
          </a:p>
          <a:p>
            <a:pPr marL="285750" indent="-285750">
              <a:buFont typeface="Wingdings" panose="05000000000000000000" pitchFamily="2" charset="2"/>
              <a:buChar char="Ø"/>
            </a:pPr>
            <a:r>
              <a:rPr lang="en-US" sz="2400" dirty="0">
                <a:latin typeface="Arial" panose="020B0604020202020204" pitchFamily="34" charset="0"/>
                <a:cs typeface="Arial" panose="020B0604020202020204" pitchFamily="34" charset="0"/>
              </a:rPr>
              <a:t>Introduce agency build-out timeline and submission procedures</a:t>
            </a:r>
          </a:p>
          <a:p>
            <a:endParaRPr lang="en-US" dirty="0"/>
          </a:p>
        </p:txBody>
      </p:sp>
    </p:spTree>
    <p:extLst>
      <p:ext uri="{BB962C8B-B14F-4D97-AF65-F5344CB8AC3E}">
        <p14:creationId xmlns:p14="http://schemas.microsoft.com/office/powerpoint/2010/main" val="1528752200"/>
      </p:ext>
    </p:extLst>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D6A3C292-CE82-4F94-ADF7-9569D65A1C78}"/>
              </a:ext>
            </a:extLst>
          </p:cNvPr>
          <p:cNvGrpSpPr/>
          <p:nvPr/>
        </p:nvGrpSpPr>
        <p:grpSpPr>
          <a:xfrm>
            <a:off x="158719" y="142875"/>
            <a:ext cx="11738006" cy="6128731"/>
            <a:chOff x="158719" y="142875"/>
            <a:chExt cx="11738006" cy="6128731"/>
          </a:xfrm>
        </p:grpSpPr>
        <p:sp>
          <p:nvSpPr>
            <p:cNvPr id="93" name="Rectangle 92">
              <a:extLst>
                <a:ext uri="{FF2B5EF4-FFF2-40B4-BE49-F238E27FC236}">
                  <a16:creationId xmlns:a16="http://schemas.microsoft.com/office/drawing/2014/main" id="{0E934E35-B029-4040-A5AF-5CD684461C2B}"/>
                </a:ext>
              </a:extLst>
            </p:cNvPr>
            <p:cNvSpPr/>
            <p:nvPr/>
          </p:nvSpPr>
          <p:spPr>
            <a:xfrm>
              <a:off x="6450575" y="1734865"/>
              <a:ext cx="1078992" cy="557784"/>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Program 1</a:t>
              </a:r>
            </a:p>
          </p:txBody>
        </p:sp>
        <p:sp>
          <p:nvSpPr>
            <p:cNvPr id="94" name="Rectangle 93">
              <a:extLst>
                <a:ext uri="{FF2B5EF4-FFF2-40B4-BE49-F238E27FC236}">
                  <a16:creationId xmlns:a16="http://schemas.microsoft.com/office/drawing/2014/main" id="{2A956BE9-364A-4D29-867A-930DBCC23A15}"/>
                </a:ext>
              </a:extLst>
            </p:cNvPr>
            <p:cNvSpPr/>
            <p:nvPr/>
          </p:nvSpPr>
          <p:spPr>
            <a:xfrm>
              <a:off x="7844750" y="1734865"/>
              <a:ext cx="1078992" cy="557784"/>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Program 2</a:t>
              </a:r>
            </a:p>
          </p:txBody>
        </p:sp>
        <p:sp>
          <p:nvSpPr>
            <p:cNvPr id="95" name="Rectangle 94">
              <a:extLst>
                <a:ext uri="{FF2B5EF4-FFF2-40B4-BE49-F238E27FC236}">
                  <a16:creationId xmlns:a16="http://schemas.microsoft.com/office/drawing/2014/main" id="{5F6A4928-362E-4F33-8E6C-E82B53F51D2B}"/>
                </a:ext>
              </a:extLst>
            </p:cNvPr>
            <p:cNvSpPr/>
            <p:nvPr/>
          </p:nvSpPr>
          <p:spPr>
            <a:xfrm>
              <a:off x="9237768" y="1734865"/>
              <a:ext cx="1078992" cy="557784"/>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Program 3</a:t>
              </a:r>
            </a:p>
          </p:txBody>
        </p:sp>
        <p:sp>
          <p:nvSpPr>
            <p:cNvPr id="99" name="Rectangle 98">
              <a:extLst>
                <a:ext uri="{FF2B5EF4-FFF2-40B4-BE49-F238E27FC236}">
                  <a16:creationId xmlns:a16="http://schemas.microsoft.com/office/drawing/2014/main" id="{4390DD44-FB60-4A1E-B117-1E440781584F}"/>
                </a:ext>
              </a:extLst>
            </p:cNvPr>
            <p:cNvSpPr/>
            <p:nvPr/>
          </p:nvSpPr>
          <p:spPr>
            <a:xfrm>
              <a:off x="6450575" y="3072700"/>
              <a:ext cx="1078992" cy="557784"/>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Sub-level 1</a:t>
              </a:r>
            </a:p>
          </p:txBody>
        </p:sp>
        <p:cxnSp>
          <p:nvCxnSpPr>
            <p:cNvPr id="102" name="Straight Arrow Connector 101">
              <a:extLst>
                <a:ext uri="{FF2B5EF4-FFF2-40B4-BE49-F238E27FC236}">
                  <a16:creationId xmlns:a16="http://schemas.microsoft.com/office/drawing/2014/main" id="{0B15F70A-C60D-496D-AB86-DB97484D5E73}"/>
                </a:ext>
              </a:extLst>
            </p:cNvPr>
            <p:cNvCxnSpPr>
              <a:cxnSpLocks/>
            </p:cNvCxnSpPr>
            <p:nvPr/>
          </p:nvCxnSpPr>
          <p:spPr>
            <a:xfrm>
              <a:off x="6986195" y="2292649"/>
              <a:ext cx="0" cy="365760"/>
            </a:xfrm>
            <a:prstGeom prst="straightConnector1">
              <a:avLst/>
            </a:prstGeom>
            <a:solidFill>
              <a:schemeClr val="accent5">
                <a:lumMod val="20000"/>
                <a:lumOff val="8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97" name="Rectangle 96">
              <a:extLst>
                <a:ext uri="{FF2B5EF4-FFF2-40B4-BE49-F238E27FC236}">
                  <a16:creationId xmlns:a16="http://schemas.microsoft.com/office/drawing/2014/main" id="{D9D55928-A3C3-453C-9387-30A205B7BC17}"/>
                </a:ext>
              </a:extLst>
            </p:cNvPr>
            <p:cNvSpPr/>
            <p:nvPr/>
          </p:nvSpPr>
          <p:spPr>
            <a:xfrm>
              <a:off x="7844750" y="3075555"/>
              <a:ext cx="1078992" cy="557784"/>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Sub-level 1</a:t>
              </a:r>
            </a:p>
          </p:txBody>
        </p:sp>
        <p:cxnSp>
          <p:nvCxnSpPr>
            <p:cNvPr id="103" name="Straight Arrow Connector 102">
              <a:extLst>
                <a:ext uri="{FF2B5EF4-FFF2-40B4-BE49-F238E27FC236}">
                  <a16:creationId xmlns:a16="http://schemas.microsoft.com/office/drawing/2014/main" id="{29415C10-CCD1-43C0-9CD5-6EFF2696A753}"/>
                </a:ext>
              </a:extLst>
            </p:cNvPr>
            <p:cNvCxnSpPr>
              <a:cxnSpLocks/>
            </p:cNvCxnSpPr>
            <p:nvPr/>
          </p:nvCxnSpPr>
          <p:spPr>
            <a:xfrm>
              <a:off x="8384246" y="2292649"/>
              <a:ext cx="1" cy="365760"/>
            </a:xfrm>
            <a:prstGeom prst="straightConnector1">
              <a:avLst/>
            </a:prstGeom>
            <a:solidFill>
              <a:schemeClr val="accent5">
                <a:lumMod val="20000"/>
                <a:lumOff val="8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96" name="Rectangle 95">
              <a:extLst>
                <a:ext uri="{FF2B5EF4-FFF2-40B4-BE49-F238E27FC236}">
                  <a16:creationId xmlns:a16="http://schemas.microsoft.com/office/drawing/2014/main" id="{0C7BE95B-6864-489B-8CAF-7E2694A817F3}"/>
                </a:ext>
              </a:extLst>
            </p:cNvPr>
            <p:cNvSpPr/>
            <p:nvPr/>
          </p:nvSpPr>
          <p:spPr>
            <a:xfrm>
              <a:off x="9237768" y="3078410"/>
              <a:ext cx="1078992" cy="557784"/>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Sub-level 1</a:t>
              </a:r>
            </a:p>
          </p:txBody>
        </p:sp>
        <p:cxnSp>
          <p:nvCxnSpPr>
            <p:cNvPr id="104" name="Straight Arrow Connector 103">
              <a:extLst>
                <a:ext uri="{FF2B5EF4-FFF2-40B4-BE49-F238E27FC236}">
                  <a16:creationId xmlns:a16="http://schemas.microsoft.com/office/drawing/2014/main" id="{B4E93C79-8838-493D-8478-CB98DF16B84F}"/>
                </a:ext>
              </a:extLst>
            </p:cNvPr>
            <p:cNvCxnSpPr>
              <a:cxnSpLocks/>
            </p:cNvCxnSpPr>
            <p:nvPr/>
          </p:nvCxnSpPr>
          <p:spPr>
            <a:xfrm>
              <a:off x="9777264" y="2292649"/>
              <a:ext cx="0" cy="365760"/>
            </a:xfrm>
            <a:prstGeom prst="straightConnector1">
              <a:avLst/>
            </a:prstGeom>
            <a:solidFill>
              <a:schemeClr val="accent5">
                <a:lumMod val="20000"/>
                <a:lumOff val="8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101" name="Rectangle 100">
              <a:extLst>
                <a:ext uri="{FF2B5EF4-FFF2-40B4-BE49-F238E27FC236}">
                  <a16:creationId xmlns:a16="http://schemas.microsoft.com/office/drawing/2014/main" id="{4E6287C3-78A1-47F1-A742-75045BEDCD81}"/>
                </a:ext>
              </a:extLst>
            </p:cNvPr>
            <p:cNvSpPr/>
            <p:nvPr/>
          </p:nvSpPr>
          <p:spPr>
            <a:xfrm>
              <a:off x="6450575" y="4351279"/>
              <a:ext cx="1078992" cy="557784"/>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Sub-level 2</a:t>
              </a:r>
            </a:p>
          </p:txBody>
        </p:sp>
        <p:cxnSp>
          <p:nvCxnSpPr>
            <p:cNvPr id="105" name="Straight Arrow Connector 104">
              <a:extLst>
                <a:ext uri="{FF2B5EF4-FFF2-40B4-BE49-F238E27FC236}">
                  <a16:creationId xmlns:a16="http://schemas.microsoft.com/office/drawing/2014/main" id="{634BEF69-6AF4-40A9-8EFF-094DC906A6F4}"/>
                </a:ext>
              </a:extLst>
            </p:cNvPr>
            <p:cNvCxnSpPr>
              <a:cxnSpLocks/>
            </p:cNvCxnSpPr>
            <p:nvPr/>
          </p:nvCxnSpPr>
          <p:spPr>
            <a:xfrm flipH="1">
              <a:off x="6989492" y="3630484"/>
              <a:ext cx="1158" cy="365760"/>
            </a:xfrm>
            <a:prstGeom prst="straightConnector1">
              <a:avLst/>
            </a:prstGeom>
            <a:solidFill>
              <a:schemeClr val="accent5">
                <a:lumMod val="20000"/>
                <a:lumOff val="8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100" name="Rectangle 99">
              <a:extLst>
                <a:ext uri="{FF2B5EF4-FFF2-40B4-BE49-F238E27FC236}">
                  <a16:creationId xmlns:a16="http://schemas.microsoft.com/office/drawing/2014/main" id="{0C6C7C42-F882-45D5-AEBA-198C1221DE25}"/>
                </a:ext>
              </a:extLst>
            </p:cNvPr>
            <p:cNvSpPr/>
            <p:nvPr/>
          </p:nvSpPr>
          <p:spPr>
            <a:xfrm>
              <a:off x="7844750" y="4349112"/>
              <a:ext cx="1078992" cy="557784"/>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Sub-level 2</a:t>
              </a:r>
            </a:p>
          </p:txBody>
        </p:sp>
        <p:cxnSp>
          <p:nvCxnSpPr>
            <p:cNvPr id="106" name="Straight Arrow Connector 105">
              <a:extLst>
                <a:ext uri="{FF2B5EF4-FFF2-40B4-BE49-F238E27FC236}">
                  <a16:creationId xmlns:a16="http://schemas.microsoft.com/office/drawing/2014/main" id="{D70E176D-F23F-4E4D-8EBF-D3D008EDCA78}"/>
                </a:ext>
              </a:extLst>
            </p:cNvPr>
            <p:cNvCxnSpPr>
              <a:cxnSpLocks/>
            </p:cNvCxnSpPr>
            <p:nvPr/>
          </p:nvCxnSpPr>
          <p:spPr>
            <a:xfrm>
              <a:off x="8384246" y="3633339"/>
              <a:ext cx="1" cy="366964"/>
            </a:xfrm>
            <a:prstGeom prst="straightConnector1">
              <a:avLst/>
            </a:prstGeom>
            <a:solidFill>
              <a:schemeClr val="accent5">
                <a:lumMod val="20000"/>
                <a:lumOff val="8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98" name="Rectangle 97">
              <a:extLst>
                <a:ext uri="{FF2B5EF4-FFF2-40B4-BE49-F238E27FC236}">
                  <a16:creationId xmlns:a16="http://schemas.microsoft.com/office/drawing/2014/main" id="{247B8E77-8808-47B2-87B1-AAD3CABA5403}"/>
                </a:ext>
              </a:extLst>
            </p:cNvPr>
            <p:cNvSpPr/>
            <p:nvPr/>
          </p:nvSpPr>
          <p:spPr>
            <a:xfrm>
              <a:off x="9237768" y="4350195"/>
              <a:ext cx="1078992" cy="557784"/>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Sub-level 2</a:t>
              </a:r>
            </a:p>
          </p:txBody>
        </p:sp>
        <p:cxnSp>
          <p:nvCxnSpPr>
            <p:cNvPr id="107" name="Straight Arrow Connector 106">
              <a:extLst>
                <a:ext uri="{FF2B5EF4-FFF2-40B4-BE49-F238E27FC236}">
                  <a16:creationId xmlns:a16="http://schemas.microsoft.com/office/drawing/2014/main" id="{8F52B075-B5FF-4390-B088-84B72EA4CA16}"/>
                </a:ext>
              </a:extLst>
            </p:cNvPr>
            <p:cNvCxnSpPr>
              <a:cxnSpLocks/>
            </p:cNvCxnSpPr>
            <p:nvPr/>
          </p:nvCxnSpPr>
          <p:spPr>
            <a:xfrm>
              <a:off x="9775457" y="3636194"/>
              <a:ext cx="3614" cy="365760"/>
            </a:xfrm>
            <a:prstGeom prst="straightConnector1">
              <a:avLst/>
            </a:prstGeom>
            <a:solidFill>
              <a:schemeClr val="accent5">
                <a:lumMod val="20000"/>
                <a:lumOff val="8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108" name="Rectangle 107">
              <a:extLst>
                <a:ext uri="{FF2B5EF4-FFF2-40B4-BE49-F238E27FC236}">
                  <a16:creationId xmlns:a16="http://schemas.microsoft.com/office/drawing/2014/main" id="{8E44B798-4B98-42B3-9A93-E6500BA0BB40}"/>
                </a:ext>
              </a:extLst>
            </p:cNvPr>
            <p:cNvSpPr/>
            <p:nvPr/>
          </p:nvSpPr>
          <p:spPr>
            <a:xfrm>
              <a:off x="6450575" y="5606116"/>
              <a:ext cx="1078992" cy="557784"/>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Arial" panose="020B0604020202020204" pitchFamily="34" charset="0"/>
                  <a:cs typeface="Arial" panose="020B0604020202020204" pitchFamily="34" charset="0"/>
                </a:rPr>
                <a:t>Posting Level</a:t>
              </a:r>
            </a:p>
          </p:txBody>
        </p:sp>
        <p:cxnSp>
          <p:nvCxnSpPr>
            <p:cNvPr id="111" name="Straight Arrow Connector 110">
              <a:extLst>
                <a:ext uri="{FF2B5EF4-FFF2-40B4-BE49-F238E27FC236}">
                  <a16:creationId xmlns:a16="http://schemas.microsoft.com/office/drawing/2014/main" id="{C312FBD9-4E71-4B85-8A2A-5FD9C8E12884}"/>
                </a:ext>
              </a:extLst>
            </p:cNvPr>
            <p:cNvCxnSpPr>
              <a:cxnSpLocks/>
            </p:cNvCxnSpPr>
            <p:nvPr/>
          </p:nvCxnSpPr>
          <p:spPr>
            <a:xfrm flipH="1">
              <a:off x="6986775" y="4918584"/>
              <a:ext cx="0" cy="365760"/>
            </a:xfrm>
            <a:prstGeom prst="straightConnector1">
              <a:avLst/>
            </a:prstGeom>
            <a:solidFill>
              <a:srgbClr val="002060"/>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109" name="Rectangle 108">
              <a:extLst>
                <a:ext uri="{FF2B5EF4-FFF2-40B4-BE49-F238E27FC236}">
                  <a16:creationId xmlns:a16="http://schemas.microsoft.com/office/drawing/2014/main" id="{3C592ED9-F688-4340-A5FE-684EB95FA5D8}"/>
                </a:ext>
              </a:extLst>
            </p:cNvPr>
            <p:cNvSpPr/>
            <p:nvPr/>
          </p:nvSpPr>
          <p:spPr>
            <a:xfrm>
              <a:off x="7844750" y="5606116"/>
              <a:ext cx="1078992" cy="557784"/>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Arial" panose="020B0604020202020204" pitchFamily="34" charset="0"/>
                  <a:cs typeface="Arial" panose="020B0604020202020204" pitchFamily="34" charset="0"/>
                </a:rPr>
                <a:t>Posting Level</a:t>
              </a:r>
            </a:p>
          </p:txBody>
        </p:sp>
        <p:cxnSp>
          <p:nvCxnSpPr>
            <p:cNvPr id="112" name="Straight Arrow Connector 111">
              <a:extLst>
                <a:ext uri="{FF2B5EF4-FFF2-40B4-BE49-F238E27FC236}">
                  <a16:creationId xmlns:a16="http://schemas.microsoft.com/office/drawing/2014/main" id="{D7FDF2D3-3B84-4299-A508-473E9C66F12E}"/>
                </a:ext>
              </a:extLst>
            </p:cNvPr>
            <p:cNvCxnSpPr>
              <a:cxnSpLocks/>
            </p:cNvCxnSpPr>
            <p:nvPr/>
          </p:nvCxnSpPr>
          <p:spPr>
            <a:xfrm>
              <a:off x="8379142" y="4916417"/>
              <a:ext cx="0" cy="365760"/>
            </a:xfrm>
            <a:prstGeom prst="straightConnector1">
              <a:avLst/>
            </a:prstGeom>
            <a:solidFill>
              <a:srgbClr val="002060"/>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110" name="Rectangle 109">
              <a:extLst>
                <a:ext uri="{FF2B5EF4-FFF2-40B4-BE49-F238E27FC236}">
                  <a16:creationId xmlns:a16="http://schemas.microsoft.com/office/drawing/2014/main" id="{50AFA9FE-10F9-4342-9C47-D0178273F781}"/>
                </a:ext>
              </a:extLst>
            </p:cNvPr>
            <p:cNvSpPr/>
            <p:nvPr/>
          </p:nvSpPr>
          <p:spPr>
            <a:xfrm>
              <a:off x="9237768" y="5606116"/>
              <a:ext cx="1078992" cy="557784"/>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Arial" panose="020B0604020202020204" pitchFamily="34" charset="0"/>
                  <a:cs typeface="Arial" panose="020B0604020202020204" pitchFamily="34" charset="0"/>
                </a:rPr>
                <a:t>Posting Level</a:t>
              </a:r>
            </a:p>
          </p:txBody>
        </p:sp>
        <p:cxnSp>
          <p:nvCxnSpPr>
            <p:cNvPr id="113" name="Straight Arrow Connector 112">
              <a:extLst>
                <a:ext uri="{FF2B5EF4-FFF2-40B4-BE49-F238E27FC236}">
                  <a16:creationId xmlns:a16="http://schemas.microsoft.com/office/drawing/2014/main" id="{45DAF383-1543-4A27-9BAF-BB471A3ECCAC}"/>
                </a:ext>
              </a:extLst>
            </p:cNvPr>
            <p:cNvCxnSpPr>
              <a:cxnSpLocks/>
            </p:cNvCxnSpPr>
            <p:nvPr/>
          </p:nvCxnSpPr>
          <p:spPr>
            <a:xfrm>
              <a:off x="9775457" y="4907979"/>
              <a:ext cx="3614" cy="366824"/>
            </a:xfrm>
            <a:prstGeom prst="straightConnector1">
              <a:avLst/>
            </a:prstGeom>
            <a:solidFill>
              <a:srgbClr val="002060"/>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114" name="TextBox 113">
              <a:extLst>
                <a:ext uri="{FF2B5EF4-FFF2-40B4-BE49-F238E27FC236}">
                  <a16:creationId xmlns:a16="http://schemas.microsoft.com/office/drawing/2014/main" id="{41AA581F-5379-49FA-AD15-E84D8D5EB4CC}"/>
                </a:ext>
              </a:extLst>
            </p:cNvPr>
            <p:cNvSpPr txBox="1"/>
            <p:nvPr/>
          </p:nvSpPr>
          <p:spPr>
            <a:xfrm>
              <a:off x="6885354" y="1419278"/>
              <a:ext cx="3243384"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1 (</a:t>
              </a:r>
              <a:r>
                <a:rPr lang="en-US" sz="1400" b="1" i="1" dirty="0">
                  <a:solidFill>
                    <a:srgbClr val="002060"/>
                  </a:solidFill>
                  <a:latin typeface="Arial" panose="020B0604020202020204" pitchFamily="34" charset="0"/>
                  <a:cs typeface="Arial" panose="020B0604020202020204" pitchFamily="34" charset="0"/>
                </a:rPr>
                <a:t>Program Level 1</a:t>
              </a:r>
              <a:r>
                <a:rPr lang="en-US" sz="1400" b="1" dirty="0">
                  <a:solidFill>
                    <a:srgbClr val="002060"/>
                  </a:solidFill>
                  <a:latin typeface="Arial" panose="020B0604020202020204" pitchFamily="34" charset="0"/>
                  <a:cs typeface="Arial" panose="020B0604020202020204" pitchFamily="34" charset="0"/>
                </a:rPr>
                <a:t>)</a:t>
              </a:r>
            </a:p>
            <a:p>
              <a:endParaRPr lang="en-US" sz="1400" dirty="0"/>
            </a:p>
          </p:txBody>
        </p:sp>
        <p:sp>
          <p:nvSpPr>
            <p:cNvPr id="115" name="TextBox 114">
              <a:extLst>
                <a:ext uri="{FF2B5EF4-FFF2-40B4-BE49-F238E27FC236}">
                  <a16:creationId xmlns:a16="http://schemas.microsoft.com/office/drawing/2014/main" id="{C28B540E-BBDC-46A8-A76B-1CAB520F1437}"/>
                </a:ext>
              </a:extLst>
            </p:cNvPr>
            <p:cNvSpPr txBox="1"/>
            <p:nvPr/>
          </p:nvSpPr>
          <p:spPr>
            <a:xfrm>
              <a:off x="7119280" y="5299384"/>
              <a:ext cx="2548342"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Posting Level</a:t>
              </a:r>
            </a:p>
            <a:p>
              <a:endParaRPr lang="en-US" sz="1400" dirty="0"/>
            </a:p>
          </p:txBody>
        </p:sp>
        <p:sp>
          <p:nvSpPr>
            <p:cNvPr id="116" name="TextBox 115">
              <a:extLst>
                <a:ext uri="{FF2B5EF4-FFF2-40B4-BE49-F238E27FC236}">
                  <a16:creationId xmlns:a16="http://schemas.microsoft.com/office/drawing/2014/main" id="{C2015C64-92C6-4026-A6BE-18195956AE3A}"/>
                </a:ext>
              </a:extLst>
            </p:cNvPr>
            <p:cNvSpPr txBox="1"/>
            <p:nvPr/>
          </p:nvSpPr>
          <p:spPr>
            <a:xfrm>
              <a:off x="6769341" y="4039110"/>
              <a:ext cx="3236789"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3 (</a:t>
              </a:r>
              <a:r>
                <a:rPr lang="en-US" sz="1400" b="1" i="1" dirty="0">
                  <a:solidFill>
                    <a:srgbClr val="002060"/>
                  </a:solidFill>
                  <a:latin typeface="Arial" panose="020B0604020202020204" pitchFamily="34" charset="0"/>
                  <a:cs typeface="Arial" panose="020B0604020202020204" pitchFamily="34" charset="0"/>
                </a:rPr>
                <a:t>Program Level 3)</a:t>
              </a:r>
              <a:endParaRPr lang="en-US" sz="1400" b="1" dirty="0">
                <a:solidFill>
                  <a:srgbClr val="002060"/>
                </a:solidFill>
                <a:latin typeface="Arial" panose="020B0604020202020204" pitchFamily="34" charset="0"/>
                <a:cs typeface="Arial" panose="020B0604020202020204" pitchFamily="34" charset="0"/>
              </a:endParaRPr>
            </a:p>
            <a:p>
              <a:endParaRPr lang="en-US" sz="1400" dirty="0"/>
            </a:p>
          </p:txBody>
        </p:sp>
        <p:sp>
          <p:nvSpPr>
            <p:cNvPr id="117" name="TextBox 116">
              <a:extLst>
                <a:ext uri="{FF2B5EF4-FFF2-40B4-BE49-F238E27FC236}">
                  <a16:creationId xmlns:a16="http://schemas.microsoft.com/office/drawing/2014/main" id="{59817A17-EEEE-47A6-9F4B-9033E40CFF60}"/>
                </a:ext>
              </a:extLst>
            </p:cNvPr>
            <p:cNvSpPr txBox="1"/>
            <p:nvPr/>
          </p:nvSpPr>
          <p:spPr>
            <a:xfrm>
              <a:off x="6775946" y="2718416"/>
              <a:ext cx="3236789"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2 (</a:t>
              </a:r>
              <a:r>
                <a:rPr lang="en-US" sz="1400" b="1" i="1" dirty="0">
                  <a:solidFill>
                    <a:srgbClr val="002060"/>
                  </a:solidFill>
                  <a:latin typeface="Arial" panose="020B0604020202020204" pitchFamily="34" charset="0"/>
                  <a:cs typeface="Arial" panose="020B0604020202020204" pitchFamily="34" charset="0"/>
                </a:rPr>
                <a:t>Program Level 2)</a:t>
              </a:r>
              <a:endParaRPr lang="en-US" sz="1400" b="1" dirty="0">
                <a:solidFill>
                  <a:srgbClr val="002060"/>
                </a:solidFill>
                <a:latin typeface="Arial" panose="020B0604020202020204" pitchFamily="34" charset="0"/>
                <a:cs typeface="Arial" panose="020B0604020202020204" pitchFamily="34" charset="0"/>
              </a:endParaRPr>
            </a:p>
            <a:p>
              <a:endParaRPr lang="en-US" sz="1400" dirty="0"/>
            </a:p>
          </p:txBody>
        </p:sp>
        <p:sp>
          <p:nvSpPr>
            <p:cNvPr id="81" name="TextBox 80">
              <a:extLst>
                <a:ext uri="{FF2B5EF4-FFF2-40B4-BE49-F238E27FC236}">
                  <a16:creationId xmlns:a16="http://schemas.microsoft.com/office/drawing/2014/main" id="{92071A85-4192-4176-9926-2DB7140F5918}"/>
                </a:ext>
              </a:extLst>
            </p:cNvPr>
            <p:cNvSpPr txBox="1"/>
            <p:nvPr/>
          </p:nvSpPr>
          <p:spPr>
            <a:xfrm>
              <a:off x="295275" y="142875"/>
              <a:ext cx="7605517" cy="738664"/>
            </a:xfrm>
            <a:prstGeom prst="rect">
              <a:avLst/>
            </a:prstGeom>
            <a:noFill/>
          </p:spPr>
          <p:txBody>
            <a:bodyPr wrap="square" rtlCol="0">
              <a:spAutoFit/>
            </a:bodyPr>
            <a:lstStyle/>
            <a:p>
              <a:r>
                <a:rPr lang="en-US" sz="4200" dirty="0">
                  <a:latin typeface="Arial" panose="020B0604020202020204" pitchFamily="34" charset="0"/>
                  <a:cs typeface="Arial" panose="020B0604020202020204" pitchFamily="34" charset="0"/>
                </a:rPr>
                <a:t>Program Dimension</a:t>
              </a:r>
            </a:p>
          </p:txBody>
        </p:sp>
        <p:sp>
          <p:nvSpPr>
            <p:cNvPr id="82" name="TextBox 81">
              <a:extLst>
                <a:ext uri="{FF2B5EF4-FFF2-40B4-BE49-F238E27FC236}">
                  <a16:creationId xmlns:a16="http://schemas.microsoft.com/office/drawing/2014/main" id="{FAF41583-90E1-42D2-8CB4-945F7FAD8ADC}"/>
                </a:ext>
              </a:extLst>
            </p:cNvPr>
            <p:cNvSpPr txBox="1"/>
            <p:nvPr/>
          </p:nvSpPr>
          <p:spPr>
            <a:xfrm>
              <a:off x="288185" y="752481"/>
              <a:ext cx="11608540" cy="338554"/>
            </a:xfrm>
            <a:prstGeom prst="rect">
              <a:avLst/>
            </a:prstGeom>
            <a:noFill/>
          </p:spPr>
          <p:txBody>
            <a:bodyPr wrap="square" rtlCol="0">
              <a:spAutoFit/>
            </a:bodyPr>
            <a:lstStyle/>
            <a:p>
              <a:r>
                <a:rPr lang="en-US" sz="1600" dirty="0">
                  <a:latin typeface="Arial" panose="020B0604020202020204" pitchFamily="34" charset="0"/>
                  <a:ea typeface="Verdana" panose="020B0604030504040204" pitchFamily="34" charset="0"/>
                  <a:cs typeface="Arial" panose="020B0604020202020204" pitchFamily="34" charset="0"/>
                </a:rPr>
                <a:t>Used to identify ongoing agency activities or functions that occur across the organizational structure.  </a:t>
              </a:r>
            </a:p>
          </p:txBody>
        </p:sp>
        <p:cxnSp>
          <p:nvCxnSpPr>
            <p:cNvPr id="39" name="Straight Connector 38">
              <a:extLst>
                <a:ext uri="{FF2B5EF4-FFF2-40B4-BE49-F238E27FC236}">
                  <a16:creationId xmlns:a16="http://schemas.microsoft.com/office/drawing/2014/main" id="{44BD8C80-84AB-4ABA-B52C-851987E47DA8}"/>
                </a:ext>
              </a:extLst>
            </p:cNvPr>
            <p:cNvCxnSpPr>
              <a:cxnSpLocks/>
            </p:cNvCxnSpPr>
            <p:nvPr/>
          </p:nvCxnSpPr>
          <p:spPr>
            <a:xfrm flipH="1">
              <a:off x="6440316" y="2901522"/>
              <a:ext cx="335630"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52" name="Straight Connector 151">
              <a:extLst>
                <a:ext uri="{FF2B5EF4-FFF2-40B4-BE49-F238E27FC236}">
                  <a16:creationId xmlns:a16="http://schemas.microsoft.com/office/drawing/2014/main" id="{F0264101-4DAB-4058-BF61-CB26849E79BA}"/>
                </a:ext>
              </a:extLst>
            </p:cNvPr>
            <p:cNvCxnSpPr>
              <a:cxnSpLocks/>
            </p:cNvCxnSpPr>
            <p:nvPr/>
          </p:nvCxnSpPr>
          <p:spPr>
            <a:xfrm flipH="1">
              <a:off x="6440316" y="4191745"/>
              <a:ext cx="329025"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53" name="Straight Connector 152">
              <a:extLst>
                <a:ext uri="{FF2B5EF4-FFF2-40B4-BE49-F238E27FC236}">
                  <a16:creationId xmlns:a16="http://schemas.microsoft.com/office/drawing/2014/main" id="{377721EB-A96D-4329-ADE3-6809AA22D17C}"/>
                </a:ext>
              </a:extLst>
            </p:cNvPr>
            <p:cNvCxnSpPr>
              <a:cxnSpLocks/>
            </p:cNvCxnSpPr>
            <p:nvPr/>
          </p:nvCxnSpPr>
          <p:spPr>
            <a:xfrm flipH="1">
              <a:off x="6444680" y="5453855"/>
              <a:ext cx="1129123"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54" name="Straight Connector 153">
              <a:extLst>
                <a:ext uri="{FF2B5EF4-FFF2-40B4-BE49-F238E27FC236}">
                  <a16:creationId xmlns:a16="http://schemas.microsoft.com/office/drawing/2014/main" id="{82950443-0738-4452-A911-35DDD1E0E9C7}"/>
                </a:ext>
              </a:extLst>
            </p:cNvPr>
            <p:cNvCxnSpPr>
              <a:cxnSpLocks/>
            </p:cNvCxnSpPr>
            <p:nvPr/>
          </p:nvCxnSpPr>
          <p:spPr>
            <a:xfrm flipH="1">
              <a:off x="10006130" y="4191745"/>
              <a:ext cx="306594"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55" name="Straight Connector 154">
              <a:extLst>
                <a:ext uri="{FF2B5EF4-FFF2-40B4-BE49-F238E27FC236}">
                  <a16:creationId xmlns:a16="http://schemas.microsoft.com/office/drawing/2014/main" id="{118EE338-9ABB-4DAB-A4D9-AD26B1C87999}"/>
                </a:ext>
              </a:extLst>
            </p:cNvPr>
            <p:cNvCxnSpPr>
              <a:cxnSpLocks/>
            </p:cNvCxnSpPr>
            <p:nvPr/>
          </p:nvCxnSpPr>
          <p:spPr>
            <a:xfrm flipH="1">
              <a:off x="9237768" y="5465741"/>
              <a:ext cx="1074955"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56" name="Straight Connector 155">
              <a:extLst>
                <a:ext uri="{FF2B5EF4-FFF2-40B4-BE49-F238E27FC236}">
                  <a16:creationId xmlns:a16="http://schemas.microsoft.com/office/drawing/2014/main" id="{4D32CB72-015B-493A-BCE9-98C88E883C30}"/>
                </a:ext>
              </a:extLst>
            </p:cNvPr>
            <p:cNvCxnSpPr>
              <a:cxnSpLocks/>
            </p:cNvCxnSpPr>
            <p:nvPr/>
          </p:nvCxnSpPr>
          <p:spPr>
            <a:xfrm flipH="1">
              <a:off x="10012735" y="2901522"/>
              <a:ext cx="304027"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grpSp>
          <p:nvGrpSpPr>
            <p:cNvPr id="74" name="Group 73">
              <a:extLst>
                <a:ext uri="{FF2B5EF4-FFF2-40B4-BE49-F238E27FC236}">
                  <a16:creationId xmlns:a16="http://schemas.microsoft.com/office/drawing/2014/main" id="{68CF72E5-1CAA-46AA-AE94-A0C5C9CD31DE}"/>
                </a:ext>
              </a:extLst>
            </p:cNvPr>
            <p:cNvGrpSpPr/>
            <p:nvPr/>
          </p:nvGrpSpPr>
          <p:grpSpPr>
            <a:xfrm>
              <a:off x="158719" y="1527093"/>
              <a:ext cx="4795784" cy="4744513"/>
              <a:chOff x="4104379" y="1976439"/>
              <a:chExt cx="3983245" cy="3984624"/>
            </a:xfrm>
          </p:grpSpPr>
          <p:grpSp>
            <p:nvGrpSpPr>
              <p:cNvPr id="75" name="Group 3">
                <a:extLst>
                  <a:ext uri="{FF2B5EF4-FFF2-40B4-BE49-F238E27FC236}">
                    <a16:creationId xmlns:a16="http://schemas.microsoft.com/office/drawing/2014/main" id="{EB50B649-CF76-449F-95B9-479F12B401DA}"/>
                  </a:ext>
                </a:extLst>
              </p:cNvPr>
              <p:cNvGrpSpPr>
                <a:grpSpLocks/>
              </p:cNvGrpSpPr>
              <p:nvPr/>
            </p:nvGrpSpPr>
            <p:grpSpPr bwMode="auto">
              <a:xfrm>
                <a:off x="6091849" y="1976439"/>
                <a:ext cx="1177604" cy="1993693"/>
                <a:chOff x="3354" y="1728"/>
                <a:chExt cx="680" cy="1153"/>
              </a:xfrm>
              <a:solidFill>
                <a:schemeClr val="accent1"/>
              </a:solidFill>
            </p:grpSpPr>
            <p:sp>
              <p:nvSpPr>
                <p:cNvPr id="179" name="Arc 4">
                  <a:extLst>
                    <a:ext uri="{FF2B5EF4-FFF2-40B4-BE49-F238E27FC236}">
                      <a16:creationId xmlns:a16="http://schemas.microsoft.com/office/drawing/2014/main" id="{E30F5FED-0E0A-488A-A1B9-1CD00CC29FE7}"/>
                    </a:ext>
                  </a:extLst>
                </p:cNvPr>
                <p:cNvSpPr>
                  <a:spLocks/>
                </p:cNvSpPr>
                <p:nvPr/>
              </p:nvSpPr>
              <p:spPr bwMode="auto">
                <a:xfrm>
                  <a:off x="3356" y="1728"/>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 y="0"/>
                      </a:moveTo>
                      <a:cubicBezTo>
                        <a:pt x="4561" y="0"/>
                        <a:pt x="9005" y="1444"/>
                        <a:pt x="12695" y="4125"/>
                      </a:cubicBezTo>
                    </a:path>
                    <a:path w="12696" h="21600" stroke="0" extrusionOk="0">
                      <a:moveTo>
                        <a:pt x="-1" y="0"/>
                      </a:moveTo>
                      <a:cubicBezTo>
                        <a:pt x="4561" y="0"/>
                        <a:pt x="9005" y="1444"/>
                        <a:pt x="12695" y="4125"/>
                      </a:cubicBezTo>
                      <a:lnTo>
                        <a:pt x="0" y="21600"/>
                      </a:lnTo>
                      <a:close/>
                    </a:path>
                  </a:pathLst>
                </a:custGeom>
                <a:grpFill/>
                <a:ln w="12700">
                  <a:solidFill>
                    <a:schemeClr val="bg1"/>
                  </a:solidFill>
                  <a:round/>
                  <a:headEnd/>
                  <a:tailEnd/>
                </a:ln>
              </p:spPr>
              <p:txBody>
                <a:bodyPr lIns="44450" tIns="44450" rIns="274320" bIns="100584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Organizational Unit</a:t>
                  </a:r>
                </a:p>
              </p:txBody>
            </p:sp>
            <p:sp>
              <p:nvSpPr>
                <p:cNvPr id="180" name="Freeform 78">
                  <a:extLst>
                    <a:ext uri="{FF2B5EF4-FFF2-40B4-BE49-F238E27FC236}">
                      <a16:creationId xmlns:a16="http://schemas.microsoft.com/office/drawing/2014/main" id="{7C67FA24-7552-4149-A982-F9AB353ACADF}"/>
                    </a:ext>
                  </a:extLst>
                </p:cNvPr>
                <p:cNvSpPr>
                  <a:spLocks/>
                </p:cNvSpPr>
                <p:nvPr/>
              </p:nvSpPr>
              <p:spPr bwMode="auto">
                <a:xfrm>
                  <a:off x="3356" y="1728"/>
                  <a:ext cx="678" cy="1153"/>
                </a:xfrm>
                <a:custGeom>
                  <a:avLst/>
                  <a:gdLst>
                    <a:gd name="T0" fmla="*/ 0 w 678"/>
                    <a:gd name="T1" fmla="*/ 0 h 1153"/>
                    <a:gd name="T2" fmla="*/ 0 w 678"/>
                    <a:gd name="T3" fmla="*/ 1152 h 1153"/>
                    <a:gd name="T4" fmla="*/ 677 w 678"/>
                    <a:gd name="T5" fmla="*/ 220 h 1153"/>
                    <a:gd name="T6" fmla="*/ 0 60000 65536"/>
                    <a:gd name="T7" fmla="*/ 0 60000 65536"/>
                    <a:gd name="T8" fmla="*/ 0 60000 65536"/>
                    <a:gd name="T9" fmla="*/ 0 w 678"/>
                    <a:gd name="T10" fmla="*/ 0 h 1153"/>
                    <a:gd name="T11" fmla="*/ 678 w 678"/>
                    <a:gd name="T12" fmla="*/ 1153 h 1153"/>
                  </a:gdLst>
                  <a:ahLst/>
                  <a:cxnLst>
                    <a:cxn ang="T6">
                      <a:pos x="T0" y="T1"/>
                    </a:cxn>
                    <a:cxn ang="T7">
                      <a:pos x="T2" y="T3"/>
                    </a:cxn>
                    <a:cxn ang="T8">
                      <a:pos x="T4" y="T5"/>
                    </a:cxn>
                  </a:cxnLst>
                  <a:rect l="T9" t="T10" r="T11" b="T12"/>
                  <a:pathLst>
                    <a:path w="678" h="1153">
                      <a:moveTo>
                        <a:pt x="0" y="0"/>
                      </a:moveTo>
                      <a:lnTo>
                        <a:pt x="0" y="1152"/>
                      </a:lnTo>
                      <a:lnTo>
                        <a:pt x="677" y="220"/>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81" name="Arc 4">
                  <a:extLst>
                    <a:ext uri="{FF2B5EF4-FFF2-40B4-BE49-F238E27FC236}">
                      <a16:creationId xmlns:a16="http://schemas.microsoft.com/office/drawing/2014/main" id="{31116402-1014-420B-A825-F68FC0783AD3}"/>
                    </a:ext>
                  </a:extLst>
                </p:cNvPr>
                <p:cNvSpPr>
                  <a:spLocks/>
                </p:cNvSpPr>
                <p:nvPr/>
              </p:nvSpPr>
              <p:spPr bwMode="auto">
                <a:xfrm>
                  <a:off x="3354" y="1728"/>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 y="0"/>
                      </a:moveTo>
                      <a:cubicBezTo>
                        <a:pt x="4561" y="0"/>
                        <a:pt x="9005" y="1444"/>
                        <a:pt x="12695" y="4125"/>
                      </a:cubicBezTo>
                    </a:path>
                    <a:path w="12696" h="21600" stroke="0" extrusionOk="0">
                      <a:moveTo>
                        <a:pt x="-1" y="0"/>
                      </a:moveTo>
                      <a:cubicBezTo>
                        <a:pt x="4561" y="0"/>
                        <a:pt x="9005" y="1444"/>
                        <a:pt x="12695" y="4125"/>
                      </a:cubicBezTo>
                      <a:lnTo>
                        <a:pt x="0" y="21600"/>
                      </a:lnTo>
                      <a:close/>
                    </a:path>
                  </a:pathLst>
                </a:custGeom>
                <a:solidFill>
                  <a:schemeClr val="accent5">
                    <a:lumMod val="40000"/>
                    <a:lumOff val="60000"/>
                  </a:schemeClr>
                </a:solidFill>
                <a:ln w="12700">
                  <a:solidFill>
                    <a:schemeClr val="bg1"/>
                  </a:solidFill>
                  <a:round/>
                  <a:headEnd/>
                  <a:tailEnd/>
                </a:ln>
              </p:spPr>
              <p:txBody>
                <a:bodyPr lIns="44450" tIns="44450" rIns="274320" bIns="100584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Agency* </a:t>
                  </a:r>
                </a:p>
              </p:txBody>
            </p:sp>
          </p:grpSp>
          <p:grpSp>
            <p:nvGrpSpPr>
              <p:cNvPr id="76" name="Group 6">
                <a:extLst>
                  <a:ext uri="{FF2B5EF4-FFF2-40B4-BE49-F238E27FC236}">
                    <a16:creationId xmlns:a16="http://schemas.microsoft.com/office/drawing/2014/main" id="{08A7DE00-4ED5-4001-9D59-B34B24FA6483}"/>
                  </a:ext>
                </a:extLst>
              </p:cNvPr>
              <p:cNvGrpSpPr>
                <a:grpSpLocks/>
              </p:cNvGrpSpPr>
              <p:nvPr/>
            </p:nvGrpSpPr>
            <p:grpSpPr bwMode="auto">
              <a:xfrm>
                <a:off x="6091852" y="2357241"/>
                <a:ext cx="1900571" cy="1612891"/>
                <a:chOff x="3354" y="1948"/>
                <a:chExt cx="1099" cy="933"/>
              </a:xfrm>
              <a:solidFill>
                <a:schemeClr val="accent1"/>
              </a:solidFill>
            </p:grpSpPr>
            <p:sp>
              <p:nvSpPr>
                <p:cNvPr id="176" name="Arc 7">
                  <a:extLst>
                    <a:ext uri="{FF2B5EF4-FFF2-40B4-BE49-F238E27FC236}">
                      <a16:creationId xmlns:a16="http://schemas.microsoft.com/office/drawing/2014/main" id="{66E0E337-2E75-473E-BFC5-9B0063D3E6E9}"/>
                    </a:ext>
                  </a:extLst>
                </p:cNvPr>
                <p:cNvSpPr>
                  <a:spLocks/>
                </p:cNvSpPr>
                <p:nvPr/>
              </p:nvSpPr>
              <p:spPr bwMode="auto">
                <a:xfrm>
                  <a:off x="3356" y="1948"/>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12695" y="0"/>
                      </a:moveTo>
                      <a:cubicBezTo>
                        <a:pt x="16386" y="2681"/>
                        <a:pt x="19133" y="6461"/>
                        <a:pt x="20542" y="10800"/>
                      </a:cubicBezTo>
                    </a:path>
                    <a:path w="20543" h="17475" stroke="0" extrusionOk="0">
                      <a:moveTo>
                        <a:pt x="12695" y="0"/>
                      </a:moveTo>
                      <a:cubicBezTo>
                        <a:pt x="16386" y="2681"/>
                        <a:pt x="19133" y="6461"/>
                        <a:pt x="20542" y="10800"/>
                      </a:cubicBezTo>
                      <a:lnTo>
                        <a:pt x="0" y="17475"/>
                      </a:lnTo>
                      <a:close/>
                    </a:path>
                  </a:pathLst>
                </a:custGeom>
                <a:grpFill/>
                <a:ln w="12700">
                  <a:solidFill>
                    <a:schemeClr val="bg1"/>
                  </a:solidFill>
                  <a:round/>
                  <a:headEnd/>
                  <a:tailEnd/>
                </a:ln>
              </p:spPr>
              <p:txBody>
                <a:bodyPr lIns="731520" tIns="44450" rIns="44450" bIns="27432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Fund</a:t>
                  </a:r>
                </a:p>
              </p:txBody>
            </p:sp>
            <p:sp>
              <p:nvSpPr>
                <p:cNvPr id="177" name="Freeform 76">
                  <a:extLst>
                    <a:ext uri="{FF2B5EF4-FFF2-40B4-BE49-F238E27FC236}">
                      <a16:creationId xmlns:a16="http://schemas.microsoft.com/office/drawing/2014/main" id="{A5933535-818C-4BCE-B77A-25B19F1ACDD0}"/>
                    </a:ext>
                  </a:extLst>
                </p:cNvPr>
                <p:cNvSpPr>
                  <a:spLocks/>
                </p:cNvSpPr>
                <p:nvPr/>
              </p:nvSpPr>
              <p:spPr bwMode="auto">
                <a:xfrm>
                  <a:off x="3356" y="1948"/>
                  <a:ext cx="1097" cy="933"/>
                </a:xfrm>
                <a:custGeom>
                  <a:avLst/>
                  <a:gdLst>
                    <a:gd name="T0" fmla="*/ 677 w 1097"/>
                    <a:gd name="T1" fmla="*/ 0 h 933"/>
                    <a:gd name="T2" fmla="*/ 0 w 1097"/>
                    <a:gd name="T3" fmla="*/ 932 h 933"/>
                    <a:gd name="T4" fmla="*/ 1096 w 1097"/>
                    <a:gd name="T5" fmla="*/ 576 h 933"/>
                    <a:gd name="T6" fmla="*/ 0 60000 65536"/>
                    <a:gd name="T7" fmla="*/ 0 60000 65536"/>
                    <a:gd name="T8" fmla="*/ 0 60000 65536"/>
                    <a:gd name="T9" fmla="*/ 0 w 1097"/>
                    <a:gd name="T10" fmla="*/ 0 h 933"/>
                    <a:gd name="T11" fmla="*/ 1097 w 1097"/>
                    <a:gd name="T12" fmla="*/ 933 h 933"/>
                  </a:gdLst>
                  <a:ahLst/>
                  <a:cxnLst>
                    <a:cxn ang="T6">
                      <a:pos x="T0" y="T1"/>
                    </a:cxn>
                    <a:cxn ang="T7">
                      <a:pos x="T2" y="T3"/>
                    </a:cxn>
                    <a:cxn ang="T8">
                      <a:pos x="T4" y="T5"/>
                    </a:cxn>
                  </a:cxnLst>
                  <a:rect l="T9" t="T10" r="T11" b="T12"/>
                  <a:pathLst>
                    <a:path w="1097" h="933">
                      <a:moveTo>
                        <a:pt x="677" y="0"/>
                      </a:moveTo>
                      <a:lnTo>
                        <a:pt x="0" y="932"/>
                      </a:lnTo>
                      <a:lnTo>
                        <a:pt x="1096" y="576"/>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78" name="Arc 7">
                  <a:extLst>
                    <a:ext uri="{FF2B5EF4-FFF2-40B4-BE49-F238E27FC236}">
                      <a16:creationId xmlns:a16="http://schemas.microsoft.com/office/drawing/2014/main" id="{63048432-C4BE-4CB3-8E88-6B9CEF04FC71}"/>
                    </a:ext>
                  </a:extLst>
                </p:cNvPr>
                <p:cNvSpPr>
                  <a:spLocks/>
                </p:cNvSpPr>
                <p:nvPr/>
              </p:nvSpPr>
              <p:spPr bwMode="auto">
                <a:xfrm>
                  <a:off x="3354" y="1948"/>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12695" y="0"/>
                      </a:moveTo>
                      <a:cubicBezTo>
                        <a:pt x="16386" y="2681"/>
                        <a:pt x="19133" y="6461"/>
                        <a:pt x="20542" y="10800"/>
                      </a:cubicBezTo>
                    </a:path>
                    <a:path w="20543" h="17475" stroke="0" extrusionOk="0">
                      <a:moveTo>
                        <a:pt x="12695" y="0"/>
                      </a:moveTo>
                      <a:cubicBezTo>
                        <a:pt x="16386" y="2681"/>
                        <a:pt x="19133" y="6461"/>
                        <a:pt x="20542" y="10800"/>
                      </a:cubicBezTo>
                      <a:lnTo>
                        <a:pt x="0" y="17475"/>
                      </a:lnTo>
                      <a:close/>
                    </a:path>
                  </a:pathLst>
                </a:custGeom>
                <a:solidFill>
                  <a:schemeClr val="accent5">
                    <a:lumMod val="40000"/>
                    <a:lumOff val="60000"/>
                  </a:schemeClr>
                </a:solidFill>
                <a:ln w="12700">
                  <a:solidFill>
                    <a:schemeClr val="bg1"/>
                  </a:solidFill>
                  <a:round/>
                  <a:headEnd/>
                  <a:tailEnd/>
                </a:ln>
              </p:spPr>
              <p:txBody>
                <a:bodyPr lIns="731520" tIns="44450" rIns="44450" bIns="27432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Project</a:t>
                  </a:r>
                </a:p>
              </p:txBody>
            </p:sp>
          </p:grpSp>
          <p:grpSp>
            <p:nvGrpSpPr>
              <p:cNvPr id="77" name="Group 9">
                <a:extLst>
                  <a:ext uri="{FF2B5EF4-FFF2-40B4-BE49-F238E27FC236}">
                    <a16:creationId xmlns:a16="http://schemas.microsoft.com/office/drawing/2014/main" id="{E0DE02E6-3FE3-415D-8C4E-6741898B01A4}"/>
                  </a:ext>
                </a:extLst>
              </p:cNvPr>
              <p:cNvGrpSpPr>
                <a:grpSpLocks/>
              </p:cNvGrpSpPr>
              <p:nvPr/>
            </p:nvGrpSpPr>
            <p:grpSpPr bwMode="auto">
              <a:xfrm>
                <a:off x="6091852" y="3352017"/>
                <a:ext cx="1995772" cy="1233468"/>
                <a:chOff x="3354" y="2524"/>
                <a:chExt cx="1154" cy="713"/>
              </a:xfrm>
              <a:solidFill>
                <a:schemeClr val="accent1"/>
              </a:solidFill>
            </p:grpSpPr>
            <p:sp>
              <p:nvSpPr>
                <p:cNvPr id="173" name="Arc 10">
                  <a:extLst>
                    <a:ext uri="{FF2B5EF4-FFF2-40B4-BE49-F238E27FC236}">
                      <a16:creationId xmlns:a16="http://schemas.microsoft.com/office/drawing/2014/main" id="{52A0BDCD-8FC9-4F34-B669-45EA6B71A1C7}"/>
                    </a:ext>
                  </a:extLst>
                </p:cNvPr>
                <p:cNvSpPr>
                  <a:spLocks/>
                </p:cNvSpPr>
                <p:nvPr/>
              </p:nvSpPr>
              <p:spPr bwMode="auto">
                <a:xfrm>
                  <a:off x="3356" y="2524"/>
                  <a:ext cx="1152" cy="712"/>
                </a:xfrm>
                <a:custGeom>
                  <a:avLst/>
                  <a:gdLst>
                    <a:gd name="T0" fmla="*/ 0 w 21600"/>
                    <a:gd name="T1" fmla="*/ 0 h 13350"/>
                    <a:gd name="T2" fmla="*/ 0 w 21600"/>
                    <a:gd name="T3" fmla="*/ 0 h 13350"/>
                    <a:gd name="T4" fmla="*/ 0 w 21600"/>
                    <a:gd name="T5" fmla="*/ 0 h 13350"/>
                    <a:gd name="T6" fmla="*/ 0 60000 65536"/>
                    <a:gd name="T7" fmla="*/ 0 60000 65536"/>
                    <a:gd name="T8" fmla="*/ 0 60000 65536"/>
                    <a:gd name="T9" fmla="*/ 0 w 21600"/>
                    <a:gd name="T10" fmla="*/ 0 h 13350"/>
                    <a:gd name="T11" fmla="*/ 21600 w 21600"/>
                    <a:gd name="T12" fmla="*/ 13350 h 13350"/>
                  </a:gdLst>
                  <a:ahLst/>
                  <a:cxnLst>
                    <a:cxn ang="T6">
                      <a:pos x="T0" y="T1"/>
                    </a:cxn>
                    <a:cxn ang="T7">
                      <a:pos x="T2" y="T3"/>
                    </a:cxn>
                    <a:cxn ang="T8">
                      <a:pos x="T4" y="T5"/>
                    </a:cxn>
                  </a:cxnLst>
                  <a:rect l="T9" t="T10" r="T11" b="T12"/>
                  <a:pathLst>
                    <a:path w="21600" h="13350" fill="none" extrusionOk="0">
                      <a:moveTo>
                        <a:pt x="20542" y="0"/>
                      </a:moveTo>
                      <a:cubicBezTo>
                        <a:pt x="21243" y="2155"/>
                        <a:pt x="21600" y="4408"/>
                        <a:pt x="21600" y="6675"/>
                      </a:cubicBezTo>
                      <a:cubicBezTo>
                        <a:pt x="21600" y="8941"/>
                        <a:pt x="21243" y="11194"/>
                        <a:pt x="20542" y="13349"/>
                      </a:cubicBezTo>
                    </a:path>
                    <a:path w="21600" h="13350" stroke="0" extrusionOk="0">
                      <a:moveTo>
                        <a:pt x="20542" y="0"/>
                      </a:moveTo>
                      <a:cubicBezTo>
                        <a:pt x="21243" y="2155"/>
                        <a:pt x="21600" y="4408"/>
                        <a:pt x="21600" y="6675"/>
                      </a:cubicBezTo>
                      <a:cubicBezTo>
                        <a:pt x="21600" y="8941"/>
                        <a:pt x="21243" y="11194"/>
                        <a:pt x="20542" y="13349"/>
                      </a:cubicBezTo>
                      <a:lnTo>
                        <a:pt x="0" y="6675"/>
                      </a:lnTo>
                      <a:close/>
                    </a:path>
                  </a:pathLst>
                </a:custGeom>
                <a:grpFill/>
                <a:ln w="12700">
                  <a:solidFill>
                    <a:schemeClr val="bg1"/>
                  </a:solidFill>
                  <a:round/>
                  <a:headEnd/>
                  <a:tailEnd/>
                </a:ln>
              </p:spPr>
              <p:txBody>
                <a:bodyPr lIns="1097280" tIns="4445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Program</a:t>
                  </a:r>
                </a:p>
              </p:txBody>
            </p:sp>
            <p:sp>
              <p:nvSpPr>
                <p:cNvPr id="174" name="Freeform 74">
                  <a:extLst>
                    <a:ext uri="{FF2B5EF4-FFF2-40B4-BE49-F238E27FC236}">
                      <a16:creationId xmlns:a16="http://schemas.microsoft.com/office/drawing/2014/main" id="{5F41CDD0-638F-471E-862C-398529FF764D}"/>
                    </a:ext>
                  </a:extLst>
                </p:cNvPr>
                <p:cNvSpPr>
                  <a:spLocks/>
                </p:cNvSpPr>
                <p:nvPr/>
              </p:nvSpPr>
              <p:spPr bwMode="auto">
                <a:xfrm>
                  <a:off x="3356" y="2524"/>
                  <a:ext cx="1097" cy="713"/>
                </a:xfrm>
                <a:custGeom>
                  <a:avLst/>
                  <a:gdLst>
                    <a:gd name="T0" fmla="*/ 1096 w 1097"/>
                    <a:gd name="T1" fmla="*/ 0 h 713"/>
                    <a:gd name="T2" fmla="*/ 0 w 1097"/>
                    <a:gd name="T3" fmla="*/ 356 h 713"/>
                    <a:gd name="T4" fmla="*/ 1096 w 1097"/>
                    <a:gd name="T5" fmla="*/ 712 h 713"/>
                    <a:gd name="T6" fmla="*/ 0 60000 65536"/>
                    <a:gd name="T7" fmla="*/ 0 60000 65536"/>
                    <a:gd name="T8" fmla="*/ 0 60000 65536"/>
                    <a:gd name="T9" fmla="*/ 0 w 1097"/>
                    <a:gd name="T10" fmla="*/ 0 h 713"/>
                    <a:gd name="T11" fmla="*/ 1097 w 1097"/>
                    <a:gd name="T12" fmla="*/ 713 h 713"/>
                  </a:gdLst>
                  <a:ahLst/>
                  <a:cxnLst>
                    <a:cxn ang="T6">
                      <a:pos x="T0" y="T1"/>
                    </a:cxn>
                    <a:cxn ang="T7">
                      <a:pos x="T2" y="T3"/>
                    </a:cxn>
                    <a:cxn ang="T8">
                      <a:pos x="T4" y="T5"/>
                    </a:cxn>
                  </a:cxnLst>
                  <a:rect l="T9" t="T10" r="T11" b="T12"/>
                  <a:pathLst>
                    <a:path w="1097" h="713">
                      <a:moveTo>
                        <a:pt x="1096" y="0"/>
                      </a:moveTo>
                      <a:lnTo>
                        <a:pt x="0" y="356"/>
                      </a:lnTo>
                      <a:lnTo>
                        <a:pt x="1096" y="712"/>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75" name="Arc 10">
                  <a:extLst>
                    <a:ext uri="{FF2B5EF4-FFF2-40B4-BE49-F238E27FC236}">
                      <a16:creationId xmlns:a16="http://schemas.microsoft.com/office/drawing/2014/main" id="{E8A02E13-F866-4986-B4B7-C9971D8F1386}"/>
                    </a:ext>
                  </a:extLst>
                </p:cNvPr>
                <p:cNvSpPr>
                  <a:spLocks/>
                </p:cNvSpPr>
                <p:nvPr/>
              </p:nvSpPr>
              <p:spPr bwMode="auto">
                <a:xfrm>
                  <a:off x="3354" y="2524"/>
                  <a:ext cx="1152" cy="712"/>
                </a:xfrm>
                <a:custGeom>
                  <a:avLst/>
                  <a:gdLst>
                    <a:gd name="T0" fmla="*/ 0 w 21600"/>
                    <a:gd name="T1" fmla="*/ 0 h 13350"/>
                    <a:gd name="T2" fmla="*/ 0 w 21600"/>
                    <a:gd name="T3" fmla="*/ 0 h 13350"/>
                    <a:gd name="T4" fmla="*/ 0 w 21600"/>
                    <a:gd name="T5" fmla="*/ 0 h 13350"/>
                    <a:gd name="T6" fmla="*/ 0 60000 65536"/>
                    <a:gd name="T7" fmla="*/ 0 60000 65536"/>
                    <a:gd name="T8" fmla="*/ 0 60000 65536"/>
                    <a:gd name="T9" fmla="*/ 0 w 21600"/>
                    <a:gd name="T10" fmla="*/ 0 h 13350"/>
                    <a:gd name="T11" fmla="*/ 21600 w 21600"/>
                    <a:gd name="T12" fmla="*/ 13350 h 13350"/>
                  </a:gdLst>
                  <a:ahLst/>
                  <a:cxnLst>
                    <a:cxn ang="T6">
                      <a:pos x="T0" y="T1"/>
                    </a:cxn>
                    <a:cxn ang="T7">
                      <a:pos x="T2" y="T3"/>
                    </a:cxn>
                    <a:cxn ang="T8">
                      <a:pos x="T4" y="T5"/>
                    </a:cxn>
                  </a:cxnLst>
                  <a:rect l="T9" t="T10" r="T11" b="T12"/>
                  <a:pathLst>
                    <a:path w="21600" h="13350" fill="none" extrusionOk="0">
                      <a:moveTo>
                        <a:pt x="20542" y="0"/>
                      </a:moveTo>
                      <a:cubicBezTo>
                        <a:pt x="21243" y="2155"/>
                        <a:pt x="21600" y="4408"/>
                        <a:pt x="21600" y="6675"/>
                      </a:cubicBezTo>
                      <a:cubicBezTo>
                        <a:pt x="21600" y="8941"/>
                        <a:pt x="21243" y="11194"/>
                        <a:pt x="20542" y="13349"/>
                      </a:cubicBezTo>
                    </a:path>
                    <a:path w="21600" h="13350" stroke="0" extrusionOk="0">
                      <a:moveTo>
                        <a:pt x="20542" y="0"/>
                      </a:moveTo>
                      <a:cubicBezTo>
                        <a:pt x="21243" y="2155"/>
                        <a:pt x="21600" y="4408"/>
                        <a:pt x="21600" y="6675"/>
                      </a:cubicBezTo>
                      <a:cubicBezTo>
                        <a:pt x="21600" y="8941"/>
                        <a:pt x="21243" y="11194"/>
                        <a:pt x="20542" y="13349"/>
                      </a:cubicBezTo>
                      <a:lnTo>
                        <a:pt x="0" y="6675"/>
                      </a:lnTo>
                      <a:close/>
                    </a:path>
                  </a:pathLst>
                </a:custGeom>
                <a:solidFill>
                  <a:schemeClr val="accent5">
                    <a:lumMod val="40000"/>
                    <a:lumOff val="60000"/>
                  </a:schemeClr>
                </a:solidFill>
                <a:ln w="12700">
                  <a:solidFill>
                    <a:schemeClr val="bg1"/>
                  </a:solidFill>
                  <a:round/>
                  <a:headEnd/>
                  <a:tailEnd/>
                </a:ln>
              </p:spPr>
              <p:txBody>
                <a:bodyPr lIns="1097280" tIns="4445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 Organizational Unit*</a:t>
                  </a:r>
                </a:p>
              </p:txBody>
            </p:sp>
          </p:grpSp>
          <p:grpSp>
            <p:nvGrpSpPr>
              <p:cNvPr id="78" name="Group 12">
                <a:extLst>
                  <a:ext uri="{FF2B5EF4-FFF2-40B4-BE49-F238E27FC236}">
                    <a16:creationId xmlns:a16="http://schemas.microsoft.com/office/drawing/2014/main" id="{34AB8FAB-09E5-42DE-8DE1-AEF0AFF48BE8}"/>
                  </a:ext>
                </a:extLst>
              </p:cNvPr>
              <p:cNvGrpSpPr>
                <a:grpSpLocks/>
              </p:cNvGrpSpPr>
              <p:nvPr/>
            </p:nvGrpSpPr>
            <p:grpSpPr bwMode="auto">
              <a:xfrm>
                <a:off x="6091852" y="3967371"/>
                <a:ext cx="1900571" cy="1612890"/>
                <a:chOff x="3354" y="2880"/>
                <a:chExt cx="1099" cy="933"/>
              </a:xfrm>
              <a:solidFill>
                <a:schemeClr val="accent1"/>
              </a:solidFill>
            </p:grpSpPr>
            <p:sp>
              <p:nvSpPr>
                <p:cNvPr id="170" name="Arc 13">
                  <a:extLst>
                    <a:ext uri="{FF2B5EF4-FFF2-40B4-BE49-F238E27FC236}">
                      <a16:creationId xmlns:a16="http://schemas.microsoft.com/office/drawing/2014/main" id="{54BDD811-23B6-4F26-8D12-0CF7F78F06E4}"/>
                    </a:ext>
                  </a:extLst>
                </p:cNvPr>
                <p:cNvSpPr>
                  <a:spLocks/>
                </p:cNvSpPr>
                <p:nvPr/>
              </p:nvSpPr>
              <p:spPr bwMode="auto">
                <a:xfrm>
                  <a:off x="3356" y="2880"/>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20542" y="6674"/>
                      </a:moveTo>
                      <a:cubicBezTo>
                        <a:pt x="19133" y="11013"/>
                        <a:pt x="16386" y="14793"/>
                        <a:pt x="12695" y="17474"/>
                      </a:cubicBezTo>
                    </a:path>
                    <a:path w="20543" h="17475" stroke="0" extrusionOk="0">
                      <a:moveTo>
                        <a:pt x="20542" y="6674"/>
                      </a:moveTo>
                      <a:cubicBezTo>
                        <a:pt x="19133" y="11013"/>
                        <a:pt x="16386" y="14793"/>
                        <a:pt x="12695" y="17474"/>
                      </a:cubicBezTo>
                      <a:lnTo>
                        <a:pt x="0" y="0"/>
                      </a:lnTo>
                      <a:close/>
                    </a:path>
                  </a:pathLst>
                </a:custGeom>
                <a:grpFill/>
                <a:ln w="12700">
                  <a:solidFill>
                    <a:schemeClr val="bg1"/>
                  </a:solidFill>
                  <a:round/>
                  <a:headEnd/>
                  <a:tailEnd/>
                </a:ln>
              </p:spPr>
              <p:txBody>
                <a:bodyPr lIns="731520" tIns="18288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Account</a:t>
                  </a:r>
                </a:p>
              </p:txBody>
            </p:sp>
            <p:sp>
              <p:nvSpPr>
                <p:cNvPr id="171" name="Freeform 72">
                  <a:extLst>
                    <a:ext uri="{FF2B5EF4-FFF2-40B4-BE49-F238E27FC236}">
                      <a16:creationId xmlns:a16="http://schemas.microsoft.com/office/drawing/2014/main" id="{719990BD-5830-4A82-A9A8-1A24DE9AD974}"/>
                    </a:ext>
                  </a:extLst>
                </p:cNvPr>
                <p:cNvSpPr>
                  <a:spLocks/>
                </p:cNvSpPr>
                <p:nvPr/>
              </p:nvSpPr>
              <p:spPr bwMode="auto">
                <a:xfrm>
                  <a:off x="3356" y="2880"/>
                  <a:ext cx="1097" cy="933"/>
                </a:xfrm>
                <a:custGeom>
                  <a:avLst/>
                  <a:gdLst>
                    <a:gd name="T0" fmla="*/ 1096 w 1097"/>
                    <a:gd name="T1" fmla="*/ 356 h 933"/>
                    <a:gd name="T2" fmla="*/ 0 w 1097"/>
                    <a:gd name="T3" fmla="*/ 0 h 933"/>
                    <a:gd name="T4" fmla="*/ 677 w 1097"/>
                    <a:gd name="T5" fmla="*/ 932 h 933"/>
                    <a:gd name="T6" fmla="*/ 0 60000 65536"/>
                    <a:gd name="T7" fmla="*/ 0 60000 65536"/>
                    <a:gd name="T8" fmla="*/ 0 60000 65536"/>
                    <a:gd name="T9" fmla="*/ 0 w 1097"/>
                    <a:gd name="T10" fmla="*/ 0 h 933"/>
                    <a:gd name="T11" fmla="*/ 1097 w 1097"/>
                    <a:gd name="T12" fmla="*/ 933 h 933"/>
                  </a:gdLst>
                  <a:ahLst/>
                  <a:cxnLst>
                    <a:cxn ang="T6">
                      <a:pos x="T0" y="T1"/>
                    </a:cxn>
                    <a:cxn ang="T7">
                      <a:pos x="T2" y="T3"/>
                    </a:cxn>
                    <a:cxn ang="T8">
                      <a:pos x="T4" y="T5"/>
                    </a:cxn>
                  </a:cxnLst>
                  <a:rect l="T9" t="T10" r="T11" b="T12"/>
                  <a:pathLst>
                    <a:path w="1097" h="933">
                      <a:moveTo>
                        <a:pt x="1096" y="356"/>
                      </a:moveTo>
                      <a:lnTo>
                        <a:pt x="0" y="0"/>
                      </a:lnTo>
                      <a:lnTo>
                        <a:pt x="677" y="932"/>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72" name="Arc 13">
                  <a:extLst>
                    <a:ext uri="{FF2B5EF4-FFF2-40B4-BE49-F238E27FC236}">
                      <a16:creationId xmlns:a16="http://schemas.microsoft.com/office/drawing/2014/main" id="{A84AB58D-D3E3-4ADD-8024-4356C5F30F1B}"/>
                    </a:ext>
                  </a:extLst>
                </p:cNvPr>
                <p:cNvSpPr>
                  <a:spLocks/>
                </p:cNvSpPr>
                <p:nvPr/>
              </p:nvSpPr>
              <p:spPr bwMode="auto">
                <a:xfrm>
                  <a:off x="3354" y="2880"/>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20542" y="6674"/>
                      </a:moveTo>
                      <a:cubicBezTo>
                        <a:pt x="19133" y="11013"/>
                        <a:pt x="16386" y="14793"/>
                        <a:pt x="12695" y="17474"/>
                      </a:cubicBezTo>
                    </a:path>
                    <a:path w="20543" h="17475" stroke="0" extrusionOk="0">
                      <a:moveTo>
                        <a:pt x="20542" y="6674"/>
                      </a:moveTo>
                      <a:cubicBezTo>
                        <a:pt x="19133" y="11013"/>
                        <a:pt x="16386" y="14793"/>
                        <a:pt x="12695" y="17474"/>
                      </a:cubicBezTo>
                      <a:lnTo>
                        <a:pt x="0" y="0"/>
                      </a:lnTo>
                      <a:close/>
                    </a:path>
                  </a:pathLst>
                </a:custGeom>
                <a:solidFill>
                  <a:schemeClr val="accent5">
                    <a:lumMod val="40000"/>
                    <a:lumOff val="60000"/>
                  </a:schemeClr>
                </a:solidFill>
                <a:ln w="12700">
                  <a:solidFill>
                    <a:schemeClr val="bg1"/>
                  </a:solidFill>
                  <a:round/>
                  <a:headEnd/>
                  <a:tailEnd/>
                </a:ln>
              </p:spPr>
              <p:txBody>
                <a:bodyPr lIns="731520" tIns="18288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Fund*</a:t>
                  </a:r>
                </a:p>
              </p:txBody>
            </p:sp>
          </p:grpSp>
          <p:grpSp>
            <p:nvGrpSpPr>
              <p:cNvPr id="79" name="Group 15">
                <a:extLst>
                  <a:ext uri="{FF2B5EF4-FFF2-40B4-BE49-F238E27FC236}">
                    <a16:creationId xmlns:a16="http://schemas.microsoft.com/office/drawing/2014/main" id="{4037A673-85F6-45C6-9C01-7D2CE38FBA72}"/>
                  </a:ext>
                </a:extLst>
              </p:cNvPr>
              <p:cNvGrpSpPr>
                <a:grpSpLocks/>
              </p:cNvGrpSpPr>
              <p:nvPr/>
            </p:nvGrpSpPr>
            <p:grpSpPr bwMode="auto">
              <a:xfrm>
                <a:off x="6091849" y="3967371"/>
                <a:ext cx="1177604" cy="1993692"/>
                <a:chOff x="3354" y="2880"/>
                <a:chExt cx="680" cy="1153"/>
              </a:xfrm>
              <a:solidFill>
                <a:schemeClr val="accent1"/>
              </a:solidFill>
            </p:grpSpPr>
            <p:sp>
              <p:nvSpPr>
                <p:cNvPr id="167" name="Arc 16">
                  <a:extLst>
                    <a:ext uri="{FF2B5EF4-FFF2-40B4-BE49-F238E27FC236}">
                      <a16:creationId xmlns:a16="http://schemas.microsoft.com/office/drawing/2014/main" id="{1255B0D9-CE9D-4C70-B6A8-416DE6117051}"/>
                    </a:ext>
                  </a:extLst>
                </p:cNvPr>
                <p:cNvSpPr>
                  <a:spLocks/>
                </p:cNvSpPr>
                <p:nvPr/>
              </p:nvSpPr>
              <p:spPr bwMode="auto">
                <a:xfrm>
                  <a:off x="3356" y="2880"/>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2695" y="17474"/>
                      </a:moveTo>
                      <a:cubicBezTo>
                        <a:pt x="9005" y="20155"/>
                        <a:pt x="4561" y="21599"/>
                        <a:pt x="0" y="21600"/>
                      </a:cubicBezTo>
                    </a:path>
                    <a:path w="12696" h="21600" stroke="0" extrusionOk="0">
                      <a:moveTo>
                        <a:pt x="12695" y="17474"/>
                      </a:moveTo>
                      <a:cubicBezTo>
                        <a:pt x="9005" y="20155"/>
                        <a:pt x="4561" y="21599"/>
                        <a:pt x="0" y="21600"/>
                      </a:cubicBezTo>
                      <a:lnTo>
                        <a:pt x="0" y="0"/>
                      </a:lnTo>
                      <a:close/>
                    </a:path>
                  </a:pathLst>
                </a:custGeom>
                <a:grpFill/>
                <a:ln w="12700">
                  <a:solidFill>
                    <a:schemeClr val="bg1"/>
                  </a:solidFill>
                  <a:round/>
                  <a:headEnd/>
                  <a:tailEnd/>
                </a:ln>
              </p:spPr>
              <p:txBody>
                <a:bodyPr lIns="44450" tIns="1005840" rIns="27432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Project</a:t>
                  </a:r>
                </a:p>
              </p:txBody>
            </p:sp>
            <p:sp>
              <p:nvSpPr>
                <p:cNvPr id="168" name="Freeform 70">
                  <a:extLst>
                    <a:ext uri="{FF2B5EF4-FFF2-40B4-BE49-F238E27FC236}">
                      <a16:creationId xmlns:a16="http://schemas.microsoft.com/office/drawing/2014/main" id="{11932613-F0A1-4EEB-8383-EA7061218AC3}"/>
                    </a:ext>
                  </a:extLst>
                </p:cNvPr>
                <p:cNvSpPr>
                  <a:spLocks/>
                </p:cNvSpPr>
                <p:nvPr/>
              </p:nvSpPr>
              <p:spPr bwMode="auto">
                <a:xfrm>
                  <a:off x="3356" y="2880"/>
                  <a:ext cx="678" cy="1153"/>
                </a:xfrm>
                <a:custGeom>
                  <a:avLst/>
                  <a:gdLst>
                    <a:gd name="T0" fmla="*/ 677 w 678"/>
                    <a:gd name="T1" fmla="*/ 932 h 1153"/>
                    <a:gd name="T2" fmla="*/ 0 w 678"/>
                    <a:gd name="T3" fmla="*/ 0 h 1153"/>
                    <a:gd name="T4" fmla="*/ 0 w 678"/>
                    <a:gd name="T5" fmla="*/ 1152 h 1153"/>
                    <a:gd name="T6" fmla="*/ 0 60000 65536"/>
                    <a:gd name="T7" fmla="*/ 0 60000 65536"/>
                    <a:gd name="T8" fmla="*/ 0 60000 65536"/>
                    <a:gd name="T9" fmla="*/ 0 w 678"/>
                    <a:gd name="T10" fmla="*/ 0 h 1153"/>
                    <a:gd name="T11" fmla="*/ 678 w 678"/>
                    <a:gd name="T12" fmla="*/ 1153 h 1153"/>
                  </a:gdLst>
                  <a:ahLst/>
                  <a:cxnLst>
                    <a:cxn ang="T6">
                      <a:pos x="T0" y="T1"/>
                    </a:cxn>
                    <a:cxn ang="T7">
                      <a:pos x="T2" y="T3"/>
                    </a:cxn>
                    <a:cxn ang="T8">
                      <a:pos x="T4" y="T5"/>
                    </a:cxn>
                  </a:cxnLst>
                  <a:rect l="T9" t="T10" r="T11" b="T12"/>
                  <a:pathLst>
                    <a:path w="678" h="1153">
                      <a:moveTo>
                        <a:pt x="677" y="932"/>
                      </a:moveTo>
                      <a:lnTo>
                        <a:pt x="0" y="0"/>
                      </a:lnTo>
                      <a:lnTo>
                        <a:pt x="0" y="1152"/>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69" name="Arc 16">
                  <a:extLst>
                    <a:ext uri="{FF2B5EF4-FFF2-40B4-BE49-F238E27FC236}">
                      <a16:creationId xmlns:a16="http://schemas.microsoft.com/office/drawing/2014/main" id="{0866DFF4-0638-4456-88CE-E0F529465D66}"/>
                    </a:ext>
                  </a:extLst>
                </p:cNvPr>
                <p:cNvSpPr>
                  <a:spLocks/>
                </p:cNvSpPr>
                <p:nvPr/>
              </p:nvSpPr>
              <p:spPr bwMode="auto">
                <a:xfrm>
                  <a:off x="3354" y="2880"/>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2695" y="17474"/>
                      </a:moveTo>
                      <a:cubicBezTo>
                        <a:pt x="9005" y="20155"/>
                        <a:pt x="4561" y="21599"/>
                        <a:pt x="0" y="21600"/>
                      </a:cubicBezTo>
                    </a:path>
                    <a:path w="12696" h="21600" stroke="0" extrusionOk="0">
                      <a:moveTo>
                        <a:pt x="12695" y="17474"/>
                      </a:moveTo>
                      <a:cubicBezTo>
                        <a:pt x="9005" y="20155"/>
                        <a:pt x="4561" y="21599"/>
                        <a:pt x="0" y="21600"/>
                      </a:cubicBezTo>
                      <a:lnTo>
                        <a:pt x="0" y="0"/>
                      </a:lnTo>
                      <a:close/>
                    </a:path>
                  </a:pathLst>
                </a:custGeom>
                <a:solidFill>
                  <a:srgbClr val="002060"/>
                </a:solidFill>
                <a:ln w="12700">
                  <a:solidFill>
                    <a:schemeClr val="bg1"/>
                  </a:solidFill>
                  <a:round/>
                  <a:headEnd/>
                  <a:tailEnd/>
                </a:ln>
              </p:spPr>
              <p:txBody>
                <a:bodyPr lIns="44450" tIns="1005840" rIns="27432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Program</a:t>
                  </a:r>
                </a:p>
              </p:txBody>
            </p:sp>
          </p:grpSp>
          <p:grpSp>
            <p:nvGrpSpPr>
              <p:cNvPr id="80" name="Group 18">
                <a:extLst>
                  <a:ext uri="{FF2B5EF4-FFF2-40B4-BE49-F238E27FC236}">
                    <a16:creationId xmlns:a16="http://schemas.microsoft.com/office/drawing/2014/main" id="{A2D03B02-3107-46FF-89DC-FCFADBC24444}"/>
                  </a:ext>
                </a:extLst>
              </p:cNvPr>
              <p:cNvGrpSpPr>
                <a:grpSpLocks/>
              </p:cNvGrpSpPr>
              <p:nvPr/>
            </p:nvGrpSpPr>
            <p:grpSpPr bwMode="auto">
              <a:xfrm>
                <a:off x="4921854" y="3967371"/>
                <a:ext cx="1174836" cy="1993692"/>
                <a:chOff x="2677" y="2880"/>
                <a:chExt cx="680" cy="1153"/>
              </a:xfrm>
              <a:solidFill>
                <a:schemeClr val="accent1"/>
              </a:solidFill>
            </p:grpSpPr>
            <p:sp>
              <p:nvSpPr>
                <p:cNvPr id="164" name="Arc 19">
                  <a:extLst>
                    <a:ext uri="{FF2B5EF4-FFF2-40B4-BE49-F238E27FC236}">
                      <a16:creationId xmlns:a16="http://schemas.microsoft.com/office/drawing/2014/main" id="{B0150457-5C67-4EB8-A23C-C3AE464DF2CC}"/>
                    </a:ext>
                  </a:extLst>
                </p:cNvPr>
                <p:cNvSpPr>
                  <a:spLocks/>
                </p:cNvSpPr>
                <p:nvPr/>
              </p:nvSpPr>
              <p:spPr bwMode="auto">
                <a:xfrm>
                  <a:off x="2679" y="2880"/>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2696" y="21600"/>
                      </a:moveTo>
                      <a:cubicBezTo>
                        <a:pt x="8134" y="21600"/>
                        <a:pt x="3690" y="20155"/>
                        <a:pt x="0" y="17474"/>
                      </a:cubicBezTo>
                    </a:path>
                    <a:path w="12696" h="21600" stroke="0" extrusionOk="0">
                      <a:moveTo>
                        <a:pt x="12696" y="21600"/>
                      </a:moveTo>
                      <a:cubicBezTo>
                        <a:pt x="8134" y="21600"/>
                        <a:pt x="3690" y="20155"/>
                        <a:pt x="0" y="17474"/>
                      </a:cubicBezTo>
                      <a:lnTo>
                        <a:pt x="12696" y="0"/>
                      </a:lnTo>
                      <a:close/>
                    </a:path>
                  </a:pathLst>
                </a:custGeom>
                <a:grpFill/>
                <a:ln w="12700">
                  <a:solidFill>
                    <a:schemeClr val="bg1"/>
                  </a:solidFill>
                  <a:round/>
                  <a:headEnd/>
                  <a:tailEnd/>
                </a:ln>
              </p:spPr>
              <p:txBody>
                <a:bodyPr lIns="274320" tIns="100584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Funding Source</a:t>
                  </a:r>
                </a:p>
              </p:txBody>
            </p:sp>
            <p:sp>
              <p:nvSpPr>
                <p:cNvPr id="165" name="Freeform 68">
                  <a:extLst>
                    <a:ext uri="{FF2B5EF4-FFF2-40B4-BE49-F238E27FC236}">
                      <a16:creationId xmlns:a16="http://schemas.microsoft.com/office/drawing/2014/main" id="{402592CF-D1A7-4A4A-9EE6-758D5191AC92}"/>
                    </a:ext>
                  </a:extLst>
                </p:cNvPr>
                <p:cNvSpPr>
                  <a:spLocks/>
                </p:cNvSpPr>
                <p:nvPr/>
              </p:nvSpPr>
              <p:spPr bwMode="auto">
                <a:xfrm>
                  <a:off x="2679" y="2880"/>
                  <a:ext cx="678" cy="1153"/>
                </a:xfrm>
                <a:custGeom>
                  <a:avLst/>
                  <a:gdLst>
                    <a:gd name="T0" fmla="*/ 677 w 678"/>
                    <a:gd name="T1" fmla="*/ 1152 h 1153"/>
                    <a:gd name="T2" fmla="*/ 677 w 678"/>
                    <a:gd name="T3" fmla="*/ 0 h 1153"/>
                    <a:gd name="T4" fmla="*/ 0 w 678"/>
                    <a:gd name="T5" fmla="*/ 932 h 1153"/>
                    <a:gd name="T6" fmla="*/ 0 60000 65536"/>
                    <a:gd name="T7" fmla="*/ 0 60000 65536"/>
                    <a:gd name="T8" fmla="*/ 0 60000 65536"/>
                    <a:gd name="T9" fmla="*/ 0 w 678"/>
                    <a:gd name="T10" fmla="*/ 0 h 1153"/>
                    <a:gd name="T11" fmla="*/ 678 w 678"/>
                    <a:gd name="T12" fmla="*/ 1153 h 1153"/>
                  </a:gdLst>
                  <a:ahLst/>
                  <a:cxnLst>
                    <a:cxn ang="T6">
                      <a:pos x="T0" y="T1"/>
                    </a:cxn>
                    <a:cxn ang="T7">
                      <a:pos x="T2" y="T3"/>
                    </a:cxn>
                    <a:cxn ang="T8">
                      <a:pos x="T4" y="T5"/>
                    </a:cxn>
                  </a:cxnLst>
                  <a:rect l="T9" t="T10" r="T11" b="T12"/>
                  <a:pathLst>
                    <a:path w="678" h="1153">
                      <a:moveTo>
                        <a:pt x="677" y="1152"/>
                      </a:moveTo>
                      <a:lnTo>
                        <a:pt x="677" y="0"/>
                      </a:lnTo>
                      <a:lnTo>
                        <a:pt x="0" y="932"/>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66" name="Arc 19">
                  <a:extLst>
                    <a:ext uri="{FF2B5EF4-FFF2-40B4-BE49-F238E27FC236}">
                      <a16:creationId xmlns:a16="http://schemas.microsoft.com/office/drawing/2014/main" id="{9F7B0D5A-7833-487A-A5B6-B67EC6267442}"/>
                    </a:ext>
                  </a:extLst>
                </p:cNvPr>
                <p:cNvSpPr>
                  <a:spLocks/>
                </p:cNvSpPr>
                <p:nvPr/>
              </p:nvSpPr>
              <p:spPr bwMode="auto">
                <a:xfrm>
                  <a:off x="2677" y="2880"/>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2696" y="21600"/>
                      </a:moveTo>
                      <a:cubicBezTo>
                        <a:pt x="8134" y="21600"/>
                        <a:pt x="3690" y="20155"/>
                        <a:pt x="0" y="17474"/>
                      </a:cubicBezTo>
                    </a:path>
                    <a:path w="12696" h="21600" stroke="0" extrusionOk="0">
                      <a:moveTo>
                        <a:pt x="12696" y="21600"/>
                      </a:moveTo>
                      <a:cubicBezTo>
                        <a:pt x="8134" y="21600"/>
                        <a:pt x="3690" y="20155"/>
                        <a:pt x="0" y="17474"/>
                      </a:cubicBezTo>
                      <a:lnTo>
                        <a:pt x="12696" y="0"/>
                      </a:lnTo>
                      <a:close/>
                    </a:path>
                  </a:pathLst>
                </a:custGeom>
                <a:solidFill>
                  <a:schemeClr val="accent5">
                    <a:lumMod val="40000"/>
                    <a:lumOff val="60000"/>
                  </a:schemeClr>
                </a:solidFill>
                <a:ln w="12700">
                  <a:solidFill>
                    <a:schemeClr val="bg1"/>
                  </a:solidFill>
                  <a:round/>
                  <a:headEnd/>
                  <a:tailEnd/>
                </a:ln>
              </p:spPr>
              <p:txBody>
                <a:bodyPr lIns="274320" tIns="100584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Account*</a:t>
                  </a:r>
                </a:p>
              </p:txBody>
            </p:sp>
          </p:grpSp>
          <p:grpSp>
            <p:nvGrpSpPr>
              <p:cNvPr id="85" name="Group 21">
                <a:extLst>
                  <a:ext uri="{FF2B5EF4-FFF2-40B4-BE49-F238E27FC236}">
                    <a16:creationId xmlns:a16="http://schemas.microsoft.com/office/drawing/2014/main" id="{F82CD965-6842-451E-B521-5AC0A31F3CEC}"/>
                  </a:ext>
                </a:extLst>
              </p:cNvPr>
              <p:cNvGrpSpPr>
                <a:grpSpLocks/>
              </p:cNvGrpSpPr>
              <p:nvPr/>
            </p:nvGrpSpPr>
            <p:grpSpPr bwMode="auto">
              <a:xfrm>
                <a:off x="4200958" y="3967371"/>
                <a:ext cx="1895732" cy="1612890"/>
                <a:chOff x="2260" y="2880"/>
                <a:chExt cx="1097" cy="933"/>
              </a:xfrm>
              <a:solidFill>
                <a:schemeClr val="accent1"/>
              </a:solidFill>
            </p:grpSpPr>
            <p:sp>
              <p:nvSpPr>
                <p:cNvPr id="162" name="Arc 22">
                  <a:extLst>
                    <a:ext uri="{FF2B5EF4-FFF2-40B4-BE49-F238E27FC236}">
                      <a16:creationId xmlns:a16="http://schemas.microsoft.com/office/drawing/2014/main" id="{CEBF1137-A1FC-41C9-9185-515CC0918009}"/>
                    </a:ext>
                  </a:extLst>
                </p:cNvPr>
                <p:cNvSpPr>
                  <a:spLocks/>
                </p:cNvSpPr>
                <p:nvPr/>
              </p:nvSpPr>
              <p:spPr bwMode="auto">
                <a:xfrm>
                  <a:off x="2260" y="2880"/>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7847" y="17474"/>
                      </a:moveTo>
                      <a:cubicBezTo>
                        <a:pt x="4156" y="14793"/>
                        <a:pt x="1409" y="11013"/>
                        <a:pt x="0" y="6674"/>
                      </a:cubicBezTo>
                    </a:path>
                    <a:path w="20543" h="17475" stroke="0" extrusionOk="0">
                      <a:moveTo>
                        <a:pt x="7847" y="17474"/>
                      </a:moveTo>
                      <a:cubicBezTo>
                        <a:pt x="4156" y="14793"/>
                        <a:pt x="1409" y="11013"/>
                        <a:pt x="0" y="6674"/>
                      </a:cubicBezTo>
                      <a:lnTo>
                        <a:pt x="20543" y="0"/>
                      </a:lnTo>
                      <a:close/>
                    </a:path>
                  </a:pathLst>
                </a:custGeom>
                <a:solidFill>
                  <a:schemeClr val="accent5">
                    <a:lumMod val="40000"/>
                    <a:lumOff val="60000"/>
                  </a:schemeClr>
                </a:solidFill>
                <a:ln w="12700">
                  <a:solidFill>
                    <a:schemeClr val="bg1"/>
                  </a:solidFill>
                  <a:round/>
                  <a:headEnd/>
                  <a:tailEnd/>
                </a:ln>
              </p:spPr>
              <p:txBody>
                <a:bodyPr lIns="45720" tIns="182880" rIns="731520" bIns="4572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Location</a:t>
                  </a:r>
                </a:p>
              </p:txBody>
            </p:sp>
            <p:sp>
              <p:nvSpPr>
                <p:cNvPr id="163" name="Freeform 66">
                  <a:extLst>
                    <a:ext uri="{FF2B5EF4-FFF2-40B4-BE49-F238E27FC236}">
                      <a16:creationId xmlns:a16="http://schemas.microsoft.com/office/drawing/2014/main" id="{6AA0BC5F-CFC8-472D-975C-6A8BE8ADB955}"/>
                    </a:ext>
                  </a:extLst>
                </p:cNvPr>
                <p:cNvSpPr>
                  <a:spLocks/>
                </p:cNvSpPr>
                <p:nvPr/>
              </p:nvSpPr>
              <p:spPr bwMode="auto">
                <a:xfrm>
                  <a:off x="2260" y="2880"/>
                  <a:ext cx="1097" cy="933"/>
                </a:xfrm>
                <a:custGeom>
                  <a:avLst/>
                  <a:gdLst>
                    <a:gd name="T0" fmla="*/ 419 w 1097"/>
                    <a:gd name="T1" fmla="*/ 932 h 933"/>
                    <a:gd name="T2" fmla="*/ 1096 w 1097"/>
                    <a:gd name="T3" fmla="*/ 0 h 933"/>
                    <a:gd name="T4" fmla="*/ 0 w 1097"/>
                    <a:gd name="T5" fmla="*/ 356 h 933"/>
                    <a:gd name="T6" fmla="*/ 0 60000 65536"/>
                    <a:gd name="T7" fmla="*/ 0 60000 65536"/>
                    <a:gd name="T8" fmla="*/ 0 60000 65536"/>
                    <a:gd name="T9" fmla="*/ 0 w 1097"/>
                    <a:gd name="T10" fmla="*/ 0 h 933"/>
                    <a:gd name="T11" fmla="*/ 1097 w 1097"/>
                    <a:gd name="T12" fmla="*/ 933 h 933"/>
                  </a:gdLst>
                  <a:ahLst/>
                  <a:cxnLst>
                    <a:cxn ang="T6">
                      <a:pos x="T0" y="T1"/>
                    </a:cxn>
                    <a:cxn ang="T7">
                      <a:pos x="T2" y="T3"/>
                    </a:cxn>
                    <a:cxn ang="T8">
                      <a:pos x="T4" y="T5"/>
                    </a:cxn>
                  </a:cxnLst>
                  <a:rect l="T9" t="T10" r="T11" b="T12"/>
                  <a:pathLst>
                    <a:path w="1097" h="933">
                      <a:moveTo>
                        <a:pt x="419" y="932"/>
                      </a:moveTo>
                      <a:lnTo>
                        <a:pt x="1096" y="0"/>
                      </a:lnTo>
                      <a:lnTo>
                        <a:pt x="0" y="356"/>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grpSp>
          <p:grpSp>
            <p:nvGrpSpPr>
              <p:cNvPr id="86" name="Group 24">
                <a:extLst>
                  <a:ext uri="{FF2B5EF4-FFF2-40B4-BE49-F238E27FC236}">
                    <a16:creationId xmlns:a16="http://schemas.microsoft.com/office/drawing/2014/main" id="{A1B2C9FA-19DC-4753-94D6-7AFD4D8A6068}"/>
                  </a:ext>
                </a:extLst>
              </p:cNvPr>
              <p:cNvGrpSpPr>
                <a:grpSpLocks/>
              </p:cNvGrpSpPr>
              <p:nvPr/>
            </p:nvGrpSpPr>
            <p:grpSpPr bwMode="auto">
              <a:xfrm>
                <a:off x="4104379" y="3352017"/>
                <a:ext cx="1992313" cy="1233468"/>
                <a:chOff x="2204" y="2524"/>
                <a:chExt cx="1153" cy="713"/>
              </a:xfrm>
              <a:solidFill>
                <a:schemeClr val="accent1"/>
              </a:solidFill>
            </p:grpSpPr>
            <p:sp>
              <p:nvSpPr>
                <p:cNvPr id="160" name="Arc 25">
                  <a:extLst>
                    <a:ext uri="{FF2B5EF4-FFF2-40B4-BE49-F238E27FC236}">
                      <a16:creationId xmlns:a16="http://schemas.microsoft.com/office/drawing/2014/main" id="{30FCDC96-3B04-44BC-A98B-1FADD4AE4EBE}"/>
                    </a:ext>
                  </a:extLst>
                </p:cNvPr>
                <p:cNvSpPr>
                  <a:spLocks/>
                </p:cNvSpPr>
                <p:nvPr/>
              </p:nvSpPr>
              <p:spPr bwMode="auto">
                <a:xfrm>
                  <a:off x="2204" y="2524"/>
                  <a:ext cx="1152" cy="712"/>
                </a:xfrm>
                <a:custGeom>
                  <a:avLst/>
                  <a:gdLst>
                    <a:gd name="T0" fmla="*/ 0 w 21600"/>
                    <a:gd name="T1" fmla="*/ 0 h 13350"/>
                    <a:gd name="T2" fmla="*/ 0 w 21600"/>
                    <a:gd name="T3" fmla="*/ 0 h 13350"/>
                    <a:gd name="T4" fmla="*/ 0 w 21600"/>
                    <a:gd name="T5" fmla="*/ 0 h 13350"/>
                    <a:gd name="T6" fmla="*/ 0 60000 65536"/>
                    <a:gd name="T7" fmla="*/ 0 60000 65536"/>
                    <a:gd name="T8" fmla="*/ 0 60000 65536"/>
                    <a:gd name="T9" fmla="*/ 0 w 21600"/>
                    <a:gd name="T10" fmla="*/ 0 h 13350"/>
                    <a:gd name="T11" fmla="*/ 21600 w 21600"/>
                    <a:gd name="T12" fmla="*/ 13350 h 13350"/>
                  </a:gdLst>
                  <a:ahLst/>
                  <a:cxnLst>
                    <a:cxn ang="T6">
                      <a:pos x="T0" y="T1"/>
                    </a:cxn>
                    <a:cxn ang="T7">
                      <a:pos x="T2" y="T3"/>
                    </a:cxn>
                    <a:cxn ang="T8">
                      <a:pos x="T4" y="T5"/>
                    </a:cxn>
                  </a:cxnLst>
                  <a:rect l="T9" t="T10" r="T11" b="T12"/>
                  <a:pathLst>
                    <a:path w="21600" h="13350" fill="none" extrusionOk="0">
                      <a:moveTo>
                        <a:pt x="1057" y="13349"/>
                      </a:moveTo>
                      <a:cubicBezTo>
                        <a:pt x="356" y="11194"/>
                        <a:pt x="0" y="8941"/>
                        <a:pt x="0" y="6675"/>
                      </a:cubicBezTo>
                      <a:cubicBezTo>
                        <a:pt x="-1" y="4408"/>
                        <a:pt x="356" y="2155"/>
                        <a:pt x="1057" y="0"/>
                      </a:cubicBezTo>
                    </a:path>
                    <a:path w="21600" h="13350" stroke="0" extrusionOk="0">
                      <a:moveTo>
                        <a:pt x="1057" y="13349"/>
                      </a:moveTo>
                      <a:cubicBezTo>
                        <a:pt x="356" y="11194"/>
                        <a:pt x="0" y="8941"/>
                        <a:pt x="0" y="6675"/>
                      </a:cubicBezTo>
                      <a:cubicBezTo>
                        <a:pt x="-1" y="4408"/>
                        <a:pt x="356" y="2155"/>
                        <a:pt x="1057" y="0"/>
                      </a:cubicBezTo>
                      <a:lnTo>
                        <a:pt x="21600" y="6675"/>
                      </a:lnTo>
                      <a:close/>
                    </a:path>
                  </a:pathLst>
                </a:custGeom>
                <a:solidFill>
                  <a:schemeClr val="accent5">
                    <a:lumMod val="40000"/>
                    <a:lumOff val="60000"/>
                  </a:schemeClr>
                </a:solidFill>
                <a:ln w="12700">
                  <a:solidFill>
                    <a:schemeClr val="bg1"/>
                  </a:solidFill>
                  <a:round/>
                  <a:headEnd/>
                  <a:tailEnd/>
                </a:ln>
              </p:spPr>
              <p:txBody>
                <a:bodyPr lIns="44450" tIns="44450" rIns="109728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Additional Reporting</a:t>
                  </a:r>
                </a:p>
              </p:txBody>
            </p:sp>
            <p:sp>
              <p:nvSpPr>
                <p:cNvPr id="161" name="Freeform 64">
                  <a:extLst>
                    <a:ext uri="{FF2B5EF4-FFF2-40B4-BE49-F238E27FC236}">
                      <a16:creationId xmlns:a16="http://schemas.microsoft.com/office/drawing/2014/main" id="{2D3A1CA8-D5BB-4162-BDB3-87A559284D49}"/>
                    </a:ext>
                  </a:extLst>
                </p:cNvPr>
                <p:cNvSpPr>
                  <a:spLocks/>
                </p:cNvSpPr>
                <p:nvPr/>
              </p:nvSpPr>
              <p:spPr bwMode="auto">
                <a:xfrm>
                  <a:off x="2260" y="2524"/>
                  <a:ext cx="1097" cy="713"/>
                </a:xfrm>
                <a:custGeom>
                  <a:avLst/>
                  <a:gdLst>
                    <a:gd name="T0" fmla="*/ 0 w 1097"/>
                    <a:gd name="T1" fmla="*/ 712 h 713"/>
                    <a:gd name="T2" fmla="*/ 1096 w 1097"/>
                    <a:gd name="T3" fmla="*/ 356 h 713"/>
                    <a:gd name="T4" fmla="*/ 0 w 1097"/>
                    <a:gd name="T5" fmla="*/ 0 h 713"/>
                    <a:gd name="T6" fmla="*/ 0 60000 65536"/>
                    <a:gd name="T7" fmla="*/ 0 60000 65536"/>
                    <a:gd name="T8" fmla="*/ 0 60000 65536"/>
                    <a:gd name="T9" fmla="*/ 0 w 1097"/>
                    <a:gd name="T10" fmla="*/ 0 h 713"/>
                    <a:gd name="T11" fmla="*/ 1097 w 1097"/>
                    <a:gd name="T12" fmla="*/ 713 h 713"/>
                  </a:gdLst>
                  <a:ahLst/>
                  <a:cxnLst>
                    <a:cxn ang="T6">
                      <a:pos x="T0" y="T1"/>
                    </a:cxn>
                    <a:cxn ang="T7">
                      <a:pos x="T2" y="T3"/>
                    </a:cxn>
                    <a:cxn ang="T8">
                      <a:pos x="T4" y="T5"/>
                    </a:cxn>
                  </a:cxnLst>
                  <a:rect l="T9" t="T10" r="T11" b="T12"/>
                  <a:pathLst>
                    <a:path w="1097" h="713">
                      <a:moveTo>
                        <a:pt x="0" y="712"/>
                      </a:moveTo>
                      <a:lnTo>
                        <a:pt x="1096" y="356"/>
                      </a:lnTo>
                      <a:lnTo>
                        <a:pt x="0" y="0"/>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grpSp>
          <p:grpSp>
            <p:nvGrpSpPr>
              <p:cNvPr id="87" name="Group 27">
                <a:extLst>
                  <a:ext uri="{FF2B5EF4-FFF2-40B4-BE49-F238E27FC236}">
                    <a16:creationId xmlns:a16="http://schemas.microsoft.com/office/drawing/2014/main" id="{FF167D93-E7B9-437E-8A8D-2205166CC285}"/>
                  </a:ext>
                </a:extLst>
              </p:cNvPr>
              <p:cNvGrpSpPr>
                <a:grpSpLocks/>
              </p:cNvGrpSpPr>
              <p:nvPr/>
            </p:nvGrpSpPr>
            <p:grpSpPr bwMode="auto">
              <a:xfrm>
                <a:off x="4200958" y="2357241"/>
                <a:ext cx="1895732" cy="1612891"/>
                <a:chOff x="2260" y="1948"/>
                <a:chExt cx="1097" cy="933"/>
              </a:xfrm>
              <a:solidFill>
                <a:schemeClr val="accent1"/>
              </a:solidFill>
            </p:grpSpPr>
            <p:sp>
              <p:nvSpPr>
                <p:cNvPr id="158" name="Arc 28">
                  <a:extLst>
                    <a:ext uri="{FF2B5EF4-FFF2-40B4-BE49-F238E27FC236}">
                      <a16:creationId xmlns:a16="http://schemas.microsoft.com/office/drawing/2014/main" id="{EEF28EF2-2197-4ED8-82B4-DDDAB1288A79}"/>
                    </a:ext>
                  </a:extLst>
                </p:cNvPr>
                <p:cNvSpPr>
                  <a:spLocks/>
                </p:cNvSpPr>
                <p:nvPr/>
              </p:nvSpPr>
              <p:spPr bwMode="auto">
                <a:xfrm>
                  <a:off x="2260" y="1948"/>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0" y="10800"/>
                      </a:moveTo>
                      <a:cubicBezTo>
                        <a:pt x="1409" y="6461"/>
                        <a:pt x="4156" y="2681"/>
                        <a:pt x="7847" y="0"/>
                      </a:cubicBezTo>
                    </a:path>
                    <a:path w="20543" h="17475" stroke="0" extrusionOk="0">
                      <a:moveTo>
                        <a:pt x="0" y="10800"/>
                      </a:moveTo>
                      <a:cubicBezTo>
                        <a:pt x="1409" y="6461"/>
                        <a:pt x="4156" y="2681"/>
                        <a:pt x="7847" y="0"/>
                      </a:cubicBezTo>
                      <a:lnTo>
                        <a:pt x="20543" y="17475"/>
                      </a:lnTo>
                      <a:close/>
                    </a:path>
                  </a:pathLst>
                </a:custGeom>
                <a:solidFill>
                  <a:schemeClr val="accent5">
                    <a:lumMod val="40000"/>
                    <a:lumOff val="60000"/>
                  </a:schemeClr>
                </a:solidFill>
                <a:ln w="12700">
                  <a:solidFill>
                    <a:schemeClr val="bg1"/>
                  </a:solidFill>
                  <a:round/>
                  <a:headEnd/>
                  <a:tailEnd/>
                </a:ln>
              </p:spPr>
              <p:txBody>
                <a:bodyPr lIns="45720" tIns="44450" rIns="731520" bIns="27432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Appropriation*</a:t>
                  </a:r>
                </a:p>
              </p:txBody>
            </p:sp>
            <p:sp>
              <p:nvSpPr>
                <p:cNvPr id="159" name="Freeform 62">
                  <a:extLst>
                    <a:ext uri="{FF2B5EF4-FFF2-40B4-BE49-F238E27FC236}">
                      <a16:creationId xmlns:a16="http://schemas.microsoft.com/office/drawing/2014/main" id="{E9A78F52-4B57-4A5D-8E5D-859CBC72D240}"/>
                    </a:ext>
                  </a:extLst>
                </p:cNvPr>
                <p:cNvSpPr>
                  <a:spLocks/>
                </p:cNvSpPr>
                <p:nvPr/>
              </p:nvSpPr>
              <p:spPr bwMode="auto">
                <a:xfrm>
                  <a:off x="2260" y="1948"/>
                  <a:ext cx="1097" cy="933"/>
                </a:xfrm>
                <a:custGeom>
                  <a:avLst/>
                  <a:gdLst>
                    <a:gd name="T0" fmla="*/ 0 w 1097"/>
                    <a:gd name="T1" fmla="*/ 576 h 933"/>
                    <a:gd name="T2" fmla="*/ 1096 w 1097"/>
                    <a:gd name="T3" fmla="*/ 932 h 933"/>
                    <a:gd name="T4" fmla="*/ 419 w 1097"/>
                    <a:gd name="T5" fmla="*/ 0 h 933"/>
                    <a:gd name="T6" fmla="*/ 0 60000 65536"/>
                    <a:gd name="T7" fmla="*/ 0 60000 65536"/>
                    <a:gd name="T8" fmla="*/ 0 60000 65536"/>
                    <a:gd name="T9" fmla="*/ 0 w 1097"/>
                    <a:gd name="T10" fmla="*/ 0 h 933"/>
                    <a:gd name="T11" fmla="*/ 1097 w 1097"/>
                    <a:gd name="T12" fmla="*/ 933 h 933"/>
                  </a:gdLst>
                  <a:ahLst/>
                  <a:cxnLst>
                    <a:cxn ang="T6">
                      <a:pos x="T0" y="T1"/>
                    </a:cxn>
                    <a:cxn ang="T7">
                      <a:pos x="T2" y="T3"/>
                    </a:cxn>
                    <a:cxn ang="T8">
                      <a:pos x="T4" y="T5"/>
                    </a:cxn>
                  </a:cxnLst>
                  <a:rect l="T9" t="T10" r="T11" b="T12"/>
                  <a:pathLst>
                    <a:path w="1097" h="933">
                      <a:moveTo>
                        <a:pt x="0" y="576"/>
                      </a:moveTo>
                      <a:lnTo>
                        <a:pt x="1096" y="932"/>
                      </a:lnTo>
                      <a:lnTo>
                        <a:pt x="419" y="0"/>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grpSp>
          <p:grpSp>
            <p:nvGrpSpPr>
              <p:cNvPr id="88" name="Group 30">
                <a:extLst>
                  <a:ext uri="{FF2B5EF4-FFF2-40B4-BE49-F238E27FC236}">
                    <a16:creationId xmlns:a16="http://schemas.microsoft.com/office/drawing/2014/main" id="{7BA5EF6D-B3FA-462B-84F2-5AB038823DBC}"/>
                  </a:ext>
                </a:extLst>
              </p:cNvPr>
              <p:cNvGrpSpPr>
                <a:grpSpLocks/>
              </p:cNvGrpSpPr>
              <p:nvPr/>
            </p:nvGrpSpPr>
            <p:grpSpPr bwMode="auto">
              <a:xfrm>
                <a:off x="4925311" y="1976439"/>
                <a:ext cx="1171381" cy="1993693"/>
                <a:chOff x="2679" y="1728"/>
                <a:chExt cx="678" cy="1153"/>
              </a:xfrm>
              <a:solidFill>
                <a:schemeClr val="accent1"/>
              </a:solidFill>
            </p:grpSpPr>
            <p:sp>
              <p:nvSpPr>
                <p:cNvPr id="90" name="Arc 31">
                  <a:extLst>
                    <a:ext uri="{FF2B5EF4-FFF2-40B4-BE49-F238E27FC236}">
                      <a16:creationId xmlns:a16="http://schemas.microsoft.com/office/drawing/2014/main" id="{4D8CE11A-938C-4F25-8DEB-FEC431D7E167}"/>
                    </a:ext>
                  </a:extLst>
                </p:cNvPr>
                <p:cNvSpPr>
                  <a:spLocks/>
                </p:cNvSpPr>
                <p:nvPr/>
              </p:nvSpPr>
              <p:spPr bwMode="auto">
                <a:xfrm>
                  <a:off x="2679" y="1728"/>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0" y="4125"/>
                      </a:moveTo>
                      <a:cubicBezTo>
                        <a:pt x="3690" y="1444"/>
                        <a:pt x="8134" y="0"/>
                        <a:pt x="12695" y="0"/>
                      </a:cubicBezTo>
                    </a:path>
                    <a:path w="12696" h="21600" stroke="0" extrusionOk="0">
                      <a:moveTo>
                        <a:pt x="0" y="4125"/>
                      </a:moveTo>
                      <a:cubicBezTo>
                        <a:pt x="3690" y="1444"/>
                        <a:pt x="8134" y="0"/>
                        <a:pt x="12695" y="0"/>
                      </a:cubicBezTo>
                      <a:lnTo>
                        <a:pt x="12696" y="21600"/>
                      </a:lnTo>
                      <a:close/>
                    </a:path>
                  </a:pathLst>
                </a:custGeom>
                <a:solidFill>
                  <a:schemeClr val="accent5">
                    <a:lumMod val="40000"/>
                    <a:lumOff val="60000"/>
                  </a:schemeClr>
                </a:solidFill>
                <a:ln w="12700">
                  <a:solidFill>
                    <a:schemeClr val="bg1"/>
                  </a:solidFill>
                  <a:round/>
                  <a:headEnd/>
                  <a:tailEnd/>
                </a:ln>
              </p:spPr>
              <p:txBody>
                <a:bodyPr lIns="274320" tIns="45720" rIns="44450" bIns="100584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Funding Source</a:t>
                  </a:r>
                </a:p>
              </p:txBody>
            </p:sp>
            <p:sp>
              <p:nvSpPr>
                <p:cNvPr id="157" name="Freeform 60">
                  <a:extLst>
                    <a:ext uri="{FF2B5EF4-FFF2-40B4-BE49-F238E27FC236}">
                      <a16:creationId xmlns:a16="http://schemas.microsoft.com/office/drawing/2014/main" id="{A1E3AF67-6C75-4D0E-9EA4-079EEE2050D0}"/>
                    </a:ext>
                  </a:extLst>
                </p:cNvPr>
                <p:cNvSpPr>
                  <a:spLocks/>
                </p:cNvSpPr>
                <p:nvPr/>
              </p:nvSpPr>
              <p:spPr bwMode="auto">
                <a:xfrm>
                  <a:off x="2679" y="1728"/>
                  <a:ext cx="678" cy="1153"/>
                </a:xfrm>
                <a:custGeom>
                  <a:avLst/>
                  <a:gdLst>
                    <a:gd name="T0" fmla="*/ 0 w 678"/>
                    <a:gd name="T1" fmla="*/ 220 h 1153"/>
                    <a:gd name="T2" fmla="*/ 677 w 678"/>
                    <a:gd name="T3" fmla="*/ 1152 h 1153"/>
                    <a:gd name="T4" fmla="*/ 677 w 678"/>
                    <a:gd name="T5" fmla="*/ 0 h 1153"/>
                    <a:gd name="T6" fmla="*/ 0 60000 65536"/>
                    <a:gd name="T7" fmla="*/ 0 60000 65536"/>
                    <a:gd name="T8" fmla="*/ 0 60000 65536"/>
                    <a:gd name="T9" fmla="*/ 0 w 678"/>
                    <a:gd name="T10" fmla="*/ 0 h 1153"/>
                    <a:gd name="T11" fmla="*/ 678 w 678"/>
                    <a:gd name="T12" fmla="*/ 1153 h 1153"/>
                  </a:gdLst>
                  <a:ahLst/>
                  <a:cxnLst>
                    <a:cxn ang="T6">
                      <a:pos x="T0" y="T1"/>
                    </a:cxn>
                    <a:cxn ang="T7">
                      <a:pos x="T2" y="T3"/>
                    </a:cxn>
                    <a:cxn ang="T8">
                      <a:pos x="T4" y="T5"/>
                    </a:cxn>
                  </a:cxnLst>
                  <a:rect l="T9" t="T10" r="T11" b="T12"/>
                  <a:pathLst>
                    <a:path w="678" h="1153">
                      <a:moveTo>
                        <a:pt x="0" y="220"/>
                      </a:moveTo>
                      <a:lnTo>
                        <a:pt x="677" y="1152"/>
                      </a:lnTo>
                      <a:lnTo>
                        <a:pt x="677" y="0"/>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grpSp>
          <p:sp>
            <p:nvSpPr>
              <p:cNvPr id="89" name="Oval 88">
                <a:extLst>
                  <a:ext uri="{FF2B5EF4-FFF2-40B4-BE49-F238E27FC236}">
                    <a16:creationId xmlns:a16="http://schemas.microsoft.com/office/drawing/2014/main" id="{46BB53D7-FDCD-4C4D-872B-818520CAED2F}"/>
                  </a:ext>
                </a:extLst>
              </p:cNvPr>
              <p:cNvSpPr>
                <a:spLocks noChangeArrowheads="1"/>
              </p:cNvSpPr>
              <p:nvPr/>
            </p:nvSpPr>
            <p:spPr bwMode="auto">
              <a:xfrm>
                <a:off x="5098380" y="2971410"/>
                <a:ext cx="1992313" cy="1990933"/>
              </a:xfrm>
              <a:prstGeom prst="ellipse">
                <a:avLst/>
              </a:prstGeom>
              <a:solidFill>
                <a:schemeClr val="accent4"/>
              </a:solidFill>
              <a:ln w="57150">
                <a:solidFill>
                  <a:schemeClr val="bg1"/>
                </a:solidFill>
                <a:round/>
                <a:headEnd/>
                <a:tailEnd/>
              </a:ln>
            </p:spPr>
            <p:txBody>
              <a:bodyPr lIns="44450" tIns="44450" rIns="44450" bIns="44450" anchor="ctr"/>
              <a:lstStyle/>
              <a:p>
                <a:pPr algn="ctr" eaLnBrk="1" hangingPunct="1">
                  <a:lnSpc>
                    <a:spcPct val="95000"/>
                  </a:lnSpc>
                  <a:spcBef>
                    <a:spcPct val="20000"/>
                  </a:spcBef>
                  <a:spcAft>
                    <a:spcPct val="37000"/>
                  </a:spcAft>
                  <a:defRPr/>
                </a:pPr>
                <a:r>
                  <a:rPr lang="en-GB" sz="1600" b="1" dirty="0">
                    <a:solidFill>
                      <a:schemeClr val="bg1"/>
                    </a:solidFill>
                    <a:latin typeface="Arial" panose="020B0604020202020204" pitchFamily="34" charset="0"/>
                    <a:ea typeface="ＭＳ Ｐゴシック" pitchFamily="50" charset="-128"/>
                    <a:cs typeface="Arial" panose="020B0604020202020204" pitchFamily="34" charset="0"/>
                  </a:rPr>
                  <a:t>State of Idaho</a:t>
                </a:r>
              </a:p>
              <a:p>
                <a:pPr algn="ctr" eaLnBrk="1" hangingPunct="1">
                  <a:lnSpc>
                    <a:spcPct val="95000"/>
                  </a:lnSpc>
                  <a:spcBef>
                    <a:spcPct val="20000"/>
                  </a:spcBef>
                  <a:spcAft>
                    <a:spcPct val="37000"/>
                  </a:spcAft>
                  <a:defRPr/>
                </a:pPr>
                <a:r>
                  <a:rPr lang="en-GB" sz="1400" b="1" dirty="0">
                    <a:solidFill>
                      <a:schemeClr val="bg1"/>
                    </a:solidFill>
                    <a:latin typeface="Arial" panose="020B0604020202020204" pitchFamily="34" charset="0"/>
                    <a:ea typeface="ＭＳ Ｐゴシック" pitchFamily="50" charset="-128"/>
                    <a:cs typeface="Arial" panose="020B0604020202020204" pitchFamily="34" charset="0"/>
                  </a:rPr>
                  <a:t>Proposed Chart of Accounts (COA)</a:t>
                </a:r>
              </a:p>
            </p:txBody>
          </p:sp>
        </p:grpSp>
      </p:grpSp>
      <p:sp>
        <p:nvSpPr>
          <p:cNvPr id="3" name="Slide Number Placeholder 2">
            <a:extLst>
              <a:ext uri="{FF2B5EF4-FFF2-40B4-BE49-F238E27FC236}">
                <a16:creationId xmlns:a16="http://schemas.microsoft.com/office/drawing/2014/main" id="{02CD0E69-E078-4B6C-8C8F-8F823813C4B5}"/>
              </a:ext>
            </a:extLst>
          </p:cNvPr>
          <p:cNvSpPr>
            <a:spLocks noGrp="1"/>
          </p:cNvSpPr>
          <p:nvPr>
            <p:ph type="sldNum" sz="quarter" idx="16"/>
          </p:nvPr>
        </p:nvSpPr>
        <p:spPr/>
        <p:txBody>
          <a:bodyPr/>
          <a:lstStyle/>
          <a:p>
            <a:fld id="{DE393ED9-3FAE-4C9F-B5CF-D8F31E5991EB}" type="slidenum">
              <a:rPr lang="en-US" smtClean="0"/>
              <a:pPr/>
              <a:t>20</a:t>
            </a:fld>
            <a:endParaRPr lang="en-US" dirty="0"/>
          </a:p>
        </p:txBody>
      </p:sp>
    </p:spTree>
    <p:extLst>
      <p:ext uri="{BB962C8B-B14F-4D97-AF65-F5344CB8AC3E}">
        <p14:creationId xmlns:p14="http://schemas.microsoft.com/office/powerpoint/2010/main" val="2181367380"/>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extBox 42">
            <a:extLst>
              <a:ext uri="{FF2B5EF4-FFF2-40B4-BE49-F238E27FC236}">
                <a16:creationId xmlns:a16="http://schemas.microsoft.com/office/drawing/2014/main" id="{4831CED5-9232-4614-89F4-AD3F04170E67}"/>
              </a:ext>
            </a:extLst>
          </p:cNvPr>
          <p:cNvSpPr txBox="1"/>
          <p:nvPr/>
        </p:nvSpPr>
        <p:spPr>
          <a:xfrm>
            <a:off x="289472" y="142710"/>
            <a:ext cx="10435408" cy="738664"/>
          </a:xfrm>
          <a:prstGeom prst="rect">
            <a:avLst/>
          </a:prstGeom>
          <a:noFill/>
        </p:spPr>
        <p:txBody>
          <a:bodyPr wrap="square" rtlCol="0">
            <a:spAutoFit/>
          </a:bodyPr>
          <a:lstStyle/>
          <a:p>
            <a:r>
              <a:rPr lang="en-US" sz="4200" dirty="0">
                <a:latin typeface="Arial" panose="020B0604020202020204" pitchFamily="34" charset="0"/>
                <a:cs typeface="Arial" panose="020B0604020202020204" pitchFamily="34" charset="0"/>
              </a:rPr>
              <a:t>Program Dimension Continued</a:t>
            </a:r>
          </a:p>
        </p:txBody>
      </p:sp>
      <p:grpSp>
        <p:nvGrpSpPr>
          <p:cNvPr id="4" name="Group 3">
            <a:extLst>
              <a:ext uri="{FF2B5EF4-FFF2-40B4-BE49-F238E27FC236}">
                <a16:creationId xmlns:a16="http://schemas.microsoft.com/office/drawing/2014/main" id="{8A9BDA86-8906-4787-A8B7-FB4734328258}"/>
              </a:ext>
            </a:extLst>
          </p:cNvPr>
          <p:cNvGrpSpPr/>
          <p:nvPr/>
        </p:nvGrpSpPr>
        <p:grpSpPr>
          <a:xfrm>
            <a:off x="366064" y="899130"/>
            <a:ext cx="11547045" cy="5133196"/>
            <a:chOff x="366064" y="899130"/>
            <a:chExt cx="11547045" cy="5133196"/>
          </a:xfrm>
        </p:grpSpPr>
        <p:sp>
          <p:nvSpPr>
            <p:cNvPr id="28" name="Rectangle 27">
              <a:extLst>
                <a:ext uri="{FF2B5EF4-FFF2-40B4-BE49-F238E27FC236}">
                  <a16:creationId xmlns:a16="http://schemas.microsoft.com/office/drawing/2014/main" id="{DB262EDE-2F04-438C-AC4C-E259D3005DF0}"/>
                </a:ext>
              </a:extLst>
            </p:cNvPr>
            <p:cNvSpPr/>
            <p:nvPr/>
          </p:nvSpPr>
          <p:spPr>
            <a:xfrm>
              <a:off x="366064" y="4126252"/>
              <a:ext cx="11547044" cy="1906074"/>
            </a:xfrm>
            <a:prstGeom prst="rect">
              <a:avLst/>
            </a:prstGeom>
            <a:solidFill>
              <a:schemeClr val="bg1"/>
            </a:solidFill>
            <a:ln w="28575">
              <a:solidFill>
                <a:schemeClr val="accent4"/>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21F88F4A-B4F8-4EF9-B30C-BA938ECF64E4}"/>
                </a:ext>
              </a:extLst>
            </p:cNvPr>
            <p:cNvSpPr/>
            <p:nvPr/>
          </p:nvSpPr>
          <p:spPr>
            <a:xfrm>
              <a:off x="366065" y="902232"/>
              <a:ext cx="11547044" cy="2902021"/>
            </a:xfrm>
            <a:prstGeom prst="rect">
              <a:avLst/>
            </a:prstGeom>
            <a:solidFill>
              <a:schemeClr val="bg1"/>
            </a:solidFill>
            <a:ln w="28575">
              <a:solidFill>
                <a:srgbClr val="00206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0E934E35-B029-4040-A5AF-5CD684461C2B}"/>
                </a:ext>
              </a:extLst>
            </p:cNvPr>
            <p:cNvSpPr/>
            <p:nvPr/>
          </p:nvSpPr>
          <p:spPr>
            <a:xfrm>
              <a:off x="3752698" y="1624612"/>
              <a:ext cx="1371600" cy="54864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General Commerce</a:t>
              </a:r>
            </a:p>
            <a:p>
              <a:pPr algn="ctr"/>
              <a:r>
                <a:rPr lang="en-US" sz="1000" dirty="0">
                  <a:solidFill>
                    <a:schemeClr val="tx1"/>
                  </a:solidFill>
                  <a:latin typeface="Arial" panose="020B0604020202020204" pitchFamily="34" charset="0"/>
                  <a:cs typeface="Arial" panose="020B0604020202020204" pitchFamily="34" charset="0"/>
                </a:rPr>
                <a:t>(22010)</a:t>
              </a:r>
            </a:p>
          </p:txBody>
        </p:sp>
        <p:sp>
          <p:nvSpPr>
            <p:cNvPr id="94" name="Rectangle 93">
              <a:extLst>
                <a:ext uri="{FF2B5EF4-FFF2-40B4-BE49-F238E27FC236}">
                  <a16:creationId xmlns:a16="http://schemas.microsoft.com/office/drawing/2014/main" id="{2A956BE9-364A-4D29-867A-930DBCC23A15}"/>
                </a:ext>
              </a:extLst>
            </p:cNvPr>
            <p:cNvSpPr/>
            <p:nvPr/>
          </p:nvSpPr>
          <p:spPr>
            <a:xfrm>
              <a:off x="9826384" y="1624612"/>
              <a:ext cx="1371600" cy="54864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Opportunity Fund</a:t>
              </a:r>
            </a:p>
            <a:p>
              <a:pPr algn="ctr"/>
              <a:r>
                <a:rPr lang="en-US" sz="1000" dirty="0">
                  <a:solidFill>
                    <a:schemeClr val="tx1"/>
                  </a:solidFill>
                  <a:latin typeface="Arial" panose="020B0604020202020204" pitchFamily="34" charset="0"/>
                  <a:cs typeface="Arial" panose="020B0604020202020204" pitchFamily="34" charset="0"/>
                </a:rPr>
                <a:t>(22095)</a:t>
              </a:r>
            </a:p>
          </p:txBody>
        </p:sp>
        <p:sp>
          <p:nvSpPr>
            <p:cNvPr id="99" name="Rectangle 98">
              <a:extLst>
                <a:ext uri="{FF2B5EF4-FFF2-40B4-BE49-F238E27FC236}">
                  <a16:creationId xmlns:a16="http://schemas.microsoft.com/office/drawing/2014/main" id="{4390DD44-FB60-4A1E-B117-1E440781584F}"/>
                </a:ext>
              </a:extLst>
            </p:cNvPr>
            <p:cNvSpPr/>
            <p:nvPr/>
          </p:nvSpPr>
          <p:spPr>
            <a:xfrm>
              <a:off x="3710873" y="2538803"/>
              <a:ext cx="1371600" cy="54864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Arial" panose="020B0604020202020204" pitchFamily="34" charset="0"/>
                  <a:cs typeface="Arial" panose="020B0604020202020204" pitchFamily="34" charset="0"/>
                </a:rPr>
                <a:t>Business Retention &amp; Expansion</a:t>
              </a:r>
            </a:p>
            <a:p>
              <a:pPr algn="ctr"/>
              <a:r>
                <a:rPr lang="en-US" sz="1000" dirty="0">
                  <a:solidFill>
                    <a:schemeClr val="bg1"/>
                  </a:solidFill>
                  <a:latin typeface="Arial" panose="020B0604020202020204" pitchFamily="34" charset="0"/>
                  <a:cs typeface="Arial" panose="020B0604020202020204" pitchFamily="34" charset="0"/>
                </a:rPr>
                <a:t>(220300)</a:t>
              </a:r>
            </a:p>
          </p:txBody>
        </p:sp>
        <p:sp>
          <p:nvSpPr>
            <p:cNvPr id="97" name="Rectangle 96">
              <a:extLst>
                <a:ext uri="{FF2B5EF4-FFF2-40B4-BE49-F238E27FC236}">
                  <a16:creationId xmlns:a16="http://schemas.microsoft.com/office/drawing/2014/main" id="{D9D55928-A3C3-453C-9387-30A205B7BC17}"/>
                </a:ext>
              </a:extLst>
            </p:cNvPr>
            <p:cNvSpPr/>
            <p:nvPr/>
          </p:nvSpPr>
          <p:spPr>
            <a:xfrm>
              <a:off x="5231005" y="2538803"/>
              <a:ext cx="1371600" cy="54864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Arial" panose="020B0604020202020204" pitchFamily="34" charset="0"/>
                  <a:cs typeface="Arial" panose="020B0604020202020204" pitchFamily="34" charset="0"/>
                </a:rPr>
                <a:t>International Trade</a:t>
              </a:r>
            </a:p>
            <a:p>
              <a:pPr algn="ctr"/>
              <a:r>
                <a:rPr lang="en-US" sz="1000" dirty="0">
                  <a:solidFill>
                    <a:schemeClr val="bg1"/>
                  </a:solidFill>
                  <a:latin typeface="Arial" panose="020B0604020202020204" pitchFamily="34" charset="0"/>
                  <a:cs typeface="Arial" panose="020B0604020202020204" pitchFamily="34" charset="0"/>
                </a:rPr>
                <a:t>(220400)</a:t>
              </a:r>
            </a:p>
          </p:txBody>
        </p:sp>
        <p:sp>
          <p:nvSpPr>
            <p:cNvPr id="114" name="TextBox 113">
              <a:extLst>
                <a:ext uri="{FF2B5EF4-FFF2-40B4-BE49-F238E27FC236}">
                  <a16:creationId xmlns:a16="http://schemas.microsoft.com/office/drawing/2014/main" id="{41AA581F-5379-49FA-AD15-E84D8D5EB4CC}"/>
                </a:ext>
              </a:extLst>
            </p:cNvPr>
            <p:cNvSpPr txBox="1"/>
            <p:nvPr/>
          </p:nvSpPr>
          <p:spPr>
            <a:xfrm>
              <a:off x="4611078" y="1357088"/>
              <a:ext cx="3423138"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1 (</a:t>
              </a:r>
              <a:r>
                <a:rPr lang="en-US" sz="1400" b="1" i="1" dirty="0">
                  <a:solidFill>
                    <a:srgbClr val="002060"/>
                  </a:solidFill>
                  <a:latin typeface="Arial" panose="020B0604020202020204" pitchFamily="34" charset="0"/>
                  <a:cs typeface="Arial" panose="020B0604020202020204" pitchFamily="34" charset="0"/>
                </a:rPr>
                <a:t>Program Level 1</a:t>
              </a:r>
              <a:r>
                <a:rPr lang="en-US" sz="1400" b="1" dirty="0">
                  <a:solidFill>
                    <a:srgbClr val="002060"/>
                  </a:solidFill>
                  <a:latin typeface="Arial" panose="020B0604020202020204" pitchFamily="34" charset="0"/>
                  <a:cs typeface="Arial" panose="020B0604020202020204" pitchFamily="34" charset="0"/>
                </a:rPr>
                <a:t>)</a:t>
              </a:r>
            </a:p>
            <a:p>
              <a:endParaRPr lang="en-US" sz="1400" dirty="0"/>
            </a:p>
          </p:txBody>
        </p:sp>
        <p:sp>
          <p:nvSpPr>
            <p:cNvPr id="117" name="TextBox 116">
              <a:extLst>
                <a:ext uri="{FF2B5EF4-FFF2-40B4-BE49-F238E27FC236}">
                  <a16:creationId xmlns:a16="http://schemas.microsoft.com/office/drawing/2014/main" id="{59817A17-EEEE-47A6-9F4B-9033E40CFF60}"/>
                </a:ext>
              </a:extLst>
            </p:cNvPr>
            <p:cNvSpPr txBox="1"/>
            <p:nvPr/>
          </p:nvSpPr>
          <p:spPr>
            <a:xfrm>
              <a:off x="5279332" y="2264778"/>
              <a:ext cx="1633337"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Posting Level</a:t>
              </a:r>
            </a:p>
            <a:p>
              <a:endParaRPr lang="en-US" sz="1400" dirty="0"/>
            </a:p>
          </p:txBody>
        </p:sp>
        <p:sp>
          <p:nvSpPr>
            <p:cNvPr id="118" name="Rectangle 117">
              <a:extLst>
                <a:ext uri="{FF2B5EF4-FFF2-40B4-BE49-F238E27FC236}">
                  <a16:creationId xmlns:a16="http://schemas.microsoft.com/office/drawing/2014/main" id="{4F5BA288-5E67-459A-945C-081B0473897E}"/>
                </a:ext>
              </a:extLst>
            </p:cNvPr>
            <p:cNvSpPr/>
            <p:nvPr/>
          </p:nvSpPr>
          <p:spPr>
            <a:xfrm>
              <a:off x="6752039" y="2538803"/>
              <a:ext cx="1371600" cy="54864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Arial" panose="020B0604020202020204" pitchFamily="34" charset="0"/>
                  <a:cs typeface="Arial" panose="020B0604020202020204" pitchFamily="34" charset="0"/>
                </a:rPr>
                <a:t>Administrative/Fiscal</a:t>
              </a:r>
            </a:p>
            <a:p>
              <a:pPr algn="ctr"/>
              <a:r>
                <a:rPr lang="en-US" sz="1000" dirty="0">
                  <a:solidFill>
                    <a:schemeClr val="bg1"/>
                  </a:solidFill>
                  <a:latin typeface="Arial" panose="020B0604020202020204" pitchFamily="34" charset="0"/>
                  <a:cs typeface="Arial" panose="020B0604020202020204" pitchFamily="34" charset="0"/>
                </a:rPr>
                <a:t>(220500)</a:t>
              </a:r>
            </a:p>
          </p:txBody>
        </p:sp>
        <p:cxnSp>
          <p:nvCxnSpPr>
            <p:cNvPr id="119" name="Straight Arrow Connector 118">
              <a:extLst>
                <a:ext uri="{FF2B5EF4-FFF2-40B4-BE49-F238E27FC236}">
                  <a16:creationId xmlns:a16="http://schemas.microsoft.com/office/drawing/2014/main" id="{3285E669-C8E5-4001-934B-AA59C4438964}"/>
                </a:ext>
              </a:extLst>
            </p:cNvPr>
            <p:cNvCxnSpPr>
              <a:cxnSpLocks/>
              <a:stCxn id="93" idx="2"/>
            </p:cNvCxnSpPr>
            <p:nvPr/>
          </p:nvCxnSpPr>
          <p:spPr>
            <a:xfrm>
              <a:off x="4438498" y="2173252"/>
              <a:ext cx="0" cy="182880"/>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91" name="Rectangle 90">
              <a:extLst>
                <a:ext uri="{FF2B5EF4-FFF2-40B4-BE49-F238E27FC236}">
                  <a16:creationId xmlns:a16="http://schemas.microsoft.com/office/drawing/2014/main" id="{2C9640AD-8F66-4A47-A4CA-E88FE88BDD91}"/>
                </a:ext>
              </a:extLst>
            </p:cNvPr>
            <p:cNvSpPr/>
            <p:nvPr/>
          </p:nvSpPr>
          <p:spPr>
            <a:xfrm>
              <a:off x="1420243" y="3179433"/>
              <a:ext cx="1371600" cy="54864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Arial" panose="020B0604020202020204" pitchFamily="34" charset="0"/>
                  <a:cs typeface="Arial" panose="020B0604020202020204" pitchFamily="34" charset="0"/>
                </a:rPr>
                <a:t>Grants &amp; Contracts</a:t>
              </a:r>
            </a:p>
            <a:p>
              <a:pPr algn="ctr"/>
              <a:r>
                <a:rPr lang="en-US" sz="1000" dirty="0">
                  <a:solidFill>
                    <a:schemeClr val="bg1"/>
                  </a:solidFill>
                  <a:latin typeface="Arial" panose="020B0604020202020204" pitchFamily="34" charset="0"/>
                  <a:cs typeface="Arial" panose="020B0604020202020204" pitchFamily="34" charset="0"/>
                </a:rPr>
                <a:t>(220600)</a:t>
              </a:r>
            </a:p>
          </p:txBody>
        </p:sp>
        <p:sp>
          <p:nvSpPr>
            <p:cNvPr id="125" name="Rectangle 124">
              <a:extLst>
                <a:ext uri="{FF2B5EF4-FFF2-40B4-BE49-F238E27FC236}">
                  <a16:creationId xmlns:a16="http://schemas.microsoft.com/office/drawing/2014/main" id="{9CD8A450-6B4E-4AC5-B595-E1DD62405001}"/>
                </a:ext>
              </a:extLst>
            </p:cNvPr>
            <p:cNvSpPr/>
            <p:nvPr/>
          </p:nvSpPr>
          <p:spPr>
            <a:xfrm>
              <a:off x="658633" y="2538803"/>
              <a:ext cx="1371600" cy="54864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Arial" panose="020B0604020202020204" pitchFamily="34" charset="0"/>
                  <a:cs typeface="Arial" panose="020B0604020202020204" pitchFamily="34" charset="0"/>
                </a:rPr>
                <a:t>Business Attraction</a:t>
              </a:r>
            </a:p>
            <a:p>
              <a:pPr algn="ctr"/>
              <a:r>
                <a:rPr lang="en-US" sz="1000" dirty="0">
                  <a:solidFill>
                    <a:schemeClr val="bg1"/>
                  </a:solidFill>
                  <a:latin typeface="Arial" panose="020B0604020202020204" pitchFamily="34" charset="0"/>
                  <a:cs typeface="Arial" panose="020B0604020202020204" pitchFamily="34" charset="0"/>
                </a:rPr>
                <a:t>(220100)</a:t>
              </a:r>
            </a:p>
          </p:txBody>
        </p:sp>
        <p:sp>
          <p:nvSpPr>
            <p:cNvPr id="123" name="Rectangle 122">
              <a:extLst>
                <a:ext uri="{FF2B5EF4-FFF2-40B4-BE49-F238E27FC236}">
                  <a16:creationId xmlns:a16="http://schemas.microsoft.com/office/drawing/2014/main" id="{0C51DCA2-F56F-4275-9AC5-F06DADB12978}"/>
                </a:ext>
              </a:extLst>
            </p:cNvPr>
            <p:cNvSpPr/>
            <p:nvPr/>
          </p:nvSpPr>
          <p:spPr>
            <a:xfrm>
              <a:off x="2184753" y="2538803"/>
              <a:ext cx="1371600" cy="54864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Arial" panose="020B0604020202020204" pitchFamily="34" charset="0"/>
                  <a:cs typeface="Arial" panose="020B0604020202020204" pitchFamily="34" charset="0"/>
                </a:rPr>
                <a:t>Community Development</a:t>
              </a:r>
            </a:p>
            <a:p>
              <a:pPr algn="ctr"/>
              <a:r>
                <a:rPr lang="en-US" sz="1000" dirty="0">
                  <a:solidFill>
                    <a:schemeClr val="bg1"/>
                  </a:solidFill>
                  <a:latin typeface="Arial" panose="020B0604020202020204" pitchFamily="34" charset="0"/>
                  <a:cs typeface="Arial" panose="020B0604020202020204" pitchFamily="34" charset="0"/>
                </a:rPr>
                <a:t>(220200)</a:t>
              </a:r>
            </a:p>
          </p:txBody>
        </p:sp>
        <p:sp>
          <p:nvSpPr>
            <p:cNvPr id="132" name="Rectangle 131">
              <a:extLst>
                <a:ext uri="{FF2B5EF4-FFF2-40B4-BE49-F238E27FC236}">
                  <a16:creationId xmlns:a16="http://schemas.microsoft.com/office/drawing/2014/main" id="{B1186D95-5111-4D55-ABF1-0A838B6C6605}"/>
                </a:ext>
              </a:extLst>
            </p:cNvPr>
            <p:cNvSpPr/>
            <p:nvPr/>
          </p:nvSpPr>
          <p:spPr>
            <a:xfrm>
              <a:off x="2959331" y="3179433"/>
              <a:ext cx="1371600" cy="54864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Arial" panose="020B0604020202020204" pitchFamily="34" charset="0"/>
                  <a:cs typeface="Arial" panose="020B0604020202020204" pitchFamily="34" charset="0"/>
                </a:rPr>
                <a:t>Tourism Development</a:t>
              </a:r>
            </a:p>
            <a:p>
              <a:pPr algn="ctr"/>
              <a:r>
                <a:rPr lang="en-US" sz="1000" dirty="0">
                  <a:solidFill>
                    <a:schemeClr val="bg1"/>
                  </a:solidFill>
                  <a:latin typeface="Arial" panose="020B0604020202020204" pitchFamily="34" charset="0"/>
                  <a:cs typeface="Arial" panose="020B0604020202020204" pitchFamily="34" charset="0"/>
                </a:rPr>
                <a:t>(220700)</a:t>
              </a:r>
            </a:p>
          </p:txBody>
        </p:sp>
        <p:sp>
          <p:nvSpPr>
            <p:cNvPr id="130" name="Rectangle 129">
              <a:extLst>
                <a:ext uri="{FF2B5EF4-FFF2-40B4-BE49-F238E27FC236}">
                  <a16:creationId xmlns:a16="http://schemas.microsoft.com/office/drawing/2014/main" id="{2C74F7E6-559B-4130-B931-4E0E13AC2376}"/>
                </a:ext>
              </a:extLst>
            </p:cNvPr>
            <p:cNvSpPr/>
            <p:nvPr/>
          </p:nvSpPr>
          <p:spPr>
            <a:xfrm>
              <a:off x="4485038" y="3179433"/>
              <a:ext cx="1371600" cy="54864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Arial" panose="020B0604020202020204" pitchFamily="34" charset="0"/>
                  <a:cs typeface="Arial" panose="020B0604020202020204" pitchFamily="34" charset="0"/>
                </a:rPr>
                <a:t>IGEM</a:t>
              </a:r>
            </a:p>
            <a:p>
              <a:pPr algn="ctr"/>
              <a:r>
                <a:rPr lang="en-US" sz="1000" dirty="0">
                  <a:solidFill>
                    <a:schemeClr val="bg1"/>
                  </a:solidFill>
                  <a:latin typeface="Arial" panose="020B0604020202020204" pitchFamily="34" charset="0"/>
                  <a:cs typeface="Arial" panose="020B0604020202020204" pitchFamily="34" charset="0"/>
                </a:rPr>
                <a:t>(220800)</a:t>
              </a:r>
            </a:p>
          </p:txBody>
        </p:sp>
        <p:sp>
          <p:nvSpPr>
            <p:cNvPr id="135" name="Rectangle 134">
              <a:extLst>
                <a:ext uri="{FF2B5EF4-FFF2-40B4-BE49-F238E27FC236}">
                  <a16:creationId xmlns:a16="http://schemas.microsoft.com/office/drawing/2014/main" id="{BB754147-463F-4FBA-BD15-873A0CBAF227}"/>
                </a:ext>
              </a:extLst>
            </p:cNvPr>
            <p:cNvSpPr/>
            <p:nvPr/>
          </p:nvSpPr>
          <p:spPr>
            <a:xfrm>
              <a:off x="6017670" y="3179433"/>
              <a:ext cx="1371600" cy="54864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Arial" panose="020B0604020202020204" pitchFamily="34" charset="0"/>
                  <a:cs typeface="Arial" panose="020B0604020202020204" pitchFamily="34" charset="0"/>
                </a:rPr>
                <a:t>Marketing &amp; Public Relations</a:t>
              </a:r>
            </a:p>
            <a:p>
              <a:pPr algn="ctr"/>
              <a:r>
                <a:rPr lang="en-US" sz="1000" dirty="0">
                  <a:solidFill>
                    <a:schemeClr val="bg1"/>
                  </a:solidFill>
                  <a:latin typeface="Arial" panose="020B0604020202020204" pitchFamily="34" charset="0"/>
                  <a:cs typeface="Arial" panose="020B0604020202020204" pitchFamily="34" charset="0"/>
                </a:rPr>
                <a:t>(220900)</a:t>
              </a:r>
            </a:p>
          </p:txBody>
        </p:sp>
        <p:sp>
          <p:nvSpPr>
            <p:cNvPr id="138" name="Rectangle 137">
              <a:extLst>
                <a:ext uri="{FF2B5EF4-FFF2-40B4-BE49-F238E27FC236}">
                  <a16:creationId xmlns:a16="http://schemas.microsoft.com/office/drawing/2014/main" id="{80C31603-8C71-4A89-A641-33BCB851C474}"/>
                </a:ext>
              </a:extLst>
            </p:cNvPr>
            <p:cNvSpPr/>
            <p:nvPr/>
          </p:nvSpPr>
          <p:spPr>
            <a:xfrm>
              <a:off x="658114" y="5048250"/>
              <a:ext cx="1371600" cy="621792"/>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Unemployment Insurance Administration</a:t>
              </a:r>
            </a:p>
            <a:p>
              <a:pPr algn="ctr"/>
              <a:r>
                <a:rPr lang="en-US" sz="1000" dirty="0">
                  <a:solidFill>
                    <a:schemeClr val="tx1"/>
                  </a:solidFill>
                  <a:latin typeface="Arial" panose="020B0604020202020204" pitchFamily="34" charset="0"/>
                  <a:cs typeface="Arial" panose="020B0604020202020204" pitchFamily="34" charset="0"/>
                </a:rPr>
                <a:t>(24010)</a:t>
              </a:r>
            </a:p>
          </p:txBody>
        </p:sp>
        <p:sp>
          <p:nvSpPr>
            <p:cNvPr id="139" name="Rectangle 138">
              <a:extLst>
                <a:ext uri="{FF2B5EF4-FFF2-40B4-BE49-F238E27FC236}">
                  <a16:creationId xmlns:a16="http://schemas.microsoft.com/office/drawing/2014/main" id="{5536CE69-267F-49C1-B9C2-BDBDF7D6DC13}"/>
                </a:ext>
              </a:extLst>
            </p:cNvPr>
            <p:cNvSpPr/>
            <p:nvPr/>
          </p:nvSpPr>
          <p:spPr>
            <a:xfrm>
              <a:off x="7015100" y="5052145"/>
              <a:ext cx="1371600" cy="616999"/>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Serve Idaho</a:t>
              </a:r>
            </a:p>
            <a:p>
              <a:pPr algn="ctr"/>
              <a:r>
                <a:rPr lang="en-US" sz="1000" dirty="0">
                  <a:solidFill>
                    <a:schemeClr val="tx1"/>
                  </a:solidFill>
                  <a:latin typeface="Arial" panose="020B0604020202020204" pitchFamily="34" charset="0"/>
                  <a:cs typeface="Arial" panose="020B0604020202020204" pitchFamily="34" charset="0"/>
                </a:rPr>
                <a:t>(24005)</a:t>
              </a:r>
            </a:p>
          </p:txBody>
        </p:sp>
        <p:sp>
          <p:nvSpPr>
            <p:cNvPr id="140" name="Rectangle 139">
              <a:extLst>
                <a:ext uri="{FF2B5EF4-FFF2-40B4-BE49-F238E27FC236}">
                  <a16:creationId xmlns:a16="http://schemas.microsoft.com/office/drawing/2014/main" id="{C3C55A7F-315B-4504-B165-BCABD4ABBE79}"/>
                </a:ext>
              </a:extLst>
            </p:cNvPr>
            <p:cNvSpPr/>
            <p:nvPr/>
          </p:nvSpPr>
          <p:spPr>
            <a:xfrm>
              <a:off x="8616468" y="5052145"/>
              <a:ext cx="1371600" cy="616999"/>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Unemployment Insurance Benefits</a:t>
              </a:r>
            </a:p>
            <a:p>
              <a:pPr algn="ctr"/>
              <a:r>
                <a:rPr lang="en-US" sz="1000" dirty="0">
                  <a:solidFill>
                    <a:schemeClr val="tx1"/>
                  </a:solidFill>
                  <a:latin typeface="Arial" panose="020B0604020202020204" pitchFamily="34" charset="0"/>
                  <a:cs typeface="Arial" panose="020B0604020202020204" pitchFamily="34" charset="0"/>
                </a:rPr>
                <a:t>(24014)</a:t>
              </a:r>
            </a:p>
          </p:txBody>
        </p:sp>
        <p:sp>
          <p:nvSpPr>
            <p:cNvPr id="141" name="Rectangle 140">
              <a:extLst>
                <a:ext uri="{FF2B5EF4-FFF2-40B4-BE49-F238E27FC236}">
                  <a16:creationId xmlns:a16="http://schemas.microsoft.com/office/drawing/2014/main" id="{26ADD660-C016-414B-89A7-A371BC8F2B54}"/>
                </a:ext>
              </a:extLst>
            </p:cNvPr>
            <p:cNvSpPr/>
            <p:nvPr/>
          </p:nvSpPr>
          <p:spPr>
            <a:xfrm>
              <a:off x="10264087" y="5052145"/>
              <a:ext cx="1371600" cy="616999"/>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Wage &amp; Hour Escrow</a:t>
              </a:r>
            </a:p>
            <a:p>
              <a:pPr algn="ctr"/>
              <a:r>
                <a:rPr lang="en-US" sz="1000" dirty="0">
                  <a:solidFill>
                    <a:schemeClr val="tx1"/>
                  </a:solidFill>
                  <a:latin typeface="Arial" panose="020B0604020202020204" pitchFamily="34" charset="0"/>
                  <a:cs typeface="Arial" panose="020B0604020202020204" pitchFamily="34" charset="0"/>
                </a:rPr>
                <a:t>(24000)</a:t>
              </a:r>
            </a:p>
          </p:txBody>
        </p:sp>
        <p:sp>
          <p:nvSpPr>
            <p:cNvPr id="143" name="Rectangle 142">
              <a:extLst>
                <a:ext uri="{FF2B5EF4-FFF2-40B4-BE49-F238E27FC236}">
                  <a16:creationId xmlns:a16="http://schemas.microsoft.com/office/drawing/2014/main" id="{26C8EBD2-A1DB-4480-A661-3B01AA072CCC}"/>
                </a:ext>
              </a:extLst>
            </p:cNvPr>
            <p:cNvSpPr/>
            <p:nvPr/>
          </p:nvSpPr>
          <p:spPr>
            <a:xfrm>
              <a:off x="5481960" y="5052145"/>
              <a:ext cx="1371600" cy="616999"/>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Human Rights Commission</a:t>
              </a:r>
            </a:p>
            <a:p>
              <a:pPr algn="ctr"/>
              <a:r>
                <a:rPr lang="en-US" sz="1000" dirty="0">
                  <a:solidFill>
                    <a:schemeClr val="tx1"/>
                  </a:solidFill>
                  <a:latin typeface="Arial" panose="020B0604020202020204" pitchFamily="34" charset="0"/>
                  <a:cs typeface="Arial" panose="020B0604020202020204" pitchFamily="34" charset="0"/>
                </a:rPr>
                <a:t>(24007)</a:t>
              </a:r>
            </a:p>
          </p:txBody>
        </p:sp>
        <p:sp>
          <p:nvSpPr>
            <p:cNvPr id="144" name="Rectangle 143">
              <a:extLst>
                <a:ext uri="{FF2B5EF4-FFF2-40B4-BE49-F238E27FC236}">
                  <a16:creationId xmlns:a16="http://schemas.microsoft.com/office/drawing/2014/main" id="{D84E7AA2-9F2F-4B99-977D-763C4F6055EE}"/>
                </a:ext>
              </a:extLst>
            </p:cNvPr>
            <p:cNvSpPr/>
            <p:nvPr/>
          </p:nvSpPr>
          <p:spPr>
            <a:xfrm>
              <a:off x="3863646" y="5052145"/>
              <a:ext cx="1371600" cy="616999"/>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Wage &amp; Hour</a:t>
              </a:r>
            </a:p>
            <a:p>
              <a:pPr algn="ctr"/>
              <a:r>
                <a:rPr lang="en-US" sz="1000" dirty="0">
                  <a:solidFill>
                    <a:schemeClr val="tx1"/>
                  </a:solidFill>
                  <a:latin typeface="Arial" panose="020B0604020202020204" pitchFamily="34" charset="0"/>
                  <a:cs typeface="Arial" panose="020B0604020202020204" pitchFamily="34" charset="0"/>
                </a:rPr>
                <a:t>(24008)</a:t>
              </a:r>
            </a:p>
          </p:txBody>
        </p:sp>
        <p:sp>
          <p:nvSpPr>
            <p:cNvPr id="145" name="Rectangle 144">
              <a:extLst>
                <a:ext uri="{FF2B5EF4-FFF2-40B4-BE49-F238E27FC236}">
                  <a16:creationId xmlns:a16="http://schemas.microsoft.com/office/drawing/2014/main" id="{AD79C04C-50AA-4192-B0DC-50216A25D6BE}"/>
                </a:ext>
              </a:extLst>
            </p:cNvPr>
            <p:cNvSpPr/>
            <p:nvPr/>
          </p:nvSpPr>
          <p:spPr>
            <a:xfrm>
              <a:off x="2269668" y="5052145"/>
              <a:ext cx="1371600" cy="616999"/>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Employment Services</a:t>
              </a:r>
            </a:p>
            <a:p>
              <a:pPr algn="ctr"/>
              <a:r>
                <a:rPr lang="en-US" sz="1000" dirty="0">
                  <a:solidFill>
                    <a:schemeClr val="tx1"/>
                  </a:solidFill>
                  <a:latin typeface="Arial" panose="020B0604020202020204" pitchFamily="34" charset="0"/>
                  <a:cs typeface="Arial" panose="020B0604020202020204" pitchFamily="34" charset="0"/>
                </a:rPr>
                <a:t>(24020)</a:t>
              </a:r>
            </a:p>
          </p:txBody>
        </p:sp>
        <p:sp>
          <p:nvSpPr>
            <p:cNvPr id="45" name="TextBox 44">
              <a:extLst>
                <a:ext uri="{FF2B5EF4-FFF2-40B4-BE49-F238E27FC236}">
                  <a16:creationId xmlns:a16="http://schemas.microsoft.com/office/drawing/2014/main" id="{04FDBF3A-5C08-4EC9-AF11-7BAFAFA62171}"/>
                </a:ext>
              </a:extLst>
            </p:cNvPr>
            <p:cNvSpPr txBox="1"/>
            <p:nvPr/>
          </p:nvSpPr>
          <p:spPr>
            <a:xfrm>
              <a:off x="4728549" y="4714641"/>
              <a:ext cx="2734902"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Posting Level</a:t>
              </a:r>
            </a:p>
            <a:p>
              <a:endParaRPr lang="en-US" sz="1400" dirty="0"/>
            </a:p>
          </p:txBody>
        </p:sp>
        <p:sp>
          <p:nvSpPr>
            <p:cNvPr id="29" name="TextBox 28">
              <a:extLst>
                <a:ext uri="{FF2B5EF4-FFF2-40B4-BE49-F238E27FC236}">
                  <a16:creationId xmlns:a16="http://schemas.microsoft.com/office/drawing/2014/main" id="{D96E1124-0D4A-4F31-8673-D32B4899A333}"/>
                </a:ext>
              </a:extLst>
            </p:cNvPr>
            <p:cNvSpPr txBox="1"/>
            <p:nvPr/>
          </p:nvSpPr>
          <p:spPr>
            <a:xfrm>
              <a:off x="5304050" y="4139559"/>
              <a:ext cx="1583901" cy="553998"/>
            </a:xfrm>
            <a:prstGeom prst="rect">
              <a:avLst/>
            </a:prstGeom>
            <a:noFill/>
          </p:spPr>
          <p:txBody>
            <a:bodyPr wrap="square" rtlCol="0">
              <a:spAutoFit/>
            </a:bodyPr>
            <a:lstStyle/>
            <a:p>
              <a:pPr algn="ctr"/>
              <a:r>
                <a:rPr lang="en-US" sz="1600" b="1" dirty="0">
                  <a:solidFill>
                    <a:srgbClr val="002060"/>
                  </a:solidFill>
                  <a:latin typeface="Arial" panose="020B0604020202020204" pitchFamily="34" charset="0"/>
                  <a:cs typeface="Arial" panose="020B0604020202020204" pitchFamily="34" charset="0"/>
                </a:rPr>
                <a:t>Dept. of Labor</a:t>
              </a:r>
            </a:p>
            <a:p>
              <a:endParaRPr lang="en-US" sz="1400" dirty="0"/>
            </a:p>
          </p:txBody>
        </p:sp>
        <p:sp>
          <p:nvSpPr>
            <p:cNvPr id="30" name="TextBox 29">
              <a:extLst>
                <a:ext uri="{FF2B5EF4-FFF2-40B4-BE49-F238E27FC236}">
                  <a16:creationId xmlns:a16="http://schemas.microsoft.com/office/drawing/2014/main" id="{32D9F4FD-36D1-49A6-BC35-32D0A63A8602}"/>
                </a:ext>
              </a:extLst>
            </p:cNvPr>
            <p:cNvSpPr txBox="1"/>
            <p:nvPr/>
          </p:nvSpPr>
          <p:spPr>
            <a:xfrm>
              <a:off x="5179716" y="899130"/>
              <a:ext cx="2051965" cy="584775"/>
            </a:xfrm>
            <a:prstGeom prst="rect">
              <a:avLst/>
            </a:prstGeom>
            <a:noFill/>
          </p:spPr>
          <p:txBody>
            <a:bodyPr wrap="square" rtlCol="0">
              <a:spAutoFit/>
            </a:bodyPr>
            <a:lstStyle/>
            <a:p>
              <a:pPr algn="ctr"/>
              <a:r>
                <a:rPr lang="en-US" sz="1600" b="1" dirty="0">
                  <a:solidFill>
                    <a:srgbClr val="002060"/>
                  </a:solidFill>
                  <a:latin typeface="Arial" panose="020B0604020202020204" pitchFamily="34" charset="0"/>
                  <a:cs typeface="Arial" panose="020B0604020202020204" pitchFamily="34" charset="0"/>
                </a:rPr>
                <a:t>Dept. of Commerce</a:t>
              </a:r>
            </a:p>
            <a:p>
              <a:endParaRPr lang="en-US" sz="1600" dirty="0"/>
            </a:p>
          </p:txBody>
        </p:sp>
        <p:cxnSp>
          <p:nvCxnSpPr>
            <p:cNvPr id="5" name="Straight Connector 4">
              <a:extLst>
                <a:ext uri="{FF2B5EF4-FFF2-40B4-BE49-F238E27FC236}">
                  <a16:creationId xmlns:a16="http://schemas.microsoft.com/office/drawing/2014/main" id="{48279CDD-3645-4406-A100-CBBB2BB368E0}"/>
                </a:ext>
              </a:extLst>
            </p:cNvPr>
            <p:cNvCxnSpPr>
              <a:cxnSpLocks/>
            </p:cNvCxnSpPr>
            <p:nvPr/>
          </p:nvCxnSpPr>
          <p:spPr>
            <a:xfrm flipH="1">
              <a:off x="644985" y="2428632"/>
              <a:ext cx="4534732"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3171B7E4-32A8-4BAF-A3DA-713C7F07269D}"/>
                </a:ext>
              </a:extLst>
            </p:cNvPr>
            <p:cNvCxnSpPr/>
            <p:nvPr/>
          </p:nvCxnSpPr>
          <p:spPr>
            <a:xfrm flipH="1">
              <a:off x="6905845" y="2424266"/>
              <a:ext cx="4297680"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grpSp>
      <p:sp>
        <p:nvSpPr>
          <p:cNvPr id="3" name="Slide Number Placeholder 2">
            <a:extLst>
              <a:ext uri="{FF2B5EF4-FFF2-40B4-BE49-F238E27FC236}">
                <a16:creationId xmlns:a16="http://schemas.microsoft.com/office/drawing/2014/main" id="{1F09417B-E1FB-4852-B07F-A7DDF1D20501}"/>
              </a:ext>
            </a:extLst>
          </p:cNvPr>
          <p:cNvSpPr>
            <a:spLocks noGrp="1"/>
          </p:cNvSpPr>
          <p:nvPr>
            <p:ph type="sldNum" sz="quarter" idx="16"/>
          </p:nvPr>
        </p:nvSpPr>
        <p:spPr/>
        <p:txBody>
          <a:bodyPr/>
          <a:lstStyle/>
          <a:p>
            <a:fld id="{DE393ED9-3FAE-4C9F-B5CF-D8F31E5991EB}" type="slidenum">
              <a:rPr lang="en-US" smtClean="0"/>
              <a:pPr/>
              <a:t>21</a:t>
            </a:fld>
            <a:endParaRPr lang="en-US" dirty="0"/>
          </a:p>
        </p:txBody>
      </p:sp>
    </p:spTree>
    <p:extLst>
      <p:ext uri="{BB962C8B-B14F-4D97-AF65-F5344CB8AC3E}">
        <p14:creationId xmlns:p14="http://schemas.microsoft.com/office/powerpoint/2010/main" val="2342717902"/>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TextBox 83">
            <a:extLst>
              <a:ext uri="{FF2B5EF4-FFF2-40B4-BE49-F238E27FC236}">
                <a16:creationId xmlns:a16="http://schemas.microsoft.com/office/drawing/2014/main" id="{478DF5C2-EA81-47D5-9F97-2FA0DD32C955}"/>
              </a:ext>
            </a:extLst>
          </p:cNvPr>
          <p:cNvSpPr txBox="1"/>
          <p:nvPr/>
        </p:nvSpPr>
        <p:spPr>
          <a:xfrm>
            <a:off x="295275" y="63468"/>
            <a:ext cx="10435408" cy="738664"/>
          </a:xfrm>
          <a:prstGeom prst="rect">
            <a:avLst/>
          </a:prstGeom>
          <a:noFill/>
        </p:spPr>
        <p:txBody>
          <a:bodyPr wrap="square" rtlCol="0">
            <a:spAutoFit/>
          </a:bodyPr>
          <a:lstStyle/>
          <a:p>
            <a:r>
              <a:rPr lang="en-US" sz="4200" dirty="0">
                <a:latin typeface="Arial" panose="020B0604020202020204" pitchFamily="34" charset="0"/>
                <a:cs typeface="Arial" panose="020B0604020202020204" pitchFamily="34" charset="0"/>
              </a:rPr>
              <a:t>Program Dimension Continued</a:t>
            </a:r>
          </a:p>
        </p:txBody>
      </p:sp>
      <p:grpSp>
        <p:nvGrpSpPr>
          <p:cNvPr id="3" name="Group 2">
            <a:extLst>
              <a:ext uri="{FF2B5EF4-FFF2-40B4-BE49-F238E27FC236}">
                <a16:creationId xmlns:a16="http://schemas.microsoft.com/office/drawing/2014/main" id="{870B95B1-458F-4287-A5BE-7FE760019BA8}"/>
              </a:ext>
            </a:extLst>
          </p:cNvPr>
          <p:cNvGrpSpPr/>
          <p:nvPr/>
        </p:nvGrpSpPr>
        <p:grpSpPr>
          <a:xfrm>
            <a:off x="183815" y="887329"/>
            <a:ext cx="11848290" cy="5200821"/>
            <a:chOff x="183815" y="887329"/>
            <a:chExt cx="11848290" cy="5200821"/>
          </a:xfrm>
        </p:grpSpPr>
        <p:sp>
          <p:nvSpPr>
            <p:cNvPr id="93" name="Rectangle 92">
              <a:extLst>
                <a:ext uri="{FF2B5EF4-FFF2-40B4-BE49-F238E27FC236}">
                  <a16:creationId xmlns:a16="http://schemas.microsoft.com/office/drawing/2014/main" id="{0E934E35-B029-4040-A5AF-5CD684461C2B}"/>
                </a:ext>
              </a:extLst>
            </p:cNvPr>
            <p:cNvSpPr/>
            <p:nvPr/>
          </p:nvSpPr>
          <p:spPr>
            <a:xfrm>
              <a:off x="2087202" y="1259618"/>
              <a:ext cx="1188720" cy="731520"/>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Self-Reliance Programs</a:t>
              </a:r>
            </a:p>
            <a:p>
              <a:pPr algn="ctr"/>
              <a:r>
                <a:rPr lang="en-US" sz="1000" dirty="0">
                  <a:solidFill>
                    <a:schemeClr val="tx1"/>
                  </a:solidFill>
                  <a:latin typeface="Arial" panose="020B0604020202020204" pitchFamily="34" charset="0"/>
                  <a:cs typeface="Arial" panose="020B0604020202020204" pitchFamily="34" charset="0"/>
                </a:rPr>
                <a:t>(27010)</a:t>
              </a:r>
            </a:p>
          </p:txBody>
        </p:sp>
        <p:sp>
          <p:nvSpPr>
            <p:cNvPr id="99" name="Rectangle 98">
              <a:extLst>
                <a:ext uri="{FF2B5EF4-FFF2-40B4-BE49-F238E27FC236}">
                  <a16:creationId xmlns:a16="http://schemas.microsoft.com/office/drawing/2014/main" id="{4390DD44-FB60-4A1E-B117-1E440781584F}"/>
                </a:ext>
              </a:extLst>
            </p:cNvPr>
            <p:cNvSpPr/>
            <p:nvPr/>
          </p:nvSpPr>
          <p:spPr>
            <a:xfrm>
              <a:off x="2713959" y="2307087"/>
              <a:ext cx="1188720" cy="731520"/>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Benefits Field Operations</a:t>
              </a:r>
            </a:p>
            <a:p>
              <a:pPr algn="ctr"/>
              <a:r>
                <a:rPr lang="en-US" sz="1000" dirty="0">
                  <a:solidFill>
                    <a:schemeClr val="tx1"/>
                  </a:solidFill>
                  <a:latin typeface="Arial" panose="020B0604020202020204" pitchFamily="34" charset="0"/>
                  <a:cs typeface="Arial" panose="020B0604020202020204" pitchFamily="34" charset="0"/>
                </a:rPr>
                <a:t>(270103)</a:t>
              </a:r>
            </a:p>
          </p:txBody>
        </p:sp>
        <p:sp>
          <p:nvSpPr>
            <p:cNvPr id="97" name="Rectangle 96">
              <a:extLst>
                <a:ext uri="{FF2B5EF4-FFF2-40B4-BE49-F238E27FC236}">
                  <a16:creationId xmlns:a16="http://schemas.microsoft.com/office/drawing/2014/main" id="{D9D55928-A3C3-453C-9387-30A205B7BC17}"/>
                </a:ext>
              </a:extLst>
            </p:cNvPr>
            <p:cNvSpPr/>
            <p:nvPr/>
          </p:nvSpPr>
          <p:spPr>
            <a:xfrm>
              <a:off x="3954827" y="2307087"/>
              <a:ext cx="1188720" cy="731520"/>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Child Support</a:t>
              </a:r>
            </a:p>
            <a:p>
              <a:pPr algn="ctr"/>
              <a:r>
                <a:rPr lang="en-US" sz="1000" dirty="0">
                  <a:solidFill>
                    <a:schemeClr val="tx1"/>
                  </a:solidFill>
                  <a:latin typeface="Arial" panose="020B0604020202020204" pitchFamily="34" charset="0"/>
                  <a:cs typeface="Arial" panose="020B0604020202020204" pitchFamily="34" charset="0"/>
                </a:rPr>
                <a:t>(270104)</a:t>
              </a:r>
            </a:p>
          </p:txBody>
        </p:sp>
        <p:cxnSp>
          <p:nvCxnSpPr>
            <p:cNvPr id="103" name="Straight Arrow Connector 102">
              <a:extLst>
                <a:ext uri="{FF2B5EF4-FFF2-40B4-BE49-F238E27FC236}">
                  <a16:creationId xmlns:a16="http://schemas.microsoft.com/office/drawing/2014/main" id="{29415C10-CCD1-43C0-9CD5-6EFF2696A753}"/>
                </a:ext>
              </a:extLst>
            </p:cNvPr>
            <p:cNvCxnSpPr>
              <a:cxnSpLocks/>
              <a:stCxn id="73" idx="2"/>
            </p:cNvCxnSpPr>
            <p:nvPr/>
          </p:nvCxnSpPr>
          <p:spPr>
            <a:xfrm>
              <a:off x="6258860" y="4220076"/>
              <a:ext cx="0" cy="180594"/>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125" name="Rectangle 124">
              <a:extLst>
                <a:ext uri="{FF2B5EF4-FFF2-40B4-BE49-F238E27FC236}">
                  <a16:creationId xmlns:a16="http://schemas.microsoft.com/office/drawing/2014/main" id="{9CD8A450-6B4E-4AC5-B595-E1DD62405001}"/>
                </a:ext>
              </a:extLst>
            </p:cNvPr>
            <p:cNvSpPr/>
            <p:nvPr/>
          </p:nvSpPr>
          <p:spPr>
            <a:xfrm>
              <a:off x="190638" y="2307087"/>
              <a:ext cx="1188720" cy="731520"/>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Welfare Administration</a:t>
              </a:r>
            </a:p>
            <a:p>
              <a:pPr algn="ctr"/>
              <a:r>
                <a:rPr lang="en-US" sz="1000" dirty="0">
                  <a:solidFill>
                    <a:schemeClr val="tx1"/>
                  </a:solidFill>
                  <a:latin typeface="Arial" panose="020B0604020202020204" pitchFamily="34" charset="0"/>
                  <a:cs typeface="Arial" panose="020B0604020202020204" pitchFamily="34" charset="0"/>
                </a:rPr>
                <a:t>(270101)</a:t>
              </a:r>
            </a:p>
          </p:txBody>
        </p:sp>
        <p:sp>
          <p:nvSpPr>
            <p:cNvPr id="123" name="Rectangle 122">
              <a:extLst>
                <a:ext uri="{FF2B5EF4-FFF2-40B4-BE49-F238E27FC236}">
                  <a16:creationId xmlns:a16="http://schemas.microsoft.com/office/drawing/2014/main" id="{0C51DCA2-F56F-4275-9AC5-F06DADB12978}"/>
                </a:ext>
              </a:extLst>
            </p:cNvPr>
            <p:cNvSpPr/>
            <p:nvPr/>
          </p:nvSpPr>
          <p:spPr>
            <a:xfrm>
              <a:off x="1447954" y="2305290"/>
              <a:ext cx="1188720" cy="731520"/>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TANF</a:t>
              </a:r>
            </a:p>
            <a:p>
              <a:pPr algn="ctr"/>
              <a:r>
                <a:rPr lang="en-US" sz="1000" dirty="0">
                  <a:solidFill>
                    <a:schemeClr val="tx1"/>
                  </a:solidFill>
                  <a:latin typeface="Arial" panose="020B0604020202020204" pitchFamily="34" charset="0"/>
                  <a:cs typeface="Arial" panose="020B0604020202020204" pitchFamily="34" charset="0"/>
                </a:rPr>
                <a:t>(270102)</a:t>
              </a:r>
            </a:p>
          </p:txBody>
        </p:sp>
        <p:sp>
          <p:nvSpPr>
            <p:cNvPr id="43" name="Rectangle 42">
              <a:extLst>
                <a:ext uri="{FF2B5EF4-FFF2-40B4-BE49-F238E27FC236}">
                  <a16:creationId xmlns:a16="http://schemas.microsoft.com/office/drawing/2014/main" id="{39085275-22E7-4910-9282-B8EAD8E82105}"/>
                </a:ext>
              </a:extLst>
            </p:cNvPr>
            <p:cNvSpPr/>
            <p:nvPr/>
          </p:nvSpPr>
          <p:spPr>
            <a:xfrm>
              <a:off x="7996948" y="1266912"/>
              <a:ext cx="1188720" cy="731520"/>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Self-Reliance Benefit Payments</a:t>
              </a:r>
            </a:p>
            <a:p>
              <a:pPr algn="ctr"/>
              <a:r>
                <a:rPr lang="en-US" sz="1000" dirty="0">
                  <a:solidFill>
                    <a:schemeClr val="tx1"/>
                  </a:solidFill>
                  <a:latin typeface="Arial" panose="020B0604020202020204" pitchFamily="34" charset="0"/>
                  <a:cs typeface="Arial" panose="020B0604020202020204" pitchFamily="34" charset="0"/>
                </a:rPr>
                <a:t>(27020)</a:t>
              </a:r>
            </a:p>
          </p:txBody>
        </p:sp>
        <p:sp>
          <p:nvSpPr>
            <p:cNvPr id="46" name="Rectangle 45">
              <a:extLst>
                <a:ext uri="{FF2B5EF4-FFF2-40B4-BE49-F238E27FC236}">
                  <a16:creationId xmlns:a16="http://schemas.microsoft.com/office/drawing/2014/main" id="{34584D29-2B8D-41E5-9AEE-BB4F6E377EF4}"/>
                </a:ext>
              </a:extLst>
            </p:cNvPr>
            <p:cNvSpPr/>
            <p:nvPr/>
          </p:nvSpPr>
          <p:spPr>
            <a:xfrm>
              <a:off x="9718788" y="2306279"/>
              <a:ext cx="1188720" cy="731520"/>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Work Services</a:t>
              </a:r>
            </a:p>
            <a:p>
              <a:pPr algn="ctr"/>
              <a:r>
                <a:rPr lang="en-US" sz="1000" dirty="0">
                  <a:solidFill>
                    <a:schemeClr val="tx1"/>
                  </a:solidFill>
                  <a:latin typeface="Arial" panose="020B0604020202020204" pitchFamily="34" charset="0"/>
                  <a:cs typeface="Arial" panose="020B0604020202020204" pitchFamily="34" charset="0"/>
                </a:rPr>
                <a:t>(270203)</a:t>
              </a:r>
            </a:p>
          </p:txBody>
        </p:sp>
        <p:cxnSp>
          <p:nvCxnSpPr>
            <p:cNvPr id="47" name="Straight Arrow Connector 46">
              <a:extLst>
                <a:ext uri="{FF2B5EF4-FFF2-40B4-BE49-F238E27FC236}">
                  <a16:creationId xmlns:a16="http://schemas.microsoft.com/office/drawing/2014/main" id="{47953001-288C-4D2A-AB90-520970CCDAA2}"/>
                </a:ext>
              </a:extLst>
            </p:cNvPr>
            <p:cNvCxnSpPr>
              <a:cxnSpLocks/>
            </p:cNvCxnSpPr>
            <p:nvPr/>
          </p:nvCxnSpPr>
          <p:spPr>
            <a:xfrm>
              <a:off x="9262634" y="4240396"/>
              <a:ext cx="0" cy="181035"/>
            </a:xfrm>
            <a:prstGeom prst="straightConnector1">
              <a:avLst/>
            </a:prstGeom>
            <a:solidFill>
              <a:schemeClr val="bg2">
                <a:lumMod val="9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49" name="Rectangle 48">
              <a:extLst>
                <a:ext uri="{FF2B5EF4-FFF2-40B4-BE49-F238E27FC236}">
                  <a16:creationId xmlns:a16="http://schemas.microsoft.com/office/drawing/2014/main" id="{3AEC3AC2-9A9A-4B10-8AB0-A8B54A5E5661}"/>
                </a:ext>
              </a:extLst>
            </p:cNvPr>
            <p:cNvSpPr/>
            <p:nvPr/>
          </p:nvSpPr>
          <p:spPr>
            <a:xfrm>
              <a:off x="5677212" y="2311306"/>
              <a:ext cx="1188720" cy="731520"/>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TAFI Assistance</a:t>
              </a:r>
            </a:p>
            <a:p>
              <a:pPr algn="ctr"/>
              <a:r>
                <a:rPr lang="en-US" sz="1000" dirty="0">
                  <a:solidFill>
                    <a:schemeClr val="tx1"/>
                  </a:solidFill>
                  <a:latin typeface="Arial" panose="020B0604020202020204" pitchFamily="34" charset="0"/>
                  <a:cs typeface="Arial" panose="020B0604020202020204" pitchFamily="34" charset="0"/>
                </a:rPr>
                <a:t>(270201)</a:t>
              </a:r>
            </a:p>
          </p:txBody>
        </p:sp>
        <p:sp>
          <p:nvSpPr>
            <p:cNvPr id="52" name="Rectangle 51">
              <a:extLst>
                <a:ext uri="{FF2B5EF4-FFF2-40B4-BE49-F238E27FC236}">
                  <a16:creationId xmlns:a16="http://schemas.microsoft.com/office/drawing/2014/main" id="{8863FA77-6AC0-48B1-8231-4BB4382E56EA}"/>
                </a:ext>
              </a:extLst>
            </p:cNvPr>
            <p:cNvSpPr/>
            <p:nvPr/>
          </p:nvSpPr>
          <p:spPr>
            <a:xfrm>
              <a:off x="6952178" y="2309894"/>
              <a:ext cx="1188720" cy="731520"/>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Childcare</a:t>
              </a:r>
            </a:p>
            <a:p>
              <a:pPr algn="ctr"/>
              <a:r>
                <a:rPr lang="en-US" sz="1000" dirty="0">
                  <a:solidFill>
                    <a:schemeClr val="tx1"/>
                  </a:solidFill>
                  <a:latin typeface="Arial" panose="020B0604020202020204" pitchFamily="34" charset="0"/>
                  <a:cs typeface="Arial" panose="020B0604020202020204" pitchFamily="34" charset="0"/>
                </a:rPr>
                <a:t>(270202)</a:t>
              </a:r>
            </a:p>
          </p:txBody>
        </p:sp>
        <p:sp>
          <p:nvSpPr>
            <p:cNvPr id="114" name="TextBox 113">
              <a:extLst>
                <a:ext uri="{FF2B5EF4-FFF2-40B4-BE49-F238E27FC236}">
                  <a16:creationId xmlns:a16="http://schemas.microsoft.com/office/drawing/2014/main" id="{41AA581F-5379-49FA-AD15-E84D8D5EB4CC}"/>
                </a:ext>
              </a:extLst>
            </p:cNvPr>
            <p:cNvSpPr txBox="1"/>
            <p:nvPr/>
          </p:nvSpPr>
          <p:spPr>
            <a:xfrm>
              <a:off x="4456031" y="1110849"/>
              <a:ext cx="3398431"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1 (</a:t>
              </a:r>
              <a:r>
                <a:rPr lang="en-US" sz="1400" b="1" i="1" dirty="0">
                  <a:solidFill>
                    <a:srgbClr val="002060"/>
                  </a:solidFill>
                  <a:latin typeface="Arial" panose="020B0604020202020204" pitchFamily="34" charset="0"/>
                  <a:cs typeface="Arial" panose="020B0604020202020204" pitchFamily="34" charset="0"/>
                </a:rPr>
                <a:t>Program Level 1</a:t>
              </a:r>
              <a:r>
                <a:rPr lang="en-US" sz="1400" b="1" dirty="0">
                  <a:solidFill>
                    <a:srgbClr val="002060"/>
                  </a:solidFill>
                  <a:latin typeface="Arial" panose="020B0604020202020204" pitchFamily="34" charset="0"/>
                  <a:cs typeface="Arial" panose="020B0604020202020204" pitchFamily="34" charset="0"/>
                </a:rPr>
                <a:t>)</a:t>
              </a:r>
            </a:p>
            <a:p>
              <a:endParaRPr lang="en-US" sz="1400" dirty="0"/>
            </a:p>
          </p:txBody>
        </p:sp>
        <p:sp>
          <p:nvSpPr>
            <p:cNvPr id="117" name="TextBox 116">
              <a:extLst>
                <a:ext uri="{FF2B5EF4-FFF2-40B4-BE49-F238E27FC236}">
                  <a16:creationId xmlns:a16="http://schemas.microsoft.com/office/drawing/2014/main" id="{59817A17-EEEE-47A6-9F4B-9033E40CFF60}"/>
                </a:ext>
              </a:extLst>
            </p:cNvPr>
            <p:cNvSpPr txBox="1"/>
            <p:nvPr/>
          </p:nvSpPr>
          <p:spPr>
            <a:xfrm>
              <a:off x="5159331" y="2062983"/>
              <a:ext cx="1952672"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a:t>
              </a:r>
              <a:r>
                <a:rPr lang="en-US" sz="1400" b="1" i="1" dirty="0">
                  <a:solidFill>
                    <a:srgbClr val="002060"/>
                  </a:solidFill>
                  <a:latin typeface="Arial" panose="020B0604020202020204" pitchFamily="34" charset="0"/>
                  <a:cs typeface="Arial" panose="020B0604020202020204" pitchFamily="34" charset="0"/>
                </a:rPr>
                <a:t>Program Level 2</a:t>
              </a:r>
              <a:r>
                <a:rPr lang="en-US" sz="1400" b="1" dirty="0">
                  <a:solidFill>
                    <a:srgbClr val="002060"/>
                  </a:solidFill>
                  <a:latin typeface="Arial" panose="020B0604020202020204" pitchFamily="34" charset="0"/>
                  <a:cs typeface="Arial" panose="020B0604020202020204" pitchFamily="34" charset="0"/>
                </a:rPr>
                <a:t>)</a:t>
              </a:r>
            </a:p>
            <a:p>
              <a:endParaRPr lang="en-US" sz="1400" dirty="0"/>
            </a:p>
          </p:txBody>
        </p:sp>
        <p:sp>
          <p:nvSpPr>
            <p:cNvPr id="55" name="TextBox 54">
              <a:extLst>
                <a:ext uri="{FF2B5EF4-FFF2-40B4-BE49-F238E27FC236}">
                  <a16:creationId xmlns:a16="http://schemas.microsoft.com/office/drawing/2014/main" id="{FEFF328D-1973-4D50-9F8E-77CAFB25F058}"/>
                </a:ext>
              </a:extLst>
            </p:cNvPr>
            <p:cNvSpPr txBox="1"/>
            <p:nvPr/>
          </p:nvSpPr>
          <p:spPr>
            <a:xfrm>
              <a:off x="5287017" y="3214722"/>
              <a:ext cx="1738270"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a:t>
              </a:r>
              <a:r>
                <a:rPr lang="en-US" sz="1400" b="1" i="1" dirty="0">
                  <a:solidFill>
                    <a:srgbClr val="002060"/>
                  </a:solidFill>
                  <a:latin typeface="Arial" panose="020B0604020202020204" pitchFamily="34" charset="0"/>
                  <a:cs typeface="Arial" panose="020B0604020202020204" pitchFamily="34" charset="0"/>
                </a:rPr>
                <a:t>Program Level 3</a:t>
              </a:r>
              <a:r>
                <a:rPr lang="en-US" sz="1400" b="1" dirty="0">
                  <a:solidFill>
                    <a:srgbClr val="002060"/>
                  </a:solidFill>
                  <a:latin typeface="Arial" panose="020B0604020202020204" pitchFamily="34" charset="0"/>
                  <a:cs typeface="Arial" panose="020B0604020202020204" pitchFamily="34" charset="0"/>
                </a:rPr>
                <a:t>)</a:t>
              </a:r>
            </a:p>
            <a:p>
              <a:endParaRPr lang="en-US" sz="1400" dirty="0"/>
            </a:p>
          </p:txBody>
        </p:sp>
        <p:cxnSp>
          <p:nvCxnSpPr>
            <p:cNvPr id="59" name="Straight Arrow Connector 58">
              <a:extLst>
                <a:ext uri="{FF2B5EF4-FFF2-40B4-BE49-F238E27FC236}">
                  <a16:creationId xmlns:a16="http://schemas.microsoft.com/office/drawing/2014/main" id="{32083379-B0D7-42A1-9248-9AC86A64CDFC}"/>
                </a:ext>
              </a:extLst>
            </p:cNvPr>
            <p:cNvCxnSpPr>
              <a:cxnSpLocks/>
              <a:stCxn id="125" idx="2"/>
            </p:cNvCxnSpPr>
            <p:nvPr/>
          </p:nvCxnSpPr>
          <p:spPr>
            <a:xfrm>
              <a:off x="784998" y="3038607"/>
              <a:ext cx="0" cy="242615"/>
            </a:xfrm>
            <a:prstGeom prst="straightConnector1">
              <a:avLst/>
            </a:prstGeom>
            <a:solidFill>
              <a:schemeClr val="bg2">
                <a:lumMod val="75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64" name="Rectangle 63">
              <a:extLst>
                <a:ext uri="{FF2B5EF4-FFF2-40B4-BE49-F238E27FC236}">
                  <a16:creationId xmlns:a16="http://schemas.microsoft.com/office/drawing/2014/main" id="{E1C7E18F-30BA-4436-85FD-530294D83B2E}"/>
                </a:ext>
              </a:extLst>
            </p:cNvPr>
            <p:cNvSpPr/>
            <p:nvPr/>
          </p:nvSpPr>
          <p:spPr>
            <a:xfrm>
              <a:off x="1440185" y="4588240"/>
              <a:ext cx="1188720" cy="73152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Fraud Collections</a:t>
              </a:r>
            </a:p>
            <a:p>
              <a:pPr algn="ctr"/>
              <a:r>
                <a:rPr lang="en-US" sz="1000" dirty="0">
                  <a:solidFill>
                    <a:schemeClr val="tx1"/>
                  </a:solidFill>
                  <a:latin typeface="Arial" panose="020B0604020202020204" pitchFamily="34" charset="0"/>
                  <a:cs typeface="Arial" panose="020B0604020202020204" pitchFamily="34" charset="0"/>
                </a:rPr>
                <a:t>(2701021)</a:t>
              </a:r>
            </a:p>
          </p:txBody>
        </p:sp>
        <p:cxnSp>
          <p:nvCxnSpPr>
            <p:cNvPr id="71" name="Straight Arrow Connector 70">
              <a:extLst>
                <a:ext uri="{FF2B5EF4-FFF2-40B4-BE49-F238E27FC236}">
                  <a16:creationId xmlns:a16="http://schemas.microsoft.com/office/drawing/2014/main" id="{404CC358-71D6-49D8-B464-1B88CEEE07AC}"/>
                </a:ext>
              </a:extLst>
            </p:cNvPr>
            <p:cNvCxnSpPr>
              <a:cxnSpLocks/>
              <a:stCxn id="93" idx="2"/>
            </p:cNvCxnSpPr>
            <p:nvPr/>
          </p:nvCxnSpPr>
          <p:spPr>
            <a:xfrm>
              <a:off x="2681562" y="1991138"/>
              <a:ext cx="0" cy="221193"/>
            </a:xfrm>
            <a:prstGeom prst="straightConnector1">
              <a:avLst/>
            </a:prstGeom>
            <a:solidFill>
              <a:schemeClr val="bg2">
                <a:lumMod val="75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74" name="Straight Arrow Connector 73">
              <a:extLst>
                <a:ext uri="{FF2B5EF4-FFF2-40B4-BE49-F238E27FC236}">
                  <a16:creationId xmlns:a16="http://schemas.microsoft.com/office/drawing/2014/main" id="{6A7122F9-FE1A-4C14-A28B-8BEE0A1D7F59}"/>
                </a:ext>
              </a:extLst>
            </p:cNvPr>
            <p:cNvCxnSpPr>
              <a:cxnSpLocks/>
              <a:stCxn id="49" idx="2"/>
            </p:cNvCxnSpPr>
            <p:nvPr/>
          </p:nvCxnSpPr>
          <p:spPr>
            <a:xfrm>
              <a:off x="6271572" y="3042826"/>
              <a:ext cx="8335" cy="206696"/>
            </a:xfrm>
            <a:prstGeom prst="straightConnector1">
              <a:avLst/>
            </a:prstGeom>
            <a:solidFill>
              <a:schemeClr val="bg2">
                <a:lumMod val="75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76" name="Rectangle 75">
              <a:extLst>
                <a:ext uri="{FF2B5EF4-FFF2-40B4-BE49-F238E27FC236}">
                  <a16:creationId xmlns:a16="http://schemas.microsoft.com/office/drawing/2014/main" id="{003139AA-E223-4839-BF24-3BF474E73069}"/>
                </a:ext>
              </a:extLst>
            </p:cNvPr>
            <p:cNvSpPr/>
            <p:nvPr/>
          </p:nvSpPr>
          <p:spPr>
            <a:xfrm>
              <a:off x="5677212" y="4584246"/>
              <a:ext cx="1188720" cy="73152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Cash Assistance</a:t>
              </a:r>
            </a:p>
            <a:p>
              <a:pPr algn="ctr"/>
              <a:r>
                <a:rPr lang="en-US" sz="1000" dirty="0">
                  <a:solidFill>
                    <a:schemeClr val="tx1"/>
                  </a:solidFill>
                  <a:latin typeface="Arial" panose="020B0604020202020204" pitchFamily="34" charset="0"/>
                  <a:cs typeface="Arial" panose="020B0604020202020204" pitchFamily="34" charset="0"/>
                </a:rPr>
                <a:t>(27020100)</a:t>
              </a:r>
            </a:p>
          </p:txBody>
        </p:sp>
        <p:cxnSp>
          <p:nvCxnSpPr>
            <p:cNvPr id="77" name="Straight Arrow Connector 76">
              <a:extLst>
                <a:ext uri="{FF2B5EF4-FFF2-40B4-BE49-F238E27FC236}">
                  <a16:creationId xmlns:a16="http://schemas.microsoft.com/office/drawing/2014/main" id="{4BAABC2D-AE2A-4119-BDCC-8A7327A4FE1E}"/>
                </a:ext>
              </a:extLst>
            </p:cNvPr>
            <p:cNvCxnSpPr>
              <a:cxnSpLocks/>
              <a:stCxn id="46" idx="2"/>
            </p:cNvCxnSpPr>
            <p:nvPr/>
          </p:nvCxnSpPr>
          <p:spPr>
            <a:xfrm>
              <a:off x="10313148" y="3037799"/>
              <a:ext cx="417535" cy="189601"/>
            </a:xfrm>
            <a:prstGeom prst="straightConnector1">
              <a:avLst/>
            </a:prstGeom>
            <a:solidFill>
              <a:schemeClr val="bg2">
                <a:lumMod val="75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85" name="Straight Arrow Connector 84">
              <a:extLst>
                <a:ext uri="{FF2B5EF4-FFF2-40B4-BE49-F238E27FC236}">
                  <a16:creationId xmlns:a16="http://schemas.microsoft.com/office/drawing/2014/main" id="{EA851EAE-ADAB-4A1B-88F2-A87F360C6CC8}"/>
                </a:ext>
              </a:extLst>
            </p:cNvPr>
            <p:cNvCxnSpPr>
              <a:cxnSpLocks/>
              <a:stCxn id="43" idx="2"/>
            </p:cNvCxnSpPr>
            <p:nvPr/>
          </p:nvCxnSpPr>
          <p:spPr>
            <a:xfrm>
              <a:off x="8591308" y="1998432"/>
              <a:ext cx="0" cy="219456"/>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86" name="Rectangle 85">
              <a:extLst>
                <a:ext uri="{FF2B5EF4-FFF2-40B4-BE49-F238E27FC236}">
                  <a16:creationId xmlns:a16="http://schemas.microsoft.com/office/drawing/2014/main" id="{C5BA33B4-E46C-4DC9-86A1-C30E272C0AF8}"/>
                </a:ext>
              </a:extLst>
            </p:cNvPr>
            <p:cNvSpPr/>
            <p:nvPr/>
          </p:nvSpPr>
          <p:spPr>
            <a:xfrm>
              <a:off x="8030313" y="4584246"/>
              <a:ext cx="1188720" cy="73152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TAFI Work Contracts</a:t>
              </a:r>
            </a:p>
            <a:p>
              <a:pPr algn="ctr"/>
              <a:r>
                <a:rPr lang="en-US" sz="1000" dirty="0">
                  <a:solidFill>
                    <a:schemeClr val="tx1"/>
                  </a:solidFill>
                  <a:latin typeface="Arial" panose="020B0604020202020204" pitchFamily="34" charset="0"/>
                  <a:cs typeface="Arial" panose="020B0604020202020204" pitchFamily="34" charset="0"/>
                </a:rPr>
                <a:t>(27020300)</a:t>
              </a:r>
            </a:p>
          </p:txBody>
        </p:sp>
        <p:cxnSp>
          <p:nvCxnSpPr>
            <p:cNvPr id="87" name="Straight Arrow Connector 86">
              <a:extLst>
                <a:ext uri="{FF2B5EF4-FFF2-40B4-BE49-F238E27FC236}">
                  <a16:creationId xmlns:a16="http://schemas.microsoft.com/office/drawing/2014/main" id="{38C1DC4C-CB51-4A5B-AEAE-DD4C058E6485}"/>
                </a:ext>
              </a:extLst>
            </p:cNvPr>
            <p:cNvCxnSpPr>
              <a:cxnSpLocks/>
              <a:stCxn id="46" idx="2"/>
            </p:cNvCxnSpPr>
            <p:nvPr/>
          </p:nvCxnSpPr>
          <p:spPr>
            <a:xfrm flipH="1">
              <a:off x="9878590" y="3037799"/>
              <a:ext cx="434558" cy="211723"/>
            </a:xfrm>
            <a:prstGeom prst="straightConnector1">
              <a:avLst/>
            </a:prstGeom>
            <a:solidFill>
              <a:schemeClr val="bg2">
                <a:lumMod val="75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89" name="Rectangle 88">
              <a:extLst>
                <a:ext uri="{FF2B5EF4-FFF2-40B4-BE49-F238E27FC236}">
                  <a16:creationId xmlns:a16="http://schemas.microsoft.com/office/drawing/2014/main" id="{77546A9C-CC51-4657-816B-CAD73C547F63}"/>
                </a:ext>
              </a:extLst>
            </p:cNvPr>
            <p:cNvSpPr/>
            <p:nvPr/>
          </p:nvSpPr>
          <p:spPr>
            <a:xfrm>
              <a:off x="9275351" y="4584246"/>
              <a:ext cx="1226931" cy="73152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TAFI Assistance Supportive Services </a:t>
              </a:r>
            </a:p>
            <a:p>
              <a:pPr algn="ctr"/>
              <a:r>
                <a:rPr lang="en-US" sz="1000" dirty="0">
                  <a:solidFill>
                    <a:schemeClr val="tx1"/>
                  </a:solidFill>
                  <a:latin typeface="Arial" panose="020B0604020202020204" pitchFamily="34" charset="0"/>
                  <a:cs typeface="Arial" panose="020B0604020202020204" pitchFamily="34" charset="0"/>
                </a:rPr>
                <a:t>(27020301)</a:t>
              </a:r>
            </a:p>
          </p:txBody>
        </p:sp>
        <p:sp>
          <p:nvSpPr>
            <p:cNvPr id="96" name="Rectangle 95">
              <a:extLst>
                <a:ext uri="{FF2B5EF4-FFF2-40B4-BE49-F238E27FC236}">
                  <a16:creationId xmlns:a16="http://schemas.microsoft.com/office/drawing/2014/main" id="{A8585BA4-7396-43B6-8AF9-10C828FBBC79}"/>
                </a:ext>
              </a:extLst>
            </p:cNvPr>
            <p:cNvSpPr/>
            <p:nvPr/>
          </p:nvSpPr>
          <p:spPr>
            <a:xfrm>
              <a:off x="8689870" y="5356630"/>
              <a:ext cx="1188720" cy="73152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Refugee TANF Case Management</a:t>
              </a:r>
            </a:p>
            <a:p>
              <a:pPr algn="ctr"/>
              <a:r>
                <a:rPr lang="en-US" sz="1000" dirty="0">
                  <a:solidFill>
                    <a:schemeClr val="tx1"/>
                  </a:solidFill>
                  <a:latin typeface="Arial" panose="020B0604020202020204" pitchFamily="34" charset="0"/>
                  <a:cs typeface="Arial" panose="020B0604020202020204" pitchFamily="34" charset="0"/>
                </a:rPr>
                <a:t>(27020302)</a:t>
              </a:r>
            </a:p>
          </p:txBody>
        </p:sp>
        <p:cxnSp>
          <p:nvCxnSpPr>
            <p:cNvPr id="98" name="Straight Arrow Connector 97">
              <a:extLst>
                <a:ext uri="{FF2B5EF4-FFF2-40B4-BE49-F238E27FC236}">
                  <a16:creationId xmlns:a16="http://schemas.microsoft.com/office/drawing/2014/main" id="{05D9B876-88FB-4D8F-BC0E-70029F6E99CD}"/>
                </a:ext>
              </a:extLst>
            </p:cNvPr>
            <p:cNvCxnSpPr>
              <a:cxnSpLocks/>
              <a:stCxn id="52" idx="2"/>
            </p:cNvCxnSpPr>
            <p:nvPr/>
          </p:nvCxnSpPr>
          <p:spPr>
            <a:xfrm>
              <a:off x="7546538" y="3041414"/>
              <a:ext cx="2393" cy="224280"/>
            </a:xfrm>
            <a:prstGeom prst="straightConnector1">
              <a:avLst/>
            </a:prstGeom>
            <a:solidFill>
              <a:schemeClr val="bg2">
                <a:lumMod val="75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grpSp>
          <p:nvGrpSpPr>
            <p:cNvPr id="129" name="Group 128">
              <a:extLst>
                <a:ext uri="{FF2B5EF4-FFF2-40B4-BE49-F238E27FC236}">
                  <a16:creationId xmlns:a16="http://schemas.microsoft.com/office/drawing/2014/main" id="{EEF739CA-DBB7-4329-9809-1C0592A3D44D}"/>
                </a:ext>
              </a:extLst>
            </p:cNvPr>
            <p:cNvGrpSpPr/>
            <p:nvPr/>
          </p:nvGrpSpPr>
          <p:grpSpPr>
            <a:xfrm>
              <a:off x="190110" y="3488556"/>
              <a:ext cx="11838028" cy="731520"/>
              <a:chOff x="190110" y="3508674"/>
              <a:chExt cx="11838028" cy="731520"/>
            </a:xfrm>
          </p:grpSpPr>
          <p:sp>
            <p:nvSpPr>
              <p:cNvPr id="58" name="Rectangle 57">
                <a:extLst>
                  <a:ext uri="{FF2B5EF4-FFF2-40B4-BE49-F238E27FC236}">
                    <a16:creationId xmlns:a16="http://schemas.microsoft.com/office/drawing/2014/main" id="{81E8FCDD-73D0-453E-AD2F-D27644D91CC3}"/>
                  </a:ext>
                </a:extLst>
              </p:cNvPr>
              <p:cNvSpPr/>
              <p:nvPr/>
            </p:nvSpPr>
            <p:spPr>
              <a:xfrm>
                <a:off x="190110" y="3508674"/>
                <a:ext cx="1188720" cy="73152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Centralized Mailing</a:t>
                </a:r>
              </a:p>
              <a:p>
                <a:pPr algn="ctr"/>
                <a:r>
                  <a:rPr lang="en-US" sz="1000" dirty="0">
                    <a:solidFill>
                      <a:schemeClr val="tx1"/>
                    </a:solidFill>
                    <a:latin typeface="Arial" panose="020B0604020202020204" pitchFamily="34" charset="0"/>
                    <a:cs typeface="Arial" panose="020B0604020202020204" pitchFamily="34" charset="0"/>
                  </a:rPr>
                  <a:t>(2701010)</a:t>
                </a:r>
              </a:p>
            </p:txBody>
          </p:sp>
          <p:sp>
            <p:nvSpPr>
              <p:cNvPr id="61" name="Rectangle 60">
                <a:extLst>
                  <a:ext uri="{FF2B5EF4-FFF2-40B4-BE49-F238E27FC236}">
                    <a16:creationId xmlns:a16="http://schemas.microsoft.com/office/drawing/2014/main" id="{BDF327E8-0446-4A28-9035-6F7C4DBF57A9}"/>
                  </a:ext>
                </a:extLst>
              </p:cNvPr>
              <p:cNvSpPr/>
              <p:nvPr/>
            </p:nvSpPr>
            <p:spPr>
              <a:xfrm>
                <a:off x="1440185" y="3508674"/>
                <a:ext cx="1188720" cy="731520"/>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Administration</a:t>
                </a:r>
              </a:p>
              <a:p>
                <a:pPr algn="ctr"/>
                <a:r>
                  <a:rPr lang="en-US" sz="1000" dirty="0">
                    <a:solidFill>
                      <a:schemeClr val="tx1"/>
                    </a:solidFill>
                    <a:latin typeface="Arial" panose="020B0604020202020204" pitchFamily="34" charset="0"/>
                    <a:cs typeface="Arial" panose="020B0604020202020204" pitchFamily="34" charset="0"/>
                  </a:rPr>
                  <a:t>(2701020)</a:t>
                </a:r>
              </a:p>
            </p:txBody>
          </p:sp>
          <p:sp>
            <p:nvSpPr>
              <p:cNvPr id="67" name="Rectangle 66">
                <a:extLst>
                  <a:ext uri="{FF2B5EF4-FFF2-40B4-BE49-F238E27FC236}">
                    <a16:creationId xmlns:a16="http://schemas.microsoft.com/office/drawing/2014/main" id="{26A46040-89CA-4CEB-BBF8-E74DC546D19F}"/>
                  </a:ext>
                </a:extLst>
              </p:cNvPr>
              <p:cNvSpPr/>
              <p:nvPr/>
            </p:nvSpPr>
            <p:spPr>
              <a:xfrm>
                <a:off x="2704648" y="3508674"/>
                <a:ext cx="1188720" cy="73152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TANF Subsidized Employment</a:t>
                </a:r>
              </a:p>
              <a:p>
                <a:pPr algn="ctr"/>
                <a:r>
                  <a:rPr lang="en-US" sz="1000" dirty="0">
                    <a:solidFill>
                      <a:schemeClr val="tx1"/>
                    </a:solidFill>
                    <a:latin typeface="Arial" panose="020B0604020202020204" pitchFamily="34" charset="0"/>
                    <a:cs typeface="Arial" panose="020B0604020202020204" pitchFamily="34" charset="0"/>
                  </a:rPr>
                  <a:t>(2701030)</a:t>
                </a:r>
              </a:p>
            </p:txBody>
          </p:sp>
          <p:sp>
            <p:nvSpPr>
              <p:cNvPr id="70" name="Rectangle 69">
                <a:extLst>
                  <a:ext uri="{FF2B5EF4-FFF2-40B4-BE49-F238E27FC236}">
                    <a16:creationId xmlns:a16="http://schemas.microsoft.com/office/drawing/2014/main" id="{7480C19A-F9CF-4D41-A41D-B3E5D1776BFB}"/>
                  </a:ext>
                </a:extLst>
              </p:cNvPr>
              <p:cNvSpPr/>
              <p:nvPr/>
            </p:nvSpPr>
            <p:spPr>
              <a:xfrm>
                <a:off x="3957228" y="3508674"/>
                <a:ext cx="1188720" cy="73152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CSS Non-IVD</a:t>
                </a:r>
              </a:p>
              <a:p>
                <a:pPr algn="ctr"/>
                <a:r>
                  <a:rPr lang="en-US" sz="1000" dirty="0">
                    <a:solidFill>
                      <a:schemeClr val="tx1"/>
                    </a:solidFill>
                    <a:latin typeface="Arial" panose="020B0604020202020204" pitchFamily="34" charset="0"/>
                    <a:cs typeface="Arial" panose="020B0604020202020204" pitchFamily="34" charset="0"/>
                  </a:rPr>
                  <a:t>(2701040)</a:t>
                </a:r>
              </a:p>
            </p:txBody>
          </p:sp>
          <p:sp>
            <p:nvSpPr>
              <p:cNvPr id="73" name="Rectangle 72">
                <a:extLst>
                  <a:ext uri="{FF2B5EF4-FFF2-40B4-BE49-F238E27FC236}">
                    <a16:creationId xmlns:a16="http://schemas.microsoft.com/office/drawing/2014/main" id="{0BCD92A2-7DC0-473D-87E8-2D672DDFE786}"/>
                  </a:ext>
                </a:extLst>
              </p:cNvPr>
              <p:cNvSpPr/>
              <p:nvPr/>
            </p:nvSpPr>
            <p:spPr>
              <a:xfrm>
                <a:off x="5664500" y="3508674"/>
                <a:ext cx="1188720" cy="731520"/>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EBT Assistance</a:t>
                </a:r>
              </a:p>
              <a:p>
                <a:pPr algn="ctr"/>
                <a:r>
                  <a:rPr lang="en-US" sz="1000" dirty="0">
                    <a:solidFill>
                      <a:schemeClr val="tx1"/>
                    </a:solidFill>
                    <a:latin typeface="Arial" panose="020B0604020202020204" pitchFamily="34" charset="0"/>
                    <a:cs typeface="Arial" panose="020B0604020202020204" pitchFamily="34" charset="0"/>
                  </a:rPr>
                  <a:t>(2702010)</a:t>
                </a:r>
              </a:p>
            </p:txBody>
          </p:sp>
          <p:sp>
            <p:nvSpPr>
              <p:cNvPr id="79" name="Rectangle 78">
                <a:extLst>
                  <a:ext uri="{FF2B5EF4-FFF2-40B4-BE49-F238E27FC236}">
                    <a16:creationId xmlns:a16="http://schemas.microsoft.com/office/drawing/2014/main" id="{CC7F7E6E-9AED-4EC6-9EEF-01613CB45372}"/>
                  </a:ext>
                </a:extLst>
              </p:cNvPr>
              <p:cNvSpPr/>
              <p:nvPr/>
            </p:nvSpPr>
            <p:spPr>
              <a:xfrm>
                <a:off x="6952190" y="3508674"/>
                <a:ext cx="1188720" cy="73152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Direct Childcare TANF Benefits</a:t>
                </a:r>
              </a:p>
              <a:p>
                <a:pPr algn="ctr"/>
                <a:r>
                  <a:rPr lang="en-US" sz="1000" dirty="0">
                    <a:solidFill>
                      <a:schemeClr val="tx1"/>
                    </a:solidFill>
                    <a:latin typeface="Arial" panose="020B0604020202020204" pitchFamily="34" charset="0"/>
                    <a:cs typeface="Arial" panose="020B0604020202020204" pitchFamily="34" charset="0"/>
                  </a:rPr>
                  <a:t>(2702020)</a:t>
                </a:r>
              </a:p>
            </p:txBody>
          </p:sp>
          <p:sp>
            <p:nvSpPr>
              <p:cNvPr id="82" name="Rectangle 81">
                <a:extLst>
                  <a:ext uri="{FF2B5EF4-FFF2-40B4-BE49-F238E27FC236}">
                    <a16:creationId xmlns:a16="http://schemas.microsoft.com/office/drawing/2014/main" id="{4FD702A7-0FCD-4840-9C91-B931D4FF8DA4}"/>
                  </a:ext>
                </a:extLst>
              </p:cNvPr>
              <p:cNvSpPr/>
              <p:nvPr/>
            </p:nvSpPr>
            <p:spPr>
              <a:xfrm>
                <a:off x="8668274" y="3508674"/>
                <a:ext cx="1188720" cy="731520"/>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Enhanced Work Services</a:t>
                </a:r>
              </a:p>
              <a:p>
                <a:pPr algn="ctr"/>
                <a:r>
                  <a:rPr lang="en-US" sz="1000" dirty="0">
                    <a:solidFill>
                      <a:schemeClr val="tx1"/>
                    </a:solidFill>
                    <a:latin typeface="Arial" panose="020B0604020202020204" pitchFamily="34" charset="0"/>
                    <a:cs typeface="Arial" panose="020B0604020202020204" pitchFamily="34" charset="0"/>
                  </a:rPr>
                  <a:t>(2702030)</a:t>
                </a:r>
              </a:p>
            </p:txBody>
          </p:sp>
          <p:sp>
            <p:nvSpPr>
              <p:cNvPr id="100" name="Rectangle 99">
                <a:extLst>
                  <a:ext uri="{FF2B5EF4-FFF2-40B4-BE49-F238E27FC236}">
                    <a16:creationId xmlns:a16="http://schemas.microsoft.com/office/drawing/2014/main" id="{FF545ECD-45B3-4B0E-A1BA-B6EDD5CD4156}"/>
                  </a:ext>
                </a:extLst>
              </p:cNvPr>
              <p:cNvSpPr/>
              <p:nvPr/>
            </p:nvSpPr>
            <p:spPr>
              <a:xfrm>
                <a:off x="10839418" y="3508674"/>
                <a:ext cx="1188720" cy="731520"/>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JSAP</a:t>
                </a:r>
              </a:p>
              <a:p>
                <a:pPr algn="ctr"/>
                <a:r>
                  <a:rPr lang="en-US" sz="1000" dirty="0">
                    <a:solidFill>
                      <a:schemeClr val="tx1"/>
                    </a:solidFill>
                    <a:latin typeface="Arial" panose="020B0604020202020204" pitchFamily="34" charset="0"/>
                    <a:cs typeface="Arial" panose="020B0604020202020204" pitchFamily="34" charset="0"/>
                  </a:rPr>
                  <a:t>(2702031)</a:t>
                </a:r>
              </a:p>
            </p:txBody>
          </p:sp>
        </p:grpSp>
        <p:cxnSp>
          <p:nvCxnSpPr>
            <p:cNvPr id="101" name="Straight Arrow Connector 100">
              <a:extLst>
                <a:ext uri="{FF2B5EF4-FFF2-40B4-BE49-F238E27FC236}">
                  <a16:creationId xmlns:a16="http://schemas.microsoft.com/office/drawing/2014/main" id="{E5479098-BD5C-4B3C-9148-A10F721711CE}"/>
                </a:ext>
              </a:extLst>
            </p:cNvPr>
            <p:cNvCxnSpPr>
              <a:cxnSpLocks/>
            </p:cNvCxnSpPr>
            <p:nvPr/>
          </p:nvCxnSpPr>
          <p:spPr>
            <a:xfrm>
              <a:off x="11433778" y="4240396"/>
              <a:ext cx="0" cy="193248"/>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104" name="Rectangle 103">
              <a:extLst>
                <a:ext uri="{FF2B5EF4-FFF2-40B4-BE49-F238E27FC236}">
                  <a16:creationId xmlns:a16="http://schemas.microsoft.com/office/drawing/2014/main" id="{A40FF5E3-7215-447D-B1B7-3A7B00709EDC}"/>
                </a:ext>
              </a:extLst>
            </p:cNvPr>
            <p:cNvSpPr/>
            <p:nvPr/>
          </p:nvSpPr>
          <p:spPr>
            <a:xfrm>
              <a:off x="10843385" y="4584246"/>
              <a:ext cx="1188720" cy="73152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JSAP Other Services</a:t>
              </a:r>
            </a:p>
            <a:p>
              <a:pPr algn="ctr"/>
              <a:r>
                <a:rPr lang="en-US" sz="1000" dirty="0">
                  <a:solidFill>
                    <a:schemeClr val="tx1"/>
                  </a:solidFill>
                  <a:latin typeface="Arial" panose="020B0604020202020204" pitchFamily="34" charset="0"/>
                  <a:cs typeface="Arial" panose="020B0604020202020204" pitchFamily="34" charset="0"/>
                </a:rPr>
                <a:t>(2702310)</a:t>
              </a:r>
            </a:p>
          </p:txBody>
        </p:sp>
        <p:sp>
          <p:nvSpPr>
            <p:cNvPr id="83" name="TextBox 82">
              <a:extLst>
                <a:ext uri="{FF2B5EF4-FFF2-40B4-BE49-F238E27FC236}">
                  <a16:creationId xmlns:a16="http://schemas.microsoft.com/office/drawing/2014/main" id="{0298A87A-5369-4726-996A-B13AB1BEE25F}"/>
                </a:ext>
              </a:extLst>
            </p:cNvPr>
            <p:cNvSpPr txBox="1"/>
            <p:nvPr/>
          </p:nvSpPr>
          <p:spPr>
            <a:xfrm>
              <a:off x="5349035" y="887329"/>
              <a:ext cx="1493931" cy="553998"/>
            </a:xfrm>
            <a:prstGeom prst="rect">
              <a:avLst/>
            </a:prstGeom>
            <a:noFill/>
          </p:spPr>
          <p:txBody>
            <a:bodyPr wrap="square" rtlCol="0">
              <a:spAutoFit/>
            </a:bodyPr>
            <a:lstStyle/>
            <a:p>
              <a:pPr algn="ctr"/>
              <a:r>
                <a:rPr lang="en-US" sz="1600" b="1" dirty="0">
                  <a:solidFill>
                    <a:srgbClr val="002060"/>
                  </a:solidFill>
                  <a:latin typeface="Arial" panose="020B0604020202020204" pitchFamily="34" charset="0"/>
                  <a:cs typeface="Arial" panose="020B0604020202020204" pitchFamily="34" charset="0"/>
                </a:rPr>
                <a:t>Dept</a:t>
              </a:r>
              <a:r>
                <a:rPr lang="en-US" sz="1400" b="1" dirty="0">
                  <a:solidFill>
                    <a:srgbClr val="002060"/>
                  </a:solidFill>
                  <a:latin typeface="Arial" panose="020B0604020202020204" pitchFamily="34" charset="0"/>
                  <a:cs typeface="Arial" panose="020B0604020202020204" pitchFamily="34" charset="0"/>
                </a:rPr>
                <a:t>. of H&amp;W</a:t>
              </a:r>
            </a:p>
            <a:p>
              <a:endParaRPr lang="en-US" sz="1400" dirty="0"/>
            </a:p>
          </p:txBody>
        </p:sp>
        <p:sp>
          <p:nvSpPr>
            <p:cNvPr id="91" name="TextBox 90">
              <a:extLst>
                <a:ext uri="{FF2B5EF4-FFF2-40B4-BE49-F238E27FC236}">
                  <a16:creationId xmlns:a16="http://schemas.microsoft.com/office/drawing/2014/main" id="{3107845F-B9A4-4A41-9D1E-EE6335B7EA0C}"/>
                </a:ext>
              </a:extLst>
            </p:cNvPr>
            <p:cNvSpPr txBox="1"/>
            <p:nvPr/>
          </p:nvSpPr>
          <p:spPr>
            <a:xfrm>
              <a:off x="5302309" y="4322566"/>
              <a:ext cx="1781859"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a:t>
              </a:r>
              <a:r>
                <a:rPr lang="en-US" sz="1400" b="1" i="1" dirty="0">
                  <a:solidFill>
                    <a:srgbClr val="002060"/>
                  </a:solidFill>
                  <a:latin typeface="Arial" panose="020B0604020202020204" pitchFamily="34" charset="0"/>
                  <a:cs typeface="Arial" panose="020B0604020202020204" pitchFamily="34" charset="0"/>
                </a:rPr>
                <a:t>Program Level 4</a:t>
              </a:r>
              <a:r>
                <a:rPr lang="en-US" sz="1400" b="1" dirty="0">
                  <a:solidFill>
                    <a:srgbClr val="002060"/>
                  </a:solidFill>
                  <a:latin typeface="Arial" panose="020B0604020202020204" pitchFamily="34" charset="0"/>
                  <a:cs typeface="Arial" panose="020B0604020202020204" pitchFamily="34" charset="0"/>
                </a:rPr>
                <a:t>)</a:t>
              </a:r>
            </a:p>
            <a:p>
              <a:endParaRPr lang="en-US" sz="1400" dirty="0"/>
            </a:p>
          </p:txBody>
        </p:sp>
        <p:cxnSp>
          <p:nvCxnSpPr>
            <p:cNvPr id="28" name="Straight Connector 27">
              <a:extLst>
                <a:ext uri="{FF2B5EF4-FFF2-40B4-BE49-F238E27FC236}">
                  <a16:creationId xmlns:a16="http://schemas.microsoft.com/office/drawing/2014/main" id="{A2FB705C-4A24-4CE8-8E05-7F457117DFAA}"/>
                </a:ext>
              </a:extLst>
            </p:cNvPr>
            <p:cNvCxnSpPr>
              <a:cxnSpLocks/>
            </p:cNvCxnSpPr>
            <p:nvPr/>
          </p:nvCxnSpPr>
          <p:spPr>
            <a:xfrm flipH="1">
              <a:off x="183815" y="2217888"/>
              <a:ext cx="5094728"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AF6F3568-E19F-4CBF-B8FB-14378435EF04}"/>
                </a:ext>
              </a:extLst>
            </p:cNvPr>
            <p:cNvCxnSpPr>
              <a:cxnSpLocks/>
            </p:cNvCxnSpPr>
            <p:nvPr/>
          </p:nvCxnSpPr>
          <p:spPr>
            <a:xfrm flipH="1">
              <a:off x="7205785" y="3365205"/>
              <a:ext cx="4822353"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8B8A0598-754B-4F43-B3B8-23F0C35D9F4F}"/>
                </a:ext>
              </a:extLst>
            </p:cNvPr>
            <p:cNvCxnSpPr>
              <a:cxnSpLocks/>
            </p:cNvCxnSpPr>
            <p:nvPr/>
          </p:nvCxnSpPr>
          <p:spPr>
            <a:xfrm flipH="1">
              <a:off x="7205785" y="2219108"/>
              <a:ext cx="3701724"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B7EC5B31-6660-4802-A8BD-A6DCF33E479B}"/>
                </a:ext>
              </a:extLst>
            </p:cNvPr>
            <p:cNvCxnSpPr>
              <a:cxnSpLocks/>
            </p:cNvCxnSpPr>
            <p:nvPr/>
          </p:nvCxnSpPr>
          <p:spPr>
            <a:xfrm flipH="1" flipV="1">
              <a:off x="1378830" y="4482314"/>
              <a:ext cx="3849665" cy="2"/>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69EB8E79-AED7-4CED-A53A-D034D1753F98}"/>
                </a:ext>
              </a:extLst>
            </p:cNvPr>
            <p:cNvCxnSpPr>
              <a:cxnSpLocks/>
            </p:cNvCxnSpPr>
            <p:nvPr/>
          </p:nvCxnSpPr>
          <p:spPr>
            <a:xfrm flipH="1" flipV="1">
              <a:off x="183815" y="3365205"/>
              <a:ext cx="5037853" cy="2"/>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FFA1B587-26C7-4E93-83B6-E2E65DD0401D}"/>
                </a:ext>
              </a:extLst>
            </p:cNvPr>
            <p:cNvCxnSpPr>
              <a:cxnSpLocks/>
            </p:cNvCxnSpPr>
            <p:nvPr/>
          </p:nvCxnSpPr>
          <p:spPr>
            <a:xfrm flipH="1">
              <a:off x="7205785" y="4482314"/>
              <a:ext cx="4822353" cy="2"/>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11" name="Straight Arrow Connector 110">
              <a:extLst>
                <a:ext uri="{FF2B5EF4-FFF2-40B4-BE49-F238E27FC236}">
                  <a16:creationId xmlns:a16="http://schemas.microsoft.com/office/drawing/2014/main" id="{7D9811F5-6A4A-4BE0-9E7B-5C9E51B5E319}"/>
                </a:ext>
              </a:extLst>
            </p:cNvPr>
            <p:cNvCxnSpPr>
              <a:cxnSpLocks/>
              <a:stCxn id="123" idx="2"/>
            </p:cNvCxnSpPr>
            <p:nvPr/>
          </p:nvCxnSpPr>
          <p:spPr>
            <a:xfrm flipH="1">
              <a:off x="2039225" y="3036810"/>
              <a:ext cx="3089" cy="244412"/>
            </a:xfrm>
            <a:prstGeom prst="straightConnector1">
              <a:avLst/>
            </a:prstGeom>
            <a:solidFill>
              <a:schemeClr val="bg2">
                <a:lumMod val="75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112" name="Straight Arrow Connector 111">
              <a:extLst>
                <a:ext uri="{FF2B5EF4-FFF2-40B4-BE49-F238E27FC236}">
                  <a16:creationId xmlns:a16="http://schemas.microsoft.com/office/drawing/2014/main" id="{D57AE6A5-D051-43AD-AEFB-09B5924099F8}"/>
                </a:ext>
              </a:extLst>
            </p:cNvPr>
            <p:cNvCxnSpPr>
              <a:cxnSpLocks/>
              <a:stCxn id="99" idx="2"/>
            </p:cNvCxnSpPr>
            <p:nvPr/>
          </p:nvCxnSpPr>
          <p:spPr>
            <a:xfrm>
              <a:off x="3308319" y="3038607"/>
              <a:ext cx="0" cy="240411"/>
            </a:xfrm>
            <a:prstGeom prst="straightConnector1">
              <a:avLst/>
            </a:prstGeom>
            <a:solidFill>
              <a:schemeClr val="bg2">
                <a:lumMod val="75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115" name="Straight Arrow Connector 114">
              <a:extLst>
                <a:ext uri="{FF2B5EF4-FFF2-40B4-BE49-F238E27FC236}">
                  <a16:creationId xmlns:a16="http://schemas.microsoft.com/office/drawing/2014/main" id="{11524A8D-3771-425A-9F5A-25698CC194A5}"/>
                </a:ext>
              </a:extLst>
            </p:cNvPr>
            <p:cNvCxnSpPr>
              <a:cxnSpLocks/>
              <a:stCxn id="61" idx="2"/>
            </p:cNvCxnSpPr>
            <p:nvPr/>
          </p:nvCxnSpPr>
          <p:spPr>
            <a:xfrm>
              <a:off x="2034545" y="4220076"/>
              <a:ext cx="4680" cy="210531"/>
            </a:xfrm>
            <a:prstGeom prst="straightConnector1">
              <a:avLst/>
            </a:prstGeom>
            <a:solidFill>
              <a:schemeClr val="bg2">
                <a:lumMod val="75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116" name="Straight Arrow Connector 115">
              <a:extLst>
                <a:ext uri="{FF2B5EF4-FFF2-40B4-BE49-F238E27FC236}">
                  <a16:creationId xmlns:a16="http://schemas.microsoft.com/office/drawing/2014/main" id="{C0EE49ED-3930-402A-BEB3-95CA9E326EAB}"/>
                </a:ext>
              </a:extLst>
            </p:cNvPr>
            <p:cNvCxnSpPr>
              <a:cxnSpLocks/>
              <a:stCxn id="97" idx="2"/>
            </p:cNvCxnSpPr>
            <p:nvPr/>
          </p:nvCxnSpPr>
          <p:spPr>
            <a:xfrm>
              <a:off x="4549187" y="3038607"/>
              <a:ext cx="0" cy="240411"/>
            </a:xfrm>
            <a:prstGeom prst="straightConnector1">
              <a:avLst/>
            </a:prstGeom>
            <a:solidFill>
              <a:schemeClr val="bg2">
                <a:lumMod val="75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grpSp>
      <p:sp>
        <p:nvSpPr>
          <p:cNvPr id="2" name="Slide Number Placeholder 1">
            <a:extLst>
              <a:ext uri="{FF2B5EF4-FFF2-40B4-BE49-F238E27FC236}">
                <a16:creationId xmlns:a16="http://schemas.microsoft.com/office/drawing/2014/main" id="{924ECD23-8D9E-435B-AD5B-0C1F62710B7D}"/>
              </a:ext>
            </a:extLst>
          </p:cNvPr>
          <p:cNvSpPr>
            <a:spLocks noGrp="1"/>
          </p:cNvSpPr>
          <p:nvPr>
            <p:ph type="sldNum" sz="quarter" idx="16"/>
          </p:nvPr>
        </p:nvSpPr>
        <p:spPr/>
        <p:txBody>
          <a:bodyPr/>
          <a:lstStyle/>
          <a:p>
            <a:fld id="{DE393ED9-3FAE-4C9F-B5CF-D8F31E5991EB}" type="slidenum">
              <a:rPr lang="en-US" smtClean="0"/>
              <a:pPr/>
              <a:t>22</a:t>
            </a:fld>
            <a:endParaRPr lang="en-US" dirty="0"/>
          </a:p>
        </p:txBody>
      </p:sp>
    </p:spTree>
    <p:extLst>
      <p:ext uri="{BB962C8B-B14F-4D97-AF65-F5344CB8AC3E}">
        <p14:creationId xmlns:p14="http://schemas.microsoft.com/office/powerpoint/2010/main" val="3098893981"/>
      </p:ext>
    </p:extLst>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AE2D8715-40F9-4C09-BA71-DDFA09C49EA1}"/>
              </a:ext>
            </a:extLst>
          </p:cNvPr>
          <p:cNvGrpSpPr/>
          <p:nvPr/>
        </p:nvGrpSpPr>
        <p:grpSpPr>
          <a:xfrm>
            <a:off x="158719" y="142875"/>
            <a:ext cx="11738006" cy="6130452"/>
            <a:chOff x="158719" y="142875"/>
            <a:chExt cx="11738006" cy="6130452"/>
          </a:xfrm>
        </p:grpSpPr>
        <p:sp>
          <p:nvSpPr>
            <p:cNvPr id="40" name="TextBox 39">
              <a:extLst>
                <a:ext uri="{FF2B5EF4-FFF2-40B4-BE49-F238E27FC236}">
                  <a16:creationId xmlns:a16="http://schemas.microsoft.com/office/drawing/2014/main" id="{BBED63BB-F37E-4F67-9E19-C1DA706BD79B}"/>
                </a:ext>
              </a:extLst>
            </p:cNvPr>
            <p:cNvSpPr txBox="1"/>
            <p:nvPr/>
          </p:nvSpPr>
          <p:spPr>
            <a:xfrm>
              <a:off x="295275" y="142875"/>
              <a:ext cx="7605517" cy="738664"/>
            </a:xfrm>
            <a:prstGeom prst="rect">
              <a:avLst/>
            </a:prstGeom>
            <a:noFill/>
          </p:spPr>
          <p:txBody>
            <a:bodyPr wrap="square" rtlCol="0">
              <a:spAutoFit/>
            </a:bodyPr>
            <a:lstStyle/>
            <a:p>
              <a:r>
                <a:rPr lang="en-US" sz="4200" dirty="0">
                  <a:latin typeface="Arial" panose="020B0604020202020204" pitchFamily="34" charset="0"/>
                  <a:cs typeface="Arial" panose="020B0604020202020204" pitchFamily="34" charset="0"/>
                </a:rPr>
                <a:t>Account Dimension</a:t>
              </a:r>
            </a:p>
          </p:txBody>
        </p:sp>
        <p:sp>
          <p:nvSpPr>
            <p:cNvPr id="41" name="TextBox 40">
              <a:extLst>
                <a:ext uri="{FF2B5EF4-FFF2-40B4-BE49-F238E27FC236}">
                  <a16:creationId xmlns:a16="http://schemas.microsoft.com/office/drawing/2014/main" id="{DF962150-A069-4022-985C-44B8361FBA08}"/>
                </a:ext>
              </a:extLst>
            </p:cNvPr>
            <p:cNvSpPr txBox="1"/>
            <p:nvPr/>
          </p:nvSpPr>
          <p:spPr>
            <a:xfrm>
              <a:off x="288185" y="752481"/>
              <a:ext cx="11608540" cy="584775"/>
            </a:xfrm>
            <a:prstGeom prst="rect">
              <a:avLst/>
            </a:prstGeom>
            <a:noFill/>
          </p:spPr>
          <p:txBody>
            <a:bodyPr wrap="square" rtlCol="0">
              <a:spAutoFit/>
            </a:bodyPr>
            <a:lstStyle/>
            <a:p>
              <a:r>
                <a:rPr lang="en-US" sz="1600" dirty="0">
                  <a:latin typeface="Arial" panose="020B0604020202020204" pitchFamily="34" charset="0"/>
                  <a:ea typeface="Verdana" panose="020B0604030504040204" pitchFamily="34" charset="0"/>
                  <a:cs typeface="Arial" panose="020B0604020202020204" pitchFamily="34" charset="0"/>
                </a:rPr>
                <a:t>Used to capture the category of all transactions that affect the balance sheet, statement of revenues, expenditures, and changes in fund balance, and other financial statements.</a:t>
              </a:r>
            </a:p>
          </p:txBody>
        </p:sp>
        <p:sp>
          <p:nvSpPr>
            <p:cNvPr id="50" name="Rectangle 49">
              <a:extLst>
                <a:ext uri="{FF2B5EF4-FFF2-40B4-BE49-F238E27FC236}">
                  <a16:creationId xmlns:a16="http://schemas.microsoft.com/office/drawing/2014/main" id="{37976AE4-D7F8-467F-9216-877556401050}"/>
                </a:ext>
              </a:extLst>
            </p:cNvPr>
            <p:cNvSpPr/>
            <p:nvPr/>
          </p:nvSpPr>
          <p:spPr>
            <a:xfrm>
              <a:off x="5943737" y="1561639"/>
              <a:ext cx="1078992" cy="55778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Assets</a:t>
              </a:r>
            </a:p>
          </p:txBody>
        </p:sp>
        <p:sp>
          <p:nvSpPr>
            <p:cNvPr id="51" name="Rectangle 50">
              <a:extLst>
                <a:ext uri="{FF2B5EF4-FFF2-40B4-BE49-F238E27FC236}">
                  <a16:creationId xmlns:a16="http://schemas.microsoft.com/office/drawing/2014/main" id="{D3BBE8CF-09AC-486E-9E58-2E42D2898C9A}"/>
                </a:ext>
              </a:extLst>
            </p:cNvPr>
            <p:cNvSpPr/>
            <p:nvPr/>
          </p:nvSpPr>
          <p:spPr>
            <a:xfrm>
              <a:off x="7102294" y="1563363"/>
              <a:ext cx="1078992" cy="55778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Liabilities</a:t>
              </a:r>
            </a:p>
          </p:txBody>
        </p:sp>
        <p:sp>
          <p:nvSpPr>
            <p:cNvPr id="52" name="Rectangle 51">
              <a:extLst>
                <a:ext uri="{FF2B5EF4-FFF2-40B4-BE49-F238E27FC236}">
                  <a16:creationId xmlns:a16="http://schemas.microsoft.com/office/drawing/2014/main" id="{C2850481-E0E5-4886-867C-E10F40B1B81A}"/>
                </a:ext>
              </a:extLst>
            </p:cNvPr>
            <p:cNvSpPr/>
            <p:nvPr/>
          </p:nvSpPr>
          <p:spPr>
            <a:xfrm>
              <a:off x="8245215" y="1565087"/>
              <a:ext cx="1078992" cy="55778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Fund Balance</a:t>
              </a:r>
            </a:p>
          </p:txBody>
        </p:sp>
        <p:sp>
          <p:nvSpPr>
            <p:cNvPr id="53" name="Rectangle 52">
              <a:extLst>
                <a:ext uri="{FF2B5EF4-FFF2-40B4-BE49-F238E27FC236}">
                  <a16:creationId xmlns:a16="http://schemas.microsoft.com/office/drawing/2014/main" id="{F78F37CE-279D-452F-85DE-57148A6E3708}"/>
                </a:ext>
              </a:extLst>
            </p:cNvPr>
            <p:cNvSpPr/>
            <p:nvPr/>
          </p:nvSpPr>
          <p:spPr>
            <a:xfrm>
              <a:off x="6550032" y="2626804"/>
              <a:ext cx="1078992" cy="557784"/>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Personnel Costs</a:t>
              </a:r>
            </a:p>
          </p:txBody>
        </p:sp>
        <p:sp>
          <p:nvSpPr>
            <p:cNvPr id="55" name="Rectangle 54">
              <a:extLst>
                <a:ext uri="{FF2B5EF4-FFF2-40B4-BE49-F238E27FC236}">
                  <a16:creationId xmlns:a16="http://schemas.microsoft.com/office/drawing/2014/main" id="{36D94D54-6BE2-45D4-97F2-327A33B0DAC2}"/>
                </a:ext>
              </a:extLst>
            </p:cNvPr>
            <p:cNvSpPr/>
            <p:nvPr/>
          </p:nvSpPr>
          <p:spPr>
            <a:xfrm>
              <a:off x="7696280" y="2624936"/>
              <a:ext cx="1078992" cy="55965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Operating Costs</a:t>
              </a:r>
            </a:p>
          </p:txBody>
        </p:sp>
        <p:sp>
          <p:nvSpPr>
            <p:cNvPr id="57" name="Rectangle 56">
              <a:extLst>
                <a:ext uri="{FF2B5EF4-FFF2-40B4-BE49-F238E27FC236}">
                  <a16:creationId xmlns:a16="http://schemas.microsoft.com/office/drawing/2014/main" id="{E8C3AC77-FD50-4B43-AD8E-08FC269693F4}"/>
                </a:ext>
              </a:extLst>
            </p:cNvPr>
            <p:cNvSpPr/>
            <p:nvPr/>
          </p:nvSpPr>
          <p:spPr>
            <a:xfrm>
              <a:off x="8854829" y="2626804"/>
              <a:ext cx="1078992" cy="55778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Capital Costs</a:t>
              </a:r>
            </a:p>
          </p:txBody>
        </p:sp>
        <p:sp>
          <p:nvSpPr>
            <p:cNvPr id="59" name="Rectangle 58">
              <a:extLst>
                <a:ext uri="{FF2B5EF4-FFF2-40B4-BE49-F238E27FC236}">
                  <a16:creationId xmlns:a16="http://schemas.microsoft.com/office/drawing/2014/main" id="{C7165E51-0FCD-4F13-A679-45BDF680EC75}"/>
                </a:ext>
              </a:extLst>
            </p:cNvPr>
            <p:cNvSpPr/>
            <p:nvPr/>
          </p:nvSpPr>
          <p:spPr>
            <a:xfrm>
              <a:off x="7706862" y="3652942"/>
              <a:ext cx="1078992" cy="557784"/>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Gross Salaries and Wages</a:t>
              </a:r>
            </a:p>
          </p:txBody>
        </p:sp>
        <p:cxnSp>
          <p:nvCxnSpPr>
            <p:cNvPr id="60" name="Straight Arrow Connector 59">
              <a:extLst>
                <a:ext uri="{FF2B5EF4-FFF2-40B4-BE49-F238E27FC236}">
                  <a16:creationId xmlns:a16="http://schemas.microsoft.com/office/drawing/2014/main" id="{58CFFFD8-5D7C-44CF-931E-EAA5665ECEF8}"/>
                </a:ext>
              </a:extLst>
            </p:cNvPr>
            <p:cNvCxnSpPr>
              <a:cxnSpLocks/>
              <a:stCxn id="53" idx="2"/>
            </p:cNvCxnSpPr>
            <p:nvPr/>
          </p:nvCxnSpPr>
          <p:spPr>
            <a:xfrm>
              <a:off x="7089528" y="3184588"/>
              <a:ext cx="0" cy="182880"/>
            </a:xfrm>
            <a:prstGeom prst="straightConnector1">
              <a:avLst/>
            </a:prstGeom>
            <a:solidFill>
              <a:schemeClr val="accent5">
                <a:lumMod val="20000"/>
                <a:lumOff val="8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61" name="Rectangle 60">
              <a:extLst>
                <a:ext uri="{FF2B5EF4-FFF2-40B4-BE49-F238E27FC236}">
                  <a16:creationId xmlns:a16="http://schemas.microsoft.com/office/drawing/2014/main" id="{F7606C03-3251-4382-96F8-4F6B51106EEB}"/>
                </a:ext>
              </a:extLst>
            </p:cNvPr>
            <p:cNvSpPr/>
            <p:nvPr/>
          </p:nvSpPr>
          <p:spPr>
            <a:xfrm>
              <a:off x="8861200" y="3652507"/>
              <a:ext cx="1078992" cy="557784"/>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Employee Benefits</a:t>
              </a:r>
            </a:p>
          </p:txBody>
        </p:sp>
        <p:sp>
          <p:nvSpPr>
            <p:cNvPr id="65" name="Rectangle 64">
              <a:extLst>
                <a:ext uri="{FF2B5EF4-FFF2-40B4-BE49-F238E27FC236}">
                  <a16:creationId xmlns:a16="http://schemas.microsoft.com/office/drawing/2014/main" id="{3AA00903-B567-49E9-A7C0-160C748392E9}"/>
                </a:ext>
              </a:extLst>
            </p:cNvPr>
            <p:cNvSpPr/>
            <p:nvPr/>
          </p:nvSpPr>
          <p:spPr>
            <a:xfrm>
              <a:off x="7532578" y="5715543"/>
              <a:ext cx="1078992" cy="557784"/>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Arial" panose="020B0604020202020204" pitchFamily="34" charset="0"/>
                  <a:cs typeface="Arial" panose="020B0604020202020204" pitchFamily="34" charset="0"/>
                </a:rPr>
                <a:t>Full-time Employees (500101)</a:t>
              </a:r>
            </a:p>
          </p:txBody>
        </p:sp>
        <p:sp>
          <p:nvSpPr>
            <p:cNvPr id="67" name="Rectangle 66">
              <a:extLst>
                <a:ext uri="{FF2B5EF4-FFF2-40B4-BE49-F238E27FC236}">
                  <a16:creationId xmlns:a16="http://schemas.microsoft.com/office/drawing/2014/main" id="{51304902-A7AF-4F9B-8B56-6ED3ADA263F6}"/>
                </a:ext>
              </a:extLst>
            </p:cNvPr>
            <p:cNvSpPr/>
            <p:nvPr/>
          </p:nvSpPr>
          <p:spPr>
            <a:xfrm>
              <a:off x="8774777" y="5715543"/>
              <a:ext cx="1078992" cy="557784"/>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Arial" panose="020B0604020202020204" pitchFamily="34" charset="0"/>
                  <a:cs typeface="Arial" panose="020B0604020202020204" pitchFamily="34" charset="0"/>
                </a:rPr>
                <a:t>Part-time Employees (500102)</a:t>
              </a:r>
            </a:p>
          </p:txBody>
        </p:sp>
        <p:cxnSp>
          <p:nvCxnSpPr>
            <p:cNvPr id="68" name="Straight Arrow Connector 67">
              <a:extLst>
                <a:ext uri="{FF2B5EF4-FFF2-40B4-BE49-F238E27FC236}">
                  <a16:creationId xmlns:a16="http://schemas.microsoft.com/office/drawing/2014/main" id="{D4CF7A75-501F-4770-9E1B-BF55F04A5653}"/>
                </a:ext>
              </a:extLst>
            </p:cNvPr>
            <p:cNvCxnSpPr>
              <a:cxnSpLocks/>
            </p:cNvCxnSpPr>
            <p:nvPr/>
          </p:nvCxnSpPr>
          <p:spPr>
            <a:xfrm>
              <a:off x="8258550" y="4206943"/>
              <a:ext cx="0" cy="182880"/>
            </a:xfrm>
            <a:prstGeom prst="straightConnector1">
              <a:avLst/>
            </a:prstGeom>
            <a:solidFill>
              <a:srgbClr val="002060"/>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71" name="TextBox 70">
              <a:extLst>
                <a:ext uri="{FF2B5EF4-FFF2-40B4-BE49-F238E27FC236}">
                  <a16:creationId xmlns:a16="http://schemas.microsoft.com/office/drawing/2014/main" id="{B7E8D3BD-7169-4EB2-8A6E-18DCF17BF287}"/>
                </a:ext>
              </a:extLst>
            </p:cNvPr>
            <p:cNvSpPr txBox="1"/>
            <p:nvPr/>
          </p:nvSpPr>
          <p:spPr>
            <a:xfrm>
              <a:off x="7237638" y="1247348"/>
              <a:ext cx="3102117"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1 (</a:t>
              </a:r>
              <a:r>
                <a:rPr lang="en-US" sz="1400" b="1" i="1" dirty="0">
                  <a:solidFill>
                    <a:srgbClr val="002060"/>
                  </a:solidFill>
                  <a:latin typeface="Arial" panose="020B0604020202020204" pitchFamily="34" charset="0"/>
                  <a:cs typeface="Arial" panose="020B0604020202020204" pitchFamily="34" charset="0"/>
                </a:rPr>
                <a:t>Account Type</a:t>
              </a:r>
              <a:r>
                <a:rPr lang="en-US" sz="1400" b="1" dirty="0">
                  <a:solidFill>
                    <a:srgbClr val="002060"/>
                  </a:solidFill>
                  <a:latin typeface="Arial" panose="020B0604020202020204" pitchFamily="34" charset="0"/>
                  <a:cs typeface="Arial" panose="020B0604020202020204" pitchFamily="34" charset="0"/>
                </a:rPr>
                <a:t>)</a:t>
              </a:r>
            </a:p>
            <a:p>
              <a:endParaRPr lang="en-US" sz="1400" dirty="0"/>
            </a:p>
          </p:txBody>
        </p:sp>
        <p:sp>
          <p:nvSpPr>
            <p:cNvPr id="72" name="TextBox 71">
              <a:extLst>
                <a:ext uri="{FF2B5EF4-FFF2-40B4-BE49-F238E27FC236}">
                  <a16:creationId xmlns:a16="http://schemas.microsoft.com/office/drawing/2014/main" id="{AE496134-F846-4ADD-B4C9-6E6F780A77E8}"/>
                </a:ext>
              </a:extLst>
            </p:cNvPr>
            <p:cNvSpPr txBox="1"/>
            <p:nvPr/>
          </p:nvSpPr>
          <p:spPr>
            <a:xfrm>
              <a:off x="7369370" y="5424435"/>
              <a:ext cx="2983572"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Posting Level (</a:t>
              </a:r>
              <a:r>
                <a:rPr lang="en-US" sz="1400" b="1" i="1" dirty="0">
                  <a:solidFill>
                    <a:srgbClr val="002060"/>
                  </a:solidFill>
                  <a:latin typeface="Arial" panose="020B0604020202020204" pitchFamily="34" charset="0"/>
                  <a:cs typeface="Arial" panose="020B0604020202020204" pitchFamily="34" charset="0"/>
                </a:rPr>
                <a:t>Posting Account)</a:t>
              </a:r>
              <a:endParaRPr lang="en-US" sz="1400" b="1" dirty="0">
                <a:solidFill>
                  <a:srgbClr val="002060"/>
                </a:solidFill>
                <a:latin typeface="Arial" panose="020B0604020202020204" pitchFamily="34" charset="0"/>
                <a:cs typeface="Arial" panose="020B0604020202020204" pitchFamily="34" charset="0"/>
              </a:endParaRPr>
            </a:p>
            <a:p>
              <a:endParaRPr lang="en-US" sz="1400" dirty="0"/>
            </a:p>
          </p:txBody>
        </p:sp>
        <p:sp>
          <p:nvSpPr>
            <p:cNvPr id="73" name="TextBox 72">
              <a:extLst>
                <a:ext uri="{FF2B5EF4-FFF2-40B4-BE49-F238E27FC236}">
                  <a16:creationId xmlns:a16="http://schemas.microsoft.com/office/drawing/2014/main" id="{9723872B-0D87-4CA8-98A0-FCB9999AD5C7}"/>
                </a:ext>
              </a:extLst>
            </p:cNvPr>
            <p:cNvSpPr txBox="1"/>
            <p:nvPr/>
          </p:nvSpPr>
          <p:spPr>
            <a:xfrm>
              <a:off x="7082716" y="3343575"/>
              <a:ext cx="3426527"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3 (</a:t>
              </a:r>
              <a:r>
                <a:rPr lang="en-US" sz="1400" b="1" i="1" dirty="0">
                  <a:solidFill>
                    <a:srgbClr val="002060"/>
                  </a:solidFill>
                  <a:latin typeface="Arial" panose="020B0604020202020204" pitchFamily="34" charset="0"/>
                  <a:cs typeface="Arial" panose="020B0604020202020204" pitchFamily="34" charset="0"/>
                </a:rPr>
                <a:t>Summary Account</a:t>
              </a:r>
              <a:r>
                <a:rPr lang="en-US" sz="1400" b="1" dirty="0">
                  <a:solidFill>
                    <a:srgbClr val="002060"/>
                  </a:solidFill>
                  <a:latin typeface="Arial" panose="020B0604020202020204" pitchFamily="34" charset="0"/>
                  <a:cs typeface="Arial" panose="020B0604020202020204" pitchFamily="34" charset="0"/>
                </a:rPr>
                <a:t>)</a:t>
              </a:r>
            </a:p>
            <a:p>
              <a:endParaRPr lang="en-US" sz="1400" dirty="0"/>
            </a:p>
          </p:txBody>
        </p:sp>
        <p:sp>
          <p:nvSpPr>
            <p:cNvPr id="74" name="TextBox 73">
              <a:extLst>
                <a:ext uri="{FF2B5EF4-FFF2-40B4-BE49-F238E27FC236}">
                  <a16:creationId xmlns:a16="http://schemas.microsoft.com/office/drawing/2014/main" id="{99DBE26E-1C7F-4688-AF6F-0399CC314401}"/>
                </a:ext>
              </a:extLst>
            </p:cNvPr>
            <p:cNvSpPr txBox="1"/>
            <p:nvPr/>
          </p:nvSpPr>
          <p:spPr>
            <a:xfrm>
              <a:off x="6949708" y="2319851"/>
              <a:ext cx="3671387"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2 (</a:t>
              </a:r>
              <a:r>
                <a:rPr lang="en-US" sz="1400" b="1" i="1" dirty="0">
                  <a:solidFill>
                    <a:srgbClr val="002060"/>
                  </a:solidFill>
                  <a:latin typeface="Arial" panose="020B0604020202020204" pitchFamily="34" charset="0"/>
                  <a:cs typeface="Arial" panose="020B0604020202020204" pitchFamily="34" charset="0"/>
                </a:rPr>
                <a:t>Account Category)</a:t>
              </a:r>
              <a:endParaRPr lang="en-US" sz="1400" b="1" dirty="0">
                <a:solidFill>
                  <a:srgbClr val="002060"/>
                </a:solidFill>
                <a:latin typeface="Arial" panose="020B0604020202020204" pitchFamily="34" charset="0"/>
                <a:cs typeface="Arial" panose="020B0604020202020204" pitchFamily="34" charset="0"/>
              </a:endParaRPr>
            </a:p>
            <a:p>
              <a:endParaRPr lang="en-US" sz="1400" dirty="0"/>
            </a:p>
          </p:txBody>
        </p:sp>
        <p:cxnSp>
          <p:nvCxnSpPr>
            <p:cNvPr id="75" name="Straight Connector 74">
              <a:extLst>
                <a:ext uri="{FF2B5EF4-FFF2-40B4-BE49-F238E27FC236}">
                  <a16:creationId xmlns:a16="http://schemas.microsoft.com/office/drawing/2014/main" id="{B7BF4E2B-9811-4480-AC27-4513D7EB74C6}"/>
                </a:ext>
              </a:extLst>
            </p:cNvPr>
            <p:cNvCxnSpPr>
              <a:cxnSpLocks/>
            </p:cNvCxnSpPr>
            <p:nvPr/>
          </p:nvCxnSpPr>
          <p:spPr>
            <a:xfrm flipH="1">
              <a:off x="6543208" y="2485931"/>
              <a:ext cx="569249"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FA6436BC-BBA3-4153-8C9B-D41ABE1DA184}"/>
                </a:ext>
              </a:extLst>
            </p:cNvPr>
            <p:cNvCxnSpPr>
              <a:cxnSpLocks/>
            </p:cNvCxnSpPr>
            <p:nvPr/>
          </p:nvCxnSpPr>
          <p:spPr>
            <a:xfrm flipH="1">
              <a:off x="6550032" y="5577389"/>
              <a:ext cx="882400"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AC6DC9FE-9C0D-41E0-ACD9-01C4FDF6C257}"/>
                </a:ext>
              </a:extLst>
            </p:cNvPr>
            <p:cNvCxnSpPr>
              <a:cxnSpLocks/>
            </p:cNvCxnSpPr>
            <p:nvPr/>
          </p:nvCxnSpPr>
          <p:spPr>
            <a:xfrm flipH="1">
              <a:off x="10373417" y="5575328"/>
              <a:ext cx="725777" cy="1"/>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452AA878-81D0-4EF9-A8C8-4945F184A43D}"/>
                </a:ext>
              </a:extLst>
            </p:cNvPr>
            <p:cNvCxnSpPr>
              <a:cxnSpLocks/>
            </p:cNvCxnSpPr>
            <p:nvPr/>
          </p:nvCxnSpPr>
          <p:spPr>
            <a:xfrm flipH="1">
              <a:off x="10410384" y="2485931"/>
              <a:ext cx="681986"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sp>
          <p:nvSpPr>
            <p:cNvPr id="85" name="Rectangle 84">
              <a:extLst>
                <a:ext uri="{FF2B5EF4-FFF2-40B4-BE49-F238E27FC236}">
                  <a16:creationId xmlns:a16="http://schemas.microsoft.com/office/drawing/2014/main" id="{ECC3702F-D639-4D03-BBBC-99C985DA3A87}"/>
                </a:ext>
              </a:extLst>
            </p:cNvPr>
            <p:cNvSpPr/>
            <p:nvPr/>
          </p:nvSpPr>
          <p:spPr>
            <a:xfrm>
              <a:off x="10518419" y="1566266"/>
              <a:ext cx="1078992" cy="557784"/>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Expenditures</a:t>
              </a:r>
            </a:p>
          </p:txBody>
        </p:sp>
        <p:cxnSp>
          <p:nvCxnSpPr>
            <p:cNvPr id="86" name="Straight Arrow Connector 85">
              <a:extLst>
                <a:ext uri="{FF2B5EF4-FFF2-40B4-BE49-F238E27FC236}">
                  <a16:creationId xmlns:a16="http://schemas.microsoft.com/office/drawing/2014/main" id="{78A53F68-91FB-477B-97F4-8625A40F960D}"/>
                </a:ext>
              </a:extLst>
            </p:cNvPr>
            <p:cNvCxnSpPr>
              <a:cxnSpLocks/>
              <a:stCxn id="85" idx="2"/>
            </p:cNvCxnSpPr>
            <p:nvPr/>
          </p:nvCxnSpPr>
          <p:spPr>
            <a:xfrm>
              <a:off x="11057915" y="2124049"/>
              <a:ext cx="0" cy="182880"/>
            </a:xfrm>
            <a:prstGeom prst="straightConnector1">
              <a:avLst/>
            </a:prstGeom>
            <a:solidFill>
              <a:schemeClr val="accent5">
                <a:lumMod val="20000"/>
                <a:lumOff val="8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87" name="Rectangle 86">
              <a:extLst>
                <a:ext uri="{FF2B5EF4-FFF2-40B4-BE49-F238E27FC236}">
                  <a16:creationId xmlns:a16="http://schemas.microsoft.com/office/drawing/2014/main" id="{887091B9-32DE-4778-ACCE-C75AACA0F369}"/>
                </a:ext>
              </a:extLst>
            </p:cNvPr>
            <p:cNvSpPr/>
            <p:nvPr/>
          </p:nvSpPr>
          <p:spPr>
            <a:xfrm>
              <a:off x="9380762" y="1566810"/>
              <a:ext cx="1078992" cy="55778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Revenues</a:t>
              </a:r>
            </a:p>
          </p:txBody>
        </p:sp>
        <p:sp>
          <p:nvSpPr>
            <p:cNvPr id="89" name="Rectangle 88">
              <a:extLst>
                <a:ext uri="{FF2B5EF4-FFF2-40B4-BE49-F238E27FC236}">
                  <a16:creationId xmlns:a16="http://schemas.microsoft.com/office/drawing/2014/main" id="{F1664787-E472-474E-ADE0-802CE035F25A}"/>
                </a:ext>
              </a:extLst>
            </p:cNvPr>
            <p:cNvSpPr/>
            <p:nvPr/>
          </p:nvSpPr>
          <p:spPr>
            <a:xfrm>
              <a:off x="10013378" y="2626804"/>
              <a:ext cx="1078992" cy="55778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Trustee and Benefits Costs</a:t>
              </a:r>
            </a:p>
          </p:txBody>
        </p:sp>
        <p:sp>
          <p:nvSpPr>
            <p:cNvPr id="117" name="Rectangle 116">
              <a:extLst>
                <a:ext uri="{FF2B5EF4-FFF2-40B4-BE49-F238E27FC236}">
                  <a16:creationId xmlns:a16="http://schemas.microsoft.com/office/drawing/2014/main" id="{09D1149E-A43B-4097-AAFB-499C508A376C}"/>
                </a:ext>
              </a:extLst>
            </p:cNvPr>
            <p:cNvSpPr/>
            <p:nvPr/>
          </p:nvSpPr>
          <p:spPr>
            <a:xfrm>
              <a:off x="7056245" y="4652138"/>
              <a:ext cx="1078992" cy="557784"/>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Employees (5001)</a:t>
              </a:r>
            </a:p>
          </p:txBody>
        </p:sp>
        <p:sp>
          <p:nvSpPr>
            <p:cNvPr id="118" name="Rectangle 117">
              <a:extLst>
                <a:ext uri="{FF2B5EF4-FFF2-40B4-BE49-F238E27FC236}">
                  <a16:creationId xmlns:a16="http://schemas.microsoft.com/office/drawing/2014/main" id="{D298790C-7487-459F-B00C-F5016EA9C589}"/>
                </a:ext>
              </a:extLst>
            </p:cNvPr>
            <p:cNvSpPr/>
            <p:nvPr/>
          </p:nvSpPr>
          <p:spPr>
            <a:xfrm>
              <a:off x="8245215" y="4652138"/>
              <a:ext cx="1078992" cy="557784"/>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Shift Differential (5002)</a:t>
              </a:r>
            </a:p>
          </p:txBody>
        </p:sp>
        <p:sp>
          <p:nvSpPr>
            <p:cNvPr id="119" name="Rectangle 118">
              <a:extLst>
                <a:ext uri="{FF2B5EF4-FFF2-40B4-BE49-F238E27FC236}">
                  <a16:creationId xmlns:a16="http://schemas.microsoft.com/office/drawing/2014/main" id="{90819210-8217-47AD-A007-5E877FA0C930}"/>
                </a:ext>
              </a:extLst>
            </p:cNvPr>
            <p:cNvSpPr/>
            <p:nvPr/>
          </p:nvSpPr>
          <p:spPr>
            <a:xfrm>
              <a:off x="9434185" y="4651556"/>
              <a:ext cx="1078992" cy="557784"/>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Student </a:t>
              </a:r>
            </a:p>
            <a:p>
              <a:pPr algn="ctr"/>
              <a:r>
                <a:rPr lang="en-US" sz="1000" dirty="0">
                  <a:solidFill>
                    <a:schemeClr val="tx1"/>
                  </a:solidFill>
                  <a:latin typeface="Arial" panose="020B0604020202020204" pitchFamily="34" charset="0"/>
                  <a:cs typeface="Arial" panose="020B0604020202020204" pitchFamily="34" charset="0"/>
                </a:rPr>
                <a:t>(5003)</a:t>
              </a:r>
            </a:p>
          </p:txBody>
        </p:sp>
        <p:cxnSp>
          <p:nvCxnSpPr>
            <p:cNvPr id="120" name="Straight Arrow Connector 119">
              <a:extLst>
                <a:ext uri="{FF2B5EF4-FFF2-40B4-BE49-F238E27FC236}">
                  <a16:creationId xmlns:a16="http://schemas.microsoft.com/office/drawing/2014/main" id="{31E503E6-F932-4D31-8CDB-B93D115F2C09}"/>
                </a:ext>
              </a:extLst>
            </p:cNvPr>
            <p:cNvCxnSpPr>
              <a:cxnSpLocks/>
              <a:stCxn id="117" idx="2"/>
            </p:cNvCxnSpPr>
            <p:nvPr/>
          </p:nvCxnSpPr>
          <p:spPr>
            <a:xfrm flipH="1">
              <a:off x="7593921" y="5209922"/>
              <a:ext cx="1820" cy="182880"/>
            </a:xfrm>
            <a:prstGeom prst="straightConnector1">
              <a:avLst/>
            </a:prstGeom>
            <a:solidFill>
              <a:srgbClr val="002060"/>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123" name="TextBox 122">
              <a:extLst>
                <a:ext uri="{FF2B5EF4-FFF2-40B4-BE49-F238E27FC236}">
                  <a16:creationId xmlns:a16="http://schemas.microsoft.com/office/drawing/2014/main" id="{58C2D0BE-99D7-4B4C-ACFA-4EDDF8A63C17}"/>
                </a:ext>
              </a:extLst>
            </p:cNvPr>
            <p:cNvSpPr txBox="1"/>
            <p:nvPr/>
          </p:nvSpPr>
          <p:spPr>
            <a:xfrm>
              <a:off x="7513874" y="4371162"/>
              <a:ext cx="2634440"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4 (</a:t>
              </a:r>
              <a:r>
                <a:rPr lang="en-US" sz="1400" b="1" i="1" dirty="0">
                  <a:solidFill>
                    <a:srgbClr val="002060"/>
                  </a:solidFill>
                  <a:latin typeface="Arial" panose="020B0604020202020204" pitchFamily="34" charset="0"/>
                  <a:cs typeface="Arial" panose="020B0604020202020204" pitchFamily="34" charset="0"/>
                </a:rPr>
                <a:t>Account</a:t>
              </a:r>
              <a:r>
                <a:rPr lang="en-US" sz="1400" b="1" dirty="0">
                  <a:solidFill>
                    <a:srgbClr val="002060"/>
                  </a:solidFill>
                  <a:latin typeface="Arial" panose="020B0604020202020204" pitchFamily="34" charset="0"/>
                  <a:cs typeface="Arial" panose="020B0604020202020204" pitchFamily="34" charset="0"/>
                </a:rPr>
                <a:t>)</a:t>
              </a:r>
            </a:p>
            <a:p>
              <a:endParaRPr lang="en-US" sz="1400" dirty="0"/>
            </a:p>
          </p:txBody>
        </p:sp>
        <p:cxnSp>
          <p:nvCxnSpPr>
            <p:cNvPr id="124" name="Straight Connector 123">
              <a:extLst>
                <a:ext uri="{FF2B5EF4-FFF2-40B4-BE49-F238E27FC236}">
                  <a16:creationId xmlns:a16="http://schemas.microsoft.com/office/drawing/2014/main" id="{40524D55-A856-49E8-933E-CE051EC31E56}"/>
                </a:ext>
              </a:extLst>
            </p:cNvPr>
            <p:cNvCxnSpPr>
              <a:cxnSpLocks/>
            </p:cNvCxnSpPr>
            <p:nvPr/>
          </p:nvCxnSpPr>
          <p:spPr>
            <a:xfrm flipH="1">
              <a:off x="6543208" y="3500486"/>
              <a:ext cx="569249"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a:extLst>
                <a:ext uri="{FF2B5EF4-FFF2-40B4-BE49-F238E27FC236}">
                  <a16:creationId xmlns:a16="http://schemas.microsoft.com/office/drawing/2014/main" id="{2CAEADCD-E070-4D0E-ADDB-DE101F92935C}"/>
                </a:ext>
              </a:extLst>
            </p:cNvPr>
            <p:cNvCxnSpPr>
              <a:cxnSpLocks/>
            </p:cNvCxnSpPr>
            <p:nvPr/>
          </p:nvCxnSpPr>
          <p:spPr>
            <a:xfrm flipH="1">
              <a:off x="10525832" y="3509183"/>
              <a:ext cx="569249"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1E2EBF5E-E08B-4E54-BB85-C301AEF140BC}"/>
                </a:ext>
              </a:extLst>
            </p:cNvPr>
            <p:cNvCxnSpPr>
              <a:cxnSpLocks/>
            </p:cNvCxnSpPr>
            <p:nvPr/>
          </p:nvCxnSpPr>
          <p:spPr>
            <a:xfrm flipH="1">
              <a:off x="10223180" y="4532560"/>
              <a:ext cx="878725"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57945D16-3515-4B99-9BDF-FBE33F039815}"/>
                </a:ext>
              </a:extLst>
            </p:cNvPr>
            <p:cNvCxnSpPr>
              <a:cxnSpLocks/>
            </p:cNvCxnSpPr>
            <p:nvPr/>
          </p:nvCxnSpPr>
          <p:spPr>
            <a:xfrm flipH="1">
              <a:off x="6547040" y="4534702"/>
              <a:ext cx="974103"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grpSp>
          <p:nvGrpSpPr>
            <p:cNvPr id="78" name="Group 77">
              <a:extLst>
                <a:ext uri="{FF2B5EF4-FFF2-40B4-BE49-F238E27FC236}">
                  <a16:creationId xmlns:a16="http://schemas.microsoft.com/office/drawing/2014/main" id="{3263043E-F97E-45D7-801B-E267E5054D70}"/>
                </a:ext>
              </a:extLst>
            </p:cNvPr>
            <p:cNvGrpSpPr/>
            <p:nvPr/>
          </p:nvGrpSpPr>
          <p:grpSpPr>
            <a:xfrm>
              <a:off x="158719" y="1527093"/>
              <a:ext cx="4795784" cy="4744513"/>
              <a:chOff x="4104379" y="1976439"/>
              <a:chExt cx="3983245" cy="3984624"/>
            </a:xfrm>
          </p:grpSpPr>
          <p:grpSp>
            <p:nvGrpSpPr>
              <p:cNvPr id="88" name="Group 3">
                <a:extLst>
                  <a:ext uri="{FF2B5EF4-FFF2-40B4-BE49-F238E27FC236}">
                    <a16:creationId xmlns:a16="http://schemas.microsoft.com/office/drawing/2014/main" id="{18CA5C14-33F3-4727-A66A-A51500B8C270}"/>
                  </a:ext>
                </a:extLst>
              </p:cNvPr>
              <p:cNvGrpSpPr>
                <a:grpSpLocks/>
              </p:cNvGrpSpPr>
              <p:nvPr/>
            </p:nvGrpSpPr>
            <p:grpSpPr bwMode="auto">
              <a:xfrm>
                <a:off x="6091849" y="1976439"/>
                <a:ext cx="1177604" cy="1993693"/>
                <a:chOff x="3354" y="1728"/>
                <a:chExt cx="680" cy="1153"/>
              </a:xfrm>
              <a:solidFill>
                <a:schemeClr val="accent1"/>
              </a:solidFill>
            </p:grpSpPr>
            <p:sp>
              <p:nvSpPr>
                <p:cNvPr id="158" name="Arc 4">
                  <a:extLst>
                    <a:ext uri="{FF2B5EF4-FFF2-40B4-BE49-F238E27FC236}">
                      <a16:creationId xmlns:a16="http://schemas.microsoft.com/office/drawing/2014/main" id="{8D785325-C5EB-4A75-83AE-FF52450BC850}"/>
                    </a:ext>
                  </a:extLst>
                </p:cNvPr>
                <p:cNvSpPr>
                  <a:spLocks/>
                </p:cNvSpPr>
                <p:nvPr/>
              </p:nvSpPr>
              <p:spPr bwMode="auto">
                <a:xfrm>
                  <a:off x="3356" y="1728"/>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 y="0"/>
                      </a:moveTo>
                      <a:cubicBezTo>
                        <a:pt x="4561" y="0"/>
                        <a:pt x="9005" y="1444"/>
                        <a:pt x="12695" y="4125"/>
                      </a:cubicBezTo>
                    </a:path>
                    <a:path w="12696" h="21600" stroke="0" extrusionOk="0">
                      <a:moveTo>
                        <a:pt x="-1" y="0"/>
                      </a:moveTo>
                      <a:cubicBezTo>
                        <a:pt x="4561" y="0"/>
                        <a:pt x="9005" y="1444"/>
                        <a:pt x="12695" y="4125"/>
                      </a:cubicBezTo>
                      <a:lnTo>
                        <a:pt x="0" y="21600"/>
                      </a:lnTo>
                      <a:close/>
                    </a:path>
                  </a:pathLst>
                </a:custGeom>
                <a:grpFill/>
                <a:ln w="12700">
                  <a:solidFill>
                    <a:schemeClr val="bg1"/>
                  </a:solidFill>
                  <a:round/>
                  <a:headEnd/>
                  <a:tailEnd/>
                </a:ln>
              </p:spPr>
              <p:txBody>
                <a:bodyPr lIns="44450" tIns="44450" rIns="274320" bIns="100584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Organizational Unit</a:t>
                  </a:r>
                </a:p>
              </p:txBody>
            </p:sp>
            <p:sp>
              <p:nvSpPr>
                <p:cNvPr id="159" name="Freeform 78">
                  <a:extLst>
                    <a:ext uri="{FF2B5EF4-FFF2-40B4-BE49-F238E27FC236}">
                      <a16:creationId xmlns:a16="http://schemas.microsoft.com/office/drawing/2014/main" id="{677FFCFA-1459-4EC8-B57D-35446BA99337}"/>
                    </a:ext>
                  </a:extLst>
                </p:cNvPr>
                <p:cNvSpPr>
                  <a:spLocks/>
                </p:cNvSpPr>
                <p:nvPr/>
              </p:nvSpPr>
              <p:spPr bwMode="auto">
                <a:xfrm>
                  <a:off x="3356" y="1728"/>
                  <a:ext cx="678" cy="1153"/>
                </a:xfrm>
                <a:custGeom>
                  <a:avLst/>
                  <a:gdLst>
                    <a:gd name="T0" fmla="*/ 0 w 678"/>
                    <a:gd name="T1" fmla="*/ 0 h 1153"/>
                    <a:gd name="T2" fmla="*/ 0 w 678"/>
                    <a:gd name="T3" fmla="*/ 1152 h 1153"/>
                    <a:gd name="T4" fmla="*/ 677 w 678"/>
                    <a:gd name="T5" fmla="*/ 220 h 1153"/>
                    <a:gd name="T6" fmla="*/ 0 60000 65536"/>
                    <a:gd name="T7" fmla="*/ 0 60000 65536"/>
                    <a:gd name="T8" fmla="*/ 0 60000 65536"/>
                    <a:gd name="T9" fmla="*/ 0 w 678"/>
                    <a:gd name="T10" fmla="*/ 0 h 1153"/>
                    <a:gd name="T11" fmla="*/ 678 w 678"/>
                    <a:gd name="T12" fmla="*/ 1153 h 1153"/>
                  </a:gdLst>
                  <a:ahLst/>
                  <a:cxnLst>
                    <a:cxn ang="T6">
                      <a:pos x="T0" y="T1"/>
                    </a:cxn>
                    <a:cxn ang="T7">
                      <a:pos x="T2" y="T3"/>
                    </a:cxn>
                    <a:cxn ang="T8">
                      <a:pos x="T4" y="T5"/>
                    </a:cxn>
                  </a:cxnLst>
                  <a:rect l="T9" t="T10" r="T11" b="T12"/>
                  <a:pathLst>
                    <a:path w="678" h="1153">
                      <a:moveTo>
                        <a:pt x="0" y="0"/>
                      </a:moveTo>
                      <a:lnTo>
                        <a:pt x="0" y="1152"/>
                      </a:lnTo>
                      <a:lnTo>
                        <a:pt x="677" y="220"/>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60" name="Arc 4">
                  <a:extLst>
                    <a:ext uri="{FF2B5EF4-FFF2-40B4-BE49-F238E27FC236}">
                      <a16:creationId xmlns:a16="http://schemas.microsoft.com/office/drawing/2014/main" id="{FB33034A-9853-4268-A496-793A43EB17F7}"/>
                    </a:ext>
                  </a:extLst>
                </p:cNvPr>
                <p:cNvSpPr>
                  <a:spLocks/>
                </p:cNvSpPr>
                <p:nvPr/>
              </p:nvSpPr>
              <p:spPr bwMode="auto">
                <a:xfrm>
                  <a:off x="3354" y="1728"/>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 y="0"/>
                      </a:moveTo>
                      <a:cubicBezTo>
                        <a:pt x="4561" y="0"/>
                        <a:pt x="9005" y="1444"/>
                        <a:pt x="12695" y="4125"/>
                      </a:cubicBezTo>
                    </a:path>
                    <a:path w="12696" h="21600" stroke="0" extrusionOk="0">
                      <a:moveTo>
                        <a:pt x="-1" y="0"/>
                      </a:moveTo>
                      <a:cubicBezTo>
                        <a:pt x="4561" y="0"/>
                        <a:pt x="9005" y="1444"/>
                        <a:pt x="12695" y="4125"/>
                      </a:cubicBezTo>
                      <a:lnTo>
                        <a:pt x="0" y="21600"/>
                      </a:lnTo>
                      <a:close/>
                    </a:path>
                  </a:pathLst>
                </a:custGeom>
                <a:solidFill>
                  <a:schemeClr val="accent5">
                    <a:lumMod val="40000"/>
                    <a:lumOff val="60000"/>
                  </a:schemeClr>
                </a:solidFill>
                <a:ln w="12700">
                  <a:solidFill>
                    <a:schemeClr val="bg1"/>
                  </a:solidFill>
                  <a:round/>
                  <a:headEnd/>
                  <a:tailEnd/>
                </a:ln>
              </p:spPr>
              <p:txBody>
                <a:bodyPr lIns="44450" tIns="44450" rIns="274320" bIns="100584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Agency* </a:t>
                  </a:r>
                </a:p>
              </p:txBody>
            </p:sp>
          </p:grpSp>
          <p:grpSp>
            <p:nvGrpSpPr>
              <p:cNvPr id="90" name="Group 6">
                <a:extLst>
                  <a:ext uri="{FF2B5EF4-FFF2-40B4-BE49-F238E27FC236}">
                    <a16:creationId xmlns:a16="http://schemas.microsoft.com/office/drawing/2014/main" id="{DC259A48-3542-4F69-AB87-DF1572A83C24}"/>
                  </a:ext>
                </a:extLst>
              </p:cNvPr>
              <p:cNvGrpSpPr>
                <a:grpSpLocks/>
              </p:cNvGrpSpPr>
              <p:nvPr/>
            </p:nvGrpSpPr>
            <p:grpSpPr bwMode="auto">
              <a:xfrm>
                <a:off x="6091852" y="2357241"/>
                <a:ext cx="1900571" cy="1612891"/>
                <a:chOff x="3354" y="1948"/>
                <a:chExt cx="1099" cy="933"/>
              </a:xfrm>
              <a:solidFill>
                <a:schemeClr val="accent1"/>
              </a:solidFill>
            </p:grpSpPr>
            <p:sp>
              <p:nvSpPr>
                <p:cNvPr id="155" name="Arc 7">
                  <a:extLst>
                    <a:ext uri="{FF2B5EF4-FFF2-40B4-BE49-F238E27FC236}">
                      <a16:creationId xmlns:a16="http://schemas.microsoft.com/office/drawing/2014/main" id="{D4A44E5E-AE2F-4DDE-93CB-A693852E042B}"/>
                    </a:ext>
                  </a:extLst>
                </p:cNvPr>
                <p:cNvSpPr>
                  <a:spLocks/>
                </p:cNvSpPr>
                <p:nvPr/>
              </p:nvSpPr>
              <p:spPr bwMode="auto">
                <a:xfrm>
                  <a:off x="3356" y="1948"/>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12695" y="0"/>
                      </a:moveTo>
                      <a:cubicBezTo>
                        <a:pt x="16386" y="2681"/>
                        <a:pt x="19133" y="6461"/>
                        <a:pt x="20542" y="10800"/>
                      </a:cubicBezTo>
                    </a:path>
                    <a:path w="20543" h="17475" stroke="0" extrusionOk="0">
                      <a:moveTo>
                        <a:pt x="12695" y="0"/>
                      </a:moveTo>
                      <a:cubicBezTo>
                        <a:pt x="16386" y="2681"/>
                        <a:pt x="19133" y="6461"/>
                        <a:pt x="20542" y="10800"/>
                      </a:cubicBezTo>
                      <a:lnTo>
                        <a:pt x="0" y="17475"/>
                      </a:lnTo>
                      <a:close/>
                    </a:path>
                  </a:pathLst>
                </a:custGeom>
                <a:grpFill/>
                <a:ln w="12700">
                  <a:solidFill>
                    <a:schemeClr val="bg1"/>
                  </a:solidFill>
                  <a:round/>
                  <a:headEnd/>
                  <a:tailEnd/>
                </a:ln>
              </p:spPr>
              <p:txBody>
                <a:bodyPr lIns="731520" tIns="44450" rIns="44450" bIns="27432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Fund</a:t>
                  </a:r>
                </a:p>
              </p:txBody>
            </p:sp>
            <p:sp>
              <p:nvSpPr>
                <p:cNvPr id="156" name="Freeform 76">
                  <a:extLst>
                    <a:ext uri="{FF2B5EF4-FFF2-40B4-BE49-F238E27FC236}">
                      <a16:creationId xmlns:a16="http://schemas.microsoft.com/office/drawing/2014/main" id="{8F6212B7-DEBB-4738-9B67-D6A3E63C538E}"/>
                    </a:ext>
                  </a:extLst>
                </p:cNvPr>
                <p:cNvSpPr>
                  <a:spLocks/>
                </p:cNvSpPr>
                <p:nvPr/>
              </p:nvSpPr>
              <p:spPr bwMode="auto">
                <a:xfrm>
                  <a:off x="3356" y="1948"/>
                  <a:ext cx="1097" cy="933"/>
                </a:xfrm>
                <a:custGeom>
                  <a:avLst/>
                  <a:gdLst>
                    <a:gd name="T0" fmla="*/ 677 w 1097"/>
                    <a:gd name="T1" fmla="*/ 0 h 933"/>
                    <a:gd name="T2" fmla="*/ 0 w 1097"/>
                    <a:gd name="T3" fmla="*/ 932 h 933"/>
                    <a:gd name="T4" fmla="*/ 1096 w 1097"/>
                    <a:gd name="T5" fmla="*/ 576 h 933"/>
                    <a:gd name="T6" fmla="*/ 0 60000 65536"/>
                    <a:gd name="T7" fmla="*/ 0 60000 65536"/>
                    <a:gd name="T8" fmla="*/ 0 60000 65536"/>
                    <a:gd name="T9" fmla="*/ 0 w 1097"/>
                    <a:gd name="T10" fmla="*/ 0 h 933"/>
                    <a:gd name="T11" fmla="*/ 1097 w 1097"/>
                    <a:gd name="T12" fmla="*/ 933 h 933"/>
                  </a:gdLst>
                  <a:ahLst/>
                  <a:cxnLst>
                    <a:cxn ang="T6">
                      <a:pos x="T0" y="T1"/>
                    </a:cxn>
                    <a:cxn ang="T7">
                      <a:pos x="T2" y="T3"/>
                    </a:cxn>
                    <a:cxn ang="T8">
                      <a:pos x="T4" y="T5"/>
                    </a:cxn>
                  </a:cxnLst>
                  <a:rect l="T9" t="T10" r="T11" b="T12"/>
                  <a:pathLst>
                    <a:path w="1097" h="933">
                      <a:moveTo>
                        <a:pt x="677" y="0"/>
                      </a:moveTo>
                      <a:lnTo>
                        <a:pt x="0" y="932"/>
                      </a:lnTo>
                      <a:lnTo>
                        <a:pt x="1096" y="576"/>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57" name="Arc 7">
                  <a:extLst>
                    <a:ext uri="{FF2B5EF4-FFF2-40B4-BE49-F238E27FC236}">
                      <a16:creationId xmlns:a16="http://schemas.microsoft.com/office/drawing/2014/main" id="{442B9D30-C8A7-4D70-B727-5DA582695EFF}"/>
                    </a:ext>
                  </a:extLst>
                </p:cNvPr>
                <p:cNvSpPr>
                  <a:spLocks/>
                </p:cNvSpPr>
                <p:nvPr/>
              </p:nvSpPr>
              <p:spPr bwMode="auto">
                <a:xfrm>
                  <a:off x="3354" y="1948"/>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12695" y="0"/>
                      </a:moveTo>
                      <a:cubicBezTo>
                        <a:pt x="16386" y="2681"/>
                        <a:pt x="19133" y="6461"/>
                        <a:pt x="20542" y="10800"/>
                      </a:cubicBezTo>
                    </a:path>
                    <a:path w="20543" h="17475" stroke="0" extrusionOk="0">
                      <a:moveTo>
                        <a:pt x="12695" y="0"/>
                      </a:moveTo>
                      <a:cubicBezTo>
                        <a:pt x="16386" y="2681"/>
                        <a:pt x="19133" y="6461"/>
                        <a:pt x="20542" y="10800"/>
                      </a:cubicBezTo>
                      <a:lnTo>
                        <a:pt x="0" y="17475"/>
                      </a:lnTo>
                      <a:close/>
                    </a:path>
                  </a:pathLst>
                </a:custGeom>
                <a:solidFill>
                  <a:schemeClr val="accent5">
                    <a:lumMod val="40000"/>
                    <a:lumOff val="60000"/>
                  </a:schemeClr>
                </a:solidFill>
                <a:ln w="12700">
                  <a:solidFill>
                    <a:schemeClr val="bg1"/>
                  </a:solidFill>
                  <a:round/>
                  <a:headEnd/>
                  <a:tailEnd/>
                </a:ln>
              </p:spPr>
              <p:txBody>
                <a:bodyPr lIns="731520" tIns="44450" rIns="44450" bIns="27432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Project</a:t>
                  </a:r>
                </a:p>
              </p:txBody>
            </p:sp>
          </p:grpSp>
          <p:grpSp>
            <p:nvGrpSpPr>
              <p:cNvPr id="121" name="Group 9">
                <a:extLst>
                  <a:ext uri="{FF2B5EF4-FFF2-40B4-BE49-F238E27FC236}">
                    <a16:creationId xmlns:a16="http://schemas.microsoft.com/office/drawing/2014/main" id="{14AB71E1-50A5-4B9D-9FA9-617257040509}"/>
                  </a:ext>
                </a:extLst>
              </p:cNvPr>
              <p:cNvGrpSpPr>
                <a:grpSpLocks/>
              </p:cNvGrpSpPr>
              <p:nvPr/>
            </p:nvGrpSpPr>
            <p:grpSpPr bwMode="auto">
              <a:xfrm>
                <a:off x="6091852" y="3352017"/>
                <a:ext cx="1995772" cy="1233468"/>
                <a:chOff x="3354" y="2524"/>
                <a:chExt cx="1154" cy="713"/>
              </a:xfrm>
              <a:solidFill>
                <a:schemeClr val="accent1"/>
              </a:solidFill>
            </p:grpSpPr>
            <p:sp>
              <p:nvSpPr>
                <p:cNvPr id="152" name="Arc 10">
                  <a:extLst>
                    <a:ext uri="{FF2B5EF4-FFF2-40B4-BE49-F238E27FC236}">
                      <a16:creationId xmlns:a16="http://schemas.microsoft.com/office/drawing/2014/main" id="{2F963FE1-D361-4BAB-819E-A96B1D95F29F}"/>
                    </a:ext>
                  </a:extLst>
                </p:cNvPr>
                <p:cNvSpPr>
                  <a:spLocks/>
                </p:cNvSpPr>
                <p:nvPr/>
              </p:nvSpPr>
              <p:spPr bwMode="auto">
                <a:xfrm>
                  <a:off x="3356" y="2524"/>
                  <a:ext cx="1152" cy="712"/>
                </a:xfrm>
                <a:custGeom>
                  <a:avLst/>
                  <a:gdLst>
                    <a:gd name="T0" fmla="*/ 0 w 21600"/>
                    <a:gd name="T1" fmla="*/ 0 h 13350"/>
                    <a:gd name="T2" fmla="*/ 0 w 21600"/>
                    <a:gd name="T3" fmla="*/ 0 h 13350"/>
                    <a:gd name="T4" fmla="*/ 0 w 21600"/>
                    <a:gd name="T5" fmla="*/ 0 h 13350"/>
                    <a:gd name="T6" fmla="*/ 0 60000 65536"/>
                    <a:gd name="T7" fmla="*/ 0 60000 65536"/>
                    <a:gd name="T8" fmla="*/ 0 60000 65536"/>
                    <a:gd name="T9" fmla="*/ 0 w 21600"/>
                    <a:gd name="T10" fmla="*/ 0 h 13350"/>
                    <a:gd name="T11" fmla="*/ 21600 w 21600"/>
                    <a:gd name="T12" fmla="*/ 13350 h 13350"/>
                  </a:gdLst>
                  <a:ahLst/>
                  <a:cxnLst>
                    <a:cxn ang="T6">
                      <a:pos x="T0" y="T1"/>
                    </a:cxn>
                    <a:cxn ang="T7">
                      <a:pos x="T2" y="T3"/>
                    </a:cxn>
                    <a:cxn ang="T8">
                      <a:pos x="T4" y="T5"/>
                    </a:cxn>
                  </a:cxnLst>
                  <a:rect l="T9" t="T10" r="T11" b="T12"/>
                  <a:pathLst>
                    <a:path w="21600" h="13350" fill="none" extrusionOk="0">
                      <a:moveTo>
                        <a:pt x="20542" y="0"/>
                      </a:moveTo>
                      <a:cubicBezTo>
                        <a:pt x="21243" y="2155"/>
                        <a:pt x="21600" y="4408"/>
                        <a:pt x="21600" y="6675"/>
                      </a:cubicBezTo>
                      <a:cubicBezTo>
                        <a:pt x="21600" y="8941"/>
                        <a:pt x="21243" y="11194"/>
                        <a:pt x="20542" y="13349"/>
                      </a:cubicBezTo>
                    </a:path>
                    <a:path w="21600" h="13350" stroke="0" extrusionOk="0">
                      <a:moveTo>
                        <a:pt x="20542" y="0"/>
                      </a:moveTo>
                      <a:cubicBezTo>
                        <a:pt x="21243" y="2155"/>
                        <a:pt x="21600" y="4408"/>
                        <a:pt x="21600" y="6675"/>
                      </a:cubicBezTo>
                      <a:cubicBezTo>
                        <a:pt x="21600" y="8941"/>
                        <a:pt x="21243" y="11194"/>
                        <a:pt x="20542" y="13349"/>
                      </a:cubicBezTo>
                      <a:lnTo>
                        <a:pt x="0" y="6675"/>
                      </a:lnTo>
                      <a:close/>
                    </a:path>
                  </a:pathLst>
                </a:custGeom>
                <a:grpFill/>
                <a:ln w="12700">
                  <a:solidFill>
                    <a:schemeClr val="bg1"/>
                  </a:solidFill>
                  <a:round/>
                  <a:headEnd/>
                  <a:tailEnd/>
                </a:ln>
              </p:spPr>
              <p:txBody>
                <a:bodyPr lIns="1097280" tIns="4445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Program</a:t>
                  </a:r>
                </a:p>
              </p:txBody>
            </p:sp>
            <p:sp>
              <p:nvSpPr>
                <p:cNvPr id="153" name="Freeform 74">
                  <a:extLst>
                    <a:ext uri="{FF2B5EF4-FFF2-40B4-BE49-F238E27FC236}">
                      <a16:creationId xmlns:a16="http://schemas.microsoft.com/office/drawing/2014/main" id="{3ECA15FF-41DB-4CA9-8339-CBB15035BABB}"/>
                    </a:ext>
                  </a:extLst>
                </p:cNvPr>
                <p:cNvSpPr>
                  <a:spLocks/>
                </p:cNvSpPr>
                <p:nvPr/>
              </p:nvSpPr>
              <p:spPr bwMode="auto">
                <a:xfrm>
                  <a:off x="3356" y="2524"/>
                  <a:ext cx="1097" cy="713"/>
                </a:xfrm>
                <a:custGeom>
                  <a:avLst/>
                  <a:gdLst>
                    <a:gd name="T0" fmla="*/ 1096 w 1097"/>
                    <a:gd name="T1" fmla="*/ 0 h 713"/>
                    <a:gd name="T2" fmla="*/ 0 w 1097"/>
                    <a:gd name="T3" fmla="*/ 356 h 713"/>
                    <a:gd name="T4" fmla="*/ 1096 w 1097"/>
                    <a:gd name="T5" fmla="*/ 712 h 713"/>
                    <a:gd name="T6" fmla="*/ 0 60000 65536"/>
                    <a:gd name="T7" fmla="*/ 0 60000 65536"/>
                    <a:gd name="T8" fmla="*/ 0 60000 65536"/>
                    <a:gd name="T9" fmla="*/ 0 w 1097"/>
                    <a:gd name="T10" fmla="*/ 0 h 713"/>
                    <a:gd name="T11" fmla="*/ 1097 w 1097"/>
                    <a:gd name="T12" fmla="*/ 713 h 713"/>
                  </a:gdLst>
                  <a:ahLst/>
                  <a:cxnLst>
                    <a:cxn ang="T6">
                      <a:pos x="T0" y="T1"/>
                    </a:cxn>
                    <a:cxn ang="T7">
                      <a:pos x="T2" y="T3"/>
                    </a:cxn>
                    <a:cxn ang="T8">
                      <a:pos x="T4" y="T5"/>
                    </a:cxn>
                  </a:cxnLst>
                  <a:rect l="T9" t="T10" r="T11" b="T12"/>
                  <a:pathLst>
                    <a:path w="1097" h="713">
                      <a:moveTo>
                        <a:pt x="1096" y="0"/>
                      </a:moveTo>
                      <a:lnTo>
                        <a:pt x="0" y="356"/>
                      </a:lnTo>
                      <a:lnTo>
                        <a:pt x="1096" y="712"/>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54" name="Arc 10">
                  <a:extLst>
                    <a:ext uri="{FF2B5EF4-FFF2-40B4-BE49-F238E27FC236}">
                      <a16:creationId xmlns:a16="http://schemas.microsoft.com/office/drawing/2014/main" id="{3E118203-D157-49A6-9BCF-5B755DDAE7B7}"/>
                    </a:ext>
                  </a:extLst>
                </p:cNvPr>
                <p:cNvSpPr>
                  <a:spLocks/>
                </p:cNvSpPr>
                <p:nvPr/>
              </p:nvSpPr>
              <p:spPr bwMode="auto">
                <a:xfrm>
                  <a:off x="3354" y="2524"/>
                  <a:ext cx="1152" cy="712"/>
                </a:xfrm>
                <a:custGeom>
                  <a:avLst/>
                  <a:gdLst>
                    <a:gd name="T0" fmla="*/ 0 w 21600"/>
                    <a:gd name="T1" fmla="*/ 0 h 13350"/>
                    <a:gd name="T2" fmla="*/ 0 w 21600"/>
                    <a:gd name="T3" fmla="*/ 0 h 13350"/>
                    <a:gd name="T4" fmla="*/ 0 w 21600"/>
                    <a:gd name="T5" fmla="*/ 0 h 13350"/>
                    <a:gd name="T6" fmla="*/ 0 60000 65536"/>
                    <a:gd name="T7" fmla="*/ 0 60000 65536"/>
                    <a:gd name="T8" fmla="*/ 0 60000 65536"/>
                    <a:gd name="T9" fmla="*/ 0 w 21600"/>
                    <a:gd name="T10" fmla="*/ 0 h 13350"/>
                    <a:gd name="T11" fmla="*/ 21600 w 21600"/>
                    <a:gd name="T12" fmla="*/ 13350 h 13350"/>
                  </a:gdLst>
                  <a:ahLst/>
                  <a:cxnLst>
                    <a:cxn ang="T6">
                      <a:pos x="T0" y="T1"/>
                    </a:cxn>
                    <a:cxn ang="T7">
                      <a:pos x="T2" y="T3"/>
                    </a:cxn>
                    <a:cxn ang="T8">
                      <a:pos x="T4" y="T5"/>
                    </a:cxn>
                  </a:cxnLst>
                  <a:rect l="T9" t="T10" r="T11" b="T12"/>
                  <a:pathLst>
                    <a:path w="21600" h="13350" fill="none" extrusionOk="0">
                      <a:moveTo>
                        <a:pt x="20542" y="0"/>
                      </a:moveTo>
                      <a:cubicBezTo>
                        <a:pt x="21243" y="2155"/>
                        <a:pt x="21600" y="4408"/>
                        <a:pt x="21600" y="6675"/>
                      </a:cubicBezTo>
                      <a:cubicBezTo>
                        <a:pt x="21600" y="8941"/>
                        <a:pt x="21243" y="11194"/>
                        <a:pt x="20542" y="13349"/>
                      </a:cubicBezTo>
                    </a:path>
                    <a:path w="21600" h="13350" stroke="0" extrusionOk="0">
                      <a:moveTo>
                        <a:pt x="20542" y="0"/>
                      </a:moveTo>
                      <a:cubicBezTo>
                        <a:pt x="21243" y="2155"/>
                        <a:pt x="21600" y="4408"/>
                        <a:pt x="21600" y="6675"/>
                      </a:cubicBezTo>
                      <a:cubicBezTo>
                        <a:pt x="21600" y="8941"/>
                        <a:pt x="21243" y="11194"/>
                        <a:pt x="20542" y="13349"/>
                      </a:cubicBezTo>
                      <a:lnTo>
                        <a:pt x="0" y="6675"/>
                      </a:lnTo>
                      <a:close/>
                    </a:path>
                  </a:pathLst>
                </a:custGeom>
                <a:solidFill>
                  <a:schemeClr val="accent5">
                    <a:lumMod val="40000"/>
                    <a:lumOff val="60000"/>
                  </a:schemeClr>
                </a:solidFill>
                <a:ln w="12700">
                  <a:solidFill>
                    <a:schemeClr val="bg1"/>
                  </a:solidFill>
                  <a:round/>
                  <a:headEnd/>
                  <a:tailEnd/>
                </a:ln>
              </p:spPr>
              <p:txBody>
                <a:bodyPr lIns="1097280" tIns="4445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 Organizational Unit*</a:t>
                  </a:r>
                </a:p>
              </p:txBody>
            </p:sp>
          </p:grpSp>
          <p:grpSp>
            <p:nvGrpSpPr>
              <p:cNvPr id="122" name="Group 12">
                <a:extLst>
                  <a:ext uri="{FF2B5EF4-FFF2-40B4-BE49-F238E27FC236}">
                    <a16:creationId xmlns:a16="http://schemas.microsoft.com/office/drawing/2014/main" id="{E9DEE31F-54BC-4E60-9ABF-175C38D52284}"/>
                  </a:ext>
                </a:extLst>
              </p:cNvPr>
              <p:cNvGrpSpPr>
                <a:grpSpLocks/>
              </p:cNvGrpSpPr>
              <p:nvPr/>
            </p:nvGrpSpPr>
            <p:grpSpPr bwMode="auto">
              <a:xfrm>
                <a:off x="6091852" y="3967371"/>
                <a:ext cx="1900571" cy="1612890"/>
                <a:chOff x="3354" y="2880"/>
                <a:chExt cx="1099" cy="933"/>
              </a:xfrm>
              <a:solidFill>
                <a:schemeClr val="accent1"/>
              </a:solidFill>
            </p:grpSpPr>
            <p:sp>
              <p:nvSpPr>
                <p:cNvPr id="149" name="Arc 13">
                  <a:extLst>
                    <a:ext uri="{FF2B5EF4-FFF2-40B4-BE49-F238E27FC236}">
                      <a16:creationId xmlns:a16="http://schemas.microsoft.com/office/drawing/2014/main" id="{03B6C34D-8A82-4CBA-B0B3-C7CC165380BE}"/>
                    </a:ext>
                  </a:extLst>
                </p:cNvPr>
                <p:cNvSpPr>
                  <a:spLocks/>
                </p:cNvSpPr>
                <p:nvPr/>
              </p:nvSpPr>
              <p:spPr bwMode="auto">
                <a:xfrm>
                  <a:off x="3356" y="2880"/>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20542" y="6674"/>
                      </a:moveTo>
                      <a:cubicBezTo>
                        <a:pt x="19133" y="11013"/>
                        <a:pt x="16386" y="14793"/>
                        <a:pt x="12695" y="17474"/>
                      </a:cubicBezTo>
                    </a:path>
                    <a:path w="20543" h="17475" stroke="0" extrusionOk="0">
                      <a:moveTo>
                        <a:pt x="20542" y="6674"/>
                      </a:moveTo>
                      <a:cubicBezTo>
                        <a:pt x="19133" y="11013"/>
                        <a:pt x="16386" y="14793"/>
                        <a:pt x="12695" y="17474"/>
                      </a:cubicBezTo>
                      <a:lnTo>
                        <a:pt x="0" y="0"/>
                      </a:lnTo>
                      <a:close/>
                    </a:path>
                  </a:pathLst>
                </a:custGeom>
                <a:grpFill/>
                <a:ln w="12700">
                  <a:solidFill>
                    <a:schemeClr val="bg1"/>
                  </a:solidFill>
                  <a:round/>
                  <a:headEnd/>
                  <a:tailEnd/>
                </a:ln>
              </p:spPr>
              <p:txBody>
                <a:bodyPr lIns="731520" tIns="18288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Account</a:t>
                  </a:r>
                </a:p>
              </p:txBody>
            </p:sp>
            <p:sp>
              <p:nvSpPr>
                <p:cNvPr id="150" name="Freeform 72">
                  <a:extLst>
                    <a:ext uri="{FF2B5EF4-FFF2-40B4-BE49-F238E27FC236}">
                      <a16:creationId xmlns:a16="http://schemas.microsoft.com/office/drawing/2014/main" id="{3675A9EF-ED45-4810-83E8-B6B5E48A0BC1}"/>
                    </a:ext>
                  </a:extLst>
                </p:cNvPr>
                <p:cNvSpPr>
                  <a:spLocks/>
                </p:cNvSpPr>
                <p:nvPr/>
              </p:nvSpPr>
              <p:spPr bwMode="auto">
                <a:xfrm>
                  <a:off x="3356" y="2880"/>
                  <a:ext cx="1097" cy="933"/>
                </a:xfrm>
                <a:custGeom>
                  <a:avLst/>
                  <a:gdLst>
                    <a:gd name="T0" fmla="*/ 1096 w 1097"/>
                    <a:gd name="T1" fmla="*/ 356 h 933"/>
                    <a:gd name="T2" fmla="*/ 0 w 1097"/>
                    <a:gd name="T3" fmla="*/ 0 h 933"/>
                    <a:gd name="T4" fmla="*/ 677 w 1097"/>
                    <a:gd name="T5" fmla="*/ 932 h 933"/>
                    <a:gd name="T6" fmla="*/ 0 60000 65536"/>
                    <a:gd name="T7" fmla="*/ 0 60000 65536"/>
                    <a:gd name="T8" fmla="*/ 0 60000 65536"/>
                    <a:gd name="T9" fmla="*/ 0 w 1097"/>
                    <a:gd name="T10" fmla="*/ 0 h 933"/>
                    <a:gd name="T11" fmla="*/ 1097 w 1097"/>
                    <a:gd name="T12" fmla="*/ 933 h 933"/>
                  </a:gdLst>
                  <a:ahLst/>
                  <a:cxnLst>
                    <a:cxn ang="T6">
                      <a:pos x="T0" y="T1"/>
                    </a:cxn>
                    <a:cxn ang="T7">
                      <a:pos x="T2" y="T3"/>
                    </a:cxn>
                    <a:cxn ang="T8">
                      <a:pos x="T4" y="T5"/>
                    </a:cxn>
                  </a:cxnLst>
                  <a:rect l="T9" t="T10" r="T11" b="T12"/>
                  <a:pathLst>
                    <a:path w="1097" h="933">
                      <a:moveTo>
                        <a:pt x="1096" y="356"/>
                      </a:moveTo>
                      <a:lnTo>
                        <a:pt x="0" y="0"/>
                      </a:lnTo>
                      <a:lnTo>
                        <a:pt x="677" y="932"/>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51" name="Arc 13">
                  <a:extLst>
                    <a:ext uri="{FF2B5EF4-FFF2-40B4-BE49-F238E27FC236}">
                      <a16:creationId xmlns:a16="http://schemas.microsoft.com/office/drawing/2014/main" id="{BBA48D0F-B194-4151-82E0-4EB95305FC13}"/>
                    </a:ext>
                  </a:extLst>
                </p:cNvPr>
                <p:cNvSpPr>
                  <a:spLocks/>
                </p:cNvSpPr>
                <p:nvPr/>
              </p:nvSpPr>
              <p:spPr bwMode="auto">
                <a:xfrm>
                  <a:off x="3354" y="2880"/>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20542" y="6674"/>
                      </a:moveTo>
                      <a:cubicBezTo>
                        <a:pt x="19133" y="11013"/>
                        <a:pt x="16386" y="14793"/>
                        <a:pt x="12695" y="17474"/>
                      </a:cubicBezTo>
                    </a:path>
                    <a:path w="20543" h="17475" stroke="0" extrusionOk="0">
                      <a:moveTo>
                        <a:pt x="20542" y="6674"/>
                      </a:moveTo>
                      <a:cubicBezTo>
                        <a:pt x="19133" y="11013"/>
                        <a:pt x="16386" y="14793"/>
                        <a:pt x="12695" y="17474"/>
                      </a:cubicBezTo>
                      <a:lnTo>
                        <a:pt x="0" y="0"/>
                      </a:lnTo>
                      <a:close/>
                    </a:path>
                  </a:pathLst>
                </a:custGeom>
                <a:solidFill>
                  <a:schemeClr val="accent5">
                    <a:lumMod val="40000"/>
                    <a:lumOff val="60000"/>
                  </a:schemeClr>
                </a:solidFill>
                <a:ln w="12700">
                  <a:solidFill>
                    <a:schemeClr val="bg1"/>
                  </a:solidFill>
                  <a:round/>
                  <a:headEnd/>
                  <a:tailEnd/>
                </a:ln>
              </p:spPr>
              <p:txBody>
                <a:bodyPr lIns="731520" tIns="18288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Fund*</a:t>
                  </a:r>
                </a:p>
              </p:txBody>
            </p:sp>
          </p:grpSp>
          <p:grpSp>
            <p:nvGrpSpPr>
              <p:cNvPr id="125" name="Group 15">
                <a:extLst>
                  <a:ext uri="{FF2B5EF4-FFF2-40B4-BE49-F238E27FC236}">
                    <a16:creationId xmlns:a16="http://schemas.microsoft.com/office/drawing/2014/main" id="{A4908E73-FF1B-4EB9-BA42-98F14B272035}"/>
                  </a:ext>
                </a:extLst>
              </p:cNvPr>
              <p:cNvGrpSpPr>
                <a:grpSpLocks/>
              </p:cNvGrpSpPr>
              <p:nvPr/>
            </p:nvGrpSpPr>
            <p:grpSpPr bwMode="auto">
              <a:xfrm>
                <a:off x="6091849" y="3967371"/>
                <a:ext cx="1177604" cy="1993692"/>
                <a:chOff x="3354" y="2880"/>
                <a:chExt cx="680" cy="1153"/>
              </a:xfrm>
              <a:solidFill>
                <a:schemeClr val="accent1"/>
              </a:solidFill>
            </p:grpSpPr>
            <p:sp>
              <p:nvSpPr>
                <p:cNvPr id="146" name="Arc 16">
                  <a:extLst>
                    <a:ext uri="{FF2B5EF4-FFF2-40B4-BE49-F238E27FC236}">
                      <a16:creationId xmlns:a16="http://schemas.microsoft.com/office/drawing/2014/main" id="{6849EA0B-E689-4064-9191-A5CDC2052A6E}"/>
                    </a:ext>
                  </a:extLst>
                </p:cNvPr>
                <p:cNvSpPr>
                  <a:spLocks/>
                </p:cNvSpPr>
                <p:nvPr/>
              </p:nvSpPr>
              <p:spPr bwMode="auto">
                <a:xfrm>
                  <a:off x="3356" y="2880"/>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2695" y="17474"/>
                      </a:moveTo>
                      <a:cubicBezTo>
                        <a:pt x="9005" y="20155"/>
                        <a:pt x="4561" y="21599"/>
                        <a:pt x="0" y="21600"/>
                      </a:cubicBezTo>
                    </a:path>
                    <a:path w="12696" h="21600" stroke="0" extrusionOk="0">
                      <a:moveTo>
                        <a:pt x="12695" y="17474"/>
                      </a:moveTo>
                      <a:cubicBezTo>
                        <a:pt x="9005" y="20155"/>
                        <a:pt x="4561" y="21599"/>
                        <a:pt x="0" y="21600"/>
                      </a:cubicBezTo>
                      <a:lnTo>
                        <a:pt x="0" y="0"/>
                      </a:lnTo>
                      <a:close/>
                    </a:path>
                  </a:pathLst>
                </a:custGeom>
                <a:grpFill/>
                <a:ln w="12700">
                  <a:solidFill>
                    <a:schemeClr val="bg1"/>
                  </a:solidFill>
                  <a:round/>
                  <a:headEnd/>
                  <a:tailEnd/>
                </a:ln>
              </p:spPr>
              <p:txBody>
                <a:bodyPr lIns="44450" tIns="1005840" rIns="27432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Project</a:t>
                  </a:r>
                </a:p>
              </p:txBody>
            </p:sp>
            <p:sp>
              <p:nvSpPr>
                <p:cNvPr id="147" name="Freeform 70">
                  <a:extLst>
                    <a:ext uri="{FF2B5EF4-FFF2-40B4-BE49-F238E27FC236}">
                      <a16:creationId xmlns:a16="http://schemas.microsoft.com/office/drawing/2014/main" id="{02DBC9D3-7B29-4184-8803-A4706EDF56B1}"/>
                    </a:ext>
                  </a:extLst>
                </p:cNvPr>
                <p:cNvSpPr>
                  <a:spLocks/>
                </p:cNvSpPr>
                <p:nvPr/>
              </p:nvSpPr>
              <p:spPr bwMode="auto">
                <a:xfrm>
                  <a:off x="3356" y="2880"/>
                  <a:ext cx="678" cy="1153"/>
                </a:xfrm>
                <a:custGeom>
                  <a:avLst/>
                  <a:gdLst>
                    <a:gd name="T0" fmla="*/ 677 w 678"/>
                    <a:gd name="T1" fmla="*/ 932 h 1153"/>
                    <a:gd name="T2" fmla="*/ 0 w 678"/>
                    <a:gd name="T3" fmla="*/ 0 h 1153"/>
                    <a:gd name="T4" fmla="*/ 0 w 678"/>
                    <a:gd name="T5" fmla="*/ 1152 h 1153"/>
                    <a:gd name="T6" fmla="*/ 0 60000 65536"/>
                    <a:gd name="T7" fmla="*/ 0 60000 65536"/>
                    <a:gd name="T8" fmla="*/ 0 60000 65536"/>
                    <a:gd name="T9" fmla="*/ 0 w 678"/>
                    <a:gd name="T10" fmla="*/ 0 h 1153"/>
                    <a:gd name="T11" fmla="*/ 678 w 678"/>
                    <a:gd name="T12" fmla="*/ 1153 h 1153"/>
                  </a:gdLst>
                  <a:ahLst/>
                  <a:cxnLst>
                    <a:cxn ang="T6">
                      <a:pos x="T0" y="T1"/>
                    </a:cxn>
                    <a:cxn ang="T7">
                      <a:pos x="T2" y="T3"/>
                    </a:cxn>
                    <a:cxn ang="T8">
                      <a:pos x="T4" y="T5"/>
                    </a:cxn>
                  </a:cxnLst>
                  <a:rect l="T9" t="T10" r="T11" b="T12"/>
                  <a:pathLst>
                    <a:path w="678" h="1153">
                      <a:moveTo>
                        <a:pt x="677" y="932"/>
                      </a:moveTo>
                      <a:lnTo>
                        <a:pt x="0" y="0"/>
                      </a:lnTo>
                      <a:lnTo>
                        <a:pt x="0" y="1152"/>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48" name="Arc 16">
                  <a:extLst>
                    <a:ext uri="{FF2B5EF4-FFF2-40B4-BE49-F238E27FC236}">
                      <a16:creationId xmlns:a16="http://schemas.microsoft.com/office/drawing/2014/main" id="{7098E0E2-52E8-46B7-8BAA-325510C139B4}"/>
                    </a:ext>
                  </a:extLst>
                </p:cNvPr>
                <p:cNvSpPr>
                  <a:spLocks/>
                </p:cNvSpPr>
                <p:nvPr/>
              </p:nvSpPr>
              <p:spPr bwMode="auto">
                <a:xfrm>
                  <a:off x="3354" y="2880"/>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2695" y="17474"/>
                      </a:moveTo>
                      <a:cubicBezTo>
                        <a:pt x="9005" y="20155"/>
                        <a:pt x="4561" y="21599"/>
                        <a:pt x="0" y="21600"/>
                      </a:cubicBezTo>
                    </a:path>
                    <a:path w="12696" h="21600" stroke="0" extrusionOk="0">
                      <a:moveTo>
                        <a:pt x="12695" y="17474"/>
                      </a:moveTo>
                      <a:cubicBezTo>
                        <a:pt x="9005" y="20155"/>
                        <a:pt x="4561" y="21599"/>
                        <a:pt x="0" y="21600"/>
                      </a:cubicBezTo>
                      <a:lnTo>
                        <a:pt x="0" y="0"/>
                      </a:lnTo>
                      <a:close/>
                    </a:path>
                  </a:pathLst>
                </a:custGeom>
                <a:solidFill>
                  <a:schemeClr val="accent5">
                    <a:lumMod val="40000"/>
                    <a:lumOff val="60000"/>
                  </a:schemeClr>
                </a:solidFill>
                <a:ln w="12700">
                  <a:solidFill>
                    <a:schemeClr val="bg1"/>
                  </a:solidFill>
                  <a:round/>
                  <a:headEnd/>
                  <a:tailEnd/>
                </a:ln>
              </p:spPr>
              <p:txBody>
                <a:bodyPr lIns="44450" tIns="1005840" rIns="27432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Program</a:t>
                  </a:r>
                </a:p>
              </p:txBody>
            </p:sp>
          </p:grpSp>
          <p:grpSp>
            <p:nvGrpSpPr>
              <p:cNvPr id="126" name="Group 18">
                <a:extLst>
                  <a:ext uri="{FF2B5EF4-FFF2-40B4-BE49-F238E27FC236}">
                    <a16:creationId xmlns:a16="http://schemas.microsoft.com/office/drawing/2014/main" id="{ADEC98AD-BF4A-4894-8EA0-B0A5DAD5B737}"/>
                  </a:ext>
                </a:extLst>
              </p:cNvPr>
              <p:cNvGrpSpPr>
                <a:grpSpLocks/>
              </p:cNvGrpSpPr>
              <p:nvPr/>
            </p:nvGrpSpPr>
            <p:grpSpPr bwMode="auto">
              <a:xfrm>
                <a:off x="4921854" y="3967371"/>
                <a:ext cx="1174836" cy="1993692"/>
                <a:chOff x="2677" y="2880"/>
                <a:chExt cx="680" cy="1153"/>
              </a:xfrm>
              <a:solidFill>
                <a:schemeClr val="accent1"/>
              </a:solidFill>
            </p:grpSpPr>
            <p:sp>
              <p:nvSpPr>
                <p:cNvPr id="143" name="Arc 19">
                  <a:extLst>
                    <a:ext uri="{FF2B5EF4-FFF2-40B4-BE49-F238E27FC236}">
                      <a16:creationId xmlns:a16="http://schemas.microsoft.com/office/drawing/2014/main" id="{7DAF219C-CDF5-40F2-A43B-FBCAAB4F770F}"/>
                    </a:ext>
                  </a:extLst>
                </p:cNvPr>
                <p:cNvSpPr>
                  <a:spLocks/>
                </p:cNvSpPr>
                <p:nvPr/>
              </p:nvSpPr>
              <p:spPr bwMode="auto">
                <a:xfrm>
                  <a:off x="2679" y="2880"/>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2696" y="21600"/>
                      </a:moveTo>
                      <a:cubicBezTo>
                        <a:pt x="8134" y="21600"/>
                        <a:pt x="3690" y="20155"/>
                        <a:pt x="0" y="17474"/>
                      </a:cubicBezTo>
                    </a:path>
                    <a:path w="12696" h="21600" stroke="0" extrusionOk="0">
                      <a:moveTo>
                        <a:pt x="12696" y="21600"/>
                      </a:moveTo>
                      <a:cubicBezTo>
                        <a:pt x="8134" y="21600"/>
                        <a:pt x="3690" y="20155"/>
                        <a:pt x="0" y="17474"/>
                      </a:cubicBezTo>
                      <a:lnTo>
                        <a:pt x="12696" y="0"/>
                      </a:lnTo>
                      <a:close/>
                    </a:path>
                  </a:pathLst>
                </a:custGeom>
                <a:grpFill/>
                <a:ln w="12700">
                  <a:solidFill>
                    <a:schemeClr val="bg1"/>
                  </a:solidFill>
                  <a:round/>
                  <a:headEnd/>
                  <a:tailEnd/>
                </a:ln>
              </p:spPr>
              <p:txBody>
                <a:bodyPr lIns="274320" tIns="100584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Funding Source</a:t>
                  </a:r>
                </a:p>
              </p:txBody>
            </p:sp>
            <p:sp>
              <p:nvSpPr>
                <p:cNvPr id="144" name="Freeform 68">
                  <a:extLst>
                    <a:ext uri="{FF2B5EF4-FFF2-40B4-BE49-F238E27FC236}">
                      <a16:creationId xmlns:a16="http://schemas.microsoft.com/office/drawing/2014/main" id="{D4C174CC-647F-4123-97C4-DCFC3EF35C56}"/>
                    </a:ext>
                  </a:extLst>
                </p:cNvPr>
                <p:cNvSpPr>
                  <a:spLocks/>
                </p:cNvSpPr>
                <p:nvPr/>
              </p:nvSpPr>
              <p:spPr bwMode="auto">
                <a:xfrm>
                  <a:off x="2679" y="2880"/>
                  <a:ext cx="678" cy="1153"/>
                </a:xfrm>
                <a:custGeom>
                  <a:avLst/>
                  <a:gdLst>
                    <a:gd name="T0" fmla="*/ 677 w 678"/>
                    <a:gd name="T1" fmla="*/ 1152 h 1153"/>
                    <a:gd name="T2" fmla="*/ 677 w 678"/>
                    <a:gd name="T3" fmla="*/ 0 h 1153"/>
                    <a:gd name="T4" fmla="*/ 0 w 678"/>
                    <a:gd name="T5" fmla="*/ 932 h 1153"/>
                    <a:gd name="T6" fmla="*/ 0 60000 65536"/>
                    <a:gd name="T7" fmla="*/ 0 60000 65536"/>
                    <a:gd name="T8" fmla="*/ 0 60000 65536"/>
                    <a:gd name="T9" fmla="*/ 0 w 678"/>
                    <a:gd name="T10" fmla="*/ 0 h 1153"/>
                    <a:gd name="T11" fmla="*/ 678 w 678"/>
                    <a:gd name="T12" fmla="*/ 1153 h 1153"/>
                  </a:gdLst>
                  <a:ahLst/>
                  <a:cxnLst>
                    <a:cxn ang="T6">
                      <a:pos x="T0" y="T1"/>
                    </a:cxn>
                    <a:cxn ang="T7">
                      <a:pos x="T2" y="T3"/>
                    </a:cxn>
                    <a:cxn ang="T8">
                      <a:pos x="T4" y="T5"/>
                    </a:cxn>
                  </a:cxnLst>
                  <a:rect l="T9" t="T10" r="T11" b="T12"/>
                  <a:pathLst>
                    <a:path w="678" h="1153">
                      <a:moveTo>
                        <a:pt x="677" y="1152"/>
                      </a:moveTo>
                      <a:lnTo>
                        <a:pt x="677" y="0"/>
                      </a:lnTo>
                      <a:lnTo>
                        <a:pt x="0" y="932"/>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45" name="Arc 19">
                  <a:extLst>
                    <a:ext uri="{FF2B5EF4-FFF2-40B4-BE49-F238E27FC236}">
                      <a16:creationId xmlns:a16="http://schemas.microsoft.com/office/drawing/2014/main" id="{783E9DAB-68A1-4B9B-9677-7E3F76A2D195}"/>
                    </a:ext>
                  </a:extLst>
                </p:cNvPr>
                <p:cNvSpPr>
                  <a:spLocks/>
                </p:cNvSpPr>
                <p:nvPr/>
              </p:nvSpPr>
              <p:spPr bwMode="auto">
                <a:xfrm>
                  <a:off x="2677" y="2880"/>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2696" y="21600"/>
                      </a:moveTo>
                      <a:cubicBezTo>
                        <a:pt x="8134" y="21600"/>
                        <a:pt x="3690" y="20155"/>
                        <a:pt x="0" y="17474"/>
                      </a:cubicBezTo>
                    </a:path>
                    <a:path w="12696" h="21600" stroke="0" extrusionOk="0">
                      <a:moveTo>
                        <a:pt x="12696" y="21600"/>
                      </a:moveTo>
                      <a:cubicBezTo>
                        <a:pt x="8134" y="21600"/>
                        <a:pt x="3690" y="20155"/>
                        <a:pt x="0" y="17474"/>
                      </a:cubicBezTo>
                      <a:lnTo>
                        <a:pt x="12696" y="0"/>
                      </a:lnTo>
                      <a:close/>
                    </a:path>
                  </a:pathLst>
                </a:custGeom>
                <a:solidFill>
                  <a:srgbClr val="002060"/>
                </a:solidFill>
                <a:ln w="12700">
                  <a:solidFill>
                    <a:schemeClr val="bg1"/>
                  </a:solidFill>
                  <a:round/>
                  <a:headEnd/>
                  <a:tailEnd/>
                </a:ln>
              </p:spPr>
              <p:txBody>
                <a:bodyPr lIns="274320" tIns="100584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Account*</a:t>
                  </a:r>
                </a:p>
              </p:txBody>
            </p:sp>
          </p:grpSp>
          <p:grpSp>
            <p:nvGrpSpPr>
              <p:cNvPr id="127" name="Group 21">
                <a:extLst>
                  <a:ext uri="{FF2B5EF4-FFF2-40B4-BE49-F238E27FC236}">
                    <a16:creationId xmlns:a16="http://schemas.microsoft.com/office/drawing/2014/main" id="{E6A51EAC-0449-4182-9C1E-CF6EB2D876B6}"/>
                  </a:ext>
                </a:extLst>
              </p:cNvPr>
              <p:cNvGrpSpPr>
                <a:grpSpLocks/>
              </p:cNvGrpSpPr>
              <p:nvPr/>
            </p:nvGrpSpPr>
            <p:grpSpPr bwMode="auto">
              <a:xfrm>
                <a:off x="4200958" y="3967371"/>
                <a:ext cx="1895732" cy="1612890"/>
                <a:chOff x="2260" y="2880"/>
                <a:chExt cx="1097" cy="933"/>
              </a:xfrm>
              <a:solidFill>
                <a:schemeClr val="accent1"/>
              </a:solidFill>
            </p:grpSpPr>
            <p:sp>
              <p:nvSpPr>
                <p:cNvPr id="141" name="Arc 22">
                  <a:extLst>
                    <a:ext uri="{FF2B5EF4-FFF2-40B4-BE49-F238E27FC236}">
                      <a16:creationId xmlns:a16="http://schemas.microsoft.com/office/drawing/2014/main" id="{3ACFFF9D-EB11-40D0-A444-9DD39EBD33DE}"/>
                    </a:ext>
                  </a:extLst>
                </p:cNvPr>
                <p:cNvSpPr>
                  <a:spLocks/>
                </p:cNvSpPr>
                <p:nvPr/>
              </p:nvSpPr>
              <p:spPr bwMode="auto">
                <a:xfrm>
                  <a:off x="2260" y="2880"/>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7847" y="17474"/>
                      </a:moveTo>
                      <a:cubicBezTo>
                        <a:pt x="4156" y="14793"/>
                        <a:pt x="1409" y="11013"/>
                        <a:pt x="0" y="6674"/>
                      </a:cubicBezTo>
                    </a:path>
                    <a:path w="20543" h="17475" stroke="0" extrusionOk="0">
                      <a:moveTo>
                        <a:pt x="7847" y="17474"/>
                      </a:moveTo>
                      <a:cubicBezTo>
                        <a:pt x="4156" y="14793"/>
                        <a:pt x="1409" y="11013"/>
                        <a:pt x="0" y="6674"/>
                      </a:cubicBezTo>
                      <a:lnTo>
                        <a:pt x="20543" y="0"/>
                      </a:lnTo>
                      <a:close/>
                    </a:path>
                  </a:pathLst>
                </a:custGeom>
                <a:solidFill>
                  <a:schemeClr val="accent5">
                    <a:lumMod val="40000"/>
                    <a:lumOff val="60000"/>
                  </a:schemeClr>
                </a:solidFill>
                <a:ln w="12700">
                  <a:solidFill>
                    <a:schemeClr val="bg1"/>
                  </a:solidFill>
                  <a:round/>
                  <a:headEnd/>
                  <a:tailEnd/>
                </a:ln>
              </p:spPr>
              <p:txBody>
                <a:bodyPr lIns="45720" tIns="182880" rIns="731520" bIns="4572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Location</a:t>
                  </a:r>
                </a:p>
              </p:txBody>
            </p:sp>
            <p:sp>
              <p:nvSpPr>
                <p:cNvPr id="142" name="Freeform 66">
                  <a:extLst>
                    <a:ext uri="{FF2B5EF4-FFF2-40B4-BE49-F238E27FC236}">
                      <a16:creationId xmlns:a16="http://schemas.microsoft.com/office/drawing/2014/main" id="{A9D1369A-F489-43F4-AD45-6AEA80EA5407}"/>
                    </a:ext>
                  </a:extLst>
                </p:cNvPr>
                <p:cNvSpPr>
                  <a:spLocks/>
                </p:cNvSpPr>
                <p:nvPr/>
              </p:nvSpPr>
              <p:spPr bwMode="auto">
                <a:xfrm>
                  <a:off x="2260" y="2880"/>
                  <a:ext cx="1097" cy="933"/>
                </a:xfrm>
                <a:custGeom>
                  <a:avLst/>
                  <a:gdLst>
                    <a:gd name="T0" fmla="*/ 419 w 1097"/>
                    <a:gd name="T1" fmla="*/ 932 h 933"/>
                    <a:gd name="T2" fmla="*/ 1096 w 1097"/>
                    <a:gd name="T3" fmla="*/ 0 h 933"/>
                    <a:gd name="T4" fmla="*/ 0 w 1097"/>
                    <a:gd name="T5" fmla="*/ 356 h 933"/>
                    <a:gd name="T6" fmla="*/ 0 60000 65536"/>
                    <a:gd name="T7" fmla="*/ 0 60000 65536"/>
                    <a:gd name="T8" fmla="*/ 0 60000 65536"/>
                    <a:gd name="T9" fmla="*/ 0 w 1097"/>
                    <a:gd name="T10" fmla="*/ 0 h 933"/>
                    <a:gd name="T11" fmla="*/ 1097 w 1097"/>
                    <a:gd name="T12" fmla="*/ 933 h 933"/>
                  </a:gdLst>
                  <a:ahLst/>
                  <a:cxnLst>
                    <a:cxn ang="T6">
                      <a:pos x="T0" y="T1"/>
                    </a:cxn>
                    <a:cxn ang="T7">
                      <a:pos x="T2" y="T3"/>
                    </a:cxn>
                    <a:cxn ang="T8">
                      <a:pos x="T4" y="T5"/>
                    </a:cxn>
                  </a:cxnLst>
                  <a:rect l="T9" t="T10" r="T11" b="T12"/>
                  <a:pathLst>
                    <a:path w="1097" h="933">
                      <a:moveTo>
                        <a:pt x="419" y="932"/>
                      </a:moveTo>
                      <a:lnTo>
                        <a:pt x="1096" y="0"/>
                      </a:lnTo>
                      <a:lnTo>
                        <a:pt x="0" y="356"/>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grpSp>
          <p:grpSp>
            <p:nvGrpSpPr>
              <p:cNvPr id="131" name="Group 24">
                <a:extLst>
                  <a:ext uri="{FF2B5EF4-FFF2-40B4-BE49-F238E27FC236}">
                    <a16:creationId xmlns:a16="http://schemas.microsoft.com/office/drawing/2014/main" id="{8373F8D6-C3D5-471D-AC18-1ED9B6BDB511}"/>
                  </a:ext>
                </a:extLst>
              </p:cNvPr>
              <p:cNvGrpSpPr>
                <a:grpSpLocks/>
              </p:cNvGrpSpPr>
              <p:nvPr/>
            </p:nvGrpSpPr>
            <p:grpSpPr bwMode="auto">
              <a:xfrm>
                <a:off x="4104379" y="3352017"/>
                <a:ext cx="1992313" cy="1233468"/>
                <a:chOff x="2204" y="2524"/>
                <a:chExt cx="1153" cy="713"/>
              </a:xfrm>
              <a:solidFill>
                <a:schemeClr val="accent1"/>
              </a:solidFill>
            </p:grpSpPr>
            <p:sp>
              <p:nvSpPr>
                <p:cNvPr id="139" name="Arc 25">
                  <a:extLst>
                    <a:ext uri="{FF2B5EF4-FFF2-40B4-BE49-F238E27FC236}">
                      <a16:creationId xmlns:a16="http://schemas.microsoft.com/office/drawing/2014/main" id="{A3A2D2E2-882A-4DD1-8961-155A16E02AFE}"/>
                    </a:ext>
                  </a:extLst>
                </p:cNvPr>
                <p:cNvSpPr>
                  <a:spLocks/>
                </p:cNvSpPr>
                <p:nvPr/>
              </p:nvSpPr>
              <p:spPr bwMode="auto">
                <a:xfrm>
                  <a:off x="2204" y="2524"/>
                  <a:ext cx="1152" cy="712"/>
                </a:xfrm>
                <a:custGeom>
                  <a:avLst/>
                  <a:gdLst>
                    <a:gd name="T0" fmla="*/ 0 w 21600"/>
                    <a:gd name="T1" fmla="*/ 0 h 13350"/>
                    <a:gd name="T2" fmla="*/ 0 w 21600"/>
                    <a:gd name="T3" fmla="*/ 0 h 13350"/>
                    <a:gd name="T4" fmla="*/ 0 w 21600"/>
                    <a:gd name="T5" fmla="*/ 0 h 13350"/>
                    <a:gd name="T6" fmla="*/ 0 60000 65536"/>
                    <a:gd name="T7" fmla="*/ 0 60000 65536"/>
                    <a:gd name="T8" fmla="*/ 0 60000 65536"/>
                    <a:gd name="T9" fmla="*/ 0 w 21600"/>
                    <a:gd name="T10" fmla="*/ 0 h 13350"/>
                    <a:gd name="T11" fmla="*/ 21600 w 21600"/>
                    <a:gd name="T12" fmla="*/ 13350 h 13350"/>
                  </a:gdLst>
                  <a:ahLst/>
                  <a:cxnLst>
                    <a:cxn ang="T6">
                      <a:pos x="T0" y="T1"/>
                    </a:cxn>
                    <a:cxn ang="T7">
                      <a:pos x="T2" y="T3"/>
                    </a:cxn>
                    <a:cxn ang="T8">
                      <a:pos x="T4" y="T5"/>
                    </a:cxn>
                  </a:cxnLst>
                  <a:rect l="T9" t="T10" r="T11" b="T12"/>
                  <a:pathLst>
                    <a:path w="21600" h="13350" fill="none" extrusionOk="0">
                      <a:moveTo>
                        <a:pt x="1057" y="13349"/>
                      </a:moveTo>
                      <a:cubicBezTo>
                        <a:pt x="356" y="11194"/>
                        <a:pt x="0" y="8941"/>
                        <a:pt x="0" y="6675"/>
                      </a:cubicBezTo>
                      <a:cubicBezTo>
                        <a:pt x="-1" y="4408"/>
                        <a:pt x="356" y="2155"/>
                        <a:pt x="1057" y="0"/>
                      </a:cubicBezTo>
                    </a:path>
                    <a:path w="21600" h="13350" stroke="0" extrusionOk="0">
                      <a:moveTo>
                        <a:pt x="1057" y="13349"/>
                      </a:moveTo>
                      <a:cubicBezTo>
                        <a:pt x="356" y="11194"/>
                        <a:pt x="0" y="8941"/>
                        <a:pt x="0" y="6675"/>
                      </a:cubicBezTo>
                      <a:cubicBezTo>
                        <a:pt x="-1" y="4408"/>
                        <a:pt x="356" y="2155"/>
                        <a:pt x="1057" y="0"/>
                      </a:cubicBezTo>
                      <a:lnTo>
                        <a:pt x="21600" y="6675"/>
                      </a:lnTo>
                      <a:close/>
                    </a:path>
                  </a:pathLst>
                </a:custGeom>
                <a:solidFill>
                  <a:schemeClr val="accent5">
                    <a:lumMod val="40000"/>
                    <a:lumOff val="60000"/>
                  </a:schemeClr>
                </a:solidFill>
                <a:ln w="12700">
                  <a:solidFill>
                    <a:schemeClr val="bg1"/>
                  </a:solidFill>
                  <a:round/>
                  <a:headEnd/>
                  <a:tailEnd/>
                </a:ln>
              </p:spPr>
              <p:txBody>
                <a:bodyPr lIns="44450" tIns="44450" rIns="109728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Additional Reporting</a:t>
                  </a:r>
                </a:p>
              </p:txBody>
            </p:sp>
            <p:sp>
              <p:nvSpPr>
                <p:cNvPr id="140" name="Freeform 64">
                  <a:extLst>
                    <a:ext uri="{FF2B5EF4-FFF2-40B4-BE49-F238E27FC236}">
                      <a16:creationId xmlns:a16="http://schemas.microsoft.com/office/drawing/2014/main" id="{F078D1FD-DFDE-42AD-A336-6237B8D04DAF}"/>
                    </a:ext>
                  </a:extLst>
                </p:cNvPr>
                <p:cNvSpPr>
                  <a:spLocks/>
                </p:cNvSpPr>
                <p:nvPr/>
              </p:nvSpPr>
              <p:spPr bwMode="auto">
                <a:xfrm>
                  <a:off x="2260" y="2524"/>
                  <a:ext cx="1097" cy="713"/>
                </a:xfrm>
                <a:custGeom>
                  <a:avLst/>
                  <a:gdLst>
                    <a:gd name="T0" fmla="*/ 0 w 1097"/>
                    <a:gd name="T1" fmla="*/ 712 h 713"/>
                    <a:gd name="T2" fmla="*/ 1096 w 1097"/>
                    <a:gd name="T3" fmla="*/ 356 h 713"/>
                    <a:gd name="T4" fmla="*/ 0 w 1097"/>
                    <a:gd name="T5" fmla="*/ 0 h 713"/>
                    <a:gd name="T6" fmla="*/ 0 60000 65536"/>
                    <a:gd name="T7" fmla="*/ 0 60000 65536"/>
                    <a:gd name="T8" fmla="*/ 0 60000 65536"/>
                    <a:gd name="T9" fmla="*/ 0 w 1097"/>
                    <a:gd name="T10" fmla="*/ 0 h 713"/>
                    <a:gd name="T11" fmla="*/ 1097 w 1097"/>
                    <a:gd name="T12" fmla="*/ 713 h 713"/>
                  </a:gdLst>
                  <a:ahLst/>
                  <a:cxnLst>
                    <a:cxn ang="T6">
                      <a:pos x="T0" y="T1"/>
                    </a:cxn>
                    <a:cxn ang="T7">
                      <a:pos x="T2" y="T3"/>
                    </a:cxn>
                    <a:cxn ang="T8">
                      <a:pos x="T4" y="T5"/>
                    </a:cxn>
                  </a:cxnLst>
                  <a:rect l="T9" t="T10" r="T11" b="T12"/>
                  <a:pathLst>
                    <a:path w="1097" h="713">
                      <a:moveTo>
                        <a:pt x="0" y="712"/>
                      </a:moveTo>
                      <a:lnTo>
                        <a:pt x="1096" y="356"/>
                      </a:lnTo>
                      <a:lnTo>
                        <a:pt x="0" y="0"/>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grpSp>
          <p:grpSp>
            <p:nvGrpSpPr>
              <p:cNvPr id="132" name="Group 27">
                <a:extLst>
                  <a:ext uri="{FF2B5EF4-FFF2-40B4-BE49-F238E27FC236}">
                    <a16:creationId xmlns:a16="http://schemas.microsoft.com/office/drawing/2014/main" id="{6E8C6C25-C70F-46B8-89B6-6C287640AB74}"/>
                  </a:ext>
                </a:extLst>
              </p:cNvPr>
              <p:cNvGrpSpPr>
                <a:grpSpLocks/>
              </p:cNvGrpSpPr>
              <p:nvPr/>
            </p:nvGrpSpPr>
            <p:grpSpPr bwMode="auto">
              <a:xfrm>
                <a:off x="4200958" y="2357241"/>
                <a:ext cx="1895732" cy="1612891"/>
                <a:chOff x="2260" y="1948"/>
                <a:chExt cx="1097" cy="933"/>
              </a:xfrm>
              <a:solidFill>
                <a:schemeClr val="accent1"/>
              </a:solidFill>
            </p:grpSpPr>
            <p:sp>
              <p:nvSpPr>
                <p:cNvPr id="137" name="Arc 28">
                  <a:extLst>
                    <a:ext uri="{FF2B5EF4-FFF2-40B4-BE49-F238E27FC236}">
                      <a16:creationId xmlns:a16="http://schemas.microsoft.com/office/drawing/2014/main" id="{891C5FB6-45D6-42FF-A404-D381A474C687}"/>
                    </a:ext>
                  </a:extLst>
                </p:cNvPr>
                <p:cNvSpPr>
                  <a:spLocks/>
                </p:cNvSpPr>
                <p:nvPr/>
              </p:nvSpPr>
              <p:spPr bwMode="auto">
                <a:xfrm>
                  <a:off x="2260" y="1948"/>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0" y="10800"/>
                      </a:moveTo>
                      <a:cubicBezTo>
                        <a:pt x="1409" y="6461"/>
                        <a:pt x="4156" y="2681"/>
                        <a:pt x="7847" y="0"/>
                      </a:cubicBezTo>
                    </a:path>
                    <a:path w="20543" h="17475" stroke="0" extrusionOk="0">
                      <a:moveTo>
                        <a:pt x="0" y="10800"/>
                      </a:moveTo>
                      <a:cubicBezTo>
                        <a:pt x="1409" y="6461"/>
                        <a:pt x="4156" y="2681"/>
                        <a:pt x="7847" y="0"/>
                      </a:cubicBezTo>
                      <a:lnTo>
                        <a:pt x="20543" y="17475"/>
                      </a:lnTo>
                      <a:close/>
                    </a:path>
                  </a:pathLst>
                </a:custGeom>
                <a:solidFill>
                  <a:schemeClr val="accent5">
                    <a:lumMod val="40000"/>
                    <a:lumOff val="60000"/>
                  </a:schemeClr>
                </a:solidFill>
                <a:ln w="12700">
                  <a:solidFill>
                    <a:schemeClr val="bg1"/>
                  </a:solidFill>
                  <a:round/>
                  <a:headEnd/>
                  <a:tailEnd/>
                </a:ln>
              </p:spPr>
              <p:txBody>
                <a:bodyPr lIns="45720" tIns="44450" rIns="731520" bIns="27432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Appropriation*</a:t>
                  </a:r>
                </a:p>
              </p:txBody>
            </p:sp>
            <p:sp>
              <p:nvSpPr>
                <p:cNvPr id="138" name="Freeform 62">
                  <a:extLst>
                    <a:ext uri="{FF2B5EF4-FFF2-40B4-BE49-F238E27FC236}">
                      <a16:creationId xmlns:a16="http://schemas.microsoft.com/office/drawing/2014/main" id="{8647366D-79DA-4BF5-90C6-32E2EB79BFC7}"/>
                    </a:ext>
                  </a:extLst>
                </p:cNvPr>
                <p:cNvSpPr>
                  <a:spLocks/>
                </p:cNvSpPr>
                <p:nvPr/>
              </p:nvSpPr>
              <p:spPr bwMode="auto">
                <a:xfrm>
                  <a:off x="2260" y="1948"/>
                  <a:ext cx="1097" cy="933"/>
                </a:xfrm>
                <a:custGeom>
                  <a:avLst/>
                  <a:gdLst>
                    <a:gd name="T0" fmla="*/ 0 w 1097"/>
                    <a:gd name="T1" fmla="*/ 576 h 933"/>
                    <a:gd name="T2" fmla="*/ 1096 w 1097"/>
                    <a:gd name="T3" fmla="*/ 932 h 933"/>
                    <a:gd name="T4" fmla="*/ 419 w 1097"/>
                    <a:gd name="T5" fmla="*/ 0 h 933"/>
                    <a:gd name="T6" fmla="*/ 0 60000 65536"/>
                    <a:gd name="T7" fmla="*/ 0 60000 65536"/>
                    <a:gd name="T8" fmla="*/ 0 60000 65536"/>
                    <a:gd name="T9" fmla="*/ 0 w 1097"/>
                    <a:gd name="T10" fmla="*/ 0 h 933"/>
                    <a:gd name="T11" fmla="*/ 1097 w 1097"/>
                    <a:gd name="T12" fmla="*/ 933 h 933"/>
                  </a:gdLst>
                  <a:ahLst/>
                  <a:cxnLst>
                    <a:cxn ang="T6">
                      <a:pos x="T0" y="T1"/>
                    </a:cxn>
                    <a:cxn ang="T7">
                      <a:pos x="T2" y="T3"/>
                    </a:cxn>
                    <a:cxn ang="T8">
                      <a:pos x="T4" y="T5"/>
                    </a:cxn>
                  </a:cxnLst>
                  <a:rect l="T9" t="T10" r="T11" b="T12"/>
                  <a:pathLst>
                    <a:path w="1097" h="933">
                      <a:moveTo>
                        <a:pt x="0" y="576"/>
                      </a:moveTo>
                      <a:lnTo>
                        <a:pt x="1096" y="932"/>
                      </a:lnTo>
                      <a:lnTo>
                        <a:pt x="419" y="0"/>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grpSp>
          <p:grpSp>
            <p:nvGrpSpPr>
              <p:cNvPr id="133" name="Group 30">
                <a:extLst>
                  <a:ext uri="{FF2B5EF4-FFF2-40B4-BE49-F238E27FC236}">
                    <a16:creationId xmlns:a16="http://schemas.microsoft.com/office/drawing/2014/main" id="{582388A6-0C50-4745-8684-681F9A7EA222}"/>
                  </a:ext>
                </a:extLst>
              </p:cNvPr>
              <p:cNvGrpSpPr>
                <a:grpSpLocks/>
              </p:cNvGrpSpPr>
              <p:nvPr/>
            </p:nvGrpSpPr>
            <p:grpSpPr bwMode="auto">
              <a:xfrm>
                <a:off x="4925311" y="1976439"/>
                <a:ext cx="1171381" cy="1993693"/>
                <a:chOff x="2679" y="1728"/>
                <a:chExt cx="678" cy="1153"/>
              </a:xfrm>
              <a:solidFill>
                <a:schemeClr val="accent1"/>
              </a:solidFill>
            </p:grpSpPr>
            <p:sp>
              <p:nvSpPr>
                <p:cNvPr id="135" name="Arc 31">
                  <a:extLst>
                    <a:ext uri="{FF2B5EF4-FFF2-40B4-BE49-F238E27FC236}">
                      <a16:creationId xmlns:a16="http://schemas.microsoft.com/office/drawing/2014/main" id="{C6010831-F7D6-4454-8417-09CCEE4B03E2}"/>
                    </a:ext>
                  </a:extLst>
                </p:cNvPr>
                <p:cNvSpPr>
                  <a:spLocks/>
                </p:cNvSpPr>
                <p:nvPr/>
              </p:nvSpPr>
              <p:spPr bwMode="auto">
                <a:xfrm>
                  <a:off x="2679" y="1728"/>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0" y="4125"/>
                      </a:moveTo>
                      <a:cubicBezTo>
                        <a:pt x="3690" y="1444"/>
                        <a:pt x="8134" y="0"/>
                        <a:pt x="12695" y="0"/>
                      </a:cubicBezTo>
                    </a:path>
                    <a:path w="12696" h="21600" stroke="0" extrusionOk="0">
                      <a:moveTo>
                        <a:pt x="0" y="4125"/>
                      </a:moveTo>
                      <a:cubicBezTo>
                        <a:pt x="3690" y="1444"/>
                        <a:pt x="8134" y="0"/>
                        <a:pt x="12695" y="0"/>
                      </a:cubicBezTo>
                      <a:lnTo>
                        <a:pt x="12696" y="21600"/>
                      </a:lnTo>
                      <a:close/>
                    </a:path>
                  </a:pathLst>
                </a:custGeom>
                <a:solidFill>
                  <a:schemeClr val="accent5">
                    <a:lumMod val="40000"/>
                    <a:lumOff val="60000"/>
                  </a:schemeClr>
                </a:solidFill>
                <a:ln w="12700">
                  <a:solidFill>
                    <a:schemeClr val="bg1"/>
                  </a:solidFill>
                  <a:round/>
                  <a:headEnd/>
                  <a:tailEnd/>
                </a:ln>
              </p:spPr>
              <p:txBody>
                <a:bodyPr lIns="274320" tIns="45720" rIns="44450" bIns="100584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Funding Source</a:t>
                  </a:r>
                </a:p>
              </p:txBody>
            </p:sp>
            <p:sp>
              <p:nvSpPr>
                <p:cNvPr id="136" name="Freeform 60">
                  <a:extLst>
                    <a:ext uri="{FF2B5EF4-FFF2-40B4-BE49-F238E27FC236}">
                      <a16:creationId xmlns:a16="http://schemas.microsoft.com/office/drawing/2014/main" id="{1F6B2B07-F068-41A9-8B3B-98D0392AEDD1}"/>
                    </a:ext>
                  </a:extLst>
                </p:cNvPr>
                <p:cNvSpPr>
                  <a:spLocks/>
                </p:cNvSpPr>
                <p:nvPr/>
              </p:nvSpPr>
              <p:spPr bwMode="auto">
                <a:xfrm>
                  <a:off x="2679" y="1728"/>
                  <a:ext cx="678" cy="1153"/>
                </a:xfrm>
                <a:custGeom>
                  <a:avLst/>
                  <a:gdLst>
                    <a:gd name="T0" fmla="*/ 0 w 678"/>
                    <a:gd name="T1" fmla="*/ 220 h 1153"/>
                    <a:gd name="T2" fmla="*/ 677 w 678"/>
                    <a:gd name="T3" fmla="*/ 1152 h 1153"/>
                    <a:gd name="T4" fmla="*/ 677 w 678"/>
                    <a:gd name="T5" fmla="*/ 0 h 1153"/>
                    <a:gd name="T6" fmla="*/ 0 60000 65536"/>
                    <a:gd name="T7" fmla="*/ 0 60000 65536"/>
                    <a:gd name="T8" fmla="*/ 0 60000 65536"/>
                    <a:gd name="T9" fmla="*/ 0 w 678"/>
                    <a:gd name="T10" fmla="*/ 0 h 1153"/>
                    <a:gd name="T11" fmla="*/ 678 w 678"/>
                    <a:gd name="T12" fmla="*/ 1153 h 1153"/>
                  </a:gdLst>
                  <a:ahLst/>
                  <a:cxnLst>
                    <a:cxn ang="T6">
                      <a:pos x="T0" y="T1"/>
                    </a:cxn>
                    <a:cxn ang="T7">
                      <a:pos x="T2" y="T3"/>
                    </a:cxn>
                    <a:cxn ang="T8">
                      <a:pos x="T4" y="T5"/>
                    </a:cxn>
                  </a:cxnLst>
                  <a:rect l="T9" t="T10" r="T11" b="T12"/>
                  <a:pathLst>
                    <a:path w="678" h="1153">
                      <a:moveTo>
                        <a:pt x="0" y="220"/>
                      </a:moveTo>
                      <a:lnTo>
                        <a:pt x="677" y="1152"/>
                      </a:lnTo>
                      <a:lnTo>
                        <a:pt x="677" y="0"/>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grpSp>
          <p:sp>
            <p:nvSpPr>
              <p:cNvPr id="134" name="Oval 133">
                <a:extLst>
                  <a:ext uri="{FF2B5EF4-FFF2-40B4-BE49-F238E27FC236}">
                    <a16:creationId xmlns:a16="http://schemas.microsoft.com/office/drawing/2014/main" id="{D55FB18B-A8D9-461B-899E-6FED26579F54}"/>
                  </a:ext>
                </a:extLst>
              </p:cNvPr>
              <p:cNvSpPr>
                <a:spLocks noChangeArrowheads="1"/>
              </p:cNvSpPr>
              <p:nvPr/>
            </p:nvSpPr>
            <p:spPr bwMode="auto">
              <a:xfrm>
                <a:off x="5098380" y="2971410"/>
                <a:ext cx="1992313" cy="1990933"/>
              </a:xfrm>
              <a:prstGeom prst="ellipse">
                <a:avLst/>
              </a:prstGeom>
              <a:solidFill>
                <a:schemeClr val="accent4"/>
              </a:solidFill>
              <a:ln w="57150">
                <a:solidFill>
                  <a:schemeClr val="bg1"/>
                </a:solidFill>
                <a:round/>
                <a:headEnd/>
                <a:tailEnd/>
              </a:ln>
            </p:spPr>
            <p:txBody>
              <a:bodyPr lIns="44450" tIns="44450" rIns="44450" bIns="44450" anchor="ctr"/>
              <a:lstStyle/>
              <a:p>
                <a:pPr algn="ctr" eaLnBrk="1" hangingPunct="1">
                  <a:lnSpc>
                    <a:spcPct val="95000"/>
                  </a:lnSpc>
                  <a:spcBef>
                    <a:spcPct val="20000"/>
                  </a:spcBef>
                  <a:spcAft>
                    <a:spcPct val="37000"/>
                  </a:spcAft>
                  <a:defRPr/>
                </a:pPr>
                <a:r>
                  <a:rPr lang="en-GB" sz="1600" b="1" dirty="0">
                    <a:solidFill>
                      <a:schemeClr val="bg1"/>
                    </a:solidFill>
                    <a:latin typeface="Arial" panose="020B0604020202020204" pitchFamily="34" charset="0"/>
                    <a:ea typeface="ＭＳ Ｐゴシック" pitchFamily="50" charset="-128"/>
                    <a:cs typeface="Arial" panose="020B0604020202020204" pitchFamily="34" charset="0"/>
                  </a:rPr>
                  <a:t>State of Idaho</a:t>
                </a:r>
              </a:p>
              <a:p>
                <a:pPr algn="ctr" eaLnBrk="1" hangingPunct="1">
                  <a:lnSpc>
                    <a:spcPct val="95000"/>
                  </a:lnSpc>
                  <a:spcBef>
                    <a:spcPct val="20000"/>
                  </a:spcBef>
                  <a:spcAft>
                    <a:spcPct val="37000"/>
                  </a:spcAft>
                  <a:defRPr/>
                </a:pPr>
                <a:r>
                  <a:rPr lang="en-GB" sz="1400" b="1" dirty="0">
                    <a:solidFill>
                      <a:schemeClr val="bg1"/>
                    </a:solidFill>
                    <a:latin typeface="Arial" panose="020B0604020202020204" pitchFamily="34" charset="0"/>
                    <a:ea typeface="ＭＳ Ｐゴシック" pitchFamily="50" charset="-128"/>
                    <a:cs typeface="Arial" panose="020B0604020202020204" pitchFamily="34" charset="0"/>
                  </a:rPr>
                  <a:t>Proposed Chart of Accounts (COA)</a:t>
                </a:r>
              </a:p>
            </p:txBody>
          </p:sp>
        </p:grpSp>
      </p:grpSp>
      <p:sp>
        <p:nvSpPr>
          <p:cNvPr id="3" name="Slide Number Placeholder 2">
            <a:extLst>
              <a:ext uri="{FF2B5EF4-FFF2-40B4-BE49-F238E27FC236}">
                <a16:creationId xmlns:a16="http://schemas.microsoft.com/office/drawing/2014/main" id="{A8C764BA-ED9D-49AA-9B5C-9C0515DC2D23}"/>
              </a:ext>
            </a:extLst>
          </p:cNvPr>
          <p:cNvSpPr>
            <a:spLocks noGrp="1"/>
          </p:cNvSpPr>
          <p:nvPr>
            <p:ph type="sldNum" sz="quarter" idx="16"/>
          </p:nvPr>
        </p:nvSpPr>
        <p:spPr/>
        <p:txBody>
          <a:bodyPr/>
          <a:lstStyle/>
          <a:p>
            <a:fld id="{DE393ED9-3FAE-4C9F-B5CF-D8F31E5991EB}" type="slidenum">
              <a:rPr lang="en-US" smtClean="0"/>
              <a:pPr/>
              <a:t>23</a:t>
            </a:fld>
            <a:endParaRPr lang="en-US" dirty="0"/>
          </a:p>
        </p:txBody>
      </p:sp>
    </p:spTree>
    <p:extLst>
      <p:ext uri="{BB962C8B-B14F-4D97-AF65-F5344CB8AC3E}">
        <p14:creationId xmlns:p14="http://schemas.microsoft.com/office/powerpoint/2010/main" val="1338574618"/>
      </p:ext>
    </p:extLst>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38BD8B5-BCE7-410B-BC52-0E6B7C91A415}"/>
              </a:ext>
            </a:extLst>
          </p:cNvPr>
          <p:cNvGrpSpPr/>
          <p:nvPr/>
        </p:nvGrpSpPr>
        <p:grpSpPr>
          <a:xfrm>
            <a:off x="158719" y="142875"/>
            <a:ext cx="11738006" cy="6130452"/>
            <a:chOff x="158719" y="142875"/>
            <a:chExt cx="11738006" cy="6130452"/>
          </a:xfrm>
        </p:grpSpPr>
        <p:sp>
          <p:nvSpPr>
            <p:cNvPr id="40" name="TextBox 39">
              <a:extLst>
                <a:ext uri="{FF2B5EF4-FFF2-40B4-BE49-F238E27FC236}">
                  <a16:creationId xmlns:a16="http://schemas.microsoft.com/office/drawing/2014/main" id="{BBED63BB-F37E-4F67-9E19-C1DA706BD79B}"/>
                </a:ext>
              </a:extLst>
            </p:cNvPr>
            <p:cNvSpPr txBox="1"/>
            <p:nvPr/>
          </p:nvSpPr>
          <p:spPr>
            <a:xfrm>
              <a:off x="295275" y="142875"/>
              <a:ext cx="7605517" cy="738664"/>
            </a:xfrm>
            <a:prstGeom prst="rect">
              <a:avLst/>
            </a:prstGeom>
            <a:noFill/>
          </p:spPr>
          <p:txBody>
            <a:bodyPr wrap="square" rtlCol="0">
              <a:spAutoFit/>
            </a:bodyPr>
            <a:lstStyle/>
            <a:p>
              <a:r>
                <a:rPr lang="en-US" sz="4200" dirty="0">
                  <a:latin typeface="Arial" panose="020B0604020202020204" pitchFamily="34" charset="0"/>
                  <a:cs typeface="Arial" panose="020B0604020202020204" pitchFamily="34" charset="0"/>
                </a:rPr>
                <a:t>Account Dimension Continued</a:t>
              </a:r>
            </a:p>
          </p:txBody>
        </p:sp>
        <p:sp>
          <p:nvSpPr>
            <p:cNvPr id="41" name="TextBox 40">
              <a:extLst>
                <a:ext uri="{FF2B5EF4-FFF2-40B4-BE49-F238E27FC236}">
                  <a16:creationId xmlns:a16="http://schemas.microsoft.com/office/drawing/2014/main" id="{DF962150-A069-4022-985C-44B8361FBA08}"/>
                </a:ext>
              </a:extLst>
            </p:cNvPr>
            <p:cNvSpPr txBox="1"/>
            <p:nvPr/>
          </p:nvSpPr>
          <p:spPr>
            <a:xfrm>
              <a:off x="288185" y="752481"/>
              <a:ext cx="11608540" cy="584775"/>
            </a:xfrm>
            <a:prstGeom prst="rect">
              <a:avLst/>
            </a:prstGeom>
            <a:noFill/>
          </p:spPr>
          <p:txBody>
            <a:bodyPr wrap="square" rtlCol="0">
              <a:spAutoFit/>
            </a:bodyPr>
            <a:lstStyle/>
            <a:p>
              <a:r>
                <a:rPr lang="en-US" sz="1600" dirty="0">
                  <a:latin typeface="Arial" panose="020B0604020202020204" pitchFamily="34" charset="0"/>
                  <a:ea typeface="Verdana" panose="020B0604030504040204" pitchFamily="34" charset="0"/>
                  <a:cs typeface="Arial" panose="020B0604020202020204" pitchFamily="34" charset="0"/>
                </a:rPr>
                <a:t>Used to capture the category of all transactions that affect the balance sheet, statement of revenues, expenditures, and changes in fund balance, and other financial statements. </a:t>
              </a:r>
            </a:p>
          </p:txBody>
        </p:sp>
        <p:sp>
          <p:nvSpPr>
            <p:cNvPr id="50" name="Rectangle 49">
              <a:extLst>
                <a:ext uri="{FF2B5EF4-FFF2-40B4-BE49-F238E27FC236}">
                  <a16:creationId xmlns:a16="http://schemas.microsoft.com/office/drawing/2014/main" id="{37976AE4-D7F8-467F-9216-877556401050}"/>
                </a:ext>
              </a:extLst>
            </p:cNvPr>
            <p:cNvSpPr/>
            <p:nvPr/>
          </p:nvSpPr>
          <p:spPr>
            <a:xfrm>
              <a:off x="5943737" y="1562935"/>
              <a:ext cx="1078992" cy="557784"/>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Assets</a:t>
              </a:r>
            </a:p>
          </p:txBody>
        </p:sp>
        <p:sp>
          <p:nvSpPr>
            <p:cNvPr id="51" name="Rectangle 50">
              <a:extLst>
                <a:ext uri="{FF2B5EF4-FFF2-40B4-BE49-F238E27FC236}">
                  <a16:creationId xmlns:a16="http://schemas.microsoft.com/office/drawing/2014/main" id="{D3BBE8CF-09AC-486E-9E58-2E42D2898C9A}"/>
                </a:ext>
              </a:extLst>
            </p:cNvPr>
            <p:cNvSpPr/>
            <p:nvPr/>
          </p:nvSpPr>
          <p:spPr>
            <a:xfrm>
              <a:off x="7094799" y="1562935"/>
              <a:ext cx="1078992" cy="55778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Liabilities</a:t>
              </a:r>
            </a:p>
          </p:txBody>
        </p:sp>
        <p:sp>
          <p:nvSpPr>
            <p:cNvPr id="52" name="Rectangle 51">
              <a:extLst>
                <a:ext uri="{FF2B5EF4-FFF2-40B4-BE49-F238E27FC236}">
                  <a16:creationId xmlns:a16="http://schemas.microsoft.com/office/drawing/2014/main" id="{C2850481-E0E5-4886-867C-E10F40B1B81A}"/>
                </a:ext>
              </a:extLst>
            </p:cNvPr>
            <p:cNvSpPr/>
            <p:nvPr/>
          </p:nvSpPr>
          <p:spPr>
            <a:xfrm>
              <a:off x="8245215" y="1562935"/>
              <a:ext cx="1078992" cy="55778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Fund Balance</a:t>
              </a:r>
            </a:p>
          </p:txBody>
        </p:sp>
        <p:sp>
          <p:nvSpPr>
            <p:cNvPr id="53" name="Rectangle 52">
              <a:extLst>
                <a:ext uri="{FF2B5EF4-FFF2-40B4-BE49-F238E27FC236}">
                  <a16:creationId xmlns:a16="http://schemas.microsoft.com/office/drawing/2014/main" id="{F78F37CE-279D-452F-85DE-57148A6E3708}"/>
                </a:ext>
              </a:extLst>
            </p:cNvPr>
            <p:cNvSpPr/>
            <p:nvPr/>
          </p:nvSpPr>
          <p:spPr>
            <a:xfrm>
              <a:off x="6542537" y="2626804"/>
              <a:ext cx="1078992" cy="557784"/>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tx1"/>
                </a:solidFill>
                <a:latin typeface="Arial" panose="020B0604020202020204" pitchFamily="34" charset="0"/>
                <a:cs typeface="Arial" panose="020B0604020202020204" pitchFamily="34" charset="0"/>
              </a:endParaRPr>
            </a:p>
            <a:p>
              <a:pPr algn="ctr"/>
              <a:r>
                <a:rPr lang="en-US" sz="1000" dirty="0">
                  <a:solidFill>
                    <a:schemeClr val="tx1"/>
                  </a:solidFill>
                  <a:latin typeface="Arial" panose="020B0604020202020204" pitchFamily="34" charset="0"/>
                  <a:cs typeface="Arial" panose="020B0604020202020204" pitchFamily="34" charset="0"/>
                </a:rPr>
                <a:t>Current Assets</a:t>
              </a:r>
            </a:p>
            <a:p>
              <a:pPr algn="ctr"/>
              <a:endParaRPr lang="en-US" sz="1000" dirty="0">
                <a:solidFill>
                  <a:schemeClr val="tx1"/>
                </a:solidFill>
                <a:latin typeface="Arial" panose="020B0604020202020204" pitchFamily="34" charset="0"/>
                <a:cs typeface="Arial" panose="020B0604020202020204" pitchFamily="34" charset="0"/>
              </a:endParaRPr>
            </a:p>
          </p:txBody>
        </p:sp>
        <p:sp>
          <p:nvSpPr>
            <p:cNvPr id="55" name="Rectangle 54">
              <a:extLst>
                <a:ext uri="{FF2B5EF4-FFF2-40B4-BE49-F238E27FC236}">
                  <a16:creationId xmlns:a16="http://schemas.microsoft.com/office/drawing/2014/main" id="{36D94D54-6BE2-45D4-97F2-327A33B0DAC2}"/>
                </a:ext>
              </a:extLst>
            </p:cNvPr>
            <p:cNvSpPr/>
            <p:nvPr/>
          </p:nvSpPr>
          <p:spPr>
            <a:xfrm>
              <a:off x="7705102" y="2623489"/>
              <a:ext cx="1078992" cy="55778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Non-Current</a:t>
              </a:r>
            </a:p>
            <a:p>
              <a:pPr algn="ctr"/>
              <a:r>
                <a:rPr lang="en-US" sz="1000" dirty="0">
                  <a:solidFill>
                    <a:schemeClr val="tx1"/>
                  </a:solidFill>
                  <a:latin typeface="Arial" panose="020B0604020202020204" pitchFamily="34" charset="0"/>
                  <a:cs typeface="Arial" panose="020B0604020202020204" pitchFamily="34" charset="0"/>
                </a:rPr>
                <a:t>Assets</a:t>
              </a:r>
            </a:p>
          </p:txBody>
        </p:sp>
        <p:sp>
          <p:nvSpPr>
            <p:cNvPr id="57" name="Rectangle 56">
              <a:extLst>
                <a:ext uri="{FF2B5EF4-FFF2-40B4-BE49-F238E27FC236}">
                  <a16:creationId xmlns:a16="http://schemas.microsoft.com/office/drawing/2014/main" id="{E8C3AC77-FD50-4B43-AD8E-08FC269693F4}"/>
                </a:ext>
              </a:extLst>
            </p:cNvPr>
            <p:cNvSpPr/>
            <p:nvPr/>
          </p:nvSpPr>
          <p:spPr>
            <a:xfrm>
              <a:off x="8864643" y="2624699"/>
              <a:ext cx="1078992" cy="55778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Restricted Assets</a:t>
              </a:r>
            </a:p>
          </p:txBody>
        </p:sp>
        <p:sp>
          <p:nvSpPr>
            <p:cNvPr id="59" name="Rectangle 58">
              <a:extLst>
                <a:ext uri="{FF2B5EF4-FFF2-40B4-BE49-F238E27FC236}">
                  <a16:creationId xmlns:a16="http://schemas.microsoft.com/office/drawing/2014/main" id="{C7165E51-0FCD-4F13-A679-45BDF680EC75}"/>
                </a:ext>
              </a:extLst>
            </p:cNvPr>
            <p:cNvSpPr/>
            <p:nvPr/>
          </p:nvSpPr>
          <p:spPr>
            <a:xfrm>
              <a:off x="7705102" y="3652942"/>
              <a:ext cx="1078992" cy="557784"/>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Prepaid Items</a:t>
              </a:r>
            </a:p>
          </p:txBody>
        </p:sp>
        <p:cxnSp>
          <p:nvCxnSpPr>
            <p:cNvPr id="60" name="Straight Arrow Connector 59">
              <a:extLst>
                <a:ext uri="{FF2B5EF4-FFF2-40B4-BE49-F238E27FC236}">
                  <a16:creationId xmlns:a16="http://schemas.microsoft.com/office/drawing/2014/main" id="{58CFFFD8-5D7C-44CF-931E-EAA5665ECEF8}"/>
                </a:ext>
              </a:extLst>
            </p:cNvPr>
            <p:cNvCxnSpPr>
              <a:cxnSpLocks/>
            </p:cNvCxnSpPr>
            <p:nvPr/>
          </p:nvCxnSpPr>
          <p:spPr>
            <a:xfrm>
              <a:off x="7082705" y="3180875"/>
              <a:ext cx="0" cy="182880"/>
            </a:xfrm>
            <a:prstGeom prst="straightConnector1">
              <a:avLst/>
            </a:prstGeom>
            <a:solidFill>
              <a:schemeClr val="accent5">
                <a:lumMod val="20000"/>
                <a:lumOff val="8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61" name="Rectangle 60">
              <a:extLst>
                <a:ext uri="{FF2B5EF4-FFF2-40B4-BE49-F238E27FC236}">
                  <a16:creationId xmlns:a16="http://schemas.microsoft.com/office/drawing/2014/main" id="{F7606C03-3251-4382-96F8-4F6B51106EEB}"/>
                </a:ext>
              </a:extLst>
            </p:cNvPr>
            <p:cNvSpPr/>
            <p:nvPr/>
          </p:nvSpPr>
          <p:spPr>
            <a:xfrm>
              <a:off x="8864643" y="3652942"/>
              <a:ext cx="1078992" cy="557784"/>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Due From Other Entities</a:t>
              </a:r>
            </a:p>
          </p:txBody>
        </p:sp>
        <p:sp>
          <p:nvSpPr>
            <p:cNvPr id="65" name="Rectangle 64">
              <a:extLst>
                <a:ext uri="{FF2B5EF4-FFF2-40B4-BE49-F238E27FC236}">
                  <a16:creationId xmlns:a16="http://schemas.microsoft.com/office/drawing/2014/main" id="{3AA00903-B567-49E9-A7C0-160C748392E9}"/>
                </a:ext>
              </a:extLst>
            </p:cNvPr>
            <p:cNvSpPr/>
            <p:nvPr/>
          </p:nvSpPr>
          <p:spPr>
            <a:xfrm>
              <a:off x="7719685" y="5715543"/>
              <a:ext cx="1078992" cy="557784"/>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Arial" panose="020B0604020202020204" pitchFamily="34" charset="0"/>
                  <a:cs typeface="Arial" panose="020B0604020202020204" pitchFamily="34" charset="0"/>
                </a:rPr>
                <a:t>Office Space</a:t>
              </a:r>
            </a:p>
            <a:p>
              <a:pPr algn="ctr"/>
              <a:r>
                <a:rPr lang="en-US" sz="1000" dirty="0">
                  <a:solidFill>
                    <a:schemeClr val="bg1"/>
                  </a:solidFill>
                  <a:latin typeface="Arial" panose="020B0604020202020204" pitchFamily="34" charset="0"/>
                  <a:cs typeface="Arial" panose="020B0604020202020204" pitchFamily="34" charset="0"/>
                </a:rPr>
                <a:t>(106001)</a:t>
              </a:r>
            </a:p>
          </p:txBody>
        </p:sp>
        <p:sp>
          <p:nvSpPr>
            <p:cNvPr id="67" name="Rectangle 66">
              <a:extLst>
                <a:ext uri="{FF2B5EF4-FFF2-40B4-BE49-F238E27FC236}">
                  <a16:creationId xmlns:a16="http://schemas.microsoft.com/office/drawing/2014/main" id="{51304902-A7AF-4F9B-8B56-6ED3ADA263F6}"/>
                </a:ext>
              </a:extLst>
            </p:cNvPr>
            <p:cNvSpPr/>
            <p:nvPr/>
          </p:nvSpPr>
          <p:spPr>
            <a:xfrm>
              <a:off x="8876645" y="5715543"/>
              <a:ext cx="1078992" cy="557784"/>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Arial" panose="020B0604020202020204" pitchFamily="34" charset="0"/>
                  <a:cs typeface="Arial" panose="020B0604020202020204" pitchFamily="34" charset="0"/>
                </a:rPr>
                <a:t>Retail Store Space (106002)</a:t>
              </a:r>
            </a:p>
          </p:txBody>
        </p:sp>
        <p:cxnSp>
          <p:nvCxnSpPr>
            <p:cNvPr id="68" name="Straight Arrow Connector 67">
              <a:extLst>
                <a:ext uri="{FF2B5EF4-FFF2-40B4-BE49-F238E27FC236}">
                  <a16:creationId xmlns:a16="http://schemas.microsoft.com/office/drawing/2014/main" id="{D4CF7A75-501F-4770-9E1B-BF55F04A5653}"/>
                </a:ext>
              </a:extLst>
            </p:cNvPr>
            <p:cNvCxnSpPr>
              <a:cxnSpLocks/>
            </p:cNvCxnSpPr>
            <p:nvPr/>
          </p:nvCxnSpPr>
          <p:spPr>
            <a:xfrm>
              <a:off x="8259053" y="4206943"/>
              <a:ext cx="0" cy="182880"/>
            </a:xfrm>
            <a:prstGeom prst="straightConnector1">
              <a:avLst/>
            </a:prstGeom>
            <a:solidFill>
              <a:srgbClr val="002060"/>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71" name="TextBox 70">
              <a:extLst>
                <a:ext uri="{FF2B5EF4-FFF2-40B4-BE49-F238E27FC236}">
                  <a16:creationId xmlns:a16="http://schemas.microsoft.com/office/drawing/2014/main" id="{B7E8D3BD-7169-4EB2-8A6E-18DCF17BF287}"/>
                </a:ext>
              </a:extLst>
            </p:cNvPr>
            <p:cNvSpPr txBox="1"/>
            <p:nvPr/>
          </p:nvSpPr>
          <p:spPr>
            <a:xfrm>
              <a:off x="7237638" y="1247348"/>
              <a:ext cx="3102117"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1 (</a:t>
              </a:r>
              <a:r>
                <a:rPr lang="en-US" sz="1400" b="1" i="1" dirty="0">
                  <a:solidFill>
                    <a:srgbClr val="002060"/>
                  </a:solidFill>
                  <a:latin typeface="Arial" panose="020B0604020202020204" pitchFamily="34" charset="0"/>
                  <a:cs typeface="Arial" panose="020B0604020202020204" pitchFamily="34" charset="0"/>
                </a:rPr>
                <a:t>Account Type</a:t>
              </a:r>
              <a:r>
                <a:rPr lang="en-US" sz="1400" b="1" dirty="0">
                  <a:solidFill>
                    <a:srgbClr val="002060"/>
                  </a:solidFill>
                  <a:latin typeface="Arial" panose="020B0604020202020204" pitchFamily="34" charset="0"/>
                  <a:cs typeface="Arial" panose="020B0604020202020204" pitchFamily="34" charset="0"/>
                </a:rPr>
                <a:t>)</a:t>
              </a:r>
            </a:p>
            <a:p>
              <a:endParaRPr lang="en-US" sz="1400" dirty="0"/>
            </a:p>
          </p:txBody>
        </p:sp>
        <p:sp>
          <p:nvSpPr>
            <p:cNvPr id="72" name="TextBox 71">
              <a:extLst>
                <a:ext uri="{FF2B5EF4-FFF2-40B4-BE49-F238E27FC236}">
                  <a16:creationId xmlns:a16="http://schemas.microsoft.com/office/drawing/2014/main" id="{AE496134-F846-4ADD-B4C9-6E6F780A77E8}"/>
                </a:ext>
              </a:extLst>
            </p:cNvPr>
            <p:cNvSpPr txBox="1"/>
            <p:nvPr/>
          </p:nvSpPr>
          <p:spPr>
            <a:xfrm>
              <a:off x="7369370" y="5424435"/>
              <a:ext cx="2983572"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Posting Level (</a:t>
              </a:r>
              <a:r>
                <a:rPr lang="en-US" sz="1400" b="1" i="1" dirty="0">
                  <a:solidFill>
                    <a:srgbClr val="002060"/>
                  </a:solidFill>
                  <a:latin typeface="Arial" panose="020B0604020202020204" pitchFamily="34" charset="0"/>
                  <a:cs typeface="Arial" panose="020B0604020202020204" pitchFamily="34" charset="0"/>
                </a:rPr>
                <a:t>Posting Account)</a:t>
              </a:r>
              <a:endParaRPr lang="en-US" sz="1400" b="1" dirty="0">
                <a:solidFill>
                  <a:srgbClr val="002060"/>
                </a:solidFill>
                <a:latin typeface="Arial" panose="020B0604020202020204" pitchFamily="34" charset="0"/>
                <a:cs typeface="Arial" panose="020B0604020202020204" pitchFamily="34" charset="0"/>
              </a:endParaRPr>
            </a:p>
            <a:p>
              <a:endParaRPr lang="en-US" sz="1400" dirty="0"/>
            </a:p>
          </p:txBody>
        </p:sp>
        <p:sp>
          <p:nvSpPr>
            <p:cNvPr id="73" name="TextBox 72">
              <a:extLst>
                <a:ext uri="{FF2B5EF4-FFF2-40B4-BE49-F238E27FC236}">
                  <a16:creationId xmlns:a16="http://schemas.microsoft.com/office/drawing/2014/main" id="{9723872B-0D87-4CA8-98A0-FCB9999AD5C7}"/>
                </a:ext>
              </a:extLst>
            </p:cNvPr>
            <p:cNvSpPr txBox="1"/>
            <p:nvPr/>
          </p:nvSpPr>
          <p:spPr>
            <a:xfrm>
              <a:off x="7082716" y="3343575"/>
              <a:ext cx="3426527"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3 (</a:t>
              </a:r>
              <a:r>
                <a:rPr lang="en-US" sz="1400" b="1" i="1" dirty="0">
                  <a:solidFill>
                    <a:srgbClr val="002060"/>
                  </a:solidFill>
                  <a:latin typeface="Arial" panose="020B0604020202020204" pitchFamily="34" charset="0"/>
                  <a:cs typeface="Arial" panose="020B0604020202020204" pitchFamily="34" charset="0"/>
                </a:rPr>
                <a:t>Summary Account</a:t>
              </a:r>
              <a:r>
                <a:rPr lang="en-US" sz="1400" b="1" dirty="0">
                  <a:solidFill>
                    <a:srgbClr val="002060"/>
                  </a:solidFill>
                  <a:latin typeface="Arial" panose="020B0604020202020204" pitchFamily="34" charset="0"/>
                  <a:cs typeface="Arial" panose="020B0604020202020204" pitchFamily="34" charset="0"/>
                </a:rPr>
                <a:t>)</a:t>
              </a:r>
            </a:p>
            <a:p>
              <a:endParaRPr lang="en-US" sz="1400" dirty="0"/>
            </a:p>
          </p:txBody>
        </p:sp>
        <p:sp>
          <p:nvSpPr>
            <p:cNvPr id="74" name="TextBox 73">
              <a:extLst>
                <a:ext uri="{FF2B5EF4-FFF2-40B4-BE49-F238E27FC236}">
                  <a16:creationId xmlns:a16="http://schemas.microsoft.com/office/drawing/2014/main" id="{99DBE26E-1C7F-4688-AF6F-0399CC314401}"/>
                </a:ext>
              </a:extLst>
            </p:cNvPr>
            <p:cNvSpPr txBox="1"/>
            <p:nvPr/>
          </p:nvSpPr>
          <p:spPr>
            <a:xfrm>
              <a:off x="6949708" y="2319851"/>
              <a:ext cx="3671387"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2 (</a:t>
              </a:r>
              <a:r>
                <a:rPr lang="en-US" sz="1400" b="1" i="1" dirty="0">
                  <a:solidFill>
                    <a:srgbClr val="002060"/>
                  </a:solidFill>
                  <a:latin typeface="Arial" panose="020B0604020202020204" pitchFamily="34" charset="0"/>
                  <a:cs typeface="Arial" panose="020B0604020202020204" pitchFamily="34" charset="0"/>
                </a:rPr>
                <a:t>Account Category)</a:t>
              </a:r>
              <a:endParaRPr lang="en-US" sz="1400" b="1" dirty="0">
                <a:solidFill>
                  <a:srgbClr val="002060"/>
                </a:solidFill>
                <a:latin typeface="Arial" panose="020B0604020202020204" pitchFamily="34" charset="0"/>
                <a:cs typeface="Arial" panose="020B0604020202020204" pitchFamily="34" charset="0"/>
              </a:endParaRPr>
            </a:p>
            <a:p>
              <a:endParaRPr lang="en-US" sz="1400" dirty="0"/>
            </a:p>
          </p:txBody>
        </p:sp>
        <p:cxnSp>
          <p:nvCxnSpPr>
            <p:cNvPr id="75" name="Straight Connector 74">
              <a:extLst>
                <a:ext uri="{FF2B5EF4-FFF2-40B4-BE49-F238E27FC236}">
                  <a16:creationId xmlns:a16="http://schemas.microsoft.com/office/drawing/2014/main" id="{B7BF4E2B-9811-4480-AC27-4513D7EB74C6}"/>
                </a:ext>
              </a:extLst>
            </p:cNvPr>
            <p:cNvCxnSpPr>
              <a:cxnSpLocks/>
            </p:cNvCxnSpPr>
            <p:nvPr/>
          </p:nvCxnSpPr>
          <p:spPr>
            <a:xfrm flipH="1">
              <a:off x="6550032" y="2485931"/>
              <a:ext cx="569249"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FA6436BC-BBA3-4153-8C9B-D41ABE1DA184}"/>
                </a:ext>
              </a:extLst>
            </p:cNvPr>
            <p:cNvCxnSpPr>
              <a:cxnSpLocks/>
            </p:cNvCxnSpPr>
            <p:nvPr/>
          </p:nvCxnSpPr>
          <p:spPr>
            <a:xfrm flipH="1">
              <a:off x="6550032" y="5570015"/>
              <a:ext cx="687606"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AC6DC9FE-9C0D-41E0-ACD9-01C4FDF6C257}"/>
                </a:ext>
              </a:extLst>
            </p:cNvPr>
            <p:cNvCxnSpPr>
              <a:cxnSpLocks/>
            </p:cNvCxnSpPr>
            <p:nvPr/>
          </p:nvCxnSpPr>
          <p:spPr>
            <a:xfrm flipH="1">
              <a:off x="10417208" y="5567954"/>
              <a:ext cx="666085"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452AA878-81D0-4EF9-A8C8-4945F184A43D}"/>
                </a:ext>
              </a:extLst>
            </p:cNvPr>
            <p:cNvCxnSpPr>
              <a:cxnSpLocks/>
            </p:cNvCxnSpPr>
            <p:nvPr/>
          </p:nvCxnSpPr>
          <p:spPr>
            <a:xfrm flipH="1">
              <a:off x="10410384" y="2485931"/>
              <a:ext cx="681986"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sp>
          <p:nvSpPr>
            <p:cNvPr id="85" name="Rectangle 84">
              <a:extLst>
                <a:ext uri="{FF2B5EF4-FFF2-40B4-BE49-F238E27FC236}">
                  <a16:creationId xmlns:a16="http://schemas.microsoft.com/office/drawing/2014/main" id="{ECC3702F-D639-4D03-BBBC-99C985DA3A87}"/>
                </a:ext>
              </a:extLst>
            </p:cNvPr>
            <p:cNvSpPr/>
            <p:nvPr/>
          </p:nvSpPr>
          <p:spPr>
            <a:xfrm>
              <a:off x="10543594" y="1562935"/>
              <a:ext cx="1078992" cy="55778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Expenditures</a:t>
              </a:r>
            </a:p>
          </p:txBody>
        </p:sp>
        <p:cxnSp>
          <p:nvCxnSpPr>
            <p:cNvPr id="86" name="Straight Arrow Connector 85">
              <a:extLst>
                <a:ext uri="{FF2B5EF4-FFF2-40B4-BE49-F238E27FC236}">
                  <a16:creationId xmlns:a16="http://schemas.microsoft.com/office/drawing/2014/main" id="{78A53F68-91FB-477B-97F4-8625A40F960D}"/>
                </a:ext>
              </a:extLst>
            </p:cNvPr>
            <p:cNvCxnSpPr>
              <a:cxnSpLocks/>
            </p:cNvCxnSpPr>
            <p:nvPr/>
          </p:nvCxnSpPr>
          <p:spPr>
            <a:xfrm>
              <a:off x="6473652" y="2120719"/>
              <a:ext cx="0" cy="182880"/>
            </a:xfrm>
            <a:prstGeom prst="straightConnector1">
              <a:avLst/>
            </a:prstGeom>
            <a:solidFill>
              <a:schemeClr val="accent5">
                <a:lumMod val="20000"/>
                <a:lumOff val="8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87" name="Rectangle 86">
              <a:extLst>
                <a:ext uri="{FF2B5EF4-FFF2-40B4-BE49-F238E27FC236}">
                  <a16:creationId xmlns:a16="http://schemas.microsoft.com/office/drawing/2014/main" id="{887091B9-32DE-4778-ACCE-C75AACA0F369}"/>
                </a:ext>
              </a:extLst>
            </p:cNvPr>
            <p:cNvSpPr/>
            <p:nvPr/>
          </p:nvSpPr>
          <p:spPr>
            <a:xfrm>
              <a:off x="9394446" y="1564738"/>
              <a:ext cx="1078992" cy="55778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Revenues</a:t>
              </a:r>
            </a:p>
          </p:txBody>
        </p:sp>
        <p:sp>
          <p:nvSpPr>
            <p:cNvPr id="89" name="Rectangle 88">
              <a:extLst>
                <a:ext uri="{FF2B5EF4-FFF2-40B4-BE49-F238E27FC236}">
                  <a16:creationId xmlns:a16="http://schemas.microsoft.com/office/drawing/2014/main" id="{F1664787-E472-474E-ADE0-802CE035F25A}"/>
                </a:ext>
              </a:extLst>
            </p:cNvPr>
            <p:cNvSpPr/>
            <p:nvPr/>
          </p:nvSpPr>
          <p:spPr>
            <a:xfrm>
              <a:off x="10020873" y="2623091"/>
              <a:ext cx="1078992" cy="55778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tx1"/>
                </a:solidFill>
                <a:latin typeface="Arial" panose="020B0604020202020204" pitchFamily="34" charset="0"/>
                <a:cs typeface="Arial" panose="020B0604020202020204" pitchFamily="34" charset="0"/>
              </a:endParaRPr>
            </a:p>
            <a:p>
              <a:pPr algn="ctr"/>
              <a:r>
                <a:rPr lang="en-US" sz="1000" dirty="0">
                  <a:solidFill>
                    <a:schemeClr val="tx1"/>
                  </a:solidFill>
                  <a:latin typeface="Arial" panose="020B0604020202020204" pitchFamily="34" charset="0"/>
                  <a:cs typeface="Arial" panose="020B0604020202020204" pitchFamily="34" charset="0"/>
                </a:rPr>
                <a:t>Other</a:t>
              </a:r>
            </a:p>
            <a:p>
              <a:pPr algn="ctr"/>
              <a:r>
                <a:rPr lang="en-US" sz="1000" dirty="0">
                  <a:solidFill>
                    <a:schemeClr val="tx1"/>
                  </a:solidFill>
                  <a:latin typeface="Arial" panose="020B0604020202020204" pitchFamily="34" charset="0"/>
                  <a:cs typeface="Arial" panose="020B0604020202020204" pitchFamily="34" charset="0"/>
                </a:rPr>
                <a:t>Assets</a:t>
              </a:r>
            </a:p>
            <a:p>
              <a:pPr algn="ctr"/>
              <a:endParaRPr lang="en-US" sz="1000" dirty="0">
                <a:solidFill>
                  <a:schemeClr val="tx1"/>
                </a:solidFill>
                <a:latin typeface="Arial" panose="020B0604020202020204" pitchFamily="34" charset="0"/>
                <a:cs typeface="Arial" panose="020B0604020202020204" pitchFamily="34" charset="0"/>
              </a:endParaRPr>
            </a:p>
          </p:txBody>
        </p:sp>
        <p:sp>
          <p:nvSpPr>
            <p:cNvPr id="117" name="Rectangle 116">
              <a:extLst>
                <a:ext uri="{FF2B5EF4-FFF2-40B4-BE49-F238E27FC236}">
                  <a16:creationId xmlns:a16="http://schemas.microsoft.com/office/drawing/2014/main" id="{09D1149E-A43B-4097-AAFB-499C508A376C}"/>
                </a:ext>
              </a:extLst>
            </p:cNvPr>
            <p:cNvSpPr/>
            <p:nvPr/>
          </p:nvSpPr>
          <p:spPr>
            <a:xfrm>
              <a:off x="7705102" y="4652138"/>
              <a:ext cx="1078992" cy="557784"/>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Prepaid Rent (1060)</a:t>
              </a:r>
            </a:p>
          </p:txBody>
        </p:sp>
        <p:sp>
          <p:nvSpPr>
            <p:cNvPr id="118" name="Rectangle 117">
              <a:extLst>
                <a:ext uri="{FF2B5EF4-FFF2-40B4-BE49-F238E27FC236}">
                  <a16:creationId xmlns:a16="http://schemas.microsoft.com/office/drawing/2014/main" id="{D298790C-7487-459F-B00C-F5016EA9C589}"/>
                </a:ext>
              </a:extLst>
            </p:cNvPr>
            <p:cNvSpPr/>
            <p:nvPr/>
          </p:nvSpPr>
          <p:spPr>
            <a:xfrm>
              <a:off x="8864643" y="4652138"/>
              <a:ext cx="1078992" cy="557784"/>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Arial" panose="020B0604020202020204" pitchFamily="34" charset="0"/>
                  <a:cs typeface="Arial" panose="020B0604020202020204" pitchFamily="34" charset="0"/>
                </a:rPr>
                <a:t>Prepaid Utility</a:t>
              </a:r>
            </a:p>
            <a:p>
              <a:pPr algn="ctr"/>
              <a:r>
                <a:rPr lang="en-US" sz="1000" dirty="0">
                  <a:solidFill>
                    <a:schemeClr val="tx1"/>
                  </a:solidFill>
                  <a:latin typeface="Arial" panose="020B0604020202020204" pitchFamily="34" charset="0"/>
                  <a:cs typeface="Arial" panose="020B0604020202020204" pitchFamily="34" charset="0"/>
                </a:rPr>
                <a:t>(1061)</a:t>
              </a:r>
            </a:p>
          </p:txBody>
        </p:sp>
        <p:cxnSp>
          <p:nvCxnSpPr>
            <p:cNvPr id="120" name="Straight Arrow Connector 119">
              <a:extLst>
                <a:ext uri="{FF2B5EF4-FFF2-40B4-BE49-F238E27FC236}">
                  <a16:creationId xmlns:a16="http://schemas.microsoft.com/office/drawing/2014/main" id="{31E503E6-F932-4D31-8CDB-B93D115F2C09}"/>
                </a:ext>
              </a:extLst>
            </p:cNvPr>
            <p:cNvCxnSpPr>
              <a:cxnSpLocks/>
            </p:cNvCxnSpPr>
            <p:nvPr/>
          </p:nvCxnSpPr>
          <p:spPr>
            <a:xfrm flipH="1">
              <a:off x="8294654" y="5209922"/>
              <a:ext cx="1820" cy="182880"/>
            </a:xfrm>
            <a:prstGeom prst="straightConnector1">
              <a:avLst/>
            </a:prstGeom>
            <a:solidFill>
              <a:srgbClr val="002060"/>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123" name="TextBox 122">
              <a:extLst>
                <a:ext uri="{FF2B5EF4-FFF2-40B4-BE49-F238E27FC236}">
                  <a16:creationId xmlns:a16="http://schemas.microsoft.com/office/drawing/2014/main" id="{58C2D0BE-99D7-4B4C-ACFA-4EDDF8A63C17}"/>
                </a:ext>
              </a:extLst>
            </p:cNvPr>
            <p:cNvSpPr txBox="1"/>
            <p:nvPr/>
          </p:nvSpPr>
          <p:spPr>
            <a:xfrm>
              <a:off x="7513874" y="4371162"/>
              <a:ext cx="2634440"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4 (</a:t>
              </a:r>
              <a:r>
                <a:rPr lang="en-US" sz="1400" b="1" i="1" dirty="0">
                  <a:solidFill>
                    <a:srgbClr val="002060"/>
                  </a:solidFill>
                  <a:latin typeface="Arial" panose="020B0604020202020204" pitchFamily="34" charset="0"/>
                  <a:cs typeface="Arial" panose="020B0604020202020204" pitchFamily="34" charset="0"/>
                </a:rPr>
                <a:t>Account</a:t>
              </a:r>
              <a:r>
                <a:rPr lang="en-US" sz="1400" b="1" dirty="0">
                  <a:solidFill>
                    <a:srgbClr val="002060"/>
                  </a:solidFill>
                  <a:latin typeface="Arial" panose="020B0604020202020204" pitchFamily="34" charset="0"/>
                  <a:cs typeface="Arial" panose="020B0604020202020204" pitchFamily="34" charset="0"/>
                </a:rPr>
                <a:t>)</a:t>
              </a:r>
            </a:p>
            <a:p>
              <a:endParaRPr lang="en-US" sz="1400" dirty="0"/>
            </a:p>
          </p:txBody>
        </p:sp>
        <p:cxnSp>
          <p:nvCxnSpPr>
            <p:cNvPr id="124" name="Straight Connector 123">
              <a:extLst>
                <a:ext uri="{FF2B5EF4-FFF2-40B4-BE49-F238E27FC236}">
                  <a16:creationId xmlns:a16="http://schemas.microsoft.com/office/drawing/2014/main" id="{40524D55-A856-49E8-933E-CE051EC31E56}"/>
                </a:ext>
              </a:extLst>
            </p:cNvPr>
            <p:cNvCxnSpPr>
              <a:cxnSpLocks/>
            </p:cNvCxnSpPr>
            <p:nvPr/>
          </p:nvCxnSpPr>
          <p:spPr>
            <a:xfrm flipH="1">
              <a:off x="6550032" y="3500486"/>
              <a:ext cx="569249"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a:extLst>
                <a:ext uri="{FF2B5EF4-FFF2-40B4-BE49-F238E27FC236}">
                  <a16:creationId xmlns:a16="http://schemas.microsoft.com/office/drawing/2014/main" id="{2CAEADCD-E070-4D0E-ADDB-DE101F92935C}"/>
                </a:ext>
              </a:extLst>
            </p:cNvPr>
            <p:cNvCxnSpPr>
              <a:cxnSpLocks/>
            </p:cNvCxnSpPr>
            <p:nvPr/>
          </p:nvCxnSpPr>
          <p:spPr>
            <a:xfrm flipH="1">
              <a:off x="10519008" y="3509183"/>
              <a:ext cx="569249"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1E2EBF5E-E08B-4E54-BB85-C301AEF140BC}"/>
                </a:ext>
              </a:extLst>
            </p:cNvPr>
            <p:cNvCxnSpPr>
              <a:cxnSpLocks/>
            </p:cNvCxnSpPr>
            <p:nvPr/>
          </p:nvCxnSpPr>
          <p:spPr>
            <a:xfrm flipH="1">
              <a:off x="10210659" y="4539934"/>
              <a:ext cx="878725"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57945D16-3515-4B99-9BDF-FBE33F039815}"/>
                </a:ext>
              </a:extLst>
            </p:cNvPr>
            <p:cNvCxnSpPr>
              <a:cxnSpLocks/>
            </p:cNvCxnSpPr>
            <p:nvPr/>
          </p:nvCxnSpPr>
          <p:spPr>
            <a:xfrm flipH="1">
              <a:off x="6542470" y="4534702"/>
              <a:ext cx="877824"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grpSp>
          <p:nvGrpSpPr>
            <p:cNvPr id="78" name="Group 77">
              <a:extLst>
                <a:ext uri="{FF2B5EF4-FFF2-40B4-BE49-F238E27FC236}">
                  <a16:creationId xmlns:a16="http://schemas.microsoft.com/office/drawing/2014/main" id="{39B1F442-6195-4D75-B5EC-DE1103786756}"/>
                </a:ext>
              </a:extLst>
            </p:cNvPr>
            <p:cNvGrpSpPr/>
            <p:nvPr/>
          </p:nvGrpSpPr>
          <p:grpSpPr>
            <a:xfrm>
              <a:off x="158719" y="1527093"/>
              <a:ext cx="4795784" cy="4744513"/>
              <a:chOff x="4104379" y="1976439"/>
              <a:chExt cx="3983245" cy="3984624"/>
            </a:xfrm>
          </p:grpSpPr>
          <p:grpSp>
            <p:nvGrpSpPr>
              <p:cNvPr id="88" name="Group 3">
                <a:extLst>
                  <a:ext uri="{FF2B5EF4-FFF2-40B4-BE49-F238E27FC236}">
                    <a16:creationId xmlns:a16="http://schemas.microsoft.com/office/drawing/2014/main" id="{0B7B01A2-9B62-49CA-B5C2-4FD8F765BFDB}"/>
                  </a:ext>
                </a:extLst>
              </p:cNvPr>
              <p:cNvGrpSpPr>
                <a:grpSpLocks/>
              </p:cNvGrpSpPr>
              <p:nvPr/>
            </p:nvGrpSpPr>
            <p:grpSpPr bwMode="auto">
              <a:xfrm>
                <a:off x="6091849" y="1976439"/>
                <a:ext cx="1177604" cy="1993693"/>
                <a:chOff x="3354" y="1728"/>
                <a:chExt cx="680" cy="1153"/>
              </a:xfrm>
              <a:solidFill>
                <a:schemeClr val="accent1"/>
              </a:solidFill>
            </p:grpSpPr>
            <p:sp>
              <p:nvSpPr>
                <p:cNvPr id="157" name="Arc 4">
                  <a:extLst>
                    <a:ext uri="{FF2B5EF4-FFF2-40B4-BE49-F238E27FC236}">
                      <a16:creationId xmlns:a16="http://schemas.microsoft.com/office/drawing/2014/main" id="{E0B4B92B-A3A0-4E7B-A0C8-3CE01153021B}"/>
                    </a:ext>
                  </a:extLst>
                </p:cNvPr>
                <p:cNvSpPr>
                  <a:spLocks/>
                </p:cNvSpPr>
                <p:nvPr/>
              </p:nvSpPr>
              <p:spPr bwMode="auto">
                <a:xfrm>
                  <a:off x="3356" y="1728"/>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 y="0"/>
                      </a:moveTo>
                      <a:cubicBezTo>
                        <a:pt x="4561" y="0"/>
                        <a:pt x="9005" y="1444"/>
                        <a:pt x="12695" y="4125"/>
                      </a:cubicBezTo>
                    </a:path>
                    <a:path w="12696" h="21600" stroke="0" extrusionOk="0">
                      <a:moveTo>
                        <a:pt x="-1" y="0"/>
                      </a:moveTo>
                      <a:cubicBezTo>
                        <a:pt x="4561" y="0"/>
                        <a:pt x="9005" y="1444"/>
                        <a:pt x="12695" y="4125"/>
                      </a:cubicBezTo>
                      <a:lnTo>
                        <a:pt x="0" y="21600"/>
                      </a:lnTo>
                      <a:close/>
                    </a:path>
                  </a:pathLst>
                </a:custGeom>
                <a:grpFill/>
                <a:ln w="12700">
                  <a:solidFill>
                    <a:schemeClr val="bg1"/>
                  </a:solidFill>
                  <a:round/>
                  <a:headEnd/>
                  <a:tailEnd/>
                </a:ln>
              </p:spPr>
              <p:txBody>
                <a:bodyPr lIns="44450" tIns="44450" rIns="274320" bIns="100584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Organizational Unit</a:t>
                  </a:r>
                </a:p>
              </p:txBody>
            </p:sp>
            <p:sp>
              <p:nvSpPr>
                <p:cNvPr id="158" name="Freeform 78">
                  <a:extLst>
                    <a:ext uri="{FF2B5EF4-FFF2-40B4-BE49-F238E27FC236}">
                      <a16:creationId xmlns:a16="http://schemas.microsoft.com/office/drawing/2014/main" id="{3FD20415-F795-4E9C-AEED-B26B5A2DF7F4}"/>
                    </a:ext>
                  </a:extLst>
                </p:cNvPr>
                <p:cNvSpPr>
                  <a:spLocks/>
                </p:cNvSpPr>
                <p:nvPr/>
              </p:nvSpPr>
              <p:spPr bwMode="auto">
                <a:xfrm>
                  <a:off x="3356" y="1728"/>
                  <a:ext cx="678" cy="1153"/>
                </a:xfrm>
                <a:custGeom>
                  <a:avLst/>
                  <a:gdLst>
                    <a:gd name="T0" fmla="*/ 0 w 678"/>
                    <a:gd name="T1" fmla="*/ 0 h 1153"/>
                    <a:gd name="T2" fmla="*/ 0 w 678"/>
                    <a:gd name="T3" fmla="*/ 1152 h 1153"/>
                    <a:gd name="T4" fmla="*/ 677 w 678"/>
                    <a:gd name="T5" fmla="*/ 220 h 1153"/>
                    <a:gd name="T6" fmla="*/ 0 60000 65536"/>
                    <a:gd name="T7" fmla="*/ 0 60000 65536"/>
                    <a:gd name="T8" fmla="*/ 0 60000 65536"/>
                    <a:gd name="T9" fmla="*/ 0 w 678"/>
                    <a:gd name="T10" fmla="*/ 0 h 1153"/>
                    <a:gd name="T11" fmla="*/ 678 w 678"/>
                    <a:gd name="T12" fmla="*/ 1153 h 1153"/>
                  </a:gdLst>
                  <a:ahLst/>
                  <a:cxnLst>
                    <a:cxn ang="T6">
                      <a:pos x="T0" y="T1"/>
                    </a:cxn>
                    <a:cxn ang="T7">
                      <a:pos x="T2" y="T3"/>
                    </a:cxn>
                    <a:cxn ang="T8">
                      <a:pos x="T4" y="T5"/>
                    </a:cxn>
                  </a:cxnLst>
                  <a:rect l="T9" t="T10" r="T11" b="T12"/>
                  <a:pathLst>
                    <a:path w="678" h="1153">
                      <a:moveTo>
                        <a:pt x="0" y="0"/>
                      </a:moveTo>
                      <a:lnTo>
                        <a:pt x="0" y="1152"/>
                      </a:lnTo>
                      <a:lnTo>
                        <a:pt x="677" y="220"/>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59" name="Arc 4">
                  <a:extLst>
                    <a:ext uri="{FF2B5EF4-FFF2-40B4-BE49-F238E27FC236}">
                      <a16:creationId xmlns:a16="http://schemas.microsoft.com/office/drawing/2014/main" id="{DCE0ECB3-40C3-4C87-806A-8528AADF6351}"/>
                    </a:ext>
                  </a:extLst>
                </p:cNvPr>
                <p:cNvSpPr>
                  <a:spLocks/>
                </p:cNvSpPr>
                <p:nvPr/>
              </p:nvSpPr>
              <p:spPr bwMode="auto">
                <a:xfrm>
                  <a:off x="3354" y="1728"/>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 y="0"/>
                      </a:moveTo>
                      <a:cubicBezTo>
                        <a:pt x="4561" y="0"/>
                        <a:pt x="9005" y="1444"/>
                        <a:pt x="12695" y="4125"/>
                      </a:cubicBezTo>
                    </a:path>
                    <a:path w="12696" h="21600" stroke="0" extrusionOk="0">
                      <a:moveTo>
                        <a:pt x="-1" y="0"/>
                      </a:moveTo>
                      <a:cubicBezTo>
                        <a:pt x="4561" y="0"/>
                        <a:pt x="9005" y="1444"/>
                        <a:pt x="12695" y="4125"/>
                      </a:cubicBezTo>
                      <a:lnTo>
                        <a:pt x="0" y="21600"/>
                      </a:lnTo>
                      <a:close/>
                    </a:path>
                  </a:pathLst>
                </a:custGeom>
                <a:solidFill>
                  <a:schemeClr val="accent5">
                    <a:lumMod val="40000"/>
                    <a:lumOff val="60000"/>
                  </a:schemeClr>
                </a:solidFill>
                <a:ln w="12700">
                  <a:solidFill>
                    <a:schemeClr val="bg1"/>
                  </a:solidFill>
                  <a:round/>
                  <a:headEnd/>
                  <a:tailEnd/>
                </a:ln>
              </p:spPr>
              <p:txBody>
                <a:bodyPr lIns="44450" tIns="44450" rIns="274320" bIns="100584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Agency* </a:t>
                  </a:r>
                </a:p>
              </p:txBody>
            </p:sp>
          </p:grpSp>
          <p:grpSp>
            <p:nvGrpSpPr>
              <p:cNvPr id="90" name="Group 6">
                <a:extLst>
                  <a:ext uri="{FF2B5EF4-FFF2-40B4-BE49-F238E27FC236}">
                    <a16:creationId xmlns:a16="http://schemas.microsoft.com/office/drawing/2014/main" id="{7ACFB94B-68B6-4150-B684-4397CBF5FE3A}"/>
                  </a:ext>
                </a:extLst>
              </p:cNvPr>
              <p:cNvGrpSpPr>
                <a:grpSpLocks/>
              </p:cNvGrpSpPr>
              <p:nvPr/>
            </p:nvGrpSpPr>
            <p:grpSpPr bwMode="auto">
              <a:xfrm>
                <a:off x="6091852" y="2357241"/>
                <a:ext cx="1900571" cy="1612891"/>
                <a:chOff x="3354" y="1948"/>
                <a:chExt cx="1099" cy="933"/>
              </a:xfrm>
              <a:solidFill>
                <a:schemeClr val="accent1"/>
              </a:solidFill>
            </p:grpSpPr>
            <p:sp>
              <p:nvSpPr>
                <p:cNvPr id="154" name="Arc 7">
                  <a:extLst>
                    <a:ext uri="{FF2B5EF4-FFF2-40B4-BE49-F238E27FC236}">
                      <a16:creationId xmlns:a16="http://schemas.microsoft.com/office/drawing/2014/main" id="{DADFB092-A198-463D-BE51-862E0134EE83}"/>
                    </a:ext>
                  </a:extLst>
                </p:cNvPr>
                <p:cNvSpPr>
                  <a:spLocks/>
                </p:cNvSpPr>
                <p:nvPr/>
              </p:nvSpPr>
              <p:spPr bwMode="auto">
                <a:xfrm>
                  <a:off x="3356" y="1948"/>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12695" y="0"/>
                      </a:moveTo>
                      <a:cubicBezTo>
                        <a:pt x="16386" y="2681"/>
                        <a:pt x="19133" y="6461"/>
                        <a:pt x="20542" y="10800"/>
                      </a:cubicBezTo>
                    </a:path>
                    <a:path w="20543" h="17475" stroke="0" extrusionOk="0">
                      <a:moveTo>
                        <a:pt x="12695" y="0"/>
                      </a:moveTo>
                      <a:cubicBezTo>
                        <a:pt x="16386" y="2681"/>
                        <a:pt x="19133" y="6461"/>
                        <a:pt x="20542" y="10800"/>
                      </a:cubicBezTo>
                      <a:lnTo>
                        <a:pt x="0" y="17475"/>
                      </a:lnTo>
                      <a:close/>
                    </a:path>
                  </a:pathLst>
                </a:custGeom>
                <a:grpFill/>
                <a:ln w="12700">
                  <a:solidFill>
                    <a:schemeClr val="bg1"/>
                  </a:solidFill>
                  <a:round/>
                  <a:headEnd/>
                  <a:tailEnd/>
                </a:ln>
              </p:spPr>
              <p:txBody>
                <a:bodyPr lIns="731520" tIns="44450" rIns="44450" bIns="27432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Fund</a:t>
                  </a:r>
                </a:p>
              </p:txBody>
            </p:sp>
            <p:sp>
              <p:nvSpPr>
                <p:cNvPr id="155" name="Freeform 76">
                  <a:extLst>
                    <a:ext uri="{FF2B5EF4-FFF2-40B4-BE49-F238E27FC236}">
                      <a16:creationId xmlns:a16="http://schemas.microsoft.com/office/drawing/2014/main" id="{750500B2-4882-4490-BB0A-704A249EB4C4}"/>
                    </a:ext>
                  </a:extLst>
                </p:cNvPr>
                <p:cNvSpPr>
                  <a:spLocks/>
                </p:cNvSpPr>
                <p:nvPr/>
              </p:nvSpPr>
              <p:spPr bwMode="auto">
                <a:xfrm>
                  <a:off x="3356" y="1948"/>
                  <a:ext cx="1097" cy="933"/>
                </a:xfrm>
                <a:custGeom>
                  <a:avLst/>
                  <a:gdLst>
                    <a:gd name="T0" fmla="*/ 677 w 1097"/>
                    <a:gd name="T1" fmla="*/ 0 h 933"/>
                    <a:gd name="T2" fmla="*/ 0 w 1097"/>
                    <a:gd name="T3" fmla="*/ 932 h 933"/>
                    <a:gd name="T4" fmla="*/ 1096 w 1097"/>
                    <a:gd name="T5" fmla="*/ 576 h 933"/>
                    <a:gd name="T6" fmla="*/ 0 60000 65536"/>
                    <a:gd name="T7" fmla="*/ 0 60000 65536"/>
                    <a:gd name="T8" fmla="*/ 0 60000 65536"/>
                    <a:gd name="T9" fmla="*/ 0 w 1097"/>
                    <a:gd name="T10" fmla="*/ 0 h 933"/>
                    <a:gd name="T11" fmla="*/ 1097 w 1097"/>
                    <a:gd name="T12" fmla="*/ 933 h 933"/>
                  </a:gdLst>
                  <a:ahLst/>
                  <a:cxnLst>
                    <a:cxn ang="T6">
                      <a:pos x="T0" y="T1"/>
                    </a:cxn>
                    <a:cxn ang="T7">
                      <a:pos x="T2" y="T3"/>
                    </a:cxn>
                    <a:cxn ang="T8">
                      <a:pos x="T4" y="T5"/>
                    </a:cxn>
                  </a:cxnLst>
                  <a:rect l="T9" t="T10" r="T11" b="T12"/>
                  <a:pathLst>
                    <a:path w="1097" h="933">
                      <a:moveTo>
                        <a:pt x="677" y="0"/>
                      </a:moveTo>
                      <a:lnTo>
                        <a:pt x="0" y="932"/>
                      </a:lnTo>
                      <a:lnTo>
                        <a:pt x="1096" y="576"/>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56" name="Arc 7">
                  <a:extLst>
                    <a:ext uri="{FF2B5EF4-FFF2-40B4-BE49-F238E27FC236}">
                      <a16:creationId xmlns:a16="http://schemas.microsoft.com/office/drawing/2014/main" id="{276034E6-5EEA-4044-82E9-CAA3669391A4}"/>
                    </a:ext>
                  </a:extLst>
                </p:cNvPr>
                <p:cNvSpPr>
                  <a:spLocks/>
                </p:cNvSpPr>
                <p:nvPr/>
              </p:nvSpPr>
              <p:spPr bwMode="auto">
                <a:xfrm>
                  <a:off x="3354" y="1948"/>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12695" y="0"/>
                      </a:moveTo>
                      <a:cubicBezTo>
                        <a:pt x="16386" y="2681"/>
                        <a:pt x="19133" y="6461"/>
                        <a:pt x="20542" y="10800"/>
                      </a:cubicBezTo>
                    </a:path>
                    <a:path w="20543" h="17475" stroke="0" extrusionOk="0">
                      <a:moveTo>
                        <a:pt x="12695" y="0"/>
                      </a:moveTo>
                      <a:cubicBezTo>
                        <a:pt x="16386" y="2681"/>
                        <a:pt x="19133" y="6461"/>
                        <a:pt x="20542" y="10800"/>
                      </a:cubicBezTo>
                      <a:lnTo>
                        <a:pt x="0" y="17475"/>
                      </a:lnTo>
                      <a:close/>
                    </a:path>
                  </a:pathLst>
                </a:custGeom>
                <a:solidFill>
                  <a:schemeClr val="accent5">
                    <a:lumMod val="40000"/>
                    <a:lumOff val="60000"/>
                  </a:schemeClr>
                </a:solidFill>
                <a:ln w="12700">
                  <a:solidFill>
                    <a:schemeClr val="bg1"/>
                  </a:solidFill>
                  <a:round/>
                  <a:headEnd/>
                  <a:tailEnd/>
                </a:ln>
              </p:spPr>
              <p:txBody>
                <a:bodyPr lIns="731520" tIns="44450" rIns="44450" bIns="27432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Project</a:t>
                  </a:r>
                </a:p>
              </p:txBody>
            </p:sp>
          </p:grpSp>
          <p:grpSp>
            <p:nvGrpSpPr>
              <p:cNvPr id="119" name="Group 9">
                <a:extLst>
                  <a:ext uri="{FF2B5EF4-FFF2-40B4-BE49-F238E27FC236}">
                    <a16:creationId xmlns:a16="http://schemas.microsoft.com/office/drawing/2014/main" id="{9CDBAFBA-6B30-4691-9606-F61919D7163E}"/>
                  </a:ext>
                </a:extLst>
              </p:cNvPr>
              <p:cNvGrpSpPr>
                <a:grpSpLocks/>
              </p:cNvGrpSpPr>
              <p:nvPr/>
            </p:nvGrpSpPr>
            <p:grpSpPr bwMode="auto">
              <a:xfrm>
                <a:off x="6091852" y="3352017"/>
                <a:ext cx="1995772" cy="1233468"/>
                <a:chOff x="3354" y="2524"/>
                <a:chExt cx="1154" cy="713"/>
              </a:xfrm>
              <a:solidFill>
                <a:schemeClr val="accent1"/>
              </a:solidFill>
            </p:grpSpPr>
            <p:sp>
              <p:nvSpPr>
                <p:cNvPr id="151" name="Arc 10">
                  <a:extLst>
                    <a:ext uri="{FF2B5EF4-FFF2-40B4-BE49-F238E27FC236}">
                      <a16:creationId xmlns:a16="http://schemas.microsoft.com/office/drawing/2014/main" id="{153ED713-0391-4BC9-B39A-E6C2C02DCE8F}"/>
                    </a:ext>
                  </a:extLst>
                </p:cNvPr>
                <p:cNvSpPr>
                  <a:spLocks/>
                </p:cNvSpPr>
                <p:nvPr/>
              </p:nvSpPr>
              <p:spPr bwMode="auto">
                <a:xfrm>
                  <a:off x="3356" y="2524"/>
                  <a:ext cx="1152" cy="712"/>
                </a:xfrm>
                <a:custGeom>
                  <a:avLst/>
                  <a:gdLst>
                    <a:gd name="T0" fmla="*/ 0 w 21600"/>
                    <a:gd name="T1" fmla="*/ 0 h 13350"/>
                    <a:gd name="T2" fmla="*/ 0 w 21600"/>
                    <a:gd name="T3" fmla="*/ 0 h 13350"/>
                    <a:gd name="T4" fmla="*/ 0 w 21600"/>
                    <a:gd name="T5" fmla="*/ 0 h 13350"/>
                    <a:gd name="T6" fmla="*/ 0 60000 65536"/>
                    <a:gd name="T7" fmla="*/ 0 60000 65536"/>
                    <a:gd name="T8" fmla="*/ 0 60000 65536"/>
                    <a:gd name="T9" fmla="*/ 0 w 21600"/>
                    <a:gd name="T10" fmla="*/ 0 h 13350"/>
                    <a:gd name="T11" fmla="*/ 21600 w 21600"/>
                    <a:gd name="T12" fmla="*/ 13350 h 13350"/>
                  </a:gdLst>
                  <a:ahLst/>
                  <a:cxnLst>
                    <a:cxn ang="T6">
                      <a:pos x="T0" y="T1"/>
                    </a:cxn>
                    <a:cxn ang="T7">
                      <a:pos x="T2" y="T3"/>
                    </a:cxn>
                    <a:cxn ang="T8">
                      <a:pos x="T4" y="T5"/>
                    </a:cxn>
                  </a:cxnLst>
                  <a:rect l="T9" t="T10" r="T11" b="T12"/>
                  <a:pathLst>
                    <a:path w="21600" h="13350" fill="none" extrusionOk="0">
                      <a:moveTo>
                        <a:pt x="20542" y="0"/>
                      </a:moveTo>
                      <a:cubicBezTo>
                        <a:pt x="21243" y="2155"/>
                        <a:pt x="21600" y="4408"/>
                        <a:pt x="21600" y="6675"/>
                      </a:cubicBezTo>
                      <a:cubicBezTo>
                        <a:pt x="21600" y="8941"/>
                        <a:pt x="21243" y="11194"/>
                        <a:pt x="20542" y="13349"/>
                      </a:cubicBezTo>
                    </a:path>
                    <a:path w="21600" h="13350" stroke="0" extrusionOk="0">
                      <a:moveTo>
                        <a:pt x="20542" y="0"/>
                      </a:moveTo>
                      <a:cubicBezTo>
                        <a:pt x="21243" y="2155"/>
                        <a:pt x="21600" y="4408"/>
                        <a:pt x="21600" y="6675"/>
                      </a:cubicBezTo>
                      <a:cubicBezTo>
                        <a:pt x="21600" y="8941"/>
                        <a:pt x="21243" y="11194"/>
                        <a:pt x="20542" y="13349"/>
                      </a:cubicBezTo>
                      <a:lnTo>
                        <a:pt x="0" y="6675"/>
                      </a:lnTo>
                      <a:close/>
                    </a:path>
                  </a:pathLst>
                </a:custGeom>
                <a:grpFill/>
                <a:ln w="12700">
                  <a:solidFill>
                    <a:schemeClr val="bg1"/>
                  </a:solidFill>
                  <a:round/>
                  <a:headEnd/>
                  <a:tailEnd/>
                </a:ln>
              </p:spPr>
              <p:txBody>
                <a:bodyPr lIns="1097280" tIns="4445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Program</a:t>
                  </a:r>
                </a:p>
              </p:txBody>
            </p:sp>
            <p:sp>
              <p:nvSpPr>
                <p:cNvPr id="152" name="Freeform 74">
                  <a:extLst>
                    <a:ext uri="{FF2B5EF4-FFF2-40B4-BE49-F238E27FC236}">
                      <a16:creationId xmlns:a16="http://schemas.microsoft.com/office/drawing/2014/main" id="{C6E3C4D4-A354-45BF-A920-99A0EF129E8F}"/>
                    </a:ext>
                  </a:extLst>
                </p:cNvPr>
                <p:cNvSpPr>
                  <a:spLocks/>
                </p:cNvSpPr>
                <p:nvPr/>
              </p:nvSpPr>
              <p:spPr bwMode="auto">
                <a:xfrm>
                  <a:off x="3356" y="2524"/>
                  <a:ext cx="1097" cy="713"/>
                </a:xfrm>
                <a:custGeom>
                  <a:avLst/>
                  <a:gdLst>
                    <a:gd name="T0" fmla="*/ 1096 w 1097"/>
                    <a:gd name="T1" fmla="*/ 0 h 713"/>
                    <a:gd name="T2" fmla="*/ 0 w 1097"/>
                    <a:gd name="T3" fmla="*/ 356 h 713"/>
                    <a:gd name="T4" fmla="*/ 1096 w 1097"/>
                    <a:gd name="T5" fmla="*/ 712 h 713"/>
                    <a:gd name="T6" fmla="*/ 0 60000 65536"/>
                    <a:gd name="T7" fmla="*/ 0 60000 65536"/>
                    <a:gd name="T8" fmla="*/ 0 60000 65536"/>
                    <a:gd name="T9" fmla="*/ 0 w 1097"/>
                    <a:gd name="T10" fmla="*/ 0 h 713"/>
                    <a:gd name="T11" fmla="*/ 1097 w 1097"/>
                    <a:gd name="T12" fmla="*/ 713 h 713"/>
                  </a:gdLst>
                  <a:ahLst/>
                  <a:cxnLst>
                    <a:cxn ang="T6">
                      <a:pos x="T0" y="T1"/>
                    </a:cxn>
                    <a:cxn ang="T7">
                      <a:pos x="T2" y="T3"/>
                    </a:cxn>
                    <a:cxn ang="T8">
                      <a:pos x="T4" y="T5"/>
                    </a:cxn>
                  </a:cxnLst>
                  <a:rect l="T9" t="T10" r="T11" b="T12"/>
                  <a:pathLst>
                    <a:path w="1097" h="713">
                      <a:moveTo>
                        <a:pt x="1096" y="0"/>
                      </a:moveTo>
                      <a:lnTo>
                        <a:pt x="0" y="356"/>
                      </a:lnTo>
                      <a:lnTo>
                        <a:pt x="1096" y="712"/>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53" name="Arc 10">
                  <a:extLst>
                    <a:ext uri="{FF2B5EF4-FFF2-40B4-BE49-F238E27FC236}">
                      <a16:creationId xmlns:a16="http://schemas.microsoft.com/office/drawing/2014/main" id="{97F0C2B7-18A8-4582-8276-81ED60F56CEC}"/>
                    </a:ext>
                  </a:extLst>
                </p:cNvPr>
                <p:cNvSpPr>
                  <a:spLocks/>
                </p:cNvSpPr>
                <p:nvPr/>
              </p:nvSpPr>
              <p:spPr bwMode="auto">
                <a:xfrm>
                  <a:off x="3354" y="2524"/>
                  <a:ext cx="1152" cy="712"/>
                </a:xfrm>
                <a:custGeom>
                  <a:avLst/>
                  <a:gdLst>
                    <a:gd name="T0" fmla="*/ 0 w 21600"/>
                    <a:gd name="T1" fmla="*/ 0 h 13350"/>
                    <a:gd name="T2" fmla="*/ 0 w 21600"/>
                    <a:gd name="T3" fmla="*/ 0 h 13350"/>
                    <a:gd name="T4" fmla="*/ 0 w 21600"/>
                    <a:gd name="T5" fmla="*/ 0 h 13350"/>
                    <a:gd name="T6" fmla="*/ 0 60000 65536"/>
                    <a:gd name="T7" fmla="*/ 0 60000 65536"/>
                    <a:gd name="T8" fmla="*/ 0 60000 65536"/>
                    <a:gd name="T9" fmla="*/ 0 w 21600"/>
                    <a:gd name="T10" fmla="*/ 0 h 13350"/>
                    <a:gd name="T11" fmla="*/ 21600 w 21600"/>
                    <a:gd name="T12" fmla="*/ 13350 h 13350"/>
                  </a:gdLst>
                  <a:ahLst/>
                  <a:cxnLst>
                    <a:cxn ang="T6">
                      <a:pos x="T0" y="T1"/>
                    </a:cxn>
                    <a:cxn ang="T7">
                      <a:pos x="T2" y="T3"/>
                    </a:cxn>
                    <a:cxn ang="T8">
                      <a:pos x="T4" y="T5"/>
                    </a:cxn>
                  </a:cxnLst>
                  <a:rect l="T9" t="T10" r="T11" b="T12"/>
                  <a:pathLst>
                    <a:path w="21600" h="13350" fill="none" extrusionOk="0">
                      <a:moveTo>
                        <a:pt x="20542" y="0"/>
                      </a:moveTo>
                      <a:cubicBezTo>
                        <a:pt x="21243" y="2155"/>
                        <a:pt x="21600" y="4408"/>
                        <a:pt x="21600" y="6675"/>
                      </a:cubicBezTo>
                      <a:cubicBezTo>
                        <a:pt x="21600" y="8941"/>
                        <a:pt x="21243" y="11194"/>
                        <a:pt x="20542" y="13349"/>
                      </a:cubicBezTo>
                    </a:path>
                    <a:path w="21600" h="13350" stroke="0" extrusionOk="0">
                      <a:moveTo>
                        <a:pt x="20542" y="0"/>
                      </a:moveTo>
                      <a:cubicBezTo>
                        <a:pt x="21243" y="2155"/>
                        <a:pt x="21600" y="4408"/>
                        <a:pt x="21600" y="6675"/>
                      </a:cubicBezTo>
                      <a:cubicBezTo>
                        <a:pt x="21600" y="8941"/>
                        <a:pt x="21243" y="11194"/>
                        <a:pt x="20542" y="13349"/>
                      </a:cubicBezTo>
                      <a:lnTo>
                        <a:pt x="0" y="6675"/>
                      </a:lnTo>
                      <a:close/>
                    </a:path>
                  </a:pathLst>
                </a:custGeom>
                <a:solidFill>
                  <a:schemeClr val="accent5">
                    <a:lumMod val="40000"/>
                    <a:lumOff val="60000"/>
                  </a:schemeClr>
                </a:solidFill>
                <a:ln w="12700">
                  <a:solidFill>
                    <a:schemeClr val="bg1"/>
                  </a:solidFill>
                  <a:round/>
                  <a:headEnd/>
                  <a:tailEnd/>
                </a:ln>
              </p:spPr>
              <p:txBody>
                <a:bodyPr lIns="1097280" tIns="4445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 Organizational Unit*</a:t>
                  </a:r>
                </a:p>
              </p:txBody>
            </p:sp>
          </p:grpSp>
          <p:grpSp>
            <p:nvGrpSpPr>
              <p:cNvPr id="121" name="Group 12">
                <a:extLst>
                  <a:ext uri="{FF2B5EF4-FFF2-40B4-BE49-F238E27FC236}">
                    <a16:creationId xmlns:a16="http://schemas.microsoft.com/office/drawing/2014/main" id="{FAD230C1-A6C9-45D1-BED8-704B8C53369B}"/>
                  </a:ext>
                </a:extLst>
              </p:cNvPr>
              <p:cNvGrpSpPr>
                <a:grpSpLocks/>
              </p:cNvGrpSpPr>
              <p:nvPr/>
            </p:nvGrpSpPr>
            <p:grpSpPr bwMode="auto">
              <a:xfrm>
                <a:off x="6091852" y="3967371"/>
                <a:ext cx="1900571" cy="1612890"/>
                <a:chOff x="3354" y="2880"/>
                <a:chExt cx="1099" cy="933"/>
              </a:xfrm>
              <a:solidFill>
                <a:schemeClr val="accent1"/>
              </a:solidFill>
            </p:grpSpPr>
            <p:sp>
              <p:nvSpPr>
                <p:cNvPr id="148" name="Arc 13">
                  <a:extLst>
                    <a:ext uri="{FF2B5EF4-FFF2-40B4-BE49-F238E27FC236}">
                      <a16:creationId xmlns:a16="http://schemas.microsoft.com/office/drawing/2014/main" id="{8A9338A7-B820-4086-935A-E475342F8680}"/>
                    </a:ext>
                  </a:extLst>
                </p:cNvPr>
                <p:cNvSpPr>
                  <a:spLocks/>
                </p:cNvSpPr>
                <p:nvPr/>
              </p:nvSpPr>
              <p:spPr bwMode="auto">
                <a:xfrm>
                  <a:off x="3356" y="2880"/>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20542" y="6674"/>
                      </a:moveTo>
                      <a:cubicBezTo>
                        <a:pt x="19133" y="11013"/>
                        <a:pt x="16386" y="14793"/>
                        <a:pt x="12695" y="17474"/>
                      </a:cubicBezTo>
                    </a:path>
                    <a:path w="20543" h="17475" stroke="0" extrusionOk="0">
                      <a:moveTo>
                        <a:pt x="20542" y="6674"/>
                      </a:moveTo>
                      <a:cubicBezTo>
                        <a:pt x="19133" y="11013"/>
                        <a:pt x="16386" y="14793"/>
                        <a:pt x="12695" y="17474"/>
                      </a:cubicBezTo>
                      <a:lnTo>
                        <a:pt x="0" y="0"/>
                      </a:lnTo>
                      <a:close/>
                    </a:path>
                  </a:pathLst>
                </a:custGeom>
                <a:grpFill/>
                <a:ln w="12700">
                  <a:solidFill>
                    <a:schemeClr val="bg1"/>
                  </a:solidFill>
                  <a:round/>
                  <a:headEnd/>
                  <a:tailEnd/>
                </a:ln>
              </p:spPr>
              <p:txBody>
                <a:bodyPr lIns="731520" tIns="18288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Account</a:t>
                  </a:r>
                </a:p>
              </p:txBody>
            </p:sp>
            <p:sp>
              <p:nvSpPr>
                <p:cNvPr id="149" name="Freeform 72">
                  <a:extLst>
                    <a:ext uri="{FF2B5EF4-FFF2-40B4-BE49-F238E27FC236}">
                      <a16:creationId xmlns:a16="http://schemas.microsoft.com/office/drawing/2014/main" id="{71812339-52C0-4D4F-BAAA-F19FE6DCDB48}"/>
                    </a:ext>
                  </a:extLst>
                </p:cNvPr>
                <p:cNvSpPr>
                  <a:spLocks/>
                </p:cNvSpPr>
                <p:nvPr/>
              </p:nvSpPr>
              <p:spPr bwMode="auto">
                <a:xfrm>
                  <a:off x="3356" y="2880"/>
                  <a:ext cx="1097" cy="933"/>
                </a:xfrm>
                <a:custGeom>
                  <a:avLst/>
                  <a:gdLst>
                    <a:gd name="T0" fmla="*/ 1096 w 1097"/>
                    <a:gd name="T1" fmla="*/ 356 h 933"/>
                    <a:gd name="T2" fmla="*/ 0 w 1097"/>
                    <a:gd name="T3" fmla="*/ 0 h 933"/>
                    <a:gd name="T4" fmla="*/ 677 w 1097"/>
                    <a:gd name="T5" fmla="*/ 932 h 933"/>
                    <a:gd name="T6" fmla="*/ 0 60000 65536"/>
                    <a:gd name="T7" fmla="*/ 0 60000 65536"/>
                    <a:gd name="T8" fmla="*/ 0 60000 65536"/>
                    <a:gd name="T9" fmla="*/ 0 w 1097"/>
                    <a:gd name="T10" fmla="*/ 0 h 933"/>
                    <a:gd name="T11" fmla="*/ 1097 w 1097"/>
                    <a:gd name="T12" fmla="*/ 933 h 933"/>
                  </a:gdLst>
                  <a:ahLst/>
                  <a:cxnLst>
                    <a:cxn ang="T6">
                      <a:pos x="T0" y="T1"/>
                    </a:cxn>
                    <a:cxn ang="T7">
                      <a:pos x="T2" y="T3"/>
                    </a:cxn>
                    <a:cxn ang="T8">
                      <a:pos x="T4" y="T5"/>
                    </a:cxn>
                  </a:cxnLst>
                  <a:rect l="T9" t="T10" r="T11" b="T12"/>
                  <a:pathLst>
                    <a:path w="1097" h="933">
                      <a:moveTo>
                        <a:pt x="1096" y="356"/>
                      </a:moveTo>
                      <a:lnTo>
                        <a:pt x="0" y="0"/>
                      </a:lnTo>
                      <a:lnTo>
                        <a:pt x="677" y="932"/>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50" name="Arc 13">
                  <a:extLst>
                    <a:ext uri="{FF2B5EF4-FFF2-40B4-BE49-F238E27FC236}">
                      <a16:creationId xmlns:a16="http://schemas.microsoft.com/office/drawing/2014/main" id="{8040C4BD-0DB3-4452-AC41-838B942ED564}"/>
                    </a:ext>
                  </a:extLst>
                </p:cNvPr>
                <p:cNvSpPr>
                  <a:spLocks/>
                </p:cNvSpPr>
                <p:nvPr/>
              </p:nvSpPr>
              <p:spPr bwMode="auto">
                <a:xfrm>
                  <a:off x="3354" y="2880"/>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20542" y="6674"/>
                      </a:moveTo>
                      <a:cubicBezTo>
                        <a:pt x="19133" y="11013"/>
                        <a:pt x="16386" y="14793"/>
                        <a:pt x="12695" y="17474"/>
                      </a:cubicBezTo>
                    </a:path>
                    <a:path w="20543" h="17475" stroke="0" extrusionOk="0">
                      <a:moveTo>
                        <a:pt x="20542" y="6674"/>
                      </a:moveTo>
                      <a:cubicBezTo>
                        <a:pt x="19133" y="11013"/>
                        <a:pt x="16386" y="14793"/>
                        <a:pt x="12695" y="17474"/>
                      </a:cubicBezTo>
                      <a:lnTo>
                        <a:pt x="0" y="0"/>
                      </a:lnTo>
                      <a:close/>
                    </a:path>
                  </a:pathLst>
                </a:custGeom>
                <a:solidFill>
                  <a:schemeClr val="accent5">
                    <a:lumMod val="40000"/>
                    <a:lumOff val="60000"/>
                  </a:schemeClr>
                </a:solidFill>
                <a:ln w="12700">
                  <a:solidFill>
                    <a:schemeClr val="bg1"/>
                  </a:solidFill>
                  <a:round/>
                  <a:headEnd/>
                  <a:tailEnd/>
                </a:ln>
              </p:spPr>
              <p:txBody>
                <a:bodyPr lIns="731520" tIns="18288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Fund*</a:t>
                  </a:r>
                </a:p>
              </p:txBody>
            </p:sp>
          </p:grpSp>
          <p:grpSp>
            <p:nvGrpSpPr>
              <p:cNvPr id="122" name="Group 15">
                <a:extLst>
                  <a:ext uri="{FF2B5EF4-FFF2-40B4-BE49-F238E27FC236}">
                    <a16:creationId xmlns:a16="http://schemas.microsoft.com/office/drawing/2014/main" id="{5645E52D-C35A-4732-8A07-AE2190311CE1}"/>
                  </a:ext>
                </a:extLst>
              </p:cNvPr>
              <p:cNvGrpSpPr>
                <a:grpSpLocks/>
              </p:cNvGrpSpPr>
              <p:nvPr/>
            </p:nvGrpSpPr>
            <p:grpSpPr bwMode="auto">
              <a:xfrm>
                <a:off x="6091849" y="3967371"/>
                <a:ext cx="1177604" cy="1993692"/>
                <a:chOff x="3354" y="2880"/>
                <a:chExt cx="680" cy="1153"/>
              </a:xfrm>
              <a:solidFill>
                <a:schemeClr val="accent1"/>
              </a:solidFill>
            </p:grpSpPr>
            <p:sp>
              <p:nvSpPr>
                <p:cNvPr id="145" name="Arc 16">
                  <a:extLst>
                    <a:ext uri="{FF2B5EF4-FFF2-40B4-BE49-F238E27FC236}">
                      <a16:creationId xmlns:a16="http://schemas.microsoft.com/office/drawing/2014/main" id="{749D22B3-88B1-4920-8B25-6370B78B63EF}"/>
                    </a:ext>
                  </a:extLst>
                </p:cNvPr>
                <p:cNvSpPr>
                  <a:spLocks/>
                </p:cNvSpPr>
                <p:nvPr/>
              </p:nvSpPr>
              <p:spPr bwMode="auto">
                <a:xfrm>
                  <a:off x="3356" y="2880"/>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2695" y="17474"/>
                      </a:moveTo>
                      <a:cubicBezTo>
                        <a:pt x="9005" y="20155"/>
                        <a:pt x="4561" y="21599"/>
                        <a:pt x="0" y="21600"/>
                      </a:cubicBezTo>
                    </a:path>
                    <a:path w="12696" h="21600" stroke="0" extrusionOk="0">
                      <a:moveTo>
                        <a:pt x="12695" y="17474"/>
                      </a:moveTo>
                      <a:cubicBezTo>
                        <a:pt x="9005" y="20155"/>
                        <a:pt x="4561" y="21599"/>
                        <a:pt x="0" y="21600"/>
                      </a:cubicBezTo>
                      <a:lnTo>
                        <a:pt x="0" y="0"/>
                      </a:lnTo>
                      <a:close/>
                    </a:path>
                  </a:pathLst>
                </a:custGeom>
                <a:grpFill/>
                <a:ln w="12700">
                  <a:solidFill>
                    <a:schemeClr val="bg1"/>
                  </a:solidFill>
                  <a:round/>
                  <a:headEnd/>
                  <a:tailEnd/>
                </a:ln>
              </p:spPr>
              <p:txBody>
                <a:bodyPr lIns="44450" tIns="1005840" rIns="27432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Project</a:t>
                  </a:r>
                </a:p>
              </p:txBody>
            </p:sp>
            <p:sp>
              <p:nvSpPr>
                <p:cNvPr id="146" name="Freeform 70">
                  <a:extLst>
                    <a:ext uri="{FF2B5EF4-FFF2-40B4-BE49-F238E27FC236}">
                      <a16:creationId xmlns:a16="http://schemas.microsoft.com/office/drawing/2014/main" id="{85CD883D-936E-427C-9043-8415D372F015}"/>
                    </a:ext>
                  </a:extLst>
                </p:cNvPr>
                <p:cNvSpPr>
                  <a:spLocks/>
                </p:cNvSpPr>
                <p:nvPr/>
              </p:nvSpPr>
              <p:spPr bwMode="auto">
                <a:xfrm>
                  <a:off x="3356" y="2880"/>
                  <a:ext cx="678" cy="1153"/>
                </a:xfrm>
                <a:custGeom>
                  <a:avLst/>
                  <a:gdLst>
                    <a:gd name="T0" fmla="*/ 677 w 678"/>
                    <a:gd name="T1" fmla="*/ 932 h 1153"/>
                    <a:gd name="T2" fmla="*/ 0 w 678"/>
                    <a:gd name="T3" fmla="*/ 0 h 1153"/>
                    <a:gd name="T4" fmla="*/ 0 w 678"/>
                    <a:gd name="T5" fmla="*/ 1152 h 1153"/>
                    <a:gd name="T6" fmla="*/ 0 60000 65536"/>
                    <a:gd name="T7" fmla="*/ 0 60000 65536"/>
                    <a:gd name="T8" fmla="*/ 0 60000 65536"/>
                    <a:gd name="T9" fmla="*/ 0 w 678"/>
                    <a:gd name="T10" fmla="*/ 0 h 1153"/>
                    <a:gd name="T11" fmla="*/ 678 w 678"/>
                    <a:gd name="T12" fmla="*/ 1153 h 1153"/>
                  </a:gdLst>
                  <a:ahLst/>
                  <a:cxnLst>
                    <a:cxn ang="T6">
                      <a:pos x="T0" y="T1"/>
                    </a:cxn>
                    <a:cxn ang="T7">
                      <a:pos x="T2" y="T3"/>
                    </a:cxn>
                    <a:cxn ang="T8">
                      <a:pos x="T4" y="T5"/>
                    </a:cxn>
                  </a:cxnLst>
                  <a:rect l="T9" t="T10" r="T11" b="T12"/>
                  <a:pathLst>
                    <a:path w="678" h="1153">
                      <a:moveTo>
                        <a:pt x="677" y="932"/>
                      </a:moveTo>
                      <a:lnTo>
                        <a:pt x="0" y="0"/>
                      </a:lnTo>
                      <a:lnTo>
                        <a:pt x="0" y="1152"/>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47" name="Arc 16">
                  <a:extLst>
                    <a:ext uri="{FF2B5EF4-FFF2-40B4-BE49-F238E27FC236}">
                      <a16:creationId xmlns:a16="http://schemas.microsoft.com/office/drawing/2014/main" id="{932B57E2-2461-4C21-B8D7-5B55C5BA572A}"/>
                    </a:ext>
                  </a:extLst>
                </p:cNvPr>
                <p:cNvSpPr>
                  <a:spLocks/>
                </p:cNvSpPr>
                <p:nvPr/>
              </p:nvSpPr>
              <p:spPr bwMode="auto">
                <a:xfrm>
                  <a:off x="3354" y="2880"/>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2695" y="17474"/>
                      </a:moveTo>
                      <a:cubicBezTo>
                        <a:pt x="9005" y="20155"/>
                        <a:pt x="4561" y="21599"/>
                        <a:pt x="0" y="21600"/>
                      </a:cubicBezTo>
                    </a:path>
                    <a:path w="12696" h="21600" stroke="0" extrusionOk="0">
                      <a:moveTo>
                        <a:pt x="12695" y="17474"/>
                      </a:moveTo>
                      <a:cubicBezTo>
                        <a:pt x="9005" y="20155"/>
                        <a:pt x="4561" y="21599"/>
                        <a:pt x="0" y="21600"/>
                      </a:cubicBezTo>
                      <a:lnTo>
                        <a:pt x="0" y="0"/>
                      </a:lnTo>
                      <a:close/>
                    </a:path>
                  </a:pathLst>
                </a:custGeom>
                <a:solidFill>
                  <a:schemeClr val="accent5">
                    <a:lumMod val="40000"/>
                    <a:lumOff val="60000"/>
                  </a:schemeClr>
                </a:solidFill>
                <a:ln w="12700">
                  <a:solidFill>
                    <a:schemeClr val="bg1"/>
                  </a:solidFill>
                  <a:round/>
                  <a:headEnd/>
                  <a:tailEnd/>
                </a:ln>
              </p:spPr>
              <p:txBody>
                <a:bodyPr lIns="44450" tIns="1005840" rIns="27432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Program</a:t>
                  </a:r>
                </a:p>
              </p:txBody>
            </p:sp>
          </p:grpSp>
          <p:grpSp>
            <p:nvGrpSpPr>
              <p:cNvPr id="125" name="Group 18">
                <a:extLst>
                  <a:ext uri="{FF2B5EF4-FFF2-40B4-BE49-F238E27FC236}">
                    <a16:creationId xmlns:a16="http://schemas.microsoft.com/office/drawing/2014/main" id="{308C4F78-99A4-4C9E-B3CB-454D04282FAF}"/>
                  </a:ext>
                </a:extLst>
              </p:cNvPr>
              <p:cNvGrpSpPr>
                <a:grpSpLocks/>
              </p:cNvGrpSpPr>
              <p:nvPr/>
            </p:nvGrpSpPr>
            <p:grpSpPr bwMode="auto">
              <a:xfrm>
                <a:off x="4921854" y="3967371"/>
                <a:ext cx="1174836" cy="1993692"/>
                <a:chOff x="2677" y="2880"/>
                <a:chExt cx="680" cy="1153"/>
              </a:xfrm>
              <a:solidFill>
                <a:schemeClr val="accent1"/>
              </a:solidFill>
            </p:grpSpPr>
            <p:sp>
              <p:nvSpPr>
                <p:cNvPr id="142" name="Arc 19">
                  <a:extLst>
                    <a:ext uri="{FF2B5EF4-FFF2-40B4-BE49-F238E27FC236}">
                      <a16:creationId xmlns:a16="http://schemas.microsoft.com/office/drawing/2014/main" id="{303C9CBE-47DD-41ED-87E7-996352BF8826}"/>
                    </a:ext>
                  </a:extLst>
                </p:cNvPr>
                <p:cNvSpPr>
                  <a:spLocks/>
                </p:cNvSpPr>
                <p:nvPr/>
              </p:nvSpPr>
              <p:spPr bwMode="auto">
                <a:xfrm>
                  <a:off x="2679" y="2880"/>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2696" y="21600"/>
                      </a:moveTo>
                      <a:cubicBezTo>
                        <a:pt x="8134" y="21600"/>
                        <a:pt x="3690" y="20155"/>
                        <a:pt x="0" y="17474"/>
                      </a:cubicBezTo>
                    </a:path>
                    <a:path w="12696" h="21600" stroke="0" extrusionOk="0">
                      <a:moveTo>
                        <a:pt x="12696" y="21600"/>
                      </a:moveTo>
                      <a:cubicBezTo>
                        <a:pt x="8134" y="21600"/>
                        <a:pt x="3690" y="20155"/>
                        <a:pt x="0" y="17474"/>
                      </a:cubicBezTo>
                      <a:lnTo>
                        <a:pt x="12696" y="0"/>
                      </a:lnTo>
                      <a:close/>
                    </a:path>
                  </a:pathLst>
                </a:custGeom>
                <a:grpFill/>
                <a:ln w="12700">
                  <a:solidFill>
                    <a:schemeClr val="bg1"/>
                  </a:solidFill>
                  <a:round/>
                  <a:headEnd/>
                  <a:tailEnd/>
                </a:ln>
              </p:spPr>
              <p:txBody>
                <a:bodyPr lIns="274320" tIns="100584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Funding Source</a:t>
                  </a:r>
                </a:p>
              </p:txBody>
            </p:sp>
            <p:sp>
              <p:nvSpPr>
                <p:cNvPr id="143" name="Freeform 68">
                  <a:extLst>
                    <a:ext uri="{FF2B5EF4-FFF2-40B4-BE49-F238E27FC236}">
                      <a16:creationId xmlns:a16="http://schemas.microsoft.com/office/drawing/2014/main" id="{B1F1A1C9-0D31-405D-85F0-ADE8D8B9F5D5}"/>
                    </a:ext>
                  </a:extLst>
                </p:cNvPr>
                <p:cNvSpPr>
                  <a:spLocks/>
                </p:cNvSpPr>
                <p:nvPr/>
              </p:nvSpPr>
              <p:spPr bwMode="auto">
                <a:xfrm>
                  <a:off x="2679" y="2880"/>
                  <a:ext cx="678" cy="1153"/>
                </a:xfrm>
                <a:custGeom>
                  <a:avLst/>
                  <a:gdLst>
                    <a:gd name="T0" fmla="*/ 677 w 678"/>
                    <a:gd name="T1" fmla="*/ 1152 h 1153"/>
                    <a:gd name="T2" fmla="*/ 677 w 678"/>
                    <a:gd name="T3" fmla="*/ 0 h 1153"/>
                    <a:gd name="T4" fmla="*/ 0 w 678"/>
                    <a:gd name="T5" fmla="*/ 932 h 1153"/>
                    <a:gd name="T6" fmla="*/ 0 60000 65536"/>
                    <a:gd name="T7" fmla="*/ 0 60000 65536"/>
                    <a:gd name="T8" fmla="*/ 0 60000 65536"/>
                    <a:gd name="T9" fmla="*/ 0 w 678"/>
                    <a:gd name="T10" fmla="*/ 0 h 1153"/>
                    <a:gd name="T11" fmla="*/ 678 w 678"/>
                    <a:gd name="T12" fmla="*/ 1153 h 1153"/>
                  </a:gdLst>
                  <a:ahLst/>
                  <a:cxnLst>
                    <a:cxn ang="T6">
                      <a:pos x="T0" y="T1"/>
                    </a:cxn>
                    <a:cxn ang="T7">
                      <a:pos x="T2" y="T3"/>
                    </a:cxn>
                    <a:cxn ang="T8">
                      <a:pos x="T4" y="T5"/>
                    </a:cxn>
                  </a:cxnLst>
                  <a:rect l="T9" t="T10" r="T11" b="T12"/>
                  <a:pathLst>
                    <a:path w="678" h="1153">
                      <a:moveTo>
                        <a:pt x="677" y="1152"/>
                      </a:moveTo>
                      <a:lnTo>
                        <a:pt x="677" y="0"/>
                      </a:lnTo>
                      <a:lnTo>
                        <a:pt x="0" y="932"/>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44" name="Arc 19">
                  <a:extLst>
                    <a:ext uri="{FF2B5EF4-FFF2-40B4-BE49-F238E27FC236}">
                      <a16:creationId xmlns:a16="http://schemas.microsoft.com/office/drawing/2014/main" id="{E4615898-A1BC-44F1-A9D7-16C37FDA4F5E}"/>
                    </a:ext>
                  </a:extLst>
                </p:cNvPr>
                <p:cNvSpPr>
                  <a:spLocks/>
                </p:cNvSpPr>
                <p:nvPr/>
              </p:nvSpPr>
              <p:spPr bwMode="auto">
                <a:xfrm>
                  <a:off x="2677" y="2880"/>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2696" y="21600"/>
                      </a:moveTo>
                      <a:cubicBezTo>
                        <a:pt x="8134" y="21600"/>
                        <a:pt x="3690" y="20155"/>
                        <a:pt x="0" y="17474"/>
                      </a:cubicBezTo>
                    </a:path>
                    <a:path w="12696" h="21600" stroke="0" extrusionOk="0">
                      <a:moveTo>
                        <a:pt x="12696" y="21600"/>
                      </a:moveTo>
                      <a:cubicBezTo>
                        <a:pt x="8134" y="21600"/>
                        <a:pt x="3690" y="20155"/>
                        <a:pt x="0" y="17474"/>
                      </a:cubicBezTo>
                      <a:lnTo>
                        <a:pt x="12696" y="0"/>
                      </a:lnTo>
                      <a:close/>
                    </a:path>
                  </a:pathLst>
                </a:custGeom>
                <a:solidFill>
                  <a:srgbClr val="002060"/>
                </a:solidFill>
                <a:ln w="12700">
                  <a:solidFill>
                    <a:schemeClr val="bg1"/>
                  </a:solidFill>
                  <a:round/>
                  <a:headEnd/>
                  <a:tailEnd/>
                </a:ln>
              </p:spPr>
              <p:txBody>
                <a:bodyPr lIns="274320" tIns="100584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Account*</a:t>
                  </a:r>
                </a:p>
              </p:txBody>
            </p:sp>
          </p:grpSp>
          <p:grpSp>
            <p:nvGrpSpPr>
              <p:cNvPr id="126" name="Group 21">
                <a:extLst>
                  <a:ext uri="{FF2B5EF4-FFF2-40B4-BE49-F238E27FC236}">
                    <a16:creationId xmlns:a16="http://schemas.microsoft.com/office/drawing/2014/main" id="{05FF09F4-9381-489B-8D1A-38851ABDAF4E}"/>
                  </a:ext>
                </a:extLst>
              </p:cNvPr>
              <p:cNvGrpSpPr>
                <a:grpSpLocks/>
              </p:cNvGrpSpPr>
              <p:nvPr/>
            </p:nvGrpSpPr>
            <p:grpSpPr bwMode="auto">
              <a:xfrm>
                <a:off x="4200958" y="3967371"/>
                <a:ext cx="1895732" cy="1612890"/>
                <a:chOff x="2260" y="2880"/>
                <a:chExt cx="1097" cy="933"/>
              </a:xfrm>
              <a:solidFill>
                <a:schemeClr val="accent1"/>
              </a:solidFill>
            </p:grpSpPr>
            <p:sp>
              <p:nvSpPr>
                <p:cNvPr id="140" name="Arc 22">
                  <a:extLst>
                    <a:ext uri="{FF2B5EF4-FFF2-40B4-BE49-F238E27FC236}">
                      <a16:creationId xmlns:a16="http://schemas.microsoft.com/office/drawing/2014/main" id="{DBEDB324-F424-4022-81AE-7663C0B7D7E9}"/>
                    </a:ext>
                  </a:extLst>
                </p:cNvPr>
                <p:cNvSpPr>
                  <a:spLocks/>
                </p:cNvSpPr>
                <p:nvPr/>
              </p:nvSpPr>
              <p:spPr bwMode="auto">
                <a:xfrm>
                  <a:off x="2260" y="2880"/>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7847" y="17474"/>
                      </a:moveTo>
                      <a:cubicBezTo>
                        <a:pt x="4156" y="14793"/>
                        <a:pt x="1409" y="11013"/>
                        <a:pt x="0" y="6674"/>
                      </a:cubicBezTo>
                    </a:path>
                    <a:path w="20543" h="17475" stroke="0" extrusionOk="0">
                      <a:moveTo>
                        <a:pt x="7847" y="17474"/>
                      </a:moveTo>
                      <a:cubicBezTo>
                        <a:pt x="4156" y="14793"/>
                        <a:pt x="1409" y="11013"/>
                        <a:pt x="0" y="6674"/>
                      </a:cubicBezTo>
                      <a:lnTo>
                        <a:pt x="20543" y="0"/>
                      </a:lnTo>
                      <a:close/>
                    </a:path>
                  </a:pathLst>
                </a:custGeom>
                <a:solidFill>
                  <a:schemeClr val="accent5">
                    <a:lumMod val="40000"/>
                    <a:lumOff val="60000"/>
                  </a:schemeClr>
                </a:solidFill>
                <a:ln w="12700">
                  <a:solidFill>
                    <a:schemeClr val="bg1"/>
                  </a:solidFill>
                  <a:round/>
                  <a:headEnd/>
                  <a:tailEnd/>
                </a:ln>
              </p:spPr>
              <p:txBody>
                <a:bodyPr lIns="45720" tIns="182880" rIns="731520" bIns="4572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Location</a:t>
                  </a:r>
                </a:p>
              </p:txBody>
            </p:sp>
            <p:sp>
              <p:nvSpPr>
                <p:cNvPr id="141" name="Freeform 66">
                  <a:extLst>
                    <a:ext uri="{FF2B5EF4-FFF2-40B4-BE49-F238E27FC236}">
                      <a16:creationId xmlns:a16="http://schemas.microsoft.com/office/drawing/2014/main" id="{207BFAF8-9FAC-4ED6-9B71-7FF4E4D0A898}"/>
                    </a:ext>
                  </a:extLst>
                </p:cNvPr>
                <p:cNvSpPr>
                  <a:spLocks/>
                </p:cNvSpPr>
                <p:nvPr/>
              </p:nvSpPr>
              <p:spPr bwMode="auto">
                <a:xfrm>
                  <a:off x="2260" y="2880"/>
                  <a:ext cx="1097" cy="933"/>
                </a:xfrm>
                <a:custGeom>
                  <a:avLst/>
                  <a:gdLst>
                    <a:gd name="T0" fmla="*/ 419 w 1097"/>
                    <a:gd name="T1" fmla="*/ 932 h 933"/>
                    <a:gd name="T2" fmla="*/ 1096 w 1097"/>
                    <a:gd name="T3" fmla="*/ 0 h 933"/>
                    <a:gd name="T4" fmla="*/ 0 w 1097"/>
                    <a:gd name="T5" fmla="*/ 356 h 933"/>
                    <a:gd name="T6" fmla="*/ 0 60000 65536"/>
                    <a:gd name="T7" fmla="*/ 0 60000 65536"/>
                    <a:gd name="T8" fmla="*/ 0 60000 65536"/>
                    <a:gd name="T9" fmla="*/ 0 w 1097"/>
                    <a:gd name="T10" fmla="*/ 0 h 933"/>
                    <a:gd name="T11" fmla="*/ 1097 w 1097"/>
                    <a:gd name="T12" fmla="*/ 933 h 933"/>
                  </a:gdLst>
                  <a:ahLst/>
                  <a:cxnLst>
                    <a:cxn ang="T6">
                      <a:pos x="T0" y="T1"/>
                    </a:cxn>
                    <a:cxn ang="T7">
                      <a:pos x="T2" y="T3"/>
                    </a:cxn>
                    <a:cxn ang="T8">
                      <a:pos x="T4" y="T5"/>
                    </a:cxn>
                  </a:cxnLst>
                  <a:rect l="T9" t="T10" r="T11" b="T12"/>
                  <a:pathLst>
                    <a:path w="1097" h="933">
                      <a:moveTo>
                        <a:pt x="419" y="932"/>
                      </a:moveTo>
                      <a:lnTo>
                        <a:pt x="1096" y="0"/>
                      </a:lnTo>
                      <a:lnTo>
                        <a:pt x="0" y="356"/>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grpSp>
          <p:grpSp>
            <p:nvGrpSpPr>
              <p:cNvPr id="127" name="Group 24">
                <a:extLst>
                  <a:ext uri="{FF2B5EF4-FFF2-40B4-BE49-F238E27FC236}">
                    <a16:creationId xmlns:a16="http://schemas.microsoft.com/office/drawing/2014/main" id="{22E4A575-A2E6-44FF-9E25-F9C4F9832C73}"/>
                  </a:ext>
                </a:extLst>
              </p:cNvPr>
              <p:cNvGrpSpPr>
                <a:grpSpLocks/>
              </p:cNvGrpSpPr>
              <p:nvPr/>
            </p:nvGrpSpPr>
            <p:grpSpPr bwMode="auto">
              <a:xfrm>
                <a:off x="4104379" y="3352017"/>
                <a:ext cx="1992313" cy="1233468"/>
                <a:chOff x="2204" y="2524"/>
                <a:chExt cx="1153" cy="713"/>
              </a:xfrm>
              <a:solidFill>
                <a:schemeClr val="accent1"/>
              </a:solidFill>
            </p:grpSpPr>
            <p:sp>
              <p:nvSpPr>
                <p:cNvPr id="138" name="Arc 25">
                  <a:extLst>
                    <a:ext uri="{FF2B5EF4-FFF2-40B4-BE49-F238E27FC236}">
                      <a16:creationId xmlns:a16="http://schemas.microsoft.com/office/drawing/2014/main" id="{6FAFDFA2-739F-4220-ABE0-31C0701F4BED}"/>
                    </a:ext>
                  </a:extLst>
                </p:cNvPr>
                <p:cNvSpPr>
                  <a:spLocks/>
                </p:cNvSpPr>
                <p:nvPr/>
              </p:nvSpPr>
              <p:spPr bwMode="auto">
                <a:xfrm>
                  <a:off x="2204" y="2524"/>
                  <a:ext cx="1152" cy="712"/>
                </a:xfrm>
                <a:custGeom>
                  <a:avLst/>
                  <a:gdLst>
                    <a:gd name="T0" fmla="*/ 0 w 21600"/>
                    <a:gd name="T1" fmla="*/ 0 h 13350"/>
                    <a:gd name="T2" fmla="*/ 0 w 21600"/>
                    <a:gd name="T3" fmla="*/ 0 h 13350"/>
                    <a:gd name="T4" fmla="*/ 0 w 21600"/>
                    <a:gd name="T5" fmla="*/ 0 h 13350"/>
                    <a:gd name="T6" fmla="*/ 0 60000 65536"/>
                    <a:gd name="T7" fmla="*/ 0 60000 65536"/>
                    <a:gd name="T8" fmla="*/ 0 60000 65536"/>
                    <a:gd name="T9" fmla="*/ 0 w 21600"/>
                    <a:gd name="T10" fmla="*/ 0 h 13350"/>
                    <a:gd name="T11" fmla="*/ 21600 w 21600"/>
                    <a:gd name="T12" fmla="*/ 13350 h 13350"/>
                  </a:gdLst>
                  <a:ahLst/>
                  <a:cxnLst>
                    <a:cxn ang="T6">
                      <a:pos x="T0" y="T1"/>
                    </a:cxn>
                    <a:cxn ang="T7">
                      <a:pos x="T2" y="T3"/>
                    </a:cxn>
                    <a:cxn ang="T8">
                      <a:pos x="T4" y="T5"/>
                    </a:cxn>
                  </a:cxnLst>
                  <a:rect l="T9" t="T10" r="T11" b="T12"/>
                  <a:pathLst>
                    <a:path w="21600" h="13350" fill="none" extrusionOk="0">
                      <a:moveTo>
                        <a:pt x="1057" y="13349"/>
                      </a:moveTo>
                      <a:cubicBezTo>
                        <a:pt x="356" y="11194"/>
                        <a:pt x="0" y="8941"/>
                        <a:pt x="0" y="6675"/>
                      </a:cubicBezTo>
                      <a:cubicBezTo>
                        <a:pt x="-1" y="4408"/>
                        <a:pt x="356" y="2155"/>
                        <a:pt x="1057" y="0"/>
                      </a:cubicBezTo>
                    </a:path>
                    <a:path w="21600" h="13350" stroke="0" extrusionOk="0">
                      <a:moveTo>
                        <a:pt x="1057" y="13349"/>
                      </a:moveTo>
                      <a:cubicBezTo>
                        <a:pt x="356" y="11194"/>
                        <a:pt x="0" y="8941"/>
                        <a:pt x="0" y="6675"/>
                      </a:cubicBezTo>
                      <a:cubicBezTo>
                        <a:pt x="-1" y="4408"/>
                        <a:pt x="356" y="2155"/>
                        <a:pt x="1057" y="0"/>
                      </a:cubicBezTo>
                      <a:lnTo>
                        <a:pt x="21600" y="6675"/>
                      </a:lnTo>
                      <a:close/>
                    </a:path>
                  </a:pathLst>
                </a:custGeom>
                <a:solidFill>
                  <a:schemeClr val="accent5">
                    <a:lumMod val="40000"/>
                    <a:lumOff val="60000"/>
                  </a:schemeClr>
                </a:solidFill>
                <a:ln w="12700">
                  <a:solidFill>
                    <a:schemeClr val="bg1"/>
                  </a:solidFill>
                  <a:round/>
                  <a:headEnd/>
                  <a:tailEnd/>
                </a:ln>
              </p:spPr>
              <p:txBody>
                <a:bodyPr lIns="44450" tIns="44450" rIns="109728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Additional Reporting</a:t>
                  </a:r>
                </a:p>
              </p:txBody>
            </p:sp>
            <p:sp>
              <p:nvSpPr>
                <p:cNvPr id="139" name="Freeform 64">
                  <a:extLst>
                    <a:ext uri="{FF2B5EF4-FFF2-40B4-BE49-F238E27FC236}">
                      <a16:creationId xmlns:a16="http://schemas.microsoft.com/office/drawing/2014/main" id="{8B5EDFE9-4F7B-47C8-828A-11A4BCA7A6E3}"/>
                    </a:ext>
                  </a:extLst>
                </p:cNvPr>
                <p:cNvSpPr>
                  <a:spLocks/>
                </p:cNvSpPr>
                <p:nvPr/>
              </p:nvSpPr>
              <p:spPr bwMode="auto">
                <a:xfrm>
                  <a:off x="2260" y="2524"/>
                  <a:ext cx="1097" cy="713"/>
                </a:xfrm>
                <a:custGeom>
                  <a:avLst/>
                  <a:gdLst>
                    <a:gd name="T0" fmla="*/ 0 w 1097"/>
                    <a:gd name="T1" fmla="*/ 712 h 713"/>
                    <a:gd name="T2" fmla="*/ 1096 w 1097"/>
                    <a:gd name="T3" fmla="*/ 356 h 713"/>
                    <a:gd name="T4" fmla="*/ 0 w 1097"/>
                    <a:gd name="T5" fmla="*/ 0 h 713"/>
                    <a:gd name="T6" fmla="*/ 0 60000 65536"/>
                    <a:gd name="T7" fmla="*/ 0 60000 65536"/>
                    <a:gd name="T8" fmla="*/ 0 60000 65536"/>
                    <a:gd name="T9" fmla="*/ 0 w 1097"/>
                    <a:gd name="T10" fmla="*/ 0 h 713"/>
                    <a:gd name="T11" fmla="*/ 1097 w 1097"/>
                    <a:gd name="T12" fmla="*/ 713 h 713"/>
                  </a:gdLst>
                  <a:ahLst/>
                  <a:cxnLst>
                    <a:cxn ang="T6">
                      <a:pos x="T0" y="T1"/>
                    </a:cxn>
                    <a:cxn ang="T7">
                      <a:pos x="T2" y="T3"/>
                    </a:cxn>
                    <a:cxn ang="T8">
                      <a:pos x="T4" y="T5"/>
                    </a:cxn>
                  </a:cxnLst>
                  <a:rect l="T9" t="T10" r="T11" b="T12"/>
                  <a:pathLst>
                    <a:path w="1097" h="713">
                      <a:moveTo>
                        <a:pt x="0" y="712"/>
                      </a:moveTo>
                      <a:lnTo>
                        <a:pt x="1096" y="356"/>
                      </a:lnTo>
                      <a:lnTo>
                        <a:pt x="0" y="0"/>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grpSp>
          <p:grpSp>
            <p:nvGrpSpPr>
              <p:cNvPr id="131" name="Group 27">
                <a:extLst>
                  <a:ext uri="{FF2B5EF4-FFF2-40B4-BE49-F238E27FC236}">
                    <a16:creationId xmlns:a16="http://schemas.microsoft.com/office/drawing/2014/main" id="{0CACF294-3434-4435-840D-471095D3C7CF}"/>
                  </a:ext>
                </a:extLst>
              </p:cNvPr>
              <p:cNvGrpSpPr>
                <a:grpSpLocks/>
              </p:cNvGrpSpPr>
              <p:nvPr/>
            </p:nvGrpSpPr>
            <p:grpSpPr bwMode="auto">
              <a:xfrm>
                <a:off x="4200958" y="2357241"/>
                <a:ext cx="1895732" cy="1612891"/>
                <a:chOff x="2260" y="1948"/>
                <a:chExt cx="1097" cy="933"/>
              </a:xfrm>
              <a:solidFill>
                <a:schemeClr val="accent1"/>
              </a:solidFill>
            </p:grpSpPr>
            <p:sp>
              <p:nvSpPr>
                <p:cNvPr id="136" name="Arc 28">
                  <a:extLst>
                    <a:ext uri="{FF2B5EF4-FFF2-40B4-BE49-F238E27FC236}">
                      <a16:creationId xmlns:a16="http://schemas.microsoft.com/office/drawing/2014/main" id="{B947A1C3-A0CF-467B-A34C-9B24E345E586}"/>
                    </a:ext>
                  </a:extLst>
                </p:cNvPr>
                <p:cNvSpPr>
                  <a:spLocks/>
                </p:cNvSpPr>
                <p:nvPr/>
              </p:nvSpPr>
              <p:spPr bwMode="auto">
                <a:xfrm>
                  <a:off x="2260" y="1948"/>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0" y="10800"/>
                      </a:moveTo>
                      <a:cubicBezTo>
                        <a:pt x="1409" y="6461"/>
                        <a:pt x="4156" y="2681"/>
                        <a:pt x="7847" y="0"/>
                      </a:cubicBezTo>
                    </a:path>
                    <a:path w="20543" h="17475" stroke="0" extrusionOk="0">
                      <a:moveTo>
                        <a:pt x="0" y="10800"/>
                      </a:moveTo>
                      <a:cubicBezTo>
                        <a:pt x="1409" y="6461"/>
                        <a:pt x="4156" y="2681"/>
                        <a:pt x="7847" y="0"/>
                      </a:cubicBezTo>
                      <a:lnTo>
                        <a:pt x="20543" y="17475"/>
                      </a:lnTo>
                      <a:close/>
                    </a:path>
                  </a:pathLst>
                </a:custGeom>
                <a:solidFill>
                  <a:schemeClr val="accent5">
                    <a:lumMod val="40000"/>
                    <a:lumOff val="60000"/>
                  </a:schemeClr>
                </a:solidFill>
                <a:ln w="12700">
                  <a:solidFill>
                    <a:schemeClr val="bg1"/>
                  </a:solidFill>
                  <a:round/>
                  <a:headEnd/>
                  <a:tailEnd/>
                </a:ln>
              </p:spPr>
              <p:txBody>
                <a:bodyPr lIns="45720" tIns="44450" rIns="731520" bIns="27432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Appropriation*</a:t>
                  </a:r>
                </a:p>
              </p:txBody>
            </p:sp>
            <p:sp>
              <p:nvSpPr>
                <p:cNvPr id="137" name="Freeform 62">
                  <a:extLst>
                    <a:ext uri="{FF2B5EF4-FFF2-40B4-BE49-F238E27FC236}">
                      <a16:creationId xmlns:a16="http://schemas.microsoft.com/office/drawing/2014/main" id="{EEBDFDD6-7509-4733-94D1-5C45A6F972E1}"/>
                    </a:ext>
                  </a:extLst>
                </p:cNvPr>
                <p:cNvSpPr>
                  <a:spLocks/>
                </p:cNvSpPr>
                <p:nvPr/>
              </p:nvSpPr>
              <p:spPr bwMode="auto">
                <a:xfrm>
                  <a:off x="2260" y="1948"/>
                  <a:ext cx="1097" cy="933"/>
                </a:xfrm>
                <a:custGeom>
                  <a:avLst/>
                  <a:gdLst>
                    <a:gd name="T0" fmla="*/ 0 w 1097"/>
                    <a:gd name="T1" fmla="*/ 576 h 933"/>
                    <a:gd name="T2" fmla="*/ 1096 w 1097"/>
                    <a:gd name="T3" fmla="*/ 932 h 933"/>
                    <a:gd name="T4" fmla="*/ 419 w 1097"/>
                    <a:gd name="T5" fmla="*/ 0 h 933"/>
                    <a:gd name="T6" fmla="*/ 0 60000 65536"/>
                    <a:gd name="T7" fmla="*/ 0 60000 65536"/>
                    <a:gd name="T8" fmla="*/ 0 60000 65536"/>
                    <a:gd name="T9" fmla="*/ 0 w 1097"/>
                    <a:gd name="T10" fmla="*/ 0 h 933"/>
                    <a:gd name="T11" fmla="*/ 1097 w 1097"/>
                    <a:gd name="T12" fmla="*/ 933 h 933"/>
                  </a:gdLst>
                  <a:ahLst/>
                  <a:cxnLst>
                    <a:cxn ang="T6">
                      <a:pos x="T0" y="T1"/>
                    </a:cxn>
                    <a:cxn ang="T7">
                      <a:pos x="T2" y="T3"/>
                    </a:cxn>
                    <a:cxn ang="T8">
                      <a:pos x="T4" y="T5"/>
                    </a:cxn>
                  </a:cxnLst>
                  <a:rect l="T9" t="T10" r="T11" b="T12"/>
                  <a:pathLst>
                    <a:path w="1097" h="933">
                      <a:moveTo>
                        <a:pt x="0" y="576"/>
                      </a:moveTo>
                      <a:lnTo>
                        <a:pt x="1096" y="932"/>
                      </a:lnTo>
                      <a:lnTo>
                        <a:pt x="419" y="0"/>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grpSp>
          <p:grpSp>
            <p:nvGrpSpPr>
              <p:cNvPr id="132" name="Group 30">
                <a:extLst>
                  <a:ext uri="{FF2B5EF4-FFF2-40B4-BE49-F238E27FC236}">
                    <a16:creationId xmlns:a16="http://schemas.microsoft.com/office/drawing/2014/main" id="{EBE2ABCF-CD70-47F1-9989-1F35F67A3D27}"/>
                  </a:ext>
                </a:extLst>
              </p:cNvPr>
              <p:cNvGrpSpPr>
                <a:grpSpLocks/>
              </p:cNvGrpSpPr>
              <p:nvPr/>
            </p:nvGrpSpPr>
            <p:grpSpPr bwMode="auto">
              <a:xfrm>
                <a:off x="4925311" y="1976439"/>
                <a:ext cx="1171381" cy="1993693"/>
                <a:chOff x="2679" y="1728"/>
                <a:chExt cx="678" cy="1153"/>
              </a:xfrm>
              <a:solidFill>
                <a:schemeClr val="accent1"/>
              </a:solidFill>
            </p:grpSpPr>
            <p:sp>
              <p:nvSpPr>
                <p:cNvPr id="134" name="Arc 31">
                  <a:extLst>
                    <a:ext uri="{FF2B5EF4-FFF2-40B4-BE49-F238E27FC236}">
                      <a16:creationId xmlns:a16="http://schemas.microsoft.com/office/drawing/2014/main" id="{7ADF7ED5-2524-4CE7-A42D-34580AFA5219}"/>
                    </a:ext>
                  </a:extLst>
                </p:cNvPr>
                <p:cNvSpPr>
                  <a:spLocks/>
                </p:cNvSpPr>
                <p:nvPr/>
              </p:nvSpPr>
              <p:spPr bwMode="auto">
                <a:xfrm>
                  <a:off x="2679" y="1728"/>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0" y="4125"/>
                      </a:moveTo>
                      <a:cubicBezTo>
                        <a:pt x="3690" y="1444"/>
                        <a:pt x="8134" y="0"/>
                        <a:pt x="12695" y="0"/>
                      </a:cubicBezTo>
                    </a:path>
                    <a:path w="12696" h="21600" stroke="0" extrusionOk="0">
                      <a:moveTo>
                        <a:pt x="0" y="4125"/>
                      </a:moveTo>
                      <a:cubicBezTo>
                        <a:pt x="3690" y="1444"/>
                        <a:pt x="8134" y="0"/>
                        <a:pt x="12695" y="0"/>
                      </a:cubicBezTo>
                      <a:lnTo>
                        <a:pt x="12696" y="21600"/>
                      </a:lnTo>
                      <a:close/>
                    </a:path>
                  </a:pathLst>
                </a:custGeom>
                <a:solidFill>
                  <a:schemeClr val="accent5">
                    <a:lumMod val="40000"/>
                    <a:lumOff val="60000"/>
                  </a:schemeClr>
                </a:solidFill>
                <a:ln w="12700">
                  <a:solidFill>
                    <a:schemeClr val="bg1"/>
                  </a:solidFill>
                  <a:round/>
                  <a:headEnd/>
                  <a:tailEnd/>
                </a:ln>
              </p:spPr>
              <p:txBody>
                <a:bodyPr lIns="274320" tIns="45720" rIns="44450" bIns="100584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Funding Source</a:t>
                  </a:r>
                </a:p>
              </p:txBody>
            </p:sp>
            <p:sp>
              <p:nvSpPr>
                <p:cNvPr id="135" name="Freeform 60">
                  <a:extLst>
                    <a:ext uri="{FF2B5EF4-FFF2-40B4-BE49-F238E27FC236}">
                      <a16:creationId xmlns:a16="http://schemas.microsoft.com/office/drawing/2014/main" id="{29A446B7-3B43-4FAF-968F-0DDAAFA6C7BA}"/>
                    </a:ext>
                  </a:extLst>
                </p:cNvPr>
                <p:cNvSpPr>
                  <a:spLocks/>
                </p:cNvSpPr>
                <p:nvPr/>
              </p:nvSpPr>
              <p:spPr bwMode="auto">
                <a:xfrm>
                  <a:off x="2679" y="1728"/>
                  <a:ext cx="678" cy="1153"/>
                </a:xfrm>
                <a:custGeom>
                  <a:avLst/>
                  <a:gdLst>
                    <a:gd name="T0" fmla="*/ 0 w 678"/>
                    <a:gd name="T1" fmla="*/ 220 h 1153"/>
                    <a:gd name="T2" fmla="*/ 677 w 678"/>
                    <a:gd name="T3" fmla="*/ 1152 h 1153"/>
                    <a:gd name="T4" fmla="*/ 677 w 678"/>
                    <a:gd name="T5" fmla="*/ 0 h 1153"/>
                    <a:gd name="T6" fmla="*/ 0 60000 65536"/>
                    <a:gd name="T7" fmla="*/ 0 60000 65536"/>
                    <a:gd name="T8" fmla="*/ 0 60000 65536"/>
                    <a:gd name="T9" fmla="*/ 0 w 678"/>
                    <a:gd name="T10" fmla="*/ 0 h 1153"/>
                    <a:gd name="T11" fmla="*/ 678 w 678"/>
                    <a:gd name="T12" fmla="*/ 1153 h 1153"/>
                  </a:gdLst>
                  <a:ahLst/>
                  <a:cxnLst>
                    <a:cxn ang="T6">
                      <a:pos x="T0" y="T1"/>
                    </a:cxn>
                    <a:cxn ang="T7">
                      <a:pos x="T2" y="T3"/>
                    </a:cxn>
                    <a:cxn ang="T8">
                      <a:pos x="T4" y="T5"/>
                    </a:cxn>
                  </a:cxnLst>
                  <a:rect l="T9" t="T10" r="T11" b="T12"/>
                  <a:pathLst>
                    <a:path w="678" h="1153">
                      <a:moveTo>
                        <a:pt x="0" y="220"/>
                      </a:moveTo>
                      <a:lnTo>
                        <a:pt x="677" y="1152"/>
                      </a:lnTo>
                      <a:lnTo>
                        <a:pt x="677" y="0"/>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grpSp>
          <p:sp>
            <p:nvSpPr>
              <p:cNvPr id="133" name="Oval 132">
                <a:extLst>
                  <a:ext uri="{FF2B5EF4-FFF2-40B4-BE49-F238E27FC236}">
                    <a16:creationId xmlns:a16="http://schemas.microsoft.com/office/drawing/2014/main" id="{5B160C0D-F8B1-430A-8FE0-4E925FDA4043}"/>
                  </a:ext>
                </a:extLst>
              </p:cNvPr>
              <p:cNvSpPr>
                <a:spLocks noChangeArrowheads="1"/>
              </p:cNvSpPr>
              <p:nvPr/>
            </p:nvSpPr>
            <p:spPr bwMode="auto">
              <a:xfrm>
                <a:off x="5098380" y="2971410"/>
                <a:ext cx="1992313" cy="1990933"/>
              </a:xfrm>
              <a:prstGeom prst="ellipse">
                <a:avLst/>
              </a:prstGeom>
              <a:solidFill>
                <a:schemeClr val="accent4"/>
              </a:solidFill>
              <a:ln w="57150">
                <a:solidFill>
                  <a:schemeClr val="bg1"/>
                </a:solidFill>
                <a:round/>
                <a:headEnd/>
                <a:tailEnd/>
              </a:ln>
            </p:spPr>
            <p:txBody>
              <a:bodyPr lIns="44450" tIns="44450" rIns="44450" bIns="44450" anchor="ctr"/>
              <a:lstStyle/>
              <a:p>
                <a:pPr algn="ctr" eaLnBrk="1" hangingPunct="1">
                  <a:lnSpc>
                    <a:spcPct val="95000"/>
                  </a:lnSpc>
                  <a:spcBef>
                    <a:spcPct val="20000"/>
                  </a:spcBef>
                  <a:spcAft>
                    <a:spcPct val="37000"/>
                  </a:spcAft>
                  <a:defRPr/>
                </a:pPr>
                <a:r>
                  <a:rPr lang="en-GB" sz="1600" b="1" dirty="0">
                    <a:solidFill>
                      <a:schemeClr val="bg1"/>
                    </a:solidFill>
                    <a:latin typeface="Arial" panose="020B0604020202020204" pitchFamily="34" charset="0"/>
                    <a:ea typeface="ＭＳ Ｐゴシック" pitchFamily="50" charset="-128"/>
                    <a:cs typeface="Arial" panose="020B0604020202020204" pitchFamily="34" charset="0"/>
                  </a:rPr>
                  <a:t>State of Idaho</a:t>
                </a:r>
              </a:p>
              <a:p>
                <a:pPr algn="ctr" eaLnBrk="1" hangingPunct="1">
                  <a:lnSpc>
                    <a:spcPct val="95000"/>
                  </a:lnSpc>
                  <a:spcBef>
                    <a:spcPct val="20000"/>
                  </a:spcBef>
                  <a:spcAft>
                    <a:spcPct val="37000"/>
                  </a:spcAft>
                  <a:defRPr/>
                </a:pPr>
                <a:r>
                  <a:rPr lang="en-GB" sz="1400" b="1" dirty="0">
                    <a:solidFill>
                      <a:schemeClr val="bg1"/>
                    </a:solidFill>
                    <a:latin typeface="Arial" panose="020B0604020202020204" pitchFamily="34" charset="0"/>
                    <a:ea typeface="ＭＳ Ｐゴシック" pitchFamily="50" charset="-128"/>
                    <a:cs typeface="Arial" panose="020B0604020202020204" pitchFamily="34" charset="0"/>
                  </a:rPr>
                  <a:t>Proposed Chart of Accounts (COA)</a:t>
                </a:r>
              </a:p>
            </p:txBody>
          </p:sp>
        </p:grpSp>
      </p:grpSp>
      <p:sp>
        <p:nvSpPr>
          <p:cNvPr id="3" name="Slide Number Placeholder 2">
            <a:extLst>
              <a:ext uri="{FF2B5EF4-FFF2-40B4-BE49-F238E27FC236}">
                <a16:creationId xmlns:a16="http://schemas.microsoft.com/office/drawing/2014/main" id="{EF1BB727-5A50-4E68-8968-D4D88EDD04AB}"/>
              </a:ext>
            </a:extLst>
          </p:cNvPr>
          <p:cNvSpPr>
            <a:spLocks noGrp="1"/>
          </p:cNvSpPr>
          <p:nvPr>
            <p:ph type="sldNum" sz="quarter" idx="16"/>
          </p:nvPr>
        </p:nvSpPr>
        <p:spPr/>
        <p:txBody>
          <a:bodyPr/>
          <a:lstStyle/>
          <a:p>
            <a:fld id="{DE393ED9-3FAE-4C9F-B5CF-D8F31E5991EB}" type="slidenum">
              <a:rPr lang="en-US" smtClean="0"/>
              <a:pPr/>
              <a:t>24</a:t>
            </a:fld>
            <a:endParaRPr lang="en-US" dirty="0"/>
          </a:p>
        </p:txBody>
      </p:sp>
    </p:spTree>
    <p:extLst>
      <p:ext uri="{BB962C8B-B14F-4D97-AF65-F5344CB8AC3E}">
        <p14:creationId xmlns:p14="http://schemas.microsoft.com/office/powerpoint/2010/main" val="3754268738"/>
      </p:ext>
    </p:extLst>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extBox 39">
            <a:extLst>
              <a:ext uri="{FF2B5EF4-FFF2-40B4-BE49-F238E27FC236}">
                <a16:creationId xmlns:a16="http://schemas.microsoft.com/office/drawing/2014/main" id="{C8AFDB77-1F6E-4E00-970D-EC83A410C73A}"/>
              </a:ext>
            </a:extLst>
          </p:cNvPr>
          <p:cNvSpPr txBox="1"/>
          <p:nvPr/>
        </p:nvSpPr>
        <p:spPr>
          <a:xfrm>
            <a:off x="7066997" y="1289788"/>
            <a:ext cx="3035851"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Posting Level (</a:t>
            </a:r>
            <a:r>
              <a:rPr lang="en-US" sz="1400" b="1" i="1" dirty="0">
                <a:solidFill>
                  <a:srgbClr val="002060"/>
                </a:solidFill>
                <a:latin typeface="Arial" panose="020B0604020202020204" pitchFamily="34" charset="0"/>
                <a:cs typeface="Arial" panose="020B0604020202020204" pitchFamily="34" charset="0"/>
              </a:rPr>
              <a:t>Location</a:t>
            </a:r>
            <a:r>
              <a:rPr lang="en-US" sz="1400" b="1" dirty="0">
                <a:solidFill>
                  <a:srgbClr val="002060"/>
                </a:solidFill>
                <a:latin typeface="Arial" panose="020B0604020202020204" pitchFamily="34" charset="0"/>
                <a:cs typeface="Arial" panose="020B0604020202020204" pitchFamily="34" charset="0"/>
              </a:rPr>
              <a:t>)</a:t>
            </a:r>
          </a:p>
          <a:p>
            <a:endParaRPr lang="en-US" sz="1400" dirty="0">
              <a:latin typeface="Arial" panose="020B0604020202020204" pitchFamily="34" charset="0"/>
              <a:cs typeface="Arial" panose="020B0604020202020204" pitchFamily="34" charset="0"/>
            </a:endParaRPr>
          </a:p>
        </p:txBody>
      </p:sp>
      <p:sp>
        <p:nvSpPr>
          <p:cNvPr id="41" name="Rectangle 40">
            <a:extLst>
              <a:ext uri="{FF2B5EF4-FFF2-40B4-BE49-F238E27FC236}">
                <a16:creationId xmlns:a16="http://schemas.microsoft.com/office/drawing/2014/main" id="{CD3ADA6B-8722-40E6-B4F7-64AA12333799}"/>
              </a:ext>
            </a:extLst>
          </p:cNvPr>
          <p:cNvSpPr/>
          <p:nvPr/>
        </p:nvSpPr>
        <p:spPr>
          <a:xfrm>
            <a:off x="6006206" y="1628006"/>
            <a:ext cx="1109183" cy="46067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Location 1</a:t>
            </a:r>
          </a:p>
        </p:txBody>
      </p:sp>
      <p:sp>
        <p:nvSpPr>
          <p:cNvPr id="42" name="Rectangle 41">
            <a:extLst>
              <a:ext uri="{FF2B5EF4-FFF2-40B4-BE49-F238E27FC236}">
                <a16:creationId xmlns:a16="http://schemas.microsoft.com/office/drawing/2014/main" id="{3BBFA47F-AE24-46C5-8A53-9885CAE35E15}"/>
              </a:ext>
            </a:extLst>
          </p:cNvPr>
          <p:cNvSpPr/>
          <p:nvPr/>
        </p:nvSpPr>
        <p:spPr>
          <a:xfrm>
            <a:off x="7430109" y="1628006"/>
            <a:ext cx="1109183" cy="46067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Location 2</a:t>
            </a:r>
          </a:p>
        </p:txBody>
      </p:sp>
      <p:sp>
        <p:nvSpPr>
          <p:cNvPr id="43" name="Rectangle 42">
            <a:extLst>
              <a:ext uri="{FF2B5EF4-FFF2-40B4-BE49-F238E27FC236}">
                <a16:creationId xmlns:a16="http://schemas.microsoft.com/office/drawing/2014/main" id="{DFFD461E-F27C-48D5-8C18-7DCCCDBC90E5}"/>
              </a:ext>
            </a:extLst>
          </p:cNvPr>
          <p:cNvSpPr/>
          <p:nvPr/>
        </p:nvSpPr>
        <p:spPr>
          <a:xfrm>
            <a:off x="8853787" y="1628006"/>
            <a:ext cx="1109183" cy="46067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Location 3</a:t>
            </a:r>
          </a:p>
        </p:txBody>
      </p:sp>
      <p:sp>
        <p:nvSpPr>
          <p:cNvPr id="44" name="Rectangle 43">
            <a:extLst>
              <a:ext uri="{FF2B5EF4-FFF2-40B4-BE49-F238E27FC236}">
                <a16:creationId xmlns:a16="http://schemas.microsoft.com/office/drawing/2014/main" id="{04B4E3DC-84A7-477E-AB2A-38E84B724B2E}"/>
              </a:ext>
            </a:extLst>
          </p:cNvPr>
          <p:cNvSpPr/>
          <p:nvPr/>
        </p:nvSpPr>
        <p:spPr>
          <a:xfrm>
            <a:off x="10277690" y="1628006"/>
            <a:ext cx="1109183" cy="46067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Location 4</a:t>
            </a:r>
          </a:p>
        </p:txBody>
      </p:sp>
      <p:grpSp>
        <p:nvGrpSpPr>
          <p:cNvPr id="4" name="Group 3">
            <a:extLst>
              <a:ext uri="{FF2B5EF4-FFF2-40B4-BE49-F238E27FC236}">
                <a16:creationId xmlns:a16="http://schemas.microsoft.com/office/drawing/2014/main" id="{2FFC70BC-D3A2-4B3A-8E9D-0756E4DCF6A5}"/>
              </a:ext>
            </a:extLst>
          </p:cNvPr>
          <p:cNvGrpSpPr/>
          <p:nvPr/>
        </p:nvGrpSpPr>
        <p:grpSpPr>
          <a:xfrm>
            <a:off x="6588398" y="2193246"/>
            <a:ext cx="4178276" cy="738788"/>
            <a:chOff x="7351775" y="2067458"/>
            <a:chExt cx="3386733" cy="738788"/>
          </a:xfrm>
        </p:grpSpPr>
        <p:sp>
          <p:nvSpPr>
            <p:cNvPr id="45" name="TextBox 44">
              <a:extLst>
                <a:ext uri="{FF2B5EF4-FFF2-40B4-BE49-F238E27FC236}">
                  <a16:creationId xmlns:a16="http://schemas.microsoft.com/office/drawing/2014/main" id="{C618CCAC-3746-4879-8D00-4B123EDF363A}"/>
                </a:ext>
              </a:extLst>
            </p:cNvPr>
            <p:cNvSpPr txBox="1"/>
            <p:nvPr/>
          </p:nvSpPr>
          <p:spPr>
            <a:xfrm>
              <a:off x="7351775" y="2067458"/>
              <a:ext cx="3386733"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Dept. of Commerce - Posting Level </a:t>
              </a:r>
              <a:r>
                <a:rPr lang="en-US" sz="1400" b="1" i="1" dirty="0">
                  <a:solidFill>
                    <a:srgbClr val="002060"/>
                  </a:solidFill>
                  <a:latin typeface="Arial" panose="020B0604020202020204" pitchFamily="34" charset="0"/>
                  <a:cs typeface="Arial" panose="020B0604020202020204" pitchFamily="34" charset="0"/>
                </a:rPr>
                <a:t>(Location)</a:t>
              </a:r>
            </a:p>
            <a:p>
              <a:endParaRPr lang="en-US" sz="1400" dirty="0">
                <a:latin typeface="Arial" panose="020B0604020202020204" pitchFamily="34" charset="0"/>
                <a:cs typeface="Arial" panose="020B0604020202020204" pitchFamily="34" charset="0"/>
              </a:endParaRPr>
            </a:p>
          </p:txBody>
        </p:sp>
        <p:sp>
          <p:nvSpPr>
            <p:cNvPr id="46" name="Rectangle 45">
              <a:extLst>
                <a:ext uri="{FF2B5EF4-FFF2-40B4-BE49-F238E27FC236}">
                  <a16:creationId xmlns:a16="http://schemas.microsoft.com/office/drawing/2014/main" id="{1D4A05F9-8C36-4FE3-B998-6150385C707D}"/>
                </a:ext>
              </a:extLst>
            </p:cNvPr>
            <p:cNvSpPr/>
            <p:nvPr/>
          </p:nvSpPr>
          <p:spPr>
            <a:xfrm>
              <a:off x="8539451" y="2349046"/>
              <a:ext cx="1005840" cy="45720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Arial" panose="020B0604020202020204" pitchFamily="34" charset="0"/>
                  <a:cs typeface="Arial" panose="020B0604020202020204" pitchFamily="34" charset="0"/>
                </a:rPr>
                <a:t>220Boise</a:t>
              </a:r>
            </a:p>
          </p:txBody>
        </p:sp>
      </p:grpSp>
      <p:sp>
        <p:nvSpPr>
          <p:cNvPr id="47" name="TextBox 46">
            <a:extLst>
              <a:ext uri="{FF2B5EF4-FFF2-40B4-BE49-F238E27FC236}">
                <a16:creationId xmlns:a16="http://schemas.microsoft.com/office/drawing/2014/main" id="{08729869-1922-4C70-A18B-F6EFACE09EAB}"/>
              </a:ext>
            </a:extLst>
          </p:cNvPr>
          <p:cNvSpPr txBox="1"/>
          <p:nvPr/>
        </p:nvSpPr>
        <p:spPr>
          <a:xfrm>
            <a:off x="6661673" y="2971440"/>
            <a:ext cx="4022150"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Dept. of Labor - Posting Level </a:t>
            </a:r>
            <a:r>
              <a:rPr lang="en-US" sz="1400" b="1" i="1" dirty="0">
                <a:solidFill>
                  <a:srgbClr val="002060"/>
                </a:solidFill>
                <a:latin typeface="Arial" panose="020B0604020202020204" pitchFamily="34" charset="0"/>
                <a:cs typeface="Arial" panose="020B0604020202020204" pitchFamily="34" charset="0"/>
              </a:rPr>
              <a:t>(Location)</a:t>
            </a:r>
          </a:p>
          <a:p>
            <a:endParaRPr lang="en-US" sz="1400" dirty="0">
              <a:latin typeface="Arial" panose="020B0604020202020204" pitchFamily="34" charset="0"/>
              <a:cs typeface="Arial" panose="020B0604020202020204" pitchFamily="34" charset="0"/>
            </a:endParaRPr>
          </a:p>
        </p:txBody>
      </p:sp>
      <p:sp>
        <p:nvSpPr>
          <p:cNvPr id="48" name="Rectangle 47">
            <a:extLst>
              <a:ext uri="{FF2B5EF4-FFF2-40B4-BE49-F238E27FC236}">
                <a16:creationId xmlns:a16="http://schemas.microsoft.com/office/drawing/2014/main" id="{00A9E68A-AF76-4E31-925F-45D4789A4581}"/>
              </a:ext>
            </a:extLst>
          </p:cNvPr>
          <p:cNvSpPr/>
          <p:nvPr/>
        </p:nvSpPr>
        <p:spPr>
          <a:xfrm>
            <a:off x="7610247" y="3254274"/>
            <a:ext cx="1005840" cy="45720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240Boise</a:t>
            </a:r>
          </a:p>
        </p:txBody>
      </p:sp>
      <p:sp>
        <p:nvSpPr>
          <p:cNvPr id="49" name="Rectangle 48">
            <a:extLst>
              <a:ext uri="{FF2B5EF4-FFF2-40B4-BE49-F238E27FC236}">
                <a16:creationId xmlns:a16="http://schemas.microsoft.com/office/drawing/2014/main" id="{C2502D93-9B56-4386-8615-5B2ACB7C4166}"/>
              </a:ext>
            </a:extLst>
          </p:cNvPr>
          <p:cNvSpPr/>
          <p:nvPr/>
        </p:nvSpPr>
        <p:spPr>
          <a:xfrm>
            <a:off x="8762470" y="3254274"/>
            <a:ext cx="1005840" cy="45720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240Annex</a:t>
            </a:r>
          </a:p>
        </p:txBody>
      </p:sp>
      <p:sp>
        <p:nvSpPr>
          <p:cNvPr id="81" name="Rectangle 80">
            <a:extLst>
              <a:ext uri="{FF2B5EF4-FFF2-40B4-BE49-F238E27FC236}">
                <a16:creationId xmlns:a16="http://schemas.microsoft.com/office/drawing/2014/main" id="{4418E242-DCD4-4A9B-8AA2-FA71C536445F}"/>
              </a:ext>
            </a:extLst>
          </p:cNvPr>
          <p:cNvSpPr/>
          <p:nvPr/>
        </p:nvSpPr>
        <p:spPr>
          <a:xfrm>
            <a:off x="9897748" y="3254274"/>
            <a:ext cx="1005840" cy="45720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240IAB</a:t>
            </a:r>
          </a:p>
        </p:txBody>
      </p:sp>
      <p:sp>
        <p:nvSpPr>
          <p:cNvPr id="83" name="Rectangle 82">
            <a:extLst>
              <a:ext uri="{FF2B5EF4-FFF2-40B4-BE49-F238E27FC236}">
                <a16:creationId xmlns:a16="http://schemas.microsoft.com/office/drawing/2014/main" id="{CEE09620-BEE8-4C3F-8422-0398D0D3B794}"/>
              </a:ext>
            </a:extLst>
          </p:cNvPr>
          <p:cNvSpPr/>
          <p:nvPr/>
        </p:nvSpPr>
        <p:spPr>
          <a:xfrm>
            <a:off x="11017071" y="3254274"/>
            <a:ext cx="1005840" cy="45720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240Cldwll</a:t>
            </a:r>
          </a:p>
        </p:txBody>
      </p:sp>
      <p:sp>
        <p:nvSpPr>
          <p:cNvPr id="84" name="Rectangle 83">
            <a:extLst>
              <a:ext uri="{FF2B5EF4-FFF2-40B4-BE49-F238E27FC236}">
                <a16:creationId xmlns:a16="http://schemas.microsoft.com/office/drawing/2014/main" id="{D74D507A-BAE9-436E-AD60-A53DEE9F5A80}"/>
              </a:ext>
            </a:extLst>
          </p:cNvPr>
          <p:cNvSpPr/>
          <p:nvPr/>
        </p:nvSpPr>
        <p:spPr>
          <a:xfrm>
            <a:off x="6462147" y="3254274"/>
            <a:ext cx="1005840" cy="45720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240Sandpt</a:t>
            </a:r>
          </a:p>
        </p:txBody>
      </p:sp>
      <p:sp>
        <p:nvSpPr>
          <p:cNvPr id="91" name="Rectangle 90">
            <a:extLst>
              <a:ext uri="{FF2B5EF4-FFF2-40B4-BE49-F238E27FC236}">
                <a16:creationId xmlns:a16="http://schemas.microsoft.com/office/drawing/2014/main" id="{1300168B-935F-485A-BFB2-3F01B1AD1189}"/>
              </a:ext>
            </a:extLst>
          </p:cNvPr>
          <p:cNvSpPr/>
          <p:nvPr/>
        </p:nvSpPr>
        <p:spPr>
          <a:xfrm>
            <a:off x="5329933" y="3254274"/>
            <a:ext cx="1005840" cy="45720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240StMar</a:t>
            </a:r>
          </a:p>
        </p:txBody>
      </p:sp>
      <p:sp>
        <p:nvSpPr>
          <p:cNvPr id="92" name="Rectangle 91">
            <a:extLst>
              <a:ext uri="{FF2B5EF4-FFF2-40B4-BE49-F238E27FC236}">
                <a16:creationId xmlns:a16="http://schemas.microsoft.com/office/drawing/2014/main" id="{DD9D3D59-A1F6-4E74-8750-F8E12B979E7E}"/>
              </a:ext>
            </a:extLst>
          </p:cNvPr>
          <p:cNvSpPr/>
          <p:nvPr/>
        </p:nvSpPr>
        <p:spPr>
          <a:xfrm>
            <a:off x="9897748" y="3825775"/>
            <a:ext cx="1005840" cy="45720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240Lewistn</a:t>
            </a:r>
          </a:p>
        </p:txBody>
      </p:sp>
      <p:sp>
        <p:nvSpPr>
          <p:cNvPr id="93" name="Rectangle 92">
            <a:extLst>
              <a:ext uri="{FF2B5EF4-FFF2-40B4-BE49-F238E27FC236}">
                <a16:creationId xmlns:a16="http://schemas.microsoft.com/office/drawing/2014/main" id="{E398AD54-971A-47DD-BB09-2A4573B49B7F}"/>
              </a:ext>
            </a:extLst>
          </p:cNvPr>
          <p:cNvSpPr/>
          <p:nvPr/>
        </p:nvSpPr>
        <p:spPr>
          <a:xfrm>
            <a:off x="5329933" y="3825775"/>
            <a:ext cx="1005840" cy="45720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240Burley</a:t>
            </a:r>
          </a:p>
        </p:txBody>
      </p:sp>
      <p:sp>
        <p:nvSpPr>
          <p:cNvPr id="94" name="Rectangle 93">
            <a:extLst>
              <a:ext uri="{FF2B5EF4-FFF2-40B4-BE49-F238E27FC236}">
                <a16:creationId xmlns:a16="http://schemas.microsoft.com/office/drawing/2014/main" id="{76565037-87EC-4091-A3AF-C552D53AD125}"/>
              </a:ext>
            </a:extLst>
          </p:cNvPr>
          <p:cNvSpPr/>
          <p:nvPr/>
        </p:nvSpPr>
        <p:spPr>
          <a:xfrm>
            <a:off x="7615506" y="3825775"/>
            <a:ext cx="995322" cy="45720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240Twin</a:t>
            </a:r>
          </a:p>
        </p:txBody>
      </p:sp>
      <p:sp>
        <p:nvSpPr>
          <p:cNvPr id="95" name="Rectangle 94">
            <a:extLst>
              <a:ext uri="{FF2B5EF4-FFF2-40B4-BE49-F238E27FC236}">
                <a16:creationId xmlns:a16="http://schemas.microsoft.com/office/drawing/2014/main" id="{889DD21A-B3DE-4CBA-9CA9-9679150037D5}"/>
              </a:ext>
            </a:extLst>
          </p:cNvPr>
          <p:cNvSpPr/>
          <p:nvPr/>
        </p:nvSpPr>
        <p:spPr>
          <a:xfrm>
            <a:off x="6462147" y="3825775"/>
            <a:ext cx="1005840" cy="45720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240Orofino</a:t>
            </a:r>
          </a:p>
        </p:txBody>
      </p:sp>
      <p:sp>
        <p:nvSpPr>
          <p:cNvPr id="96" name="Rectangle 95">
            <a:extLst>
              <a:ext uri="{FF2B5EF4-FFF2-40B4-BE49-F238E27FC236}">
                <a16:creationId xmlns:a16="http://schemas.microsoft.com/office/drawing/2014/main" id="{249E7384-F49A-4F27-A202-1335D6951E6B}"/>
              </a:ext>
            </a:extLst>
          </p:cNvPr>
          <p:cNvSpPr/>
          <p:nvPr/>
        </p:nvSpPr>
        <p:spPr>
          <a:xfrm>
            <a:off x="8762470" y="3825775"/>
            <a:ext cx="1005840" cy="45720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240Salmon</a:t>
            </a:r>
          </a:p>
        </p:txBody>
      </p:sp>
      <p:sp>
        <p:nvSpPr>
          <p:cNvPr id="97" name="Rectangle 96">
            <a:extLst>
              <a:ext uri="{FF2B5EF4-FFF2-40B4-BE49-F238E27FC236}">
                <a16:creationId xmlns:a16="http://schemas.microsoft.com/office/drawing/2014/main" id="{565879F6-DC6F-4A2C-9642-1664F0EA46B5}"/>
              </a:ext>
            </a:extLst>
          </p:cNvPr>
          <p:cNvSpPr/>
          <p:nvPr/>
        </p:nvSpPr>
        <p:spPr>
          <a:xfrm>
            <a:off x="11017071" y="3825775"/>
            <a:ext cx="1005840" cy="45720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240IF</a:t>
            </a:r>
          </a:p>
        </p:txBody>
      </p:sp>
      <p:sp>
        <p:nvSpPr>
          <p:cNvPr id="98" name="TextBox 97">
            <a:extLst>
              <a:ext uri="{FF2B5EF4-FFF2-40B4-BE49-F238E27FC236}">
                <a16:creationId xmlns:a16="http://schemas.microsoft.com/office/drawing/2014/main" id="{B4104703-7B51-483C-9FD2-A5F325E4D17A}"/>
              </a:ext>
            </a:extLst>
          </p:cNvPr>
          <p:cNvSpPr txBox="1"/>
          <p:nvPr/>
        </p:nvSpPr>
        <p:spPr>
          <a:xfrm>
            <a:off x="295275" y="142875"/>
            <a:ext cx="7605517" cy="738664"/>
          </a:xfrm>
          <a:prstGeom prst="rect">
            <a:avLst/>
          </a:prstGeom>
          <a:noFill/>
        </p:spPr>
        <p:txBody>
          <a:bodyPr wrap="square" rtlCol="0">
            <a:spAutoFit/>
          </a:bodyPr>
          <a:lstStyle/>
          <a:p>
            <a:r>
              <a:rPr lang="en-US" sz="4200" dirty="0">
                <a:latin typeface="Arial" panose="020B0604020202020204" pitchFamily="34" charset="0"/>
                <a:cs typeface="Arial" panose="020B0604020202020204" pitchFamily="34" charset="0"/>
              </a:rPr>
              <a:t>Location Dimension</a:t>
            </a:r>
          </a:p>
        </p:txBody>
      </p:sp>
      <p:sp>
        <p:nvSpPr>
          <p:cNvPr id="99" name="TextBox 98">
            <a:extLst>
              <a:ext uri="{FF2B5EF4-FFF2-40B4-BE49-F238E27FC236}">
                <a16:creationId xmlns:a16="http://schemas.microsoft.com/office/drawing/2014/main" id="{11A4309A-4CBC-40E2-B7C3-C1A510473197}"/>
              </a:ext>
            </a:extLst>
          </p:cNvPr>
          <p:cNvSpPr txBox="1"/>
          <p:nvPr/>
        </p:nvSpPr>
        <p:spPr>
          <a:xfrm>
            <a:off x="6744684" y="4339167"/>
            <a:ext cx="3868803"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Dept. of H&amp;W - Posting Level </a:t>
            </a:r>
            <a:r>
              <a:rPr lang="en-US" sz="1400" b="1" i="1" dirty="0">
                <a:solidFill>
                  <a:srgbClr val="002060"/>
                </a:solidFill>
                <a:latin typeface="Arial" panose="020B0604020202020204" pitchFamily="34" charset="0"/>
                <a:cs typeface="Arial" panose="020B0604020202020204" pitchFamily="34" charset="0"/>
              </a:rPr>
              <a:t>(Location)</a:t>
            </a:r>
          </a:p>
          <a:p>
            <a:endParaRPr lang="en-US" sz="1400" dirty="0">
              <a:latin typeface="Arial" panose="020B0604020202020204" pitchFamily="34" charset="0"/>
              <a:cs typeface="Arial" panose="020B0604020202020204" pitchFamily="34" charset="0"/>
            </a:endParaRPr>
          </a:p>
        </p:txBody>
      </p:sp>
      <p:sp>
        <p:nvSpPr>
          <p:cNvPr id="100" name="Rectangle 99">
            <a:extLst>
              <a:ext uri="{FF2B5EF4-FFF2-40B4-BE49-F238E27FC236}">
                <a16:creationId xmlns:a16="http://schemas.microsoft.com/office/drawing/2014/main" id="{C8113AB2-DF96-41DF-A9C8-304D9D1E944A}"/>
              </a:ext>
            </a:extLst>
          </p:cNvPr>
          <p:cNvSpPr/>
          <p:nvPr/>
        </p:nvSpPr>
        <p:spPr>
          <a:xfrm>
            <a:off x="7615506" y="4621268"/>
            <a:ext cx="995323" cy="45720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270CDA</a:t>
            </a:r>
          </a:p>
        </p:txBody>
      </p:sp>
      <p:sp>
        <p:nvSpPr>
          <p:cNvPr id="101" name="Rectangle 100">
            <a:extLst>
              <a:ext uri="{FF2B5EF4-FFF2-40B4-BE49-F238E27FC236}">
                <a16:creationId xmlns:a16="http://schemas.microsoft.com/office/drawing/2014/main" id="{AAE115B7-3A1D-4940-A49A-A4727388F604}"/>
              </a:ext>
            </a:extLst>
          </p:cNvPr>
          <p:cNvSpPr/>
          <p:nvPr/>
        </p:nvSpPr>
        <p:spPr>
          <a:xfrm>
            <a:off x="8762470" y="4621268"/>
            <a:ext cx="1005840" cy="45720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270Kellogg</a:t>
            </a:r>
          </a:p>
        </p:txBody>
      </p:sp>
      <p:sp>
        <p:nvSpPr>
          <p:cNvPr id="102" name="Rectangle 101">
            <a:extLst>
              <a:ext uri="{FF2B5EF4-FFF2-40B4-BE49-F238E27FC236}">
                <a16:creationId xmlns:a16="http://schemas.microsoft.com/office/drawing/2014/main" id="{50725AAA-FC8D-4857-9C2E-3AE99504DC36}"/>
              </a:ext>
            </a:extLst>
          </p:cNvPr>
          <p:cNvSpPr/>
          <p:nvPr/>
        </p:nvSpPr>
        <p:spPr>
          <a:xfrm>
            <a:off x="9897748" y="4621268"/>
            <a:ext cx="1005840" cy="45720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270Moscow</a:t>
            </a:r>
          </a:p>
        </p:txBody>
      </p:sp>
      <p:sp>
        <p:nvSpPr>
          <p:cNvPr id="104" name="Rectangle 103">
            <a:extLst>
              <a:ext uri="{FF2B5EF4-FFF2-40B4-BE49-F238E27FC236}">
                <a16:creationId xmlns:a16="http://schemas.microsoft.com/office/drawing/2014/main" id="{316D4BBB-4D00-434C-94EC-84860EE94310}"/>
              </a:ext>
            </a:extLst>
          </p:cNvPr>
          <p:cNvSpPr/>
          <p:nvPr/>
        </p:nvSpPr>
        <p:spPr>
          <a:xfrm>
            <a:off x="11019484" y="4621268"/>
            <a:ext cx="1001014" cy="45720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270Lewistn</a:t>
            </a:r>
          </a:p>
        </p:txBody>
      </p:sp>
      <p:sp>
        <p:nvSpPr>
          <p:cNvPr id="105" name="Rectangle 104">
            <a:extLst>
              <a:ext uri="{FF2B5EF4-FFF2-40B4-BE49-F238E27FC236}">
                <a16:creationId xmlns:a16="http://schemas.microsoft.com/office/drawing/2014/main" id="{9A34F335-9A1B-4B34-A2BE-073180EA4341}"/>
              </a:ext>
            </a:extLst>
          </p:cNvPr>
          <p:cNvSpPr/>
          <p:nvPr/>
        </p:nvSpPr>
        <p:spPr>
          <a:xfrm>
            <a:off x="6462147" y="4621268"/>
            <a:ext cx="1005840" cy="45720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270Pndery</a:t>
            </a:r>
          </a:p>
        </p:txBody>
      </p:sp>
      <p:sp>
        <p:nvSpPr>
          <p:cNvPr id="106" name="Rectangle 105">
            <a:extLst>
              <a:ext uri="{FF2B5EF4-FFF2-40B4-BE49-F238E27FC236}">
                <a16:creationId xmlns:a16="http://schemas.microsoft.com/office/drawing/2014/main" id="{C2E5F125-2FE6-4B4F-A569-7851856CDAF0}"/>
              </a:ext>
            </a:extLst>
          </p:cNvPr>
          <p:cNvSpPr/>
          <p:nvPr/>
        </p:nvSpPr>
        <p:spPr>
          <a:xfrm>
            <a:off x="5329933" y="4621268"/>
            <a:ext cx="1005840" cy="45720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270Central</a:t>
            </a:r>
          </a:p>
        </p:txBody>
      </p:sp>
      <p:sp>
        <p:nvSpPr>
          <p:cNvPr id="107" name="Rectangle 106">
            <a:extLst>
              <a:ext uri="{FF2B5EF4-FFF2-40B4-BE49-F238E27FC236}">
                <a16:creationId xmlns:a16="http://schemas.microsoft.com/office/drawing/2014/main" id="{D14946A9-DDAA-4101-AC2E-1E595ACEB5C8}"/>
              </a:ext>
            </a:extLst>
          </p:cNvPr>
          <p:cNvSpPr/>
          <p:nvPr/>
        </p:nvSpPr>
        <p:spPr>
          <a:xfrm>
            <a:off x="11017071" y="5211602"/>
            <a:ext cx="1005840" cy="45720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270TFalls</a:t>
            </a:r>
          </a:p>
        </p:txBody>
      </p:sp>
      <p:sp>
        <p:nvSpPr>
          <p:cNvPr id="108" name="Rectangle 107">
            <a:extLst>
              <a:ext uri="{FF2B5EF4-FFF2-40B4-BE49-F238E27FC236}">
                <a16:creationId xmlns:a16="http://schemas.microsoft.com/office/drawing/2014/main" id="{227F1BC2-6D33-4953-B42E-AFFA305244BC}"/>
              </a:ext>
            </a:extLst>
          </p:cNvPr>
          <p:cNvSpPr/>
          <p:nvPr/>
        </p:nvSpPr>
        <p:spPr>
          <a:xfrm>
            <a:off x="5329933" y="5211602"/>
            <a:ext cx="1005840" cy="45720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270Payette</a:t>
            </a:r>
          </a:p>
        </p:txBody>
      </p:sp>
      <p:sp>
        <p:nvSpPr>
          <p:cNvPr id="109" name="Rectangle 108">
            <a:extLst>
              <a:ext uri="{FF2B5EF4-FFF2-40B4-BE49-F238E27FC236}">
                <a16:creationId xmlns:a16="http://schemas.microsoft.com/office/drawing/2014/main" id="{7DF213C8-4ABF-44F7-BF41-D5D810C75DB3}"/>
              </a:ext>
            </a:extLst>
          </p:cNvPr>
          <p:cNvSpPr/>
          <p:nvPr/>
        </p:nvSpPr>
        <p:spPr>
          <a:xfrm>
            <a:off x="7611189" y="5211602"/>
            <a:ext cx="1003957" cy="45720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270Nampa</a:t>
            </a:r>
          </a:p>
        </p:txBody>
      </p:sp>
      <p:sp>
        <p:nvSpPr>
          <p:cNvPr id="110" name="Rectangle 109">
            <a:extLst>
              <a:ext uri="{FF2B5EF4-FFF2-40B4-BE49-F238E27FC236}">
                <a16:creationId xmlns:a16="http://schemas.microsoft.com/office/drawing/2014/main" id="{63A6FBEE-099D-4B4B-A2BA-9DDA261D48AF}"/>
              </a:ext>
            </a:extLst>
          </p:cNvPr>
          <p:cNvSpPr/>
          <p:nvPr/>
        </p:nvSpPr>
        <p:spPr>
          <a:xfrm>
            <a:off x="6462147" y="5211602"/>
            <a:ext cx="1005840" cy="45720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270Cldwell</a:t>
            </a:r>
          </a:p>
        </p:txBody>
      </p:sp>
      <p:sp>
        <p:nvSpPr>
          <p:cNvPr id="111" name="Rectangle 110">
            <a:extLst>
              <a:ext uri="{FF2B5EF4-FFF2-40B4-BE49-F238E27FC236}">
                <a16:creationId xmlns:a16="http://schemas.microsoft.com/office/drawing/2014/main" id="{68FC64F1-860C-4C5A-98C2-F1C43807F84E}"/>
              </a:ext>
            </a:extLst>
          </p:cNvPr>
          <p:cNvSpPr/>
          <p:nvPr/>
        </p:nvSpPr>
        <p:spPr>
          <a:xfrm>
            <a:off x="8762470" y="5211602"/>
            <a:ext cx="1005840" cy="45720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270Boise</a:t>
            </a:r>
          </a:p>
        </p:txBody>
      </p:sp>
      <p:sp>
        <p:nvSpPr>
          <p:cNvPr id="112" name="Rectangle 111">
            <a:extLst>
              <a:ext uri="{FF2B5EF4-FFF2-40B4-BE49-F238E27FC236}">
                <a16:creationId xmlns:a16="http://schemas.microsoft.com/office/drawing/2014/main" id="{B00BF133-9F4B-45CA-8A1E-5AC22DF361AE}"/>
              </a:ext>
            </a:extLst>
          </p:cNvPr>
          <p:cNvSpPr/>
          <p:nvPr/>
        </p:nvSpPr>
        <p:spPr>
          <a:xfrm>
            <a:off x="11017071" y="5811765"/>
            <a:ext cx="1005840" cy="45720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270Burley</a:t>
            </a:r>
          </a:p>
        </p:txBody>
      </p:sp>
      <p:sp>
        <p:nvSpPr>
          <p:cNvPr id="113" name="Rectangle 112">
            <a:extLst>
              <a:ext uri="{FF2B5EF4-FFF2-40B4-BE49-F238E27FC236}">
                <a16:creationId xmlns:a16="http://schemas.microsoft.com/office/drawing/2014/main" id="{1692D712-372C-4D80-95B3-1537229368E7}"/>
              </a:ext>
            </a:extLst>
          </p:cNvPr>
          <p:cNvSpPr/>
          <p:nvPr/>
        </p:nvSpPr>
        <p:spPr>
          <a:xfrm>
            <a:off x="9897748" y="5211602"/>
            <a:ext cx="1005840" cy="45720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270MtnHm</a:t>
            </a:r>
          </a:p>
        </p:txBody>
      </p:sp>
      <p:sp>
        <p:nvSpPr>
          <p:cNvPr id="115" name="Rectangle 114">
            <a:extLst>
              <a:ext uri="{FF2B5EF4-FFF2-40B4-BE49-F238E27FC236}">
                <a16:creationId xmlns:a16="http://schemas.microsoft.com/office/drawing/2014/main" id="{7D2F1D4F-0306-4D96-936E-12A0B994C615}"/>
              </a:ext>
            </a:extLst>
          </p:cNvPr>
          <p:cNvSpPr/>
          <p:nvPr/>
        </p:nvSpPr>
        <p:spPr>
          <a:xfrm>
            <a:off x="5329933" y="5811765"/>
            <a:ext cx="1005840" cy="45720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270Blckfoot</a:t>
            </a:r>
          </a:p>
        </p:txBody>
      </p:sp>
      <p:sp>
        <p:nvSpPr>
          <p:cNvPr id="116" name="Rectangle 115">
            <a:extLst>
              <a:ext uri="{FF2B5EF4-FFF2-40B4-BE49-F238E27FC236}">
                <a16:creationId xmlns:a16="http://schemas.microsoft.com/office/drawing/2014/main" id="{AC264D4F-BFB6-4539-8269-340C9E4FA82C}"/>
              </a:ext>
            </a:extLst>
          </p:cNvPr>
          <p:cNvSpPr/>
          <p:nvPr/>
        </p:nvSpPr>
        <p:spPr>
          <a:xfrm>
            <a:off x="7610247" y="5811765"/>
            <a:ext cx="1005840" cy="45720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270Preston</a:t>
            </a:r>
          </a:p>
        </p:txBody>
      </p:sp>
      <p:sp>
        <p:nvSpPr>
          <p:cNvPr id="117" name="Rectangle 116">
            <a:extLst>
              <a:ext uri="{FF2B5EF4-FFF2-40B4-BE49-F238E27FC236}">
                <a16:creationId xmlns:a16="http://schemas.microsoft.com/office/drawing/2014/main" id="{F41C9F01-A648-403B-9F72-8A6EA395F7BB}"/>
              </a:ext>
            </a:extLst>
          </p:cNvPr>
          <p:cNvSpPr/>
          <p:nvPr/>
        </p:nvSpPr>
        <p:spPr>
          <a:xfrm>
            <a:off x="6462147" y="5811765"/>
            <a:ext cx="1005840" cy="45720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270Pocatlo</a:t>
            </a:r>
          </a:p>
        </p:txBody>
      </p:sp>
      <p:sp>
        <p:nvSpPr>
          <p:cNvPr id="118" name="Rectangle 117">
            <a:extLst>
              <a:ext uri="{FF2B5EF4-FFF2-40B4-BE49-F238E27FC236}">
                <a16:creationId xmlns:a16="http://schemas.microsoft.com/office/drawing/2014/main" id="{C32A1E40-A80A-4347-9D63-22C2903F3EF3}"/>
              </a:ext>
            </a:extLst>
          </p:cNvPr>
          <p:cNvSpPr/>
          <p:nvPr/>
        </p:nvSpPr>
        <p:spPr>
          <a:xfrm>
            <a:off x="8762470" y="5811765"/>
            <a:ext cx="1005840" cy="45720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270Salmon </a:t>
            </a:r>
          </a:p>
        </p:txBody>
      </p:sp>
      <p:sp>
        <p:nvSpPr>
          <p:cNvPr id="120" name="Rectangle 119">
            <a:extLst>
              <a:ext uri="{FF2B5EF4-FFF2-40B4-BE49-F238E27FC236}">
                <a16:creationId xmlns:a16="http://schemas.microsoft.com/office/drawing/2014/main" id="{21D0624C-517C-4CA5-AE57-AC20E7D74FF1}"/>
              </a:ext>
            </a:extLst>
          </p:cNvPr>
          <p:cNvSpPr/>
          <p:nvPr/>
        </p:nvSpPr>
        <p:spPr>
          <a:xfrm>
            <a:off x="9897748" y="5811765"/>
            <a:ext cx="1005840" cy="45720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270Rxburg</a:t>
            </a:r>
          </a:p>
        </p:txBody>
      </p:sp>
      <p:sp>
        <p:nvSpPr>
          <p:cNvPr id="119" name="TextBox 118">
            <a:extLst>
              <a:ext uri="{FF2B5EF4-FFF2-40B4-BE49-F238E27FC236}">
                <a16:creationId xmlns:a16="http://schemas.microsoft.com/office/drawing/2014/main" id="{1B85827E-193F-4FA6-9717-81E6852E34D9}"/>
              </a:ext>
            </a:extLst>
          </p:cNvPr>
          <p:cNvSpPr txBox="1"/>
          <p:nvPr/>
        </p:nvSpPr>
        <p:spPr>
          <a:xfrm>
            <a:off x="295274" y="780160"/>
            <a:ext cx="11345037" cy="338554"/>
          </a:xfrm>
          <a:prstGeom prst="rect">
            <a:avLst/>
          </a:prstGeom>
          <a:noFill/>
        </p:spPr>
        <p:txBody>
          <a:bodyPr wrap="square" rtlCol="0">
            <a:spAutoFit/>
          </a:bodyPr>
          <a:lstStyle/>
          <a:p>
            <a:r>
              <a:rPr lang="en-US" sz="1600" dirty="0">
                <a:latin typeface="Arial" panose="020B0604020202020204" pitchFamily="34" charset="0"/>
                <a:ea typeface="Verdana" panose="020B0604030504040204" pitchFamily="34" charset="0"/>
                <a:cs typeface="Arial" panose="020B0604020202020204" pitchFamily="34" charset="0"/>
              </a:rPr>
              <a:t>Used to record transactions to a specific geographic position.  Can be flat or have multiple levels within a hierarchy.</a:t>
            </a:r>
          </a:p>
        </p:txBody>
      </p:sp>
      <p:grpSp>
        <p:nvGrpSpPr>
          <p:cNvPr id="86" name="Group 85">
            <a:extLst>
              <a:ext uri="{FF2B5EF4-FFF2-40B4-BE49-F238E27FC236}">
                <a16:creationId xmlns:a16="http://schemas.microsoft.com/office/drawing/2014/main" id="{BD289A0B-0794-459D-ACB7-0E2A38FEAD41}"/>
              </a:ext>
            </a:extLst>
          </p:cNvPr>
          <p:cNvGrpSpPr/>
          <p:nvPr/>
        </p:nvGrpSpPr>
        <p:grpSpPr>
          <a:xfrm>
            <a:off x="158719" y="1527093"/>
            <a:ext cx="4795784" cy="4744513"/>
            <a:chOff x="4104379" y="1976439"/>
            <a:chExt cx="3983245" cy="3984624"/>
          </a:xfrm>
        </p:grpSpPr>
        <p:grpSp>
          <p:nvGrpSpPr>
            <p:cNvPr id="87" name="Group 3">
              <a:extLst>
                <a:ext uri="{FF2B5EF4-FFF2-40B4-BE49-F238E27FC236}">
                  <a16:creationId xmlns:a16="http://schemas.microsoft.com/office/drawing/2014/main" id="{89DF2871-37C9-42AB-BF40-A933BD87913E}"/>
                </a:ext>
              </a:extLst>
            </p:cNvPr>
            <p:cNvGrpSpPr>
              <a:grpSpLocks/>
            </p:cNvGrpSpPr>
            <p:nvPr/>
          </p:nvGrpSpPr>
          <p:grpSpPr bwMode="auto">
            <a:xfrm>
              <a:off x="6091849" y="1976439"/>
              <a:ext cx="1177604" cy="1993693"/>
              <a:chOff x="3354" y="1728"/>
              <a:chExt cx="680" cy="1153"/>
            </a:xfrm>
            <a:solidFill>
              <a:schemeClr val="accent1"/>
            </a:solidFill>
          </p:grpSpPr>
          <p:sp>
            <p:nvSpPr>
              <p:cNvPr id="187" name="Arc 4">
                <a:extLst>
                  <a:ext uri="{FF2B5EF4-FFF2-40B4-BE49-F238E27FC236}">
                    <a16:creationId xmlns:a16="http://schemas.microsoft.com/office/drawing/2014/main" id="{78812A2C-1324-4D97-9C66-4A8B10E36740}"/>
                  </a:ext>
                </a:extLst>
              </p:cNvPr>
              <p:cNvSpPr>
                <a:spLocks/>
              </p:cNvSpPr>
              <p:nvPr/>
            </p:nvSpPr>
            <p:spPr bwMode="auto">
              <a:xfrm>
                <a:off x="3356" y="1728"/>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 y="0"/>
                    </a:moveTo>
                    <a:cubicBezTo>
                      <a:pt x="4561" y="0"/>
                      <a:pt x="9005" y="1444"/>
                      <a:pt x="12695" y="4125"/>
                    </a:cubicBezTo>
                  </a:path>
                  <a:path w="12696" h="21600" stroke="0" extrusionOk="0">
                    <a:moveTo>
                      <a:pt x="-1" y="0"/>
                    </a:moveTo>
                    <a:cubicBezTo>
                      <a:pt x="4561" y="0"/>
                      <a:pt x="9005" y="1444"/>
                      <a:pt x="12695" y="4125"/>
                    </a:cubicBezTo>
                    <a:lnTo>
                      <a:pt x="0" y="21600"/>
                    </a:lnTo>
                    <a:close/>
                  </a:path>
                </a:pathLst>
              </a:custGeom>
              <a:grpFill/>
              <a:ln w="12700">
                <a:solidFill>
                  <a:schemeClr val="bg1"/>
                </a:solidFill>
                <a:round/>
                <a:headEnd/>
                <a:tailEnd/>
              </a:ln>
            </p:spPr>
            <p:txBody>
              <a:bodyPr lIns="44450" tIns="44450" rIns="274320" bIns="100584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Organizational Unit</a:t>
                </a:r>
              </a:p>
            </p:txBody>
          </p:sp>
          <p:sp>
            <p:nvSpPr>
              <p:cNvPr id="188" name="Freeform 78">
                <a:extLst>
                  <a:ext uri="{FF2B5EF4-FFF2-40B4-BE49-F238E27FC236}">
                    <a16:creationId xmlns:a16="http://schemas.microsoft.com/office/drawing/2014/main" id="{85AF7C90-75CF-4863-9127-DFCE12919C97}"/>
                  </a:ext>
                </a:extLst>
              </p:cNvPr>
              <p:cNvSpPr>
                <a:spLocks/>
              </p:cNvSpPr>
              <p:nvPr/>
            </p:nvSpPr>
            <p:spPr bwMode="auto">
              <a:xfrm>
                <a:off x="3356" y="1728"/>
                <a:ext cx="678" cy="1153"/>
              </a:xfrm>
              <a:custGeom>
                <a:avLst/>
                <a:gdLst>
                  <a:gd name="T0" fmla="*/ 0 w 678"/>
                  <a:gd name="T1" fmla="*/ 0 h 1153"/>
                  <a:gd name="T2" fmla="*/ 0 w 678"/>
                  <a:gd name="T3" fmla="*/ 1152 h 1153"/>
                  <a:gd name="T4" fmla="*/ 677 w 678"/>
                  <a:gd name="T5" fmla="*/ 220 h 1153"/>
                  <a:gd name="T6" fmla="*/ 0 60000 65536"/>
                  <a:gd name="T7" fmla="*/ 0 60000 65536"/>
                  <a:gd name="T8" fmla="*/ 0 60000 65536"/>
                  <a:gd name="T9" fmla="*/ 0 w 678"/>
                  <a:gd name="T10" fmla="*/ 0 h 1153"/>
                  <a:gd name="T11" fmla="*/ 678 w 678"/>
                  <a:gd name="T12" fmla="*/ 1153 h 1153"/>
                </a:gdLst>
                <a:ahLst/>
                <a:cxnLst>
                  <a:cxn ang="T6">
                    <a:pos x="T0" y="T1"/>
                  </a:cxn>
                  <a:cxn ang="T7">
                    <a:pos x="T2" y="T3"/>
                  </a:cxn>
                  <a:cxn ang="T8">
                    <a:pos x="T4" y="T5"/>
                  </a:cxn>
                </a:cxnLst>
                <a:rect l="T9" t="T10" r="T11" b="T12"/>
                <a:pathLst>
                  <a:path w="678" h="1153">
                    <a:moveTo>
                      <a:pt x="0" y="0"/>
                    </a:moveTo>
                    <a:lnTo>
                      <a:pt x="0" y="1152"/>
                    </a:lnTo>
                    <a:lnTo>
                      <a:pt x="677" y="220"/>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89" name="Arc 4">
                <a:extLst>
                  <a:ext uri="{FF2B5EF4-FFF2-40B4-BE49-F238E27FC236}">
                    <a16:creationId xmlns:a16="http://schemas.microsoft.com/office/drawing/2014/main" id="{E755EF10-7130-44B5-9D27-F3A5A100B48A}"/>
                  </a:ext>
                </a:extLst>
              </p:cNvPr>
              <p:cNvSpPr>
                <a:spLocks/>
              </p:cNvSpPr>
              <p:nvPr/>
            </p:nvSpPr>
            <p:spPr bwMode="auto">
              <a:xfrm>
                <a:off x="3354" y="1728"/>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 y="0"/>
                    </a:moveTo>
                    <a:cubicBezTo>
                      <a:pt x="4561" y="0"/>
                      <a:pt x="9005" y="1444"/>
                      <a:pt x="12695" y="4125"/>
                    </a:cubicBezTo>
                  </a:path>
                  <a:path w="12696" h="21600" stroke="0" extrusionOk="0">
                    <a:moveTo>
                      <a:pt x="-1" y="0"/>
                    </a:moveTo>
                    <a:cubicBezTo>
                      <a:pt x="4561" y="0"/>
                      <a:pt x="9005" y="1444"/>
                      <a:pt x="12695" y="4125"/>
                    </a:cubicBezTo>
                    <a:lnTo>
                      <a:pt x="0" y="21600"/>
                    </a:lnTo>
                    <a:close/>
                  </a:path>
                </a:pathLst>
              </a:custGeom>
              <a:solidFill>
                <a:schemeClr val="accent5">
                  <a:lumMod val="40000"/>
                  <a:lumOff val="60000"/>
                </a:schemeClr>
              </a:solidFill>
              <a:ln w="12700">
                <a:solidFill>
                  <a:schemeClr val="bg1"/>
                </a:solidFill>
                <a:round/>
                <a:headEnd/>
                <a:tailEnd/>
              </a:ln>
            </p:spPr>
            <p:txBody>
              <a:bodyPr lIns="44450" tIns="44450" rIns="274320" bIns="100584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Agency* </a:t>
                </a:r>
              </a:p>
            </p:txBody>
          </p:sp>
        </p:grpSp>
        <p:grpSp>
          <p:nvGrpSpPr>
            <p:cNvPr id="88" name="Group 6">
              <a:extLst>
                <a:ext uri="{FF2B5EF4-FFF2-40B4-BE49-F238E27FC236}">
                  <a16:creationId xmlns:a16="http://schemas.microsoft.com/office/drawing/2014/main" id="{26E85CDA-AF2A-485D-86F9-8D690D9B062E}"/>
                </a:ext>
              </a:extLst>
            </p:cNvPr>
            <p:cNvGrpSpPr>
              <a:grpSpLocks/>
            </p:cNvGrpSpPr>
            <p:nvPr/>
          </p:nvGrpSpPr>
          <p:grpSpPr bwMode="auto">
            <a:xfrm>
              <a:off x="6091852" y="2357241"/>
              <a:ext cx="1900571" cy="1612891"/>
              <a:chOff x="3354" y="1948"/>
              <a:chExt cx="1099" cy="933"/>
            </a:xfrm>
            <a:solidFill>
              <a:schemeClr val="accent1"/>
            </a:solidFill>
          </p:grpSpPr>
          <p:sp>
            <p:nvSpPr>
              <p:cNvPr id="184" name="Arc 7">
                <a:extLst>
                  <a:ext uri="{FF2B5EF4-FFF2-40B4-BE49-F238E27FC236}">
                    <a16:creationId xmlns:a16="http://schemas.microsoft.com/office/drawing/2014/main" id="{9FFCFC14-964A-4D13-B56D-FF05E7CA58A0}"/>
                  </a:ext>
                </a:extLst>
              </p:cNvPr>
              <p:cNvSpPr>
                <a:spLocks/>
              </p:cNvSpPr>
              <p:nvPr/>
            </p:nvSpPr>
            <p:spPr bwMode="auto">
              <a:xfrm>
                <a:off x="3356" y="1948"/>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12695" y="0"/>
                    </a:moveTo>
                    <a:cubicBezTo>
                      <a:pt x="16386" y="2681"/>
                      <a:pt x="19133" y="6461"/>
                      <a:pt x="20542" y="10800"/>
                    </a:cubicBezTo>
                  </a:path>
                  <a:path w="20543" h="17475" stroke="0" extrusionOk="0">
                    <a:moveTo>
                      <a:pt x="12695" y="0"/>
                    </a:moveTo>
                    <a:cubicBezTo>
                      <a:pt x="16386" y="2681"/>
                      <a:pt x="19133" y="6461"/>
                      <a:pt x="20542" y="10800"/>
                    </a:cubicBezTo>
                    <a:lnTo>
                      <a:pt x="0" y="17475"/>
                    </a:lnTo>
                    <a:close/>
                  </a:path>
                </a:pathLst>
              </a:custGeom>
              <a:grpFill/>
              <a:ln w="12700">
                <a:solidFill>
                  <a:schemeClr val="bg1"/>
                </a:solidFill>
                <a:round/>
                <a:headEnd/>
                <a:tailEnd/>
              </a:ln>
            </p:spPr>
            <p:txBody>
              <a:bodyPr lIns="731520" tIns="44450" rIns="44450" bIns="27432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Fund</a:t>
                </a:r>
              </a:p>
            </p:txBody>
          </p:sp>
          <p:sp>
            <p:nvSpPr>
              <p:cNvPr id="185" name="Freeform 76">
                <a:extLst>
                  <a:ext uri="{FF2B5EF4-FFF2-40B4-BE49-F238E27FC236}">
                    <a16:creationId xmlns:a16="http://schemas.microsoft.com/office/drawing/2014/main" id="{A21E399D-4CC6-45B8-9565-988559DE41E7}"/>
                  </a:ext>
                </a:extLst>
              </p:cNvPr>
              <p:cNvSpPr>
                <a:spLocks/>
              </p:cNvSpPr>
              <p:nvPr/>
            </p:nvSpPr>
            <p:spPr bwMode="auto">
              <a:xfrm>
                <a:off x="3356" y="1948"/>
                <a:ext cx="1097" cy="933"/>
              </a:xfrm>
              <a:custGeom>
                <a:avLst/>
                <a:gdLst>
                  <a:gd name="T0" fmla="*/ 677 w 1097"/>
                  <a:gd name="T1" fmla="*/ 0 h 933"/>
                  <a:gd name="T2" fmla="*/ 0 w 1097"/>
                  <a:gd name="T3" fmla="*/ 932 h 933"/>
                  <a:gd name="T4" fmla="*/ 1096 w 1097"/>
                  <a:gd name="T5" fmla="*/ 576 h 933"/>
                  <a:gd name="T6" fmla="*/ 0 60000 65536"/>
                  <a:gd name="T7" fmla="*/ 0 60000 65536"/>
                  <a:gd name="T8" fmla="*/ 0 60000 65536"/>
                  <a:gd name="T9" fmla="*/ 0 w 1097"/>
                  <a:gd name="T10" fmla="*/ 0 h 933"/>
                  <a:gd name="T11" fmla="*/ 1097 w 1097"/>
                  <a:gd name="T12" fmla="*/ 933 h 933"/>
                </a:gdLst>
                <a:ahLst/>
                <a:cxnLst>
                  <a:cxn ang="T6">
                    <a:pos x="T0" y="T1"/>
                  </a:cxn>
                  <a:cxn ang="T7">
                    <a:pos x="T2" y="T3"/>
                  </a:cxn>
                  <a:cxn ang="T8">
                    <a:pos x="T4" y="T5"/>
                  </a:cxn>
                </a:cxnLst>
                <a:rect l="T9" t="T10" r="T11" b="T12"/>
                <a:pathLst>
                  <a:path w="1097" h="933">
                    <a:moveTo>
                      <a:pt x="677" y="0"/>
                    </a:moveTo>
                    <a:lnTo>
                      <a:pt x="0" y="932"/>
                    </a:lnTo>
                    <a:lnTo>
                      <a:pt x="1096" y="576"/>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86" name="Arc 7">
                <a:extLst>
                  <a:ext uri="{FF2B5EF4-FFF2-40B4-BE49-F238E27FC236}">
                    <a16:creationId xmlns:a16="http://schemas.microsoft.com/office/drawing/2014/main" id="{63552411-094C-4A1C-93DF-0197208328D0}"/>
                  </a:ext>
                </a:extLst>
              </p:cNvPr>
              <p:cNvSpPr>
                <a:spLocks/>
              </p:cNvSpPr>
              <p:nvPr/>
            </p:nvSpPr>
            <p:spPr bwMode="auto">
              <a:xfrm>
                <a:off x="3354" y="1948"/>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12695" y="0"/>
                    </a:moveTo>
                    <a:cubicBezTo>
                      <a:pt x="16386" y="2681"/>
                      <a:pt x="19133" y="6461"/>
                      <a:pt x="20542" y="10800"/>
                    </a:cubicBezTo>
                  </a:path>
                  <a:path w="20543" h="17475" stroke="0" extrusionOk="0">
                    <a:moveTo>
                      <a:pt x="12695" y="0"/>
                    </a:moveTo>
                    <a:cubicBezTo>
                      <a:pt x="16386" y="2681"/>
                      <a:pt x="19133" y="6461"/>
                      <a:pt x="20542" y="10800"/>
                    </a:cubicBezTo>
                    <a:lnTo>
                      <a:pt x="0" y="17475"/>
                    </a:lnTo>
                    <a:close/>
                  </a:path>
                </a:pathLst>
              </a:custGeom>
              <a:solidFill>
                <a:schemeClr val="accent5">
                  <a:lumMod val="40000"/>
                  <a:lumOff val="60000"/>
                </a:schemeClr>
              </a:solidFill>
              <a:ln w="12700">
                <a:solidFill>
                  <a:schemeClr val="bg1"/>
                </a:solidFill>
                <a:round/>
                <a:headEnd/>
                <a:tailEnd/>
              </a:ln>
            </p:spPr>
            <p:txBody>
              <a:bodyPr lIns="731520" tIns="44450" rIns="44450" bIns="27432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Project</a:t>
                </a:r>
              </a:p>
            </p:txBody>
          </p:sp>
        </p:grpSp>
        <p:grpSp>
          <p:nvGrpSpPr>
            <p:cNvPr id="89" name="Group 9">
              <a:extLst>
                <a:ext uri="{FF2B5EF4-FFF2-40B4-BE49-F238E27FC236}">
                  <a16:creationId xmlns:a16="http://schemas.microsoft.com/office/drawing/2014/main" id="{21884130-CF90-4A1A-94E2-5DBA984A98D0}"/>
                </a:ext>
              </a:extLst>
            </p:cNvPr>
            <p:cNvGrpSpPr>
              <a:grpSpLocks/>
            </p:cNvGrpSpPr>
            <p:nvPr/>
          </p:nvGrpSpPr>
          <p:grpSpPr bwMode="auto">
            <a:xfrm>
              <a:off x="6091852" y="3352017"/>
              <a:ext cx="1995772" cy="1233468"/>
              <a:chOff x="3354" y="2524"/>
              <a:chExt cx="1154" cy="713"/>
            </a:xfrm>
            <a:solidFill>
              <a:schemeClr val="accent1"/>
            </a:solidFill>
          </p:grpSpPr>
          <p:sp>
            <p:nvSpPr>
              <p:cNvPr id="181" name="Arc 10">
                <a:extLst>
                  <a:ext uri="{FF2B5EF4-FFF2-40B4-BE49-F238E27FC236}">
                    <a16:creationId xmlns:a16="http://schemas.microsoft.com/office/drawing/2014/main" id="{35B16E7A-BF7D-436C-A653-B4C3A24826AD}"/>
                  </a:ext>
                </a:extLst>
              </p:cNvPr>
              <p:cNvSpPr>
                <a:spLocks/>
              </p:cNvSpPr>
              <p:nvPr/>
            </p:nvSpPr>
            <p:spPr bwMode="auto">
              <a:xfrm>
                <a:off x="3356" y="2524"/>
                <a:ext cx="1152" cy="712"/>
              </a:xfrm>
              <a:custGeom>
                <a:avLst/>
                <a:gdLst>
                  <a:gd name="T0" fmla="*/ 0 w 21600"/>
                  <a:gd name="T1" fmla="*/ 0 h 13350"/>
                  <a:gd name="T2" fmla="*/ 0 w 21600"/>
                  <a:gd name="T3" fmla="*/ 0 h 13350"/>
                  <a:gd name="T4" fmla="*/ 0 w 21600"/>
                  <a:gd name="T5" fmla="*/ 0 h 13350"/>
                  <a:gd name="T6" fmla="*/ 0 60000 65536"/>
                  <a:gd name="T7" fmla="*/ 0 60000 65536"/>
                  <a:gd name="T8" fmla="*/ 0 60000 65536"/>
                  <a:gd name="T9" fmla="*/ 0 w 21600"/>
                  <a:gd name="T10" fmla="*/ 0 h 13350"/>
                  <a:gd name="T11" fmla="*/ 21600 w 21600"/>
                  <a:gd name="T12" fmla="*/ 13350 h 13350"/>
                </a:gdLst>
                <a:ahLst/>
                <a:cxnLst>
                  <a:cxn ang="T6">
                    <a:pos x="T0" y="T1"/>
                  </a:cxn>
                  <a:cxn ang="T7">
                    <a:pos x="T2" y="T3"/>
                  </a:cxn>
                  <a:cxn ang="T8">
                    <a:pos x="T4" y="T5"/>
                  </a:cxn>
                </a:cxnLst>
                <a:rect l="T9" t="T10" r="T11" b="T12"/>
                <a:pathLst>
                  <a:path w="21600" h="13350" fill="none" extrusionOk="0">
                    <a:moveTo>
                      <a:pt x="20542" y="0"/>
                    </a:moveTo>
                    <a:cubicBezTo>
                      <a:pt x="21243" y="2155"/>
                      <a:pt x="21600" y="4408"/>
                      <a:pt x="21600" y="6675"/>
                    </a:cubicBezTo>
                    <a:cubicBezTo>
                      <a:pt x="21600" y="8941"/>
                      <a:pt x="21243" y="11194"/>
                      <a:pt x="20542" y="13349"/>
                    </a:cubicBezTo>
                  </a:path>
                  <a:path w="21600" h="13350" stroke="0" extrusionOk="0">
                    <a:moveTo>
                      <a:pt x="20542" y="0"/>
                    </a:moveTo>
                    <a:cubicBezTo>
                      <a:pt x="21243" y="2155"/>
                      <a:pt x="21600" y="4408"/>
                      <a:pt x="21600" y="6675"/>
                    </a:cubicBezTo>
                    <a:cubicBezTo>
                      <a:pt x="21600" y="8941"/>
                      <a:pt x="21243" y="11194"/>
                      <a:pt x="20542" y="13349"/>
                    </a:cubicBezTo>
                    <a:lnTo>
                      <a:pt x="0" y="6675"/>
                    </a:lnTo>
                    <a:close/>
                  </a:path>
                </a:pathLst>
              </a:custGeom>
              <a:grpFill/>
              <a:ln w="12700">
                <a:solidFill>
                  <a:schemeClr val="bg1"/>
                </a:solidFill>
                <a:round/>
                <a:headEnd/>
                <a:tailEnd/>
              </a:ln>
            </p:spPr>
            <p:txBody>
              <a:bodyPr lIns="1097280" tIns="4445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Program</a:t>
                </a:r>
              </a:p>
            </p:txBody>
          </p:sp>
          <p:sp>
            <p:nvSpPr>
              <p:cNvPr id="182" name="Freeform 74">
                <a:extLst>
                  <a:ext uri="{FF2B5EF4-FFF2-40B4-BE49-F238E27FC236}">
                    <a16:creationId xmlns:a16="http://schemas.microsoft.com/office/drawing/2014/main" id="{5A1E0419-68E9-4A67-B4DD-CC64DBF9FAF3}"/>
                  </a:ext>
                </a:extLst>
              </p:cNvPr>
              <p:cNvSpPr>
                <a:spLocks/>
              </p:cNvSpPr>
              <p:nvPr/>
            </p:nvSpPr>
            <p:spPr bwMode="auto">
              <a:xfrm>
                <a:off x="3356" y="2524"/>
                <a:ext cx="1097" cy="713"/>
              </a:xfrm>
              <a:custGeom>
                <a:avLst/>
                <a:gdLst>
                  <a:gd name="T0" fmla="*/ 1096 w 1097"/>
                  <a:gd name="T1" fmla="*/ 0 h 713"/>
                  <a:gd name="T2" fmla="*/ 0 w 1097"/>
                  <a:gd name="T3" fmla="*/ 356 h 713"/>
                  <a:gd name="T4" fmla="*/ 1096 w 1097"/>
                  <a:gd name="T5" fmla="*/ 712 h 713"/>
                  <a:gd name="T6" fmla="*/ 0 60000 65536"/>
                  <a:gd name="T7" fmla="*/ 0 60000 65536"/>
                  <a:gd name="T8" fmla="*/ 0 60000 65536"/>
                  <a:gd name="T9" fmla="*/ 0 w 1097"/>
                  <a:gd name="T10" fmla="*/ 0 h 713"/>
                  <a:gd name="T11" fmla="*/ 1097 w 1097"/>
                  <a:gd name="T12" fmla="*/ 713 h 713"/>
                </a:gdLst>
                <a:ahLst/>
                <a:cxnLst>
                  <a:cxn ang="T6">
                    <a:pos x="T0" y="T1"/>
                  </a:cxn>
                  <a:cxn ang="T7">
                    <a:pos x="T2" y="T3"/>
                  </a:cxn>
                  <a:cxn ang="T8">
                    <a:pos x="T4" y="T5"/>
                  </a:cxn>
                </a:cxnLst>
                <a:rect l="T9" t="T10" r="T11" b="T12"/>
                <a:pathLst>
                  <a:path w="1097" h="713">
                    <a:moveTo>
                      <a:pt x="1096" y="0"/>
                    </a:moveTo>
                    <a:lnTo>
                      <a:pt x="0" y="356"/>
                    </a:lnTo>
                    <a:lnTo>
                      <a:pt x="1096" y="712"/>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83" name="Arc 10">
                <a:extLst>
                  <a:ext uri="{FF2B5EF4-FFF2-40B4-BE49-F238E27FC236}">
                    <a16:creationId xmlns:a16="http://schemas.microsoft.com/office/drawing/2014/main" id="{86D064AB-F3E4-491D-86C5-09C7666D7A2C}"/>
                  </a:ext>
                </a:extLst>
              </p:cNvPr>
              <p:cNvSpPr>
                <a:spLocks/>
              </p:cNvSpPr>
              <p:nvPr/>
            </p:nvSpPr>
            <p:spPr bwMode="auto">
              <a:xfrm>
                <a:off x="3354" y="2524"/>
                <a:ext cx="1152" cy="712"/>
              </a:xfrm>
              <a:custGeom>
                <a:avLst/>
                <a:gdLst>
                  <a:gd name="T0" fmla="*/ 0 w 21600"/>
                  <a:gd name="T1" fmla="*/ 0 h 13350"/>
                  <a:gd name="T2" fmla="*/ 0 w 21600"/>
                  <a:gd name="T3" fmla="*/ 0 h 13350"/>
                  <a:gd name="T4" fmla="*/ 0 w 21600"/>
                  <a:gd name="T5" fmla="*/ 0 h 13350"/>
                  <a:gd name="T6" fmla="*/ 0 60000 65536"/>
                  <a:gd name="T7" fmla="*/ 0 60000 65536"/>
                  <a:gd name="T8" fmla="*/ 0 60000 65536"/>
                  <a:gd name="T9" fmla="*/ 0 w 21600"/>
                  <a:gd name="T10" fmla="*/ 0 h 13350"/>
                  <a:gd name="T11" fmla="*/ 21600 w 21600"/>
                  <a:gd name="T12" fmla="*/ 13350 h 13350"/>
                </a:gdLst>
                <a:ahLst/>
                <a:cxnLst>
                  <a:cxn ang="T6">
                    <a:pos x="T0" y="T1"/>
                  </a:cxn>
                  <a:cxn ang="T7">
                    <a:pos x="T2" y="T3"/>
                  </a:cxn>
                  <a:cxn ang="T8">
                    <a:pos x="T4" y="T5"/>
                  </a:cxn>
                </a:cxnLst>
                <a:rect l="T9" t="T10" r="T11" b="T12"/>
                <a:pathLst>
                  <a:path w="21600" h="13350" fill="none" extrusionOk="0">
                    <a:moveTo>
                      <a:pt x="20542" y="0"/>
                    </a:moveTo>
                    <a:cubicBezTo>
                      <a:pt x="21243" y="2155"/>
                      <a:pt x="21600" y="4408"/>
                      <a:pt x="21600" y="6675"/>
                    </a:cubicBezTo>
                    <a:cubicBezTo>
                      <a:pt x="21600" y="8941"/>
                      <a:pt x="21243" y="11194"/>
                      <a:pt x="20542" y="13349"/>
                    </a:cubicBezTo>
                  </a:path>
                  <a:path w="21600" h="13350" stroke="0" extrusionOk="0">
                    <a:moveTo>
                      <a:pt x="20542" y="0"/>
                    </a:moveTo>
                    <a:cubicBezTo>
                      <a:pt x="21243" y="2155"/>
                      <a:pt x="21600" y="4408"/>
                      <a:pt x="21600" y="6675"/>
                    </a:cubicBezTo>
                    <a:cubicBezTo>
                      <a:pt x="21600" y="8941"/>
                      <a:pt x="21243" y="11194"/>
                      <a:pt x="20542" y="13349"/>
                    </a:cubicBezTo>
                    <a:lnTo>
                      <a:pt x="0" y="6675"/>
                    </a:lnTo>
                    <a:close/>
                  </a:path>
                </a:pathLst>
              </a:custGeom>
              <a:solidFill>
                <a:schemeClr val="accent5">
                  <a:lumMod val="40000"/>
                  <a:lumOff val="60000"/>
                </a:schemeClr>
              </a:solidFill>
              <a:ln w="12700">
                <a:solidFill>
                  <a:schemeClr val="bg1"/>
                </a:solidFill>
                <a:round/>
                <a:headEnd/>
                <a:tailEnd/>
              </a:ln>
            </p:spPr>
            <p:txBody>
              <a:bodyPr lIns="1097280" tIns="4445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 Organizational Unit*</a:t>
                </a:r>
              </a:p>
            </p:txBody>
          </p:sp>
        </p:grpSp>
        <p:grpSp>
          <p:nvGrpSpPr>
            <p:cNvPr id="90" name="Group 12">
              <a:extLst>
                <a:ext uri="{FF2B5EF4-FFF2-40B4-BE49-F238E27FC236}">
                  <a16:creationId xmlns:a16="http://schemas.microsoft.com/office/drawing/2014/main" id="{9064B53C-FC98-4916-A475-994B0062E72D}"/>
                </a:ext>
              </a:extLst>
            </p:cNvPr>
            <p:cNvGrpSpPr>
              <a:grpSpLocks/>
            </p:cNvGrpSpPr>
            <p:nvPr/>
          </p:nvGrpSpPr>
          <p:grpSpPr bwMode="auto">
            <a:xfrm>
              <a:off x="6091852" y="3967371"/>
              <a:ext cx="1900571" cy="1612890"/>
              <a:chOff x="3354" y="2880"/>
              <a:chExt cx="1099" cy="933"/>
            </a:xfrm>
            <a:solidFill>
              <a:schemeClr val="accent1"/>
            </a:solidFill>
          </p:grpSpPr>
          <p:sp>
            <p:nvSpPr>
              <p:cNvPr id="178" name="Arc 13">
                <a:extLst>
                  <a:ext uri="{FF2B5EF4-FFF2-40B4-BE49-F238E27FC236}">
                    <a16:creationId xmlns:a16="http://schemas.microsoft.com/office/drawing/2014/main" id="{F76B640E-0D31-452B-9080-49835C873A4F}"/>
                  </a:ext>
                </a:extLst>
              </p:cNvPr>
              <p:cNvSpPr>
                <a:spLocks/>
              </p:cNvSpPr>
              <p:nvPr/>
            </p:nvSpPr>
            <p:spPr bwMode="auto">
              <a:xfrm>
                <a:off x="3356" y="2880"/>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20542" y="6674"/>
                    </a:moveTo>
                    <a:cubicBezTo>
                      <a:pt x="19133" y="11013"/>
                      <a:pt x="16386" y="14793"/>
                      <a:pt x="12695" y="17474"/>
                    </a:cubicBezTo>
                  </a:path>
                  <a:path w="20543" h="17475" stroke="0" extrusionOk="0">
                    <a:moveTo>
                      <a:pt x="20542" y="6674"/>
                    </a:moveTo>
                    <a:cubicBezTo>
                      <a:pt x="19133" y="11013"/>
                      <a:pt x="16386" y="14793"/>
                      <a:pt x="12695" y="17474"/>
                    </a:cubicBezTo>
                    <a:lnTo>
                      <a:pt x="0" y="0"/>
                    </a:lnTo>
                    <a:close/>
                  </a:path>
                </a:pathLst>
              </a:custGeom>
              <a:grpFill/>
              <a:ln w="12700">
                <a:solidFill>
                  <a:schemeClr val="bg1"/>
                </a:solidFill>
                <a:round/>
                <a:headEnd/>
                <a:tailEnd/>
              </a:ln>
            </p:spPr>
            <p:txBody>
              <a:bodyPr lIns="731520" tIns="18288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Account</a:t>
                </a:r>
              </a:p>
            </p:txBody>
          </p:sp>
          <p:sp>
            <p:nvSpPr>
              <p:cNvPr id="179" name="Freeform 72">
                <a:extLst>
                  <a:ext uri="{FF2B5EF4-FFF2-40B4-BE49-F238E27FC236}">
                    <a16:creationId xmlns:a16="http://schemas.microsoft.com/office/drawing/2014/main" id="{C7815599-4769-48D2-909C-80540ACB9792}"/>
                  </a:ext>
                </a:extLst>
              </p:cNvPr>
              <p:cNvSpPr>
                <a:spLocks/>
              </p:cNvSpPr>
              <p:nvPr/>
            </p:nvSpPr>
            <p:spPr bwMode="auto">
              <a:xfrm>
                <a:off x="3356" y="2880"/>
                <a:ext cx="1097" cy="933"/>
              </a:xfrm>
              <a:custGeom>
                <a:avLst/>
                <a:gdLst>
                  <a:gd name="T0" fmla="*/ 1096 w 1097"/>
                  <a:gd name="T1" fmla="*/ 356 h 933"/>
                  <a:gd name="T2" fmla="*/ 0 w 1097"/>
                  <a:gd name="T3" fmla="*/ 0 h 933"/>
                  <a:gd name="T4" fmla="*/ 677 w 1097"/>
                  <a:gd name="T5" fmla="*/ 932 h 933"/>
                  <a:gd name="T6" fmla="*/ 0 60000 65536"/>
                  <a:gd name="T7" fmla="*/ 0 60000 65536"/>
                  <a:gd name="T8" fmla="*/ 0 60000 65536"/>
                  <a:gd name="T9" fmla="*/ 0 w 1097"/>
                  <a:gd name="T10" fmla="*/ 0 h 933"/>
                  <a:gd name="T11" fmla="*/ 1097 w 1097"/>
                  <a:gd name="T12" fmla="*/ 933 h 933"/>
                </a:gdLst>
                <a:ahLst/>
                <a:cxnLst>
                  <a:cxn ang="T6">
                    <a:pos x="T0" y="T1"/>
                  </a:cxn>
                  <a:cxn ang="T7">
                    <a:pos x="T2" y="T3"/>
                  </a:cxn>
                  <a:cxn ang="T8">
                    <a:pos x="T4" y="T5"/>
                  </a:cxn>
                </a:cxnLst>
                <a:rect l="T9" t="T10" r="T11" b="T12"/>
                <a:pathLst>
                  <a:path w="1097" h="933">
                    <a:moveTo>
                      <a:pt x="1096" y="356"/>
                    </a:moveTo>
                    <a:lnTo>
                      <a:pt x="0" y="0"/>
                    </a:lnTo>
                    <a:lnTo>
                      <a:pt x="677" y="932"/>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80" name="Arc 13">
                <a:extLst>
                  <a:ext uri="{FF2B5EF4-FFF2-40B4-BE49-F238E27FC236}">
                    <a16:creationId xmlns:a16="http://schemas.microsoft.com/office/drawing/2014/main" id="{4CD2D198-B8F9-4B94-AD12-D1D9FA557249}"/>
                  </a:ext>
                </a:extLst>
              </p:cNvPr>
              <p:cNvSpPr>
                <a:spLocks/>
              </p:cNvSpPr>
              <p:nvPr/>
            </p:nvSpPr>
            <p:spPr bwMode="auto">
              <a:xfrm>
                <a:off x="3354" y="2880"/>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20542" y="6674"/>
                    </a:moveTo>
                    <a:cubicBezTo>
                      <a:pt x="19133" y="11013"/>
                      <a:pt x="16386" y="14793"/>
                      <a:pt x="12695" y="17474"/>
                    </a:cubicBezTo>
                  </a:path>
                  <a:path w="20543" h="17475" stroke="0" extrusionOk="0">
                    <a:moveTo>
                      <a:pt x="20542" y="6674"/>
                    </a:moveTo>
                    <a:cubicBezTo>
                      <a:pt x="19133" y="11013"/>
                      <a:pt x="16386" y="14793"/>
                      <a:pt x="12695" y="17474"/>
                    </a:cubicBezTo>
                    <a:lnTo>
                      <a:pt x="0" y="0"/>
                    </a:lnTo>
                    <a:close/>
                  </a:path>
                </a:pathLst>
              </a:custGeom>
              <a:solidFill>
                <a:schemeClr val="accent5">
                  <a:lumMod val="40000"/>
                  <a:lumOff val="60000"/>
                </a:schemeClr>
              </a:solidFill>
              <a:ln w="12700">
                <a:solidFill>
                  <a:schemeClr val="bg1"/>
                </a:solidFill>
                <a:round/>
                <a:headEnd/>
                <a:tailEnd/>
              </a:ln>
            </p:spPr>
            <p:txBody>
              <a:bodyPr lIns="731520" tIns="18288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Fund*</a:t>
                </a:r>
              </a:p>
            </p:txBody>
          </p:sp>
        </p:grpSp>
        <p:grpSp>
          <p:nvGrpSpPr>
            <p:cNvPr id="103" name="Group 15">
              <a:extLst>
                <a:ext uri="{FF2B5EF4-FFF2-40B4-BE49-F238E27FC236}">
                  <a16:creationId xmlns:a16="http://schemas.microsoft.com/office/drawing/2014/main" id="{023BC26F-452E-414B-9FE5-90D5DC44C4F2}"/>
                </a:ext>
              </a:extLst>
            </p:cNvPr>
            <p:cNvGrpSpPr>
              <a:grpSpLocks/>
            </p:cNvGrpSpPr>
            <p:nvPr/>
          </p:nvGrpSpPr>
          <p:grpSpPr bwMode="auto">
            <a:xfrm>
              <a:off x="6091849" y="3967371"/>
              <a:ext cx="1177604" cy="1993692"/>
              <a:chOff x="3354" y="2880"/>
              <a:chExt cx="680" cy="1153"/>
            </a:xfrm>
            <a:solidFill>
              <a:schemeClr val="accent1"/>
            </a:solidFill>
          </p:grpSpPr>
          <p:sp>
            <p:nvSpPr>
              <p:cNvPr id="175" name="Arc 16">
                <a:extLst>
                  <a:ext uri="{FF2B5EF4-FFF2-40B4-BE49-F238E27FC236}">
                    <a16:creationId xmlns:a16="http://schemas.microsoft.com/office/drawing/2014/main" id="{714BAA27-EAA3-42F3-B0D3-EF03F98F3ABA}"/>
                  </a:ext>
                </a:extLst>
              </p:cNvPr>
              <p:cNvSpPr>
                <a:spLocks/>
              </p:cNvSpPr>
              <p:nvPr/>
            </p:nvSpPr>
            <p:spPr bwMode="auto">
              <a:xfrm>
                <a:off x="3356" y="2880"/>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2695" y="17474"/>
                    </a:moveTo>
                    <a:cubicBezTo>
                      <a:pt x="9005" y="20155"/>
                      <a:pt x="4561" y="21599"/>
                      <a:pt x="0" y="21600"/>
                    </a:cubicBezTo>
                  </a:path>
                  <a:path w="12696" h="21600" stroke="0" extrusionOk="0">
                    <a:moveTo>
                      <a:pt x="12695" y="17474"/>
                    </a:moveTo>
                    <a:cubicBezTo>
                      <a:pt x="9005" y="20155"/>
                      <a:pt x="4561" y="21599"/>
                      <a:pt x="0" y="21600"/>
                    </a:cubicBezTo>
                    <a:lnTo>
                      <a:pt x="0" y="0"/>
                    </a:lnTo>
                    <a:close/>
                  </a:path>
                </a:pathLst>
              </a:custGeom>
              <a:grpFill/>
              <a:ln w="12700">
                <a:solidFill>
                  <a:schemeClr val="bg1"/>
                </a:solidFill>
                <a:round/>
                <a:headEnd/>
                <a:tailEnd/>
              </a:ln>
            </p:spPr>
            <p:txBody>
              <a:bodyPr lIns="44450" tIns="1005840" rIns="27432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Project</a:t>
                </a:r>
              </a:p>
            </p:txBody>
          </p:sp>
          <p:sp>
            <p:nvSpPr>
              <p:cNvPr id="176" name="Freeform 70">
                <a:extLst>
                  <a:ext uri="{FF2B5EF4-FFF2-40B4-BE49-F238E27FC236}">
                    <a16:creationId xmlns:a16="http://schemas.microsoft.com/office/drawing/2014/main" id="{C2B3B8D7-2E1C-42C3-A7A9-0835139CF368}"/>
                  </a:ext>
                </a:extLst>
              </p:cNvPr>
              <p:cNvSpPr>
                <a:spLocks/>
              </p:cNvSpPr>
              <p:nvPr/>
            </p:nvSpPr>
            <p:spPr bwMode="auto">
              <a:xfrm>
                <a:off x="3356" y="2880"/>
                <a:ext cx="678" cy="1153"/>
              </a:xfrm>
              <a:custGeom>
                <a:avLst/>
                <a:gdLst>
                  <a:gd name="T0" fmla="*/ 677 w 678"/>
                  <a:gd name="T1" fmla="*/ 932 h 1153"/>
                  <a:gd name="T2" fmla="*/ 0 w 678"/>
                  <a:gd name="T3" fmla="*/ 0 h 1153"/>
                  <a:gd name="T4" fmla="*/ 0 w 678"/>
                  <a:gd name="T5" fmla="*/ 1152 h 1153"/>
                  <a:gd name="T6" fmla="*/ 0 60000 65536"/>
                  <a:gd name="T7" fmla="*/ 0 60000 65536"/>
                  <a:gd name="T8" fmla="*/ 0 60000 65536"/>
                  <a:gd name="T9" fmla="*/ 0 w 678"/>
                  <a:gd name="T10" fmla="*/ 0 h 1153"/>
                  <a:gd name="T11" fmla="*/ 678 w 678"/>
                  <a:gd name="T12" fmla="*/ 1153 h 1153"/>
                </a:gdLst>
                <a:ahLst/>
                <a:cxnLst>
                  <a:cxn ang="T6">
                    <a:pos x="T0" y="T1"/>
                  </a:cxn>
                  <a:cxn ang="T7">
                    <a:pos x="T2" y="T3"/>
                  </a:cxn>
                  <a:cxn ang="T8">
                    <a:pos x="T4" y="T5"/>
                  </a:cxn>
                </a:cxnLst>
                <a:rect l="T9" t="T10" r="T11" b="T12"/>
                <a:pathLst>
                  <a:path w="678" h="1153">
                    <a:moveTo>
                      <a:pt x="677" y="932"/>
                    </a:moveTo>
                    <a:lnTo>
                      <a:pt x="0" y="0"/>
                    </a:lnTo>
                    <a:lnTo>
                      <a:pt x="0" y="1152"/>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77" name="Arc 16">
                <a:extLst>
                  <a:ext uri="{FF2B5EF4-FFF2-40B4-BE49-F238E27FC236}">
                    <a16:creationId xmlns:a16="http://schemas.microsoft.com/office/drawing/2014/main" id="{0EEFE2A9-A303-4DEA-8DC8-709F23F6A7DB}"/>
                  </a:ext>
                </a:extLst>
              </p:cNvPr>
              <p:cNvSpPr>
                <a:spLocks/>
              </p:cNvSpPr>
              <p:nvPr/>
            </p:nvSpPr>
            <p:spPr bwMode="auto">
              <a:xfrm>
                <a:off x="3354" y="2880"/>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2695" y="17474"/>
                    </a:moveTo>
                    <a:cubicBezTo>
                      <a:pt x="9005" y="20155"/>
                      <a:pt x="4561" y="21599"/>
                      <a:pt x="0" y="21600"/>
                    </a:cubicBezTo>
                  </a:path>
                  <a:path w="12696" h="21600" stroke="0" extrusionOk="0">
                    <a:moveTo>
                      <a:pt x="12695" y="17474"/>
                    </a:moveTo>
                    <a:cubicBezTo>
                      <a:pt x="9005" y="20155"/>
                      <a:pt x="4561" y="21599"/>
                      <a:pt x="0" y="21600"/>
                    </a:cubicBezTo>
                    <a:lnTo>
                      <a:pt x="0" y="0"/>
                    </a:lnTo>
                    <a:close/>
                  </a:path>
                </a:pathLst>
              </a:custGeom>
              <a:solidFill>
                <a:schemeClr val="accent5">
                  <a:lumMod val="40000"/>
                  <a:lumOff val="60000"/>
                </a:schemeClr>
              </a:solidFill>
              <a:ln w="12700">
                <a:solidFill>
                  <a:schemeClr val="bg1"/>
                </a:solidFill>
                <a:round/>
                <a:headEnd/>
                <a:tailEnd/>
              </a:ln>
            </p:spPr>
            <p:txBody>
              <a:bodyPr lIns="44450" tIns="1005840" rIns="27432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Program</a:t>
                </a:r>
              </a:p>
            </p:txBody>
          </p:sp>
        </p:grpSp>
        <p:grpSp>
          <p:nvGrpSpPr>
            <p:cNvPr id="114" name="Group 18">
              <a:extLst>
                <a:ext uri="{FF2B5EF4-FFF2-40B4-BE49-F238E27FC236}">
                  <a16:creationId xmlns:a16="http://schemas.microsoft.com/office/drawing/2014/main" id="{B0E03B88-BDF7-4BBC-9CC7-69F35A2F2825}"/>
                </a:ext>
              </a:extLst>
            </p:cNvPr>
            <p:cNvGrpSpPr>
              <a:grpSpLocks/>
            </p:cNvGrpSpPr>
            <p:nvPr/>
          </p:nvGrpSpPr>
          <p:grpSpPr bwMode="auto">
            <a:xfrm>
              <a:off x="4921854" y="3967371"/>
              <a:ext cx="1174836" cy="1993692"/>
              <a:chOff x="2677" y="2880"/>
              <a:chExt cx="680" cy="1153"/>
            </a:xfrm>
            <a:solidFill>
              <a:schemeClr val="accent1"/>
            </a:solidFill>
          </p:grpSpPr>
          <p:sp>
            <p:nvSpPr>
              <p:cNvPr id="172" name="Arc 19">
                <a:extLst>
                  <a:ext uri="{FF2B5EF4-FFF2-40B4-BE49-F238E27FC236}">
                    <a16:creationId xmlns:a16="http://schemas.microsoft.com/office/drawing/2014/main" id="{0ACC7832-D057-44E4-B8A4-003EFB74CDE5}"/>
                  </a:ext>
                </a:extLst>
              </p:cNvPr>
              <p:cNvSpPr>
                <a:spLocks/>
              </p:cNvSpPr>
              <p:nvPr/>
            </p:nvSpPr>
            <p:spPr bwMode="auto">
              <a:xfrm>
                <a:off x="2679" y="2880"/>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2696" y="21600"/>
                    </a:moveTo>
                    <a:cubicBezTo>
                      <a:pt x="8134" y="21600"/>
                      <a:pt x="3690" y="20155"/>
                      <a:pt x="0" y="17474"/>
                    </a:cubicBezTo>
                  </a:path>
                  <a:path w="12696" h="21600" stroke="0" extrusionOk="0">
                    <a:moveTo>
                      <a:pt x="12696" y="21600"/>
                    </a:moveTo>
                    <a:cubicBezTo>
                      <a:pt x="8134" y="21600"/>
                      <a:pt x="3690" y="20155"/>
                      <a:pt x="0" y="17474"/>
                    </a:cubicBezTo>
                    <a:lnTo>
                      <a:pt x="12696" y="0"/>
                    </a:lnTo>
                    <a:close/>
                  </a:path>
                </a:pathLst>
              </a:custGeom>
              <a:grpFill/>
              <a:ln w="12700">
                <a:solidFill>
                  <a:schemeClr val="bg1"/>
                </a:solidFill>
                <a:round/>
                <a:headEnd/>
                <a:tailEnd/>
              </a:ln>
            </p:spPr>
            <p:txBody>
              <a:bodyPr lIns="274320" tIns="100584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Funding Source</a:t>
                </a:r>
              </a:p>
            </p:txBody>
          </p:sp>
          <p:sp>
            <p:nvSpPr>
              <p:cNvPr id="173" name="Freeform 68">
                <a:extLst>
                  <a:ext uri="{FF2B5EF4-FFF2-40B4-BE49-F238E27FC236}">
                    <a16:creationId xmlns:a16="http://schemas.microsoft.com/office/drawing/2014/main" id="{C2E8AACC-E075-4538-B595-DDDD1DEBBBB9}"/>
                  </a:ext>
                </a:extLst>
              </p:cNvPr>
              <p:cNvSpPr>
                <a:spLocks/>
              </p:cNvSpPr>
              <p:nvPr/>
            </p:nvSpPr>
            <p:spPr bwMode="auto">
              <a:xfrm>
                <a:off x="2679" y="2880"/>
                <a:ext cx="678" cy="1153"/>
              </a:xfrm>
              <a:custGeom>
                <a:avLst/>
                <a:gdLst>
                  <a:gd name="T0" fmla="*/ 677 w 678"/>
                  <a:gd name="T1" fmla="*/ 1152 h 1153"/>
                  <a:gd name="T2" fmla="*/ 677 w 678"/>
                  <a:gd name="T3" fmla="*/ 0 h 1153"/>
                  <a:gd name="T4" fmla="*/ 0 w 678"/>
                  <a:gd name="T5" fmla="*/ 932 h 1153"/>
                  <a:gd name="T6" fmla="*/ 0 60000 65536"/>
                  <a:gd name="T7" fmla="*/ 0 60000 65536"/>
                  <a:gd name="T8" fmla="*/ 0 60000 65536"/>
                  <a:gd name="T9" fmla="*/ 0 w 678"/>
                  <a:gd name="T10" fmla="*/ 0 h 1153"/>
                  <a:gd name="T11" fmla="*/ 678 w 678"/>
                  <a:gd name="T12" fmla="*/ 1153 h 1153"/>
                </a:gdLst>
                <a:ahLst/>
                <a:cxnLst>
                  <a:cxn ang="T6">
                    <a:pos x="T0" y="T1"/>
                  </a:cxn>
                  <a:cxn ang="T7">
                    <a:pos x="T2" y="T3"/>
                  </a:cxn>
                  <a:cxn ang="T8">
                    <a:pos x="T4" y="T5"/>
                  </a:cxn>
                </a:cxnLst>
                <a:rect l="T9" t="T10" r="T11" b="T12"/>
                <a:pathLst>
                  <a:path w="678" h="1153">
                    <a:moveTo>
                      <a:pt x="677" y="1152"/>
                    </a:moveTo>
                    <a:lnTo>
                      <a:pt x="677" y="0"/>
                    </a:lnTo>
                    <a:lnTo>
                      <a:pt x="0" y="932"/>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74" name="Arc 19">
                <a:extLst>
                  <a:ext uri="{FF2B5EF4-FFF2-40B4-BE49-F238E27FC236}">
                    <a16:creationId xmlns:a16="http://schemas.microsoft.com/office/drawing/2014/main" id="{E279CD40-71B2-4271-8BDF-54AEFFCDBBD6}"/>
                  </a:ext>
                </a:extLst>
              </p:cNvPr>
              <p:cNvSpPr>
                <a:spLocks/>
              </p:cNvSpPr>
              <p:nvPr/>
            </p:nvSpPr>
            <p:spPr bwMode="auto">
              <a:xfrm>
                <a:off x="2677" y="2880"/>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2696" y="21600"/>
                    </a:moveTo>
                    <a:cubicBezTo>
                      <a:pt x="8134" y="21600"/>
                      <a:pt x="3690" y="20155"/>
                      <a:pt x="0" y="17474"/>
                    </a:cubicBezTo>
                  </a:path>
                  <a:path w="12696" h="21600" stroke="0" extrusionOk="0">
                    <a:moveTo>
                      <a:pt x="12696" y="21600"/>
                    </a:moveTo>
                    <a:cubicBezTo>
                      <a:pt x="8134" y="21600"/>
                      <a:pt x="3690" y="20155"/>
                      <a:pt x="0" y="17474"/>
                    </a:cubicBezTo>
                    <a:lnTo>
                      <a:pt x="12696" y="0"/>
                    </a:lnTo>
                    <a:close/>
                  </a:path>
                </a:pathLst>
              </a:custGeom>
              <a:solidFill>
                <a:schemeClr val="accent5">
                  <a:lumMod val="40000"/>
                  <a:lumOff val="60000"/>
                </a:schemeClr>
              </a:solidFill>
              <a:ln w="12700">
                <a:solidFill>
                  <a:schemeClr val="bg1"/>
                </a:solidFill>
                <a:round/>
                <a:headEnd/>
                <a:tailEnd/>
              </a:ln>
            </p:spPr>
            <p:txBody>
              <a:bodyPr lIns="274320" tIns="100584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Account*</a:t>
                </a:r>
              </a:p>
            </p:txBody>
          </p:sp>
        </p:grpSp>
        <p:grpSp>
          <p:nvGrpSpPr>
            <p:cNvPr id="159" name="Group 21">
              <a:extLst>
                <a:ext uri="{FF2B5EF4-FFF2-40B4-BE49-F238E27FC236}">
                  <a16:creationId xmlns:a16="http://schemas.microsoft.com/office/drawing/2014/main" id="{733F95E6-8B2B-4D1D-9B98-8A8B807779EA}"/>
                </a:ext>
              </a:extLst>
            </p:cNvPr>
            <p:cNvGrpSpPr>
              <a:grpSpLocks/>
            </p:cNvGrpSpPr>
            <p:nvPr/>
          </p:nvGrpSpPr>
          <p:grpSpPr bwMode="auto">
            <a:xfrm>
              <a:off x="4200958" y="3967371"/>
              <a:ext cx="1895732" cy="1612890"/>
              <a:chOff x="2260" y="2880"/>
              <a:chExt cx="1097" cy="933"/>
            </a:xfrm>
            <a:solidFill>
              <a:schemeClr val="accent1"/>
            </a:solidFill>
          </p:grpSpPr>
          <p:sp>
            <p:nvSpPr>
              <p:cNvPr id="170" name="Arc 22">
                <a:extLst>
                  <a:ext uri="{FF2B5EF4-FFF2-40B4-BE49-F238E27FC236}">
                    <a16:creationId xmlns:a16="http://schemas.microsoft.com/office/drawing/2014/main" id="{A2210629-DEE3-4C5D-A675-D68E08994DEF}"/>
                  </a:ext>
                </a:extLst>
              </p:cNvPr>
              <p:cNvSpPr>
                <a:spLocks/>
              </p:cNvSpPr>
              <p:nvPr/>
            </p:nvSpPr>
            <p:spPr bwMode="auto">
              <a:xfrm>
                <a:off x="2260" y="2880"/>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7847" y="17474"/>
                    </a:moveTo>
                    <a:cubicBezTo>
                      <a:pt x="4156" y="14793"/>
                      <a:pt x="1409" y="11013"/>
                      <a:pt x="0" y="6674"/>
                    </a:cubicBezTo>
                  </a:path>
                  <a:path w="20543" h="17475" stroke="0" extrusionOk="0">
                    <a:moveTo>
                      <a:pt x="7847" y="17474"/>
                    </a:moveTo>
                    <a:cubicBezTo>
                      <a:pt x="4156" y="14793"/>
                      <a:pt x="1409" y="11013"/>
                      <a:pt x="0" y="6674"/>
                    </a:cubicBezTo>
                    <a:lnTo>
                      <a:pt x="20543" y="0"/>
                    </a:lnTo>
                    <a:close/>
                  </a:path>
                </a:pathLst>
              </a:custGeom>
              <a:solidFill>
                <a:srgbClr val="002060"/>
              </a:solidFill>
              <a:ln w="12700">
                <a:solidFill>
                  <a:schemeClr val="bg1"/>
                </a:solidFill>
                <a:round/>
                <a:headEnd/>
                <a:tailEnd/>
              </a:ln>
            </p:spPr>
            <p:txBody>
              <a:bodyPr lIns="45720" tIns="182880" rIns="731520" bIns="4572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Location</a:t>
                </a:r>
              </a:p>
            </p:txBody>
          </p:sp>
          <p:sp>
            <p:nvSpPr>
              <p:cNvPr id="171" name="Freeform 66">
                <a:extLst>
                  <a:ext uri="{FF2B5EF4-FFF2-40B4-BE49-F238E27FC236}">
                    <a16:creationId xmlns:a16="http://schemas.microsoft.com/office/drawing/2014/main" id="{C2D20473-E178-42B8-A1E8-F8FAD2C6B4D5}"/>
                  </a:ext>
                </a:extLst>
              </p:cNvPr>
              <p:cNvSpPr>
                <a:spLocks/>
              </p:cNvSpPr>
              <p:nvPr/>
            </p:nvSpPr>
            <p:spPr bwMode="auto">
              <a:xfrm>
                <a:off x="2260" y="2880"/>
                <a:ext cx="1097" cy="933"/>
              </a:xfrm>
              <a:custGeom>
                <a:avLst/>
                <a:gdLst>
                  <a:gd name="T0" fmla="*/ 419 w 1097"/>
                  <a:gd name="T1" fmla="*/ 932 h 933"/>
                  <a:gd name="T2" fmla="*/ 1096 w 1097"/>
                  <a:gd name="T3" fmla="*/ 0 h 933"/>
                  <a:gd name="T4" fmla="*/ 0 w 1097"/>
                  <a:gd name="T5" fmla="*/ 356 h 933"/>
                  <a:gd name="T6" fmla="*/ 0 60000 65536"/>
                  <a:gd name="T7" fmla="*/ 0 60000 65536"/>
                  <a:gd name="T8" fmla="*/ 0 60000 65536"/>
                  <a:gd name="T9" fmla="*/ 0 w 1097"/>
                  <a:gd name="T10" fmla="*/ 0 h 933"/>
                  <a:gd name="T11" fmla="*/ 1097 w 1097"/>
                  <a:gd name="T12" fmla="*/ 933 h 933"/>
                </a:gdLst>
                <a:ahLst/>
                <a:cxnLst>
                  <a:cxn ang="T6">
                    <a:pos x="T0" y="T1"/>
                  </a:cxn>
                  <a:cxn ang="T7">
                    <a:pos x="T2" y="T3"/>
                  </a:cxn>
                  <a:cxn ang="T8">
                    <a:pos x="T4" y="T5"/>
                  </a:cxn>
                </a:cxnLst>
                <a:rect l="T9" t="T10" r="T11" b="T12"/>
                <a:pathLst>
                  <a:path w="1097" h="933">
                    <a:moveTo>
                      <a:pt x="419" y="932"/>
                    </a:moveTo>
                    <a:lnTo>
                      <a:pt x="1096" y="0"/>
                    </a:lnTo>
                    <a:lnTo>
                      <a:pt x="0" y="356"/>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grpSp>
        <p:grpSp>
          <p:nvGrpSpPr>
            <p:cNvPr id="160" name="Group 24">
              <a:extLst>
                <a:ext uri="{FF2B5EF4-FFF2-40B4-BE49-F238E27FC236}">
                  <a16:creationId xmlns:a16="http://schemas.microsoft.com/office/drawing/2014/main" id="{CBCD4B9A-402F-4020-88C5-98DEC90A7CD6}"/>
                </a:ext>
              </a:extLst>
            </p:cNvPr>
            <p:cNvGrpSpPr>
              <a:grpSpLocks/>
            </p:cNvGrpSpPr>
            <p:nvPr/>
          </p:nvGrpSpPr>
          <p:grpSpPr bwMode="auto">
            <a:xfrm>
              <a:off x="4104379" y="3352017"/>
              <a:ext cx="1992313" cy="1233468"/>
              <a:chOff x="2204" y="2524"/>
              <a:chExt cx="1153" cy="713"/>
            </a:xfrm>
            <a:solidFill>
              <a:schemeClr val="accent1"/>
            </a:solidFill>
          </p:grpSpPr>
          <p:sp>
            <p:nvSpPr>
              <p:cNvPr id="168" name="Arc 25">
                <a:extLst>
                  <a:ext uri="{FF2B5EF4-FFF2-40B4-BE49-F238E27FC236}">
                    <a16:creationId xmlns:a16="http://schemas.microsoft.com/office/drawing/2014/main" id="{C62050C6-198E-4570-B00D-6FEC242899C6}"/>
                  </a:ext>
                </a:extLst>
              </p:cNvPr>
              <p:cNvSpPr>
                <a:spLocks/>
              </p:cNvSpPr>
              <p:nvPr/>
            </p:nvSpPr>
            <p:spPr bwMode="auto">
              <a:xfrm>
                <a:off x="2204" y="2524"/>
                <a:ext cx="1152" cy="712"/>
              </a:xfrm>
              <a:custGeom>
                <a:avLst/>
                <a:gdLst>
                  <a:gd name="T0" fmla="*/ 0 w 21600"/>
                  <a:gd name="T1" fmla="*/ 0 h 13350"/>
                  <a:gd name="T2" fmla="*/ 0 w 21600"/>
                  <a:gd name="T3" fmla="*/ 0 h 13350"/>
                  <a:gd name="T4" fmla="*/ 0 w 21600"/>
                  <a:gd name="T5" fmla="*/ 0 h 13350"/>
                  <a:gd name="T6" fmla="*/ 0 60000 65536"/>
                  <a:gd name="T7" fmla="*/ 0 60000 65536"/>
                  <a:gd name="T8" fmla="*/ 0 60000 65536"/>
                  <a:gd name="T9" fmla="*/ 0 w 21600"/>
                  <a:gd name="T10" fmla="*/ 0 h 13350"/>
                  <a:gd name="T11" fmla="*/ 21600 w 21600"/>
                  <a:gd name="T12" fmla="*/ 13350 h 13350"/>
                </a:gdLst>
                <a:ahLst/>
                <a:cxnLst>
                  <a:cxn ang="T6">
                    <a:pos x="T0" y="T1"/>
                  </a:cxn>
                  <a:cxn ang="T7">
                    <a:pos x="T2" y="T3"/>
                  </a:cxn>
                  <a:cxn ang="T8">
                    <a:pos x="T4" y="T5"/>
                  </a:cxn>
                </a:cxnLst>
                <a:rect l="T9" t="T10" r="T11" b="T12"/>
                <a:pathLst>
                  <a:path w="21600" h="13350" fill="none" extrusionOk="0">
                    <a:moveTo>
                      <a:pt x="1057" y="13349"/>
                    </a:moveTo>
                    <a:cubicBezTo>
                      <a:pt x="356" y="11194"/>
                      <a:pt x="0" y="8941"/>
                      <a:pt x="0" y="6675"/>
                    </a:cubicBezTo>
                    <a:cubicBezTo>
                      <a:pt x="-1" y="4408"/>
                      <a:pt x="356" y="2155"/>
                      <a:pt x="1057" y="0"/>
                    </a:cubicBezTo>
                  </a:path>
                  <a:path w="21600" h="13350" stroke="0" extrusionOk="0">
                    <a:moveTo>
                      <a:pt x="1057" y="13349"/>
                    </a:moveTo>
                    <a:cubicBezTo>
                      <a:pt x="356" y="11194"/>
                      <a:pt x="0" y="8941"/>
                      <a:pt x="0" y="6675"/>
                    </a:cubicBezTo>
                    <a:cubicBezTo>
                      <a:pt x="-1" y="4408"/>
                      <a:pt x="356" y="2155"/>
                      <a:pt x="1057" y="0"/>
                    </a:cubicBezTo>
                    <a:lnTo>
                      <a:pt x="21600" y="6675"/>
                    </a:lnTo>
                    <a:close/>
                  </a:path>
                </a:pathLst>
              </a:custGeom>
              <a:solidFill>
                <a:schemeClr val="accent5">
                  <a:lumMod val="40000"/>
                  <a:lumOff val="60000"/>
                </a:schemeClr>
              </a:solidFill>
              <a:ln w="12700">
                <a:solidFill>
                  <a:schemeClr val="bg1"/>
                </a:solidFill>
                <a:round/>
                <a:headEnd/>
                <a:tailEnd/>
              </a:ln>
            </p:spPr>
            <p:txBody>
              <a:bodyPr lIns="44450" tIns="44450" rIns="109728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Additional Reporting</a:t>
                </a:r>
              </a:p>
            </p:txBody>
          </p:sp>
          <p:sp>
            <p:nvSpPr>
              <p:cNvPr id="169" name="Freeform 64">
                <a:extLst>
                  <a:ext uri="{FF2B5EF4-FFF2-40B4-BE49-F238E27FC236}">
                    <a16:creationId xmlns:a16="http://schemas.microsoft.com/office/drawing/2014/main" id="{4A617A07-16BF-4EF4-927A-4E5280411385}"/>
                  </a:ext>
                </a:extLst>
              </p:cNvPr>
              <p:cNvSpPr>
                <a:spLocks/>
              </p:cNvSpPr>
              <p:nvPr/>
            </p:nvSpPr>
            <p:spPr bwMode="auto">
              <a:xfrm>
                <a:off x="2260" y="2524"/>
                <a:ext cx="1097" cy="713"/>
              </a:xfrm>
              <a:custGeom>
                <a:avLst/>
                <a:gdLst>
                  <a:gd name="T0" fmla="*/ 0 w 1097"/>
                  <a:gd name="T1" fmla="*/ 712 h 713"/>
                  <a:gd name="T2" fmla="*/ 1096 w 1097"/>
                  <a:gd name="T3" fmla="*/ 356 h 713"/>
                  <a:gd name="T4" fmla="*/ 0 w 1097"/>
                  <a:gd name="T5" fmla="*/ 0 h 713"/>
                  <a:gd name="T6" fmla="*/ 0 60000 65536"/>
                  <a:gd name="T7" fmla="*/ 0 60000 65536"/>
                  <a:gd name="T8" fmla="*/ 0 60000 65536"/>
                  <a:gd name="T9" fmla="*/ 0 w 1097"/>
                  <a:gd name="T10" fmla="*/ 0 h 713"/>
                  <a:gd name="T11" fmla="*/ 1097 w 1097"/>
                  <a:gd name="T12" fmla="*/ 713 h 713"/>
                </a:gdLst>
                <a:ahLst/>
                <a:cxnLst>
                  <a:cxn ang="T6">
                    <a:pos x="T0" y="T1"/>
                  </a:cxn>
                  <a:cxn ang="T7">
                    <a:pos x="T2" y="T3"/>
                  </a:cxn>
                  <a:cxn ang="T8">
                    <a:pos x="T4" y="T5"/>
                  </a:cxn>
                </a:cxnLst>
                <a:rect l="T9" t="T10" r="T11" b="T12"/>
                <a:pathLst>
                  <a:path w="1097" h="713">
                    <a:moveTo>
                      <a:pt x="0" y="712"/>
                    </a:moveTo>
                    <a:lnTo>
                      <a:pt x="1096" y="356"/>
                    </a:lnTo>
                    <a:lnTo>
                      <a:pt x="0" y="0"/>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grpSp>
        <p:grpSp>
          <p:nvGrpSpPr>
            <p:cNvPr id="161" name="Group 27">
              <a:extLst>
                <a:ext uri="{FF2B5EF4-FFF2-40B4-BE49-F238E27FC236}">
                  <a16:creationId xmlns:a16="http://schemas.microsoft.com/office/drawing/2014/main" id="{C68165C5-B19F-4973-905F-7F335D9D835D}"/>
                </a:ext>
              </a:extLst>
            </p:cNvPr>
            <p:cNvGrpSpPr>
              <a:grpSpLocks/>
            </p:cNvGrpSpPr>
            <p:nvPr/>
          </p:nvGrpSpPr>
          <p:grpSpPr bwMode="auto">
            <a:xfrm>
              <a:off x="4200958" y="2357241"/>
              <a:ext cx="1895732" cy="1612891"/>
              <a:chOff x="2260" y="1948"/>
              <a:chExt cx="1097" cy="933"/>
            </a:xfrm>
            <a:solidFill>
              <a:schemeClr val="accent1"/>
            </a:solidFill>
          </p:grpSpPr>
          <p:sp>
            <p:nvSpPr>
              <p:cNvPr id="166" name="Arc 28">
                <a:extLst>
                  <a:ext uri="{FF2B5EF4-FFF2-40B4-BE49-F238E27FC236}">
                    <a16:creationId xmlns:a16="http://schemas.microsoft.com/office/drawing/2014/main" id="{BB2E48B4-70A7-43CA-90C2-4BCCA710B5D9}"/>
                  </a:ext>
                </a:extLst>
              </p:cNvPr>
              <p:cNvSpPr>
                <a:spLocks/>
              </p:cNvSpPr>
              <p:nvPr/>
            </p:nvSpPr>
            <p:spPr bwMode="auto">
              <a:xfrm>
                <a:off x="2260" y="1948"/>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0" y="10800"/>
                    </a:moveTo>
                    <a:cubicBezTo>
                      <a:pt x="1409" y="6461"/>
                      <a:pt x="4156" y="2681"/>
                      <a:pt x="7847" y="0"/>
                    </a:cubicBezTo>
                  </a:path>
                  <a:path w="20543" h="17475" stroke="0" extrusionOk="0">
                    <a:moveTo>
                      <a:pt x="0" y="10800"/>
                    </a:moveTo>
                    <a:cubicBezTo>
                      <a:pt x="1409" y="6461"/>
                      <a:pt x="4156" y="2681"/>
                      <a:pt x="7847" y="0"/>
                    </a:cubicBezTo>
                    <a:lnTo>
                      <a:pt x="20543" y="17475"/>
                    </a:lnTo>
                    <a:close/>
                  </a:path>
                </a:pathLst>
              </a:custGeom>
              <a:solidFill>
                <a:schemeClr val="accent5">
                  <a:lumMod val="40000"/>
                  <a:lumOff val="60000"/>
                </a:schemeClr>
              </a:solidFill>
              <a:ln w="12700">
                <a:solidFill>
                  <a:schemeClr val="bg1"/>
                </a:solidFill>
                <a:round/>
                <a:headEnd/>
                <a:tailEnd/>
              </a:ln>
            </p:spPr>
            <p:txBody>
              <a:bodyPr lIns="45720" tIns="44450" rIns="731520" bIns="27432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Appropriation*</a:t>
                </a:r>
              </a:p>
            </p:txBody>
          </p:sp>
          <p:sp>
            <p:nvSpPr>
              <p:cNvPr id="167" name="Freeform 62">
                <a:extLst>
                  <a:ext uri="{FF2B5EF4-FFF2-40B4-BE49-F238E27FC236}">
                    <a16:creationId xmlns:a16="http://schemas.microsoft.com/office/drawing/2014/main" id="{CB9A2A61-D4FA-417D-96C9-77F5E260DD66}"/>
                  </a:ext>
                </a:extLst>
              </p:cNvPr>
              <p:cNvSpPr>
                <a:spLocks/>
              </p:cNvSpPr>
              <p:nvPr/>
            </p:nvSpPr>
            <p:spPr bwMode="auto">
              <a:xfrm>
                <a:off x="2260" y="1948"/>
                <a:ext cx="1097" cy="933"/>
              </a:xfrm>
              <a:custGeom>
                <a:avLst/>
                <a:gdLst>
                  <a:gd name="T0" fmla="*/ 0 w 1097"/>
                  <a:gd name="T1" fmla="*/ 576 h 933"/>
                  <a:gd name="T2" fmla="*/ 1096 w 1097"/>
                  <a:gd name="T3" fmla="*/ 932 h 933"/>
                  <a:gd name="T4" fmla="*/ 419 w 1097"/>
                  <a:gd name="T5" fmla="*/ 0 h 933"/>
                  <a:gd name="T6" fmla="*/ 0 60000 65536"/>
                  <a:gd name="T7" fmla="*/ 0 60000 65536"/>
                  <a:gd name="T8" fmla="*/ 0 60000 65536"/>
                  <a:gd name="T9" fmla="*/ 0 w 1097"/>
                  <a:gd name="T10" fmla="*/ 0 h 933"/>
                  <a:gd name="T11" fmla="*/ 1097 w 1097"/>
                  <a:gd name="T12" fmla="*/ 933 h 933"/>
                </a:gdLst>
                <a:ahLst/>
                <a:cxnLst>
                  <a:cxn ang="T6">
                    <a:pos x="T0" y="T1"/>
                  </a:cxn>
                  <a:cxn ang="T7">
                    <a:pos x="T2" y="T3"/>
                  </a:cxn>
                  <a:cxn ang="T8">
                    <a:pos x="T4" y="T5"/>
                  </a:cxn>
                </a:cxnLst>
                <a:rect l="T9" t="T10" r="T11" b="T12"/>
                <a:pathLst>
                  <a:path w="1097" h="933">
                    <a:moveTo>
                      <a:pt x="0" y="576"/>
                    </a:moveTo>
                    <a:lnTo>
                      <a:pt x="1096" y="932"/>
                    </a:lnTo>
                    <a:lnTo>
                      <a:pt x="419" y="0"/>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grpSp>
        <p:grpSp>
          <p:nvGrpSpPr>
            <p:cNvPr id="162" name="Group 30">
              <a:extLst>
                <a:ext uri="{FF2B5EF4-FFF2-40B4-BE49-F238E27FC236}">
                  <a16:creationId xmlns:a16="http://schemas.microsoft.com/office/drawing/2014/main" id="{284703FF-70F6-440B-9EC2-8F9FA485D63D}"/>
                </a:ext>
              </a:extLst>
            </p:cNvPr>
            <p:cNvGrpSpPr>
              <a:grpSpLocks/>
            </p:cNvGrpSpPr>
            <p:nvPr/>
          </p:nvGrpSpPr>
          <p:grpSpPr bwMode="auto">
            <a:xfrm>
              <a:off x="4925311" y="1976439"/>
              <a:ext cx="1171381" cy="1993693"/>
              <a:chOff x="2679" y="1728"/>
              <a:chExt cx="678" cy="1153"/>
            </a:xfrm>
            <a:solidFill>
              <a:schemeClr val="accent1"/>
            </a:solidFill>
          </p:grpSpPr>
          <p:sp>
            <p:nvSpPr>
              <p:cNvPr id="164" name="Arc 31">
                <a:extLst>
                  <a:ext uri="{FF2B5EF4-FFF2-40B4-BE49-F238E27FC236}">
                    <a16:creationId xmlns:a16="http://schemas.microsoft.com/office/drawing/2014/main" id="{B7BCDCAC-EF18-4F26-9408-0D2A7CDAFED4}"/>
                  </a:ext>
                </a:extLst>
              </p:cNvPr>
              <p:cNvSpPr>
                <a:spLocks/>
              </p:cNvSpPr>
              <p:nvPr/>
            </p:nvSpPr>
            <p:spPr bwMode="auto">
              <a:xfrm>
                <a:off x="2679" y="1728"/>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0" y="4125"/>
                    </a:moveTo>
                    <a:cubicBezTo>
                      <a:pt x="3690" y="1444"/>
                      <a:pt x="8134" y="0"/>
                      <a:pt x="12695" y="0"/>
                    </a:cubicBezTo>
                  </a:path>
                  <a:path w="12696" h="21600" stroke="0" extrusionOk="0">
                    <a:moveTo>
                      <a:pt x="0" y="4125"/>
                    </a:moveTo>
                    <a:cubicBezTo>
                      <a:pt x="3690" y="1444"/>
                      <a:pt x="8134" y="0"/>
                      <a:pt x="12695" y="0"/>
                    </a:cubicBezTo>
                    <a:lnTo>
                      <a:pt x="12696" y="21600"/>
                    </a:lnTo>
                    <a:close/>
                  </a:path>
                </a:pathLst>
              </a:custGeom>
              <a:solidFill>
                <a:schemeClr val="accent5">
                  <a:lumMod val="40000"/>
                  <a:lumOff val="60000"/>
                </a:schemeClr>
              </a:solidFill>
              <a:ln w="12700">
                <a:solidFill>
                  <a:schemeClr val="bg1"/>
                </a:solidFill>
                <a:round/>
                <a:headEnd/>
                <a:tailEnd/>
              </a:ln>
            </p:spPr>
            <p:txBody>
              <a:bodyPr lIns="274320" tIns="45720" rIns="44450" bIns="100584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Funding Source</a:t>
                </a:r>
              </a:p>
            </p:txBody>
          </p:sp>
          <p:sp>
            <p:nvSpPr>
              <p:cNvPr id="165" name="Freeform 60">
                <a:extLst>
                  <a:ext uri="{FF2B5EF4-FFF2-40B4-BE49-F238E27FC236}">
                    <a16:creationId xmlns:a16="http://schemas.microsoft.com/office/drawing/2014/main" id="{7108B3A1-9652-45F6-A865-F62A114A1833}"/>
                  </a:ext>
                </a:extLst>
              </p:cNvPr>
              <p:cNvSpPr>
                <a:spLocks/>
              </p:cNvSpPr>
              <p:nvPr/>
            </p:nvSpPr>
            <p:spPr bwMode="auto">
              <a:xfrm>
                <a:off x="2679" y="1728"/>
                <a:ext cx="678" cy="1153"/>
              </a:xfrm>
              <a:custGeom>
                <a:avLst/>
                <a:gdLst>
                  <a:gd name="T0" fmla="*/ 0 w 678"/>
                  <a:gd name="T1" fmla="*/ 220 h 1153"/>
                  <a:gd name="T2" fmla="*/ 677 w 678"/>
                  <a:gd name="T3" fmla="*/ 1152 h 1153"/>
                  <a:gd name="T4" fmla="*/ 677 w 678"/>
                  <a:gd name="T5" fmla="*/ 0 h 1153"/>
                  <a:gd name="T6" fmla="*/ 0 60000 65536"/>
                  <a:gd name="T7" fmla="*/ 0 60000 65536"/>
                  <a:gd name="T8" fmla="*/ 0 60000 65536"/>
                  <a:gd name="T9" fmla="*/ 0 w 678"/>
                  <a:gd name="T10" fmla="*/ 0 h 1153"/>
                  <a:gd name="T11" fmla="*/ 678 w 678"/>
                  <a:gd name="T12" fmla="*/ 1153 h 1153"/>
                </a:gdLst>
                <a:ahLst/>
                <a:cxnLst>
                  <a:cxn ang="T6">
                    <a:pos x="T0" y="T1"/>
                  </a:cxn>
                  <a:cxn ang="T7">
                    <a:pos x="T2" y="T3"/>
                  </a:cxn>
                  <a:cxn ang="T8">
                    <a:pos x="T4" y="T5"/>
                  </a:cxn>
                </a:cxnLst>
                <a:rect l="T9" t="T10" r="T11" b="T12"/>
                <a:pathLst>
                  <a:path w="678" h="1153">
                    <a:moveTo>
                      <a:pt x="0" y="220"/>
                    </a:moveTo>
                    <a:lnTo>
                      <a:pt x="677" y="1152"/>
                    </a:lnTo>
                    <a:lnTo>
                      <a:pt x="677" y="0"/>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grpSp>
        <p:sp>
          <p:nvSpPr>
            <p:cNvPr id="163" name="Oval 162">
              <a:extLst>
                <a:ext uri="{FF2B5EF4-FFF2-40B4-BE49-F238E27FC236}">
                  <a16:creationId xmlns:a16="http://schemas.microsoft.com/office/drawing/2014/main" id="{EE43F642-E82D-473E-B1F4-F16D6679CF62}"/>
                </a:ext>
              </a:extLst>
            </p:cNvPr>
            <p:cNvSpPr>
              <a:spLocks noChangeArrowheads="1"/>
            </p:cNvSpPr>
            <p:nvPr/>
          </p:nvSpPr>
          <p:spPr bwMode="auto">
            <a:xfrm>
              <a:off x="5098380" y="2971410"/>
              <a:ext cx="1992313" cy="1990933"/>
            </a:xfrm>
            <a:prstGeom prst="ellipse">
              <a:avLst/>
            </a:prstGeom>
            <a:solidFill>
              <a:schemeClr val="accent4"/>
            </a:solidFill>
            <a:ln w="57150">
              <a:solidFill>
                <a:schemeClr val="bg1"/>
              </a:solidFill>
              <a:round/>
              <a:headEnd/>
              <a:tailEnd/>
            </a:ln>
          </p:spPr>
          <p:txBody>
            <a:bodyPr lIns="44450" tIns="44450" rIns="44450" bIns="44450" anchor="ctr"/>
            <a:lstStyle/>
            <a:p>
              <a:pPr algn="ctr" eaLnBrk="1" hangingPunct="1">
                <a:lnSpc>
                  <a:spcPct val="95000"/>
                </a:lnSpc>
                <a:spcBef>
                  <a:spcPct val="20000"/>
                </a:spcBef>
                <a:spcAft>
                  <a:spcPct val="37000"/>
                </a:spcAft>
                <a:defRPr/>
              </a:pPr>
              <a:r>
                <a:rPr lang="en-GB" sz="1600" b="1" dirty="0">
                  <a:solidFill>
                    <a:schemeClr val="bg1"/>
                  </a:solidFill>
                  <a:latin typeface="Arial" panose="020B0604020202020204" pitchFamily="34" charset="0"/>
                  <a:ea typeface="ＭＳ Ｐゴシック" pitchFamily="50" charset="-128"/>
                  <a:cs typeface="Arial" panose="020B0604020202020204" pitchFamily="34" charset="0"/>
                </a:rPr>
                <a:t>State of Idaho</a:t>
              </a:r>
            </a:p>
            <a:p>
              <a:pPr algn="ctr" eaLnBrk="1" hangingPunct="1">
                <a:lnSpc>
                  <a:spcPct val="95000"/>
                </a:lnSpc>
                <a:spcBef>
                  <a:spcPct val="20000"/>
                </a:spcBef>
                <a:spcAft>
                  <a:spcPct val="37000"/>
                </a:spcAft>
                <a:defRPr/>
              </a:pPr>
              <a:r>
                <a:rPr lang="en-GB" sz="1400" b="1" dirty="0">
                  <a:solidFill>
                    <a:schemeClr val="bg1"/>
                  </a:solidFill>
                  <a:latin typeface="Arial" panose="020B0604020202020204" pitchFamily="34" charset="0"/>
                  <a:ea typeface="ＭＳ Ｐゴシック" pitchFamily="50" charset="-128"/>
                  <a:cs typeface="Arial" panose="020B0604020202020204" pitchFamily="34" charset="0"/>
                </a:rPr>
                <a:t>Proposed Chart of Accounts (COA)</a:t>
              </a:r>
            </a:p>
          </p:txBody>
        </p:sp>
      </p:grpSp>
      <p:sp>
        <p:nvSpPr>
          <p:cNvPr id="2" name="Slide Number Placeholder 1">
            <a:extLst>
              <a:ext uri="{FF2B5EF4-FFF2-40B4-BE49-F238E27FC236}">
                <a16:creationId xmlns:a16="http://schemas.microsoft.com/office/drawing/2014/main" id="{CD7E9674-5DE8-42BC-88DC-A88A97B22D2C}"/>
              </a:ext>
            </a:extLst>
          </p:cNvPr>
          <p:cNvSpPr>
            <a:spLocks noGrp="1"/>
          </p:cNvSpPr>
          <p:nvPr>
            <p:ph type="sldNum" sz="quarter" idx="16"/>
          </p:nvPr>
        </p:nvSpPr>
        <p:spPr/>
        <p:txBody>
          <a:bodyPr/>
          <a:lstStyle/>
          <a:p>
            <a:fld id="{DE393ED9-3FAE-4C9F-B5CF-D8F31E5991EB}" type="slidenum">
              <a:rPr lang="en-US" smtClean="0"/>
              <a:pPr/>
              <a:t>25</a:t>
            </a:fld>
            <a:endParaRPr lang="en-US" dirty="0"/>
          </a:p>
        </p:txBody>
      </p:sp>
    </p:spTree>
    <p:extLst>
      <p:ext uri="{BB962C8B-B14F-4D97-AF65-F5344CB8AC3E}">
        <p14:creationId xmlns:p14="http://schemas.microsoft.com/office/powerpoint/2010/main" val="3977841169"/>
      </p:ext>
    </p:extLst>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extBox 39">
            <a:extLst>
              <a:ext uri="{FF2B5EF4-FFF2-40B4-BE49-F238E27FC236}">
                <a16:creationId xmlns:a16="http://schemas.microsoft.com/office/drawing/2014/main" id="{306D533B-4041-421B-B00E-C5E259A86898}"/>
              </a:ext>
            </a:extLst>
          </p:cNvPr>
          <p:cNvSpPr txBox="1"/>
          <p:nvPr/>
        </p:nvSpPr>
        <p:spPr>
          <a:xfrm>
            <a:off x="7163949" y="1981186"/>
            <a:ext cx="3335194"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Posting Level (</a:t>
            </a:r>
            <a:r>
              <a:rPr lang="en-US" sz="1400" b="1" i="1" dirty="0">
                <a:solidFill>
                  <a:srgbClr val="002060"/>
                </a:solidFill>
                <a:latin typeface="Arial" panose="020B0604020202020204" pitchFamily="34" charset="0"/>
                <a:cs typeface="Arial" panose="020B0604020202020204" pitchFamily="34" charset="0"/>
              </a:rPr>
              <a:t>Additional Reporting</a:t>
            </a:r>
            <a:r>
              <a:rPr lang="en-US" sz="1400" b="1" dirty="0">
                <a:solidFill>
                  <a:srgbClr val="002060"/>
                </a:solidFill>
                <a:latin typeface="Arial" panose="020B0604020202020204" pitchFamily="34" charset="0"/>
                <a:cs typeface="Arial" panose="020B0604020202020204" pitchFamily="34" charset="0"/>
              </a:rPr>
              <a:t>)</a:t>
            </a:r>
          </a:p>
          <a:p>
            <a:endParaRPr lang="en-US" sz="1400" dirty="0">
              <a:latin typeface="Arial" panose="020B0604020202020204" pitchFamily="34" charset="0"/>
              <a:cs typeface="Arial" panose="020B0604020202020204" pitchFamily="34" charset="0"/>
            </a:endParaRPr>
          </a:p>
        </p:txBody>
      </p:sp>
      <p:sp>
        <p:nvSpPr>
          <p:cNvPr id="41" name="TextBox 40">
            <a:extLst>
              <a:ext uri="{FF2B5EF4-FFF2-40B4-BE49-F238E27FC236}">
                <a16:creationId xmlns:a16="http://schemas.microsoft.com/office/drawing/2014/main" id="{5CDE01E7-DA70-4DC4-82D6-9E46DDCB7FC2}"/>
              </a:ext>
            </a:extLst>
          </p:cNvPr>
          <p:cNvSpPr txBox="1"/>
          <p:nvPr/>
        </p:nvSpPr>
        <p:spPr>
          <a:xfrm>
            <a:off x="7071777" y="3318479"/>
            <a:ext cx="3638741"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Posting Level (</a:t>
            </a:r>
            <a:r>
              <a:rPr lang="en-US" sz="1400" b="1" i="1" dirty="0">
                <a:solidFill>
                  <a:srgbClr val="002060"/>
                </a:solidFill>
                <a:latin typeface="Arial" panose="020B0604020202020204" pitchFamily="34" charset="0"/>
                <a:cs typeface="Arial" panose="020B0604020202020204" pitchFamily="34" charset="0"/>
              </a:rPr>
              <a:t>Additional Reporting</a:t>
            </a:r>
            <a:r>
              <a:rPr lang="en-US" sz="1400" b="1" dirty="0">
                <a:solidFill>
                  <a:srgbClr val="002060"/>
                </a:solidFill>
                <a:latin typeface="Arial" panose="020B0604020202020204" pitchFamily="34" charset="0"/>
                <a:cs typeface="Arial" panose="020B0604020202020204" pitchFamily="34" charset="0"/>
              </a:rPr>
              <a:t>)</a:t>
            </a:r>
          </a:p>
          <a:p>
            <a:endParaRPr lang="en-US" sz="1400" dirty="0">
              <a:latin typeface="Arial" panose="020B0604020202020204" pitchFamily="34" charset="0"/>
              <a:cs typeface="Arial" panose="020B0604020202020204" pitchFamily="34" charset="0"/>
            </a:endParaRPr>
          </a:p>
        </p:txBody>
      </p:sp>
      <p:sp>
        <p:nvSpPr>
          <p:cNvPr id="42" name="Rectangle 41">
            <a:extLst>
              <a:ext uri="{FF2B5EF4-FFF2-40B4-BE49-F238E27FC236}">
                <a16:creationId xmlns:a16="http://schemas.microsoft.com/office/drawing/2014/main" id="{843CB538-9E48-4ADC-8E99-7AB2F05A2547}"/>
              </a:ext>
            </a:extLst>
          </p:cNvPr>
          <p:cNvSpPr/>
          <p:nvPr/>
        </p:nvSpPr>
        <p:spPr>
          <a:xfrm>
            <a:off x="6100202" y="2265886"/>
            <a:ext cx="1280160" cy="595171"/>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Arial" panose="020B0604020202020204" pitchFamily="34" charset="0"/>
                <a:cs typeface="Arial" panose="020B0604020202020204" pitchFamily="34" charset="0"/>
              </a:rPr>
              <a:t>Additional Reporting </a:t>
            </a:r>
          </a:p>
          <a:p>
            <a:pPr algn="ctr"/>
            <a:r>
              <a:rPr lang="en-US" sz="1000" dirty="0">
                <a:solidFill>
                  <a:schemeClr val="bg1"/>
                </a:solidFill>
                <a:latin typeface="Arial" panose="020B0604020202020204" pitchFamily="34" charset="0"/>
                <a:cs typeface="Arial" panose="020B0604020202020204" pitchFamily="34" charset="0"/>
              </a:rPr>
              <a:t>(24034)</a:t>
            </a:r>
          </a:p>
        </p:txBody>
      </p:sp>
      <p:sp>
        <p:nvSpPr>
          <p:cNvPr id="43" name="Rectangle 42">
            <a:extLst>
              <a:ext uri="{FF2B5EF4-FFF2-40B4-BE49-F238E27FC236}">
                <a16:creationId xmlns:a16="http://schemas.microsoft.com/office/drawing/2014/main" id="{3F52A475-118C-4283-B9B0-186253926066}"/>
              </a:ext>
            </a:extLst>
          </p:cNvPr>
          <p:cNvSpPr/>
          <p:nvPr/>
        </p:nvSpPr>
        <p:spPr>
          <a:xfrm>
            <a:off x="7537753" y="2265886"/>
            <a:ext cx="1280160" cy="595171"/>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Arial" panose="020B0604020202020204" pitchFamily="34" charset="0"/>
                <a:cs typeface="Arial" panose="020B0604020202020204" pitchFamily="34" charset="0"/>
              </a:rPr>
              <a:t>Additional Reporting</a:t>
            </a:r>
          </a:p>
          <a:p>
            <a:pPr algn="ctr"/>
            <a:r>
              <a:rPr lang="en-US" sz="1000" dirty="0">
                <a:solidFill>
                  <a:schemeClr val="bg1"/>
                </a:solidFill>
                <a:latin typeface="Arial" panose="020B0604020202020204" pitchFamily="34" charset="0"/>
                <a:cs typeface="Arial" panose="020B0604020202020204" pitchFamily="34" charset="0"/>
              </a:rPr>
              <a:t>(120A15)</a:t>
            </a:r>
          </a:p>
        </p:txBody>
      </p:sp>
      <p:sp>
        <p:nvSpPr>
          <p:cNvPr id="44" name="Rectangle 43">
            <a:extLst>
              <a:ext uri="{FF2B5EF4-FFF2-40B4-BE49-F238E27FC236}">
                <a16:creationId xmlns:a16="http://schemas.microsoft.com/office/drawing/2014/main" id="{9E626BAA-768A-43CF-B104-F111DC03B3DD}"/>
              </a:ext>
            </a:extLst>
          </p:cNvPr>
          <p:cNvSpPr/>
          <p:nvPr/>
        </p:nvSpPr>
        <p:spPr>
          <a:xfrm>
            <a:off x="8961431" y="2265886"/>
            <a:ext cx="1280160" cy="595171"/>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Arial" panose="020B0604020202020204" pitchFamily="34" charset="0"/>
                <a:cs typeface="Arial" panose="020B0604020202020204" pitchFamily="34" charset="0"/>
              </a:rPr>
              <a:t>Additional Reporting</a:t>
            </a:r>
          </a:p>
          <a:p>
            <a:pPr algn="ctr"/>
            <a:r>
              <a:rPr lang="en-US" sz="1000" dirty="0">
                <a:solidFill>
                  <a:schemeClr val="bg1"/>
                </a:solidFill>
                <a:latin typeface="Arial" panose="020B0604020202020204" pitchFamily="34" charset="0"/>
                <a:cs typeface="Arial" panose="020B0604020202020204" pitchFamily="34" charset="0"/>
              </a:rPr>
              <a:t>(270AB15)</a:t>
            </a:r>
          </a:p>
        </p:txBody>
      </p:sp>
      <p:sp>
        <p:nvSpPr>
          <p:cNvPr id="45" name="Rectangle 44">
            <a:extLst>
              <a:ext uri="{FF2B5EF4-FFF2-40B4-BE49-F238E27FC236}">
                <a16:creationId xmlns:a16="http://schemas.microsoft.com/office/drawing/2014/main" id="{8B6C5188-3D2E-4FE2-9CED-36DF85E0F7B9}"/>
              </a:ext>
            </a:extLst>
          </p:cNvPr>
          <p:cNvSpPr/>
          <p:nvPr/>
        </p:nvSpPr>
        <p:spPr>
          <a:xfrm>
            <a:off x="10385334" y="2265886"/>
            <a:ext cx="1280160" cy="595171"/>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Arial" panose="020B0604020202020204" pitchFamily="34" charset="0"/>
                <a:cs typeface="Arial" panose="020B0604020202020204" pitchFamily="34" charset="0"/>
              </a:rPr>
              <a:t>Additional Reporting</a:t>
            </a:r>
          </a:p>
          <a:p>
            <a:pPr algn="ctr"/>
            <a:r>
              <a:rPr lang="en-US" sz="1000" dirty="0">
                <a:solidFill>
                  <a:schemeClr val="bg1"/>
                </a:solidFill>
                <a:latin typeface="Arial" panose="020B0604020202020204" pitchFamily="34" charset="0"/>
                <a:cs typeface="Arial" panose="020B0604020202020204" pitchFamily="34" charset="0"/>
              </a:rPr>
              <a:t>(270ABC56)</a:t>
            </a:r>
          </a:p>
        </p:txBody>
      </p:sp>
      <p:sp>
        <p:nvSpPr>
          <p:cNvPr id="47" name="Rectangle 46">
            <a:extLst>
              <a:ext uri="{FF2B5EF4-FFF2-40B4-BE49-F238E27FC236}">
                <a16:creationId xmlns:a16="http://schemas.microsoft.com/office/drawing/2014/main" id="{91F8DAC0-F551-4D7C-9C23-EBBDA414B0E8}"/>
              </a:ext>
            </a:extLst>
          </p:cNvPr>
          <p:cNvSpPr/>
          <p:nvPr/>
        </p:nvSpPr>
        <p:spPr>
          <a:xfrm>
            <a:off x="7537753" y="3636226"/>
            <a:ext cx="1280160" cy="595171"/>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Arial" panose="020B0604020202020204" pitchFamily="34" charset="0"/>
                <a:cs typeface="Arial" panose="020B0604020202020204" pitchFamily="34" charset="0"/>
              </a:rPr>
              <a:t>Religious Services (120ReligSvcs)</a:t>
            </a:r>
          </a:p>
        </p:txBody>
      </p:sp>
      <p:sp>
        <p:nvSpPr>
          <p:cNvPr id="48" name="Rectangle 47">
            <a:extLst>
              <a:ext uri="{FF2B5EF4-FFF2-40B4-BE49-F238E27FC236}">
                <a16:creationId xmlns:a16="http://schemas.microsoft.com/office/drawing/2014/main" id="{41A51DA5-880E-4C60-BFDA-6A94915ECFB1}"/>
              </a:ext>
            </a:extLst>
          </p:cNvPr>
          <p:cNvSpPr/>
          <p:nvPr/>
        </p:nvSpPr>
        <p:spPr>
          <a:xfrm>
            <a:off x="10392778" y="3636496"/>
            <a:ext cx="1280160" cy="595171"/>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Arial" panose="020B0604020202020204" pitchFamily="34" charset="0"/>
                <a:cs typeface="Arial" panose="020B0604020202020204" pitchFamily="34" charset="0"/>
              </a:rPr>
              <a:t>Cyber Security (270CyberSec)</a:t>
            </a:r>
          </a:p>
        </p:txBody>
      </p:sp>
      <p:sp>
        <p:nvSpPr>
          <p:cNvPr id="49" name="Rectangle 48">
            <a:extLst>
              <a:ext uri="{FF2B5EF4-FFF2-40B4-BE49-F238E27FC236}">
                <a16:creationId xmlns:a16="http://schemas.microsoft.com/office/drawing/2014/main" id="{E2C2E9B5-4140-4AF9-93A5-002B07F7994C}"/>
              </a:ext>
            </a:extLst>
          </p:cNvPr>
          <p:cNvSpPr/>
          <p:nvPr/>
        </p:nvSpPr>
        <p:spPr>
          <a:xfrm>
            <a:off x="8959729" y="3638937"/>
            <a:ext cx="1280160" cy="595171"/>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Arial" panose="020B0604020202020204" pitchFamily="34" charset="0"/>
                <a:cs typeface="Arial" panose="020B0604020202020204" pitchFamily="34" charset="0"/>
              </a:rPr>
              <a:t>Deer Feeding (270DeerFeed01)</a:t>
            </a:r>
          </a:p>
        </p:txBody>
      </p:sp>
      <p:sp>
        <p:nvSpPr>
          <p:cNvPr id="83" name="Rectangle 82">
            <a:extLst>
              <a:ext uri="{FF2B5EF4-FFF2-40B4-BE49-F238E27FC236}">
                <a16:creationId xmlns:a16="http://schemas.microsoft.com/office/drawing/2014/main" id="{07F0FA8F-24CC-421E-94DD-753E353E79E7}"/>
              </a:ext>
            </a:extLst>
          </p:cNvPr>
          <p:cNvSpPr/>
          <p:nvPr/>
        </p:nvSpPr>
        <p:spPr>
          <a:xfrm>
            <a:off x="6100202" y="3632127"/>
            <a:ext cx="1280160" cy="595171"/>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Arial" panose="020B0604020202020204" pitchFamily="34" charset="0"/>
                <a:cs typeface="Arial" panose="020B0604020202020204" pitchFamily="34" charset="0"/>
              </a:rPr>
              <a:t>Food Services</a:t>
            </a:r>
          </a:p>
          <a:p>
            <a:pPr algn="ctr"/>
            <a:r>
              <a:rPr lang="en-US" sz="1000" dirty="0">
                <a:solidFill>
                  <a:schemeClr val="bg1"/>
                </a:solidFill>
                <a:latin typeface="Arial" panose="020B0604020202020204" pitchFamily="34" charset="0"/>
                <a:cs typeface="Arial" panose="020B0604020202020204" pitchFamily="34" charset="0"/>
              </a:rPr>
              <a:t>(240FoodSvcs)</a:t>
            </a:r>
          </a:p>
        </p:txBody>
      </p:sp>
      <p:sp>
        <p:nvSpPr>
          <p:cNvPr id="84" name="TextBox 83">
            <a:extLst>
              <a:ext uri="{FF2B5EF4-FFF2-40B4-BE49-F238E27FC236}">
                <a16:creationId xmlns:a16="http://schemas.microsoft.com/office/drawing/2014/main" id="{B848D7E3-E552-4C94-BC3F-FC7B67BEBDEB}"/>
              </a:ext>
            </a:extLst>
          </p:cNvPr>
          <p:cNvSpPr txBox="1"/>
          <p:nvPr/>
        </p:nvSpPr>
        <p:spPr>
          <a:xfrm>
            <a:off x="295275" y="142875"/>
            <a:ext cx="7724775" cy="738664"/>
          </a:xfrm>
          <a:prstGeom prst="rect">
            <a:avLst/>
          </a:prstGeom>
          <a:noFill/>
        </p:spPr>
        <p:txBody>
          <a:bodyPr wrap="square" rtlCol="0">
            <a:spAutoFit/>
          </a:bodyPr>
          <a:lstStyle/>
          <a:p>
            <a:r>
              <a:rPr lang="en-US" sz="4200" dirty="0">
                <a:latin typeface="Arial" panose="020B0604020202020204" pitchFamily="34" charset="0"/>
                <a:cs typeface="Arial" panose="020B0604020202020204" pitchFamily="34" charset="0"/>
              </a:rPr>
              <a:t>Additional Reporting Dimension</a:t>
            </a:r>
          </a:p>
        </p:txBody>
      </p:sp>
      <p:sp>
        <p:nvSpPr>
          <p:cNvPr id="91" name="TextBox 90">
            <a:extLst>
              <a:ext uri="{FF2B5EF4-FFF2-40B4-BE49-F238E27FC236}">
                <a16:creationId xmlns:a16="http://schemas.microsoft.com/office/drawing/2014/main" id="{32CA2FE7-4482-4706-88D1-8B7CBFD1759A}"/>
              </a:ext>
            </a:extLst>
          </p:cNvPr>
          <p:cNvSpPr txBox="1"/>
          <p:nvPr/>
        </p:nvSpPr>
        <p:spPr>
          <a:xfrm>
            <a:off x="288185" y="752481"/>
            <a:ext cx="11608540" cy="338554"/>
          </a:xfrm>
          <a:prstGeom prst="rect">
            <a:avLst/>
          </a:prstGeom>
          <a:noFill/>
        </p:spPr>
        <p:txBody>
          <a:bodyPr wrap="square" rtlCol="0">
            <a:spAutoFit/>
          </a:bodyPr>
          <a:lstStyle/>
          <a:p>
            <a:r>
              <a:rPr lang="en-US" sz="1600" dirty="0">
                <a:latin typeface="Arial" panose="020B0604020202020204" pitchFamily="34" charset="0"/>
                <a:ea typeface="Verdana" panose="020B0604030504040204" pitchFamily="34" charset="0"/>
                <a:cs typeface="Arial" panose="020B0604020202020204" pitchFamily="34" charset="0"/>
              </a:rPr>
              <a:t>Used to code and track items based on agency-specific reporting needs.  Can be flat or have multiple levels within a hierarchy.</a:t>
            </a:r>
          </a:p>
        </p:txBody>
      </p:sp>
      <p:sp>
        <p:nvSpPr>
          <p:cNvPr id="55" name="Rectangle 54">
            <a:extLst>
              <a:ext uri="{FF2B5EF4-FFF2-40B4-BE49-F238E27FC236}">
                <a16:creationId xmlns:a16="http://schemas.microsoft.com/office/drawing/2014/main" id="{E5C97E03-6388-407D-BF3E-51457ED2A510}"/>
              </a:ext>
            </a:extLst>
          </p:cNvPr>
          <p:cNvSpPr/>
          <p:nvPr/>
        </p:nvSpPr>
        <p:spPr>
          <a:xfrm>
            <a:off x="6109476" y="4358186"/>
            <a:ext cx="1280160" cy="595171"/>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Arial" panose="020B0604020202020204" pitchFamily="34" charset="0"/>
                <a:cs typeface="Arial" panose="020B0604020202020204" pitchFamily="34" charset="0"/>
              </a:rPr>
              <a:t>Travel Out of State (240TrvlOOS)</a:t>
            </a:r>
          </a:p>
        </p:txBody>
      </p:sp>
      <p:sp>
        <p:nvSpPr>
          <p:cNvPr id="56" name="Rectangle 55">
            <a:extLst>
              <a:ext uri="{FF2B5EF4-FFF2-40B4-BE49-F238E27FC236}">
                <a16:creationId xmlns:a16="http://schemas.microsoft.com/office/drawing/2014/main" id="{0A9CAF81-0721-4593-9A4A-A91EF298C9D4}"/>
              </a:ext>
            </a:extLst>
          </p:cNvPr>
          <p:cNvSpPr/>
          <p:nvPr/>
        </p:nvSpPr>
        <p:spPr>
          <a:xfrm>
            <a:off x="7537753" y="4358186"/>
            <a:ext cx="1280160" cy="595171"/>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Arial" panose="020B0604020202020204" pitchFamily="34" charset="0"/>
                <a:cs typeface="Arial" panose="020B0604020202020204" pitchFamily="34" charset="0"/>
              </a:rPr>
              <a:t>Annual Manager’s Meeting (120MgrMtg2020)</a:t>
            </a:r>
          </a:p>
        </p:txBody>
      </p:sp>
      <p:sp>
        <p:nvSpPr>
          <p:cNvPr id="57" name="Rectangle 56">
            <a:extLst>
              <a:ext uri="{FF2B5EF4-FFF2-40B4-BE49-F238E27FC236}">
                <a16:creationId xmlns:a16="http://schemas.microsoft.com/office/drawing/2014/main" id="{A2C84DC9-A6A0-4EF5-8427-95572515B414}"/>
              </a:ext>
            </a:extLst>
          </p:cNvPr>
          <p:cNvSpPr/>
          <p:nvPr/>
        </p:nvSpPr>
        <p:spPr>
          <a:xfrm>
            <a:off x="8959729" y="4358186"/>
            <a:ext cx="1280160" cy="595171"/>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Arial" panose="020B0604020202020204" pitchFamily="34" charset="0"/>
                <a:cs typeface="Arial" panose="020B0604020202020204" pitchFamily="34" charset="0"/>
              </a:rPr>
              <a:t>International Travel (270ntlTrvl)</a:t>
            </a:r>
          </a:p>
        </p:txBody>
      </p:sp>
      <p:sp>
        <p:nvSpPr>
          <p:cNvPr id="58" name="Rectangle 57">
            <a:extLst>
              <a:ext uri="{FF2B5EF4-FFF2-40B4-BE49-F238E27FC236}">
                <a16:creationId xmlns:a16="http://schemas.microsoft.com/office/drawing/2014/main" id="{C6094AF6-D4E9-4D1E-ABEB-A471CEF18EB1}"/>
              </a:ext>
            </a:extLst>
          </p:cNvPr>
          <p:cNvSpPr/>
          <p:nvPr/>
        </p:nvSpPr>
        <p:spPr>
          <a:xfrm>
            <a:off x="10395353" y="4358185"/>
            <a:ext cx="1280160" cy="595171"/>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Arial" panose="020B0604020202020204" pitchFamily="34" charset="0"/>
                <a:cs typeface="Arial" panose="020B0604020202020204" pitchFamily="34" charset="0"/>
              </a:rPr>
              <a:t>Opioid Prevention (270OpPre2020)</a:t>
            </a:r>
          </a:p>
        </p:txBody>
      </p:sp>
      <p:grpSp>
        <p:nvGrpSpPr>
          <p:cNvPr id="60" name="Group 59">
            <a:extLst>
              <a:ext uri="{FF2B5EF4-FFF2-40B4-BE49-F238E27FC236}">
                <a16:creationId xmlns:a16="http://schemas.microsoft.com/office/drawing/2014/main" id="{47EB903D-E16F-4A8E-B752-2B2FDF15836D}"/>
              </a:ext>
            </a:extLst>
          </p:cNvPr>
          <p:cNvGrpSpPr/>
          <p:nvPr/>
        </p:nvGrpSpPr>
        <p:grpSpPr>
          <a:xfrm>
            <a:off x="158719" y="1527093"/>
            <a:ext cx="4795784" cy="4744513"/>
            <a:chOff x="4104379" y="1976439"/>
            <a:chExt cx="3983245" cy="3984624"/>
          </a:xfrm>
        </p:grpSpPr>
        <p:grpSp>
          <p:nvGrpSpPr>
            <p:cNvPr id="61" name="Group 3">
              <a:extLst>
                <a:ext uri="{FF2B5EF4-FFF2-40B4-BE49-F238E27FC236}">
                  <a16:creationId xmlns:a16="http://schemas.microsoft.com/office/drawing/2014/main" id="{0FA4230D-0F8B-4DB7-9A02-E35461241A5F}"/>
                </a:ext>
              </a:extLst>
            </p:cNvPr>
            <p:cNvGrpSpPr>
              <a:grpSpLocks/>
            </p:cNvGrpSpPr>
            <p:nvPr/>
          </p:nvGrpSpPr>
          <p:grpSpPr bwMode="auto">
            <a:xfrm>
              <a:off x="6091849" y="1976439"/>
              <a:ext cx="1177604" cy="1993693"/>
              <a:chOff x="3354" y="1728"/>
              <a:chExt cx="680" cy="1153"/>
            </a:xfrm>
            <a:solidFill>
              <a:schemeClr val="accent1"/>
            </a:solidFill>
          </p:grpSpPr>
          <p:sp>
            <p:nvSpPr>
              <p:cNvPr id="136" name="Arc 4">
                <a:extLst>
                  <a:ext uri="{FF2B5EF4-FFF2-40B4-BE49-F238E27FC236}">
                    <a16:creationId xmlns:a16="http://schemas.microsoft.com/office/drawing/2014/main" id="{73507088-3740-4252-A908-C5C5112164A4}"/>
                  </a:ext>
                </a:extLst>
              </p:cNvPr>
              <p:cNvSpPr>
                <a:spLocks/>
              </p:cNvSpPr>
              <p:nvPr/>
            </p:nvSpPr>
            <p:spPr bwMode="auto">
              <a:xfrm>
                <a:off x="3356" y="1728"/>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 y="0"/>
                    </a:moveTo>
                    <a:cubicBezTo>
                      <a:pt x="4561" y="0"/>
                      <a:pt x="9005" y="1444"/>
                      <a:pt x="12695" y="4125"/>
                    </a:cubicBezTo>
                  </a:path>
                  <a:path w="12696" h="21600" stroke="0" extrusionOk="0">
                    <a:moveTo>
                      <a:pt x="-1" y="0"/>
                    </a:moveTo>
                    <a:cubicBezTo>
                      <a:pt x="4561" y="0"/>
                      <a:pt x="9005" y="1444"/>
                      <a:pt x="12695" y="4125"/>
                    </a:cubicBezTo>
                    <a:lnTo>
                      <a:pt x="0" y="21600"/>
                    </a:lnTo>
                    <a:close/>
                  </a:path>
                </a:pathLst>
              </a:custGeom>
              <a:grpFill/>
              <a:ln w="12700">
                <a:solidFill>
                  <a:schemeClr val="bg1"/>
                </a:solidFill>
                <a:round/>
                <a:headEnd/>
                <a:tailEnd/>
              </a:ln>
            </p:spPr>
            <p:txBody>
              <a:bodyPr lIns="44450" tIns="44450" rIns="274320" bIns="100584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Organizational Unit</a:t>
                </a:r>
              </a:p>
            </p:txBody>
          </p:sp>
          <p:sp>
            <p:nvSpPr>
              <p:cNvPr id="137" name="Freeform 78">
                <a:extLst>
                  <a:ext uri="{FF2B5EF4-FFF2-40B4-BE49-F238E27FC236}">
                    <a16:creationId xmlns:a16="http://schemas.microsoft.com/office/drawing/2014/main" id="{0903CAE0-EBA3-4908-85E7-928EA318D522}"/>
                  </a:ext>
                </a:extLst>
              </p:cNvPr>
              <p:cNvSpPr>
                <a:spLocks/>
              </p:cNvSpPr>
              <p:nvPr/>
            </p:nvSpPr>
            <p:spPr bwMode="auto">
              <a:xfrm>
                <a:off x="3356" y="1728"/>
                <a:ext cx="678" cy="1153"/>
              </a:xfrm>
              <a:custGeom>
                <a:avLst/>
                <a:gdLst>
                  <a:gd name="T0" fmla="*/ 0 w 678"/>
                  <a:gd name="T1" fmla="*/ 0 h 1153"/>
                  <a:gd name="T2" fmla="*/ 0 w 678"/>
                  <a:gd name="T3" fmla="*/ 1152 h 1153"/>
                  <a:gd name="T4" fmla="*/ 677 w 678"/>
                  <a:gd name="T5" fmla="*/ 220 h 1153"/>
                  <a:gd name="T6" fmla="*/ 0 60000 65536"/>
                  <a:gd name="T7" fmla="*/ 0 60000 65536"/>
                  <a:gd name="T8" fmla="*/ 0 60000 65536"/>
                  <a:gd name="T9" fmla="*/ 0 w 678"/>
                  <a:gd name="T10" fmla="*/ 0 h 1153"/>
                  <a:gd name="T11" fmla="*/ 678 w 678"/>
                  <a:gd name="T12" fmla="*/ 1153 h 1153"/>
                </a:gdLst>
                <a:ahLst/>
                <a:cxnLst>
                  <a:cxn ang="T6">
                    <a:pos x="T0" y="T1"/>
                  </a:cxn>
                  <a:cxn ang="T7">
                    <a:pos x="T2" y="T3"/>
                  </a:cxn>
                  <a:cxn ang="T8">
                    <a:pos x="T4" y="T5"/>
                  </a:cxn>
                </a:cxnLst>
                <a:rect l="T9" t="T10" r="T11" b="T12"/>
                <a:pathLst>
                  <a:path w="678" h="1153">
                    <a:moveTo>
                      <a:pt x="0" y="0"/>
                    </a:moveTo>
                    <a:lnTo>
                      <a:pt x="0" y="1152"/>
                    </a:lnTo>
                    <a:lnTo>
                      <a:pt x="677" y="220"/>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38" name="Arc 4">
                <a:extLst>
                  <a:ext uri="{FF2B5EF4-FFF2-40B4-BE49-F238E27FC236}">
                    <a16:creationId xmlns:a16="http://schemas.microsoft.com/office/drawing/2014/main" id="{F332051C-CF2C-45BF-988B-AD13930F59BE}"/>
                  </a:ext>
                </a:extLst>
              </p:cNvPr>
              <p:cNvSpPr>
                <a:spLocks/>
              </p:cNvSpPr>
              <p:nvPr/>
            </p:nvSpPr>
            <p:spPr bwMode="auto">
              <a:xfrm>
                <a:off x="3354" y="1728"/>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 y="0"/>
                    </a:moveTo>
                    <a:cubicBezTo>
                      <a:pt x="4561" y="0"/>
                      <a:pt x="9005" y="1444"/>
                      <a:pt x="12695" y="4125"/>
                    </a:cubicBezTo>
                  </a:path>
                  <a:path w="12696" h="21600" stroke="0" extrusionOk="0">
                    <a:moveTo>
                      <a:pt x="-1" y="0"/>
                    </a:moveTo>
                    <a:cubicBezTo>
                      <a:pt x="4561" y="0"/>
                      <a:pt x="9005" y="1444"/>
                      <a:pt x="12695" y="4125"/>
                    </a:cubicBezTo>
                    <a:lnTo>
                      <a:pt x="0" y="21600"/>
                    </a:lnTo>
                    <a:close/>
                  </a:path>
                </a:pathLst>
              </a:custGeom>
              <a:solidFill>
                <a:schemeClr val="accent5">
                  <a:lumMod val="40000"/>
                  <a:lumOff val="60000"/>
                </a:schemeClr>
              </a:solidFill>
              <a:ln w="12700">
                <a:solidFill>
                  <a:schemeClr val="bg1"/>
                </a:solidFill>
                <a:round/>
                <a:headEnd/>
                <a:tailEnd/>
              </a:ln>
            </p:spPr>
            <p:txBody>
              <a:bodyPr lIns="44450" tIns="44450" rIns="274320" bIns="100584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Agency* </a:t>
                </a:r>
              </a:p>
            </p:txBody>
          </p:sp>
        </p:grpSp>
        <p:grpSp>
          <p:nvGrpSpPr>
            <p:cNvPr id="62" name="Group 6">
              <a:extLst>
                <a:ext uri="{FF2B5EF4-FFF2-40B4-BE49-F238E27FC236}">
                  <a16:creationId xmlns:a16="http://schemas.microsoft.com/office/drawing/2014/main" id="{EEEC1493-3D7E-4DDA-99A1-4FCF1D8AC1EC}"/>
                </a:ext>
              </a:extLst>
            </p:cNvPr>
            <p:cNvGrpSpPr>
              <a:grpSpLocks/>
            </p:cNvGrpSpPr>
            <p:nvPr/>
          </p:nvGrpSpPr>
          <p:grpSpPr bwMode="auto">
            <a:xfrm>
              <a:off x="6091852" y="2357241"/>
              <a:ext cx="1900571" cy="1612891"/>
              <a:chOff x="3354" y="1948"/>
              <a:chExt cx="1099" cy="933"/>
            </a:xfrm>
            <a:solidFill>
              <a:schemeClr val="accent1"/>
            </a:solidFill>
          </p:grpSpPr>
          <p:sp>
            <p:nvSpPr>
              <p:cNvPr id="133" name="Arc 7">
                <a:extLst>
                  <a:ext uri="{FF2B5EF4-FFF2-40B4-BE49-F238E27FC236}">
                    <a16:creationId xmlns:a16="http://schemas.microsoft.com/office/drawing/2014/main" id="{5D94BF72-FCB1-47BA-9D34-2E4C2C55478D}"/>
                  </a:ext>
                </a:extLst>
              </p:cNvPr>
              <p:cNvSpPr>
                <a:spLocks/>
              </p:cNvSpPr>
              <p:nvPr/>
            </p:nvSpPr>
            <p:spPr bwMode="auto">
              <a:xfrm>
                <a:off x="3356" y="1948"/>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12695" y="0"/>
                    </a:moveTo>
                    <a:cubicBezTo>
                      <a:pt x="16386" y="2681"/>
                      <a:pt x="19133" y="6461"/>
                      <a:pt x="20542" y="10800"/>
                    </a:cubicBezTo>
                  </a:path>
                  <a:path w="20543" h="17475" stroke="0" extrusionOk="0">
                    <a:moveTo>
                      <a:pt x="12695" y="0"/>
                    </a:moveTo>
                    <a:cubicBezTo>
                      <a:pt x="16386" y="2681"/>
                      <a:pt x="19133" y="6461"/>
                      <a:pt x="20542" y="10800"/>
                    </a:cubicBezTo>
                    <a:lnTo>
                      <a:pt x="0" y="17475"/>
                    </a:lnTo>
                    <a:close/>
                  </a:path>
                </a:pathLst>
              </a:custGeom>
              <a:grpFill/>
              <a:ln w="12700">
                <a:solidFill>
                  <a:schemeClr val="bg1"/>
                </a:solidFill>
                <a:round/>
                <a:headEnd/>
                <a:tailEnd/>
              </a:ln>
            </p:spPr>
            <p:txBody>
              <a:bodyPr lIns="731520" tIns="44450" rIns="44450" bIns="27432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Fund</a:t>
                </a:r>
              </a:p>
            </p:txBody>
          </p:sp>
          <p:sp>
            <p:nvSpPr>
              <p:cNvPr id="134" name="Freeform 76">
                <a:extLst>
                  <a:ext uri="{FF2B5EF4-FFF2-40B4-BE49-F238E27FC236}">
                    <a16:creationId xmlns:a16="http://schemas.microsoft.com/office/drawing/2014/main" id="{3AAF8158-AFB0-488F-91E5-950A3ED4426C}"/>
                  </a:ext>
                </a:extLst>
              </p:cNvPr>
              <p:cNvSpPr>
                <a:spLocks/>
              </p:cNvSpPr>
              <p:nvPr/>
            </p:nvSpPr>
            <p:spPr bwMode="auto">
              <a:xfrm>
                <a:off x="3356" y="1948"/>
                <a:ext cx="1097" cy="933"/>
              </a:xfrm>
              <a:custGeom>
                <a:avLst/>
                <a:gdLst>
                  <a:gd name="T0" fmla="*/ 677 w 1097"/>
                  <a:gd name="T1" fmla="*/ 0 h 933"/>
                  <a:gd name="T2" fmla="*/ 0 w 1097"/>
                  <a:gd name="T3" fmla="*/ 932 h 933"/>
                  <a:gd name="T4" fmla="*/ 1096 w 1097"/>
                  <a:gd name="T5" fmla="*/ 576 h 933"/>
                  <a:gd name="T6" fmla="*/ 0 60000 65536"/>
                  <a:gd name="T7" fmla="*/ 0 60000 65536"/>
                  <a:gd name="T8" fmla="*/ 0 60000 65536"/>
                  <a:gd name="T9" fmla="*/ 0 w 1097"/>
                  <a:gd name="T10" fmla="*/ 0 h 933"/>
                  <a:gd name="T11" fmla="*/ 1097 w 1097"/>
                  <a:gd name="T12" fmla="*/ 933 h 933"/>
                </a:gdLst>
                <a:ahLst/>
                <a:cxnLst>
                  <a:cxn ang="T6">
                    <a:pos x="T0" y="T1"/>
                  </a:cxn>
                  <a:cxn ang="T7">
                    <a:pos x="T2" y="T3"/>
                  </a:cxn>
                  <a:cxn ang="T8">
                    <a:pos x="T4" y="T5"/>
                  </a:cxn>
                </a:cxnLst>
                <a:rect l="T9" t="T10" r="T11" b="T12"/>
                <a:pathLst>
                  <a:path w="1097" h="933">
                    <a:moveTo>
                      <a:pt x="677" y="0"/>
                    </a:moveTo>
                    <a:lnTo>
                      <a:pt x="0" y="932"/>
                    </a:lnTo>
                    <a:lnTo>
                      <a:pt x="1096" y="576"/>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35" name="Arc 7">
                <a:extLst>
                  <a:ext uri="{FF2B5EF4-FFF2-40B4-BE49-F238E27FC236}">
                    <a16:creationId xmlns:a16="http://schemas.microsoft.com/office/drawing/2014/main" id="{A7B9C78F-53EF-44E4-A96B-76FC01E371F8}"/>
                  </a:ext>
                </a:extLst>
              </p:cNvPr>
              <p:cNvSpPr>
                <a:spLocks/>
              </p:cNvSpPr>
              <p:nvPr/>
            </p:nvSpPr>
            <p:spPr bwMode="auto">
              <a:xfrm>
                <a:off x="3354" y="1948"/>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12695" y="0"/>
                    </a:moveTo>
                    <a:cubicBezTo>
                      <a:pt x="16386" y="2681"/>
                      <a:pt x="19133" y="6461"/>
                      <a:pt x="20542" y="10800"/>
                    </a:cubicBezTo>
                  </a:path>
                  <a:path w="20543" h="17475" stroke="0" extrusionOk="0">
                    <a:moveTo>
                      <a:pt x="12695" y="0"/>
                    </a:moveTo>
                    <a:cubicBezTo>
                      <a:pt x="16386" y="2681"/>
                      <a:pt x="19133" y="6461"/>
                      <a:pt x="20542" y="10800"/>
                    </a:cubicBezTo>
                    <a:lnTo>
                      <a:pt x="0" y="17475"/>
                    </a:lnTo>
                    <a:close/>
                  </a:path>
                </a:pathLst>
              </a:custGeom>
              <a:solidFill>
                <a:schemeClr val="accent5">
                  <a:lumMod val="40000"/>
                  <a:lumOff val="60000"/>
                </a:schemeClr>
              </a:solidFill>
              <a:ln w="12700">
                <a:solidFill>
                  <a:schemeClr val="bg1"/>
                </a:solidFill>
                <a:round/>
                <a:headEnd/>
                <a:tailEnd/>
              </a:ln>
            </p:spPr>
            <p:txBody>
              <a:bodyPr lIns="731520" tIns="44450" rIns="44450" bIns="27432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Project</a:t>
                </a:r>
              </a:p>
            </p:txBody>
          </p:sp>
        </p:grpSp>
        <p:grpSp>
          <p:nvGrpSpPr>
            <p:cNvPr id="63" name="Group 9">
              <a:extLst>
                <a:ext uri="{FF2B5EF4-FFF2-40B4-BE49-F238E27FC236}">
                  <a16:creationId xmlns:a16="http://schemas.microsoft.com/office/drawing/2014/main" id="{B0BCB94B-4022-4784-B3A6-68213D6DAEC1}"/>
                </a:ext>
              </a:extLst>
            </p:cNvPr>
            <p:cNvGrpSpPr>
              <a:grpSpLocks/>
            </p:cNvGrpSpPr>
            <p:nvPr/>
          </p:nvGrpSpPr>
          <p:grpSpPr bwMode="auto">
            <a:xfrm>
              <a:off x="6091852" y="3352017"/>
              <a:ext cx="1995772" cy="1233468"/>
              <a:chOff x="3354" y="2524"/>
              <a:chExt cx="1154" cy="713"/>
            </a:xfrm>
            <a:solidFill>
              <a:schemeClr val="accent1"/>
            </a:solidFill>
          </p:grpSpPr>
          <p:sp>
            <p:nvSpPr>
              <p:cNvPr id="130" name="Arc 10">
                <a:extLst>
                  <a:ext uri="{FF2B5EF4-FFF2-40B4-BE49-F238E27FC236}">
                    <a16:creationId xmlns:a16="http://schemas.microsoft.com/office/drawing/2014/main" id="{202380DE-232F-4C66-ACB1-F0B6F8882524}"/>
                  </a:ext>
                </a:extLst>
              </p:cNvPr>
              <p:cNvSpPr>
                <a:spLocks/>
              </p:cNvSpPr>
              <p:nvPr/>
            </p:nvSpPr>
            <p:spPr bwMode="auto">
              <a:xfrm>
                <a:off x="3356" y="2524"/>
                <a:ext cx="1152" cy="712"/>
              </a:xfrm>
              <a:custGeom>
                <a:avLst/>
                <a:gdLst>
                  <a:gd name="T0" fmla="*/ 0 w 21600"/>
                  <a:gd name="T1" fmla="*/ 0 h 13350"/>
                  <a:gd name="T2" fmla="*/ 0 w 21600"/>
                  <a:gd name="T3" fmla="*/ 0 h 13350"/>
                  <a:gd name="T4" fmla="*/ 0 w 21600"/>
                  <a:gd name="T5" fmla="*/ 0 h 13350"/>
                  <a:gd name="T6" fmla="*/ 0 60000 65536"/>
                  <a:gd name="T7" fmla="*/ 0 60000 65536"/>
                  <a:gd name="T8" fmla="*/ 0 60000 65536"/>
                  <a:gd name="T9" fmla="*/ 0 w 21600"/>
                  <a:gd name="T10" fmla="*/ 0 h 13350"/>
                  <a:gd name="T11" fmla="*/ 21600 w 21600"/>
                  <a:gd name="T12" fmla="*/ 13350 h 13350"/>
                </a:gdLst>
                <a:ahLst/>
                <a:cxnLst>
                  <a:cxn ang="T6">
                    <a:pos x="T0" y="T1"/>
                  </a:cxn>
                  <a:cxn ang="T7">
                    <a:pos x="T2" y="T3"/>
                  </a:cxn>
                  <a:cxn ang="T8">
                    <a:pos x="T4" y="T5"/>
                  </a:cxn>
                </a:cxnLst>
                <a:rect l="T9" t="T10" r="T11" b="T12"/>
                <a:pathLst>
                  <a:path w="21600" h="13350" fill="none" extrusionOk="0">
                    <a:moveTo>
                      <a:pt x="20542" y="0"/>
                    </a:moveTo>
                    <a:cubicBezTo>
                      <a:pt x="21243" y="2155"/>
                      <a:pt x="21600" y="4408"/>
                      <a:pt x="21600" y="6675"/>
                    </a:cubicBezTo>
                    <a:cubicBezTo>
                      <a:pt x="21600" y="8941"/>
                      <a:pt x="21243" y="11194"/>
                      <a:pt x="20542" y="13349"/>
                    </a:cubicBezTo>
                  </a:path>
                  <a:path w="21600" h="13350" stroke="0" extrusionOk="0">
                    <a:moveTo>
                      <a:pt x="20542" y="0"/>
                    </a:moveTo>
                    <a:cubicBezTo>
                      <a:pt x="21243" y="2155"/>
                      <a:pt x="21600" y="4408"/>
                      <a:pt x="21600" y="6675"/>
                    </a:cubicBezTo>
                    <a:cubicBezTo>
                      <a:pt x="21600" y="8941"/>
                      <a:pt x="21243" y="11194"/>
                      <a:pt x="20542" y="13349"/>
                    </a:cubicBezTo>
                    <a:lnTo>
                      <a:pt x="0" y="6675"/>
                    </a:lnTo>
                    <a:close/>
                  </a:path>
                </a:pathLst>
              </a:custGeom>
              <a:grpFill/>
              <a:ln w="12700">
                <a:solidFill>
                  <a:schemeClr val="bg1"/>
                </a:solidFill>
                <a:round/>
                <a:headEnd/>
                <a:tailEnd/>
              </a:ln>
            </p:spPr>
            <p:txBody>
              <a:bodyPr lIns="1097280" tIns="4445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Program</a:t>
                </a:r>
              </a:p>
            </p:txBody>
          </p:sp>
          <p:sp>
            <p:nvSpPr>
              <p:cNvPr id="131" name="Freeform 74">
                <a:extLst>
                  <a:ext uri="{FF2B5EF4-FFF2-40B4-BE49-F238E27FC236}">
                    <a16:creationId xmlns:a16="http://schemas.microsoft.com/office/drawing/2014/main" id="{AD5B5726-2FDC-40F6-B1E6-737C348DED0B}"/>
                  </a:ext>
                </a:extLst>
              </p:cNvPr>
              <p:cNvSpPr>
                <a:spLocks/>
              </p:cNvSpPr>
              <p:nvPr/>
            </p:nvSpPr>
            <p:spPr bwMode="auto">
              <a:xfrm>
                <a:off x="3356" y="2524"/>
                <a:ext cx="1097" cy="713"/>
              </a:xfrm>
              <a:custGeom>
                <a:avLst/>
                <a:gdLst>
                  <a:gd name="T0" fmla="*/ 1096 w 1097"/>
                  <a:gd name="T1" fmla="*/ 0 h 713"/>
                  <a:gd name="T2" fmla="*/ 0 w 1097"/>
                  <a:gd name="T3" fmla="*/ 356 h 713"/>
                  <a:gd name="T4" fmla="*/ 1096 w 1097"/>
                  <a:gd name="T5" fmla="*/ 712 h 713"/>
                  <a:gd name="T6" fmla="*/ 0 60000 65536"/>
                  <a:gd name="T7" fmla="*/ 0 60000 65536"/>
                  <a:gd name="T8" fmla="*/ 0 60000 65536"/>
                  <a:gd name="T9" fmla="*/ 0 w 1097"/>
                  <a:gd name="T10" fmla="*/ 0 h 713"/>
                  <a:gd name="T11" fmla="*/ 1097 w 1097"/>
                  <a:gd name="T12" fmla="*/ 713 h 713"/>
                </a:gdLst>
                <a:ahLst/>
                <a:cxnLst>
                  <a:cxn ang="T6">
                    <a:pos x="T0" y="T1"/>
                  </a:cxn>
                  <a:cxn ang="T7">
                    <a:pos x="T2" y="T3"/>
                  </a:cxn>
                  <a:cxn ang="T8">
                    <a:pos x="T4" y="T5"/>
                  </a:cxn>
                </a:cxnLst>
                <a:rect l="T9" t="T10" r="T11" b="T12"/>
                <a:pathLst>
                  <a:path w="1097" h="713">
                    <a:moveTo>
                      <a:pt x="1096" y="0"/>
                    </a:moveTo>
                    <a:lnTo>
                      <a:pt x="0" y="356"/>
                    </a:lnTo>
                    <a:lnTo>
                      <a:pt x="1096" y="712"/>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32" name="Arc 10">
                <a:extLst>
                  <a:ext uri="{FF2B5EF4-FFF2-40B4-BE49-F238E27FC236}">
                    <a16:creationId xmlns:a16="http://schemas.microsoft.com/office/drawing/2014/main" id="{298D8F1C-A3C0-471B-9F4B-D991058F7EBE}"/>
                  </a:ext>
                </a:extLst>
              </p:cNvPr>
              <p:cNvSpPr>
                <a:spLocks/>
              </p:cNvSpPr>
              <p:nvPr/>
            </p:nvSpPr>
            <p:spPr bwMode="auto">
              <a:xfrm>
                <a:off x="3354" y="2524"/>
                <a:ext cx="1152" cy="712"/>
              </a:xfrm>
              <a:custGeom>
                <a:avLst/>
                <a:gdLst>
                  <a:gd name="T0" fmla="*/ 0 w 21600"/>
                  <a:gd name="T1" fmla="*/ 0 h 13350"/>
                  <a:gd name="T2" fmla="*/ 0 w 21600"/>
                  <a:gd name="T3" fmla="*/ 0 h 13350"/>
                  <a:gd name="T4" fmla="*/ 0 w 21600"/>
                  <a:gd name="T5" fmla="*/ 0 h 13350"/>
                  <a:gd name="T6" fmla="*/ 0 60000 65536"/>
                  <a:gd name="T7" fmla="*/ 0 60000 65536"/>
                  <a:gd name="T8" fmla="*/ 0 60000 65536"/>
                  <a:gd name="T9" fmla="*/ 0 w 21600"/>
                  <a:gd name="T10" fmla="*/ 0 h 13350"/>
                  <a:gd name="T11" fmla="*/ 21600 w 21600"/>
                  <a:gd name="T12" fmla="*/ 13350 h 13350"/>
                </a:gdLst>
                <a:ahLst/>
                <a:cxnLst>
                  <a:cxn ang="T6">
                    <a:pos x="T0" y="T1"/>
                  </a:cxn>
                  <a:cxn ang="T7">
                    <a:pos x="T2" y="T3"/>
                  </a:cxn>
                  <a:cxn ang="T8">
                    <a:pos x="T4" y="T5"/>
                  </a:cxn>
                </a:cxnLst>
                <a:rect l="T9" t="T10" r="T11" b="T12"/>
                <a:pathLst>
                  <a:path w="21600" h="13350" fill="none" extrusionOk="0">
                    <a:moveTo>
                      <a:pt x="20542" y="0"/>
                    </a:moveTo>
                    <a:cubicBezTo>
                      <a:pt x="21243" y="2155"/>
                      <a:pt x="21600" y="4408"/>
                      <a:pt x="21600" y="6675"/>
                    </a:cubicBezTo>
                    <a:cubicBezTo>
                      <a:pt x="21600" y="8941"/>
                      <a:pt x="21243" y="11194"/>
                      <a:pt x="20542" y="13349"/>
                    </a:cubicBezTo>
                  </a:path>
                  <a:path w="21600" h="13350" stroke="0" extrusionOk="0">
                    <a:moveTo>
                      <a:pt x="20542" y="0"/>
                    </a:moveTo>
                    <a:cubicBezTo>
                      <a:pt x="21243" y="2155"/>
                      <a:pt x="21600" y="4408"/>
                      <a:pt x="21600" y="6675"/>
                    </a:cubicBezTo>
                    <a:cubicBezTo>
                      <a:pt x="21600" y="8941"/>
                      <a:pt x="21243" y="11194"/>
                      <a:pt x="20542" y="13349"/>
                    </a:cubicBezTo>
                    <a:lnTo>
                      <a:pt x="0" y="6675"/>
                    </a:lnTo>
                    <a:close/>
                  </a:path>
                </a:pathLst>
              </a:custGeom>
              <a:solidFill>
                <a:schemeClr val="accent5">
                  <a:lumMod val="40000"/>
                  <a:lumOff val="60000"/>
                </a:schemeClr>
              </a:solidFill>
              <a:ln w="12700">
                <a:solidFill>
                  <a:schemeClr val="bg1"/>
                </a:solidFill>
                <a:round/>
                <a:headEnd/>
                <a:tailEnd/>
              </a:ln>
            </p:spPr>
            <p:txBody>
              <a:bodyPr lIns="1097280" tIns="4445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 Organizational Unit*</a:t>
                </a:r>
              </a:p>
            </p:txBody>
          </p:sp>
        </p:grpSp>
        <p:grpSp>
          <p:nvGrpSpPr>
            <p:cNvPr id="64" name="Group 12">
              <a:extLst>
                <a:ext uri="{FF2B5EF4-FFF2-40B4-BE49-F238E27FC236}">
                  <a16:creationId xmlns:a16="http://schemas.microsoft.com/office/drawing/2014/main" id="{39F69332-C622-4E6B-879C-7DBA3F8BAFFD}"/>
                </a:ext>
              </a:extLst>
            </p:cNvPr>
            <p:cNvGrpSpPr>
              <a:grpSpLocks/>
            </p:cNvGrpSpPr>
            <p:nvPr/>
          </p:nvGrpSpPr>
          <p:grpSpPr bwMode="auto">
            <a:xfrm>
              <a:off x="6091852" y="3967371"/>
              <a:ext cx="1900571" cy="1612890"/>
              <a:chOff x="3354" y="2880"/>
              <a:chExt cx="1099" cy="933"/>
            </a:xfrm>
            <a:solidFill>
              <a:schemeClr val="accent1"/>
            </a:solidFill>
          </p:grpSpPr>
          <p:sp>
            <p:nvSpPr>
              <p:cNvPr id="88" name="Arc 13">
                <a:extLst>
                  <a:ext uri="{FF2B5EF4-FFF2-40B4-BE49-F238E27FC236}">
                    <a16:creationId xmlns:a16="http://schemas.microsoft.com/office/drawing/2014/main" id="{5CA0F8D6-62B7-430F-BCD0-82CE8840A191}"/>
                  </a:ext>
                </a:extLst>
              </p:cNvPr>
              <p:cNvSpPr>
                <a:spLocks/>
              </p:cNvSpPr>
              <p:nvPr/>
            </p:nvSpPr>
            <p:spPr bwMode="auto">
              <a:xfrm>
                <a:off x="3356" y="2880"/>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20542" y="6674"/>
                    </a:moveTo>
                    <a:cubicBezTo>
                      <a:pt x="19133" y="11013"/>
                      <a:pt x="16386" y="14793"/>
                      <a:pt x="12695" y="17474"/>
                    </a:cubicBezTo>
                  </a:path>
                  <a:path w="20543" h="17475" stroke="0" extrusionOk="0">
                    <a:moveTo>
                      <a:pt x="20542" y="6674"/>
                    </a:moveTo>
                    <a:cubicBezTo>
                      <a:pt x="19133" y="11013"/>
                      <a:pt x="16386" y="14793"/>
                      <a:pt x="12695" y="17474"/>
                    </a:cubicBezTo>
                    <a:lnTo>
                      <a:pt x="0" y="0"/>
                    </a:lnTo>
                    <a:close/>
                  </a:path>
                </a:pathLst>
              </a:custGeom>
              <a:grpFill/>
              <a:ln w="12700">
                <a:solidFill>
                  <a:schemeClr val="bg1"/>
                </a:solidFill>
                <a:round/>
                <a:headEnd/>
                <a:tailEnd/>
              </a:ln>
            </p:spPr>
            <p:txBody>
              <a:bodyPr lIns="731520" tIns="18288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Account</a:t>
                </a:r>
              </a:p>
            </p:txBody>
          </p:sp>
          <p:sp>
            <p:nvSpPr>
              <p:cNvPr id="89" name="Freeform 72">
                <a:extLst>
                  <a:ext uri="{FF2B5EF4-FFF2-40B4-BE49-F238E27FC236}">
                    <a16:creationId xmlns:a16="http://schemas.microsoft.com/office/drawing/2014/main" id="{99372147-7B4D-4CEC-9D46-24353199B37C}"/>
                  </a:ext>
                </a:extLst>
              </p:cNvPr>
              <p:cNvSpPr>
                <a:spLocks/>
              </p:cNvSpPr>
              <p:nvPr/>
            </p:nvSpPr>
            <p:spPr bwMode="auto">
              <a:xfrm>
                <a:off x="3356" y="2880"/>
                <a:ext cx="1097" cy="933"/>
              </a:xfrm>
              <a:custGeom>
                <a:avLst/>
                <a:gdLst>
                  <a:gd name="T0" fmla="*/ 1096 w 1097"/>
                  <a:gd name="T1" fmla="*/ 356 h 933"/>
                  <a:gd name="T2" fmla="*/ 0 w 1097"/>
                  <a:gd name="T3" fmla="*/ 0 h 933"/>
                  <a:gd name="T4" fmla="*/ 677 w 1097"/>
                  <a:gd name="T5" fmla="*/ 932 h 933"/>
                  <a:gd name="T6" fmla="*/ 0 60000 65536"/>
                  <a:gd name="T7" fmla="*/ 0 60000 65536"/>
                  <a:gd name="T8" fmla="*/ 0 60000 65536"/>
                  <a:gd name="T9" fmla="*/ 0 w 1097"/>
                  <a:gd name="T10" fmla="*/ 0 h 933"/>
                  <a:gd name="T11" fmla="*/ 1097 w 1097"/>
                  <a:gd name="T12" fmla="*/ 933 h 933"/>
                </a:gdLst>
                <a:ahLst/>
                <a:cxnLst>
                  <a:cxn ang="T6">
                    <a:pos x="T0" y="T1"/>
                  </a:cxn>
                  <a:cxn ang="T7">
                    <a:pos x="T2" y="T3"/>
                  </a:cxn>
                  <a:cxn ang="T8">
                    <a:pos x="T4" y="T5"/>
                  </a:cxn>
                </a:cxnLst>
                <a:rect l="T9" t="T10" r="T11" b="T12"/>
                <a:pathLst>
                  <a:path w="1097" h="933">
                    <a:moveTo>
                      <a:pt x="1096" y="356"/>
                    </a:moveTo>
                    <a:lnTo>
                      <a:pt x="0" y="0"/>
                    </a:lnTo>
                    <a:lnTo>
                      <a:pt x="677" y="932"/>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90" name="Arc 13">
                <a:extLst>
                  <a:ext uri="{FF2B5EF4-FFF2-40B4-BE49-F238E27FC236}">
                    <a16:creationId xmlns:a16="http://schemas.microsoft.com/office/drawing/2014/main" id="{EDE85001-FDD7-42A7-B68E-0FE912351629}"/>
                  </a:ext>
                </a:extLst>
              </p:cNvPr>
              <p:cNvSpPr>
                <a:spLocks/>
              </p:cNvSpPr>
              <p:nvPr/>
            </p:nvSpPr>
            <p:spPr bwMode="auto">
              <a:xfrm>
                <a:off x="3354" y="2880"/>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20542" y="6674"/>
                    </a:moveTo>
                    <a:cubicBezTo>
                      <a:pt x="19133" y="11013"/>
                      <a:pt x="16386" y="14793"/>
                      <a:pt x="12695" y="17474"/>
                    </a:cubicBezTo>
                  </a:path>
                  <a:path w="20543" h="17475" stroke="0" extrusionOk="0">
                    <a:moveTo>
                      <a:pt x="20542" y="6674"/>
                    </a:moveTo>
                    <a:cubicBezTo>
                      <a:pt x="19133" y="11013"/>
                      <a:pt x="16386" y="14793"/>
                      <a:pt x="12695" y="17474"/>
                    </a:cubicBezTo>
                    <a:lnTo>
                      <a:pt x="0" y="0"/>
                    </a:lnTo>
                    <a:close/>
                  </a:path>
                </a:pathLst>
              </a:custGeom>
              <a:solidFill>
                <a:schemeClr val="accent5">
                  <a:lumMod val="40000"/>
                  <a:lumOff val="60000"/>
                </a:schemeClr>
              </a:solidFill>
              <a:ln w="12700">
                <a:solidFill>
                  <a:schemeClr val="bg1"/>
                </a:solidFill>
                <a:round/>
                <a:headEnd/>
                <a:tailEnd/>
              </a:ln>
            </p:spPr>
            <p:txBody>
              <a:bodyPr lIns="731520" tIns="18288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Fund*</a:t>
                </a:r>
              </a:p>
            </p:txBody>
          </p:sp>
        </p:grpSp>
        <p:grpSp>
          <p:nvGrpSpPr>
            <p:cNvPr id="65" name="Group 15">
              <a:extLst>
                <a:ext uri="{FF2B5EF4-FFF2-40B4-BE49-F238E27FC236}">
                  <a16:creationId xmlns:a16="http://schemas.microsoft.com/office/drawing/2014/main" id="{2D217F17-913E-4112-9ED4-65FCB41D42B5}"/>
                </a:ext>
              </a:extLst>
            </p:cNvPr>
            <p:cNvGrpSpPr>
              <a:grpSpLocks/>
            </p:cNvGrpSpPr>
            <p:nvPr/>
          </p:nvGrpSpPr>
          <p:grpSpPr bwMode="auto">
            <a:xfrm>
              <a:off x="6091849" y="3967371"/>
              <a:ext cx="1177604" cy="1993692"/>
              <a:chOff x="3354" y="2880"/>
              <a:chExt cx="680" cy="1153"/>
            </a:xfrm>
            <a:solidFill>
              <a:schemeClr val="accent1"/>
            </a:solidFill>
          </p:grpSpPr>
          <p:sp>
            <p:nvSpPr>
              <p:cNvPr id="85" name="Arc 16">
                <a:extLst>
                  <a:ext uri="{FF2B5EF4-FFF2-40B4-BE49-F238E27FC236}">
                    <a16:creationId xmlns:a16="http://schemas.microsoft.com/office/drawing/2014/main" id="{6BE42241-E638-4A0B-8EF1-DA262ABB98D0}"/>
                  </a:ext>
                </a:extLst>
              </p:cNvPr>
              <p:cNvSpPr>
                <a:spLocks/>
              </p:cNvSpPr>
              <p:nvPr/>
            </p:nvSpPr>
            <p:spPr bwMode="auto">
              <a:xfrm>
                <a:off x="3356" y="2880"/>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2695" y="17474"/>
                    </a:moveTo>
                    <a:cubicBezTo>
                      <a:pt x="9005" y="20155"/>
                      <a:pt x="4561" y="21599"/>
                      <a:pt x="0" y="21600"/>
                    </a:cubicBezTo>
                  </a:path>
                  <a:path w="12696" h="21600" stroke="0" extrusionOk="0">
                    <a:moveTo>
                      <a:pt x="12695" y="17474"/>
                    </a:moveTo>
                    <a:cubicBezTo>
                      <a:pt x="9005" y="20155"/>
                      <a:pt x="4561" y="21599"/>
                      <a:pt x="0" y="21600"/>
                    </a:cubicBezTo>
                    <a:lnTo>
                      <a:pt x="0" y="0"/>
                    </a:lnTo>
                    <a:close/>
                  </a:path>
                </a:pathLst>
              </a:custGeom>
              <a:grpFill/>
              <a:ln w="12700">
                <a:solidFill>
                  <a:schemeClr val="bg1"/>
                </a:solidFill>
                <a:round/>
                <a:headEnd/>
                <a:tailEnd/>
              </a:ln>
            </p:spPr>
            <p:txBody>
              <a:bodyPr lIns="44450" tIns="1005840" rIns="27432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Project</a:t>
                </a:r>
              </a:p>
            </p:txBody>
          </p:sp>
          <p:sp>
            <p:nvSpPr>
              <p:cNvPr id="86" name="Freeform 70">
                <a:extLst>
                  <a:ext uri="{FF2B5EF4-FFF2-40B4-BE49-F238E27FC236}">
                    <a16:creationId xmlns:a16="http://schemas.microsoft.com/office/drawing/2014/main" id="{7BD94875-11E2-4944-9433-784EEE9A129F}"/>
                  </a:ext>
                </a:extLst>
              </p:cNvPr>
              <p:cNvSpPr>
                <a:spLocks/>
              </p:cNvSpPr>
              <p:nvPr/>
            </p:nvSpPr>
            <p:spPr bwMode="auto">
              <a:xfrm>
                <a:off x="3356" y="2880"/>
                <a:ext cx="678" cy="1153"/>
              </a:xfrm>
              <a:custGeom>
                <a:avLst/>
                <a:gdLst>
                  <a:gd name="T0" fmla="*/ 677 w 678"/>
                  <a:gd name="T1" fmla="*/ 932 h 1153"/>
                  <a:gd name="T2" fmla="*/ 0 w 678"/>
                  <a:gd name="T3" fmla="*/ 0 h 1153"/>
                  <a:gd name="T4" fmla="*/ 0 w 678"/>
                  <a:gd name="T5" fmla="*/ 1152 h 1153"/>
                  <a:gd name="T6" fmla="*/ 0 60000 65536"/>
                  <a:gd name="T7" fmla="*/ 0 60000 65536"/>
                  <a:gd name="T8" fmla="*/ 0 60000 65536"/>
                  <a:gd name="T9" fmla="*/ 0 w 678"/>
                  <a:gd name="T10" fmla="*/ 0 h 1153"/>
                  <a:gd name="T11" fmla="*/ 678 w 678"/>
                  <a:gd name="T12" fmla="*/ 1153 h 1153"/>
                </a:gdLst>
                <a:ahLst/>
                <a:cxnLst>
                  <a:cxn ang="T6">
                    <a:pos x="T0" y="T1"/>
                  </a:cxn>
                  <a:cxn ang="T7">
                    <a:pos x="T2" y="T3"/>
                  </a:cxn>
                  <a:cxn ang="T8">
                    <a:pos x="T4" y="T5"/>
                  </a:cxn>
                </a:cxnLst>
                <a:rect l="T9" t="T10" r="T11" b="T12"/>
                <a:pathLst>
                  <a:path w="678" h="1153">
                    <a:moveTo>
                      <a:pt x="677" y="932"/>
                    </a:moveTo>
                    <a:lnTo>
                      <a:pt x="0" y="0"/>
                    </a:lnTo>
                    <a:lnTo>
                      <a:pt x="0" y="1152"/>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87" name="Arc 16">
                <a:extLst>
                  <a:ext uri="{FF2B5EF4-FFF2-40B4-BE49-F238E27FC236}">
                    <a16:creationId xmlns:a16="http://schemas.microsoft.com/office/drawing/2014/main" id="{B06047D6-CA63-4A49-A952-BFF94AE4970B}"/>
                  </a:ext>
                </a:extLst>
              </p:cNvPr>
              <p:cNvSpPr>
                <a:spLocks/>
              </p:cNvSpPr>
              <p:nvPr/>
            </p:nvSpPr>
            <p:spPr bwMode="auto">
              <a:xfrm>
                <a:off x="3354" y="2880"/>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2695" y="17474"/>
                    </a:moveTo>
                    <a:cubicBezTo>
                      <a:pt x="9005" y="20155"/>
                      <a:pt x="4561" y="21599"/>
                      <a:pt x="0" y="21600"/>
                    </a:cubicBezTo>
                  </a:path>
                  <a:path w="12696" h="21600" stroke="0" extrusionOk="0">
                    <a:moveTo>
                      <a:pt x="12695" y="17474"/>
                    </a:moveTo>
                    <a:cubicBezTo>
                      <a:pt x="9005" y="20155"/>
                      <a:pt x="4561" y="21599"/>
                      <a:pt x="0" y="21600"/>
                    </a:cubicBezTo>
                    <a:lnTo>
                      <a:pt x="0" y="0"/>
                    </a:lnTo>
                    <a:close/>
                  </a:path>
                </a:pathLst>
              </a:custGeom>
              <a:solidFill>
                <a:schemeClr val="accent5">
                  <a:lumMod val="40000"/>
                  <a:lumOff val="60000"/>
                </a:schemeClr>
              </a:solidFill>
              <a:ln w="12700">
                <a:solidFill>
                  <a:schemeClr val="bg1"/>
                </a:solidFill>
                <a:round/>
                <a:headEnd/>
                <a:tailEnd/>
              </a:ln>
            </p:spPr>
            <p:txBody>
              <a:bodyPr lIns="44450" tIns="1005840" rIns="27432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Program</a:t>
                </a:r>
              </a:p>
            </p:txBody>
          </p:sp>
        </p:grpSp>
        <p:grpSp>
          <p:nvGrpSpPr>
            <p:cNvPr id="66" name="Group 18">
              <a:extLst>
                <a:ext uri="{FF2B5EF4-FFF2-40B4-BE49-F238E27FC236}">
                  <a16:creationId xmlns:a16="http://schemas.microsoft.com/office/drawing/2014/main" id="{AACDC02B-F77E-4A8A-BE20-0692CB84E168}"/>
                </a:ext>
              </a:extLst>
            </p:cNvPr>
            <p:cNvGrpSpPr>
              <a:grpSpLocks/>
            </p:cNvGrpSpPr>
            <p:nvPr/>
          </p:nvGrpSpPr>
          <p:grpSpPr bwMode="auto">
            <a:xfrm>
              <a:off x="4921854" y="3967371"/>
              <a:ext cx="1174836" cy="1993692"/>
              <a:chOff x="2677" y="2880"/>
              <a:chExt cx="680" cy="1153"/>
            </a:xfrm>
            <a:solidFill>
              <a:schemeClr val="accent1"/>
            </a:solidFill>
          </p:grpSpPr>
          <p:sp>
            <p:nvSpPr>
              <p:cNvPr id="80" name="Arc 19">
                <a:extLst>
                  <a:ext uri="{FF2B5EF4-FFF2-40B4-BE49-F238E27FC236}">
                    <a16:creationId xmlns:a16="http://schemas.microsoft.com/office/drawing/2014/main" id="{7C262FEA-4D80-4AB0-877E-9F7CB5FDA30C}"/>
                  </a:ext>
                </a:extLst>
              </p:cNvPr>
              <p:cNvSpPr>
                <a:spLocks/>
              </p:cNvSpPr>
              <p:nvPr/>
            </p:nvSpPr>
            <p:spPr bwMode="auto">
              <a:xfrm>
                <a:off x="2679" y="2880"/>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2696" y="21600"/>
                    </a:moveTo>
                    <a:cubicBezTo>
                      <a:pt x="8134" y="21600"/>
                      <a:pt x="3690" y="20155"/>
                      <a:pt x="0" y="17474"/>
                    </a:cubicBezTo>
                  </a:path>
                  <a:path w="12696" h="21600" stroke="0" extrusionOk="0">
                    <a:moveTo>
                      <a:pt x="12696" y="21600"/>
                    </a:moveTo>
                    <a:cubicBezTo>
                      <a:pt x="8134" y="21600"/>
                      <a:pt x="3690" y="20155"/>
                      <a:pt x="0" y="17474"/>
                    </a:cubicBezTo>
                    <a:lnTo>
                      <a:pt x="12696" y="0"/>
                    </a:lnTo>
                    <a:close/>
                  </a:path>
                </a:pathLst>
              </a:custGeom>
              <a:grpFill/>
              <a:ln w="12700">
                <a:solidFill>
                  <a:schemeClr val="bg1"/>
                </a:solidFill>
                <a:round/>
                <a:headEnd/>
                <a:tailEnd/>
              </a:ln>
            </p:spPr>
            <p:txBody>
              <a:bodyPr lIns="274320" tIns="100584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Funding Source</a:t>
                </a:r>
              </a:p>
            </p:txBody>
          </p:sp>
          <p:sp>
            <p:nvSpPr>
              <p:cNvPr id="81" name="Freeform 68">
                <a:extLst>
                  <a:ext uri="{FF2B5EF4-FFF2-40B4-BE49-F238E27FC236}">
                    <a16:creationId xmlns:a16="http://schemas.microsoft.com/office/drawing/2014/main" id="{F4D95B86-4179-43CB-9C38-484DFE7171EF}"/>
                  </a:ext>
                </a:extLst>
              </p:cNvPr>
              <p:cNvSpPr>
                <a:spLocks/>
              </p:cNvSpPr>
              <p:nvPr/>
            </p:nvSpPr>
            <p:spPr bwMode="auto">
              <a:xfrm>
                <a:off x="2679" y="2880"/>
                <a:ext cx="678" cy="1153"/>
              </a:xfrm>
              <a:custGeom>
                <a:avLst/>
                <a:gdLst>
                  <a:gd name="T0" fmla="*/ 677 w 678"/>
                  <a:gd name="T1" fmla="*/ 1152 h 1153"/>
                  <a:gd name="T2" fmla="*/ 677 w 678"/>
                  <a:gd name="T3" fmla="*/ 0 h 1153"/>
                  <a:gd name="T4" fmla="*/ 0 w 678"/>
                  <a:gd name="T5" fmla="*/ 932 h 1153"/>
                  <a:gd name="T6" fmla="*/ 0 60000 65536"/>
                  <a:gd name="T7" fmla="*/ 0 60000 65536"/>
                  <a:gd name="T8" fmla="*/ 0 60000 65536"/>
                  <a:gd name="T9" fmla="*/ 0 w 678"/>
                  <a:gd name="T10" fmla="*/ 0 h 1153"/>
                  <a:gd name="T11" fmla="*/ 678 w 678"/>
                  <a:gd name="T12" fmla="*/ 1153 h 1153"/>
                </a:gdLst>
                <a:ahLst/>
                <a:cxnLst>
                  <a:cxn ang="T6">
                    <a:pos x="T0" y="T1"/>
                  </a:cxn>
                  <a:cxn ang="T7">
                    <a:pos x="T2" y="T3"/>
                  </a:cxn>
                  <a:cxn ang="T8">
                    <a:pos x="T4" y="T5"/>
                  </a:cxn>
                </a:cxnLst>
                <a:rect l="T9" t="T10" r="T11" b="T12"/>
                <a:pathLst>
                  <a:path w="678" h="1153">
                    <a:moveTo>
                      <a:pt x="677" y="1152"/>
                    </a:moveTo>
                    <a:lnTo>
                      <a:pt x="677" y="0"/>
                    </a:lnTo>
                    <a:lnTo>
                      <a:pt x="0" y="932"/>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82" name="Arc 19">
                <a:extLst>
                  <a:ext uri="{FF2B5EF4-FFF2-40B4-BE49-F238E27FC236}">
                    <a16:creationId xmlns:a16="http://schemas.microsoft.com/office/drawing/2014/main" id="{D5AED8E6-823D-46E0-B459-05637B4DFB48}"/>
                  </a:ext>
                </a:extLst>
              </p:cNvPr>
              <p:cNvSpPr>
                <a:spLocks/>
              </p:cNvSpPr>
              <p:nvPr/>
            </p:nvSpPr>
            <p:spPr bwMode="auto">
              <a:xfrm>
                <a:off x="2677" y="2880"/>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2696" y="21600"/>
                    </a:moveTo>
                    <a:cubicBezTo>
                      <a:pt x="8134" y="21600"/>
                      <a:pt x="3690" y="20155"/>
                      <a:pt x="0" y="17474"/>
                    </a:cubicBezTo>
                  </a:path>
                  <a:path w="12696" h="21600" stroke="0" extrusionOk="0">
                    <a:moveTo>
                      <a:pt x="12696" y="21600"/>
                    </a:moveTo>
                    <a:cubicBezTo>
                      <a:pt x="8134" y="21600"/>
                      <a:pt x="3690" y="20155"/>
                      <a:pt x="0" y="17474"/>
                    </a:cubicBezTo>
                    <a:lnTo>
                      <a:pt x="12696" y="0"/>
                    </a:lnTo>
                    <a:close/>
                  </a:path>
                </a:pathLst>
              </a:custGeom>
              <a:solidFill>
                <a:schemeClr val="accent5">
                  <a:lumMod val="40000"/>
                  <a:lumOff val="60000"/>
                </a:schemeClr>
              </a:solidFill>
              <a:ln w="12700">
                <a:solidFill>
                  <a:schemeClr val="bg1"/>
                </a:solidFill>
                <a:round/>
                <a:headEnd/>
                <a:tailEnd/>
              </a:ln>
            </p:spPr>
            <p:txBody>
              <a:bodyPr lIns="274320" tIns="100584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Account*</a:t>
                </a:r>
              </a:p>
            </p:txBody>
          </p:sp>
        </p:grpSp>
        <p:grpSp>
          <p:nvGrpSpPr>
            <p:cNvPr id="67" name="Group 21">
              <a:extLst>
                <a:ext uri="{FF2B5EF4-FFF2-40B4-BE49-F238E27FC236}">
                  <a16:creationId xmlns:a16="http://schemas.microsoft.com/office/drawing/2014/main" id="{CA71C888-2EC9-4FC0-B9D5-3875C1E29F52}"/>
                </a:ext>
              </a:extLst>
            </p:cNvPr>
            <p:cNvGrpSpPr>
              <a:grpSpLocks/>
            </p:cNvGrpSpPr>
            <p:nvPr/>
          </p:nvGrpSpPr>
          <p:grpSpPr bwMode="auto">
            <a:xfrm>
              <a:off x="4200958" y="3967371"/>
              <a:ext cx="1895732" cy="1612890"/>
              <a:chOff x="2260" y="2880"/>
              <a:chExt cx="1097" cy="933"/>
            </a:xfrm>
            <a:solidFill>
              <a:schemeClr val="accent1"/>
            </a:solidFill>
          </p:grpSpPr>
          <p:sp>
            <p:nvSpPr>
              <p:cNvPr id="78" name="Arc 22">
                <a:extLst>
                  <a:ext uri="{FF2B5EF4-FFF2-40B4-BE49-F238E27FC236}">
                    <a16:creationId xmlns:a16="http://schemas.microsoft.com/office/drawing/2014/main" id="{FDD42DE4-58F3-4D2B-B0D9-D8A9537922C8}"/>
                  </a:ext>
                </a:extLst>
              </p:cNvPr>
              <p:cNvSpPr>
                <a:spLocks/>
              </p:cNvSpPr>
              <p:nvPr/>
            </p:nvSpPr>
            <p:spPr bwMode="auto">
              <a:xfrm>
                <a:off x="2260" y="2880"/>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7847" y="17474"/>
                    </a:moveTo>
                    <a:cubicBezTo>
                      <a:pt x="4156" y="14793"/>
                      <a:pt x="1409" y="11013"/>
                      <a:pt x="0" y="6674"/>
                    </a:cubicBezTo>
                  </a:path>
                  <a:path w="20543" h="17475" stroke="0" extrusionOk="0">
                    <a:moveTo>
                      <a:pt x="7847" y="17474"/>
                    </a:moveTo>
                    <a:cubicBezTo>
                      <a:pt x="4156" y="14793"/>
                      <a:pt x="1409" y="11013"/>
                      <a:pt x="0" y="6674"/>
                    </a:cubicBezTo>
                    <a:lnTo>
                      <a:pt x="20543" y="0"/>
                    </a:lnTo>
                    <a:close/>
                  </a:path>
                </a:pathLst>
              </a:custGeom>
              <a:solidFill>
                <a:schemeClr val="accent5">
                  <a:lumMod val="40000"/>
                  <a:lumOff val="60000"/>
                </a:schemeClr>
              </a:solidFill>
              <a:ln w="12700">
                <a:solidFill>
                  <a:schemeClr val="bg1"/>
                </a:solidFill>
                <a:round/>
                <a:headEnd/>
                <a:tailEnd/>
              </a:ln>
            </p:spPr>
            <p:txBody>
              <a:bodyPr lIns="45720" tIns="182880" rIns="731520" bIns="4572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Location</a:t>
                </a:r>
              </a:p>
            </p:txBody>
          </p:sp>
          <p:sp>
            <p:nvSpPr>
              <p:cNvPr id="79" name="Freeform 66">
                <a:extLst>
                  <a:ext uri="{FF2B5EF4-FFF2-40B4-BE49-F238E27FC236}">
                    <a16:creationId xmlns:a16="http://schemas.microsoft.com/office/drawing/2014/main" id="{E680C67D-D22D-4EA5-AA9D-28389DCB5981}"/>
                  </a:ext>
                </a:extLst>
              </p:cNvPr>
              <p:cNvSpPr>
                <a:spLocks/>
              </p:cNvSpPr>
              <p:nvPr/>
            </p:nvSpPr>
            <p:spPr bwMode="auto">
              <a:xfrm>
                <a:off x="2260" y="2880"/>
                <a:ext cx="1097" cy="933"/>
              </a:xfrm>
              <a:custGeom>
                <a:avLst/>
                <a:gdLst>
                  <a:gd name="T0" fmla="*/ 419 w 1097"/>
                  <a:gd name="T1" fmla="*/ 932 h 933"/>
                  <a:gd name="T2" fmla="*/ 1096 w 1097"/>
                  <a:gd name="T3" fmla="*/ 0 h 933"/>
                  <a:gd name="T4" fmla="*/ 0 w 1097"/>
                  <a:gd name="T5" fmla="*/ 356 h 933"/>
                  <a:gd name="T6" fmla="*/ 0 60000 65536"/>
                  <a:gd name="T7" fmla="*/ 0 60000 65536"/>
                  <a:gd name="T8" fmla="*/ 0 60000 65536"/>
                  <a:gd name="T9" fmla="*/ 0 w 1097"/>
                  <a:gd name="T10" fmla="*/ 0 h 933"/>
                  <a:gd name="T11" fmla="*/ 1097 w 1097"/>
                  <a:gd name="T12" fmla="*/ 933 h 933"/>
                </a:gdLst>
                <a:ahLst/>
                <a:cxnLst>
                  <a:cxn ang="T6">
                    <a:pos x="T0" y="T1"/>
                  </a:cxn>
                  <a:cxn ang="T7">
                    <a:pos x="T2" y="T3"/>
                  </a:cxn>
                  <a:cxn ang="T8">
                    <a:pos x="T4" y="T5"/>
                  </a:cxn>
                </a:cxnLst>
                <a:rect l="T9" t="T10" r="T11" b="T12"/>
                <a:pathLst>
                  <a:path w="1097" h="933">
                    <a:moveTo>
                      <a:pt x="419" y="932"/>
                    </a:moveTo>
                    <a:lnTo>
                      <a:pt x="1096" y="0"/>
                    </a:lnTo>
                    <a:lnTo>
                      <a:pt x="0" y="356"/>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grpSp>
        <p:grpSp>
          <p:nvGrpSpPr>
            <p:cNvPr id="68" name="Group 24">
              <a:extLst>
                <a:ext uri="{FF2B5EF4-FFF2-40B4-BE49-F238E27FC236}">
                  <a16:creationId xmlns:a16="http://schemas.microsoft.com/office/drawing/2014/main" id="{3AC81F16-8E68-4D4F-8DC9-548D2E4D9F31}"/>
                </a:ext>
              </a:extLst>
            </p:cNvPr>
            <p:cNvGrpSpPr>
              <a:grpSpLocks/>
            </p:cNvGrpSpPr>
            <p:nvPr/>
          </p:nvGrpSpPr>
          <p:grpSpPr bwMode="auto">
            <a:xfrm>
              <a:off x="4104379" y="3352017"/>
              <a:ext cx="1992313" cy="1233468"/>
              <a:chOff x="2204" y="2524"/>
              <a:chExt cx="1153" cy="713"/>
            </a:xfrm>
            <a:solidFill>
              <a:schemeClr val="accent1"/>
            </a:solidFill>
          </p:grpSpPr>
          <p:sp>
            <p:nvSpPr>
              <p:cNvPr id="76" name="Arc 25">
                <a:extLst>
                  <a:ext uri="{FF2B5EF4-FFF2-40B4-BE49-F238E27FC236}">
                    <a16:creationId xmlns:a16="http://schemas.microsoft.com/office/drawing/2014/main" id="{50A8A881-629A-4AC6-B7C6-ED9A1E92E75E}"/>
                  </a:ext>
                </a:extLst>
              </p:cNvPr>
              <p:cNvSpPr>
                <a:spLocks/>
              </p:cNvSpPr>
              <p:nvPr/>
            </p:nvSpPr>
            <p:spPr bwMode="auto">
              <a:xfrm>
                <a:off x="2204" y="2524"/>
                <a:ext cx="1152" cy="712"/>
              </a:xfrm>
              <a:custGeom>
                <a:avLst/>
                <a:gdLst>
                  <a:gd name="T0" fmla="*/ 0 w 21600"/>
                  <a:gd name="T1" fmla="*/ 0 h 13350"/>
                  <a:gd name="T2" fmla="*/ 0 w 21600"/>
                  <a:gd name="T3" fmla="*/ 0 h 13350"/>
                  <a:gd name="T4" fmla="*/ 0 w 21600"/>
                  <a:gd name="T5" fmla="*/ 0 h 13350"/>
                  <a:gd name="T6" fmla="*/ 0 60000 65536"/>
                  <a:gd name="T7" fmla="*/ 0 60000 65536"/>
                  <a:gd name="T8" fmla="*/ 0 60000 65536"/>
                  <a:gd name="T9" fmla="*/ 0 w 21600"/>
                  <a:gd name="T10" fmla="*/ 0 h 13350"/>
                  <a:gd name="T11" fmla="*/ 21600 w 21600"/>
                  <a:gd name="T12" fmla="*/ 13350 h 13350"/>
                </a:gdLst>
                <a:ahLst/>
                <a:cxnLst>
                  <a:cxn ang="T6">
                    <a:pos x="T0" y="T1"/>
                  </a:cxn>
                  <a:cxn ang="T7">
                    <a:pos x="T2" y="T3"/>
                  </a:cxn>
                  <a:cxn ang="T8">
                    <a:pos x="T4" y="T5"/>
                  </a:cxn>
                </a:cxnLst>
                <a:rect l="T9" t="T10" r="T11" b="T12"/>
                <a:pathLst>
                  <a:path w="21600" h="13350" fill="none" extrusionOk="0">
                    <a:moveTo>
                      <a:pt x="1057" y="13349"/>
                    </a:moveTo>
                    <a:cubicBezTo>
                      <a:pt x="356" y="11194"/>
                      <a:pt x="0" y="8941"/>
                      <a:pt x="0" y="6675"/>
                    </a:cubicBezTo>
                    <a:cubicBezTo>
                      <a:pt x="-1" y="4408"/>
                      <a:pt x="356" y="2155"/>
                      <a:pt x="1057" y="0"/>
                    </a:cubicBezTo>
                  </a:path>
                  <a:path w="21600" h="13350" stroke="0" extrusionOk="0">
                    <a:moveTo>
                      <a:pt x="1057" y="13349"/>
                    </a:moveTo>
                    <a:cubicBezTo>
                      <a:pt x="356" y="11194"/>
                      <a:pt x="0" y="8941"/>
                      <a:pt x="0" y="6675"/>
                    </a:cubicBezTo>
                    <a:cubicBezTo>
                      <a:pt x="-1" y="4408"/>
                      <a:pt x="356" y="2155"/>
                      <a:pt x="1057" y="0"/>
                    </a:cubicBezTo>
                    <a:lnTo>
                      <a:pt x="21600" y="6675"/>
                    </a:lnTo>
                    <a:close/>
                  </a:path>
                </a:pathLst>
              </a:custGeom>
              <a:solidFill>
                <a:srgbClr val="002060"/>
              </a:solidFill>
              <a:ln w="12700">
                <a:solidFill>
                  <a:schemeClr val="bg1"/>
                </a:solidFill>
                <a:round/>
                <a:headEnd/>
                <a:tailEnd/>
              </a:ln>
            </p:spPr>
            <p:txBody>
              <a:bodyPr lIns="44450" tIns="44450" rIns="109728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Additional Reporting</a:t>
                </a:r>
              </a:p>
            </p:txBody>
          </p:sp>
          <p:sp>
            <p:nvSpPr>
              <p:cNvPr id="77" name="Freeform 64">
                <a:extLst>
                  <a:ext uri="{FF2B5EF4-FFF2-40B4-BE49-F238E27FC236}">
                    <a16:creationId xmlns:a16="http://schemas.microsoft.com/office/drawing/2014/main" id="{11706608-0D54-4558-8F7A-7C5B2A5A7C1F}"/>
                  </a:ext>
                </a:extLst>
              </p:cNvPr>
              <p:cNvSpPr>
                <a:spLocks/>
              </p:cNvSpPr>
              <p:nvPr/>
            </p:nvSpPr>
            <p:spPr bwMode="auto">
              <a:xfrm>
                <a:off x="2260" y="2524"/>
                <a:ext cx="1097" cy="713"/>
              </a:xfrm>
              <a:custGeom>
                <a:avLst/>
                <a:gdLst>
                  <a:gd name="T0" fmla="*/ 0 w 1097"/>
                  <a:gd name="T1" fmla="*/ 712 h 713"/>
                  <a:gd name="T2" fmla="*/ 1096 w 1097"/>
                  <a:gd name="T3" fmla="*/ 356 h 713"/>
                  <a:gd name="T4" fmla="*/ 0 w 1097"/>
                  <a:gd name="T5" fmla="*/ 0 h 713"/>
                  <a:gd name="T6" fmla="*/ 0 60000 65536"/>
                  <a:gd name="T7" fmla="*/ 0 60000 65536"/>
                  <a:gd name="T8" fmla="*/ 0 60000 65536"/>
                  <a:gd name="T9" fmla="*/ 0 w 1097"/>
                  <a:gd name="T10" fmla="*/ 0 h 713"/>
                  <a:gd name="T11" fmla="*/ 1097 w 1097"/>
                  <a:gd name="T12" fmla="*/ 713 h 713"/>
                </a:gdLst>
                <a:ahLst/>
                <a:cxnLst>
                  <a:cxn ang="T6">
                    <a:pos x="T0" y="T1"/>
                  </a:cxn>
                  <a:cxn ang="T7">
                    <a:pos x="T2" y="T3"/>
                  </a:cxn>
                  <a:cxn ang="T8">
                    <a:pos x="T4" y="T5"/>
                  </a:cxn>
                </a:cxnLst>
                <a:rect l="T9" t="T10" r="T11" b="T12"/>
                <a:pathLst>
                  <a:path w="1097" h="713">
                    <a:moveTo>
                      <a:pt x="0" y="712"/>
                    </a:moveTo>
                    <a:lnTo>
                      <a:pt x="1096" y="356"/>
                    </a:lnTo>
                    <a:lnTo>
                      <a:pt x="0" y="0"/>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grpSp>
        <p:grpSp>
          <p:nvGrpSpPr>
            <p:cNvPr id="69" name="Group 27">
              <a:extLst>
                <a:ext uri="{FF2B5EF4-FFF2-40B4-BE49-F238E27FC236}">
                  <a16:creationId xmlns:a16="http://schemas.microsoft.com/office/drawing/2014/main" id="{1F1F67A5-C958-44E6-B289-02138447836C}"/>
                </a:ext>
              </a:extLst>
            </p:cNvPr>
            <p:cNvGrpSpPr>
              <a:grpSpLocks/>
            </p:cNvGrpSpPr>
            <p:nvPr/>
          </p:nvGrpSpPr>
          <p:grpSpPr bwMode="auto">
            <a:xfrm>
              <a:off x="4200958" y="2357241"/>
              <a:ext cx="1895732" cy="1612891"/>
              <a:chOff x="2260" y="1948"/>
              <a:chExt cx="1097" cy="933"/>
            </a:xfrm>
            <a:solidFill>
              <a:schemeClr val="accent1"/>
            </a:solidFill>
          </p:grpSpPr>
          <p:sp>
            <p:nvSpPr>
              <p:cNvPr id="74" name="Arc 28">
                <a:extLst>
                  <a:ext uri="{FF2B5EF4-FFF2-40B4-BE49-F238E27FC236}">
                    <a16:creationId xmlns:a16="http://schemas.microsoft.com/office/drawing/2014/main" id="{13EC4FF6-0746-4987-950F-EF3877ABB069}"/>
                  </a:ext>
                </a:extLst>
              </p:cNvPr>
              <p:cNvSpPr>
                <a:spLocks/>
              </p:cNvSpPr>
              <p:nvPr/>
            </p:nvSpPr>
            <p:spPr bwMode="auto">
              <a:xfrm>
                <a:off x="2260" y="1948"/>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0" y="10800"/>
                    </a:moveTo>
                    <a:cubicBezTo>
                      <a:pt x="1409" y="6461"/>
                      <a:pt x="4156" y="2681"/>
                      <a:pt x="7847" y="0"/>
                    </a:cubicBezTo>
                  </a:path>
                  <a:path w="20543" h="17475" stroke="0" extrusionOk="0">
                    <a:moveTo>
                      <a:pt x="0" y="10800"/>
                    </a:moveTo>
                    <a:cubicBezTo>
                      <a:pt x="1409" y="6461"/>
                      <a:pt x="4156" y="2681"/>
                      <a:pt x="7847" y="0"/>
                    </a:cubicBezTo>
                    <a:lnTo>
                      <a:pt x="20543" y="17475"/>
                    </a:lnTo>
                    <a:close/>
                  </a:path>
                </a:pathLst>
              </a:custGeom>
              <a:solidFill>
                <a:schemeClr val="accent5">
                  <a:lumMod val="40000"/>
                  <a:lumOff val="60000"/>
                </a:schemeClr>
              </a:solidFill>
              <a:ln w="12700">
                <a:solidFill>
                  <a:schemeClr val="bg1"/>
                </a:solidFill>
                <a:round/>
                <a:headEnd/>
                <a:tailEnd/>
              </a:ln>
            </p:spPr>
            <p:txBody>
              <a:bodyPr lIns="45720" tIns="44450" rIns="731520" bIns="27432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Appropriation*</a:t>
                </a:r>
              </a:p>
            </p:txBody>
          </p:sp>
          <p:sp>
            <p:nvSpPr>
              <p:cNvPr id="75" name="Freeform 62">
                <a:extLst>
                  <a:ext uri="{FF2B5EF4-FFF2-40B4-BE49-F238E27FC236}">
                    <a16:creationId xmlns:a16="http://schemas.microsoft.com/office/drawing/2014/main" id="{A7AC3BFD-7E4C-4D1B-B9CC-74EF700F78F1}"/>
                  </a:ext>
                </a:extLst>
              </p:cNvPr>
              <p:cNvSpPr>
                <a:spLocks/>
              </p:cNvSpPr>
              <p:nvPr/>
            </p:nvSpPr>
            <p:spPr bwMode="auto">
              <a:xfrm>
                <a:off x="2260" y="1948"/>
                <a:ext cx="1097" cy="933"/>
              </a:xfrm>
              <a:custGeom>
                <a:avLst/>
                <a:gdLst>
                  <a:gd name="T0" fmla="*/ 0 w 1097"/>
                  <a:gd name="T1" fmla="*/ 576 h 933"/>
                  <a:gd name="T2" fmla="*/ 1096 w 1097"/>
                  <a:gd name="T3" fmla="*/ 932 h 933"/>
                  <a:gd name="T4" fmla="*/ 419 w 1097"/>
                  <a:gd name="T5" fmla="*/ 0 h 933"/>
                  <a:gd name="T6" fmla="*/ 0 60000 65536"/>
                  <a:gd name="T7" fmla="*/ 0 60000 65536"/>
                  <a:gd name="T8" fmla="*/ 0 60000 65536"/>
                  <a:gd name="T9" fmla="*/ 0 w 1097"/>
                  <a:gd name="T10" fmla="*/ 0 h 933"/>
                  <a:gd name="T11" fmla="*/ 1097 w 1097"/>
                  <a:gd name="T12" fmla="*/ 933 h 933"/>
                </a:gdLst>
                <a:ahLst/>
                <a:cxnLst>
                  <a:cxn ang="T6">
                    <a:pos x="T0" y="T1"/>
                  </a:cxn>
                  <a:cxn ang="T7">
                    <a:pos x="T2" y="T3"/>
                  </a:cxn>
                  <a:cxn ang="T8">
                    <a:pos x="T4" y="T5"/>
                  </a:cxn>
                </a:cxnLst>
                <a:rect l="T9" t="T10" r="T11" b="T12"/>
                <a:pathLst>
                  <a:path w="1097" h="933">
                    <a:moveTo>
                      <a:pt x="0" y="576"/>
                    </a:moveTo>
                    <a:lnTo>
                      <a:pt x="1096" y="932"/>
                    </a:lnTo>
                    <a:lnTo>
                      <a:pt x="419" y="0"/>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grpSp>
        <p:grpSp>
          <p:nvGrpSpPr>
            <p:cNvPr id="70" name="Group 30">
              <a:extLst>
                <a:ext uri="{FF2B5EF4-FFF2-40B4-BE49-F238E27FC236}">
                  <a16:creationId xmlns:a16="http://schemas.microsoft.com/office/drawing/2014/main" id="{6560042A-41FD-4FE7-BCD4-9178E0E52B0C}"/>
                </a:ext>
              </a:extLst>
            </p:cNvPr>
            <p:cNvGrpSpPr>
              <a:grpSpLocks/>
            </p:cNvGrpSpPr>
            <p:nvPr/>
          </p:nvGrpSpPr>
          <p:grpSpPr bwMode="auto">
            <a:xfrm>
              <a:off x="4925311" y="1976439"/>
              <a:ext cx="1171381" cy="1993693"/>
              <a:chOff x="2679" y="1728"/>
              <a:chExt cx="678" cy="1153"/>
            </a:xfrm>
            <a:solidFill>
              <a:schemeClr val="accent1"/>
            </a:solidFill>
          </p:grpSpPr>
          <p:sp>
            <p:nvSpPr>
              <p:cNvPr id="72" name="Arc 31">
                <a:extLst>
                  <a:ext uri="{FF2B5EF4-FFF2-40B4-BE49-F238E27FC236}">
                    <a16:creationId xmlns:a16="http://schemas.microsoft.com/office/drawing/2014/main" id="{B38E3B99-F9B2-4DFA-8978-19B0E633AA96}"/>
                  </a:ext>
                </a:extLst>
              </p:cNvPr>
              <p:cNvSpPr>
                <a:spLocks/>
              </p:cNvSpPr>
              <p:nvPr/>
            </p:nvSpPr>
            <p:spPr bwMode="auto">
              <a:xfrm>
                <a:off x="2679" y="1728"/>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0" y="4125"/>
                    </a:moveTo>
                    <a:cubicBezTo>
                      <a:pt x="3690" y="1444"/>
                      <a:pt x="8134" y="0"/>
                      <a:pt x="12695" y="0"/>
                    </a:cubicBezTo>
                  </a:path>
                  <a:path w="12696" h="21600" stroke="0" extrusionOk="0">
                    <a:moveTo>
                      <a:pt x="0" y="4125"/>
                    </a:moveTo>
                    <a:cubicBezTo>
                      <a:pt x="3690" y="1444"/>
                      <a:pt x="8134" y="0"/>
                      <a:pt x="12695" y="0"/>
                    </a:cubicBezTo>
                    <a:lnTo>
                      <a:pt x="12696" y="21600"/>
                    </a:lnTo>
                    <a:close/>
                  </a:path>
                </a:pathLst>
              </a:custGeom>
              <a:solidFill>
                <a:schemeClr val="accent5">
                  <a:lumMod val="40000"/>
                  <a:lumOff val="60000"/>
                </a:schemeClr>
              </a:solidFill>
              <a:ln w="12700">
                <a:solidFill>
                  <a:schemeClr val="bg1"/>
                </a:solidFill>
                <a:round/>
                <a:headEnd/>
                <a:tailEnd/>
              </a:ln>
            </p:spPr>
            <p:txBody>
              <a:bodyPr lIns="274320" tIns="45720" rIns="44450" bIns="100584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Funding Source</a:t>
                </a:r>
              </a:p>
            </p:txBody>
          </p:sp>
          <p:sp>
            <p:nvSpPr>
              <p:cNvPr id="73" name="Freeform 60">
                <a:extLst>
                  <a:ext uri="{FF2B5EF4-FFF2-40B4-BE49-F238E27FC236}">
                    <a16:creationId xmlns:a16="http://schemas.microsoft.com/office/drawing/2014/main" id="{554307BA-E04A-462E-90F1-7126BC8AA08D}"/>
                  </a:ext>
                </a:extLst>
              </p:cNvPr>
              <p:cNvSpPr>
                <a:spLocks/>
              </p:cNvSpPr>
              <p:nvPr/>
            </p:nvSpPr>
            <p:spPr bwMode="auto">
              <a:xfrm>
                <a:off x="2679" y="1728"/>
                <a:ext cx="678" cy="1153"/>
              </a:xfrm>
              <a:custGeom>
                <a:avLst/>
                <a:gdLst>
                  <a:gd name="T0" fmla="*/ 0 w 678"/>
                  <a:gd name="T1" fmla="*/ 220 h 1153"/>
                  <a:gd name="T2" fmla="*/ 677 w 678"/>
                  <a:gd name="T3" fmla="*/ 1152 h 1153"/>
                  <a:gd name="T4" fmla="*/ 677 w 678"/>
                  <a:gd name="T5" fmla="*/ 0 h 1153"/>
                  <a:gd name="T6" fmla="*/ 0 60000 65536"/>
                  <a:gd name="T7" fmla="*/ 0 60000 65536"/>
                  <a:gd name="T8" fmla="*/ 0 60000 65536"/>
                  <a:gd name="T9" fmla="*/ 0 w 678"/>
                  <a:gd name="T10" fmla="*/ 0 h 1153"/>
                  <a:gd name="T11" fmla="*/ 678 w 678"/>
                  <a:gd name="T12" fmla="*/ 1153 h 1153"/>
                </a:gdLst>
                <a:ahLst/>
                <a:cxnLst>
                  <a:cxn ang="T6">
                    <a:pos x="T0" y="T1"/>
                  </a:cxn>
                  <a:cxn ang="T7">
                    <a:pos x="T2" y="T3"/>
                  </a:cxn>
                  <a:cxn ang="T8">
                    <a:pos x="T4" y="T5"/>
                  </a:cxn>
                </a:cxnLst>
                <a:rect l="T9" t="T10" r="T11" b="T12"/>
                <a:pathLst>
                  <a:path w="678" h="1153">
                    <a:moveTo>
                      <a:pt x="0" y="220"/>
                    </a:moveTo>
                    <a:lnTo>
                      <a:pt x="677" y="1152"/>
                    </a:lnTo>
                    <a:lnTo>
                      <a:pt x="677" y="0"/>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grpSp>
        <p:sp>
          <p:nvSpPr>
            <p:cNvPr id="71" name="Oval 70">
              <a:extLst>
                <a:ext uri="{FF2B5EF4-FFF2-40B4-BE49-F238E27FC236}">
                  <a16:creationId xmlns:a16="http://schemas.microsoft.com/office/drawing/2014/main" id="{2F87DCEC-5C86-44EB-9E40-F3213E0284E1}"/>
                </a:ext>
              </a:extLst>
            </p:cNvPr>
            <p:cNvSpPr>
              <a:spLocks noChangeArrowheads="1"/>
            </p:cNvSpPr>
            <p:nvPr/>
          </p:nvSpPr>
          <p:spPr bwMode="auto">
            <a:xfrm>
              <a:off x="5098380" y="2971410"/>
              <a:ext cx="1992313" cy="1990933"/>
            </a:xfrm>
            <a:prstGeom prst="ellipse">
              <a:avLst/>
            </a:prstGeom>
            <a:solidFill>
              <a:schemeClr val="accent4"/>
            </a:solidFill>
            <a:ln w="57150">
              <a:solidFill>
                <a:schemeClr val="bg1"/>
              </a:solidFill>
              <a:round/>
              <a:headEnd/>
              <a:tailEnd/>
            </a:ln>
          </p:spPr>
          <p:txBody>
            <a:bodyPr lIns="44450" tIns="44450" rIns="44450" bIns="44450" anchor="ctr"/>
            <a:lstStyle/>
            <a:p>
              <a:pPr algn="ctr" eaLnBrk="1" hangingPunct="1">
                <a:lnSpc>
                  <a:spcPct val="95000"/>
                </a:lnSpc>
                <a:spcBef>
                  <a:spcPct val="20000"/>
                </a:spcBef>
                <a:spcAft>
                  <a:spcPct val="37000"/>
                </a:spcAft>
                <a:defRPr/>
              </a:pPr>
              <a:r>
                <a:rPr lang="en-GB" sz="1600" b="1" dirty="0">
                  <a:solidFill>
                    <a:schemeClr val="bg1"/>
                  </a:solidFill>
                  <a:latin typeface="Arial" panose="020B0604020202020204" pitchFamily="34" charset="0"/>
                  <a:ea typeface="ＭＳ Ｐゴシック" pitchFamily="50" charset="-128"/>
                  <a:cs typeface="Arial" panose="020B0604020202020204" pitchFamily="34" charset="0"/>
                </a:rPr>
                <a:t>State of Idaho</a:t>
              </a:r>
            </a:p>
            <a:p>
              <a:pPr algn="ctr" eaLnBrk="1" hangingPunct="1">
                <a:lnSpc>
                  <a:spcPct val="95000"/>
                </a:lnSpc>
                <a:spcBef>
                  <a:spcPct val="20000"/>
                </a:spcBef>
                <a:spcAft>
                  <a:spcPct val="37000"/>
                </a:spcAft>
                <a:defRPr/>
              </a:pPr>
              <a:r>
                <a:rPr lang="en-GB" sz="1400" b="1" dirty="0">
                  <a:solidFill>
                    <a:schemeClr val="bg1"/>
                  </a:solidFill>
                  <a:latin typeface="Arial" panose="020B0604020202020204" pitchFamily="34" charset="0"/>
                  <a:ea typeface="ＭＳ Ｐゴシック" pitchFamily="50" charset="-128"/>
                  <a:cs typeface="Arial" panose="020B0604020202020204" pitchFamily="34" charset="0"/>
                </a:rPr>
                <a:t>Proposed Chart of Accounts (COA)</a:t>
              </a:r>
            </a:p>
          </p:txBody>
        </p:sp>
      </p:grpSp>
      <p:sp>
        <p:nvSpPr>
          <p:cNvPr id="2" name="Slide Number Placeholder 1">
            <a:extLst>
              <a:ext uri="{FF2B5EF4-FFF2-40B4-BE49-F238E27FC236}">
                <a16:creationId xmlns:a16="http://schemas.microsoft.com/office/drawing/2014/main" id="{8257CF15-6C75-4412-AE9D-780D21C347B4}"/>
              </a:ext>
            </a:extLst>
          </p:cNvPr>
          <p:cNvSpPr>
            <a:spLocks noGrp="1"/>
          </p:cNvSpPr>
          <p:nvPr>
            <p:ph type="sldNum" sz="quarter" idx="16"/>
          </p:nvPr>
        </p:nvSpPr>
        <p:spPr/>
        <p:txBody>
          <a:bodyPr/>
          <a:lstStyle/>
          <a:p>
            <a:fld id="{DE393ED9-3FAE-4C9F-B5CF-D8F31E5991EB}" type="slidenum">
              <a:rPr lang="en-US" smtClean="0"/>
              <a:pPr/>
              <a:t>26</a:t>
            </a:fld>
            <a:endParaRPr lang="en-US" dirty="0"/>
          </a:p>
        </p:txBody>
      </p:sp>
    </p:spTree>
    <p:extLst>
      <p:ext uri="{BB962C8B-B14F-4D97-AF65-F5344CB8AC3E}">
        <p14:creationId xmlns:p14="http://schemas.microsoft.com/office/powerpoint/2010/main" val="2574700766"/>
      </p:ext>
    </p:extLst>
  </p:cSld>
  <p:clrMapOvr>
    <a:masterClrMapping/>
  </p:clrMapOvr>
  <p:transition>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extBox 39">
            <a:extLst>
              <a:ext uri="{FF2B5EF4-FFF2-40B4-BE49-F238E27FC236}">
                <a16:creationId xmlns:a16="http://schemas.microsoft.com/office/drawing/2014/main" id="{9833156F-6669-471E-8F79-18D91EEB9395}"/>
              </a:ext>
            </a:extLst>
          </p:cNvPr>
          <p:cNvSpPr txBox="1"/>
          <p:nvPr/>
        </p:nvSpPr>
        <p:spPr>
          <a:xfrm>
            <a:off x="7086825" y="1704341"/>
            <a:ext cx="3035851" cy="523220"/>
          </a:xfrm>
          <a:prstGeom prst="rect">
            <a:avLst/>
          </a:prstGeom>
          <a:solidFill>
            <a:schemeClr val="bg1"/>
          </a:solid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1 (</a:t>
            </a:r>
            <a:r>
              <a:rPr lang="en-US" sz="1400" b="1" i="1" dirty="0">
                <a:solidFill>
                  <a:srgbClr val="002060"/>
                </a:solidFill>
                <a:latin typeface="Arial" panose="020B0604020202020204" pitchFamily="34" charset="0"/>
                <a:cs typeface="Arial" panose="020B0604020202020204" pitchFamily="34" charset="0"/>
              </a:rPr>
              <a:t>State Goal</a:t>
            </a:r>
            <a:r>
              <a:rPr lang="en-US" sz="1400" b="1" dirty="0">
                <a:solidFill>
                  <a:srgbClr val="002060"/>
                </a:solidFill>
                <a:latin typeface="Arial" panose="020B0604020202020204" pitchFamily="34" charset="0"/>
                <a:cs typeface="Arial" panose="020B0604020202020204" pitchFamily="34" charset="0"/>
              </a:rPr>
              <a:t>)</a:t>
            </a:r>
          </a:p>
          <a:p>
            <a:endParaRPr lang="en-US" sz="1400" dirty="0">
              <a:latin typeface="Arial" panose="020B0604020202020204" pitchFamily="34" charset="0"/>
              <a:cs typeface="Arial" panose="020B0604020202020204" pitchFamily="34" charset="0"/>
            </a:endParaRPr>
          </a:p>
        </p:txBody>
      </p:sp>
      <p:sp>
        <p:nvSpPr>
          <p:cNvPr id="42" name="TextBox 41">
            <a:extLst>
              <a:ext uri="{FF2B5EF4-FFF2-40B4-BE49-F238E27FC236}">
                <a16:creationId xmlns:a16="http://schemas.microsoft.com/office/drawing/2014/main" id="{8D751ECA-FBB0-4526-AAFE-ED037C2B52CA}"/>
              </a:ext>
            </a:extLst>
          </p:cNvPr>
          <p:cNvSpPr txBox="1"/>
          <p:nvPr/>
        </p:nvSpPr>
        <p:spPr>
          <a:xfrm>
            <a:off x="6542574" y="4518286"/>
            <a:ext cx="4128251" cy="523220"/>
          </a:xfrm>
          <a:prstGeom prst="rect">
            <a:avLst/>
          </a:prstGeom>
          <a:solidFill>
            <a:schemeClr val="bg1"/>
          </a:solid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Posting Level (</a:t>
            </a:r>
            <a:r>
              <a:rPr lang="en-US" sz="1400" b="1" i="1" dirty="0">
                <a:solidFill>
                  <a:srgbClr val="002060"/>
                </a:solidFill>
                <a:latin typeface="Arial" panose="020B0604020202020204" pitchFamily="34" charset="0"/>
                <a:cs typeface="Arial" panose="020B0604020202020204" pitchFamily="34" charset="0"/>
              </a:rPr>
              <a:t>Appropriation</a:t>
            </a:r>
            <a:r>
              <a:rPr lang="en-US" sz="1400" b="1" dirty="0">
                <a:solidFill>
                  <a:srgbClr val="002060"/>
                </a:solidFill>
                <a:latin typeface="Arial" panose="020B0604020202020204" pitchFamily="34" charset="0"/>
                <a:cs typeface="Arial" panose="020B0604020202020204" pitchFamily="34" charset="0"/>
              </a:rPr>
              <a:t>)</a:t>
            </a:r>
          </a:p>
          <a:p>
            <a:endParaRPr lang="en-US" sz="1400" dirty="0">
              <a:latin typeface="Arial" panose="020B0604020202020204" pitchFamily="34" charset="0"/>
              <a:cs typeface="Arial" panose="020B0604020202020204" pitchFamily="34" charset="0"/>
            </a:endParaRPr>
          </a:p>
        </p:txBody>
      </p:sp>
      <p:sp>
        <p:nvSpPr>
          <p:cNvPr id="48" name="TextBox 47">
            <a:extLst>
              <a:ext uri="{FF2B5EF4-FFF2-40B4-BE49-F238E27FC236}">
                <a16:creationId xmlns:a16="http://schemas.microsoft.com/office/drawing/2014/main" id="{4E81F8B6-91BE-4434-9D4D-82E540973EF1}"/>
              </a:ext>
            </a:extLst>
          </p:cNvPr>
          <p:cNvSpPr txBox="1"/>
          <p:nvPr/>
        </p:nvSpPr>
        <p:spPr>
          <a:xfrm>
            <a:off x="295275" y="142875"/>
            <a:ext cx="7605517" cy="738664"/>
          </a:xfrm>
          <a:prstGeom prst="rect">
            <a:avLst/>
          </a:prstGeom>
          <a:noFill/>
        </p:spPr>
        <p:txBody>
          <a:bodyPr wrap="square" rtlCol="0">
            <a:spAutoFit/>
          </a:bodyPr>
          <a:lstStyle/>
          <a:p>
            <a:r>
              <a:rPr lang="en-US" sz="4200" dirty="0">
                <a:latin typeface="Arial" panose="020B0604020202020204" pitchFamily="34" charset="0"/>
                <a:cs typeface="Arial" panose="020B0604020202020204" pitchFamily="34" charset="0"/>
              </a:rPr>
              <a:t>Appropriation Dimension</a:t>
            </a:r>
          </a:p>
        </p:txBody>
      </p:sp>
      <p:sp>
        <p:nvSpPr>
          <p:cNvPr id="49" name="TextBox 48">
            <a:extLst>
              <a:ext uri="{FF2B5EF4-FFF2-40B4-BE49-F238E27FC236}">
                <a16:creationId xmlns:a16="http://schemas.microsoft.com/office/drawing/2014/main" id="{E6911BDF-99D0-46E8-A92D-C88EAFF026DC}"/>
              </a:ext>
            </a:extLst>
          </p:cNvPr>
          <p:cNvSpPr txBox="1"/>
          <p:nvPr/>
        </p:nvSpPr>
        <p:spPr>
          <a:xfrm>
            <a:off x="288185" y="752481"/>
            <a:ext cx="11608540" cy="830997"/>
          </a:xfrm>
          <a:prstGeom prst="rect">
            <a:avLst/>
          </a:prstGeom>
          <a:noFill/>
        </p:spPr>
        <p:txBody>
          <a:bodyPr wrap="square" rtlCol="0">
            <a:spAutoFit/>
          </a:bodyPr>
          <a:lstStyle/>
          <a:p>
            <a:r>
              <a:rPr lang="en-US" sz="1600" dirty="0">
                <a:latin typeface="Arial" panose="020B0604020202020204" pitchFamily="34" charset="0"/>
                <a:ea typeface="Verdana" panose="020B0604030504040204" pitchFamily="34" charset="0"/>
                <a:cs typeface="Arial" panose="020B0604020202020204" pitchFamily="34" charset="0"/>
              </a:rPr>
              <a:t>Used to identify a segment of an agency for which the legislature has set spending controls. Agency appropriations align with specific State goals and performance objectives.</a:t>
            </a:r>
          </a:p>
          <a:p>
            <a:endParaRPr lang="en-US" sz="1600" dirty="0">
              <a:latin typeface="Arial" panose="020B0604020202020204" pitchFamily="34" charset="0"/>
              <a:ea typeface="Verdana" panose="020B060403050404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58A4168C-0813-4088-9004-0603419DA26F}"/>
              </a:ext>
            </a:extLst>
          </p:cNvPr>
          <p:cNvGrpSpPr/>
          <p:nvPr/>
        </p:nvGrpSpPr>
        <p:grpSpPr>
          <a:xfrm>
            <a:off x="5133041" y="2048434"/>
            <a:ext cx="6940225" cy="735405"/>
            <a:chOff x="5133041" y="2421841"/>
            <a:chExt cx="6940225" cy="735405"/>
          </a:xfrm>
        </p:grpSpPr>
        <p:sp>
          <p:nvSpPr>
            <p:cNvPr id="44" name="Rectangle 43">
              <a:extLst>
                <a:ext uri="{FF2B5EF4-FFF2-40B4-BE49-F238E27FC236}">
                  <a16:creationId xmlns:a16="http://schemas.microsoft.com/office/drawing/2014/main" id="{17120BEB-3E93-4C34-8589-992F74D23690}"/>
                </a:ext>
              </a:extLst>
            </p:cNvPr>
            <p:cNvSpPr/>
            <p:nvPr/>
          </p:nvSpPr>
          <p:spPr>
            <a:xfrm>
              <a:off x="5133041" y="2421841"/>
              <a:ext cx="1086678" cy="735405"/>
            </a:xfrm>
            <a:prstGeom prst="rect">
              <a:avLst/>
            </a:prstGeom>
            <a:solidFill>
              <a:schemeClr val="accent5">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General Government</a:t>
              </a:r>
            </a:p>
            <a:p>
              <a:pPr algn="ctr"/>
              <a:r>
                <a:rPr lang="en-US" sz="1200" dirty="0">
                  <a:solidFill>
                    <a:schemeClr val="tx1"/>
                  </a:solidFill>
                  <a:latin typeface="Arial" panose="020B0604020202020204" pitchFamily="34" charset="0"/>
                  <a:cs typeface="Arial" panose="020B0604020202020204" pitchFamily="34" charset="0"/>
                </a:rPr>
                <a:t>(10)</a:t>
              </a:r>
            </a:p>
          </p:txBody>
        </p:sp>
        <p:sp>
          <p:nvSpPr>
            <p:cNvPr id="50" name="Rectangle 49">
              <a:extLst>
                <a:ext uri="{FF2B5EF4-FFF2-40B4-BE49-F238E27FC236}">
                  <a16:creationId xmlns:a16="http://schemas.microsoft.com/office/drawing/2014/main" id="{BF2F341A-01CF-4639-88E0-4F0E593B06C0}"/>
                </a:ext>
              </a:extLst>
            </p:cNvPr>
            <p:cNvSpPr/>
            <p:nvPr/>
          </p:nvSpPr>
          <p:spPr>
            <a:xfrm>
              <a:off x="6310785" y="2421841"/>
              <a:ext cx="1086678" cy="735405"/>
            </a:xfrm>
            <a:prstGeom prst="rect">
              <a:avLst/>
            </a:prstGeom>
            <a:solidFill>
              <a:schemeClr val="accent5">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Public Safety</a:t>
              </a:r>
            </a:p>
            <a:p>
              <a:pPr algn="ctr"/>
              <a:r>
                <a:rPr lang="en-US" sz="1200" dirty="0">
                  <a:solidFill>
                    <a:schemeClr val="tx1"/>
                  </a:solidFill>
                  <a:latin typeface="Arial" panose="020B0604020202020204" pitchFamily="34" charset="0"/>
                  <a:cs typeface="Arial" panose="020B0604020202020204" pitchFamily="34" charset="0"/>
                </a:rPr>
                <a:t>(20)</a:t>
              </a:r>
            </a:p>
          </p:txBody>
        </p:sp>
        <p:sp>
          <p:nvSpPr>
            <p:cNvPr id="51" name="Rectangle 50">
              <a:extLst>
                <a:ext uri="{FF2B5EF4-FFF2-40B4-BE49-F238E27FC236}">
                  <a16:creationId xmlns:a16="http://schemas.microsoft.com/office/drawing/2014/main" id="{05492DCA-2288-49C2-87FF-3210FB008D87}"/>
                </a:ext>
              </a:extLst>
            </p:cNvPr>
            <p:cNvSpPr/>
            <p:nvPr/>
          </p:nvSpPr>
          <p:spPr>
            <a:xfrm>
              <a:off x="7477228" y="2421841"/>
              <a:ext cx="1086678" cy="735405"/>
            </a:xfrm>
            <a:prstGeom prst="rect">
              <a:avLst/>
            </a:prstGeom>
            <a:solidFill>
              <a:schemeClr val="accent5">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Health and Human Services</a:t>
              </a:r>
            </a:p>
            <a:p>
              <a:pPr algn="ctr"/>
              <a:r>
                <a:rPr lang="en-US" sz="1200" dirty="0">
                  <a:solidFill>
                    <a:schemeClr val="tx1"/>
                  </a:solidFill>
                  <a:latin typeface="Arial" panose="020B0604020202020204" pitchFamily="34" charset="0"/>
                  <a:cs typeface="Arial" panose="020B0604020202020204" pitchFamily="34" charset="0"/>
                </a:rPr>
                <a:t>(30)</a:t>
              </a:r>
            </a:p>
          </p:txBody>
        </p:sp>
        <p:sp>
          <p:nvSpPr>
            <p:cNvPr id="52" name="Rectangle 51">
              <a:extLst>
                <a:ext uri="{FF2B5EF4-FFF2-40B4-BE49-F238E27FC236}">
                  <a16:creationId xmlns:a16="http://schemas.microsoft.com/office/drawing/2014/main" id="{B6453816-F680-4B84-8F5D-84F8226EB6FA}"/>
                </a:ext>
              </a:extLst>
            </p:cNvPr>
            <p:cNvSpPr/>
            <p:nvPr/>
          </p:nvSpPr>
          <p:spPr>
            <a:xfrm>
              <a:off x="8649122" y="2421841"/>
              <a:ext cx="1086678" cy="735405"/>
            </a:xfrm>
            <a:prstGeom prst="rect">
              <a:avLst/>
            </a:prstGeom>
            <a:solidFill>
              <a:schemeClr val="accent5">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Education</a:t>
              </a:r>
            </a:p>
            <a:p>
              <a:pPr algn="ctr"/>
              <a:r>
                <a:rPr lang="en-US" sz="1200" dirty="0">
                  <a:solidFill>
                    <a:schemeClr val="tx1"/>
                  </a:solidFill>
                  <a:latin typeface="Arial" panose="020B0604020202020204" pitchFamily="34" charset="0"/>
                  <a:cs typeface="Arial" panose="020B0604020202020204" pitchFamily="34" charset="0"/>
                </a:rPr>
                <a:t>(40)</a:t>
              </a:r>
            </a:p>
          </p:txBody>
        </p:sp>
        <p:sp>
          <p:nvSpPr>
            <p:cNvPr id="53" name="Rectangle 52">
              <a:extLst>
                <a:ext uri="{FF2B5EF4-FFF2-40B4-BE49-F238E27FC236}">
                  <a16:creationId xmlns:a16="http://schemas.microsoft.com/office/drawing/2014/main" id="{C4A5ABBF-3BDA-478A-8DE4-283865148E6C}"/>
                </a:ext>
              </a:extLst>
            </p:cNvPr>
            <p:cNvSpPr/>
            <p:nvPr/>
          </p:nvSpPr>
          <p:spPr>
            <a:xfrm>
              <a:off x="9817855" y="2421841"/>
              <a:ext cx="1086678" cy="735405"/>
            </a:xfrm>
            <a:prstGeom prst="rect">
              <a:avLst/>
            </a:prstGeom>
            <a:solidFill>
              <a:schemeClr val="accent5">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Economic Development</a:t>
              </a:r>
            </a:p>
            <a:p>
              <a:pPr algn="ctr"/>
              <a:r>
                <a:rPr lang="en-US" sz="1200" dirty="0">
                  <a:solidFill>
                    <a:schemeClr val="tx1"/>
                  </a:solidFill>
                  <a:latin typeface="Arial" panose="020B0604020202020204" pitchFamily="34" charset="0"/>
                  <a:cs typeface="Arial" panose="020B0604020202020204" pitchFamily="34" charset="0"/>
                </a:rPr>
                <a:t>(50)</a:t>
              </a:r>
            </a:p>
          </p:txBody>
        </p:sp>
        <p:sp>
          <p:nvSpPr>
            <p:cNvPr id="55" name="Rectangle 54">
              <a:extLst>
                <a:ext uri="{FF2B5EF4-FFF2-40B4-BE49-F238E27FC236}">
                  <a16:creationId xmlns:a16="http://schemas.microsoft.com/office/drawing/2014/main" id="{55B95AA4-AB85-44AC-AEE1-4DB90A9EA442}"/>
                </a:ext>
              </a:extLst>
            </p:cNvPr>
            <p:cNvSpPr/>
            <p:nvPr/>
          </p:nvSpPr>
          <p:spPr>
            <a:xfrm>
              <a:off x="10986588" y="2421841"/>
              <a:ext cx="1086678" cy="735405"/>
            </a:xfrm>
            <a:prstGeom prst="rect">
              <a:avLst/>
            </a:prstGeom>
            <a:solidFill>
              <a:schemeClr val="accent5">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Natural Resources</a:t>
              </a:r>
            </a:p>
            <a:p>
              <a:pPr algn="ctr"/>
              <a:r>
                <a:rPr lang="en-US" sz="1200" dirty="0">
                  <a:solidFill>
                    <a:schemeClr val="tx1"/>
                  </a:solidFill>
                  <a:latin typeface="Arial" panose="020B0604020202020204" pitchFamily="34" charset="0"/>
                  <a:cs typeface="Arial" panose="020B0604020202020204" pitchFamily="34" charset="0"/>
                </a:rPr>
                <a:t>(60)</a:t>
              </a:r>
            </a:p>
          </p:txBody>
        </p:sp>
      </p:grpSp>
      <p:grpSp>
        <p:nvGrpSpPr>
          <p:cNvPr id="6" name="Group 5">
            <a:extLst>
              <a:ext uri="{FF2B5EF4-FFF2-40B4-BE49-F238E27FC236}">
                <a16:creationId xmlns:a16="http://schemas.microsoft.com/office/drawing/2014/main" id="{FED4381C-B52F-4F56-BA73-710EE4394996}"/>
              </a:ext>
            </a:extLst>
          </p:cNvPr>
          <p:cNvGrpSpPr/>
          <p:nvPr/>
        </p:nvGrpSpPr>
        <p:grpSpPr>
          <a:xfrm>
            <a:off x="6680605" y="4893443"/>
            <a:ext cx="3778331" cy="555543"/>
            <a:chOff x="6008490" y="3632894"/>
            <a:chExt cx="3778331" cy="555543"/>
          </a:xfrm>
        </p:grpSpPr>
        <p:sp>
          <p:nvSpPr>
            <p:cNvPr id="45" name="Rectangle 44">
              <a:extLst>
                <a:ext uri="{FF2B5EF4-FFF2-40B4-BE49-F238E27FC236}">
                  <a16:creationId xmlns:a16="http://schemas.microsoft.com/office/drawing/2014/main" id="{20DCB9D4-27DE-48C6-9423-9EC361992A73}"/>
                </a:ext>
              </a:extLst>
            </p:cNvPr>
            <p:cNvSpPr/>
            <p:nvPr/>
          </p:nvSpPr>
          <p:spPr>
            <a:xfrm>
              <a:off x="6008490" y="3639797"/>
              <a:ext cx="1188720" cy="54864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1"/>
                  </a:solidFill>
                  <a:latin typeface="Arial" panose="020B0604020202020204" pitchFamily="34" charset="0"/>
                  <a:cs typeface="Arial" panose="020B0604020202020204" pitchFamily="34" charset="0"/>
                </a:rPr>
                <a:t>Appropriation (ABCD)</a:t>
              </a:r>
            </a:p>
          </p:txBody>
        </p:sp>
        <p:sp>
          <p:nvSpPr>
            <p:cNvPr id="46" name="Rectangle 45">
              <a:extLst>
                <a:ext uri="{FF2B5EF4-FFF2-40B4-BE49-F238E27FC236}">
                  <a16:creationId xmlns:a16="http://schemas.microsoft.com/office/drawing/2014/main" id="{6D49F331-8C48-4232-9460-0CFBD0B83C00}"/>
                </a:ext>
              </a:extLst>
            </p:cNvPr>
            <p:cNvSpPr/>
            <p:nvPr/>
          </p:nvSpPr>
          <p:spPr>
            <a:xfrm>
              <a:off x="7306432" y="3633198"/>
              <a:ext cx="1188720" cy="54864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1"/>
                  </a:solidFill>
                  <a:latin typeface="Arial" panose="020B0604020202020204" pitchFamily="34" charset="0"/>
                  <a:cs typeface="Arial" panose="020B0604020202020204" pitchFamily="34" charset="0"/>
                </a:rPr>
                <a:t>Appropriation (AABC)</a:t>
              </a:r>
            </a:p>
          </p:txBody>
        </p:sp>
        <p:sp>
          <p:nvSpPr>
            <p:cNvPr id="56" name="Rectangle 55">
              <a:extLst>
                <a:ext uri="{FF2B5EF4-FFF2-40B4-BE49-F238E27FC236}">
                  <a16:creationId xmlns:a16="http://schemas.microsoft.com/office/drawing/2014/main" id="{EC445AE3-3C19-417C-B6F8-F5B434D45A08}"/>
                </a:ext>
              </a:extLst>
            </p:cNvPr>
            <p:cNvSpPr/>
            <p:nvPr/>
          </p:nvSpPr>
          <p:spPr>
            <a:xfrm>
              <a:off x="8598101" y="3632894"/>
              <a:ext cx="1188720" cy="54864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1"/>
                  </a:solidFill>
                  <a:latin typeface="Arial" panose="020B0604020202020204" pitchFamily="34" charset="0"/>
                  <a:cs typeface="Arial" panose="020B0604020202020204" pitchFamily="34" charset="0"/>
                </a:rPr>
                <a:t>Appropriation (AABB)</a:t>
              </a:r>
            </a:p>
          </p:txBody>
        </p:sp>
      </p:grpSp>
      <p:grpSp>
        <p:nvGrpSpPr>
          <p:cNvPr id="7" name="Group 6">
            <a:extLst>
              <a:ext uri="{FF2B5EF4-FFF2-40B4-BE49-F238E27FC236}">
                <a16:creationId xmlns:a16="http://schemas.microsoft.com/office/drawing/2014/main" id="{8A22B1D4-8073-4C67-AF27-08AD9758E409}"/>
              </a:ext>
            </a:extLst>
          </p:cNvPr>
          <p:cNvGrpSpPr/>
          <p:nvPr/>
        </p:nvGrpSpPr>
        <p:grpSpPr>
          <a:xfrm>
            <a:off x="6688423" y="5611012"/>
            <a:ext cx="3770516" cy="548721"/>
            <a:chOff x="6008490" y="4298115"/>
            <a:chExt cx="3770516" cy="548721"/>
          </a:xfrm>
        </p:grpSpPr>
        <p:sp>
          <p:nvSpPr>
            <p:cNvPr id="57" name="Rectangle 56">
              <a:extLst>
                <a:ext uri="{FF2B5EF4-FFF2-40B4-BE49-F238E27FC236}">
                  <a16:creationId xmlns:a16="http://schemas.microsoft.com/office/drawing/2014/main" id="{C2830D02-B4DD-4986-BD3E-DD1E0224EBFF}"/>
                </a:ext>
              </a:extLst>
            </p:cNvPr>
            <p:cNvSpPr/>
            <p:nvPr/>
          </p:nvSpPr>
          <p:spPr>
            <a:xfrm>
              <a:off x="6008490" y="4298115"/>
              <a:ext cx="1188720" cy="54864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1"/>
                  </a:solidFill>
                  <a:latin typeface="Arial" panose="020B0604020202020204" pitchFamily="34" charset="0"/>
                  <a:cs typeface="Arial" panose="020B0604020202020204" pitchFamily="34" charset="0"/>
                </a:rPr>
                <a:t>Appropriation (AAAB)</a:t>
              </a:r>
            </a:p>
          </p:txBody>
        </p:sp>
        <p:sp>
          <p:nvSpPr>
            <p:cNvPr id="58" name="Rectangle 57">
              <a:extLst>
                <a:ext uri="{FF2B5EF4-FFF2-40B4-BE49-F238E27FC236}">
                  <a16:creationId xmlns:a16="http://schemas.microsoft.com/office/drawing/2014/main" id="{6F203329-F413-4A3D-A5C1-51D06DC26998}"/>
                </a:ext>
              </a:extLst>
            </p:cNvPr>
            <p:cNvSpPr/>
            <p:nvPr/>
          </p:nvSpPr>
          <p:spPr>
            <a:xfrm>
              <a:off x="8590286" y="4298196"/>
              <a:ext cx="1188720" cy="54864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1"/>
                  </a:solidFill>
                  <a:latin typeface="Arial" panose="020B0604020202020204" pitchFamily="34" charset="0"/>
                  <a:cs typeface="Arial" panose="020B0604020202020204" pitchFamily="34" charset="0"/>
                </a:rPr>
                <a:t>Appropriation (AABC)</a:t>
              </a:r>
            </a:p>
          </p:txBody>
        </p:sp>
        <p:sp>
          <p:nvSpPr>
            <p:cNvPr id="59" name="Rectangle 58">
              <a:extLst>
                <a:ext uri="{FF2B5EF4-FFF2-40B4-BE49-F238E27FC236}">
                  <a16:creationId xmlns:a16="http://schemas.microsoft.com/office/drawing/2014/main" id="{FB34D73D-D586-4334-8020-BBDAB52DD6CA}"/>
                </a:ext>
              </a:extLst>
            </p:cNvPr>
            <p:cNvSpPr/>
            <p:nvPr/>
          </p:nvSpPr>
          <p:spPr>
            <a:xfrm>
              <a:off x="7306432" y="4298115"/>
              <a:ext cx="1188720" cy="54864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1"/>
                  </a:solidFill>
                  <a:latin typeface="Arial" panose="020B0604020202020204" pitchFamily="34" charset="0"/>
                  <a:cs typeface="Arial" panose="020B0604020202020204" pitchFamily="34" charset="0"/>
                </a:rPr>
                <a:t>Appropriation (AACC)</a:t>
              </a:r>
            </a:p>
          </p:txBody>
        </p:sp>
      </p:grpSp>
      <p:cxnSp>
        <p:nvCxnSpPr>
          <p:cNvPr id="61" name="Straight Arrow Connector 60">
            <a:extLst>
              <a:ext uri="{FF2B5EF4-FFF2-40B4-BE49-F238E27FC236}">
                <a16:creationId xmlns:a16="http://schemas.microsoft.com/office/drawing/2014/main" id="{851C6BFA-6030-4FE8-BE2D-70B082A77E81}"/>
              </a:ext>
            </a:extLst>
          </p:cNvPr>
          <p:cNvCxnSpPr>
            <a:cxnSpLocks/>
            <a:endCxn id="42" idx="0"/>
          </p:cNvCxnSpPr>
          <p:nvPr/>
        </p:nvCxnSpPr>
        <p:spPr>
          <a:xfrm>
            <a:off x="8604750" y="4245651"/>
            <a:ext cx="1950" cy="272635"/>
          </a:xfrm>
          <a:prstGeom prst="straightConnector1">
            <a:avLst/>
          </a:prstGeom>
          <a:solidFill>
            <a:schemeClr val="accent5">
              <a:lumMod val="20000"/>
              <a:lumOff val="8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grpSp>
        <p:nvGrpSpPr>
          <p:cNvPr id="62" name="Group 61">
            <a:extLst>
              <a:ext uri="{FF2B5EF4-FFF2-40B4-BE49-F238E27FC236}">
                <a16:creationId xmlns:a16="http://schemas.microsoft.com/office/drawing/2014/main" id="{7B7DB1DD-5C9F-4674-A72D-27F09003ED2F}"/>
              </a:ext>
            </a:extLst>
          </p:cNvPr>
          <p:cNvGrpSpPr/>
          <p:nvPr/>
        </p:nvGrpSpPr>
        <p:grpSpPr>
          <a:xfrm>
            <a:off x="158719" y="1527093"/>
            <a:ext cx="4795784" cy="4744513"/>
            <a:chOff x="4104379" y="1976439"/>
            <a:chExt cx="3983245" cy="3984624"/>
          </a:xfrm>
        </p:grpSpPr>
        <p:grpSp>
          <p:nvGrpSpPr>
            <p:cNvPr id="63" name="Group 3">
              <a:extLst>
                <a:ext uri="{FF2B5EF4-FFF2-40B4-BE49-F238E27FC236}">
                  <a16:creationId xmlns:a16="http://schemas.microsoft.com/office/drawing/2014/main" id="{1BBF572E-40E2-4584-86D8-B2F16170200B}"/>
                </a:ext>
              </a:extLst>
            </p:cNvPr>
            <p:cNvGrpSpPr>
              <a:grpSpLocks/>
            </p:cNvGrpSpPr>
            <p:nvPr/>
          </p:nvGrpSpPr>
          <p:grpSpPr bwMode="auto">
            <a:xfrm>
              <a:off x="6091849" y="1976439"/>
              <a:ext cx="1177604" cy="1993693"/>
              <a:chOff x="3354" y="1728"/>
              <a:chExt cx="680" cy="1153"/>
            </a:xfrm>
            <a:solidFill>
              <a:schemeClr val="accent1"/>
            </a:solidFill>
          </p:grpSpPr>
          <p:sp>
            <p:nvSpPr>
              <p:cNvPr id="135" name="Arc 4">
                <a:extLst>
                  <a:ext uri="{FF2B5EF4-FFF2-40B4-BE49-F238E27FC236}">
                    <a16:creationId xmlns:a16="http://schemas.microsoft.com/office/drawing/2014/main" id="{CB33DF1E-93D7-40A8-A859-4580FCA47BAD}"/>
                  </a:ext>
                </a:extLst>
              </p:cNvPr>
              <p:cNvSpPr>
                <a:spLocks/>
              </p:cNvSpPr>
              <p:nvPr/>
            </p:nvSpPr>
            <p:spPr bwMode="auto">
              <a:xfrm>
                <a:off x="3356" y="1728"/>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 y="0"/>
                    </a:moveTo>
                    <a:cubicBezTo>
                      <a:pt x="4561" y="0"/>
                      <a:pt x="9005" y="1444"/>
                      <a:pt x="12695" y="4125"/>
                    </a:cubicBezTo>
                  </a:path>
                  <a:path w="12696" h="21600" stroke="0" extrusionOk="0">
                    <a:moveTo>
                      <a:pt x="-1" y="0"/>
                    </a:moveTo>
                    <a:cubicBezTo>
                      <a:pt x="4561" y="0"/>
                      <a:pt x="9005" y="1444"/>
                      <a:pt x="12695" y="4125"/>
                    </a:cubicBezTo>
                    <a:lnTo>
                      <a:pt x="0" y="21600"/>
                    </a:lnTo>
                    <a:close/>
                  </a:path>
                </a:pathLst>
              </a:custGeom>
              <a:grpFill/>
              <a:ln w="12700">
                <a:solidFill>
                  <a:schemeClr val="bg1"/>
                </a:solidFill>
                <a:round/>
                <a:headEnd/>
                <a:tailEnd/>
              </a:ln>
            </p:spPr>
            <p:txBody>
              <a:bodyPr lIns="44450" tIns="44450" rIns="274320" bIns="100584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Organizational Unit</a:t>
                </a:r>
              </a:p>
            </p:txBody>
          </p:sp>
          <p:sp>
            <p:nvSpPr>
              <p:cNvPr id="136" name="Freeform 78">
                <a:extLst>
                  <a:ext uri="{FF2B5EF4-FFF2-40B4-BE49-F238E27FC236}">
                    <a16:creationId xmlns:a16="http://schemas.microsoft.com/office/drawing/2014/main" id="{91F1379D-C7A4-45CF-9EA9-FE7C207EC0BB}"/>
                  </a:ext>
                </a:extLst>
              </p:cNvPr>
              <p:cNvSpPr>
                <a:spLocks/>
              </p:cNvSpPr>
              <p:nvPr/>
            </p:nvSpPr>
            <p:spPr bwMode="auto">
              <a:xfrm>
                <a:off x="3356" y="1728"/>
                <a:ext cx="678" cy="1153"/>
              </a:xfrm>
              <a:custGeom>
                <a:avLst/>
                <a:gdLst>
                  <a:gd name="T0" fmla="*/ 0 w 678"/>
                  <a:gd name="T1" fmla="*/ 0 h 1153"/>
                  <a:gd name="T2" fmla="*/ 0 w 678"/>
                  <a:gd name="T3" fmla="*/ 1152 h 1153"/>
                  <a:gd name="T4" fmla="*/ 677 w 678"/>
                  <a:gd name="T5" fmla="*/ 220 h 1153"/>
                  <a:gd name="T6" fmla="*/ 0 60000 65536"/>
                  <a:gd name="T7" fmla="*/ 0 60000 65536"/>
                  <a:gd name="T8" fmla="*/ 0 60000 65536"/>
                  <a:gd name="T9" fmla="*/ 0 w 678"/>
                  <a:gd name="T10" fmla="*/ 0 h 1153"/>
                  <a:gd name="T11" fmla="*/ 678 w 678"/>
                  <a:gd name="T12" fmla="*/ 1153 h 1153"/>
                </a:gdLst>
                <a:ahLst/>
                <a:cxnLst>
                  <a:cxn ang="T6">
                    <a:pos x="T0" y="T1"/>
                  </a:cxn>
                  <a:cxn ang="T7">
                    <a:pos x="T2" y="T3"/>
                  </a:cxn>
                  <a:cxn ang="T8">
                    <a:pos x="T4" y="T5"/>
                  </a:cxn>
                </a:cxnLst>
                <a:rect l="T9" t="T10" r="T11" b="T12"/>
                <a:pathLst>
                  <a:path w="678" h="1153">
                    <a:moveTo>
                      <a:pt x="0" y="0"/>
                    </a:moveTo>
                    <a:lnTo>
                      <a:pt x="0" y="1152"/>
                    </a:lnTo>
                    <a:lnTo>
                      <a:pt x="677" y="220"/>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37" name="Arc 4">
                <a:extLst>
                  <a:ext uri="{FF2B5EF4-FFF2-40B4-BE49-F238E27FC236}">
                    <a16:creationId xmlns:a16="http://schemas.microsoft.com/office/drawing/2014/main" id="{67DCE5D6-3E98-44BB-A34D-688231CB39FF}"/>
                  </a:ext>
                </a:extLst>
              </p:cNvPr>
              <p:cNvSpPr>
                <a:spLocks/>
              </p:cNvSpPr>
              <p:nvPr/>
            </p:nvSpPr>
            <p:spPr bwMode="auto">
              <a:xfrm>
                <a:off x="3354" y="1728"/>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 y="0"/>
                    </a:moveTo>
                    <a:cubicBezTo>
                      <a:pt x="4561" y="0"/>
                      <a:pt x="9005" y="1444"/>
                      <a:pt x="12695" y="4125"/>
                    </a:cubicBezTo>
                  </a:path>
                  <a:path w="12696" h="21600" stroke="0" extrusionOk="0">
                    <a:moveTo>
                      <a:pt x="-1" y="0"/>
                    </a:moveTo>
                    <a:cubicBezTo>
                      <a:pt x="4561" y="0"/>
                      <a:pt x="9005" y="1444"/>
                      <a:pt x="12695" y="4125"/>
                    </a:cubicBezTo>
                    <a:lnTo>
                      <a:pt x="0" y="21600"/>
                    </a:lnTo>
                    <a:close/>
                  </a:path>
                </a:pathLst>
              </a:custGeom>
              <a:solidFill>
                <a:schemeClr val="accent5">
                  <a:lumMod val="40000"/>
                  <a:lumOff val="60000"/>
                </a:schemeClr>
              </a:solidFill>
              <a:ln w="12700">
                <a:solidFill>
                  <a:schemeClr val="bg1"/>
                </a:solidFill>
                <a:round/>
                <a:headEnd/>
                <a:tailEnd/>
              </a:ln>
            </p:spPr>
            <p:txBody>
              <a:bodyPr lIns="44450" tIns="44450" rIns="274320" bIns="100584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Agency* </a:t>
                </a:r>
              </a:p>
            </p:txBody>
          </p:sp>
        </p:grpSp>
        <p:grpSp>
          <p:nvGrpSpPr>
            <p:cNvPr id="64" name="Group 6">
              <a:extLst>
                <a:ext uri="{FF2B5EF4-FFF2-40B4-BE49-F238E27FC236}">
                  <a16:creationId xmlns:a16="http://schemas.microsoft.com/office/drawing/2014/main" id="{0B8389BF-A579-4BB6-BAEC-12581054F58B}"/>
                </a:ext>
              </a:extLst>
            </p:cNvPr>
            <p:cNvGrpSpPr>
              <a:grpSpLocks/>
            </p:cNvGrpSpPr>
            <p:nvPr/>
          </p:nvGrpSpPr>
          <p:grpSpPr bwMode="auto">
            <a:xfrm>
              <a:off x="6091852" y="2357241"/>
              <a:ext cx="1900571" cy="1612891"/>
              <a:chOff x="3354" y="1948"/>
              <a:chExt cx="1099" cy="933"/>
            </a:xfrm>
            <a:solidFill>
              <a:schemeClr val="accent1"/>
            </a:solidFill>
          </p:grpSpPr>
          <p:sp>
            <p:nvSpPr>
              <p:cNvPr id="132" name="Arc 7">
                <a:extLst>
                  <a:ext uri="{FF2B5EF4-FFF2-40B4-BE49-F238E27FC236}">
                    <a16:creationId xmlns:a16="http://schemas.microsoft.com/office/drawing/2014/main" id="{64D9E90A-E4BC-472F-A45D-410CAD1ABD17}"/>
                  </a:ext>
                </a:extLst>
              </p:cNvPr>
              <p:cNvSpPr>
                <a:spLocks/>
              </p:cNvSpPr>
              <p:nvPr/>
            </p:nvSpPr>
            <p:spPr bwMode="auto">
              <a:xfrm>
                <a:off x="3356" y="1948"/>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12695" y="0"/>
                    </a:moveTo>
                    <a:cubicBezTo>
                      <a:pt x="16386" y="2681"/>
                      <a:pt x="19133" y="6461"/>
                      <a:pt x="20542" y="10800"/>
                    </a:cubicBezTo>
                  </a:path>
                  <a:path w="20543" h="17475" stroke="0" extrusionOk="0">
                    <a:moveTo>
                      <a:pt x="12695" y="0"/>
                    </a:moveTo>
                    <a:cubicBezTo>
                      <a:pt x="16386" y="2681"/>
                      <a:pt x="19133" y="6461"/>
                      <a:pt x="20542" y="10800"/>
                    </a:cubicBezTo>
                    <a:lnTo>
                      <a:pt x="0" y="17475"/>
                    </a:lnTo>
                    <a:close/>
                  </a:path>
                </a:pathLst>
              </a:custGeom>
              <a:grpFill/>
              <a:ln w="12700">
                <a:solidFill>
                  <a:schemeClr val="bg1"/>
                </a:solidFill>
                <a:round/>
                <a:headEnd/>
                <a:tailEnd/>
              </a:ln>
            </p:spPr>
            <p:txBody>
              <a:bodyPr lIns="731520" tIns="44450" rIns="44450" bIns="27432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Fund</a:t>
                </a:r>
              </a:p>
            </p:txBody>
          </p:sp>
          <p:sp>
            <p:nvSpPr>
              <p:cNvPr id="133" name="Freeform 76">
                <a:extLst>
                  <a:ext uri="{FF2B5EF4-FFF2-40B4-BE49-F238E27FC236}">
                    <a16:creationId xmlns:a16="http://schemas.microsoft.com/office/drawing/2014/main" id="{2F4D087C-E8A3-46BC-BED4-0CB722BA536D}"/>
                  </a:ext>
                </a:extLst>
              </p:cNvPr>
              <p:cNvSpPr>
                <a:spLocks/>
              </p:cNvSpPr>
              <p:nvPr/>
            </p:nvSpPr>
            <p:spPr bwMode="auto">
              <a:xfrm>
                <a:off x="3356" y="1948"/>
                <a:ext cx="1097" cy="933"/>
              </a:xfrm>
              <a:custGeom>
                <a:avLst/>
                <a:gdLst>
                  <a:gd name="T0" fmla="*/ 677 w 1097"/>
                  <a:gd name="T1" fmla="*/ 0 h 933"/>
                  <a:gd name="T2" fmla="*/ 0 w 1097"/>
                  <a:gd name="T3" fmla="*/ 932 h 933"/>
                  <a:gd name="T4" fmla="*/ 1096 w 1097"/>
                  <a:gd name="T5" fmla="*/ 576 h 933"/>
                  <a:gd name="T6" fmla="*/ 0 60000 65536"/>
                  <a:gd name="T7" fmla="*/ 0 60000 65536"/>
                  <a:gd name="T8" fmla="*/ 0 60000 65536"/>
                  <a:gd name="T9" fmla="*/ 0 w 1097"/>
                  <a:gd name="T10" fmla="*/ 0 h 933"/>
                  <a:gd name="T11" fmla="*/ 1097 w 1097"/>
                  <a:gd name="T12" fmla="*/ 933 h 933"/>
                </a:gdLst>
                <a:ahLst/>
                <a:cxnLst>
                  <a:cxn ang="T6">
                    <a:pos x="T0" y="T1"/>
                  </a:cxn>
                  <a:cxn ang="T7">
                    <a:pos x="T2" y="T3"/>
                  </a:cxn>
                  <a:cxn ang="T8">
                    <a:pos x="T4" y="T5"/>
                  </a:cxn>
                </a:cxnLst>
                <a:rect l="T9" t="T10" r="T11" b="T12"/>
                <a:pathLst>
                  <a:path w="1097" h="933">
                    <a:moveTo>
                      <a:pt x="677" y="0"/>
                    </a:moveTo>
                    <a:lnTo>
                      <a:pt x="0" y="932"/>
                    </a:lnTo>
                    <a:lnTo>
                      <a:pt x="1096" y="576"/>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34" name="Arc 7">
                <a:extLst>
                  <a:ext uri="{FF2B5EF4-FFF2-40B4-BE49-F238E27FC236}">
                    <a16:creationId xmlns:a16="http://schemas.microsoft.com/office/drawing/2014/main" id="{AFE44EDF-DB2C-482A-852B-F70365D91390}"/>
                  </a:ext>
                </a:extLst>
              </p:cNvPr>
              <p:cNvSpPr>
                <a:spLocks/>
              </p:cNvSpPr>
              <p:nvPr/>
            </p:nvSpPr>
            <p:spPr bwMode="auto">
              <a:xfrm>
                <a:off x="3354" y="1948"/>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12695" y="0"/>
                    </a:moveTo>
                    <a:cubicBezTo>
                      <a:pt x="16386" y="2681"/>
                      <a:pt x="19133" y="6461"/>
                      <a:pt x="20542" y="10800"/>
                    </a:cubicBezTo>
                  </a:path>
                  <a:path w="20543" h="17475" stroke="0" extrusionOk="0">
                    <a:moveTo>
                      <a:pt x="12695" y="0"/>
                    </a:moveTo>
                    <a:cubicBezTo>
                      <a:pt x="16386" y="2681"/>
                      <a:pt x="19133" y="6461"/>
                      <a:pt x="20542" y="10800"/>
                    </a:cubicBezTo>
                    <a:lnTo>
                      <a:pt x="0" y="17475"/>
                    </a:lnTo>
                    <a:close/>
                  </a:path>
                </a:pathLst>
              </a:custGeom>
              <a:solidFill>
                <a:schemeClr val="accent5">
                  <a:lumMod val="40000"/>
                  <a:lumOff val="60000"/>
                </a:schemeClr>
              </a:solidFill>
              <a:ln w="12700">
                <a:solidFill>
                  <a:schemeClr val="bg1"/>
                </a:solidFill>
                <a:round/>
                <a:headEnd/>
                <a:tailEnd/>
              </a:ln>
            </p:spPr>
            <p:txBody>
              <a:bodyPr lIns="731520" tIns="44450" rIns="44450" bIns="27432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Project</a:t>
                </a:r>
              </a:p>
            </p:txBody>
          </p:sp>
        </p:grpSp>
        <p:grpSp>
          <p:nvGrpSpPr>
            <p:cNvPr id="65" name="Group 9">
              <a:extLst>
                <a:ext uri="{FF2B5EF4-FFF2-40B4-BE49-F238E27FC236}">
                  <a16:creationId xmlns:a16="http://schemas.microsoft.com/office/drawing/2014/main" id="{53A0B646-74EF-41B8-9B2E-17C404E5B198}"/>
                </a:ext>
              </a:extLst>
            </p:cNvPr>
            <p:cNvGrpSpPr>
              <a:grpSpLocks/>
            </p:cNvGrpSpPr>
            <p:nvPr/>
          </p:nvGrpSpPr>
          <p:grpSpPr bwMode="auto">
            <a:xfrm>
              <a:off x="6091852" y="3352017"/>
              <a:ext cx="1995772" cy="1233468"/>
              <a:chOff x="3354" y="2524"/>
              <a:chExt cx="1154" cy="713"/>
            </a:xfrm>
            <a:solidFill>
              <a:schemeClr val="accent1"/>
            </a:solidFill>
          </p:grpSpPr>
          <p:sp>
            <p:nvSpPr>
              <p:cNvPr id="129" name="Arc 10">
                <a:extLst>
                  <a:ext uri="{FF2B5EF4-FFF2-40B4-BE49-F238E27FC236}">
                    <a16:creationId xmlns:a16="http://schemas.microsoft.com/office/drawing/2014/main" id="{7BC77657-9D8F-4100-A252-B405CBD5FFB2}"/>
                  </a:ext>
                </a:extLst>
              </p:cNvPr>
              <p:cNvSpPr>
                <a:spLocks/>
              </p:cNvSpPr>
              <p:nvPr/>
            </p:nvSpPr>
            <p:spPr bwMode="auto">
              <a:xfrm>
                <a:off x="3356" y="2524"/>
                <a:ext cx="1152" cy="712"/>
              </a:xfrm>
              <a:custGeom>
                <a:avLst/>
                <a:gdLst>
                  <a:gd name="T0" fmla="*/ 0 w 21600"/>
                  <a:gd name="T1" fmla="*/ 0 h 13350"/>
                  <a:gd name="T2" fmla="*/ 0 w 21600"/>
                  <a:gd name="T3" fmla="*/ 0 h 13350"/>
                  <a:gd name="T4" fmla="*/ 0 w 21600"/>
                  <a:gd name="T5" fmla="*/ 0 h 13350"/>
                  <a:gd name="T6" fmla="*/ 0 60000 65536"/>
                  <a:gd name="T7" fmla="*/ 0 60000 65536"/>
                  <a:gd name="T8" fmla="*/ 0 60000 65536"/>
                  <a:gd name="T9" fmla="*/ 0 w 21600"/>
                  <a:gd name="T10" fmla="*/ 0 h 13350"/>
                  <a:gd name="T11" fmla="*/ 21600 w 21600"/>
                  <a:gd name="T12" fmla="*/ 13350 h 13350"/>
                </a:gdLst>
                <a:ahLst/>
                <a:cxnLst>
                  <a:cxn ang="T6">
                    <a:pos x="T0" y="T1"/>
                  </a:cxn>
                  <a:cxn ang="T7">
                    <a:pos x="T2" y="T3"/>
                  </a:cxn>
                  <a:cxn ang="T8">
                    <a:pos x="T4" y="T5"/>
                  </a:cxn>
                </a:cxnLst>
                <a:rect l="T9" t="T10" r="T11" b="T12"/>
                <a:pathLst>
                  <a:path w="21600" h="13350" fill="none" extrusionOk="0">
                    <a:moveTo>
                      <a:pt x="20542" y="0"/>
                    </a:moveTo>
                    <a:cubicBezTo>
                      <a:pt x="21243" y="2155"/>
                      <a:pt x="21600" y="4408"/>
                      <a:pt x="21600" y="6675"/>
                    </a:cubicBezTo>
                    <a:cubicBezTo>
                      <a:pt x="21600" y="8941"/>
                      <a:pt x="21243" y="11194"/>
                      <a:pt x="20542" y="13349"/>
                    </a:cubicBezTo>
                  </a:path>
                  <a:path w="21600" h="13350" stroke="0" extrusionOk="0">
                    <a:moveTo>
                      <a:pt x="20542" y="0"/>
                    </a:moveTo>
                    <a:cubicBezTo>
                      <a:pt x="21243" y="2155"/>
                      <a:pt x="21600" y="4408"/>
                      <a:pt x="21600" y="6675"/>
                    </a:cubicBezTo>
                    <a:cubicBezTo>
                      <a:pt x="21600" y="8941"/>
                      <a:pt x="21243" y="11194"/>
                      <a:pt x="20542" y="13349"/>
                    </a:cubicBezTo>
                    <a:lnTo>
                      <a:pt x="0" y="6675"/>
                    </a:lnTo>
                    <a:close/>
                  </a:path>
                </a:pathLst>
              </a:custGeom>
              <a:grpFill/>
              <a:ln w="12700">
                <a:solidFill>
                  <a:schemeClr val="bg1"/>
                </a:solidFill>
                <a:round/>
                <a:headEnd/>
                <a:tailEnd/>
              </a:ln>
            </p:spPr>
            <p:txBody>
              <a:bodyPr lIns="1097280" tIns="4445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Program</a:t>
                </a:r>
              </a:p>
            </p:txBody>
          </p:sp>
          <p:sp>
            <p:nvSpPr>
              <p:cNvPr id="130" name="Freeform 74">
                <a:extLst>
                  <a:ext uri="{FF2B5EF4-FFF2-40B4-BE49-F238E27FC236}">
                    <a16:creationId xmlns:a16="http://schemas.microsoft.com/office/drawing/2014/main" id="{00E8E21A-0BBA-43C0-B37E-264D83805EAC}"/>
                  </a:ext>
                </a:extLst>
              </p:cNvPr>
              <p:cNvSpPr>
                <a:spLocks/>
              </p:cNvSpPr>
              <p:nvPr/>
            </p:nvSpPr>
            <p:spPr bwMode="auto">
              <a:xfrm>
                <a:off x="3356" y="2524"/>
                <a:ext cx="1097" cy="713"/>
              </a:xfrm>
              <a:custGeom>
                <a:avLst/>
                <a:gdLst>
                  <a:gd name="T0" fmla="*/ 1096 w 1097"/>
                  <a:gd name="T1" fmla="*/ 0 h 713"/>
                  <a:gd name="T2" fmla="*/ 0 w 1097"/>
                  <a:gd name="T3" fmla="*/ 356 h 713"/>
                  <a:gd name="T4" fmla="*/ 1096 w 1097"/>
                  <a:gd name="T5" fmla="*/ 712 h 713"/>
                  <a:gd name="T6" fmla="*/ 0 60000 65536"/>
                  <a:gd name="T7" fmla="*/ 0 60000 65536"/>
                  <a:gd name="T8" fmla="*/ 0 60000 65536"/>
                  <a:gd name="T9" fmla="*/ 0 w 1097"/>
                  <a:gd name="T10" fmla="*/ 0 h 713"/>
                  <a:gd name="T11" fmla="*/ 1097 w 1097"/>
                  <a:gd name="T12" fmla="*/ 713 h 713"/>
                </a:gdLst>
                <a:ahLst/>
                <a:cxnLst>
                  <a:cxn ang="T6">
                    <a:pos x="T0" y="T1"/>
                  </a:cxn>
                  <a:cxn ang="T7">
                    <a:pos x="T2" y="T3"/>
                  </a:cxn>
                  <a:cxn ang="T8">
                    <a:pos x="T4" y="T5"/>
                  </a:cxn>
                </a:cxnLst>
                <a:rect l="T9" t="T10" r="T11" b="T12"/>
                <a:pathLst>
                  <a:path w="1097" h="713">
                    <a:moveTo>
                      <a:pt x="1096" y="0"/>
                    </a:moveTo>
                    <a:lnTo>
                      <a:pt x="0" y="356"/>
                    </a:lnTo>
                    <a:lnTo>
                      <a:pt x="1096" y="712"/>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31" name="Arc 10">
                <a:extLst>
                  <a:ext uri="{FF2B5EF4-FFF2-40B4-BE49-F238E27FC236}">
                    <a16:creationId xmlns:a16="http://schemas.microsoft.com/office/drawing/2014/main" id="{1C3D664F-6723-4F96-8EE6-0319372E08AF}"/>
                  </a:ext>
                </a:extLst>
              </p:cNvPr>
              <p:cNvSpPr>
                <a:spLocks/>
              </p:cNvSpPr>
              <p:nvPr/>
            </p:nvSpPr>
            <p:spPr bwMode="auto">
              <a:xfrm>
                <a:off x="3354" y="2524"/>
                <a:ext cx="1152" cy="712"/>
              </a:xfrm>
              <a:custGeom>
                <a:avLst/>
                <a:gdLst>
                  <a:gd name="T0" fmla="*/ 0 w 21600"/>
                  <a:gd name="T1" fmla="*/ 0 h 13350"/>
                  <a:gd name="T2" fmla="*/ 0 w 21600"/>
                  <a:gd name="T3" fmla="*/ 0 h 13350"/>
                  <a:gd name="T4" fmla="*/ 0 w 21600"/>
                  <a:gd name="T5" fmla="*/ 0 h 13350"/>
                  <a:gd name="T6" fmla="*/ 0 60000 65536"/>
                  <a:gd name="T7" fmla="*/ 0 60000 65536"/>
                  <a:gd name="T8" fmla="*/ 0 60000 65536"/>
                  <a:gd name="T9" fmla="*/ 0 w 21600"/>
                  <a:gd name="T10" fmla="*/ 0 h 13350"/>
                  <a:gd name="T11" fmla="*/ 21600 w 21600"/>
                  <a:gd name="T12" fmla="*/ 13350 h 13350"/>
                </a:gdLst>
                <a:ahLst/>
                <a:cxnLst>
                  <a:cxn ang="T6">
                    <a:pos x="T0" y="T1"/>
                  </a:cxn>
                  <a:cxn ang="T7">
                    <a:pos x="T2" y="T3"/>
                  </a:cxn>
                  <a:cxn ang="T8">
                    <a:pos x="T4" y="T5"/>
                  </a:cxn>
                </a:cxnLst>
                <a:rect l="T9" t="T10" r="T11" b="T12"/>
                <a:pathLst>
                  <a:path w="21600" h="13350" fill="none" extrusionOk="0">
                    <a:moveTo>
                      <a:pt x="20542" y="0"/>
                    </a:moveTo>
                    <a:cubicBezTo>
                      <a:pt x="21243" y="2155"/>
                      <a:pt x="21600" y="4408"/>
                      <a:pt x="21600" y="6675"/>
                    </a:cubicBezTo>
                    <a:cubicBezTo>
                      <a:pt x="21600" y="8941"/>
                      <a:pt x="21243" y="11194"/>
                      <a:pt x="20542" y="13349"/>
                    </a:cubicBezTo>
                  </a:path>
                  <a:path w="21600" h="13350" stroke="0" extrusionOk="0">
                    <a:moveTo>
                      <a:pt x="20542" y="0"/>
                    </a:moveTo>
                    <a:cubicBezTo>
                      <a:pt x="21243" y="2155"/>
                      <a:pt x="21600" y="4408"/>
                      <a:pt x="21600" y="6675"/>
                    </a:cubicBezTo>
                    <a:cubicBezTo>
                      <a:pt x="21600" y="8941"/>
                      <a:pt x="21243" y="11194"/>
                      <a:pt x="20542" y="13349"/>
                    </a:cubicBezTo>
                    <a:lnTo>
                      <a:pt x="0" y="6675"/>
                    </a:lnTo>
                    <a:close/>
                  </a:path>
                </a:pathLst>
              </a:custGeom>
              <a:solidFill>
                <a:schemeClr val="accent5">
                  <a:lumMod val="40000"/>
                  <a:lumOff val="60000"/>
                </a:schemeClr>
              </a:solidFill>
              <a:ln w="12700">
                <a:solidFill>
                  <a:schemeClr val="bg1"/>
                </a:solidFill>
                <a:round/>
                <a:headEnd/>
                <a:tailEnd/>
              </a:ln>
            </p:spPr>
            <p:txBody>
              <a:bodyPr lIns="1097280" tIns="4445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 Organizational Unit*</a:t>
                </a:r>
              </a:p>
            </p:txBody>
          </p:sp>
        </p:grpSp>
        <p:grpSp>
          <p:nvGrpSpPr>
            <p:cNvPr id="66" name="Group 12">
              <a:extLst>
                <a:ext uri="{FF2B5EF4-FFF2-40B4-BE49-F238E27FC236}">
                  <a16:creationId xmlns:a16="http://schemas.microsoft.com/office/drawing/2014/main" id="{C4900EBC-3689-4638-A869-2E641665192B}"/>
                </a:ext>
              </a:extLst>
            </p:cNvPr>
            <p:cNvGrpSpPr>
              <a:grpSpLocks/>
            </p:cNvGrpSpPr>
            <p:nvPr/>
          </p:nvGrpSpPr>
          <p:grpSpPr bwMode="auto">
            <a:xfrm>
              <a:off x="6091852" y="3967371"/>
              <a:ext cx="1900571" cy="1612890"/>
              <a:chOff x="3354" y="2880"/>
              <a:chExt cx="1099" cy="933"/>
            </a:xfrm>
            <a:solidFill>
              <a:schemeClr val="accent1"/>
            </a:solidFill>
          </p:grpSpPr>
          <p:sp>
            <p:nvSpPr>
              <p:cNvPr id="126" name="Arc 13">
                <a:extLst>
                  <a:ext uri="{FF2B5EF4-FFF2-40B4-BE49-F238E27FC236}">
                    <a16:creationId xmlns:a16="http://schemas.microsoft.com/office/drawing/2014/main" id="{79702BB3-41AD-4A22-A632-58AB76C10C5E}"/>
                  </a:ext>
                </a:extLst>
              </p:cNvPr>
              <p:cNvSpPr>
                <a:spLocks/>
              </p:cNvSpPr>
              <p:nvPr/>
            </p:nvSpPr>
            <p:spPr bwMode="auto">
              <a:xfrm>
                <a:off x="3356" y="2880"/>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20542" y="6674"/>
                    </a:moveTo>
                    <a:cubicBezTo>
                      <a:pt x="19133" y="11013"/>
                      <a:pt x="16386" y="14793"/>
                      <a:pt x="12695" y="17474"/>
                    </a:cubicBezTo>
                  </a:path>
                  <a:path w="20543" h="17475" stroke="0" extrusionOk="0">
                    <a:moveTo>
                      <a:pt x="20542" y="6674"/>
                    </a:moveTo>
                    <a:cubicBezTo>
                      <a:pt x="19133" y="11013"/>
                      <a:pt x="16386" y="14793"/>
                      <a:pt x="12695" y="17474"/>
                    </a:cubicBezTo>
                    <a:lnTo>
                      <a:pt x="0" y="0"/>
                    </a:lnTo>
                    <a:close/>
                  </a:path>
                </a:pathLst>
              </a:custGeom>
              <a:grpFill/>
              <a:ln w="12700">
                <a:solidFill>
                  <a:schemeClr val="bg1"/>
                </a:solidFill>
                <a:round/>
                <a:headEnd/>
                <a:tailEnd/>
              </a:ln>
            </p:spPr>
            <p:txBody>
              <a:bodyPr lIns="731520" tIns="18288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Account</a:t>
                </a:r>
              </a:p>
            </p:txBody>
          </p:sp>
          <p:sp>
            <p:nvSpPr>
              <p:cNvPr id="127" name="Freeform 72">
                <a:extLst>
                  <a:ext uri="{FF2B5EF4-FFF2-40B4-BE49-F238E27FC236}">
                    <a16:creationId xmlns:a16="http://schemas.microsoft.com/office/drawing/2014/main" id="{868EC441-BB3D-4B90-A4A0-CFC552F62FB4}"/>
                  </a:ext>
                </a:extLst>
              </p:cNvPr>
              <p:cNvSpPr>
                <a:spLocks/>
              </p:cNvSpPr>
              <p:nvPr/>
            </p:nvSpPr>
            <p:spPr bwMode="auto">
              <a:xfrm>
                <a:off x="3356" y="2880"/>
                <a:ext cx="1097" cy="933"/>
              </a:xfrm>
              <a:custGeom>
                <a:avLst/>
                <a:gdLst>
                  <a:gd name="T0" fmla="*/ 1096 w 1097"/>
                  <a:gd name="T1" fmla="*/ 356 h 933"/>
                  <a:gd name="T2" fmla="*/ 0 w 1097"/>
                  <a:gd name="T3" fmla="*/ 0 h 933"/>
                  <a:gd name="T4" fmla="*/ 677 w 1097"/>
                  <a:gd name="T5" fmla="*/ 932 h 933"/>
                  <a:gd name="T6" fmla="*/ 0 60000 65536"/>
                  <a:gd name="T7" fmla="*/ 0 60000 65536"/>
                  <a:gd name="T8" fmla="*/ 0 60000 65536"/>
                  <a:gd name="T9" fmla="*/ 0 w 1097"/>
                  <a:gd name="T10" fmla="*/ 0 h 933"/>
                  <a:gd name="T11" fmla="*/ 1097 w 1097"/>
                  <a:gd name="T12" fmla="*/ 933 h 933"/>
                </a:gdLst>
                <a:ahLst/>
                <a:cxnLst>
                  <a:cxn ang="T6">
                    <a:pos x="T0" y="T1"/>
                  </a:cxn>
                  <a:cxn ang="T7">
                    <a:pos x="T2" y="T3"/>
                  </a:cxn>
                  <a:cxn ang="T8">
                    <a:pos x="T4" y="T5"/>
                  </a:cxn>
                </a:cxnLst>
                <a:rect l="T9" t="T10" r="T11" b="T12"/>
                <a:pathLst>
                  <a:path w="1097" h="933">
                    <a:moveTo>
                      <a:pt x="1096" y="356"/>
                    </a:moveTo>
                    <a:lnTo>
                      <a:pt x="0" y="0"/>
                    </a:lnTo>
                    <a:lnTo>
                      <a:pt x="677" y="932"/>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28" name="Arc 13">
                <a:extLst>
                  <a:ext uri="{FF2B5EF4-FFF2-40B4-BE49-F238E27FC236}">
                    <a16:creationId xmlns:a16="http://schemas.microsoft.com/office/drawing/2014/main" id="{D5D72F18-E8C0-45FD-A1A5-E89476D6C598}"/>
                  </a:ext>
                </a:extLst>
              </p:cNvPr>
              <p:cNvSpPr>
                <a:spLocks/>
              </p:cNvSpPr>
              <p:nvPr/>
            </p:nvSpPr>
            <p:spPr bwMode="auto">
              <a:xfrm>
                <a:off x="3354" y="2880"/>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20542" y="6674"/>
                    </a:moveTo>
                    <a:cubicBezTo>
                      <a:pt x="19133" y="11013"/>
                      <a:pt x="16386" y="14793"/>
                      <a:pt x="12695" y="17474"/>
                    </a:cubicBezTo>
                  </a:path>
                  <a:path w="20543" h="17475" stroke="0" extrusionOk="0">
                    <a:moveTo>
                      <a:pt x="20542" y="6674"/>
                    </a:moveTo>
                    <a:cubicBezTo>
                      <a:pt x="19133" y="11013"/>
                      <a:pt x="16386" y="14793"/>
                      <a:pt x="12695" y="17474"/>
                    </a:cubicBezTo>
                    <a:lnTo>
                      <a:pt x="0" y="0"/>
                    </a:lnTo>
                    <a:close/>
                  </a:path>
                </a:pathLst>
              </a:custGeom>
              <a:solidFill>
                <a:schemeClr val="accent5">
                  <a:lumMod val="40000"/>
                  <a:lumOff val="60000"/>
                </a:schemeClr>
              </a:solidFill>
              <a:ln w="12700">
                <a:solidFill>
                  <a:schemeClr val="bg1"/>
                </a:solidFill>
                <a:round/>
                <a:headEnd/>
                <a:tailEnd/>
              </a:ln>
            </p:spPr>
            <p:txBody>
              <a:bodyPr lIns="731520" tIns="18288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Fund*</a:t>
                </a:r>
              </a:p>
            </p:txBody>
          </p:sp>
        </p:grpSp>
        <p:grpSp>
          <p:nvGrpSpPr>
            <p:cNvPr id="67" name="Group 15">
              <a:extLst>
                <a:ext uri="{FF2B5EF4-FFF2-40B4-BE49-F238E27FC236}">
                  <a16:creationId xmlns:a16="http://schemas.microsoft.com/office/drawing/2014/main" id="{D0B3A626-2A99-4968-8C58-8DAB184A0DEE}"/>
                </a:ext>
              </a:extLst>
            </p:cNvPr>
            <p:cNvGrpSpPr>
              <a:grpSpLocks/>
            </p:cNvGrpSpPr>
            <p:nvPr/>
          </p:nvGrpSpPr>
          <p:grpSpPr bwMode="auto">
            <a:xfrm>
              <a:off x="6091849" y="3967371"/>
              <a:ext cx="1177604" cy="1993692"/>
              <a:chOff x="3354" y="2880"/>
              <a:chExt cx="680" cy="1153"/>
            </a:xfrm>
            <a:solidFill>
              <a:schemeClr val="accent1"/>
            </a:solidFill>
          </p:grpSpPr>
          <p:sp>
            <p:nvSpPr>
              <p:cNvPr id="89" name="Arc 16">
                <a:extLst>
                  <a:ext uri="{FF2B5EF4-FFF2-40B4-BE49-F238E27FC236}">
                    <a16:creationId xmlns:a16="http://schemas.microsoft.com/office/drawing/2014/main" id="{48EDDC99-79D4-4755-8DDD-B3C415D51161}"/>
                  </a:ext>
                </a:extLst>
              </p:cNvPr>
              <p:cNvSpPr>
                <a:spLocks/>
              </p:cNvSpPr>
              <p:nvPr/>
            </p:nvSpPr>
            <p:spPr bwMode="auto">
              <a:xfrm>
                <a:off x="3356" y="2880"/>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2695" y="17474"/>
                    </a:moveTo>
                    <a:cubicBezTo>
                      <a:pt x="9005" y="20155"/>
                      <a:pt x="4561" y="21599"/>
                      <a:pt x="0" y="21600"/>
                    </a:cubicBezTo>
                  </a:path>
                  <a:path w="12696" h="21600" stroke="0" extrusionOk="0">
                    <a:moveTo>
                      <a:pt x="12695" y="17474"/>
                    </a:moveTo>
                    <a:cubicBezTo>
                      <a:pt x="9005" y="20155"/>
                      <a:pt x="4561" y="21599"/>
                      <a:pt x="0" y="21600"/>
                    </a:cubicBezTo>
                    <a:lnTo>
                      <a:pt x="0" y="0"/>
                    </a:lnTo>
                    <a:close/>
                  </a:path>
                </a:pathLst>
              </a:custGeom>
              <a:grpFill/>
              <a:ln w="12700">
                <a:solidFill>
                  <a:schemeClr val="bg1"/>
                </a:solidFill>
                <a:round/>
                <a:headEnd/>
                <a:tailEnd/>
              </a:ln>
            </p:spPr>
            <p:txBody>
              <a:bodyPr lIns="44450" tIns="1005840" rIns="27432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Project</a:t>
                </a:r>
              </a:p>
            </p:txBody>
          </p:sp>
          <p:sp>
            <p:nvSpPr>
              <p:cNvPr id="90" name="Freeform 70">
                <a:extLst>
                  <a:ext uri="{FF2B5EF4-FFF2-40B4-BE49-F238E27FC236}">
                    <a16:creationId xmlns:a16="http://schemas.microsoft.com/office/drawing/2014/main" id="{8C2CF839-BCD8-42D5-A328-8F2C73DCFECB}"/>
                  </a:ext>
                </a:extLst>
              </p:cNvPr>
              <p:cNvSpPr>
                <a:spLocks/>
              </p:cNvSpPr>
              <p:nvPr/>
            </p:nvSpPr>
            <p:spPr bwMode="auto">
              <a:xfrm>
                <a:off x="3356" y="2880"/>
                <a:ext cx="678" cy="1153"/>
              </a:xfrm>
              <a:custGeom>
                <a:avLst/>
                <a:gdLst>
                  <a:gd name="T0" fmla="*/ 677 w 678"/>
                  <a:gd name="T1" fmla="*/ 932 h 1153"/>
                  <a:gd name="T2" fmla="*/ 0 w 678"/>
                  <a:gd name="T3" fmla="*/ 0 h 1153"/>
                  <a:gd name="T4" fmla="*/ 0 w 678"/>
                  <a:gd name="T5" fmla="*/ 1152 h 1153"/>
                  <a:gd name="T6" fmla="*/ 0 60000 65536"/>
                  <a:gd name="T7" fmla="*/ 0 60000 65536"/>
                  <a:gd name="T8" fmla="*/ 0 60000 65536"/>
                  <a:gd name="T9" fmla="*/ 0 w 678"/>
                  <a:gd name="T10" fmla="*/ 0 h 1153"/>
                  <a:gd name="T11" fmla="*/ 678 w 678"/>
                  <a:gd name="T12" fmla="*/ 1153 h 1153"/>
                </a:gdLst>
                <a:ahLst/>
                <a:cxnLst>
                  <a:cxn ang="T6">
                    <a:pos x="T0" y="T1"/>
                  </a:cxn>
                  <a:cxn ang="T7">
                    <a:pos x="T2" y="T3"/>
                  </a:cxn>
                  <a:cxn ang="T8">
                    <a:pos x="T4" y="T5"/>
                  </a:cxn>
                </a:cxnLst>
                <a:rect l="T9" t="T10" r="T11" b="T12"/>
                <a:pathLst>
                  <a:path w="678" h="1153">
                    <a:moveTo>
                      <a:pt x="677" y="932"/>
                    </a:moveTo>
                    <a:lnTo>
                      <a:pt x="0" y="0"/>
                    </a:lnTo>
                    <a:lnTo>
                      <a:pt x="0" y="1152"/>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25" name="Arc 16">
                <a:extLst>
                  <a:ext uri="{FF2B5EF4-FFF2-40B4-BE49-F238E27FC236}">
                    <a16:creationId xmlns:a16="http://schemas.microsoft.com/office/drawing/2014/main" id="{619BD7D5-19D7-487D-AF95-65E592036723}"/>
                  </a:ext>
                </a:extLst>
              </p:cNvPr>
              <p:cNvSpPr>
                <a:spLocks/>
              </p:cNvSpPr>
              <p:nvPr/>
            </p:nvSpPr>
            <p:spPr bwMode="auto">
              <a:xfrm>
                <a:off x="3354" y="2880"/>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2695" y="17474"/>
                    </a:moveTo>
                    <a:cubicBezTo>
                      <a:pt x="9005" y="20155"/>
                      <a:pt x="4561" y="21599"/>
                      <a:pt x="0" y="21600"/>
                    </a:cubicBezTo>
                  </a:path>
                  <a:path w="12696" h="21600" stroke="0" extrusionOk="0">
                    <a:moveTo>
                      <a:pt x="12695" y="17474"/>
                    </a:moveTo>
                    <a:cubicBezTo>
                      <a:pt x="9005" y="20155"/>
                      <a:pt x="4561" y="21599"/>
                      <a:pt x="0" y="21600"/>
                    </a:cubicBezTo>
                    <a:lnTo>
                      <a:pt x="0" y="0"/>
                    </a:lnTo>
                    <a:close/>
                  </a:path>
                </a:pathLst>
              </a:custGeom>
              <a:solidFill>
                <a:schemeClr val="accent5">
                  <a:lumMod val="40000"/>
                  <a:lumOff val="60000"/>
                </a:schemeClr>
              </a:solidFill>
              <a:ln w="12700">
                <a:solidFill>
                  <a:schemeClr val="bg1"/>
                </a:solidFill>
                <a:round/>
                <a:headEnd/>
                <a:tailEnd/>
              </a:ln>
            </p:spPr>
            <p:txBody>
              <a:bodyPr lIns="44450" tIns="1005840" rIns="27432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Program</a:t>
                </a:r>
              </a:p>
            </p:txBody>
          </p:sp>
        </p:grpSp>
        <p:grpSp>
          <p:nvGrpSpPr>
            <p:cNvPr id="68" name="Group 18">
              <a:extLst>
                <a:ext uri="{FF2B5EF4-FFF2-40B4-BE49-F238E27FC236}">
                  <a16:creationId xmlns:a16="http://schemas.microsoft.com/office/drawing/2014/main" id="{B49D6E25-DC80-4C01-92EF-3EA8A08BA026}"/>
                </a:ext>
              </a:extLst>
            </p:cNvPr>
            <p:cNvGrpSpPr>
              <a:grpSpLocks/>
            </p:cNvGrpSpPr>
            <p:nvPr/>
          </p:nvGrpSpPr>
          <p:grpSpPr bwMode="auto">
            <a:xfrm>
              <a:off x="4921854" y="3967371"/>
              <a:ext cx="1174836" cy="1993692"/>
              <a:chOff x="2677" y="2880"/>
              <a:chExt cx="680" cy="1153"/>
            </a:xfrm>
            <a:solidFill>
              <a:schemeClr val="accent1"/>
            </a:solidFill>
          </p:grpSpPr>
          <p:sp>
            <p:nvSpPr>
              <p:cNvPr id="86" name="Arc 19">
                <a:extLst>
                  <a:ext uri="{FF2B5EF4-FFF2-40B4-BE49-F238E27FC236}">
                    <a16:creationId xmlns:a16="http://schemas.microsoft.com/office/drawing/2014/main" id="{3AD7A6AA-74E8-4817-BEA5-5F306A43D91C}"/>
                  </a:ext>
                </a:extLst>
              </p:cNvPr>
              <p:cNvSpPr>
                <a:spLocks/>
              </p:cNvSpPr>
              <p:nvPr/>
            </p:nvSpPr>
            <p:spPr bwMode="auto">
              <a:xfrm>
                <a:off x="2679" y="2880"/>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2696" y="21600"/>
                    </a:moveTo>
                    <a:cubicBezTo>
                      <a:pt x="8134" y="21600"/>
                      <a:pt x="3690" y="20155"/>
                      <a:pt x="0" y="17474"/>
                    </a:cubicBezTo>
                  </a:path>
                  <a:path w="12696" h="21600" stroke="0" extrusionOk="0">
                    <a:moveTo>
                      <a:pt x="12696" y="21600"/>
                    </a:moveTo>
                    <a:cubicBezTo>
                      <a:pt x="8134" y="21600"/>
                      <a:pt x="3690" y="20155"/>
                      <a:pt x="0" y="17474"/>
                    </a:cubicBezTo>
                    <a:lnTo>
                      <a:pt x="12696" y="0"/>
                    </a:lnTo>
                    <a:close/>
                  </a:path>
                </a:pathLst>
              </a:custGeom>
              <a:grpFill/>
              <a:ln w="12700">
                <a:solidFill>
                  <a:schemeClr val="bg1"/>
                </a:solidFill>
                <a:round/>
                <a:headEnd/>
                <a:tailEnd/>
              </a:ln>
            </p:spPr>
            <p:txBody>
              <a:bodyPr lIns="274320" tIns="100584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Funding Source</a:t>
                </a:r>
              </a:p>
            </p:txBody>
          </p:sp>
          <p:sp>
            <p:nvSpPr>
              <p:cNvPr id="87" name="Freeform 68">
                <a:extLst>
                  <a:ext uri="{FF2B5EF4-FFF2-40B4-BE49-F238E27FC236}">
                    <a16:creationId xmlns:a16="http://schemas.microsoft.com/office/drawing/2014/main" id="{A17B389E-D5A8-433F-B266-59CFF91C374A}"/>
                  </a:ext>
                </a:extLst>
              </p:cNvPr>
              <p:cNvSpPr>
                <a:spLocks/>
              </p:cNvSpPr>
              <p:nvPr/>
            </p:nvSpPr>
            <p:spPr bwMode="auto">
              <a:xfrm>
                <a:off x="2679" y="2880"/>
                <a:ext cx="678" cy="1153"/>
              </a:xfrm>
              <a:custGeom>
                <a:avLst/>
                <a:gdLst>
                  <a:gd name="T0" fmla="*/ 677 w 678"/>
                  <a:gd name="T1" fmla="*/ 1152 h 1153"/>
                  <a:gd name="T2" fmla="*/ 677 w 678"/>
                  <a:gd name="T3" fmla="*/ 0 h 1153"/>
                  <a:gd name="T4" fmla="*/ 0 w 678"/>
                  <a:gd name="T5" fmla="*/ 932 h 1153"/>
                  <a:gd name="T6" fmla="*/ 0 60000 65536"/>
                  <a:gd name="T7" fmla="*/ 0 60000 65536"/>
                  <a:gd name="T8" fmla="*/ 0 60000 65536"/>
                  <a:gd name="T9" fmla="*/ 0 w 678"/>
                  <a:gd name="T10" fmla="*/ 0 h 1153"/>
                  <a:gd name="T11" fmla="*/ 678 w 678"/>
                  <a:gd name="T12" fmla="*/ 1153 h 1153"/>
                </a:gdLst>
                <a:ahLst/>
                <a:cxnLst>
                  <a:cxn ang="T6">
                    <a:pos x="T0" y="T1"/>
                  </a:cxn>
                  <a:cxn ang="T7">
                    <a:pos x="T2" y="T3"/>
                  </a:cxn>
                  <a:cxn ang="T8">
                    <a:pos x="T4" y="T5"/>
                  </a:cxn>
                </a:cxnLst>
                <a:rect l="T9" t="T10" r="T11" b="T12"/>
                <a:pathLst>
                  <a:path w="678" h="1153">
                    <a:moveTo>
                      <a:pt x="677" y="1152"/>
                    </a:moveTo>
                    <a:lnTo>
                      <a:pt x="677" y="0"/>
                    </a:lnTo>
                    <a:lnTo>
                      <a:pt x="0" y="932"/>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88" name="Arc 19">
                <a:extLst>
                  <a:ext uri="{FF2B5EF4-FFF2-40B4-BE49-F238E27FC236}">
                    <a16:creationId xmlns:a16="http://schemas.microsoft.com/office/drawing/2014/main" id="{7436AE0B-99AF-4B1E-9921-667808E01D10}"/>
                  </a:ext>
                </a:extLst>
              </p:cNvPr>
              <p:cNvSpPr>
                <a:spLocks/>
              </p:cNvSpPr>
              <p:nvPr/>
            </p:nvSpPr>
            <p:spPr bwMode="auto">
              <a:xfrm>
                <a:off x="2677" y="2880"/>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2696" y="21600"/>
                    </a:moveTo>
                    <a:cubicBezTo>
                      <a:pt x="8134" y="21600"/>
                      <a:pt x="3690" y="20155"/>
                      <a:pt x="0" y="17474"/>
                    </a:cubicBezTo>
                  </a:path>
                  <a:path w="12696" h="21600" stroke="0" extrusionOk="0">
                    <a:moveTo>
                      <a:pt x="12696" y="21600"/>
                    </a:moveTo>
                    <a:cubicBezTo>
                      <a:pt x="8134" y="21600"/>
                      <a:pt x="3690" y="20155"/>
                      <a:pt x="0" y="17474"/>
                    </a:cubicBezTo>
                    <a:lnTo>
                      <a:pt x="12696" y="0"/>
                    </a:lnTo>
                    <a:close/>
                  </a:path>
                </a:pathLst>
              </a:custGeom>
              <a:solidFill>
                <a:schemeClr val="accent5">
                  <a:lumMod val="40000"/>
                  <a:lumOff val="60000"/>
                </a:schemeClr>
              </a:solidFill>
              <a:ln w="12700">
                <a:solidFill>
                  <a:schemeClr val="bg1"/>
                </a:solidFill>
                <a:round/>
                <a:headEnd/>
                <a:tailEnd/>
              </a:ln>
            </p:spPr>
            <p:txBody>
              <a:bodyPr lIns="274320" tIns="100584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Account*</a:t>
                </a:r>
              </a:p>
            </p:txBody>
          </p:sp>
        </p:grpSp>
        <p:grpSp>
          <p:nvGrpSpPr>
            <p:cNvPr id="69" name="Group 21">
              <a:extLst>
                <a:ext uri="{FF2B5EF4-FFF2-40B4-BE49-F238E27FC236}">
                  <a16:creationId xmlns:a16="http://schemas.microsoft.com/office/drawing/2014/main" id="{156E28AA-BF31-453F-95BF-8F3599DFEF34}"/>
                </a:ext>
              </a:extLst>
            </p:cNvPr>
            <p:cNvGrpSpPr>
              <a:grpSpLocks/>
            </p:cNvGrpSpPr>
            <p:nvPr/>
          </p:nvGrpSpPr>
          <p:grpSpPr bwMode="auto">
            <a:xfrm>
              <a:off x="4200958" y="3967371"/>
              <a:ext cx="1895732" cy="1612890"/>
              <a:chOff x="2260" y="2880"/>
              <a:chExt cx="1097" cy="933"/>
            </a:xfrm>
            <a:solidFill>
              <a:schemeClr val="accent1"/>
            </a:solidFill>
          </p:grpSpPr>
          <p:sp>
            <p:nvSpPr>
              <p:cNvPr id="80" name="Arc 22">
                <a:extLst>
                  <a:ext uri="{FF2B5EF4-FFF2-40B4-BE49-F238E27FC236}">
                    <a16:creationId xmlns:a16="http://schemas.microsoft.com/office/drawing/2014/main" id="{3EEB1A94-78CE-4443-995A-CA3B78F6242B}"/>
                  </a:ext>
                </a:extLst>
              </p:cNvPr>
              <p:cNvSpPr>
                <a:spLocks/>
              </p:cNvSpPr>
              <p:nvPr/>
            </p:nvSpPr>
            <p:spPr bwMode="auto">
              <a:xfrm>
                <a:off x="2260" y="2880"/>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7847" y="17474"/>
                    </a:moveTo>
                    <a:cubicBezTo>
                      <a:pt x="4156" y="14793"/>
                      <a:pt x="1409" y="11013"/>
                      <a:pt x="0" y="6674"/>
                    </a:cubicBezTo>
                  </a:path>
                  <a:path w="20543" h="17475" stroke="0" extrusionOk="0">
                    <a:moveTo>
                      <a:pt x="7847" y="17474"/>
                    </a:moveTo>
                    <a:cubicBezTo>
                      <a:pt x="4156" y="14793"/>
                      <a:pt x="1409" y="11013"/>
                      <a:pt x="0" y="6674"/>
                    </a:cubicBezTo>
                    <a:lnTo>
                      <a:pt x="20543" y="0"/>
                    </a:lnTo>
                    <a:close/>
                  </a:path>
                </a:pathLst>
              </a:custGeom>
              <a:solidFill>
                <a:schemeClr val="accent5">
                  <a:lumMod val="40000"/>
                  <a:lumOff val="60000"/>
                </a:schemeClr>
              </a:solidFill>
              <a:ln w="12700">
                <a:solidFill>
                  <a:schemeClr val="bg1"/>
                </a:solidFill>
                <a:round/>
                <a:headEnd/>
                <a:tailEnd/>
              </a:ln>
            </p:spPr>
            <p:txBody>
              <a:bodyPr lIns="45720" tIns="182880" rIns="731520" bIns="4572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Location</a:t>
                </a:r>
              </a:p>
            </p:txBody>
          </p:sp>
          <p:sp>
            <p:nvSpPr>
              <p:cNvPr id="85" name="Freeform 66">
                <a:extLst>
                  <a:ext uri="{FF2B5EF4-FFF2-40B4-BE49-F238E27FC236}">
                    <a16:creationId xmlns:a16="http://schemas.microsoft.com/office/drawing/2014/main" id="{DA050D41-1A2F-4A46-BDEA-EA86F1D49601}"/>
                  </a:ext>
                </a:extLst>
              </p:cNvPr>
              <p:cNvSpPr>
                <a:spLocks/>
              </p:cNvSpPr>
              <p:nvPr/>
            </p:nvSpPr>
            <p:spPr bwMode="auto">
              <a:xfrm>
                <a:off x="2260" y="2880"/>
                <a:ext cx="1097" cy="933"/>
              </a:xfrm>
              <a:custGeom>
                <a:avLst/>
                <a:gdLst>
                  <a:gd name="T0" fmla="*/ 419 w 1097"/>
                  <a:gd name="T1" fmla="*/ 932 h 933"/>
                  <a:gd name="T2" fmla="*/ 1096 w 1097"/>
                  <a:gd name="T3" fmla="*/ 0 h 933"/>
                  <a:gd name="T4" fmla="*/ 0 w 1097"/>
                  <a:gd name="T5" fmla="*/ 356 h 933"/>
                  <a:gd name="T6" fmla="*/ 0 60000 65536"/>
                  <a:gd name="T7" fmla="*/ 0 60000 65536"/>
                  <a:gd name="T8" fmla="*/ 0 60000 65536"/>
                  <a:gd name="T9" fmla="*/ 0 w 1097"/>
                  <a:gd name="T10" fmla="*/ 0 h 933"/>
                  <a:gd name="T11" fmla="*/ 1097 w 1097"/>
                  <a:gd name="T12" fmla="*/ 933 h 933"/>
                </a:gdLst>
                <a:ahLst/>
                <a:cxnLst>
                  <a:cxn ang="T6">
                    <a:pos x="T0" y="T1"/>
                  </a:cxn>
                  <a:cxn ang="T7">
                    <a:pos x="T2" y="T3"/>
                  </a:cxn>
                  <a:cxn ang="T8">
                    <a:pos x="T4" y="T5"/>
                  </a:cxn>
                </a:cxnLst>
                <a:rect l="T9" t="T10" r="T11" b="T12"/>
                <a:pathLst>
                  <a:path w="1097" h="933">
                    <a:moveTo>
                      <a:pt x="419" y="932"/>
                    </a:moveTo>
                    <a:lnTo>
                      <a:pt x="1096" y="0"/>
                    </a:lnTo>
                    <a:lnTo>
                      <a:pt x="0" y="356"/>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grpSp>
        <p:grpSp>
          <p:nvGrpSpPr>
            <p:cNvPr id="70" name="Group 24">
              <a:extLst>
                <a:ext uri="{FF2B5EF4-FFF2-40B4-BE49-F238E27FC236}">
                  <a16:creationId xmlns:a16="http://schemas.microsoft.com/office/drawing/2014/main" id="{30514E8B-8280-498B-ADA3-AD24132558FE}"/>
                </a:ext>
              </a:extLst>
            </p:cNvPr>
            <p:cNvGrpSpPr>
              <a:grpSpLocks/>
            </p:cNvGrpSpPr>
            <p:nvPr/>
          </p:nvGrpSpPr>
          <p:grpSpPr bwMode="auto">
            <a:xfrm>
              <a:off x="4104379" y="3352017"/>
              <a:ext cx="1992313" cy="1233468"/>
              <a:chOff x="2204" y="2524"/>
              <a:chExt cx="1153" cy="713"/>
            </a:xfrm>
            <a:solidFill>
              <a:schemeClr val="accent1"/>
            </a:solidFill>
          </p:grpSpPr>
          <p:sp>
            <p:nvSpPr>
              <p:cNvPr id="78" name="Arc 25">
                <a:extLst>
                  <a:ext uri="{FF2B5EF4-FFF2-40B4-BE49-F238E27FC236}">
                    <a16:creationId xmlns:a16="http://schemas.microsoft.com/office/drawing/2014/main" id="{80334552-7064-4CFE-8458-6D2D423570D3}"/>
                  </a:ext>
                </a:extLst>
              </p:cNvPr>
              <p:cNvSpPr>
                <a:spLocks/>
              </p:cNvSpPr>
              <p:nvPr/>
            </p:nvSpPr>
            <p:spPr bwMode="auto">
              <a:xfrm>
                <a:off x="2204" y="2524"/>
                <a:ext cx="1152" cy="712"/>
              </a:xfrm>
              <a:custGeom>
                <a:avLst/>
                <a:gdLst>
                  <a:gd name="T0" fmla="*/ 0 w 21600"/>
                  <a:gd name="T1" fmla="*/ 0 h 13350"/>
                  <a:gd name="T2" fmla="*/ 0 w 21600"/>
                  <a:gd name="T3" fmla="*/ 0 h 13350"/>
                  <a:gd name="T4" fmla="*/ 0 w 21600"/>
                  <a:gd name="T5" fmla="*/ 0 h 13350"/>
                  <a:gd name="T6" fmla="*/ 0 60000 65536"/>
                  <a:gd name="T7" fmla="*/ 0 60000 65536"/>
                  <a:gd name="T8" fmla="*/ 0 60000 65536"/>
                  <a:gd name="T9" fmla="*/ 0 w 21600"/>
                  <a:gd name="T10" fmla="*/ 0 h 13350"/>
                  <a:gd name="T11" fmla="*/ 21600 w 21600"/>
                  <a:gd name="T12" fmla="*/ 13350 h 13350"/>
                </a:gdLst>
                <a:ahLst/>
                <a:cxnLst>
                  <a:cxn ang="T6">
                    <a:pos x="T0" y="T1"/>
                  </a:cxn>
                  <a:cxn ang="T7">
                    <a:pos x="T2" y="T3"/>
                  </a:cxn>
                  <a:cxn ang="T8">
                    <a:pos x="T4" y="T5"/>
                  </a:cxn>
                </a:cxnLst>
                <a:rect l="T9" t="T10" r="T11" b="T12"/>
                <a:pathLst>
                  <a:path w="21600" h="13350" fill="none" extrusionOk="0">
                    <a:moveTo>
                      <a:pt x="1057" y="13349"/>
                    </a:moveTo>
                    <a:cubicBezTo>
                      <a:pt x="356" y="11194"/>
                      <a:pt x="0" y="8941"/>
                      <a:pt x="0" y="6675"/>
                    </a:cubicBezTo>
                    <a:cubicBezTo>
                      <a:pt x="-1" y="4408"/>
                      <a:pt x="356" y="2155"/>
                      <a:pt x="1057" y="0"/>
                    </a:cubicBezTo>
                  </a:path>
                  <a:path w="21600" h="13350" stroke="0" extrusionOk="0">
                    <a:moveTo>
                      <a:pt x="1057" y="13349"/>
                    </a:moveTo>
                    <a:cubicBezTo>
                      <a:pt x="356" y="11194"/>
                      <a:pt x="0" y="8941"/>
                      <a:pt x="0" y="6675"/>
                    </a:cubicBezTo>
                    <a:cubicBezTo>
                      <a:pt x="-1" y="4408"/>
                      <a:pt x="356" y="2155"/>
                      <a:pt x="1057" y="0"/>
                    </a:cubicBezTo>
                    <a:lnTo>
                      <a:pt x="21600" y="6675"/>
                    </a:lnTo>
                    <a:close/>
                  </a:path>
                </a:pathLst>
              </a:custGeom>
              <a:solidFill>
                <a:schemeClr val="accent5">
                  <a:lumMod val="40000"/>
                  <a:lumOff val="60000"/>
                </a:schemeClr>
              </a:solidFill>
              <a:ln w="12700">
                <a:solidFill>
                  <a:schemeClr val="bg1"/>
                </a:solidFill>
                <a:round/>
                <a:headEnd/>
                <a:tailEnd/>
              </a:ln>
            </p:spPr>
            <p:txBody>
              <a:bodyPr lIns="44450" tIns="44450" rIns="109728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Additional Reporting</a:t>
                </a:r>
              </a:p>
            </p:txBody>
          </p:sp>
          <p:sp>
            <p:nvSpPr>
              <p:cNvPr id="79" name="Freeform 64">
                <a:extLst>
                  <a:ext uri="{FF2B5EF4-FFF2-40B4-BE49-F238E27FC236}">
                    <a16:creationId xmlns:a16="http://schemas.microsoft.com/office/drawing/2014/main" id="{41B97E27-CC05-46B0-AF1C-1320F4EB8E19}"/>
                  </a:ext>
                </a:extLst>
              </p:cNvPr>
              <p:cNvSpPr>
                <a:spLocks/>
              </p:cNvSpPr>
              <p:nvPr/>
            </p:nvSpPr>
            <p:spPr bwMode="auto">
              <a:xfrm>
                <a:off x="2260" y="2524"/>
                <a:ext cx="1097" cy="713"/>
              </a:xfrm>
              <a:custGeom>
                <a:avLst/>
                <a:gdLst>
                  <a:gd name="T0" fmla="*/ 0 w 1097"/>
                  <a:gd name="T1" fmla="*/ 712 h 713"/>
                  <a:gd name="T2" fmla="*/ 1096 w 1097"/>
                  <a:gd name="T3" fmla="*/ 356 h 713"/>
                  <a:gd name="T4" fmla="*/ 0 w 1097"/>
                  <a:gd name="T5" fmla="*/ 0 h 713"/>
                  <a:gd name="T6" fmla="*/ 0 60000 65536"/>
                  <a:gd name="T7" fmla="*/ 0 60000 65536"/>
                  <a:gd name="T8" fmla="*/ 0 60000 65536"/>
                  <a:gd name="T9" fmla="*/ 0 w 1097"/>
                  <a:gd name="T10" fmla="*/ 0 h 713"/>
                  <a:gd name="T11" fmla="*/ 1097 w 1097"/>
                  <a:gd name="T12" fmla="*/ 713 h 713"/>
                </a:gdLst>
                <a:ahLst/>
                <a:cxnLst>
                  <a:cxn ang="T6">
                    <a:pos x="T0" y="T1"/>
                  </a:cxn>
                  <a:cxn ang="T7">
                    <a:pos x="T2" y="T3"/>
                  </a:cxn>
                  <a:cxn ang="T8">
                    <a:pos x="T4" y="T5"/>
                  </a:cxn>
                </a:cxnLst>
                <a:rect l="T9" t="T10" r="T11" b="T12"/>
                <a:pathLst>
                  <a:path w="1097" h="713">
                    <a:moveTo>
                      <a:pt x="0" y="712"/>
                    </a:moveTo>
                    <a:lnTo>
                      <a:pt x="1096" y="356"/>
                    </a:lnTo>
                    <a:lnTo>
                      <a:pt x="0" y="0"/>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grpSp>
        <p:grpSp>
          <p:nvGrpSpPr>
            <p:cNvPr id="71" name="Group 27">
              <a:extLst>
                <a:ext uri="{FF2B5EF4-FFF2-40B4-BE49-F238E27FC236}">
                  <a16:creationId xmlns:a16="http://schemas.microsoft.com/office/drawing/2014/main" id="{CF16B946-8424-466D-A5C6-79E8EA704EE1}"/>
                </a:ext>
              </a:extLst>
            </p:cNvPr>
            <p:cNvGrpSpPr>
              <a:grpSpLocks/>
            </p:cNvGrpSpPr>
            <p:nvPr/>
          </p:nvGrpSpPr>
          <p:grpSpPr bwMode="auto">
            <a:xfrm>
              <a:off x="4200958" y="2357241"/>
              <a:ext cx="1895732" cy="1612891"/>
              <a:chOff x="2260" y="1948"/>
              <a:chExt cx="1097" cy="933"/>
            </a:xfrm>
            <a:solidFill>
              <a:schemeClr val="accent1"/>
            </a:solidFill>
          </p:grpSpPr>
          <p:sp>
            <p:nvSpPr>
              <p:cNvPr id="76" name="Arc 28">
                <a:extLst>
                  <a:ext uri="{FF2B5EF4-FFF2-40B4-BE49-F238E27FC236}">
                    <a16:creationId xmlns:a16="http://schemas.microsoft.com/office/drawing/2014/main" id="{E9D317F9-CA30-44E1-AA51-F14F66CAB6B9}"/>
                  </a:ext>
                </a:extLst>
              </p:cNvPr>
              <p:cNvSpPr>
                <a:spLocks/>
              </p:cNvSpPr>
              <p:nvPr/>
            </p:nvSpPr>
            <p:spPr bwMode="auto">
              <a:xfrm>
                <a:off x="2260" y="1948"/>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0" y="10800"/>
                    </a:moveTo>
                    <a:cubicBezTo>
                      <a:pt x="1409" y="6461"/>
                      <a:pt x="4156" y="2681"/>
                      <a:pt x="7847" y="0"/>
                    </a:cubicBezTo>
                  </a:path>
                  <a:path w="20543" h="17475" stroke="0" extrusionOk="0">
                    <a:moveTo>
                      <a:pt x="0" y="10800"/>
                    </a:moveTo>
                    <a:cubicBezTo>
                      <a:pt x="1409" y="6461"/>
                      <a:pt x="4156" y="2681"/>
                      <a:pt x="7847" y="0"/>
                    </a:cubicBezTo>
                    <a:lnTo>
                      <a:pt x="20543" y="17475"/>
                    </a:lnTo>
                    <a:close/>
                  </a:path>
                </a:pathLst>
              </a:custGeom>
              <a:solidFill>
                <a:srgbClr val="002060"/>
              </a:solidFill>
              <a:ln w="12700">
                <a:solidFill>
                  <a:schemeClr val="bg1"/>
                </a:solidFill>
                <a:round/>
                <a:headEnd/>
                <a:tailEnd/>
              </a:ln>
            </p:spPr>
            <p:txBody>
              <a:bodyPr lIns="45720" tIns="44450" rIns="731520" bIns="27432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Appropriation*</a:t>
                </a:r>
              </a:p>
            </p:txBody>
          </p:sp>
          <p:sp>
            <p:nvSpPr>
              <p:cNvPr id="77" name="Freeform 62">
                <a:extLst>
                  <a:ext uri="{FF2B5EF4-FFF2-40B4-BE49-F238E27FC236}">
                    <a16:creationId xmlns:a16="http://schemas.microsoft.com/office/drawing/2014/main" id="{AF3175DA-ABF5-4394-AD83-F899B534DDB5}"/>
                  </a:ext>
                </a:extLst>
              </p:cNvPr>
              <p:cNvSpPr>
                <a:spLocks/>
              </p:cNvSpPr>
              <p:nvPr/>
            </p:nvSpPr>
            <p:spPr bwMode="auto">
              <a:xfrm>
                <a:off x="2260" y="1948"/>
                <a:ext cx="1097" cy="933"/>
              </a:xfrm>
              <a:custGeom>
                <a:avLst/>
                <a:gdLst>
                  <a:gd name="T0" fmla="*/ 0 w 1097"/>
                  <a:gd name="T1" fmla="*/ 576 h 933"/>
                  <a:gd name="T2" fmla="*/ 1096 w 1097"/>
                  <a:gd name="T3" fmla="*/ 932 h 933"/>
                  <a:gd name="T4" fmla="*/ 419 w 1097"/>
                  <a:gd name="T5" fmla="*/ 0 h 933"/>
                  <a:gd name="T6" fmla="*/ 0 60000 65536"/>
                  <a:gd name="T7" fmla="*/ 0 60000 65536"/>
                  <a:gd name="T8" fmla="*/ 0 60000 65536"/>
                  <a:gd name="T9" fmla="*/ 0 w 1097"/>
                  <a:gd name="T10" fmla="*/ 0 h 933"/>
                  <a:gd name="T11" fmla="*/ 1097 w 1097"/>
                  <a:gd name="T12" fmla="*/ 933 h 933"/>
                </a:gdLst>
                <a:ahLst/>
                <a:cxnLst>
                  <a:cxn ang="T6">
                    <a:pos x="T0" y="T1"/>
                  </a:cxn>
                  <a:cxn ang="T7">
                    <a:pos x="T2" y="T3"/>
                  </a:cxn>
                  <a:cxn ang="T8">
                    <a:pos x="T4" y="T5"/>
                  </a:cxn>
                </a:cxnLst>
                <a:rect l="T9" t="T10" r="T11" b="T12"/>
                <a:pathLst>
                  <a:path w="1097" h="933">
                    <a:moveTo>
                      <a:pt x="0" y="576"/>
                    </a:moveTo>
                    <a:lnTo>
                      <a:pt x="1096" y="932"/>
                    </a:lnTo>
                    <a:lnTo>
                      <a:pt x="419" y="0"/>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grpSp>
        <p:grpSp>
          <p:nvGrpSpPr>
            <p:cNvPr id="72" name="Group 30">
              <a:extLst>
                <a:ext uri="{FF2B5EF4-FFF2-40B4-BE49-F238E27FC236}">
                  <a16:creationId xmlns:a16="http://schemas.microsoft.com/office/drawing/2014/main" id="{AF85FF8E-92E3-4427-AA94-43F868988F75}"/>
                </a:ext>
              </a:extLst>
            </p:cNvPr>
            <p:cNvGrpSpPr>
              <a:grpSpLocks/>
            </p:cNvGrpSpPr>
            <p:nvPr/>
          </p:nvGrpSpPr>
          <p:grpSpPr bwMode="auto">
            <a:xfrm>
              <a:off x="4925311" y="1976439"/>
              <a:ext cx="1171381" cy="1993693"/>
              <a:chOff x="2679" y="1728"/>
              <a:chExt cx="678" cy="1153"/>
            </a:xfrm>
            <a:solidFill>
              <a:schemeClr val="accent1"/>
            </a:solidFill>
          </p:grpSpPr>
          <p:sp>
            <p:nvSpPr>
              <p:cNvPr id="74" name="Arc 31">
                <a:extLst>
                  <a:ext uri="{FF2B5EF4-FFF2-40B4-BE49-F238E27FC236}">
                    <a16:creationId xmlns:a16="http://schemas.microsoft.com/office/drawing/2014/main" id="{1E7C574F-C8BA-479B-A47B-DD3881B87CF4}"/>
                  </a:ext>
                </a:extLst>
              </p:cNvPr>
              <p:cNvSpPr>
                <a:spLocks/>
              </p:cNvSpPr>
              <p:nvPr/>
            </p:nvSpPr>
            <p:spPr bwMode="auto">
              <a:xfrm>
                <a:off x="2679" y="1728"/>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0" y="4125"/>
                    </a:moveTo>
                    <a:cubicBezTo>
                      <a:pt x="3690" y="1444"/>
                      <a:pt x="8134" y="0"/>
                      <a:pt x="12695" y="0"/>
                    </a:cubicBezTo>
                  </a:path>
                  <a:path w="12696" h="21600" stroke="0" extrusionOk="0">
                    <a:moveTo>
                      <a:pt x="0" y="4125"/>
                    </a:moveTo>
                    <a:cubicBezTo>
                      <a:pt x="3690" y="1444"/>
                      <a:pt x="8134" y="0"/>
                      <a:pt x="12695" y="0"/>
                    </a:cubicBezTo>
                    <a:lnTo>
                      <a:pt x="12696" y="21600"/>
                    </a:lnTo>
                    <a:close/>
                  </a:path>
                </a:pathLst>
              </a:custGeom>
              <a:solidFill>
                <a:schemeClr val="accent5">
                  <a:lumMod val="40000"/>
                  <a:lumOff val="60000"/>
                </a:schemeClr>
              </a:solidFill>
              <a:ln w="12700">
                <a:solidFill>
                  <a:schemeClr val="bg1"/>
                </a:solidFill>
                <a:round/>
                <a:headEnd/>
                <a:tailEnd/>
              </a:ln>
            </p:spPr>
            <p:txBody>
              <a:bodyPr lIns="274320" tIns="45720" rIns="44450" bIns="100584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Funding Source</a:t>
                </a:r>
              </a:p>
            </p:txBody>
          </p:sp>
          <p:sp>
            <p:nvSpPr>
              <p:cNvPr id="75" name="Freeform 60">
                <a:extLst>
                  <a:ext uri="{FF2B5EF4-FFF2-40B4-BE49-F238E27FC236}">
                    <a16:creationId xmlns:a16="http://schemas.microsoft.com/office/drawing/2014/main" id="{1CEA42AB-E59E-4F9E-B726-1C6074C4E2A7}"/>
                  </a:ext>
                </a:extLst>
              </p:cNvPr>
              <p:cNvSpPr>
                <a:spLocks/>
              </p:cNvSpPr>
              <p:nvPr/>
            </p:nvSpPr>
            <p:spPr bwMode="auto">
              <a:xfrm>
                <a:off x="2679" y="1728"/>
                <a:ext cx="678" cy="1153"/>
              </a:xfrm>
              <a:custGeom>
                <a:avLst/>
                <a:gdLst>
                  <a:gd name="T0" fmla="*/ 0 w 678"/>
                  <a:gd name="T1" fmla="*/ 220 h 1153"/>
                  <a:gd name="T2" fmla="*/ 677 w 678"/>
                  <a:gd name="T3" fmla="*/ 1152 h 1153"/>
                  <a:gd name="T4" fmla="*/ 677 w 678"/>
                  <a:gd name="T5" fmla="*/ 0 h 1153"/>
                  <a:gd name="T6" fmla="*/ 0 60000 65536"/>
                  <a:gd name="T7" fmla="*/ 0 60000 65536"/>
                  <a:gd name="T8" fmla="*/ 0 60000 65536"/>
                  <a:gd name="T9" fmla="*/ 0 w 678"/>
                  <a:gd name="T10" fmla="*/ 0 h 1153"/>
                  <a:gd name="T11" fmla="*/ 678 w 678"/>
                  <a:gd name="T12" fmla="*/ 1153 h 1153"/>
                </a:gdLst>
                <a:ahLst/>
                <a:cxnLst>
                  <a:cxn ang="T6">
                    <a:pos x="T0" y="T1"/>
                  </a:cxn>
                  <a:cxn ang="T7">
                    <a:pos x="T2" y="T3"/>
                  </a:cxn>
                  <a:cxn ang="T8">
                    <a:pos x="T4" y="T5"/>
                  </a:cxn>
                </a:cxnLst>
                <a:rect l="T9" t="T10" r="T11" b="T12"/>
                <a:pathLst>
                  <a:path w="678" h="1153">
                    <a:moveTo>
                      <a:pt x="0" y="220"/>
                    </a:moveTo>
                    <a:lnTo>
                      <a:pt x="677" y="1152"/>
                    </a:lnTo>
                    <a:lnTo>
                      <a:pt x="677" y="0"/>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grpSp>
        <p:sp>
          <p:nvSpPr>
            <p:cNvPr id="73" name="Oval 72">
              <a:extLst>
                <a:ext uri="{FF2B5EF4-FFF2-40B4-BE49-F238E27FC236}">
                  <a16:creationId xmlns:a16="http://schemas.microsoft.com/office/drawing/2014/main" id="{FB2B4418-0BB7-4B73-92DB-9E90B7F6FD9A}"/>
                </a:ext>
              </a:extLst>
            </p:cNvPr>
            <p:cNvSpPr>
              <a:spLocks noChangeArrowheads="1"/>
            </p:cNvSpPr>
            <p:nvPr/>
          </p:nvSpPr>
          <p:spPr bwMode="auto">
            <a:xfrm>
              <a:off x="5098380" y="2971410"/>
              <a:ext cx="1992313" cy="1990933"/>
            </a:xfrm>
            <a:prstGeom prst="ellipse">
              <a:avLst/>
            </a:prstGeom>
            <a:solidFill>
              <a:schemeClr val="accent4"/>
            </a:solidFill>
            <a:ln w="57150">
              <a:solidFill>
                <a:schemeClr val="bg1"/>
              </a:solidFill>
              <a:round/>
              <a:headEnd/>
              <a:tailEnd/>
            </a:ln>
          </p:spPr>
          <p:txBody>
            <a:bodyPr lIns="44450" tIns="44450" rIns="44450" bIns="44450" anchor="ctr"/>
            <a:lstStyle/>
            <a:p>
              <a:pPr algn="ctr" eaLnBrk="1" hangingPunct="1">
                <a:lnSpc>
                  <a:spcPct val="95000"/>
                </a:lnSpc>
                <a:spcBef>
                  <a:spcPct val="20000"/>
                </a:spcBef>
                <a:spcAft>
                  <a:spcPct val="37000"/>
                </a:spcAft>
                <a:defRPr/>
              </a:pPr>
              <a:r>
                <a:rPr lang="en-GB" sz="1600" b="1" dirty="0">
                  <a:solidFill>
                    <a:schemeClr val="bg1"/>
                  </a:solidFill>
                  <a:latin typeface="Arial" panose="020B0604020202020204" pitchFamily="34" charset="0"/>
                  <a:ea typeface="ＭＳ Ｐゴシック" pitchFamily="50" charset="-128"/>
                  <a:cs typeface="Arial" panose="020B0604020202020204" pitchFamily="34" charset="0"/>
                </a:rPr>
                <a:t>State of Idaho</a:t>
              </a:r>
            </a:p>
            <a:p>
              <a:pPr algn="ctr" eaLnBrk="1" hangingPunct="1">
                <a:lnSpc>
                  <a:spcPct val="95000"/>
                </a:lnSpc>
                <a:spcBef>
                  <a:spcPct val="20000"/>
                </a:spcBef>
                <a:spcAft>
                  <a:spcPct val="37000"/>
                </a:spcAft>
                <a:defRPr/>
              </a:pPr>
              <a:r>
                <a:rPr lang="en-GB" sz="1400" b="1" dirty="0">
                  <a:solidFill>
                    <a:schemeClr val="bg1"/>
                  </a:solidFill>
                  <a:latin typeface="Arial" panose="020B0604020202020204" pitchFamily="34" charset="0"/>
                  <a:ea typeface="ＭＳ Ｐゴシック" pitchFamily="50" charset="-128"/>
                  <a:cs typeface="Arial" panose="020B0604020202020204" pitchFamily="34" charset="0"/>
                </a:rPr>
                <a:t>Proposed Chart of Accounts (COA)</a:t>
              </a:r>
            </a:p>
          </p:txBody>
        </p:sp>
      </p:grpSp>
      <p:sp>
        <p:nvSpPr>
          <p:cNvPr id="60" name="TextBox 59">
            <a:extLst>
              <a:ext uri="{FF2B5EF4-FFF2-40B4-BE49-F238E27FC236}">
                <a16:creationId xmlns:a16="http://schemas.microsoft.com/office/drawing/2014/main" id="{F59A4218-BC7F-4673-B36A-4F0F7064C455}"/>
              </a:ext>
            </a:extLst>
          </p:cNvPr>
          <p:cNvSpPr txBox="1"/>
          <p:nvPr/>
        </p:nvSpPr>
        <p:spPr>
          <a:xfrm>
            <a:off x="6542574" y="3217806"/>
            <a:ext cx="4128251" cy="523220"/>
          </a:xfrm>
          <a:prstGeom prst="rect">
            <a:avLst/>
          </a:prstGeom>
          <a:solidFill>
            <a:schemeClr val="bg1"/>
          </a:solid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2 (State </a:t>
            </a:r>
            <a:r>
              <a:rPr lang="en-US" sz="1400" b="1" i="1" dirty="0">
                <a:solidFill>
                  <a:srgbClr val="002060"/>
                </a:solidFill>
                <a:latin typeface="Arial" panose="020B0604020202020204" pitchFamily="34" charset="0"/>
                <a:cs typeface="Arial" panose="020B0604020202020204" pitchFamily="34" charset="0"/>
              </a:rPr>
              <a:t>Objective</a:t>
            </a:r>
            <a:r>
              <a:rPr lang="en-US" sz="1400" b="1" dirty="0">
                <a:solidFill>
                  <a:srgbClr val="002060"/>
                </a:solidFill>
                <a:latin typeface="Arial" panose="020B0604020202020204" pitchFamily="34" charset="0"/>
                <a:cs typeface="Arial" panose="020B0604020202020204" pitchFamily="34" charset="0"/>
              </a:rPr>
              <a:t>)</a:t>
            </a:r>
          </a:p>
          <a:p>
            <a:endParaRPr lang="en-US" sz="1400" dirty="0">
              <a:latin typeface="Arial" panose="020B0604020202020204" pitchFamily="34" charset="0"/>
              <a:cs typeface="Arial" panose="020B0604020202020204" pitchFamily="34" charset="0"/>
            </a:endParaRPr>
          </a:p>
        </p:txBody>
      </p:sp>
      <p:cxnSp>
        <p:nvCxnSpPr>
          <p:cNvPr id="81" name="Straight Arrow Connector 80">
            <a:extLst>
              <a:ext uri="{FF2B5EF4-FFF2-40B4-BE49-F238E27FC236}">
                <a16:creationId xmlns:a16="http://schemas.microsoft.com/office/drawing/2014/main" id="{F18A13E3-3D63-4586-8BFB-E6AA2408DF61}"/>
              </a:ext>
            </a:extLst>
          </p:cNvPr>
          <p:cNvCxnSpPr>
            <a:cxnSpLocks/>
            <a:endCxn id="60" idx="0"/>
          </p:cNvCxnSpPr>
          <p:nvPr/>
        </p:nvCxnSpPr>
        <p:spPr>
          <a:xfrm>
            <a:off x="8604750" y="2945171"/>
            <a:ext cx="1950" cy="272635"/>
          </a:xfrm>
          <a:prstGeom prst="straightConnector1">
            <a:avLst/>
          </a:prstGeom>
          <a:solidFill>
            <a:schemeClr val="accent5">
              <a:lumMod val="20000"/>
              <a:lumOff val="8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grpSp>
        <p:nvGrpSpPr>
          <p:cNvPr id="82" name="Group 81">
            <a:extLst>
              <a:ext uri="{FF2B5EF4-FFF2-40B4-BE49-F238E27FC236}">
                <a16:creationId xmlns:a16="http://schemas.microsoft.com/office/drawing/2014/main" id="{2836E554-4832-44A2-A6F0-D755E94388C3}"/>
              </a:ext>
            </a:extLst>
          </p:cNvPr>
          <p:cNvGrpSpPr/>
          <p:nvPr/>
        </p:nvGrpSpPr>
        <p:grpSpPr>
          <a:xfrm>
            <a:off x="6680605" y="3542163"/>
            <a:ext cx="3778331" cy="555543"/>
            <a:chOff x="6008490" y="3632894"/>
            <a:chExt cx="3778331" cy="555543"/>
          </a:xfrm>
        </p:grpSpPr>
        <p:sp>
          <p:nvSpPr>
            <p:cNvPr id="83" name="Rectangle 82">
              <a:extLst>
                <a:ext uri="{FF2B5EF4-FFF2-40B4-BE49-F238E27FC236}">
                  <a16:creationId xmlns:a16="http://schemas.microsoft.com/office/drawing/2014/main" id="{314B5636-90D7-4335-B04A-81F7D3E4EE05}"/>
                </a:ext>
              </a:extLst>
            </p:cNvPr>
            <p:cNvSpPr/>
            <p:nvPr/>
          </p:nvSpPr>
          <p:spPr>
            <a:xfrm>
              <a:off x="6008490" y="3639797"/>
              <a:ext cx="1188720" cy="548640"/>
            </a:xfrm>
            <a:prstGeom prst="rect">
              <a:avLst/>
            </a:prstGeom>
            <a:solidFill>
              <a:srgbClr val="DEEBF7"/>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Objective</a:t>
              </a:r>
            </a:p>
            <a:p>
              <a:pPr algn="ctr"/>
              <a:r>
                <a:rPr lang="en-US" sz="1200" dirty="0">
                  <a:solidFill>
                    <a:schemeClr val="tx1"/>
                  </a:solidFill>
                  <a:latin typeface="Arial" panose="020B0604020202020204" pitchFamily="34" charset="0"/>
                  <a:cs typeface="Arial" panose="020B0604020202020204" pitchFamily="34" charset="0"/>
                </a:rPr>
                <a:t>(11)</a:t>
              </a:r>
            </a:p>
          </p:txBody>
        </p:sp>
        <p:sp>
          <p:nvSpPr>
            <p:cNvPr id="84" name="Rectangle 83">
              <a:extLst>
                <a:ext uri="{FF2B5EF4-FFF2-40B4-BE49-F238E27FC236}">
                  <a16:creationId xmlns:a16="http://schemas.microsoft.com/office/drawing/2014/main" id="{3BD597FD-2A00-4FB4-8232-305F0753091B}"/>
                </a:ext>
              </a:extLst>
            </p:cNvPr>
            <p:cNvSpPr/>
            <p:nvPr/>
          </p:nvSpPr>
          <p:spPr>
            <a:xfrm>
              <a:off x="7306432" y="3633198"/>
              <a:ext cx="1188720" cy="548640"/>
            </a:xfrm>
            <a:prstGeom prst="rect">
              <a:avLst/>
            </a:prstGeom>
            <a:solidFill>
              <a:srgbClr val="DEEBF7"/>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Objective</a:t>
              </a:r>
            </a:p>
            <a:p>
              <a:pPr algn="ctr"/>
              <a:r>
                <a:rPr lang="en-US" sz="1200" dirty="0">
                  <a:solidFill>
                    <a:schemeClr val="tx1"/>
                  </a:solidFill>
                  <a:latin typeface="Arial" panose="020B0604020202020204" pitchFamily="34" charset="0"/>
                  <a:cs typeface="Arial" panose="020B0604020202020204" pitchFamily="34" charset="0"/>
                </a:rPr>
                <a:t>(12)</a:t>
              </a:r>
            </a:p>
          </p:txBody>
        </p:sp>
        <p:sp>
          <p:nvSpPr>
            <p:cNvPr id="91" name="Rectangle 90">
              <a:extLst>
                <a:ext uri="{FF2B5EF4-FFF2-40B4-BE49-F238E27FC236}">
                  <a16:creationId xmlns:a16="http://schemas.microsoft.com/office/drawing/2014/main" id="{6FC5FC81-EA09-4E02-A982-D58DD7FF9413}"/>
                </a:ext>
              </a:extLst>
            </p:cNvPr>
            <p:cNvSpPr/>
            <p:nvPr/>
          </p:nvSpPr>
          <p:spPr>
            <a:xfrm>
              <a:off x="8598101" y="3632894"/>
              <a:ext cx="1188720" cy="548640"/>
            </a:xfrm>
            <a:prstGeom prst="rect">
              <a:avLst/>
            </a:prstGeom>
            <a:solidFill>
              <a:srgbClr val="DEEBF7"/>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Objective</a:t>
              </a:r>
            </a:p>
            <a:p>
              <a:pPr algn="ctr"/>
              <a:r>
                <a:rPr lang="en-US" sz="1200" dirty="0">
                  <a:solidFill>
                    <a:schemeClr val="tx1"/>
                  </a:solidFill>
                  <a:latin typeface="Arial" panose="020B0604020202020204" pitchFamily="34" charset="0"/>
                  <a:cs typeface="Arial" panose="020B0604020202020204" pitchFamily="34" charset="0"/>
                </a:rPr>
                <a:t>(13)</a:t>
              </a:r>
            </a:p>
          </p:txBody>
        </p:sp>
      </p:grpSp>
      <p:sp>
        <p:nvSpPr>
          <p:cNvPr id="2" name="Slide Number Placeholder 1">
            <a:extLst>
              <a:ext uri="{FF2B5EF4-FFF2-40B4-BE49-F238E27FC236}">
                <a16:creationId xmlns:a16="http://schemas.microsoft.com/office/drawing/2014/main" id="{E3E9CD62-0E4C-421B-AC67-1C7085F6A3A3}"/>
              </a:ext>
            </a:extLst>
          </p:cNvPr>
          <p:cNvSpPr>
            <a:spLocks noGrp="1"/>
          </p:cNvSpPr>
          <p:nvPr>
            <p:ph type="sldNum" sz="quarter" idx="16"/>
          </p:nvPr>
        </p:nvSpPr>
        <p:spPr/>
        <p:txBody>
          <a:bodyPr/>
          <a:lstStyle/>
          <a:p>
            <a:fld id="{DE393ED9-3FAE-4C9F-B5CF-D8F31E5991EB}" type="slidenum">
              <a:rPr lang="en-US" smtClean="0"/>
              <a:pPr/>
              <a:t>27</a:t>
            </a:fld>
            <a:endParaRPr lang="en-US" dirty="0"/>
          </a:p>
        </p:txBody>
      </p:sp>
    </p:spTree>
    <p:extLst>
      <p:ext uri="{BB962C8B-B14F-4D97-AF65-F5344CB8AC3E}">
        <p14:creationId xmlns:p14="http://schemas.microsoft.com/office/powerpoint/2010/main" val="2846085919"/>
      </p:ext>
    </p:extLst>
  </p:cSld>
  <p:clrMapOvr>
    <a:masterClrMapping/>
  </p:clrMapOvr>
  <p:transition>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Rectangle 35">
            <a:extLst>
              <a:ext uri="{FF2B5EF4-FFF2-40B4-BE49-F238E27FC236}">
                <a16:creationId xmlns:a16="http://schemas.microsoft.com/office/drawing/2014/main" id="{D2C0808B-8551-4DF1-A05A-02B99AD20C0C}"/>
              </a:ext>
            </a:extLst>
          </p:cNvPr>
          <p:cNvSpPr/>
          <p:nvPr/>
        </p:nvSpPr>
        <p:spPr>
          <a:xfrm>
            <a:off x="8152515" y="1562100"/>
            <a:ext cx="3581578" cy="4591050"/>
          </a:xfrm>
          <a:prstGeom prst="rect">
            <a:avLst/>
          </a:prstGeom>
          <a:solidFill>
            <a:schemeClr val="bg1"/>
          </a:solidFill>
          <a:ln w="28575">
            <a:solidFill>
              <a:schemeClr val="bg2">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BA9F2A20-5D9A-4DF6-AC62-115371C57992}"/>
              </a:ext>
            </a:extLst>
          </p:cNvPr>
          <p:cNvSpPr/>
          <p:nvPr/>
        </p:nvSpPr>
        <p:spPr>
          <a:xfrm>
            <a:off x="4297021" y="1552574"/>
            <a:ext cx="3703272" cy="4600576"/>
          </a:xfrm>
          <a:prstGeom prst="rect">
            <a:avLst/>
          </a:prstGeom>
          <a:solidFill>
            <a:schemeClr val="bg1"/>
          </a:solidFill>
          <a:ln w="28575">
            <a:solidFill>
              <a:schemeClr val="accent4"/>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B583380A-0D27-4219-A5AC-482388B2DECA}"/>
              </a:ext>
            </a:extLst>
          </p:cNvPr>
          <p:cNvSpPr/>
          <p:nvPr/>
        </p:nvSpPr>
        <p:spPr>
          <a:xfrm>
            <a:off x="391072" y="1552574"/>
            <a:ext cx="3703271" cy="4600575"/>
          </a:xfrm>
          <a:prstGeom prst="rect">
            <a:avLst/>
          </a:prstGeom>
          <a:solidFill>
            <a:schemeClr val="bg1"/>
          </a:solidFill>
          <a:ln w="28575">
            <a:solidFill>
              <a:srgbClr val="00206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extBox 41">
            <a:extLst>
              <a:ext uri="{FF2B5EF4-FFF2-40B4-BE49-F238E27FC236}">
                <a16:creationId xmlns:a16="http://schemas.microsoft.com/office/drawing/2014/main" id="{8D751ECA-FBB0-4526-AAFE-ED037C2B52CA}"/>
              </a:ext>
            </a:extLst>
          </p:cNvPr>
          <p:cNvSpPr txBox="1"/>
          <p:nvPr/>
        </p:nvSpPr>
        <p:spPr>
          <a:xfrm>
            <a:off x="724782" y="4448556"/>
            <a:ext cx="3035851"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Posting Level (</a:t>
            </a:r>
            <a:r>
              <a:rPr lang="en-US" sz="1400" b="1" i="1" dirty="0">
                <a:solidFill>
                  <a:srgbClr val="002060"/>
                </a:solidFill>
                <a:latin typeface="Arial" panose="020B0604020202020204" pitchFamily="34" charset="0"/>
                <a:cs typeface="Arial" panose="020B0604020202020204" pitchFamily="34" charset="0"/>
              </a:rPr>
              <a:t>Appropriation)</a:t>
            </a:r>
            <a:endParaRPr lang="en-US" sz="1400" b="1" dirty="0">
              <a:solidFill>
                <a:srgbClr val="002060"/>
              </a:solidFill>
              <a:latin typeface="Arial" panose="020B0604020202020204" pitchFamily="34" charset="0"/>
              <a:cs typeface="Arial" panose="020B0604020202020204" pitchFamily="34" charset="0"/>
            </a:endParaRPr>
          </a:p>
          <a:p>
            <a:endParaRPr lang="en-US" sz="1400" dirty="0">
              <a:latin typeface="Arial" panose="020B0604020202020204" pitchFamily="34" charset="0"/>
              <a:cs typeface="Arial" panose="020B0604020202020204" pitchFamily="34" charset="0"/>
            </a:endParaRPr>
          </a:p>
        </p:txBody>
      </p:sp>
      <p:grpSp>
        <p:nvGrpSpPr>
          <p:cNvPr id="8" name="Group 7">
            <a:extLst>
              <a:ext uri="{FF2B5EF4-FFF2-40B4-BE49-F238E27FC236}">
                <a16:creationId xmlns:a16="http://schemas.microsoft.com/office/drawing/2014/main" id="{CA3B3EAC-D4D3-4BA1-9784-D8C2AE76ED45}"/>
              </a:ext>
            </a:extLst>
          </p:cNvPr>
          <p:cNvGrpSpPr/>
          <p:nvPr/>
        </p:nvGrpSpPr>
        <p:grpSpPr>
          <a:xfrm>
            <a:off x="1133151" y="4769374"/>
            <a:ext cx="2219113" cy="559532"/>
            <a:chOff x="1474132" y="4508389"/>
            <a:chExt cx="2219113" cy="559532"/>
          </a:xfrm>
        </p:grpSpPr>
        <p:sp>
          <p:nvSpPr>
            <p:cNvPr id="45" name="Rectangle 44">
              <a:extLst>
                <a:ext uri="{FF2B5EF4-FFF2-40B4-BE49-F238E27FC236}">
                  <a16:creationId xmlns:a16="http://schemas.microsoft.com/office/drawing/2014/main" id="{20DCB9D4-27DE-48C6-9423-9EC361992A73}"/>
                </a:ext>
              </a:extLst>
            </p:cNvPr>
            <p:cNvSpPr/>
            <p:nvPr/>
          </p:nvSpPr>
          <p:spPr>
            <a:xfrm>
              <a:off x="1474132" y="4508389"/>
              <a:ext cx="946921" cy="559532"/>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50" dirty="0">
                  <a:latin typeface="Arial" panose="020B0604020202020204" pitchFamily="34" charset="0"/>
                  <a:cs typeface="Arial" panose="020B0604020202020204" pitchFamily="34" charset="0"/>
                </a:rPr>
                <a:t>CDAA</a:t>
              </a:r>
            </a:p>
          </p:txBody>
        </p:sp>
        <p:sp>
          <p:nvSpPr>
            <p:cNvPr id="46" name="Rectangle 45">
              <a:extLst>
                <a:ext uri="{FF2B5EF4-FFF2-40B4-BE49-F238E27FC236}">
                  <a16:creationId xmlns:a16="http://schemas.microsoft.com/office/drawing/2014/main" id="{6D49F331-8C48-4232-9460-0CFBD0B83C00}"/>
                </a:ext>
              </a:extLst>
            </p:cNvPr>
            <p:cNvSpPr/>
            <p:nvPr/>
          </p:nvSpPr>
          <p:spPr>
            <a:xfrm>
              <a:off x="2746324" y="4508389"/>
              <a:ext cx="946921" cy="559532"/>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50" dirty="0">
                  <a:latin typeface="Arial" panose="020B0604020202020204" pitchFamily="34" charset="0"/>
                  <a:cs typeface="Arial" panose="020B0604020202020204" pitchFamily="34" charset="0"/>
                </a:rPr>
                <a:t>CDAD</a:t>
              </a:r>
            </a:p>
          </p:txBody>
        </p:sp>
      </p:grpSp>
      <p:sp>
        <p:nvSpPr>
          <p:cNvPr id="84" name="TextBox 83">
            <a:extLst>
              <a:ext uri="{FF2B5EF4-FFF2-40B4-BE49-F238E27FC236}">
                <a16:creationId xmlns:a16="http://schemas.microsoft.com/office/drawing/2014/main" id="{32092A97-A754-4A42-A40F-A622E24ABD86}"/>
              </a:ext>
            </a:extLst>
          </p:cNvPr>
          <p:cNvSpPr txBox="1"/>
          <p:nvPr/>
        </p:nvSpPr>
        <p:spPr>
          <a:xfrm>
            <a:off x="724782" y="1177671"/>
            <a:ext cx="3035851" cy="646331"/>
          </a:xfrm>
          <a:prstGeom prst="rect">
            <a:avLst/>
          </a:prstGeom>
          <a:noFill/>
        </p:spPr>
        <p:txBody>
          <a:bodyPr wrap="square" rtlCol="0">
            <a:spAutoFit/>
          </a:bodyPr>
          <a:lstStyle/>
          <a:p>
            <a:pPr algn="ctr"/>
            <a:r>
              <a:rPr lang="en-US" b="1" dirty="0">
                <a:solidFill>
                  <a:srgbClr val="002060"/>
                </a:solidFill>
                <a:latin typeface="Arial" panose="020B0604020202020204" pitchFamily="34" charset="0"/>
                <a:cs typeface="Arial" panose="020B0604020202020204" pitchFamily="34" charset="0"/>
              </a:rPr>
              <a:t>Dept. of Commerce</a:t>
            </a:r>
          </a:p>
          <a:p>
            <a:endParaRPr lang="en-US" dirty="0">
              <a:latin typeface="Arial" panose="020B0604020202020204" pitchFamily="34" charset="0"/>
              <a:cs typeface="Arial" panose="020B0604020202020204" pitchFamily="34" charset="0"/>
            </a:endParaRPr>
          </a:p>
        </p:txBody>
      </p:sp>
      <p:sp>
        <p:nvSpPr>
          <p:cNvPr id="93" name="TextBox 92">
            <a:extLst>
              <a:ext uri="{FF2B5EF4-FFF2-40B4-BE49-F238E27FC236}">
                <a16:creationId xmlns:a16="http://schemas.microsoft.com/office/drawing/2014/main" id="{F7A0FA38-54E4-4FD6-829D-59D6012E13BE}"/>
              </a:ext>
            </a:extLst>
          </p:cNvPr>
          <p:cNvSpPr txBox="1"/>
          <p:nvPr/>
        </p:nvSpPr>
        <p:spPr>
          <a:xfrm>
            <a:off x="724782" y="1632966"/>
            <a:ext cx="3035851"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1 </a:t>
            </a:r>
            <a:r>
              <a:rPr lang="en-US" sz="1400" b="1" i="1" dirty="0">
                <a:solidFill>
                  <a:srgbClr val="002060"/>
                </a:solidFill>
                <a:latin typeface="Arial" panose="020B0604020202020204" pitchFamily="34" charset="0"/>
                <a:cs typeface="Arial" panose="020B0604020202020204" pitchFamily="34" charset="0"/>
              </a:rPr>
              <a:t>(State Goal)</a:t>
            </a:r>
          </a:p>
          <a:p>
            <a:endParaRPr lang="en-US" sz="1400" dirty="0">
              <a:latin typeface="Arial" panose="020B0604020202020204" pitchFamily="34" charset="0"/>
              <a:cs typeface="Arial" panose="020B0604020202020204" pitchFamily="34" charset="0"/>
            </a:endParaRPr>
          </a:p>
        </p:txBody>
      </p:sp>
      <p:sp>
        <p:nvSpPr>
          <p:cNvPr id="94" name="Rectangle 93">
            <a:extLst>
              <a:ext uri="{FF2B5EF4-FFF2-40B4-BE49-F238E27FC236}">
                <a16:creationId xmlns:a16="http://schemas.microsoft.com/office/drawing/2014/main" id="{84CCF3CA-3285-431F-8818-5EF4D689C140}"/>
              </a:ext>
            </a:extLst>
          </p:cNvPr>
          <p:cNvSpPr/>
          <p:nvPr/>
        </p:nvSpPr>
        <p:spPr>
          <a:xfrm>
            <a:off x="1688871" y="2003560"/>
            <a:ext cx="1069043" cy="559532"/>
          </a:xfrm>
          <a:prstGeom prst="rect">
            <a:avLst/>
          </a:prstGeom>
          <a:solidFill>
            <a:schemeClr val="accent5">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50" dirty="0">
                <a:solidFill>
                  <a:schemeClr val="tx1"/>
                </a:solidFill>
                <a:latin typeface="Arial" panose="020B0604020202020204" pitchFamily="34" charset="0"/>
                <a:cs typeface="Arial" panose="020B0604020202020204" pitchFamily="34" charset="0"/>
              </a:rPr>
              <a:t>Economic Development</a:t>
            </a:r>
          </a:p>
          <a:p>
            <a:pPr algn="ctr"/>
            <a:r>
              <a:rPr lang="en-US" sz="1150" dirty="0">
                <a:solidFill>
                  <a:schemeClr val="tx1"/>
                </a:solidFill>
                <a:latin typeface="Arial" panose="020B0604020202020204" pitchFamily="34" charset="0"/>
                <a:cs typeface="Arial" panose="020B0604020202020204" pitchFamily="34" charset="0"/>
              </a:rPr>
              <a:t>(50)</a:t>
            </a:r>
          </a:p>
        </p:txBody>
      </p:sp>
      <p:sp>
        <p:nvSpPr>
          <p:cNvPr id="41" name="TextBox 40">
            <a:extLst>
              <a:ext uri="{FF2B5EF4-FFF2-40B4-BE49-F238E27FC236}">
                <a16:creationId xmlns:a16="http://schemas.microsoft.com/office/drawing/2014/main" id="{ABDDF13E-2530-445E-83D1-1B73CC5D9267}"/>
              </a:ext>
            </a:extLst>
          </p:cNvPr>
          <p:cNvSpPr txBox="1"/>
          <p:nvPr/>
        </p:nvSpPr>
        <p:spPr>
          <a:xfrm>
            <a:off x="4587627" y="4442679"/>
            <a:ext cx="3035851"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Posting Level (</a:t>
            </a:r>
            <a:r>
              <a:rPr lang="en-US" sz="1400" b="1" i="1" dirty="0">
                <a:solidFill>
                  <a:srgbClr val="002060"/>
                </a:solidFill>
                <a:latin typeface="Arial" panose="020B0604020202020204" pitchFamily="34" charset="0"/>
                <a:cs typeface="Arial" panose="020B0604020202020204" pitchFamily="34" charset="0"/>
              </a:rPr>
              <a:t>Appropriation)</a:t>
            </a:r>
            <a:endParaRPr lang="en-US" sz="1400" b="1" dirty="0">
              <a:solidFill>
                <a:srgbClr val="002060"/>
              </a:solidFill>
              <a:latin typeface="Arial" panose="020B0604020202020204" pitchFamily="34" charset="0"/>
              <a:cs typeface="Arial" panose="020B0604020202020204" pitchFamily="34" charset="0"/>
            </a:endParaRPr>
          </a:p>
          <a:p>
            <a:endParaRPr lang="en-US" sz="1400" dirty="0">
              <a:latin typeface="Arial" panose="020B0604020202020204" pitchFamily="34" charset="0"/>
              <a:cs typeface="Arial" panose="020B0604020202020204" pitchFamily="34" charset="0"/>
            </a:endParaRPr>
          </a:p>
        </p:txBody>
      </p:sp>
      <p:sp>
        <p:nvSpPr>
          <p:cNvPr id="47" name="Rectangle 46">
            <a:extLst>
              <a:ext uri="{FF2B5EF4-FFF2-40B4-BE49-F238E27FC236}">
                <a16:creationId xmlns:a16="http://schemas.microsoft.com/office/drawing/2014/main" id="{52C4B962-C1A4-451E-87FF-24C137B8131A}"/>
              </a:ext>
            </a:extLst>
          </p:cNvPr>
          <p:cNvSpPr/>
          <p:nvPr/>
        </p:nvSpPr>
        <p:spPr>
          <a:xfrm>
            <a:off x="4515637" y="4763619"/>
            <a:ext cx="946921" cy="559532"/>
          </a:xfrm>
          <a:prstGeom prst="rect">
            <a:avLst/>
          </a:prstGeom>
          <a:solidFill>
            <a:schemeClr val="accent4"/>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50" dirty="0">
                <a:solidFill>
                  <a:schemeClr val="tx1"/>
                </a:solidFill>
                <a:latin typeface="Arial" panose="020B0604020202020204" pitchFamily="34" charset="0"/>
                <a:cs typeface="Arial" panose="020B0604020202020204" pitchFamily="34" charset="0"/>
              </a:rPr>
              <a:t>EMUI</a:t>
            </a:r>
          </a:p>
        </p:txBody>
      </p:sp>
      <p:sp>
        <p:nvSpPr>
          <p:cNvPr id="48" name="Rectangle 47">
            <a:extLst>
              <a:ext uri="{FF2B5EF4-FFF2-40B4-BE49-F238E27FC236}">
                <a16:creationId xmlns:a16="http://schemas.microsoft.com/office/drawing/2014/main" id="{F8EE654D-DBAB-45A6-B314-4D1F533B5837}"/>
              </a:ext>
            </a:extLst>
          </p:cNvPr>
          <p:cNvSpPr/>
          <p:nvPr/>
        </p:nvSpPr>
        <p:spPr>
          <a:xfrm>
            <a:off x="5672814" y="4763619"/>
            <a:ext cx="946921" cy="559532"/>
          </a:xfrm>
          <a:prstGeom prst="rect">
            <a:avLst/>
          </a:prstGeom>
          <a:solidFill>
            <a:schemeClr val="accent4"/>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50" dirty="0">
                <a:solidFill>
                  <a:schemeClr val="tx1"/>
                </a:solidFill>
                <a:latin typeface="Arial" panose="020B0604020202020204" pitchFamily="34" charset="0"/>
                <a:cs typeface="Arial" panose="020B0604020202020204" pitchFamily="34" charset="0"/>
              </a:rPr>
              <a:t>EMLO</a:t>
            </a:r>
          </a:p>
        </p:txBody>
      </p:sp>
      <p:sp>
        <p:nvSpPr>
          <p:cNvPr id="49" name="Rectangle 48">
            <a:extLst>
              <a:ext uri="{FF2B5EF4-FFF2-40B4-BE49-F238E27FC236}">
                <a16:creationId xmlns:a16="http://schemas.microsoft.com/office/drawing/2014/main" id="{A772503A-C82E-4774-B87E-1EECD268204E}"/>
              </a:ext>
            </a:extLst>
          </p:cNvPr>
          <p:cNvSpPr/>
          <p:nvPr/>
        </p:nvSpPr>
        <p:spPr>
          <a:xfrm>
            <a:off x="6829991" y="4763619"/>
            <a:ext cx="946921" cy="559532"/>
          </a:xfrm>
          <a:prstGeom prst="rect">
            <a:avLst/>
          </a:prstGeom>
          <a:solidFill>
            <a:schemeClr val="accent4"/>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50" dirty="0">
                <a:solidFill>
                  <a:schemeClr val="tx1"/>
                </a:solidFill>
                <a:latin typeface="Arial" panose="020B0604020202020204" pitchFamily="34" charset="0"/>
                <a:cs typeface="Arial" panose="020B0604020202020204" pitchFamily="34" charset="0"/>
              </a:rPr>
              <a:t>EMAD</a:t>
            </a:r>
          </a:p>
        </p:txBody>
      </p:sp>
      <p:sp>
        <p:nvSpPr>
          <p:cNvPr id="81" name="Rectangle 80">
            <a:extLst>
              <a:ext uri="{FF2B5EF4-FFF2-40B4-BE49-F238E27FC236}">
                <a16:creationId xmlns:a16="http://schemas.microsoft.com/office/drawing/2014/main" id="{4BDD06F1-9FFB-4A74-8C6C-6416E8E16C2C}"/>
              </a:ext>
            </a:extLst>
          </p:cNvPr>
          <p:cNvSpPr/>
          <p:nvPr/>
        </p:nvSpPr>
        <p:spPr>
          <a:xfrm>
            <a:off x="4520402" y="5503091"/>
            <a:ext cx="946921" cy="559532"/>
          </a:xfrm>
          <a:prstGeom prst="rect">
            <a:avLst/>
          </a:prstGeom>
          <a:solidFill>
            <a:schemeClr val="accent4"/>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50" dirty="0">
                <a:solidFill>
                  <a:schemeClr val="tx1"/>
                </a:solidFill>
                <a:latin typeface="Arial" panose="020B0604020202020204" pitchFamily="34" charset="0"/>
                <a:cs typeface="Arial" panose="020B0604020202020204" pitchFamily="34" charset="0"/>
              </a:rPr>
              <a:t>EMAR</a:t>
            </a:r>
          </a:p>
        </p:txBody>
      </p:sp>
      <p:sp>
        <p:nvSpPr>
          <p:cNvPr id="82" name="Rectangle 81">
            <a:extLst>
              <a:ext uri="{FF2B5EF4-FFF2-40B4-BE49-F238E27FC236}">
                <a16:creationId xmlns:a16="http://schemas.microsoft.com/office/drawing/2014/main" id="{94300FCC-B119-40EA-ABC3-5EEB3AC88414}"/>
              </a:ext>
            </a:extLst>
          </p:cNvPr>
          <p:cNvSpPr/>
          <p:nvPr/>
        </p:nvSpPr>
        <p:spPr>
          <a:xfrm>
            <a:off x="5677579" y="5503091"/>
            <a:ext cx="946921" cy="559532"/>
          </a:xfrm>
          <a:prstGeom prst="rect">
            <a:avLst/>
          </a:prstGeom>
          <a:solidFill>
            <a:schemeClr val="accent4"/>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50" dirty="0">
                <a:solidFill>
                  <a:schemeClr val="tx1"/>
                </a:solidFill>
                <a:latin typeface="Arial" panose="020B0604020202020204" pitchFamily="34" charset="0"/>
                <a:cs typeface="Arial" panose="020B0604020202020204" pitchFamily="34" charset="0"/>
              </a:rPr>
              <a:t>EMAJ</a:t>
            </a:r>
          </a:p>
        </p:txBody>
      </p:sp>
      <p:sp>
        <p:nvSpPr>
          <p:cNvPr id="83" name="Rectangle 82">
            <a:extLst>
              <a:ext uri="{FF2B5EF4-FFF2-40B4-BE49-F238E27FC236}">
                <a16:creationId xmlns:a16="http://schemas.microsoft.com/office/drawing/2014/main" id="{1ED7B97C-55C8-425A-9D22-9DC50EA053BC}"/>
              </a:ext>
            </a:extLst>
          </p:cNvPr>
          <p:cNvSpPr/>
          <p:nvPr/>
        </p:nvSpPr>
        <p:spPr>
          <a:xfrm>
            <a:off x="6834756" y="5505242"/>
            <a:ext cx="946921" cy="559532"/>
          </a:xfrm>
          <a:prstGeom prst="rect">
            <a:avLst/>
          </a:prstGeom>
          <a:solidFill>
            <a:schemeClr val="accent4"/>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50" dirty="0">
                <a:solidFill>
                  <a:schemeClr val="tx1"/>
                </a:solidFill>
                <a:latin typeface="Arial" panose="020B0604020202020204" pitchFamily="34" charset="0"/>
                <a:cs typeface="Arial" panose="020B0604020202020204" pitchFamily="34" charset="0"/>
              </a:rPr>
              <a:t>EMAB</a:t>
            </a:r>
          </a:p>
        </p:txBody>
      </p:sp>
      <p:sp>
        <p:nvSpPr>
          <p:cNvPr id="92" name="TextBox 91">
            <a:extLst>
              <a:ext uri="{FF2B5EF4-FFF2-40B4-BE49-F238E27FC236}">
                <a16:creationId xmlns:a16="http://schemas.microsoft.com/office/drawing/2014/main" id="{E54263ED-9F63-4B4D-B640-7077D4E52033}"/>
              </a:ext>
            </a:extLst>
          </p:cNvPr>
          <p:cNvSpPr txBox="1"/>
          <p:nvPr/>
        </p:nvSpPr>
        <p:spPr>
          <a:xfrm>
            <a:off x="4541496" y="1174775"/>
            <a:ext cx="3035851" cy="646331"/>
          </a:xfrm>
          <a:prstGeom prst="rect">
            <a:avLst/>
          </a:prstGeom>
          <a:noFill/>
        </p:spPr>
        <p:txBody>
          <a:bodyPr wrap="square" rtlCol="0">
            <a:spAutoFit/>
          </a:bodyPr>
          <a:lstStyle/>
          <a:p>
            <a:pPr algn="ctr"/>
            <a:r>
              <a:rPr lang="en-US" b="1" dirty="0">
                <a:solidFill>
                  <a:srgbClr val="002060"/>
                </a:solidFill>
                <a:latin typeface="Arial" panose="020B0604020202020204" pitchFamily="34" charset="0"/>
                <a:cs typeface="Arial" panose="020B0604020202020204" pitchFamily="34" charset="0"/>
              </a:rPr>
              <a:t>Dept. of Labor</a:t>
            </a:r>
          </a:p>
          <a:p>
            <a:endParaRPr lang="en-US" dirty="0">
              <a:latin typeface="Arial" panose="020B0604020202020204" pitchFamily="34" charset="0"/>
              <a:cs typeface="Arial" panose="020B0604020202020204" pitchFamily="34" charset="0"/>
            </a:endParaRPr>
          </a:p>
        </p:txBody>
      </p:sp>
      <p:sp>
        <p:nvSpPr>
          <p:cNvPr id="98" name="TextBox 97">
            <a:extLst>
              <a:ext uri="{FF2B5EF4-FFF2-40B4-BE49-F238E27FC236}">
                <a16:creationId xmlns:a16="http://schemas.microsoft.com/office/drawing/2014/main" id="{70380479-05F6-4A23-812F-E35971320A1F}"/>
              </a:ext>
            </a:extLst>
          </p:cNvPr>
          <p:cNvSpPr txBox="1"/>
          <p:nvPr/>
        </p:nvSpPr>
        <p:spPr>
          <a:xfrm>
            <a:off x="4611317" y="1632966"/>
            <a:ext cx="3035851"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1 </a:t>
            </a:r>
            <a:r>
              <a:rPr lang="en-US" sz="1400" b="1" i="1" dirty="0">
                <a:solidFill>
                  <a:srgbClr val="002060"/>
                </a:solidFill>
                <a:latin typeface="Arial" panose="020B0604020202020204" pitchFamily="34" charset="0"/>
                <a:cs typeface="Arial" panose="020B0604020202020204" pitchFamily="34" charset="0"/>
              </a:rPr>
              <a:t>(State Goal)</a:t>
            </a:r>
          </a:p>
          <a:p>
            <a:endParaRPr lang="en-US" sz="1400" dirty="0">
              <a:latin typeface="Arial" panose="020B0604020202020204" pitchFamily="34" charset="0"/>
              <a:cs typeface="Arial" panose="020B0604020202020204" pitchFamily="34" charset="0"/>
            </a:endParaRPr>
          </a:p>
        </p:txBody>
      </p:sp>
      <p:sp>
        <p:nvSpPr>
          <p:cNvPr id="99" name="Rectangle 98">
            <a:extLst>
              <a:ext uri="{FF2B5EF4-FFF2-40B4-BE49-F238E27FC236}">
                <a16:creationId xmlns:a16="http://schemas.microsoft.com/office/drawing/2014/main" id="{4A895326-AEC3-49A2-920B-15DF9C7C9E82}"/>
              </a:ext>
            </a:extLst>
          </p:cNvPr>
          <p:cNvSpPr/>
          <p:nvPr/>
        </p:nvSpPr>
        <p:spPr>
          <a:xfrm>
            <a:off x="5462558" y="2003560"/>
            <a:ext cx="1353522" cy="559532"/>
          </a:xfrm>
          <a:prstGeom prst="rect">
            <a:avLst/>
          </a:prstGeom>
          <a:solidFill>
            <a:schemeClr val="accent4">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50" dirty="0">
                <a:solidFill>
                  <a:schemeClr val="tx1"/>
                </a:solidFill>
                <a:latin typeface="Arial" panose="020B0604020202020204" pitchFamily="34" charset="0"/>
                <a:cs typeface="Arial" panose="020B0604020202020204" pitchFamily="34" charset="0"/>
              </a:rPr>
              <a:t>Economic Development</a:t>
            </a:r>
          </a:p>
          <a:p>
            <a:pPr algn="ctr"/>
            <a:r>
              <a:rPr lang="en-US" sz="1150" dirty="0">
                <a:solidFill>
                  <a:schemeClr val="tx1"/>
                </a:solidFill>
                <a:latin typeface="Arial" panose="020B0604020202020204" pitchFamily="34" charset="0"/>
                <a:cs typeface="Arial" panose="020B0604020202020204" pitchFamily="34" charset="0"/>
              </a:rPr>
              <a:t>(50)</a:t>
            </a:r>
          </a:p>
        </p:txBody>
      </p:sp>
      <p:sp>
        <p:nvSpPr>
          <p:cNvPr id="43" name="TextBox 42">
            <a:extLst>
              <a:ext uri="{FF2B5EF4-FFF2-40B4-BE49-F238E27FC236}">
                <a16:creationId xmlns:a16="http://schemas.microsoft.com/office/drawing/2014/main" id="{70A53B81-E710-4D99-ADAC-0F91EA96EEC3}"/>
              </a:ext>
            </a:extLst>
          </p:cNvPr>
          <p:cNvSpPr txBox="1"/>
          <p:nvPr/>
        </p:nvSpPr>
        <p:spPr>
          <a:xfrm>
            <a:off x="8364718" y="4445660"/>
            <a:ext cx="3035851"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Posting Level (</a:t>
            </a:r>
            <a:r>
              <a:rPr lang="en-US" sz="1400" b="1" i="1" dirty="0">
                <a:solidFill>
                  <a:srgbClr val="002060"/>
                </a:solidFill>
                <a:latin typeface="Arial" panose="020B0604020202020204" pitchFamily="34" charset="0"/>
                <a:cs typeface="Arial" panose="020B0604020202020204" pitchFamily="34" charset="0"/>
              </a:rPr>
              <a:t>Appropriation)</a:t>
            </a:r>
            <a:endParaRPr lang="en-US" sz="1400" b="1" dirty="0">
              <a:solidFill>
                <a:srgbClr val="002060"/>
              </a:solidFill>
              <a:latin typeface="Arial" panose="020B0604020202020204" pitchFamily="34" charset="0"/>
              <a:cs typeface="Arial" panose="020B0604020202020204" pitchFamily="34" charset="0"/>
            </a:endParaRPr>
          </a:p>
          <a:p>
            <a:endParaRPr lang="en-US" sz="1400" dirty="0">
              <a:latin typeface="Arial" panose="020B0604020202020204" pitchFamily="34" charset="0"/>
              <a:cs typeface="Arial" panose="020B0604020202020204" pitchFamily="34" charset="0"/>
            </a:endParaRPr>
          </a:p>
        </p:txBody>
      </p:sp>
      <p:sp>
        <p:nvSpPr>
          <p:cNvPr id="91" name="TextBox 90">
            <a:extLst>
              <a:ext uri="{FF2B5EF4-FFF2-40B4-BE49-F238E27FC236}">
                <a16:creationId xmlns:a16="http://schemas.microsoft.com/office/drawing/2014/main" id="{7DE9DC92-683D-455E-B130-A45BCC654063}"/>
              </a:ext>
            </a:extLst>
          </p:cNvPr>
          <p:cNvSpPr txBox="1"/>
          <p:nvPr/>
        </p:nvSpPr>
        <p:spPr>
          <a:xfrm>
            <a:off x="8355193" y="1174775"/>
            <a:ext cx="3035851" cy="646331"/>
          </a:xfrm>
          <a:prstGeom prst="rect">
            <a:avLst/>
          </a:prstGeom>
          <a:noFill/>
        </p:spPr>
        <p:txBody>
          <a:bodyPr wrap="square" rtlCol="0">
            <a:spAutoFit/>
          </a:bodyPr>
          <a:lstStyle/>
          <a:p>
            <a:pPr algn="ctr"/>
            <a:r>
              <a:rPr lang="en-US" b="1" dirty="0">
                <a:solidFill>
                  <a:srgbClr val="002060"/>
                </a:solidFill>
                <a:latin typeface="Arial" panose="020B0604020202020204" pitchFamily="34" charset="0"/>
                <a:cs typeface="Arial" panose="020B0604020202020204" pitchFamily="34" charset="0"/>
              </a:rPr>
              <a:t>Dept. of H&amp;W</a:t>
            </a:r>
          </a:p>
          <a:p>
            <a:endParaRPr lang="en-US" dirty="0">
              <a:latin typeface="Arial" panose="020B0604020202020204" pitchFamily="34" charset="0"/>
              <a:cs typeface="Arial" panose="020B0604020202020204" pitchFamily="34" charset="0"/>
            </a:endParaRPr>
          </a:p>
        </p:txBody>
      </p:sp>
      <p:sp>
        <p:nvSpPr>
          <p:cNvPr id="96" name="TextBox 95">
            <a:extLst>
              <a:ext uri="{FF2B5EF4-FFF2-40B4-BE49-F238E27FC236}">
                <a16:creationId xmlns:a16="http://schemas.microsoft.com/office/drawing/2014/main" id="{710A8E76-AF8D-4CD1-9E3F-37BA86D8A790}"/>
              </a:ext>
            </a:extLst>
          </p:cNvPr>
          <p:cNvSpPr txBox="1"/>
          <p:nvPr/>
        </p:nvSpPr>
        <p:spPr>
          <a:xfrm>
            <a:off x="8377389" y="1642491"/>
            <a:ext cx="3035851"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1 </a:t>
            </a:r>
            <a:r>
              <a:rPr lang="en-US" sz="1400" b="1" i="1" dirty="0">
                <a:solidFill>
                  <a:srgbClr val="002060"/>
                </a:solidFill>
                <a:latin typeface="Arial" panose="020B0604020202020204" pitchFamily="34" charset="0"/>
                <a:cs typeface="Arial" panose="020B0604020202020204" pitchFamily="34" charset="0"/>
              </a:rPr>
              <a:t>(State Goal)</a:t>
            </a:r>
          </a:p>
          <a:p>
            <a:endParaRPr lang="en-US" sz="1400" dirty="0">
              <a:latin typeface="Arial" panose="020B0604020202020204" pitchFamily="34" charset="0"/>
              <a:cs typeface="Arial" panose="020B0604020202020204" pitchFamily="34" charset="0"/>
            </a:endParaRPr>
          </a:p>
        </p:txBody>
      </p:sp>
      <p:sp>
        <p:nvSpPr>
          <p:cNvPr id="97" name="Rectangle 96">
            <a:extLst>
              <a:ext uri="{FF2B5EF4-FFF2-40B4-BE49-F238E27FC236}">
                <a16:creationId xmlns:a16="http://schemas.microsoft.com/office/drawing/2014/main" id="{3B872847-02DB-4296-B212-3E748BD3F72E}"/>
              </a:ext>
            </a:extLst>
          </p:cNvPr>
          <p:cNvSpPr/>
          <p:nvPr/>
        </p:nvSpPr>
        <p:spPr>
          <a:xfrm>
            <a:off x="9284328" y="2005711"/>
            <a:ext cx="1283158" cy="559532"/>
          </a:xfrm>
          <a:prstGeom prst="rect">
            <a:avLst/>
          </a:prstGeom>
          <a:solidFill>
            <a:schemeClr val="bg2">
              <a:lumMod val="9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50" dirty="0">
                <a:solidFill>
                  <a:schemeClr val="tx1"/>
                </a:solidFill>
                <a:latin typeface="Arial" panose="020B0604020202020204" pitchFamily="34" charset="0"/>
                <a:cs typeface="Arial" panose="020B0604020202020204" pitchFamily="34" charset="0"/>
              </a:rPr>
              <a:t>Health &amp; Human Services</a:t>
            </a:r>
          </a:p>
          <a:p>
            <a:pPr algn="ctr"/>
            <a:r>
              <a:rPr lang="en-US" sz="1150" dirty="0">
                <a:solidFill>
                  <a:schemeClr val="tx1"/>
                </a:solidFill>
                <a:latin typeface="Arial" panose="020B0604020202020204" pitchFamily="34" charset="0"/>
                <a:cs typeface="Arial" panose="020B0604020202020204" pitchFamily="34" charset="0"/>
              </a:rPr>
              <a:t>(30)</a:t>
            </a:r>
          </a:p>
        </p:txBody>
      </p:sp>
      <p:sp>
        <p:nvSpPr>
          <p:cNvPr id="100" name="Rectangle 99">
            <a:extLst>
              <a:ext uri="{FF2B5EF4-FFF2-40B4-BE49-F238E27FC236}">
                <a16:creationId xmlns:a16="http://schemas.microsoft.com/office/drawing/2014/main" id="{459A9EE0-CE7E-4231-9603-D9DD2F56C1C6}"/>
              </a:ext>
            </a:extLst>
          </p:cNvPr>
          <p:cNvSpPr/>
          <p:nvPr/>
        </p:nvSpPr>
        <p:spPr>
          <a:xfrm>
            <a:off x="8310284" y="4765770"/>
            <a:ext cx="946921" cy="559532"/>
          </a:xfrm>
          <a:prstGeom prst="rect">
            <a:avLst/>
          </a:prstGeom>
          <a:solidFill>
            <a:schemeClr val="bg2">
              <a:lumMod val="5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50" dirty="0">
                <a:solidFill>
                  <a:schemeClr val="tx1"/>
                </a:solidFill>
                <a:latin typeface="Arial" panose="020B0604020202020204" pitchFamily="34" charset="0"/>
                <a:cs typeface="Arial" panose="020B0604020202020204" pitchFamily="34" charset="0"/>
              </a:rPr>
              <a:t>HWGB</a:t>
            </a:r>
          </a:p>
        </p:txBody>
      </p:sp>
      <p:sp>
        <p:nvSpPr>
          <p:cNvPr id="101" name="Rectangle 100">
            <a:extLst>
              <a:ext uri="{FF2B5EF4-FFF2-40B4-BE49-F238E27FC236}">
                <a16:creationId xmlns:a16="http://schemas.microsoft.com/office/drawing/2014/main" id="{2F94ACFE-4653-48AA-A249-EFDF1BF35296}"/>
              </a:ext>
            </a:extLst>
          </p:cNvPr>
          <p:cNvSpPr/>
          <p:nvPr/>
        </p:nvSpPr>
        <p:spPr>
          <a:xfrm>
            <a:off x="9472226" y="4762787"/>
            <a:ext cx="946921" cy="559532"/>
          </a:xfrm>
          <a:prstGeom prst="rect">
            <a:avLst/>
          </a:prstGeom>
          <a:solidFill>
            <a:schemeClr val="bg2">
              <a:lumMod val="5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50" dirty="0">
                <a:solidFill>
                  <a:schemeClr val="tx1"/>
                </a:solidFill>
                <a:latin typeface="Arial" panose="020B0604020202020204" pitchFamily="34" charset="0"/>
                <a:cs typeface="Arial" panose="020B0604020202020204" pitchFamily="34" charset="0"/>
              </a:rPr>
              <a:t>HWGC</a:t>
            </a:r>
          </a:p>
        </p:txBody>
      </p:sp>
      <p:sp>
        <p:nvSpPr>
          <p:cNvPr id="102" name="Rectangle 101">
            <a:extLst>
              <a:ext uri="{FF2B5EF4-FFF2-40B4-BE49-F238E27FC236}">
                <a16:creationId xmlns:a16="http://schemas.microsoft.com/office/drawing/2014/main" id="{47126B3C-382A-4B1C-8A38-F016477C0CD5}"/>
              </a:ext>
            </a:extLst>
          </p:cNvPr>
          <p:cNvSpPr/>
          <p:nvPr/>
        </p:nvSpPr>
        <p:spPr>
          <a:xfrm>
            <a:off x="10624638" y="4765770"/>
            <a:ext cx="946921" cy="559532"/>
          </a:xfrm>
          <a:prstGeom prst="rect">
            <a:avLst/>
          </a:prstGeom>
          <a:solidFill>
            <a:schemeClr val="bg2">
              <a:lumMod val="5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50" dirty="0">
                <a:solidFill>
                  <a:schemeClr val="tx1"/>
                </a:solidFill>
                <a:latin typeface="Arial" panose="020B0604020202020204" pitchFamily="34" charset="0"/>
                <a:cs typeface="Arial" panose="020B0604020202020204" pitchFamily="34" charset="0"/>
              </a:rPr>
              <a:t>HWGD</a:t>
            </a:r>
          </a:p>
        </p:txBody>
      </p:sp>
      <p:sp>
        <p:nvSpPr>
          <p:cNvPr id="103" name="Rectangle 102">
            <a:extLst>
              <a:ext uri="{FF2B5EF4-FFF2-40B4-BE49-F238E27FC236}">
                <a16:creationId xmlns:a16="http://schemas.microsoft.com/office/drawing/2014/main" id="{1E7001C5-92B4-4A48-A655-35109AB54855}"/>
              </a:ext>
            </a:extLst>
          </p:cNvPr>
          <p:cNvSpPr/>
          <p:nvPr/>
        </p:nvSpPr>
        <p:spPr>
          <a:xfrm>
            <a:off x="8308225" y="5505242"/>
            <a:ext cx="946921" cy="559532"/>
          </a:xfrm>
          <a:prstGeom prst="rect">
            <a:avLst/>
          </a:prstGeom>
          <a:solidFill>
            <a:schemeClr val="bg2">
              <a:lumMod val="5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50" dirty="0">
                <a:solidFill>
                  <a:schemeClr val="tx1"/>
                </a:solidFill>
                <a:latin typeface="Arial" panose="020B0604020202020204" pitchFamily="34" charset="0"/>
                <a:cs typeface="Arial" panose="020B0604020202020204" pitchFamily="34" charset="0"/>
              </a:rPr>
              <a:t>HWGE</a:t>
            </a:r>
          </a:p>
        </p:txBody>
      </p:sp>
      <p:sp>
        <p:nvSpPr>
          <p:cNvPr id="104" name="Rectangle 103">
            <a:extLst>
              <a:ext uri="{FF2B5EF4-FFF2-40B4-BE49-F238E27FC236}">
                <a16:creationId xmlns:a16="http://schemas.microsoft.com/office/drawing/2014/main" id="{4A9BF8E2-6CDC-4B83-9B1A-1C0127F375A6}"/>
              </a:ext>
            </a:extLst>
          </p:cNvPr>
          <p:cNvSpPr/>
          <p:nvPr/>
        </p:nvSpPr>
        <p:spPr>
          <a:xfrm>
            <a:off x="9472226" y="5505242"/>
            <a:ext cx="946921" cy="559532"/>
          </a:xfrm>
          <a:prstGeom prst="rect">
            <a:avLst/>
          </a:prstGeom>
          <a:solidFill>
            <a:schemeClr val="bg2">
              <a:lumMod val="5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50" dirty="0">
                <a:solidFill>
                  <a:schemeClr val="tx1"/>
                </a:solidFill>
                <a:latin typeface="Arial" panose="020B0604020202020204" pitchFamily="34" charset="0"/>
                <a:cs typeface="Arial" panose="020B0604020202020204" pitchFamily="34" charset="0"/>
              </a:rPr>
              <a:t>HWGF</a:t>
            </a:r>
          </a:p>
        </p:txBody>
      </p:sp>
      <p:sp>
        <p:nvSpPr>
          <p:cNvPr id="105" name="Rectangle 104">
            <a:extLst>
              <a:ext uri="{FF2B5EF4-FFF2-40B4-BE49-F238E27FC236}">
                <a16:creationId xmlns:a16="http://schemas.microsoft.com/office/drawing/2014/main" id="{BEA6737D-D54D-40AB-BF3D-45803BFAEFE0}"/>
              </a:ext>
            </a:extLst>
          </p:cNvPr>
          <p:cNvSpPr/>
          <p:nvPr/>
        </p:nvSpPr>
        <p:spPr>
          <a:xfrm>
            <a:off x="10629403" y="5505242"/>
            <a:ext cx="946921" cy="559532"/>
          </a:xfrm>
          <a:prstGeom prst="rect">
            <a:avLst/>
          </a:prstGeom>
          <a:solidFill>
            <a:schemeClr val="bg2">
              <a:lumMod val="5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50" dirty="0">
                <a:solidFill>
                  <a:schemeClr val="tx1"/>
                </a:solidFill>
                <a:latin typeface="Arial" panose="020B0604020202020204" pitchFamily="34" charset="0"/>
                <a:cs typeface="Arial" panose="020B0604020202020204" pitchFamily="34" charset="0"/>
              </a:rPr>
              <a:t>HWGH</a:t>
            </a:r>
          </a:p>
        </p:txBody>
      </p:sp>
      <p:sp>
        <p:nvSpPr>
          <p:cNvPr id="33" name="TextBox 32">
            <a:extLst>
              <a:ext uri="{FF2B5EF4-FFF2-40B4-BE49-F238E27FC236}">
                <a16:creationId xmlns:a16="http://schemas.microsoft.com/office/drawing/2014/main" id="{748AA32C-4079-4705-B720-52F476CA390D}"/>
              </a:ext>
            </a:extLst>
          </p:cNvPr>
          <p:cNvSpPr txBox="1"/>
          <p:nvPr/>
        </p:nvSpPr>
        <p:spPr>
          <a:xfrm>
            <a:off x="295275" y="142875"/>
            <a:ext cx="8858250" cy="738664"/>
          </a:xfrm>
          <a:prstGeom prst="rect">
            <a:avLst/>
          </a:prstGeom>
          <a:noFill/>
        </p:spPr>
        <p:txBody>
          <a:bodyPr wrap="square" rtlCol="0">
            <a:spAutoFit/>
          </a:bodyPr>
          <a:lstStyle/>
          <a:p>
            <a:r>
              <a:rPr lang="en-US" sz="4200" dirty="0">
                <a:latin typeface="Arial" panose="020B0604020202020204" pitchFamily="34" charset="0"/>
                <a:cs typeface="Arial" panose="020B0604020202020204" pitchFamily="34" charset="0"/>
              </a:rPr>
              <a:t>Appropriation Dimension Continued</a:t>
            </a:r>
          </a:p>
        </p:txBody>
      </p:sp>
      <p:cxnSp>
        <p:nvCxnSpPr>
          <p:cNvPr id="38" name="Straight Arrow Connector 37">
            <a:extLst>
              <a:ext uri="{FF2B5EF4-FFF2-40B4-BE49-F238E27FC236}">
                <a16:creationId xmlns:a16="http://schemas.microsoft.com/office/drawing/2014/main" id="{8220A0B1-66F9-4058-8BCD-E76AB138E15C}"/>
              </a:ext>
            </a:extLst>
          </p:cNvPr>
          <p:cNvCxnSpPr>
            <a:cxnSpLocks/>
          </p:cNvCxnSpPr>
          <p:nvPr/>
        </p:nvCxnSpPr>
        <p:spPr>
          <a:xfrm>
            <a:off x="2257848" y="2596759"/>
            <a:ext cx="0" cy="519313"/>
          </a:xfrm>
          <a:prstGeom prst="straightConnector1">
            <a:avLst/>
          </a:prstGeom>
          <a:solidFill>
            <a:schemeClr val="accent5">
              <a:lumMod val="20000"/>
              <a:lumOff val="8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id="{1C77499E-C520-4B15-9534-06E7F8A66EEC}"/>
              </a:ext>
            </a:extLst>
          </p:cNvPr>
          <p:cNvCxnSpPr>
            <a:cxnSpLocks/>
          </p:cNvCxnSpPr>
          <p:nvPr/>
        </p:nvCxnSpPr>
        <p:spPr>
          <a:xfrm>
            <a:off x="6096000" y="2596758"/>
            <a:ext cx="0" cy="521208"/>
          </a:xfrm>
          <a:prstGeom prst="straightConnector1">
            <a:avLst/>
          </a:prstGeom>
          <a:solidFill>
            <a:schemeClr val="accent5">
              <a:lumMod val="20000"/>
              <a:lumOff val="8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a:extLst>
              <a:ext uri="{FF2B5EF4-FFF2-40B4-BE49-F238E27FC236}">
                <a16:creationId xmlns:a16="http://schemas.microsoft.com/office/drawing/2014/main" id="{D44915FD-45B5-4722-A61A-820FEF96BA37}"/>
              </a:ext>
            </a:extLst>
          </p:cNvPr>
          <p:cNvCxnSpPr>
            <a:cxnSpLocks/>
          </p:cNvCxnSpPr>
          <p:nvPr/>
        </p:nvCxnSpPr>
        <p:spPr>
          <a:xfrm>
            <a:off x="9952393" y="2596759"/>
            <a:ext cx="0" cy="519313"/>
          </a:xfrm>
          <a:prstGeom prst="straightConnector1">
            <a:avLst/>
          </a:prstGeom>
          <a:solidFill>
            <a:schemeClr val="accent5">
              <a:lumMod val="20000"/>
              <a:lumOff val="8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grpSp>
        <p:nvGrpSpPr>
          <p:cNvPr id="3" name="Group 2">
            <a:extLst>
              <a:ext uri="{FF2B5EF4-FFF2-40B4-BE49-F238E27FC236}">
                <a16:creationId xmlns:a16="http://schemas.microsoft.com/office/drawing/2014/main" id="{312F84E4-9336-46AC-B9CB-A44836F90F2B}"/>
              </a:ext>
            </a:extLst>
          </p:cNvPr>
          <p:cNvGrpSpPr/>
          <p:nvPr/>
        </p:nvGrpSpPr>
        <p:grpSpPr>
          <a:xfrm>
            <a:off x="8374878" y="3094380"/>
            <a:ext cx="3133361" cy="876659"/>
            <a:chOff x="8374878" y="3277260"/>
            <a:chExt cx="3133361" cy="876659"/>
          </a:xfrm>
        </p:grpSpPr>
        <p:sp>
          <p:nvSpPr>
            <p:cNvPr id="39" name="TextBox 38">
              <a:extLst>
                <a:ext uri="{FF2B5EF4-FFF2-40B4-BE49-F238E27FC236}">
                  <a16:creationId xmlns:a16="http://schemas.microsoft.com/office/drawing/2014/main" id="{D9FF4B83-FB9B-4B56-AE27-CA1DDB7ECA16}"/>
                </a:ext>
              </a:extLst>
            </p:cNvPr>
            <p:cNvSpPr txBox="1"/>
            <p:nvPr/>
          </p:nvSpPr>
          <p:spPr>
            <a:xfrm>
              <a:off x="8374878" y="3277260"/>
              <a:ext cx="3133361"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2 (</a:t>
              </a:r>
              <a:r>
                <a:rPr lang="en-US" sz="1400" b="1" i="1" dirty="0">
                  <a:solidFill>
                    <a:srgbClr val="002060"/>
                  </a:solidFill>
                  <a:latin typeface="Arial" panose="020B0604020202020204" pitchFamily="34" charset="0"/>
                  <a:cs typeface="Arial" panose="020B0604020202020204" pitchFamily="34" charset="0"/>
                </a:rPr>
                <a:t>State Objective)</a:t>
              </a:r>
              <a:endParaRPr lang="en-US" sz="1400" b="1" dirty="0">
                <a:solidFill>
                  <a:srgbClr val="002060"/>
                </a:solidFill>
                <a:latin typeface="Arial" panose="020B0604020202020204" pitchFamily="34" charset="0"/>
                <a:cs typeface="Arial" panose="020B0604020202020204" pitchFamily="34" charset="0"/>
              </a:endParaRPr>
            </a:p>
            <a:p>
              <a:endParaRPr lang="en-US" sz="1400" dirty="0">
                <a:latin typeface="Arial" panose="020B0604020202020204" pitchFamily="34" charset="0"/>
                <a:cs typeface="Arial" panose="020B0604020202020204" pitchFamily="34" charset="0"/>
              </a:endParaRPr>
            </a:p>
          </p:txBody>
        </p:sp>
        <p:sp>
          <p:nvSpPr>
            <p:cNvPr id="51" name="Rectangle 50">
              <a:extLst>
                <a:ext uri="{FF2B5EF4-FFF2-40B4-BE49-F238E27FC236}">
                  <a16:creationId xmlns:a16="http://schemas.microsoft.com/office/drawing/2014/main" id="{DB669E6E-01CE-4638-AE67-C47D1D48A29D}"/>
                </a:ext>
              </a:extLst>
            </p:cNvPr>
            <p:cNvSpPr/>
            <p:nvPr/>
          </p:nvSpPr>
          <p:spPr>
            <a:xfrm>
              <a:off x="9278678" y="3594387"/>
              <a:ext cx="1288810" cy="559532"/>
            </a:xfrm>
            <a:prstGeom prst="rect">
              <a:avLst/>
            </a:prstGeom>
            <a:solidFill>
              <a:srgbClr val="D0CECE"/>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50" dirty="0">
                  <a:solidFill>
                    <a:schemeClr val="tx1"/>
                  </a:solidFill>
                  <a:latin typeface="Arial" panose="020B0604020202020204" pitchFamily="34" charset="0"/>
                  <a:cs typeface="Arial" panose="020B0604020202020204" pitchFamily="34" charset="0"/>
                </a:rPr>
                <a:t>Behavioral Health</a:t>
              </a:r>
            </a:p>
            <a:p>
              <a:pPr algn="ctr"/>
              <a:r>
                <a:rPr lang="en-US" sz="1150" dirty="0">
                  <a:solidFill>
                    <a:schemeClr val="tx1"/>
                  </a:solidFill>
                  <a:latin typeface="Arial" panose="020B0604020202020204" pitchFamily="34" charset="0"/>
                  <a:cs typeface="Arial" panose="020B0604020202020204" pitchFamily="34" charset="0"/>
                </a:rPr>
                <a:t>(36)</a:t>
              </a:r>
            </a:p>
          </p:txBody>
        </p:sp>
      </p:grpSp>
      <p:grpSp>
        <p:nvGrpSpPr>
          <p:cNvPr id="53" name="Group 52">
            <a:extLst>
              <a:ext uri="{FF2B5EF4-FFF2-40B4-BE49-F238E27FC236}">
                <a16:creationId xmlns:a16="http://schemas.microsoft.com/office/drawing/2014/main" id="{F3AE8DAA-0A67-4459-B743-3ADAD30C7CC6}"/>
              </a:ext>
            </a:extLst>
          </p:cNvPr>
          <p:cNvGrpSpPr/>
          <p:nvPr/>
        </p:nvGrpSpPr>
        <p:grpSpPr>
          <a:xfrm>
            <a:off x="4554718" y="3094380"/>
            <a:ext cx="3092448" cy="876659"/>
            <a:chOff x="8374878" y="3277260"/>
            <a:chExt cx="3092448" cy="876659"/>
          </a:xfrm>
        </p:grpSpPr>
        <p:sp>
          <p:nvSpPr>
            <p:cNvPr id="54" name="TextBox 53">
              <a:extLst>
                <a:ext uri="{FF2B5EF4-FFF2-40B4-BE49-F238E27FC236}">
                  <a16:creationId xmlns:a16="http://schemas.microsoft.com/office/drawing/2014/main" id="{B2539EEB-3E24-4C6B-A760-ED2AB01C92B9}"/>
                </a:ext>
              </a:extLst>
            </p:cNvPr>
            <p:cNvSpPr txBox="1"/>
            <p:nvPr/>
          </p:nvSpPr>
          <p:spPr>
            <a:xfrm>
              <a:off x="8374878" y="3277260"/>
              <a:ext cx="3092448"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2 (</a:t>
              </a:r>
              <a:r>
                <a:rPr lang="en-US" sz="1400" b="1" i="1" dirty="0">
                  <a:solidFill>
                    <a:srgbClr val="002060"/>
                  </a:solidFill>
                  <a:latin typeface="Arial" panose="020B0604020202020204" pitchFamily="34" charset="0"/>
                  <a:cs typeface="Arial" panose="020B0604020202020204" pitchFamily="34" charset="0"/>
                </a:rPr>
                <a:t>State Objective)</a:t>
              </a:r>
              <a:endParaRPr lang="en-US" sz="1400" b="1" dirty="0">
                <a:solidFill>
                  <a:srgbClr val="002060"/>
                </a:solidFill>
                <a:latin typeface="Arial" panose="020B0604020202020204" pitchFamily="34" charset="0"/>
                <a:cs typeface="Arial" panose="020B0604020202020204" pitchFamily="34" charset="0"/>
              </a:endParaRPr>
            </a:p>
            <a:p>
              <a:endParaRPr lang="en-US" sz="1400" dirty="0">
                <a:latin typeface="Arial" panose="020B0604020202020204" pitchFamily="34" charset="0"/>
                <a:cs typeface="Arial" panose="020B0604020202020204" pitchFamily="34" charset="0"/>
              </a:endParaRPr>
            </a:p>
          </p:txBody>
        </p:sp>
        <p:sp>
          <p:nvSpPr>
            <p:cNvPr id="55" name="Rectangle 54">
              <a:extLst>
                <a:ext uri="{FF2B5EF4-FFF2-40B4-BE49-F238E27FC236}">
                  <a16:creationId xmlns:a16="http://schemas.microsoft.com/office/drawing/2014/main" id="{10BF248E-40C1-43B0-844C-1F12148D1D3A}"/>
                </a:ext>
              </a:extLst>
            </p:cNvPr>
            <p:cNvSpPr/>
            <p:nvPr/>
          </p:nvSpPr>
          <p:spPr>
            <a:xfrm>
              <a:off x="9282718" y="3594387"/>
              <a:ext cx="1367432" cy="559532"/>
            </a:xfrm>
            <a:prstGeom prst="rect">
              <a:avLst/>
            </a:prstGeom>
            <a:solidFill>
              <a:srgbClr val="FFF2CC"/>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50" dirty="0">
                  <a:solidFill>
                    <a:schemeClr val="tx1"/>
                  </a:solidFill>
                  <a:latin typeface="Arial" panose="020B0604020202020204" pitchFamily="34" charset="0"/>
                  <a:cs typeface="Arial" panose="020B0604020202020204" pitchFamily="34" charset="0"/>
                </a:rPr>
                <a:t>Employment &amp; Rehab Services</a:t>
              </a:r>
            </a:p>
            <a:p>
              <a:pPr algn="ctr"/>
              <a:r>
                <a:rPr lang="en-US" sz="1150" dirty="0">
                  <a:solidFill>
                    <a:schemeClr val="tx1"/>
                  </a:solidFill>
                  <a:latin typeface="Arial" panose="020B0604020202020204" pitchFamily="34" charset="0"/>
                  <a:cs typeface="Arial" panose="020B0604020202020204" pitchFamily="34" charset="0"/>
                </a:rPr>
                <a:t>(53)</a:t>
              </a:r>
            </a:p>
          </p:txBody>
        </p:sp>
      </p:grpSp>
      <p:grpSp>
        <p:nvGrpSpPr>
          <p:cNvPr id="56" name="Group 55">
            <a:extLst>
              <a:ext uri="{FF2B5EF4-FFF2-40B4-BE49-F238E27FC236}">
                <a16:creationId xmlns:a16="http://schemas.microsoft.com/office/drawing/2014/main" id="{127393D9-040E-4939-8C71-A5E446E9D464}"/>
              </a:ext>
            </a:extLst>
          </p:cNvPr>
          <p:cNvGrpSpPr/>
          <p:nvPr/>
        </p:nvGrpSpPr>
        <p:grpSpPr>
          <a:xfrm>
            <a:off x="683758" y="3094380"/>
            <a:ext cx="3203539" cy="876659"/>
            <a:chOff x="8374878" y="3277260"/>
            <a:chExt cx="3203539" cy="876659"/>
          </a:xfrm>
        </p:grpSpPr>
        <p:sp>
          <p:nvSpPr>
            <p:cNvPr id="57" name="TextBox 56">
              <a:extLst>
                <a:ext uri="{FF2B5EF4-FFF2-40B4-BE49-F238E27FC236}">
                  <a16:creationId xmlns:a16="http://schemas.microsoft.com/office/drawing/2014/main" id="{ADAD71B5-6440-4742-BF26-9D66A24C6F58}"/>
                </a:ext>
              </a:extLst>
            </p:cNvPr>
            <p:cNvSpPr txBox="1"/>
            <p:nvPr/>
          </p:nvSpPr>
          <p:spPr>
            <a:xfrm>
              <a:off x="8374878" y="3277260"/>
              <a:ext cx="3203539"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2 (</a:t>
              </a:r>
              <a:r>
                <a:rPr lang="en-US" sz="1400" b="1" i="1" dirty="0">
                  <a:solidFill>
                    <a:srgbClr val="002060"/>
                  </a:solidFill>
                  <a:latin typeface="Arial" panose="020B0604020202020204" pitchFamily="34" charset="0"/>
                  <a:cs typeface="Arial" panose="020B0604020202020204" pitchFamily="34" charset="0"/>
                </a:rPr>
                <a:t>State Objective)</a:t>
              </a:r>
              <a:endParaRPr lang="en-US" sz="1400" b="1" dirty="0">
                <a:solidFill>
                  <a:srgbClr val="002060"/>
                </a:solidFill>
                <a:latin typeface="Arial" panose="020B0604020202020204" pitchFamily="34" charset="0"/>
                <a:cs typeface="Arial" panose="020B0604020202020204" pitchFamily="34" charset="0"/>
              </a:endParaRPr>
            </a:p>
            <a:p>
              <a:endParaRPr lang="en-US" sz="1400" dirty="0">
                <a:latin typeface="Arial" panose="020B0604020202020204" pitchFamily="34" charset="0"/>
                <a:cs typeface="Arial" panose="020B0604020202020204" pitchFamily="34" charset="0"/>
              </a:endParaRPr>
            </a:p>
          </p:txBody>
        </p:sp>
        <p:sp>
          <p:nvSpPr>
            <p:cNvPr id="58" name="Rectangle 57">
              <a:extLst>
                <a:ext uri="{FF2B5EF4-FFF2-40B4-BE49-F238E27FC236}">
                  <a16:creationId xmlns:a16="http://schemas.microsoft.com/office/drawing/2014/main" id="{938751B3-3147-4710-891B-EEC184F66B13}"/>
                </a:ext>
              </a:extLst>
            </p:cNvPr>
            <p:cNvSpPr/>
            <p:nvPr/>
          </p:nvSpPr>
          <p:spPr>
            <a:xfrm>
              <a:off x="9379992" y="3594387"/>
              <a:ext cx="1069042" cy="559532"/>
            </a:xfrm>
            <a:prstGeom prst="rect">
              <a:avLst/>
            </a:prstGeom>
            <a:solidFill>
              <a:srgbClr val="DEEBF7"/>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50" dirty="0">
                  <a:solidFill>
                    <a:schemeClr val="tx1"/>
                  </a:solidFill>
                  <a:latin typeface="Arial" panose="020B0604020202020204" pitchFamily="34" charset="0"/>
                  <a:cs typeface="Arial" panose="020B0604020202020204" pitchFamily="34" charset="0"/>
                </a:rPr>
                <a:t>Economic Development</a:t>
              </a:r>
            </a:p>
            <a:p>
              <a:pPr algn="ctr"/>
              <a:r>
                <a:rPr lang="en-US" sz="1150" dirty="0">
                  <a:solidFill>
                    <a:schemeClr val="tx1"/>
                  </a:solidFill>
                  <a:latin typeface="Arial" panose="020B0604020202020204" pitchFamily="34" charset="0"/>
                  <a:cs typeface="Arial" panose="020B0604020202020204" pitchFamily="34" charset="0"/>
                </a:rPr>
                <a:t>(51)</a:t>
              </a:r>
            </a:p>
          </p:txBody>
        </p:sp>
      </p:grpSp>
      <p:cxnSp>
        <p:nvCxnSpPr>
          <p:cNvPr id="59" name="Straight Arrow Connector 58">
            <a:extLst>
              <a:ext uri="{FF2B5EF4-FFF2-40B4-BE49-F238E27FC236}">
                <a16:creationId xmlns:a16="http://schemas.microsoft.com/office/drawing/2014/main" id="{374926AE-B209-4670-80B5-C9866B948037}"/>
              </a:ext>
            </a:extLst>
          </p:cNvPr>
          <p:cNvCxnSpPr>
            <a:cxnSpLocks/>
          </p:cNvCxnSpPr>
          <p:nvPr/>
        </p:nvCxnSpPr>
        <p:spPr>
          <a:xfrm>
            <a:off x="2257848" y="4019159"/>
            <a:ext cx="0" cy="475488"/>
          </a:xfrm>
          <a:prstGeom prst="straightConnector1">
            <a:avLst/>
          </a:prstGeom>
          <a:solidFill>
            <a:schemeClr val="accent5">
              <a:lumMod val="20000"/>
              <a:lumOff val="8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60" name="Straight Arrow Connector 59">
            <a:extLst>
              <a:ext uri="{FF2B5EF4-FFF2-40B4-BE49-F238E27FC236}">
                <a16:creationId xmlns:a16="http://schemas.microsoft.com/office/drawing/2014/main" id="{8E0F5146-B52A-42B1-8D9B-01C3A736807B}"/>
              </a:ext>
            </a:extLst>
          </p:cNvPr>
          <p:cNvCxnSpPr>
            <a:cxnSpLocks/>
          </p:cNvCxnSpPr>
          <p:nvPr/>
        </p:nvCxnSpPr>
        <p:spPr>
          <a:xfrm>
            <a:off x="6096000" y="4019158"/>
            <a:ext cx="0" cy="475488"/>
          </a:xfrm>
          <a:prstGeom prst="straightConnector1">
            <a:avLst/>
          </a:prstGeom>
          <a:solidFill>
            <a:schemeClr val="accent5">
              <a:lumMod val="20000"/>
              <a:lumOff val="8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61" name="Straight Arrow Connector 60">
            <a:extLst>
              <a:ext uri="{FF2B5EF4-FFF2-40B4-BE49-F238E27FC236}">
                <a16:creationId xmlns:a16="http://schemas.microsoft.com/office/drawing/2014/main" id="{75A8A379-9C1D-40B7-9C49-FFA0F608B647}"/>
              </a:ext>
            </a:extLst>
          </p:cNvPr>
          <p:cNvCxnSpPr>
            <a:cxnSpLocks/>
          </p:cNvCxnSpPr>
          <p:nvPr/>
        </p:nvCxnSpPr>
        <p:spPr>
          <a:xfrm>
            <a:off x="9952393" y="4019159"/>
            <a:ext cx="0" cy="475488"/>
          </a:xfrm>
          <a:prstGeom prst="straightConnector1">
            <a:avLst/>
          </a:prstGeom>
          <a:solidFill>
            <a:schemeClr val="accent5">
              <a:lumMod val="20000"/>
              <a:lumOff val="8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2" name="Slide Number Placeholder 1">
            <a:extLst>
              <a:ext uri="{FF2B5EF4-FFF2-40B4-BE49-F238E27FC236}">
                <a16:creationId xmlns:a16="http://schemas.microsoft.com/office/drawing/2014/main" id="{E9B4F0AD-5893-4555-80E0-46D2800CD3FE}"/>
              </a:ext>
            </a:extLst>
          </p:cNvPr>
          <p:cNvSpPr>
            <a:spLocks noGrp="1"/>
          </p:cNvSpPr>
          <p:nvPr>
            <p:ph type="sldNum" sz="quarter" idx="16"/>
          </p:nvPr>
        </p:nvSpPr>
        <p:spPr/>
        <p:txBody>
          <a:bodyPr/>
          <a:lstStyle/>
          <a:p>
            <a:fld id="{DE393ED9-3FAE-4C9F-B5CF-D8F31E5991EB}" type="slidenum">
              <a:rPr lang="en-US" smtClean="0"/>
              <a:pPr/>
              <a:t>28</a:t>
            </a:fld>
            <a:endParaRPr lang="en-US" dirty="0"/>
          </a:p>
        </p:txBody>
      </p:sp>
    </p:spTree>
    <p:extLst>
      <p:ext uri="{BB962C8B-B14F-4D97-AF65-F5344CB8AC3E}">
        <p14:creationId xmlns:p14="http://schemas.microsoft.com/office/powerpoint/2010/main" val="1560554684"/>
      </p:ext>
    </p:extLst>
  </p:cSld>
  <p:clrMapOvr>
    <a:masterClrMapping/>
  </p:clrMapOvr>
  <p:transition>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extBox 39">
            <a:extLst>
              <a:ext uri="{FF2B5EF4-FFF2-40B4-BE49-F238E27FC236}">
                <a16:creationId xmlns:a16="http://schemas.microsoft.com/office/drawing/2014/main" id="{A6EE921F-FC14-46B4-867A-6A3D7FE8F377}"/>
              </a:ext>
            </a:extLst>
          </p:cNvPr>
          <p:cNvSpPr txBox="1"/>
          <p:nvPr/>
        </p:nvSpPr>
        <p:spPr>
          <a:xfrm>
            <a:off x="295275" y="142875"/>
            <a:ext cx="7605517" cy="738664"/>
          </a:xfrm>
          <a:prstGeom prst="rect">
            <a:avLst/>
          </a:prstGeom>
          <a:noFill/>
        </p:spPr>
        <p:txBody>
          <a:bodyPr wrap="square" rtlCol="0">
            <a:spAutoFit/>
          </a:bodyPr>
          <a:lstStyle/>
          <a:p>
            <a:r>
              <a:rPr lang="en-US" sz="4200" dirty="0">
                <a:latin typeface="Arial" panose="020B0604020202020204" pitchFamily="34" charset="0"/>
                <a:cs typeface="Arial" panose="020B0604020202020204" pitchFamily="34" charset="0"/>
              </a:rPr>
              <a:t>Funding Source Dimension</a:t>
            </a:r>
          </a:p>
        </p:txBody>
      </p:sp>
      <p:sp>
        <p:nvSpPr>
          <p:cNvPr id="42" name="Rectangle 41">
            <a:extLst>
              <a:ext uri="{FF2B5EF4-FFF2-40B4-BE49-F238E27FC236}">
                <a16:creationId xmlns:a16="http://schemas.microsoft.com/office/drawing/2014/main" id="{AEFF03E9-840B-4172-8541-4FE7B04C3BC7}"/>
              </a:ext>
            </a:extLst>
          </p:cNvPr>
          <p:cNvSpPr/>
          <p:nvPr/>
        </p:nvSpPr>
        <p:spPr>
          <a:xfrm>
            <a:off x="5977237" y="2386003"/>
            <a:ext cx="1371600" cy="64008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Federal Grant</a:t>
            </a:r>
          </a:p>
        </p:txBody>
      </p:sp>
      <p:sp>
        <p:nvSpPr>
          <p:cNvPr id="84" name="Rectangle 83">
            <a:extLst>
              <a:ext uri="{FF2B5EF4-FFF2-40B4-BE49-F238E27FC236}">
                <a16:creationId xmlns:a16="http://schemas.microsoft.com/office/drawing/2014/main" id="{D29EBED4-F768-4AD7-9E3F-CC8745A94F5A}"/>
              </a:ext>
            </a:extLst>
          </p:cNvPr>
          <p:cNvSpPr/>
          <p:nvPr/>
        </p:nvSpPr>
        <p:spPr>
          <a:xfrm>
            <a:off x="6774056" y="3671308"/>
            <a:ext cx="1371600" cy="64008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Health and Human Services</a:t>
            </a:r>
          </a:p>
        </p:txBody>
      </p:sp>
      <p:cxnSp>
        <p:nvCxnSpPr>
          <p:cNvPr id="91" name="Straight Arrow Connector 90">
            <a:extLst>
              <a:ext uri="{FF2B5EF4-FFF2-40B4-BE49-F238E27FC236}">
                <a16:creationId xmlns:a16="http://schemas.microsoft.com/office/drawing/2014/main" id="{C8DF4A21-9187-4093-8D93-41AC9057A8AB}"/>
              </a:ext>
            </a:extLst>
          </p:cNvPr>
          <p:cNvCxnSpPr>
            <a:cxnSpLocks/>
            <a:stCxn id="42" idx="2"/>
          </p:cNvCxnSpPr>
          <p:nvPr/>
        </p:nvCxnSpPr>
        <p:spPr>
          <a:xfrm>
            <a:off x="6663037" y="3026082"/>
            <a:ext cx="0" cy="274320"/>
          </a:xfrm>
          <a:prstGeom prst="straightConnector1">
            <a:avLst/>
          </a:prstGeom>
          <a:solidFill>
            <a:schemeClr val="accent5">
              <a:lumMod val="20000"/>
              <a:lumOff val="8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100" name="Rectangle 99">
            <a:extLst>
              <a:ext uri="{FF2B5EF4-FFF2-40B4-BE49-F238E27FC236}">
                <a16:creationId xmlns:a16="http://schemas.microsoft.com/office/drawing/2014/main" id="{AB47681E-0D66-430F-B14B-B5FAF5F89410}"/>
              </a:ext>
            </a:extLst>
          </p:cNvPr>
          <p:cNvSpPr/>
          <p:nvPr/>
        </p:nvSpPr>
        <p:spPr>
          <a:xfrm>
            <a:off x="6774056" y="4984126"/>
            <a:ext cx="1371600" cy="64008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1"/>
                </a:solidFill>
                <a:latin typeface="Arial" panose="020B0604020202020204" pitchFamily="34" charset="0"/>
                <a:cs typeface="Arial" panose="020B0604020202020204" pitchFamily="34" charset="0"/>
              </a:rPr>
              <a:t>Federal Grant</a:t>
            </a:r>
          </a:p>
        </p:txBody>
      </p:sp>
      <p:cxnSp>
        <p:nvCxnSpPr>
          <p:cNvPr id="101" name="Straight Arrow Connector 100">
            <a:extLst>
              <a:ext uri="{FF2B5EF4-FFF2-40B4-BE49-F238E27FC236}">
                <a16:creationId xmlns:a16="http://schemas.microsoft.com/office/drawing/2014/main" id="{5C50A42E-3EC5-4BF0-AA3E-FB3067F664AF}"/>
              </a:ext>
            </a:extLst>
          </p:cNvPr>
          <p:cNvCxnSpPr>
            <a:cxnSpLocks/>
            <a:stCxn id="84" idx="2"/>
          </p:cNvCxnSpPr>
          <p:nvPr/>
        </p:nvCxnSpPr>
        <p:spPr>
          <a:xfrm flipH="1">
            <a:off x="7453427" y="4311387"/>
            <a:ext cx="6429" cy="274320"/>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112" name="TextBox 111">
            <a:extLst>
              <a:ext uri="{FF2B5EF4-FFF2-40B4-BE49-F238E27FC236}">
                <a16:creationId xmlns:a16="http://schemas.microsoft.com/office/drawing/2014/main" id="{48F004E3-8FA4-4470-8CEC-C6BCFE538A53}"/>
              </a:ext>
            </a:extLst>
          </p:cNvPr>
          <p:cNvSpPr txBox="1"/>
          <p:nvPr/>
        </p:nvSpPr>
        <p:spPr>
          <a:xfrm>
            <a:off x="7029304" y="2051163"/>
            <a:ext cx="3873159"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1 (</a:t>
            </a:r>
            <a:r>
              <a:rPr lang="en-US" sz="1400" b="1" i="1" dirty="0">
                <a:solidFill>
                  <a:srgbClr val="002060"/>
                </a:solidFill>
                <a:latin typeface="Arial" panose="020B0604020202020204" pitchFamily="34" charset="0"/>
                <a:cs typeface="Arial" panose="020B0604020202020204" pitchFamily="34" charset="0"/>
              </a:rPr>
              <a:t>Type of Funding Source</a:t>
            </a:r>
            <a:r>
              <a:rPr lang="en-US" sz="1400" b="1" dirty="0">
                <a:solidFill>
                  <a:srgbClr val="002060"/>
                </a:solidFill>
                <a:latin typeface="Arial" panose="020B0604020202020204" pitchFamily="34" charset="0"/>
                <a:cs typeface="Arial" panose="020B0604020202020204" pitchFamily="34" charset="0"/>
              </a:rPr>
              <a:t>)</a:t>
            </a:r>
          </a:p>
          <a:p>
            <a:endParaRPr lang="en-US" sz="1400" dirty="0"/>
          </a:p>
        </p:txBody>
      </p:sp>
      <p:sp>
        <p:nvSpPr>
          <p:cNvPr id="114" name="TextBox 113">
            <a:extLst>
              <a:ext uri="{FF2B5EF4-FFF2-40B4-BE49-F238E27FC236}">
                <a16:creationId xmlns:a16="http://schemas.microsoft.com/office/drawing/2014/main" id="{D2D8A077-02BC-40AD-9595-587951FC339B}"/>
              </a:ext>
            </a:extLst>
          </p:cNvPr>
          <p:cNvSpPr txBox="1"/>
          <p:nvPr/>
        </p:nvSpPr>
        <p:spPr>
          <a:xfrm>
            <a:off x="7183568" y="4650021"/>
            <a:ext cx="3631604"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Posting Level (</a:t>
            </a:r>
            <a:r>
              <a:rPr lang="en-US" sz="1400" b="1" i="1" dirty="0">
                <a:solidFill>
                  <a:srgbClr val="002060"/>
                </a:solidFill>
                <a:latin typeface="Arial" panose="020B0604020202020204" pitchFamily="34" charset="0"/>
                <a:cs typeface="Arial" panose="020B0604020202020204" pitchFamily="34" charset="0"/>
              </a:rPr>
              <a:t>Funding Source</a:t>
            </a:r>
            <a:r>
              <a:rPr lang="en-US" sz="1400" b="1" dirty="0">
                <a:solidFill>
                  <a:srgbClr val="002060"/>
                </a:solidFill>
                <a:latin typeface="Arial" panose="020B0604020202020204" pitchFamily="34" charset="0"/>
                <a:cs typeface="Arial" panose="020B0604020202020204" pitchFamily="34" charset="0"/>
              </a:rPr>
              <a:t>)</a:t>
            </a:r>
          </a:p>
          <a:p>
            <a:endParaRPr lang="en-US" sz="1400" dirty="0"/>
          </a:p>
        </p:txBody>
      </p:sp>
      <p:sp>
        <p:nvSpPr>
          <p:cNvPr id="115" name="TextBox 114">
            <a:extLst>
              <a:ext uri="{FF2B5EF4-FFF2-40B4-BE49-F238E27FC236}">
                <a16:creationId xmlns:a16="http://schemas.microsoft.com/office/drawing/2014/main" id="{C7A44597-D47D-42EB-9948-ECF9EA8AA4AA}"/>
              </a:ext>
            </a:extLst>
          </p:cNvPr>
          <p:cNvSpPr txBox="1"/>
          <p:nvPr/>
        </p:nvSpPr>
        <p:spPr>
          <a:xfrm>
            <a:off x="7136340" y="3345008"/>
            <a:ext cx="3631604"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2 (</a:t>
            </a:r>
            <a:r>
              <a:rPr lang="en-US" sz="1400" b="1" i="1" dirty="0">
                <a:solidFill>
                  <a:srgbClr val="002060"/>
                </a:solidFill>
                <a:latin typeface="Arial" panose="020B0604020202020204" pitchFamily="34" charset="0"/>
                <a:cs typeface="Arial" panose="020B0604020202020204" pitchFamily="34" charset="0"/>
              </a:rPr>
              <a:t>Issuing Entity</a:t>
            </a:r>
            <a:r>
              <a:rPr lang="en-US" sz="1400" b="1" dirty="0">
                <a:solidFill>
                  <a:srgbClr val="002060"/>
                </a:solidFill>
                <a:latin typeface="Arial" panose="020B0604020202020204" pitchFamily="34" charset="0"/>
                <a:cs typeface="Arial" panose="020B0604020202020204" pitchFamily="34" charset="0"/>
              </a:rPr>
              <a:t>)</a:t>
            </a:r>
          </a:p>
          <a:p>
            <a:endParaRPr lang="en-US" sz="1400" dirty="0"/>
          </a:p>
        </p:txBody>
      </p:sp>
      <p:sp>
        <p:nvSpPr>
          <p:cNvPr id="81" name="TextBox 80">
            <a:extLst>
              <a:ext uri="{FF2B5EF4-FFF2-40B4-BE49-F238E27FC236}">
                <a16:creationId xmlns:a16="http://schemas.microsoft.com/office/drawing/2014/main" id="{50612844-24AB-49C3-B2D2-612C5D59D69B}"/>
              </a:ext>
            </a:extLst>
          </p:cNvPr>
          <p:cNvSpPr txBox="1"/>
          <p:nvPr/>
        </p:nvSpPr>
        <p:spPr>
          <a:xfrm>
            <a:off x="288185" y="752481"/>
            <a:ext cx="11608540" cy="584775"/>
          </a:xfrm>
          <a:prstGeom prst="rect">
            <a:avLst/>
          </a:prstGeom>
          <a:noFill/>
        </p:spPr>
        <p:txBody>
          <a:bodyPr wrap="square" rtlCol="0">
            <a:spAutoFit/>
          </a:bodyPr>
          <a:lstStyle/>
          <a:p>
            <a:r>
              <a:rPr lang="en-US" sz="1600" dirty="0">
                <a:latin typeface="Arial" panose="020B0604020202020204" pitchFamily="34" charset="0"/>
                <a:ea typeface="Verdana" panose="020B0604030504040204" pitchFamily="34" charset="0"/>
                <a:cs typeface="Arial" panose="020B0604020202020204" pitchFamily="34" charset="0"/>
              </a:rPr>
              <a:t>Used in conjunction with the Project dimension to indicate the source of the money used to fund a project. This could include federal, state, and local grants, outside entities billed for a service or project, or private grants, etc.</a:t>
            </a:r>
          </a:p>
        </p:txBody>
      </p:sp>
      <p:cxnSp>
        <p:nvCxnSpPr>
          <p:cNvPr id="10" name="Straight Connector 9">
            <a:extLst>
              <a:ext uri="{FF2B5EF4-FFF2-40B4-BE49-F238E27FC236}">
                <a16:creationId xmlns:a16="http://schemas.microsoft.com/office/drawing/2014/main" id="{D88282B3-20CD-4E5F-B519-A60CAD368368}"/>
              </a:ext>
            </a:extLst>
          </p:cNvPr>
          <p:cNvCxnSpPr>
            <a:cxnSpLocks/>
          </p:cNvCxnSpPr>
          <p:nvPr/>
        </p:nvCxnSpPr>
        <p:spPr>
          <a:xfrm flipH="1">
            <a:off x="6766505" y="3499170"/>
            <a:ext cx="652802"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C6263F2D-203B-443A-A656-3F884E82C917}"/>
              </a:ext>
            </a:extLst>
          </p:cNvPr>
          <p:cNvCxnSpPr>
            <a:cxnSpLocks/>
          </p:cNvCxnSpPr>
          <p:nvPr/>
        </p:nvCxnSpPr>
        <p:spPr>
          <a:xfrm flipH="1">
            <a:off x="10432229" y="3499170"/>
            <a:ext cx="788658"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36C8819D-F31F-4AB2-A91A-9C691516886C}"/>
              </a:ext>
            </a:extLst>
          </p:cNvPr>
          <p:cNvCxnSpPr>
            <a:cxnSpLocks/>
          </p:cNvCxnSpPr>
          <p:nvPr/>
        </p:nvCxnSpPr>
        <p:spPr>
          <a:xfrm flipH="1">
            <a:off x="10339754" y="4827233"/>
            <a:ext cx="881134"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CC636FD5-A519-411E-8F0A-3817B4D74B76}"/>
              </a:ext>
            </a:extLst>
          </p:cNvPr>
          <p:cNvCxnSpPr>
            <a:cxnSpLocks/>
          </p:cNvCxnSpPr>
          <p:nvPr/>
        </p:nvCxnSpPr>
        <p:spPr>
          <a:xfrm flipH="1">
            <a:off x="6774056" y="4827233"/>
            <a:ext cx="845944"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sp>
        <p:nvSpPr>
          <p:cNvPr id="54" name="Rectangle 53">
            <a:extLst>
              <a:ext uri="{FF2B5EF4-FFF2-40B4-BE49-F238E27FC236}">
                <a16:creationId xmlns:a16="http://schemas.microsoft.com/office/drawing/2014/main" id="{14520FC9-BF1D-4497-B563-F6814AEDE0E7}"/>
              </a:ext>
            </a:extLst>
          </p:cNvPr>
          <p:cNvSpPr/>
          <p:nvPr/>
        </p:nvSpPr>
        <p:spPr>
          <a:xfrm>
            <a:off x="7510568" y="2386002"/>
            <a:ext cx="1371600" cy="64008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State Grant</a:t>
            </a:r>
          </a:p>
        </p:txBody>
      </p:sp>
      <p:sp>
        <p:nvSpPr>
          <p:cNvPr id="56" name="Rectangle 55">
            <a:extLst>
              <a:ext uri="{FF2B5EF4-FFF2-40B4-BE49-F238E27FC236}">
                <a16:creationId xmlns:a16="http://schemas.microsoft.com/office/drawing/2014/main" id="{79B8EC5B-9A6A-4DF1-ADC3-C13409559FFA}"/>
              </a:ext>
            </a:extLst>
          </p:cNvPr>
          <p:cNvSpPr/>
          <p:nvPr/>
        </p:nvSpPr>
        <p:spPr>
          <a:xfrm>
            <a:off x="9043898" y="2387554"/>
            <a:ext cx="1371600" cy="64008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Private Grant</a:t>
            </a:r>
          </a:p>
        </p:txBody>
      </p:sp>
      <p:sp>
        <p:nvSpPr>
          <p:cNvPr id="58" name="Rectangle 57">
            <a:extLst>
              <a:ext uri="{FF2B5EF4-FFF2-40B4-BE49-F238E27FC236}">
                <a16:creationId xmlns:a16="http://schemas.microsoft.com/office/drawing/2014/main" id="{D882900C-8DA4-41F4-A982-DDD0F618955E}"/>
              </a:ext>
            </a:extLst>
          </p:cNvPr>
          <p:cNvSpPr/>
          <p:nvPr/>
        </p:nvSpPr>
        <p:spPr>
          <a:xfrm>
            <a:off x="10577227" y="2388984"/>
            <a:ext cx="1371600" cy="64008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Local Grant</a:t>
            </a:r>
          </a:p>
        </p:txBody>
      </p:sp>
      <p:sp>
        <p:nvSpPr>
          <p:cNvPr id="60" name="Rectangle 59">
            <a:extLst>
              <a:ext uri="{FF2B5EF4-FFF2-40B4-BE49-F238E27FC236}">
                <a16:creationId xmlns:a16="http://schemas.microsoft.com/office/drawing/2014/main" id="{009A3969-FE48-43BC-B47B-46796B4C9F5A}"/>
              </a:ext>
            </a:extLst>
          </p:cNvPr>
          <p:cNvSpPr/>
          <p:nvPr/>
        </p:nvSpPr>
        <p:spPr>
          <a:xfrm>
            <a:off x="8327213" y="3670176"/>
            <a:ext cx="1371600" cy="64008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US Dept of Labor</a:t>
            </a:r>
          </a:p>
        </p:txBody>
      </p:sp>
      <p:cxnSp>
        <p:nvCxnSpPr>
          <p:cNvPr id="64" name="Straight Arrow Connector 63">
            <a:extLst>
              <a:ext uri="{FF2B5EF4-FFF2-40B4-BE49-F238E27FC236}">
                <a16:creationId xmlns:a16="http://schemas.microsoft.com/office/drawing/2014/main" id="{40812B46-8658-460E-93F4-6EE922EF38FE}"/>
              </a:ext>
            </a:extLst>
          </p:cNvPr>
          <p:cNvCxnSpPr>
            <a:cxnSpLocks/>
            <a:stCxn id="60" idx="2"/>
          </p:cNvCxnSpPr>
          <p:nvPr/>
        </p:nvCxnSpPr>
        <p:spPr>
          <a:xfrm flipH="1">
            <a:off x="9006584" y="4310255"/>
            <a:ext cx="6429" cy="274320"/>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65" name="Rectangle 64">
            <a:extLst>
              <a:ext uri="{FF2B5EF4-FFF2-40B4-BE49-F238E27FC236}">
                <a16:creationId xmlns:a16="http://schemas.microsoft.com/office/drawing/2014/main" id="{A1F7FCD7-3FD3-4E87-8B96-E9382DC654F8}"/>
              </a:ext>
            </a:extLst>
          </p:cNvPr>
          <p:cNvSpPr/>
          <p:nvPr/>
        </p:nvSpPr>
        <p:spPr>
          <a:xfrm>
            <a:off x="9849287" y="3671307"/>
            <a:ext cx="1371600" cy="64008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HUD</a:t>
            </a:r>
          </a:p>
        </p:txBody>
      </p:sp>
      <p:cxnSp>
        <p:nvCxnSpPr>
          <p:cNvPr id="66" name="Straight Arrow Connector 65">
            <a:extLst>
              <a:ext uri="{FF2B5EF4-FFF2-40B4-BE49-F238E27FC236}">
                <a16:creationId xmlns:a16="http://schemas.microsoft.com/office/drawing/2014/main" id="{732118C8-5508-4E43-AB55-D7F5F0A60696}"/>
              </a:ext>
            </a:extLst>
          </p:cNvPr>
          <p:cNvCxnSpPr>
            <a:cxnSpLocks/>
            <a:stCxn id="65" idx="2"/>
          </p:cNvCxnSpPr>
          <p:nvPr/>
        </p:nvCxnSpPr>
        <p:spPr>
          <a:xfrm flipH="1">
            <a:off x="10528658" y="4311386"/>
            <a:ext cx="6429" cy="274320"/>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67" name="Rectangle 66">
            <a:extLst>
              <a:ext uri="{FF2B5EF4-FFF2-40B4-BE49-F238E27FC236}">
                <a16:creationId xmlns:a16="http://schemas.microsoft.com/office/drawing/2014/main" id="{018743B0-C6A7-436A-B38C-B02F9008627C}"/>
              </a:ext>
            </a:extLst>
          </p:cNvPr>
          <p:cNvSpPr/>
          <p:nvPr/>
        </p:nvSpPr>
        <p:spPr>
          <a:xfrm>
            <a:off x="8320784" y="4984126"/>
            <a:ext cx="1371600" cy="64008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1"/>
                </a:solidFill>
                <a:latin typeface="Arial" panose="020B0604020202020204" pitchFamily="34" charset="0"/>
                <a:cs typeface="Arial" panose="020B0604020202020204" pitchFamily="34" charset="0"/>
              </a:rPr>
              <a:t>Federal Grant</a:t>
            </a:r>
          </a:p>
        </p:txBody>
      </p:sp>
      <p:sp>
        <p:nvSpPr>
          <p:cNvPr id="68" name="Rectangle 67">
            <a:extLst>
              <a:ext uri="{FF2B5EF4-FFF2-40B4-BE49-F238E27FC236}">
                <a16:creationId xmlns:a16="http://schemas.microsoft.com/office/drawing/2014/main" id="{E7074A4E-9F2F-495B-9C1E-08E87E45BD6E}"/>
              </a:ext>
            </a:extLst>
          </p:cNvPr>
          <p:cNvSpPr/>
          <p:nvPr/>
        </p:nvSpPr>
        <p:spPr>
          <a:xfrm>
            <a:off x="9849287" y="4984126"/>
            <a:ext cx="1371600" cy="64008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1"/>
                </a:solidFill>
                <a:latin typeface="Arial" panose="020B0604020202020204" pitchFamily="34" charset="0"/>
                <a:cs typeface="Arial" panose="020B0604020202020204" pitchFamily="34" charset="0"/>
              </a:rPr>
              <a:t>Federal Grant</a:t>
            </a:r>
          </a:p>
        </p:txBody>
      </p:sp>
      <p:grpSp>
        <p:nvGrpSpPr>
          <p:cNvPr id="70" name="Group 69">
            <a:extLst>
              <a:ext uri="{FF2B5EF4-FFF2-40B4-BE49-F238E27FC236}">
                <a16:creationId xmlns:a16="http://schemas.microsoft.com/office/drawing/2014/main" id="{7ADCCD22-B178-4230-9504-75586673C1AB}"/>
              </a:ext>
            </a:extLst>
          </p:cNvPr>
          <p:cNvGrpSpPr/>
          <p:nvPr/>
        </p:nvGrpSpPr>
        <p:grpSpPr>
          <a:xfrm>
            <a:off x="158719" y="1527093"/>
            <a:ext cx="4795784" cy="4744513"/>
            <a:chOff x="4104379" y="1976439"/>
            <a:chExt cx="3983245" cy="3984624"/>
          </a:xfrm>
        </p:grpSpPr>
        <p:grpSp>
          <p:nvGrpSpPr>
            <p:cNvPr id="71" name="Group 3">
              <a:extLst>
                <a:ext uri="{FF2B5EF4-FFF2-40B4-BE49-F238E27FC236}">
                  <a16:creationId xmlns:a16="http://schemas.microsoft.com/office/drawing/2014/main" id="{D25FE30A-ACBF-4586-9574-F2C160B40BA9}"/>
                </a:ext>
              </a:extLst>
            </p:cNvPr>
            <p:cNvGrpSpPr>
              <a:grpSpLocks/>
            </p:cNvGrpSpPr>
            <p:nvPr/>
          </p:nvGrpSpPr>
          <p:grpSpPr bwMode="auto">
            <a:xfrm>
              <a:off x="6091849" y="1976439"/>
              <a:ext cx="1177604" cy="1993693"/>
              <a:chOff x="3354" y="1728"/>
              <a:chExt cx="680" cy="1153"/>
            </a:xfrm>
            <a:solidFill>
              <a:schemeClr val="accent1"/>
            </a:solidFill>
          </p:grpSpPr>
          <p:sp>
            <p:nvSpPr>
              <p:cNvPr id="151" name="Arc 4">
                <a:extLst>
                  <a:ext uri="{FF2B5EF4-FFF2-40B4-BE49-F238E27FC236}">
                    <a16:creationId xmlns:a16="http://schemas.microsoft.com/office/drawing/2014/main" id="{06B14758-9345-4EC1-804A-7571F9E655F1}"/>
                  </a:ext>
                </a:extLst>
              </p:cNvPr>
              <p:cNvSpPr>
                <a:spLocks/>
              </p:cNvSpPr>
              <p:nvPr/>
            </p:nvSpPr>
            <p:spPr bwMode="auto">
              <a:xfrm>
                <a:off x="3356" y="1728"/>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 y="0"/>
                    </a:moveTo>
                    <a:cubicBezTo>
                      <a:pt x="4561" y="0"/>
                      <a:pt x="9005" y="1444"/>
                      <a:pt x="12695" y="4125"/>
                    </a:cubicBezTo>
                  </a:path>
                  <a:path w="12696" h="21600" stroke="0" extrusionOk="0">
                    <a:moveTo>
                      <a:pt x="-1" y="0"/>
                    </a:moveTo>
                    <a:cubicBezTo>
                      <a:pt x="4561" y="0"/>
                      <a:pt x="9005" y="1444"/>
                      <a:pt x="12695" y="4125"/>
                    </a:cubicBezTo>
                    <a:lnTo>
                      <a:pt x="0" y="21600"/>
                    </a:lnTo>
                    <a:close/>
                  </a:path>
                </a:pathLst>
              </a:custGeom>
              <a:grpFill/>
              <a:ln w="12700">
                <a:solidFill>
                  <a:schemeClr val="bg1"/>
                </a:solidFill>
                <a:round/>
                <a:headEnd/>
                <a:tailEnd/>
              </a:ln>
            </p:spPr>
            <p:txBody>
              <a:bodyPr lIns="44450" tIns="44450" rIns="274320" bIns="100584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Organizational Unit</a:t>
                </a:r>
              </a:p>
            </p:txBody>
          </p:sp>
          <p:sp>
            <p:nvSpPr>
              <p:cNvPr id="152" name="Freeform 78">
                <a:extLst>
                  <a:ext uri="{FF2B5EF4-FFF2-40B4-BE49-F238E27FC236}">
                    <a16:creationId xmlns:a16="http://schemas.microsoft.com/office/drawing/2014/main" id="{F0CB6990-D038-4177-B09C-7A263275B405}"/>
                  </a:ext>
                </a:extLst>
              </p:cNvPr>
              <p:cNvSpPr>
                <a:spLocks/>
              </p:cNvSpPr>
              <p:nvPr/>
            </p:nvSpPr>
            <p:spPr bwMode="auto">
              <a:xfrm>
                <a:off x="3356" y="1728"/>
                <a:ext cx="678" cy="1153"/>
              </a:xfrm>
              <a:custGeom>
                <a:avLst/>
                <a:gdLst>
                  <a:gd name="T0" fmla="*/ 0 w 678"/>
                  <a:gd name="T1" fmla="*/ 0 h 1153"/>
                  <a:gd name="T2" fmla="*/ 0 w 678"/>
                  <a:gd name="T3" fmla="*/ 1152 h 1153"/>
                  <a:gd name="T4" fmla="*/ 677 w 678"/>
                  <a:gd name="T5" fmla="*/ 220 h 1153"/>
                  <a:gd name="T6" fmla="*/ 0 60000 65536"/>
                  <a:gd name="T7" fmla="*/ 0 60000 65536"/>
                  <a:gd name="T8" fmla="*/ 0 60000 65536"/>
                  <a:gd name="T9" fmla="*/ 0 w 678"/>
                  <a:gd name="T10" fmla="*/ 0 h 1153"/>
                  <a:gd name="T11" fmla="*/ 678 w 678"/>
                  <a:gd name="T12" fmla="*/ 1153 h 1153"/>
                </a:gdLst>
                <a:ahLst/>
                <a:cxnLst>
                  <a:cxn ang="T6">
                    <a:pos x="T0" y="T1"/>
                  </a:cxn>
                  <a:cxn ang="T7">
                    <a:pos x="T2" y="T3"/>
                  </a:cxn>
                  <a:cxn ang="T8">
                    <a:pos x="T4" y="T5"/>
                  </a:cxn>
                </a:cxnLst>
                <a:rect l="T9" t="T10" r="T11" b="T12"/>
                <a:pathLst>
                  <a:path w="678" h="1153">
                    <a:moveTo>
                      <a:pt x="0" y="0"/>
                    </a:moveTo>
                    <a:lnTo>
                      <a:pt x="0" y="1152"/>
                    </a:lnTo>
                    <a:lnTo>
                      <a:pt x="677" y="220"/>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53" name="Arc 4">
                <a:extLst>
                  <a:ext uri="{FF2B5EF4-FFF2-40B4-BE49-F238E27FC236}">
                    <a16:creationId xmlns:a16="http://schemas.microsoft.com/office/drawing/2014/main" id="{0A157076-1452-4CFC-9703-23D299309163}"/>
                  </a:ext>
                </a:extLst>
              </p:cNvPr>
              <p:cNvSpPr>
                <a:spLocks/>
              </p:cNvSpPr>
              <p:nvPr/>
            </p:nvSpPr>
            <p:spPr bwMode="auto">
              <a:xfrm>
                <a:off x="3354" y="1728"/>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 y="0"/>
                    </a:moveTo>
                    <a:cubicBezTo>
                      <a:pt x="4561" y="0"/>
                      <a:pt x="9005" y="1444"/>
                      <a:pt x="12695" y="4125"/>
                    </a:cubicBezTo>
                  </a:path>
                  <a:path w="12696" h="21600" stroke="0" extrusionOk="0">
                    <a:moveTo>
                      <a:pt x="-1" y="0"/>
                    </a:moveTo>
                    <a:cubicBezTo>
                      <a:pt x="4561" y="0"/>
                      <a:pt x="9005" y="1444"/>
                      <a:pt x="12695" y="4125"/>
                    </a:cubicBezTo>
                    <a:lnTo>
                      <a:pt x="0" y="21600"/>
                    </a:lnTo>
                    <a:close/>
                  </a:path>
                </a:pathLst>
              </a:custGeom>
              <a:solidFill>
                <a:schemeClr val="accent5">
                  <a:lumMod val="40000"/>
                  <a:lumOff val="60000"/>
                </a:schemeClr>
              </a:solidFill>
              <a:ln w="12700">
                <a:solidFill>
                  <a:schemeClr val="bg1"/>
                </a:solidFill>
                <a:round/>
                <a:headEnd/>
                <a:tailEnd/>
              </a:ln>
            </p:spPr>
            <p:txBody>
              <a:bodyPr lIns="44450" tIns="44450" rIns="274320" bIns="100584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Agency* </a:t>
                </a:r>
              </a:p>
            </p:txBody>
          </p:sp>
        </p:grpSp>
        <p:grpSp>
          <p:nvGrpSpPr>
            <p:cNvPr id="72" name="Group 6">
              <a:extLst>
                <a:ext uri="{FF2B5EF4-FFF2-40B4-BE49-F238E27FC236}">
                  <a16:creationId xmlns:a16="http://schemas.microsoft.com/office/drawing/2014/main" id="{22897B99-5CDA-4173-BF5F-AF1EFD8B6E7E}"/>
                </a:ext>
              </a:extLst>
            </p:cNvPr>
            <p:cNvGrpSpPr>
              <a:grpSpLocks/>
            </p:cNvGrpSpPr>
            <p:nvPr/>
          </p:nvGrpSpPr>
          <p:grpSpPr bwMode="auto">
            <a:xfrm>
              <a:off x="6091852" y="2357241"/>
              <a:ext cx="1900571" cy="1612891"/>
              <a:chOff x="3354" y="1948"/>
              <a:chExt cx="1099" cy="933"/>
            </a:xfrm>
            <a:solidFill>
              <a:schemeClr val="accent1"/>
            </a:solidFill>
          </p:grpSpPr>
          <p:sp>
            <p:nvSpPr>
              <p:cNvPr id="148" name="Arc 7">
                <a:extLst>
                  <a:ext uri="{FF2B5EF4-FFF2-40B4-BE49-F238E27FC236}">
                    <a16:creationId xmlns:a16="http://schemas.microsoft.com/office/drawing/2014/main" id="{103FEF3B-8D8C-4714-9279-5E85B28A7D3D}"/>
                  </a:ext>
                </a:extLst>
              </p:cNvPr>
              <p:cNvSpPr>
                <a:spLocks/>
              </p:cNvSpPr>
              <p:nvPr/>
            </p:nvSpPr>
            <p:spPr bwMode="auto">
              <a:xfrm>
                <a:off x="3356" y="1948"/>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12695" y="0"/>
                    </a:moveTo>
                    <a:cubicBezTo>
                      <a:pt x="16386" y="2681"/>
                      <a:pt x="19133" y="6461"/>
                      <a:pt x="20542" y="10800"/>
                    </a:cubicBezTo>
                  </a:path>
                  <a:path w="20543" h="17475" stroke="0" extrusionOk="0">
                    <a:moveTo>
                      <a:pt x="12695" y="0"/>
                    </a:moveTo>
                    <a:cubicBezTo>
                      <a:pt x="16386" y="2681"/>
                      <a:pt x="19133" y="6461"/>
                      <a:pt x="20542" y="10800"/>
                    </a:cubicBezTo>
                    <a:lnTo>
                      <a:pt x="0" y="17475"/>
                    </a:lnTo>
                    <a:close/>
                  </a:path>
                </a:pathLst>
              </a:custGeom>
              <a:grpFill/>
              <a:ln w="12700">
                <a:solidFill>
                  <a:schemeClr val="bg1"/>
                </a:solidFill>
                <a:round/>
                <a:headEnd/>
                <a:tailEnd/>
              </a:ln>
            </p:spPr>
            <p:txBody>
              <a:bodyPr lIns="731520" tIns="44450" rIns="44450" bIns="27432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Fund</a:t>
                </a:r>
              </a:p>
            </p:txBody>
          </p:sp>
          <p:sp>
            <p:nvSpPr>
              <p:cNvPr id="149" name="Freeform 76">
                <a:extLst>
                  <a:ext uri="{FF2B5EF4-FFF2-40B4-BE49-F238E27FC236}">
                    <a16:creationId xmlns:a16="http://schemas.microsoft.com/office/drawing/2014/main" id="{8C450B8E-BEB1-4979-B307-483479F945FD}"/>
                  </a:ext>
                </a:extLst>
              </p:cNvPr>
              <p:cNvSpPr>
                <a:spLocks/>
              </p:cNvSpPr>
              <p:nvPr/>
            </p:nvSpPr>
            <p:spPr bwMode="auto">
              <a:xfrm>
                <a:off x="3356" y="1948"/>
                <a:ext cx="1097" cy="933"/>
              </a:xfrm>
              <a:custGeom>
                <a:avLst/>
                <a:gdLst>
                  <a:gd name="T0" fmla="*/ 677 w 1097"/>
                  <a:gd name="T1" fmla="*/ 0 h 933"/>
                  <a:gd name="T2" fmla="*/ 0 w 1097"/>
                  <a:gd name="T3" fmla="*/ 932 h 933"/>
                  <a:gd name="T4" fmla="*/ 1096 w 1097"/>
                  <a:gd name="T5" fmla="*/ 576 h 933"/>
                  <a:gd name="T6" fmla="*/ 0 60000 65536"/>
                  <a:gd name="T7" fmla="*/ 0 60000 65536"/>
                  <a:gd name="T8" fmla="*/ 0 60000 65536"/>
                  <a:gd name="T9" fmla="*/ 0 w 1097"/>
                  <a:gd name="T10" fmla="*/ 0 h 933"/>
                  <a:gd name="T11" fmla="*/ 1097 w 1097"/>
                  <a:gd name="T12" fmla="*/ 933 h 933"/>
                </a:gdLst>
                <a:ahLst/>
                <a:cxnLst>
                  <a:cxn ang="T6">
                    <a:pos x="T0" y="T1"/>
                  </a:cxn>
                  <a:cxn ang="T7">
                    <a:pos x="T2" y="T3"/>
                  </a:cxn>
                  <a:cxn ang="T8">
                    <a:pos x="T4" y="T5"/>
                  </a:cxn>
                </a:cxnLst>
                <a:rect l="T9" t="T10" r="T11" b="T12"/>
                <a:pathLst>
                  <a:path w="1097" h="933">
                    <a:moveTo>
                      <a:pt x="677" y="0"/>
                    </a:moveTo>
                    <a:lnTo>
                      <a:pt x="0" y="932"/>
                    </a:lnTo>
                    <a:lnTo>
                      <a:pt x="1096" y="576"/>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50" name="Arc 7">
                <a:extLst>
                  <a:ext uri="{FF2B5EF4-FFF2-40B4-BE49-F238E27FC236}">
                    <a16:creationId xmlns:a16="http://schemas.microsoft.com/office/drawing/2014/main" id="{8ABEA144-5E0A-4A72-8BE5-4EF171588B9F}"/>
                  </a:ext>
                </a:extLst>
              </p:cNvPr>
              <p:cNvSpPr>
                <a:spLocks/>
              </p:cNvSpPr>
              <p:nvPr/>
            </p:nvSpPr>
            <p:spPr bwMode="auto">
              <a:xfrm>
                <a:off x="3354" y="1948"/>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12695" y="0"/>
                    </a:moveTo>
                    <a:cubicBezTo>
                      <a:pt x="16386" y="2681"/>
                      <a:pt x="19133" y="6461"/>
                      <a:pt x="20542" y="10800"/>
                    </a:cubicBezTo>
                  </a:path>
                  <a:path w="20543" h="17475" stroke="0" extrusionOk="0">
                    <a:moveTo>
                      <a:pt x="12695" y="0"/>
                    </a:moveTo>
                    <a:cubicBezTo>
                      <a:pt x="16386" y="2681"/>
                      <a:pt x="19133" y="6461"/>
                      <a:pt x="20542" y="10800"/>
                    </a:cubicBezTo>
                    <a:lnTo>
                      <a:pt x="0" y="17475"/>
                    </a:lnTo>
                    <a:close/>
                  </a:path>
                </a:pathLst>
              </a:custGeom>
              <a:solidFill>
                <a:schemeClr val="accent5">
                  <a:lumMod val="40000"/>
                  <a:lumOff val="60000"/>
                </a:schemeClr>
              </a:solidFill>
              <a:ln w="12700">
                <a:solidFill>
                  <a:schemeClr val="bg1"/>
                </a:solidFill>
                <a:round/>
                <a:headEnd/>
                <a:tailEnd/>
              </a:ln>
            </p:spPr>
            <p:txBody>
              <a:bodyPr lIns="731520" tIns="44450" rIns="44450" bIns="27432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Project</a:t>
                </a:r>
              </a:p>
            </p:txBody>
          </p:sp>
        </p:grpSp>
        <p:grpSp>
          <p:nvGrpSpPr>
            <p:cNvPr id="73" name="Group 9">
              <a:extLst>
                <a:ext uri="{FF2B5EF4-FFF2-40B4-BE49-F238E27FC236}">
                  <a16:creationId xmlns:a16="http://schemas.microsoft.com/office/drawing/2014/main" id="{915FF9DA-EF4B-4AE4-918A-0F868ADFA3DA}"/>
                </a:ext>
              </a:extLst>
            </p:cNvPr>
            <p:cNvGrpSpPr>
              <a:grpSpLocks/>
            </p:cNvGrpSpPr>
            <p:nvPr/>
          </p:nvGrpSpPr>
          <p:grpSpPr bwMode="auto">
            <a:xfrm>
              <a:off x="6091852" y="3352017"/>
              <a:ext cx="1995772" cy="1233468"/>
              <a:chOff x="3354" y="2524"/>
              <a:chExt cx="1154" cy="713"/>
            </a:xfrm>
            <a:solidFill>
              <a:schemeClr val="accent1"/>
            </a:solidFill>
          </p:grpSpPr>
          <p:sp>
            <p:nvSpPr>
              <p:cNvPr id="145" name="Arc 10">
                <a:extLst>
                  <a:ext uri="{FF2B5EF4-FFF2-40B4-BE49-F238E27FC236}">
                    <a16:creationId xmlns:a16="http://schemas.microsoft.com/office/drawing/2014/main" id="{7D9E3419-0FC2-464D-8DCA-F108CDD60D73}"/>
                  </a:ext>
                </a:extLst>
              </p:cNvPr>
              <p:cNvSpPr>
                <a:spLocks/>
              </p:cNvSpPr>
              <p:nvPr/>
            </p:nvSpPr>
            <p:spPr bwMode="auto">
              <a:xfrm>
                <a:off x="3356" y="2524"/>
                <a:ext cx="1152" cy="712"/>
              </a:xfrm>
              <a:custGeom>
                <a:avLst/>
                <a:gdLst>
                  <a:gd name="T0" fmla="*/ 0 w 21600"/>
                  <a:gd name="T1" fmla="*/ 0 h 13350"/>
                  <a:gd name="T2" fmla="*/ 0 w 21600"/>
                  <a:gd name="T3" fmla="*/ 0 h 13350"/>
                  <a:gd name="T4" fmla="*/ 0 w 21600"/>
                  <a:gd name="T5" fmla="*/ 0 h 13350"/>
                  <a:gd name="T6" fmla="*/ 0 60000 65536"/>
                  <a:gd name="T7" fmla="*/ 0 60000 65536"/>
                  <a:gd name="T8" fmla="*/ 0 60000 65536"/>
                  <a:gd name="T9" fmla="*/ 0 w 21600"/>
                  <a:gd name="T10" fmla="*/ 0 h 13350"/>
                  <a:gd name="T11" fmla="*/ 21600 w 21600"/>
                  <a:gd name="T12" fmla="*/ 13350 h 13350"/>
                </a:gdLst>
                <a:ahLst/>
                <a:cxnLst>
                  <a:cxn ang="T6">
                    <a:pos x="T0" y="T1"/>
                  </a:cxn>
                  <a:cxn ang="T7">
                    <a:pos x="T2" y="T3"/>
                  </a:cxn>
                  <a:cxn ang="T8">
                    <a:pos x="T4" y="T5"/>
                  </a:cxn>
                </a:cxnLst>
                <a:rect l="T9" t="T10" r="T11" b="T12"/>
                <a:pathLst>
                  <a:path w="21600" h="13350" fill="none" extrusionOk="0">
                    <a:moveTo>
                      <a:pt x="20542" y="0"/>
                    </a:moveTo>
                    <a:cubicBezTo>
                      <a:pt x="21243" y="2155"/>
                      <a:pt x="21600" y="4408"/>
                      <a:pt x="21600" y="6675"/>
                    </a:cubicBezTo>
                    <a:cubicBezTo>
                      <a:pt x="21600" y="8941"/>
                      <a:pt x="21243" y="11194"/>
                      <a:pt x="20542" y="13349"/>
                    </a:cubicBezTo>
                  </a:path>
                  <a:path w="21600" h="13350" stroke="0" extrusionOk="0">
                    <a:moveTo>
                      <a:pt x="20542" y="0"/>
                    </a:moveTo>
                    <a:cubicBezTo>
                      <a:pt x="21243" y="2155"/>
                      <a:pt x="21600" y="4408"/>
                      <a:pt x="21600" y="6675"/>
                    </a:cubicBezTo>
                    <a:cubicBezTo>
                      <a:pt x="21600" y="8941"/>
                      <a:pt x="21243" y="11194"/>
                      <a:pt x="20542" y="13349"/>
                    </a:cubicBezTo>
                    <a:lnTo>
                      <a:pt x="0" y="6675"/>
                    </a:lnTo>
                    <a:close/>
                  </a:path>
                </a:pathLst>
              </a:custGeom>
              <a:grpFill/>
              <a:ln w="12700">
                <a:solidFill>
                  <a:schemeClr val="bg1"/>
                </a:solidFill>
                <a:round/>
                <a:headEnd/>
                <a:tailEnd/>
              </a:ln>
            </p:spPr>
            <p:txBody>
              <a:bodyPr lIns="1097280" tIns="4445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Program</a:t>
                </a:r>
              </a:p>
            </p:txBody>
          </p:sp>
          <p:sp>
            <p:nvSpPr>
              <p:cNvPr id="146" name="Freeform 74">
                <a:extLst>
                  <a:ext uri="{FF2B5EF4-FFF2-40B4-BE49-F238E27FC236}">
                    <a16:creationId xmlns:a16="http://schemas.microsoft.com/office/drawing/2014/main" id="{29836FFD-611F-4BBF-B53F-4D4305A6AEC9}"/>
                  </a:ext>
                </a:extLst>
              </p:cNvPr>
              <p:cNvSpPr>
                <a:spLocks/>
              </p:cNvSpPr>
              <p:nvPr/>
            </p:nvSpPr>
            <p:spPr bwMode="auto">
              <a:xfrm>
                <a:off x="3356" y="2524"/>
                <a:ext cx="1097" cy="713"/>
              </a:xfrm>
              <a:custGeom>
                <a:avLst/>
                <a:gdLst>
                  <a:gd name="T0" fmla="*/ 1096 w 1097"/>
                  <a:gd name="T1" fmla="*/ 0 h 713"/>
                  <a:gd name="T2" fmla="*/ 0 w 1097"/>
                  <a:gd name="T3" fmla="*/ 356 h 713"/>
                  <a:gd name="T4" fmla="*/ 1096 w 1097"/>
                  <a:gd name="T5" fmla="*/ 712 h 713"/>
                  <a:gd name="T6" fmla="*/ 0 60000 65536"/>
                  <a:gd name="T7" fmla="*/ 0 60000 65536"/>
                  <a:gd name="T8" fmla="*/ 0 60000 65536"/>
                  <a:gd name="T9" fmla="*/ 0 w 1097"/>
                  <a:gd name="T10" fmla="*/ 0 h 713"/>
                  <a:gd name="T11" fmla="*/ 1097 w 1097"/>
                  <a:gd name="T12" fmla="*/ 713 h 713"/>
                </a:gdLst>
                <a:ahLst/>
                <a:cxnLst>
                  <a:cxn ang="T6">
                    <a:pos x="T0" y="T1"/>
                  </a:cxn>
                  <a:cxn ang="T7">
                    <a:pos x="T2" y="T3"/>
                  </a:cxn>
                  <a:cxn ang="T8">
                    <a:pos x="T4" y="T5"/>
                  </a:cxn>
                </a:cxnLst>
                <a:rect l="T9" t="T10" r="T11" b="T12"/>
                <a:pathLst>
                  <a:path w="1097" h="713">
                    <a:moveTo>
                      <a:pt x="1096" y="0"/>
                    </a:moveTo>
                    <a:lnTo>
                      <a:pt x="0" y="356"/>
                    </a:lnTo>
                    <a:lnTo>
                      <a:pt x="1096" y="712"/>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47" name="Arc 10">
                <a:extLst>
                  <a:ext uri="{FF2B5EF4-FFF2-40B4-BE49-F238E27FC236}">
                    <a16:creationId xmlns:a16="http://schemas.microsoft.com/office/drawing/2014/main" id="{4622D8D3-60FA-4BFF-BF5A-A1AB702F20B3}"/>
                  </a:ext>
                </a:extLst>
              </p:cNvPr>
              <p:cNvSpPr>
                <a:spLocks/>
              </p:cNvSpPr>
              <p:nvPr/>
            </p:nvSpPr>
            <p:spPr bwMode="auto">
              <a:xfrm>
                <a:off x="3354" y="2524"/>
                <a:ext cx="1152" cy="712"/>
              </a:xfrm>
              <a:custGeom>
                <a:avLst/>
                <a:gdLst>
                  <a:gd name="T0" fmla="*/ 0 w 21600"/>
                  <a:gd name="T1" fmla="*/ 0 h 13350"/>
                  <a:gd name="T2" fmla="*/ 0 w 21600"/>
                  <a:gd name="T3" fmla="*/ 0 h 13350"/>
                  <a:gd name="T4" fmla="*/ 0 w 21600"/>
                  <a:gd name="T5" fmla="*/ 0 h 13350"/>
                  <a:gd name="T6" fmla="*/ 0 60000 65536"/>
                  <a:gd name="T7" fmla="*/ 0 60000 65536"/>
                  <a:gd name="T8" fmla="*/ 0 60000 65536"/>
                  <a:gd name="T9" fmla="*/ 0 w 21600"/>
                  <a:gd name="T10" fmla="*/ 0 h 13350"/>
                  <a:gd name="T11" fmla="*/ 21600 w 21600"/>
                  <a:gd name="T12" fmla="*/ 13350 h 13350"/>
                </a:gdLst>
                <a:ahLst/>
                <a:cxnLst>
                  <a:cxn ang="T6">
                    <a:pos x="T0" y="T1"/>
                  </a:cxn>
                  <a:cxn ang="T7">
                    <a:pos x="T2" y="T3"/>
                  </a:cxn>
                  <a:cxn ang="T8">
                    <a:pos x="T4" y="T5"/>
                  </a:cxn>
                </a:cxnLst>
                <a:rect l="T9" t="T10" r="T11" b="T12"/>
                <a:pathLst>
                  <a:path w="21600" h="13350" fill="none" extrusionOk="0">
                    <a:moveTo>
                      <a:pt x="20542" y="0"/>
                    </a:moveTo>
                    <a:cubicBezTo>
                      <a:pt x="21243" y="2155"/>
                      <a:pt x="21600" y="4408"/>
                      <a:pt x="21600" y="6675"/>
                    </a:cubicBezTo>
                    <a:cubicBezTo>
                      <a:pt x="21600" y="8941"/>
                      <a:pt x="21243" y="11194"/>
                      <a:pt x="20542" y="13349"/>
                    </a:cubicBezTo>
                  </a:path>
                  <a:path w="21600" h="13350" stroke="0" extrusionOk="0">
                    <a:moveTo>
                      <a:pt x="20542" y="0"/>
                    </a:moveTo>
                    <a:cubicBezTo>
                      <a:pt x="21243" y="2155"/>
                      <a:pt x="21600" y="4408"/>
                      <a:pt x="21600" y="6675"/>
                    </a:cubicBezTo>
                    <a:cubicBezTo>
                      <a:pt x="21600" y="8941"/>
                      <a:pt x="21243" y="11194"/>
                      <a:pt x="20542" y="13349"/>
                    </a:cubicBezTo>
                    <a:lnTo>
                      <a:pt x="0" y="6675"/>
                    </a:lnTo>
                    <a:close/>
                  </a:path>
                </a:pathLst>
              </a:custGeom>
              <a:solidFill>
                <a:schemeClr val="accent5">
                  <a:lumMod val="40000"/>
                  <a:lumOff val="60000"/>
                </a:schemeClr>
              </a:solidFill>
              <a:ln w="12700">
                <a:solidFill>
                  <a:schemeClr val="bg1"/>
                </a:solidFill>
                <a:round/>
                <a:headEnd/>
                <a:tailEnd/>
              </a:ln>
            </p:spPr>
            <p:txBody>
              <a:bodyPr lIns="1097280" tIns="4445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 Organizational Unit*</a:t>
                </a:r>
              </a:p>
            </p:txBody>
          </p:sp>
        </p:grpSp>
        <p:grpSp>
          <p:nvGrpSpPr>
            <p:cNvPr id="74" name="Group 12">
              <a:extLst>
                <a:ext uri="{FF2B5EF4-FFF2-40B4-BE49-F238E27FC236}">
                  <a16:creationId xmlns:a16="http://schemas.microsoft.com/office/drawing/2014/main" id="{1C1E8309-50C1-404B-8344-5BAF3564CB1B}"/>
                </a:ext>
              </a:extLst>
            </p:cNvPr>
            <p:cNvGrpSpPr>
              <a:grpSpLocks/>
            </p:cNvGrpSpPr>
            <p:nvPr/>
          </p:nvGrpSpPr>
          <p:grpSpPr bwMode="auto">
            <a:xfrm>
              <a:off x="6091852" y="3967371"/>
              <a:ext cx="1900571" cy="1612890"/>
              <a:chOff x="3354" y="2880"/>
              <a:chExt cx="1099" cy="933"/>
            </a:xfrm>
            <a:solidFill>
              <a:schemeClr val="accent1"/>
            </a:solidFill>
          </p:grpSpPr>
          <p:sp>
            <p:nvSpPr>
              <p:cNvPr id="142" name="Arc 13">
                <a:extLst>
                  <a:ext uri="{FF2B5EF4-FFF2-40B4-BE49-F238E27FC236}">
                    <a16:creationId xmlns:a16="http://schemas.microsoft.com/office/drawing/2014/main" id="{2AD19C08-61E9-40FE-968A-4F3A16773BB2}"/>
                  </a:ext>
                </a:extLst>
              </p:cNvPr>
              <p:cNvSpPr>
                <a:spLocks/>
              </p:cNvSpPr>
              <p:nvPr/>
            </p:nvSpPr>
            <p:spPr bwMode="auto">
              <a:xfrm>
                <a:off x="3356" y="2880"/>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20542" y="6674"/>
                    </a:moveTo>
                    <a:cubicBezTo>
                      <a:pt x="19133" y="11013"/>
                      <a:pt x="16386" y="14793"/>
                      <a:pt x="12695" y="17474"/>
                    </a:cubicBezTo>
                  </a:path>
                  <a:path w="20543" h="17475" stroke="0" extrusionOk="0">
                    <a:moveTo>
                      <a:pt x="20542" y="6674"/>
                    </a:moveTo>
                    <a:cubicBezTo>
                      <a:pt x="19133" y="11013"/>
                      <a:pt x="16386" y="14793"/>
                      <a:pt x="12695" y="17474"/>
                    </a:cubicBezTo>
                    <a:lnTo>
                      <a:pt x="0" y="0"/>
                    </a:lnTo>
                    <a:close/>
                  </a:path>
                </a:pathLst>
              </a:custGeom>
              <a:grpFill/>
              <a:ln w="12700">
                <a:solidFill>
                  <a:schemeClr val="bg1"/>
                </a:solidFill>
                <a:round/>
                <a:headEnd/>
                <a:tailEnd/>
              </a:ln>
            </p:spPr>
            <p:txBody>
              <a:bodyPr lIns="731520" tIns="18288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Account</a:t>
                </a:r>
              </a:p>
            </p:txBody>
          </p:sp>
          <p:sp>
            <p:nvSpPr>
              <p:cNvPr id="143" name="Freeform 72">
                <a:extLst>
                  <a:ext uri="{FF2B5EF4-FFF2-40B4-BE49-F238E27FC236}">
                    <a16:creationId xmlns:a16="http://schemas.microsoft.com/office/drawing/2014/main" id="{2A90B443-278C-4B4E-BB8B-CFD063F323EF}"/>
                  </a:ext>
                </a:extLst>
              </p:cNvPr>
              <p:cNvSpPr>
                <a:spLocks/>
              </p:cNvSpPr>
              <p:nvPr/>
            </p:nvSpPr>
            <p:spPr bwMode="auto">
              <a:xfrm>
                <a:off x="3356" y="2880"/>
                <a:ext cx="1097" cy="933"/>
              </a:xfrm>
              <a:custGeom>
                <a:avLst/>
                <a:gdLst>
                  <a:gd name="T0" fmla="*/ 1096 w 1097"/>
                  <a:gd name="T1" fmla="*/ 356 h 933"/>
                  <a:gd name="T2" fmla="*/ 0 w 1097"/>
                  <a:gd name="T3" fmla="*/ 0 h 933"/>
                  <a:gd name="T4" fmla="*/ 677 w 1097"/>
                  <a:gd name="T5" fmla="*/ 932 h 933"/>
                  <a:gd name="T6" fmla="*/ 0 60000 65536"/>
                  <a:gd name="T7" fmla="*/ 0 60000 65536"/>
                  <a:gd name="T8" fmla="*/ 0 60000 65536"/>
                  <a:gd name="T9" fmla="*/ 0 w 1097"/>
                  <a:gd name="T10" fmla="*/ 0 h 933"/>
                  <a:gd name="T11" fmla="*/ 1097 w 1097"/>
                  <a:gd name="T12" fmla="*/ 933 h 933"/>
                </a:gdLst>
                <a:ahLst/>
                <a:cxnLst>
                  <a:cxn ang="T6">
                    <a:pos x="T0" y="T1"/>
                  </a:cxn>
                  <a:cxn ang="T7">
                    <a:pos x="T2" y="T3"/>
                  </a:cxn>
                  <a:cxn ang="T8">
                    <a:pos x="T4" y="T5"/>
                  </a:cxn>
                </a:cxnLst>
                <a:rect l="T9" t="T10" r="T11" b="T12"/>
                <a:pathLst>
                  <a:path w="1097" h="933">
                    <a:moveTo>
                      <a:pt x="1096" y="356"/>
                    </a:moveTo>
                    <a:lnTo>
                      <a:pt x="0" y="0"/>
                    </a:lnTo>
                    <a:lnTo>
                      <a:pt x="677" y="932"/>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44" name="Arc 13">
                <a:extLst>
                  <a:ext uri="{FF2B5EF4-FFF2-40B4-BE49-F238E27FC236}">
                    <a16:creationId xmlns:a16="http://schemas.microsoft.com/office/drawing/2014/main" id="{C3D51466-BEFF-4CD9-9576-CAB528A408BF}"/>
                  </a:ext>
                </a:extLst>
              </p:cNvPr>
              <p:cNvSpPr>
                <a:spLocks/>
              </p:cNvSpPr>
              <p:nvPr/>
            </p:nvSpPr>
            <p:spPr bwMode="auto">
              <a:xfrm>
                <a:off x="3354" y="2880"/>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20542" y="6674"/>
                    </a:moveTo>
                    <a:cubicBezTo>
                      <a:pt x="19133" y="11013"/>
                      <a:pt x="16386" y="14793"/>
                      <a:pt x="12695" y="17474"/>
                    </a:cubicBezTo>
                  </a:path>
                  <a:path w="20543" h="17475" stroke="0" extrusionOk="0">
                    <a:moveTo>
                      <a:pt x="20542" y="6674"/>
                    </a:moveTo>
                    <a:cubicBezTo>
                      <a:pt x="19133" y="11013"/>
                      <a:pt x="16386" y="14793"/>
                      <a:pt x="12695" y="17474"/>
                    </a:cubicBezTo>
                    <a:lnTo>
                      <a:pt x="0" y="0"/>
                    </a:lnTo>
                    <a:close/>
                  </a:path>
                </a:pathLst>
              </a:custGeom>
              <a:solidFill>
                <a:schemeClr val="accent5">
                  <a:lumMod val="40000"/>
                  <a:lumOff val="60000"/>
                </a:schemeClr>
              </a:solidFill>
              <a:ln w="12700">
                <a:solidFill>
                  <a:schemeClr val="bg1"/>
                </a:solidFill>
                <a:round/>
                <a:headEnd/>
                <a:tailEnd/>
              </a:ln>
            </p:spPr>
            <p:txBody>
              <a:bodyPr lIns="731520" tIns="18288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Fund*</a:t>
                </a:r>
              </a:p>
            </p:txBody>
          </p:sp>
        </p:grpSp>
        <p:grpSp>
          <p:nvGrpSpPr>
            <p:cNvPr id="75" name="Group 15">
              <a:extLst>
                <a:ext uri="{FF2B5EF4-FFF2-40B4-BE49-F238E27FC236}">
                  <a16:creationId xmlns:a16="http://schemas.microsoft.com/office/drawing/2014/main" id="{D78A52D7-18EE-4005-A6C2-D011CB74D011}"/>
                </a:ext>
              </a:extLst>
            </p:cNvPr>
            <p:cNvGrpSpPr>
              <a:grpSpLocks/>
            </p:cNvGrpSpPr>
            <p:nvPr/>
          </p:nvGrpSpPr>
          <p:grpSpPr bwMode="auto">
            <a:xfrm>
              <a:off x="6091849" y="3967371"/>
              <a:ext cx="1177604" cy="1993692"/>
              <a:chOff x="3354" y="2880"/>
              <a:chExt cx="680" cy="1153"/>
            </a:xfrm>
            <a:solidFill>
              <a:schemeClr val="accent1"/>
            </a:solidFill>
          </p:grpSpPr>
          <p:sp>
            <p:nvSpPr>
              <p:cNvPr id="139" name="Arc 16">
                <a:extLst>
                  <a:ext uri="{FF2B5EF4-FFF2-40B4-BE49-F238E27FC236}">
                    <a16:creationId xmlns:a16="http://schemas.microsoft.com/office/drawing/2014/main" id="{7EA9AF0D-E04E-4456-A72E-FD9F48C1E1CD}"/>
                  </a:ext>
                </a:extLst>
              </p:cNvPr>
              <p:cNvSpPr>
                <a:spLocks/>
              </p:cNvSpPr>
              <p:nvPr/>
            </p:nvSpPr>
            <p:spPr bwMode="auto">
              <a:xfrm>
                <a:off x="3356" y="2880"/>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2695" y="17474"/>
                    </a:moveTo>
                    <a:cubicBezTo>
                      <a:pt x="9005" y="20155"/>
                      <a:pt x="4561" y="21599"/>
                      <a:pt x="0" y="21600"/>
                    </a:cubicBezTo>
                  </a:path>
                  <a:path w="12696" h="21600" stroke="0" extrusionOk="0">
                    <a:moveTo>
                      <a:pt x="12695" y="17474"/>
                    </a:moveTo>
                    <a:cubicBezTo>
                      <a:pt x="9005" y="20155"/>
                      <a:pt x="4561" y="21599"/>
                      <a:pt x="0" y="21600"/>
                    </a:cubicBezTo>
                    <a:lnTo>
                      <a:pt x="0" y="0"/>
                    </a:lnTo>
                    <a:close/>
                  </a:path>
                </a:pathLst>
              </a:custGeom>
              <a:grpFill/>
              <a:ln w="12700">
                <a:solidFill>
                  <a:schemeClr val="bg1"/>
                </a:solidFill>
                <a:round/>
                <a:headEnd/>
                <a:tailEnd/>
              </a:ln>
            </p:spPr>
            <p:txBody>
              <a:bodyPr lIns="44450" tIns="1005840" rIns="27432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Project</a:t>
                </a:r>
              </a:p>
            </p:txBody>
          </p:sp>
          <p:sp>
            <p:nvSpPr>
              <p:cNvPr id="140" name="Freeform 70">
                <a:extLst>
                  <a:ext uri="{FF2B5EF4-FFF2-40B4-BE49-F238E27FC236}">
                    <a16:creationId xmlns:a16="http://schemas.microsoft.com/office/drawing/2014/main" id="{6F3E5381-6D06-4245-A45A-8181B3F6E72C}"/>
                  </a:ext>
                </a:extLst>
              </p:cNvPr>
              <p:cNvSpPr>
                <a:spLocks/>
              </p:cNvSpPr>
              <p:nvPr/>
            </p:nvSpPr>
            <p:spPr bwMode="auto">
              <a:xfrm>
                <a:off x="3356" y="2880"/>
                <a:ext cx="678" cy="1153"/>
              </a:xfrm>
              <a:custGeom>
                <a:avLst/>
                <a:gdLst>
                  <a:gd name="T0" fmla="*/ 677 w 678"/>
                  <a:gd name="T1" fmla="*/ 932 h 1153"/>
                  <a:gd name="T2" fmla="*/ 0 w 678"/>
                  <a:gd name="T3" fmla="*/ 0 h 1153"/>
                  <a:gd name="T4" fmla="*/ 0 w 678"/>
                  <a:gd name="T5" fmla="*/ 1152 h 1153"/>
                  <a:gd name="T6" fmla="*/ 0 60000 65536"/>
                  <a:gd name="T7" fmla="*/ 0 60000 65536"/>
                  <a:gd name="T8" fmla="*/ 0 60000 65536"/>
                  <a:gd name="T9" fmla="*/ 0 w 678"/>
                  <a:gd name="T10" fmla="*/ 0 h 1153"/>
                  <a:gd name="T11" fmla="*/ 678 w 678"/>
                  <a:gd name="T12" fmla="*/ 1153 h 1153"/>
                </a:gdLst>
                <a:ahLst/>
                <a:cxnLst>
                  <a:cxn ang="T6">
                    <a:pos x="T0" y="T1"/>
                  </a:cxn>
                  <a:cxn ang="T7">
                    <a:pos x="T2" y="T3"/>
                  </a:cxn>
                  <a:cxn ang="T8">
                    <a:pos x="T4" y="T5"/>
                  </a:cxn>
                </a:cxnLst>
                <a:rect l="T9" t="T10" r="T11" b="T12"/>
                <a:pathLst>
                  <a:path w="678" h="1153">
                    <a:moveTo>
                      <a:pt x="677" y="932"/>
                    </a:moveTo>
                    <a:lnTo>
                      <a:pt x="0" y="0"/>
                    </a:lnTo>
                    <a:lnTo>
                      <a:pt x="0" y="1152"/>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41" name="Arc 16">
                <a:extLst>
                  <a:ext uri="{FF2B5EF4-FFF2-40B4-BE49-F238E27FC236}">
                    <a16:creationId xmlns:a16="http://schemas.microsoft.com/office/drawing/2014/main" id="{CD7D4417-99AA-4E09-99A7-28C593FA1C32}"/>
                  </a:ext>
                </a:extLst>
              </p:cNvPr>
              <p:cNvSpPr>
                <a:spLocks/>
              </p:cNvSpPr>
              <p:nvPr/>
            </p:nvSpPr>
            <p:spPr bwMode="auto">
              <a:xfrm>
                <a:off x="3354" y="2880"/>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2695" y="17474"/>
                    </a:moveTo>
                    <a:cubicBezTo>
                      <a:pt x="9005" y="20155"/>
                      <a:pt x="4561" y="21599"/>
                      <a:pt x="0" y="21600"/>
                    </a:cubicBezTo>
                  </a:path>
                  <a:path w="12696" h="21600" stroke="0" extrusionOk="0">
                    <a:moveTo>
                      <a:pt x="12695" y="17474"/>
                    </a:moveTo>
                    <a:cubicBezTo>
                      <a:pt x="9005" y="20155"/>
                      <a:pt x="4561" y="21599"/>
                      <a:pt x="0" y="21600"/>
                    </a:cubicBezTo>
                    <a:lnTo>
                      <a:pt x="0" y="0"/>
                    </a:lnTo>
                    <a:close/>
                  </a:path>
                </a:pathLst>
              </a:custGeom>
              <a:solidFill>
                <a:schemeClr val="accent5">
                  <a:lumMod val="40000"/>
                  <a:lumOff val="60000"/>
                </a:schemeClr>
              </a:solidFill>
              <a:ln w="12700">
                <a:solidFill>
                  <a:schemeClr val="bg1"/>
                </a:solidFill>
                <a:round/>
                <a:headEnd/>
                <a:tailEnd/>
              </a:ln>
            </p:spPr>
            <p:txBody>
              <a:bodyPr lIns="44450" tIns="1005840" rIns="27432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Program</a:t>
                </a:r>
              </a:p>
            </p:txBody>
          </p:sp>
        </p:grpSp>
        <p:grpSp>
          <p:nvGrpSpPr>
            <p:cNvPr id="76" name="Group 18">
              <a:extLst>
                <a:ext uri="{FF2B5EF4-FFF2-40B4-BE49-F238E27FC236}">
                  <a16:creationId xmlns:a16="http://schemas.microsoft.com/office/drawing/2014/main" id="{DDFF9628-CD25-4D02-A389-F315670BDDAD}"/>
                </a:ext>
              </a:extLst>
            </p:cNvPr>
            <p:cNvGrpSpPr>
              <a:grpSpLocks/>
            </p:cNvGrpSpPr>
            <p:nvPr/>
          </p:nvGrpSpPr>
          <p:grpSpPr bwMode="auto">
            <a:xfrm>
              <a:off x="4921854" y="3967371"/>
              <a:ext cx="1174836" cy="1993692"/>
              <a:chOff x="2677" y="2880"/>
              <a:chExt cx="680" cy="1153"/>
            </a:xfrm>
            <a:solidFill>
              <a:schemeClr val="accent1"/>
            </a:solidFill>
          </p:grpSpPr>
          <p:sp>
            <p:nvSpPr>
              <p:cNvPr id="136" name="Arc 19">
                <a:extLst>
                  <a:ext uri="{FF2B5EF4-FFF2-40B4-BE49-F238E27FC236}">
                    <a16:creationId xmlns:a16="http://schemas.microsoft.com/office/drawing/2014/main" id="{283A21A7-5EA6-4274-B82F-1C5BF9429A97}"/>
                  </a:ext>
                </a:extLst>
              </p:cNvPr>
              <p:cNvSpPr>
                <a:spLocks/>
              </p:cNvSpPr>
              <p:nvPr/>
            </p:nvSpPr>
            <p:spPr bwMode="auto">
              <a:xfrm>
                <a:off x="2679" y="2880"/>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2696" y="21600"/>
                    </a:moveTo>
                    <a:cubicBezTo>
                      <a:pt x="8134" y="21600"/>
                      <a:pt x="3690" y="20155"/>
                      <a:pt x="0" y="17474"/>
                    </a:cubicBezTo>
                  </a:path>
                  <a:path w="12696" h="21600" stroke="0" extrusionOk="0">
                    <a:moveTo>
                      <a:pt x="12696" y="21600"/>
                    </a:moveTo>
                    <a:cubicBezTo>
                      <a:pt x="8134" y="21600"/>
                      <a:pt x="3690" y="20155"/>
                      <a:pt x="0" y="17474"/>
                    </a:cubicBezTo>
                    <a:lnTo>
                      <a:pt x="12696" y="0"/>
                    </a:lnTo>
                    <a:close/>
                  </a:path>
                </a:pathLst>
              </a:custGeom>
              <a:grpFill/>
              <a:ln w="12700">
                <a:solidFill>
                  <a:schemeClr val="bg1"/>
                </a:solidFill>
                <a:round/>
                <a:headEnd/>
                <a:tailEnd/>
              </a:ln>
            </p:spPr>
            <p:txBody>
              <a:bodyPr lIns="274320" tIns="100584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Funding Source</a:t>
                </a:r>
              </a:p>
            </p:txBody>
          </p:sp>
          <p:sp>
            <p:nvSpPr>
              <p:cNvPr id="137" name="Freeform 68">
                <a:extLst>
                  <a:ext uri="{FF2B5EF4-FFF2-40B4-BE49-F238E27FC236}">
                    <a16:creationId xmlns:a16="http://schemas.microsoft.com/office/drawing/2014/main" id="{40D1B900-E020-4CCD-8BA4-C26D1565A94C}"/>
                  </a:ext>
                </a:extLst>
              </p:cNvPr>
              <p:cNvSpPr>
                <a:spLocks/>
              </p:cNvSpPr>
              <p:nvPr/>
            </p:nvSpPr>
            <p:spPr bwMode="auto">
              <a:xfrm>
                <a:off x="2679" y="2880"/>
                <a:ext cx="678" cy="1153"/>
              </a:xfrm>
              <a:custGeom>
                <a:avLst/>
                <a:gdLst>
                  <a:gd name="T0" fmla="*/ 677 w 678"/>
                  <a:gd name="T1" fmla="*/ 1152 h 1153"/>
                  <a:gd name="T2" fmla="*/ 677 w 678"/>
                  <a:gd name="T3" fmla="*/ 0 h 1153"/>
                  <a:gd name="T4" fmla="*/ 0 w 678"/>
                  <a:gd name="T5" fmla="*/ 932 h 1153"/>
                  <a:gd name="T6" fmla="*/ 0 60000 65536"/>
                  <a:gd name="T7" fmla="*/ 0 60000 65536"/>
                  <a:gd name="T8" fmla="*/ 0 60000 65536"/>
                  <a:gd name="T9" fmla="*/ 0 w 678"/>
                  <a:gd name="T10" fmla="*/ 0 h 1153"/>
                  <a:gd name="T11" fmla="*/ 678 w 678"/>
                  <a:gd name="T12" fmla="*/ 1153 h 1153"/>
                </a:gdLst>
                <a:ahLst/>
                <a:cxnLst>
                  <a:cxn ang="T6">
                    <a:pos x="T0" y="T1"/>
                  </a:cxn>
                  <a:cxn ang="T7">
                    <a:pos x="T2" y="T3"/>
                  </a:cxn>
                  <a:cxn ang="T8">
                    <a:pos x="T4" y="T5"/>
                  </a:cxn>
                </a:cxnLst>
                <a:rect l="T9" t="T10" r="T11" b="T12"/>
                <a:pathLst>
                  <a:path w="678" h="1153">
                    <a:moveTo>
                      <a:pt x="677" y="1152"/>
                    </a:moveTo>
                    <a:lnTo>
                      <a:pt x="677" y="0"/>
                    </a:lnTo>
                    <a:lnTo>
                      <a:pt x="0" y="932"/>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38" name="Arc 19">
                <a:extLst>
                  <a:ext uri="{FF2B5EF4-FFF2-40B4-BE49-F238E27FC236}">
                    <a16:creationId xmlns:a16="http://schemas.microsoft.com/office/drawing/2014/main" id="{8E2D4B7D-29BB-4FA5-94B3-E2F891778667}"/>
                  </a:ext>
                </a:extLst>
              </p:cNvPr>
              <p:cNvSpPr>
                <a:spLocks/>
              </p:cNvSpPr>
              <p:nvPr/>
            </p:nvSpPr>
            <p:spPr bwMode="auto">
              <a:xfrm>
                <a:off x="2677" y="2880"/>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2696" y="21600"/>
                    </a:moveTo>
                    <a:cubicBezTo>
                      <a:pt x="8134" y="21600"/>
                      <a:pt x="3690" y="20155"/>
                      <a:pt x="0" y="17474"/>
                    </a:cubicBezTo>
                  </a:path>
                  <a:path w="12696" h="21600" stroke="0" extrusionOk="0">
                    <a:moveTo>
                      <a:pt x="12696" y="21600"/>
                    </a:moveTo>
                    <a:cubicBezTo>
                      <a:pt x="8134" y="21600"/>
                      <a:pt x="3690" y="20155"/>
                      <a:pt x="0" y="17474"/>
                    </a:cubicBezTo>
                    <a:lnTo>
                      <a:pt x="12696" y="0"/>
                    </a:lnTo>
                    <a:close/>
                  </a:path>
                </a:pathLst>
              </a:custGeom>
              <a:solidFill>
                <a:schemeClr val="accent5">
                  <a:lumMod val="40000"/>
                  <a:lumOff val="60000"/>
                </a:schemeClr>
              </a:solidFill>
              <a:ln w="12700">
                <a:solidFill>
                  <a:schemeClr val="bg1"/>
                </a:solidFill>
                <a:round/>
                <a:headEnd/>
                <a:tailEnd/>
              </a:ln>
            </p:spPr>
            <p:txBody>
              <a:bodyPr lIns="274320" tIns="100584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Account*</a:t>
                </a:r>
              </a:p>
            </p:txBody>
          </p:sp>
        </p:grpSp>
        <p:grpSp>
          <p:nvGrpSpPr>
            <p:cNvPr id="77" name="Group 21">
              <a:extLst>
                <a:ext uri="{FF2B5EF4-FFF2-40B4-BE49-F238E27FC236}">
                  <a16:creationId xmlns:a16="http://schemas.microsoft.com/office/drawing/2014/main" id="{412A41CF-ABBA-405E-82E9-8F1DECE9162A}"/>
                </a:ext>
              </a:extLst>
            </p:cNvPr>
            <p:cNvGrpSpPr>
              <a:grpSpLocks/>
            </p:cNvGrpSpPr>
            <p:nvPr/>
          </p:nvGrpSpPr>
          <p:grpSpPr bwMode="auto">
            <a:xfrm>
              <a:off x="4200958" y="3967371"/>
              <a:ext cx="1895732" cy="1612890"/>
              <a:chOff x="2260" y="2880"/>
              <a:chExt cx="1097" cy="933"/>
            </a:xfrm>
            <a:solidFill>
              <a:schemeClr val="accent1"/>
            </a:solidFill>
          </p:grpSpPr>
          <p:sp>
            <p:nvSpPr>
              <p:cNvPr id="134" name="Arc 22">
                <a:extLst>
                  <a:ext uri="{FF2B5EF4-FFF2-40B4-BE49-F238E27FC236}">
                    <a16:creationId xmlns:a16="http://schemas.microsoft.com/office/drawing/2014/main" id="{52852DC7-4059-4123-9B6C-D95FCFC59ABE}"/>
                  </a:ext>
                </a:extLst>
              </p:cNvPr>
              <p:cNvSpPr>
                <a:spLocks/>
              </p:cNvSpPr>
              <p:nvPr/>
            </p:nvSpPr>
            <p:spPr bwMode="auto">
              <a:xfrm>
                <a:off x="2260" y="2880"/>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7847" y="17474"/>
                    </a:moveTo>
                    <a:cubicBezTo>
                      <a:pt x="4156" y="14793"/>
                      <a:pt x="1409" y="11013"/>
                      <a:pt x="0" y="6674"/>
                    </a:cubicBezTo>
                  </a:path>
                  <a:path w="20543" h="17475" stroke="0" extrusionOk="0">
                    <a:moveTo>
                      <a:pt x="7847" y="17474"/>
                    </a:moveTo>
                    <a:cubicBezTo>
                      <a:pt x="4156" y="14793"/>
                      <a:pt x="1409" y="11013"/>
                      <a:pt x="0" y="6674"/>
                    </a:cubicBezTo>
                    <a:lnTo>
                      <a:pt x="20543" y="0"/>
                    </a:lnTo>
                    <a:close/>
                  </a:path>
                </a:pathLst>
              </a:custGeom>
              <a:solidFill>
                <a:schemeClr val="accent5">
                  <a:lumMod val="40000"/>
                  <a:lumOff val="60000"/>
                </a:schemeClr>
              </a:solidFill>
              <a:ln w="12700">
                <a:solidFill>
                  <a:schemeClr val="bg1"/>
                </a:solidFill>
                <a:round/>
                <a:headEnd/>
                <a:tailEnd/>
              </a:ln>
            </p:spPr>
            <p:txBody>
              <a:bodyPr lIns="45720" tIns="182880" rIns="731520" bIns="4572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Location</a:t>
                </a:r>
              </a:p>
            </p:txBody>
          </p:sp>
          <p:sp>
            <p:nvSpPr>
              <p:cNvPr id="135" name="Freeform 66">
                <a:extLst>
                  <a:ext uri="{FF2B5EF4-FFF2-40B4-BE49-F238E27FC236}">
                    <a16:creationId xmlns:a16="http://schemas.microsoft.com/office/drawing/2014/main" id="{A3A862DC-17F4-4827-BA27-7CD3406D23A9}"/>
                  </a:ext>
                </a:extLst>
              </p:cNvPr>
              <p:cNvSpPr>
                <a:spLocks/>
              </p:cNvSpPr>
              <p:nvPr/>
            </p:nvSpPr>
            <p:spPr bwMode="auto">
              <a:xfrm>
                <a:off x="2260" y="2880"/>
                <a:ext cx="1097" cy="933"/>
              </a:xfrm>
              <a:custGeom>
                <a:avLst/>
                <a:gdLst>
                  <a:gd name="T0" fmla="*/ 419 w 1097"/>
                  <a:gd name="T1" fmla="*/ 932 h 933"/>
                  <a:gd name="T2" fmla="*/ 1096 w 1097"/>
                  <a:gd name="T3" fmla="*/ 0 h 933"/>
                  <a:gd name="T4" fmla="*/ 0 w 1097"/>
                  <a:gd name="T5" fmla="*/ 356 h 933"/>
                  <a:gd name="T6" fmla="*/ 0 60000 65536"/>
                  <a:gd name="T7" fmla="*/ 0 60000 65536"/>
                  <a:gd name="T8" fmla="*/ 0 60000 65536"/>
                  <a:gd name="T9" fmla="*/ 0 w 1097"/>
                  <a:gd name="T10" fmla="*/ 0 h 933"/>
                  <a:gd name="T11" fmla="*/ 1097 w 1097"/>
                  <a:gd name="T12" fmla="*/ 933 h 933"/>
                </a:gdLst>
                <a:ahLst/>
                <a:cxnLst>
                  <a:cxn ang="T6">
                    <a:pos x="T0" y="T1"/>
                  </a:cxn>
                  <a:cxn ang="T7">
                    <a:pos x="T2" y="T3"/>
                  </a:cxn>
                  <a:cxn ang="T8">
                    <a:pos x="T4" y="T5"/>
                  </a:cxn>
                </a:cxnLst>
                <a:rect l="T9" t="T10" r="T11" b="T12"/>
                <a:pathLst>
                  <a:path w="1097" h="933">
                    <a:moveTo>
                      <a:pt x="419" y="932"/>
                    </a:moveTo>
                    <a:lnTo>
                      <a:pt x="1096" y="0"/>
                    </a:lnTo>
                    <a:lnTo>
                      <a:pt x="0" y="356"/>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grpSp>
        <p:grpSp>
          <p:nvGrpSpPr>
            <p:cNvPr id="78" name="Group 24">
              <a:extLst>
                <a:ext uri="{FF2B5EF4-FFF2-40B4-BE49-F238E27FC236}">
                  <a16:creationId xmlns:a16="http://schemas.microsoft.com/office/drawing/2014/main" id="{F5C596F9-5A90-4EC2-8719-F1F1AE1B0381}"/>
                </a:ext>
              </a:extLst>
            </p:cNvPr>
            <p:cNvGrpSpPr>
              <a:grpSpLocks/>
            </p:cNvGrpSpPr>
            <p:nvPr/>
          </p:nvGrpSpPr>
          <p:grpSpPr bwMode="auto">
            <a:xfrm>
              <a:off x="4104379" y="3352017"/>
              <a:ext cx="1992313" cy="1233468"/>
              <a:chOff x="2204" y="2524"/>
              <a:chExt cx="1153" cy="713"/>
            </a:xfrm>
            <a:solidFill>
              <a:schemeClr val="accent1"/>
            </a:solidFill>
          </p:grpSpPr>
          <p:sp>
            <p:nvSpPr>
              <p:cNvPr id="90" name="Arc 25">
                <a:extLst>
                  <a:ext uri="{FF2B5EF4-FFF2-40B4-BE49-F238E27FC236}">
                    <a16:creationId xmlns:a16="http://schemas.microsoft.com/office/drawing/2014/main" id="{9B046F66-2AFF-4428-B002-8A94DBA462E1}"/>
                  </a:ext>
                </a:extLst>
              </p:cNvPr>
              <p:cNvSpPr>
                <a:spLocks/>
              </p:cNvSpPr>
              <p:nvPr/>
            </p:nvSpPr>
            <p:spPr bwMode="auto">
              <a:xfrm>
                <a:off x="2204" y="2524"/>
                <a:ext cx="1152" cy="712"/>
              </a:xfrm>
              <a:custGeom>
                <a:avLst/>
                <a:gdLst>
                  <a:gd name="T0" fmla="*/ 0 w 21600"/>
                  <a:gd name="T1" fmla="*/ 0 h 13350"/>
                  <a:gd name="T2" fmla="*/ 0 w 21600"/>
                  <a:gd name="T3" fmla="*/ 0 h 13350"/>
                  <a:gd name="T4" fmla="*/ 0 w 21600"/>
                  <a:gd name="T5" fmla="*/ 0 h 13350"/>
                  <a:gd name="T6" fmla="*/ 0 60000 65536"/>
                  <a:gd name="T7" fmla="*/ 0 60000 65536"/>
                  <a:gd name="T8" fmla="*/ 0 60000 65536"/>
                  <a:gd name="T9" fmla="*/ 0 w 21600"/>
                  <a:gd name="T10" fmla="*/ 0 h 13350"/>
                  <a:gd name="T11" fmla="*/ 21600 w 21600"/>
                  <a:gd name="T12" fmla="*/ 13350 h 13350"/>
                </a:gdLst>
                <a:ahLst/>
                <a:cxnLst>
                  <a:cxn ang="T6">
                    <a:pos x="T0" y="T1"/>
                  </a:cxn>
                  <a:cxn ang="T7">
                    <a:pos x="T2" y="T3"/>
                  </a:cxn>
                  <a:cxn ang="T8">
                    <a:pos x="T4" y="T5"/>
                  </a:cxn>
                </a:cxnLst>
                <a:rect l="T9" t="T10" r="T11" b="T12"/>
                <a:pathLst>
                  <a:path w="21600" h="13350" fill="none" extrusionOk="0">
                    <a:moveTo>
                      <a:pt x="1057" y="13349"/>
                    </a:moveTo>
                    <a:cubicBezTo>
                      <a:pt x="356" y="11194"/>
                      <a:pt x="0" y="8941"/>
                      <a:pt x="0" y="6675"/>
                    </a:cubicBezTo>
                    <a:cubicBezTo>
                      <a:pt x="-1" y="4408"/>
                      <a:pt x="356" y="2155"/>
                      <a:pt x="1057" y="0"/>
                    </a:cubicBezTo>
                  </a:path>
                  <a:path w="21600" h="13350" stroke="0" extrusionOk="0">
                    <a:moveTo>
                      <a:pt x="1057" y="13349"/>
                    </a:moveTo>
                    <a:cubicBezTo>
                      <a:pt x="356" y="11194"/>
                      <a:pt x="0" y="8941"/>
                      <a:pt x="0" y="6675"/>
                    </a:cubicBezTo>
                    <a:cubicBezTo>
                      <a:pt x="-1" y="4408"/>
                      <a:pt x="356" y="2155"/>
                      <a:pt x="1057" y="0"/>
                    </a:cubicBezTo>
                    <a:lnTo>
                      <a:pt x="21600" y="6675"/>
                    </a:lnTo>
                    <a:close/>
                  </a:path>
                </a:pathLst>
              </a:custGeom>
              <a:solidFill>
                <a:schemeClr val="accent5">
                  <a:lumMod val="40000"/>
                  <a:lumOff val="60000"/>
                </a:schemeClr>
              </a:solidFill>
              <a:ln w="12700">
                <a:solidFill>
                  <a:schemeClr val="bg1"/>
                </a:solidFill>
                <a:round/>
                <a:headEnd/>
                <a:tailEnd/>
              </a:ln>
            </p:spPr>
            <p:txBody>
              <a:bodyPr lIns="44450" tIns="44450" rIns="109728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Additional Reporting</a:t>
                </a:r>
              </a:p>
            </p:txBody>
          </p:sp>
          <p:sp>
            <p:nvSpPr>
              <p:cNvPr id="93" name="Freeform 64">
                <a:extLst>
                  <a:ext uri="{FF2B5EF4-FFF2-40B4-BE49-F238E27FC236}">
                    <a16:creationId xmlns:a16="http://schemas.microsoft.com/office/drawing/2014/main" id="{C318D316-3830-45F2-A430-3719F494E378}"/>
                  </a:ext>
                </a:extLst>
              </p:cNvPr>
              <p:cNvSpPr>
                <a:spLocks/>
              </p:cNvSpPr>
              <p:nvPr/>
            </p:nvSpPr>
            <p:spPr bwMode="auto">
              <a:xfrm>
                <a:off x="2260" y="2524"/>
                <a:ext cx="1097" cy="713"/>
              </a:xfrm>
              <a:custGeom>
                <a:avLst/>
                <a:gdLst>
                  <a:gd name="T0" fmla="*/ 0 w 1097"/>
                  <a:gd name="T1" fmla="*/ 712 h 713"/>
                  <a:gd name="T2" fmla="*/ 1096 w 1097"/>
                  <a:gd name="T3" fmla="*/ 356 h 713"/>
                  <a:gd name="T4" fmla="*/ 0 w 1097"/>
                  <a:gd name="T5" fmla="*/ 0 h 713"/>
                  <a:gd name="T6" fmla="*/ 0 60000 65536"/>
                  <a:gd name="T7" fmla="*/ 0 60000 65536"/>
                  <a:gd name="T8" fmla="*/ 0 60000 65536"/>
                  <a:gd name="T9" fmla="*/ 0 w 1097"/>
                  <a:gd name="T10" fmla="*/ 0 h 713"/>
                  <a:gd name="T11" fmla="*/ 1097 w 1097"/>
                  <a:gd name="T12" fmla="*/ 713 h 713"/>
                </a:gdLst>
                <a:ahLst/>
                <a:cxnLst>
                  <a:cxn ang="T6">
                    <a:pos x="T0" y="T1"/>
                  </a:cxn>
                  <a:cxn ang="T7">
                    <a:pos x="T2" y="T3"/>
                  </a:cxn>
                  <a:cxn ang="T8">
                    <a:pos x="T4" y="T5"/>
                  </a:cxn>
                </a:cxnLst>
                <a:rect l="T9" t="T10" r="T11" b="T12"/>
                <a:pathLst>
                  <a:path w="1097" h="713">
                    <a:moveTo>
                      <a:pt x="0" y="712"/>
                    </a:moveTo>
                    <a:lnTo>
                      <a:pt x="1096" y="356"/>
                    </a:lnTo>
                    <a:lnTo>
                      <a:pt x="0" y="0"/>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grpSp>
        <p:grpSp>
          <p:nvGrpSpPr>
            <p:cNvPr id="79" name="Group 27">
              <a:extLst>
                <a:ext uri="{FF2B5EF4-FFF2-40B4-BE49-F238E27FC236}">
                  <a16:creationId xmlns:a16="http://schemas.microsoft.com/office/drawing/2014/main" id="{CFB9768C-E6FC-4B1F-A97A-100F7F34C6A1}"/>
                </a:ext>
              </a:extLst>
            </p:cNvPr>
            <p:cNvGrpSpPr>
              <a:grpSpLocks/>
            </p:cNvGrpSpPr>
            <p:nvPr/>
          </p:nvGrpSpPr>
          <p:grpSpPr bwMode="auto">
            <a:xfrm>
              <a:off x="4200958" y="2357241"/>
              <a:ext cx="1895732" cy="1612891"/>
              <a:chOff x="2260" y="1948"/>
              <a:chExt cx="1097" cy="933"/>
            </a:xfrm>
            <a:solidFill>
              <a:schemeClr val="accent1"/>
            </a:solidFill>
          </p:grpSpPr>
          <p:sp>
            <p:nvSpPr>
              <p:cNvPr id="88" name="Arc 28">
                <a:extLst>
                  <a:ext uri="{FF2B5EF4-FFF2-40B4-BE49-F238E27FC236}">
                    <a16:creationId xmlns:a16="http://schemas.microsoft.com/office/drawing/2014/main" id="{9EF11639-673B-4013-AE19-59722446B0EF}"/>
                  </a:ext>
                </a:extLst>
              </p:cNvPr>
              <p:cNvSpPr>
                <a:spLocks/>
              </p:cNvSpPr>
              <p:nvPr/>
            </p:nvSpPr>
            <p:spPr bwMode="auto">
              <a:xfrm>
                <a:off x="2260" y="1948"/>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0" y="10800"/>
                    </a:moveTo>
                    <a:cubicBezTo>
                      <a:pt x="1409" y="6461"/>
                      <a:pt x="4156" y="2681"/>
                      <a:pt x="7847" y="0"/>
                    </a:cubicBezTo>
                  </a:path>
                  <a:path w="20543" h="17475" stroke="0" extrusionOk="0">
                    <a:moveTo>
                      <a:pt x="0" y="10800"/>
                    </a:moveTo>
                    <a:cubicBezTo>
                      <a:pt x="1409" y="6461"/>
                      <a:pt x="4156" y="2681"/>
                      <a:pt x="7847" y="0"/>
                    </a:cubicBezTo>
                    <a:lnTo>
                      <a:pt x="20543" y="17475"/>
                    </a:lnTo>
                    <a:close/>
                  </a:path>
                </a:pathLst>
              </a:custGeom>
              <a:solidFill>
                <a:schemeClr val="accent5">
                  <a:lumMod val="40000"/>
                  <a:lumOff val="60000"/>
                </a:schemeClr>
              </a:solidFill>
              <a:ln w="12700">
                <a:solidFill>
                  <a:schemeClr val="bg1"/>
                </a:solidFill>
                <a:round/>
                <a:headEnd/>
                <a:tailEnd/>
              </a:ln>
            </p:spPr>
            <p:txBody>
              <a:bodyPr lIns="45720" tIns="44450" rIns="731520" bIns="27432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Appropriation*</a:t>
                </a:r>
              </a:p>
            </p:txBody>
          </p:sp>
          <p:sp>
            <p:nvSpPr>
              <p:cNvPr id="89" name="Freeform 62">
                <a:extLst>
                  <a:ext uri="{FF2B5EF4-FFF2-40B4-BE49-F238E27FC236}">
                    <a16:creationId xmlns:a16="http://schemas.microsoft.com/office/drawing/2014/main" id="{3217B159-2330-4B0C-93E8-199888A75453}"/>
                  </a:ext>
                </a:extLst>
              </p:cNvPr>
              <p:cNvSpPr>
                <a:spLocks/>
              </p:cNvSpPr>
              <p:nvPr/>
            </p:nvSpPr>
            <p:spPr bwMode="auto">
              <a:xfrm>
                <a:off x="2260" y="1948"/>
                <a:ext cx="1097" cy="933"/>
              </a:xfrm>
              <a:custGeom>
                <a:avLst/>
                <a:gdLst>
                  <a:gd name="T0" fmla="*/ 0 w 1097"/>
                  <a:gd name="T1" fmla="*/ 576 h 933"/>
                  <a:gd name="T2" fmla="*/ 1096 w 1097"/>
                  <a:gd name="T3" fmla="*/ 932 h 933"/>
                  <a:gd name="T4" fmla="*/ 419 w 1097"/>
                  <a:gd name="T5" fmla="*/ 0 h 933"/>
                  <a:gd name="T6" fmla="*/ 0 60000 65536"/>
                  <a:gd name="T7" fmla="*/ 0 60000 65536"/>
                  <a:gd name="T8" fmla="*/ 0 60000 65536"/>
                  <a:gd name="T9" fmla="*/ 0 w 1097"/>
                  <a:gd name="T10" fmla="*/ 0 h 933"/>
                  <a:gd name="T11" fmla="*/ 1097 w 1097"/>
                  <a:gd name="T12" fmla="*/ 933 h 933"/>
                </a:gdLst>
                <a:ahLst/>
                <a:cxnLst>
                  <a:cxn ang="T6">
                    <a:pos x="T0" y="T1"/>
                  </a:cxn>
                  <a:cxn ang="T7">
                    <a:pos x="T2" y="T3"/>
                  </a:cxn>
                  <a:cxn ang="T8">
                    <a:pos x="T4" y="T5"/>
                  </a:cxn>
                </a:cxnLst>
                <a:rect l="T9" t="T10" r="T11" b="T12"/>
                <a:pathLst>
                  <a:path w="1097" h="933">
                    <a:moveTo>
                      <a:pt x="0" y="576"/>
                    </a:moveTo>
                    <a:lnTo>
                      <a:pt x="1096" y="932"/>
                    </a:lnTo>
                    <a:lnTo>
                      <a:pt x="419" y="0"/>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grpSp>
        <p:grpSp>
          <p:nvGrpSpPr>
            <p:cNvPr id="80" name="Group 30">
              <a:extLst>
                <a:ext uri="{FF2B5EF4-FFF2-40B4-BE49-F238E27FC236}">
                  <a16:creationId xmlns:a16="http://schemas.microsoft.com/office/drawing/2014/main" id="{8182D5D0-416A-455F-9912-1F45DA391833}"/>
                </a:ext>
              </a:extLst>
            </p:cNvPr>
            <p:cNvGrpSpPr>
              <a:grpSpLocks/>
            </p:cNvGrpSpPr>
            <p:nvPr/>
          </p:nvGrpSpPr>
          <p:grpSpPr bwMode="auto">
            <a:xfrm>
              <a:off x="4925311" y="1976439"/>
              <a:ext cx="1171381" cy="1993693"/>
              <a:chOff x="2679" y="1728"/>
              <a:chExt cx="678" cy="1153"/>
            </a:xfrm>
            <a:solidFill>
              <a:schemeClr val="accent1"/>
            </a:solidFill>
          </p:grpSpPr>
          <p:sp>
            <p:nvSpPr>
              <p:cNvPr id="86" name="Arc 31">
                <a:extLst>
                  <a:ext uri="{FF2B5EF4-FFF2-40B4-BE49-F238E27FC236}">
                    <a16:creationId xmlns:a16="http://schemas.microsoft.com/office/drawing/2014/main" id="{BF73900B-AEEA-4E08-A4CF-FC8F6F848045}"/>
                  </a:ext>
                </a:extLst>
              </p:cNvPr>
              <p:cNvSpPr>
                <a:spLocks/>
              </p:cNvSpPr>
              <p:nvPr/>
            </p:nvSpPr>
            <p:spPr bwMode="auto">
              <a:xfrm>
                <a:off x="2679" y="1728"/>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0" y="4125"/>
                    </a:moveTo>
                    <a:cubicBezTo>
                      <a:pt x="3690" y="1444"/>
                      <a:pt x="8134" y="0"/>
                      <a:pt x="12695" y="0"/>
                    </a:cubicBezTo>
                  </a:path>
                  <a:path w="12696" h="21600" stroke="0" extrusionOk="0">
                    <a:moveTo>
                      <a:pt x="0" y="4125"/>
                    </a:moveTo>
                    <a:cubicBezTo>
                      <a:pt x="3690" y="1444"/>
                      <a:pt x="8134" y="0"/>
                      <a:pt x="12695" y="0"/>
                    </a:cubicBezTo>
                    <a:lnTo>
                      <a:pt x="12696" y="21600"/>
                    </a:lnTo>
                    <a:close/>
                  </a:path>
                </a:pathLst>
              </a:custGeom>
              <a:solidFill>
                <a:srgbClr val="002060"/>
              </a:solidFill>
              <a:ln w="12700">
                <a:solidFill>
                  <a:schemeClr val="bg1"/>
                </a:solidFill>
                <a:round/>
                <a:headEnd/>
                <a:tailEnd/>
              </a:ln>
            </p:spPr>
            <p:txBody>
              <a:bodyPr lIns="274320" tIns="45720" rIns="44450" bIns="100584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Funding Source</a:t>
                </a:r>
              </a:p>
            </p:txBody>
          </p:sp>
          <p:sp>
            <p:nvSpPr>
              <p:cNvPr id="87" name="Freeform 60">
                <a:extLst>
                  <a:ext uri="{FF2B5EF4-FFF2-40B4-BE49-F238E27FC236}">
                    <a16:creationId xmlns:a16="http://schemas.microsoft.com/office/drawing/2014/main" id="{515B7AF1-664D-43B9-8CEB-2415F3F7784A}"/>
                  </a:ext>
                </a:extLst>
              </p:cNvPr>
              <p:cNvSpPr>
                <a:spLocks/>
              </p:cNvSpPr>
              <p:nvPr/>
            </p:nvSpPr>
            <p:spPr bwMode="auto">
              <a:xfrm>
                <a:off x="2679" y="1728"/>
                <a:ext cx="678" cy="1153"/>
              </a:xfrm>
              <a:custGeom>
                <a:avLst/>
                <a:gdLst>
                  <a:gd name="T0" fmla="*/ 0 w 678"/>
                  <a:gd name="T1" fmla="*/ 220 h 1153"/>
                  <a:gd name="T2" fmla="*/ 677 w 678"/>
                  <a:gd name="T3" fmla="*/ 1152 h 1153"/>
                  <a:gd name="T4" fmla="*/ 677 w 678"/>
                  <a:gd name="T5" fmla="*/ 0 h 1153"/>
                  <a:gd name="T6" fmla="*/ 0 60000 65536"/>
                  <a:gd name="T7" fmla="*/ 0 60000 65536"/>
                  <a:gd name="T8" fmla="*/ 0 60000 65536"/>
                  <a:gd name="T9" fmla="*/ 0 w 678"/>
                  <a:gd name="T10" fmla="*/ 0 h 1153"/>
                  <a:gd name="T11" fmla="*/ 678 w 678"/>
                  <a:gd name="T12" fmla="*/ 1153 h 1153"/>
                </a:gdLst>
                <a:ahLst/>
                <a:cxnLst>
                  <a:cxn ang="T6">
                    <a:pos x="T0" y="T1"/>
                  </a:cxn>
                  <a:cxn ang="T7">
                    <a:pos x="T2" y="T3"/>
                  </a:cxn>
                  <a:cxn ang="T8">
                    <a:pos x="T4" y="T5"/>
                  </a:cxn>
                </a:cxnLst>
                <a:rect l="T9" t="T10" r="T11" b="T12"/>
                <a:pathLst>
                  <a:path w="678" h="1153">
                    <a:moveTo>
                      <a:pt x="0" y="220"/>
                    </a:moveTo>
                    <a:lnTo>
                      <a:pt x="677" y="1152"/>
                    </a:lnTo>
                    <a:lnTo>
                      <a:pt x="677" y="0"/>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grpSp>
        <p:sp>
          <p:nvSpPr>
            <p:cNvPr id="85" name="Oval 84">
              <a:extLst>
                <a:ext uri="{FF2B5EF4-FFF2-40B4-BE49-F238E27FC236}">
                  <a16:creationId xmlns:a16="http://schemas.microsoft.com/office/drawing/2014/main" id="{3F16F837-A758-4E5E-8AFB-49E9E59F1EC3}"/>
                </a:ext>
              </a:extLst>
            </p:cNvPr>
            <p:cNvSpPr>
              <a:spLocks noChangeArrowheads="1"/>
            </p:cNvSpPr>
            <p:nvPr/>
          </p:nvSpPr>
          <p:spPr bwMode="auto">
            <a:xfrm>
              <a:off x="5098380" y="2971410"/>
              <a:ext cx="1992313" cy="1990933"/>
            </a:xfrm>
            <a:prstGeom prst="ellipse">
              <a:avLst/>
            </a:prstGeom>
            <a:solidFill>
              <a:schemeClr val="accent4"/>
            </a:solidFill>
            <a:ln w="57150">
              <a:solidFill>
                <a:schemeClr val="bg1"/>
              </a:solidFill>
              <a:round/>
              <a:headEnd/>
              <a:tailEnd/>
            </a:ln>
          </p:spPr>
          <p:txBody>
            <a:bodyPr lIns="44450" tIns="44450" rIns="44450" bIns="44450" anchor="ctr"/>
            <a:lstStyle/>
            <a:p>
              <a:pPr algn="ctr" eaLnBrk="1" hangingPunct="1">
                <a:lnSpc>
                  <a:spcPct val="95000"/>
                </a:lnSpc>
                <a:spcBef>
                  <a:spcPct val="20000"/>
                </a:spcBef>
                <a:spcAft>
                  <a:spcPct val="37000"/>
                </a:spcAft>
                <a:defRPr/>
              </a:pPr>
              <a:r>
                <a:rPr lang="en-GB" sz="1600" b="1" dirty="0">
                  <a:solidFill>
                    <a:schemeClr val="bg1"/>
                  </a:solidFill>
                  <a:latin typeface="Arial" panose="020B0604020202020204" pitchFamily="34" charset="0"/>
                  <a:ea typeface="ＭＳ Ｐゴシック" pitchFamily="50" charset="-128"/>
                  <a:cs typeface="Arial" panose="020B0604020202020204" pitchFamily="34" charset="0"/>
                </a:rPr>
                <a:t>State of Idaho</a:t>
              </a:r>
            </a:p>
            <a:p>
              <a:pPr algn="ctr" eaLnBrk="1" hangingPunct="1">
                <a:lnSpc>
                  <a:spcPct val="95000"/>
                </a:lnSpc>
                <a:spcBef>
                  <a:spcPct val="20000"/>
                </a:spcBef>
                <a:spcAft>
                  <a:spcPct val="37000"/>
                </a:spcAft>
                <a:defRPr/>
              </a:pPr>
              <a:r>
                <a:rPr lang="en-GB" sz="1400" b="1" dirty="0">
                  <a:solidFill>
                    <a:schemeClr val="bg1"/>
                  </a:solidFill>
                  <a:latin typeface="Arial" panose="020B0604020202020204" pitchFamily="34" charset="0"/>
                  <a:ea typeface="ＭＳ Ｐゴシック" pitchFamily="50" charset="-128"/>
                  <a:cs typeface="Arial" panose="020B0604020202020204" pitchFamily="34" charset="0"/>
                </a:rPr>
                <a:t>Proposed Chart of Accounts (COA)</a:t>
              </a:r>
            </a:p>
          </p:txBody>
        </p:sp>
      </p:grpSp>
      <p:sp>
        <p:nvSpPr>
          <p:cNvPr id="2" name="Slide Number Placeholder 1">
            <a:extLst>
              <a:ext uri="{FF2B5EF4-FFF2-40B4-BE49-F238E27FC236}">
                <a16:creationId xmlns:a16="http://schemas.microsoft.com/office/drawing/2014/main" id="{0D64A07A-03F3-42A8-B357-80AA678C339D}"/>
              </a:ext>
            </a:extLst>
          </p:cNvPr>
          <p:cNvSpPr>
            <a:spLocks noGrp="1"/>
          </p:cNvSpPr>
          <p:nvPr>
            <p:ph type="sldNum" sz="quarter" idx="16"/>
          </p:nvPr>
        </p:nvSpPr>
        <p:spPr/>
        <p:txBody>
          <a:bodyPr/>
          <a:lstStyle/>
          <a:p>
            <a:fld id="{DE393ED9-3FAE-4C9F-B5CF-D8F31E5991EB}" type="slidenum">
              <a:rPr lang="en-US" smtClean="0"/>
              <a:pPr/>
              <a:t>29</a:t>
            </a:fld>
            <a:endParaRPr lang="en-US" dirty="0"/>
          </a:p>
        </p:txBody>
      </p:sp>
    </p:spTree>
    <p:extLst>
      <p:ext uri="{BB962C8B-B14F-4D97-AF65-F5344CB8AC3E}">
        <p14:creationId xmlns:p14="http://schemas.microsoft.com/office/powerpoint/2010/main" val="1036897776"/>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4DD0218-9C15-4584-B930-3880D04C13E9}"/>
              </a:ext>
            </a:extLst>
          </p:cNvPr>
          <p:cNvSpPr txBox="1"/>
          <p:nvPr/>
        </p:nvSpPr>
        <p:spPr>
          <a:xfrm>
            <a:off x="254000" y="152400"/>
            <a:ext cx="11663680" cy="738664"/>
          </a:xfrm>
          <a:prstGeom prst="rect">
            <a:avLst/>
          </a:prstGeom>
          <a:noFill/>
        </p:spPr>
        <p:txBody>
          <a:bodyPr wrap="square" rtlCol="0">
            <a:spAutoFit/>
          </a:bodyPr>
          <a:lstStyle/>
          <a:p>
            <a:r>
              <a:rPr lang="en-US" sz="4200" dirty="0">
                <a:latin typeface="Arial" panose="020B0604020202020204" pitchFamily="34" charset="0"/>
                <a:cs typeface="Arial" panose="020B0604020202020204" pitchFamily="34" charset="0"/>
              </a:rPr>
              <a:t>Luma Chart of Accounts Core Team</a:t>
            </a:r>
          </a:p>
        </p:txBody>
      </p:sp>
      <p:sp>
        <p:nvSpPr>
          <p:cNvPr id="2" name="Slide Number Placeholder 1">
            <a:extLst>
              <a:ext uri="{FF2B5EF4-FFF2-40B4-BE49-F238E27FC236}">
                <a16:creationId xmlns:a16="http://schemas.microsoft.com/office/drawing/2014/main" id="{AD022635-65FD-435E-B316-CF583F9A46B8}"/>
              </a:ext>
            </a:extLst>
          </p:cNvPr>
          <p:cNvSpPr>
            <a:spLocks noGrp="1"/>
          </p:cNvSpPr>
          <p:nvPr>
            <p:ph type="sldNum" sz="quarter" idx="16"/>
          </p:nvPr>
        </p:nvSpPr>
        <p:spPr>
          <a:xfrm>
            <a:off x="8610600" y="6457950"/>
            <a:ext cx="2743200" cy="365125"/>
          </a:xfrm>
        </p:spPr>
        <p:txBody>
          <a:bodyPr/>
          <a:lstStyle/>
          <a:p>
            <a:fld id="{DE393ED9-3FAE-4C9F-B5CF-D8F31E5991EB}" type="slidenum">
              <a:rPr lang="en-US" smtClean="0"/>
              <a:pPr/>
              <a:t>3</a:t>
            </a:fld>
            <a:endParaRPr lang="en-US" dirty="0"/>
          </a:p>
        </p:txBody>
      </p:sp>
      <p:grpSp>
        <p:nvGrpSpPr>
          <p:cNvPr id="77" name="Group 76">
            <a:extLst>
              <a:ext uri="{FF2B5EF4-FFF2-40B4-BE49-F238E27FC236}">
                <a16:creationId xmlns:a16="http://schemas.microsoft.com/office/drawing/2014/main" id="{8FAF954C-5705-4BD5-B877-EF8D8AB6F311}"/>
              </a:ext>
            </a:extLst>
          </p:cNvPr>
          <p:cNvGrpSpPr/>
          <p:nvPr/>
        </p:nvGrpSpPr>
        <p:grpSpPr>
          <a:xfrm>
            <a:off x="2932334" y="1310632"/>
            <a:ext cx="1842589" cy="2167751"/>
            <a:chOff x="2932334" y="1310632"/>
            <a:chExt cx="1842589" cy="2167751"/>
          </a:xfrm>
        </p:grpSpPr>
        <p:sp>
          <p:nvSpPr>
            <p:cNvPr id="78" name="Rectangle 77">
              <a:extLst>
                <a:ext uri="{FF2B5EF4-FFF2-40B4-BE49-F238E27FC236}">
                  <a16:creationId xmlns:a16="http://schemas.microsoft.com/office/drawing/2014/main" id="{78CED910-E8FA-4298-BEB0-43FABD762BE8}"/>
                </a:ext>
              </a:extLst>
            </p:cNvPr>
            <p:cNvSpPr/>
            <p:nvPr/>
          </p:nvSpPr>
          <p:spPr>
            <a:xfrm>
              <a:off x="2932334" y="1310632"/>
              <a:ext cx="1842589" cy="2167751"/>
            </a:xfrm>
            <a:prstGeom prst="rect">
              <a:avLst/>
            </a:prstGeom>
            <a:solidFill>
              <a:sysClr val="window" lastClr="FFFFFF">
                <a:alpha val="40000"/>
                <a:hueOff val="0"/>
                <a:satOff val="0"/>
                <a:lumOff val="0"/>
                <a:alphaOff val="0"/>
              </a:sysClr>
            </a:solidFill>
            <a:ln w="12700" cap="flat" cmpd="sng" algn="ctr">
              <a:solidFill>
                <a:srgbClr val="FFB81C">
                  <a:hueOff val="0"/>
                  <a:satOff val="0"/>
                  <a:lumOff val="0"/>
                  <a:alphaOff val="0"/>
                </a:srgbClr>
              </a:solidFill>
              <a:prstDash val="solid"/>
            </a:ln>
            <a:effectLst/>
          </p:spPr>
        </p:sp>
        <p:sp>
          <p:nvSpPr>
            <p:cNvPr id="79" name="Rectangle 78">
              <a:extLst>
                <a:ext uri="{FF2B5EF4-FFF2-40B4-BE49-F238E27FC236}">
                  <a16:creationId xmlns:a16="http://schemas.microsoft.com/office/drawing/2014/main" id="{A8622195-D3BE-422C-A7D7-FCF2515D43FC}"/>
                </a:ext>
              </a:extLst>
            </p:cNvPr>
            <p:cNvSpPr/>
            <p:nvPr/>
          </p:nvSpPr>
          <p:spPr>
            <a:xfrm>
              <a:off x="3024464" y="1397342"/>
              <a:ext cx="1658330" cy="1409038"/>
            </a:xfrm>
            <a:prstGeom prst="rect">
              <a:avLst/>
            </a:prstGeom>
            <a:solidFill>
              <a:srgbClr val="FFB81C">
                <a:tint val="50000"/>
                <a:hueOff val="0"/>
                <a:satOff val="0"/>
                <a:lumOff val="0"/>
                <a:alphaOff val="0"/>
              </a:srgbClr>
            </a:solidFill>
            <a:ln w="15875" cap="flat" cmpd="sng" algn="ctr">
              <a:solidFill>
                <a:sysClr val="window" lastClr="FFFFFF">
                  <a:hueOff val="0"/>
                  <a:satOff val="0"/>
                  <a:lumOff val="0"/>
                  <a:alphaOff val="0"/>
                </a:sysClr>
              </a:solidFill>
              <a:prstDash val="solid"/>
            </a:ln>
            <a:effectLst/>
          </p:spPr>
        </p:sp>
        <p:sp>
          <p:nvSpPr>
            <p:cNvPr id="80" name="Freeform: Shape 79">
              <a:extLst>
                <a:ext uri="{FF2B5EF4-FFF2-40B4-BE49-F238E27FC236}">
                  <a16:creationId xmlns:a16="http://schemas.microsoft.com/office/drawing/2014/main" id="{968D3D34-D315-46B6-9CC4-7CE42C349356}"/>
                </a:ext>
              </a:extLst>
            </p:cNvPr>
            <p:cNvSpPr/>
            <p:nvPr/>
          </p:nvSpPr>
          <p:spPr>
            <a:xfrm>
              <a:off x="3024464" y="3023174"/>
              <a:ext cx="1658330" cy="368500"/>
            </a:xfrm>
            <a:custGeom>
              <a:avLst/>
              <a:gdLst>
                <a:gd name="connsiteX0" fmla="*/ 0 w 1658330"/>
                <a:gd name="connsiteY0" fmla="*/ 0 h 368500"/>
                <a:gd name="connsiteX1" fmla="*/ 1658330 w 1658330"/>
                <a:gd name="connsiteY1" fmla="*/ 0 h 368500"/>
                <a:gd name="connsiteX2" fmla="*/ 1658330 w 1658330"/>
                <a:gd name="connsiteY2" fmla="*/ 368500 h 368500"/>
                <a:gd name="connsiteX3" fmla="*/ 0 w 1658330"/>
                <a:gd name="connsiteY3" fmla="*/ 368500 h 368500"/>
                <a:gd name="connsiteX4" fmla="*/ 0 w 1658330"/>
                <a:gd name="connsiteY4" fmla="*/ 0 h 368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58330" h="368500">
                  <a:moveTo>
                    <a:pt x="0" y="0"/>
                  </a:moveTo>
                  <a:lnTo>
                    <a:pt x="1658330" y="0"/>
                  </a:lnTo>
                  <a:lnTo>
                    <a:pt x="1658330" y="368500"/>
                  </a:lnTo>
                  <a:lnTo>
                    <a:pt x="0" y="368500"/>
                  </a:lnTo>
                  <a:lnTo>
                    <a:pt x="0" y="0"/>
                  </a:lnTo>
                  <a:close/>
                </a:path>
              </a:pathLst>
            </a:custGeom>
            <a:solidFill>
              <a:srgbClr val="FFB81C">
                <a:hueOff val="0"/>
                <a:satOff val="0"/>
                <a:lumOff val="0"/>
                <a:alphaOff val="0"/>
              </a:srgbClr>
            </a:solidFill>
            <a:ln w="15875" cap="flat" cmpd="sng" algn="ctr">
              <a:solidFill>
                <a:sysClr val="window" lastClr="FFFFFF">
                  <a:hueOff val="0"/>
                  <a:satOff val="0"/>
                  <a:lumOff val="0"/>
                  <a:alphaOff val="0"/>
                </a:sysClr>
              </a:solidFill>
              <a:prstDash val="solid"/>
            </a:ln>
            <a:effectLst/>
          </p:spPr>
          <p:txBody>
            <a:bodyPr spcFirstLastPara="0" vert="horz" wrap="square" lIns="38100" tIns="38100" rIns="38100" bIns="38100" numCol="1" spcCol="1270" anchor="ctr" anchorCtr="0">
              <a:noAutofit/>
            </a:bodyPr>
            <a:lstStyle/>
            <a:p>
              <a:pPr marL="0" marR="0" lvl="0" indent="0" algn="ctr" defTabSz="444500" eaLnBrk="1" fontAlgn="auto" latinLnBrk="0" hangingPunct="1">
                <a:lnSpc>
                  <a:spcPct val="90000"/>
                </a:lnSpc>
                <a:spcBef>
                  <a:spcPct val="0"/>
                </a:spcBef>
                <a:spcAft>
                  <a:spcPct val="35000"/>
                </a:spcAft>
                <a:buClrTx/>
                <a:buSzTx/>
                <a:buFontTx/>
                <a:buNone/>
                <a:tabLst/>
                <a:defRPr/>
              </a:pPr>
              <a:r>
                <a:rPr kumimoji="0" lang="en-US" sz="1000" b="1"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Deloitte</a:t>
              </a:r>
            </a:p>
            <a:p>
              <a:pPr marL="0" marR="0" lvl="0" indent="0" algn="ctr" defTabSz="444500" eaLnBrk="1" fontAlgn="auto" latinLnBrk="0" hangingPunct="1">
                <a:lnSpc>
                  <a:spcPct val="90000"/>
                </a:lnSpc>
                <a:spcBef>
                  <a:spcPct val="0"/>
                </a:spcBef>
                <a:spcAft>
                  <a:spcPct val="35000"/>
                </a:spcAft>
                <a:buClrTx/>
                <a:buSzTx/>
                <a:buFontTx/>
                <a:buNone/>
                <a:tabLst/>
                <a:defRPr/>
              </a:pPr>
              <a:r>
                <a:rPr kumimoji="0" lang="en-US" sz="1000" b="1"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Finance</a:t>
              </a:r>
            </a:p>
          </p:txBody>
        </p:sp>
        <p:sp>
          <p:nvSpPr>
            <p:cNvPr id="81" name="Freeform: Shape 80">
              <a:extLst>
                <a:ext uri="{FF2B5EF4-FFF2-40B4-BE49-F238E27FC236}">
                  <a16:creationId xmlns:a16="http://schemas.microsoft.com/office/drawing/2014/main" id="{AE6D86EC-ABB8-4A54-B953-76310DA6183A}"/>
                </a:ext>
              </a:extLst>
            </p:cNvPr>
            <p:cNvSpPr/>
            <p:nvPr/>
          </p:nvSpPr>
          <p:spPr>
            <a:xfrm>
              <a:off x="3024464" y="2806381"/>
              <a:ext cx="1658330" cy="216792"/>
            </a:xfrm>
            <a:custGeom>
              <a:avLst/>
              <a:gdLst>
                <a:gd name="connsiteX0" fmla="*/ 0 w 1658330"/>
                <a:gd name="connsiteY0" fmla="*/ 0 h 216792"/>
                <a:gd name="connsiteX1" fmla="*/ 1658330 w 1658330"/>
                <a:gd name="connsiteY1" fmla="*/ 0 h 216792"/>
                <a:gd name="connsiteX2" fmla="*/ 1658330 w 1658330"/>
                <a:gd name="connsiteY2" fmla="*/ 216792 h 216792"/>
                <a:gd name="connsiteX3" fmla="*/ 0 w 1658330"/>
                <a:gd name="connsiteY3" fmla="*/ 216792 h 216792"/>
                <a:gd name="connsiteX4" fmla="*/ 0 w 1658330"/>
                <a:gd name="connsiteY4" fmla="*/ 0 h 2167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58330" h="216792">
                  <a:moveTo>
                    <a:pt x="0" y="0"/>
                  </a:moveTo>
                  <a:lnTo>
                    <a:pt x="1658330" y="0"/>
                  </a:lnTo>
                  <a:lnTo>
                    <a:pt x="1658330" y="216792"/>
                  </a:lnTo>
                  <a:lnTo>
                    <a:pt x="0" y="216792"/>
                  </a:lnTo>
                  <a:lnTo>
                    <a:pt x="0" y="0"/>
                  </a:lnTo>
                  <a:close/>
                </a:path>
              </a:pathLst>
            </a:custGeom>
            <a:noFill/>
            <a:ln>
              <a:noFill/>
            </a:ln>
            <a:effectLst/>
          </p:spPr>
          <p:txBody>
            <a:bodyPr spcFirstLastPara="0" vert="horz" wrap="square" lIns="45720" tIns="45720" rIns="45720" bIns="45720" numCol="1" spcCol="1270" anchor="ctr" anchorCtr="0">
              <a:noAutofit/>
            </a:bodyPr>
            <a:lstStyle/>
            <a:p>
              <a:pPr marL="0" marR="0" lvl="0" indent="0" algn="ctr" defTabSz="533400" eaLnBrk="1" fontAlgn="auto" latinLnBrk="0" hangingPunct="1">
                <a:lnSpc>
                  <a:spcPct val="90000"/>
                </a:lnSpc>
                <a:spcBef>
                  <a:spcPct val="0"/>
                </a:spcBef>
                <a:spcAft>
                  <a:spcPct val="35000"/>
                </a:spcAft>
                <a:buClrTx/>
                <a:buSzTx/>
                <a:buFontTx/>
                <a:buNone/>
                <a:tabLst/>
                <a:defRPr/>
              </a:pPr>
              <a:r>
                <a:rPr kumimoji="0" lang="en-US" sz="1200" b="1" i="0" u="none" strike="noStrike" kern="0" cap="none" spc="0" normalizeH="0" baseline="0" noProof="0" dirty="0">
                  <a:ln>
                    <a:noFill/>
                  </a:ln>
                  <a:solidFill>
                    <a:srgbClr val="000000">
                      <a:hueOff val="0"/>
                      <a:satOff val="0"/>
                      <a:lumOff val="0"/>
                      <a:alphaOff val="0"/>
                    </a:srgbClr>
                  </a:solidFill>
                  <a:effectLst/>
                  <a:uLnTx/>
                  <a:uFillTx/>
                  <a:latin typeface="Arial" panose="020B0604020202020204" pitchFamily="34" charset="0"/>
                  <a:ea typeface="+mn-ea"/>
                  <a:cs typeface="Arial" panose="020B0604020202020204" pitchFamily="34" charset="0"/>
                </a:rPr>
                <a:t>Brent Stigler</a:t>
              </a:r>
            </a:p>
          </p:txBody>
        </p:sp>
        <p:pic>
          <p:nvPicPr>
            <p:cNvPr id="82" name="Picture 81">
              <a:extLst>
                <a:ext uri="{FF2B5EF4-FFF2-40B4-BE49-F238E27FC236}">
                  <a16:creationId xmlns:a16="http://schemas.microsoft.com/office/drawing/2014/main" id="{926013E7-6B46-42CD-9C87-202135ACA4D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24537" y="1482617"/>
              <a:ext cx="1234440" cy="1234440"/>
            </a:xfrm>
            <a:prstGeom prst="rect">
              <a:avLst/>
            </a:prstGeom>
          </p:spPr>
        </p:pic>
      </p:grpSp>
      <p:grpSp>
        <p:nvGrpSpPr>
          <p:cNvPr id="83" name="Group 82">
            <a:extLst>
              <a:ext uri="{FF2B5EF4-FFF2-40B4-BE49-F238E27FC236}">
                <a16:creationId xmlns:a16="http://schemas.microsoft.com/office/drawing/2014/main" id="{B608BFD5-1F97-4EA9-A2E9-91AEDC042114}"/>
              </a:ext>
            </a:extLst>
          </p:cNvPr>
          <p:cNvGrpSpPr/>
          <p:nvPr/>
        </p:nvGrpSpPr>
        <p:grpSpPr>
          <a:xfrm>
            <a:off x="7397481" y="1310632"/>
            <a:ext cx="1842589" cy="2167751"/>
            <a:chOff x="7397481" y="1310632"/>
            <a:chExt cx="1842589" cy="2167751"/>
          </a:xfrm>
        </p:grpSpPr>
        <p:sp>
          <p:nvSpPr>
            <p:cNvPr id="84" name="TextBox 83">
              <a:extLst>
                <a:ext uri="{FF2B5EF4-FFF2-40B4-BE49-F238E27FC236}">
                  <a16:creationId xmlns:a16="http://schemas.microsoft.com/office/drawing/2014/main" id="{46EC28BE-D16B-4ABD-A5B7-D466A39E43B5}"/>
                </a:ext>
              </a:extLst>
            </p:cNvPr>
            <p:cNvSpPr txBox="1"/>
            <p:nvPr/>
          </p:nvSpPr>
          <p:spPr>
            <a:xfrm>
              <a:off x="7787019" y="1556327"/>
              <a:ext cx="922581" cy="184666"/>
            </a:xfrm>
            <a:prstGeom prst="rect">
              <a:avLst/>
            </a:prstGeom>
            <a:solidFill>
              <a:sysClr val="window" lastClr="FFFFFF"/>
            </a:solidFill>
            <a:ln>
              <a:solidFill>
                <a:sysClr val="window" lastClr="FFFFFF"/>
              </a:solidFill>
            </a:ln>
          </p:spPr>
          <p:txBody>
            <a:bodyPr vert="horz" wrap="square" lIns="0" tIns="0" rIns="0" bIns="0" rtlCol="0">
              <a:spAutoFit/>
            </a:bodyPr>
            <a:lstStyle/>
            <a:p>
              <a:pPr marL="0" marR="0" lvl="0" indent="0" defTabSz="1219170" eaLnBrk="1" fontAlgn="auto" latinLnBrk="0" hangingPunct="1">
                <a:lnSpc>
                  <a:spcPct val="100000"/>
                </a:lnSpc>
                <a:spcBef>
                  <a:spcPts val="200"/>
                </a:spcBef>
                <a:spcAft>
                  <a:spcPts val="0"/>
                </a:spcAft>
                <a:buClrTx/>
                <a:buSzPct val="100000"/>
                <a:buFontTx/>
                <a:buNone/>
                <a:tabLst/>
                <a:defRPr/>
              </a:pPr>
              <a:endParaRPr kumimoji="0" lang="en-US" sz="1200" b="0" i="0" u="none" strike="noStrike" kern="0" cap="none" spc="0" normalizeH="0" baseline="0" noProof="0" dirty="0">
                <a:ln>
                  <a:noFill/>
                </a:ln>
                <a:solidFill>
                  <a:prstClr val="black"/>
                </a:solidFill>
                <a:effectLst/>
                <a:uLnTx/>
                <a:uFillTx/>
                <a:latin typeface="Verdana"/>
              </a:endParaRPr>
            </a:p>
          </p:txBody>
        </p:sp>
        <p:sp>
          <p:nvSpPr>
            <p:cNvPr id="85" name="Rectangle 84">
              <a:extLst>
                <a:ext uri="{FF2B5EF4-FFF2-40B4-BE49-F238E27FC236}">
                  <a16:creationId xmlns:a16="http://schemas.microsoft.com/office/drawing/2014/main" id="{AAB05CB6-71AB-44F6-9D0C-C6CACA1E836D}"/>
                </a:ext>
              </a:extLst>
            </p:cNvPr>
            <p:cNvSpPr/>
            <p:nvPr/>
          </p:nvSpPr>
          <p:spPr>
            <a:xfrm>
              <a:off x="7397481" y="1310632"/>
              <a:ext cx="1842589" cy="2167751"/>
            </a:xfrm>
            <a:prstGeom prst="rect">
              <a:avLst/>
            </a:prstGeom>
            <a:solidFill>
              <a:sysClr val="window" lastClr="FFFFFF">
                <a:alpha val="40000"/>
                <a:hueOff val="0"/>
                <a:satOff val="0"/>
                <a:lumOff val="0"/>
                <a:alphaOff val="0"/>
              </a:sysClr>
            </a:solidFill>
            <a:ln w="12700" cap="flat" cmpd="sng" algn="ctr">
              <a:solidFill>
                <a:srgbClr val="FFB81C">
                  <a:hueOff val="0"/>
                  <a:satOff val="0"/>
                  <a:lumOff val="0"/>
                  <a:alphaOff val="0"/>
                </a:srgbClr>
              </a:solidFill>
              <a:prstDash val="solid"/>
            </a:ln>
            <a:effectLst/>
          </p:spPr>
        </p:sp>
        <p:sp>
          <p:nvSpPr>
            <p:cNvPr id="86" name="Rectangle 85">
              <a:extLst>
                <a:ext uri="{FF2B5EF4-FFF2-40B4-BE49-F238E27FC236}">
                  <a16:creationId xmlns:a16="http://schemas.microsoft.com/office/drawing/2014/main" id="{05EA18EF-4C65-4AFF-A447-598B371CBE41}"/>
                </a:ext>
              </a:extLst>
            </p:cNvPr>
            <p:cNvSpPr/>
            <p:nvPr/>
          </p:nvSpPr>
          <p:spPr>
            <a:xfrm>
              <a:off x="7484237" y="1400386"/>
              <a:ext cx="1658330" cy="1409038"/>
            </a:xfrm>
            <a:prstGeom prst="rect">
              <a:avLst/>
            </a:prstGeom>
            <a:solidFill>
              <a:srgbClr val="FFB81C">
                <a:tint val="50000"/>
                <a:hueOff val="0"/>
                <a:satOff val="0"/>
                <a:lumOff val="0"/>
                <a:alphaOff val="0"/>
              </a:srgbClr>
            </a:solidFill>
            <a:ln w="15875" cap="flat" cmpd="sng" algn="ctr">
              <a:solidFill>
                <a:sysClr val="window" lastClr="FFFFFF">
                  <a:hueOff val="0"/>
                  <a:satOff val="0"/>
                  <a:lumOff val="0"/>
                  <a:alphaOff val="0"/>
                </a:sysClr>
              </a:solidFill>
              <a:prstDash val="solid"/>
            </a:ln>
            <a:effectLst/>
          </p:spPr>
        </p:sp>
        <p:sp>
          <p:nvSpPr>
            <p:cNvPr id="87" name="Freeform: Shape 86">
              <a:extLst>
                <a:ext uri="{FF2B5EF4-FFF2-40B4-BE49-F238E27FC236}">
                  <a16:creationId xmlns:a16="http://schemas.microsoft.com/office/drawing/2014/main" id="{D957F0B8-963F-49E1-9B02-CDCF332FB7B2}"/>
                </a:ext>
              </a:extLst>
            </p:cNvPr>
            <p:cNvSpPr/>
            <p:nvPr/>
          </p:nvSpPr>
          <p:spPr>
            <a:xfrm>
              <a:off x="7489610" y="3023174"/>
              <a:ext cx="1658330" cy="368500"/>
            </a:xfrm>
            <a:custGeom>
              <a:avLst/>
              <a:gdLst>
                <a:gd name="connsiteX0" fmla="*/ 0 w 1658330"/>
                <a:gd name="connsiteY0" fmla="*/ 0 h 368500"/>
                <a:gd name="connsiteX1" fmla="*/ 1658330 w 1658330"/>
                <a:gd name="connsiteY1" fmla="*/ 0 h 368500"/>
                <a:gd name="connsiteX2" fmla="*/ 1658330 w 1658330"/>
                <a:gd name="connsiteY2" fmla="*/ 368500 h 368500"/>
                <a:gd name="connsiteX3" fmla="*/ 0 w 1658330"/>
                <a:gd name="connsiteY3" fmla="*/ 368500 h 368500"/>
                <a:gd name="connsiteX4" fmla="*/ 0 w 1658330"/>
                <a:gd name="connsiteY4" fmla="*/ 0 h 368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58330" h="368500">
                  <a:moveTo>
                    <a:pt x="0" y="0"/>
                  </a:moveTo>
                  <a:lnTo>
                    <a:pt x="1658330" y="0"/>
                  </a:lnTo>
                  <a:lnTo>
                    <a:pt x="1658330" y="368500"/>
                  </a:lnTo>
                  <a:lnTo>
                    <a:pt x="0" y="368500"/>
                  </a:lnTo>
                  <a:lnTo>
                    <a:pt x="0" y="0"/>
                  </a:lnTo>
                  <a:close/>
                </a:path>
              </a:pathLst>
            </a:custGeom>
            <a:solidFill>
              <a:srgbClr val="FFB81C">
                <a:hueOff val="0"/>
                <a:satOff val="0"/>
                <a:lumOff val="0"/>
                <a:alphaOff val="0"/>
              </a:srgbClr>
            </a:solidFill>
            <a:ln w="15875" cap="flat" cmpd="sng" algn="ctr">
              <a:solidFill>
                <a:sysClr val="window" lastClr="FFFFFF">
                  <a:hueOff val="0"/>
                  <a:satOff val="0"/>
                  <a:lumOff val="0"/>
                  <a:alphaOff val="0"/>
                </a:sysClr>
              </a:solidFill>
              <a:prstDash val="solid"/>
            </a:ln>
            <a:effectLst/>
          </p:spPr>
          <p:txBody>
            <a:bodyPr spcFirstLastPara="0" vert="horz" wrap="square" lIns="38100" tIns="38100" rIns="38100" bIns="38100" numCol="1" spcCol="1270" anchor="ctr" anchorCtr="0">
              <a:noAutofit/>
            </a:bodyPr>
            <a:lstStyle/>
            <a:p>
              <a:pPr marL="0" marR="0" lvl="0" indent="0" algn="ctr" defTabSz="444500" eaLnBrk="1" fontAlgn="auto" latinLnBrk="0" hangingPunct="1">
                <a:lnSpc>
                  <a:spcPct val="90000"/>
                </a:lnSpc>
                <a:spcBef>
                  <a:spcPct val="0"/>
                </a:spcBef>
                <a:spcAft>
                  <a:spcPct val="35000"/>
                </a:spcAft>
                <a:buClrTx/>
                <a:buSzTx/>
                <a:buFontTx/>
                <a:buNone/>
                <a:tabLst/>
                <a:defRPr/>
              </a:pPr>
              <a:r>
                <a:rPr kumimoji="0" lang="en-US" sz="1000" b="1"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State</a:t>
              </a:r>
            </a:p>
            <a:p>
              <a:pPr marL="0" marR="0" lvl="0" indent="0" algn="ctr" defTabSz="444500" eaLnBrk="1" fontAlgn="auto" latinLnBrk="0" hangingPunct="1">
                <a:lnSpc>
                  <a:spcPct val="90000"/>
                </a:lnSpc>
                <a:spcBef>
                  <a:spcPct val="0"/>
                </a:spcBef>
                <a:spcAft>
                  <a:spcPct val="35000"/>
                </a:spcAft>
                <a:buClrTx/>
                <a:buSzTx/>
                <a:buFontTx/>
                <a:buNone/>
                <a:tabLst/>
                <a:defRPr/>
              </a:pPr>
              <a:r>
                <a:rPr kumimoji="0" lang="en-US" sz="1000" b="1"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Finance</a:t>
              </a:r>
            </a:p>
          </p:txBody>
        </p:sp>
        <p:sp>
          <p:nvSpPr>
            <p:cNvPr id="88" name="Freeform: Shape 87">
              <a:extLst>
                <a:ext uri="{FF2B5EF4-FFF2-40B4-BE49-F238E27FC236}">
                  <a16:creationId xmlns:a16="http://schemas.microsoft.com/office/drawing/2014/main" id="{58237028-97C7-4B2C-8D7D-6965D229FEB5}"/>
                </a:ext>
              </a:extLst>
            </p:cNvPr>
            <p:cNvSpPr/>
            <p:nvPr/>
          </p:nvSpPr>
          <p:spPr>
            <a:xfrm>
              <a:off x="7489610" y="2806381"/>
              <a:ext cx="1658330" cy="216792"/>
            </a:xfrm>
            <a:custGeom>
              <a:avLst/>
              <a:gdLst>
                <a:gd name="connsiteX0" fmla="*/ 0 w 1658330"/>
                <a:gd name="connsiteY0" fmla="*/ 0 h 216792"/>
                <a:gd name="connsiteX1" fmla="*/ 1658330 w 1658330"/>
                <a:gd name="connsiteY1" fmla="*/ 0 h 216792"/>
                <a:gd name="connsiteX2" fmla="*/ 1658330 w 1658330"/>
                <a:gd name="connsiteY2" fmla="*/ 216792 h 216792"/>
                <a:gd name="connsiteX3" fmla="*/ 0 w 1658330"/>
                <a:gd name="connsiteY3" fmla="*/ 216792 h 216792"/>
                <a:gd name="connsiteX4" fmla="*/ 0 w 1658330"/>
                <a:gd name="connsiteY4" fmla="*/ 0 h 2167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58330" h="216792">
                  <a:moveTo>
                    <a:pt x="0" y="0"/>
                  </a:moveTo>
                  <a:lnTo>
                    <a:pt x="1658330" y="0"/>
                  </a:lnTo>
                  <a:lnTo>
                    <a:pt x="1658330" y="216792"/>
                  </a:lnTo>
                  <a:lnTo>
                    <a:pt x="0" y="216792"/>
                  </a:lnTo>
                  <a:lnTo>
                    <a:pt x="0" y="0"/>
                  </a:lnTo>
                  <a:close/>
                </a:path>
              </a:pathLst>
            </a:custGeom>
            <a:noFill/>
            <a:ln>
              <a:noFill/>
            </a:ln>
            <a:effectLst/>
          </p:spPr>
          <p:txBody>
            <a:bodyPr spcFirstLastPara="0" vert="horz" wrap="square" lIns="45720" tIns="45720" rIns="45720" bIns="45720" numCol="1" spcCol="1270" anchor="ctr" anchorCtr="0">
              <a:noAutofit/>
            </a:bodyPr>
            <a:lstStyle/>
            <a:p>
              <a:pPr marL="0" marR="0" lvl="0" indent="0" algn="ctr" defTabSz="533400" eaLnBrk="1" fontAlgn="auto" latinLnBrk="0" hangingPunct="1">
                <a:lnSpc>
                  <a:spcPct val="90000"/>
                </a:lnSpc>
                <a:spcBef>
                  <a:spcPct val="0"/>
                </a:spcBef>
                <a:spcAft>
                  <a:spcPct val="35000"/>
                </a:spcAft>
                <a:buClrTx/>
                <a:buSzTx/>
                <a:buFontTx/>
                <a:buNone/>
                <a:tabLst/>
                <a:defRPr/>
              </a:pPr>
              <a:r>
                <a:rPr kumimoji="0" lang="en-US" sz="1200" b="1" i="0" u="none" strike="noStrike" kern="0" cap="none" spc="0" normalizeH="0" baseline="0" noProof="0" dirty="0">
                  <a:ln>
                    <a:noFill/>
                  </a:ln>
                  <a:solidFill>
                    <a:srgbClr val="000000">
                      <a:hueOff val="0"/>
                      <a:satOff val="0"/>
                      <a:lumOff val="0"/>
                      <a:alphaOff val="0"/>
                    </a:srgbClr>
                  </a:solidFill>
                  <a:effectLst/>
                  <a:uLnTx/>
                  <a:uFillTx/>
                  <a:latin typeface="Arial" panose="020B0604020202020204" pitchFamily="34" charset="0"/>
                  <a:ea typeface="+mn-ea"/>
                  <a:cs typeface="Arial" panose="020B0604020202020204" pitchFamily="34" charset="0"/>
                </a:rPr>
                <a:t>Brandon Purcell</a:t>
              </a:r>
            </a:p>
          </p:txBody>
        </p:sp>
        <p:pic>
          <p:nvPicPr>
            <p:cNvPr id="89" name="Picture 88">
              <a:extLst>
                <a:ext uri="{FF2B5EF4-FFF2-40B4-BE49-F238E27FC236}">
                  <a16:creationId xmlns:a16="http://schemas.microsoft.com/office/drawing/2014/main" id="{536F4A1B-9981-4CE8-935D-15EE03E5B58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818457" y="1482617"/>
              <a:ext cx="1006391" cy="1234440"/>
            </a:xfrm>
            <a:prstGeom prst="rect">
              <a:avLst/>
            </a:prstGeom>
          </p:spPr>
        </p:pic>
      </p:grpSp>
      <p:grpSp>
        <p:nvGrpSpPr>
          <p:cNvPr id="90" name="Group 89">
            <a:extLst>
              <a:ext uri="{FF2B5EF4-FFF2-40B4-BE49-F238E27FC236}">
                <a16:creationId xmlns:a16="http://schemas.microsoft.com/office/drawing/2014/main" id="{B29D868C-6F29-4DC9-902D-C5882885EDF4}"/>
              </a:ext>
            </a:extLst>
          </p:cNvPr>
          <p:cNvGrpSpPr/>
          <p:nvPr/>
        </p:nvGrpSpPr>
        <p:grpSpPr>
          <a:xfrm>
            <a:off x="5149265" y="1310632"/>
            <a:ext cx="1842589" cy="2167751"/>
            <a:chOff x="5164907" y="1310632"/>
            <a:chExt cx="1842589" cy="2167751"/>
          </a:xfrm>
        </p:grpSpPr>
        <p:sp>
          <p:nvSpPr>
            <p:cNvPr id="91" name="Rectangle 90">
              <a:extLst>
                <a:ext uri="{FF2B5EF4-FFF2-40B4-BE49-F238E27FC236}">
                  <a16:creationId xmlns:a16="http://schemas.microsoft.com/office/drawing/2014/main" id="{5E506AB5-FD5B-4CB7-9ED4-FE2CE98E19EF}"/>
                </a:ext>
              </a:extLst>
            </p:cNvPr>
            <p:cNvSpPr/>
            <p:nvPr/>
          </p:nvSpPr>
          <p:spPr>
            <a:xfrm>
              <a:off x="5164907" y="1310632"/>
              <a:ext cx="1842589" cy="2167751"/>
            </a:xfrm>
            <a:prstGeom prst="rect">
              <a:avLst/>
            </a:prstGeom>
            <a:solidFill>
              <a:sysClr val="window" lastClr="FFFFFF">
                <a:alpha val="40000"/>
                <a:hueOff val="0"/>
                <a:satOff val="0"/>
                <a:lumOff val="0"/>
                <a:alphaOff val="0"/>
              </a:sysClr>
            </a:solidFill>
            <a:ln w="12700" cap="flat" cmpd="sng" algn="ctr">
              <a:solidFill>
                <a:srgbClr val="FFB81C">
                  <a:hueOff val="0"/>
                  <a:satOff val="0"/>
                  <a:lumOff val="0"/>
                  <a:alphaOff val="0"/>
                </a:srgbClr>
              </a:solidFill>
              <a:prstDash val="solid"/>
            </a:ln>
            <a:effectLst/>
          </p:spPr>
        </p:sp>
        <p:sp>
          <p:nvSpPr>
            <p:cNvPr id="92" name="Rectangle 91">
              <a:extLst>
                <a:ext uri="{FF2B5EF4-FFF2-40B4-BE49-F238E27FC236}">
                  <a16:creationId xmlns:a16="http://schemas.microsoft.com/office/drawing/2014/main" id="{BAD890E4-BAF7-4EEB-90EB-7D2F9BD14674}"/>
                </a:ext>
              </a:extLst>
            </p:cNvPr>
            <p:cNvSpPr/>
            <p:nvPr/>
          </p:nvSpPr>
          <p:spPr>
            <a:xfrm>
              <a:off x="5257037" y="1397342"/>
              <a:ext cx="1658330" cy="1409038"/>
            </a:xfrm>
            <a:prstGeom prst="rect">
              <a:avLst/>
            </a:prstGeom>
            <a:solidFill>
              <a:srgbClr val="FFB81C">
                <a:tint val="50000"/>
                <a:hueOff val="0"/>
                <a:satOff val="0"/>
                <a:lumOff val="0"/>
                <a:alphaOff val="0"/>
              </a:srgbClr>
            </a:solidFill>
            <a:ln w="15875" cap="flat" cmpd="sng" algn="ctr">
              <a:solidFill>
                <a:sysClr val="window" lastClr="FFFFFF">
                  <a:hueOff val="0"/>
                  <a:satOff val="0"/>
                  <a:lumOff val="0"/>
                  <a:alphaOff val="0"/>
                </a:sysClr>
              </a:solidFill>
              <a:prstDash val="solid"/>
            </a:ln>
            <a:effectLst/>
          </p:spPr>
        </p:sp>
        <p:sp>
          <p:nvSpPr>
            <p:cNvPr id="93" name="Freeform: Shape 92">
              <a:extLst>
                <a:ext uri="{FF2B5EF4-FFF2-40B4-BE49-F238E27FC236}">
                  <a16:creationId xmlns:a16="http://schemas.microsoft.com/office/drawing/2014/main" id="{5EBE274D-2AE0-45BD-9491-3FAA5CC1F1ED}"/>
                </a:ext>
              </a:extLst>
            </p:cNvPr>
            <p:cNvSpPr/>
            <p:nvPr/>
          </p:nvSpPr>
          <p:spPr>
            <a:xfrm>
              <a:off x="5257037" y="3023174"/>
              <a:ext cx="1658330" cy="368500"/>
            </a:xfrm>
            <a:custGeom>
              <a:avLst/>
              <a:gdLst>
                <a:gd name="connsiteX0" fmla="*/ 0 w 1658330"/>
                <a:gd name="connsiteY0" fmla="*/ 0 h 368500"/>
                <a:gd name="connsiteX1" fmla="*/ 1658330 w 1658330"/>
                <a:gd name="connsiteY1" fmla="*/ 0 h 368500"/>
                <a:gd name="connsiteX2" fmla="*/ 1658330 w 1658330"/>
                <a:gd name="connsiteY2" fmla="*/ 368500 h 368500"/>
                <a:gd name="connsiteX3" fmla="*/ 0 w 1658330"/>
                <a:gd name="connsiteY3" fmla="*/ 368500 h 368500"/>
                <a:gd name="connsiteX4" fmla="*/ 0 w 1658330"/>
                <a:gd name="connsiteY4" fmla="*/ 0 h 368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58330" h="368500">
                  <a:moveTo>
                    <a:pt x="0" y="0"/>
                  </a:moveTo>
                  <a:lnTo>
                    <a:pt x="1658330" y="0"/>
                  </a:lnTo>
                  <a:lnTo>
                    <a:pt x="1658330" y="368500"/>
                  </a:lnTo>
                  <a:lnTo>
                    <a:pt x="0" y="368500"/>
                  </a:lnTo>
                  <a:lnTo>
                    <a:pt x="0" y="0"/>
                  </a:lnTo>
                  <a:close/>
                </a:path>
              </a:pathLst>
            </a:custGeom>
            <a:solidFill>
              <a:srgbClr val="FFB81C">
                <a:hueOff val="0"/>
                <a:satOff val="0"/>
                <a:lumOff val="0"/>
                <a:alphaOff val="0"/>
              </a:srgbClr>
            </a:solidFill>
            <a:ln w="15875" cap="flat" cmpd="sng" algn="ctr">
              <a:solidFill>
                <a:sysClr val="window" lastClr="FFFFFF">
                  <a:hueOff val="0"/>
                  <a:satOff val="0"/>
                  <a:lumOff val="0"/>
                  <a:alphaOff val="0"/>
                </a:sysClr>
              </a:solidFill>
              <a:prstDash val="solid"/>
            </a:ln>
            <a:effectLst/>
          </p:spPr>
          <p:txBody>
            <a:bodyPr spcFirstLastPara="0" vert="horz" wrap="square" lIns="38100" tIns="38100" rIns="38100" bIns="38100" numCol="1" spcCol="1270" anchor="ctr" anchorCtr="0">
              <a:noAutofit/>
            </a:bodyPr>
            <a:lstStyle/>
            <a:p>
              <a:pPr marL="0" marR="0" lvl="0" indent="0" algn="ctr" defTabSz="444500" eaLnBrk="1" fontAlgn="auto" latinLnBrk="0" hangingPunct="1">
                <a:lnSpc>
                  <a:spcPct val="90000"/>
                </a:lnSpc>
                <a:spcBef>
                  <a:spcPct val="0"/>
                </a:spcBef>
                <a:spcAft>
                  <a:spcPct val="35000"/>
                </a:spcAft>
                <a:buClrTx/>
                <a:buSzTx/>
                <a:buFontTx/>
                <a:buNone/>
                <a:tabLst/>
                <a:defRPr/>
              </a:pPr>
              <a:r>
                <a:rPr kumimoji="0" lang="en-US" sz="1000" b="1"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ISG</a:t>
              </a:r>
              <a:br>
                <a:rPr kumimoji="0" lang="en-US" sz="1000" b="1"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br>
              <a:r>
                <a:rPr kumimoji="0" lang="en-US" sz="1000" b="1"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Finance</a:t>
              </a:r>
            </a:p>
          </p:txBody>
        </p:sp>
        <p:sp>
          <p:nvSpPr>
            <p:cNvPr id="94" name="Freeform: Shape 93">
              <a:extLst>
                <a:ext uri="{FF2B5EF4-FFF2-40B4-BE49-F238E27FC236}">
                  <a16:creationId xmlns:a16="http://schemas.microsoft.com/office/drawing/2014/main" id="{55096647-19D6-4E37-AF07-0AAADAACDD56}"/>
                </a:ext>
              </a:extLst>
            </p:cNvPr>
            <p:cNvSpPr/>
            <p:nvPr/>
          </p:nvSpPr>
          <p:spPr>
            <a:xfrm>
              <a:off x="5257037" y="2806381"/>
              <a:ext cx="1658330" cy="216792"/>
            </a:xfrm>
            <a:custGeom>
              <a:avLst/>
              <a:gdLst>
                <a:gd name="connsiteX0" fmla="*/ 0 w 1658330"/>
                <a:gd name="connsiteY0" fmla="*/ 0 h 216792"/>
                <a:gd name="connsiteX1" fmla="*/ 1658330 w 1658330"/>
                <a:gd name="connsiteY1" fmla="*/ 0 h 216792"/>
                <a:gd name="connsiteX2" fmla="*/ 1658330 w 1658330"/>
                <a:gd name="connsiteY2" fmla="*/ 216792 h 216792"/>
                <a:gd name="connsiteX3" fmla="*/ 0 w 1658330"/>
                <a:gd name="connsiteY3" fmla="*/ 216792 h 216792"/>
                <a:gd name="connsiteX4" fmla="*/ 0 w 1658330"/>
                <a:gd name="connsiteY4" fmla="*/ 0 h 2167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58330" h="216792">
                  <a:moveTo>
                    <a:pt x="0" y="0"/>
                  </a:moveTo>
                  <a:lnTo>
                    <a:pt x="1658330" y="0"/>
                  </a:lnTo>
                  <a:lnTo>
                    <a:pt x="1658330" y="216792"/>
                  </a:lnTo>
                  <a:lnTo>
                    <a:pt x="0" y="216792"/>
                  </a:lnTo>
                  <a:lnTo>
                    <a:pt x="0" y="0"/>
                  </a:lnTo>
                  <a:close/>
                </a:path>
              </a:pathLst>
            </a:custGeom>
            <a:noFill/>
            <a:ln>
              <a:noFill/>
            </a:ln>
            <a:effectLst/>
          </p:spPr>
          <p:txBody>
            <a:bodyPr spcFirstLastPara="0" vert="horz" wrap="square" lIns="45720" tIns="45720" rIns="45720" bIns="45720" numCol="1" spcCol="1270" anchor="ctr" anchorCtr="0">
              <a:noAutofit/>
            </a:bodyPr>
            <a:lstStyle/>
            <a:p>
              <a:pPr marL="0" marR="0" lvl="0" indent="0" algn="ctr" defTabSz="533400" eaLnBrk="1" fontAlgn="auto" latinLnBrk="0" hangingPunct="1">
                <a:lnSpc>
                  <a:spcPct val="90000"/>
                </a:lnSpc>
                <a:spcBef>
                  <a:spcPct val="0"/>
                </a:spcBef>
                <a:spcAft>
                  <a:spcPct val="35000"/>
                </a:spcAft>
                <a:buClrTx/>
                <a:buSzTx/>
                <a:buFontTx/>
                <a:buNone/>
                <a:tabLst/>
                <a:defRPr/>
              </a:pPr>
              <a:r>
                <a:rPr kumimoji="0" lang="en-US" sz="1200" b="1" i="0" u="none" strike="noStrike" kern="0" cap="none" spc="0" normalizeH="0" baseline="0" noProof="0" dirty="0">
                  <a:ln>
                    <a:noFill/>
                  </a:ln>
                  <a:solidFill>
                    <a:srgbClr val="000000">
                      <a:hueOff val="0"/>
                      <a:satOff val="0"/>
                      <a:lumOff val="0"/>
                      <a:alphaOff val="0"/>
                    </a:srgbClr>
                  </a:solidFill>
                  <a:effectLst/>
                  <a:uLnTx/>
                  <a:uFillTx/>
                  <a:latin typeface="Arial" panose="020B0604020202020204" pitchFamily="34" charset="0"/>
                  <a:ea typeface="+mn-ea"/>
                  <a:cs typeface="Arial" panose="020B0604020202020204" pitchFamily="34" charset="0"/>
                </a:rPr>
                <a:t>Glen Tuggle</a:t>
              </a:r>
            </a:p>
          </p:txBody>
        </p:sp>
        <p:pic>
          <p:nvPicPr>
            <p:cNvPr id="95" name="Picture 94">
              <a:extLst>
                <a:ext uri="{FF2B5EF4-FFF2-40B4-BE49-F238E27FC236}">
                  <a16:creationId xmlns:a16="http://schemas.microsoft.com/office/drawing/2014/main" id="{A582DF82-CA4E-4D52-AC4E-12DD4198F6ED}"/>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20931"/>
            <a:stretch/>
          </p:blipFill>
          <p:spPr>
            <a:xfrm rot="5400000">
              <a:off x="5467086" y="1617053"/>
              <a:ext cx="1193619" cy="1006390"/>
            </a:xfrm>
            <a:prstGeom prst="rect">
              <a:avLst/>
            </a:prstGeom>
          </p:spPr>
        </p:pic>
      </p:grpSp>
      <p:grpSp>
        <p:nvGrpSpPr>
          <p:cNvPr id="96" name="Group 95">
            <a:extLst>
              <a:ext uri="{FF2B5EF4-FFF2-40B4-BE49-F238E27FC236}">
                <a16:creationId xmlns:a16="http://schemas.microsoft.com/office/drawing/2014/main" id="{E6A22B6D-E4C8-4E9B-B869-7A39571560C6}"/>
              </a:ext>
            </a:extLst>
          </p:cNvPr>
          <p:cNvGrpSpPr/>
          <p:nvPr/>
        </p:nvGrpSpPr>
        <p:grpSpPr>
          <a:xfrm>
            <a:off x="4070436" y="3770117"/>
            <a:ext cx="1783316" cy="2141208"/>
            <a:chOff x="4236940" y="3770117"/>
            <a:chExt cx="1783316" cy="2141208"/>
          </a:xfrm>
        </p:grpSpPr>
        <p:sp>
          <p:nvSpPr>
            <p:cNvPr id="97" name="Rectangle 96">
              <a:extLst>
                <a:ext uri="{FF2B5EF4-FFF2-40B4-BE49-F238E27FC236}">
                  <a16:creationId xmlns:a16="http://schemas.microsoft.com/office/drawing/2014/main" id="{DCD5FC2E-DB40-45EB-894C-7E09836D0A2F}"/>
                </a:ext>
              </a:extLst>
            </p:cNvPr>
            <p:cNvSpPr/>
            <p:nvPr/>
          </p:nvSpPr>
          <p:spPr>
            <a:xfrm>
              <a:off x="4236940" y="3770117"/>
              <a:ext cx="1783316" cy="2141208"/>
            </a:xfrm>
            <a:prstGeom prst="rect">
              <a:avLst/>
            </a:prstGeom>
            <a:solidFill>
              <a:sysClr val="window" lastClr="FFFFFF">
                <a:alpha val="40000"/>
                <a:hueOff val="0"/>
                <a:satOff val="0"/>
                <a:lumOff val="0"/>
                <a:alphaOff val="0"/>
              </a:sysClr>
            </a:solidFill>
            <a:ln w="12700" cap="flat" cmpd="sng" algn="ctr">
              <a:solidFill>
                <a:srgbClr val="FFB81C">
                  <a:hueOff val="0"/>
                  <a:satOff val="0"/>
                  <a:lumOff val="0"/>
                  <a:alphaOff val="0"/>
                </a:srgbClr>
              </a:solidFill>
              <a:prstDash val="solid"/>
            </a:ln>
            <a:effectLst/>
          </p:spPr>
        </p:sp>
        <p:sp>
          <p:nvSpPr>
            <p:cNvPr id="98" name="Rectangle 97">
              <a:extLst>
                <a:ext uri="{FF2B5EF4-FFF2-40B4-BE49-F238E27FC236}">
                  <a16:creationId xmlns:a16="http://schemas.microsoft.com/office/drawing/2014/main" id="{C9DF57A8-4AAA-44A6-9952-C3B99FB918DE}"/>
                </a:ext>
              </a:extLst>
            </p:cNvPr>
            <p:cNvSpPr/>
            <p:nvPr/>
          </p:nvSpPr>
          <p:spPr>
            <a:xfrm>
              <a:off x="4326105" y="3875810"/>
              <a:ext cx="1604984" cy="1363712"/>
            </a:xfrm>
            <a:prstGeom prst="rect">
              <a:avLst/>
            </a:prstGeom>
            <a:solidFill>
              <a:srgbClr val="FFB81C">
                <a:tint val="50000"/>
                <a:hueOff val="0"/>
                <a:satOff val="0"/>
                <a:lumOff val="0"/>
                <a:alphaOff val="0"/>
              </a:srgbClr>
            </a:solidFill>
            <a:ln w="15875" cap="flat" cmpd="sng" algn="ctr">
              <a:solidFill>
                <a:sysClr val="window" lastClr="FFFFFF">
                  <a:hueOff val="0"/>
                  <a:satOff val="0"/>
                  <a:lumOff val="0"/>
                  <a:alphaOff val="0"/>
                </a:sysClr>
              </a:solidFill>
              <a:prstDash val="solid"/>
            </a:ln>
            <a:effectLst/>
          </p:spPr>
        </p:sp>
        <p:sp>
          <p:nvSpPr>
            <p:cNvPr id="99" name="Freeform: Shape 98">
              <a:extLst>
                <a:ext uri="{FF2B5EF4-FFF2-40B4-BE49-F238E27FC236}">
                  <a16:creationId xmlns:a16="http://schemas.microsoft.com/office/drawing/2014/main" id="{78B92DE3-39F5-4F13-A8A3-0FEB46AA2789}"/>
                </a:ext>
              </a:extLst>
            </p:cNvPr>
            <p:cNvSpPr/>
            <p:nvPr/>
          </p:nvSpPr>
          <p:spPr>
            <a:xfrm>
              <a:off x="4326105" y="5463029"/>
              <a:ext cx="1604984" cy="356646"/>
            </a:xfrm>
            <a:custGeom>
              <a:avLst/>
              <a:gdLst>
                <a:gd name="connsiteX0" fmla="*/ 0 w 1604984"/>
                <a:gd name="connsiteY0" fmla="*/ 0 h 356646"/>
                <a:gd name="connsiteX1" fmla="*/ 1604984 w 1604984"/>
                <a:gd name="connsiteY1" fmla="*/ 0 h 356646"/>
                <a:gd name="connsiteX2" fmla="*/ 1604984 w 1604984"/>
                <a:gd name="connsiteY2" fmla="*/ 356646 h 356646"/>
                <a:gd name="connsiteX3" fmla="*/ 0 w 1604984"/>
                <a:gd name="connsiteY3" fmla="*/ 356646 h 356646"/>
                <a:gd name="connsiteX4" fmla="*/ 0 w 1604984"/>
                <a:gd name="connsiteY4" fmla="*/ 0 h 356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4984" h="356646">
                  <a:moveTo>
                    <a:pt x="0" y="0"/>
                  </a:moveTo>
                  <a:lnTo>
                    <a:pt x="1604984" y="0"/>
                  </a:lnTo>
                  <a:lnTo>
                    <a:pt x="1604984" y="356646"/>
                  </a:lnTo>
                  <a:lnTo>
                    <a:pt x="0" y="356646"/>
                  </a:lnTo>
                  <a:lnTo>
                    <a:pt x="0" y="0"/>
                  </a:lnTo>
                  <a:close/>
                </a:path>
              </a:pathLst>
            </a:custGeom>
            <a:solidFill>
              <a:srgbClr val="FFB81C">
                <a:hueOff val="0"/>
                <a:satOff val="0"/>
                <a:lumOff val="0"/>
                <a:alphaOff val="0"/>
              </a:srgbClr>
            </a:solidFill>
            <a:ln w="15875" cap="flat" cmpd="sng" algn="ctr">
              <a:solidFill>
                <a:sysClr val="window" lastClr="FFFFFF">
                  <a:hueOff val="0"/>
                  <a:satOff val="0"/>
                  <a:lumOff val="0"/>
                  <a:alphaOff val="0"/>
                </a:sysClr>
              </a:solidFill>
              <a:prstDash val="solid"/>
            </a:ln>
            <a:effectLst/>
          </p:spPr>
          <p:txBody>
            <a:bodyPr spcFirstLastPara="0" vert="horz" wrap="square" lIns="34290" tIns="34290" rIns="34290" bIns="34290" numCol="1" spcCol="1270" anchor="ctr" anchorCtr="0">
              <a:noAutofit/>
            </a:bodyPr>
            <a:lstStyle/>
            <a:p>
              <a:pPr marL="0" marR="0" lvl="0" indent="0" algn="ctr" defTabSz="400050" eaLnBrk="1" fontAlgn="auto" latinLnBrk="0" hangingPunct="1">
                <a:lnSpc>
                  <a:spcPct val="90000"/>
                </a:lnSpc>
                <a:spcBef>
                  <a:spcPct val="0"/>
                </a:spcBef>
                <a:spcAft>
                  <a:spcPct val="35000"/>
                </a:spcAft>
                <a:buClrTx/>
                <a:buSzTx/>
                <a:buFontTx/>
                <a:buNone/>
                <a:tabLst/>
                <a:defRPr/>
              </a:pPr>
              <a:r>
                <a:rPr kumimoji="0" lang="en-US" sz="1000" b="1"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State</a:t>
              </a:r>
            </a:p>
            <a:p>
              <a:pPr marL="0" marR="0" lvl="0" indent="0" algn="ctr" defTabSz="400050" eaLnBrk="1" fontAlgn="auto" latinLnBrk="0" hangingPunct="1">
                <a:lnSpc>
                  <a:spcPct val="90000"/>
                </a:lnSpc>
                <a:spcBef>
                  <a:spcPct val="0"/>
                </a:spcBef>
                <a:spcAft>
                  <a:spcPct val="35000"/>
                </a:spcAft>
                <a:buClrTx/>
                <a:buSzTx/>
                <a:buFontTx/>
                <a:buNone/>
                <a:tabLst/>
                <a:defRPr/>
              </a:pPr>
              <a:r>
                <a:rPr kumimoji="0" lang="en-US" sz="1000" b="1"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Allocations Lead</a:t>
              </a:r>
            </a:p>
          </p:txBody>
        </p:sp>
        <p:sp>
          <p:nvSpPr>
            <p:cNvPr id="100" name="Freeform: Shape 99">
              <a:extLst>
                <a:ext uri="{FF2B5EF4-FFF2-40B4-BE49-F238E27FC236}">
                  <a16:creationId xmlns:a16="http://schemas.microsoft.com/office/drawing/2014/main" id="{01C1C1BC-E4A5-4CE7-9837-B2E9F3D626AF}"/>
                </a:ext>
              </a:extLst>
            </p:cNvPr>
            <p:cNvSpPr/>
            <p:nvPr/>
          </p:nvSpPr>
          <p:spPr>
            <a:xfrm>
              <a:off x="4326105" y="5250409"/>
              <a:ext cx="1604984" cy="209818"/>
            </a:xfrm>
            <a:custGeom>
              <a:avLst/>
              <a:gdLst>
                <a:gd name="connsiteX0" fmla="*/ 0 w 1604984"/>
                <a:gd name="connsiteY0" fmla="*/ 0 h 209818"/>
                <a:gd name="connsiteX1" fmla="*/ 1604984 w 1604984"/>
                <a:gd name="connsiteY1" fmla="*/ 0 h 209818"/>
                <a:gd name="connsiteX2" fmla="*/ 1604984 w 1604984"/>
                <a:gd name="connsiteY2" fmla="*/ 209818 h 209818"/>
                <a:gd name="connsiteX3" fmla="*/ 0 w 1604984"/>
                <a:gd name="connsiteY3" fmla="*/ 209818 h 209818"/>
                <a:gd name="connsiteX4" fmla="*/ 0 w 1604984"/>
                <a:gd name="connsiteY4" fmla="*/ 0 h 2098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4984" h="209818">
                  <a:moveTo>
                    <a:pt x="0" y="0"/>
                  </a:moveTo>
                  <a:lnTo>
                    <a:pt x="1604984" y="0"/>
                  </a:lnTo>
                  <a:lnTo>
                    <a:pt x="1604984" y="209818"/>
                  </a:lnTo>
                  <a:lnTo>
                    <a:pt x="0" y="209818"/>
                  </a:lnTo>
                  <a:lnTo>
                    <a:pt x="0" y="0"/>
                  </a:lnTo>
                  <a:close/>
                </a:path>
              </a:pathLst>
            </a:custGeom>
            <a:noFill/>
            <a:ln>
              <a:noFill/>
            </a:ln>
            <a:effectLst/>
          </p:spPr>
          <p:txBody>
            <a:bodyPr spcFirstLastPara="0" vert="horz" wrap="square" lIns="34290" tIns="34290" rIns="34290" bIns="34290" numCol="1" spcCol="1270" anchor="ctr" anchorCtr="0">
              <a:noAutofit/>
            </a:bodyPr>
            <a:lstStyle/>
            <a:p>
              <a:pPr marL="0" marR="0" lvl="0" indent="0" algn="ctr" defTabSz="400050" eaLnBrk="1" fontAlgn="auto" latinLnBrk="0" hangingPunct="1">
                <a:lnSpc>
                  <a:spcPct val="90000"/>
                </a:lnSpc>
                <a:spcBef>
                  <a:spcPct val="0"/>
                </a:spcBef>
                <a:spcAft>
                  <a:spcPct val="35000"/>
                </a:spcAft>
                <a:buClrTx/>
                <a:buSzTx/>
                <a:buFontTx/>
                <a:buNone/>
                <a:tabLst/>
                <a:defRPr/>
              </a:pPr>
              <a:r>
                <a:rPr kumimoji="0" lang="en-US" sz="1200" b="1" i="0" u="none" strike="noStrike" kern="0" cap="none" spc="0" normalizeH="0" baseline="0" noProof="0" dirty="0">
                  <a:ln>
                    <a:noFill/>
                  </a:ln>
                  <a:solidFill>
                    <a:srgbClr val="000000">
                      <a:hueOff val="0"/>
                      <a:satOff val="0"/>
                      <a:lumOff val="0"/>
                      <a:alphaOff val="0"/>
                    </a:srgbClr>
                  </a:solidFill>
                  <a:effectLst/>
                  <a:uLnTx/>
                  <a:uFillTx/>
                  <a:latin typeface="Arial" panose="020B0604020202020204" pitchFamily="34" charset="0"/>
                  <a:ea typeface="+mn-ea"/>
                  <a:cs typeface="Arial" panose="020B0604020202020204" pitchFamily="34" charset="0"/>
                </a:rPr>
                <a:t>Carrie Peterman</a:t>
              </a:r>
            </a:p>
          </p:txBody>
        </p:sp>
        <p:pic>
          <p:nvPicPr>
            <p:cNvPr id="101" name="Picture 100">
              <a:extLst>
                <a:ext uri="{FF2B5EF4-FFF2-40B4-BE49-F238E27FC236}">
                  <a16:creationId xmlns:a16="http://schemas.microsoft.com/office/drawing/2014/main" id="{11A75174-C6C5-48AC-B9FE-D6CA48EF59E6}"/>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l="19311" t="21134" r="22487" b="14856"/>
            <a:stretch/>
          </p:blipFill>
          <p:spPr>
            <a:xfrm>
              <a:off x="4735287" y="3948737"/>
              <a:ext cx="841827" cy="1234440"/>
            </a:xfrm>
            <a:prstGeom prst="rect">
              <a:avLst/>
            </a:prstGeom>
          </p:spPr>
        </p:pic>
      </p:grpSp>
      <p:grpSp>
        <p:nvGrpSpPr>
          <p:cNvPr id="102" name="Group 101">
            <a:extLst>
              <a:ext uri="{FF2B5EF4-FFF2-40B4-BE49-F238E27FC236}">
                <a16:creationId xmlns:a16="http://schemas.microsoft.com/office/drawing/2014/main" id="{4CFAEA92-03BA-4989-8207-2488E9D2A3C7}"/>
              </a:ext>
            </a:extLst>
          </p:cNvPr>
          <p:cNvGrpSpPr/>
          <p:nvPr/>
        </p:nvGrpSpPr>
        <p:grpSpPr>
          <a:xfrm>
            <a:off x="6287367" y="3776499"/>
            <a:ext cx="1814602" cy="2134826"/>
            <a:chOff x="6359674" y="3776499"/>
            <a:chExt cx="1814602" cy="2134826"/>
          </a:xfrm>
        </p:grpSpPr>
        <p:sp>
          <p:nvSpPr>
            <p:cNvPr id="103" name="Rectangle 102">
              <a:extLst>
                <a:ext uri="{FF2B5EF4-FFF2-40B4-BE49-F238E27FC236}">
                  <a16:creationId xmlns:a16="http://schemas.microsoft.com/office/drawing/2014/main" id="{129496CC-15DA-422A-AA47-66FBB8DB9E1C}"/>
                </a:ext>
              </a:extLst>
            </p:cNvPr>
            <p:cNvSpPr/>
            <p:nvPr/>
          </p:nvSpPr>
          <p:spPr>
            <a:xfrm>
              <a:off x="6359674" y="3776499"/>
              <a:ext cx="1814602" cy="2134826"/>
            </a:xfrm>
            <a:prstGeom prst="rect">
              <a:avLst/>
            </a:prstGeom>
            <a:solidFill>
              <a:sysClr val="window" lastClr="FFFFFF">
                <a:alpha val="40000"/>
                <a:hueOff val="0"/>
                <a:satOff val="0"/>
                <a:lumOff val="0"/>
                <a:alphaOff val="0"/>
              </a:sysClr>
            </a:solidFill>
            <a:ln w="12700" cap="flat" cmpd="sng" algn="ctr">
              <a:solidFill>
                <a:srgbClr val="FFB81C">
                  <a:hueOff val="0"/>
                  <a:satOff val="0"/>
                  <a:lumOff val="0"/>
                  <a:alphaOff val="0"/>
                </a:srgbClr>
              </a:solidFill>
              <a:prstDash val="solid"/>
            </a:ln>
            <a:effectLst/>
          </p:spPr>
        </p:sp>
        <p:sp>
          <p:nvSpPr>
            <p:cNvPr id="104" name="Rectangle 103">
              <a:extLst>
                <a:ext uri="{FF2B5EF4-FFF2-40B4-BE49-F238E27FC236}">
                  <a16:creationId xmlns:a16="http://schemas.microsoft.com/office/drawing/2014/main" id="{B661BD72-9416-4C4B-B129-241DC74B6A18}"/>
                </a:ext>
              </a:extLst>
            </p:cNvPr>
            <p:cNvSpPr/>
            <p:nvPr/>
          </p:nvSpPr>
          <p:spPr>
            <a:xfrm>
              <a:off x="6450404" y="3861892"/>
              <a:ext cx="1633142" cy="1387637"/>
            </a:xfrm>
            <a:prstGeom prst="rect">
              <a:avLst/>
            </a:prstGeom>
            <a:solidFill>
              <a:srgbClr val="FFB81C">
                <a:tint val="50000"/>
                <a:hueOff val="0"/>
                <a:satOff val="0"/>
                <a:lumOff val="0"/>
                <a:alphaOff val="0"/>
              </a:srgbClr>
            </a:solidFill>
            <a:ln w="15875" cap="flat" cmpd="sng" algn="ctr">
              <a:solidFill>
                <a:sysClr val="window" lastClr="FFFFFF">
                  <a:hueOff val="0"/>
                  <a:satOff val="0"/>
                  <a:lumOff val="0"/>
                  <a:alphaOff val="0"/>
                </a:sysClr>
              </a:solidFill>
              <a:prstDash val="solid"/>
            </a:ln>
            <a:effectLst/>
          </p:spPr>
        </p:sp>
        <p:sp>
          <p:nvSpPr>
            <p:cNvPr id="105" name="Freeform: Shape 104">
              <a:extLst>
                <a:ext uri="{FF2B5EF4-FFF2-40B4-BE49-F238E27FC236}">
                  <a16:creationId xmlns:a16="http://schemas.microsoft.com/office/drawing/2014/main" id="{3BA835D7-5537-485E-94D6-7BC3DEC9AD74}"/>
                </a:ext>
              </a:extLst>
            </p:cNvPr>
            <p:cNvSpPr/>
            <p:nvPr/>
          </p:nvSpPr>
          <p:spPr>
            <a:xfrm>
              <a:off x="6450404" y="5463029"/>
              <a:ext cx="1633142" cy="362903"/>
            </a:xfrm>
            <a:custGeom>
              <a:avLst/>
              <a:gdLst>
                <a:gd name="connsiteX0" fmla="*/ 0 w 1633142"/>
                <a:gd name="connsiteY0" fmla="*/ 0 h 362903"/>
                <a:gd name="connsiteX1" fmla="*/ 1633142 w 1633142"/>
                <a:gd name="connsiteY1" fmla="*/ 0 h 362903"/>
                <a:gd name="connsiteX2" fmla="*/ 1633142 w 1633142"/>
                <a:gd name="connsiteY2" fmla="*/ 362903 h 362903"/>
                <a:gd name="connsiteX3" fmla="*/ 0 w 1633142"/>
                <a:gd name="connsiteY3" fmla="*/ 362903 h 362903"/>
                <a:gd name="connsiteX4" fmla="*/ 0 w 1633142"/>
                <a:gd name="connsiteY4" fmla="*/ 0 h 3629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33142" h="362903">
                  <a:moveTo>
                    <a:pt x="0" y="0"/>
                  </a:moveTo>
                  <a:lnTo>
                    <a:pt x="1633142" y="0"/>
                  </a:lnTo>
                  <a:lnTo>
                    <a:pt x="1633142" y="362903"/>
                  </a:lnTo>
                  <a:lnTo>
                    <a:pt x="0" y="362903"/>
                  </a:lnTo>
                  <a:lnTo>
                    <a:pt x="0" y="0"/>
                  </a:lnTo>
                  <a:close/>
                </a:path>
              </a:pathLst>
            </a:custGeom>
            <a:solidFill>
              <a:srgbClr val="FFB81C">
                <a:hueOff val="0"/>
                <a:satOff val="0"/>
                <a:lumOff val="0"/>
                <a:alphaOff val="0"/>
              </a:srgbClr>
            </a:solidFill>
            <a:ln w="15875" cap="flat" cmpd="sng" algn="ctr">
              <a:solidFill>
                <a:sysClr val="window" lastClr="FFFFFF">
                  <a:hueOff val="0"/>
                  <a:satOff val="0"/>
                  <a:lumOff val="0"/>
                  <a:alphaOff val="0"/>
                </a:sysClr>
              </a:solidFill>
              <a:prstDash val="solid"/>
            </a:ln>
            <a:effectLst/>
          </p:spPr>
          <p:txBody>
            <a:bodyPr spcFirstLastPara="0" vert="horz" wrap="square" lIns="38100" tIns="38100" rIns="38100" bIns="38100" numCol="1" spcCol="1270" anchor="ctr" anchorCtr="0">
              <a:noAutofit/>
            </a:bodyPr>
            <a:lstStyle/>
            <a:p>
              <a:pPr marL="0" marR="0" lvl="0" indent="0" algn="ctr" defTabSz="444500" eaLnBrk="1" fontAlgn="auto" latinLnBrk="0" hangingPunct="1">
                <a:lnSpc>
                  <a:spcPct val="90000"/>
                </a:lnSpc>
                <a:spcBef>
                  <a:spcPct val="0"/>
                </a:spcBef>
                <a:spcAft>
                  <a:spcPct val="35000"/>
                </a:spcAft>
                <a:buClrTx/>
                <a:buSzTx/>
                <a:buFontTx/>
                <a:buNone/>
                <a:tabLst/>
                <a:defRPr/>
              </a:pPr>
              <a:r>
                <a:rPr kumimoji="0" lang="en-US" sz="1000" b="1"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Deloitte</a:t>
              </a:r>
            </a:p>
            <a:p>
              <a:pPr marL="0" marR="0" lvl="0" indent="0" algn="ctr" defTabSz="444500" eaLnBrk="1" fontAlgn="auto" latinLnBrk="0" hangingPunct="1">
                <a:lnSpc>
                  <a:spcPct val="90000"/>
                </a:lnSpc>
                <a:spcBef>
                  <a:spcPct val="0"/>
                </a:spcBef>
                <a:spcAft>
                  <a:spcPct val="35000"/>
                </a:spcAft>
                <a:buClrTx/>
                <a:buSzTx/>
                <a:buFontTx/>
                <a:buNone/>
                <a:tabLst/>
                <a:defRPr/>
              </a:pPr>
              <a:r>
                <a:rPr kumimoji="0" lang="en-US" sz="1000" b="1"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Finance Support</a:t>
              </a:r>
            </a:p>
          </p:txBody>
        </p:sp>
        <p:sp>
          <p:nvSpPr>
            <p:cNvPr id="106" name="Freeform: Shape 105">
              <a:extLst>
                <a:ext uri="{FF2B5EF4-FFF2-40B4-BE49-F238E27FC236}">
                  <a16:creationId xmlns:a16="http://schemas.microsoft.com/office/drawing/2014/main" id="{847C7863-64DE-4E6E-8C1C-EE00C78AC806}"/>
                </a:ext>
              </a:extLst>
            </p:cNvPr>
            <p:cNvSpPr/>
            <p:nvPr/>
          </p:nvSpPr>
          <p:spPr>
            <a:xfrm>
              <a:off x="6450404" y="5249529"/>
              <a:ext cx="1633142" cy="213499"/>
            </a:xfrm>
            <a:custGeom>
              <a:avLst/>
              <a:gdLst>
                <a:gd name="connsiteX0" fmla="*/ 0 w 1633142"/>
                <a:gd name="connsiteY0" fmla="*/ 0 h 213499"/>
                <a:gd name="connsiteX1" fmla="*/ 1633142 w 1633142"/>
                <a:gd name="connsiteY1" fmla="*/ 0 h 213499"/>
                <a:gd name="connsiteX2" fmla="*/ 1633142 w 1633142"/>
                <a:gd name="connsiteY2" fmla="*/ 213499 h 213499"/>
                <a:gd name="connsiteX3" fmla="*/ 0 w 1633142"/>
                <a:gd name="connsiteY3" fmla="*/ 213499 h 213499"/>
                <a:gd name="connsiteX4" fmla="*/ 0 w 1633142"/>
                <a:gd name="connsiteY4" fmla="*/ 0 h 2134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33142" h="213499">
                  <a:moveTo>
                    <a:pt x="0" y="0"/>
                  </a:moveTo>
                  <a:lnTo>
                    <a:pt x="1633142" y="0"/>
                  </a:lnTo>
                  <a:lnTo>
                    <a:pt x="1633142" y="213499"/>
                  </a:lnTo>
                  <a:lnTo>
                    <a:pt x="0" y="213499"/>
                  </a:lnTo>
                  <a:lnTo>
                    <a:pt x="0" y="0"/>
                  </a:lnTo>
                  <a:close/>
                </a:path>
              </a:pathLst>
            </a:custGeom>
            <a:noFill/>
            <a:ln>
              <a:noFill/>
            </a:ln>
            <a:effectLst/>
          </p:spPr>
          <p:txBody>
            <a:bodyPr spcFirstLastPara="0" vert="horz" wrap="square" lIns="45720" tIns="45720" rIns="45720" bIns="45720" numCol="1" spcCol="1270" anchor="ctr" anchorCtr="0">
              <a:noAutofit/>
            </a:bodyPr>
            <a:lstStyle/>
            <a:p>
              <a:pPr marL="0" marR="0" lvl="0" indent="0" algn="ctr" defTabSz="533400" eaLnBrk="1" fontAlgn="auto" latinLnBrk="0" hangingPunct="1">
                <a:lnSpc>
                  <a:spcPct val="90000"/>
                </a:lnSpc>
                <a:spcBef>
                  <a:spcPct val="0"/>
                </a:spcBef>
                <a:spcAft>
                  <a:spcPct val="35000"/>
                </a:spcAft>
                <a:buClrTx/>
                <a:buSzTx/>
                <a:buFontTx/>
                <a:buNone/>
                <a:tabLst/>
                <a:defRPr/>
              </a:pPr>
              <a:r>
                <a:rPr kumimoji="0" lang="en-US" sz="1200" b="1" i="0" u="none" strike="noStrike" kern="0" cap="none" spc="0" normalizeH="0" baseline="0" noProof="0" dirty="0">
                  <a:ln>
                    <a:noFill/>
                  </a:ln>
                  <a:solidFill>
                    <a:srgbClr val="000000">
                      <a:hueOff val="0"/>
                      <a:satOff val="0"/>
                      <a:lumOff val="0"/>
                      <a:alphaOff val="0"/>
                    </a:srgbClr>
                  </a:solidFill>
                  <a:effectLst/>
                  <a:uLnTx/>
                  <a:uFillTx/>
                  <a:latin typeface="Arial" panose="020B0604020202020204" pitchFamily="34" charset="0"/>
                  <a:ea typeface="+mn-ea"/>
                  <a:cs typeface="Arial" panose="020B0604020202020204" pitchFamily="34" charset="0"/>
                </a:rPr>
                <a:t>Tyler Odenath</a:t>
              </a:r>
            </a:p>
          </p:txBody>
        </p:sp>
        <p:pic>
          <p:nvPicPr>
            <p:cNvPr id="107" name="Picture 106">
              <a:extLst>
                <a:ext uri="{FF2B5EF4-FFF2-40B4-BE49-F238E27FC236}">
                  <a16:creationId xmlns:a16="http://schemas.microsoft.com/office/drawing/2014/main" id="{F91B814F-178A-4D48-BA95-7FC76CE3CD7A}"/>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696077" y="3986790"/>
              <a:ext cx="1206953" cy="1195966"/>
            </a:xfrm>
            <a:prstGeom prst="rect">
              <a:avLst/>
            </a:prstGeom>
          </p:spPr>
        </p:pic>
      </p:grpSp>
    </p:spTree>
    <p:extLst>
      <p:ext uri="{BB962C8B-B14F-4D97-AF65-F5344CB8AC3E}">
        <p14:creationId xmlns:p14="http://schemas.microsoft.com/office/powerpoint/2010/main" val="1569709899"/>
      </p:ext>
    </p:extLst>
  </p:cSld>
  <p:clrMapOvr>
    <a:masterClrMapping/>
  </p:clrMapOvr>
  <p:transition>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extBox 39">
            <a:extLst>
              <a:ext uri="{FF2B5EF4-FFF2-40B4-BE49-F238E27FC236}">
                <a16:creationId xmlns:a16="http://schemas.microsoft.com/office/drawing/2014/main" id="{A6EE921F-FC14-46B4-867A-6A3D7FE8F377}"/>
              </a:ext>
            </a:extLst>
          </p:cNvPr>
          <p:cNvSpPr txBox="1"/>
          <p:nvPr/>
        </p:nvSpPr>
        <p:spPr>
          <a:xfrm>
            <a:off x="295275" y="142875"/>
            <a:ext cx="7605517" cy="738664"/>
          </a:xfrm>
          <a:prstGeom prst="rect">
            <a:avLst/>
          </a:prstGeom>
          <a:noFill/>
        </p:spPr>
        <p:txBody>
          <a:bodyPr wrap="square" rtlCol="0">
            <a:spAutoFit/>
          </a:bodyPr>
          <a:lstStyle/>
          <a:p>
            <a:r>
              <a:rPr lang="en-US" sz="4200" dirty="0">
                <a:latin typeface="Arial" panose="020B0604020202020204" pitchFamily="34" charset="0"/>
                <a:cs typeface="Arial" panose="020B0604020202020204" pitchFamily="34" charset="0"/>
              </a:rPr>
              <a:t>Funding Source Dimension</a:t>
            </a:r>
          </a:p>
        </p:txBody>
      </p:sp>
      <p:cxnSp>
        <p:nvCxnSpPr>
          <p:cNvPr id="6" name="Straight Arrow Connector 5">
            <a:extLst>
              <a:ext uri="{FF2B5EF4-FFF2-40B4-BE49-F238E27FC236}">
                <a16:creationId xmlns:a16="http://schemas.microsoft.com/office/drawing/2014/main" id="{BF9E6455-220D-4BD7-BF89-824D9CFF8F62}"/>
              </a:ext>
            </a:extLst>
          </p:cNvPr>
          <p:cNvCxnSpPr>
            <a:cxnSpLocks/>
            <a:stCxn id="3" idx="2"/>
          </p:cNvCxnSpPr>
          <p:nvPr/>
        </p:nvCxnSpPr>
        <p:spPr>
          <a:xfrm>
            <a:off x="2501646" y="2562582"/>
            <a:ext cx="0" cy="365760"/>
          </a:xfrm>
          <a:prstGeom prst="straightConnector1">
            <a:avLst/>
          </a:prstGeom>
          <a:solidFill>
            <a:schemeClr val="accent5">
              <a:lumMod val="20000"/>
              <a:lumOff val="8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88FD6BDE-939C-492F-AAD4-53F227135853}"/>
              </a:ext>
            </a:extLst>
          </p:cNvPr>
          <p:cNvSpPr/>
          <p:nvPr/>
        </p:nvSpPr>
        <p:spPr>
          <a:xfrm>
            <a:off x="968410" y="4706528"/>
            <a:ext cx="1371600" cy="73152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1"/>
                </a:solidFill>
                <a:latin typeface="Arial" panose="020B0604020202020204" pitchFamily="34" charset="0"/>
                <a:cs typeface="Arial" panose="020B0604020202020204" pitchFamily="34" charset="0"/>
              </a:rPr>
              <a:t>Community Development Block Grant</a:t>
            </a:r>
          </a:p>
          <a:p>
            <a:pPr algn="ctr"/>
            <a:r>
              <a:rPr lang="en-US" sz="1200" dirty="0">
                <a:solidFill>
                  <a:schemeClr val="bg1"/>
                </a:solidFill>
                <a:latin typeface="Arial" panose="020B0604020202020204" pitchFamily="34" charset="0"/>
                <a:cs typeface="Arial" panose="020B0604020202020204" pitchFamily="34" charset="0"/>
              </a:rPr>
              <a:t>(CDBG)</a:t>
            </a:r>
          </a:p>
        </p:txBody>
      </p:sp>
      <p:cxnSp>
        <p:nvCxnSpPr>
          <p:cNvPr id="9" name="Straight Arrow Connector 8">
            <a:extLst>
              <a:ext uri="{FF2B5EF4-FFF2-40B4-BE49-F238E27FC236}">
                <a16:creationId xmlns:a16="http://schemas.microsoft.com/office/drawing/2014/main" id="{32964331-5334-4B22-83D7-20CF716FBE43}"/>
              </a:ext>
            </a:extLst>
          </p:cNvPr>
          <p:cNvCxnSpPr>
            <a:cxnSpLocks/>
            <a:stCxn id="5" idx="2"/>
          </p:cNvCxnSpPr>
          <p:nvPr/>
        </p:nvCxnSpPr>
        <p:spPr>
          <a:xfrm flipH="1">
            <a:off x="1651018" y="4006748"/>
            <a:ext cx="1" cy="365760"/>
          </a:xfrm>
          <a:prstGeom prst="straightConnector1">
            <a:avLst/>
          </a:prstGeom>
          <a:solidFill>
            <a:srgbClr val="002060"/>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5A2DE8A3-9CFA-46FB-BB30-28FD8FCDA93E}"/>
              </a:ext>
            </a:extLst>
          </p:cNvPr>
          <p:cNvSpPr txBox="1"/>
          <p:nvPr/>
        </p:nvSpPr>
        <p:spPr>
          <a:xfrm>
            <a:off x="4163468" y="1541970"/>
            <a:ext cx="3878567"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1 (</a:t>
            </a:r>
            <a:r>
              <a:rPr lang="en-US" sz="1400" b="1" i="1" dirty="0">
                <a:solidFill>
                  <a:srgbClr val="002060"/>
                </a:solidFill>
                <a:latin typeface="Arial" panose="020B0604020202020204" pitchFamily="34" charset="0"/>
                <a:cs typeface="Arial" panose="020B0604020202020204" pitchFamily="34" charset="0"/>
              </a:rPr>
              <a:t>Type of Funding Source</a:t>
            </a:r>
            <a:r>
              <a:rPr lang="en-US" sz="1400" b="1" dirty="0">
                <a:solidFill>
                  <a:srgbClr val="002060"/>
                </a:solidFill>
                <a:latin typeface="Arial" panose="020B0604020202020204" pitchFamily="34" charset="0"/>
                <a:cs typeface="Arial" panose="020B0604020202020204" pitchFamily="34" charset="0"/>
              </a:rPr>
              <a:t>)</a:t>
            </a:r>
          </a:p>
          <a:p>
            <a:endParaRPr lang="en-US" sz="1400" dirty="0"/>
          </a:p>
        </p:txBody>
      </p:sp>
      <p:sp>
        <p:nvSpPr>
          <p:cNvPr id="11" name="TextBox 10">
            <a:extLst>
              <a:ext uri="{FF2B5EF4-FFF2-40B4-BE49-F238E27FC236}">
                <a16:creationId xmlns:a16="http://schemas.microsoft.com/office/drawing/2014/main" id="{745C98F6-AAFA-4FDB-96A3-AF36DD25A453}"/>
              </a:ext>
            </a:extLst>
          </p:cNvPr>
          <p:cNvSpPr txBox="1"/>
          <p:nvPr/>
        </p:nvSpPr>
        <p:spPr>
          <a:xfrm>
            <a:off x="4593206" y="4435162"/>
            <a:ext cx="2893930"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Posting Level (</a:t>
            </a:r>
            <a:r>
              <a:rPr lang="en-US" sz="1400" b="1" i="1" dirty="0">
                <a:solidFill>
                  <a:srgbClr val="002060"/>
                </a:solidFill>
                <a:latin typeface="Arial" panose="020B0604020202020204" pitchFamily="34" charset="0"/>
                <a:cs typeface="Arial" panose="020B0604020202020204" pitchFamily="34" charset="0"/>
              </a:rPr>
              <a:t>Funding Source</a:t>
            </a:r>
            <a:r>
              <a:rPr lang="en-US" sz="1400" b="1" dirty="0">
                <a:solidFill>
                  <a:srgbClr val="002060"/>
                </a:solidFill>
                <a:latin typeface="Arial" panose="020B0604020202020204" pitchFamily="34" charset="0"/>
                <a:cs typeface="Arial" panose="020B0604020202020204" pitchFamily="34" charset="0"/>
              </a:rPr>
              <a:t>)</a:t>
            </a:r>
          </a:p>
          <a:p>
            <a:endParaRPr lang="en-US" sz="1400" dirty="0"/>
          </a:p>
        </p:txBody>
      </p:sp>
      <p:sp>
        <p:nvSpPr>
          <p:cNvPr id="12" name="TextBox 11">
            <a:extLst>
              <a:ext uri="{FF2B5EF4-FFF2-40B4-BE49-F238E27FC236}">
                <a16:creationId xmlns:a16="http://schemas.microsoft.com/office/drawing/2014/main" id="{2D8BD0A1-6817-4E18-9467-772E7AF57C90}"/>
              </a:ext>
            </a:extLst>
          </p:cNvPr>
          <p:cNvSpPr txBox="1"/>
          <p:nvPr/>
        </p:nvSpPr>
        <p:spPr>
          <a:xfrm>
            <a:off x="4407880" y="3014147"/>
            <a:ext cx="3245528"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Summary Level 2 (</a:t>
            </a:r>
            <a:r>
              <a:rPr lang="en-US" sz="1400" b="1" i="1" dirty="0">
                <a:solidFill>
                  <a:srgbClr val="002060"/>
                </a:solidFill>
                <a:latin typeface="Arial" panose="020B0604020202020204" pitchFamily="34" charset="0"/>
                <a:cs typeface="Arial" panose="020B0604020202020204" pitchFamily="34" charset="0"/>
              </a:rPr>
              <a:t>Issuing Entity</a:t>
            </a:r>
            <a:r>
              <a:rPr lang="en-US" sz="1400" b="1" dirty="0">
                <a:solidFill>
                  <a:srgbClr val="002060"/>
                </a:solidFill>
                <a:latin typeface="Arial" panose="020B0604020202020204" pitchFamily="34" charset="0"/>
                <a:cs typeface="Arial" panose="020B0604020202020204" pitchFamily="34" charset="0"/>
              </a:rPr>
              <a:t>)</a:t>
            </a:r>
          </a:p>
          <a:p>
            <a:endParaRPr lang="en-US" sz="1400" dirty="0"/>
          </a:p>
        </p:txBody>
      </p:sp>
      <p:sp>
        <p:nvSpPr>
          <p:cNvPr id="27" name="Rectangle 26">
            <a:extLst>
              <a:ext uri="{FF2B5EF4-FFF2-40B4-BE49-F238E27FC236}">
                <a16:creationId xmlns:a16="http://schemas.microsoft.com/office/drawing/2014/main" id="{3358CD68-5892-4F20-BAFF-3A7800E8A692}"/>
              </a:ext>
            </a:extLst>
          </p:cNvPr>
          <p:cNvSpPr/>
          <p:nvPr/>
        </p:nvSpPr>
        <p:spPr>
          <a:xfrm>
            <a:off x="2647063" y="4706528"/>
            <a:ext cx="1371600" cy="73152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1"/>
                </a:solidFill>
                <a:latin typeface="Arial" panose="020B0604020202020204" pitchFamily="34" charset="0"/>
                <a:cs typeface="Arial" panose="020B0604020202020204" pitchFamily="34" charset="0"/>
              </a:rPr>
              <a:t>State Trade Exp. Program</a:t>
            </a:r>
          </a:p>
          <a:p>
            <a:pPr algn="ctr"/>
            <a:r>
              <a:rPr lang="en-US" sz="1200" dirty="0">
                <a:solidFill>
                  <a:schemeClr val="bg1"/>
                </a:solidFill>
                <a:latin typeface="Arial" panose="020B0604020202020204" pitchFamily="34" charset="0"/>
                <a:cs typeface="Arial" panose="020B0604020202020204" pitchFamily="34" charset="0"/>
              </a:rPr>
              <a:t>(STEP)</a:t>
            </a:r>
          </a:p>
        </p:txBody>
      </p:sp>
      <p:cxnSp>
        <p:nvCxnSpPr>
          <p:cNvPr id="28" name="Straight Arrow Connector 27">
            <a:extLst>
              <a:ext uri="{FF2B5EF4-FFF2-40B4-BE49-F238E27FC236}">
                <a16:creationId xmlns:a16="http://schemas.microsoft.com/office/drawing/2014/main" id="{64F7B7A8-0BA0-4F4C-A8D7-3A8CE3F1FCEA}"/>
              </a:ext>
            </a:extLst>
          </p:cNvPr>
          <p:cNvCxnSpPr>
            <a:cxnSpLocks/>
            <a:stCxn id="23" idx="2"/>
          </p:cNvCxnSpPr>
          <p:nvPr/>
        </p:nvCxnSpPr>
        <p:spPr>
          <a:xfrm>
            <a:off x="3332863" y="4005890"/>
            <a:ext cx="0" cy="365760"/>
          </a:xfrm>
          <a:prstGeom prst="straightConnector1">
            <a:avLst/>
          </a:prstGeom>
          <a:solidFill>
            <a:srgbClr val="002060"/>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F109749F-F578-4A04-89F0-A639DECF8A9C}"/>
              </a:ext>
            </a:extLst>
          </p:cNvPr>
          <p:cNvCxnSpPr>
            <a:cxnSpLocks/>
            <a:stCxn id="31" idx="2"/>
          </p:cNvCxnSpPr>
          <p:nvPr/>
        </p:nvCxnSpPr>
        <p:spPr>
          <a:xfrm>
            <a:off x="6045765" y="2557359"/>
            <a:ext cx="0" cy="365760"/>
          </a:xfrm>
          <a:prstGeom prst="straightConnector1">
            <a:avLst/>
          </a:prstGeom>
          <a:solidFill>
            <a:schemeClr val="accent4">
              <a:lumMod val="20000"/>
              <a:lumOff val="8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36" name="Rectangle 35">
            <a:extLst>
              <a:ext uri="{FF2B5EF4-FFF2-40B4-BE49-F238E27FC236}">
                <a16:creationId xmlns:a16="http://schemas.microsoft.com/office/drawing/2014/main" id="{9465D5D3-6066-4889-93F7-E825114CAB57}"/>
              </a:ext>
            </a:extLst>
          </p:cNvPr>
          <p:cNvSpPr/>
          <p:nvPr/>
        </p:nvSpPr>
        <p:spPr>
          <a:xfrm>
            <a:off x="4474551" y="4706528"/>
            <a:ext cx="1371600" cy="73152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Employment Services Grant</a:t>
            </a:r>
          </a:p>
          <a:p>
            <a:pPr algn="ctr"/>
            <a:r>
              <a:rPr lang="en-US" sz="1200" dirty="0">
                <a:solidFill>
                  <a:schemeClr val="tx1"/>
                </a:solidFill>
                <a:latin typeface="Arial" panose="020B0604020202020204" pitchFamily="34" charset="0"/>
                <a:cs typeface="Arial" panose="020B0604020202020204" pitchFamily="34" charset="0"/>
              </a:rPr>
              <a:t>(ESPY20)</a:t>
            </a:r>
          </a:p>
        </p:txBody>
      </p:sp>
      <p:cxnSp>
        <p:nvCxnSpPr>
          <p:cNvPr id="37" name="Straight Arrow Connector 36">
            <a:extLst>
              <a:ext uri="{FF2B5EF4-FFF2-40B4-BE49-F238E27FC236}">
                <a16:creationId xmlns:a16="http://schemas.microsoft.com/office/drawing/2014/main" id="{521F18A3-48A6-431A-A716-2B8B77876FDE}"/>
              </a:ext>
            </a:extLst>
          </p:cNvPr>
          <p:cNvCxnSpPr>
            <a:cxnSpLocks/>
            <a:stCxn id="33" idx="2"/>
          </p:cNvCxnSpPr>
          <p:nvPr/>
        </p:nvCxnSpPr>
        <p:spPr>
          <a:xfrm>
            <a:off x="5166617" y="4005890"/>
            <a:ext cx="0" cy="365760"/>
          </a:xfrm>
          <a:prstGeom prst="straightConnector1">
            <a:avLst/>
          </a:prstGeom>
          <a:solidFill>
            <a:schemeClr val="accent4"/>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44" name="Rectangle 43">
            <a:extLst>
              <a:ext uri="{FF2B5EF4-FFF2-40B4-BE49-F238E27FC236}">
                <a16:creationId xmlns:a16="http://schemas.microsoft.com/office/drawing/2014/main" id="{F8312B36-99C5-4976-9013-06F190F2648D}"/>
              </a:ext>
            </a:extLst>
          </p:cNvPr>
          <p:cNvSpPr/>
          <p:nvPr/>
        </p:nvSpPr>
        <p:spPr>
          <a:xfrm>
            <a:off x="6115536" y="4706528"/>
            <a:ext cx="1371600" cy="73152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DDS Admin. Grant</a:t>
            </a:r>
          </a:p>
          <a:p>
            <a:pPr algn="ctr"/>
            <a:r>
              <a:rPr lang="en-US" sz="1200" dirty="0">
                <a:solidFill>
                  <a:schemeClr val="tx1"/>
                </a:solidFill>
                <a:latin typeface="Arial" panose="020B0604020202020204" pitchFamily="34" charset="0"/>
                <a:cs typeface="Arial" panose="020B0604020202020204" pitchFamily="34" charset="0"/>
              </a:rPr>
              <a:t>(DDSFFY20)</a:t>
            </a:r>
          </a:p>
        </p:txBody>
      </p:sp>
      <p:cxnSp>
        <p:nvCxnSpPr>
          <p:cNvPr id="45" name="Straight Arrow Connector 44">
            <a:extLst>
              <a:ext uri="{FF2B5EF4-FFF2-40B4-BE49-F238E27FC236}">
                <a16:creationId xmlns:a16="http://schemas.microsoft.com/office/drawing/2014/main" id="{92A15962-CCBD-48C7-BC92-351D879C5777}"/>
              </a:ext>
            </a:extLst>
          </p:cNvPr>
          <p:cNvCxnSpPr>
            <a:cxnSpLocks/>
            <a:stCxn id="42" idx="2"/>
          </p:cNvCxnSpPr>
          <p:nvPr/>
        </p:nvCxnSpPr>
        <p:spPr>
          <a:xfrm>
            <a:off x="6829926" y="4008806"/>
            <a:ext cx="0" cy="365760"/>
          </a:xfrm>
          <a:prstGeom prst="straightConnector1">
            <a:avLst/>
          </a:prstGeom>
          <a:solidFill>
            <a:schemeClr val="accent4"/>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46" name="Rectangle 45">
            <a:extLst>
              <a:ext uri="{FF2B5EF4-FFF2-40B4-BE49-F238E27FC236}">
                <a16:creationId xmlns:a16="http://schemas.microsoft.com/office/drawing/2014/main" id="{F39CEBDC-E961-4DC8-A994-41964490CBAF}"/>
              </a:ext>
            </a:extLst>
          </p:cNvPr>
          <p:cNvSpPr/>
          <p:nvPr/>
        </p:nvSpPr>
        <p:spPr>
          <a:xfrm>
            <a:off x="4474551" y="5559258"/>
            <a:ext cx="1371600" cy="73152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Unemployment Ins. Admin. Grant</a:t>
            </a:r>
          </a:p>
          <a:p>
            <a:pPr algn="ctr"/>
            <a:r>
              <a:rPr lang="en-US" sz="1200" dirty="0">
                <a:solidFill>
                  <a:schemeClr val="tx1"/>
                </a:solidFill>
                <a:latin typeface="Arial" panose="020B0604020202020204" pitchFamily="34" charset="0"/>
                <a:cs typeface="Arial" panose="020B0604020202020204" pitchFamily="34" charset="0"/>
              </a:rPr>
              <a:t>(UIFFY20)</a:t>
            </a:r>
          </a:p>
        </p:txBody>
      </p:sp>
      <p:sp>
        <p:nvSpPr>
          <p:cNvPr id="3" name="Rectangle 2">
            <a:extLst>
              <a:ext uri="{FF2B5EF4-FFF2-40B4-BE49-F238E27FC236}">
                <a16:creationId xmlns:a16="http://schemas.microsoft.com/office/drawing/2014/main" id="{2431609B-7A05-4001-BD9A-E951E466FEC6}"/>
              </a:ext>
            </a:extLst>
          </p:cNvPr>
          <p:cNvSpPr/>
          <p:nvPr/>
        </p:nvSpPr>
        <p:spPr>
          <a:xfrm>
            <a:off x="1815846" y="1831062"/>
            <a:ext cx="1371600" cy="73152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1-Federal Grant</a:t>
            </a:r>
          </a:p>
        </p:txBody>
      </p:sp>
      <p:sp>
        <p:nvSpPr>
          <p:cNvPr id="31" name="Rectangle 30">
            <a:extLst>
              <a:ext uri="{FF2B5EF4-FFF2-40B4-BE49-F238E27FC236}">
                <a16:creationId xmlns:a16="http://schemas.microsoft.com/office/drawing/2014/main" id="{9205F84C-1E0A-4DD2-9A9B-7D516F1D1D8C}"/>
              </a:ext>
            </a:extLst>
          </p:cNvPr>
          <p:cNvSpPr/>
          <p:nvPr/>
        </p:nvSpPr>
        <p:spPr>
          <a:xfrm>
            <a:off x="5359965" y="1825839"/>
            <a:ext cx="1371600" cy="731520"/>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1-Federal Grant</a:t>
            </a:r>
          </a:p>
        </p:txBody>
      </p:sp>
      <p:sp>
        <p:nvSpPr>
          <p:cNvPr id="47" name="Rectangle 46">
            <a:extLst>
              <a:ext uri="{FF2B5EF4-FFF2-40B4-BE49-F238E27FC236}">
                <a16:creationId xmlns:a16="http://schemas.microsoft.com/office/drawing/2014/main" id="{6ABF54D3-8299-4750-A761-1DE25F66FD7E}"/>
              </a:ext>
            </a:extLst>
          </p:cNvPr>
          <p:cNvSpPr/>
          <p:nvPr/>
        </p:nvSpPr>
        <p:spPr>
          <a:xfrm>
            <a:off x="9169146" y="1835364"/>
            <a:ext cx="1371600" cy="731520"/>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1-Federal Grant</a:t>
            </a:r>
          </a:p>
        </p:txBody>
      </p:sp>
      <p:cxnSp>
        <p:nvCxnSpPr>
          <p:cNvPr id="50" name="Straight Arrow Connector 49">
            <a:extLst>
              <a:ext uri="{FF2B5EF4-FFF2-40B4-BE49-F238E27FC236}">
                <a16:creationId xmlns:a16="http://schemas.microsoft.com/office/drawing/2014/main" id="{AAB8109C-4C78-4EB7-8742-9CD80BDD010D}"/>
              </a:ext>
            </a:extLst>
          </p:cNvPr>
          <p:cNvCxnSpPr>
            <a:cxnSpLocks/>
            <a:stCxn id="47" idx="2"/>
          </p:cNvCxnSpPr>
          <p:nvPr/>
        </p:nvCxnSpPr>
        <p:spPr>
          <a:xfrm>
            <a:off x="9854946" y="2566884"/>
            <a:ext cx="0" cy="365760"/>
          </a:xfrm>
          <a:prstGeom prst="straightConnector1">
            <a:avLst/>
          </a:prstGeom>
          <a:solidFill>
            <a:schemeClr val="bg2">
              <a:lumMod val="90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52" name="Rectangle 51">
            <a:extLst>
              <a:ext uri="{FF2B5EF4-FFF2-40B4-BE49-F238E27FC236}">
                <a16:creationId xmlns:a16="http://schemas.microsoft.com/office/drawing/2014/main" id="{DE8D1066-A391-4688-9042-AE145D3FB4B9}"/>
              </a:ext>
            </a:extLst>
          </p:cNvPr>
          <p:cNvSpPr/>
          <p:nvPr/>
        </p:nvSpPr>
        <p:spPr>
          <a:xfrm>
            <a:off x="7702035" y="4705239"/>
            <a:ext cx="1371600" cy="73152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Temp. Assist. Needy Families</a:t>
            </a:r>
          </a:p>
          <a:p>
            <a:pPr algn="ctr"/>
            <a:r>
              <a:rPr lang="en-US" sz="1200" dirty="0">
                <a:solidFill>
                  <a:schemeClr val="tx1"/>
                </a:solidFill>
                <a:latin typeface="Arial" panose="020B0604020202020204" pitchFamily="34" charset="0"/>
                <a:cs typeface="Arial" panose="020B0604020202020204" pitchFamily="34" charset="0"/>
              </a:rPr>
              <a:t>(TANF)</a:t>
            </a:r>
          </a:p>
        </p:txBody>
      </p:sp>
      <p:cxnSp>
        <p:nvCxnSpPr>
          <p:cNvPr id="53" name="Straight Arrow Connector 52">
            <a:extLst>
              <a:ext uri="{FF2B5EF4-FFF2-40B4-BE49-F238E27FC236}">
                <a16:creationId xmlns:a16="http://schemas.microsoft.com/office/drawing/2014/main" id="{2450A4AD-5FA3-4B3D-A574-606E3A5BC2B9}"/>
              </a:ext>
            </a:extLst>
          </p:cNvPr>
          <p:cNvCxnSpPr>
            <a:cxnSpLocks/>
            <a:stCxn id="49" idx="2"/>
          </p:cNvCxnSpPr>
          <p:nvPr/>
        </p:nvCxnSpPr>
        <p:spPr>
          <a:xfrm>
            <a:off x="9096652" y="4003740"/>
            <a:ext cx="2169" cy="365760"/>
          </a:xfrm>
          <a:prstGeom prst="straightConnector1">
            <a:avLst/>
          </a:prstGeom>
          <a:solidFill>
            <a:schemeClr val="bg2">
              <a:lumMod val="75000"/>
            </a:schemeClr>
          </a:solidFill>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1D31505B-063A-4BDD-A0D2-DB4E620D26DC}"/>
              </a:ext>
            </a:extLst>
          </p:cNvPr>
          <p:cNvSpPr/>
          <p:nvPr/>
        </p:nvSpPr>
        <p:spPr>
          <a:xfrm>
            <a:off x="965219" y="3275228"/>
            <a:ext cx="1371600" cy="73152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Housing and Urban Development</a:t>
            </a:r>
          </a:p>
          <a:p>
            <a:pPr algn="ctr"/>
            <a:r>
              <a:rPr lang="en-US" sz="1200" dirty="0">
                <a:solidFill>
                  <a:schemeClr val="tx1"/>
                </a:solidFill>
                <a:latin typeface="Arial" panose="020B0604020202020204" pitchFamily="34" charset="0"/>
                <a:cs typeface="Arial" panose="020B0604020202020204" pitchFamily="34" charset="0"/>
              </a:rPr>
              <a:t>(104)</a:t>
            </a:r>
          </a:p>
        </p:txBody>
      </p:sp>
      <p:sp>
        <p:nvSpPr>
          <p:cNvPr id="23" name="Rectangle 22">
            <a:extLst>
              <a:ext uri="{FF2B5EF4-FFF2-40B4-BE49-F238E27FC236}">
                <a16:creationId xmlns:a16="http://schemas.microsoft.com/office/drawing/2014/main" id="{FD1BA5C6-5CA0-4D6D-B5BC-C7958C47ECEA}"/>
              </a:ext>
            </a:extLst>
          </p:cNvPr>
          <p:cNvSpPr/>
          <p:nvPr/>
        </p:nvSpPr>
        <p:spPr>
          <a:xfrm>
            <a:off x="2647063" y="3274370"/>
            <a:ext cx="1371600" cy="73152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Small Business Association</a:t>
            </a:r>
          </a:p>
          <a:p>
            <a:pPr algn="ctr"/>
            <a:r>
              <a:rPr lang="en-US" sz="1200" dirty="0">
                <a:solidFill>
                  <a:schemeClr val="tx1"/>
                </a:solidFill>
                <a:latin typeface="Arial" panose="020B0604020202020204" pitchFamily="34" charset="0"/>
                <a:cs typeface="Arial" panose="020B0604020202020204" pitchFamily="34" charset="0"/>
              </a:rPr>
              <a:t>(105)</a:t>
            </a:r>
          </a:p>
        </p:txBody>
      </p:sp>
      <p:sp>
        <p:nvSpPr>
          <p:cNvPr id="33" name="Rectangle 32">
            <a:extLst>
              <a:ext uri="{FF2B5EF4-FFF2-40B4-BE49-F238E27FC236}">
                <a16:creationId xmlns:a16="http://schemas.microsoft.com/office/drawing/2014/main" id="{DB924C0A-C20E-4289-9318-96DDB7FD9015}"/>
              </a:ext>
            </a:extLst>
          </p:cNvPr>
          <p:cNvSpPr/>
          <p:nvPr/>
        </p:nvSpPr>
        <p:spPr>
          <a:xfrm>
            <a:off x="4480817" y="3274369"/>
            <a:ext cx="1371600" cy="731521"/>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US Dept. of Labor</a:t>
            </a:r>
          </a:p>
          <a:p>
            <a:pPr algn="ctr"/>
            <a:r>
              <a:rPr lang="en-US" sz="1200" dirty="0">
                <a:solidFill>
                  <a:schemeClr val="tx1"/>
                </a:solidFill>
                <a:latin typeface="Arial" panose="020B0604020202020204" pitchFamily="34" charset="0"/>
                <a:cs typeface="Arial" panose="020B0604020202020204" pitchFamily="34" charset="0"/>
              </a:rPr>
              <a:t>(100)</a:t>
            </a:r>
          </a:p>
        </p:txBody>
      </p:sp>
      <p:sp>
        <p:nvSpPr>
          <p:cNvPr id="42" name="Rectangle 41">
            <a:extLst>
              <a:ext uri="{FF2B5EF4-FFF2-40B4-BE49-F238E27FC236}">
                <a16:creationId xmlns:a16="http://schemas.microsoft.com/office/drawing/2014/main" id="{466EDD3A-6F3E-437C-8960-034BF011351E}"/>
              </a:ext>
            </a:extLst>
          </p:cNvPr>
          <p:cNvSpPr/>
          <p:nvPr/>
        </p:nvSpPr>
        <p:spPr>
          <a:xfrm>
            <a:off x="6144126" y="3277285"/>
            <a:ext cx="1371600" cy="731521"/>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SSA</a:t>
            </a:r>
          </a:p>
          <a:p>
            <a:pPr algn="ctr"/>
            <a:r>
              <a:rPr lang="en-US" sz="1200" dirty="0">
                <a:solidFill>
                  <a:schemeClr val="tx1"/>
                </a:solidFill>
                <a:latin typeface="Arial" panose="020B0604020202020204" pitchFamily="34" charset="0"/>
                <a:cs typeface="Arial" panose="020B0604020202020204" pitchFamily="34" charset="0"/>
              </a:rPr>
              <a:t>(103)</a:t>
            </a:r>
          </a:p>
        </p:txBody>
      </p:sp>
      <p:sp>
        <p:nvSpPr>
          <p:cNvPr id="49" name="Rectangle 48">
            <a:extLst>
              <a:ext uri="{FF2B5EF4-FFF2-40B4-BE49-F238E27FC236}">
                <a16:creationId xmlns:a16="http://schemas.microsoft.com/office/drawing/2014/main" id="{31D1B249-E8FF-47EC-9B87-62F21BB25D8F}"/>
              </a:ext>
            </a:extLst>
          </p:cNvPr>
          <p:cNvSpPr/>
          <p:nvPr/>
        </p:nvSpPr>
        <p:spPr>
          <a:xfrm>
            <a:off x="8410852" y="3272220"/>
            <a:ext cx="1371600" cy="731520"/>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Health &amp; Human Services</a:t>
            </a:r>
          </a:p>
          <a:p>
            <a:pPr algn="ctr"/>
            <a:r>
              <a:rPr lang="en-US" sz="1200" dirty="0">
                <a:solidFill>
                  <a:schemeClr val="tx1"/>
                </a:solidFill>
                <a:latin typeface="Arial" panose="020B0604020202020204" pitchFamily="34" charset="0"/>
                <a:cs typeface="Arial" panose="020B0604020202020204" pitchFamily="34" charset="0"/>
              </a:rPr>
              <a:t>(101)</a:t>
            </a:r>
          </a:p>
        </p:txBody>
      </p:sp>
      <p:sp>
        <p:nvSpPr>
          <p:cNvPr id="54" name="Rectangle 53">
            <a:extLst>
              <a:ext uri="{FF2B5EF4-FFF2-40B4-BE49-F238E27FC236}">
                <a16:creationId xmlns:a16="http://schemas.microsoft.com/office/drawing/2014/main" id="{63C1BC35-2E63-490C-93EE-56544F467FD4}"/>
              </a:ext>
            </a:extLst>
          </p:cNvPr>
          <p:cNvSpPr/>
          <p:nvPr/>
        </p:nvSpPr>
        <p:spPr>
          <a:xfrm>
            <a:off x="9922115" y="3271851"/>
            <a:ext cx="1371600" cy="731520"/>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USDA</a:t>
            </a:r>
          </a:p>
          <a:p>
            <a:pPr algn="ctr"/>
            <a:r>
              <a:rPr lang="en-US" sz="1200" dirty="0">
                <a:solidFill>
                  <a:schemeClr val="tx1"/>
                </a:solidFill>
                <a:latin typeface="Arial" panose="020B0604020202020204" pitchFamily="34" charset="0"/>
                <a:cs typeface="Arial" panose="020B0604020202020204" pitchFamily="34" charset="0"/>
              </a:rPr>
              <a:t>(110)</a:t>
            </a:r>
          </a:p>
        </p:txBody>
      </p:sp>
      <p:sp>
        <p:nvSpPr>
          <p:cNvPr id="58" name="Rectangle 57">
            <a:extLst>
              <a:ext uri="{FF2B5EF4-FFF2-40B4-BE49-F238E27FC236}">
                <a16:creationId xmlns:a16="http://schemas.microsoft.com/office/drawing/2014/main" id="{C2EAC73C-5309-4F8D-8E83-6F6DEED9EB7E}"/>
              </a:ext>
            </a:extLst>
          </p:cNvPr>
          <p:cNvSpPr/>
          <p:nvPr/>
        </p:nvSpPr>
        <p:spPr>
          <a:xfrm>
            <a:off x="9172414" y="4701765"/>
            <a:ext cx="1371600" cy="73152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Child Support Enforcement</a:t>
            </a:r>
          </a:p>
          <a:p>
            <a:pPr algn="ctr"/>
            <a:r>
              <a:rPr lang="en-US" sz="1200" dirty="0">
                <a:solidFill>
                  <a:schemeClr val="tx1"/>
                </a:solidFill>
                <a:latin typeface="Arial" panose="020B0604020202020204" pitchFamily="34" charset="0"/>
                <a:cs typeface="Arial" panose="020B0604020202020204" pitchFamily="34" charset="0"/>
              </a:rPr>
              <a:t>(CSE)</a:t>
            </a:r>
          </a:p>
        </p:txBody>
      </p:sp>
      <p:sp>
        <p:nvSpPr>
          <p:cNvPr id="59" name="Rectangle 58">
            <a:extLst>
              <a:ext uri="{FF2B5EF4-FFF2-40B4-BE49-F238E27FC236}">
                <a16:creationId xmlns:a16="http://schemas.microsoft.com/office/drawing/2014/main" id="{DBA97B50-17F7-4730-820C-80105B56EF8B}"/>
              </a:ext>
            </a:extLst>
          </p:cNvPr>
          <p:cNvSpPr/>
          <p:nvPr/>
        </p:nvSpPr>
        <p:spPr>
          <a:xfrm>
            <a:off x="9169146" y="5559699"/>
            <a:ext cx="1371600" cy="73152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Low Inc Home Energy Assist. Program</a:t>
            </a:r>
          </a:p>
          <a:p>
            <a:pPr algn="ctr"/>
            <a:r>
              <a:rPr lang="en-US" sz="1200" dirty="0">
                <a:solidFill>
                  <a:schemeClr val="tx1"/>
                </a:solidFill>
                <a:latin typeface="Arial" panose="020B0604020202020204" pitchFamily="34" charset="0"/>
                <a:cs typeface="Arial" panose="020B0604020202020204" pitchFamily="34" charset="0"/>
              </a:rPr>
              <a:t>(LIHEAP)</a:t>
            </a:r>
          </a:p>
        </p:txBody>
      </p:sp>
      <p:sp>
        <p:nvSpPr>
          <p:cNvPr id="60" name="Rectangle 59">
            <a:extLst>
              <a:ext uri="{FF2B5EF4-FFF2-40B4-BE49-F238E27FC236}">
                <a16:creationId xmlns:a16="http://schemas.microsoft.com/office/drawing/2014/main" id="{2949A8E5-3027-452B-9062-68C9371D1574}"/>
              </a:ext>
            </a:extLst>
          </p:cNvPr>
          <p:cNvSpPr/>
          <p:nvPr/>
        </p:nvSpPr>
        <p:spPr>
          <a:xfrm>
            <a:off x="7702035" y="5559699"/>
            <a:ext cx="1371600" cy="73152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Community Services Block Grant</a:t>
            </a:r>
          </a:p>
          <a:p>
            <a:pPr algn="ctr"/>
            <a:r>
              <a:rPr lang="en-US" sz="1200" dirty="0">
                <a:solidFill>
                  <a:schemeClr val="tx1"/>
                </a:solidFill>
                <a:latin typeface="Arial" panose="020B0604020202020204" pitchFamily="34" charset="0"/>
                <a:cs typeface="Arial" panose="020B0604020202020204" pitchFamily="34" charset="0"/>
              </a:rPr>
              <a:t>(CSBG)</a:t>
            </a:r>
          </a:p>
        </p:txBody>
      </p:sp>
      <p:sp>
        <p:nvSpPr>
          <p:cNvPr id="61" name="TextBox 60">
            <a:extLst>
              <a:ext uri="{FF2B5EF4-FFF2-40B4-BE49-F238E27FC236}">
                <a16:creationId xmlns:a16="http://schemas.microsoft.com/office/drawing/2014/main" id="{00271860-63D0-4D6A-B809-7D3DD83BB184}"/>
              </a:ext>
            </a:extLst>
          </p:cNvPr>
          <p:cNvSpPr txBox="1"/>
          <p:nvPr/>
        </p:nvSpPr>
        <p:spPr>
          <a:xfrm>
            <a:off x="1499242" y="1060734"/>
            <a:ext cx="1913645"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Dept. of Commerce</a:t>
            </a:r>
          </a:p>
          <a:p>
            <a:endParaRPr lang="en-US" sz="1400" dirty="0"/>
          </a:p>
        </p:txBody>
      </p:sp>
      <p:sp>
        <p:nvSpPr>
          <p:cNvPr id="62" name="TextBox 61">
            <a:extLst>
              <a:ext uri="{FF2B5EF4-FFF2-40B4-BE49-F238E27FC236}">
                <a16:creationId xmlns:a16="http://schemas.microsoft.com/office/drawing/2014/main" id="{5B0BA976-0B07-40B7-BDF1-55AE46BE42AC}"/>
              </a:ext>
            </a:extLst>
          </p:cNvPr>
          <p:cNvSpPr txBox="1"/>
          <p:nvPr/>
        </p:nvSpPr>
        <p:spPr>
          <a:xfrm>
            <a:off x="5258134" y="1055425"/>
            <a:ext cx="1661258"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Dept. of Labor</a:t>
            </a:r>
          </a:p>
          <a:p>
            <a:endParaRPr lang="en-US" sz="1400" dirty="0"/>
          </a:p>
        </p:txBody>
      </p:sp>
      <p:sp>
        <p:nvSpPr>
          <p:cNvPr id="63" name="TextBox 62">
            <a:extLst>
              <a:ext uri="{FF2B5EF4-FFF2-40B4-BE49-F238E27FC236}">
                <a16:creationId xmlns:a16="http://schemas.microsoft.com/office/drawing/2014/main" id="{3C6FC9B0-26C1-439B-8205-0A6B432DAE01}"/>
              </a:ext>
            </a:extLst>
          </p:cNvPr>
          <p:cNvSpPr txBox="1"/>
          <p:nvPr/>
        </p:nvSpPr>
        <p:spPr>
          <a:xfrm>
            <a:off x="8852362" y="1049757"/>
            <a:ext cx="1840396"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Dept. of H&amp;W</a:t>
            </a:r>
          </a:p>
          <a:p>
            <a:endParaRPr lang="en-US" sz="1400" dirty="0"/>
          </a:p>
        </p:txBody>
      </p:sp>
      <p:cxnSp>
        <p:nvCxnSpPr>
          <p:cNvPr id="74" name="Straight Connector 73">
            <a:extLst>
              <a:ext uri="{FF2B5EF4-FFF2-40B4-BE49-F238E27FC236}">
                <a16:creationId xmlns:a16="http://schemas.microsoft.com/office/drawing/2014/main" id="{46040A64-12CC-4809-BD8D-494D35CC4CD2}"/>
              </a:ext>
            </a:extLst>
          </p:cNvPr>
          <p:cNvCxnSpPr/>
          <p:nvPr/>
        </p:nvCxnSpPr>
        <p:spPr>
          <a:xfrm flipH="1">
            <a:off x="954627" y="3160450"/>
            <a:ext cx="3583964"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B084EC4D-F100-4434-948D-6026D447D0B4}"/>
              </a:ext>
            </a:extLst>
          </p:cNvPr>
          <p:cNvCxnSpPr/>
          <p:nvPr/>
        </p:nvCxnSpPr>
        <p:spPr>
          <a:xfrm flipH="1">
            <a:off x="7708935" y="3160450"/>
            <a:ext cx="3583964"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E2708E86-3A2D-4848-800B-C4103AA18C7E}"/>
              </a:ext>
            </a:extLst>
          </p:cNvPr>
          <p:cNvCxnSpPr>
            <a:cxnSpLocks/>
          </p:cNvCxnSpPr>
          <p:nvPr/>
        </p:nvCxnSpPr>
        <p:spPr>
          <a:xfrm flipH="1">
            <a:off x="958395" y="4567562"/>
            <a:ext cx="3627988"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376F1A1D-1421-4561-B139-07CE58B21A10}"/>
              </a:ext>
            </a:extLst>
          </p:cNvPr>
          <p:cNvCxnSpPr>
            <a:cxnSpLocks/>
          </p:cNvCxnSpPr>
          <p:nvPr/>
        </p:nvCxnSpPr>
        <p:spPr>
          <a:xfrm flipH="1">
            <a:off x="7708935" y="4567562"/>
            <a:ext cx="3583964"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sp>
        <p:nvSpPr>
          <p:cNvPr id="2" name="Slide Number Placeholder 1">
            <a:extLst>
              <a:ext uri="{FF2B5EF4-FFF2-40B4-BE49-F238E27FC236}">
                <a16:creationId xmlns:a16="http://schemas.microsoft.com/office/drawing/2014/main" id="{D58CD78F-B7B8-4D40-9F5C-7BD97319D170}"/>
              </a:ext>
            </a:extLst>
          </p:cNvPr>
          <p:cNvSpPr>
            <a:spLocks noGrp="1"/>
          </p:cNvSpPr>
          <p:nvPr>
            <p:ph type="sldNum" sz="quarter" idx="16"/>
          </p:nvPr>
        </p:nvSpPr>
        <p:spPr/>
        <p:txBody>
          <a:bodyPr/>
          <a:lstStyle/>
          <a:p>
            <a:fld id="{DE393ED9-3FAE-4C9F-B5CF-D8F31E5991EB}" type="slidenum">
              <a:rPr lang="en-US" smtClean="0"/>
              <a:pPr/>
              <a:t>30</a:t>
            </a:fld>
            <a:endParaRPr lang="en-US" dirty="0"/>
          </a:p>
        </p:txBody>
      </p:sp>
    </p:spTree>
    <p:extLst>
      <p:ext uri="{BB962C8B-B14F-4D97-AF65-F5344CB8AC3E}">
        <p14:creationId xmlns:p14="http://schemas.microsoft.com/office/powerpoint/2010/main" val="1374562338"/>
      </p:ext>
    </p:extLst>
  </p:cSld>
  <p:clrMapOvr>
    <a:masterClrMapping/>
  </p:clrMapOvr>
  <p:transition>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TextBox 83">
            <a:extLst>
              <a:ext uri="{FF2B5EF4-FFF2-40B4-BE49-F238E27FC236}">
                <a16:creationId xmlns:a16="http://schemas.microsoft.com/office/drawing/2014/main" id="{32092A97-A754-4A42-A40F-A622E24ABD86}"/>
              </a:ext>
            </a:extLst>
          </p:cNvPr>
          <p:cNvSpPr txBox="1"/>
          <p:nvPr/>
        </p:nvSpPr>
        <p:spPr>
          <a:xfrm>
            <a:off x="210432" y="1453896"/>
            <a:ext cx="3246636" cy="461665"/>
          </a:xfrm>
          <a:prstGeom prst="rect">
            <a:avLst/>
          </a:prstGeom>
          <a:noFill/>
        </p:spPr>
        <p:txBody>
          <a:bodyPr wrap="square" rtlCol="0">
            <a:spAutoFit/>
          </a:bodyPr>
          <a:lstStyle/>
          <a:p>
            <a:pPr algn="ctr"/>
            <a:r>
              <a:rPr lang="en-US" sz="2400" b="1" dirty="0">
                <a:solidFill>
                  <a:srgbClr val="002060"/>
                </a:solidFill>
                <a:latin typeface="Arial" panose="020B0604020202020204" pitchFamily="34" charset="0"/>
                <a:cs typeface="Arial" panose="020B0604020202020204" pitchFamily="34" charset="0"/>
              </a:rPr>
              <a:t>Dept. of Commerce</a:t>
            </a:r>
          </a:p>
        </p:txBody>
      </p:sp>
      <p:sp>
        <p:nvSpPr>
          <p:cNvPr id="33" name="TextBox 32">
            <a:extLst>
              <a:ext uri="{FF2B5EF4-FFF2-40B4-BE49-F238E27FC236}">
                <a16:creationId xmlns:a16="http://schemas.microsoft.com/office/drawing/2014/main" id="{748AA32C-4079-4705-B720-52F476CA390D}"/>
              </a:ext>
            </a:extLst>
          </p:cNvPr>
          <p:cNvSpPr txBox="1"/>
          <p:nvPr/>
        </p:nvSpPr>
        <p:spPr>
          <a:xfrm>
            <a:off x="295275" y="142875"/>
            <a:ext cx="9427845" cy="738664"/>
          </a:xfrm>
          <a:prstGeom prst="rect">
            <a:avLst/>
          </a:prstGeom>
          <a:noFill/>
        </p:spPr>
        <p:txBody>
          <a:bodyPr wrap="square" rtlCol="0">
            <a:spAutoFit/>
          </a:bodyPr>
          <a:lstStyle/>
          <a:p>
            <a:r>
              <a:rPr lang="en-US" sz="4200" dirty="0">
                <a:latin typeface="Arial" panose="020B0604020202020204" pitchFamily="34" charset="0"/>
                <a:cs typeface="Arial" panose="020B0604020202020204" pitchFamily="34" charset="0"/>
              </a:rPr>
              <a:t>Sample COA String and Mapping</a:t>
            </a:r>
          </a:p>
        </p:txBody>
      </p:sp>
      <p:sp>
        <p:nvSpPr>
          <p:cNvPr id="6" name="TextBox 5">
            <a:extLst>
              <a:ext uri="{FF2B5EF4-FFF2-40B4-BE49-F238E27FC236}">
                <a16:creationId xmlns:a16="http://schemas.microsoft.com/office/drawing/2014/main" id="{378FBC75-A4B2-4AB7-8F0B-E9561FCDF65F}"/>
              </a:ext>
            </a:extLst>
          </p:cNvPr>
          <p:cNvSpPr txBox="1"/>
          <p:nvPr/>
        </p:nvSpPr>
        <p:spPr>
          <a:xfrm>
            <a:off x="865095" y="1967089"/>
            <a:ext cx="11296650" cy="338554"/>
          </a:xfrm>
          <a:prstGeom prst="rect">
            <a:avLst/>
          </a:prstGeom>
          <a:noFill/>
        </p:spPr>
        <p:txBody>
          <a:bodyPr wrap="square" rtlCol="0">
            <a:spAutoFit/>
          </a:bodyPr>
          <a:lstStyle/>
          <a:p>
            <a:r>
              <a:rPr lang="en-US" sz="1600" dirty="0">
                <a:latin typeface="Arial" panose="020B0604020202020204" pitchFamily="34" charset="0"/>
                <a:cs typeface="Arial" panose="020B0604020202020204" pitchFamily="34" charset="0"/>
              </a:rPr>
              <a:t>220         220206100          3002         34800         220600          511001   220Boise   220FF21    CDAA        STEP</a:t>
            </a:r>
          </a:p>
        </p:txBody>
      </p:sp>
      <p:cxnSp>
        <p:nvCxnSpPr>
          <p:cNvPr id="12" name="Straight Arrow Connector 11">
            <a:extLst>
              <a:ext uri="{FF2B5EF4-FFF2-40B4-BE49-F238E27FC236}">
                <a16:creationId xmlns:a16="http://schemas.microsoft.com/office/drawing/2014/main" id="{C4B4F85F-9318-443A-8EC0-C5B27415F6EB}"/>
              </a:ext>
            </a:extLst>
          </p:cNvPr>
          <p:cNvCxnSpPr>
            <a:cxnSpLocks/>
            <a:endCxn id="21" idx="2"/>
          </p:cNvCxnSpPr>
          <p:nvPr/>
        </p:nvCxnSpPr>
        <p:spPr>
          <a:xfrm flipV="1">
            <a:off x="1692194" y="3129889"/>
            <a:ext cx="653535" cy="883656"/>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752F600F-233C-4BFB-BB9C-5119587E8E6B}"/>
              </a:ext>
            </a:extLst>
          </p:cNvPr>
          <p:cNvSpPr txBox="1"/>
          <p:nvPr/>
        </p:nvSpPr>
        <p:spPr>
          <a:xfrm>
            <a:off x="3190611" y="2577625"/>
            <a:ext cx="847944" cy="307777"/>
          </a:xfrm>
          <a:prstGeom prst="rect">
            <a:avLst/>
          </a:prstGeom>
          <a:noFill/>
          <a:ln>
            <a:noFill/>
          </a:ln>
        </p:spPr>
        <p:txBody>
          <a:bodyPr wrap="square" rtlCol="0">
            <a:spAutoFit/>
          </a:bodyPr>
          <a:lstStyle/>
          <a:p>
            <a:pPr algn="ctr"/>
            <a:r>
              <a:rPr lang="en-US" sz="1400" dirty="0">
                <a:ln w="0"/>
                <a:solidFill>
                  <a:srgbClr val="FFC00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Org Unit</a:t>
            </a:r>
          </a:p>
        </p:txBody>
      </p:sp>
      <p:cxnSp>
        <p:nvCxnSpPr>
          <p:cNvPr id="14" name="Straight Arrow Connector 13">
            <a:extLst>
              <a:ext uri="{FF2B5EF4-FFF2-40B4-BE49-F238E27FC236}">
                <a16:creationId xmlns:a16="http://schemas.microsoft.com/office/drawing/2014/main" id="{C7914584-232E-4C1E-BF6E-B5D28336242F}"/>
              </a:ext>
            </a:extLst>
          </p:cNvPr>
          <p:cNvCxnSpPr>
            <a:cxnSpLocks/>
            <a:endCxn id="15" idx="0"/>
          </p:cNvCxnSpPr>
          <p:nvPr/>
        </p:nvCxnSpPr>
        <p:spPr>
          <a:xfrm>
            <a:off x="4619522" y="2407489"/>
            <a:ext cx="0" cy="425326"/>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D55D93D2-A688-4389-B98F-AC222855B4EC}"/>
              </a:ext>
            </a:extLst>
          </p:cNvPr>
          <p:cNvSpPr txBox="1"/>
          <p:nvPr/>
        </p:nvSpPr>
        <p:spPr>
          <a:xfrm>
            <a:off x="4268335" y="2832815"/>
            <a:ext cx="702374" cy="307777"/>
          </a:xfrm>
          <a:prstGeom prst="rect">
            <a:avLst/>
          </a:prstGeom>
          <a:noFill/>
        </p:spPr>
        <p:txBody>
          <a:bodyPr wrap="square" rtlCol="0">
            <a:spAutoFit/>
          </a:bodyPr>
          <a:lstStyle/>
          <a:p>
            <a:pPr algn="ctr"/>
            <a:r>
              <a:rPr lang="en-US" sz="1400" dirty="0">
                <a:ln w="0"/>
                <a:solidFill>
                  <a:srgbClr val="FFC00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Fund</a:t>
            </a:r>
          </a:p>
        </p:txBody>
      </p:sp>
      <p:cxnSp>
        <p:nvCxnSpPr>
          <p:cNvPr id="18" name="Straight Arrow Connector 17">
            <a:extLst>
              <a:ext uri="{FF2B5EF4-FFF2-40B4-BE49-F238E27FC236}">
                <a16:creationId xmlns:a16="http://schemas.microsoft.com/office/drawing/2014/main" id="{47DCE3E3-C1CD-4F97-9F4B-68E9E6FDD452}"/>
              </a:ext>
            </a:extLst>
          </p:cNvPr>
          <p:cNvCxnSpPr>
            <a:cxnSpLocks/>
          </p:cNvCxnSpPr>
          <p:nvPr/>
        </p:nvCxnSpPr>
        <p:spPr>
          <a:xfrm>
            <a:off x="6997418" y="2410033"/>
            <a:ext cx="0" cy="457200"/>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3F27CB05-1D51-487F-B768-3E34B00A43BC}"/>
              </a:ext>
            </a:extLst>
          </p:cNvPr>
          <p:cNvSpPr txBox="1"/>
          <p:nvPr/>
        </p:nvSpPr>
        <p:spPr>
          <a:xfrm>
            <a:off x="6513420" y="2801795"/>
            <a:ext cx="967996" cy="307777"/>
          </a:xfrm>
          <a:prstGeom prst="rect">
            <a:avLst/>
          </a:prstGeom>
          <a:noFill/>
        </p:spPr>
        <p:txBody>
          <a:bodyPr wrap="square" rtlCol="0">
            <a:spAutoFit/>
          </a:bodyPr>
          <a:lstStyle/>
          <a:p>
            <a:pPr algn="ctr"/>
            <a:r>
              <a:rPr lang="en-US" sz="1400" dirty="0">
                <a:ln w="0"/>
                <a:solidFill>
                  <a:srgbClr val="FFC00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Account</a:t>
            </a:r>
          </a:p>
        </p:txBody>
      </p:sp>
      <p:cxnSp>
        <p:nvCxnSpPr>
          <p:cNvPr id="26" name="Straight Arrow Connector 25">
            <a:extLst>
              <a:ext uri="{FF2B5EF4-FFF2-40B4-BE49-F238E27FC236}">
                <a16:creationId xmlns:a16="http://schemas.microsoft.com/office/drawing/2014/main" id="{5B6C67A9-4EA3-463C-9DF2-9221399E5483}"/>
              </a:ext>
            </a:extLst>
          </p:cNvPr>
          <p:cNvCxnSpPr/>
          <p:nvPr/>
        </p:nvCxnSpPr>
        <p:spPr>
          <a:xfrm>
            <a:off x="8844361" y="2407489"/>
            <a:ext cx="0" cy="457200"/>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11ADF910-236B-442C-91A8-2EE94C01F5AC}"/>
              </a:ext>
            </a:extLst>
          </p:cNvPr>
          <p:cNvSpPr txBox="1"/>
          <p:nvPr/>
        </p:nvSpPr>
        <p:spPr>
          <a:xfrm>
            <a:off x="8251392" y="2844373"/>
            <a:ext cx="1178619" cy="523220"/>
          </a:xfrm>
          <a:prstGeom prst="rect">
            <a:avLst/>
          </a:prstGeom>
          <a:noFill/>
          <a:ln>
            <a:noFill/>
          </a:ln>
        </p:spPr>
        <p:txBody>
          <a:bodyPr wrap="square" rtlCol="0">
            <a:spAutoFit/>
          </a:bodyPr>
          <a:lstStyle/>
          <a:p>
            <a:pPr algn="ctr"/>
            <a:r>
              <a:rPr lang="en-US" sz="140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Additional</a:t>
            </a:r>
            <a:r>
              <a:rPr lang="en-US" sz="1400" dirty="0">
                <a:latin typeface="Arial" panose="020B0604020202020204" pitchFamily="34" charset="0"/>
                <a:cs typeface="Arial" panose="020B0604020202020204" pitchFamily="34" charset="0"/>
              </a:rPr>
              <a:t> Reporting</a:t>
            </a:r>
          </a:p>
        </p:txBody>
      </p:sp>
      <p:sp>
        <p:nvSpPr>
          <p:cNvPr id="4" name="TextBox 3">
            <a:extLst>
              <a:ext uri="{FF2B5EF4-FFF2-40B4-BE49-F238E27FC236}">
                <a16:creationId xmlns:a16="http://schemas.microsoft.com/office/drawing/2014/main" id="{CF41E68B-A1E7-493F-81F7-089D40EE975C}"/>
              </a:ext>
            </a:extLst>
          </p:cNvPr>
          <p:cNvSpPr txBox="1"/>
          <p:nvPr/>
        </p:nvSpPr>
        <p:spPr>
          <a:xfrm>
            <a:off x="635974" y="2573660"/>
            <a:ext cx="846955" cy="307777"/>
          </a:xfrm>
          <a:prstGeom prst="rect">
            <a:avLst/>
          </a:prstGeom>
          <a:noFill/>
        </p:spPr>
        <p:txBody>
          <a:bodyPr wrap="square" rtlCol="0">
            <a:spAutoFit/>
          </a:bodyPr>
          <a:lstStyle/>
          <a:p>
            <a:pPr algn="ctr"/>
            <a:r>
              <a:rPr lang="en-US" sz="1400" dirty="0">
                <a:ln w="0"/>
                <a:solidFill>
                  <a:srgbClr val="FFC00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Agency</a:t>
            </a:r>
          </a:p>
        </p:txBody>
      </p:sp>
      <p:sp>
        <p:nvSpPr>
          <p:cNvPr id="17" name="TextBox 16">
            <a:extLst>
              <a:ext uri="{FF2B5EF4-FFF2-40B4-BE49-F238E27FC236}">
                <a16:creationId xmlns:a16="http://schemas.microsoft.com/office/drawing/2014/main" id="{3D288A9E-4178-45FA-9529-02CD10370F8F}"/>
              </a:ext>
            </a:extLst>
          </p:cNvPr>
          <p:cNvSpPr txBox="1"/>
          <p:nvPr/>
        </p:nvSpPr>
        <p:spPr>
          <a:xfrm>
            <a:off x="5313333" y="2560054"/>
            <a:ext cx="900482" cy="307777"/>
          </a:xfrm>
          <a:prstGeom prst="rect">
            <a:avLst/>
          </a:prstGeom>
          <a:noFill/>
          <a:ln>
            <a:noFill/>
          </a:ln>
        </p:spPr>
        <p:txBody>
          <a:bodyPr wrap="square" rtlCol="0">
            <a:spAutoFit/>
          </a:bodyPr>
          <a:lstStyle/>
          <a:p>
            <a:pPr algn="ctr"/>
            <a:r>
              <a:rPr lang="en-US" sz="140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Program</a:t>
            </a:r>
          </a:p>
        </p:txBody>
      </p:sp>
      <p:sp>
        <p:nvSpPr>
          <p:cNvPr id="21" name="TextBox 20">
            <a:extLst>
              <a:ext uri="{FF2B5EF4-FFF2-40B4-BE49-F238E27FC236}">
                <a16:creationId xmlns:a16="http://schemas.microsoft.com/office/drawing/2014/main" id="{434C68EA-2D19-41EB-AA60-3FD90EDD415A}"/>
              </a:ext>
            </a:extLst>
          </p:cNvPr>
          <p:cNvSpPr txBox="1"/>
          <p:nvPr/>
        </p:nvSpPr>
        <p:spPr>
          <a:xfrm>
            <a:off x="1926646" y="2822112"/>
            <a:ext cx="838166" cy="307777"/>
          </a:xfrm>
          <a:prstGeom prst="rect">
            <a:avLst/>
          </a:prstGeom>
          <a:noFill/>
          <a:ln>
            <a:noFill/>
          </a:ln>
        </p:spPr>
        <p:txBody>
          <a:bodyPr wrap="square" rtlCol="0">
            <a:spAutoFit/>
          </a:bodyPr>
          <a:lstStyle/>
          <a:p>
            <a:pPr algn="ctr"/>
            <a:r>
              <a:rPr lang="en-US" sz="140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Project</a:t>
            </a:r>
          </a:p>
        </p:txBody>
      </p:sp>
      <p:sp>
        <p:nvSpPr>
          <p:cNvPr id="25" name="TextBox 24">
            <a:extLst>
              <a:ext uri="{FF2B5EF4-FFF2-40B4-BE49-F238E27FC236}">
                <a16:creationId xmlns:a16="http://schemas.microsoft.com/office/drawing/2014/main" id="{2CEB8B4A-8558-4BF3-BB9C-D75E73CC7603}"/>
              </a:ext>
            </a:extLst>
          </p:cNvPr>
          <p:cNvSpPr txBox="1"/>
          <p:nvPr/>
        </p:nvSpPr>
        <p:spPr>
          <a:xfrm>
            <a:off x="9289828" y="2618570"/>
            <a:ext cx="1298846" cy="307777"/>
          </a:xfrm>
          <a:prstGeom prst="rect">
            <a:avLst/>
          </a:prstGeom>
          <a:noFill/>
          <a:ln>
            <a:noFill/>
          </a:ln>
        </p:spPr>
        <p:txBody>
          <a:bodyPr wrap="square" rtlCol="0">
            <a:spAutoFit/>
          </a:bodyPr>
          <a:lstStyle/>
          <a:p>
            <a:pPr algn="ctr"/>
            <a:r>
              <a:rPr lang="en-US" sz="1400" dirty="0">
                <a:ln w="0"/>
                <a:solidFill>
                  <a:srgbClr val="FFC00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Appropriation</a:t>
            </a:r>
          </a:p>
        </p:txBody>
      </p:sp>
      <p:sp>
        <p:nvSpPr>
          <p:cNvPr id="29" name="TextBox 28">
            <a:extLst>
              <a:ext uri="{FF2B5EF4-FFF2-40B4-BE49-F238E27FC236}">
                <a16:creationId xmlns:a16="http://schemas.microsoft.com/office/drawing/2014/main" id="{D4FFEB10-C497-4A60-B644-A94A8D95382B}"/>
              </a:ext>
            </a:extLst>
          </p:cNvPr>
          <p:cNvSpPr txBox="1"/>
          <p:nvPr/>
        </p:nvSpPr>
        <p:spPr>
          <a:xfrm>
            <a:off x="7490556" y="2628907"/>
            <a:ext cx="876300" cy="307777"/>
          </a:xfrm>
          <a:prstGeom prst="rect">
            <a:avLst/>
          </a:prstGeom>
          <a:noFill/>
          <a:ln>
            <a:noFill/>
          </a:ln>
        </p:spPr>
        <p:txBody>
          <a:bodyPr wrap="square" rtlCol="0">
            <a:spAutoFit/>
          </a:bodyPr>
          <a:lstStyle/>
          <a:p>
            <a:pPr algn="ctr"/>
            <a:r>
              <a:rPr lang="en-US" sz="140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Location</a:t>
            </a:r>
            <a:endParaRPr lang="en-US" sz="1400" dirty="0">
              <a:latin typeface="Arial" panose="020B0604020202020204" pitchFamily="34" charset="0"/>
              <a:cs typeface="Arial" panose="020B0604020202020204" pitchFamily="34" charset="0"/>
            </a:endParaRPr>
          </a:p>
        </p:txBody>
      </p:sp>
      <p:cxnSp>
        <p:nvCxnSpPr>
          <p:cNvPr id="79" name="Straight Arrow Connector 78">
            <a:extLst>
              <a:ext uri="{FF2B5EF4-FFF2-40B4-BE49-F238E27FC236}">
                <a16:creationId xmlns:a16="http://schemas.microsoft.com/office/drawing/2014/main" id="{4307FD7D-3920-4E31-BEA3-8CB2A4FAB5EF}"/>
              </a:ext>
            </a:extLst>
          </p:cNvPr>
          <p:cNvCxnSpPr/>
          <p:nvPr/>
        </p:nvCxnSpPr>
        <p:spPr>
          <a:xfrm>
            <a:off x="10945442" y="2394750"/>
            <a:ext cx="0" cy="457200"/>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80" name="TextBox 79">
            <a:extLst>
              <a:ext uri="{FF2B5EF4-FFF2-40B4-BE49-F238E27FC236}">
                <a16:creationId xmlns:a16="http://schemas.microsoft.com/office/drawing/2014/main" id="{153606C5-3F2E-43BE-B7D8-867D275929E4}"/>
              </a:ext>
            </a:extLst>
          </p:cNvPr>
          <p:cNvSpPr txBox="1"/>
          <p:nvPr/>
        </p:nvSpPr>
        <p:spPr>
          <a:xfrm>
            <a:off x="10395623" y="2787165"/>
            <a:ext cx="1053067" cy="523220"/>
          </a:xfrm>
          <a:prstGeom prst="rect">
            <a:avLst/>
          </a:prstGeom>
          <a:noFill/>
          <a:ln>
            <a:noFill/>
          </a:ln>
        </p:spPr>
        <p:txBody>
          <a:bodyPr wrap="square" rtlCol="0">
            <a:spAutoFit/>
          </a:bodyPr>
          <a:lstStyle/>
          <a:p>
            <a:pPr algn="ctr"/>
            <a:r>
              <a:rPr lang="en-US" sz="1400" dirty="0">
                <a:latin typeface="Arial" panose="020B0604020202020204" pitchFamily="34" charset="0"/>
                <a:cs typeface="Arial" panose="020B0604020202020204" pitchFamily="34" charset="0"/>
              </a:rPr>
              <a:t>Funding </a:t>
            </a:r>
          </a:p>
          <a:p>
            <a:pPr algn="ctr"/>
            <a:r>
              <a:rPr lang="en-US" sz="140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Source</a:t>
            </a:r>
            <a:endParaRPr lang="en-US" sz="1400" dirty="0">
              <a:latin typeface="Arial" panose="020B0604020202020204" pitchFamily="34" charset="0"/>
              <a:cs typeface="Arial" panose="020B0604020202020204" pitchFamily="34" charset="0"/>
            </a:endParaRPr>
          </a:p>
        </p:txBody>
      </p:sp>
      <p:cxnSp>
        <p:nvCxnSpPr>
          <p:cNvPr id="16" name="Straight Arrow Connector 15">
            <a:extLst>
              <a:ext uri="{FF2B5EF4-FFF2-40B4-BE49-F238E27FC236}">
                <a16:creationId xmlns:a16="http://schemas.microsoft.com/office/drawing/2014/main" id="{810E5608-5733-4491-A160-107CA2AFD8EB}"/>
              </a:ext>
            </a:extLst>
          </p:cNvPr>
          <p:cNvCxnSpPr>
            <a:cxnSpLocks/>
          </p:cNvCxnSpPr>
          <p:nvPr/>
        </p:nvCxnSpPr>
        <p:spPr>
          <a:xfrm>
            <a:off x="5760499" y="2387130"/>
            <a:ext cx="0" cy="274320"/>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0AFBAA24-3C77-4472-8BFC-BE0D80E7ABF8}"/>
              </a:ext>
            </a:extLst>
          </p:cNvPr>
          <p:cNvCxnSpPr/>
          <p:nvPr/>
        </p:nvCxnSpPr>
        <p:spPr>
          <a:xfrm>
            <a:off x="9946602" y="2413805"/>
            <a:ext cx="0" cy="274320"/>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C6B2A1F3-69D1-4314-BCAB-4FD466FA22AB}"/>
              </a:ext>
            </a:extLst>
          </p:cNvPr>
          <p:cNvCxnSpPr>
            <a:cxnSpLocks/>
          </p:cNvCxnSpPr>
          <p:nvPr/>
        </p:nvCxnSpPr>
        <p:spPr>
          <a:xfrm>
            <a:off x="7930320" y="2391608"/>
            <a:ext cx="0" cy="274320"/>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F88C268F-774F-4CBE-AF94-9A78C43C3782}"/>
              </a:ext>
            </a:extLst>
          </p:cNvPr>
          <p:cNvCxnSpPr>
            <a:cxnSpLocks/>
          </p:cNvCxnSpPr>
          <p:nvPr/>
        </p:nvCxnSpPr>
        <p:spPr>
          <a:xfrm>
            <a:off x="1059451" y="2387130"/>
            <a:ext cx="0" cy="274320"/>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a:extLst>
              <a:ext uri="{FF2B5EF4-FFF2-40B4-BE49-F238E27FC236}">
                <a16:creationId xmlns:a16="http://schemas.microsoft.com/office/drawing/2014/main" id="{DDE242D2-ECE8-4127-8B51-78E32C8447EA}"/>
              </a:ext>
            </a:extLst>
          </p:cNvPr>
          <p:cNvCxnSpPr>
            <a:cxnSpLocks/>
          </p:cNvCxnSpPr>
          <p:nvPr/>
        </p:nvCxnSpPr>
        <p:spPr>
          <a:xfrm>
            <a:off x="3614583" y="2362584"/>
            <a:ext cx="0" cy="274320"/>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CF78021D-0E9E-4655-8F3B-7A39A1E1E8A6}"/>
              </a:ext>
            </a:extLst>
          </p:cNvPr>
          <p:cNvCxnSpPr>
            <a:cxnSpLocks/>
            <a:endCxn id="15" idx="2"/>
          </p:cNvCxnSpPr>
          <p:nvPr/>
        </p:nvCxnSpPr>
        <p:spPr>
          <a:xfrm flipH="1" flipV="1">
            <a:off x="4619522" y="3140592"/>
            <a:ext cx="8212" cy="830988"/>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59" name="Straight Arrow Connector 58">
            <a:extLst>
              <a:ext uri="{FF2B5EF4-FFF2-40B4-BE49-F238E27FC236}">
                <a16:creationId xmlns:a16="http://schemas.microsoft.com/office/drawing/2014/main" id="{C836602A-B1B1-4797-B61A-A4C66D6DB2DF}"/>
              </a:ext>
            </a:extLst>
          </p:cNvPr>
          <p:cNvCxnSpPr>
            <a:cxnSpLocks/>
            <a:endCxn id="17" idx="2"/>
          </p:cNvCxnSpPr>
          <p:nvPr/>
        </p:nvCxnSpPr>
        <p:spPr>
          <a:xfrm flipV="1">
            <a:off x="5763574" y="2867831"/>
            <a:ext cx="0" cy="1156100"/>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60" name="Straight Arrow Connector 59">
            <a:extLst>
              <a:ext uri="{FF2B5EF4-FFF2-40B4-BE49-F238E27FC236}">
                <a16:creationId xmlns:a16="http://schemas.microsoft.com/office/drawing/2014/main" id="{FD4117EC-4D13-4A15-9BA2-CCA6A76A28FE}"/>
              </a:ext>
            </a:extLst>
          </p:cNvPr>
          <p:cNvCxnSpPr>
            <a:cxnSpLocks/>
            <a:endCxn id="19" idx="2"/>
          </p:cNvCxnSpPr>
          <p:nvPr/>
        </p:nvCxnSpPr>
        <p:spPr>
          <a:xfrm flipV="1">
            <a:off x="6997418" y="3109572"/>
            <a:ext cx="0" cy="882518"/>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61" name="Straight Arrow Connector 60">
            <a:extLst>
              <a:ext uri="{FF2B5EF4-FFF2-40B4-BE49-F238E27FC236}">
                <a16:creationId xmlns:a16="http://schemas.microsoft.com/office/drawing/2014/main" id="{F402F628-362D-45A5-9A75-31C5FBEC2D63}"/>
              </a:ext>
            </a:extLst>
          </p:cNvPr>
          <p:cNvCxnSpPr>
            <a:cxnSpLocks/>
          </p:cNvCxnSpPr>
          <p:nvPr/>
        </p:nvCxnSpPr>
        <p:spPr>
          <a:xfrm flipV="1">
            <a:off x="8837079" y="3329746"/>
            <a:ext cx="4274" cy="641834"/>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62" name="Straight Arrow Connector 61">
            <a:extLst>
              <a:ext uri="{FF2B5EF4-FFF2-40B4-BE49-F238E27FC236}">
                <a16:creationId xmlns:a16="http://schemas.microsoft.com/office/drawing/2014/main" id="{07104471-A2D4-44DB-AA4D-6DA090B48FF2}"/>
              </a:ext>
            </a:extLst>
          </p:cNvPr>
          <p:cNvCxnSpPr>
            <a:cxnSpLocks/>
          </p:cNvCxnSpPr>
          <p:nvPr/>
        </p:nvCxnSpPr>
        <p:spPr>
          <a:xfrm flipV="1">
            <a:off x="9927935" y="2989920"/>
            <a:ext cx="11699" cy="981660"/>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63" name="Straight Arrow Connector 62">
            <a:extLst>
              <a:ext uri="{FF2B5EF4-FFF2-40B4-BE49-F238E27FC236}">
                <a16:creationId xmlns:a16="http://schemas.microsoft.com/office/drawing/2014/main" id="{6DF0F3AF-7F07-4102-94BF-A3C03AEBBF5D}"/>
              </a:ext>
            </a:extLst>
          </p:cNvPr>
          <p:cNvCxnSpPr>
            <a:cxnSpLocks/>
          </p:cNvCxnSpPr>
          <p:nvPr/>
        </p:nvCxnSpPr>
        <p:spPr>
          <a:xfrm flipH="1" flipV="1">
            <a:off x="10928888" y="3283013"/>
            <a:ext cx="3427" cy="710247"/>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64" name="Straight Arrow Connector 63">
            <a:extLst>
              <a:ext uri="{FF2B5EF4-FFF2-40B4-BE49-F238E27FC236}">
                <a16:creationId xmlns:a16="http://schemas.microsoft.com/office/drawing/2014/main" id="{6C1DF2B9-278F-4FDC-840E-752FA0CC9E50}"/>
              </a:ext>
            </a:extLst>
          </p:cNvPr>
          <p:cNvCxnSpPr>
            <a:cxnSpLocks/>
            <a:endCxn id="4" idx="2"/>
          </p:cNvCxnSpPr>
          <p:nvPr/>
        </p:nvCxnSpPr>
        <p:spPr>
          <a:xfrm flipV="1">
            <a:off x="1059451" y="2881437"/>
            <a:ext cx="1" cy="1092418"/>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107" name="Straight Arrow Connector 106">
            <a:extLst>
              <a:ext uri="{FF2B5EF4-FFF2-40B4-BE49-F238E27FC236}">
                <a16:creationId xmlns:a16="http://schemas.microsoft.com/office/drawing/2014/main" id="{B2D7AF36-F51D-41A8-8F4C-4605FEB07FAF}"/>
              </a:ext>
            </a:extLst>
          </p:cNvPr>
          <p:cNvCxnSpPr>
            <a:cxnSpLocks/>
          </p:cNvCxnSpPr>
          <p:nvPr/>
        </p:nvCxnSpPr>
        <p:spPr>
          <a:xfrm>
            <a:off x="2321676" y="2342215"/>
            <a:ext cx="0" cy="457200"/>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38" name="TextBox 37">
            <a:extLst>
              <a:ext uri="{FF2B5EF4-FFF2-40B4-BE49-F238E27FC236}">
                <a16:creationId xmlns:a16="http://schemas.microsoft.com/office/drawing/2014/main" id="{9D43F064-CD5B-4479-B11B-8A0CC1B7F188}"/>
              </a:ext>
            </a:extLst>
          </p:cNvPr>
          <p:cNvSpPr txBox="1"/>
          <p:nvPr/>
        </p:nvSpPr>
        <p:spPr>
          <a:xfrm>
            <a:off x="312124" y="5840735"/>
            <a:ext cx="1764326" cy="246221"/>
          </a:xfrm>
          <a:prstGeom prst="rect">
            <a:avLst/>
          </a:prstGeom>
          <a:noFill/>
        </p:spPr>
        <p:txBody>
          <a:bodyPr wrap="square" rtlCol="0">
            <a:spAutoFit/>
          </a:bodyPr>
          <a:lstStyle/>
          <a:p>
            <a:pPr algn="ctr"/>
            <a:r>
              <a:rPr lang="en-US" sz="1000" dirty="0">
                <a:ln w="0"/>
                <a:solidFill>
                  <a:srgbClr val="FFC00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Text</a:t>
            </a:r>
            <a:r>
              <a:rPr lang="en-US" sz="100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 </a:t>
            </a:r>
            <a:r>
              <a:rPr lang="en-US" sz="1000" dirty="0">
                <a:latin typeface="Arial" panose="020B0604020202020204" pitchFamily="34" charset="0"/>
                <a:cs typeface="Arial" panose="020B0604020202020204" pitchFamily="34" charset="0"/>
              </a:rPr>
              <a:t>required field</a:t>
            </a:r>
            <a:endParaRPr lang="en-US" sz="100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endParaRPr>
          </a:p>
        </p:txBody>
      </p:sp>
      <p:sp>
        <p:nvSpPr>
          <p:cNvPr id="39" name="TextBox 38">
            <a:extLst>
              <a:ext uri="{FF2B5EF4-FFF2-40B4-BE49-F238E27FC236}">
                <a16:creationId xmlns:a16="http://schemas.microsoft.com/office/drawing/2014/main" id="{3DD7BA5C-3C7F-43FA-9D3C-2D9D80911FFC}"/>
              </a:ext>
            </a:extLst>
          </p:cNvPr>
          <p:cNvSpPr txBox="1"/>
          <p:nvPr/>
        </p:nvSpPr>
        <p:spPr>
          <a:xfrm>
            <a:off x="514769" y="6043813"/>
            <a:ext cx="2581514" cy="307777"/>
          </a:xfrm>
          <a:prstGeom prst="rect">
            <a:avLst/>
          </a:prstGeom>
          <a:noFill/>
        </p:spPr>
        <p:txBody>
          <a:bodyPr wrap="square" rtlCol="0">
            <a:spAutoFit/>
          </a:bodyPr>
          <a:lstStyle/>
          <a:p>
            <a:r>
              <a:rPr lang="en-US" sz="1400" dirty="0">
                <a:latin typeface="Arial" panose="020B0604020202020204" pitchFamily="34" charset="0"/>
                <a:cs typeface="Arial" panose="020B0604020202020204" pitchFamily="34" charset="0"/>
              </a:rPr>
              <a:t>*</a:t>
            </a:r>
            <a:r>
              <a:rPr lang="en-US" sz="1000" dirty="0">
                <a:latin typeface="Arial" panose="020B0604020202020204" pitchFamily="34" charset="0"/>
                <a:cs typeface="Arial" panose="020B0604020202020204" pitchFamily="34" charset="0"/>
              </a:rPr>
              <a:t>Dept. of Commerce current STARS data</a:t>
            </a:r>
          </a:p>
        </p:txBody>
      </p:sp>
      <p:sp>
        <p:nvSpPr>
          <p:cNvPr id="40" name="TextBox 39">
            <a:extLst>
              <a:ext uri="{FF2B5EF4-FFF2-40B4-BE49-F238E27FC236}">
                <a16:creationId xmlns:a16="http://schemas.microsoft.com/office/drawing/2014/main" id="{3AC6742E-1186-4830-9224-14D78F838A07}"/>
              </a:ext>
            </a:extLst>
          </p:cNvPr>
          <p:cNvSpPr txBox="1"/>
          <p:nvPr/>
        </p:nvSpPr>
        <p:spPr>
          <a:xfrm>
            <a:off x="381717" y="4044865"/>
            <a:ext cx="231280" cy="307777"/>
          </a:xfrm>
          <a:prstGeom prst="rect">
            <a:avLst/>
          </a:prstGeom>
          <a:noFill/>
        </p:spPr>
        <p:txBody>
          <a:bodyPr wrap="square" rtlCol="0">
            <a:spAutoFit/>
          </a:bodyPr>
          <a:lstStyle/>
          <a:p>
            <a:r>
              <a:rPr lang="en-US" sz="1400" dirty="0">
                <a:latin typeface="Arial" panose="020B0604020202020204" pitchFamily="34" charset="0"/>
                <a:cs typeface="Arial" panose="020B0604020202020204" pitchFamily="34" charset="0"/>
              </a:rPr>
              <a:t>*</a:t>
            </a:r>
          </a:p>
        </p:txBody>
      </p:sp>
      <p:cxnSp>
        <p:nvCxnSpPr>
          <p:cNvPr id="44" name="Straight Arrow Connector 43">
            <a:extLst>
              <a:ext uri="{FF2B5EF4-FFF2-40B4-BE49-F238E27FC236}">
                <a16:creationId xmlns:a16="http://schemas.microsoft.com/office/drawing/2014/main" id="{8A2EC18D-746B-4531-B37C-D0EF840B95BE}"/>
              </a:ext>
            </a:extLst>
          </p:cNvPr>
          <p:cNvCxnSpPr>
            <a:cxnSpLocks/>
            <a:endCxn id="21" idx="2"/>
          </p:cNvCxnSpPr>
          <p:nvPr/>
        </p:nvCxnSpPr>
        <p:spPr>
          <a:xfrm flipH="1" flipV="1">
            <a:off x="2345729" y="3129889"/>
            <a:ext cx="9230" cy="911980"/>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51" name="Straight Arrow Connector 50">
            <a:extLst>
              <a:ext uri="{FF2B5EF4-FFF2-40B4-BE49-F238E27FC236}">
                <a16:creationId xmlns:a16="http://schemas.microsoft.com/office/drawing/2014/main" id="{3F1C6866-3B23-44BA-9FF4-B2025B53C74A}"/>
              </a:ext>
            </a:extLst>
          </p:cNvPr>
          <p:cNvCxnSpPr>
            <a:cxnSpLocks/>
            <a:endCxn id="13" idx="2"/>
          </p:cNvCxnSpPr>
          <p:nvPr/>
        </p:nvCxnSpPr>
        <p:spPr>
          <a:xfrm flipV="1">
            <a:off x="3190611" y="2885402"/>
            <a:ext cx="423972" cy="1138529"/>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7ABDABC3-AA38-4DBF-A58D-07172566D5DF}"/>
              </a:ext>
            </a:extLst>
          </p:cNvPr>
          <p:cNvCxnSpPr>
            <a:cxnSpLocks/>
            <a:endCxn id="13" idx="2"/>
          </p:cNvCxnSpPr>
          <p:nvPr/>
        </p:nvCxnSpPr>
        <p:spPr>
          <a:xfrm flipH="1" flipV="1">
            <a:off x="3614583" y="2885402"/>
            <a:ext cx="423972" cy="1156467"/>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pic>
        <p:nvPicPr>
          <p:cNvPr id="43" name="Picture 42">
            <a:extLst>
              <a:ext uri="{FF2B5EF4-FFF2-40B4-BE49-F238E27FC236}">
                <a16:creationId xmlns:a16="http://schemas.microsoft.com/office/drawing/2014/main" id="{EB20A134-25F4-4CC3-A33E-4D5FE2B56B30}"/>
              </a:ext>
            </a:extLst>
          </p:cNvPr>
          <p:cNvPicPr>
            <a:picLocks noChangeAspect="1"/>
          </p:cNvPicPr>
          <p:nvPr/>
        </p:nvPicPr>
        <p:blipFill>
          <a:blip r:embed="rId3"/>
          <a:stretch>
            <a:fillRect/>
          </a:stretch>
        </p:blipFill>
        <p:spPr>
          <a:xfrm>
            <a:off x="635974" y="4049849"/>
            <a:ext cx="10679366" cy="450566"/>
          </a:xfrm>
          <a:prstGeom prst="rect">
            <a:avLst/>
          </a:prstGeom>
        </p:spPr>
      </p:pic>
      <p:cxnSp>
        <p:nvCxnSpPr>
          <p:cNvPr id="69" name="Straight Arrow Connector 68">
            <a:extLst>
              <a:ext uri="{FF2B5EF4-FFF2-40B4-BE49-F238E27FC236}">
                <a16:creationId xmlns:a16="http://schemas.microsoft.com/office/drawing/2014/main" id="{216EC7B5-42E7-441C-85C1-E47011F87515}"/>
              </a:ext>
            </a:extLst>
          </p:cNvPr>
          <p:cNvCxnSpPr>
            <a:cxnSpLocks/>
            <a:endCxn id="29" idx="2"/>
          </p:cNvCxnSpPr>
          <p:nvPr/>
        </p:nvCxnSpPr>
        <p:spPr>
          <a:xfrm flipH="1" flipV="1">
            <a:off x="7928706" y="2936684"/>
            <a:ext cx="2162" cy="1090454"/>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2" name="Slide Number Placeholder 1">
            <a:extLst>
              <a:ext uri="{FF2B5EF4-FFF2-40B4-BE49-F238E27FC236}">
                <a16:creationId xmlns:a16="http://schemas.microsoft.com/office/drawing/2014/main" id="{28FC8A09-1439-4C8E-9B6E-BD881293A4D8}"/>
              </a:ext>
            </a:extLst>
          </p:cNvPr>
          <p:cNvSpPr>
            <a:spLocks noGrp="1"/>
          </p:cNvSpPr>
          <p:nvPr>
            <p:ph type="sldNum" sz="quarter" idx="16"/>
          </p:nvPr>
        </p:nvSpPr>
        <p:spPr/>
        <p:txBody>
          <a:bodyPr/>
          <a:lstStyle/>
          <a:p>
            <a:fld id="{DE393ED9-3FAE-4C9F-B5CF-D8F31E5991EB}" type="slidenum">
              <a:rPr lang="en-US" smtClean="0"/>
              <a:pPr/>
              <a:t>31</a:t>
            </a:fld>
            <a:endParaRPr lang="en-US" dirty="0"/>
          </a:p>
        </p:txBody>
      </p:sp>
    </p:spTree>
    <p:extLst>
      <p:ext uri="{BB962C8B-B14F-4D97-AF65-F5344CB8AC3E}">
        <p14:creationId xmlns:p14="http://schemas.microsoft.com/office/powerpoint/2010/main" val="1735013696"/>
      </p:ext>
    </p:extLst>
  </p:cSld>
  <p:clrMapOvr>
    <a:masterClrMapping/>
  </p:clrMapOvr>
  <p:transition>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65399D5-A465-4393-9AAC-D66DCD7CB7AC}"/>
              </a:ext>
            </a:extLst>
          </p:cNvPr>
          <p:cNvSpPr txBox="1"/>
          <p:nvPr/>
        </p:nvSpPr>
        <p:spPr>
          <a:xfrm>
            <a:off x="73891" y="1420887"/>
            <a:ext cx="3246636" cy="461665"/>
          </a:xfrm>
          <a:prstGeom prst="rect">
            <a:avLst/>
          </a:prstGeom>
          <a:noFill/>
        </p:spPr>
        <p:txBody>
          <a:bodyPr wrap="square" rtlCol="0">
            <a:spAutoFit/>
          </a:bodyPr>
          <a:lstStyle/>
          <a:p>
            <a:pPr algn="ctr"/>
            <a:r>
              <a:rPr lang="en-US" sz="2400" b="1" dirty="0">
                <a:solidFill>
                  <a:srgbClr val="002060"/>
                </a:solidFill>
                <a:latin typeface="Arial" panose="020B0604020202020204" pitchFamily="34" charset="0"/>
                <a:cs typeface="Arial" panose="020B0604020202020204" pitchFamily="34" charset="0"/>
              </a:rPr>
              <a:t>Dept. of Labor</a:t>
            </a:r>
          </a:p>
        </p:txBody>
      </p:sp>
      <p:pic>
        <p:nvPicPr>
          <p:cNvPr id="9" name="Picture 8">
            <a:extLst>
              <a:ext uri="{FF2B5EF4-FFF2-40B4-BE49-F238E27FC236}">
                <a16:creationId xmlns:a16="http://schemas.microsoft.com/office/drawing/2014/main" id="{D5DA7D04-0F38-4DB6-AD9F-F0307F458C83}"/>
              </a:ext>
            </a:extLst>
          </p:cNvPr>
          <p:cNvPicPr>
            <a:picLocks noChangeAspect="1"/>
          </p:cNvPicPr>
          <p:nvPr/>
        </p:nvPicPr>
        <p:blipFill>
          <a:blip r:embed="rId2"/>
          <a:stretch>
            <a:fillRect/>
          </a:stretch>
        </p:blipFill>
        <p:spPr>
          <a:xfrm>
            <a:off x="3728104" y="4652493"/>
            <a:ext cx="731520" cy="631673"/>
          </a:xfrm>
          <a:prstGeom prst="rect">
            <a:avLst/>
          </a:prstGeom>
          <a:ln>
            <a:solidFill>
              <a:srgbClr val="002060"/>
            </a:solidFill>
          </a:ln>
        </p:spPr>
      </p:pic>
      <p:pic>
        <p:nvPicPr>
          <p:cNvPr id="10" name="Picture 9">
            <a:extLst>
              <a:ext uri="{FF2B5EF4-FFF2-40B4-BE49-F238E27FC236}">
                <a16:creationId xmlns:a16="http://schemas.microsoft.com/office/drawing/2014/main" id="{F7212BF3-C5EE-4D19-B7FC-E0EAD642C685}"/>
              </a:ext>
            </a:extLst>
          </p:cNvPr>
          <p:cNvPicPr>
            <a:picLocks noChangeAspect="1"/>
          </p:cNvPicPr>
          <p:nvPr/>
        </p:nvPicPr>
        <p:blipFill>
          <a:blip r:embed="rId3"/>
          <a:stretch>
            <a:fillRect/>
          </a:stretch>
        </p:blipFill>
        <p:spPr>
          <a:xfrm>
            <a:off x="1950871" y="4634379"/>
            <a:ext cx="857466" cy="640080"/>
          </a:xfrm>
          <a:prstGeom prst="rect">
            <a:avLst/>
          </a:prstGeom>
          <a:ln>
            <a:solidFill>
              <a:srgbClr val="002060"/>
            </a:solidFill>
          </a:ln>
        </p:spPr>
      </p:pic>
      <p:pic>
        <p:nvPicPr>
          <p:cNvPr id="11" name="Picture 10">
            <a:extLst>
              <a:ext uri="{FF2B5EF4-FFF2-40B4-BE49-F238E27FC236}">
                <a16:creationId xmlns:a16="http://schemas.microsoft.com/office/drawing/2014/main" id="{B5F0C646-BF14-4413-9E89-470EA7537152}"/>
              </a:ext>
            </a:extLst>
          </p:cNvPr>
          <p:cNvPicPr>
            <a:picLocks noChangeAspect="1"/>
          </p:cNvPicPr>
          <p:nvPr/>
        </p:nvPicPr>
        <p:blipFill>
          <a:blip r:embed="rId4"/>
          <a:stretch>
            <a:fillRect/>
          </a:stretch>
        </p:blipFill>
        <p:spPr>
          <a:xfrm>
            <a:off x="6347602" y="4632740"/>
            <a:ext cx="1024128" cy="640080"/>
          </a:xfrm>
          <a:prstGeom prst="rect">
            <a:avLst/>
          </a:prstGeom>
          <a:ln>
            <a:solidFill>
              <a:srgbClr val="002060"/>
            </a:solidFill>
          </a:ln>
        </p:spPr>
      </p:pic>
      <p:pic>
        <p:nvPicPr>
          <p:cNvPr id="12" name="Picture 11">
            <a:extLst>
              <a:ext uri="{FF2B5EF4-FFF2-40B4-BE49-F238E27FC236}">
                <a16:creationId xmlns:a16="http://schemas.microsoft.com/office/drawing/2014/main" id="{EBCB25FA-9E36-4312-9103-E8FD932C0559}"/>
              </a:ext>
            </a:extLst>
          </p:cNvPr>
          <p:cNvPicPr>
            <a:picLocks noChangeAspect="1"/>
          </p:cNvPicPr>
          <p:nvPr/>
        </p:nvPicPr>
        <p:blipFill>
          <a:blip r:embed="rId5"/>
          <a:stretch>
            <a:fillRect/>
          </a:stretch>
        </p:blipFill>
        <p:spPr>
          <a:xfrm>
            <a:off x="10386954" y="4632740"/>
            <a:ext cx="972922" cy="640080"/>
          </a:xfrm>
          <a:prstGeom prst="rect">
            <a:avLst/>
          </a:prstGeom>
          <a:ln>
            <a:solidFill>
              <a:srgbClr val="002060"/>
            </a:solidFill>
          </a:ln>
        </p:spPr>
      </p:pic>
      <p:sp>
        <p:nvSpPr>
          <p:cNvPr id="32" name="TextBox 31">
            <a:extLst>
              <a:ext uri="{FF2B5EF4-FFF2-40B4-BE49-F238E27FC236}">
                <a16:creationId xmlns:a16="http://schemas.microsoft.com/office/drawing/2014/main" id="{57FF94C6-364B-47B4-9955-7A3E9833F542}"/>
              </a:ext>
            </a:extLst>
          </p:cNvPr>
          <p:cNvSpPr txBox="1"/>
          <p:nvPr/>
        </p:nvSpPr>
        <p:spPr>
          <a:xfrm>
            <a:off x="818365" y="1903599"/>
            <a:ext cx="10733547" cy="338554"/>
          </a:xfrm>
          <a:prstGeom prst="rect">
            <a:avLst/>
          </a:prstGeom>
          <a:noFill/>
        </p:spPr>
        <p:txBody>
          <a:bodyPr wrap="square" rtlCol="0">
            <a:spAutoFit/>
          </a:bodyPr>
          <a:lstStyle/>
          <a:p>
            <a:r>
              <a:rPr lang="en-US" sz="1600" dirty="0">
                <a:latin typeface="Arial" panose="020B0604020202020204" pitchFamily="34" charset="0"/>
                <a:cs typeface="Arial" panose="020B0604020202020204" pitchFamily="34" charset="0"/>
              </a:rPr>
              <a:t> 240         240210410          1012        34831        24010         511001      240Annex   240FF20     EMUI        UIFFY20</a:t>
            </a:r>
          </a:p>
        </p:txBody>
      </p:sp>
      <p:cxnSp>
        <p:nvCxnSpPr>
          <p:cNvPr id="33" name="Straight Arrow Connector 32">
            <a:extLst>
              <a:ext uri="{FF2B5EF4-FFF2-40B4-BE49-F238E27FC236}">
                <a16:creationId xmlns:a16="http://schemas.microsoft.com/office/drawing/2014/main" id="{076F92E0-82D3-498D-98EB-48D3241F4FB8}"/>
              </a:ext>
            </a:extLst>
          </p:cNvPr>
          <p:cNvCxnSpPr>
            <a:cxnSpLocks/>
            <a:endCxn id="38" idx="2"/>
          </p:cNvCxnSpPr>
          <p:nvPr/>
        </p:nvCxnSpPr>
        <p:spPr>
          <a:xfrm flipV="1">
            <a:off x="3250530" y="2837620"/>
            <a:ext cx="381772" cy="1025247"/>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38" name="TextBox 37">
            <a:extLst>
              <a:ext uri="{FF2B5EF4-FFF2-40B4-BE49-F238E27FC236}">
                <a16:creationId xmlns:a16="http://schemas.microsoft.com/office/drawing/2014/main" id="{274E0704-EFED-49B3-85AF-4AE836D82361}"/>
              </a:ext>
            </a:extLst>
          </p:cNvPr>
          <p:cNvSpPr txBox="1"/>
          <p:nvPr/>
        </p:nvSpPr>
        <p:spPr>
          <a:xfrm>
            <a:off x="3208330" y="2529843"/>
            <a:ext cx="847944" cy="307777"/>
          </a:xfrm>
          <a:prstGeom prst="rect">
            <a:avLst/>
          </a:prstGeom>
          <a:noFill/>
          <a:ln>
            <a:noFill/>
          </a:ln>
        </p:spPr>
        <p:txBody>
          <a:bodyPr wrap="square" rtlCol="0">
            <a:spAutoFit/>
          </a:bodyPr>
          <a:lstStyle/>
          <a:p>
            <a:pPr algn="ctr"/>
            <a:r>
              <a:rPr lang="en-US" sz="1400" dirty="0">
                <a:ln w="0"/>
                <a:solidFill>
                  <a:srgbClr val="FFC00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Org Unit</a:t>
            </a:r>
          </a:p>
        </p:txBody>
      </p:sp>
      <p:cxnSp>
        <p:nvCxnSpPr>
          <p:cNvPr id="40" name="Straight Arrow Connector 39">
            <a:extLst>
              <a:ext uri="{FF2B5EF4-FFF2-40B4-BE49-F238E27FC236}">
                <a16:creationId xmlns:a16="http://schemas.microsoft.com/office/drawing/2014/main" id="{68946195-1F59-40F5-85CA-B980250C3200}"/>
              </a:ext>
            </a:extLst>
          </p:cNvPr>
          <p:cNvCxnSpPr>
            <a:cxnSpLocks/>
            <a:endCxn id="41" idx="0"/>
          </p:cNvCxnSpPr>
          <p:nvPr/>
        </p:nvCxnSpPr>
        <p:spPr>
          <a:xfrm>
            <a:off x="4613598" y="2312195"/>
            <a:ext cx="0" cy="467525"/>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41" name="TextBox 40">
            <a:extLst>
              <a:ext uri="{FF2B5EF4-FFF2-40B4-BE49-F238E27FC236}">
                <a16:creationId xmlns:a16="http://schemas.microsoft.com/office/drawing/2014/main" id="{643D4202-2C8E-4F19-8C5F-082C33870856}"/>
              </a:ext>
            </a:extLst>
          </p:cNvPr>
          <p:cNvSpPr txBox="1"/>
          <p:nvPr/>
        </p:nvSpPr>
        <p:spPr>
          <a:xfrm>
            <a:off x="4262411" y="2779720"/>
            <a:ext cx="702374" cy="307777"/>
          </a:xfrm>
          <a:prstGeom prst="rect">
            <a:avLst/>
          </a:prstGeom>
          <a:noFill/>
        </p:spPr>
        <p:txBody>
          <a:bodyPr wrap="square" rtlCol="0">
            <a:spAutoFit/>
          </a:bodyPr>
          <a:lstStyle/>
          <a:p>
            <a:pPr algn="ctr"/>
            <a:r>
              <a:rPr lang="en-US" sz="1400" dirty="0">
                <a:ln w="0"/>
                <a:solidFill>
                  <a:srgbClr val="FFC00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Fund</a:t>
            </a:r>
          </a:p>
        </p:txBody>
      </p:sp>
      <p:cxnSp>
        <p:nvCxnSpPr>
          <p:cNvPr id="45" name="Straight Arrow Connector 44">
            <a:extLst>
              <a:ext uri="{FF2B5EF4-FFF2-40B4-BE49-F238E27FC236}">
                <a16:creationId xmlns:a16="http://schemas.microsoft.com/office/drawing/2014/main" id="{DC276F81-C190-4A79-8D9A-471B72B5B4F0}"/>
              </a:ext>
            </a:extLst>
          </p:cNvPr>
          <p:cNvCxnSpPr>
            <a:cxnSpLocks/>
            <a:endCxn id="48" idx="0"/>
          </p:cNvCxnSpPr>
          <p:nvPr/>
        </p:nvCxnSpPr>
        <p:spPr>
          <a:xfrm>
            <a:off x="6675473" y="2321930"/>
            <a:ext cx="0" cy="423979"/>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48" name="TextBox 47">
            <a:extLst>
              <a:ext uri="{FF2B5EF4-FFF2-40B4-BE49-F238E27FC236}">
                <a16:creationId xmlns:a16="http://schemas.microsoft.com/office/drawing/2014/main" id="{50662E67-809D-4543-90B6-53D3F83201DF}"/>
              </a:ext>
            </a:extLst>
          </p:cNvPr>
          <p:cNvSpPr txBox="1"/>
          <p:nvPr/>
        </p:nvSpPr>
        <p:spPr>
          <a:xfrm>
            <a:off x="6191475" y="2745909"/>
            <a:ext cx="967996" cy="307777"/>
          </a:xfrm>
          <a:prstGeom prst="rect">
            <a:avLst/>
          </a:prstGeom>
          <a:noFill/>
        </p:spPr>
        <p:txBody>
          <a:bodyPr wrap="square" rtlCol="0">
            <a:spAutoFit/>
          </a:bodyPr>
          <a:lstStyle/>
          <a:p>
            <a:pPr algn="ctr"/>
            <a:r>
              <a:rPr lang="en-US" sz="1400" dirty="0">
                <a:ln w="0"/>
                <a:solidFill>
                  <a:srgbClr val="FFC00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Account</a:t>
            </a:r>
          </a:p>
        </p:txBody>
      </p:sp>
      <p:cxnSp>
        <p:nvCxnSpPr>
          <p:cNvPr id="56" name="Straight Arrow Connector 55">
            <a:extLst>
              <a:ext uri="{FF2B5EF4-FFF2-40B4-BE49-F238E27FC236}">
                <a16:creationId xmlns:a16="http://schemas.microsoft.com/office/drawing/2014/main" id="{078DA01F-9D25-43D0-88CB-EA160678A549}"/>
              </a:ext>
            </a:extLst>
          </p:cNvPr>
          <p:cNvCxnSpPr>
            <a:cxnSpLocks/>
          </p:cNvCxnSpPr>
          <p:nvPr/>
        </p:nvCxnSpPr>
        <p:spPr>
          <a:xfrm>
            <a:off x="8830824" y="2321930"/>
            <a:ext cx="0" cy="423979"/>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57" name="TextBox 56">
            <a:extLst>
              <a:ext uri="{FF2B5EF4-FFF2-40B4-BE49-F238E27FC236}">
                <a16:creationId xmlns:a16="http://schemas.microsoft.com/office/drawing/2014/main" id="{9AF1A233-9C49-4158-80C0-C71B49191C78}"/>
              </a:ext>
            </a:extLst>
          </p:cNvPr>
          <p:cNvSpPr txBox="1"/>
          <p:nvPr/>
        </p:nvSpPr>
        <p:spPr>
          <a:xfrm>
            <a:off x="8223604" y="2751668"/>
            <a:ext cx="1178619" cy="523220"/>
          </a:xfrm>
          <a:prstGeom prst="rect">
            <a:avLst/>
          </a:prstGeom>
          <a:noFill/>
          <a:ln>
            <a:noFill/>
          </a:ln>
        </p:spPr>
        <p:txBody>
          <a:bodyPr wrap="square" rtlCol="0">
            <a:spAutoFit/>
          </a:bodyPr>
          <a:lstStyle/>
          <a:p>
            <a:pPr algn="ctr"/>
            <a:r>
              <a:rPr lang="en-US" sz="140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Additional</a:t>
            </a:r>
            <a:r>
              <a:rPr lang="en-US" sz="1400" dirty="0">
                <a:latin typeface="Arial" panose="020B0604020202020204" pitchFamily="34" charset="0"/>
                <a:cs typeface="Arial" panose="020B0604020202020204" pitchFamily="34" charset="0"/>
              </a:rPr>
              <a:t> Reporting</a:t>
            </a:r>
          </a:p>
        </p:txBody>
      </p:sp>
      <p:sp>
        <p:nvSpPr>
          <p:cNvPr id="58" name="TextBox 57">
            <a:extLst>
              <a:ext uri="{FF2B5EF4-FFF2-40B4-BE49-F238E27FC236}">
                <a16:creationId xmlns:a16="http://schemas.microsoft.com/office/drawing/2014/main" id="{A38197F6-A1B4-4F5B-8491-3335D16178DC}"/>
              </a:ext>
            </a:extLst>
          </p:cNvPr>
          <p:cNvSpPr txBox="1"/>
          <p:nvPr/>
        </p:nvSpPr>
        <p:spPr>
          <a:xfrm>
            <a:off x="731705" y="2516453"/>
            <a:ext cx="846955" cy="307777"/>
          </a:xfrm>
          <a:prstGeom prst="rect">
            <a:avLst/>
          </a:prstGeom>
          <a:noFill/>
        </p:spPr>
        <p:txBody>
          <a:bodyPr wrap="square" rtlCol="0">
            <a:spAutoFit/>
          </a:bodyPr>
          <a:lstStyle/>
          <a:p>
            <a:pPr algn="ctr"/>
            <a:r>
              <a:rPr lang="en-US" sz="1400" dirty="0">
                <a:ln w="0"/>
                <a:solidFill>
                  <a:srgbClr val="FFC00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Agency</a:t>
            </a:r>
          </a:p>
        </p:txBody>
      </p:sp>
      <p:sp>
        <p:nvSpPr>
          <p:cNvPr id="59" name="TextBox 58">
            <a:extLst>
              <a:ext uri="{FF2B5EF4-FFF2-40B4-BE49-F238E27FC236}">
                <a16:creationId xmlns:a16="http://schemas.microsoft.com/office/drawing/2014/main" id="{3EF46ABA-329A-45E8-A83F-81AC48DE0237}"/>
              </a:ext>
            </a:extLst>
          </p:cNvPr>
          <p:cNvSpPr txBox="1"/>
          <p:nvPr/>
        </p:nvSpPr>
        <p:spPr>
          <a:xfrm>
            <a:off x="5145069" y="2485320"/>
            <a:ext cx="900482" cy="307777"/>
          </a:xfrm>
          <a:prstGeom prst="rect">
            <a:avLst/>
          </a:prstGeom>
          <a:noFill/>
          <a:ln>
            <a:noFill/>
          </a:ln>
        </p:spPr>
        <p:txBody>
          <a:bodyPr wrap="square" rtlCol="0">
            <a:spAutoFit/>
          </a:bodyPr>
          <a:lstStyle/>
          <a:p>
            <a:pPr algn="ctr"/>
            <a:r>
              <a:rPr lang="en-US" sz="140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Program</a:t>
            </a:r>
          </a:p>
        </p:txBody>
      </p:sp>
      <p:sp>
        <p:nvSpPr>
          <p:cNvPr id="60" name="TextBox 59">
            <a:extLst>
              <a:ext uri="{FF2B5EF4-FFF2-40B4-BE49-F238E27FC236}">
                <a16:creationId xmlns:a16="http://schemas.microsoft.com/office/drawing/2014/main" id="{0E410B5D-B44A-4801-BC25-09565E552D5B}"/>
              </a:ext>
            </a:extLst>
          </p:cNvPr>
          <p:cNvSpPr txBox="1"/>
          <p:nvPr/>
        </p:nvSpPr>
        <p:spPr>
          <a:xfrm>
            <a:off x="1902502" y="2761102"/>
            <a:ext cx="838166" cy="307777"/>
          </a:xfrm>
          <a:prstGeom prst="rect">
            <a:avLst/>
          </a:prstGeom>
          <a:noFill/>
          <a:ln>
            <a:noFill/>
          </a:ln>
        </p:spPr>
        <p:txBody>
          <a:bodyPr wrap="square" rtlCol="0">
            <a:spAutoFit/>
          </a:bodyPr>
          <a:lstStyle/>
          <a:p>
            <a:pPr algn="ctr"/>
            <a:r>
              <a:rPr lang="en-US" sz="140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Project</a:t>
            </a:r>
          </a:p>
        </p:txBody>
      </p:sp>
      <p:sp>
        <p:nvSpPr>
          <p:cNvPr id="61" name="TextBox 60">
            <a:extLst>
              <a:ext uri="{FF2B5EF4-FFF2-40B4-BE49-F238E27FC236}">
                <a16:creationId xmlns:a16="http://schemas.microsoft.com/office/drawing/2014/main" id="{99A747A4-4444-4BA4-A907-AB44EEB9E1E9}"/>
              </a:ext>
            </a:extLst>
          </p:cNvPr>
          <p:cNvSpPr txBox="1"/>
          <p:nvPr/>
        </p:nvSpPr>
        <p:spPr>
          <a:xfrm>
            <a:off x="9188871" y="2507226"/>
            <a:ext cx="1298846" cy="307777"/>
          </a:xfrm>
          <a:prstGeom prst="rect">
            <a:avLst/>
          </a:prstGeom>
          <a:noFill/>
          <a:ln>
            <a:noFill/>
          </a:ln>
        </p:spPr>
        <p:txBody>
          <a:bodyPr wrap="square" rtlCol="0">
            <a:spAutoFit/>
          </a:bodyPr>
          <a:lstStyle/>
          <a:p>
            <a:pPr algn="ctr"/>
            <a:r>
              <a:rPr lang="en-US" sz="1400" dirty="0">
                <a:ln w="0"/>
                <a:solidFill>
                  <a:srgbClr val="FFC00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Appropriation</a:t>
            </a:r>
          </a:p>
        </p:txBody>
      </p:sp>
      <p:sp>
        <p:nvSpPr>
          <p:cNvPr id="62" name="TextBox 61">
            <a:extLst>
              <a:ext uri="{FF2B5EF4-FFF2-40B4-BE49-F238E27FC236}">
                <a16:creationId xmlns:a16="http://schemas.microsoft.com/office/drawing/2014/main" id="{C7A9498D-1970-4C3C-B288-A1CEFFD39B63}"/>
              </a:ext>
            </a:extLst>
          </p:cNvPr>
          <p:cNvSpPr txBox="1"/>
          <p:nvPr/>
        </p:nvSpPr>
        <p:spPr>
          <a:xfrm>
            <a:off x="7431294" y="2501660"/>
            <a:ext cx="876300" cy="307777"/>
          </a:xfrm>
          <a:prstGeom prst="rect">
            <a:avLst/>
          </a:prstGeom>
          <a:noFill/>
          <a:ln>
            <a:noFill/>
          </a:ln>
        </p:spPr>
        <p:txBody>
          <a:bodyPr wrap="square" rtlCol="0">
            <a:spAutoFit/>
          </a:bodyPr>
          <a:lstStyle/>
          <a:p>
            <a:pPr algn="ctr"/>
            <a:r>
              <a:rPr lang="en-US" sz="140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Location</a:t>
            </a:r>
            <a:endParaRPr lang="en-US" sz="1400" dirty="0">
              <a:latin typeface="Arial" panose="020B0604020202020204" pitchFamily="34" charset="0"/>
              <a:cs typeface="Arial" panose="020B0604020202020204" pitchFamily="34" charset="0"/>
            </a:endParaRPr>
          </a:p>
        </p:txBody>
      </p:sp>
      <p:cxnSp>
        <p:nvCxnSpPr>
          <p:cNvPr id="63" name="Straight Arrow Connector 62">
            <a:extLst>
              <a:ext uri="{FF2B5EF4-FFF2-40B4-BE49-F238E27FC236}">
                <a16:creationId xmlns:a16="http://schemas.microsoft.com/office/drawing/2014/main" id="{1D289899-20E8-4B7B-B35B-1C05BD299911}"/>
              </a:ext>
            </a:extLst>
          </p:cNvPr>
          <p:cNvCxnSpPr>
            <a:cxnSpLocks/>
            <a:endCxn id="64" idx="0"/>
          </p:cNvCxnSpPr>
          <p:nvPr/>
        </p:nvCxnSpPr>
        <p:spPr>
          <a:xfrm>
            <a:off x="10955878" y="2321930"/>
            <a:ext cx="0" cy="382555"/>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64" name="TextBox 63">
            <a:extLst>
              <a:ext uri="{FF2B5EF4-FFF2-40B4-BE49-F238E27FC236}">
                <a16:creationId xmlns:a16="http://schemas.microsoft.com/office/drawing/2014/main" id="{7DDB3F41-8972-4906-BB60-77E35691238F}"/>
              </a:ext>
            </a:extLst>
          </p:cNvPr>
          <p:cNvSpPr txBox="1"/>
          <p:nvPr/>
        </p:nvSpPr>
        <p:spPr>
          <a:xfrm>
            <a:off x="10429344" y="2704485"/>
            <a:ext cx="1053067" cy="523220"/>
          </a:xfrm>
          <a:prstGeom prst="rect">
            <a:avLst/>
          </a:prstGeom>
          <a:noFill/>
          <a:ln>
            <a:noFill/>
          </a:ln>
        </p:spPr>
        <p:txBody>
          <a:bodyPr wrap="square" rtlCol="0">
            <a:spAutoFit/>
          </a:bodyPr>
          <a:lstStyle/>
          <a:p>
            <a:pPr algn="ctr"/>
            <a:r>
              <a:rPr lang="en-US" sz="1400" dirty="0">
                <a:latin typeface="Arial" panose="020B0604020202020204" pitchFamily="34" charset="0"/>
                <a:cs typeface="Arial" panose="020B0604020202020204" pitchFamily="34" charset="0"/>
              </a:rPr>
              <a:t>Funding </a:t>
            </a:r>
          </a:p>
          <a:p>
            <a:pPr algn="ctr"/>
            <a:r>
              <a:rPr lang="en-US" sz="140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Source</a:t>
            </a:r>
            <a:endParaRPr lang="en-US" sz="1400" dirty="0">
              <a:latin typeface="Arial" panose="020B0604020202020204" pitchFamily="34" charset="0"/>
              <a:cs typeface="Arial" panose="020B0604020202020204" pitchFamily="34" charset="0"/>
            </a:endParaRPr>
          </a:p>
        </p:txBody>
      </p:sp>
      <p:cxnSp>
        <p:nvCxnSpPr>
          <p:cNvPr id="66" name="Straight Arrow Connector 65">
            <a:extLst>
              <a:ext uri="{FF2B5EF4-FFF2-40B4-BE49-F238E27FC236}">
                <a16:creationId xmlns:a16="http://schemas.microsoft.com/office/drawing/2014/main" id="{9BBD3187-6E14-453D-8751-B05BF540DE2D}"/>
              </a:ext>
            </a:extLst>
          </p:cNvPr>
          <p:cNvCxnSpPr>
            <a:cxnSpLocks/>
            <a:endCxn id="59" idx="0"/>
          </p:cNvCxnSpPr>
          <p:nvPr/>
        </p:nvCxnSpPr>
        <p:spPr>
          <a:xfrm>
            <a:off x="5595310" y="2312195"/>
            <a:ext cx="0" cy="173125"/>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67" name="Straight Arrow Connector 66">
            <a:extLst>
              <a:ext uri="{FF2B5EF4-FFF2-40B4-BE49-F238E27FC236}">
                <a16:creationId xmlns:a16="http://schemas.microsoft.com/office/drawing/2014/main" id="{B748ED84-E34A-4DAF-B22B-17E581F20785}"/>
              </a:ext>
            </a:extLst>
          </p:cNvPr>
          <p:cNvCxnSpPr>
            <a:cxnSpLocks/>
          </p:cNvCxnSpPr>
          <p:nvPr/>
        </p:nvCxnSpPr>
        <p:spPr>
          <a:xfrm>
            <a:off x="9826595" y="2321930"/>
            <a:ext cx="0" cy="254851"/>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68" name="Straight Arrow Connector 67">
            <a:extLst>
              <a:ext uri="{FF2B5EF4-FFF2-40B4-BE49-F238E27FC236}">
                <a16:creationId xmlns:a16="http://schemas.microsoft.com/office/drawing/2014/main" id="{389E3CC2-CBD5-4150-94D4-2F69A6AC980A}"/>
              </a:ext>
            </a:extLst>
          </p:cNvPr>
          <p:cNvCxnSpPr>
            <a:cxnSpLocks/>
          </p:cNvCxnSpPr>
          <p:nvPr/>
        </p:nvCxnSpPr>
        <p:spPr>
          <a:xfrm>
            <a:off x="7861743" y="2312195"/>
            <a:ext cx="0" cy="243420"/>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69" name="Straight Arrow Connector 68">
            <a:extLst>
              <a:ext uri="{FF2B5EF4-FFF2-40B4-BE49-F238E27FC236}">
                <a16:creationId xmlns:a16="http://schemas.microsoft.com/office/drawing/2014/main" id="{ECDE9CA1-DD36-4418-8D6B-87F21F3803FB}"/>
              </a:ext>
            </a:extLst>
          </p:cNvPr>
          <p:cNvCxnSpPr>
            <a:cxnSpLocks/>
            <a:endCxn id="58" idx="0"/>
          </p:cNvCxnSpPr>
          <p:nvPr/>
        </p:nvCxnSpPr>
        <p:spPr>
          <a:xfrm>
            <a:off x="1155183" y="2302461"/>
            <a:ext cx="0" cy="213992"/>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70" name="Straight Arrow Connector 69">
            <a:extLst>
              <a:ext uri="{FF2B5EF4-FFF2-40B4-BE49-F238E27FC236}">
                <a16:creationId xmlns:a16="http://schemas.microsoft.com/office/drawing/2014/main" id="{4ADA0F10-511D-477E-8A78-C33DF964A289}"/>
              </a:ext>
            </a:extLst>
          </p:cNvPr>
          <p:cNvCxnSpPr>
            <a:cxnSpLocks/>
            <a:endCxn id="60" idx="0"/>
          </p:cNvCxnSpPr>
          <p:nvPr/>
        </p:nvCxnSpPr>
        <p:spPr>
          <a:xfrm>
            <a:off x="2321585" y="2302461"/>
            <a:ext cx="0" cy="458641"/>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71" name="Straight Arrow Connector 70">
            <a:extLst>
              <a:ext uri="{FF2B5EF4-FFF2-40B4-BE49-F238E27FC236}">
                <a16:creationId xmlns:a16="http://schemas.microsoft.com/office/drawing/2014/main" id="{2CE92DFF-5C7E-4D98-B9A2-092CE432777C}"/>
              </a:ext>
            </a:extLst>
          </p:cNvPr>
          <p:cNvCxnSpPr>
            <a:cxnSpLocks/>
            <a:endCxn id="60" idx="2"/>
          </p:cNvCxnSpPr>
          <p:nvPr/>
        </p:nvCxnSpPr>
        <p:spPr>
          <a:xfrm flipV="1">
            <a:off x="1781373" y="3068879"/>
            <a:ext cx="540212" cy="784254"/>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72" name="Straight Arrow Connector 71">
            <a:extLst>
              <a:ext uri="{FF2B5EF4-FFF2-40B4-BE49-F238E27FC236}">
                <a16:creationId xmlns:a16="http://schemas.microsoft.com/office/drawing/2014/main" id="{7553BAED-A0C5-4463-B5E3-E736279A5E9A}"/>
              </a:ext>
            </a:extLst>
          </p:cNvPr>
          <p:cNvCxnSpPr>
            <a:cxnSpLocks/>
            <a:endCxn id="60" idx="2"/>
          </p:cNvCxnSpPr>
          <p:nvPr/>
        </p:nvCxnSpPr>
        <p:spPr>
          <a:xfrm flipV="1">
            <a:off x="2321585" y="3068879"/>
            <a:ext cx="0" cy="784254"/>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73" name="Straight Arrow Connector 72">
            <a:extLst>
              <a:ext uri="{FF2B5EF4-FFF2-40B4-BE49-F238E27FC236}">
                <a16:creationId xmlns:a16="http://schemas.microsoft.com/office/drawing/2014/main" id="{FC2019BE-5C30-42C1-B4B5-106C61F9C212}"/>
              </a:ext>
            </a:extLst>
          </p:cNvPr>
          <p:cNvCxnSpPr>
            <a:cxnSpLocks/>
            <a:endCxn id="41" idx="2"/>
          </p:cNvCxnSpPr>
          <p:nvPr/>
        </p:nvCxnSpPr>
        <p:spPr>
          <a:xfrm flipH="1" flipV="1">
            <a:off x="4613598" y="3087497"/>
            <a:ext cx="4144" cy="765636"/>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74" name="Straight Arrow Connector 73">
            <a:extLst>
              <a:ext uri="{FF2B5EF4-FFF2-40B4-BE49-F238E27FC236}">
                <a16:creationId xmlns:a16="http://schemas.microsoft.com/office/drawing/2014/main" id="{635B96B8-08BF-483F-96AD-DD9E9C139FBC}"/>
              </a:ext>
            </a:extLst>
          </p:cNvPr>
          <p:cNvCxnSpPr>
            <a:cxnSpLocks/>
            <a:endCxn id="59" idx="2"/>
          </p:cNvCxnSpPr>
          <p:nvPr/>
        </p:nvCxnSpPr>
        <p:spPr>
          <a:xfrm flipV="1">
            <a:off x="5595310" y="2793097"/>
            <a:ext cx="0" cy="1069770"/>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75" name="Straight Arrow Connector 74">
            <a:extLst>
              <a:ext uri="{FF2B5EF4-FFF2-40B4-BE49-F238E27FC236}">
                <a16:creationId xmlns:a16="http://schemas.microsoft.com/office/drawing/2014/main" id="{C6B8837C-6E3F-414C-BE16-53F5B58CEC15}"/>
              </a:ext>
            </a:extLst>
          </p:cNvPr>
          <p:cNvCxnSpPr>
            <a:cxnSpLocks/>
            <a:endCxn id="48" idx="2"/>
          </p:cNvCxnSpPr>
          <p:nvPr/>
        </p:nvCxnSpPr>
        <p:spPr>
          <a:xfrm flipV="1">
            <a:off x="6675473" y="3053686"/>
            <a:ext cx="0" cy="809181"/>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76" name="Straight Arrow Connector 75">
            <a:extLst>
              <a:ext uri="{FF2B5EF4-FFF2-40B4-BE49-F238E27FC236}">
                <a16:creationId xmlns:a16="http://schemas.microsoft.com/office/drawing/2014/main" id="{6DFE404E-4CF6-4C30-8BFA-7CC824A56C67}"/>
              </a:ext>
            </a:extLst>
          </p:cNvPr>
          <p:cNvCxnSpPr>
            <a:cxnSpLocks/>
          </p:cNvCxnSpPr>
          <p:nvPr/>
        </p:nvCxnSpPr>
        <p:spPr>
          <a:xfrm flipV="1">
            <a:off x="8836277" y="3262924"/>
            <a:ext cx="4274" cy="641834"/>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77" name="Straight Arrow Connector 76">
            <a:extLst>
              <a:ext uri="{FF2B5EF4-FFF2-40B4-BE49-F238E27FC236}">
                <a16:creationId xmlns:a16="http://schemas.microsoft.com/office/drawing/2014/main" id="{91C6B944-4B00-44BD-A4B2-18786BBAA470}"/>
              </a:ext>
            </a:extLst>
          </p:cNvPr>
          <p:cNvCxnSpPr>
            <a:cxnSpLocks/>
          </p:cNvCxnSpPr>
          <p:nvPr/>
        </p:nvCxnSpPr>
        <p:spPr>
          <a:xfrm flipV="1">
            <a:off x="9818119" y="2923098"/>
            <a:ext cx="11699" cy="981660"/>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78" name="Straight Arrow Connector 77">
            <a:extLst>
              <a:ext uri="{FF2B5EF4-FFF2-40B4-BE49-F238E27FC236}">
                <a16:creationId xmlns:a16="http://schemas.microsoft.com/office/drawing/2014/main" id="{9BB51252-5CF6-4280-8FF2-6ED3B414AFCF}"/>
              </a:ext>
            </a:extLst>
          </p:cNvPr>
          <p:cNvCxnSpPr>
            <a:cxnSpLocks/>
            <a:endCxn id="64" idx="2"/>
          </p:cNvCxnSpPr>
          <p:nvPr/>
        </p:nvCxnSpPr>
        <p:spPr>
          <a:xfrm flipV="1">
            <a:off x="10955877" y="3227705"/>
            <a:ext cx="1" cy="684996"/>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79" name="Straight Arrow Connector 78">
            <a:extLst>
              <a:ext uri="{FF2B5EF4-FFF2-40B4-BE49-F238E27FC236}">
                <a16:creationId xmlns:a16="http://schemas.microsoft.com/office/drawing/2014/main" id="{D7A5BC22-88B1-49CF-AE36-04E422AF6CEC}"/>
              </a:ext>
            </a:extLst>
          </p:cNvPr>
          <p:cNvCxnSpPr>
            <a:cxnSpLocks/>
            <a:endCxn id="58" idx="2"/>
          </p:cNvCxnSpPr>
          <p:nvPr/>
        </p:nvCxnSpPr>
        <p:spPr>
          <a:xfrm flipV="1">
            <a:off x="1155183" y="2824230"/>
            <a:ext cx="0" cy="1028903"/>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80" name="Straight Arrow Connector 79">
            <a:extLst>
              <a:ext uri="{FF2B5EF4-FFF2-40B4-BE49-F238E27FC236}">
                <a16:creationId xmlns:a16="http://schemas.microsoft.com/office/drawing/2014/main" id="{6C50EAD1-3E3A-427E-89C1-D52D1EE8CB57}"/>
              </a:ext>
            </a:extLst>
          </p:cNvPr>
          <p:cNvCxnSpPr>
            <a:cxnSpLocks/>
            <a:endCxn id="38" idx="2"/>
          </p:cNvCxnSpPr>
          <p:nvPr/>
        </p:nvCxnSpPr>
        <p:spPr>
          <a:xfrm flipH="1" flipV="1">
            <a:off x="3632302" y="2837620"/>
            <a:ext cx="450241" cy="1025247"/>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81" name="Straight Arrow Connector 80">
            <a:extLst>
              <a:ext uri="{FF2B5EF4-FFF2-40B4-BE49-F238E27FC236}">
                <a16:creationId xmlns:a16="http://schemas.microsoft.com/office/drawing/2014/main" id="{687D0AA0-6B53-42F3-8D8F-1BBA0BD5844D}"/>
              </a:ext>
            </a:extLst>
          </p:cNvPr>
          <p:cNvCxnSpPr>
            <a:cxnSpLocks/>
            <a:endCxn id="38" idx="0"/>
          </p:cNvCxnSpPr>
          <p:nvPr/>
        </p:nvCxnSpPr>
        <p:spPr>
          <a:xfrm>
            <a:off x="3632302" y="2302461"/>
            <a:ext cx="0" cy="227382"/>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82" name="TextBox 81">
            <a:extLst>
              <a:ext uri="{FF2B5EF4-FFF2-40B4-BE49-F238E27FC236}">
                <a16:creationId xmlns:a16="http://schemas.microsoft.com/office/drawing/2014/main" id="{71CB3715-F52C-4F05-95C7-73169F27C1C1}"/>
              </a:ext>
            </a:extLst>
          </p:cNvPr>
          <p:cNvSpPr txBox="1"/>
          <p:nvPr/>
        </p:nvSpPr>
        <p:spPr>
          <a:xfrm>
            <a:off x="295275" y="142875"/>
            <a:ext cx="8794536" cy="738664"/>
          </a:xfrm>
          <a:prstGeom prst="rect">
            <a:avLst/>
          </a:prstGeom>
          <a:noFill/>
        </p:spPr>
        <p:txBody>
          <a:bodyPr wrap="square" rtlCol="0">
            <a:spAutoFit/>
          </a:bodyPr>
          <a:lstStyle/>
          <a:p>
            <a:r>
              <a:rPr lang="en-US" sz="4200" dirty="0">
                <a:latin typeface="Arial" panose="020B0604020202020204" pitchFamily="34" charset="0"/>
                <a:cs typeface="Arial" panose="020B0604020202020204" pitchFamily="34" charset="0"/>
              </a:rPr>
              <a:t>Sample COA String and Mapping</a:t>
            </a:r>
          </a:p>
        </p:txBody>
      </p:sp>
      <p:sp>
        <p:nvSpPr>
          <p:cNvPr id="50" name="TextBox 49">
            <a:extLst>
              <a:ext uri="{FF2B5EF4-FFF2-40B4-BE49-F238E27FC236}">
                <a16:creationId xmlns:a16="http://schemas.microsoft.com/office/drawing/2014/main" id="{38AC7E83-9000-4468-8933-193642F06F71}"/>
              </a:ext>
            </a:extLst>
          </p:cNvPr>
          <p:cNvSpPr txBox="1"/>
          <p:nvPr/>
        </p:nvSpPr>
        <p:spPr>
          <a:xfrm>
            <a:off x="312124" y="5840735"/>
            <a:ext cx="1764326" cy="246221"/>
          </a:xfrm>
          <a:prstGeom prst="rect">
            <a:avLst/>
          </a:prstGeom>
          <a:noFill/>
        </p:spPr>
        <p:txBody>
          <a:bodyPr wrap="square" rtlCol="0">
            <a:spAutoFit/>
          </a:bodyPr>
          <a:lstStyle/>
          <a:p>
            <a:pPr algn="ctr"/>
            <a:r>
              <a:rPr lang="en-US" sz="1000" dirty="0">
                <a:ln w="0"/>
                <a:solidFill>
                  <a:srgbClr val="FFC00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Text</a:t>
            </a:r>
            <a:r>
              <a:rPr lang="en-US" sz="100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 </a:t>
            </a:r>
            <a:r>
              <a:rPr lang="en-US" sz="1000" dirty="0">
                <a:latin typeface="Arial" panose="020B0604020202020204" pitchFamily="34" charset="0"/>
                <a:cs typeface="Arial" panose="020B0604020202020204" pitchFamily="34" charset="0"/>
              </a:rPr>
              <a:t>required field</a:t>
            </a:r>
            <a:endParaRPr lang="en-US" sz="100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endParaRPr>
          </a:p>
        </p:txBody>
      </p:sp>
      <p:sp>
        <p:nvSpPr>
          <p:cNvPr id="51" name="TextBox 50">
            <a:extLst>
              <a:ext uri="{FF2B5EF4-FFF2-40B4-BE49-F238E27FC236}">
                <a16:creationId xmlns:a16="http://schemas.microsoft.com/office/drawing/2014/main" id="{B6ED67E1-8F0F-4BE5-9B96-006C0841C39E}"/>
              </a:ext>
            </a:extLst>
          </p:cNvPr>
          <p:cNvSpPr txBox="1"/>
          <p:nvPr/>
        </p:nvSpPr>
        <p:spPr>
          <a:xfrm>
            <a:off x="488356" y="3901111"/>
            <a:ext cx="406649" cy="307777"/>
          </a:xfrm>
          <a:prstGeom prst="rect">
            <a:avLst/>
          </a:prstGeom>
          <a:noFill/>
        </p:spPr>
        <p:txBody>
          <a:bodyPr wrap="square" rtlCol="0">
            <a:spAutoFit/>
          </a:bodyPr>
          <a:lstStyle/>
          <a:p>
            <a:r>
              <a:rPr lang="en-US" sz="1400" dirty="0">
                <a:latin typeface="Arial" panose="020B0604020202020204" pitchFamily="34" charset="0"/>
                <a:cs typeface="Arial" panose="020B0604020202020204" pitchFamily="34" charset="0"/>
              </a:rPr>
              <a:t>*</a:t>
            </a:r>
          </a:p>
        </p:txBody>
      </p:sp>
      <p:sp>
        <p:nvSpPr>
          <p:cNvPr id="52" name="TextBox 51">
            <a:extLst>
              <a:ext uri="{FF2B5EF4-FFF2-40B4-BE49-F238E27FC236}">
                <a16:creationId xmlns:a16="http://schemas.microsoft.com/office/drawing/2014/main" id="{E77D546A-318A-46DE-9569-2DB7EFAA87F7}"/>
              </a:ext>
            </a:extLst>
          </p:cNvPr>
          <p:cNvSpPr txBox="1"/>
          <p:nvPr/>
        </p:nvSpPr>
        <p:spPr>
          <a:xfrm>
            <a:off x="514768" y="6043813"/>
            <a:ext cx="5173109" cy="307777"/>
          </a:xfrm>
          <a:prstGeom prst="rect">
            <a:avLst/>
          </a:prstGeom>
          <a:noFill/>
        </p:spPr>
        <p:txBody>
          <a:bodyPr wrap="square" rtlCol="0">
            <a:spAutoFit/>
          </a:bodyPr>
          <a:lstStyle/>
          <a:p>
            <a:r>
              <a:rPr lang="en-US" sz="1400" dirty="0">
                <a:latin typeface="Arial" panose="020B0604020202020204" pitchFamily="34" charset="0"/>
                <a:cs typeface="Arial" panose="020B0604020202020204" pitchFamily="34" charset="0"/>
              </a:rPr>
              <a:t>*</a:t>
            </a:r>
            <a:r>
              <a:rPr lang="en-US" sz="1000" dirty="0">
                <a:latin typeface="Arial" panose="020B0604020202020204" pitchFamily="34" charset="0"/>
                <a:cs typeface="Arial" panose="020B0604020202020204" pitchFamily="34" charset="0"/>
              </a:rPr>
              <a:t>Department of Labor current STARS data and current Cost Accounting System data</a:t>
            </a:r>
          </a:p>
        </p:txBody>
      </p:sp>
      <p:pic>
        <p:nvPicPr>
          <p:cNvPr id="5" name="Picture 4">
            <a:extLst>
              <a:ext uri="{FF2B5EF4-FFF2-40B4-BE49-F238E27FC236}">
                <a16:creationId xmlns:a16="http://schemas.microsoft.com/office/drawing/2014/main" id="{6848E49E-96C4-446B-BDEC-B7755F87EF11}"/>
              </a:ext>
            </a:extLst>
          </p:cNvPr>
          <p:cNvPicPr>
            <a:picLocks noChangeAspect="1"/>
          </p:cNvPicPr>
          <p:nvPr/>
        </p:nvPicPr>
        <p:blipFill>
          <a:blip r:embed="rId6"/>
          <a:stretch>
            <a:fillRect/>
          </a:stretch>
        </p:blipFill>
        <p:spPr>
          <a:xfrm>
            <a:off x="737576" y="3904294"/>
            <a:ext cx="10620375" cy="476250"/>
          </a:xfrm>
          <a:prstGeom prst="rect">
            <a:avLst/>
          </a:prstGeom>
        </p:spPr>
      </p:pic>
      <p:cxnSp>
        <p:nvCxnSpPr>
          <p:cNvPr id="83" name="Straight Arrow Connector 82">
            <a:extLst>
              <a:ext uri="{FF2B5EF4-FFF2-40B4-BE49-F238E27FC236}">
                <a16:creationId xmlns:a16="http://schemas.microsoft.com/office/drawing/2014/main" id="{5A390AED-2E26-4889-B714-3A64C17B4679}"/>
              </a:ext>
            </a:extLst>
          </p:cNvPr>
          <p:cNvCxnSpPr>
            <a:cxnSpLocks/>
            <a:endCxn id="62" idx="2"/>
          </p:cNvCxnSpPr>
          <p:nvPr/>
        </p:nvCxnSpPr>
        <p:spPr>
          <a:xfrm flipV="1">
            <a:off x="7867961" y="2809437"/>
            <a:ext cx="1483" cy="1048557"/>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10381B70-8B20-4AD8-9D7B-37BAB3C11FB5}"/>
              </a:ext>
            </a:extLst>
          </p:cNvPr>
          <p:cNvCxnSpPr>
            <a:cxnSpLocks/>
          </p:cNvCxnSpPr>
          <p:nvPr/>
        </p:nvCxnSpPr>
        <p:spPr>
          <a:xfrm flipV="1">
            <a:off x="2406639" y="4213225"/>
            <a:ext cx="0" cy="413868"/>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42A7B4B2-CF7D-40A1-959B-6415DA7AFFCE}"/>
              </a:ext>
            </a:extLst>
          </p:cNvPr>
          <p:cNvCxnSpPr>
            <a:cxnSpLocks/>
          </p:cNvCxnSpPr>
          <p:nvPr/>
        </p:nvCxnSpPr>
        <p:spPr>
          <a:xfrm flipV="1">
            <a:off x="4112547" y="4213225"/>
            <a:ext cx="0" cy="421616"/>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1465A0BD-9606-4FDE-836E-50D128C1F50E}"/>
              </a:ext>
            </a:extLst>
          </p:cNvPr>
          <p:cNvCxnSpPr>
            <a:cxnSpLocks/>
          </p:cNvCxnSpPr>
          <p:nvPr/>
        </p:nvCxnSpPr>
        <p:spPr>
          <a:xfrm flipV="1">
            <a:off x="6859666" y="4213225"/>
            <a:ext cx="0" cy="393017"/>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a:extLst>
              <a:ext uri="{FF2B5EF4-FFF2-40B4-BE49-F238E27FC236}">
                <a16:creationId xmlns:a16="http://schemas.microsoft.com/office/drawing/2014/main" id="{FDB6D10B-AD04-418D-86A7-3A1FCD9CD426}"/>
              </a:ext>
            </a:extLst>
          </p:cNvPr>
          <p:cNvCxnSpPr>
            <a:cxnSpLocks/>
          </p:cNvCxnSpPr>
          <p:nvPr/>
        </p:nvCxnSpPr>
        <p:spPr>
          <a:xfrm flipV="1">
            <a:off x="10886793" y="4213225"/>
            <a:ext cx="0" cy="405085"/>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2" name="Slide Number Placeholder 1">
            <a:extLst>
              <a:ext uri="{FF2B5EF4-FFF2-40B4-BE49-F238E27FC236}">
                <a16:creationId xmlns:a16="http://schemas.microsoft.com/office/drawing/2014/main" id="{62602D8D-6FA8-473C-A246-CAC26D9B9B42}"/>
              </a:ext>
            </a:extLst>
          </p:cNvPr>
          <p:cNvSpPr>
            <a:spLocks noGrp="1"/>
          </p:cNvSpPr>
          <p:nvPr>
            <p:ph type="sldNum" sz="quarter" idx="16"/>
          </p:nvPr>
        </p:nvSpPr>
        <p:spPr/>
        <p:txBody>
          <a:bodyPr/>
          <a:lstStyle/>
          <a:p>
            <a:fld id="{DE393ED9-3FAE-4C9F-B5CF-D8F31E5991EB}" type="slidenum">
              <a:rPr lang="en-US" smtClean="0"/>
              <a:pPr/>
              <a:t>32</a:t>
            </a:fld>
            <a:endParaRPr lang="en-US" dirty="0"/>
          </a:p>
        </p:txBody>
      </p:sp>
    </p:spTree>
    <p:extLst>
      <p:ext uri="{BB962C8B-B14F-4D97-AF65-F5344CB8AC3E}">
        <p14:creationId xmlns:p14="http://schemas.microsoft.com/office/powerpoint/2010/main" val="3678649457"/>
      </p:ext>
    </p:extLst>
  </p:cSld>
  <p:clrMapOvr>
    <a:masterClrMapping/>
  </p:clrMapOvr>
  <p:transition>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797E008A-022C-4E8E-B3DD-3D11BADFF5AF}"/>
              </a:ext>
            </a:extLst>
          </p:cNvPr>
          <p:cNvSpPr txBox="1"/>
          <p:nvPr/>
        </p:nvSpPr>
        <p:spPr>
          <a:xfrm>
            <a:off x="-17171" y="1473457"/>
            <a:ext cx="3246636" cy="461665"/>
          </a:xfrm>
          <a:prstGeom prst="rect">
            <a:avLst/>
          </a:prstGeom>
          <a:noFill/>
        </p:spPr>
        <p:txBody>
          <a:bodyPr wrap="square" rtlCol="0">
            <a:spAutoFit/>
          </a:bodyPr>
          <a:lstStyle/>
          <a:p>
            <a:pPr algn="ctr"/>
            <a:r>
              <a:rPr lang="en-US" sz="2400" b="1" dirty="0">
                <a:solidFill>
                  <a:srgbClr val="002060"/>
                </a:solidFill>
                <a:latin typeface="Arial" panose="020B0604020202020204" pitchFamily="34" charset="0"/>
                <a:cs typeface="Arial" panose="020B0604020202020204" pitchFamily="34" charset="0"/>
              </a:rPr>
              <a:t>Dept. of H&amp;W</a:t>
            </a:r>
          </a:p>
        </p:txBody>
      </p:sp>
      <p:sp>
        <p:nvSpPr>
          <p:cNvPr id="90" name="TextBox 89">
            <a:extLst>
              <a:ext uri="{FF2B5EF4-FFF2-40B4-BE49-F238E27FC236}">
                <a16:creationId xmlns:a16="http://schemas.microsoft.com/office/drawing/2014/main" id="{DEA1310A-3F6D-4CCA-A2C9-058DCBE45FE3}"/>
              </a:ext>
            </a:extLst>
          </p:cNvPr>
          <p:cNvSpPr txBox="1"/>
          <p:nvPr/>
        </p:nvSpPr>
        <p:spPr>
          <a:xfrm>
            <a:off x="907187" y="2120762"/>
            <a:ext cx="10594701" cy="338554"/>
          </a:xfrm>
          <a:prstGeom prst="rect">
            <a:avLst/>
          </a:prstGeom>
          <a:noFill/>
        </p:spPr>
        <p:txBody>
          <a:bodyPr wrap="square" rtlCol="0">
            <a:spAutoFit/>
          </a:bodyPr>
          <a:lstStyle/>
          <a:p>
            <a:r>
              <a:rPr lang="en-US" sz="1600" dirty="0">
                <a:latin typeface="Arial" panose="020B0604020202020204" pitchFamily="34" charset="0"/>
                <a:cs typeface="Arial" panose="020B0604020202020204" pitchFamily="34" charset="0"/>
              </a:rPr>
              <a:t>270      270500101          1029         22003      27020100      511001     270Burley   270OpPre2020   HWBB    TANF</a:t>
            </a:r>
          </a:p>
        </p:txBody>
      </p:sp>
      <p:cxnSp>
        <p:nvCxnSpPr>
          <p:cNvPr id="91" name="Straight Arrow Connector 90">
            <a:extLst>
              <a:ext uri="{FF2B5EF4-FFF2-40B4-BE49-F238E27FC236}">
                <a16:creationId xmlns:a16="http://schemas.microsoft.com/office/drawing/2014/main" id="{A5BD9047-A8A0-4A02-B785-91F8C4060E00}"/>
              </a:ext>
            </a:extLst>
          </p:cNvPr>
          <p:cNvCxnSpPr>
            <a:cxnSpLocks/>
            <a:endCxn id="92" idx="2"/>
          </p:cNvCxnSpPr>
          <p:nvPr/>
        </p:nvCxnSpPr>
        <p:spPr>
          <a:xfrm flipV="1">
            <a:off x="3220556" y="3080435"/>
            <a:ext cx="378036" cy="908834"/>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92" name="TextBox 91">
            <a:extLst>
              <a:ext uri="{FF2B5EF4-FFF2-40B4-BE49-F238E27FC236}">
                <a16:creationId xmlns:a16="http://schemas.microsoft.com/office/drawing/2014/main" id="{02AE1A23-C31B-4B22-8A83-60F734E67549}"/>
              </a:ext>
            </a:extLst>
          </p:cNvPr>
          <p:cNvSpPr txBox="1"/>
          <p:nvPr/>
        </p:nvSpPr>
        <p:spPr>
          <a:xfrm>
            <a:off x="3174620" y="2772658"/>
            <a:ext cx="847944" cy="307777"/>
          </a:xfrm>
          <a:prstGeom prst="rect">
            <a:avLst/>
          </a:prstGeom>
          <a:noFill/>
          <a:ln>
            <a:noFill/>
          </a:ln>
        </p:spPr>
        <p:txBody>
          <a:bodyPr wrap="square" rtlCol="0">
            <a:spAutoFit/>
          </a:bodyPr>
          <a:lstStyle/>
          <a:p>
            <a:pPr algn="ctr"/>
            <a:r>
              <a:rPr lang="en-US" sz="1400" dirty="0">
                <a:ln w="0"/>
                <a:solidFill>
                  <a:srgbClr val="FFC00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Org Unit</a:t>
            </a:r>
          </a:p>
        </p:txBody>
      </p:sp>
      <p:cxnSp>
        <p:nvCxnSpPr>
          <p:cNvPr id="93" name="Straight Arrow Connector 92">
            <a:extLst>
              <a:ext uri="{FF2B5EF4-FFF2-40B4-BE49-F238E27FC236}">
                <a16:creationId xmlns:a16="http://schemas.microsoft.com/office/drawing/2014/main" id="{8C8BA468-1FDF-4B01-AA49-27310A553143}"/>
              </a:ext>
            </a:extLst>
          </p:cNvPr>
          <p:cNvCxnSpPr>
            <a:cxnSpLocks/>
            <a:endCxn id="94" idx="0"/>
          </p:cNvCxnSpPr>
          <p:nvPr/>
        </p:nvCxnSpPr>
        <p:spPr>
          <a:xfrm>
            <a:off x="4625933" y="2510339"/>
            <a:ext cx="0" cy="550264"/>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94" name="TextBox 93">
            <a:extLst>
              <a:ext uri="{FF2B5EF4-FFF2-40B4-BE49-F238E27FC236}">
                <a16:creationId xmlns:a16="http://schemas.microsoft.com/office/drawing/2014/main" id="{59547264-3740-45EC-859D-2207413FCB8A}"/>
              </a:ext>
            </a:extLst>
          </p:cNvPr>
          <p:cNvSpPr txBox="1"/>
          <p:nvPr/>
        </p:nvSpPr>
        <p:spPr>
          <a:xfrm>
            <a:off x="4274746" y="3060603"/>
            <a:ext cx="702374" cy="307777"/>
          </a:xfrm>
          <a:prstGeom prst="rect">
            <a:avLst/>
          </a:prstGeom>
          <a:noFill/>
        </p:spPr>
        <p:txBody>
          <a:bodyPr wrap="square" rtlCol="0">
            <a:spAutoFit/>
          </a:bodyPr>
          <a:lstStyle/>
          <a:p>
            <a:pPr algn="ctr"/>
            <a:r>
              <a:rPr lang="en-US" sz="1400" dirty="0">
                <a:ln w="0"/>
                <a:solidFill>
                  <a:srgbClr val="FFC00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Fund</a:t>
            </a:r>
          </a:p>
        </p:txBody>
      </p:sp>
      <p:cxnSp>
        <p:nvCxnSpPr>
          <p:cNvPr id="95" name="Straight Arrow Connector 94">
            <a:extLst>
              <a:ext uri="{FF2B5EF4-FFF2-40B4-BE49-F238E27FC236}">
                <a16:creationId xmlns:a16="http://schemas.microsoft.com/office/drawing/2014/main" id="{ED35D0BD-D444-4F64-BA63-32E143F45E19}"/>
              </a:ext>
            </a:extLst>
          </p:cNvPr>
          <p:cNvCxnSpPr>
            <a:cxnSpLocks/>
            <a:endCxn id="96" idx="0"/>
          </p:cNvCxnSpPr>
          <p:nvPr/>
        </p:nvCxnSpPr>
        <p:spPr>
          <a:xfrm>
            <a:off x="6710214" y="2503537"/>
            <a:ext cx="0" cy="557066"/>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96" name="TextBox 95">
            <a:extLst>
              <a:ext uri="{FF2B5EF4-FFF2-40B4-BE49-F238E27FC236}">
                <a16:creationId xmlns:a16="http://schemas.microsoft.com/office/drawing/2014/main" id="{7AECA2F7-F3BE-4ACD-A6FB-67E78F88DC74}"/>
              </a:ext>
            </a:extLst>
          </p:cNvPr>
          <p:cNvSpPr txBox="1"/>
          <p:nvPr/>
        </p:nvSpPr>
        <p:spPr>
          <a:xfrm>
            <a:off x="6226216" y="3060603"/>
            <a:ext cx="967996" cy="307777"/>
          </a:xfrm>
          <a:prstGeom prst="rect">
            <a:avLst/>
          </a:prstGeom>
          <a:noFill/>
        </p:spPr>
        <p:txBody>
          <a:bodyPr wrap="square" rtlCol="0">
            <a:spAutoFit/>
          </a:bodyPr>
          <a:lstStyle/>
          <a:p>
            <a:pPr algn="ctr"/>
            <a:r>
              <a:rPr lang="en-US" sz="1400" dirty="0">
                <a:ln w="0"/>
                <a:solidFill>
                  <a:srgbClr val="FFC00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Account</a:t>
            </a:r>
          </a:p>
        </p:txBody>
      </p:sp>
      <p:cxnSp>
        <p:nvCxnSpPr>
          <p:cNvPr id="97" name="Straight Arrow Connector 96">
            <a:extLst>
              <a:ext uri="{FF2B5EF4-FFF2-40B4-BE49-F238E27FC236}">
                <a16:creationId xmlns:a16="http://schemas.microsoft.com/office/drawing/2014/main" id="{E7C78FA8-7503-4E17-B879-3CDD3B40FAC6}"/>
              </a:ext>
            </a:extLst>
          </p:cNvPr>
          <p:cNvCxnSpPr>
            <a:cxnSpLocks/>
            <a:endCxn id="98" idx="0"/>
          </p:cNvCxnSpPr>
          <p:nvPr/>
        </p:nvCxnSpPr>
        <p:spPr>
          <a:xfrm>
            <a:off x="8850871" y="2510339"/>
            <a:ext cx="0" cy="531468"/>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98" name="TextBox 97">
            <a:extLst>
              <a:ext uri="{FF2B5EF4-FFF2-40B4-BE49-F238E27FC236}">
                <a16:creationId xmlns:a16="http://schemas.microsoft.com/office/drawing/2014/main" id="{58BC0B23-5235-4336-99FF-8F22EA5A0E99}"/>
              </a:ext>
            </a:extLst>
          </p:cNvPr>
          <p:cNvSpPr txBox="1"/>
          <p:nvPr/>
        </p:nvSpPr>
        <p:spPr>
          <a:xfrm>
            <a:off x="8261561" y="3041807"/>
            <a:ext cx="1178619" cy="523220"/>
          </a:xfrm>
          <a:prstGeom prst="rect">
            <a:avLst/>
          </a:prstGeom>
          <a:noFill/>
          <a:ln>
            <a:noFill/>
          </a:ln>
        </p:spPr>
        <p:txBody>
          <a:bodyPr wrap="square" rtlCol="0">
            <a:spAutoFit/>
          </a:bodyPr>
          <a:lstStyle/>
          <a:p>
            <a:pPr algn="ctr"/>
            <a:r>
              <a:rPr lang="en-US" sz="140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Additional</a:t>
            </a:r>
            <a:r>
              <a:rPr lang="en-US" sz="1400" dirty="0">
                <a:latin typeface="Arial" panose="020B0604020202020204" pitchFamily="34" charset="0"/>
                <a:cs typeface="Arial" panose="020B0604020202020204" pitchFamily="34" charset="0"/>
              </a:rPr>
              <a:t> Reporting</a:t>
            </a:r>
          </a:p>
        </p:txBody>
      </p:sp>
      <p:sp>
        <p:nvSpPr>
          <p:cNvPr id="99" name="TextBox 98">
            <a:extLst>
              <a:ext uri="{FF2B5EF4-FFF2-40B4-BE49-F238E27FC236}">
                <a16:creationId xmlns:a16="http://schemas.microsoft.com/office/drawing/2014/main" id="{42613844-7CDF-46E7-886F-B39EEB370488}"/>
              </a:ext>
            </a:extLst>
          </p:cNvPr>
          <p:cNvSpPr txBox="1"/>
          <p:nvPr/>
        </p:nvSpPr>
        <p:spPr>
          <a:xfrm>
            <a:off x="678315" y="2690067"/>
            <a:ext cx="846955" cy="307777"/>
          </a:xfrm>
          <a:prstGeom prst="rect">
            <a:avLst/>
          </a:prstGeom>
          <a:noFill/>
        </p:spPr>
        <p:txBody>
          <a:bodyPr wrap="square" rtlCol="0">
            <a:spAutoFit/>
          </a:bodyPr>
          <a:lstStyle/>
          <a:p>
            <a:pPr algn="ctr"/>
            <a:r>
              <a:rPr lang="en-US" sz="1400" dirty="0">
                <a:ln w="0"/>
                <a:solidFill>
                  <a:srgbClr val="FFC00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Agency</a:t>
            </a:r>
          </a:p>
        </p:txBody>
      </p:sp>
      <p:sp>
        <p:nvSpPr>
          <p:cNvPr id="100" name="TextBox 99">
            <a:extLst>
              <a:ext uri="{FF2B5EF4-FFF2-40B4-BE49-F238E27FC236}">
                <a16:creationId xmlns:a16="http://schemas.microsoft.com/office/drawing/2014/main" id="{E383191D-356D-4142-B4DD-82A49EAF66D2}"/>
              </a:ext>
            </a:extLst>
          </p:cNvPr>
          <p:cNvSpPr txBox="1"/>
          <p:nvPr/>
        </p:nvSpPr>
        <p:spPr>
          <a:xfrm>
            <a:off x="5136416" y="2676461"/>
            <a:ext cx="900482" cy="307777"/>
          </a:xfrm>
          <a:prstGeom prst="rect">
            <a:avLst/>
          </a:prstGeom>
          <a:noFill/>
          <a:ln>
            <a:noFill/>
          </a:ln>
        </p:spPr>
        <p:txBody>
          <a:bodyPr wrap="square" rtlCol="0">
            <a:spAutoFit/>
          </a:bodyPr>
          <a:lstStyle/>
          <a:p>
            <a:pPr algn="ctr"/>
            <a:r>
              <a:rPr lang="en-US" sz="140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Program</a:t>
            </a:r>
          </a:p>
        </p:txBody>
      </p:sp>
      <p:sp>
        <p:nvSpPr>
          <p:cNvPr id="101" name="TextBox 100">
            <a:extLst>
              <a:ext uri="{FF2B5EF4-FFF2-40B4-BE49-F238E27FC236}">
                <a16:creationId xmlns:a16="http://schemas.microsoft.com/office/drawing/2014/main" id="{3460C70B-F67F-48BE-B0D5-BA1382CE5AD7}"/>
              </a:ext>
            </a:extLst>
          </p:cNvPr>
          <p:cNvSpPr txBox="1"/>
          <p:nvPr/>
        </p:nvSpPr>
        <p:spPr>
          <a:xfrm>
            <a:off x="1832505" y="3041807"/>
            <a:ext cx="838166" cy="307777"/>
          </a:xfrm>
          <a:prstGeom prst="rect">
            <a:avLst/>
          </a:prstGeom>
          <a:noFill/>
          <a:ln>
            <a:noFill/>
          </a:ln>
        </p:spPr>
        <p:txBody>
          <a:bodyPr wrap="square" rtlCol="0">
            <a:spAutoFit/>
          </a:bodyPr>
          <a:lstStyle/>
          <a:p>
            <a:pPr algn="ctr"/>
            <a:r>
              <a:rPr lang="en-US" sz="140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Project</a:t>
            </a:r>
          </a:p>
        </p:txBody>
      </p:sp>
      <p:sp>
        <p:nvSpPr>
          <p:cNvPr id="102" name="TextBox 101">
            <a:extLst>
              <a:ext uri="{FF2B5EF4-FFF2-40B4-BE49-F238E27FC236}">
                <a16:creationId xmlns:a16="http://schemas.microsoft.com/office/drawing/2014/main" id="{3ADA67F6-E746-4BBE-B7D2-17BE9773605E}"/>
              </a:ext>
            </a:extLst>
          </p:cNvPr>
          <p:cNvSpPr txBox="1"/>
          <p:nvPr/>
        </p:nvSpPr>
        <p:spPr>
          <a:xfrm>
            <a:off x="9631429" y="2772658"/>
            <a:ext cx="1298846" cy="307777"/>
          </a:xfrm>
          <a:prstGeom prst="rect">
            <a:avLst/>
          </a:prstGeom>
          <a:noFill/>
          <a:ln>
            <a:noFill/>
          </a:ln>
        </p:spPr>
        <p:txBody>
          <a:bodyPr wrap="square" rtlCol="0">
            <a:spAutoFit/>
          </a:bodyPr>
          <a:lstStyle/>
          <a:p>
            <a:pPr algn="ctr"/>
            <a:r>
              <a:rPr lang="en-US" sz="1400" dirty="0">
                <a:ln w="0"/>
                <a:solidFill>
                  <a:srgbClr val="FFC00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Appropriation</a:t>
            </a:r>
          </a:p>
        </p:txBody>
      </p:sp>
      <p:sp>
        <p:nvSpPr>
          <p:cNvPr id="103" name="TextBox 102">
            <a:extLst>
              <a:ext uri="{FF2B5EF4-FFF2-40B4-BE49-F238E27FC236}">
                <a16:creationId xmlns:a16="http://schemas.microsoft.com/office/drawing/2014/main" id="{FF1F75ED-174D-459A-B6E9-AECE28038A00}"/>
              </a:ext>
            </a:extLst>
          </p:cNvPr>
          <p:cNvSpPr txBox="1"/>
          <p:nvPr/>
        </p:nvSpPr>
        <p:spPr>
          <a:xfrm>
            <a:off x="7381708" y="2745314"/>
            <a:ext cx="876300" cy="307777"/>
          </a:xfrm>
          <a:prstGeom prst="rect">
            <a:avLst/>
          </a:prstGeom>
          <a:noFill/>
          <a:ln>
            <a:noFill/>
          </a:ln>
        </p:spPr>
        <p:txBody>
          <a:bodyPr wrap="square" rtlCol="0">
            <a:spAutoFit/>
          </a:bodyPr>
          <a:lstStyle/>
          <a:p>
            <a:pPr algn="ctr"/>
            <a:r>
              <a:rPr lang="en-US" sz="140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Location</a:t>
            </a:r>
            <a:endParaRPr lang="en-US" sz="1400" dirty="0">
              <a:latin typeface="Arial" panose="020B0604020202020204" pitchFamily="34" charset="0"/>
              <a:cs typeface="Arial" panose="020B0604020202020204" pitchFamily="34" charset="0"/>
            </a:endParaRPr>
          </a:p>
        </p:txBody>
      </p:sp>
      <p:cxnSp>
        <p:nvCxnSpPr>
          <p:cNvPr id="104" name="Straight Arrow Connector 103">
            <a:extLst>
              <a:ext uri="{FF2B5EF4-FFF2-40B4-BE49-F238E27FC236}">
                <a16:creationId xmlns:a16="http://schemas.microsoft.com/office/drawing/2014/main" id="{AAA00E7B-6D82-40F1-BD34-2BA058036E19}"/>
              </a:ext>
            </a:extLst>
          </p:cNvPr>
          <p:cNvCxnSpPr>
            <a:cxnSpLocks/>
            <a:endCxn id="105" idx="0"/>
          </p:cNvCxnSpPr>
          <p:nvPr/>
        </p:nvCxnSpPr>
        <p:spPr>
          <a:xfrm>
            <a:off x="11062713" y="2511157"/>
            <a:ext cx="0" cy="569278"/>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105" name="TextBox 104">
            <a:extLst>
              <a:ext uri="{FF2B5EF4-FFF2-40B4-BE49-F238E27FC236}">
                <a16:creationId xmlns:a16="http://schemas.microsoft.com/office/drawing/2014/main" id="{E59EC8C4-5284-469D-8F9B-33CAD9841181}"/>
              </a:ext>
            </a:extLst>
          </p:cNvPr>
          <p:cNvSpPr txBox="1"/>
          <p:nvPr/>
        </p:nvSpPr>
        <p:spPr>
          <a:xfrm>
            <a:off x="10536179" y="3080435"/>
            <a:ext cx="1053067" cy="523220"/>
          </a:xfrm>
          <a:prstGeom prst="rect">
            <a:avLst/>
          </a:prstGeom>
          <a:noFill/>
          <a:ln>
            <a:noFill/>
          </a:ln>
        </p:spPr>
        <p:txBody>
          <a:bodyPr wrap="square" rtlCol="0">
            <a:spAutoFit/>
          </a:bodyPr>
          <a:lstStyle/>
          <a:p>
            <a:pPr algn="ctr"/>
            <a:r>
              <a:rPr lang="en-US" sz="1400" dirty="0">
                <a:latin typeface="Arial" panose="020B0604020202020204" pitchFamily="34" charset="0"/>
                <a:cs typeface="Arial" panose="020B0604020202020204" pitchFamily="34" charset="0"/>
              </a:rPr>
              <a:t>Funding </a:t>
            </a:r>
          </a:p>
          <a:p>
            <a:pPr algn="ctr"/>
            <a:r>
              <a:rPr lang="en-US" sz="140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Source</a:t>
            </a:r>
            <a:endParaRPr lang="en-US" sz="1400" dirty="0">
              <a:latin typeface="Arial" panose="020B0604020202020204" pitchFamily="34" charset="0"/>
              <a:cs typeface="Arial" panose="020B0604020202020204" pitchFamily="34" charset="0"/>
            </a:endParaRPr>
          </a:p>
        </p:txBody>
      </p:sp>
      <p:cxnSp>
        <p:nvCxnSpPr>
          <p:cNvPr id="107" name="Straight Arrow Connector 106">
            <a:extLst>
              <a:ext uri="{FF2B5EF4-FFF2-40B4-BE49-F238E27FC236}">
                <a16:creationId xmlns:a16="http://schemas.microsoft.com/office/drawing/2014/main" id="{FE74DA72-6FA8-46D6-A894-A1755B908A50}"/>
              </a:ext>
            </a:extLst>
          </p:cNvPr>
          <p:cNvCxnSpPr>
            <a:cxnSpLocks/>
            <a:endCxn id="100" idx="0"/>
          </p:cNvCxnSpPr>
          <p:nvPr/>
        </p:nvCxnSpPr>
        <p:spPr>
          <a:xfrm>
            <a:off x="5586657" y="2510339"/>
            <a:ext cx="0" cy="166122"/>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108" name="Straight Arrow Connector 107">
            <a:extLst>
              <a:ext uri="{FF2B5EF4-FFF2-40B4-BE49-F238E27FC236}">
                <a16:creationId xmlns:a16="http://schemas.microsoft.com/office/drawing/2014/main" id="{83BF9570-EC8F-40A5-A4AD-B63CAC467A54}"/>
              </a:ext>
            </a:extLst>
          </p:cNvPr>
          <p:cNvCxnSpPr>
            <a:cxnSpLocks/>
            <a:endCxn id="102" idx="0"/>
          </p:cNvCxnSpPr>
          <p:nvPr/>
        </p:nvCxnSpPr>
        <p:spPr>
          <a:xfrm>
            <a:off x="10280852" y="2510339"/>
            <a:ext cx="0" cy="262319"/>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109" name="Straight Arrow Connector 108">
            <a:extLst>
              <a:ext uri="{FF2B5EF4-FFF2-40B4-BE49-F238E27FC236}">
                <a16:creationId xmlns:a16="http://schemas.microsoft.com/office/drawing/2014/main" id="{FAB21737-495B-4ADC-B12D-3ACF8FBDE134}"/>
              </a:ext>
            </a:extLst>
          </p:cNvPr>
          <p:cNvCxnSpPr>
            <a:cxnSpLocks/>
            <a:endCxn id="103" idx="0"/>
          </p:cNvCxnSpPr>
          <p:nvPr/>
        </p:nvCxnSpPr>
        <p:spPr>
          <a:xfrm flipH="1">
            <a:off x="7819858" y="2508015"/>
            <a:ext cx="1618" cy="237299"/>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110" name="Straight Arrow Connector 109">
            <a:extLst>
              <a:ext uri="{FF2B5EF4-FFF2-40B4-BE49-F238E27FC236}">
                <a16:creationId xmlns:a16="http://schemas.microsoft.com/office/drawing/2014/main" id="{5DEACFF2-E2DC-4063-98D6-1F205241158E}"/>
              </a:ext>
            </a:extLst>
          </p:cNvPr>
          <p:cNvCxnSpPr>
            <a:cxnSpLocks/>
            <a:endCxn id="99" idx="0"/>
          </p:cNvCxnSpPr>
          <p:nvPr/>
        </p:nvCxnSpPr>
        <p:spPr>
          <a:xfrm>
            <a:off x="1101793" y="2510339"/>
            <a:ext cx="0" cy="179728"/>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111" name="Straight Arrow Connector 110">
            <a:extLst>
              <a:ext uri="{FF2B5EF4-FFF2-40B4-BE49-F238E27FC236}">
                <a16:creationId xmlns:a16="http://schemas.microsoft.com/office/drawing/2014/main" id="{C2F84AEA-D099-4F70-9550-BCD80D98F9A1}"/>
              </a:ext>
            </a:extLst>
          </p:cNvPr>
          <p:cNvCxnSpPr>
            <a:cxnSpLocks/>
            <a:endCxn id="101" idx="0"/>
          </p:cNvCxnSpPr>
          <p:nvPr/>
        </p:nvCxnSpPr>
        <p:spPr>
          <a:xfrm>
            <a:off x="2251588" y="2510339"/>
            <a:ext cx="0" cy="531468"/>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112" name="Straight Arrow Connector 111">
            <a:extLst>
              <a:ext uri="{FF2B5EF4-FFF2-40B4-BE49-F238E27FC236}">
                <a16:creationId xmlns:a16="http://schemas.microsoft.com/office/drawing/2014/main" id="{CB49DCCA-930B-4760-B958-FA730568F463}"/>
              </a:ext>
            </a:extLst>
          </p:cNvPr>
          <p:cNvCxnSpPr>
            <a:cxnSpLocks/>
            <a:endCxn id="101" idx="2"/>
          </p:cNvCxnSpPr>
          <p:nvPr/>
        </p:nvCxnSpPr>
        <p:spPr>
          <a:xfrm flipV="1">
            <a:off x="1744032" y="3349584"/>
            <a:ext cx="507556" cy="639685"/>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113" name="Straight Arrow Connector 112">
            <a:extLst>
              <a:ext uri="{FF2B5EF4-FFF2-40B4-BE49-F238E27FC236}">
                <a16:creationId xmlns:a16="http://schemas.microsoft.com/office/drawing/2014/main" id="{BE666C45-96B2-4327-A868-14CCC4A9B156}"/>
              </a:ext>
            </a:extLst>
          </p:cNvPr>
          <p:cNvCxnSpPr>
            <a:cxnSpLocks/>
            <a:endCxn id="101" idx="2"/>
          </p:cNvCxnSpPr>
          <p:nvPr/>
        </p:nvCxnSpPr>
        <p:spPr>
          <a:xfrm flipV="1">
            <a:off x="2239065" y="3349584"/>
            <a:ext cx="12523" cy="644605"/>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114" name="Straight Arrow Connector 113">
            <a:extLst>
              <a:ext uri="{FF2B5EF4-FFF2-40B4-BE49-F238E27FC236}">
                <a16:creationId xmlns:a16="http://schemas.microsoft.com/office/drawing/2014/main" id="{26597A17-6BB2-41AD-A844-69DB348EA1A4}"/>
              </a:ext>
            </a:extLst>
          </p:cNvPr>
          <p:cNvCxnSpPr>
            <a:cxnSpLocks/>
            <a:endCxn id="94" idx="2"/>
          </p:cNvCxnSpPr>
          <p:nvPr/>
        </p:nvCxnSpPr>
        <p:spPr>
          <a:xfrm flipV="1">
            <a:off x="4625933" y="3368380"/>
            <a:ext cx="0" cy="631308"/>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115" name="Straight Arrow Connector 114">
            <a:extLst>
              <a:ext uri="{FF2B5EF4-FFF2-40B4-BE49-F238E27FC236}">
                <a16:creationId xmlns:a16="http://schemas.microsoft.com/office/drawing/2014/main" id="{81C3E0AF-6CE0-4A71-85EC-CAD7D51720EE}"/>
              </a:ext>
            </a:extLst>
          </p:cNvPr>
          <p:cNvCxnSpPr>
            <a:cxnSpLocks/>
            <a:endCxn id="100" idx="2"/>
          </p:cNvCxnSpPr>
          <p:nvPr/>
        </p:nvCxnSpPr>
        <p:spPr>
          <a:xfrm flipV="1">
            <a:off x="5586657" y="2984238"/>
            <a:ext cx="0" cy="1005031"/>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116" name="Straight Arrow Connector 115">
            <a:extLst>
              <a:ext uri="{FF2B5EF4-FFF2-40B4-BE49-F238E27FC236}">
                <a16:creationId xmlns:a16="http://schemas.microsoft.com/office/drawing/2014/main" id="{81AF7936-1C34-4792-9FD3-1CEA2542EBB5}"/>
              </a:ext>
            </a:extLst>
          </p:cNvPr>
          <p:cNvCxnSpPr>
            <a:cxnSpLocks/>
            <a:endCxn id="96" idx="2"/>
          </p:cNvCxnSpPr>
          <p:nvPr/>
        </p:nvCxnSpPr>
        <p:spPr>
          <a:xfrm flipV="1">
            <a:off x="6710214" y="3368380"/>
            <a:ext cx="0" cy="620889"/>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117" name="Straight Arrow Connector 116">
            <a:extLst>
              <a:ext uri="{FF2B5EF4-FFF2-40B4-BE49-F238E27FC236}">
                <a16:creationId xmlns:a16="http://schemas.microsoft.com/office/drawing/2014/main" id="{79E71046-9E0D-46CA-A087-F9B024B505F4}"/>
              </a:ext>
            </a:extLst>
          </p:cNvPr>
          <p:cNvCxnSpPr>
            <a:cxnSpLocks/>
            <a:endCxn id="98" idx="2"/>
          </p:cNvCxnSpPr>
          <p:nvPr/>
        </p:nvCxnSpPr>
        <p:spPr>
          <a:xfrm flipV="1">
            <a:off x="8850870" y="3565027"/>
            <a:ext cx="1" cy="434579"/>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118" name="Straight Arrow Connector 117">
            <a:extLst>
              <a:ext uri="{FF2B5EF4-FFF2-40B4-BE49-F238E27FC236}">
                <a16:creationId xmlns:a16="http://schemas.microsoft.com/office/drawing/2014/main" id="{E9EAB52E-736C-4A60-9BC0-BEEE7E30D853}"/>
              </a:ext>
            </a:extLst>
          </p:cNvPr>
          <p:cNvCxnSpPr>
            <a:cxnSpLocks/>
            <a:endCxn id="102" idx="2"/>
          </p:cNvCxnSpPr>
          <p:nvPr/>
        </p:nvCxnSpPr>
        <p:spPr>
          <a:xfrm flipV="1">
            <a:off x="10280852" y="3080435"/>
            <a:ext cx="0" cy="936178"/>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119" name="Straight Arrow Connector 118">
            <a:extLst>
              <a:ext uri="{FF2B5EF4-FFF2-40B4-BE49-F238E27FC236}">
                <a16:creationId xmlns:a16="http://schemas.microsoft.com/office/drawing/2014/main" id="{D7BCCCB1-1A37-4995-944A-72CF1B312698}"/>
              </a:ext>
            </a:extLst>
          </p:cNvPr>
          <p:cNvCxnSpPr>
            <a:cxnSpLocks/>
            <a:endCxn id="105" idx="2"/>
          </p:cNvCxnSpPr>
          <p:nvPr/>
        </p:nvCxnSpPr>
        <p:spPr>
          <a:xfrm flipV="1">
            <a:off x="11062712" y="3603655"/>
            <a:ext cx="1" cy="384829"/>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120" name="Straight Arrow Connector 119">
            <a:extLst>
              <a:ext uri="{FF2B5EF4-FFF2-40B4-BE49-F238E27FC236}">
                <a16:creationId xmlns:a16="http://schemas.microsoft.com/office/drawing/2014/main" id="{EAB2CBC5-7170-4656-A5FC-955C0EC6CE73}"/>
              </a:ext>
            </a:extLst>
          </p:cNvPr>
          <p:cNvCxnSpPr>
            <a:cxnSpLocks/>
            <a:endCxn id="99" idx="2"/>
          </p:cNvCxnSpPr>
          <p:nvPr/>
        </p:nvCxnSpPr>
        <p:spPr>
          <a:xfrm flipV="1">
            <a:off x="1101793" y="2997844"/>
            <a:ext cx="0" cy="1107990"/>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121" name="Straight Arrow Connector 120">
            <a:extLst>
              <a:ext uri="{FF2B5EF4-FFF2-40B4-BE49-F238E27FC236}">
                <a16:creationId xmlns:a16="http://schemas.microsoft.com/office/drawing/2014/main" id="{AF1740BD-E3BE-4ADE-A651-817DEA1942C3}"/>
              </a:ext>
            </a:extLst>
          </p:cNvPr>
          <p:cNvCxnSpPr>
            <a:cxnSpLocks/>
            <a:endCxn id="92" idx="2"/>
          </p:cNvCxnSpPr>
          <p:nvPr/>
        </p:nvCxnSpPr>
        <p:spPr>
          <a:xfrm flipH="1" flipV="1">
            <a:off x="3598592" y="3080435"/>
            <a:ext cx="423972" cy="919253"/>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122" name="Straight Arrow Connector 121">
            <a:extLst>
              <a:ext uri="{FF2B5EF4-FFF2-40B4-BE49-F238E27FC236}">
                <a16:creationId xmlns:a16="http://schemas.microsoft.com/office/drawing/2014/main" id="{B2727BF3-427D-41E9-8F77-6EE9358D9E53}"/>
              </a:ext>
            </a:extLst>
          </p:cNvPr>
          <p:cNvCxnSpPr>
            <a:cxnSpLocks/>
            <a:endCxn id="92" idx="0"/>
          </p:cNvCxnSpPr>
          <p:nvPr/>
        </p:nvCxnSpPr>
        <p:spPr>
          <a:xfrm>
            <a:off x="3598592" y="2510339"/>
            <a:ext cx="0" cy="262319"/>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123" name="TextBox 122">
            <a:extLst>
              <a:ext uri="{FF2B5EF4-FFF2-40B4-BE49-F238E27FC236}">
                <a16:creationId xmlns:a16="http://schemas.microsoft.com/office/drawing/2014/main" id="{8FFCB361-3C7B-4291-8D74-6F8A55F52808}"/>
              </a:ext>
            </a:extLst>
          </p:cNvPr>
          <p:cNvSpPr txBox="1"/>
          <p:nvPr/>
        </p:nvSpPr>
        <p:spPr>
          <a:xfrm>
            <a:off x="295275" y="142875"/>
            <a:ext cx="9312545" cy="738664"/>
          </a:xfrm>
          <a:prstGeom prst="rect">
            <a:avLst/>
          </a:prstGeom>
          <a:noFill/>
        </p:spPr>
        <p:txBody>
          <a:bodyPr wrap="square" rtlCol="0">
            <a:spAutoFit/>
          </a:bodyPr>
          <a:lstStyle/>
          <a:p>
            <a:r>
              <a:rPr lang="en-US" sz="4200" dirty="0">
                <a:latin typeface="Arial" panose="020B0604020202020204" pitchFamily="34" charset="0"/>
                <a:cs typeface="Arial" panose="020B0604020202020204" pitchFamily="34" charset="0"/>
              </a:rPr>
              <a:t>Sample COA String and Mapping</a:t>
            </a:r>
          </a:p>
        </p:txBody>
      </p:sp>
      <p:sp>
        <p:nvSpPr>
          <p:cNvPr id="38" name="TextBox 37">
            <a:extLst>
              <a:ext uri="{FF2B5EF4-FFF2-40B4-BE49-F238E27FC236}">
                <a16:creationId xmlns:a16="http://schemas.microsoft.com/office/drawing/2014/main" id="{E36FA75A-DA3A-43C6-9539-1B3C67B5E29C}"/>
              </a:ext>
            </a:extLst>
          </p:cNvPr>
          <p:cNvSpPr txBox="1"/>
          <p:nvPr/>
        </p:nvSpPr>
        <p:spPr>
          <a:xfrm>
            <a:off x="312124" y="5840735"/>
            <a:ext cx="1764326" cy="246221"/>
          </a:xfrm>
          <a:prstGeom prst="rect">
            <a:avLst/>
          </a:prstGeom>
          <a:noFill/>
        </p:spPr>
        <p:txBody>
          <a:bodyPr wrap="square" rtlCol="0">
            <a:spAutoFit/>
          </a:bodyPr>
          <a:lstStyle/>
          <a:p>
            <a:pPr algn="ctr"/>
            <a:r>
              <a:rPr lang="en-US" sz="1000" dirty="0">
                <a:ln w="0"/>
                <a:solidFill>
                  <a:srgbClr val="FFC00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Text</a:t>
            </a:r>
            <a:r>
              <a:rPr lang="en-US" sz="100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 </a:t>
            </a:r>
            <a:r>
              <a:rPr lang="en-US" sz="1000" dirty="0">
                <a:latin typeface="Arial" panose="020B0604020202020204" pitchFamily="34" charset="0"/>
                <a:cs typeface="Arial" panose="020B0604020202020204" pitchFamily="34" charset="0"/>
              </a:rPr>
              <a:t>required field</a:t>
            </a:r>
            <a:endParaRPr lang="en-US" sz="1000" dirty="0">
              <a:ln w="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endParaRPr>
          </a:p>
        </p:txBody>
      </p:sp>
      <p:sp>
        <p:nvSpPr>
          <p:cNvPr id="39" name="TextBox 38">
            <a:extLst>
              <a:ext uri="{FF2B5EF4-FFF2-40B4-BE49-F238E27FC236}">
                <a16:creationId xmlns:a16="http://schemas.microsoft.com/office/drawing/2014/main" id="{9587D315-019A-4052-BB49-03192B2C725B}"/>
              </a:ext>
            </a:extLst>
          </p:cNvPr>
          <p:cNvSpPr txBox="1"/>
          <p:nvPr/>
        </p:nvSpPr>
        <p:spPr>
          <a:xfrm>
            <a:off x="380900" y="3999688"/>
            <a:ext cx="231280" cy="307777"/>
          </a:xfrm>
          <a:prstGeom prst="rect">
            <a:avLst/>
          </a:prstGeom>
          <a:noFill/>
        </p:spPr>
        <p:txBody>
          <a:bodyPr wrap="square" rtlCol="0">
            <a:spAutoFit/>
          </a:bodyPr>
          <a:lstStyle/>
          <a:p>
            <a:r>
              <a:rPr lang="en-US" sz="1400" dirty="0">
                <a:latin typeface="Arial" panose="020B0604020202020204" pitchFamily="34" charset="0"/>
                <a:cs typeface="Arial" panose="020B0604020202020204" pitchFamily="34" charset="0"/>
              </a:rPr>
              <a:t>*</a:t>
            </a:r>
          </a:p>
        </p:txBody>
      </p:sp>
      <p:sp>
        <p:nvSpPr>
          <p:cNvPr id="40" name="TextBox 39">
            <a:extLst>
              <a:ext uri="{FF2B5EF4-FFF2-40B4-BE49-F238E27FC236}">
                <a16:creationId xmlns:a16="http://schemas.microsoft.com/office/drawing/2014/main" id="{6EFAED44-9CC2-40AE-9557-2388DEF908DD}"/>
              </a:ext>
            </a:extLst>
          </p:cNvPr>
          <p:cNvSpPr txBox="1"/>
          <p:nvPr/>
        </p:nvSpPr>
        <p:spPr>
          <a:xfrm>
            <a:off x="514769" y="6043813"/>
            <a:ext cx="5111116" cy="307777"/>
          </a:xfrm>
          <a:prstGeom prst="rect">
            <a:avLst/>
          </a:prstGeom>
          <a:noFill/>
        </p:spPr>
        <p:txBody>
          <a:bodyPr wrap="square" rtlCol="0">
            <a:spAutoFit/>
          </a:bodyPr>
          <a:lstStyle/>
          <a:p>
            <a:r>
              <a:rPr lang="en-US" sz="1400" dirty="0">
                <a:latin typeface="Arial" panose="020B0604020202020204" pitchFamily="34" charset="0"/>
                <a:cs typeface="Arial" panose="020B0604020202020204" pitchFamily="34" charset="0"/>
              </a:rPr>
              <a:t>*</a:t>
            </a:r>
            <a:r>
              <a:rPr lang="en-US" sz="1000" dirty="0">
                <a:latin typeface="Arial" panose="020B0604020202020204" pitchFamily="34" charset="0"/>
                <a:cs typeface="Arial" panose="020B0604020202020204" pitchFamily="34" charset="0"/>
              </a:rPr>
              <a:t>Dept. of Health and Welfare current STARS data.  Missing (FISCAL) data not shown.</a:t>
            </a:r>
          </a:p>
        </p:txBody>
      </p:sp>
      <p:pic>
        <p:nvPicPr>
          <p:cNvPr id="4" name="Picture 3">
            <a:extLst>
              <a:ext uri="{FF2B5EF4-FFF2-40B4-BE49-F238E27FC236}">
                <a16:creationId xmlns:a16="http://schemas.microsoft.com/office/drawing/2014/main" id="{8D039D90-BD8B-4066-BF49-3E3736A91DB0}"/>
              </a:ext>
            </a:extLst>
          </p:cNvPr>
          <p:cNvPicPr>
            <a:picLocks noChangeAspect="1"/>
          </p:cNvPicPr>
          <p:nvPr/>
        </p:nvPicPr>
        <p:blipFill>
          <a:blip r:embed="rId2"/>
          <a:stretch>
            <a:fillRect/>
          </a:stretch>
        </p:blipFill>
        <p:spPr>
          <a:xfrm>
            <a:off x="678315" y="3989269"/>
            <a:ext cx="10639425" cy="495300"/>
          </a:xfrm>
          <a:prstGeom prst="rect">
            <a:avLst/>
          </a:prstGeom>
        </p:spPr>
      </p:pic>
      <p:cxnSp>
        <p:nvCxnSpPr>
          <p:cNvPr id="77" name="Straight Arrow Connector 76">
            <a:extLst>
              <a:ext uri="{FF2B5EF4-FFF2-40B4-BE49-F238E27FC236}">
                <a16:creationId xmlns:a16="http://schemas.microsoft.com/office/drawing/2014/main" id="{4934B66C-EA55-4F16-AEFA-15B9F938D28A}"/>
              </a:ext>
            </a:extLst>
          </p:cNvPr>
          <p:cNvCxnSpPr>
            <a:cxnSpLocks/>
            <a:endCxn id="103" idx="2"/>
          </p:cNvCxnSpPr>
          <p:nvPr/>
        </p:nvCxnSpPr>
        <p:spPr>
          <a:xfrm flipV="1">
            <a:off x="7819858" y="3053091"/>
            <a:ext cx="0" cy="936178"/>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2" name="Slide Number Placeholder 1">
            <a:extLst>
              <a:ext uri="{FF2B5EF4-FFF2-40B4-BE49-F238E27FC236}">
                <a16:creationId xmlns:a16="http://schemas.microsoft.com/office/drawing/2014/main" id="{F21F8148-9695-46BC-92B2-83494B1CFA89}"/>
              </a:ext>
            </a:extLst>
          </p:cNvPr>
          <p:cNvSpPr>
            <a:spLocks noGrp="1"/>
          </p:cNvSpPr>
          <p:nvPr>
            <p:ph type="sldNum" sz="quarter" idx="16"/>
          </p:nvPr>
        </p:nvSpPr>
        <p:spPr/>
        <p:txBody>
          <a:bodyPr/>
          <a:lstStyle/>
          <a:p>
            <a:fld id="{DE393ED9-3FAE-4C9F-B5CF-D8F31E5991EB}" type="slidenum">
              <a:rPr lang="en-US" smtClean="0"/>
              <a:pPr/>
              <a:t>33</a:t>
            </a:fld>
            <a:endParaRPr lang="en-US" dirty="0"/>
          </a:p>
        </p:txBody>
      </p:sp>
    </p:spTree>
    <p:extLst>
      <p:ext uri="{BB962C8B-B14F-4D97-AF65-F5344CB8AC3E}">
        <p14:creationId xmlns:p14="http://schemas.microsoft.com/office/powerpoint/2010/main" val="1666349242"/>
      </p:ext>
    </p:extLst>
  </p:cSld>
  <p:clrMapOvr>
    <a:masterClrMapping/>
  </p:clrMapOvr>
  <p:transition>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A6546EAB-3CB3-42DC-981A-04F81BE69CAE}"/>
              </a:ext>
            </a:extLst>
          </p:cNvPr>
          <p:cNvCxnSpPr>
            <a:cxnSpLocks/>
          </p:cNvCxnSpPr>
          <p:nvPr/>
        </p:nvCxnSpPr>
        <p:spPr>
          <a:xfrm>
            <a:off x="7934960" y="3668241"/>
            <a:ext cx="3526800" cy="0"/>
          </a:xfrm>
          <a:prstGeom prst="line">
            <a:avLst/>
          </a:prstGeom>
          <a:ln w="5715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CC57BF53-28DB-4D16-B64C-98098A1EE840}"/>
              </a:ext>
            </a:extLst>
          </p:cNvPr>
          <p:cNvCxnSpPr>
            <a:cxnSpLocks/>
          </p:cNvCxnSpPr>
          <p:nvPr/>
        </p:nvCxnSpPr>
        <p:spPr>
          <a:xfrm>
            <a:off x="818160" y="3668241"/>
            <a:ext cx="7116800" cy="0"/>
          </a:xfrm>
          <a:prstGeom prst="line">
            <a:avLst/>
          </a:prstGeom>
          <a:ln w="571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7" name="Oval 6">
            <a:extLst>
              <a:ext uri="{FF2B5EF4-FFF2-40B4-BE49-F238E27FC236}">
                <a16:creationId xmlns:a16="http://schemas.microsoft.com/office/drawing/2014/main" id="{76935E29-6B69-42DF-A469-5412CA382197}"/>
              </a:ext>
            </a:extLst>
          </p:cNvPr>
          <p:cNvSpPr/>
          <p:nvPr/>
        </p:nvSpPr>
        <p:spPr bwMode="gray">
          <a:xfrm>
            <a:off x="527537" y="3515272"/>
            <a:ext cx="290623" cy="276442"/>
          </a:xfrm>
          <a:prstGeom prst="ellipse">
            <a:avLst/>
          </a:prstGeom>
          <a:solidFill>
            <a:schemeClr val="accent6">
              <a:lumMod val="75000"/>
            </a:schemeClr>
          </a:solidFill>
          <a:ln w="19050" algn="ctr">
            <a:noFill/>
            <a:miter lim="800000"/>
            <a:headEnd/>
            <a:tailEnd/>
          </a:ln>
        </p:spPr>
        <p:txBody>
          <a:bodyPr rot="0" spcFirstLastPara="0" vertOverflow="overflow" horzOverflow="overflow" vert="horz" wrap="square" lIns="88900" tIns="88900" rIns="88900" bIns="88900" numCol="1" spcCol="0" rtlCol="0" fromWordArt="0" anchor="ctr" anchorCtr="0" forceAA="0" compatLnSpc="1">
            <a:prstTxWarp prst="textNoShape">
              <a:avLst/>
            </a:prstTxWarp>
            <a:noAutofit/>
          </a:bodyPr>
          <a:lstStyle/>
          <a:p>
            <a:pPr algn="ctr">
              <a:lnSpc>
                <a:spcPct val="106000"/>
              </a:lnSpc>
              <a:buFont typeface="Wingdings 2" pitchFamily="18" charset="2"/>
              <a:buNone/>
            </a:pPr>
            <a:endParaRPr lang="en-US" sz="1600" b="1" dirty="0">
              <a:solidFill>
                <a:schemeClr val="bg1"/>
              </a:solidFill>
            </a:endParaRPr>
          </a:p>
        </p:txBody>
      </p:sp>
      <p:sp>
        <p:nvSpPr>
          <p:cNvPr id="15" name="TextBox 14">
            <a:extLst>
              <a:ext uri="{FF2B5EF4-FFF2-40B4-BE49-F238E27FC236}">
                <a16:creationId xmlns:a16="http://schemas.microsoft.com/office/drawing/2014/main" id="{DAA5FE38-FCCD-412C-9B4C-9E91BE0BA863}"/>
              </a:ext>
            </a:extLst>
          </p:cNvPr>
          <p:cNvSpPr txBox="1"/>
          <p:nvPr/>
        </p:nvSpPr>
        <p:spPr>
          <a:xfrm>
            <a:off x="7829" y="1422706"/>
            <a:ext cx="1312084" cy="461665"/>
          </a:xfrm>
          <a:prstGeom prst="rect">
            <a:avLst/>
          </a:prstGeom>
          <a:noFill/>
        </p:spPr>
        <p:txBody>
          <a:bodyPr wrap="square" rtlCol="0">
            <a:spAutoFit/>
          </a:bodyPr>
          <a:lstStyle/>
          <a:p>
            <a:pPr algn="ctr"/>
            <a:r>
              <a:rPr lang="en-US" sz="1200" b="1" dirty="0">
                <a:latin typeface="Arial" panose="020B0604020202020204" pitchFamily="34" charset="0"/>
                <a:cs typeface="Arial" panose="020B0604020202020204" pitchFamily="34" charset="0"/>
              </a:rPr>
              <a:t>August 1, 2019</a:t>
            </a:r>
          </a:p>
          <a:p>
            <a:pPr algn="ctr"/>
            <a:r>
              <a:rPr lang="en-US" sz="1200" dirty="0">
                <a:latin typeface="Arial" panose="020B0604020202020204" pitchFamily="34" charset="0"/>
                <a:cs typeface="Arial" panose="020B0604020202020204" pitchFamily="34" charset="0"/>
              </a:rPr>
              <a:t>Kick-off Meeting</a:t>
            </a:r>
          </a:p>
        </p:txBody>
      </p:sp>
      <p:cxnSp>
        <p:nvCxnSpPr>
          <p:cNvPr id="17" name="Straight Connector 16">
            <a:extLst>
              <a:ext uri="{FF2B5EF4-FFF2-40B4-BE49-F238E27FC236}">
                <a16:creationId xmlns:a16="http://schemas.microsoft.com/office/drawing/2014/main" id="{02305AE7-E6EC-40BE-9729-BFDB461EA688}"/>
              </a:ext>
            </a:extLst>
          </p:cNvPr>
          <p:cNvCxnSpPr>
            <a:cxnSpLocks/>
            <a:stCxn id="7" idx="0"/>
          </p:cNvCxnSpPr>
          <p:nvPr/>
        </p:nvCxnSpPr>
        <p:spPr>
          <a:xfrm flipV="1">
            <a:off x="672849" y="1864070"/>
            <a:ext cx="1513" cy="1651202"/>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12" name="Oval 11">
            <a:extLst>
              <a:ext uri="{FF2B5EF4-FFF2-40B4-BE49-F238E27FC236}">
                <a16:creationId xmlns:a16="http://schemas.microsoft.com/office/drawing/2014/main" id="{4DE89C47-9658-44C0-8EB3-DB8F9445A58E}"/>
              </a:ext>
            </a:extLst>
          </p:cNvPr>
          <p:cNvSpPr/>
          <p:nvPr/>
        </p:nvSpPr>
        <p:spPr bwMode="gray">
          <a:xfrm>
            <a:off x="1449430" y="3515272"/>
            <a:ext cx="290623" cy="276442"/>
          </a:xfrm>
          <a:prstGeom prst="ellipse">
            <a:avLst/>
          </a:prstGeom>
          <a:solidFill>
            <a:schemeClr val="accent6">
              <a:lumMod val="75000"/>
            </a:schemeClr>
          </a:solidFill>
          <a:ln w="19050" algn="ctr">
            <a:noFill/>
            <a:miter lim="800000"/>
            <a:headEnd/>
            <a:tailEnd/>
          </a:ln>
        </p:spPr>
        <p:txBody>
          <a:bodyPr rot="0" spcFirstLastPara="0" vertOverflow="overflow" horzOverflow="overflow" vert="horz" wrap="square" lIns="88900" tIns="88900" rIns="88900" bIns="88900" numCol="1" spcCol="0" rtlCol="0" fromWordArt="0" anchor="ctr" anchorCtr="0" forceAA="0" compatLnSpc="1">
            <a:prstTxWarp prst="textNoShape">
              <a:avLst/>
            </a:prstTxWarp>
            <a:noAutofit/>
          </a:bodyPr>
          <a:lstStyle/>
          <a:p>
            <a:pPr algn="ctr">
              <a:lnSpc>
                <a:spcPct val="106000"/>
              </a:lnSpc>
              <a:buFont typeface="Wingdings 2" pitchFamily="18" charset="2"/>
              <a:buNone/>
            </a:pPr>
            <a:endParaRPr lang="en-US" sz="1600" b="1" dirty="0">
              <a:solidFill>
                <a:schemeClr val="bg1"/>
              </a:solidFill>
            </a:endParaRPr>
          </a:p>
        </p:txBody>
      </p:sp>
      <p:sp>
        <p:nvSpPr>
          <p:cNvPr id="26" name="TextBox 25">
            <a:extLst>
              <a:ext uri="{FF2B5EF4-FFF2-40B4-BE49-F238E27FC236}">
                <a16:creationId xmlns:a16="http://schemas.microsoft.com/office/drawing/2014/main" id="{48E7EDCF-0D2C-4305-A507-35EA30F47BC7}"/>
              </a:ext>
            </a:extLst>
          </p:cNvPr>
          <p:cNvSpPr txBox="1"/>
          <p:nvPr/>
        </p:nvSpPr>
        <p:spPr>
          <a:xfrm>
            <a:off x="772676" y="4155278"/>
            <a:ext cx="1636439" cy="646331"/>
          </a:xfrm>
          <a:prstGeom prst="rect">
            <a:avLst/>
          </a:prstGeom>
          <a:noFill/>
        </p:spPr>
        <p:txBody>
          <a:bodyPr wrap="square" rtlCol="0">
            <a:spAutoFit/>
          </a:bodyPr>
          <a:lstStyle/>
          <a:p>
            <a:pPr algn="ctr"/>
            <a:r>
              <a:rPr lang="en-US" sz="1200" b="1" dirty="0">
                <a:latin typeface="Arial" panose="020B0604020202020204" pitchFamily="34" charset="0"/>
                <a:cs typeface="Arial" panose="020B0604020202020204" pitchFamily="34" charset="0"/>
              </a:rPr>
              <a:t>September 29, 2019</a:t>
            </a:r>
          </a:p>
          <a:p>
            <a:pPr algn="ctr"/>
            <a:r>
              <a:rPr lang="en-US" sz="1200" dirty="0">
                <a:latin typeface="Arial" panose="020B0604020202020204" pitchFamily="34" charset="0"/>
                <a:cs typeface="Arial" panose="020B0604020202020204" pitchFamily="34" charset="0"/>
              </a:rPr>
              <a:t>Integration with Deloitte Team</a:t>
            </a:r>
          </a:p>
        </p:txBody>
      </p:sp>
      <p:cxnSp>
        <p:nvCxnSpPr>
          <p:cNvPr id="30" name="Straight Connector 29">
            <a:extLst>
              <a:ext uri="{FF2B5EF4-FFF2-40B4-BE49-F238E27FC236}">
                <a16:creationId xmlns:a16="http://schemas.microsoft.com/office/drawing/2014/main" id="{35DBEEFA-C60F-4A54-B1D5-6A0C540F6AB7}"/>
              </a:ext>
            </a:extLst>
          </p:cNvPr>
          <p:cNvCxnSpPr>
            <a:cxnSpLocks/>
            <a:endCxn id="12" idx="4"/>
          </p:cNvCxnSpPr>
          <p:nvPr/>
        </p:nvCxnSpPr>
        <p:spPr>
          <a:xfrm flipV="1">
            <a:off x="1590896" y="3791714"/>
            <a:ext cx="3846" cy="343263"/>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8561ACE8-EE8F-4D16-A604-E14CE82E5CF6}"/>
              </a:ext>
            </a:extLst>
          </p:cNvPr>
          <p:cNvSpPr/>
          <p:nvPr/>
        </p:nvSpPr>
        <p:spPr bwMode="gray">
          <a:xfrm>
            <a:off x="2448199" y="3515272"/>
            <a:ext cx="290623" cy="276442"/>
          </a:xfrm>
          <a:prstGeom prst="ellipse">
            <a:avLst/>
          </a:prstGeom>
          <a:solidFill>
            <a:schemeClr val="accent6">
              <a:lumMod val="75000"/>
            </a:schemeClr>
          </a:solidFill>
          <a:ln w="19050" algn="ctr">
            <a:noFill/>
            <a:miter lim="800000"/>
            <a:headEnd/>
            <a:tailEnd/>
          </a:ln>
        </p:spPr>
        <p:txBody>
          <a:bodyPr rot="0" spcFirstLastPara="0" vertOverflow="overflow" horzOverflow="overflow" vert="horz" wrap="square" lIns="88900" tIns="88900" rIns="88900" bIns="88900" numCol="1" spcCol="0" rtlCol="0" fromWordArt="0" anchor="ctr" anchorCtr="0" forceAA="0" compatLnSpc="1">
            <a:prstTxWarp prst="textNoShape">
              <a:avLst/>
            </a:prstTxWarp>
            <a:noAutofit/>
          </a:bodyPr>
          <a:lstStyle/>
          <a:p>
            <a:pPr algn="ctr">
              <a:lnSpc>
                <a:spcPct val="106000"/>
              </a:lnSpc>
              <a:buFont typeface="Wingdings 2" pitchFamily="18" charset="2"/>
              <a:buNone/>
            </a:pPr>
            <a:endParaRPr lang="en-US" sz="1600" b="1" dirty="0">
              <a:solidFill>
                <a:schemeClr val="bg1"/>
              </a:solidFill>
            </a:endParaRPr>
          </a:p>
        </p:txBody>
      </p:sp>
      <p:sp>
        <p:nvSpPr>
          <p:cNvPr id="27" name="TextBox 26">
            <a:extLst>
              <a:ext uri="{FF2B5EF4-FFF2-40B4-BE49-F238E27FC236}">
                <a16:creationId xmlns:a16="http://schemas.microsoft.com/office/drawing/2014/main" id="{1CC70AEB-C1B7-47BE-A7A6-0E6230C5F272}"/>
              </a:ext>
            </a:extLst>
          </p:cNvPr>
          <p:cNvSpPr txBox="1"/>
          <p:nvPr/>
        </p:nvSpPr>
        <p:spPr>
          <a:xfrm>
            <a:off x="1472808" y="1587261"/>
            <a:ext cx="2222732" cy="1015663"/>
          </a:xfrm>
          <a:prstGeom prst="rect">
            <a:avLst/>
          </a:prstGeom>
          <a:noFill/>
        </p:spPr>
        <p:txBody>
          <a:bodyPr wrap="square" rtlCol="0">
            <a:spAutoFit/>
          </a:bodyPr>
          <a:lstStyle/>
          <a:p>
            <a:pPr algn="ctr"/>
            <a:r>
              <a:rPr lang="en-US" sz="1200" b="1" dirty="0">
                <a:latin typeface="Arial" panose="020B0604020202020204" pitchFamily="34" charset="0"/>
                <a:cs typeface="Arial" panose="020B0604020202020204" pitchFamily="34" charset="0"/>
              </a:rPr>
              <a:t>October-December 2019</a:t>
            </a:r>
          </a:p>
          <a:p>
            <a:pPr algn="ctr"/>
            <a:r>
              <a:rPr lang="en-US" sz="1200" dirty="0">
                <a:latin typeface="Arial" panose="020B0604020202020204" pitchFamily="34" charset="0"/>
                <a:cs typeface="Arial" panose="020B0604020202020204" pitchFamily="34" charset="0"/>
              </a:rPr>
              <a:t>Workgroup meets to develop COA dimension requirements (6 meetings with 18 agency representatives)</a:t>
            </a:r>
          </a:p>
        </p:txBody>
      </p:sp>
      <p:cxnSp>
        <p:nvCxnSpPr>
          <p:cNvPr id="33" name="Straight Connector 32">
            <a:extLst>
              <a:ext uri="{FF2B5EF4-FFF2-40B4-BE49-F238E27FC236}">
                <a16:creationId xmlns:a16="http://schemas.microsoft.com/office/drawing/2014/main" id="{F896A5E9-DDA7-4328-AEA4-C396FF086C76}"/>
              </a:ext>
            </a:extLst>
          </p:cNvPr>
          <p:cNvCxnSpPr>
            <a:cxnSpLocks/>
            <a:stCxn id="13" idx="0"/>
          </p:cNvCxnSpPr>
          <p:nvPr/>
        </p:nvCxnSpPr>
        <p:spPr>
          <a:xfrm flipV="1">
            <a:off x="2593511" y="2566104"/>
            <a:ext cx="1154" cy="949168"/>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529EA0ED-765C-4733-89FC-1DE4E5FED2E5}"/>
              </a:ext>
            </a:extLst>
          </p:cNvPr>
          <p:cNvCxnSpPr>
            <a:cxnSpLocks/>
          </p:cNvCxnSpPr>
          <p:nvPr/>
        </p:nvCxnSpPr>
        <p:spPr>
          <a:xfrm flipH="1" flipV="1">
            <a:off x="3573182" y="3781459"/>
            <a:ext cx="2293" cy="780877"/>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42" name="Oval 41">
            <a:extLst>
              <a:ext uri="{FF2B5EF4-FFF2-40B4-BE49-F238E27FC236}">
                <a16:creationId xmlns:a16="http://schemas.microsoft.com/office/drawing/2014/main" id="{3528A488-ADBE-46F1-8154-89158CAD7796}"/>
              </a:ext>
            </a:extLst>
          </p:cNvPr>
          <p:cNvSpPr/>
          <p:nvPr/>
        </p:nvSpPr>
        <p:spPr bwMode="gray">
          <a:xfrm>
            <a:off x="3427870" y="3515272"/>
            <a:ext cx="290623" cy="276442"/>
          </a:xfrm>
          <a:prstGeom prst="ellipse">
            <a:avLst/>
          </a:prstGeom>
          <a:solidFill>
            <a:schemeClr val="accent6">
              <a:lumMod val="75000"/>
            </a:schemeClr>
          </a:solidFill>
          <a:ln w="19050" algn="ctr">
            <a:noFill/>
            <a:miter lim="800000"/>
            <a:headEnd/>
            <a:tailEnd/>
          </a:ln>
        </p:spPr>
        <p:txBody>
          <a:bodyPr rot="0" spcFirstLastPara="0" vertOverflow="overflow" horzOverflow="overflow" vert="horz" wrap="square" lIns="88900" tIns="88900" rIns="88900" bIns="88900" numCol="1" spcCol="0" rtlCol="0" fromWordArt="0" anchor="ctr" anchorCtr="0" forceAA="0" compatLnSpc="1">
            <a:prstTxWarp prst="textNoShape">
              <a:avLst/>
            </a:prstTxWarp>
            <a:noAutofit/>
          </a:bodyPr>
          <a:lstStyle/>
          <a:p>
            <a:pPr algn="ctr">
              <a:lnSpc>
                <a:spcPct val="106000"/>
              </a:lnSpc>
              <a:buFont typeface="Wingdings 2" pitchFamily="18" charset="2"/>
              <a:buNone/>
            </a:pPr>
            <a:endParaRPr lang="en-US" sz="1600" b="1" dirty="0">
              <a:solidFill>
                <a:schemeClr val="bg1"/>
              </a:solidFill>
            </a:endParaRPr>
          </a:p>
        </p:txBody>
      </p:sp>
      <p:sp>
        <p:nvSpPr>
          <p:cNvPr id="44" name="TextBox 43">
            <a:extLst>
              <a:ext uri="{FF2B5EF4-FFF2-40B4-BE49-F238E27FC236}">
                <a16:creationId xmlns:a16="http://schemas.microsoft.com/office/drawing/2014/main" id="{9C7CF87C-DE69-4FF6-8D23-BC066F9CB736}"/>
              </a:ext>
            </a:extLst>
          </p:cNvPr>
          <p:cNvSpPr txBox="1"/>
          <p:nvPr/>
        </p:nvSpPr>
        <p:spPr>
          <a:xfrm>
            <a:off x="2593475" y="4604760"/>
            <a:ext cx="1943017" cy="646331"/>
          </a:xfrm>
          <a:prstGeom prst="rect">
            <a:avLst/>
          </a:prstGeom>
          <a:noFill/>
        </p:spPr>
        <p:txBody>
          <a:bodyPr wrap="square" rtlCol="0">
            <a:spAutoFit/>
          </a:bodyPr>
          <a:lstStyle/>
          <a:p>
            <a:pPr algn="ctr"/>
            <a:r>
              <a:rPr lang="en-US" sz="1200" b="1" dirty="0">
                <a:latin typeface="Arial" panose="020B0604020202020204" pitchFamily="34" charset="0"/>
                <a:cs typeface="Arial" panose="020B0604020202020204" pitchFamily="34" charset="0"/>
              </a:rPr>
              <a:t>January 16, 2020  </a:t>
            </a:r>
            <a:r>
              <a:rPr lang="en-US" sz="1200" dirty="0">
                <a:latin typeface="Arial" panose="020B0604020202020204" pitchFamily="34" charset="0"/>
                <a:cs typeface="Arial" panose="020B0604020202020204" pitchFamily="34" charset="0"/>
              </a:rPr>
              <a:t>Proposed dimension presentation to workgroup</a:t>
            </a:r>
          </a:p>
        </p:txBody>
      </p:sp>
      <p:sp>
        <p:nvSpPr>
          <p:cNvPr id="23" name="TextBox 22">
            <a:extLst>
              <a:ext uri="{FF2B5EF4-FFF2-40B4-BE49-F238E27FC236}">
                <a16:creationId xmlns:a16="http://schemas.microsoft.com/office/drawing/2014/main" id="{9BD7459A-BFFB-427F-8570-4AB934B2B5ED}"/>
              </a:ext>
            </a:extLst>
          </p:cNvPr>
          <p:cNvSpPr txBox="1"/>
          <p:nvPr/>
        </p:nvSpPr>
        <p:spPr>
          <a:xfrm>
            <a:off x="3763601" y="2453803"/>
            <a:ext cx="1530278" cy="646331"/>
          </a:xfrm>
          <a:prstGeom prst="rect">
            <a:avLst/>
          </a:prstGeom>
          <a:noFill/>
        </p:spPr>
        <p:txBody>
          <a:bodyPr wrap="square" rtlCol="0">
            <a:spAutoFit/>
          </a:bodyPr>
          <a:lstStyle/>
          <a:p>
            <a:pPr algn="ctr"/>
            <a:r>
              <a:rPr lang="en-US" sz="1200" b="1" dirty="0">
                <a:latin typeface="Arial" panose="020B0604020202020204" pitchFamily="34" charset="0"/>
                <a:cs typeface="Arial" panose="020B0604020202020204" pitchFamily="34" charset="0"/>
              </a:rPr>
              <a:t>January 28, 2020  </a:t>
            </a:r>
            <a:r>
              <a:rPr lang="en-US" sz="1200" dirty="0">
                <a:latin typeface="Arial" panose="020B0604020202020204" pitchFamily="34" charset="0"/>
                <a:cs typeface="Arial" panose="020B0604020202020204" pitchFamily="34" charset="0"/>
              </a:rPr>
              <a:t>Presentation to Governance Board</a:t>
            </a:r>
          </a:p>
        </p:txBody>
      </p:sp>
      <p:sp>
        <p:nvSpPr>
          <p:cNvPr id="50" name="Oval 49">
            <a:extLst>
              <a:ext uri="{FF2B5EF4-FFF2-40B4-BE49-F238E27FC236}">
                <a16:creationId xmlns:a16="http://schemas.microsoft.com/office/drawing/2014/main" id="{BF09BA8C-5B92-4E7C-92B2-C6D21AF75AF2}"/>
              </a:ext>
            </a:extLst>
          </p:cNvPr>
          <p:cNvSpPr/>
          <p:nvPr/>
        </p:nvSpPr>
        <p:spPr bwMode="gray">
          <a:xfrm>
            <a:off x="4391180" y="3515272"/>
            <a:ext cx="290623" cy="276442"/>
          </a:xfrm>
          <a:prstGeom prst="ellipse">
            <a:avLst/>
          </a:prstGeom>
          <a:solidFill>
            <a:schemeClr val="accent6">
              <a:lumMod val="75000"/>
            </a:schemeClr>
          </a:solidFill>
          <a:ln w="19050" algn="ctr">
            <a:noFill/>
            <a:miter lim="800000"/>
            <a:headEnd/>
            <a:tailEnd/>
          </a:ln>
        </p:spPr>
        <p:txBody>
          <a:bodyPr rot="0" spcFirstLastPara="0" vertOverflow="overflow" horzOverflow="overflow" vert="horz" wrap="square" lIns="88900" tIns="88900" rIns="88900" bIns="88900" numCol="1" spcCol="0" rtlCol="0" fromWordArt="0" anchor="ctr" anchorCtr="0" forceAA="0" compatLnSpc="1">
            <a:prstTxWarp prst="textNoShape">
              <a:avLst/>
            </a:prstTxWarp>
            <a:noAutofit/>
          </a:bodyPr>
          <a:lstStyle/>
          <a:p>
            <a:pPr algn="ctr">
              <a:lnSpc>
                <a:spcPct val="106000"/>
              </a:lnSpc>
              <a:buFont typeface="Wingdings 2" pitchFamily="18" charset="2"/>
              <a:buNone/>
            </a:pPr>
            <a:endParaRPr lang="en-US" sz="1600" b="1" dirty="0">
              <a:solidFill>
                <a:schemeClr val="bg1"/>
              </a:solidFill>
            </a:endParaRPr>
          </a:p>
        </p:txBody>
      </p:sp>
      <p:cxnSp>
        <p:nvCxnSpPr>
          <p:cNvPr id="51" name="Straight Connector 50">
            <a:extLst>
              <a:ext uri="{FF2B5EF4-FFF2-40B4-BE49-F238E27FC236}">
                <a16:creationId xmlns:a16="http://schemas.microsoft.com/office/drawing/2014/main" id="{524C23FA-F555-4DE0-9D68-E19AC98FF3E7}"/>
              </a:ext>
            </a:extLst>
          </p:cNvPr>
          <p:cNvCxnSpPr>
            <a:cxnSpLocks/>
            <a:stCxn id="50" idx="0"/>
          </p:cNvCxnSpPr>
          <p:nvPr/>
        </p:nvCxnSpPr>
        <p:spPr>
          <a:xfrm flipH="1" flipV="1">
            <a:off x="4528740" y="3087207"/>
            <a:ext cx="7752" cy="428065"/>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9DB8F05A-7B25-47BA-A96B-C9113DCA8031}"/>
              </a:ext>
            </a:extLst>
          </p:cNvPr>
          <p:cNvSpPr txBox="1"/>
          <p:nvPr/>
        </p:nvSpPr>
        <p:spPr>
          <a:xfrm>
            <a:off x="10634053" y="5452936"/>
            <a:ext cx="1651078" cy="830997"/>
          </a:xfrm>
          <a:prstGeom prst="rect">
            <a:avLst/>
          </a:prstGeom>
          <a:noFill/>
        </p:spPr>
        <p:txBody>
          <a:bodyPr wrap="square" rtlCol="0">
            <a:spAutoFit/>
          </a:bodyPr>
          <a:lstStyle/>
          <a:p>
            <a:pPr algn="ctr"/>
            <a:r>
              <a:rPr lang="en-US" sz="1200" b="1" dirty="0">
                <a:latin typeface="Arial" panose="020B0604020202020204" pitchFamily="34" charset="0"/>
                <a:cs typeface="Arial" panose="020B0604020202020204" pitchFamily="34" charset="0"/>
              </a:rPr>
              <a:t>July 1, 2021</a:t>
            </a:r>
          </a:p>
          <a:p>
            <a:pPr algn="ctr"/>
            <a:r>
              <a:rPr lang="en-US" sz="1200" dirty="0">
                <a:latin typeface="Arial" panose="020B0604020202020204" pitchFamily="34" charset="0"/>
                <a:cs typeface="Arial" panose="020B0604020202020204" pitchFamily="34" charset="0"/>
              </a:rPr>
              <a:t>Go-live!  </a:t>
            </a:r>
          </a:p>
          <a:p>
            <a:pPr algn="ctr"/>
            <a:r>
              <a:rPr lang="en-US" sz="1200" dirty="0">
                <a:latin typeface="Arial" panose="020B0604020202020204" pitchFamily="34" charset="0"/>
                <a:cs typeface="Arial" panose="020B0604020202020204" pitchFamily="34" charset="0"/>
              </a:rPr>
              <a:t>COA used in all financial transactions</a:t>
            </a:r>
          </a:p>
        </p:txBody>
      </p:sp>
      <p:sp>
        <p:nvSpPr>
          <p:cNvPr id="5" name="Isosceles Triangle 4">
            <a:extLst>
              <a:ext uri="{FF2B5EF4-FFF2-40B4-BE49-F238E27FC236}">
                <a16:creationId xmlns:a16="http://schemas.microsoft.com/office/drawing/2014/main" id="{76EFDBF8-6B2F-4408-86BE-5B829100D1D7}"/>
              </a:ext>
            </a:extLst>
          </p:cNvPr>
          <p:cNvSpPr/>
          <p:nvPr/>
        </p:nvSpPr>
        <p:spPr>
          <a:xfrm rot="5400000">
            <a:off x="11440587" y="3556519"/>
            <a:ext cx="285687" cy="243341"/>
          </a:xfrm>
          <a:prstGeom prst="triangl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2060"/>
              </a:solidFill>
            </a:endParaRPr>
          </a:p>
        </p:txBody>
      </p:sp>
      <p:sp>
        <p:nvSpPr>
          <p:cNvPr id="56" name="TextBox 55">
            <a:extLst>
              <a:ext uri="{FF2B5EF4-FFF2-40B4-BE49-F238E27FC236}">
                <a16:creationId xmlns:a16="http://schemas.microsoft.com/office/drawing/2014/main" id="{DE997615-68DB-4EF9-A98A-4082D951AC4B}"/>
              </a:ext>
            </a:extLst>
          </p:cNvPr>
          <p:cNvSpPr txBox="1"/>
          <p:nvPr/>
        </p:nvSpPr>
        <p:spPr>
          <a:xfrm>
            <a:off x="4668802" y="4157644"/>
            <a:ext cx="1628282" cy="646331"/>
          </a:xfrm>
          <a:prstGeom prst="rect">
            <a:avLst/>
          </a:prstGeom>
          <a:noFill/>
        </p:spPr>
        <p:txBody>
          <a:bodyPr wrap="square" rtlCol="0">
            <a:spAutoFit/>
          </a:bodyPr>
          <a:lstStyle/>
          <a:p>
            <a:pPr algn="ctr"/>
            <a:r>
              <a:rPr lang="en-US" sz="1200" b="1" dirty="0">
                <a:latin typeface="Arial" panose="020B0604020202020204" pitchFamily="34" charset="0"/>
                <a:cs typeface="Arial" panose="020B0604020202020204" pitchFamily="34" charset="0"/>
              </a:rPr>
              <a:t>February 12, 2020 </a:t>
            </a:r>
            <a:r>
              <a:rPr lang="en-US" sz="1200" dirty="0">
                <a:latin typeface="Arial" panose="020B0604020202020204" pitchFamily="34" charset="0"/>
                <a:cs typeface="Arial" panose="020B0604020202020204" pitchFamily="34" charset="0"/>
              </a:rPr>
              <a:t>COA Deliverable Deadline</a:t>
            </a:r>
          </a:p>
        </p:txBody>
      </p:sp>
      <p:sp>
        <p:nvSpPr>
          <p:cNvPr id="47" name="Oval 46">
            <a:extLst>
              <a:ext uri="{FF2B5EF4-FFF2-40B4-BE49-F238E27FC236}">
                <a16:creationId xmlns:a16="http://schemas.microsoft.com/office/drawing/2014/main" id="{2579E767-F4F9-4FAF-81EE-58E261F7A952}"/>
              </a:ext>
            </a:extLst>
          </p:cNvPr>
          <p:cNvSpPr/>
          <p:nvPr/>
        </p:nvSpPr>
        <p:spPr bwMode="gray">
          <a:xfrm>
            <a:off x="5338071" y="3515272"/>
            <a:ext cx="290623" cy="276442"/>
          </a:xfrm>
          <a:prstGeom prst="ellipse">
            <a:avLst/>
          </a:prstGeom>
          <a:solidFill>
            <a:schemeClr val="accent6">
              <a:lumMod val="75000"/>
            </a:schemeClr>
          </a:solidFill>
          <a:ln w="19050" algn="ctr">
            <a:solidFill>
              <a:schemeClr val="accent6">
                <a:lumMod val="75000"/>
              </a:schemeClr>
            </a:solidFill>
            <a:miter lim="800000"/>
            <a:headEnd/>
            <a:tailEnd/>
          </a:ln>
        </p:spPr>
        <p:txBody>
          <a:bodyPr rot="0" spcFirstLastPara="0" vertOverflow="overflow" horzOverflow="overflow" vert="horz" wrap="square" lIns="88900" tIns="88900" rIns="88900" bIns="88900" numCol="1" spcCol="0" rtlCol="0" fromWordArt="0" anchor="ctr" anchorCtr="0" forceAA="0" compatLnSpc="1">
            <a:prstTxWarp prst="textNoShape">
              <a:avLst/>
            </a:prstTxWarp>
            <a:noAutofit/>
          </a:bodyPr>
          <a:lstStyle/>
          <a:p>
            <a:pPr algn="ctr">
              <a:lnSpc>
                <a:spcPct val="106000"/>
              </a:lnSpc>
              <a:buFont typeface="Wingdings 2" pitchFamily="18" charset="2"/>
              <a:buNone/>
            </a:pPr>
            <a:endParaRPr lang="en-US" sz="1600" b="1" dirty="0">
              <a:solidFill>
                <a:schemeClr val="bg1"/>
              </a:solidFill>
            </a:endParaRPr>
          </a:p>
        </p:txBody>
      </p:sp>
      <p:cxnSp>
        <p:nvCxnSpPr>
          <p:cNvPr id="57" name="Straight Connector 56">
            <a:extLst>
              <a:ext uri="{FF2B5EF4-FFF2-40B4-BE49-F238E27FC236}">
                <a16:creationId xmlns:a16="http://schemas.microsoft.com/office/drawing/2014/main" id="{3D8BC24B-77B7-4628-A144-85E78B0241D5}"/>
              </a:ext>
            </a:extLst>
          </p:cNvPr>
          <p:cNvCxnSpPr>
            <a:cxnSpLocks/>
            <a:stCxn id="56" idx="0"/>
            <a:endCxn id="47" idx="4"/>
          </p:cNvCxnSpPr>
          <p:nvPr/>
        </p:nvCxnSpPr>
        <p:spPr>
          <a:xfrm flipV="1">
            <a:off x="5482943" y="3791714"/>
            <a:ext cx="440" cy="365930"/>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55" name="TextBox 54">
            <a:extLst>
              <a:ext uri="{FF2B5EF4-FFF2-40B4-BE49-F238E27FC236}">
                <a16:creationId xmlns:a16="http://schemas.microsoft.com/office/drawing/2014/main" id="{8677BD99-9F14-4D5C-B74B-4E98E826F75C}"/>
              </a:ext>
            </a:extLst>
          </p:cNvPr>
          <p:cNvSpPr txBox="1"/>
          <p:nvPr/>
        </p:nvSpPr>
        <p:spPr>
          <a:xfrm>
            <a:off x="5249724" y="1420374"/>
            <a:ext cx="2457450" cy="646331"/>
          </a:xfrm>
          <a:prstGeom prst="rect">
            <a:avLst/>
          </a:prstGeom>
          <a:noFill/>
        </p:spPr>
        <p:txBody>
          <a:bodyPr wrap="square" rtlCol="0">
            <a:spAutoFit/>
          </a:bodyPr>
          <a:lstStyle/>
          <a:p>
            <a:pPr algn="ctr"/>
            <a:r>
              <a:rPr lang="en-US" sz="1200" b="1" dirty="0">
                <a:latin typeface="Arial" panose="020B0604020202020204" pitchFamily="34" charset="0"/>
                <a:cs typeface="Arial" panose="020B0604020202020204" pitchFamily="34" charset="0"/>
              </a:rPr>
              <a:t>February 25, 2020</a:t>
            </a:r>
          </a:p>
          <a:p>
            <a:pPr algn="ctr"/>
            <a:r>
              <a:rPr lang="en-US" sz="1200" dirty="0">
                <a:latin typeface="Arial" panose="020B0604020202020204" pitchFamily="34" charset="0"/>
                <a:cs typeface="Arial" panose="020B0604020202020204" pitchFamily="34" charset="0"/>
              </a:rPr>
              <a:t>Office of the State Controller’s Final Sign-off on COA Deliverable</a:t>
            </a:r>
          </a:p>
        </p:txBody>
      </p:sp>
      <p:sp>
        <p:nvSpPr>
          <p:cNvPr id="48" name="Oval 47">
            <a:extLst>
              <a:ext uri="{FF2B5EF4-FFF2-40B4-BE49-F238E27FC236}">
                <a16:creationId xmlns:a16="http://schemas.microsoft.com/office/drawing/2014/main" id="{6396D852-4C1E-4915-8921-F5455558F9E3}"/>
              </a:ext>
            </a:extLst>
          </p:cNvPr>
          <p:cNvSpPr/>
          <p:nvPr/>
        </p:nvSpPr>
        <p:spPr bwMode="gray">
          <a:xfrm>
            <a:off x="6336338" y="3515272"/>
            <a:ext cx="290623" cy="276442"/>
          </a:xfrm>
          <a:prstGeom prst="ellipse">
            <a:avLst/>
          </a:prstGeom>
          <a:solidFill>
            <a:schemeClr val="accent6">
              <a:lumMod val="75000"/>
            </a:schemeClr>
          </a:solidFill>
          <a:ln w="19050" algn="ctr">
            <a:solidFill>
              <a:schemeClr val="accent6">
                <a:lumMod val="75000"/>
              </a:schemeClr>
            </a:solidFill>
            <a:miter lim="800000"/>
            <a:headEnd/>
            <a:tailEnd/>
          </a:ln>
        </p:spPr>
        <p:txBody>
          <a:bodyPr rot="0" spcFirstLastPara="0" vertOverflow="overflow" horzOverflow="overflow" vert="horz" wrap="square" lIns="88900" tIns="88900" rIns="88900" bIns="88900" numCol="1" spcCol="0" rtlCol="0" fromWordArt="0" anchor="ctr" anchorCtr="0" forceAA="0" compatLnSpc="1">
            <a:prstTxWarp prst="textNoShape">
              <a:avLst/>
            </a:prstTxWarp>
            <a:noAutofit/>
          </a:bodyPr>
          <a:lstStyle/>
          <a:p>
            <a:pPr algn="ctr">
              <a:lnSpc>
                <a:spcPct val="106000"/>
              </a:lnSpc>
              <a:buFont typeface="Wingdings 2" pitchFamily="18" charset="2"/>
              <a:buNone/>
            </a:pPr>
            <a:endParaRPr lang="en-US" sz="1600" b="1" dirty="0">
              <a:solidFill>
                <a:schemeClr val="bg1"/>
              </a:solidFill>
            </a:endParaRPr>
          </a:p>
        </p:txBody>
      </p:sp>
      <p:cxnSp>
        <p:nvCxnSpPr>
          <p:cNvPr id="58" name="Straight Connector 57">
            <a:extLst>
              <a:ext uri="{FF2B5EF4-FFF2-40B4-BE49-F238E27FC236}">
                <a16:creationId xmlns:a16="http://schemas.microsoft.com/office/drawing/2014/main" id="{D4513CC0-DA3C-489A-9D17-6F474C54DE3C}"/>
              </a:ext>
            </a:extLst>
          </p:cNvPr>
          <p:cNvCxnSpPr>
            <a:cxnSpLocks/>
            <a:stCxn id="48" idx="0"/>
            <a:endCxn id="55" idx="2"/>
          </p:cNvCxnSpPr>
          <p:nvPr/>
        </p:nvCxnSpPr>
        <p:spPr>
          <a:xfrm flipH="1" flipV="1">
            <a:off x="6478449" y="2066705"/>
            <a:ext cx="3201" cy="1448567"/>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832ACB92-FA0D-4C2A-A379-DB61B44DCBFE}"/>
              </a:ext>
            </a:extLst>
          </p:cNvPr>
          <p:cNvSpPr txBox="1"/>
          <p:nvPr/>
        </p:nvSpPr>
        <p:spPr>
          <a:xfrm>
            <a:off x="8456298" y="5118305"/>
            <a:ext cx="2304751" cy="461665"/>
          </a:xfrm>
          <a:prstGeom prst="rect">
            <a:avLst/>
          </a:prstGeom>
          <a:noFill/>
        </p:spPr>
        <p:txBody>
          <a:bodyPr wrap="square" rtlCol="0">
            <a:spAutoFit/>
          </a:bodyPr>
          <a:lstStyle/>
          <a:p>
            <a:pPr algn="ctr"/>
            <a:r>
              <a:rPr lang="en-US" sz="1200" b="1" dirty="0">
                <a:latin typeface="Arial" panose="020B0604020202020204" pitchFamily="34" charset="0"/>
                <a:cs typeface="Arial" panose="020B0604020202020204" pitchFamily="34" charset="0"/>
              </a:rPr>
              <a:t>June – August 2020</a:t>
            </a:r>
          </a:p>
          <a:p>
            <a:pPr algn="ctr"/>
            <a:r>
              <a:rPr lang="en-US" sz="1200" dirty="0">
                <a:latin typeface="Arial" panose="020B0604020202020204" pitchFamily="34" charset="0"/>
                <a:cs typeface="Arial" panose="020B0604020202020204" pitchFamily="34" charset="0"/>
              </a:rPr>
              <a:t>Sprints – configuration testing</a:t>
            </a:r>
          </a:p>
        </p:txBody>
      </p:sp>
      <p:sp>
        <p:nvSpPr>
          <p:cNvPr id="53" name="Oval 52">
            <a:extLst>
              <a:ext uri="{FF2B5EF4-FFF2-40B4-BE49-F238E27FC236}">
                <a16:creationId xmlns:a16="http://schemas.microsoft.com/office/drawing/2014/main" id="{625A3C2F-6DCA-4B34-925E-2167D642945A}"/>
              </a:ext>
            </a:extLst>
          </p:cNvPr>
          <p:cNvSpPr/>
          <p:nvPr/>
        </p:nvSpPr>
        <p:spPr bwMode="gray">
          <a:xfrm>
            <a:off x="9458747" y="3515272"/>
            <a:ext cx="290623" cy="276442"/>
          </a:xfrm>
          <a:prstGeom prst="ellipse">
            <a:avLst/>
          </a:prstGeom>
          <a:solidFill>
            <a:srgbClr val="FFC000"/>
          </a:solidFill>
          <a:ln w="19050" algn="ctr">
            <a:solidFill>
              <a:srgbClr val="FFC000"/>
            </a:solidFill>
            <a:miter lim="800000"/>
            <a:headEnd/>
            <a:tailEnd/>
          </a:ln>
        </p:spPr>
        <p:txBody>
          <a:bodyPr rot="0" spcFirstLastPara="0" vertOverflow="overflow" horzOverflow="overflow" vert="horz" wrap="square" lIns="88900" tIns="88900" rIns="88900" bIns="88900" numCol="1" spcCol="0" rtlCol="0" fromWordArt="0" anchor="ctr" anchorCtr="0" forceAA="0" compatLnSpc="1">
            <a:prstTxWarp prst="textNoShape">
              <a:avLst/>
            </a:prstTxWarp>
            <a:noAutofit/>
          </a:bodyPr>
          <a:lstStyle/>
          <a:p>
            <a:pPr algn="ctr">
              <a:lnSpc>
                <a:spcPct val="106000"/>
              </a:lnSpc>
              <a:buFont typeface="Wingdings 2" pitchFamily="18" charset="2"/>
              <a:buNone/>
            </a:pPr>
            <a:endParaRPr lang="en-US" sz="1600" b="1" dirty="0">
              <a:solidFill>
                <a:schemeClr val="bg1"/>
              </a:solidFill>
            </a:endParaRPr>
          </a:p>
        </p:txBody>
      </p:sp>
      <p:cxnSp>
        <p:nvCxnSpPr>
          <p:cNvPr id="59" name="Straight Connector 58">
            <a:extLst>
              <a:ext uri="{FF2B5EF4-FFF2-40B4-BE49-F238E27FC236}">
                <a16:creationId xmlns:a16="http://schemas.microsoft.com/office/drawing/2014/main" id="{CBB647C0-93DF-4626-8D6A-57CC2845A128}"/>
              </a:ext>
            </a:extLst>
          </p:cNvPr>
          <p:cNvCxnSpPr>
            <a:cxnSpLocks/>
            <a:stCxn id="25" idx="0"/>
            <a:endCxn id="53" idx="4"/>
          </p:cNvCxnSpPr>
          <p:nvPr/>
        </p:nvCxnSpPr>
        <p:spPr>
          <a:xfrm flipH="1" flipV="1">
            <a:off x="9604059" y="3791714"/>
            <a:ext cx="4615" cy="1326591"/>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0706F74E-B0CA-4A60-ADD4-E62943F0AAEF}"/>
              </a:ext>
            </a:extLst>
          </p:cNvPr>
          <p:cNvSpPr txBox="1"/>
          <p:nvPr/>
        </p:nvSpPr>
        <p:spPr>
          <a:xfrm>
            <a:off x="6784846" y="4613090"/>
            <a:ext cx="1423407" cy="646331"/>
          </a:xfrm>
          <a:prstGeom prst="rect">
            <a:avLst/>
          </a:prstGeom>
          <a:noFill/>
        </p:spPr>
        <p:txBody>
          <a:bodyPr wrap="square" rtlCol="0">
            <a:spAutoFit/>
          </a:bodyPr>
          <a:lstStyle/>
          <a:p>
            <a:pPr algn="ctr"/>
            <a:r>
              <a:rPr lang="en-US" sz="1200" b="1" dirty="0">
                <a:latin typeface="Arial" panose="020B0604020202020204" pitchFamily="34" charset="0"/>
                <a:cs typeface="Arial" panose="020B0604020202020204" pitchFamily="34" charset="0"/>
              </a:rPr>
              <a:t>February 2020 </a:t>
            </a:r>
            <a:r>
              <a:rPr lang="en-US" sz="1200" dirty="0">
                <a:latin typeface="Arial" panose="020B0604020202020204" pitchFamily="34" charset="0"/>
                <a:cs typeface="Arial" panose="020B0604020202020204" pitchFamily="34" charset="0"/>
              </a:rPr>
              <a:t>Configuration Training for COA</a:t>
            </a:r>
          </a:p>
        </p:txBody>
      </p:sp>
      <p:sp>
        <p:nvSpPr>
          <p:cNvPr id="49" name="Oval 48">
            <a:extLst>
              <a:ext uri="{FF2B5EF4-FFF2-40B4-BE49-F238E27FC236}">
                <a16:creationId xmlns:a16="http://schemas.microsoft.com/office/drawing/2014/main" id="{6DD4E1E3-E60C-4FE5-B4FD-B876C8EF6D73}"/>
              </a:ext>
            </a:extLst>
          </p:cNvPr>
          <p:cNvSpPr/>
          <p:nvPr/>
        </p:nvSpPr>
        <p:spPr bwMode="gray">
          <a:xfrm>
            <a:off x="7351239" y="3515272"/>
            <a:ext cx="290623" cy="276442"/>
          </a:xfrm>
          <a:prstGeom prst="ellipse">
            <a:avLst/>
          </a:prstGeom>
          <a:solidFill>
            <a:schemeClr val="accent6">
              <a:lumMod val="75000"/>
            </a:schemeClr>
          </a:solidFill>
          <a:ln w="19050" algn="ctr">
            <a:solidFill>
              <a:schemeClr val="accent6">
                <a:lumMod val="75000"/>
              </a:schemeClr>
            </a:solidFill>
            <a:miter lim="800000"/>
            <a:headEnd/>
            <a:tailEnd/>
          </a:ln>
        </p:spPr>
        <p:txBody>
          <a:bodyPr rot="0" spcFirstLastPara="0" vertOverflow="overflow" horzOverflow="overflow" vert="horz" wrap="square" lIns="88900" tIns="88900" rIns="88900" bIns="88900" numCol="1" spcCol="0" rtlCol="0" fromWordArt="0" anchor="ctr" anchorCtr="0" forceAA="0" compatLnSpc="1">
            <a:prstTxWarp prst="textNoShape">
              <a:avLst/>
            </a:prstTxWarp>
            <a:noAutofit/>
          </a:bodyPr>
          <a:lstStyle/>
          <a:p>
            <a:pPr algn="ctr">
              <a:lnSpc>
                <a:spcPct val="106000"/>
              </a:lnSpc>
              <a:buFont typeface="Wingdings 2" pitchFamily="18" charset="2"/>
              <a:buNone/>
            </a:pPr>
            <a:endParaRPr lang="en-US" sz="1600" b="1" dirty="0">
              <a:solidFill>
                <a:schemeClr val="bg1"/>
              </a:solidFill>
            </a:endParaRPr>
          </a:p>
        </p:txBody>
      </p:sp>
      <p:cxnSp>
        <p:nvCxnSpPr>
          <p:cNvPr id="60" name="Straight Connector 59">
            <a:extLst>
              <a:ext uri="{FF2B5EF4-FFF2-40B4-BE49-F238E27FC236}">
                <a16:creationId xmlns:a16="http://schemas.microsoft.com/office/drawing/2014/main" id="{BCE2857A-7B6F-441F-9105-0A719B6E4473}"/>
              </a:ext>
            </a:extLst>
          </p:cNvPr>
          <p:cNvCxnSpPr>
            <a:cxnSpLocks/>
            <a:stCxn id="24" idx="0"/>
            <a:endCxn id="49" idx="4"/>
          </p:cNvCxnSpPr>
          <p:nvPr/>
        </p:nvCxnSpPr>
        <p:spPr>
          <a:xfrm flipV="1">
            <a:off x="7496550" y="3791714"/>
            <a:ext cx="1" cy="821376"/>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363F4D18-CD3A-4988-98AE-7EDE0A3C1176}"/>
              </a:ext>
            </a:extLst>
          </p:cNvPr>
          <p:cNvSpPr txBox="1"/>
          <p:nvPr/>
        </p:nvSpPr>
        <p:spPr>
          <a:xfrm>
            <a:off x="7658190" y="1932719"/>
            <a:ext cx="1760769" cy="646331"/>
          </a:xfrm>
          <a:prstGeom prst="rect">
            <a:avLst/>
          </a:prstGeom>
          <a:noFill/>
        </p:spPr>
        <p:txBody>
          <a:bodyPr wrap="square" rtlCol="0">
            <a:spAutoFit/>
          </a:bodyPr>
          <a:lstStyle/>
          <a:p>
            <a:pPr algn="ctr"/>
            <a:r>
              <a:rPr lang="en-US" sz="1200" b="1" dirty="0">
                <a:latin typeface="Arial" panose="020B0604020202020204" pitchFamily="34" charset="0"/>
                <a:cs typeface="Arial" panose="020B0604020202020204" pitchFamily="34" charset="0"/>
              </a:rPr>
              <a:t>February – June 2020</a:t>
            </a:r>
          </a:p>
          <a:p>
            <a:pPr algn="ctr"/>
            <a:r>
              <a:rPr lang="en-US" sz="1200" dirty="0">
                <a:latin typeface="Arial" panose="020B0604020202020204" pitchFamily="34" charset="0"/>
                <a:cs typeface="Arial" panose="020B0604020202020204" pitchFamily="34" charset="0"/>
              </a:rPr>
              <a:t>COA Configuration and Set-up</a:t>
            </a:r>
          </a:p>
        </p:txBody>
      </p:sp>
      <p:sp>
        <p:nvSpPr>
          <p:cNvPr id="52" name="Oval 51">
            <a:extLst>
              <a:ext uri="{FF2B5EF4-FFF2-40B4-BE49-F238E27FC236}">
                <a16:creationId xmlns:a16="http://schemas.microsoft.com/office/drawing/2014/main" id="{8B0EE1C3-5B85-49E8-961D-EA35EC3348C5}"/>
              </a:ext>
            </a:extLst>
          </p:cNvPr>
          <p:cNvSpPr/>
          <p:nvPr/>
        </p:nvSpPr>
        <p:spPr bwMode="gray">
          <a:xfrm>
            <a:off x="8380095" y="3515272"/>
            <a:ext cx="301991" cy="276442"/>
          </a:xfrm>
          <a:prstGeom prst="ellipse">
            <a:avLst/>
          </a:prstGeom>
          <a:solidFill>
            <a:srgbClr val="FFC000"/>
          </a:solidFill>
          <a:ln w="19050" algn="ctr">
            <a:solidFill>
              <a:srgbClr val="FFC000"/>
            </a:solidFill>
            <a:miter lim="800000"/>
            <a:headEnd/>
            <a:tailEnd/>
          </a:ln>
        </p:spPr>
        <p:txBody>
          <a:bodyPr rot="0" spcFirstLastPara="0" vertOverflow="overflow" horzOverflow="overflow" vert="horz" wrap="square" lIns="88900" tIns="88900" rIns="88900" bIns="88900" numCol="1" spcCol="0" rtlCol="0" fromWordArt="0" anchor="ctr" anchorCtr="0" forceAA="0" compatLnSpc="1">
            <a:prstTxWarp prst="textNoShape">
              <a:avLst/>
            </a:prstTxWarp>
            <a:noAutofit/>
          </a:bodyPr>
          <a:lstStyle/>
          <a:p>
            <a:pPr algn="ctr">
              <a:lnSpc>
                <a:spcPct val="106000"/>
              </a:lnSpc>
              <a:buFont typeface="Wingdings 2" pitchFamily="18" charset="2"/>
              <a:buNone/>
            </a:pPr>
            <a:endParaRPr lang="en-US" sz="1600" b="1" dirty="0">
              <a:solidFill>
                <a:schemeClr val="bg1"/>
              </a:solidFill>
            </a:endParaRPr>
          </a:p>
        </p:txBody>
      </p:sp>
      <p:cxnSp>
        <p:nvCxnSpPr>
          <p:cNvPr id="61" name="Straight Connector 60">
            <a:extLst>
              <a:ext uri="{FF2B5EF4-FFF2-40B4-BE49-F238E27FC236}">
                <a16:creationId xmlns:a16="http://schemas.microsoft.com/office/drawing/2014/main" id="{580A4178-977E-4E8C-B872-B468B8D0C9A1}"/>
              </a:ext>
            </a:extLst>
          </p:cNvPr>
          <p:cNvCxnSpPr>
            <a:cxnSpLocks/>
            <a:stCxn id="52" idx="0"/>
            <a:endCxn id="28" idx="2"/>
          </p:cNvCxnSpPr>
          <p:nvPr/>
        </p:nvCxnSpPr>
        <p:spPr>
          <a:xfrm flipV="1">
            <a:off x="8531091" y="2579050"/>
            <a:ext cx="7484" cy="936222"/>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sp>
        <p:nvSpPr>
          <p:cNvPr id="31" name="TextBox 30">
            <a:extLst>
              <a:ext uri="{FF2B5EF4-FFF2-40B4-BE49-F238E27FC236}">
                <a16:creationId xmlns:a16="http://schemas.microsoft.com/office/drawing/2014/main" id="{2B746786-41E9-49EB-98EA-B534D303ED80}"/>
              </a:ext>
            </a:extLst>
          </p:cNvPr>
          <p:cNvSpPr txBox="1"/>
          <p:nvPr/>
        </p:nvSpPr>
        <p:spPr>
          <a:xfrm>
            <a:off x="9570634" y="2393583"/>
            <a:ext cx="2228787" cy="1015663"/>
          </a:xfrm>
          <a:prstGeom prst="rect">
            <a:avLst/>
          </a:prstGeom>
          <a:noFill/>
        </p:spPr>
        <p:txBody>
          <a:bodyPr wrap="square" rtlCol="0">
            <a:spAutoFit/>
          </a:bodyPr>
          <a:lstStyle/>
          <a:p>
            <a:pPr algn="ctr"/>
            <a:r>
              <a:rPr lang="en-US" sz="1200" b="1" dirty="0">
                <a:latin typeface="Arial" panose="020B0604020202020204" pitchFamily="34" charset="0"/>
                <a:cs typeface="Arial" panose="020B0604020202020204" pitchFamily="34" charset="0"/>
              </a:rPr>
              <a:t>May 2021</a:t>
            </a:r>
            <a:endParaRPr lang="en-US" sz="1200" dirty="0">
              <a:latin typeface="Arial" panose="020B0604020202020204" pitchFamily="34" charset="0"/>
              <a:cs typeface="Arial" panose="020B0604020202020204" pitchFamily="34" charset="0"/>
            </a:endParaRPr>
          </a:p>
          <a:p>
            <a:pPr algn="ctr"/>
            <a:r>
              <a:rPr lang="en-US" sz="1200" dirty="0">
                <a:latin typeface="Arial" panose="020B0604020202020204" pitchFamily="34" charset="0"/>
                <a:cs typeface="Arial" panose="020B0604020202020204" pitchFamily="34" charset="0"/>
              </a:rPr>
              <a:t>FY22 Financial Plan Builds based on COA (TBD)</a:t>
            </a:r>
          </a:p>
          <a:p>
            <a:pPr algn="ctr"/>
            <a:r>
              <a:rPr lang="en-US" sz="1200" dirty="0">
                <a:latin typeface="Arial" panose="020B0604020202020204" pitchFamily="34" charset="0"/>
                <a:cs typeface="Arial" panose="020B0604020202020204" pitchFamily="34" charset="0"/>
              </a:rPr>
              <a:t>FY23 State Budget Planning based on COA</a:t>
            </a:r>
          </a:p>
        </p:txBody>
      </p:sp>
      <p:sp>
        <p:nvSpPr>
          <p:cNvPr id="54" name="Oval 53">
            <a:extLst>
              <a:ext uri="{FF2B5EF4-FFF2-40B4-BE49-F238E27FC236}">
                <a16:creationId xmlns:a16="http://schemas.microsoft.com/office/drawing/2014/main" id="{B4F27F54-C40D-473A-AD84-BED05A9BE95B}"/>
              </a:ext>
            </a:extLst>
          </p:cNvPr>
          <p:cNvSpPr/>
          <p:nvPr/>
        </p:nvSpPr>
        <p:spPr bwMode="gray">
          <a:xfrm>
            <a:off x="10539543" y="3515272"/>
            <a:ext cx="290623" cy="276442"/>
          </a:xfrm>
          <a:prstGeom prst="ellipse">
            <a:avLst/>
          </a:prstGeom>
          <a:solidFill>
            <a:srgbClr val="FFC000"/>
          </a:solidFill>
          <a:ln w="19050" algn="ctr">
            <a:solidFill>
              <a:srgbClr val="FFC000"/>
            </a:solidFill>
            <a:miter lim="800000"/>
            <a:headEnd/>
            <a:tailEnd/>
          </a:ln>
        </p:spPr>
        <p:txBody>
          <a:bodyPr rot="0" spcFirstLastPara="0" vertOverflow="overflow" horzOverflow="overflow" vert="horz" wrap="square" lIns="88900" tIns="88900" rIns="88900" bIns="88900" numCol="1" spcCol="0" rtlCol="0" fromWordArt="0" anchor="ctr" anchorCtr="0" forceAA="0" compatLnSpc="1">
            <a:prstTxWarp prst="textNoShape">
              <a:avLst/>
            </a:prstTxWarp>
            <a:noAutofit/>
          </a:bodyPr>
          <a:lstStyle/>
          <a:p>
            <a:pPr algn="ctr">
              <a:lnSpc>
                <a:spcPct val="106000"/>
              </a:lnSpc>
              <a:buFont typeface="Wingdings 2" pitchFamily="18" charset="2"/>
              <a:buNone/>
            </a:pPr>
            <a:endParaRPr lang="en-US" sz="1600" b="1" dirty="0">
              <a:solidFill>
                <a:schemeClr val="bg1"/>
              </a:solidFill>
            </a:endParaRPr>
          </a:p>
        </p:txBody>
      </p:sp>
      <p:cxnSp>
        <p:nvCxnSpPr>
          <p:cNvPr id="62" name="Straight Connector 61">
            <a:extLst>
              <a:ext uri="{FF2B5EF4-FFF2-40B4-BE49-F238E27FC236}">
                <a16:creationId xmlns:a16="http://schemas.microsoft.com/office/drawing/2014/main" id="{04BC8787-AB6D-40EE-A8B3-1A45077E0771}"/>
              </a:ext>
            </a:extLst>
          </p:cNvPr>
          <p:cNvCxnSpPr>
            <a:cxnSpLocks/>
            <a:stCxn id="54" idx="0"/>
            <a:endCxn id="31" idx="2"/>
          </p:cNvCxnSpPr>
          <p:nvPr/>
        </p:nvCxnSpPr>
        <p:spPr>
          <a:xfrm flipV="1">
            <a:off x="10684855" y="3409246"/>
            <a:ext cx="173" cy="106026"/>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17E89E67-1422-4195-9499-F82BBD78C2F8}"/>
              </a:ext>
            </a:extLst>
          </p:cNvPr>
          <p:cNvCxnSpPr>
            <a:cxnSpLocks/>
            <a:stCxn id="29" idx="0"/>
            <a:endCxn id="5" idx="4"/>
          </p:cNvCxnSpPr>
          <p:nvPr/>
        </p:nvCxnSpPr>
        <p:spPr>
          <a:xfrm flipV="1">
            <a:off x="11459592" y="3821033"/>
            <a:ext cx="2168" cy="1631903"/>
          </a:xfrm>
          <a:prstGeom prst="line">
            <a:avLst/>
          </a:prstGeom>
          <a:ln cap="rnd">
            <a:solidFill>
              <a:srgbClr val="FFC000"/>
            </a:solidFill>
            <a:prstDash val="dash"/>
          </a:ln>
        </p:spPr>
        <p:style>
          <a:lnRef idx="1">
            <a:schemeClr val="accent1"/>
          </a:lnRef>
          <a:fillRef idx="0">
            <a:schemeClr val="accent1"/>
          </a:fillRef>
          <a:effectRef idx="0">
            <a:schemeClr val="accent1"/>
          </a:effectRef>
          <a:fontRef idx="minor">
            <a:schemeClr val="tx1"/>
          </a:fontRef>
        </p:style>
      </p:cxnSp>
      <p:sp>
        <p:nvSpPr>
          <p:cNvPr id="157" name="Oval 156">
            <a:extLst>
              <a:ext uri="{FF2B5EF4-FFF2-40B4-BE49-F238E27FC236}">
                <a16:creationId xmlns:a16="http://schemas.microsoft.com/office/drawing/2014/main" id="{A5D6E24B-A048-46B0-B84C-BFA0D39C4CDC}"/>
              </a:ext>
            </a:extLst>
          </p:cNvPr>
          <p:cNvSpPr/>
          <p:nvPr/>
        </p:nvSpPr>
        <p:spPr bwMode="gray">
          <a:xfrm>
            <a:off x="467612" y="5463219"/>
            <a:ext cx="290623" cy="276442"/>
          </a:xfrm>
          <a:prstGeom prst="ellipse">
            <a:avLst/>
          </a:prstGeom>
          <a:solidFill>
            <a:schemeClr val="accent6">
              <a:lumMod val="75000"/>
            </a:schemeClr>
          </a:solidFill>
          <a:ln w="19050" algn="ctr">
            <a:noFill/>
            <a:miter lim="800000"/>
            <a:headEnd/>
            <a:tailEnd/>
          </a:ln>
        </p:spPr>
        <p:txBody>
          <a:bodyPr rot="0" spcFirstLastPara="0" vertOverflow="overflow" horzOverflow="overflow" vert="horz" wrap="square" lIns="88900" tIns="88900" rIns="88900" bIns="88900" numCol="1" spcCol="0" rtlCol="0" fromWordArt="0" anchor="ctr" anchorCtr="0" forceAA="0" compatLnSpc="1">
            <a:prstTxWarp prst="textNoShape">
              <a:avLst/>
            </a:prstTxWarp>
            <a:noAutofit/>
          </a:bodyPr>
          <a:lstStyle/>
          <a:p>
            <a:pPr algn="ctr">
              <a:lnSpc>
                <a:spcPct val="106000"/>
              </a:lnSpc>
              <a:buFont typeface="Wingdings 2" pitchFamily="18" charset="2"/>
              <a:buNone/>
            </a:pPr>
            <a:endParaRPr lang="en-US" sz="1600" b="1" dirty="0">
              <a:solidFill>
                <a:schemeClr val="bg1"/>
              </a:solidFill>
            </a:endParaRPr>
          </a:p>
        </p:txBody>
      </p:sp>
      <p:sp>
        <p:nvSpPr>
          <p:cNvPr id="158" name="TextBox 157">
            <a:extLst>
              <a:ext uri="{FF2B5EF4-FFF2-40B4-BE49-F238E27FC236}">
                <a16:creationId xmlns:a16="http://schemas.microsoft.com/office/drawing/2014/main" id="{4A5F5E7D-8931-470E-9A2D-82ABE23680F5}"/>
              </a:ext>
            </a:extLst>
          </p:cNvPr>
          <p:cNvSpPr txBox="1"/>
          <p:nvPr/>
        </p:nvSpPr>
        <p:spPr>
          <a:xfrm>
            <a:off x="807669" y="5491713"/>
            <a:ext cx="922866" cy="276999"/>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Completed</a:t>
            </a:r>
          </a:p>
        </p:txBody>
      </p:sp>
      <p:sp>
        <p:nvSpPr>
          <p:cNvPr id="160" name="Oval 159">
            <a:extLst>
              <a:ext uri="{FF2B5EF4-FFF2-40B4-BE49-F238E27FC236}">
                <a16:creationId xmlns:a16="http://schemas.microsoft.com/office/drawing/2014/main" id="{E3DFF467-C025-4F65-A78C-DCB1E91CD148}"/>
              </a:ext>
            </a:extLst>
          </p:cNvPr>
          <p:cNvSpPr/>
          <p:nvPr/>
        </p:nvSpPr>
        <p:spPr bwMode="gray">
          <a:xfrm>
            <a:off x="467611" y="5868434"/>
            <a:ext cx="290623" cy="276442"/>
          </a:xfrm>
          <a:prstGeom prst="ellipse">
            <a:avLst/>
          </a:prstGeom>
          <a:solidFill>
            <a:srgbClr val="FFC000"/>
          </a:solidFill>
          <a:ln w="19050" algn="ctr">
            <a:noFill/>
            <a:miter lim="800000"/>
            <a:headEnd/>
            <a:tailEnd/>
          </a:ln>
        </p:spPr>
        <p:txBody>
          <a:bodyPr rot="0" spcFirstLastPara="0" vertOverflow="overflow" horzOverflow="overflow" vert="horz" wrap="square" lIns="88900" tIns="88900" rIns="88900" bIns="88900" numCol="1" spcCol="0" rtlCol="0" fromWordArt="0" anchor="ctr" anchorCtr="0" forceAA="0" compatLnSpc="1">
            <a:prstTxWarp prst="textNoShape">
              <a:avLst/>
            </a:prstTxWarp>
            <a:noAutofit/>
          </a:bodyPr>
          <a:lstStyle/>
          <a:p>
            <a:pPr algn="ctr">
              <a:lnSpc>
                <a:spcPct val="106000"/>
              </a:lnSpc>
              <a:buFont typeface="Wingdings 2" pitchFamily="18" charset="2"/>
              <a:buNone/>
            </a:pPr>
            <a:endParaRPr lang="en-US" sz="1600" b="1" dirty="0">
              <a:solidFill>
                <a:schemeClr val="bg1"/>
              </a:solidFill>
            </a:endParaRPr>
          </a:p>
        </p:txBody>
      </p:sp>
      <p:sp>
        <p:nvSpPr>
          <p:cNvPr id="163" name="TextBox 162">
            <a:extLst>
              <a:ext uri="{FF2B5EF4-FFF2-40B4-BE49-F238E27FC236}">
                <a16:creationId xmlns:a16="http://schemas.microsoft.com/office/drawing/2014/main" id="{462B51E7-441D-4763-BAC2-2B0BFAFC81C4}"/>
              </a:ext>
            </a:extLst>
          </p:cNvPr>
          <p:cNvSpPr txBox="1"/>
          <p:nvPr/>
        </p:nvSpPr>
        <p:spPr>
          <a:xfrm>
            <a:off x="833066" y="5872714"/>
            <a:ext cx="1097334" cy="276999"/>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Future Dates</a:t>
            </a:r>
          </a:p>
        </p:txBody>
      </p:sp>
      <p:sp>
        <p:nvSpPr>
          <p:cNvPr id="45" name="TextBox 44">
            <a:extLst>
              <a:ext uri="{FF2B5EF4-FFF2-40B4-BE49-F238E27FC236}">
                <a16:creationId xmlns:a16="http://schemas.microsoft.com/office/drawing/2014/main" id="{BE9A8553-E815-4E01-A6DD-DF23C836D25C}"/>
              </a:ext>
            </a:extLst>
          </p:cNvPr>
          <p:cNvSpPr txBox="1"/>
          <p:nvPr/>
        </p:nvSpPr>
        <p:spPr>
          <a:xfrm>
            <a:off x="295275" y="142875"/>
            <a:ext cx="11602085" cy="738664"/>
          </a:xfrm>
          <a:prstGeom prst="rect">
            <a:avLst/>
          </a:prstGeom>
          <a:noFill/>
        </p:spPr>
        <p:txBody>
          <a:bodyPr wrap="square" rtlCol="0">
            <a:spAutoFit/>
          </a:bodyPr>
          <a:lstStyle/>
          <a:p>
            <a:r>
              <a:rPr lang="en-US" sz="4200" dirty="0">
                <a:latin typeface="Arial" panose="020B0604020202020204" pitchFamily="34" charset="0"/>
                <a:cs typeface="Arial" panose="020B0604020202020204" pitchFamily="34" charset="0"/>
              </a:rPr>
              <a:t>COA Development Process - Milestones</a:t>
            </a:r>
          </a:p>
        </p:txBody>
      </p:sp>
      <p:sp>
        <p:nvSpPr>
          <p:cNvPr id="2" name="Slide Number Placeholder 1">
            <a:extLst>
              <a:ext uri="{FF2B5EF4-FFF2-40B4-BE49-F238E27FC236}">
                <a16:creationId xmlns:a16="http://schemas.microsoft.com/office/drawing/2014/main" id="{B6CCB528-3572-4836-83A5-20577148B772}"/>
              </a:ext>
            </a:extLst>
          </p:cNvPr>
          <p:cNvSpPr>
            <a:spLocks noGrp="1"/>
          </p:cNvSpPr>
          <p:nvPr>
            <p:ph type="sldNum" sz="quarter" idx="16"/>
          </p:nvPr>
        </p:nvSpPr>
        <p:spPr/>
        <p:txBody>
          <a:bodyPr/>
          <a:lstStyle/>
          <a:p>
            <a:fld id="{DE393ED9-3FAE-4C9F-B5CF-D8F31E5991EB}" type="slidenum">
              <a:rPr lang="en-US" smtClean="0"/>
              <a:pPr/>
              <a:t>34</a:t>
            </a:fld>
            <a:endParaRPr lang="en-US" dirty="0"/>
          </a:p>
        </p:txBody>
      </p:sp>
    </p:spTree>
    <p:extLst>
      <p:ext uri="{BB962C8B-B14F-4D97-AF65-F5344CB8AC3E}">
        <p14:creationId xmlns:p14="http://schemas.microsoft.com/office/powerpoint/2010/main" val="3445398205"/>
      </p:ext>
    </p:extLst>
  </p:cSld>
  <p:clrMapOvr>
    <a:masterClrMapping/>
  </p:clrMapOvr>
  <p:transition>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4DD0218-9C15-4584-B930-3880D04C13E9}"/>
              </a:ext>
            </a:extLst>
          </p:cNvPr>
          <p:cNvSpPr txBox="1"/>
          <p:nvPr/>
        </p:nvSpPr>
        <p:spPr>
          <a:xfrm>
            <a:off x="254000" y="152400"/>
            <a:ext cx="11663680" cy="738664"/>
          </a:xfrm>
          <a:prstGeom prst="rect">
            <a:avLst/>
          </a:prstGeom>
          <a:noFill/>
        </p:spPr>
        <p:txBody>
          <a:bodyPr wrap="square" rtlCol="0">
            <a:spAutoFit/>
          </a:bodyPr>
          <a:lstStyle/>
          <a:p>
            <a:r>
              <a:rPr lang="en-US" sz="4200" dirty="0">
                <a:latin typeface="Arial" panose="020B0604020202020204" pitchFamily="34" charset="0"/>
                <a:cs typeface="Arial" panose="020B0604020202020204" pitchFamily="34" charset="0"/>
              </a:rPr>
              <a:t>Why Hierarchies Matter</a:t>
            </a:r>
          </a:p>
        </p:txBody>
      </p:sp>
      <p:sp>
        <p:nvSpPr>
          <p:cNvPr id="2" name="Slide Number Placeholder 1">
            <a:extLst>
              <a:ext uri="{FF2B5EF4-FFF2-40B4-BE49-F238E27FC236}">
                <a16:creationId xmlns:a16="http://schemas.microsoft.com/office/drawing/2014/main" id="{AD022635-65FD-435E-B316-CF583F9A46B8}"/>
              </a:ext>
            </a:extLst>
          </p:cNvPr>
          <p:cNvSpPr>
            <a:spLocks noGrp="1"/>
          </p:cNvSpPr>
          <p:nvPr>
            <p:ph type="sldNum" sz="quarter" idx="16"/>
          </p:nvPr>
        </p:nvSpPr>
        <p:spPr>
          <a:xfrm>
            <a:off x="8610600" y="6457950"/>
            <a:ext cx="2743200" cy="365125"/>
          </a:xfrm>
        </p:spPr>
        <p:txBody>
          <a:bodyPr/>
          <a:lstStyle/>
          <a:p>
            <a:fld id="{DE393ED9-3FAE-4C9F-B5CF-D8F31E5991EB}" type="slidenum">
              <a:rPr lang="en-US" smtClean="0"/>
              <a:pPr/>
              <a:t>35</a:t>
            </a:fld>
            <a:endParaRPr lang="en-US" dirty="0"/>
          </a:p>
        </p:txBody>
      </p:sp>
      <p:sp>
        <p:nvSpPr>
          <p:cNvPr id="4" name="TextBox 3">
            <a:extLst>
              <a:ext uri="{FF2B5EF4-FFF2-40B4-BE49-F238E27FC236}">
                <a16:creationId xmlns:a16="http://schemas.microsoft.com/office/drawing/2014/main" id="{8EB686CB-EB6C-4FFF-9595-22B90B4B5B17}"/>
              </a:ext>
            </a:extLst>
          </p:cNvPr>
          <p:cNvSpPr txBox="1"/>
          <p:nvPr/>
        </p:nvSpPr>
        <p:spPr>
          <a:xfrm>
            <a:off x="457200" y="1493520"/>
            <a:ext cx="11206480" cy="4524315"/>
          </a:xfrm>
          <a:prstGeom prst="rect">
            <a:avLst/>
          </a:prstGeom>
          <a:noFill/>
        </p:spPr>
        <p:txBody>
          <a:bodyPr wrap="square" rtlCol="0">
            <a:spAutoFit/>
          </a:bodyPr>
          <a:lstStyle/>
          <a:p>
            <a:pPr marL="342900" indent="-342900">
              <a:buFont typeface="Wingdings" panose="05000000000000000000" pitchFamily="2" charset="2"/>
              <a:buChar char="Ø"/>
            </a:pPr>
            <a:r>
              <a:rPr lang="en-US" sz="2400" dirty="0">
                <a:latin typeface="Arial" panose="020B0604020202020204" pitchFamily="34" charset="0"/>
                <a:cs typeface="Arial" panose="020B0604020202020204" pitchFamily="34" charset="0"/>
              </a:rPr>
              <a:t>Within Luma, dimension hierarchies are how agencies and the State as a whole will organize data. </a:t>
            </a:r>
          </a:p>
          <a:p>
            <a:pPr marL="342900" indent="-342900">
              <a:buFont typeface="Wingdings" panose="05000000000000000000" pitchFamily="2" charset="2"/>
              <a:buChar char="Ø"/>
            </a:pPr>
            <a:endParaRPr lang="en-US" sz="24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400" dirty="0">
                <a:latin typeface="Arial" panose="020B0604020202020204" pitchFamily="34" charset="0"/>
                <a:cs typeface="Arial" panose="020B0604020202020204" pitchFamily="34" charset="0"/>
              </a:rPr>
              <a:t>Hierarchies allow for robust and dynamic financial and non-financial reporting on the fly.  </a:t>
            </a:r>
          </a:p>
          <a:p>
            <a:pPr marL="342900" indent="-342900">
              <a:buFont typeface="Wingdings" panose="05000000000000000000" pitchFamily="2" charset="2"/>
              <a:buChar char="Ø"/>
            </a:pPr>
            <a:endParaRPr lang="en-US" sz="24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400" dirty="0">
                <a:latin typeface="Arial" panose="020B0604020202020204" pitchFamily="34" charset="0"/>
                <a:cs typeface="Arial" panose="020B0604020202020204" pitchFamily="34" charset="0"/>
              </a:rPr>
              <a:t>They allow agencies and central reporting entities to “slice” through Luma data in ways that were never possible before. </a:t>
            </a:r>
          </a:p>
          <a:p>
            <a:pPr marL="342900" indent="-342900">
              <a:buFont typeface="Wingdings" panose="05000000000000000000" pitchFamily="2" charset="2"/>
              <a:buChar char="Ø"/>
            </a:pPr>
            <a:endParaRPr lang="en-US" sz="24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400" dirty="0">
                <a:latin typeface="Arial" panose="020B0604020202020204" pitchFamily="34" charset="0"/>
                <a:cs typeface="Arial" panose="020B0604020202020204" pitchFamily="34" charset="0"/>
              </a:rPr>
              <a:t>It will be instrumental to get agency hierarchies set-up correctly by go-live as the State makes the transition from Statewide Accounting and Reporting System (STARS) to Luma.</a:t>
            </a:r>
          </a:p>
        </p:txBody>
      </p:sp>
    </p:spTree>
    <p:extLst>
      <p:ext uri="{BB962C8B-B14F-4D97-AF65-F5344CB8AC3E}">
        <p14:creationId xmlns:p14="http://schemas.microsoft.com/office/powerpoint/2010/main" val="242389914"/>
      </p:ext>
    </p:extLst>
  </p:cSld>
  <p:clrMapOvr>
    <a:masterClrMapping/>
  </p:clrMapOvr>
  <p:transition>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D022635-65FD-435E-B316-CF583F9A46B8}"/>
              </a:ext>
            </a:extLst>
          </p:cNvPr>
          <p:cNvSpPr>
            <a:spLocks noGrp="1"/>
          </p:cNvSpPr>
          <p:nvPr>
            <p:ph type="sldNum" sz="quarter" idx="16"/>
          </p:nvPr>
        </p:nvSpPr>
        <p:spPr>
          <a:xfrm>
            <a:off x="8610600" y="6457950"/>
            <a:ext cx="2743200" cy="365125"/>
          </a:xfrm>
        </p:spPr>
        <p:txBody>
          <a:bodyPr/>
          <a:lstStyle/>
          <a:p>
            <a:fld id="{DE393ED9-3FAE-4C9F-B5CF-D8F31E5991EB}" type="slidenum">
              <a:rPr lang="en-US" smtClean="0"/>
              <a:pPr/>
              <a:t>36</a:t>
            </a:fld>
            <a:endParaRPr lang="en-US" dirty="0"/>
          </a:p>
        </p:txBody>
      </p:sp>
      <p:sp>
        <p:nvSpPr>
          <p:cNvPr id="7" name="Text Box 2">
            <a:extLst>
              <a:ext uri="{FF2B5EF4-FFF2-40B4-BE49-F238E27FC236}">
                <a16:creationId xmlns:a16="http://schemas.microsoft.com/office/drawing/2014/main" id="{FC894017-FB07-409F-B209-9C9A23B6B00F}"/>
              </a:ext>
            </a:extLst>
          </p:cNvPr>
          <p:cNvSpPr txBox="1">
            <a:spLocks noChangeArrowheads="1"/>
          </p:cNvSpPr>
          <p:nvPr/>
        </p:nvSpPr>
        <p:spPr bwMode="auto">
          <a:xfrm>
            <a:off x="1003362" y="496652"/>
            <a:ext cx="1936899"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marL="0" marR="0" algn="ctr">
              <a:lnSpc>
                <a:spcPct val="107000"/>
              </a:lnSpc>
              <a:spcBef>
                <a:spcPts val="0"/>
              </a:spcBef>
              <a:spcAft>
                <a:spcPts val="800"/>
              </a:spcAft>
            </a:pPr>
            <a:r>
              <a:rPr lang="en-US" sz="2000" dirty="0">
                <a:effectLst/>
                <a:latin typeface="Arial" panose="020B0604020202020204" pitchFamily="34" charset="0"/>
                <a:ea typeface="Calibri" panose="020F0502020204030204" pitchFamily="34" charset="0"/>
                <a:cs typeface="Times New Roman" panose="02020603050405020304" pitchFamily="18" charset="0"/>
              </a:rPr>
              <a:t> BOOKS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800"/>
              </a:spcAft>
            </a:pPr>
            <a:r>
              <a:rPr lang="en-US" sz="2000" dirty="0">
                <a:effectLst/>
                <a:latin typeface="Arial" panose="020B0604020202020204" pitchFamily="34" charset="0"/>
                <a:ea typeface="Calibri" panose="020F0502020204030204" pitchFamily="34" charset="0"/>
                <a:cs typeface="Times New Roman" panose="02020603050405020304" pitchFamily="18" charset="0"/>
              </a:rPr>
              <a:t>__</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 Box 2">
            <a:extLst>
              <a:ext uri="{FF2B5EF4-FFF2-40B4-BE49-F238E27FC236}">
                <a16:creationId xmlns:a16="http://schemas.microsoft.com/office/drawing/2014/main" id="{8367F0D1-D1E1-42D0-9B11-65A53F65FCBC}"/>
              </a:ext>
            </a:extLst>
          </p:cNvPr>
          <p:cNvSpPr txBox="1">
            <a:spLocks noChangeArrowheads="1"/>
          </p:cNvSpPr>
          <p:nvPr/>
        </p:nvSpPr>
        <p:spPr bwMode="auto">
          <a:xfrm>
            <a:off x="5127550" y="496652"/>
            <a:ext cx="1936899"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marL="0" marR="0" algn="ctr">
              <a:lnSpc>
                <a:spcPct val="107000"/>
              </a:lnSpc>
              <a:spcBef>
                <a:spcPts val="0"/>
              </a:spcBef>
              <a:spcAft>
                <a:spcPts val="800"/>
              </a:spcAft>
            </a:pPr>
            <a:r>
              <a:rPr lang="en-US" sz="2000" dirty="0">
                <a:effectLst/>
                <a:latin typeface="Arial" panose="020B0604020202020204" pitchFamily="34" charset="0"/>
                <a:ea typeface="Calibri" panose="020F0502020204030204" pitchFamily="34" charset="0"/>
                <a:cs typeface="Times New Roman" panose="02020603050405020304" pitchFamily="18" charset="0"/>
              </a:rPr>
              <a:t>MOVIES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800"/>
              </a:spcAft>
            </a:pPr>
            <a:r>
              <a:rPr lang="en-US" sz="2000" dirty="0">
                <a:effectLst/>
                <a:latin typeface="Arial" panose="020B0604020202020204" pitchFamily="34" charset="0"/>
                <a:ea typeface="Calibri" panose="020F0502020204030204" pitchFamily="34" charset="0"/>
                <a:cs typeface="Times New Roman" panose="02020603050405020304" pitchFamily="18" charset="0"/>
              </a:rPr>
              <a:t>__</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 Box 2">
            <a:extLst>
              <a:ext uri="{FF2B5EF4-FFF2-40B4-BE49-F238E27FC236}">
                <a16:creationId xmlns:a16="http://schemas.microsoft.com/office/drawing/2014/main" id="{AC232055-2F94-482A-A9C5-CF2481FD3FB9}"/>
              </a:ext>
            </a:extLst>
          </p:cNvPr>
          <p:cNvSpPr txBox="1">
            <a:spLocks noChangeArrowheads="1"/>
          </p:cNvSpPr>
          <p:nvPr/>
        </p:nvSpPr>
        <p:spPr bwMode="auto">
          <a:xfrm>
            <a:off x="9251740" y="496652"/>
            <a:ext cx="1936899"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marL="0" marR="0" algn="ctr">
              <a:lnSpc>
                <a:spcPct val="107000"/>
              </a:lnSpc>
              <a:spcBef>
                <a:spcPts val="0"/>
              </a:spcBef>
              <a:spcAft>
                <a:spcPts val="800"/>
              </a:spcAft>
            </a:pPr>
            <a:r>
              <a:rPr lang="en-US" sz="2000" dirty="0">
                <a:effectLst/>
                <a:latin typeface="Arial" panose="020B0604020202020204" pitchFamily="34" charset="0"/>
                <a:ea typeface="Calibri" panose="020F0502020204030204" pitchFamily="34" charset="0"/>
                <a:cs typeface="Times New Roman" panose="02020603050405020304" pitchFamily="18" charset="0"/>
              </a:rPr>
              <a:t>TV SHOWS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800"/>
              </a:spcAft>
            </a:pPr>
            <a:r>
              <a:rPr lang="en-US" sz="2000" dirty="0">
                <a:effectLst/>
                <a:latin typeface="Arial" panose="020B0604020202020204" pitchFamily="34" charset="0"/>
                <a:ea typeface="Calibri" panose="020F0502020204030204" pitchFamily="34" charset="0"/>
                <a:cs typeface="Times New Roman" panose="02020603050405020304" pitchFamily="18" charset="0"/>
              </a:rPr>
              <a:t>__</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Text Box 2">
            <a:extLst>
              <a:ext uri="{FF2B5EF4-FFF2-40B4-BE49-F238E27FC236}">
                <a16:creationId xmlns:a16="http://schemas.microsoft.com/office/drawing/2014/main" id="{78D8ED58-CEBB-4F97-B2F0-E3A68ED7CA82}"/>
              </a:ext>
            </a:extLst>
          </p:cNvPr>
          <p:cNvSpPr txBox="1">
            <a:spLocks noChangeArrowheads="1"/>
          </p:cNvSpPr>
          <p:nvPr/>
        </p:nvSpPr>
        <p:spPr bwMode="auto">
          <a:xfrm>
            <a:off x="2398330" y="2040677"/>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8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latin typeface="Arial" panose="020B0604020202020204" pitchFamily="34" charset="0"/>
                <a:ea typeface="Calibri" panose="020F0502020204030204" pitchFamily="34" charset="0"/>
                <a:cs typeface="Arial" panose="020B0604020202020204" pitchFamily="34" charset="0"/>
              </a:rPr>
              <a:t>_______</a:t>
            </a:r>
            <a:r>
              <a:rPr lang="en-US" sz="800" b="1" dirty="0">
                <a:effectLst/>
                <a:latin typeface="Arial" panose="020B0604020202020204" pitchFamily="34" charset="0"/>
                <a:ea typeface="Calibri" panose="020F0502020204030204" pitchFamily="34" charset="0"/>
                <a:cs typeface="Arial" panose="020B0604020202020204" pitchFamily="34" charset="0"/>
              </a:rPr>
              <a:t>_____</a:t>
            </a:r>
          </a:p>
          <a:p>
            <a:pPr algn="ctr">
              <a:lnSpc>
                <a:spcPct val="107000"/>
              </a:lnSpc>
              <a:spcAft>
                <a:spcPts val="800"/>
              </a:spcAft>
            </a:pPr>
            <a:endParaRPr lang="en-US" sz="800" b="1"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effectLst/>
                <a:latin typeface="Arial" panose="020B0604020202020204" pitchFamily="34" charset="0"/>
                <a:ea typeface="Calibri" panose="020F0502020204030204" pitchFamily="34" charset="0"/>
                <a:cs typeface="Arial" panose="020B0604020202020204" pitchFamily="34" charset="0"/>
              </a:rPr>
              <a:t>______</a:t>
            </a:r>
          </a:p>
          <a:p>
            <a:pPr marL="0" marR="0" algn="ctr">
              <a:lnSpc>
                <a:spcPct val="107000"/>
              </a:lnSpc>
              <a:spcBef>
                <a:spcPts val="0"/>
              </a:spcBef>
              <a:spcAft>
                <a:spcPts val="800"/>
              </a:spcAft>
            </a:pPr>
            <a:r>
              <a:rPr lang="en-US" sz="800" dirty="0">
                <a:effectLst/>
                <a:latin typeface="Arial" panose="020B0604020202020204" pitchFamily="34" charset="0"/>
                <a:ea typeface="Calibri" panose="020F0502020204030204" pitchFamily="34" charset="0"/>
                <a:cs typeface="Times New Roman" panose="02020603050405020304" pitchFamily="18" charset="0"/>
              </a:rPr>
              <a:t> </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Text Box 2">
            <a:extLst>
              <a:ext uri="{FF2B5EF4-FFF2-40B4-BE49-F238E27FC236}">
                <a16:creationId xmlns:a16="http://schemas.microsoft.com/office/drawing/2014/main" id="{3C3A8AB1-C95F-4A99-AD48-8236399567F2}"/>
              </a:ext>
            </a:extLst>
          </p:cNvPr>
          <p:cNvSpPr txBox="1">
            <a:spLocks noChangeArrowheads="1"/>
          </p:cNvSpPr>
          <p:nvPr/>
        </p:nvSpPr>
        <p:spPr bwMode="auto">
          <a:xfrm>
            <a:off x="718896" y="2040677"/>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marL="0" marR="0" algn="ctr">
              <a:lnSpc>
                <a:spcPct val="107000"/>
              </a:lnSpc>
              <a:spcBef>
                <a:spcPts val="0"/>
              </a:spcBef>
              <a:spcAft>
                <a:spcPts val="800"/>
              </a:spcAft>
            </a:pPr>
            <a:endParaRPr lang="en-US" sz="800" dirty="0">
              <a:latin typeface="Arial" panose="020B060402020202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r>
              <a:rPr lang="en-US" sz="800" b="1" dirty="0">
                <a:latin typeface="Arial" panose="020B0604020202020204" pitchFamily="34" charset="0"/>
                <a:ea typeface="Calibri" panose="020F0502020204030204" pitchFamily="34" charset="0"/>
                <a:cs typeface="Arial" panose="020B0604020202020204" pitchFamily="34" charset="0"/>
              </a:rPr>
              <a:t>_______</a:t>
            </a:r>
            <a:r>
              <a:rPr lang="en-US" sz="800" b="1" dirty="0">
                <a:effectLst/>
                <a:latin typeface="Arial" panose="020B0604020202020204" pitchFamily="34" charset="0"/>
                <a:ea typeface="Calibri" panose="020F0502020204030204" pitchFamily="34" charset="0"/>
                <a:cs typeface="Arial" panose="020B0604020202020204" pitchFamily="34" charset="0"/>
              </a:rPr>
              <a:t>_____</a:t>
            </a:r>
          </a:p>
          <a:p>
            <a:pPr marL="0" marR="0" algn="ctr">
              <a:lnSpc>
                <a:spcPct val="107000"/>
              </a:lnSpc>
              <a:spcBef>
                <a:spcPts val="0"/>
              </a:spcBef>
              <a:spcAft>
                <a:spcPts val="800"/>
              </a:spcAft>
            </a:pPr>
            <a:endParaRPr lang="en-US" sz="800" b="1" dirty="0">
              <a:latin typeface="Arial" panose="020B060402020202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r>
              <a:rPr lang="en-US" sz="800" b="1" dirty="0">
                <a:effectLst/>
                <a:latin typeface="Arial" panose="020B0604020202020204" pitchFamily="34" charset="0"/>
                <a:ea typeface="Calibri" panose="020F0502020204030204" pitchFamily="34" charset="0"/>
                <a:cs typeface="Arial" panose="020B0604020202020204" pitchFamily="34" charset="0"/>
              </a:rPr>
              <a:t>______</a:t>
            </a:r>
          </a:p>
        </p:txBody>
      </p:sp>
      <p:sp>
        <p:nvSpPr>
          <p:cNvPr id="13" name="Text Box 2">
            <a:extLst>
              <a:ext uri="{FF2B5EF4-FFF2-40B4-BE49-F238E27FC236}">
                <a16:creationId xmlns:a16="http://schemas.microsoft.com/office/drawing/2014/main" id="{22DEE525-961B-4F56-B187-9F7924C595CC}"/>
              </a:ext>
            </a:extLst>
          </p:cNvPr>
          <p:cNvSpPr txBox="1">
            <a:spLocks noChangeArrowheads="1"/>
          </p:cNvSpPr>
          <p:nvPr/>
        </p:nvSpPr>
        <p:spPr bwMode="auto">
          <a:xfrm>
            <a:off x="6535505" y="2040677"/>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8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latin typeface="Arial" panose="020B0604020202020204" pitchFamily="34" charset="0"/>
                <a:ea typeface="Calibri" panose="020F0502020204030204" pitchFamily="34" charset="0"/>
                <a:cs typeface="Arial" panose="020B0604020202020204" pitchFamily="34" charset="0"/>
              </a:rPr>
              <a:t>_______</a:t>
            </a:r>
            <a:r>
              <a:rPr lang="en-US" sz="800" b="1" dirty="0">
                <a:effectLst/>
                <a:latin typeface="Arial" panose="020B0604020202020204" pitchFamily="34" charset="0"/>
                <a:ea typeface="Calibri" panose="020F0502020204030204" pitchFamily="34" charset="0"/>
                <a:cs typeface="Arial" panose="020B0604020202020204" pitchFamily="34" charset="0"/>
              </a:rPr>
              <a:t>_____</a:t>
            </a:r>
          </a:p>
          <a:p>
            <a:pPr algn="ctr">
              <a:lnSpc>
                <a:spcPct val="107000"/>
              </a:lnSpc>
              <a:spcAft>
                <a:spcPts val="800"/>
              </a:spcAft>
            </a:pPr>
            <a:endParaRPr lang="en-US" sz="800" b="1"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effectLst/>
                <a:latin typeface="Arial" panose="020B0604020202020204" pitchFamily="34" charset="0"/>
                <a:ea typeface="Calibri" panose="020F0502020204030204" pitchFamily="34" charset="0"/>
                <a:cs typeface="Arial" panose="020B0604020202020204" pitchFamily="34" charset="0"/>
              </a:rPr>
              <a:t>______</a:t>
            </a:r>
          </a:p>
          <a:p>
            <a:pPr marL="0" marR="0" algn="ctr">
              <a:lnSpc>
                <a:spcPct val="107000"/>
              </a:lnSpc>
              <a:spcBef>
                <a:spcPts val="0"/>
              </a:spcBef>
              <a:spcAft>
                <a:spcPts val="800"/>
              </a:spcAft>
            </a:pPr>
            <a:r>
              <a:rPr lang="en-US" sz="800" dirty="0">
                <a:effectLst/>
                <a:latin typeface="Arial" panose="020B0604020202020204" pitchFamily="34" charset="0"/>
                <a:ea typeface="Calibri" panose="020F0502020204030204" pitchFamily="34" charset="0"/>
                <a:cs typeface="Times New Roman" panose="02020603050405020304" pitchFamily="18" charset="0"/>
              </a:rPr>
              <a:t> </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Text Box 2">
            <a:extLst>
              <a:ext uri="{FF2B5EF4-FFF2-40B4-BE49-F238E27FC236}">
                <a16:creationId xmlns:a16="http://schemas.microsoft.com/office/drawing/2014/main" id="{61D17936-F478-4F58-9528-475D83FC3D04}"/>
              </a:ext>
            </a:extLst>
          </p:cNvPr>
          <p:cNvSpPr txBox="1">
            <a:spLocks noChangeArrowheads="1"/>
          </p:cNvSpPr>
          <p:nvPr/>
        </p:nvSpPr>
        <p:spPr bwMode="auto">
          <a:xfrm>
            <a:off x="4898016" y="2040677"/>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8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latin typeface="Arial" panose="020B0604020202020204" pitchFamily="34" charset="0"/>
                <a:ea typeface="Calibri" panose="020F0502020204030204" pitchFamily="34" charset="0"/>
                <a:cs typeface="Arial" panose="020B0604020202020204" pitchFamily="34" charset="0"/>
              </a:rPr>
              <a:t>_______</a:t>
            </a:r>
            <a:r>
              <a:rPr lang="en-US" sz="800" b="1" dirty="0">
                <a:effectLst/>
                <a:latin typeface="Arial" panose="020B0604020202020204" pitchFamily="34" charset="0"/>
                <a:ea typeface="Calibri" panose="020F0502020204030204" pitchFamily="34" charset="0"/>
                <a:cs typeface="Arial" panose="020B0604020202020204" pitchFamily="34" charset="0"/>
              </a:rPr>
              <a:t>_____</a:t>
            </a:r>
          </a:p>
          <a:p>
            <a:pPr algn="ctr">
              <a:lnSpc>
                <a:spcPct val="107000"/>
              </a:lnSpc>
              <a:spcAft>
                <a:spcPts val="800"/>
              </a:spcAft>
            </a:pPr>
            <a:endParaRPr lang="en-US" sz="800" b="1"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effectLst/>
                <a:latin typeface="Arial" panose="020B0604020202020204" pitchFamily="34" charset="0"/>
                <a:ea typeface="Calibri" panose="020F0502020204030204" pitchFamily="34" charset="0"/>
                <a:cs typeface="Arial" panose="020B0604020202020204" pitchFamily="34" charset="0"/>
              </a:rPr>
              <a:t>______</a:t>
            </a:r>
          </a:p>
          <a:p>
            <a:pPr marL="0" marR="0" algn="ctr">
              <a:lnSpc>
                <a:spcPct val="107000"/>
              </a:lnSpc>
              <a:spcBef>
                <a:spcPts val="0"/>
              </a:spcBef>
              <a:spcAft>
                <a:spcPts val="800"/>
              </a:spcAft>
            </a:pP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AAAFF35F-E096-443A-8A97-351B342539C1}"/>
              </a:ext>
            </a:extLst>
          </p:cNvPr>
          <p:cNvSpPr txBox="1">
            <a:spLocks noChangeArrowheads="1"/>
          </p:cNvSpPr>
          <p:nvPr/>
        </p:nvSpPr>
        <p:spPr bwMode="auto">
          <a:xfrm>
            <a:off x="9742669" y="2040677"/>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8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latin typeface="Arial" panose="020B0604020202020204" pitchFamily="34" charset="0"/>
                <a:ea typeface="Calibri" panose="020F0502020204030204" pitchFamily="34" charset="0"/>
                <a:cs typeface="Arial" panose="020B0604020202020204" pitchFamily="34" charset="0"/>
              </a:rPr>
              <a:t>_______</a:t>
            </a:r>
            <a:r>
              <a:rPr lang="en-US" sz="800" b="1" dirty="0">
                <a:effectLst/>
                <a:latin typeface="Arial" panose="020B0604020202020204" pitchFamily="34" charset="0"/>
                <a:ea typeface="Calibri" panose="020F0502020204030204" pitchFamily="34" charset="0"/>
                <a:cs typeface="Arial" panose="020B0604020202020204" pitchFamily="34" charset="0"/>
              </a:rPr>
              <a:t>_____</a:t>
            </a:r>
          </a:p>
          <a:p>
            <a:pPr algn="ctr">
              <a:lnSpc>
                <a:spcPct val="107000"/>
              </a:lnSpc>
              <a:spcAft>
                <a:spcPts val="800"/>
              </a:spcAft>
            </a:pPr>
            <a:endParaRPr lang="en-US" sz="800" b="1"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effectLst/>
                <a:latin typeface="Arial" panose="020B0604020202020204" pitchFamily="34" charset="0"/>
                <a:ea typeface="Calibri" panose="020F0502020204030204" pitchFamily="34" charset="0"/>
                <a:cs typeface="Arial" panose="020B0604020202020204" pitchFamily="34" charset="0"/>
              </a:rPr>
              <a:t>______</a:t>
            </a:r>
          </a:p>
          <a:p>
            <a:pPr marL="0" marR="0" algn="ctr">
              <a:lnSpc>
                <a:spcPct val="107000"/>
              </a:lnSpc>
              <a:spcBef>
                <a:spcPts val="0"/>
              </a:spcBef>
              <a:spcAft>
                <a:spcPts val="800"/>
              </a:spcAft>
            </a:pP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8" name="Text Box 2">
            <a:extLst>
              <a:ext uri="{FF2B5EF4-FFF2-40B4-BE49-F238E27FC236}">
                <a16:creationId xmlns:a16="http://schemas.microsoft.com/office/drawing/2014/main" id="{F21F4AED-A507-4442-9AD1-318779DBC62A}"/>
              </a:ext>
            </a:extLst>
          </p:cNvPr>
          <p:cNvSpPr txBox="1">
            <a:spLocks noChangeArrowheads="1"/>
          </p:cNvSpPr>
          <p:nvPr/>
        </p:nvSpPr>
        <p:spPr bwMode="auto">
          <a:xfrm>
            <a:off x="75499" y="3768788"/>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8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latin typeface="Arial" panose="020B0604020202020204" pitchFamily="34" charset="0"/>
                <a:ea typeface="Calibri" panose="020F0502020204030204" pitchFamily="34" charset="0"/>
                <a:cs typeface="Arial" panose="020B0604020202020204" pitchFamily="34" charset="0"/>
              </a:rPr>
              <a:t>_______</a:t>
            </a:r>
            <a:r>
              <a:rPr lang="en-US" sz="800" b="1" dirty="0">
                <a:effectLst/>
                <a:latin typeface="Arial" panose="020B0604020202020204" pitchFamily="34" charset="0"/>
                <a:ea typeface="Calibri" panose="020F0502020204030204" pitchFamily="34" charset="0"/>
                <a:cs typeface="Arial" panose="020B0604020202020204" pitchFamily="34" charset="0"/>
              </a:rPr>
              <a:t>_____</a:t>
            </a:r>
          </a:p>
          <a:p>
            <a:pPr algn="ctr">
              <a:lnSpc>
                <a:spcPct val="107000"/>
              </a:lnSpc>
              <a:spcAft>
                <a:spcPts val="800"/>
              </a:spcAft>
            </a:pPr>
            <a:endParaRPr lang="en-US" sz="800" b="1"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effectLst/>
                <a:latin typeface="Arial" panose="020B0604020202020204" pitchFamily="34" charset="0"/>
                <a:ea typeface="Calibri" panose="020F0502020204030204" pitchFamily="34" charset="0"/>
                <a:cs typeface="Arial" panose="020B0604020202020204" pitchFamily="34" charset="0"/>
              </a:rPr>
              <a:t>______</a:t>
            </a:r>
          </a:p>
          <a:p>
            <a:pPr marL="0" marR="0" algn="ctr">
              <a:lnSpc>
                <a:spcPct val="107000"/>
              </a:lnSpc>
              <a:spcBef>
                <a:spcPts val="0"/>
              </a:spcBef>
              <a:spcAft>
                <a:spcPts val="800"/>
              </a:spcAft>
            </a:pPr>
            <a:r>
              <a:rPr lang="en-US" sz="800" dirty="0">
                <a:effectLst/>
                <a:latin typeface="Arial" panose="020B0604020202020204" pitchFamily="34" charset="0"/>
                <a:ea typeface="Calibri" panose="020F0502020204030204" pitchFamily="34" charset="0"/>
                <a:cs typeface="Times New Roman" panose="02020603050405020304" pitchFamily="18" charset="0"/>
              </a:rPr>
              <a:t> </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9" name="Text Box 2">
            <a:extLst>
              <a:ext uri="{FF2B5EF4-FFF2-40B4-BE49-F238E27FC236}">
                <a16:creationId xmlns:a16="http://schemas.microsoft.com/office/drawing/2014/main" id="{685DAEAD-C3B4-46E9-ACF7-CCC68B3BA633}"/>
              </a:ext>
            </a:extLst>
          </p:cNvPr>
          <p:cNvSpPr txBox="1">
            <a:spLocks noChangeArrowheads="1"/>
          </p:cNvSpPr>
          <p:nvPr/>
        </p:nvSpPr>
        <p:spPr bwMode="auto">
          <a:xfrm>
            <a:off x="2016631" y="3768788"/>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8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latin typeface="Arial" panose="020B0604020202020204" pitchFamily="34" charset="0"/>
                <a:ea typeface="Calibri" panose="020F0502020204030204" pitchFamily="34" charset="0"/>
                <a:cs typeface="Arial" panose="020B0604020202020204" pitchFamily="34" charset="0"/>
              </a:rPr>
              <a:t>_______</a:t>
            </a:r>
            <a:r>
              <a:rPr lang="en-US" sz="800" b="1" dirty="0">
                <a:effectLst/>
                <a:latin typeface="Arial" panose="020B0604020202020204" pitchFamily="34" charset="0"/>
                <a:ea typeface="Calibri" panose="020F0502020204030204" pitchFamily="34" charset="0"/>
                <a:cs typeface="Arial" panose="020B0604020202020204" pitchFamily="34" charset="0"/>
              </a:rPr>
              <a:t>_____</a:t>
            </a:r>
          </a:p>
          <a:p>
            <a:pPr algn="ctr">
              <a:lnSpc>
                <a:spcPct val="107000"/>
              </a:lnSpc>
              <a:spcAft>
                <a:spcPts val="800"/>
              </a:spcAft>
            </a:pPr>
            <a:endParaRPr lang="en-US" sz="800" b="1"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effectLst/>
                <a:latin typeface="Arial" panose="020B0604020202020204" pitchFamily="34" charset="0"/>
                <a:ea typeface="Calibri" panose="020F0502020204030204" pitchFamily="34" charset="0"/>
                <a:cs typeface="Arial" panose="020B0604020202020204" pitchFamily="34" charset="0"/>
              </a:rPr>
              <a:t>______</a:t>
            </a:r>
          </a:p>
        </p:txBody>
      </p:sp>
      <p:sp>
        <p:nvSpPr>
          <p:cNvPr id="20" name="Text Box 2">
            <a:extLst>
              <a:ext uri="{FF2B5EF4-FFF2-40B4-BE49-F238E27FC236}">
                <a16:creationId xmlns:a16="http://schemas.microsoft.com/office/drawing/2014/main" id="{746F9286-3C1C-4387-B066-E8D991554C28}"/>
              </a:ext>
            </a:extLst>
          </p:cNvPr>
          <p:cNvSpPr txBox="1">
            <a:spLocks noChangeArrowheads="1"/>
          </p:cNvSpPr>
          <p:nvPr/>
        </p:nvSpPr>
        <p:spPr bwMode="auto">
          <a:xfrm>
            <a:off x="1046065" y="3768788"/>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8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latin typeface="Arial" panose="020B0604020202020204" pitchFamily="34" charset="0"/>
                <a:ea typeface="Calibri" panose="020F0502020204030204" pitchFamily="34" charset="0"/>
                <a:cs typeface="Arial" panose="020B0604020202020204" pitchFamily="34" charset="0"/>
              </a:rPr>
              <a:t>_______</a:t>
            </a:r>
            <a:r>
              <a:rPr lang="en-US" sz="800" b="1" dirty="0">
                <a:effectLst/>
                <a:latin typeface="Arial" panose="020B0604020202020204" pitchFamily="34" charset="0"/>
                <a:ea typeface="Calibri" panose="020F0502020204030204" pitchFamily="34" charset="0"/>
                <a:cs typeface="Arial" panose="020B0604020202020204" pitchFamily="34" charset="0"/>
              </a:rPr>
              <a:t>_____</a:t>
            </a:r>
          </a:p>
          <a:p>
            <a:pPr algn="ctr">
              <a:lnSpc>
                <a:spcPct val="107000"/>
              </a:lnSpc>
              <a:spcAft>
                <a:spcPts val="800"/>
              </a:spcAft>
            </a:pPr>
            <a:endParaRPr lang="en-US" sz="800" b="1"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effectLst/>
                <a:latin typeface="Arial" panose="020B0604020202020204" pitchFamily="34" charset="0"/>
                <a:ea typeface="Calibri" panose="020F0502020204030204" pitchFamily="34" charset="0"/>
                <a:cs typeface="Arial" panose="020B0604020202020204" pitchFamily="34" charset="0"/>
              </a:rPr>
              <a:t>______</a:t>
            </a:r>
          </a:p>
          <a:p>
            <a:pPr marL="0" marR="0" algn="ctr">
              <a:lnSpc>
                <a:spcPct val="107000"/>
              </a:lnSpc>
              <a:spcBef>
                <a:spcPts val="0"/>
              </a:spcBef>
              <a:spcAft>
                <a:spcPts val="800"/>
              </a:spcAft>
            </a:pPr>
            <a:r>
              <a:rPr lang="en-US" sz="800" dirty="0">
                <a:effectLst/>
                <a:latin typeface="Arial" panose="020B0604020202020204" pitchFamily="34" charset="0"/>
                <a:ea typeface="Calibri" panose="020F0502020204030204" pitchFamily="34" charset="0"/>
                <a:cs typeface="Times New Roman" panose="02020603050405020304" pitchFamily="18" charset="0"/>
              </a:rPr>
              <a:t> </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1" name="Text Box 2">
            <a:extLst>
              <a:ext uri="{FF2B5EF4-FFF2-40B4-BE49-F238E27FC236}">
                <a16:creationId xmlns:a16="http://schemas.microsoft.com/office/drawing/2014/main" id="{03FE78F1-4CAE-44F0-B5E2-8EDA8EB450B9}"/>
              </a:ext>
            </a:extLst>
          </p:cNvPr>
          <p:cNvSpPr txBox="1">
            <a:spLocks noChangeArrowheads="1"/>
          </p:cNvSpPr>
          <p:nvPr/>
        </p:nvSpPr>
        <p:spPr bwMode="auto">
          <a:xfrm>
            <a:off x="2987197" y="3768788"/>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8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latin typeface="Arial" panose="020B0604020202020204" pitchFamily="34" charset="0"/>
                <a:ea typeface="Calibri" panose="020F0502020204030204" pitchFamily="34" charset="0"/>
                <a:cs typeface="Arial" panose="020B0604020202020204" pitchFamily="34" charset="0"/>
              </a:rPr>
              <a:t>_______</a:t>
            </a:r>
            <a:r>
              <a:rPr lang="en-US" sz="800" b="1" dirty="0">
                <a:effectLst/>
                <a:latin typeface="Arial" panose="020B0604020202020204" pitchFamily="34" charset="0"/>
                <a:ea typeface="Calibri" panose="020F0502020204030204" pitchFamily="34" charset="0"/>
                <a:cs typeface="Arial" panose="020B0604020202020204" pitchFamily="34" charset="0"/>
              </a:rPr>
              <a:t>_____</a:t>
            </a:r>
          </a:p>
          <a:p>
            <a:pPr algn="ctr">
              <a:lnSpc>
                <a:spcPct val="107000"/>
              </a:lnSpc>
              <a:spcAft>
                <a:spcPts val="800"/>
              </a:spcAft>
            </a:pPr>
            <a:endParaRPr lang="en-US" sz="800" b="1"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effectLst/>
                <a:latin typeface="Arial" panose="020B0604020202020204" pitchFamily="34" charset="0"/>
                <a:ea typeface="Calibri" panose="020F0502020204030204" pitchFamily="34" charset="0"/>
                <a:cs typeface="Arial" panose="020B0604020202020204" pitchFamily="34" charset="0"/>
              </a:rPr>
              <a:t>______</a:t>
            </a:r>
          </a:p>
        </p:txBody>
      </p:sp>
      <p:sp>
        <p:nvSpPr>
          <p:cNvPr id="22" name="Text Box 2">
            <a:extLst>
              <a:ext uri="{FF2B5EF4-FFF2-40B4-BE49-F238E27FC236}">
                <a16:creationId xmlns:a16="http://schemas.microsoft.com/office/drawing/2014/main" id="{084A6D6F-D9A7-4040-B41E-562B08532D24}"/>
              </a:ext>
            </a:extLst>
          </p:cNvPr>
          <p:cNvSpPr txBox="1">
            <a:spLocks noChangeArrowheads="1"/>
          </p:cNvSpPr>
          <p:nvPr/>
        </p:nvSpPr>
        <p:spPr bwMode="auto">
          <a:xfrm>
            <a:off x="4898016" y="3768788"/>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8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latin typeface="Arial" panose="020B0604020202020204" pitchFamily="34" charset="0"/>
                <a:ea typeface="Calibri" panose="020F0502020204030204" pitchFamily="34" charset="0"/>
                <a:cs typeface="Arial" panose="020B0604020202020204" pitchFamily="34" charset="0"/>
              </a:rPr>
              <a:t>_______</a:t>
            </a:r>
            <a:r>
              <a:rPr lang="en-US" sz="800" b="1" dirty="0">
                <a:effectLst/>
                <a:latin typeface="Arial" panose="020B0604020202020204" pitchFamily="34" charset="0"/>
                <a:ea typeface="Calibri" panose="020F0502020204030204" pitchFamily="34" charset="0"/>
                <a:cs typeface="Arial" panose="020B0604020202020204" pitchFamily="34" charset="0"/>
              </a:rPr>
              <a:t>_____</a:t>
            </a:r>
          </a:p>
          <a:p>
            <a:pPr algn="ctr">
              <a:lnSpc>
                <a:spcPct val="107000"/>
              </a:lnSpc>
              <a:spcAft>
                <a:spcPts val="800"/>
              </a:spcAft>
            </a:pPr>
            <a:endParaRPr lang="en-US" sz="800" b="1"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effectLst/>
                <a:latin typeface="Arial" panose="020B0604020202020204" pitchFamily="34" charset="0"/>
                <a:ea typeface="Calibri" panose="020F0502020204030204" pitchFamily="34" charset="0"/>
                <a:cs typeface="Arial" panose="020B0604020202020204" pitchFamily="34" charset="0"/>
              </a:rPr>
              <a:t>______</a:t>
            </a:r>
          </a:p>
          <a:p>
            <a:pPr marL="0" marR="0" algn="ctr">
              <a:lnSpc>
                <a:spcPct val="107000"/>
              </a:lnSpc>
              <a:spcBef>
                <a:spcPts val="0"/>
              </a:spcBef>
              <a:spcAft>
                <a:spcPts val="800"/>
              </a:spcAft>
            </a:pPr>
            <a:r>
              <a:rPr lang="en-US" sz="800" dirty="0">
                <a:effectLst/>
                <a:latin typeface="Arial" panose="020B0604020202020204" pitchFamily="34" charset="0"/>
                <a:ea typeface="Calibri" panose="020F0502020204030204" pitchFamily="34" charset="0"/>
                <a:cs typeface="Times New Roman" panose="02020603050405020304" pitchFamily="18" charset="0"/>
              </a:rPr>
              <a:t> </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3" name="Text Box 2">
            <a:extLst>
              <a:ext uri="{FF2B5EF4-FFF2-40B4-BE49-F238E27FC236}">
                <a16:creationId xmlns:a16="http://schemas.microsoft.com/office/drawing/2014/main" id="{A8BE6B89-9460-4333-9112-394AF9168B99}"/>
              </a:ext>
            </a:extLst>
          </p:cNvPr>
          <p:cNvSpPr txBox="1">
            <a:spLocks noChangeArrowheads="1"/>
          </p:cNvSpPr>
          <p:nvPr/>
        </p:nvSpPr>
        <p:spPr bwMode="auto">
          <a:xfrm>
            <a:off x="6096000" y="3768788"/>
            <a:ext cx="1014151"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8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latin typeface="Arial" panose="020B0604020202020204" pitchFamily="34" charset="0"/>
                <a:ea typeface="Calibri" panose="020F0502020204030204" pitchFamily="34" charset="0"/>
                <a:cs typeface="Arial" panose="020B0604020202020204" pitchFamily="34" charset="0"/>
              </a:rPr>
              <a:t>_______</a:t>
            </a:r>
            <a:r>
              <a:rPr lang="en-US" sz="800" b="1" dirty="0">
                <a:effectLst/>
                <a:latin typeface="Arial" panose="020B0604020202020204" pitchFamily="34" charset="0"/>
                <a:ea typeface="Calibri" panose="020F0502020204030204" pitchFamily="34" charset="0"/>
                <a:cs typeface="Arial" panose="020B0604020202020204" pitchFamily="34" charset="0"/>
              </a:rPr>
              <a:t>_____</a:t>
            </a:r>
          </a:p>
          <a:p>
            <a:pPr algn="ctr">
              <a:lnSpc>
                <a:spcPct val="107000"/>
              </a:lnSpc>
              <a:spcAft>
                <a:spcPts val="800"/>
              </a:spcAft>
            </a:pPr>
            <a:endParaRPr lang="en-US" sz="800" b="1"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effectLst/>
                <a:latin typeface="Arial" panose="020B0604020202020204" pitchFamily="34" charset="0"/>
                <a:ea typeface="Calibri" panose="020F0502020204030204" pitchFamily="34" charset="0"/>
                <a:cs typeface="Arial" panose="020B0604020202020204" pitchFamily="34" charset="0"/>
              </a:rPr>
              <a:t>______</a:t>
            </a:r>
          </a:p>
        </p:txBody>
      </p:sp>
      <p:sp>
        <p:nvSpPr>
          <p:cNvPr id="25" name="Text Box 2">
            <a:extLst>
              <a:ext uri="{FF2B5EF4-FFF2-40B4-BE49-F238E27FC236}">
                <a16:creationId xmlns:a16="http://schemas.microsoft.com/office/drawing/2014/main" id="{5CDC9270-9C73-4AE3-9D84-526341D93EBF}"/>
              </a:ext>
            </a:extLst>
          </p:cNvPr>
          <p:cNvSpPr txBox="1">
            <a:spLocks noChangeArrowheads="1"/>
          </p:cNvSpPr>
          <p:nvPr/>
        </p:nvSpPr>
        <p:spPr bwMode="auto">
          <a:xfrm>
            <a:off x="7166317" y="3768788"/>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8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latin typeface="Arial" panose="020B0604020202020204" pitchFamily="34" charset="0"/>
                <a:ea typeface="Calibri" panose="020F0502020204030204" pitchFamily="34" charset="0"/>
                <a:cs typeface="Arial" panose="020B0604020202020204" pitchFamily="34" charset="0"/>
              </a:rPr>
              <a:t>_______</a:t>
            </a:r>
            <a:r>
              <a:rPr lang="en-US" sz="800" b="1" dirty="0">
                <a:effectLst/>
                <a:latin typeface="Arial" panose="020B0604020202020204" pitchFamily="34" charset="0"/>
                <a:ea typeface="Calibri" panose="020F0502020204030204" pitchFamily="34" charset="0"/>
                <a:cs typeface="Arial" panose="020B0604020202020204" pitchFamily="34" charset="0"/>
              </a:rPr>
              <a:t>_____</a:t>
            </a:r>
          </a:p>
          <a:p>
            <a:pPr algn="ctr">
              <a:lnSpc>
                <a:spcPct val="107000"/>
              </a:lnSpc>
              <a:spcAft>
                <a:spcPts val="800"/>
              </a:spcAft>
            </a:pPr>
            <a:endParaRPr lang="en-US" sz="800" b="1"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effectLst/>
                <a:latin typeface="Arial" panose="020B0604020202020204" pitchFamily="34" charset="0"/>
                <a:ea typeface="Calibri" panose="020F0502020204030204" pitchFamily="34" charset="0"/>
                <a:cs typeface="Arial" panose="020B0604020202020204" pitchFamily="34" charset="0"/>
              </a:rPr>
              <a:t>______</a:t>
            </a:r>
          </a:p>
        </p:txBody>
      </p:sp>
      <p:sp>
        <p:nvSpPr>
          <p:cNvPr id="26" name="Text Box 2">
            <a:extLst>
              <a:ext uri="{FF2B5EF4-FFF2-40B4-BE49-F238E27FC236}">
                <a16:creationId xmlns:a16="http://schemas.microsoft.com/office/drawing/2014/main" id="{D8277D0E-4AC5-46DB-BB89-3DFE947A168E}"/>
              </a:ext>
            </a:extLst>
          </p:cNvPr>
          <p:cNvSpPr txBox="1">
            <a:spLocks noChangeArrowheads="1"/>
          </p:cNvSpPr>
          <p:nvPr/>
        </p:nvSpPr>
        <p:spPr bwMode="auto">
          <a:xfrm>
            <a:off x="9247937" y="3768788"/>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r>
              <a:rPr lang="en-US" sz="800" dirty="0">
                <a:effectLst/>
                <a:latin typeface="Arial" panose="020B0604020202020204" pitchFamily="34" charset="0"/>
                <a:ea typeface="Calibri" panose="020F0502020204030204" pitchFamily="34" charset="0"/>
                <a:cs typeface="Times New Roman" panose="02020603050405020304" pitchFamily="18" charset="0"/>
              </a:rPr>
              <a:t> </a:t>
            </a:r>
            <a:endParaRPr lang="en-US" sz="8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latin typeface="Arial" panose="020B0604020202020204" pitchFamily="34" charset="0"/>
                <a:ea typeface="Calibri" panose="020F0502020204030204" pitchFamily="34" charset="0"/>
                <a:cs typeface="Arial" panose="020B0604020202020204" pitchFamily="34" charset="0"/>
              </a:rPr>
              <a:t>_______</a:t>
            </a:r>
            <a:r>
              <a:rPr lang="en-US" sz="800" b="1" dirty="0">
                <a:effectLst/>
                <a:latin typeface="Arial" panose="020B0604020202020204" pitchFamily="34" charset="0"/>
                <a:ea typeface="Calibri" panose="020F0502020204030204" pitchFamily="34" charset="0"/>
                <a:cs typeface="Arial" panose="020B0604020202020204" pitchFamily="34" charset="0"/>
              </a:rPr>
              <a:t>_____</a:t>
            </a:r>
          </a:p>
          <a:p>
            <a:pPr algn="ctr">
              <a:lnSpc>
                <a:spcPct val="107000"/>
              </a:lnSpc>
              <a:spcAft>
                <a:spcPts val="800"/>
              </a:spcAft>
            </a:pPr>
            <a:endParaRPr lang="en-US" sz="800" b="1"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effectLst/>
                <a:latin typeface="Arial" panose="020B0604020202020204" pitchFamily="34" charset="0"/>
                <a:ea typeface="Calibri" panose="020F0502020204030204" pitchFamily="34" charset="0"/>
                <a:cs typeface="Arial" panose="020B0604020202020204" pitchFamily="34" charset="0"/>
              </a:rPr>
              <a:t>______</a:t>
            </a:r>
          </a:p>
          <a:p>
            <a:pPr marL="0" marR="0" algn="ctr">
              <a:lnSpc>
                <a:spcPct val="107000"/>
              </a:lnSpc>
              <a:spcBef>
                <a:spcPts val="0"/>
              </a:spcBef>
              <a:spcAft>
                <a:spcPts val="800"/>
              </a:spcAft>
            </a:pP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8" name="Text Box 2">
            <a:extLst>
              <a:ext uri="{FF2B5EF4-FFF2-40B4-BE49-F238E27FC236}">
                <a16:creationId xmlns:a16="http://schemas.microsoft.com/office/drawing/2014/main" id="{2B78D401-F6DD-4550-9E86-6166F0112FFA}"/>
              </a:ext>
            </a:extLst>
          </p:cNvPr>
          <p:cNvSpPr txBox="1">
            <a:spLocks noChangeArrowheads="1"/>
          </p:cNvSpPr>
          <p:nvPr/>
        </p:nvSpPr>
        <p:spPr bwMode="auto">
          <a:xfrm>
            <a:off x="10218503" y="3768788"/>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8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latin typeface="Arial" panose="020B0604020202020204" pitchFamily="34" charset="0"/>
                <a:ea typeface="Calibri" panose="020F0502020204030204" pitchFamily="34" charset="0"/>
                <a:cs typeface="Arial" panose="020B0604020202020204" pitchFamily="34" charset="0"/>
              </a:rPr>
              <a:t>_______</a:t>
            </a:r>
            <a:r>
              <a:rPr lang="en-US" sz="800" b="1" dirty="0">
                <a:effectLst/>
                <a:latin typeface="Arial" panose="020B0604020202020204" pitchFamily="34" charset="0"/>
                <a:ea typeface="Calibri" panose="020F0502020204030204" pitchFamily="34" charset="0"/>
                <a:cs typeface="Arial" panose="020B0604020202020204" pitchFamily="34" charset="0"/>
              </a:rPr>
              <a:t>_____</a:t>
            </a:r>
          </a:p>
          <a:p>
            <a:pPr algn="ctr">
              <a:lnSpc>
                <a:spcPct val="107000"/>
              </a:lnSpc>
              <a:spcAft>
                <a:spcPts val="800"/>
              </a:spcAft>
            </a:pPr>
            <a:endParaRPr lang="en-US" sz="800" b="1"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effectLst/>
                <a:latin typeface="Arial" panose="020B0604020202020204" pitchFamily="34" charset="0"/>
                <a:ea typeface="Calibri" panose="020F0502020204030204" pitchFamily="34" charset="0"/>
                <a:cs typeface="Arial" panose="020B0604020202020204" pitchFamily="34" charset="0"/>
              </a:rPr>
              <a:t>______</a:t>
            </a:r>
          </a:p>
        </p:txBody>
      </p:sp>
      <p:cxnSp>
        <p:nvCxnSpPr>
          <p:cNvPr id="30" name="Straight Connector 29">
            <a:extLst>
              <a:ext uri="{FF2B5EF4-FFF2-40B4-BE49-F238E27FC236}">
                <a16:creationId xmlns:a16="http://schemas.microsoft.com/office/drawing/2014/main" id="{8B04146A-7038-473D-84B9-455985B05D37}"/>
              </a:ext>
            </a:extLst>
          </p:cNvPr>
          <p:cNvCxnSpPr/>
          <p:nvPr/>
        </p:nvCxnSpPr>
        <p:spPr>
          <a:xfrm>
            <a:off x="618836" y="1826031"/>
            <a:ext cx="3962400" cy="0"/>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31" name="Straight Connector 30">
            <a:extLst>
              <a:ext uri="{FF2B5EF4-FFF2-40B4-BE49-F238E27FC236}">
                <a16:creationId xmlns:a16="http://schemas.microsoft.com/office/drawing/2014/main" id="{BA2AE219-2677-4288-9024-256C927C83E5}"/>
              </a:ext>
            </a:extLst>
          </p:cNvPr>
          <p:cNvCxnSpPr/>
          <p:nvPr/>
        </p:nvCxnSpPr>
        <p:spPr>
          <a:xfrm>
            <a:off x="7449905" y="1826031"/>
            <a:ext cx="3962400" cy="0"/>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sp>
        <p:nvSpPr>
          <p:cNvPr id="32" name="TextBox 31">
            <a:extLst>
              <a:ext uri="{FF2B5EF4-FFF2-40B4-BE49-F238E27FC236}">
                <a16:creationId xmlns:a16="http://schemas.microsoft.com/office/drawing/2014/main" id="{F17C18BB-54DB-4D96-AB7E-D70799848583}"/>
              </a:ext>
            </a:extLst>
          </p:cNvPr>
          <p:cNvSpPr txBox="1"/>
          <p:nvPr/>
        </p:nvSpPr>
        <p:spPr>
          <a:xfrm>
            <a:off x="4479636" y="11084"/>
            <a:ext cx="3177309" cy="307777"/>
          </a:xfrm>
          <a:prstGeom prst="rect">
            <a:avLst/>
          </a:prstGeom>
          <a:noFill/>
          <a:ln>
            <a:noFill/>
          </a:ln>
        </p:spPr>
        <p:txBody>
          <a:bodyPr wrap="square" rtlCol="0">
            <a:spAutoFit/>
          </a:bodyPr>
          <a:lstStyle/>
          <a:p>
            <a:r>
              <a:rPr lang="en-US" sz="1400" b="1" dirty="0">
                <a:latin typeface="Arial" panose="020B0604020202020204" pitchFamily="34" charset="0"/>
                <a:cs typeface="Arial" panose="020B0604020202020204" pitchFamily="34" charset="0"/>
              </a:rPr>
              <a:t>________ Level 1 – (</a:t>
            </a:r>
            <a:r>
              <a:rPr lang="en-US" sz="1400" b="1" i="1" dirty="0">
                <a:latin typeface="Arial" panose="020B0604020202020204" pitchFamily="34" charset="0"/>
                <a:cs typeface="Arial" panose="020B0604020202020204" pitchFamily="34" charset="0"/>
              </a:rPr>
              <a:t>Media Types)</a:t>
            </a:r>
          </a:p>
        </p:txBody>
      </p:sp>
      <p:cxnSp>
        <p:nvCxnSpPr>
          <p:cNvPr id="33" name="Straight Connector 32">
            <a:extLst>
              <a:ext uri="{FF2B5EF4-FFF2-40B4-BE49-F238E27FC236}">
                <a16:creationId xmlns:a16="http://schemas.microsoft.com/office/drawing/2014/main" id="{D118FB92-BC34-4BB0-9A31-46DA72B9EC56}"/>
              </a:ext>
            </a:extLst>
          </p:cNvPr>
          <p:cNvCxnSpPr/>
          <p:nvPr/>
        </p:nvCxnSpPr>
        <p:spPr>
          <a:xfrm>
            <a:off x="374081" y="3585558"/>
            <a:ext cx="3962400" cy="0"/>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34" name="Straight Connector 33">
            <a:extLst>
              <a:ext uri="{FF2B5EF4-FFF2-40B4-BE49-F238E27FC236}">
                <a16:creationId xmlns:a16="http://schemas.microsoft.com/office/drawing/2014/main" id="{B4FFA908-0E3E-4361-B4F1-057044909BFA}"/>
              </a:ext>
            </a:extLst>
          </p:cNvPr>
          <p:cNvCxnSpPr/>
          <p:nvPr/>
        </p:nvCxnSpPr>
        <p:spPr>
          <a:xfrm>
            <a:off x="7907106" y="3585558"/>
            <a:ext cx="3962400" cy="0"/>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sp>
        <p:nvSpPr>
          <p:cNvPr id="35" name="TextBox 34">
            <a:extLst>
              <a:ext uri="{FF2B5EF4-FFF2-40B4-BE49-F238E27FC236}">
                <a16:creationId xmlns:a16="http://schemas.microsoft.com/office/drawing/2014/main" id="{3007EDEE-E17A-4EF5-90E4-B855F845A5C2}"/>
              </a:ext>
            </a:extLst>
          </p:cNvPr>
          <p:cNvSpPr txBox="1"/>
          <p:nvPr/>
        </p:nvSpPr>
        <p:spPr>
          <a:xfrm>
            <a:off x="4800212" y="1669018"/>
            <a:ext cx="2591577" cy="307777"/>
          </a:xfrm>
          <a:prstGeom prst="rect">
            <a:avLst/>
          </a:prstGeom>
          <a:noFill/>
          <a:ln>
            <a:noFill/>
          </a:ln>
        </p:spPr>
        <p:txBody>
          <a:bodyPr wrap="square" rtlCol="0">
            <a:spAutoFit/>
          </a:bodyPr>
          <a:lstStyle/>
          <a:p>
            <a:r>
              <a:rPr lang="en-US" sz="1400" b="1" dirty="0">
                <a:latin typeface="Arial" panose="020B0604020202020204" pitchFamily="34" charset="0"/>
                <a:cs typeface="Arial" panose="020B0604020202020204" pitchFamily="34" charset="0"/>
              </a:rPr>
              <a:t>_______ Level 2 – (</a:t>
            </a:r>
            <a:r>
              <a:rPr lang="en-US" sz="1400" b="1" i="1" dirty="0">
                <a:latin typeface="Arial" panose="020B0604020202020204" pitchFamily="34" charset="0"/>
                <a:cs typeface="Arial" panose="020B0604020202020204" pitchFamily="34" charset="0"/>
              </a:rPr>
              <a:t>Genre)</a:t>
            </a:r>
          </a:p>
        </p:txBody>
      </p:sp>
      <p:sp>
        <p:nvSpPr>
          <p:cNvPr id="36" name="TextBox 35">
            <a:extLst>
              <a:ext uri="{FF2B5EF4-FFF2-40B4-BE49-F238E27FC236}">
                <a16:creationId xmlns:a16="http://schemas.microsoft.com/office/drawing/2014/main" id="{44D0B0C1-FC1C-44C4-9EC4-3F25A483ECCE}"/>
              </a:ext>
            </a:extLst>
          </p:cNvPr>
          <p:cNvSpPr txBox="1"/>
          <p:nvPr/>
        </p:nvSpPr>
        <p:spPr>
          <a:xfrm>
            <a:off x="5051622" y="3398253"/>
            <a:ext cx="2263578" cy="307777"/>
          </a:xfrm>
          <a:prstGeom prst="rect">
            <a:avLst/>
          </a:prstGeom>
          <a:noFill/>
          <a:ln>
            <a:noFill/>
          </a:ln>
        </p:spPr>
        <p:txBody>
          <a:bodyPr wrap="square" rtlCol="0">
            <a:spAutoFit/>
          </a:bodyPr>
          <a:lstStyle/>
          <a:p>
            <a:r>
              <a:rPr lang="en-US" sz="1400" b="1" dirty="0">
                <a:latin typeface="Arial" panose="020B0604020202020204" pitchFamily="34" charset="0"/>
                <a:cs typeface="Arial" panose="020B0604020202020204" pitchFamily="34" charset="0"/>
              </a:rPr>
              <a:t>_______ Level 3 – (</a:t>
            </a:r>
            <a:r>
              <a:rPr lang="en-US" sz="1400" b="1" i="1" dirty="0">
                <a:latin typeface="Arial" panose="020B0604020202020204" pitchFamily="34" charset="0"/>
                <a:cs typeface="Arial" panose="020B0604020202020204" pitchFamily="34" charset="0"/>
              </a:rPr>
              <a:t>Title)</a:t>
            </a:r>
          </a:p>
        </p:txBody>
      </p:sp>
      <p:cxnSp>
        <p:nvCxnSpPr>
          <p:cNvPr id="37" name="Straight Connector 36">
            <a:extLst>
              <a:ext uri="{FF2B5EF4-FFF2-40B4-BE49-F238E27FC236}">
                <a16:creationId xmlns:a16="http://schemas.microsoft.com/office/drawing/2014/main" id="{A796CF0F-5E1B-4B24-BF84-E55711899A82}"/>
              </a:ext>
            </a:extLst>
          </p:cNvPr>
          <p:cNvCxnSpPr/>
          <p:nvPr/>
        </p:nvCxnSpPr>
        <p:spPr>
          <a:xfrm>
            <a:off x="378705" y="5085545"/>
            <a:ext cx="3962400" cy="0"/>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38" name="Straight Connector 37">
            <a:extLst>
              <a:ext uri="{FF2B5EF4-FFF2-40B4-BE49-F238E27FC236}">
                <a16:creationId xmlns:a16="http://schemas.microsoft.com/office/drawing/2014/main" id="{523F5733-09D4-4FFD-B7BA-853715E78FDC}"/>
              </a:ext>
            </a:extLst>
          </p:cNvPr>
          <p:cNvCxnSpPr/>
          <p:nvPr/>
        </p:nvCxnSpPr>
        <p:spPr>
          <a:xfrm>
            <a:off x="7911730" y="5085545"/>
            <a:ext cx="3962400" cy="0"/>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sp>
        <p:nvSpPr>
          <p:cNvPr id="39" name="TextBox 38">
            <a:extLst>
              <a:ext uri="{FF2B5EF4-FFF2-40B4-BE49-F238E27FC236}">
                <a16:creationId xmlns:a16="http://schemas.microsoft.com/office/drawing/2014/main" id="{F9934765-49B3-41D6-9B9B-94AEBD06D5AB}"/>
              </a:ext>
            </a:extLst>
          </p:cNvPr>
          <p:cNvSpPr txBox="1"/>
          <p:nvPr/>
        </p:nvSpPr>
        <p:spPr>
          <a:xfrm>
            <a:off x="5051622" y="4898240"/>
            <a:ext cx="2537898" cy="307777"/>
          </a:xfrm>
          <a:prstGeom prst="rect">
            <a:avLst/>
          </a:prstGeom>
          <a:noFill/>
          <a:ln>
            <a:noFill/>
          </a:ln>
        </p:spPr>
        <p:txBody>
          <a:bodyPr wrap="square" rtlCol="0">
            <a:spAutoFit/>
          </a:bodyPr>
          <a:lstStyle/>
          <a:p>
            <a:r>
              <a:rPr lang="en-US" sz="1400" b="1" dirty="0">
                <a:latin typeface="Arial" panose="020B0604020202020204" pitchFamily="34" charset="0"/>
                <a:cs typeface="Arial" panose="020B0604020202020204" pitchFamily="34" charset="0"/>
              </a:rPr>
              <a:t>_______ Level 4 – (</a:t>
            </a:r>
            <a:r>
              <a:rPr lang="en-US" sz="1400" b="1" i="1" dirty="0">
                <a:latin typeface="Arial" panose="020B0604020202020204" pitchFamily="34" charset="0"/>
                <a:cs typeface="Arial" panose="020B0604020202020204" pitchFamily="34" charset="0"/>
              </a:rPr>
              <a:t>Sequels)</a:t>
            </a:r>
          </a:p>
        </p:txBody>
      </p:sp>
      <p:sp>
        <p:nvSpPr>
          <p:cNvPr id="40" name="Text Box 2">
            <a:extLst>
              <a:ext uri="{FF2B5EF4-FFF2-40B4-BE49-F238E27FC236}">
                <a16:creationId xmlns:a16="http://schemas.microsoft.com/office/drawing/2014/main" id="{9B581FEF-8BED-4D6C-8CB0-44C2148C03EA}"/>
              </a:ext>
            </a:extLst>
          </p:cNvPr>
          <p:cNvSpPr txBox="1">
            <a:spLocks noChangeArrowheads="1"/>
          </p:cNvSpPr>
          <p:nvPr/>
        </p:nvSpPr>
        <p:spPr bwMode="auto">
          <a:xfrm>
            <a:off x="694001" y="5304594"/>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8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latin typeface="Arial" panose="020B0604020202020204" pitchFamily="34" charset="0"/>
                <a:ea typeface="Calibri" panose="020F0502020204030204" pitchFamily="34" charset="0"/>
                <a:cs typeface="Arial" panose="020B0604020202020204" pitchFamily="34" charset="0"/>
              </a:rPr>
              <a:t>_______</a:t>
            </a:r>
            <a:r>
              <a:rPr lang="en-US" sz="800" b="1" dirty="0">
                <a:effectLst/>
                <a:latin typeface="Arial" panose="020B0604020202020204" pitchFamily="34" charset="0"/>
                <a:ea typeface="Calibri" panose="020F0502020204030204" pitchFamily="34" charset="0"/>
                <a:cs typeface="Arial" panose="020B0604020202020204" pitchFamily="34" charset="0"/>
              </a:rPr>
              <a:t>_____</a:t>
            </a:r>
          </a:p>
          <a:p>
            <a:pPr algn="ctr">
              <a:lnSpc>
                <a:spcPct val="107000"/>
              </a:lnSpc>
              <a:spcAft>
                <a:spcPts val="800"/>
              </a:spcAft>
            </a:pPr>
            <a:endParaRPr lang="en-US" sz="800" b="1"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effectLst/>
                <a:latin typeface="Arial" panose="020B0604020202020204" pitchFamily="34" charset="0"/>
                <a:ea typeface="Calibri" panose="020F0502020204030204" pitchFamily="34" charset="0"/>
                <a:cs typeface="Arial" panose="020B0604020202020204" pitchFamily="34" charset="0"/>
              </a:rPr>
              <a:t>______</a:t>
            </a:r>
          </a:p>
          <a:p>
            <a:pPr marL="0" marR="0" algn="ctr">
              <a:lnSpc>
                <a:spcPct val="107000"/>
              </a:lnSpc>
              <a:spcBef>
                <a:spcPts val="0"/>
              </a:spcBef>
              <a:spcAft>
                <a:spcPts val="800"/>
              </a:spcAft>
            </a:pPr>
            <a:r>
              <a:rPr lang="en-US" sz="800" dirty="0">
                <a:effectLst/>
                <a:latin typeface="Arial" panose="020B0604020202020204" pitchFamily="34" charset="0"/>
                <a:ea typeface="Calibri" panose="020F0502020204030204" pitchFamily="34" charset="0"/>
                <a:cs typeface="Times New Roman" panose="02020603050405020304" pitchFamily="18" charset="0"/>
              </a:rPr>
              <a:t> </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2" name="Text Box 2">
            <a:extLst>
              <a:ext uri="{FF2B5EF4-FFF2-40B4-BE49-F238E27FC236}">
                <a16:creationId xmlns:a16="http://schemas.microsoft.com/office/drawing/2014/main" id="{35CF4867-F513-4401-BE6B-276F685B5CF7}"/>
              </a:ext>
            </a:extLst>
          </p:cNvPr>
          <p:cNvSpPr txBox="1">
            <a:spLocks noChangeArrowheads="1"/>
          </p:cNvSpPr>
          <p:nvPr/>
        </p:nvSpPr>
        <p:spPr bwMode="auto">
          <a:xfrm>
            <a:off x="1673811" y="5304594"/>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8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latin typeface="Arial" panose="020B0604020202020204" pitchFamily="34" charset="0"/>
                <a:ea typeface="Calibri" panose="020F0502020204030204" pitchFamily="34" charset="0"/>
                <a:cs typeface="Arial" panose="020B0604020202020204" pitchFamily="34" charset="0"/>
              </a:rPr>
              <a:t>_______</a:t>
            </a:r>
            <a:r>
              <a:rPr lang="en-US" sz="800" b="1" dirty="0">
                <a:effectLst/>
                <a:latin typeface="Arial" panose="020B0604020202020204" pitchFamily="34" charset="0"/>
                <a:ea typeface="Calibri" panose="020F0502020204030204" pitchFamily="34" charset="0"/>
                <a:cs typeface="Arial" panose="020B0604020202020204" pitchFamily="34" charset="0"/>
              </a:rPr>
              <a:t>_____</a:t>
            </a:r>
          </a:p>
          <a:p>
            <a:pPr algn="ctr">
              <a:lnSpc>
                <a:spcPct val="107000"/>
              </a:lnSpc>
              <a:spcAft>
                <a:spcPts val="800"/>
              </a:spcAft>
            </a:pPr>
            <a:endParaRPr lang="en-US" sz="800" b="1"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effectLst/>
                <a:latin typeface="Arial" panose="020B0604020202020204" pitchFamily="34" charset="0"/>
                <a:ea typeface="Calibri" panose="020F0502020204030204" pitchFamily="34" charset="0"/>
                <a:cs typeface="Arial" panose="020B0604020202020204" pitchFamily="34" charset="0"/>
              </a:rPr>
              <a:t>______</a:t>
            </a:r>
          </a:p>
        </p:txBody>
      </p:sp>
      <p:sp>
        <p:nvSpPr>
          <p:cNvPr id="43" name="Text Box 2">
            <a:extLst>
              <a:ext uri="{FF2B5EF4-FFF2-40B4-BE49-F238E27FC236}">
                <a16:creationId xmlns:a16="http://schemas.microsoft.com/office/drawing/2014/main" id="{65CAC329-3207-49CD-AEBC-A92EA6EDBA84}"/>
              </a:ext>
            </a:extLst>
          </p:cNvPr>
          <p:cNvSpPr txBox="1">
            <a:spLocks noChangeArrowheads="1"/>
          </p:cNvSpPr>
          <p:nvPr/>
        </p:nvSpPr>
        <p:spPr bwMode="auto">
          <a:xfrm>
            <a:off x="7166317" y="5302161"/>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8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latin typeface="Arial" panose="020B0604020202020204" pitchFamily="34" charset="0"/>
                <a:ea typeface="Calibri" panose="020F0502020204030204" pitchFamily="34" charset="0"/>
                <a:cs typeface="Arial" panose="020B0604020202020204" pitchFamily="34" charset="0"/>
              </a:rPr>
              <a:t>_______</a:t>
            </a:r>
            <a:r>
              <a:rPr lang="en-US" sz="800" b="1" dirty="0">
                <a:effectLst/>
                <a:latin typeface="Arial" panose="020B0604020202020204" pitchFamily="34" charset="0"/>
                <a:ea typeface="Calibri" panose="020F0502020204030204" pitchFamily="34" charset="0"/>
                <a:cs typeface="Arial" panose="020B0604020202020204" pitchFamily="34" charset="0"/>
              </a:rPr>
              <a:t>_____</a:t>
            </a:r>
          </a:p>
          <a:p>
            <a:pPr algn="ctr">
              <a:lnSpc>
                <a:spcPct val="107000"/>
              </a:lnSpc>
              <a:spcAft>
                <a:spcPts val="800"/>
              </a:spcAft>
            </a:pPr>
            <a:endParaRPr lang="en-US" sz="800" b="1"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effectLst/>
                <a:latin typeface="Arial" panose="020B0604020202020204" pitchFamily="34" charset="0"/>
                <a:ea typeface="Calibri" panose="020F0502020204030204" pitchFamily="34" charset="0"/>
                <a:cs typeface="Arial" panose="020B0604020202020204" pitchFamily="34" charset="0"/>
              </a:rPr>
              <a:t>______</a:t>
            </a:r>
          </a:p>
        </p:txBody>
      </p:sp>
    </p:spTree>
    <p:extLst>
      <p:ext uri="{BB962C8B-B14F-4D97-AF65-F5344CB8AC3E}">
        <p14:creationId xmlns:p14="http://schemas.microsoft.com/office/powerpoint/2010/main" val="1889338976"/>
      </p:ext>
    </p:extLst>
  </p:cSld>
  <p:clrMapOvr>
    <a:masterClrMapping/>
  </p:clrMapOvr>
  <p:transition>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D022635-65FD-435E-B316-CF583F9A46B8}"/>
              </a:ext>
            </a:extLst>
          </p:cNvPr>
          <p:cNvSpPr>
            <a:spLocks noGrp="1"/>
          </p:cNvSpPr>
          <p:nvPr>
            <p:ph type="sldNum" sz="quarter" idx="16"/>
          </p:nvPr>
        </p:nvSpPr>
        <p:spPr>
          <a:xfrm>
            <a:off x="8610600" y="6457950"/>
            <a:ext cx="2743200" cy="365125"/>
          </a:xfrm>
        </p:spPr>
        <p:txBody>
          <a:bodyPr/>
          <a:lstStyle/>
          <a:p>
            <a:fld id="{DE393ED9-3FAE-4C9F-B5CF-D8F31E5991EB}" type="slidenum">
              <a:rPr lang="en-US" smtClean="0"/>
              <a:pPr/>
              <a:t>37</a:t>
            </a:fld>
            <a:endParaRPr lang="en-US" dirty="0"/>
          </a:p>
        </p:txBody>
      </p:sp>
      <p:sp>
        <p:nvSpPr>
          <p:cNvPr id="7" name="Text Box 2">
            <a:extLst>
              <a:ext uri="{FF2B5EF4-FFF2-40B4-BE49-F238E27FC236}">
                <a16:creationId xmlns:a16="http://schemas.microsoft.com/office/drawing/2014/main" id="{FC894017-FB07-409F-B209-9C9A23B6B00F}"/>
              </a:ext>
            </a:extLst>
          </p:cNvPr>
          <p:cNvSpPr txBox="1">
            <a:spLocks noChangeArrowheads="1"/>
          </p:cNvSpPr>
          <p:nvPr/>
        </p:nvSpPr>
        <p:spPr bwMode="auto">
          <a:xfrm>
            <a:off x="1003362" y="496652"/>
            <a:ext cx="1936899"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marL="0" marR="0" algn="ctr">
              <a:lnSpc>
                <a:spcPct val="107000"/>
              </a:lnSpc>
              <a:spcBef>
                <a:spcPts val="0"/>
              </a:spcBef>
              <a:spcAft>
                <a:spcPts val="800"/>
              </a:spcAft>
            </a:pPr>
            <a:r>
              <a:rPr lang="en-US" sz="2000" dirty="0">
                <a:effectLst/>
                <a:latin typeface="Arial" panose="020B0604020202020204" pitchFamily="34" charset="0"/>
                <a:ea typeface="Calibri" panose="020F0502020204030204" pitchFamily="34" charset="0"/>
                <a:cs typeface="Times New Roman" panose="02020603050405020304" pitchFamily="18" charset="0"/>
              </a:rPr>
              <a:t> BOOKS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 Box 2">
            <a:extLst>
              <a:ext uri="{FF2B5EF4-FFF2-40B4-BE49-F238E27FC236}">
                <a16:creationId xmlns:a16="http://schemas.microsoft.com/office/drawing/2014/main" id="{8367F0D1-D1E1-42D0-9B11-65A53F65FCBC}"/>
              </a:ext>
            </a:extLst>
          </p:cNvPr>
          <p:cNvSpPr txBox="1">
            <a:spLocks noChangeArrowheads="1"/>
          </p:cNvSpPr>
          <p:nvPr/>
        </p:nvSpPr>
        <p:spPr bwMode="auto">
          <a:xfrm>
            <a:off x="5127550" y="496652"/>
            <a:ext cx="1936899"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marL="0" marR="0" algn="ctr">
              <a:lnSpc>
                <a:spcPct val="107000"/>
              </a:lnSpc>
              <a:spcBef>
                <a:spcPts val="0"/>
              </a:spcBef>
              <a:spcAft>
                <a:spcPts val="800"/>
              </a:spcAft>
            </a:pPr>
            <a:r>
              <a:rPr lang="en-US" sz="2000" dirty="0">
                <a:effectLst/>
                <a:latin typeface="Arial" panose="020B0604020202020204" pitchFamily="34" charset="0"/>
                <a:ea typeface="Calibri" panose="020F0502020204030204" pitchFamily="34" charset="0"/>
                <a:cs typeface="Times New Roman" panose="02020603050405020304" pitchFamily="18" charset="0"/>
              </a:rPr>
              <a:t>MOVIES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 Box 2">
            <a:extLst>
              <a:ext uri="{FF2B5EF4-FFF2-40B4-BE49-F238E27FC236}">
                <a16:creationId xmlns:a16="http://schemas.microsoft.com/office/drawing/2014/main" id="{AC232055-2F94-482A-A9C5-CF2481FD3FB9}"/>
              </a:ext>
            </a:extLst>
          </p:cNvPr>
          <p:cNvSpPr txBox="1">
            <a:spLocks noChangeArrowheads="1"/>
          </p:cNvSpPr>
          <p:nvPr/>
        </p:nvSpPr>
        <p:spPr bwMode="auto">
          <a:xfrm>
            <a:off x="9251740" y="496652"/>
            <a:ext cx="1936899"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marL="0" marR="0" algn="ctr">
              <a:lnSpc>
                <a:spcPct val="107000"/>
              </a:lnSpc>
              <a:spcBef>
                <a:spcPts val="0"/>
              </a:spcBef>
              <a:spcAft>
                <a:spcPts val="800"/>
              </a:spcAft>
            </a:pPr>
            <a:r>
              <a:rPr lang="en-US" sz="2000" dirty="0">
                <a:effectLst/>
                <a:latin typeface="Arial" panose="020B0604020202020204" pitchFamily="34" charset="0"/>
                <a:ea typeface="Calibri" panose="020F0502020204030204" pitchFamily="34" charset="0"/>
                <a:cs typeface="Times New Roman" panose="02020603050405020304" pitchFamily="18" charset="0"/>
              </a:rPr>
              <a:t>TV SHOWS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Text Box 2">
            <a:extLst>
              <a:ext uri="{FF2B5EF4-FFF2-40B4-BE49-F238E27FC236}">
                <a16:creationId xmlns:a16="http://schemas.microsoft.com/office/drawing/2014/main" id="{78D8ED58-CEBB-4F97-B2F0-E3A68ED7CA82}"/>
              </a:ext>
            </a:extLst>
          </p:cNvPr>
          <p:cNvSpPr txBox="1">
            <a:spLocks noChangeArrowheads="1"/>
          </p:cNvSpPr>
          <p:nvPr/>
        </p:nvSpPr>
        <p:spPr bwMode="auto">
          <a:xfrm>
            <a:off x="2398330" y="2040677"/>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8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1400" b="1" dirty="0">
                <a:effectLst/>
                <a:latin typeface="Arial" panose="020B0604020202020204" pitchFamily="34" charset="0"/>
                <a:ea typeface="Calibri" panose="020F0502020204030204" pitchFamily="34" charset="0"/>
                <a:cs typeface="Arial" panose="020B0604020202020204" pitchFamily="34" charset="0"/>
              </a:rPr>
              <a:t>NonFict</a:t>
            </a:r>
            <a:endParaRPr lang="en-US" sz="800" b="1" dirty="0">
              <a:latin typeface="Arial" panose="020B060402020202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r>
              <a:rPr lang="en-US" sz="800" dirty="0">
                <a:effectLst/>
                <a:latin typeface="Arial" panose="020B0604020202020204" pitchFamily="34" charset="0"/>
                <a:ea typeface="Calibri" panose="020F0502020204030204" pitchFamily="34" charset="0"/>
                <a:cs typeface="Times New Roman" panose="02020603050405020304" pitchFamily="18" charset="0"/>
              </a:rPr>
              <a:t> </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Text Box 2">
            <a:extLst>
              <a:ext uri="{FF2B5EF4-FFF2-40B4-BE49-F238E27FC236}">
                <a16:creationId xmlns:a16="http://schemas.microsoft.com/office/drawing/2014/main" id="{3C3A8AB1-C95F-4A99-AD48-8236399567F2}"/>
              </a:ext>
            </a:extLst>
          </p:cNvPr>
          <p:cNvSpPr txBox="1">
            <a:spLocks noChangeArrowheads="1"/>
          </p:cNvSpPr>
          <p:nvPr/>
        </p:nvSpPr>
        <p:spPr bwMode="auto">
          <a:xfrm>
            <a:off x="718896" y="2040677"/>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marL="0" marR="0" algn="ctr">
              <a:lnSpc>
                <a:spcPct val="107000"/>
              </a:lnSpc>
              <a:spcBef>
                <a:spcPts val="0"/>
              </a:spcBef>
              <a:spcAft>
                <a:spcPts val="800"/>
              </a:spcAft>
            </a:pPr>
            <a:endParaRPr lang="en-US" sz="800" dirty="0">
              <a:latin typeface="Arial" panose="020B060402020202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r>
              <a:rPr lang="en-US" sz="1400" b="1" dirty="0">
                <a:effectLst/>
                <a:latin typeface="Arial" panose="020B0604020202020204" pitchFamily="34" charset="0"/>
                <a:ea typeface="Calibri" panose="020F0502020204030204" pitchFamily="34" charset="0"/>
                <a:cs typeface="Arial" panose="020B0604020202020204" pitchFamily="34" charset="0"/>
              </a:rPr>
              <a:t>Fiction</a:t>
            </a:r>
          </a:p>
        </p:txBody>
      </p:sp>
      <p:sp>
        <p:nvSpPr>
          <p:cNvPr id="13" name="Text Box 2">
            <a:extLst>
              <a:ext uri="{FF2B5EF4-FFF2-40B4-BE49-F238E27FC236}">
                <a16:creationId xmlns:a16="http://schemas.microsoft.com/office/drawing/2014/main" id="{22DEE525-961B-4F56-B187-9F7924C595CC}"/>
              </a:ext>
            </a:extLst>
          </p:cNvPr>
          <p:cNvSpPr txBox="1">
            <a:spLocks noChangeArrowheads="1"/>
          </p:cNvSpPr>
          <p:nvPr/>
        </p:nvSpPr>
        <p:spPr bwMode="auto">
          <a:xfrm>
            <a:off x="6535505" y="2040677"/>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8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1400" b="1" dirty="0">
                <a:effectLst/>
                <a:latin typeface="Arial" panose="020B0604020202020204" pitchFamily="34" charset="0"/>
                <a:ea typeface="Calibri" panose="020F0502020204030204" pitchFamily="34" charset="0"/>
                <a:cs typeface="Arial" panose="020B0604020202020204" pitchFamily="34" charset="0"/>
              </a:rPr>
              <a:t>Fantasy</a:t>
            </a:r>
            <a:endParaRPr lang="en-US" sz="800" b="1" dirty="0">
              <a:latin typeface="Arial" panose="020B060402020202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r>
              <a:rPr lang="en-US" sz="800" dirty="0">
                <a:effectLst/>
                <a:latin typeface="Arial" panose="020B0604020202020204" pitchFamily="34" charset="0"/>
                <a:ea typeface="Calibri" panose="020F0502020204030204" pitchFamily="34" charset="0"/>
                <a:cs typeface="Times New Roman" panose="02020603050405020304" pitchFamily="18" charset="0"/>
              </a:rPr>
              <a:t> </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Text Box 2">
            <a:extLst>
              <a:ext uri="{FF2B5EF4-FFF2-40B4-BE49-F238E27FC236}">
                <a16:creationId xmlns:a16="http://schemas.microsoft.com/office/drawing/2014/main" id="{61D17936-F478-4F58-9528-475D83FC3D04}"/>
              </a:ext>
            </a:extLst>
          </p:cNvPr>
          <p:cNvSpPr txBox="1">
            <a:spLocks noChangeArrowheads="1"/>
          </p:cNvSpPr>
          <p:nvPr/>
        </p:nvSpPr>
        <p:spPr bwMode="auto">
          <a:xfrm>
            <a:off x="4898016" y="2040677"/>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8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1400" b="1" dirty="0">
                <a:latin typeface="Arial" panose="020B0604020202020204" pitchFamily="34" charset="0"/>
                <a:ea typeface="Calibri" panose="020F0502020204030204" pitchFamily="34" charset="0"/>
                <a:cs typeface="Arial" panose="020B0604020202020204" pitchFamily="34" charset="0"/>
              </a:rPr>
              <a:t>Comedy</a:t>
            </a:r>
            <a:endParaRPr lang="en-US" sz="800" b="1" dirty="0">
              <a:latin typeface="Arial" panose="020B060402020202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AAAFF35F-E096-443A-8A97-351B342539C1}"/>
              </a:ext>
            </a:extLst>
          </p:cNvPr>
          <p:cNvSpPr txBox="1">
            <a:spLocks noChangeArrowheads="1"/>
          </p:cNvSpPr>
          <p:nvPr/>
        </p:nvSpPr>
        <p:spPr bwMode="auto">
          <a:xfrm>
            <a:off x="9738934" y="2040677"/>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8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1400" b="1" dirty="0">
                <a:effectLst/>
                <a:latin typeface="Arial" panose="020B0604020202020204" pitchFamily="34" charset="0"/>
                <a:ea typeface="Calibri" panose="020F0502020204030204" pitchFamily="34" charset="0"/>
                <a:cs typeface="Arial" panose="020B0604020202020204" pitchFamily="34" charset="0"/>
              </a:rPr>
              <a:t>Dramas</a:t>
            </a:r>
            <a:endParaRPr lang="en-US" sz="800" b="1" dirty="0">
              <a:latin typeface="Arial" panose="020B060402020202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8" name="Text Box 2">
            <a:extLst>
              <a:ext uri="{FF2B5EF4-FFF2-40B4-BE49-F238E27FC236}">
                <a16:creationId xmlns:a16="http://schemas.microsoft.com/office/drawing/2014/main" id="{F21F4AED-A507-4442-9AD1-318779DBC62A}"/>
              </a:ext>
            </a:extLst>
          </p:cNvPr>
          <p:cNvSpPr txBox="1">
            <a:spLocks noChangeArrowheads="1"/>
          </p:cNvSpPr>
          <p:nvPr/>
        </p:nvSpPr>
        <p:spPr bwMode="auto">
          <a:xfrm>
            <a:off x="75499" y="3768788"/>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8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latin typeface="Arial" panose="020B0604020202020204" pitchFamily="34" charset="0"/>
                <a:ea typeface="Calibri" panose="020F0502020204030204" pitchFamily="34" charset="0"/>
                <a:cs typeface="Arial" panose="020B0604020202020204" pitchFamily="34" charset="0"/>
              </a:rPr>
              <a:t>_______</a:t>
            </a:r>
            <a:r>
              <a:rPr lang="en-US" sz="800" b="1" dirty="0">
                <a:effectLst/>
                <a:latin typeface="Arial" panose="020B0604020202020204" pitchFamily="34" charset="0"/>
                <a:ea typeface="Calibri" panose="020F0502020204030204" pitchFamily="34" charset="0"/>
                <a:cs typeface="Arial" panose="020B0604020202020204" pitchFamily="34" charset="0"/>
              </a:rPr>
              <a:t>_____</a:t>
            </a:r>
          </a:p>
          <a:p>
            <a:pPr algn="ctr">
              <a:lnSpc>
                <a:spcPct val="107000"/>
              </a:lnSpc>
              <a:spcAft>
                <a:spcPts val="800"/>
              </a:spcAft>
            </a:pPr>
            <a:endParaRPr lang="en-US" sz="800" b="1"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effectLst/>
                <a:latin typeface="Arial" panose="020B0604020202020204" pitchFamily="34" charset="0"/>
                <a:ea typeface="Calibri" panose="020F0502020204030204" pitchFamily="34" charset="0"/>
                <a:cs typeface="Arial" panose="020B0604020202020204" pitchFamily="34" charset="0"/>
              </a:rPr>
              <a:t>______</a:t>
            </a:r>
          </a:p>
          <a:p>
            <a:pPr marL="0" marR="0" algn="ctr">
              <a:lnSpc>
                <a:spcPct val="107000"/>
              </a:lnSpc>
              <a:spcBef>
                <a:spcPts val="0"/>
              </a:spcBef>
              <a:spcAft>
                <a:spcPts val="800"/>
              </a:spcAft>
            </a:pPr>
            <a:r>
              <a:rPr lang="en-US" sz="800" dirty="0">
                <a:effectLst/>
                <a:latin typeface="Arial" panose="020B0604020202020204" pitchFamily="34" charset="0"/>
                <a:ea typeface="Calibri" panose="020F0502020204030204" pitchFamily="34" charset="0"/>
                <a:cs typeface="Times New Roman" panose="02020603050405020304" pitchFamily="18" charset="0"/>
              </a:rPr>
              <a:t> </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9" name="Text Box 2">
            <a:extLst>
              <a:ext uri="{FF2B5EF4-FFF2-40B4-BE49-F238E27FC236}">
                <a16:creationId xmlns:a16="http://schemas.microsoft.com/office/drawing/2014/main" id="{685DAEAD-C3B4-46E9-ACF7-CCC68B3BA633}"/>
              </a:ext>
            </a:extLst>
          </p:cNvPr>
          <p:cNvSpPr txBox="1">
            <a:spLocks noChangeArrowheads="1"/>
          </p:cNvSpPr>
          <p:nvPr/>
        </p:nvSpPr>
        <p:spPr bwMode="auto">
          <a:xfrm>
            <a:off x="2016631" y="3768788"/>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8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latin typeface="Arial" panose="020B0604020202020204" pitchFamily="34" charset="0"/>
                <a:ea typeface="Calibri" panose="020F0502020204030204" pitchFamily="34" charset="0"/>
                <a:cs typeface="Arial" panose="020B0604020202020204" pitchFamily="34" charset="0"/>
              </a:rPr>
              <a:t>_______</a:t>
            </a:r>
            <a:r>
              <a:rPr lang="en-US" sz="800" b="1" dirty="0">
                <a:effectLst/>
                <a:latin typeface="Arial" panose="020B0604020202020204" pitchFamily="34" charset="0"/>
                <a:ea typeface="Calibri" panose="020F0502020204030204" pitchFamily="34" charset="0"/>
                <a:cs typeface="Arial" panose="020B0604020202020204" pitchFamily="34" charset="0"/>
              </a:rPr>
              <a:t>_____</a:t>
            </a:r>
          </a:p>
          <a:p>
            <a:pPr algn="ctr">
              <a:lnSpc>
                <a:spcPct val="107000"/>
              </a:lnSpc>
              <a:spcAft>
                <a:spcPts val="800"/>
              </a:spcAft>
            </a:pPr>
            <a:endParaRPr lang="en-US" sz="800" b="1"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effectLst/>
                <a:latin typeface="Arial" panose="020B0604020202020204" pitchFamily="34" charset="0"/>
                <a:ea typeface="Calibri" panose="020F0502020204030204" pitchFamily="34" charset="0"/>
                <a:cs typeface="Arial" panose="020B0604020202020204" pitchFamily="34" charset="0"/>
              </a:rPr>
              <a:t>______</a:t>
            </a:r>
          </a:p>
        </p:txBody>
      </p:sp>
      <p:sp>
        <p:nvSpPr>
          <p:cNvPr id="20" name="Text Box 2">
            <a:extLst>
              <a:ext uri="{FF2B5EF4-FFF2-40B4-BE49-F238E27FC236}">
                <a16:creationId xmlns:a16="http://schemas.microsoft.com/office/drawing/2014/main" id="{746F9286-3C1C-4387-B066-E8D991554C28}"/>
              </a:ext>
            </a:extLst>
          </p:cNvPr>
          <p:cNvSpPr txBox="1">
            <a:spLocks noChangeArrowheads="1"/>
          </p:cNvSpPr>
          <p:nvPr/>
        </p:nvSpPr>
        <p:spPr bwMode="auto">
          <a:xfrm>
            <a:off x="1046065" y="3768788"/>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8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latin typeface="Arial" panose="020B0604020202020204" pitchFamily="34" charset="0"/>
                <a:ea typeface="Calibri" panose="020F0502020204030204" pitchFamily="34" charset="0"/>
                <a:cs typeface="Arial" panose="020B0604020202020204" pitchFamily="34" charset="0"/>
              </a:rPr>
              <a:t>_______</a:t>
            </a:r>
            <a:r>
              <a:rPr lang="en-US" sz="800" b="1" dirty="0">
                <a:effectLst/>
                <a:latin typeface="Arial" panose="020B0604020202020204" pitchFamily="34" charset="0"/>
                <a:ea typeface="Calibri" panose="020F0502020204030204" pitchFamily="34" charset="0"/>
                <a:cs typeface="Arial" panose="020B0604020202020204" pitchFamily="34" charset="0"/>
              </a:rPr>
              <a:t>_____</a:t>
            </a:r>
          </a:p>
          <a:p>
            <a:pPr algn="ctr">
              <a:lnSpc>
                <a:spcPct val="107000"/>
              </a:lnSpc>
              <a:spcAft>
                <a:spcPts val="800"/>
              </a:spcAft>
            </a:pPr>
            <a:endParaRPr lang="en-US" sz="800" b="1"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effectLst/>
                <a:latin typeface="Arial" panose="020B0604020202020204" pitchFamily="34" charset="0"/>
                <a:ea typeface="Calibri" panose="020F0502020204030204" pitchFamily="34" charset="0"/>
                <a:cs typeface="Arial" panose="020B0604020202020204" pitchFamily="34" charset="0"/>
              </a:rPr>
              <a:t>______</a:t>
            </a:r>
          </a:p>
          <a:p>
            <a:pPr marL="0" marR="0" algn="ctr">
              <a:lnSpc>
                <a:spcPct val="107000"/>
              </a:lnSpc>
              <a:spcBef>
                <a:spcPts val="0"/>
              </a:spcBef>
              <a:spcAft>
                <a:spcPts val="800"/>
              </a:spcAft>
            </a:pPr>
            <a:r>
              <a:rPr lang="en-US" sz="800" dirty="0">
                <a:effectLst/>
                <a:latin typeface="Arial" panose="020B0604020202020204" pitchFamily="34" charset="0"/>
                <a:ea typeface="Calibri" panose="020F0502020204030204" pitchFamily="34" charset="0"/>
                <a:cs typeface="Times New Roman" panose="02020603050405020304" pitchFamily="18" charset="0"/>
              </a:rPr>
              <a:t> </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1" name="Text Box 2">
            <a:extLst>
              <a:ext uri="{FF2B5EF4-FFF2-40B4-BE49-F238E27FC236}">
                <a16:creationId xmlns:a16="http://schemas.microsoft.com/office/drawing/2014/main" id="{03FE78F1-4CAE-44F0-B5E2-8EDA8EB450B9}"/>
              </a:ext>
            </a:extLst>
          </p:cNvPr>
          <p:cNvSpPr txBox="1">
            <a:spLocks noChangeArrowheads="1"/>
          </p:cNvSpPr>
          <p:nvPr/>
        </p:nvSpPr>
        <p:spPr bwMode="auto">
          <a:xfrm>
            <a:off x="2987197" y="3768788"/>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8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latin typeface="Arial" panose="020B0604020202020204" pitchFamily="34" charset="0"/>
                <a:ea typeface="Calibri" panose="020F0502020204030204" pitchFamily="34" charset="0"/>
                <a:cs typeface="Arial" panose="020B0604020202020204" pitchFamily="34" charset="0"/>
              </a:rPr>
              <a:t>_______</a:t>
            </a:r>
            <a:r>
              <a:rPr lang="en-US" sz="800" b="1" dirty="0">
                <a:effectLst/>
                <a:latin typeface="Arial" panose="020B0604020202020204" pitchFamily="34" charset="0"/>
                <a:ea typeface="Calibri" panose="020F0502020204030204" pitchFamily="34" charset="0"/>
                <a:cs typeface="Arial" panose="020B0604020202020204" pitchFamily="34" charset="0"/>
              </a:rPr>
              <a:t>_____</a:t>
            </a:r>
          </a:p>
          <a:p>
            <a:pPr algn="ctr">
              <a:lnSpc>
                <a:spcPct val="107000"/>
              </a:lnSpc>
              <a:spcAft>
                <a:spcPts val="800"/>
              </a:spcAft>
            </a:pPr>
            <a:endParaRPr lang="en-US" sz="800" b="1"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effectLst/>
                <a:latin typeface="Arial" panose="020B0604020202020204" pitchFamily="34" charset="0"/>
                <a:ea typeface="Calibri" panose="020F0502020204030204" pitchFamily="34" charset="0"/>
                <a:cs typeface="Arial" panose="020B0604020202020204" pitchFamily="34" charset="0"/>
              </a:rPr>
              <a:t>______</a:t>
            </a:r>
          </a:p>
        </p:txBody>
      </p:sp>
      <p:sp>
        <p:nvSpPr>
          <p:cNvPr id="22" name="Text Box 2">
            <a:extLst>
              <a:ext uri="{FF2B5EF4-FFF2-40B4-BE49-F238E27FC236}">
                <a16:creationId xmlns:a16="http://schemas.microsoft.com/office/drawing/2014/main" id="{084A6D6F-D9A7-4040-B41E-562B08532D24}"/>
              </a:ext>
            </a:extLst>
          </p:cNvPr>
          <p:cNvSpPr txBox="1">
            <a:spLocks noChangeArrowheads="1"/>
          </p:cNvSpPr>
          <p:nvPr/>
        </p:nvSpPr>
        <p:spPr bwMode="auto">
          <a:xfrm>
            <a:off x="4898016" y="3768788"/>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8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latin typeface="Arial" panose="020B0604020202020204" pitchFamily="34" charset="0"/>
                <a:ea typeface="Calibri" panose="020F0502020204030204" pitchFamily="34" charset="0"/>
                <a:cs typeface="Arial" panose="020B0604020202020204" pitchFamily="34" charset="0"/>
              </a:rPr>
              <a:t>_______</a:t>
            </a:r>
            <a:r>
              <a:rPr lang="en-US" sz="800" b="1" dirty="0">
                <a:effectLst/>
                <a:latin typeface="Arial" panose="020B0604020202020204" pitchFamily="34" charset="0"/>
                <a:ea typeface="Calibri" panose="020F0502020204030204" pitchFamily="34" charset="0"/>
                <a:cs typeface="Arial" panose="020B0604020202020204" pitchFamily="34" charset="0"/>
              </a:rPr>
              <a:t>_____</a:t>
            </a:r>
          </a:p>
          <a:p>
            <a:pPr algn="ctr">
              <a:lnSpc>
                <a:spcPct val="107000"/>
              </a:lnSpc>
              <a:spcAft>
                <a:spcPts val="800"/>
              </a:spcAft>
            </a:pPr>
            <a:endParaRPr lang="en-US" sz="800" b="1"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effectLst/>
                <a:latin typeface="Arial" panose="020B0604020202020204" pitchFamily="34" charset="0"/>
                <a:ea typeface="Calibri" panose="020F0502020204030204" pitchFamily="34" charset="0"/>
                <a:cs typeface="Arial" panose="020B0604020202020204" pitchFamily="34" charset="0"/>
              </a:rPr>
              <a:t>______</a:t>
            </a:r>
          </a:p>
          <a:p>
            <a:pPr marL="0" marR="0" algn="ctr">
              <a:lnSpc>
                <a:spcPct val="107000"/>
              </a:lnSpc>
              <a:spcBef>
                <a:spcPts val="0"/>
              </a:spcBef>
              <a:spcAft>
                <a:spcPts val="800"/>
              </a:spcAft>
            </a:pPr>
            <a:r>
              <a:rPr lang="en-US" sz="800" dirty="0">
                <a:effectLst/>
                <a:latin typeface="Arial" panose="020B0604020202020204" pitchFamily="34" charset="0"/>
                <a:ea typeface="Calibri" panose="020F0502020204030204" pitchFamily="34" charset="0"/>
                <a:cs typeface="Times New Roman" panose="02020603050405020304" pitchFamily="18" charset="0"/>
              </a:rPr>
              <a:t> </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3" name="Text Box 2">
            <a:extLst>
              <a:ext uri="{FF2B5EF4-FFF2-40B4-BE49-F238E27FC236}">
                <a16:creationId xmlns:a16="http://schemas.microsoft.com/office/drawing/2014/main" id="{A8BE6B89-9460-4333-9112-394AF9168B99}"/>
              </a:ext>
            </a:extLst>
          </p:cNvPr>
          <p:cNvSpPr txBox="1">
            <a:spLocks noChangeArrowheads="1"/>
          </p:cNvSpPr>
          <p:nvPr/>
        </p:nvSpPr>
        <p:spPr bwMode="auto">
          <a:xfrm>
            <a:off x="6096000" y="3768788"/>
            <a:ext cx="1014151"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8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latin typeface="Arial" panose="020B0604020202020204" pitchFamily="34" charset="0"/>
                <a:ea typeface="Calibri" panose="020F0502020204030204" pitchFamily="34" charset="0"/>
                <a:cs typeface="Arial" panose="020B0604020202020204" pitchFamily="34" charset="0"/>
              </a:rPr>
              <a:t>_______</a:t>
            </a:r>
            <a:r>
              <a:rPr lang="en-US" sz="800" b="1" dirty="0">
                <a:effectLst/>
                <a:latin typeface="Arial" panose="020B0604020202020204" pitchFamily="34" charset="0"/>
                <a:ea typeface="Calibri" panose="020F0502020204030204" pitchFamily="34" charset="0"/>
                <a:cs typeface="Arial" panose="020B0604020202020204" pitchFamily="34" charset="0"/>
              </a:rPr>
              <a:t>_____</a:t>
            </a:r>
          </a:p>
          <a:p>
            <a:pPr algn="ctr">
              <a:lnSpc>
                <a:spcPct val="107000"/>
              </a:lnSpc>
              <a:spcAft>
                <a:spcPts val="800"/>
              </a:spcAft>
            </a:pPr>
            <a:endParaRPr lang="en-US" sz="800" b="1"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effectLst/>
                <a:latin typeface="Arial" panose="020B0604020202020204" pitchFamily="34" charset="0"/>
                <a:ea typeface="Calibri" panose="020F0502020204030204" pitchFamily="34" charset="0"/>
                <a:cs typeface="Arial" panose="020B0604020202020204" pitchFamily="34" charset="0"/>
              </a:rPr>
              <a:t>______</a:t>
            </a:r>
          </a:p>
        </p:txBody>
      </p:sp>
      <p:sp>
        <p:nvSpPr>
          <p:cNvPr id="25" name="Text Box 2">
            <a:extLst>
              <a:ext uri="{FF2B5EF4-FFF2-40B4-BE49-F238E27FC236}">
                <a16:creationId xmlns:a16="http://schemas.microsoft.com/office/drawing/2014/main" id="{5CDC9270-9C73-4AE3-9D84-526341D93EBF}"/>
              </a:ext>
            </a:extLst>
          </p:cNvPr>
          <p:cNvSpPr txBox="1">
            <a:spLocks noChangeArrowheads="1"/>
          </p:cNvSpPr>
          <p:nvPr/>
        </p:nvSpPr>
        <p:spPr bwMode="auto">
          <a:xfrm>
            <a:off x="7166317" y="3768788"/>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8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latin typeface="Arial" panose="020B0604020202020204" pitchFamily="34" charset="0"/>
                <a:ea typeface="Calibri" panose="020F0502020204030204" pitchFamily="34" charset="0"/>
                <a:cs typeface="Arial" panose="020B0604020202020204" pitchFamily="34" charset="0"/>
              </a:rPr>
              <a:t>_______</a:t>
            </a:r>
            <a:r>
              <a:rPr lang="en-US" sz="800" b="1" dirty="0">
                <a:effectLst/>
                <a:latin typeface="Arial" panose="020B0604020202020204" pitchFamily="34" charset="0"/>
                <a:ea typeface="Calibri" panose="020F0502020204030204" pitchFamily="34" charset="0"/>
                <a:cs typeface="Arial" panose="020B0604020202020204" pitchFamily="34" charset="0"/>
              </a:rPr>
              <a:t>_____</a:t>
            </a:r>
          </a:p>
          <a:p>
            <a:pPr algn="ctr">
              <a:lnSpc>
                <a:spcPct val="107000"/>
              </a:lnSpc>
              <a:spcAft>
                <a:spcPts val="800"/>
              </a:spcAft>
            </a:pPr>
            <a:endParaRPr lang="en-US" sz="800" b="1"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effectLst/>
                <a:latin typeface="Arial" panose="020B0604020202020204" pitchFamily="34" charset="0"/>
                <a:ea typeface="Calibri" panose="020F0502020204030204" pitchFamily="34" charset="0"/>
                <a:cs typeface="Arial" panose="020B0604020202020204" pitchFamily="34" charset="0"/>
              </a:rPr>
              <a:t>______</a:t>
            </a:r>
          </a:p>
        </p:txBody>
      </p:sp>
      <p:sp>
        <p:nvSpPr>
          <p:cNvPr id="26" name="Text Box 2">
            <a:extLst>
              <a:ext uri="{FF2B5EF4-FFF2-40B4-BE49-F238E27FC236}">
                <a16:creationId xmlns:a16="http://schemas.microsoft.com/office/drawing/2014/main" id="{D8277D0E-4AC5-46DB-BB89-3DFE947A168E}"/>
              </a:ext>
            </a:extLst>
          </p:cNvPr>
          <p:cNvSpPr txBox="1">
            <a:spLocks noChangeArrowheads="1"/>
          </p:cNvSpPr>
          <p:nvPr/>
        </p:nvSpPr>
        <p:spPr bwMode="auto">
          <a:xfrm>
            <a:off x="9247937" y="3768788"/>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r>
              <a:rPr lang="en-US" sz="800" dirty="0">
                <a:effectLst/>
                <a:latin typeface="Arial" panose="020B0604020202020204" pitchFamily="34" charset="0"/>
                <a:ea typeface="Calibri" panose="020F0502020204030204" pitchFamily="34" charset="0"/>
                <a:cs typeface="Times New Roman" panose="02020603050405020304" pitchFamily="18" charset="0"/>
              </a:rPr>
              <a:t> </a:t>
            </a:r>
            <a:endParaRPr lang="en-US" sz="8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latin typeface="Arial" panose="020B0604020202020204" pitchFamily="34" charset="0"/>
                <a:ea typeface="Calibri" panose="020F0502020204030204" pitchFamily="34" charset="0"/>
                <a:cs typeface="Arial" panose="020B0604020202020204" pitchFamily="34" charset="0"/>
              </a:rPr>
              <a:t>_______</a:t>
            </a:r>
            <a:r>
              <a:rPr lang="en-US" sz="800" b="1" dirty="0">
                <a:effectLst/>
                <a:latin typeface="Arial" panose="020B0604020202020204" pitchFamily="34" charset="0"/>
                <a:ea typeface="Calibri" panose="020F0502020204030204" pitchFamily="34" charset="0"/>
                <a:cs typeface="Arial" panose="020B0604020202020204" pitchFamily="34" charset="0"/>
              </a:rPr>
              <a:t>_____</a:t>
            </a:r>
          </a:p>
          <a:p>
            <a:pPr algn="ctr">
              <a:lnSpc>
                <a:spcPct val="107000"/>
              </a:lnSpc>
              <a:spcAft>
                <a:spcPts val="800"/>
              </a:spcAft>
            </a:pPr>
            <a:endParaRPr lang="en-US" sz="800" b="1"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effectLst/>
                <a:latin typeface="Arial" panose="020B0604020202020204" pitchFamily="34" charset="0"/>
                <a:ea typeface="Calibri" panose="020F0502020204030204" pitchFamily="34" charset="0"/>
                <a:cs typeface="Arial" panose="020B0604020202020204" pitchFamily="34" charset="0"/>
              </a:rPr>
              <a:t>______</a:t>
            </a:r>
          </a:p>
          <a:p>
            <a:pPr marL="0" marR="0" algn="ctr">
              <a:lnSpc>
                <a:spcPct val="107000"/>
              </a:lnSpc>
              <a:spcBef>
                <a:spcPts val="0"/>
              </a:spcBef>
              <a:spcAft>
                <a:spcPts val="800"/>
              </a:spcAft>
            </a:pP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8" name="Text Box 2">
            <a:extLst>
              <a:ext uri="{FF2B5EF4-FFF2-40B4-BE49-F238E27FC236}">
                <a16:creationId xmlns:a16="http://schemas.microsoft.com/office/drawing/2014/main" id="{2B78D401-F6DD-4550-9E86-6166F0112FFA}"/>
              </a:ext>
            </a:extLst>
          </p:cNvPr>
          <p:cNvSpPr txBox="1">
            <a:spLocks noChangeArrowheads="1"/>
          </p:cNvSpPr>
          <p:nvPr/>
        </p:nvSpPr>
        <p:spPr bwMode="auto">
          <a:xfrm>
            <a:off x="10218503" y="3768788"/>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8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latin typeface="Arial" panose="020B0604020202020204" pitchFamily="34" charset="0"/>
                <a:ea typeface="Calibri" panose="020F0502020204030204" pitchFamily="34" charset="0"/>
                <a:cs typeface="Arial" panose="020B0604020202020204" pitchFamily="34" charset="0"/>
              </a:rPr>
              <a:t>_______</a:t>
            </a:r>
            <a:r>
              <a:rPr lang="en-US" sz="800" b="1" dirty="0">
                <a:effectLst/>
                <a:latin typeface="Arial" panose="020B0604020202020204" pitchFamily="34" charset="0"/>
                <a:ea typeface="Calibri" panose="020F0502020204030204" pitchFamily="34" charset="0"/>
                <a:cs typeface="Arial" panose="020B0604020202020204" pitchFamily="34" charset="0"/>
              </a:rPr>
              <a:t>_____</a:t>
            </a:r>
          </a:p>
          <a:p>
            <a:pPr algn="ctr">
              <a:lnSpc>
                <a:spcPct val="107000"/>
              </a:lnSpc>
              <a:spcAft>
                <a:spcPts val="800"/>
              </a:spcAft>
            </a:pPr>
            <a:endParaRPr lang="en-US" sz="800" b="1"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effectLst/>
                <a:latin typeface="Arial" panose="020B0604020202020204" pitchFamily="34" charset="0"/>
                <a:ea typeface="Calibri" panose="020F0502020204030204" pitchFamily="34" charset="0"/>
                <a:cs typeface="Arial" panose="020B0604020202020204" pitchFamily="34" charset="0"/>
              </a:rPr>
              <a:t>______</a:t>
            </a:r>
          </a:p>
        </p:txBody>
      </p:sp>
      <p:cxnSp>
        <p:nvCxnSpPr>
          <p:cNvPr id="30" name="Straight Connector 29">
            <a:extLst>
              <a:ext uri="{FF2B5EF4-FFF2-40B4-BE49-F238E27FC236}">
                <a16:creationId xmlns:a16="http://schemas.microsoft.com/office/drawing/2014/main" id="{8B04146A-7038-473D-84B9-455985B05D37}"/>
              </a:ext>
            </a:extLst>
          </p:cNvPr>
          <p:cNvCxnSpPr/>
          <p:nvPr/>
        </p:nvCxnSpPr>
        <p:spPr>
          <a:xfrm>
            <a:off x="618836" y="1826031"/>
            <a:ext cx="3962400" cy="0"/>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31" name="Straight Connector 30">
            <a:extLst>
              <a:ext uri="{FF2B5EF4-FFF2-40B4-BE49-F238E27FC236}">
                <a16:creationId xmlns:a16="http://schemas.microsoft.com/office/drawing/2014/main" id="{BA2AE219-2677-4288-9024-256C927C83E5}"/>
              </a:ext>
            </a:extLst>
          </p:cNvPr>
          <p:cNvCxnSpPr/>
          <p:nvPr/>
        </p:nvCxnSpPr>
        <p:spPr>
          <a:xfrm>
            <a:off x="7449905" y="1826031"/>
            <a:ext cx="3962400" cy="0"/>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sp>
        <p:nvSpPr>
          <p:cNvPr id="32" name="TextBox 31">
            <a:extLst>
              <a:ext uri="{FF2B5EF4-FFF2-40B4-BE49-F238E27FC236}">
                <a16:creationId xmlns:a16="http://schemas.microsoft.com/office/drawing/2014/main" id="{F17C18BB-54DB-4D96-AB7E-D70799848583}"/>
              </a:ext>
            </a:extLst>
          </p:cNvPr>
          <p:cNvSpPr txBox="1"/>
          <p:nvPr/>
        </p:nvSpPr>
        <p:spPr>
          <a:xfrm>
            <a:off x="4479636" y="11084"/>
            <a:ext cx="3177309" cy="307777"/>
          </a:xfrm>
          <a:prstGeom prst="rect">
            <a:avLst/>
          </a:prstGeom>
          <a:noFill/>
          <a:ln>
            <a:noFill/>
          </a:ln>
        </p:spPr>
        <p:txBody>
          <a:bodyPr wrap="square" rtlCol="0">
            <a:spAutoFit/>
          </a:bodyPr>
          <a:lstStyle/>
          <a:p>
            <a:r>
              <a:rPr lang="en-US" sz="1400" b="1" dirty="0">
                <a:latin typeface="Arial" panose="020B0604020202020204" pitchFamily="34" charset="0"/>
                <a:cs typeface="Arial" panose="020B0604020202020204" pitchFamily="34" charset="0"/>
              </a:rPr>
              <a:t>________ Level 1 – (</a:t>
            </a:r>
            <a:r>
              <a:rPr lang="en-US" sz="1400" b="1" i="1" dirty="0">
                <a:latin typeface="Arial" panose="020B0604020202020204" pitchFamily="34" charset="0"/>
                <a:cs typeface="Arial" panose="020B0604020202020204" pitchFamily="34" charset="0"/>
              </a:rPr>
              <a:t>Media Types)</a:t>
            </a:r>
          </a:p>
        </p:txBody>
      </p:sp>
      <p:cxnSp>
        <p:nvCxnSpPr>
          <p:cNvPr id="33" name="Straight Connector 32">
            <a:extLst>
              <a:ext uri="{FF2B5EF4-FFF2-40B4-BE49-F238E27FC236}">
                <a16:creationId xmlns:a16="http://schemas.microsoft.com/office/drawing/2014/main" id="{D118FB92-BC34-4BB0-9A31-46DA72B9EC56}"/>
              </a:ext>
            </a:extLst>
          </p:cNvPr>
          <p:cNvCxnSpPr/>
          <p:nvPr/>
        </p:nvCxnSpPr>
        <p:spPr>
          <a:xfrm>
            <a:off x="374081" y="3585558"/>
            <a:ext cx="3962400" cy="0"/>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34" name="Straight Connector 33">
            <a:extLst>
              <a:ext uri="{FF2B5EF4-FFF2-40B4-BE49-F238E27FC236}">
                <a16:creationId xmlns:a16="http://schemas.microsoft.com/office/drawing/2014/main" id="{B4FFA908-0E3E-4361-B4F1-057044909BFA}"/>
              </a:ext>
            </a:extLst>
          </p:cNvPr>
          <p:cNvCxnSpPr/>
          <p:nvPr/>
        </p:nvCxnSpPr>
        <p:spPr>
          <a:xfrm>
            <a:off x="7907106" y="3585558"/>
            <a:ext cx="3962400" cy="0"/>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sp>
        <p:nvSpPr>
          <p:cNvPr id="35" name="TextBox 34">
            <a:extLst>
              <a:ext uri="{FF2B5EF4-FFF2-40B4-BE49-F238E27FC236}">
                <a16:creationId xmlns:a16="http://schemas.microsoft.com/office/drawing/2014/main" id="{3007EDEE-E17A-4EF5-90E4-B855F845A5C2}"/>
              </a:ext>
            </a:extLst>
          </p:cNvPr>
          <p:cNvSpPr txBox="1"/>
          <p:nvPr/>
        </p:nvSpPr>
        <p:spPr>
          <a:xfrm>
            <a:off x="4800212" y="1669018"/>
            <a:ext cx="2591577" cy="307777"/>
          </a:xfrm>
          <a:prstGeom prst="rect">
            <a:avLst/>
          </a:prstGeom>
          <a:noFill/>
          <a:ln>
            <a:noFill/>
          </a:ln>
        </p:spPr>
        <p:txBody>
          <a:bodyPr wrap="square" rtlCol="0">
            <a:spAutoFit/>
          </a:bodyPr>
          <a:lstStyle/>
          <a:p>
            <a:r>
              <a:rPr lang="en-US" sz="1400" b="1" dirty="0">
                <a:latin typeface="Arial" panose="020B0604020202020204" pitchFamily="34" charset="0"/>
                <a:cs typeface="Arial" panose="020B0604020202020204" pitchFamily="34" charset="0"/>
              </a:rPr>
              <a:t>_______ Level 2 – (</a:t>
            </a:r>
            <a:r>
              <a:rPr lang="en-US" sz="1400" b="1" i="1" dirty="0">
                <a:latin typeface="Arial" panose="020B0604020202020204" pitchFamily="34" charset="0"/>
                <a:cs typeface="Arial" panose="020B0604020202020204" pitchFamily="34" charset="0"/>
              </a:rPr>
              <a:t>Genre)</a:t>
            </a:r>
          </a:p>
        </p:txBody>
      </p:sp>
      <p:sp>
        <p:nvSpPr>
          <p:cNvPr id="36" name="TextBox 35">
            <a:extLst>
              <a:ext uri="{FF2B5EF4-FFF2-40B4-BE49-F238E27FC236}">
                <a16:creationId xmlns:a16="http://schemas.microsoft.com/office/drawing/2014/main" id="{44D0B0C1-FC1C-44C4-9EC4-3F25A483ECCE}"/>
              </a:ext>
            </a:extLst>
          </p:cNvPr>
          <p:cNvSpPr txBox="1"/>
          <p:nvPr/>
        </p:nvSpPr>
        <p:spPr>
          <a:xfrm>
            <a:off x="5051622" y="3398253"/>
            <a:ext cx="2208714" cy="307777"/>
          </a:xfrm>
          <a:prstGeom prst="rect">
            <a:avLst/>
          </a:prstGeom>
          <a:noFill/>
          <a:ln>
            <a:noFill/>
          </a:ln>
        </p:spPr>
        <p:txBody>
          <a:bodyPr wrap="square" rtlCol="0">
            <a:spAutoFit/>
          </a:bodyPr>
          <a:lstStyle/>
          <a:p>
            <a:r>
              <a:rPr lang="en-US" sz="1400" b="1" dirty="0">
                <a:latin typeface="Arial" panose="020B0604020202020204" pitchFamily="34" charset="0"/>
                <a:cs typeface="Arial" panose="020B0604020202020204" pitchFamily="34" charset="0"/>
              </a:rPr>
              <a:t>_______ Level 3 – (</a:t>
            </a:r>
            <a:r>
              <a:rPr lang="en-US" sz="1400" b="1" i="1" dirty="0">
                <a:latin typeface="Arial" panose="020B0604020202020204" pitchFamily="34" charset="0"/>
                <a:cs typeface="Arial" panose="020B0604020202020204" pitchFamily="34" charset="0"/>
              </a:rPr>
              <a:t>Title)</a:t>
            </a:r>
          </a:p>
        </p:txBody>
      </p:sp>
      <p:cxnSp>
        <p:nvCxnSpPr>
          <p:cNvPr id="37" name="Straight Connector 36">
            <a:extLst>
              <a:ext uri="{FF2B5EF4-FFF2-40B4-BE49-F238E27FC236}">
                <a16:creationId xmlns:a16="http://schemas.microsoft.com/office/drawing/2014/main" id="{A796CF0F-5E1B-4B24-BF84-E55711899A82}"/>
              </a:ext>
            </a:extLst>
          </p:cNvPr>
          <p:cNvCxnSpPr/>
          <p:nvPr/>
        </p:nvCxnSpPr>
        <p:spPr>
          <a:xfrm>
            <a:off x="378705" y="5085545"/>
            <a:ext cx="3962400" cy="0"/>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38" name="Straight Connector 37">
            <a:extLst>
              <a:ext uri="{FF2B5EF4-FFF2-40B4-BE49-F238E27FC236}">
                <a16:creationId xmlns:a16="http://schemas.microsoft.com/office/drawing/2014/main" id="{523F5733-09D4-4FFD-B7BA-853715E78FDC}"/>
              </a:ext>
            </a:extLst>
          </p:cNvPr>
          <p:cNvCxnSpPr/>
          <p:nvPr/>
        </p:nvCxnSpPr>
        <p:spPr>
          <a:xfrm>
            <a:off x="7911730" y="5085545"/>
            <a:ext cx="3962400" cy="0"/>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sp>
        <p:nvSpPr>
          <p:cNvPr id="39" name="TextBox 38">
            <a:extLst>
              <a:ext uri="{FF2B5EF4-FFF2-40B4-BE49-F238E27FC236}">
                <a16:creationId xmlns:a16="http://schemas.microsoft.com/office/drawing/2014/main" id="{F9934765-49B3-41D6-9B9B-94AEBD06D5AB}"/>
              </a:ext>
            </a:extLst>
          </p:cNvPr>
          <p:cNvSpPr txBox="1"/>
          <p:nvPr/>
        </p:nvSpPr>
        <p:spPr>
          <a:xfrm>
            <a:off x="5051622" y="4898240"/>
            <a:ext cx="2605323" cy="307777"/>
          </a:xfrm>
          <a:prstGeom prst="rect">
            <a:avLst/>
          </a:prstGeom>
          <a:noFill/>
          <a:ln>
            <a:noFill/>
          </a:ln>
        </p:spPr>
        <p:txBody>
          <a:bodyPr wrap="square" rtlCol="0">
            <a:spAutoFit/>
          </a:bodyPr>
          <a:lstStyle/>
          <a:p>
            <a:r>
              <a:rPr lang="en-US" sz="1400" b="1" dirty="0">
                <a:latin typeface="Arial" panose="020B0604020202020204" pitchFamily="34" charset="0"/>
                <a:cs typeface="Arial" panose="020B0604020202020204" pitchFamily="34" charset="0"/>
              </a:rPr>
              <a:t>_______ Level 4 – (</a:t>
            </a:r>
            <a:r>
              <a:rPr lang="en-US" sz="1400" b="1" i="1" dirty="0">
                <a:latin typeface="Arial" panose="020B0604020202020204" pitchFamily="34" charset="0"/>
                <a:cs typeface="Arial" panose="020B0604020202020204" pitchFamily="34" charset="0"/>
              </a:rPr>
              <a:t>Sequels)</a:t>
            </a:r>
          </a:p>
        </p:txBody>
      </p:sp>
      <p:sp>
        <p:nvSpPr>
          <p:cNvPr id="40" name="Text Box 2">
            <a:extLst>
              <a:ext uri="{FF2B5EF4-FFF2-40B4-BE49-F238E27FC236}">
                <a16:creationId xmlns:a16="http://schemas.microsoft.com/office/drawing/2014/main" id="{9B581FEF-8BED-4D6C-8CB0-44C2148C03EA}"/>
              </a:ext>
            </a:extLst>
          </p:cNvPr>
          <p:cNvSpPr txBox="1">
            <a:spLocks noChangeArrowheads="1"/>
          </p:cNvSpPr>
          <p:nvPr/>
        </p:nvSpPr>
        <p:spPr bwMode="auto">
          <a:xfrm>
            <a:off x="694001" y="5304594"/>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8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latin typeface="Arial" panose="020B0604020202020204" pitchFamily="34" charset="0"/>
                <a:ea typeface="Calibri" panose="020F0502020204030204" pitchFamily="34" charset="0"/>
                <a:cs typeface="Arial" panose="020B0604020202020204" pitchFamily="34" charset="0"/>
              </a:rPr>
              <a:t>_______</a:t>
            </a:r>
            <a:r>
              <a:rPr lang="en-US" sz="800" b="1" dirty="0">
                <a:effectLst/>
                <a:latin typeface="Arial" panose="020B0604020202020204" pitchFamily="34" charset="0"/>
                <a:ea typeface="Calibri" panose="020F0502020204030204" pitchFamily="34" charset="0"/>
                <a:cs typeface="Arial" panose="020B0604020202020204" pitchFamily="34" charset="0"/>
              </a:rPr>
              <a:t>_____</a:t>
            </a:r>
          </a:p>
          <a:p>
            <a:pPr algn="ctr">
              <a:lnSpc>
                <a:spcPct val="107000"/>
              </a:lnSpc>
              <a:spcAft>
                <a:spcPts val="800"/>
              </a:spcAft>
            </a:pPr>
            <a:endParaRPr lang="en-US" sz="800" b="1"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effectLst/>
                <a:latin typeface="Arial" panose="020B0604020202020204" pitchFamily="34" charset="0"/>
                <a:ea typeface="Calibri" panose="020F0502020204030204" pitchFamily="34" charset="0"/>
                <a:cs typeface="Arial" panose="020B0604020202020204" pitchFamily="34" charset="0"/>
              </a:rPr>
              <a:t>______</a:t>
            </a:r>
          </a:p>
          <a:p>
            <a:pPr marL="0" marR="0" algn="ctr">
              <a:lnSpc>
                <a:spcPct val="107000"/>
              </a:lnSpc>
              <a:spcBef>
                <a:spcPts val="0"/>
              </a:spcBef>
              <a:spcAft>
                <a:spcPts val="800"/>
              </a:spcAft>
            </a:pPr>
            <a:r>
              <a:rPr lang="en-US" sz="800" dirty="0">
                <a:effectLst/>
                <a:latin typeface="Arial" panose="020B0604020202020204" pitchFamily="34" charset="0"/>
                <a:ea typeface="Calibri" panose="020F0502020204030204" pitchFamily="34" charset="0"/>
                <a:cs typeface="Times New Roman" panose="02020603050405020304" pitchFamily="18" charset="0"/>
              </a:rPr>
              <a:t> </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2" name="Text Box 2">
            <a:extLst>
              <a:ext uri="{FF2B5EF4-FFF2-40B4-BE49-F238E27FC236}">
                <a16:creationId xmlns:a16="http://schemas.microsoft.com/office/drawing/2014/main" id="{35CF4867-F513-4401-BE6B-276F685B5CF7}"/>
              </a:ext>
            </a:extLst>
          </p:cNvPr>
          <p:cNvSpPr txBox="1">
            <a:spLocks noChangeArrowheads="1"/>
          </p:cNvSpPr>
          <p:nvPr/>
        </p:nvSpPr>
        <p:spPr bwMode="auto">
          <a:xfrm>
            <a:off x="1673811" y="5304594"/>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8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latin typeface="Arial" panose="020B0604020202020204" pitchFamily="34" charset="0"/>
                <a:ea typeface="Calibri" panose="020F0502020204030204" pitchFamily="34" charset="0"/>
                <a:cs typeface="Arial" panose="020B0604020202020204" pitchFamily="34" charset="0"/>
              </a:rPr>
              <a:t>_______</a:t>
            </a:r>
            <a:r>
              <a:rPr lang="en-US" sz="800" b="1" dirty="0">
                <a:effectLst/>
                <a:latin typeface="Arial" panose="020B0604020202020204" pitchFamily="34" charset="0"/>
                <a:ea typeface="Calibri" panose="020F0502020204030204" pitchFamily="34" charset="0"/>
                <a:cs typeface="Arial" panose="020B0604020202020204" pitchFamily="34" charset="0"/>
              </a:rPr>
              <a:t>_____</a:t>
            </a:r>
          </a:p>
          <a:p>
            <a:pPr algn="ctr">
              <a:lnSpc>
                <a:spcPct val="107000"/>
              </a:lnSpc>
              <a:spcAft>
                <a:spcPts val="800"/>
              </a:spcAft>
            </a:pPr>
            <a:endParaRPr lang="en-US" sz="800" b="1"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effectLst/>
                <a:latin typeface="Arial" panose="020B0604020202020204" pitchFamily="34" charset="0"/>
                <a:ea typeface="Calibri" panose="020F0502020204030204" pitchFamily="34" charset="0"/>
                <a:cs typeface="Arial" panose="020B0604020202020204" pitchFamily="34" charset="0"/>
              </a:rPr>
              <a:t>______</a:t>
            </a:r>
          </a:p>
        </p:txBody>
      </p:sp>
      <p:sp>
        <p:nvSpPr>
          <p:cNvPr id="43" name="Text Box 2">
            <a:extLst>
              <a:ext uri="{FF2B5EF4-FFF2-40B4-BE49-F238E27FC236}">
                <a16:creationId xmlns:a16="http://schemas.microsoft.com/office/drawing/2014/main" id="{65CAC329-3207-49CD-AEBC-A92EA6EDBA84}"/>
              </a:ext>
            </a:extLst>
          </p:cNvPr>
          <p:cNvSpPr txBox="1">
            <a:spLocks noChangeArrowheads="1"/>
          </p:cNvSpPr>
          <p:nvPr/>
        </p:nvSpPr>
        <p:spPr bwMode="auto">
          <a:xfrm>
            <a:off x="7166317" y="5302161"/>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8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latin typeface="Arial" panose="020B0604020202020204" pitchFamily="34" charset="0"/>
                <a:ea typeface="Calibri" panose="020F0502020204030204" pitchFamily="34" charset="0"/>
                <a:cs typeface="Arial" panose="020B0604020202020204" pitchFamily="34" charset="0"/>
              </a:rPr>
              <a:t>_______</a:t>
            </a:r>
            <a:r>
              <a:rPr lang="en-US" sz="800" b="1" dirty="0">
                <a:effectLst/>
                <a:latin typeface="Arial" panose="020B0604020202020204" pitchFamily="34" charset="0"/>
                <a:ea typeface="Calibri" panose="020F0502020204030204" pitchFamily="34" charset="0"/>
                <a:cs typeface="Arial" panose="020B0604020202020204" pitchFamily="34" charset="0"/>
              </a:rPr>
              <a:t>_____</a:t>
            </a:r>
          </a:p>
          <a:p>
            <a:pPr algn="ctr">
              <a:lnSpc>
                <a:spcPct val="107000"/>
              </a:lnSpc>
              <a:spcAft>
                <a:spcPts val="800"/>
              </a:spcAft>
            </a:pPr>
            <a:endParaRPr lang="en-US" sz="800" b="1"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effectLst/>
                <a:latin typeface="Arial" panose="020B0604020202020204" pitchFamily="34" charset="0"/>
                <a:ea typeface="Calibri" panose="020F0502020204030204" pitchFamily="34" charset="0"/>
                <a:cs typeface="Arial" panose="020B0604020202020204" pitchFamily="34" charset="0"/>
              </a:rPr>
              <a:t>______</a:t>
            </a:r>
          </a:p>
        </p:txBody>
      </p:sp>
    </p:spTree>
    <p:extLst>
      <p:ext uri="{BB962C8B-B14F-4D97-AF65-F5344CB8AC3E}">
        <p14:creationId xmlns:p14="http://schemas.microsoft.com/office/powerpoint/2010/main" val="1696272153"/>
      </p:ext>
    </p:extLst>
  </p:cSld>
  <p:clrMapOvr>
    <a:masterClrMapping/>
  </p:clrMapOvr>
  <p:transition>
    <p:fad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D022635-65FD-435E-B316-CF583F9A46B8}"/>
              </a:ext>
            </a:extLst>
          </p:cNvPr>
          <p:cNvSpPr>
            <a:spLocks noGrp="1"/>
          </p:cNvSpPr>
          <p:nvPr>
            <p:ph type="sldNum" sz="quarter" idx="16"/>
          </p:nvPr>
        </p:nvSpPr>
        <p:spPr>
          <a:xfrm>
            <a:off x="8610600" y="6457950"/>
            <a:ext cx="2743200" cy="365125"/>
          </a:xfrm>
        </p:spPr>
        <p:txBody>
          <a:bodyPr/>
          <a:lstStyle/>
          <a:p>
            <a:fld id="{DE393ED9-3FAE-4C9F-B5CF-D8F31E5991EB}" type="slidenum">
              <a:rPr lang="en-US" smtClean="0"/>
              <a:pPr/>
              <a:t>38</a:t>
            </a:fld>
            <a:endParaRPr lang="en-US" dirty="0"/>
          </a:p>
        </p:txBody>
      </p:sp>
      <p:sp>
        <p:nvSpPr>
          <p:cNvPr id="7" name="Text Box 2">
            <a:extLst>
              <a:ext uri="{FF2B5EF4-FFF2-40B4-BE49-F238E27FC236}">
                <a16:creationId xmlns:a16="http://schemas.microsoft.com/office/drawing/2014/main" id="{FC894017-FB07-409F-B209-9C9A23B6B00F}"/>
              </a:ext>
            </a:extLst>
          </p:cNvPr>
          <p:cNvSpPr txBox="1">
            <a:spLocks noChangeArrowheads="1"/>
          </p:cNvSpPr>
          <p:nvPr/>
        </p:nvSpPr>
        <p:spPr bwMode="auto">
          <a:xfrm>
            <a:off x="1003362" y="496652"/>
            <a:ext cx="1936899"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marL="0" marR="0" algn="ctr">
              <a:lnSpc>
                <a:spcPct val="107000"/>
              </a:lnSpc>
              <a:spcBef>
                <a:spcPts val="0"/>
              </a:spcBef>
              <a:spcAft>
                <a:spcPts val="800"/>
              </a:spcAft>
            </a:pPr>
            <a:r>
              <a:rPr lang="en-US" sz="2000" dirty="0">
                <a:effectLst/>
                <a:latin typeface="Arial" panose="020B0604020202020204" pitchFamily="34" charset="0"/>
                <a:ea typeface="Calibri" panose="020F0502020204030204" pitchFamily="34" charset="0"/>
                <a:cs typeface="Times New Roman" panose="02020603050405020304" pitchFamily="18" charset="0"/>
              </a:rPr>
              <a:t> BOOKS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 Box 2">
            <a:extLst>
              <a:ext uri="{FF2B5EF4-FFF2-40B4-BE49-F238E27FC236}">
                <a16:creationId xmlns:a16="http://schemas.microsoft.com/office/drawing/2014/main" id="{8367F0D1-D1E1-42D0-9B11-65A53F65FCBC}"/>
              </a:ext>
            </a:extLst>
          </p:cNvPr>
          <p:cNvSpPr txBox="1">
            <a:spLocks noChangeArrowheads="1"/>
          </p:cNvSpPr>
          <p:nvPr/>
        </p:nvSpPr>
        <p:spPr bwMode="auto">
          <a:xfrm>
            <a:off x="5127550" y="496652"/>
            <a:ext cx="1936899"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marL="0" marR="0" algn="ctr">
              <a:lnSpc>
                <a:spcPct val="107000"/>
              </a:lnSpc>
              <a:spcBef>
                <a:spcPts val="0"/>
              </a:spcBef>
              <a:spcAft>
                <a:spcPts val="800"/>
              </a:spcAft>
            </a:pPr>
            <a:r>
              <a:rPr lang="en-US" sz="2000" dirty="0">
                <a:effectLst/>
                <a:latin typeface="Arial" panose="020B0604020202020204" pitchFamily="34" charset="0"/>
                <a:ea typeface="Calibri" panose="020F0502020204030204" pitchFamily="34" charset="0"/>
                <a:cs typeface="Times New Roman" panose="02020603050405020304" pitchFamily="18" charset="0"/>
              </a:rPr>
              <a:t>MOVIES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 Box 2">
            <a:extLst>
              <a:ext uri="{FF2B5EF4-FFF2-40B4-BE49-F238E27FC236}">
                <a16:creationId xmlns:a16="http://schemas.microsoft.com/office/drawing/2014/main" id="{AC232055-2F94-482A-A9C5-CF2481FD3FB9}"/>
              </a:ext>
            </a:extLst>
          </p:cNvPr>
          <p:cNvSpPr txBox="1">
            <a:spLocks noChangeArrowheads="1"/>
          </p:cNvSpPr>
          <p:nvPr/>
        </p:nvSpPr>
        <p:spPr bwMode="auto">
          <a:xfrm>
            <a:off x="9251740" y="496652"/>
            <a:ext cx="1936899"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marL="0" marR="0" algn="ctr">
              <a:lnSpc>
                <a:spcPct val="107000"/>
              </a:lnSpc>
              <a:spcBef>
                <a:spcPts val="0"/>
              </a:spcBef>
              <a:spcAft>
                <a:spcPts val="800"/>
              </a:spcAft>
            </a:pPr>
            <a:r>
              <a:rPr lang="en-US" sz="2000" dirty="0">
                <a:effectLst/>
                <a:latin typeface="Arial" panose="020B0604020202020204" pitchFamily="34" charset="0"/>
                <a:ea typeface="Calibri" panose="020F0502020204030204" pitchFamily="34" charset="0"/>
                <a:cs typeface="Times New Roman" panose="02020603050405020304" pitchFamily="18" charset="0"/>
              </a:rPr>
              <a:t>TV SHOWS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Text Box 2">
            <a:extLst>
              <a:ext uri="{FF2B5EF4-FFF2-40B4-BE49-F238E27FC236}">
                <a16:creationId xmlns:a16="http://schemas.microsoft.com/office/drawing/2014/main" id="{78D8ED58-CEBB-4F97-B2F0-E3A68ED7CA82}"/>
              </a:ext>
            </a:extLst>
          </p:cNvPr>
          <p:cNvSpPr txBox="1">
            <a:spLocks noChangeArrowheads="1"/>
          </p:cNvSpPr>
          <p:nvPr/>
        </p:nvSpPr>
        <p:spPr bwMode="auto">
          <a:xfrm>
            <a:off x="2398330" y="2040677"/>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8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NonFict</a:t>
            </a:r>
            <a:endParaRPr lang="en-US" sz="800" dirty="0">
              <a:latin typeface="Arial" panose="020B060402020202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r>
              <a:rPr lang="en-US" sz="800" dirty="0">
                <a:effectLst/>
                <a:latin typeface="Arial" panose="020B0604020202020204" pitchFamily="34" charset="0"/>
                <a:ea typeface="Calibri" panose="020F0502020204030204" pitchFamily="34" charset="0"/>
                <a:cs typeface="Times New Roman" panose="02020603050405020304" pitchFamily="18" charset="0"/>
              </a:rPr>
              <a:t> </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Text Box 2">
            <a:extLst>
              <a:ext uri="{FF2B5EF4-FFF2-40B4-BE49-F238E27FC236}">
                <a16:creationId xmlns:a16="http://schemas.microsoft.com/office/drawing/2014/main" id="{3C3A8AB1-C95F-4A99-AD48-8236399567F2}"/>
              </a:ext>
            </a:extLst>
          </p:cNvPr>
          <p:cNvSpPr txBox="1">
            <a:spLocks noChangeArrowheads="1"/>
          </p:cNvSpPr>
          <p:nvPr/>
        </p:nvSpPr>
        <p:spPr bwMode="auto">
          <a:xfrm>
            <a:off x="718896" y="2040677"/>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marL="0" marR="0" algn="ctr">
              <a:lnSpc>
                <a:spcPct val="107000"/>
              </a:lnSpc>
              <a:spcBef>
                <a:spcPts val="0"/>
              </a:spcBef>
              <a:spcAft>
                <a:spcPts val="800"/>
              </a:spcAft>
            </a:pPr>
            <a:endParaRPr lang="en-US" sz="800" dirty="0">
              <a:latin typeface="Arial" panose="020B060402020202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Fiction</a:t>
            </a:r>
            <a:endParaRPr lang="en-US" sz="800" dirty="0">
              <a:latin typeface="Arial" panose="020B0604020202020204" pitchFamily="34" charset="0"/>
              <a:ea typeface="Calibri" panose="020F0502020204030204" pitchFamily="34" charset="0"/>
              <a:cs typeface="Arial" panose="020B0604020202020204" pitchFamily="34" charset="0"/>
            </a:endParaRPr>
          </a:p>
        </p:txBody>
      </p:sp>
      <p:sp>
        <p:nvSpPr>
          <p:cNvPr id="13" name="Text Box 2">
            <a:extLst>
              <a:ext uri="{FF2B5EF4-FFF2-40B4-BE49-F238E27FC236}">
                <a16:creationId xmlns:a16="http://schemas.microsoft.com/office/drawing/2014/main" id="{22DEE525-961B-4F56-B187-9F7924C595CC}"/>
              </a:ext>
            </a:extLst>
          </p:cNvPr>
          <p:cNvSpPr txBox="1">
            <a:spLocks noChangeArrowheads="1"/>
          </p:cNvSpPr>
          <p:nvPr/>
        </p:nvSpPr>
        <p:spPr bwMode="auto">
          <a:xfrm>
            <a:off x="6535505" y="2040677"/>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8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Fantasy</a:t>
            </a:r>
            <a:endParaRPr lang="en-US" sz="800" dirty="0">
              <a:latin typeface="Arial" panose="020B060402020202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r>
              <a:rPr lang="en-US" sz="800" dirty="0">
                <a:effectLst/>
                <a:latin typeface="Arial" panose="020B0604020202020204" pitchFamily="34" charset="0"/>
                <a:ea typeface="Calibri" panose="020F0502020204030204" pitchFamily="34" charset="0"/>
                <a:cs typeface="Times New Roman" panose="02020603050405020304" pitchFamily="18" charset="0"/>
              </a:rPr>
              <a:t> </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Text Box 2">
            <a:extLst>
              <a:ext uri="{FF2B5EF4-FFF2-40B4-BE49-F238E27FC236}">
                <a16:creationId xmlns:a16="http://schemas.microsoft.com/office/drawing/2014/main" id="{61D17936-F478-4F58-9528-475D83FC3D04}"/>
              </a:ext>
            </a:extLst>
          </p:cNvPr>
          <p:cNvSpPr txBox="1">
            <a:spLocks noChangeArrowheads="1"/>
          </p:cNvSpPr>
          <p:nvPr/>
        </p:nvSpPr>
        <p:spPr bwMode="auto">
          <a:xfrm>
            <a:off x="4898016" y="2040677"/>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8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1400" dirty="0">
                <a:latin typeface="Arial" panose="020B0604020202020204" pitchFamily="34" charset="0"/>
                <a:ea typeface="Calibri" panose="020F0502020204030204" pitchFamily="34" charset="0"/>
                <a:cs typeface="Arial" panose="020B0604020202020204" pitchFamily="34" charset="0"/>
              </a:rPr>
              <a:t>Comedy</a:t>
            </a:r>
            <a:endParaRPr lang="en-US" sz="800" dirty="0">
              <a:latin typeface="Arial" panose="020B060402020202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AAAFF35F-E096-443A-8A97-351B342539C1}"/>
              </a:ext>
            </a:extLst>
          </p:cNvPr>
          <p:cNvSpPr txBox="1">
            <a:spLocks noChangeArrowheads="1"/>
          </p:cNvSpPr>
          <p:nvPr/>
        </p:nvSpPr>
        <p:spPr bwMode="auto">
          <a:xfrm>
            <a:off x="9738934" y="2040677"/>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8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Dramas</a:t>
            </a:r>
            <a:endParaRPr lang="en-US" sz="800" dirty="0">
              <a:latin typeface="Arial" panose="020B060402020202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8" name="Text Box 2">
            <a:extLst>
              <a:ext uri="{FF2B5EF4-FFF2-40B4-BE49-F238E27FC236}">
                <a16:creationId xmlns:a16="http://schemas.microsoft.com/office/drawing/2014/main" id="{F21F4AED-A507-4442-9AD1-318779DBC62A}"/>
              </a:ext>
            </a:extLst>
          </p:cNvPr>
          <p:cNvSpPr txBox="1">
            <a:spLocks noChangeArrowheads="1"/>
          </p:cNvSpPr>
          <p:nvPr/>
        </p:nvSpPr>
        <p:spPr bwMode="auto">
          <a:xfrm>
            <a:off x="75499" y="3768788"/>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10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1000" b="1" dirty="0">
                <a:effectLst/>
                <a:latin typeface="Arial" panose="020B0604020202020204" pitchFamily="34" charset="0"/>
                <a:ea typeface="Calibri" panose="020F0502020204030204" pitchFamily="34" charset="0"/>
                <a:cs typeface="Arial" panose="020B0604020202020204" pitchFamily="34" charset="0"/>
              </a:rPr>
              <a:t>Harry Potter Books</a:t>
            </a:r>
          </a:p>
          <a:p>
            <a:pPr algn="ctr">
              <a:lnSpc>
                <a:spcPct val="107000"/>
              </a:lnSpc>
              <a:spcAft>
                <a:spcPts val="800"/>
              </a:spcAft>
            </a:pPr>
            <a:endParaRPr lang="en-US" sz="1000" b="1" dirty="0">
              <a:latin typeface="Arial" panose="020B060402020202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r>
              <a:rPr lang="en-US" sz="1000" dirty="0">
                <a:effectLst/>
                <a:latin typeface="Arial" panose="020B0604020202020204" pitchFamily="34" charset="0"/>
                <a:ea typeface="Calibri" panose="020F0502020204030204" pitchFamily="34" charset="0"/>
                <a:cs typeface="Times New Roman" panose="02020603050405020304" pitchFamily="18" charset="0"/>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9" name="Text Box 2">
            <a:extLst>
              <a:ext uri="{FF2B5EF4-FFF2-40B4-BE49-F238E27FC236}">
                <a16:creationId xmlns:a16="http://schemas.microsoft.com/office/drawing/2014/main" id="{685DAEAD-C3B4-46E9-ACF7-CCC68B3BA633}"/>
              </a:ext>
            </a:extLst>
          </p:cNvPr>
          <p:cNvSpPr txBox="1">
            <a:spLocks noChangeArrowheads="1"/>
          </p:cNvSpPr>
          <p:nvPr/>
        </p:nvSpPr>
        <p:spPr bwMode="auto">
          <a:xfrm>
            <a:off x="2016631" y="3768788"/>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10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1000" b="1" dirty="0">
                <a:latin typeface="Arial" panose="020B0604020202020204" pitchFamily="34" charset="0"/>
                <a:ea typeface="Calibri" panose="020F0502020204030204" pitchFamily="34" charset="0"/>
                <a:cs typeface="Arial" panose="020B0604020202020204" pitchFamily="34" charset="0"/>
              </a:rPr>
              <a:t>Dictionary</a:t>
            </a:r>
            <a:endParaRPr lang="en-US" sz="1000" b="1" dirty="0">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en-US" sz="1000" b="1" dirty="0">
              <a:latin typeface="Arial" panose="020B0604020202020204" pitchFamily="34" charset="0"/>
              <a:ea typeface="Calibri" panose="020F0502020204030204" pitchFamily="34" charset="0"/>
              <a:cs typeface="Arial" panose="020B0604020202020204" pitchFamily="34" charset="0"/>
            </a:endParaRPr>
          </a:p>
        </p:txBody>
      </p:sp>
      <p:sp>
        <p:nvSpPr>
          <p:cNvPr id="20" name="Text Box 2">
            <a:extLst>
              <a:ext uri="{FF2B5EF4-FFF2-40B4-BE49-F238E27FC236}">
                <a16:creationId xmlns:a16="http://schemas.microsoft.com/office/drawing/2014/main" id="{746F9286-3C1C-4387-B066-E8D991554C28}"/>
              </a:ext>
            </a:extLst>
          </p:cNvPr>
          <p:cNvSpPr txBox="1">
            <a:spLocks noChangeArrowheads="1"/>
          </p:cNvSpPr>
          <p:nvPr/>
        </p:nvSpPr>
        <p:spPr bwMode="auto">
          <a:xfrm>
            <a:off x="1046065" y="3768788"/>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10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1000" b="1" dirty="0">
                <a:latin typeface="Arial" panose="020B0604020202020204" pitchFamily="34" charset="0"/>
                <a:ea typeface="Calibri" panose="020F0502020204030204" pitchFamily="34" charset="0"/>
                <a:cs typeface="Arial" panose="020B0604020202020204" pitchFamily="34" charset="0"/>
              </a:rPr>
              <a:t>Dune</a:t>
            </a:r>
            <a:endParaRPr lang="en-US" sz="1000" b="1" dirty="0">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en-US" sz="1000" b="1" dirty="0">
              <a:latin typeface="Arial" panose="020B060402020202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r>
              <a:rPr lang="en-US" sz="1000" dirty="0">
                <a:effectLst/>
                <a:latin typeface="Arial" panose="020B0604020202020204" pitchFamily="34" charset="0"/>
                <a:ea typeface="Calibri" panose="020F0502020204030204" pitchFamily="34" charset="0"/>
                <a:cs typeface="Times New Roman" panose="02020603050405020304" pitchFamily="18" charset="0"/>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1" name="Text Box 2">
            <a:extLst>
              <a:ext uri="{FF2B5EF4-FFF2-40B4-BE49-F238E27FC236}">
                <a16:creationId xmlns:a16="http://schemas.microsoft.com/office/drawing/2014/main" id="{03FE78F1-4CAE-44F0-B5E2-8EDA8EB450B9}"/>
              </a:ext>
            </a:extLst>
          </p:cNvPr>
          <p:cNvSpPr txBox="1">
            <a:spLocks noChangeArrowheads="1"/>
          </p:cNvSpPr>
          <p:nvPr/>
        </p:nvSpPr>
        <p:spPr bwMode="auto">
          <a:xfrm>
            <a:off x="2987197" y="3768788"/>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10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1000" dirty="0">
                <a:latin typeface="Arial" panose="020B0604020202020204" pitchFamily="34" charset="0"/>
                <a:ea typeface="Calibri" panose="020F0502020204030204" pitchFamily="34" charset="0"/>
                <a:cs typeface="Arial" panose="020B0604020202020204" pitchFamily="34" charset="0"/>
              </a:rPr>
              <a:t>Blink</a:t>
            </a:r>
            <a:endParaRPr lang="en-US" sz="1000" b="1" dirty="0">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en-US" sz="1000" b="1" dirty="0">
              <a:latin typeface="Arial" panose="020B0604020202020204" pitchFamily="34" charset="0"/>
              <a:ea typeface="Calibri" panose="020F0502020204030204" pitchFamily="34" charset="0"/>
              <a:cs typeface="Arial" panose="020B0604020202020204" pitchFamily="34" charset="0"/>
            </a:endParaRPr>
          </a:p>
        </p:txBody>
      </p:sp>
      <p:sp>
        <p:nvSpPr>
          <p:cNvPr id="22" name="Text Box 2">
            <a:extLst>
              <a:ext uri="{FF2B5EF4-FFF2-40B4-BE49-F238E27FC236}">
                <a16:creationId xmlns:a16="http://schemas.microsoft.com/office/drawing/2014/main" id="{084A6D6F-D9A7-4040-B41E-562B08532D24}"/>
              </a:ext>
            </a:extLst>
          </p:cNvPr>
          <p:cNvSpPr txBox="1">
            <a:spLocks noChangeArrowheads="1"/>
          </p:cNvSpPr>
          <p:nvPr/>
        </p:nvSpPr>
        <p:spPr bwMode="auto">
          <a:xfrm>
            <a:off x="4898016" y="3768788"/>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10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1000" b="1" dirty="0">
                <a:effectLst/>
                <a:latin typeface="Arial" panose="020B0604020202020204" pitchFamily="34" charset="0"/>
                <a:ea typeface="Calibri" panose="020F0502020204030204" pitchFamily="34" charset="0"/>
                <a:cs typeface="Arial" panose="020B0604020202020204" pitchFamily="34" charset="0"/>
              </a:rPr>
              <a:t>Step Brothers</a:t>
            </a:r>
          </a:p>
          <a:p>
            <a:pPr marL="0" marR="0" algn="ctr">
              <a:lnSpc>
                <a:spcPct val="107000"/>
              </a:lnSpc>
              <a:spcBef>
                <a:spcPts val="0"/>
              </a:spcBef>
              <a:spcAft>
                <a:spcPts val="800"/>
              </a:spcAft>
            </a:pPr>
            <a:r>
              <a:rPr lang="en-US" sz="1000" dirty="0">
                <a:effectLst/>
                <a:latin typeface="Arial" panose="020B0604020202020204" pitchFamily="34" charset="0"/>
                <a:ea typeface="Calibri" panose="020F0502020204030204" pitchFamily="34" charset="0"/>
                <a:cs typeface="Times New Roman" panose="02020603050405020304" pitchFamily="18" charset="0"/>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3" name="Text Box 2">
            <a:extLst>
              <a:ext uri="{FF2B5EF4-FFF2-40B4-BE49-F238E27FC236}">
                <a16:creationId xmlns:a16="http://schemas.microsoft.com/office/drawing/2014/main" id="{A8BE6B89-9460-4333-9112-394AF9168B99}"/>
              </a:ext>
            </a:extLst>
          </p:cNvPr>
          <p:cNvSpPr txBox="1">
            <a:spLocks noChangeArrowheads="1"/>
          </p:cNvSpPr>
          <p:nvPr/>
        </p:nvSpPr>
        <p:spPr bwMode="auto">
          <a:xfrm>
            <a:off x="6096000" y="3768788"/>
            <a:ext cx="1014151"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10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1000" b="1" dirty="0">
                <a:latin typeface="Arial" panose="020B0604020202020204" pitchFamily="34" charset="0"/>
                <a:ea typeface="Calibri" panose="020F0502020204030204" pitchFamily="34" charset="0"/>
                <a:cs typeface="Arial" panose="020B0604020202020204" pitchFamily="34" charset="0"/>
              </a:rPr>
              <a:t>NeverEndingStory</a:t>
            </a:r>
            <a:endParaRPr lang="en-US" sz="1000" b="1" dirty="0">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en-US" sz="1000" b="1" dirty="0">
              <a:latin typeface="Arial" panose="020B0604020202020204" pitchFamily="34" charset="0"/>
              <a:ea typeface="Calibri" panose="020F0502020204030204" pitchFamily="34" charset="0"/>
              <a:cs typeface="Arial" panose="020B0604020202020204" pitchFamily="34" charset="0"/>
            </a:endParaRPr>
          </a:p>
        </p:txBody>
      </p:sp>
      <p:sp>
        <p:nvSpPr>
          <p:cNvPr id="25" name="Text Box 2">
            <a:extLst>
              <a:ext uri="{FF2B5EF4-FFF2-40B4-BE49-F238E27FC236}">
                <a16:creationId xmlns:a16="http://schemas.microsoft.com/office/drawing/2014/main" id="{5CDC9270-9C73-4AE3-9D84-526341D93EBF}"/>
              </a:ext>
            </a:extLst>
          </p:cNvPr>
          <p:cNvSpPr txBox="1">
            <a:spLocks noChangeArrowheads="1"/>
          </p:cNvSpPr>
          <p:nvPr/>
        </p:nvSpPr>
        <p:spPr bwMode="auto">
          <a:xfrm>
            <a:off x="7166317" y="3768788"/>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10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1000" b="1" dirty="0">
                <a:latin typeface="Arial" panose="020B0604020202020204" pitchFamily="34" charset="0"/>
                <a:ea typeface="Calibri" panose="020F0502020204030204" pitchFamily="34" charset="0"/>
                <a:cs typeface="Arial" panose="020B0604020202020204" pitchFamily="34" charset="0"/>
              </a:rPr>
              <a:t>Harry Potter Movies</a:t>
            </a:r>
          </a:p>
        </p:txBody>
      </p:sp>
      <p:sp>
        <p:nvSpPr>
          <p:cNvPr id="27" name="Text Box 2">
            <a:extLst>
              <a:ext uri="{FF2B5EF4-FFF2-40B4-BE49-F238E27FC236}">
                <a16:creationId xmlns:a16="http://schemas.microsoft.com/office/drawing/2014/main" id="{E4A4F69B-6434-4818-8B92-DB0BB9B3CBAF}"/>
              </a:ext>
            </a:extLst>
          </p:cNvPr>
          <p:cNvSpPr txBox="1">
            <a:spLocks noChangeArrowheads="1"/>
          </p:cNvSpPr>
          <p:nvPr/>
        </p:nvSpPr>
        <p:spPr bwMode="auto">
          <a:xfrm>
            <a:off x="10223869" y="3768788"/>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10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1000" b="1" dirty="0">
                <a:latin typeface="Arial" panose="020B0604020202020204" pitchFamily="34" charset="0"/>
                <a:ea typeface="Calibri" panose="020F0502020204030204" pitchFamily="34" charset="0"/>
                <a:cs typeface="Arial" panose="020B0604020202020204" pitchFamily="34" charset="0"/>
              </a:rPr>
              <a:t>Law &amp; Order</a:t>
            </a:r>
            <a:endParaRPr lang="en-US" sz="1000" b="1" dirty="0">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en-US" sz="1000" b="1" dirty="0">
              <a:latin typeface="Arial" panose="020B0604020202020204" pitchFamily="34" charset="0"/>
              <a:ea typeface="Calibri" panose="020F0502020204030204" pitchFamily="34" charset="0"/>
              <a:cs typeface="Arial" panose="020B0604020202020204" pitchFamily="34" charset="0"/>
            </a:endParaRPr>
          </a:p>
        </p:txBody>
      </p:sp>
      <p:sp>
        <p:nvSpPr>
          <p:cNvPr id="28" name="Text Box 2">
            <a:extLst>
              <a:ext uri="{FF2B5EF4-FFF2-40B4-BE49-F238E27FC236}">
                <a16:creationId xmlns:a16="http://schemas.microsoft.com/office/drawing/2014/main" id="{2B78D401-F6DD-4550-9E86-6166F0112FFA}"/>
              </a:ext>
            </a:extLst>
          </p:cNvPr>
          <p:cNvSpPr txBox="1">
            <a:spLocks noChangeArrowheads="1"/>
          </p:cNvSpPr>
          <p:nvPr/>
        </p:nvSpPr>
        <p:spPr bwMode="auto">
          <a:xfrm>
            <a:off x="9253303" y="3768788"/>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10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1000" b="1" dirty="0">
                <a:latin typeface="Arial" panose="020B0604020202020204" pitchFamily="34" charset="0"/>
                <a:ea typeface="Calibri" panose="020F0502020204030204" pitchFamily="34" charset="0"/>
                <a:cs typeface="Arial" panose="020B0604020202020204" pitchFamily="34" charset="0"/>
              </a:rPr>
              <a:t>Charmed</a:t>
            </a:r>
            <a:endParaRPr lang="en-US" sz="1000" b="1" dirty="0">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en-US" sz="1000" b="1" dirty="0">
              <a:latin typeface="Arial" panose="020B0604020202020204" pitchFamily="34" charset="0"/>
              <a:ea typeface="Calibri" panose="020F0502020204030204" pitchFamily="34" charset="0"/>
              <a:cs typeface="Arial" panose="020B0604020202020204" pitchFamily="34" charset="0"/>
            </a:endParaRPr>
          </a:p>
        </p:txBody>
      </p:sp>
      <p:cxnSp>
        <p:nvCxnSpPr>
          <p:cNvPr id="30" name="Straight Connector 29">
            <a:extLst>
              <a:ext uri="{FF2B5EF4-FFF2-40B4-BE49-F238E27FC236}">
                <a16:creationId xmlns:a16="http://schemas.microsoft.com/office/drawing/2014/main" id="{8B04146A-7038-473D-84B9-455985B05D37}"/>
              </a:ext>
            </a:extLst>
          </p:cNvPr>
          <p:cNvCxnSpPr/>
          <p:nvPr/>
        </p:nvCxnSpPr>
        <p:spPr>
          <a:xfrm>
            <a:off x="618836" y="1826031"/>
            <a:ext cx="3962400" cy="0"/>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31" name="Straight Connector 30">
            <a:extLst>
              <a:ext uri="{FF2B5EF4-FFF2-40B4-BE49-F238E27FC236}">
                <a16:creationId xmlns:a16="http://schemas.microsoft.com/office/drawing/2014/main" id="{BA2AE219-2677-4288-9024-256C927C83E5}"/>
              </a:ext>
            </a:extLst>
          </p:cNvPr>
          <p:cNvCxnSpPr/>
          <p:nvPr/>
        </p:nvCxnSpPr>
        <p:spPr>
          <a:xfrm>
            <a:off x="7449905" y="1826031"/>
            <a:ext cx="3962400" cy="0"/>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sp>
        <p:nvSpPr>
          <p:cNvPr id="32" name="TextBox 31">
            <a:extLst>
              <a:ext uri="{FF2B5EF4-FFF2-40B4-BE49-F238E27FC236}">
                <a16:creationId xmlns:a16="http://schemas.microsoft.com/office/drawing/2014/main" id="{F17C18BB-54DB-4D96-AB7E-D70799848583}"/>
              </a:ext>
            </a:extLst>
          </p:cNvPr>
          <p:cNvSpPr txBox="1"/>
          <p:nvPr/>
        </p:nvSpPr>
        <p:spPr>
          <a:xfrm>
            <a:off x="4479636" y="11084"/>
            <a:ext cx="3177309" cy="307777"/>
          </a:xfrm>
          <a:prstGeom prst="rect">
            <a:avLst/>
          </a:prstGeom>
          <a:noFill/>
          <a:ln>
            <a:noFill/>
          </a:ln>
        </p:spPr>
        <p:txBody>
          <a:bodyPr wrap="square" rtlCol="0">
            <a:spAutoFit/>
          </a:bodyPr>
          <a:lstStyle/>
          <a:p>
            <a:r>
              <a:rPr lang="en-US" sz="1400" b="1" dirty="0">
                <a:latin typeface="Arial" panose="020B0604020202020204" pitchFamily="34" charset="0"/>
                <a:cs typeface="Arial" panose="020B0604020202020204" pitchFamily="34" charset="0"/>
              </a:rPr>
              <a:t>________ Level 1 – (</a:t>
            </a:r>
            <a:r>
              <a:rPr lang="en-US" sz="1400" b="1" i="1" dirty="0">
                <a:latin typeface="Arial" panose="020B0604020202020204" pitchFamily="34" charset="0"/>
                <a:cs typeface="Arial" panose="020B0604020202020204" pitchFamily="34" charset="0"/>
              </a:rPr>
              <a:t>Media Types)</a:t>
            </a:r>
          </a:p>
        </p:txBody>
      </p:sp>
      <p:cxnSp>
        <p:nvCxnSpPr>
          <p:cNvPr id="33" name="Straight Connector 32">
            <a:extLst>
              <a:ext uri="{FF2B5EF4-FFF2-40B4-BE49-F238E27FC236}">
                <a16:creationId xmlns:a16="http://schemas.microsoft.com/office/drawing/2014/main" id="{D118FB92-BC34-4BB0-9A31-46DA72B9EC56}"/>
              </a:ext>
            </a:extLst>
          </p:cNvPr>
          <p:cNvCxnSpPr/>
          <p:nvPr/>
        </p:nvCxnSpPr>
        <p:spPr>
          <a:xfrm>
            <a:off x="374081" y="3585558"/>
            <a:ext cx="3962400" cy="0"/>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34" name="Straight Connector 33">
            <a:extLst>
              <a:ext uri="{FF2B5EF4-FFF2-40B4-BE49-F238E27FC236}">
                <a16:creationId xmlns:a16="http://schemas.microsoft.com/office/drawing/2014/main" id="{B4FFA908-0E3E-4361-B4F1-057044909BFA}"/>
              </a:ext>
            </a:extLst>
          </p:cNvPr>
          <p:cNvCxnSpPr/>
          <p:nvPr/>
        </p:nvCxnSpPr>
        <p:spPr>
          <a:xfrm>
            <a:off x="7907106" y="3585558"/>
            <a:ext cx="3962400" cy="0"/>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sp>
        <p:nvSpPr>
          <p:cNvPr id="35" name="TextBox 34">
            <a:extLst>
              <a:ext uri="{FF2B5EF4-FFF2-40B4-BE49-F238E27FC236}">
                <a16:creationId xmlns:a16="http://schemas.microsoft.com/office/drawing/2014/main" id="{3007EDEE-E17A-4EF5-90E4-B855F845A5C2}"/>
              </a:ext>
            </a:extLst>
          </p:cNvPr>
          <p:cNvSpPr txBox="1"/>
          <p:nvPr/>
        </p:nvSpPr>
        <p:spPr>
          <a:xfrm>
            <a:off x="4800212" y="1669018"/>
            <a:ext cx="2591577" cy="307777"/>
          </a:xfrm>
          <a:prstGeom prst="rect">
            <a:avLst/>
          </a:prstGeom>
          <a:noFill/>
          <a:ln>
            <a:noFill/>
          </a:ln>
        </p:spPr>
        <p:txBody>
          <a:bodyPr wrap="square" rtlCol="0">
            <a:spAutoFit/>
          </a:bodyPr>
          <a:lstStyle/>
          <a:p>
            <a:r>
              <a:rPr lang="en-US" sz="1400" b="1" dirty="0">
                <a:latin typeface="Arial" panose="020B0604020202020204" pitchFamily="34" charset="0"/>
                <a:cs typeface="Arial" panose="020B0604020202020204" pitchFamily="34" charset="0"/>
              </a:rPr>
              <a:t>_______ Level 2 – (</a:t>
            </a:r>
            <a:r>
              <a:rPr lang="en-US" sz="1400" b="1" i="1" dirty="0">
                <a:latin typeface="Arial" panose="020B0604020202020204" pitchFamily="34" charset="0"/>
                <a:cs typeface="Arial" panose="020B0604020202020204" pitchFamily="34" charset="0"/>
              </a:rPr>
              <a:t>Genre)</a:t>
            </a:r>
          </a:p>
        </p:txBody>
      </p:sp>
      <p:sp>
        <p:nvSpPr>
          <p:cNvPr id="36" name="TextBox 35">
            <a:extLst>
              <a:ext uri="{FF2B5EF4-FFF2-40B4-BE49-F238E27FC236}">
                <a16:creationId xmlns:a16="http://schemas.microsoft.com/office/drawing/2014/main" id="{44D0B0C1-FC1C-44C4-9EC4-3F25A483ECCE}"/>
              </a:ext>
            </a:extLst>
          </p:cNvPr>
          <p:cNvSpPr txBox="1"/>
          <p:nvPr/>
        </p:nvSpPr>
        <p:spPr>
          <a:xfrm>
            <a:off x="5051622" y="3398253"/>
            <a:ext cx="2340167" cy="307777"/>
          </a:xfrm>
          <a:prstGeom prst="rect">
            <a:avLst/>
          </a:prstGeom>
          <a:noFill/>
          <a:ln>
            <a:noFill/>
          </a:ln>
        </p:spPr>
        <p:txBody>
          <a:bodyPr wrap="square" rtlCol="0">
            <a:spAutoFit/>
          </a:bodyPr>
          <a:lstStyle/>
          <a:p>
            <a:r>
              <a:rPr lang="en-US" sz="1400" b="1" dirty="0">
                <a:latin typeface="Arial" panose="020B0604020202020204" pitchFamily="34" charset="0"/>
                <a:cs typeface="Arial" panose="020B0604020202020204" pitchFamily="34" charset="0"/>
              </a:rPr>
              <a:t>_______ Level 3 – (</a:t>
            </a:r>
            <a:r>
              <a:rPr lang="en-US" sz="1400" b="1" i="1" dirty="0">
                <a:latin typeface="Arial" panose="020B0604020202020204" pitchFamily="34" charset="0"/>
                <a:cs typeface="Arial" panose="020B0604020202020204" pitchFamily="34" charset="0"/>
              </a:rPr>
              <a:t>Title)</a:t>
            </a:r>
          </a:p>
        </p:txBody>
      </p:sp>
      <p:cxnSp>
        <p:nvCxnSpPr>
          <p:cNvPr id="37" name="Straight Connector 36">
            <a:extLst>
              <a:ext uri="{FF2B5EF4-FFF2-40B4-BE49-F238E27FC236}">
                <a16:creationId xmlns:a16="http://schemas.microsoft.com/office/drawing/2014/main" id="{A796CF0F-5E1B-4B24-BF84-E55711899A82}"/>
              </a:ext>
            </a:extLst>
          </p:cNvPr>
          <p:cNvCxnSpPr/>
          <p:nvPr/>
        </p:nvCxnSpPr>
        <p:spPr>
          <a:xfrm>
            <a:off x="378705" y="5085545"/>
            <a:ext cx="3962400" cy="0"/>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38" name="Straight Connector 37">
            <a:extLst>
              <a:ext uri="{FF2B5EF4-FFF2-40B4-BE49-F238E27FC236}">
                <a16:creationId xmlns:a16="http://schemas.microsoft.com/office/drawing/2014/main" id="{523F5733-09D4-4FFD-B7BA-853715E78FDC}"/>
              </a:ext>
            </a:extLst>
          </p:cNvPr>
          <p:cNvCxnSpPr/>
          <p:nvPr/>
        </p:nvCxnSpPr>
        <p:spPr>
          <a:xfrm>
            <a:off x="7911730" y="5085545"/>
            <a:ext cx="3962400" cy="0"/>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sp>
        <p:nvSpPr>
          <p:cNvPr id="39" name="TextBox 38">
            <a:extLst>
              <a:ext uri="{FF2B5EF4-FFF2-40B4-BE49-F238E27FC236}">
                <a16:creationId xmlns:a16="http://schemas.microsoft.com/office/drawing/2014/main" id="{F9934765-49B3-41D6-9B9B-94AEBD06D5AB}"/>
              </a:ext>
            </a:extLst>
          </p:cNvPr>
          <p:cNvSpPr txBox="1"/>
          <p:nvPr/>
        </p:nvSpPr>
        <p:spPr>
          <a:xfrm>
            <a:off x="5051622" y="4898240"/>
            <a:ext cx="2605323" cy="307777"/>
          </a:xfrm>
          <a:prstGeom prst="rect">
            <a:avLst/>
          </a:prstGeom>
          <a:noFill/>
          <a:ln>
            <a:noFill/>
          </a:ln>
        </p:spPr>
        <p:txBody>
          <a:bodyPr wrap="square" rtlCol="0">
            <a:spAutoFit/>
          </a:bodyPr>
          <a:lstStyle/>
          <a:p>
            <a:r>
              <a:rPr lang="en-US" sz="1400" b="1" dirty="0">
                <a:latin typeface="Arial" panose="020B0604020202020204" pitchFamily="34" charset="0"/>
                <a:cs typeface="Arial" panose="020B0604020202020204" pitchFamily="34" charset="0"/>
              </a:rPr>
              <a:t>_______ Level 4 – (</a:t>
            </a:r>
            <a:r>
              <a:rPr lang="en-US" sz="1400" b="1" i="1" dirty="0">
                <a:latin typeface="Arial" panose="020B0604020202020204" pitchFamily="34" charset="0"/>
                <a:cs typeface="Arial" panose="020B0604020202020204" pitchFamily="34" charset="0"/>
              </a:rPr>
              <a:t>Sequels)</a:t>
            </a:r>
          </a:p>
        </p:txBody>
      </p:sp>
      <p:sp>
        <p:nvSpPr>
          <p:cNvPr id="40" name="Text Box 2">
            <a:extLst>
              <a:ext uri="{FF2B5EF4-FFF2-40B4-BE49-F238E27FC236}">
                <a16:creationId xmlns:a16="http://schemas.microsoft.com/office/drawing/2014/main" id="{9B581FEF-8BED-4D6C-8CB0-44C2148C03EA}"/>
              </a:ext>
            </a:extLst>
          </p:cNvPr>
          <p:cNvSpPr txBox="1">
            <a:spLocks noChangeArrowheads="1"/>
          </p:cNvSpPr>
          <p:nvPr/>
        </p:nvSpPr>
        <p:spPr bwMode="auto">
          <a:xfrm>
            <a:off x="694001" y="5304594"/>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8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latin typeface="Arial" panose="020B0604020202020204" pitchFamily="34" charset="0"/>
                <a:ea typeface="Calibri" panose="020F0502020204030204" pitchFamily="34" charset="0"/>
                <a:cs typeface="Arial" panose="020B0604020202020204" pitchFamily="34" charset="0"/>
              </a:rPr>
              <a:t>____________</a:t>
            </a:r>
            <a:endParaRPr lang="en-US" sz="800" b="1" dirty="0">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en-US" sz="800" b="1"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effectLst/>
                <a:latin typeface="Arial" panose="020B0604020202020204" pitchFamily="34" charset="0"/>
                <a:ea typeface="Calibri" panose="020F0502020204030204" pitchFamily="34" charset="0"/>
                <a:cs typeface="Arial" panose="020B0604020202020204" pitchFamily="34" charset="0"/>
              </a:rPr>
              <a:t>______</a:t>
            </a:r>
          </a:p>
          <a:p>
            <a:pPr marL="0" marR="0" algn="ctr">
              <a:lnSpc>
                <a:spcPct val="107000"/>
              </a:lnSpc>
              <a:spcBef>
                <a:spcPts val="0"/>
              </a:spcBef>
              <a:spcAft>
                <a:spcPts val="800"/>
              </a:spcAft>
            </a:pPr>
            <a:r>
              <a:rPr lang="en-US" sz="800" dirty="0">
                <a:effectLst/>
                <a:latin typeface="Arial" panose="020B0604020202020204" pitchFamily="34" charset="0"/>
                <a:ea typeface="Calibri" panose="020F0502020204030204" pitchFamily="34" charset="0"/>
                <a:cs typeface="Times New Roman" panose="02020603050405020304" pitchFamily="18" charset="0"/>
              </a:rPr>
              <a:t> </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2" name="Text Box 2">
            <a:extLst>
              <a:ext uri="{FF2B5EF4-FFF2-40B4-BE49-F238E27FC236}">
                <a16:creationId xmlns:a16="http://schemas.microsoft.com/office/drawing/2014/main" id="{35CF4867-F513-4401-BE6B-276F685B5CF7}"/>
              </a:ext>
            </a:extLst>
          </p:cNvPr>
          <p:cNvSpPr txBox="1">
            <a:spLocks noChangeArrowheads="1"/>
          </p:cNvSpPr>
          <p:nvPr/>
        </p:nvSpPr>
        <p:spPr bwMode="auto">
          <a:xfrm>
            <a:off x="1673811" y="5304594"/>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8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effectLst/>
                <a:latin typeface="Arial" panose="020B0604020202020204" pitchFamily="34" charset="0"/>
                <a:ea typeface="Calibri" panose="020F0502020204030204" pitchFamily="34" charset="0"/>
                <a:cs typeface="Arial" panose="020B0604020202020204" pitchFamily="34" charset="0"/>
              </a:rPr>
              <a:t>____________</a:t>
            </a:r>
          </a:p>
          <a:p>
            <a:pPr algn="ctr">
              <a:lnSpc>
                <a:spcPct val="107000"/>
              </a:lnSpc>
              <a:spcAft>
                <a:spcPts val="800"/>
              </a:spcAft>
            </a:pPr>
            <a:endParaRPr lang="en-US" sz="800" b="1"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effectLst/>
                <a:latin typeface="Arial" panose="020B0604020202020204" pitchFamily="34" charset="0"/>
                <a:ea typeface="Calibri" panose="020F0502020204030204" pitchFamily="34" charset="0"/>
                <a:cs typeface="Arial" panose="020B0604020202020204" pitchFamily="34" charset="0"/>
              </a:rPr>
              <a:t>______</a:t>
            </a:r>
          </a:p>
        </p:txBody>
      </p:sp>
      <p:sp>
        <p:nvSpPr>
          <p:cNvPr id="43" name="Text Box 2">
            <a:extLst>
              <a:ext uri="{FF2B5EF4-FFF2-40B4-BE49-F238E27FC236}">
                <a16:creationId xmlns:a16="http://schemas.microsoft.com/office/drawing/2014/main" id="{65CAC329-3207-49CD-AEBC-A92EA6EDBA84}"/>
              </a:ext>
            </a:extLst>
          </p:cNvPr>
          <p:cNvSpPr txBox="1">
            <a:spLocks noChangeArrowheads="1"/>
          </p:cNvSpPr>
          <p:nvPr/>
        </p:nvSpPr>
        <p:spPr bwMode="auto">
          <a:xfrm>
            <a:off x="7167243" y="5302161"/>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8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latin typeface="Arial" panose="020B0604020202020204" pitchFamily="34" charset="0"/>
                <a:ea typeface="Calibri" panose="020F0502020204030204" pitchFamily="34" charset="0"/>
                <a:cs typeface="Arial" panose="020B0604020202020204" pitchFamily="34" charset="0"/>
              </a:rPr>
              <a:t>_______</a:t>
            </a:r>
            <a:r>
              <a:rPr lang="en-US" sz="800" b="1" dirty="0">
                <a:effectLst/>
                <a:latin typeface="Arial" panose="020B0604020202020204" pitchFamily="34" charset="0"/>
                <a:ea typeface="Calibri" panose="020F0502020204030204" pitchFamily="34" charset="0"/>
                <a:cs typeface="Arial" panose="020B0604020202020204" pitchFamily="34" charset="0"/>
              </a:rPr>
              <a:t>_____</a:t>
            </a:r>
          </a:p>
          <a:p>
            <a:pPr algn="ctr">
              <a:lnSpc>
                <a:spcPct val="107000"/>
              </a:lnSpc>
              <a:spcAft>
                <a:spcPts val="800"/>
              </a:spcAft>
            </a:pPr>
            <a:endParaRPr lang="en-US" sz="800" b="1"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800" b="1" dirty="0">
                <a:effectLst/>
                <a:latin typeface="Arial" panose="020B0604020202020204" pitchFamily="34" charset="0"/>
                <a:ea typeface="Calibri" panose="020F0502020204030204" pitchFamily="34" charset="0"/>
                <a:cs typeface="Arial" panose="020B0604020202020204" pitchFamily="34" charset="0"/>
              </a:rPr>
              <a:t>______</a:t>
            </a:r>
          </a:p>
        </p:txBody>
      </p:sp>
    </p:spTree>
    <p:extLst>
      <p:ext uri="{BB962C8B-B14F-4D97-AF65-F5344CB8AC3E}">
        <p14:creationId xmlns:p14="http://schemas.microsoft.com/office/powerpoint/2010/main" val="3824895398"/>
      </p:ext>
    </p:extLst>
  </p:cSld>
  <p:clrMapOvr>
    <a:masterClrMapping/>
  </p:clrMapOvr>
  <p:transition>
    <p:fad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D022635-65FD-435E-B316-CF583F9A46B8}"/>
              </a:ext>
            </a:extLst>
          </p:cNvPr>
          <p:cNvSpPr>
            <a:spLocks noGrp="1"/>
          </p:cNvSpPr>
          <p:nvPr>
            <p:ph type="sldNum" sz="quarter" idx="16"/>
          </p:nvPr>
        </p:nvSpPr>
        <p:spPr>
          <a:xfrm>
            <a:off x="8610600" y="6457950"/>
            <a:ext cx="2743200" cy="365125"/>
          </a:xfrm>
        </p:spPr>
        <p:txBody>
          <a:bodyPr/>
          <a:lstStyle/>
          <a:p>
            <a:fld id="{DE393ED9-3FAE-4C9F-B5CF-D8F31E5991EB}" type="slidenum">
              <a:rPr lang="en-US" smtClean="0"/>
              <a:pPr/>
              <a:t>39</a:t>
            </a:fld>
            <a:endParaRPr lang="en-US" dirty="0"/>
          </a:p>
        </p:txBody>
      </p:sp>
      <p:sp>
        <p:nvSpPr>
          <p:cNvPr id="7" name="Text Box 2">
            <a:extLst>
              <a:ext uri="{FF2B5EF4-FFF2-40B4-BE49-F238E27FC236}">
                <a16:creationId xmlns:a16="http://schemas.microsoft.com/office/drawing/2014/main" id="{FC894017-FB07-409F-B209-9C9A23B6B00F}"/>
              </a:ext>
            </a:extLst>
          </p:cNvPr>
          <p:cNvSpPr txBox="1">
            <a:spLocks noChangeArrowheads="1"/>
          </p:cNvSpPr>
          <p:nvPr/>
        </p:nvSpPr>
        <p:spPr bwMode="auto">
          <a:xfrm>
            <a:off x="1003362" y="496652"/>
            <a:ext cx="1936899"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marL="0" marR="0" algn="ctr">
              <a:lnSpc>
                <a:spcPct val="107000"/>
              </a:lnSpc>
              <a:spcBef>
                <a:spcPts val="0"/>
              </a:spcBef>
              <a:spcAft>
                <a:spcPts val="800"/>
              </a:spcAft>
            </a:pPr>
            <a:r>
              <a:rPr lang="en-US" sz="2000" dirty="0">
                <a:effectLst/>
                <a:latin typeface="Arial" panose="020B0604020202020204" pitchFamily="34" charset="0"/>
                <a:ea typeface="Calibri" panose="020F0502020204030204" pitchFamily="34" charset="0"/>
                <a:cs typeface="Times New Roman" panose="02020603050405020304" pitchFamily="18" charset="0"/>
              </a:rPr>
              <a:t> BOOKS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 Box 2">
            <a:extLst>
              <a:ext uri="{FF2B5EF4-FFF2-40B4-BE49-F238E27FC236}">
                <a16:creationId xmlns:a16="http://schemas.microsoft.com/office/drawing/2014/main" id="{8367F0D1-D1E1-42D0-9B11-65A53F65FCBC}"/>
              </a:ext>
            </a:extLst>
          </p:cNvPr>
          <p:cNvSpPr txBox="1">
            <a:spLocks noChangeArrowheads="1"/>
          </p:cNvSpPr>
          <p:nvPr/>
        </p:nvSpPr>
        <p:spPr bwMode="auto">
          <a:xfrm>
            <a:off x="5127550" y="496652"/>
            <a:ext cx="1936899"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marL="0" marR="0" algn="ctr">
              <a:lnSpc>
                <a:spcPct val="107000"/>
              </a:lnSpc>
              <a:spcBef>
                <a:spcPts val="0"/>
              </a:spcBef>
              <a:spcAft>
                <a:spcPts val="800"/>
              </a:spcAft>
            </a:pPr>
            <a:r>
              <a:rPr lang="en-US" sz="2000" dirty="0">
                <a:effectLst/>
                <a:latin typeface="Arial" panose="020B0604020202020204" pitchFamily="34" charset="0"/>
                <a:ea typeface="Calibri" panose="020F0502020204030204" pitchFamily="34" charset="0"/>
                <a:cs typeface="Times New Roman" panose="02020603050405020304" pitchFamily="18" charset="0"/>
              </a:rPr>
              <a:t>MOVIES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 Box 2">
            <a:extLst>
              <a:ext uri="{FF2B5EF4-FFF2-40B4-BE49-F238E27FC236}">
                <a16:creationId xmlns:a16="http://schemas.microsoft.com/office/drawing/2014/main" id="{AC232055-2F94-482A-A9C5-CF2481FD3FB9}"/>
              </a:ext>
            </a:extLst>
          </p:cNvPr>
          <p:cNvSpPr txBox="1">
            <a:spLocks noChangeArrowheads="1"/>
          </p:cNvSpPr>
          <p:nvPr/>
        </p:nvSpPr>
        <p:spPr bwMode="auto">
          <a:xfrm>
            <a:off x="9251740" y="496652"/>
            <a:ext cx="1936899"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marL="0" marR="0" algn="ctr">
              <a:lnSpc>
                <a:spcPct val="107000"/>
              </a:lnSpc>
              <a:spcBef>
                <a:spcPts val="0"/>
              </a:spcBef>
              <a:spcAft>
                <a:spcPts val="800"/>
              </a:spcAft>
            </a:pPr>
            <a:r>
              <a:rPr lang="en-US" sz="2000" dirty="0">
                <a:effectLst/>
                <a:latin typeface="Arial" panose="020B0604020202020204" pitchFamily="34" charset="0"/>
                <a:ea typeface="Calibri" panose="020F0502020204030204" pitchFamily="34" charset="0"/>
                <a:cs typeface="Times New Roman" panose="02020603050405020304" pitchFamily="18" charset="0"/>
              </a:rPr>
              <a:t>TV SHOWS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Text Box 2">
            <a:extLst>
              <a:ext uri="{FF2B5EF4-FFF2-40B4-BE49-F238E27FC236}">
                <a16:creationId xmlns:a16="http://schemas.microsoft.com/office/drawing/2014/main" id="{78D8ED58-CEBB-4F97-B2F0-E3A68ED7CA82}"/>
              </a:ext>
            </a:extLst>
          </p:cNvPr>
          <p:cNvSpPr txBox="1">
            <a:spLocks noChangeArrowheads="1"/>
          </p:cNvSpPr>
          <p:nvPr/>
        </p:nvSpPr>
        <p:spPr bwMode="auto">
          <a:xfrm>
            <a:off x="2398330" y="2040677"/>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8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NonFict</a:t>
            </a:r>
            <a:endParaRPr lang="en-US" sz="800" dirty="0">
              <a:latin typeface="Arial" panose="020B060402020202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r>
              <a:rPr lang="en-US" sz="800" dirty="0">
                <a:effectLst/>
                <a:latin typeface="Arial" panose="020B0604020202020204" pitchFamily="34" charset="0"/>
                <a:ea typeface="Calibri" panose="020F0502020204030204" pitchFamily="34" charset="0"/>
                <a:cs typeface="Times New Roman" panose="02020603050405020304" pitchFamily="18" charset="0"/>
              </a:rPr>
              <a:t> </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Text Box 2">
            <a:extLst>
              <a:ext uri="{FF2B5EF4-FFF2-40B4-BE49-F238E27FC236}">
                <a16:creationId xmlns:a16="http://schemas.microsoft.com/office/drawing/2014/main" id="{3C3A8AB1-C95F-4A99-AD48-8236399567F2}"/>
              </a:ext>
            </a:extLst>
          </p:cNvPr>
          <p:cNvSpPr txBox="1">
            <a:spLocks noChangeArrowheads="1"/>
          </p:cNvSpPr>
          <p:nvPr/>
        </p:nvSpPr>
        <p:spPr bwMode="auto">
          <a:xfrm>
            <a:off x="718896" y="2040677"/>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marL="0" marR="0" algn="ctr">
              <a:lnSpc>
                <a:spcPct val="107000"/>
              </a:lnSpc>
              <a:spcBef>
                <a:spcPts val="0"/>
              </a:spcBef>
              <a:spcAft>
                <a:spcPts val="800"/>
              </a:spcAft>
            </a:pPr>
            <a:endParaRPr lang="en-US" sz="800" dirty="0">
              <a:latin typeface="Arial" panose="020B060402020202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Fiction</a:t>
            </a:r>
            <a:endParaRPr lang="en-US" sz="800" dirty="0">
              <a:latin typeface="Arial" panose="020B0604020202020204" pitchFamily="34" charset="0"/>
              <a:ea typeface="Calibri" panose="020F0502020204030204" pitchFamily="34" charset="0"/>
              <a:cs typeface="Arial" panose="020B0604020202020204" pitchFamily="34" charset="0"/>
            </a:endParaRPr>
          </a:p>
        </p:txBody>
      </p:sp>
      <p:sp>
        <p:nvSpPr>
          <p:cNvPr id="13" name="Text Box 2">
            <a:extLst>
              <a:ext uri="{FF2B5EF4-FFF2-40B4-BE49-F238E27FC236}">
                <a16:creationId xmlns:a16="http://schemas.microsoft.com/office/drawing/2014/main" id="{22DEE525-961B-4F56-B187-9F7924C595CC}"/>
              </a:ext>
            </a:extLst>
          </p:cNvPr>
          <p:cNvSpPr txBox="1">
            <a:spLocks noChangeArrowheads="1"/>
          </p:cNvSpPr>
          <p:nvPr/>
        </p:nvSpPr>
        <p:spPr bwMode="auto">
          <a:xfrm>
            <a:off x="6535505" y="2040677"/>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8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Fantasy</a:t>
            </a:r>
            <a:endParaRPr lang="en-US" sz="800" dirty="0">
              <a:latin typeface="Arial" panose="020B060402020202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r>
              <a:rPr lang="en-US" sz="800" dirty="0">
                <a:effectLst/>
                <a:latin typeface="Arial" panose="020B0604020202020204" pitchFamily="34" charset="0"/>
                <a:ea typeface="Calibri" panose="020F0502020204030204" pitchFamily="34" charset="0"/>
                <a:cs typeface="Times New Roman" panose="02020603050405020304" pitchFamily="18" charset="0"/>
              </a:rPr>
              <a:t> </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Text Box 2">
            <a:extLst>
              <a:ext uri="{FF2B5EF4-FFF2-40B4-BE49-F238E27FC236}">
                <a16:creationId xmlns:a16="http://schemas.microsoft.com/office/drawing/2014/main" id="{61D17936-F478-4F58-9528-475D83FC3D04}"/>
              </a:ext>
            </a:extLst>
          </p:cNvPr>
          <p:cNvSpPr txBox="1">
            <a:spLocks noChangeArrowheads="1"/>
          </p:cNvSpPr>
          <p:nvPr/>
        </p:nvSpPr>
        <p:spPr bwMode="auto">
          <a:xfrm>
            <a:off x="4898016" y="2040677"/>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8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1400" dirty="0">
                <a:latin typeface="Arial" panose="020B0604020202020204" pitchFamily="34" charset="0"/>
                <a:ea typeface="Calibri" panose="020F0502020204030204" pitchFamily="34" charset="0"/>
                <a:cs typeface="Arial" panose="020B0604020202020204" pitchFamily="34" charset="0"/>
              </a:rPr>
              <a:t>Comedy</a:t>
            </a:r>
            <a:endParaRPr lang="en-US" sz="800" dirty="0">
              <a:latin typeface="Arial" panose="020B060402020202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AAAFF35F-E096-443A-8A97-351B342539C1}"/>
              </a:ext>
            </a:extLst>
          </p:cNvPr>
          <p:cNvSpPr txBox="1">
            <a:spLocks noChangeArrowheads="1"/>
          </p:cNvSpPr>
          <p:nvPr/>
        </p:nvSpPr>
        <p:spPr bwMode="auto">
          <a:xfrm>
            <a:off x="9738934" y="2040677"/>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8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Dramas</a:t>
            </a:r>
            <a:endParaRPr lang="en-US" sz="800" dirty="0">
              <a:latin typeface="Arial" panose="020B060402020202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8" name="Text Box 2">
            <a:extLst>
              <a:ext uri="{FF2B5EF4-FFF2-40B4-BE49-F238E27FC236}">
                <a16:creationId xmlns:a16="http://schemas.microsoft.com/office/drawing/2014/main" id="{F21F4AED-A507-4442-9AD1-318779DBC62A}"/>
              </a:ext>
            </a:extLst>
          </p:cNvPr>
          <p:cNvSpPr txBox="1">
            <a:spLocks noChangeArrowheads="1"/>
          </p:cNvSpPr>
          <p:nvPr/>
        </p:nvSpPr>
        <p:spPr bwMode="auto">
          <a:xfrm>
            <a:off x="75499" y="3768788"/>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10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1000" dirty="0">
                <a:effectLst/>
                <a:latin typeface="Arial" panose="020B0604020202020204" pitchFamily="34" charset="0"/>
                <a:ea typeface="Calibri" panose="020F0502020204030204" pitchFamily="34" charset="0"/>
                <a:cs typeface="Arial" panose="020B0604020202020204" pitchFamily="34" charset="0"/>
              </a:rPr>
              <a:t>Harry Potter Books</a:t>
            </a:r>
          </a:p>
          <a:p>
            <a:pPr algn="ctr">
              <a:lnSpc>
                <a:spcPct val="107000"/>
              </a:lnSpc>
              <a:spcAft>
                <a:spcPts val="800"/>
              </a:spcAft>
            </a:pPr>
            <a:endParaRPr lang="en-US" sz="1000" dirty="0">
              <a:latin typeface="Arial" panose="020B060402020202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r>
              <a:rPr lang="en-US" sz="1000" dirty="0">
                <a:effectLst/>
                <a:latin typeface="Arial" panose="020B0604020202020204" pitchFamily="34" charset="0"/>
                <a:ea typeface="Calibri" panose="020F0502020204030204" pitchFamily="34" charset="0"/>
                <a:cs typeface="Times New Roman" panose="02020603050405020304" pitchFamily="18" charset="0"/>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9" name="Text Box 2">
            <a:extLst>
              <a:ext uri="{FF2B5EF4-FFF2-40B4-BE49-F238E27FC236}">
                <a16:creationId xmlns:a16="http://schemas.microsoft.com/office/drawing/2014/main" id="{685DAEAD-C3B4-46E9-ACF7-CCC68B3BA633}"/>
              </a:ext>
            </a:extLst>
          </p:cNvPr>
          <p:cNvSpPr txBox="1">
            <a:spLocks noChangeArrowheads="1"/>
          </p:cNvSpPr>
          <p:nvPr/>
        </p:nvSpPr>
        <p:spPr bwMode="auto">
          <a:xfrm>
            <a:off x="2016631" y="3768788"/>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10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1000" dirty="0">
                <a:latin typeface="Arial" panose="020B0604020202020204" pitchFamily="34" charset="0"/>
                <a:ea typeface="Calibri" panose="020F0502020204030204" pitchFamily="34" charset="0"/>
                <a:cs typeface="Arial" panose="020B0604020202020204" pitchFamily="34" charset="0"/>
              </a:rPr>
              <a:t>Dictionary</a:t>
            </a:r>
            <a:endParaRPr lang="en-US" sz="1000" dirty="0">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en-US" sz="1000" dirty="0">
              <a:latin typeface="Arial" panose="020B0604020202020204" pitchFamily="34" charset="0"/>
              <a:ea typeface="Calibri" panose="020F0502020204030204" pitchFamily="34" charset="0"/>
              <a:cs typeface="Arial" panose="020B0604020202020204" pitchFamily="34" charset="0"/>
            </a:endParaRPr>
          </a:p>
        </p:txBody>
      </p:sp>
      <p:sp>
        <p:nvSpPr>
          <p:cNvPr id="20" name="Text Box 2">
            <a:extLst>
              <a:ext uri="{FF2B5EF4-FFF2-40B4-BE49-F238E27FC236}">
                <a16:creationId xmlns:a16="http://schemas.microsoft.com/office/drawing/2014/main" id="{746F9286-3C1C-4387-B066-E8D991554C28}"/>
              </a:ext>
            </a:extLst>
          </p:cNvPr>
          <p:cNvSpPr txBox="1">
            <a:spLocks noChangeArrowheads="1"/>
          </p:cNvSpPr>
          <p:nvPr/>
        </p:nvSpPr>
        <p:spPr bwMode="auto">
          <a:xfrm>
            <a:off x="1046065" y="3768788"/>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10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1000" dirty="0">
                <a:latin typeface="Arial" panose="020B0604020202020204" pitchFamily="34" charset="0"/>
                <a:ea typeface="Calibri" panose="020F0502020204030204" pitchFamily="34" charset="0"/>
                <a:cs typeface="Arial" panose="020B0604020202020204" pitchFamily="34" charset="0"/>
              </a:rPr>
              <a:t>Dune</a:t>
            </a:r>
            <a:endParaRPr lang="en-US" sz="1000" dirty="0">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en-US" sz="1000" dirty="0">
              <a:latin typeface="Arial" panose="020B060402020202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r>
              <a:rPr lang="en-US" sz="1000" dirty="0">
                <a:effectLst/>
                <a:latin typeface="Arial" panose="020B0604020202020204" pitchFamily="34" charset="0"/>
                <a:ea typeface="Calibri" panose="020F0502020204030204" pitchFamily="34" charset="0"/>
                <a:cs typeface="Times New Roman" panose="02020603050405020304" pitchFamily="18" charset="0"/>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1" name="Text Box 2">
            <a:extLst>
              <a:ext uri="{FF2B5EF4-FFF2-40B4-BE49-F238E27FC236}">
                <a16:creationId xmlns:a16="http://schemas.microsoft.com/office/drawing/2014/main" id="{03FE78F1-4CAE-44F0-B5E2-8EDA8EB450B9}"/>
              </a:ext>
            </a:extLst>
          </p:cNvPr>
          <p:cNvSpPr txBox="1">
            <a:spLocks noChangeArrowheads="1"/>
          </p:cNvSpPr>
          <p:nvPr/>
        </p:nvSpPr>
        <p:spPr bwMode="auto">
          <a:xfrm>
            <a:off x="2987197" y="3768788"/>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10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1000" dirty="0">
                <a:latin typeface="Arial" panose="020B0604020202020204" pitchFamily="34" charset="0"/>
                <a:ea typeface="Calibri" panose="020F0502020204030204" pitchFamily="34" charset="0"/>
                <a:cs typeface="Arial" panose="020B0604020202020204" pitchFamily="34" charset="0"/>
              </a:rPr>
              <a:t>Blink</a:t>
            </a:r>
            <a:endParaRPr lang="en-US" sz="1000" dirty="0">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en-US" sz="1000" dirty="0">
              <a:latin typeface="Arial" panose="020B0604020202020204" pitchFamily="34" charset="0"/>
              <a:ea typeface="Calibri" panose="020F0502020204030204" pitchFamily="34" charset="0"/>
              <a:cs typeface="Arial" panose="020B0604020202020204" pitchFamily="34" charset="0"/>
            </a:endParaRPr>
          </a:p>
        </p:txBody>
      </p:sp>
      <p:sp>
        <p:nvSpPr>
          <p:cNvPr id="22" name="Text Box 2">
            <a:extLst>
              <a:ext uri="{FF2B5EF4-FFF2-40B4-BE49-F238E27FC236}">
                <a16:creationId xmlns:a16="http://schemas.microsoft.com/office/drawing/2014/main" id="{084A6D6F-D9A7-4040-B41E-562B08532D24}"/>
              </a:ext>
            </a:extLst>
          </p:cNvPr>
          <p:cNvSpPr txBox="1">
            <a:spLocks noChangeArrowheads="1"/>
          </p:cNvSpPr>
          <p:nvPr/>
        </p:nvSpPr>
        <p:spPr bwMode="auto">
          <a:xfrm>
            <a:off x="4898016" y="3768788"/>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10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1000" dirty="0">
                <a:effectLst/>
                <a:latin typeface="Arial" panose="020B0604020202020204" pitchFamily="34" charset="0"/>
                <a:ea typeface="Calibri" panose="020F0502020204030204" pitchFamily="34" charset="0"/>
                <a:cs typeface="Arial" panose="020B0604020202020204" pitchFamily="34" charset="0"/>
              </a:rPr>
              <a:t>Step Brothers</a:t>
            </a:r>
          </a:p>
          <a:p>
            <a:pPr marL="0" marR="0" algn="ctr">
              <a:lnSpc>
                <a:spcPct val="107000"/>
              </a:lnSpc>
              <a:spcBef>
                <a:spcPts val="0"/>
              </a:spcBef>
              <a:spcAft>
                <a:spcPts val="800"/>
              </a:spcAft>
            </a:pPr>
            <a:r>
              <a:rPr lang="en-US" sz="1000" dirty="0">
                <a:effectLst/>
                <a:latin typeface="Arial" panose="020B0604020202020204" pitchFamily="34" charset="0"/>
                <a:ea typeface="Calibri" panose="020F0502020204030204" pitchFamily="34" charset="0"/>
                <a:cs typeface="Times New Roman" panose="02020603050405020304" pitchFamily="18" charset="0"/>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3" name="Text Box 2">
            <a:extLst>
              <a:ext uri="{FF2B5EF4-FFF2-40B4-BE49-F238E27FC236}">
                <a16:creationId xmlns:a16="http://schemas.microsoft.com/office/drawing/2014/main" id="{A8BE6B89-9460-4333-9112-394AF9168B99}"/>
              </a:ext>
            </a:extLst>
          </p:cNvPr>
          <p:cNvSpPr txBox="1">
            <a:spLocks noChangeArrowheads="1"/>
          </p:cNvSpPr>
          <p:nvPr/>
        </p:nvSpPr>
        <p:spPr bwMode="auto">
          <a:xfrm>
            <a:off x="6096000" y="3768788"/>
            <a:ext cx="1014151"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10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1000" dirty="0">
                <a:latin typeface="Arial" panose="020B0604020202020204" pitchFamily="34" charset="0"/>
                <a:ea typeface="Calibri" panose="020F0502020204030204" pitchFamily="34" charset="0"/>
                <a:cs typeface="Arial" panose="020B0604020202020204" pitchFamily="34" charset="0"/>
              </a:rPr>
              <a:t>NeverEnding Story</a:t>
            </a:r>
            <a:endParaRPr lang="en-US" sz="1000" dirty="0">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en-US" sz="1000" dirty="0">
              <a:latin typeface="Arial" panose="020B0604020202020204" pitchFamily="34" charset="0"/>
              <a:ea typeface="Calibri" panose="020F0502020204030204" pitchFamily="34" charset="0"/>
              <a:cs typeface="Arial" panose="020B0604020202020204" pitchFamily="34" charset="0"/>
            </a:endParaRPr>
          </a:p>
        </p:txBody>
      </p:sp>
      <p:sp>
        <p:nvSpPr>
          <p:cNvPr id="25" name="Text Box 2">
            <a:extLst>
              <a:ext uri="{FF2B5EF4-FFF2-40B4-BE49-F238E27FC236}">
                <a16:creationId xmlns:a16="http://schemas.microsoft.com/office/drawing/2014/main" id="{5CDC9270-9C73-4AE3-9D84-526341D93EBF}"/>
              </a:ext>
            </a:extLst>
          </p:cNvPr>
          <p:cNvSpPr txBox="1">
            <a:spLocks noChangeArrowheads="1"/>
          </p:cNvSpPr>
          <p:nvPr/>
        </p:nvSpPr>
        <p:spPr bwMode="auto">
          <a:xfrm>
            <a:off x="7166317" y="3768788"/>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10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1000" dirty="0">
                <a:latin typeface="Arial" panose="020B0604020202020204" pitchFamily="34" charset="0"/>
                <a:ea typeface="Calibri" panose="020F0502020204030204" pitchFamily="34" charset="0"/>
                <a:cs typeface="Arial" panose="020B0604020202020204" pitchFamily="34" charset="0"/>
              </a:rPr>
              <a:t>Harry Potter Movies</a:t>
            </a:r>
          </a:p>
        </p:txBody>
      </p:sp>
      <p:sp>
        <p:nvSpPr>
          <p:cNvPr id="27" name="Text Box 2">
            <a:extLst>
              <a:ext uri="{FF2B5EF4-FFF2-40B4-BE49-F238E27FC236}">
                <a16:creationId xmlns:a16="http://schemas.microsoft.com/office/drawing/2014/main" id="{E4A4F69B-6434-4818-8B92-DB0BB9B3CBAF}"/>
              </a:ext>
            </a:extLst>
          </p:cNvPr>
          <p:cNvSpPr txBox="1">
            <a:spLocks noChangeArrowheads="1"/>
          </p:cNvSpPr>
          <p:nvPr/>
        </p:nvSpPr>
        <p:spPr bwMode="auto">
          <a:xfrm>
            <a:off x="10223869" y="3768788"/>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10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1000" dirty="0">
                <a:latin typeface="Arial" panose="020B0604020202020204" pitchFamily="34" charset="0"/>
                <a:ea typeface="Calibri" panose="020F0502020204030204" pitchFamily="34" charset="0"/>
                <a:cs typeface="Arial" panose="020B0604020202020204" pitchFamily="34" charset="0"/>
              </a:rPr>
              <a:t>Law &amp; Order</a:t>
            </a:r>
            <a:endParaRPr lang="en-US" sz="1000" dirty="0">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en-US" sz="1000" dirty="0">
              <a:latin typeface="Arial" panose="020B0604020202020204" pitchFamily="34" charset="0"/>
              <a:ea typeface="Calibri" panose="020F0502020204030204" pitchFamily="34" charset="0"/>
              <a:cs typeface="Arial" panose="020B0604020202020204" pitchFamily="34" charset="0"/>
            </a:endParaRPr>
          </a:p>
        </p:txBody>
      </p:sp>
      <p:sp>
        <p:nvSpPr>
          <p:cNvPr id="28" name="Text Box 2">
            <a:extLst>
              <a:ext uri="{FF2B5EF4-FFF2-40B4-BE49-F238E27FC236}">
                <a16:creationId xmlns:a16="http://schemas.microsoft.com/office/drawing/2014/main" id="{2B78D401-F6DD-4550-9E86-6166F0112FFA}"/>
              </a:ext>
            </a:extLst>
          </p:cNvPr>
          <p:cNvSpPr txBox="1">
            <a:spLocks noChangeArrowheads="1"/>
          </p:cNvSpPr>
          <p:nvPr/>
        </p:nvSpPr>
        <p:spPr bwMode="auto">
          <a:xfrm>
            <a:off x="9253303" y="3768788"/>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10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1000" dirty="0">
                <a:latin typeface="Arial" panose="020B0604020202020204" pitchFamily="34" charset="0"/>
                <a:ea typeface="Calibri" panose="020F0502020204030204" pitchFamily="34" charset="0"/>
                <a:cs typeface="Arial" panose="020B0604020202020204" pitchFamily="34" charset="0"/>
              </a:rPr>
              <a:t>Charmed</a:t>
            </a:r>
            <a:endParaRPr lang="en-US" sz="1000" dirty="0">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en-US" sz="1000" dirty="0">
              <a:latin typeface="Arial" panose="020B0604020202020204" pitchFamily="34" charset="0"/>
              <a:ea typeface="Calibri" panose="020F0502020204030204" pitchFamily="34" charset="0"/>
              <a:cs typeface="Arial" panose="020B0604020202020204" pitchFamily="34" charset="0"/>
            </a:endParaRPr>
          </a:p>
        </p:txBody>
      </p:sp>
      <p:cxnSp>
        <p:nvCxnSpPr>
          <p:cNvPr id="30" name="Straight Connector 29">
            <a:extLst>
              <a:ext uri="{FF2B5EF4-FFF2-40B4-BE49-F238E27FC236}">
                <a16:creationId xmlns:a16="http://schemas.microsoft.com/office/drawing/2014/main" id="{8B04146A-7038-473D-84B9-455985B05D37}"/>
              </a:ext>
            </a:extLst>
          </p:cNvPr>
          <p:cNvCxnSpPr/>
          <p:nvPr/>
        </p:nvCxnSpPr>
        <p:spPr>
          <a:xfrm>
            <a:off x="618836" y="1826031"/>
            <a:ext cx="3962400" cy="0"/>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31" name="Straight Connector 30">
            <a:extLst>
              <a:ext uri="{FF2B5EF4-FFF2-40B4-BE49-F238E27FC236}">
                <a16:creationId xmlns:a16="http://schemas.microsoft.com/office/drawing/2014/main" id="{BA2AE219-2677-4288-9024-256C927C83E5}"/>
              </a:ext>
            </a:extLst>
          </p:cNvPr>
          <p:cNvCxnSpPr/>
          <p:nvPr/>
        </p:nvCxnSpPr>
        <p:spPr>
          <a:xfrm>
            <a:off x="7449905" y="1826031"/>
            <a:ext cx="3962400" cy="0"/>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sp>
        <p:nvSpPr>
          <p:cNvPr id="32" name="TextBox 31">
            <a:extLst>
              <a:ext uri="{FF2B5EF4-FFF2-40B4-BE49-F238E27FC236}">
                <a16:creationId xmlns:a16="http://schemas.microsoft.com/office/drawing/2014/main" id="{F17C18BB-54DB-4D96-AB7E-D70799848583}"/>
              </a:ext>
            </a:extLst>
          </p:cNvPr>
          <p:cNvSpPr txBox="1"/>
          <p:nvPr/>
        </p:nvSpPr>
        <p:spPr>
          <a:xfrm>
            <a:off x="4479636" y="11084"/>
            <a:ext cx="3177309" cy="307777"/>
          </a:xfrm>
          <a:prstGeom prst="rect">
            <a:avLst/>
          </a:prstGeom>
          <a:noFill/>
          <a:ln>
            <a:noFill/>
          </a:ln>
        </p:spPr>
        <p:txBody>
          <a:bodyPr wrap="square" rtlCol="0">
            <a:spAutoFit/>
          </a:bodyPr>
          <a:lstStyle/>
          <a:p>
            <a:r>
              <a:rPr lang="en-US" sz="1400" b="1" dirty="0">
                <a:latin typeface="Arial" panose="020B0604020202020204" pitchFamily="34" charset="0"/>
                <a:cs typeface="Arial" panose="020B0604020202020204" pitchFamily="34" charset="0"/>
              </a:rPr>
              <a:t>________ Level 1 – (</a:t>
            </a:r>
            <a:r>
              <a:rPr lang="en-US" sz="1400" b="1" i="1" dirty="0">
                <a:latin typeface="Arial" panose="020B0604020202020204" pitchFamily="34" charset="0"/>
                <a:cs typeface="Arial" panose="020B0604020202020204" pitchFamily="34" charset="0"/>
              </a:rPr>
              <a:t>Media Types)</a:t>
            </a:r>
          </a:p>
        </p:txBody>
      </p:sp>
      <p:cxnSp>
        <p:nvCxnSpPr>
          <p:cNvPr id="33" name="Straight Connector 32">
            <a:extLst>
              <a:ext uri="{FF2B5EF4-FFF2-40B4-BE49-F238E27FC236}">
                <a16:creationId xmlns:a16="http://schemas.microsoft.com/office/drawing/2014/main" id="{D118FB92-BC34-4BB0-9A31-46DA72B9EC56}"/>
              </a:ext>
            </a:extLst>
          </p:cNvPr>
          <p:cNvCxnSpPr/>
          <p:nvPr/>
        </p:nvCxnSpPr>
        <p:spPr>
          <a:xfrm>
            <a:off x="374081" y="3585558"/>
            <a:ext cx="3962400" cy="0"/>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34" name="Straight Connector 33">
            <a:extLst>
              <a:ext uri="{FF2B5EF4-FFF2-40B4-BE49-F238E27FC236}">
                <a16:creationId xmlns:a16="http://schemas.microsoft.com/office/drawing/2014/main" id="{B4FFA908-0E3E-4361-B4F1-057044909BFA}"/>
              </a:ext>
            </a:extLst>
          </p:cNvPr>
          <p:cNvCxnSpPr/>
          <p:nvPr/>
        </p:nvCxnSpPr>
        <p:spPr>
          <a:xfrm>
            <a:off x="7907106" y="3585558"/>
            <a:ext cx="3962400" cy="0"/>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sp>
        <p:nvSpPr>
          <p:cNvPr id="35" name="TextBox 34">
            <a:extLst>
              <a:ext uri="{FF2B5EF4-FFF2-40B4-BE49-F238E27FC236}">
                <a16:creationId xmlns:a16="http://schemas.microsoft.com/office/drawing/2014/main" id="{3007EDEE-E17A-4EF5-90E4-B855F845A5C2}"/>
              </a:ext>
            </a:extLst>
          </p:cNvPr>
          <p:cNvSpPr txBox="1"/>
          <p:nvPr/>
        </p:nvSpPr>
        <p:spPr>
          <a:xfrm>
            <a:off x="4800212" y="1669018"/>
            <a:ext cx="2591577" cy="307777"/>
          </a:xfrm>
          <a:prstGeom prst="rect">
            <a:avLst/>
          </a:prstGeom>
          <a:noFill/>
          <a:ln>
            <a:noFill/>
          </a:ln>
        </p:spPr>
        <p:txBody>
          <a:bodyPr wrap="square" rtlCol="0">
            <a:spAutoFit/>
          </a:bodyPr>
          <a:lstStyle/>
          <a:p>
            <a:r>
              <a:rPr lang="en-US" sz="1400" b="1" dirty="0">
                <a:latin typeface="Arial" panose="020B0604020202020204" pitchFamily="34" charset="0"/>
                <a:cs typeface="Arial" panose="020B0604020202020204" pitchFamily="34" charset="0"/>
              </a:rPr>
              <a:t>_______ Level 2 – (</a:t>
            </a:r>
            <a:r>
              <a:rPr lang="en-US" sz="1400" b="1" i="1" dirty="0">
                <a:latin typeface="Arial" panose="020B0604020202020204" pitchFamily="34" charset="0"/>
                <a:cs typeface="Arial" panose="020B0604020202020204" pitchFamily="34" charset="0"/>
              </a:rPr>
              <a:t>Genre)</a:t>
            </a:r>
          </a:p>
        </p:txBody>
      </p:sp>
      <p:sp>
        <p:nvSpPr>
          <p:cNvPr id="36" name="TextBox 35">
            <a:extLst>
              <a:ext uri="{FF2B5EF4-FFF2-40B4-BE49-F238E27FC236}">
                <a16:creationId xmlns:a16="http://schemas.microsoft.com/office/drawing/2014/main" id="{44D0B0C1-FC1C-44C4-9EC4-3F25A483ECCE}"/>
              </a:ext>
            </a:extLst>
          </p:cNvPr>
          <p:cNvSpPr txBox="1"/>
          <p:nvPr/>
        </p:nvSpPr>
        <p:spPr>
          <a:xfrm>
            <a:off x="5051622" y="3398253"/>
            <a:ext cx="2236146" cy="307777"/>
          </a:xfrm>
          <a:prstGeom prst="rect">
            <a:avLst/>
          </a:prstGeom>
          <a:noFill/>
          <a:ln>
            <a:noFill/>
          </a:ln>
        </p:spPr>
        <p:txBody>
          <a:bodyPr wrap="square" rtlCol="0">
            <a:spAutoFit/>
          </a:bodyPr>
          <a:lstStyle/>
          <a:p>
            <a:r>
              <a:rPr lang="en-US" sz="1400" dirty="0">
                <a:latin typeface="Arial" panose="020B0604020202020204" pitchFamily="34" charset="0"/>
                <a:cs typeface="Arial" panose="020B0604020202020204" pitchFamily="34" charset="0"/>
              </a:rPr>
              <a:t>_______ </a:t>
            </a:r>
            <a:r>
              <a:rPr lang="en-US" sz="1400" b="1" dirty="0">
                <a:latin typeface="Arial" panose="020B0604020202020204" pitchFamily="34" charset="0"/>
                <a:cs typeface="Arial" panose="020B0604020202020204" pitchFamily="34" charset="0"/>
              </a:rPr>
              <a:t>Level 3 – (</a:t>
            </a:r>
            <a:r>
              <a:rPr lang="en-US" sz="1400" b="1" i="1" dirty="0">
                <a:latin typeface="Arial" panose="020B0604020202020204" pitchFamily="34" charset="0"/>
                <a:cs typeface="Arial" panose="020B0604020202020204" pitchFamily="34" charset="0"/>
              </a:rPr>
              <a:t>Title)</a:t>
            </a:r>
          </a:p>
        </p:txBody>
      </p:sp>
      <p:cxnSp>
        <p:nvCxnSpPr>
          <p:cNvPr id="37" name="Straight Connector 36">
            <a:extLst>
              <a:ext uri="{FF2B5EF4-FFF2-40B4-BE49-F238E27FC236}">
                <a16:creationId xmlns:a16="http://schemas.microsoft.com/office/drawing/2014/main" id="{A796CF0F-5E1B-4B24-BF84-E55711899A82}"/>
              </a:ext>
            </a:extLst>
          </p:cNvPr>
          <p:cNvCxnSpPr/>
          <p:nvPr/>
        </p:nvCxnSpPr>
        <p:spPr>
          <a:xfrm>
            <a:off x="378705" y="5085545"/>
            <a:ext cx="3962400" cy="0"/>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38" name="Straight Connector 37">
            <a:extLst>
              <a:ext uri="{FF2B5EF4-FFF2-40B4-BE49-F238E27FC236}">
                <a16:creationId xmlns:a16="http://schemas.microsoft.com/office/drawing/2014/main" id="{523F5733-09D4-4FFD-B7BA-853715E78FDC}"/>
              </a:ext>
            </a:extLst>
          </p:cNvPr>
          <p:cNvCxnSpPr/>
          <p:nvPr/>
        </p:nvCxnSpPr>
        <p:spPr>
          <a:xfrm>
            <a:off x="7911730" y="5085545"/>
            <a:ext cx="3962400" cy="0"/>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sp>
        <p:nvSpPr>
          <p:cNvPr id="39" name="TextBox 38">
            <a:extLst>
              <a:ext uri="{FF2B5EF4-FFF2-40B4-BE49-F238E27FC236}">
                <a16:creationId xmlns:a16="http://schemas.microsoft.com/office/drawing/2014/main" id="{F9934765-49B3-41D6-9B9B-94AEBD06D5AB}"/>
              </a:ext>
            </a:extLst>
          </p:cNvPr>
          <p:cNvSpPr txBox="1"/>
          <p:nvPr/>
        </p:nvSpPr>
        <p:spPr>
          <a:xfrm>
            <a:off x="5051622" y="4898240"/>
            <a:ext cx="2605323" cy="307777"/>
          </a:xfrm>
          <a:prstGeom prst="rect">
            <a:avLst/>
          </a:prstGeom>
          <a:noFill/>
          <a:ln>
            <a:noFill/>
          </a:ln>
        </p:spPr>
        <p:txBody>
          <a:bodyPr wrap="square" rtlCol="0">
            <a:spAutoFit/>
          </a:bodyPr>
          <a:lstStyle/>
          <a:p>
            <a:r>
              <a:rPr lang="en-US" sz="1400" b="1" dirty="0">
                <a:latin typeface="Arial" panose="020B0604020202020204" pitchFamily="34" charset="0"/>
                <a:cs typeface="Arial" panose="020B0604020202020204" pitchFamily="34" charset="0"/>
              </a:rPr>
              <a:t>_______ Level 4 – (</a:t>
            </a:r>
            <a:r>
              <a:rPr lang="en-US" sz="1400" b="1" i="1" dirty="0">
                <a:latin typeface="Arial" panose="020B0604020202020204" pitchFamily="34" charset="0"/>
                <a:cs typeface="Arial" panose="020B0604020202020204" pitchFamily="34" charset="0"/>
              </a:rPr>
              <a:t>Sequels)</a:t>
            </a:r>
          </a:p>
        </p:txBody>
      </p:sp>
      <p:sp>
        <p:nvSpPr>
          <p:cNvPr id="40" name="Text Box 2">
            <a:extLst>
              <a:ext uri="{FF2B5EF4-FFF2-40B4-BE49-F238E27FC236}">
                <a16:creationId xmlns:a16="http://schemas.microsoft.com/office/drawing/2014/main" id="{9B581FEF-8BED-4D6C-8CB0-44C2148C03EA}"/>
              </a:ext>
            </a:extLst>
          </p:cNvPr>
          <p:cNvSpPr txBox="1">
            <a:spLocks noChangeArrowheads="1"/>
          </p:cNvSpPr>
          <p:nvPr/>
        </p:nvSpPr>
        <p:spPr bwMode="auto">
          <a:xfrm>
            <a:off x="694001" y="5304594"/>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1000" b="1"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1000" b="1" dirty="0">
                <a:latin typeface="Arial" panose="020B0604020202020204" pitchFamily="34" charset="0"/>
                <a:ea typeface="Calibri" panose="020F0502020204030204" pitchFamily="34" charset="0"/>
                <a:cs typeface="Arial" panose="020B0604020202020204" pitchFamily="34" charset="0"/>
              </a:rPr>
              <a:t>Harry Potter Book 1</a:t>
            </a:r>
            <a:endParaRPr lang="en-US" sz="1000" b="1" dirty="0">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en-US" sz="1000" b="1" dirty="0">
              <a:latin typeface="Arial" panose="020B060402020202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r>
              <a:rPr lang="en-US" sz="1000" b="1" dirty="0">
                <a:effectLst/>
                <a:latin typeface="Arial" panose="020B0604020202020204" pitchFamily="34" charset="0"/>
                <a:ea typeface="Calibri" panose="020F0502020204030204" pitchFamily="34" charset="0"/>
                <a:cs typeface="Times New Roman" panose="02020603050405020304" pitchFamily="18" charset="0"/>
              </a:rPr>
              <a:t> </a:t>
            </a:r>
            <a:endParaRPr lang="en-US" sz="1000" b="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2" name="Text Box 2">
            <a:extLst>
              <a:ext uri="{FF2B5EF4-FFF2-40B4-BE49-F238E27FC236}">
                <a16:creationId xmlns:a16="http://schemas.microsoft.com/office/drawing/2014/main" id="{35CF4867-F513-4401-BE6B-276F685B5CF7}"/>
              </a:ext>
            </a:extLst>
          </p:cNvPr>
          <p:cNvSpPr txBox="1">
            <a:spLocks noChangeArrowheads="1"/>
          </p:cNvSpPr>
          <p:nvPr/>
        </p:nvSpPr>
        <p:spPr bwMode="auto">
          <a:xfrm>
            <a:off x="1673811" y="5304594"/>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1000" b="1"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1000" b="1" dirty="0">
                <a:latin typeface="Arial" panose="020B0604020202020204" pitchFamily="34" charset="0"/>
                <a:ea typeface="Calibri" panose="020F0502020204030204" pitchFamily="34" charset="0"/>
                <a:cs typeface="Arial" panose="020B0604020202020204" pitchFamily="34" charset="0"/>
              </a:rPr>
              <a:t>Harry Potter Book 2</a:t>
            </a:r>
            <a:endParaRPr lang="en-US" sz="1000" b="1" dirty="0">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en-US" sz="1000" b="1" dirty="0">
              <a:latin typeface="Arial" panose="020B0604020202020204" pitchFamily="34" charset="0"/>
              <a:ea typeface="Calibri" panose="020F0502020204030204" pitchFamily="34" charset="0"/>
              <a:cs typeface="Arial" panose="020B0604020202020204" pitchFamily="34" charset="0"/>
            </a:endParaRPr>
          </a:p>
        </p:txBody>
      </p:sp>
      <p:sp>
        <p:nvSpPr>
          <p:cNvPr id="43" name="Text Box 2">
            <a:extLst>
              <a:ext uri="{FF2B5EF4-FFF2-40B4-BE49-F238E27FC236}">
                <a16:creationId xmlns:a16="http://schemas.microsoft.com/office/drawing/2014/main" id="{65CAC329-3207-49CD-AEBC-A92EA6EDBA84}"/>
              </a:ext>
            </a:extLst>
          </p:cNvPr>
          <p:cNvSpPr txBox="1">
            <a:spLocks noChangeArrowheads="1"/>
          </p:cNvSpPr>
          <p:nvPr/>
        </p:nvSpPr>
        <p:spPr bwMode="auto">
          <a:xfrm>
            <a:off x="7160600" y="5301350"/>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1000" b="1"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1000" b="1" dirty="0">
                <a:effectLst/>
                <a:latin typeface="Arial" panose="020B0604020202020204" pitchFamily="34" charset="0"/>
                <a:ea typeface="Calibri" panose="020F0502020204030204" pitchFamily="34" charset="0"/>
                <a:cs typeface="Arial" panose="020B0604020202020204" pitchFamily="34" charset="0"/>
              </a:rPr>
              <a:t>Harry Potter Movie 1</a:t>
            </a:r>
            <a:endParaRPr lang="en-US" sz="1000" b="1"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250526739"/>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4DD0218-9C15-4584-B930-3880D04C13E9}"/>
              </a:ext>
            </a:extLst>
          </p:cNvPr>
          <p:cNvSpPr txBox="1"/>
          <p:nvPr/>
        </p:nvSpPr>
        <p:spPr>
          <a:xfrm>
            <a:off x="254000" y="152400"/>
            <a:ext cx="11663680" cy="738664"/>
          </a:xfrm>
          <a:prstGeom prst="rect">
            <a:avLst/>
          </a:prstGeom>
          <a:noFill/>
        </p:spPr>
        <p:txBody>
          <a:bodyPr wrap="square" rtlCol="0">
            <a:spAutoFit/>
          </a:bodyPr>
          <a:lstStyle/>
          <a:p>
            <a:r>
              <a:rPr lang="en-US" sz="4200" dirty="0">
                <a:latin typeface="Arial" panose="020B0604020202020204" pitchFamily="34" charset="0"/>
                <a:cs typeface="Arial" panose="020B0604020202020204" pitchFamily="34" charset="0"/>
              </a:rPr>
              <a:t>Charts of Accounts Purpose</a:t>
            </a:r>
          </a:p>
        </p:txBody>
      </p:sp>
      <p:sp>
        <p:nvSpPr>
          <p:cNvPr id="6" name="TextBox 5">
            <a:extLst>
              <a:ext uri="{FF2B5EF4-FFF2-40B4-BE49-F238E27FC236}">
                <a16:creationId xmlns:a16="http://schemas.microsoft.com/office/drawing/2014/main" id="{1ADF3F23-29EA-4770-B4F1-31FF3F4A8D0E}"/>
              </a:ext>
            </a:extLst>
          </p:cNvPr>
          <p:cNvSpPr txBox="1"/>
          <p:nvPr/>
        </p:nvSpPr>
        <p:spPr>
          <a:xfrm>
            <a:off x="335280" y="891064"/>
            <a:ext cx="11338560" cy="830997"/>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The State of Idaho uses a Chart of Accounts to define each class of items for which funds are spent or received.</a:t>
            </a:r>
          </a:p>
        </p:txBody>
      </p:sp>
      <p:grpSp>
        <p:nvGrpSpPr>
          <p:cNvPr id="47" name="Group 46">
            <a:extLst>
              <a:ext uri="{FF2B5EF4-FFF2-40B4-BE49-F238E27FC236}">
                <a16:creationId xmlns:a16="http://schemas.microsoft.com/office/drawing/2014/main" id="{F336C963-B8EE-42B0-96BA-93FEED6C70B9}"/>
              </a:ext>
            </a:extLst>
          </p:cNvPr>
          <p:cNvGrpSpPr/>
          <p:nvPr/>
        </p:nvGrpSpPr>
        <p:grpSpPr>
          <a:xfrm>
            <a:off x="579407" y="2176267"/>
            <a:ext cx="3488690" cy="2759955"/>
            <a:chOff x="772447" y="2176267"/>
            <a:chExt cx="3488690" cy="2759955"/>
          </a:xfrm>
        </p:grpSpPr>
        <p:grpSp>
          <p:nvGrpSpPr>
            <p:cNvPr id="39" name="Group 38">
              <a:extLst>
                <a:ext uri="{FF2B5EF4-FFF2-40B4-BE49-F238E27FC236}">
                  <a16:creationId xmlns:a16="http://schemas.microsoft.com/office/drawing/2014/main" id="{1D23DAAA-306A-4EF0-9E87-0031484F3D73}"/>
                </a:ext>
              </a:extLst>
            </p:cNvPr>
            <p:cNvGrpSpPr/>
            <p:nvPr/>
          </p:nvGrpSpPr>
          <p:grpSpPr>
            <a:xfrm>
              <a:off x="1212343" y="2176267"/>
              <a:ext cx="2608898" cy="1425632"/>
              <a:chOff x="1965324" y="2306320"/>
              <a:chExt cx="2608898" cy="1425632"/>
            </a:xfrm>
          </p:grpSpPr>
          <p:sp>
            <p:nvSpPr>
              <p:cNvPr id="7" name="TextBox 6">
                <a:extLst>
                  <a:ext uri="{FF2B5EF4-FFF2-40B4-BE49-F238E27FC236}">
                    <a16:creationId xmlns:a16="http://schemas.microsoft.com/office/drawing/2014/main" id="{6EA4784B-57C3-4132-A726-02C68142EDAD}"/>
                  </a:ext>
                </a:extLst>
              </p:cNvPr>
              <p:cNvSpPr txBox="1"/>
              <p:nvPr/>
            </p:nvSpPr>
            <p:spPr>
              <a:xfrm>
                <a:off x="1965324" y="2306320"/>
                <a:ext cx="2608898" cy="338554"/>
              </a:xfrm>
              <a:prstGeom prst="rect">
                <a:avLst/>
              </a:prstGeom>
              <a:noFill/>
            </p:spPr>
            <p:txBody>
              <a:bodyPr wrap="square" rtlCol="0">
                <a:spAutoFit/>
              </a:bodyPr>
              <a:lstStyle/>
              <a:p>
                <a:r>
                  <a:rPr lang="en-US" sz="1600" b="1" dirty="0">
                    <a:latin typeface="Arial" panose="020B0604020202020204" pitchFamily="34" charset="0"/>
                    <a:cs typeface="Arial" panose="020B0604020202020204" pitchFamily="34" charset="0"/>
                  </a:rPr>
                  <a:t>Creates Building Blocks</a:t>
                </a:r>
              </a:p>
            </p:txBody>
          </p:sp>
          <p:grpSp>
            <p:nvGrpSpPr>
              <p:cNvPr id="30" name="Group 317">
                <a:extLst>
                  <a:ext uri="{FF2B5EF4-FFF2-40B4-BE49-F238E27FC236}">
                    <a16:creationId xmlns:a16="http://schemas.microsoft.com/office/drawing/2014/main" id="{808451F4-94CE-46D9-9034-D787178D04F2}"/>
                  </a:ext>
                </a:extLst>
              </p:cNvPr>
              <p:cNvGrpSpPr>
                <a:grpSpLocks noChangeAspect="1"/>
              </p:cNvGrpSpPr>
              <p:nvPr/>
            </p:nvGrpSpPr>
            <p:grpSpPr bwMode="auto">
              <a:xfrm>
                <a:off x="2730604" y="2747275"/>
                <a:ext cx="984677" cy="984677"/>
                <a:chOff x="2718" y="1165"/>
                <a:chExt cx="340" cy="340"/>
              </a:xfrm>
              <a:solidFill>
                <a:schemeClr val="accent4"/>
              </a:solidFill>
            </p:grpSpPr>
            <p:sp>
              <p:nvSpPr>
                <p:cNvPr id="31" name="Freeform 318">
                  <a:extLst>
                    <a:ext uri="{FF2B5EF4-FFF2-40B4-BE49-F238E27FC236}">
                      <a16:creationId xmlns:a16="http://schemas.microsoft.com/office/drawing/2014/main" id="{58E858E1-5FC9-4AF1-95A9-98FA0DA9D49E}"/>
                    </a:ext>
                  </a:extLst>
                </p:cNvPr>
                <p:cNvSpPr>
                  <a:spLocks noEditPoints="1"/>
                </p:cNvSpPr>
                <p:nvPr/>
              </p:nvSpPr>
              <p:spPr bwMode="auto">
                <a:xfrm>
                  <a:off x="2718" y="1165"/>
                  <a:ext cx="340" cy="340"/>
                </a:xfrm>
                <a:custGeom>
                  <a:avLst/>
                  <a:gdLst>
                    <a:gd name="T0" fmla="*/ 256 w 512"/>
                    <a:gd name="T1" fmla="*/ 21 h 512"/>
                    <a:gd name="T2" fmla="*/ 490 w 512"/>
                    <a:gd name="T3" fmla="*/ 256 h 512"/>
                    <a:gd name="T4" fmla="*/ 256 w 512"/>
                    <a:gd name="T5" fmla="*/ 490 h 512"/>
                    <a:gd name="T6" fmla="*/ 21 w 512"/>
                    <a:gd name="T7" fmla="*/ 256 h 512"/>
                    <a:gd name="T8" fmla="*/ 256 w 512"/>
                    <a:gd name="T9" fmla="*/ 21 h 512"/>
                    <a:gd name="T10" fmla="*/ 256 w 512"/>
                    <a:gd name="T11" fmla="*/ 0 h 512"/>
                    <a:gd name="T12" fmla="*/ 0 w 512"/>
                    <a:gd name="T13" fmla="*/ 256 h 512"/>
                    <a:gd name="T14" fmla="*/ 256 w 512"/>
                    <a:gd name="T15" fmla="*/ 512 h 512"/>
                    <a:gd name="T16" fmla="*/ 512 w 512"/>
                    <a:gd name="T17" fmla="*/ 256 h 512"/>
                    <a:gd name="T18" fmla="*/ 256 w 512"/>
                    <a:gd name="T19" fmla="*/ 0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2" h="512">
                      <a:moveTo>
                        <a:pt x="256" y="21"/>
                      </a:moveTo>
                      <a:cubicBezTo>
                        <a:pt x="385" y="21"/>
                        <a:pt x="490" y="126"/>
                        <a:pt x="490" y="256"/>
                      </a:cubicBezTo>
                      <a:cubicBezTo>
                        <a:pt x="490" y="385"/>
                        <a:pt x="385" y="490"/>
                        <a:pt x="256" y="490"/>
                      </a:cubicBezTo>
                      <a:cubicBezTo>
                        <a:pt x="126" y="490"/>
                        <a:pt x="21" y="385"/>
                        <a:pt x="21" y="256"/>
                      </a:cubicBezTo>
                      <a:cubicBezTo>
                        <a:pt x="21" y="126"/>
                        <a:pt x="126" y="21"/>
                        <a:pt x="256" y="21"/>
                      </a:cubicBezTo>
                      <a:moveTo>
                        <a:pt x="256" y="0"/>
                      </a:moveTo>
                      <a:cubicBezTo>
                        <a:pt x="114" y="0"/>
                        <a:pt x="0" y="114"/>
                        <a:pt x="0" y="256"/>
                      </a:cubicBezTo>
                      <a:cubicBezTo>
                        <a:pt x="0" y="397"/>
                        <a:pt x="114" y="512"/>
                        <a:pt x="256" y="512"/>
                      </a:cubicBezTo>
                      <a:cubicBezTo>
                        <a:pt x="397" y="512"/>
                        <a:pt x="512" y="397"/>
                        <a:pt x="512" y="256"/>
                      </a:cubicBezTo>
                      <a:cubicBezTo>
                        <a:pt x="512" y="114"/>
                        <a:pt x="397" y="0"/>
                        <a:pt x="256" y="0"/>
                      </a:cubicBezTo>
                      <a:close/>
                    </a:path>
                  </a:pathLst>
                </a:custGeom>
                <a:grpFill/>
                <a:ln>
                  <a:solidFill>
                    <a:schemeClr val="accent4"/>
                  </a:solid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32" name="Freeform 319">
                  <a:extLst>
                    <a:ext uri="{FF2B5EF4-FFF2-40B4-BE49-F238E27FC236}">
                      <a16:creationId xmlns:a16="http://schemas.microsoft.com/office/drawing/2014/main" id="{00482867-3363-4EED-9C0D-699102DDE0D1}"/>
                    </a:ext>
                  </a:extLst>
                </p:cNvPr>
                <p:cNvSpPr>
                  <a:spLocks noEditPoints="1"/>
                </p:cNvSpPr>
                <p:nvPr/>
              </p:nvSpPr>
              <p:spPr bwMode="auto">
                <a:xfrm>
                  <a:off x="2823" y="1227"/>
                  <a:ext cx="130" cy="214"/>
                </a:xfrm>
                <a:custGeom>
                  <a:avLst/>
                  <a:gdLst>
                    <a:gd name="T0" fmla="*/ 131 w 196"/>
                    <a:gd name="T1" fmla="*/ 175 h 322"/>
                    <a:gd name="T2" fmla="*/ 116 w 196"/>
                    <a:gd name="T3" fmla="*/ 176 h 322"/>
                    <a:gd name="T4" fmla="*/ 117 w 196"/>
                    <a:gd name="T5" fmla="*/ 191 h 322"/>
                    <a:gd name="T6" fmla="*/ 120 w 196"/>
                    <a:gd name="T7" fmla="*/ 194 h 322"/>
                    <a:gd name="T8" fmla="*/ 75 w 196"/>
                    <a:gd name="T9" fmla="*/ 194 h 322"/>
                    <a:gd name="T10" fmla="*/ 104 w 196"/>
                    <a:gd name="T11" fmla="*/ 170 h 322"/>
                    <a:gd name="T12" fmla="*/ 182 w 196"/>
                    <a:gd name="T13" fmla="*/ 64 h 322"/>
                    <a:gd name="T14" fmla="*/ 167 w 196"/>
                    <a:gd name="T15" fmla="*/ 6 h 322"/>
                    <a:gd name="T16" fmla="*/ 152 w 196"/>
                    <a:gd name="T17" fmla="*/ 4 h 322"/>
                    <a:gd name="T18" fmla="*/ 150 w 196"/>
                    <a:gd name="T19" fmla="*/ 19 h 322"/>
                    <a:gd name="T20" fmla="*/ 153 w 196"/>
                    <a:gd name="T21" fmla="*/ 23 h 322"/>
                    <a:gd name="T22" fmla="*/ 42 w 196"/>
                    <a:gd name="T23" fmla="*/ 23 h 322"/>
                    <a:gd name="T24" fmla="*/ 45 w 196"/>
                    <a:gd name="T25" fmla="*/ 19 h 322"/>
                    <a:gd name="T26" fmla="*/ 44 w 196"/>
                    <a:gd name="T27" fmla="*/ 4 h 322"/>
                    <a:gd name="T28" fmla="*/ 29 w 196"/>
                    <a:gd name="T29" fmla="*/ 6 h 322"/>
                    <a:gd name="T30" fmla="*/ 64 w 196"/>
                    <a:gd name="T31" fmla="*/ 148 h 322"/>
                    <a:gd name="T32" fmla="*/ 71 w 196"/>
                    <a:gd name="T33" fmla="*/ 151 h 322"/>
                    <a:gd name="T34" fmla="*/ 79 w 196"/>
                    <a:gd name="T35" fmla="*/ 147 h 322"/>
                    <a:gd name="T36" fmla="*/ 78 w 196"/>
                    <a:gd name="T37" fmla="*/ 132 h 322"/>
                    <a:gd name="T38" fmla="*/ 75 w 196"/>
                    <a:gd name="T39" fmla="*/ 130 h 322"/>
                    <a:gd name="T40" fmla="*/ 120 w 196"/>
                    <a:gd name="T41" fmla="*/ 130 h 322"/>
                    <a:gd name="T42" fmla="*/ 91 w 196"/>
                    <a:gd name="T43" fmla="*/ 153 h 322"/>
                    <a:gd name="T44" fmla="*/ 13 w 196"/>
                    <a:gd name="T45" fmla="*/ 260 h 322"/>
                    <a:gd name="T46" fmla="*/ 29 w 196"/>
                    <a:gd name="T47" fmla="*/ 318 h 322"/>
                    <a:gd name="T48" fmla="*/ 37 w 196"/>
                    <a:gd name="T49" fmla="*/ 322 h 322"/>
                    <a:gd name="T50" fmla="*/ 44 w 196"/>
                    <a:gd name="T51" fmla="*/ 319 h 322"/>
                    <a:gd name="T52" fmla="*/ 45 w 196"/>
                    <a:gd name="T53" fmla="*/ 304 h 322"/>
                    <a:gd name="T54" fmla="*/ 43 w 196"/>
                    <a:gd name="T55" fmla="*/ 300 h 322"/>
                    <a:gd name="T56" fmla="*/ 153 w 196"/>
                    <a:gd name="T57" fmla="*/ 300 h 322"/>
                    <a:gd name="T58" fmla="*/ 150 w 196"/>
                    <a:gd name="T59" fmla="*/ 304 h 322"/>
                    <a:gd name="T60" fmla="*/ 152 w 196"/>
                    <a:gd name="T61" fmla="*/ 319 h 322"/>
                    <a:gd name="T62" fmla="*/ 158 w 196"/>
                    <a:gd name="T63" fmla="*/ 322 h 322"/>
                    <a:gd name="T64" fmla="*/ 167 w 196"/>
                    <a:gd name="T65" fmla="*/ 318 h 322"/>
                    <a:gd name="T66" fmla="*/ 131 w 196"/>
                    <a:gd name="T67" fmla="*/ 175 h 322"/>
                    <a:gd name="T68" fmla="*/ 43 w 196"/>
                    <a:gd name="T69" fmla="*/ 87 h 322"/>
                    <a:gd name="T70" fmla="*/ 153 w 196"/>
                    <a:gd name="T71" fmla="*/ 87 h 322"/>
                    <a:gd name="T72" fmla="*/ 139 w 196"/>
                    <a:gd name="T73" fmla="*/ 108 h 322"/>
                    <a:gd name="T74" fmla="*/ 56 w 196"/>
                    <a:gd name="T75" fmla="*/ 108 h 322"/>
                    <a:gd name="T76" fmla="*/ 43 w 196"/>
                    <a:gd name="T77" fmla="*/ 87 h 322"/>
                    <a:gd name="T78" fmla="*/ 161 w 196"/>
                    <a:gd name="T79" fmla="*/ 44 h 322"/>
                    <a:gd name="T80" fmla="*/ 161 w 196"/>
                    <a:gd name="T81" fmla="*/ 61 h 322"/>
                    <a:gd name="T82" fmla="*/ 160 w 196"/>
                    <a:gd name="T83" fmla="*/ 66 h 322"/>
                    <a:gd name="T84" fmla="*/ 35 w 196"/>
                    <a:gd name="T85" fmla="*/ 66 h 322"/>
                    <a:gd name="T86" fmla="*/ 34 w 196"/>
                    <a:gd name="T87" fmla="*/ 44 h 322"/>
                    <a:gd name="T88" fmla="*/ 161 w 196"/>
                    <a:gd name="T89" fmla="*/ 44 h 322"/>
                    <a:gd name="T90" fmla="*/ 56 w 196"/>
                    <a:gd name="T91" fmla="*/ 215 h 322"/>
                    <a:gd name="T92" fmla="*/ 139 w 196"/>
                    <a:gd name="T93" fmla="*/ 215 h 322"/>
                    <a:gd name="T94" fmla="*/ 153 w 196"/>
                    <a:gd name="T95" fmla="*/ 236 h 322"/>
                    <a:gd name="T96" fmla="*/ 42 w 196"/>
                    <a:gd name="T97" fmla="*/ 236 h 322"/>
                    <a:gd name="T98" fmla="*/ 56 w 196"/>
                    <a:gd name="T99" fmla="*/ 215 h 322"/>
                    <a:gd name="T100" fmla="*/ 35 w 196"/>
                    <a:gd name="T101" fmla="*/ 279 h 322"/>
                    <a:gd name="T102" fmla="*/ 34 w 196"/>
                    <a:gd name="T103" fmla="*/ 262 h 322"/>
                    <a:gd name="T104" fmla="*/ 35 w 196"/>
                    <a:gd name="T105" fmla="*/ 258 h 322"/>
                    <a:gd name="T106" fmla="*/ 160 w 196"/>
                    <a:gd name="T107" fmla="*/ 258 h 322"/>
                    <a:gd name="T108" fmla="*/ 161 w 196"/>
                    <a:gd name="T109" fmla="*/ 279 h 322"/>
                    <a:gd name="T110" fmla="*/ 35 w 196"/>
                    <a:gd name="T111" fmla="*/ 279 h 3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96" h="322">
                      <a:moveTo>
                        <a:pt x="131" y="175"/>
                      </a:moveTo>
                      <a:cubicBezTo>
                        <a:pt x="127" y="171"/>
                        <a:pt x="120" y="171"/>
                        <a:pt x="116" y="176"/>
                      </a:cubicBezTo>
                      <a:cubicBezTo>
                        <a:pt x="112" y="180"/>
                        <a:pt x="113" y="187"/>
                        <a:pt x="117" y="191"/>
                      </a:cubicBezTo>
                      <a:cubicBezTo>
                        <a:pt x="118" y="192"/>
                        <a:pt x="119" y="193"/>
                        <a:pt x="120" y="194"/>
                      </a:cubicBezTo>
                      <a:cubicBezTo>
                        <a:pt x="75" y="194"/>
                        <a:pt x="75" y="194"/>
                        <a:pt x="75" y="194"/>
                      </a:cubicBezTo>
                      <a:cubicBezTo>
                        <a:pt x="83" y="186"/>
                        <a:pt x="93" y="178"/>
                        <a:pt x="104" y="170"/>
                      </a:cubicBezTo>
                      <a:cubicBezTo>
                        <a:pt x="163" y="128"/>
                        <a:pt x="179" y="89"/>
                        <a:pt x="182" y="64"/>
                      </a:cubicBezTo>
                      <a:cubicBezTo>
                        <a:pt x="185" y="42"/>
                        <a:pt x="180" y="21"/>
                        <a:pt x="167" y="6"/>
                      </a:cubicBezTo>
                      <a:cubicBezTo>
                        <a:pt x="163" y="1"/>
                        <a:pt x="156" y="0"/>
                        <a:pt x="152" y="4"/>
                      </a:cubicBezTo>
                      <a:cubicBezTo>
                        <a:pt x="147" y="8"/>
                        <a:pt x="146" y="15"/>
                        <a:pt x="150" y="19"/>
                      </a:cubicBezTo>
                      <a:cubicBezTo>
                        <a:pt x="151" y="20"/>
                        <a:pt x="152" y="22"/>
                        <a:pt x="153" y="23"/>
                      </a:cubicBezTo>
                      <a:cubicBezTo>
                        <a:pt x="42" y="23"/>
                        <a:pt x="42" y="23"/>
                        <a:pt x="42" y="23"/>
                      </a:cubicBezTo>
                      <a:cubicBezTo>
                        <a:pt x="43" y="22"/>
                        <a:pt x="44" y="20"/>
                        <a:pt x="45" y="19"/>
                      </a:cubicBezTo>
                      <a:cubicBezTo>
                        <a:pt x="49" y="15"/>
                        <a:pt x="48" y="8"/>
                        <a:pt x="44" y="4"/>
                      </a:cubicBezTo>
                      <a:cubicBezTo>
                        <a:pt x="39" y="0"/>
                        <a:pt x="32" y="1"/>
                        <a:pt x="29" y="6"/>
                      </a:cubicBezTo>
                      <a:cubicBezTo>
                        <a:pt x="5" y="35"/>
                        <a:pt x="0" y="89"/>
                        <a:pt x="64" y="148"/>
                      </a:cubicBezTo>
                      <a:cubicBezTo>
                        <a:pt x="66" y="150"/>
                        <a:pt x="68" y="151"/>
                        <a:pt x="71" y="151"/>
                      </a:cubicBezTo>
                      <a:cubicBezTo>
                        <a:pt x="74" y="151"/>
                        <a:pt x="77" y="150"/>
                        <a:pt x="79" y="147"/>
                      </a:cubicBezTo>
                      <a:cubicBezTo>
                        <a:pt x="83" y="143"/>
                        <a:pt x="83" y="136"/>
                        <a:pt x="78" y="132"/>
                      </a:cubicBezTo>
                      <a:cubicBezTo>
                        <a:pt x="77" y="131"/>
                        <a:pt x="76" y="131"/>
                        <a:pt x="75" y="130"/>
                      </a:cubicBezTo>
                      <a:cubicBezTo>
                        <a:pt x="120" y="130"/>
                        <a:pt x="120" y="130"/>
                        <a:pt x="120" y="130"/>
                      </a:cubicBezTo>
                      <a:cubicBezTo>
                        <a:pt x="112" y="137"/>
                        <a:pt x="103" y="145"/>
                        <a:pt x="91" y="153"/>
                      </a:cubicBezTo>
                      <a:cubicBezTo>
                        <a:pt x="33" y="195"/>
                        <a:pt x="16" y="234"/>
                        <a:pt x="13" y="260"/>
                      </a:cubicBezTo>
                      <a:cubicBezTo>
                        <a:pt x="10" y="281"/>
                        <a:pt x="16" y="302"/>
                        <a:pt x="29" y="318"/>
                      </a:cubicBezTo>
                      <a:cubicBezTo>
                        <a:pt x="31" y="320"/>
                        <a:pt x="34" y="322"/>
                        <a:pt x="37" y="322"/>
                      </a:cubicBezTo>
                      <a:cubicBezTo>
                        <a:pt x="39" y="322"/>
                        <a:pt x="42" y="321"/>
                        <a:pt x="44" y="319"/>
                      </a:cubicBezTo>
                      <a:cubicBezTo>
                        <a:pt x="48" y="316"/>
                        <a:pt x="49" y="309"/>
                        <a:pt x="45" y="304"/>
                      </a:cubicBezTo>
                      <a:cubicBezTo>
                        <a:pt x="44" y="303"/>
                        <a:pt x="43" y="302"/>
                        <a:pt x="43" y="300"/>
                      </a:cubicBezTo>
                      <a:cubicBezTo>
                        <a:pt x="153" y="300"/>
                        <a:pt x="153" y="300"/>
                        <a:pt x="153" y="300"/>
                      </a:cubicBezTo>
                      <a:cubicBezTo>
                        <a:pt x="152" y="302"/>
                        <a:pt x="151" y="303"/>
                        <a:pt x="150" y="304"/>
                      </a:cubicBezTo>
                      <a:cubicBezTo>
                        <a:pt x="146" y="309"/>
                        <a:pt x="147" y="316"/>
                        <a:pt x="152" y="319"/>
                      </a:cubicBezTo>
                      <a:cubicBezTo>
                        <a:pt x="154" y="321"/>
                        <a:pt x="156" y="322"/>
                        <a:pt x="158" y="322"/>
                      </a:cubicBezTo>
                      <a:cubicBezTo>
                        <a:pt x="162" y="322"/>
                        <a:pt x="165" y="320"/>
                        <a:pt x="167" y="318"/>
                      </a:cubicBezTo>
                      <a:cubicBezTo>
                        <a:pt x="191" y="289"/>
                        <a:pt x="196" y="234"/>
                        <a:pt x="131" y="175"/>
                      </a:cubicBezTo>
                      <a:close/>
                      <a:moveTo>
                        <a:pt x="43" y="87"/>
                      </a:moveTo>
                      <a:cubicBezTo>
                        <a:pt x="153" y="87"/>
                        <a:pt x="153" y="87"/>
                        <a:pt x="153" y="87"/>
                      </a:cubicBezTo>
                      <a:cubicBezTo>
                        <a:pt x="150" y="94"/>
                        <a:pt x="145" y="101"/>
                        <a:pt x="139" y="108"/>
                      </a:cubicBezTo>
                      <a:cubicBezTo>
                        <a:pt x="56" y="108"/>
                        <a:pt x="56" y="108"/>
                        <a:pt x="56" y="108"/>
                      </a:cubicBezTo>
                      <a:cubicBezTo>
                        <a:pt x="50" y="101"/>
                        <a:pt x="46" y="94"/>
                        <a:pt x="43" y="87"/>
                      </a:cubicBezTo>
                      <a:close/>
                      <a:moveTo>
                        <a:pt x="161" y="44"/>
                      </a:moveTo>
                      <a:cubicBezTo>
                        <a:pt x="162" y="50"/>
                        <a:pt x="162" y="55"/>
                        <a:pt x="161" y="61"/>
                      </a:cubicBezTo>
                      <a:cubicBezTo>
                        <a:pt x="161" y="62"/>
                        <a:pt x="161" y="64"/>
                        <a:pt x="160" y="66"/>
                      </a:cubicBezTo>
                      <a:cubicBezTo>
                        <a:pt x="35" y="66"/>
                        <a:pt x="35" y="66"/>
                        <a:pt x="35" y="66"/>
                      </a:cubicBezTo>
                      <a:cubicBezTo>
                        <a:pt x="34" y="58"/>
                        <a:pt x="33" y="51"/>
                        <a:pt x="34" y="44"/>
                      </a:cubicBezTo>
                      <a:lnTo>
                        <a:pt x="161" y="44"/>
                      </a:lnTo>
                      <a:close/>
                      <a:moveTo>
                        <a:pt x="56" y="215"/>
                      </a:moveTo>
                      <a:cubicBezTo>
                        <a:pt x="139" y="215"/>
                        <a:pt x="139" y="215"/>
                        <a:pt x="139" y="215"/>
                      </a:cubicBezTo>
                      <a:cubicBezTo>
                        <a:pt x="145" y="222"/>
                        <a:pt x="149" y="229"/>
                        <a:pt x="153" y="236"/>
                      </a:cubicBezTo>
                      <a:cubicBezTo>
                        <a:pt x="42" y="236"/>
                        <a:pt x="42" y="236"/>
                        <a:pt x="42" y="236"/>
                      </a:cubicBezTo>
                      <a:cubicBezTo>
                        <a:pt x="46" y="230"/>
                        <a:pt x="50" y="223"/>
                        <a:pt x="56" y="215"/>
                      </a:cubicBezTo>
                      <a:close/>
                      <a:moveTo>
                        <a:pt x="35" y="279"/>
                      </a:moveTo>
                      <a:cubicBezTo>
                        <a:pt x="34" y="274"/>
                        <a:pt x="33" y="268"/>
                        <a:pt x="34" y="262"/>
                      </a:cubicBezTo>
                      <a:cubicBezTo>
                        <a:pt x="34" y="261"/>
                        <a:pt x="35" y="259"/>
                        <a:pt x="35" y="258"/>
                      </a:cubicBezTo>
                      <a:cubicBezTo>
                        <a:pt x="160" y="258"/>
                        <a:pt x="160" y="258"/>
                        <a:pt x="160" y="258"/>
                      </a:cubicBezTo>
                      <a:cubicBezTo>
                        <a:pt x="162" y="265"/>
                        <a:pt x="162" y="272"/>
                        <a:pt x="161" y="279"/>
                      </a:cubicBezTo>
                      <a:lnTo>
                        <a:pt x="35" y="27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grpSp>
        </p:grpSp>
        <p:sp>
          <p:nvSpPr>
            <p:cNvPr id="45" name="Rectangle 44">
              <a:extLst>
                <a:ext uri="{FF2B5EF4-FFF2-40B4-BE49-F238E27FC236}">
                  <a16:creationId xmlns:a16="http://schemas.microsoft.com/office/drawing/2014/main" id="{D9655B9E-8E2B-472A-934F-E6AF8E17DC7C}"/>
                </a:ext>
              </a:extLst>
            </p:cNvPr>
            <p:cNvSpPr/>
            <p:nvPr/>
          </p:nvSpPr>
          <p:spPr>
            <a:xfrm>
              <a:off x="772447" y="3859004"/>
              <a:ext cx="3488690" cy="1077218"/>
            </a:xfrm>
            <a:prstGeom prst="rect">
              <a:avLst/>
            </a:prstGeom>
          </p:spPr>
          <p:txBody>
            <a:bodyPr wrap="square">
              <a:spAutoFit/>
            </a:bodyPr>
            <a:lstStyle/>
            <a:p>
              <a:pPr lvl="0" algn="ctr" defTabSz="1219170">
                <a:spcBef>
                  <a:spcPts val="600"/>
                </a:spcBef>
                <a:defRPr/>
              </a:pPr>
              <a:r>
                <a:rPr lang="en-US" sz="1600" kern="0" dirty="0">
                  <a:latin typeface="Arial" panose="020B0604020202020204" pitchFamily="34" charset="0"/>
                  <a:cs typeface="Arial" panose="020B0604020202020204" pitchFamily="34" charset="0"/>
                </a:rPr>
                <a:t>The COA provides the basic building blocks to support the capture of financial and operational information.</a:t>
              </a:r>
            </a:p>
          </p:txBody>
        </p:sp>
      </p:grpSp>
      <p:grpSp>
        <p:nvGrpSpPr>
          <p:cNvPr id="50" name="Group 49">
            <a:extLst>
              <a:ext uri="{FF2B5EF4-FFF2-40B4-BE49-F238E27FC236}">
                <a16:creationId xmlns:a16="http://schemas.microsoft.com/office/drawing/2014/main" id="{3ADF83DB-3292-49A1-9B23-3147D91C3B32}"/>
              </a:ext>
            </a:extLst>
          </p:cNvPr>
          <p:cNvGrpSpPr/>
          <p:nvPr/>
        </p:nvGrpSpPr>
        <p:grpSpPr>
          <a:xfrm>
            <a:off x="8169878" y="2176267"/>
            <a:ext cx="3432842" cy="2513734"/>
            <a:chOff x="8362918" y="2176267"/>
            <a:chExt cx="3432842" cy="2513734"/>
          </a:xfrm>
        </p:grpSpPr>
        <p:grpSp>
          <p:nvGrpSpPr>
            <p:cNvPr id="40" name="Group 39">
              <a:extLst>
                <a:ext uri="{FF2B5EF4-FFF2-40B4-BE49-F238E27FC236}">
                  <a16:creationId xmlns:a16="http://schemas.microsoft.com/office/drawing/2014/main" id="{8BA32441-B301-4B22-8C9A-C299460F634C}"/>
                </a:ext>
              </a:extLst>
            </p:cNvPr>
            <p:cNvGrpSpPr/>
            <p:nvPr/>
          </p:nvGrpSpPr>
          <p:grpSpPr>
            <a:xfrm>
              <a:off x="9012571" y="2176267"/>
              <a:ext cx="2150955" cy="1428507"/>
              <a:chOff x="8617194" y="2306320"/>
              <a:chExt cx="2150955" cy="1428507"/>
            </a:xfrm>
          </p:grpSpPr>
          <p:sp>
            <p:nvSpPr>
              <p:cNvPr id="26" name="TextBox 25">
                <a:extLst>
                  <a:ext uri="{FF2B5EF4-FFF2-40B4-BE49-F238E27FC236}">
                    <a16:creationId xmlns:a16="http://schemas.microsoft.com/office/drawing/2014/main" id="{E8C7C067-D9C8-4E1E-881B-E104C98B81F7}"/>
                  </a:ext>
                </a:extLst>
              </p:cNvPr>
              <p:cNvSpPr txBox="1"/>
              <p:nvPr/>
            </p:nvSpPr>
            <p:spPr>
              <a:xfrm>
                <a:off x="8617194" y="2306320"/>
                <a:ext cx="2150955" cy="338554"/>
              </a:xfrm>
              <a:prstGeom prst="rect">
                <a:avLst/>
              </a:prstGeom>
              <a:noFill/>
            </p:spPr>
            <p:txBody>
              <a:bodyPr wrap="square" rtlCol="0">
                <a:spAutoFit/>
              </a:bodyPr>
              <a:lstStyle/>
              <a:p>
                <a:r>
                  <a:rPr lang="en-US" sz="1600" b="1" dirty="0">
                    <a:latin typeface="Arial" panose="020B0604020202020204" pitchFamily="34" charset="0"/>
                    <a:cs typeface="Arial" panose="020B0604020202020204" pitchFamily="34" charset="0"/>
                  </a:rPr>
                  <a:t>Enables Reporting</a:t>
                </a:r>
              </a:p>
            </p:txBody>
          </p:sp>
          <p:grpSp>
            <p:nvGrpSpPr>
              <p:cNvPr id="27" name="Group 99">
                <a:extLst>
                  <a:ext uri="{FF2B5EF4-FFF2-40B4-BE49-F238E27FC236}">
                    <a16:creationId xmlns:a16="http://schemas.microsoft.com/office/drawing/2014/main" id="{53C1C42D-F40D-42B1-9BE9-3D92B14B852D}"/>
                  </a:ext>
                </a:extLst>
              </p:cNvPr>
              <p:cNvGrpSpPr>
                <a:grpSpLocks noChangeAspect="1"/>
              </p:cNvGrpSpPr>
              <p:nvPr/>
            </p:nvGrpSpPr>
            <p:grpSpPr bwMode="auto">
              <a:xfrm>
                <a:off x="9190186" y="2747275"/>
                <a:ext cx="987552" cy="987552"/>
                <a:chOff x="5779" y="1137"/>
                <a:chExt cx="340" cy="340"/>
              </a:xfrm>
              <a:solidFill>
                <a:schemeClr val="bg2">
                  <a:lumMod val="50000"/>
                </a:schemeClr>
              </a:solidFill>
            </p:grpSpPr>
            <p:sp>
              <p:nvSpPr>
                <p:cNvPr id="28" name="Freeform 100">
                  <a:extLst>
                    <a:ext uri="{FF2B5EF4-FFF2-40B4-BE49-F238E27FC236}">
                      <a16:creationId xmlns:a16="http://schemas.microsoft.com/office/drawing/2014/main" id="{564BE340-5D67-499B-A53A-E6A205D47DD0}"/>
                    </a:ext>
                  </a:extLst>
                </p:cNvPr>
                <p:cNvSpPr>
                  <a:spLocks noEditPoints="1"/>
                </p:cNvSpPr>
                <p:nvPr/>
              </p:nvSpPr>
              <p:spPr bwMode="auto">
                <a:xfrm>
                  <a:off x="5878" y="1207"/>
                  <a:ext cx="163" cy="199"/>
                </a:xfrm>
                <a:custGeom>
                  <a:avLst/>
                  <a:gdLst>
                    <a:gd name="T0" fmla="*/ 244 w 245"/>
                    <a:gd name="T1" fmla="*/ 60 h 299"/>
                    <a:gd name="T2" fmla="*/ 242 w 245"/>
                    <a:gd name="T3" fmla="*/ 56 h 299"/>
                    <a:gd name="T4" fmla="*/ 190 w 245"/>
                    <a:gd name="T5" fmla="*/ 3 h 299"/>
                    <a:gd name="T6" fmla="*/ 182 w 245"/>
                    <a:gd name="T7" fmla="*/ 0 h 299"/>
                    <a:gd name="T8" fmla="*/ 85 w 245"/>
                    <a:gd name="T9" fmla="*/ 0 h 299"/>
                    <a:gd name="T10" fmla="*/ 75 w 245"/>
                    <a:gd name="T11" fmla="*/ 11 h 299"/>
                    <a:gd name="T12" fmla="*/ 75 w 245"/>
                    <a:gd name="T13" fmla="*/ 64 h 299"/>
                    <a:gd name="T14" fmla="*/ 11 w 245"/>
                    <a:gd name="T15" fmla="*/ 64 h 299"/>
                    <a:gd name="T16" fmla="*/ 0 w 245"/>
                    <a:gd name="T17" fmla="*/ 75 h 299"/>
                    <a:gd name="T18" fmla="*/ 0 w 245"/>
                    <a:gd name="T19" fmla="*/ 288 h 299"/>
                    <a:gd name="T20" fmla="*/ 11 w 245"/>
                    <a:gd name="T21" fmla="*/ 299 h 299"/>
                    <a:gd name="T22" fmla="*/ 160 w 245"/>
                    <a:gd name="T23" fmla="*/ 299 h 299"/>
                    <a:gd name="T24" fmla="*/ 171 w 245"/>
                    <a:gd name="T25" fmla="*/ 288 h 299"/>
                    <a:gd name="T26" fmla="*/ 171 w 245"/>
                    <a:gd name="T27" fmla="*/ 235 h 299"/>
                    <a:gd name="T28" fmla="*/ 235 w 245"/>
                    <a:gd name="T29" fmla="*/ 235 h 299"/>
                    <a:gd name="T30" fmla="*/ 245 w 245"/>
                    <a:gd name="T31" fmla="*/ 224 h 299"/>
                    <a:gd name="T32" fmla="*/ 245 w 245"/>
                    <a:gd name="T33" fmla="*/ 64 h 299"/>
                    <a:gd name="T34" fmla="*/ 244 w 245"/>
                    <a:gd name="T35" fmla="*/ 60 h 299"/>
                    <a:gd name="T36" fmla="*/ 192 w 245"/>
                    <a:gd name="T37" fmla="*/ 36 h 299"/>
                    <a:gd name="T38" fmla="*/ 210 w 245"/>
                    <a:gd name="T39" fmla="*/ 54 h 299"/>
                    <a:gd name="T40" fmla="*/ 192 w 245"/>
                    <a:gd name="T41" fmla="*/ 54 h 299"/>
                    <a:gd name="T42" fmla="*/ 192 w 245"/>
                    <a:gd name="T43" fmla="*/ 36 h 299"/>
                    <a:gd name="T44" fmla="*/ 149 w 245"/>
                    <a:gd name="T45" fmla="*/ 278 h 299"/>
                    <a:gd name="T46" fmla="*/ 21 w 245"/>
                    <a:gd name="T47" fmla="*/ 278 h 299"/>
                    <a:gd name="T48" fmla="*/ 21 w 245"/>
                    <a:gd name="T49" fmla="*/ 86 h 299"/>
                    <a:gd name="T50" fmla="*/ 96 w 245"/>
                    <a:gd name="T51" fmla="*/ 86 h 299"/>
                    <a:gd name="T52" fmla="*/ 96 w 245"/>
                    <a:gd name="T53" fmla="*/ 128 h 299"/>
                    <a:gd name="T54" fmla="*/ 107 w 245"/>
                    <a:gd name="T55" fmla="*/ 139 h 299"/>
                    <a:gd name="T56" fmla="*/ 149 w 245"/>
                    <a:gd name="T57" fmla="*/ 139 h 299"/>
                    <a:gd name="T58" fmla="*/ 149 w 245"/>
                    <a:gd name="T59" fmla="*/ 278 h 299"/>
                    <a:gd name="T60" fmla="*/ 117 w 245"/>
                    <a:gd name="T61" fmla="*/ 118 h 299"/>
                    <a:gd name="T62" fmla="*/ 117 w 245"/>
                    <a:gd name="T63" fmla="*/ 100 h 299"/>
                    <a:gd name="T64" fmla="*/ 135 w 245"/>
                    <a:gd name="T65" fmla="*/ 118 h 299"/>
                    <a:gd name="T66" fmla="*/ 117 w 245"/>
                    <a:gd name="T67" fmla="*/ 118 h 299"/>
                    <a:gd name="T68" fmla="*/ 224 w 245"/>
                    <a:gd name="T69" fmla="*/ 214 h 299"/>
                    <a:gd name="T70" fmla="*/ 171 w 245"/>
                    <a:gd name="T71" fmla="*/ 214 h 299"/>
                    <a:gd name="T72" fmla="*/ 171 w 245"/>
                    <a:gd name="T73" fmla="*/ 128 h 299"/>
                    <a:gd name="T74" fmla="*/ 169 w 245"/>
                    <a:gd name="T75" fmla="*/ 123 h 299"/>
                    <a:gd name="T76" fmla="*/ 167 w 245"/>
                    <a:gd name="T77" fmla="*/ 120 h 299"/>
                    <a:gd name="T78" fmla="*/ 115 w 245"/>
                    <a:gd name="T79" fmla="*/ 67 h 299"/>
                    <a:gd name="T80" fmla="*/ 108 w 245"/>
                    <a:gd name="T81" fmla="*/ 64 h 299"/>
                    <a:gd name="T82" fmla="*/ 96 w 245"/>
                    <a:gd name="T83" fmla="*/ 64 h 299"/>
                    <a:gd name="T84" fmla="*/ 96 w 245"/>
                    <a:gd name="T85" fmla="*/ 22 h 299"/>
                    <a:gd name="T86" fmla="*/ 171 w 245"/>
                    <a:gd name="T87" fmla="*/ 22 h 299"/>
                    <a:gd name="T88" fmla="*/ 171 w 245"/>
                    <a:gd name="T89" fmla="*/ 64 h 299"/>
                    <a:gd name="T90" fmla="*/ 181 w 245"/>
                    <a:gd name="T91" fmla="*/ 75 h 299"/>
                    <a:gd name="T92" fmla="*/ 224 w 245"/>
                    <a:gd name="T93" fmla="*/ 75 h 299"/>
                    <a:gd name="T94" fmla="*/ 224 w 245"/>
                    <a:gd name="T95" fmla="*/ 214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45" h="299">
                      <a:moveTo>
                        <a:pt x="244" y="60"/>
                      </a:moveTo>
                      <a:cubicBezTo>
                        <a:pt x="244" y="58"/>
                        <a:pt x="243" y="57"/>
                        <a:pt x="242" y="56"/>
                      </a:cubicBezTo>
                      <a:cubicBezTo>
                        <a:pt x="190" y="3"/>
                        <a:pt x="190" y="3"/>
                        <a:pt x="190" y="3"/>
                      </a:cubicBezTo>
                      <a:cubicBezTo>
                        <a:pt x="188" y="1"/>
                        <a:pt x="185" y="0"/>
                        <a:pt x="182" y="0"/>
                      </a:cubicBezTo>
                      <a:cubicBezTo>
                        <a:pt x="85" y="0"/>
                        <a:pt x="85" y="0"/>
                        <a:pt x="85" y="0"/>
                      </a:cubicBezTo>
                      <a:cubicBezTo>
                        <a:pt x="79" y="0"/>
                        <a:pt x="75" y="5"/>
                        <a:pt x="75" y="11"/>
                      </a:cubicBezTo>
                      <a:cubicBezTo>
                        <a:pt x="75" y="64"/>
                        <a:pt x="75" y="64"/>
                        <a:pt x="75" y="64"/>
                      </a:cubicBezTo>
                      <a:cubicBezTo>
                        <a:pt x="11" y="64"/>
                        <a:pt x="11" y="64"/>
                        <a:pt x="11" y="64"/>
                      </a:cubicBezTo>
                      <a:cubicBezTo>
                        <a:pt x="5" y="64"/>
                        <a:pt x="0" y="69"/>
                        <a:pt x="0" y="75"/>
                      </a:cubicBezTo>
                      <a:cubicBezTo>
                        <a:pt x="0" y="288"/>
                        <a:pt x="0" y="288"/>
                        <a:pt x="0" y="288"/>
                      </a:cubicBezTo>
                      <a:cubicBezTo>
                        <a:pt x="0" y="294"/>
                        <a:pt x="5" y="299"/>
                        <a:pt x="11" y="299"/>
                      </a:cubicBezTo>
                      <a:cubicBezTo>
                        <a:pt x="160" y="299"/>
                        <a:pt x="160" y="299"/>
                        <a:pt x="160" y="299"/>
                      </a:cubicBezTo>
                      <a:cubicBezTo>
                        <a:pt x="166" y="299"/>
                        <a:pt x="171" y="294"/>
                        <a:pt x="171" y="288"/>
                      </a:cubicBezTo>
                      <a:cubicBezTo>
                        <a:pt x="171" y="235"/>
                        <a:pt x="171" y="235"/>
                        <a:pt x="171" y="235"/>
                      </a:cubicBezTo>
                      <a:cubicBezTo>
                        <a:pt x="235" y="235"/>
                        <a:pt x="235" y="235"/>
                        <a:pt x="235" y="235"/>
                      </a:cubicBezTo>
                      <a:cubicBezTo>
                        <a:pt x="241" y="235"/>
                        <a:pt x="245" y="230"/>
                        <a:pt x="245" y="224"/>
                      </a:cubicBezTo>
                      <a:cubicBezTo>
                        <a:pt x="245" y="64"/>
                        <a:pt x="245" y="64"/>
                        <a:pt x="245" y="64"/>
                      </a:cubicBezTo>
                      <a:cubicBezTo>
                        <a:pt x="245" y="63"/>
                        <a:pt x="245" y="61"/>
                        <a:pt x="244" y="60"/>
                      </a:cubicBezTo>
                      <a:close/>
                      <a:moveTo>
                        <a:pt x="192" y="36"/>
                      </a:moveTo>
                      <a:cubicBezTo>
                        <a:pt x="210" y="54"/>
                        <a:pt x="210" y="54"/>
                        <a:pt x="210" y="54"/>
                      </a:cubicBezTo>
                      <a:cubicBezTo>
                        <a:pt x="192" y="54"/>
                        <a:pt x="192" y="54"/>
                        <a:pt x="192" y="54"/>
                      </a:cubicBezTo>
                      <a:lnTo>
                        <a:pt x="192" y="36"/>
                      </a:lnTo>
                      <a:close/>
                      <a:moveTo>
                        <a:pt x="149" y="278"/>
                      </a:moveTo>
                      <a:cubicBezTo>
                        <a:pt x="21" y="278"/>
                        <a:pt x="21" y="278"/>
                        <a:pt x="21" y="278"/>
                      </a:cubicBezTo>
                      <a:cubicBezTo>
                        <a:pt x="21" y="86"/>
                        <a:pt x="21" y="86"/>
                        <a:pt x="21" y="86"/>
                      </a:cubicBezTo>
                      <a:cubicBezTo>
                        <a:pt x="96" y="86"/>
                        <a:pt x="96" y="86"/>
                        <a:pt x="96" y="86"/>
                      </a:cubicBezTo>
                      <a:cubicBezTo>
                        <a:pt x="96" y="128"/>
                        <a:pt x="96" y="128"/>
                        <a:pt x="96" y="128"/>
                      </a:cubicBezTo>
                      <a:cubicBezTo>
                        <a:pt x="96" y="134"/>
                        <a:pt x="101" y="139"/>
                        <a:pt x="107" y="139"/>
                      </a:cubicBezTo>
                      <a:cubicBezTo>
                        <a:pt x="149" y="139"/>
                        <a:pt x="149" y="139"/>
                        <a:pt x="149" y="139"/>
                      </a:cubicBezTo>
                      <a:lnTo>
                        <a:pt x="149" y="278"/>
                      </a:lnTo>
                      <a:close/>
                      <a:moveTo>
                        <a:pt x="117" y="118"/>
                      </a:moveTo>
                      <a:cubicBezTo>
                        <a:pt x="117" y="100"/>
                        <a:pt x="117" y="100"/>
                        <a:pt x="117" y="100"/>
                      </a:cubicBezTo>
                      <a:cubicBezTo>
                        <a:pt x="135" y="118"/>
                        <a:pt x="135" y="118"/>
                        <a:pt x="135" y="118"/>
                      </a:cubicBezTo>
                      <a:lnTo>
                        <a:pt x="117" y="118"/>
                      </a:lnTo>
                      <a:close/>
                      <a:moveTo>
                        <a:pt x="224" y="214"/>
                      </a:moveTo>
                      <a:cubicBezTo>
                        <a:pt x="171" y="214"/>
                        <a:pt x="171" y="214"/>
                        <a:pt x="171" y="214"/>
                      </a:cubicBezTo>
                      <a:cubicBezTo>
                        <a:pt x="171" y="128"/>
                        <a:pt x="171" y="128"/>
                        <a:pt x="171" y="128"/>
                      </a:cubicBezTo>
                      <a:cubicBezTo>
                        <a:pt x="171" y="126"/>
                        <a:pt x="170" y="125"/>
                        <a:pt x="169" y="123"/>
                      </a:cubicBezTo>
                      <a:cubicBezTo>
                        <a:pt x="169" y="122"/>
                        <a:pt x="168" y="121"/>
                        <a:pt x="167" y="120"/>
                      </a:cubicBezTo>
                      <a:cubicBezTo>
                        <a:pt x="115" y="67"/>
                        <a:pt x="115" y="67"/>
                        <a:pt x="115" y="67"/>
                      </a:cubicBezTo>
                      <a:cubicBezTo>
                        <a:pt x="113" y="65"/>
                        <a:pt x="111" y="64"/>
                        <a:pt x="108" y="64"/>
                      </a:cubicBezTo>
                      <a:cubicBezTo>
                        <a:pt x="96" y="64"/>
                        <a:pt x="96" y="64"/>
                        <a:pt x="96" y="64"/>
                      </a:cubicBezTo>
                      <a:cubicBezTo>
                        <a:pt x="96" y="22"/>
                        <a:pt x="96" y="22"/>
                        <a:pt x="96" y="22"/>
                      </a:cubicBezTo>
                      <a:cubicBezTo>
                        <a:pt x="171" y="22"/>
                        <a:pt x="171" y="22"/>
                        <a:pt x="171" y="22"/>
                      </a:cubicBezTo>
                      <a:cubicBezTo>
                        <a:pt x="171" y="64"/>
                        <a:pt x="171" y="64"/>
                        <a:pt x="171" y="64"/>
                      </a:cubicBezTo>
                      <a:cubicBezTo>
                        <a:pt x="171" y="70"/>
                        <a:pt x="175" y="75"/>
                        <a:pt x="181" y="75"/>
                      </a:cubicBezTo>
                      <a:cubicBezTo>
                        <a:pt x="224" y="75"/>
                        <a:pt x="224" y="75"/>
                        <a:pt x="224" y="75"/>
                      </a:cubicBezTo>
                      <a:lnTo>
                        <a:pt x="224" y="214"/>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29" name="Freeform 101">
                  <a:extLst>
                    <a:ext uri="{FF2B5EF4-FFF2-40B4-BE49-F238E27FC236}">
                      <a16:creationId xmlns:a16="http://schemas.microsoft.com/office/drawing/2014/main" id="{1C1920F5-A60A-45EF-9B85-EB6D4CEC6EAC}"/>
                    </a:ext>
                  </a:extLst>
                </p:cNvPr>
                <p:cNvSpPr>
                  <a:spLocks noEditPoints="1"/>
                </p:cNvSpPr>
                <p:nvPr/>
              </p:nvSpPr>
              <p:spPr bwMode="auto">
                <a:xfrm>
                  <a:off x="5779" y="1137"/>
                  <a:ext cx="340" cy="340"/>
                </a:xfrm>
                <a:custGeom>
                  <a:avLst/>
                  <a:gdLst>
                    <a:gd name="T0" fmla="*/ 256 w 512"/>
                    <a:gd name="T1" fmla="*/ 21 h 512"/>
                    <a:gd name="T2" fmla="*/ 490 w 512"/>
                    <a:gd name="T3" fmla="*/ 256 h 512"/>
                    <a:gd name="T4" fmla="*/ 256 w 512"/>
                    <a:gd name="T5" fmla="*/ 490 h 512"/>
                    <a:gd name="T6" fmla="*/ 21 w 512"/>
                    <a:gd name="T7" fmla="*/ 256 h 512"/>
                    <a:gd name="T8" fmla="*/ 256 w 512"/>
                    <a:gd name="T9" fmla="*/ 21 h 512"/>
                    <a:gd name="T10" fmla="*/ 256 w 512"/>
                    <a:gd name="T11" fmla="*/ 0 h 512"/>
                    <a:gd name="T12" fmla="*/ 0 w 512"/>
                    <a:gd name="T13" fmla="*/ 256 h 512"/>
                    <a:gd name="T14" fmla="*/ 256 w 512"/>
                    <a:gd name="T15" fmla="*/ 512 h 512"/>
                    <a:gd name="T16" fmla="*/ 512 w 512"/>
                    <a:gd name="T17" fmla="*/ 256 h 512"/>
                    <a:gd name="T18" fmla="*/ 256 w 512"/>
                    <a:gd name="T19" fmla="*/ 0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2" h="512">
                      <a:moveTo>
                        <a:pt x="256" y="21"/>
                      </a:moveTo>
                      <a:cubicBezTo>
                        <a:pt x="385" y="21"/>
                        <a:pt x="490" y="126"/>
                        <a:pt x="490" y="256"/>
                      </a:cubicBezTo>
                      <a:cubicBezTo>
                        <a:pt x="490" y="385"/>
                        <a:pt x="385" y="490"/>
                        <a:pt x="256" y="490"/>
                      </a:cubicBezTo>
                      <a:cubicBezTo>
                        <a:pt x="126" y="490"/>
                        <a:pt x="21" y="385"/>
                        <a:pt x="21" y="256"/>
                      </a:cubicBezTo>
                      <a:cubicBezTo>
                        <a:pt x="21" y="126"/>
                        <a:pt x="126" y="21"/>
                        <a:pt x="256" y="21"/>
                      </a:cubicBezTo>
                      <a:moveTo>
                        <a:pt x="256" y="0"/>
                      </a:moveTo>
                      <a:cubicBezTo>
                        <a:pt x="114" y="0"/>
                        <a:pt x="0" y="114"/>
                        <a:pt x="0" y="256"/>
                      </a:cubicBezTo>
                      <a:cubicBezTo>
                        <a:pt x="0" y="397"/>
                        <a:pt x="114" y="512"/>
                        <a:pt x="256" y="512"/>
                      </a:cubicBezTo>
                      <a:cubicBezTo>
                        <a:pt x="397" y="512"/>
                        <a:pt x="512" y="397"/>
                        <a:pt x="512" y="256"/>
                      </a:cubicBezTo>
                      <a:cubicBezTo>
                        <a:pt x="512" y="114"/>
                        <a:pt x="397" y="0"/>
                        <a:pt x="256" y="0"/>
                      </a:cubicBezTo>
                      <a:close/>
                    </a:path>
                  </a:pathLst>
                </a:custGeom>
                <a:solidFill>
                  <a:schemeClr val="bg2">
                    <a:lumMod val="50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grpSp>
        </p:grpSp>
        <p:sp>
          <p:nvSpPr>
            <p:cNvPr id="46" name="Rectangle 45">
              <a:extLst>
                <a:ext uri="{FF2B5EF4-FFF2-40B4-BE49-F238E27FC236}">
                  <a16:creationId xmlns:a16="http://schemas.microsoft.com/office/drawing/2014/main" id="{BB036E4C-990F-4BA4-B43D-8B0D0EDB3FE0}"/>
                </a:ext>
              </a:extLst>
            </p:cNvPr>
            <p:cNvSpPr/>
            <p:nvPr/>
          </p:nvSpPr>
          <p:spPr>
            <a:xfrm>
              <a:off x="8362918" y="3859004"/>
              <a:ext cx="3432842" cy="830997"/>
            </a:xfrm>
            <a:prstGeom prst="rect">
              <a:avLst/>
            </a:prstGeom>
          </p:spPr>
          <p:txBody>
            <a:bodyPr wrap="square">
              <a:spAutoFit/>
            </a:bodyPr>
            <a:lstStyle/>
            <a:p>
              <a:pPr lvl="0" algn="ctr">
                <a:defRPr/>
              </a:pPr>
              <a:r>
                <a:rPr lang="en-US" sz="1600" kern="0" dirty="0">
                  <a:latin typeface="Arial" panose="020B0604020202020204" pitchFamily="34" charset="0"/>
                  <a:ea typeface="Verdana" panose="020B0604030504040204" pitchFamily="34" charset="0"/>
                  <a:cs typeface="Arial" panose="020B0604020202020204" pitchFamily="34" charset="0"/>
                </a:rPr>
                <a:t>Allows users to prepare reports that meet a variety of reporting needs using COA data.</a:t>
              </a:r>
            </a:p>
          </p:txBody>
        </p:sp>
      </p:grpSp>
      <p:grpSp>
        <p:nvGrpSpPr>
          <p:cNvPr id="49" name="Group 48">
            <a:extLst>
              <a:ext uri="{FF2B5EF4-FFF2-40B4-BE49-F238E27FC236}">
                <a16:creationId xmlns:a16="http://schemas.microsoft.com/office/drawing/2014/main" id="{489B53C9-9108-4F6D-A658-F2F64DB6F797}"/>
              </a:ext>
            </a:extLst>
          </p:cNvPr>
          <p:cNvGrpSpPr/>
          <p:nvPr/>
        </p:nvGrpSpPr>
        <p:grpSpPr>
          <a:xfrm>
            <a:off x="4369087" y="2176267"/>
            <a:ext cx="3488690" cy="2513734"/>
            <a:chOff x="4562127" y="2176267"/>
            <a:chExt cx="3488690" cy="2513734"/>
          </a:xfrm>
        </p:grpSpPr>
        <p:grpSp>
          <p:nvGrpSpPr>
            <p:cNvPr id="41" name="Group 40">
              <a:extLst>
                <a:ext uri="{FF2B5EF4-FFF2-40B4-BE49-F238E27FC236}">
                  <a16:creationId xmlns:a16="http://schemas.microsoft.com/office/drawing/2014/main" id="{23B0C063-7A1D-479F-B730-B8D3C247F8FF}"/>
                </a:ext>
              </a:extLst>
            </p:cNvPr>
            <p:cNvGrpSpPr/>
            <p:nvPr/>
          </p:nvGrpSpPr>
          <p:grpSpPr>
            <a:xfrm>
              <a:off x="5127235" y="2176267"/>
              <a:ext cx="2389717" cy="1425632"/>
              <a:chOff x="5345705" y="2306320"/>
              <a:chExt cx="2389717" cy="1425632"/>
            </a:xfrm>
          </p:grpSpPr>
          <p:sp>
            <p:nvSpPr>
              <p:cNvPr id="25" name="TextBox 24">
                <a:extLst>
                  <a:ext uri="{FF2B5EF4-FFF2-40B4-BE49-F238E27FC236}">
                    <a16:creationId xmlns:a16="http://schemas.microsoft.com/office/drawing/2014/main" id="{DE30A8DF-039A-49BE-B0C5-05DEF73ED749}"/>
                  </a:ext>
                </a:extLst>
              </p:cNvPr>
              <p:cNvSpPr txBox="1"/>
              <p:nvPr/>
            </p:nvSpPr>
            <p:spPr>
              <a:xfrm>
                <a:off x="5345705" y="2306320"/>
                <a:ext cx="2389717" cy="338554"/>
              </a:xfrm>
              <a:prstGeom prst="rect">
                <a:avLst/>
              </a:prstGeom>
              <a:noFill/>
            </p:spPr>
            <p:txBody>
              <a:bodyPr wrap="square" rtlCol="0">
                <a:spAutoFit/>
              </a:bodyPr>
              <a:lstStyle/>
              <a:p>
                <a:r>
                  <a:rPr lang="en-US" sz="1600" b="1" dirty="0">
                    <a:latin typeface="Arial" panose="020B0604020202020204" pitchFamily="34" charset="0"/>
                    <a:cs typeface="Arial" panose="020B0604020202020204" pitchFamily="34" charset="0"/>
                  </a:rPr>
                  <a:t>Maintains Consistency</a:t>
                </a:r>
              </a:p>
            </p:txBody>
          </p:sp>
          <p:grpSp>
            <p:nvGrpSpPr>
              <p:cNvPr id="33" name="Group 666">
                <a:extLst>
                  <a:ext uri="{FF2B5EF4-FFF2-40B4-BE49-F238E27FC236}">
                    <a16:creationId xmlns:a16="http://schemas.microsoft.com/office/drawing/2014/main" id="{F3841237-139D-45D2-B6A6-C97E0D139C9F}"/>
                  </a:ext>
                </a:extLst>
              </p:cNvPr>
              <p:cNvGrpSpPr>
                <a:grpSpLocks noChangeAspect="1"/>
              </p:cNvGrpSpPr>
              <p:nvPr/>
            </p:nvGrpSpPr>
            <p:grpSpPr bwMode="auto">
              <a:xfrm>
                <a:off x="6032604" y="2747275"/>
                <a:ext cx="984677" cy="984677"/>
                <a:chOff x="7340" y="2694"/>
                <a:chExt cx="340" cy="340"/>
              </a:xfrm>
              <a:solidFill>
                <a:srgbClr val="002060"/>
              </a:solidFill>
            </p:grpSpPr>
            <p:sp>
              <p:nvSpPr>
                <p:cNvPr id="34" name="Freeform 667">
                  <a:extLst>
                    <a:ext uri="{FF2B5EF4-FFF2-40B4-BE49-F238E27FC236}">
                      <a16:creationId xmlns:a16="http://schemas.microsoft.com/office/drawing/2014/main" id="{9B8F2057-8802-4DA8-B00B-25E986E89650}"/>
                    </a:ext>
                  </a:extLst>
                </p:cNvPr>
                <p:cNvSpPr>
                  <a:spLocks/>
                </p:cNvSpPr>
                <p:nvPr/>
              </p:nvSpPr>
              <p:spPr bwMode="auto">
                <a:xfrm>
                  <a:off x="7418" y="2779"/>
                  <a:ext cx="177" cy="170"/>
                </a:xfrm>
                <a:custGeom>
                  <a:avLst/>
                  <a:gdLst>
                    <a:gd name="T0" fmla="*/ 267 w 267"/>
                    <a:gd name="T1" fmla="*/ 128 h 256"/>
                    <a:gd name="T2" fmla="*/ 139 w 267"/>
                    <a:gd name="T3" fmla="*/ 256 h 256"/>
                    <a:gd name="T4" fmla="*/ 11 w 267"/>
                    <a:gd name="T5" fmla="*/ 128 h 256"/>
                    <a:gd name="T6" fmla="*/ 35 w 267"/>
                    <a:gd name="T7" fmla="*/ 53 h 256"/>
                    <a:gd name="T8" fmla="*/ 11 w 267"/>
                    <a:gd name="T9" fmla="*/ 53 h 256"/>
                    <a:gd name="T10" fmla="*/ 0 w 267"/>
                    <a:gd name="T11" fmla="*/ 42 h 256"/>
                    <a:gd name="T12" fmla="*/ 11 w 267"/>
                    <a:gd name="T13" fmla="*/ 32 h 256"/>
                    <a:gd name="T14" fmla="*/ 64 w 267"/>
                    <a:gd name="T15" fmla="*/ 32 h 256"/>
                    <a:gd name="T16" fmla="*/ 75 w 267"/>
                    <a:gd name="T17" fmla="*/ 42 h 256"/>
                    <a:gd name="T18" fmla="*/ 75 w 267"/>
                    <a:gd name="T19" fmla="*/ 96 h 256"/>
                    <a:gd name="T20" fmla="*/ 64 w 267"/>
                    <a:gd name="T21" fmla="*/ 106 h 256"/>
                    <a:gd name="T22" fmla="*/ 53 w 267"/>
                    <a:gd name="T23" fmla="*/ 96 h 256"/>
                    <a:gd name="T24" fmla="*/ 53 w 267"/>
                    <a:gd name="T25" fmla="*/ 64 h 256"/>
                    <a:gd name="T26" fmla="*/ 32 w 267"/>
                    <a:gd name="T27" fmla="*/ 128 h 256"/>
                    <a:gd name="T28" fmla="*/ 139 w 267"/>
                    <a:gd name="T29" fmla="*/ 234 h 256"/>
                    <a:gd name="T30" fmla="*/ 245 w 267"/>
                    <a:gd name="T31" fmla="*/ 128 h 256"/>
                    <a:gd name="T32" fmla="*/ 139 w 267"/>
                    <a:gd name="T33" fmla="*/ 21 h 256"/>
                    <a:gd name="T34" fmla="*/ 128 w 267"/>
                    <a:gd name="T35" fmla="*/ 10 h 256"/>
                    <a:gd name="T36" fmla="*/ 139 w 267"/>
                    <a:gd name="T37" fmla="*/ 0 h 256"/>
                    <a:gd name="T38" fmla="*/ 267 w 267"/>
                    <a:gd name="T39" fmla="*/ 128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67" h="256">
                      <a:moveTo>
                        <a:pt x="267" y="128"/>
                      </a:moveTo>
                      <a:cubicBezTo>
                        <a:pt x="267" y="198"/>
                        <a:pt x="209" y="256"/>
                        <a:pt x="139" y="256"/>
                      </a:cubicBezTo>
                      <a:cubicBezTo>
                        <a:pt x="68" y="256"/>
                        <a:pt x="11" y="198"/>
                        <a:pt x="11" y="128"/>
                      </a:cubicBezTo>
                      <a:cubicBezTo>
                        <a:pt x="11" y="101"/>
                        <a:pt x="19" y="75"/>
                        <a:pt x="35" y="53"/>
                      </a:cubicBezTo>
                      <a:cubicBezTo>
                        <a:pt x="11" y="53"/>
                        <a:pt x="11" y="53"/>
                        <a:pt x="11" y="53"/>
                      </a:cubicBezTo>
                      <a:cubicBezTo>
                        <a:pt x="5" y="53"/>
                        <a:pt x="0" y="48"/>
                        <a:pt x="0" y="42"/>
                      </a:cubicBezTo>
                      <a:cubicBezTo>
                        <a:pt x="0" y="36"/>
                        <a:pt x="5" y="32"/>
                        <a:pt x="11" y="32"/>
                      </a:cubicBezTo>
                      <a:cubicBezTo>
                        <a:pt x="64" y="32"/>
                        <a:pt x="64" y="32"/>
                        <a:pt x="64" y="32"/>
                      </a:cubicBezTo>
                      <a:cubicBezTo>
                        <a:pt x="70" y="32"/>
                        <a:pt x="75" y="36"/>
                        <a:pt x="75" y="42"/>
                      </a:cubicBezTo>
                      <a:cubicBezTo>
                        <a:pt x="75" y="96"/>
                        <a:pt x="75" y="96"/>
                        <a:pt x="75" y="96"/>
                      </a:cubicBezTo>
                      <a:cubicBezTo>
                        <a:pt x="75" y="102"/>
                        <a:pt x="70" y="106"/>
                        <a:pt x="64" y="106"/>
                      </a:cubicBezTo>
                      <a:cubicBezTo>
                        <a:pt x="58" y="106"/>
                        <a:pt x="53" y="102"/>
                        <a:pt x="53" y="96"/>
                      </a:cubicBezTo>
                      <a:cubicBezTo>
                        <a:pt x="53" y="64"/>
                        <a:pt x="53" y="64"/>
                        <a:pt x="53" y="64"/>
                      </a:cubicBezTo>
                      <a:cubicBezTo>
                        <a:pt x="40" y="82"/>
                        <a:pt x="32" y="104"/>
                        <a:pt x="32" y="128"/>
                      </a:cubicBezTo>
                      <a:cubicBezTo>
                        <a:pt x="32" y="186"/>
                        <a:pt x="80" y="234"/>
                        <a:pt x="139" y="234"/>
                      </a:cubicBezTo>
                      <a:cubicBezTo>
                        <a:pt x="197" y="234"/>
                        <a:pt x="245" y="186"/>
                        <a:pt x="245" y="128"/>
                      </a:cubicBezTo>
                      <a:cubicBezTo>
                        <a:pt x="245" y="69"/>
                        <a:pt x="197" y="21"/>
                        <a:pt x="139" y="21"/>
                      </a:cubicBezTo>
                      <a:cubicBezTo>
                        <a:pt x="133" y="21"/>
                        <a:pt x="128" y="16"/>
                        <a:pt x="128" y="10"/>
                      </a:cubicBezTo>
                      <a:cubicBezTo>
                        <a:pt x="128" y="4"/>
                        <a:pt x="133" y="0"/>
                        <a:pt x="139" y="0"/>
                      </a:cubicBezTo>
                      <a:cubicBezTo>
                        <a:pt x="209" y="0"/>
                        <a:pt x="267" y="57"/>
                        <a:pt x="267" y="128"/>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35" name="Freeform 668">
                  <a:extLst>
                    <a:ext uri="{FF2B5EF4-FFF2-40B4-BE49-F238E27FC236}">
                      <a16:creationId xmlns:a16="http://schemas.microsoft.com/office/drawing/2014/main" id="{55B8F257-713D-4370-A0F3-634AE0FBE231}"/>
                    </a:ext>
                  </a:extLst>
                </p:cNvPr>
                <p:cNvSpPr>
                  <a:spLocks noEditPoints="1"/>
                </p:cNvSpPr>
                <p:nvPr/>
              </p:nvSpPr>
              <p:spPr bwMode="auto">
                <a:xfrm>
                  <a:off x="7340" y="2694"/>
                  <a:ext cx="340" cy="340"/>
                </a:xfrm>
                <a:custGeom>
                  <a:avLst/>
                  <a:gdLst>
                    <a:gd name="T0" fmla="*/ 256 w 512"/>
                    <a:gd name="T1" fmla="*/ 21 h 512"/>
                    <a:gd name="T2" fmla="*/ 490 w 512"/>
                    <a:gd name="T3" fmla="*/ 256 h 512"/>
                    <a:gd name="T4" fmla="*/ 256 w 512"/>
                    <a:gd name="T5" fmla="*/ 490 h 512"/>
                    <a:gd name="T6" fmla="*/ 21 w 512"/>
                    <a:gd name="T7" fmla="*/ 256 h 512"/>
                    <a:gd name="T8" fmla="*/ 256 w 512"/>
                    <a:gd name="T9" fmla="*/ 21 h 512"/>
                    <a:gd name="T10" fmla="*/ 256 w 512"/>
                    <a:gd name="T11" fmla="*/ 0 h 512"/>
                    <a:gd name="T12" fmla="*/ 0 w 512"/>
                    <a:gd name="T13" fmla="*/ 256 h 512"/>
                    <a:gd name="T14" fmla="*/ 256 w 512"/>
                    <a:gd name="T15" fmla="*/ 512 h 512"/>
                    <a:gd name="T16" fmla="*/ 512 w 512"/>
                    <a:gd name="T17" fmla="*/ 256 h 512"/>
                    <a:gd name="T18" fmla="*/ 256 w 512"/>
                    <a:gd name="T19" fmla="*/ 0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2" h="512">
                      <a:moveTo>
                        <a:pt x="256" y="21"/>
                      </a:moveTo>
                      <a:cubicBezTo>
                        <a:pt x="385" y="21"/>
                        <a:pt x="490" y="126"/>
                        <a:pt x="490" y="256"/>
                      </a:cubicBezTo>
                      <a:cubicBezTo>
                        <a:pt x="490" y="385"/>
                        <a:pt x="385" y="490"/>
                        <a:pt x="256" y="490"/>
                      </a:cubicBezTo>
                      <a:cubicBezTo>
                        <a:pt x="126" y="490"/>
                        <a:pt x="21" y="385"/>
                        <a:pt x="21" y="256"/>
                      </a:cubicBezTo>
                      <a:cubicBezTo>
                        <a:pt x="21" y="126"/>
                        <a:pt x="126" y="21"/>
                        <a:pt x="256" y="21"/>
                      </a:cubicBezTo>
                      <a:moveTo>
                        <a:pt x="256" y="0"/>
                      </a:moveTo>
                      <a:cubicBezTo>
                        <a:pt x="114" y="0"/>
                        <a:pt x="0" y="114"/>
                        <a:pt x="0" y="256"/>
                      </a:cubicBezTo>
                      <a:cubicBezTo>
                        <a:pt x="0" y="397"/>
                        <a:pt x="114" y="512"/>
                        <a:pt x="256" y="512"/>
                      </a:cubicBezTo>
                      <a:cubicBezTo>
                        <a:pt x="397" y="512"/>
                        <a:pt x="512" y="397"/>
                        <a:pt x="512" y="256"/>
                      </a:cubicBezTo>
                      <a:cubicBezTo>
                        <a:pt x="512" y="114"/>
                        <a:pt x="397" y="0"/>
                        <a:pt x="256" y="0"/>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grpSp>
        </p:grpSp>
        <p:sp>
          <p:nvSpPr>
            <p:cNvPr id="48" name="Rectangle 47">
              <a:extLst>
                <a:ext uri="{FF2B5EF4-FFF2-40B4-BE49-F238E27FC236}">
                  <a16:creationId xmlns:a16="http://schemas.microsoft.com/office/drawing/2014/main" id="{EEBBF5C6-556C-4F81-9AE5-B94F1562B9F2}"/>
                </a:ext>
              </a:extLst>
            </p:cNvPr>
            <p:cNvSpPr/>
            <p:nvPr/>
          </p:nvSpPr>
          <p:spPr>
            <a:xfrm>
              <a:off x="4562127" y="3859004"/>
              <a:ext cx="3488690" cy="830997"/>
            </a:xfrm>
            <a:prstGeom prst="rect">
              <a:avLst/>
            </a:prstGeom>
          </p:spPr>
          <p:txBody>
            <a:bodyPr wrap="square">
              <a:spAutoFit/>
            </a:bodyPr>
            <a:lstStyle/>
            <a:p>
              <a:pPr lvl="0" algn="ctr" defTabSz="1219170">
                <a:spcBef>
                  <a:spcPts val="600"/>
                </a:spcBef>
                <a:defRPr/>
              </a:pPr>
              <a:r>
                <a:rPr lang="en-US" sz="1600" kern="0" dirty="0">
                  <a:latin typeface="Arial" panose="020B0604020202020204" pitchFamily="34" charset="0"/>
                  <a:cs typeface="Arial" panose="020B0604020202020204" pitchFamily="34" charset="0"/>
                </a:rPr>
                <a:t>The approved dimensions of the COA will be used in a consistent manner by all State agencies.</a:t>
              </a:r>
            </a:p>
          </p:txBody>
        </p:sp>
      </p:grpSp>
      <p:sp>
        <p:nvSpPr>
          <p:cNvPr id="52" name="TextBox 51">
            <a:extLst>
              <a:ext uri="{FF2B5EF4-FFF2-40B4-BE49-F238E27FC236}">
                <a16:creationId xmlns:a16="http://schemas.microsoft.com/office/drawing/2014/main" id="{1CEE5717-6E75-4134-9EC4-65E2B52592A4}"/>
              </a:ext>
            </a:extLst>
          </p:cNvPr>
          <p:cNvSpPr txBox="1"/>
          <p:nvPr/>
        </p:nvSpPr>
        <p:spPr>
          <a:xfrm>
            <a:off x="335280" y="5422424"/>
            <a:ext cx="11511280" cy="830997"/>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Luma’s well-designed COA will increase business value, reduce costs, increase efficiency, and improve customer service.</a:t>
            </a:r>
          </a:p>
        </p:txBody>
      </p:sp>
      <p:sp>
        <p:nvSpPr>
          <p:cNvPr id="2" name="Slide Number Placeholder 1">
            <a:extLst>
              <a:ext uri="{FF2B5EF4-FFF2-40B4-BE49-F238E27FC236}">
                <a16:creationId xmlns:a16="http://schemas.microsoft.com/office/drawing/2014/main" id="{AD022635-65FD-435E-B316-CF583F9A46B8}"/>
              </a:ext>
            </a:extLst>
          </p:cNvPr>
          <p:cNvSpPr>
            <a:spLocks noGrp="1"/>
          </p:cNvSpPr>
          <p:nvPr>
            <p:ph type="sldNum" sz="quarter" idx="16"/>
          </p:nvPr>
        </p:nvSpPr>
        <p:spPr>
          <a:xfrm>
            <a:off x="8610600" y="6457950"/>
            <a:ext cx="2743200" cy="365125"/>
          </a:xfrm>
        </p:spPr>
        <p:txBody>
          <a:bodyPr/>
          <a:lstStyle/>
          <a:p>
            <a:fld id="{DE393ED9-3FAE-4C9F-B5CF-D8F31E5991EB}" type="slidenum">
              <a:rPr lang="en-US" smtClean="0"/>
              <a:pPr/>
              <a:t>4</a:t>
            </a:fld>
            <a:endParaRPr lang="en-US" dirty="0"/>
          </a:p>
        </p:txBody>
      </p:sp>
    </p:spTree>
    <p:extLst>
      <p:ext uri="{BB962C8B-B14F-4D97-AF65-F5344CB8AC3E}">
        <p14:creationId xmlns:p14="http://schemas.microsoft.com/office/powerpoint/2010/main" val="2169951923"/>
      </p:ext>
    </p:extLst>
  </p:cSld>
  <p:clrMapOvr>
    <a:masterClrMapping/>
  </p:clrMapOvr>
  <p:transition>
    <p:fad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D022635-65FD-435E-B316-CF583F9A46B8}"/>
              </a:ext>
            </a:extLst>
          </p:cNvPr>
          <p:cNvSpPr>
            <a:spLocks noGrp="1"/>
          </p:cNvSpPr>
          <p:nvPr>
            <p:ph type="sldNum" sz="quarter" idx="16"/>
          </p:nvPr>
        </p:nvSpPr>
        <p:spPr>
          <a:xfrm>
            <a:off x="8610600" y="6457950"/>
            <a:ext cx="2743200" cy="365125"/>
          </a:xfrm>
        </p:spPr>
        <p:txBody>
          <a:bodyPr/>
          <a:lstStyle/>
          <a:p>
            <a:fld id="{DE393ED9-3FAE-4C9F-B5CF-D8F31E5991EB}" type="slidenum">
              <a:rPr lang="en-US" smtClean="0"/>
              <a:pPr/>
              <a:t>40</a:t>
            </a:fld>
            <a:endParaRPr lang="en-US" dirty="0"/>
          </a:p>
        </p:txBody>
      </p:sp>
      <p:sp>
        <p:nvSpPr>
          <p:cNvPr id="7" name="Text Box 2">
            <a:extLst>
              <a:ext uri="{FF2B5EF4-FFF2-40B4-BE49-F238E27FC236}">
                <a16:creationId xmlns:a16="http://schemas.microsoft.com/office/drawing/2014/main" id="{FC894017-FB07-409F-B209-9C9A23B6B00F}"/>
              </a:ext>
            </a:extLst>
          </p:cNvPr>
          <p:cNvSpPr txBox="1">
            <a:spLocks noChangeArrowheads="1"/>
          </p:cNvSpPr>
          <p:nvPr/>
        </p:nvSpPr>
        <p:spPr bwMode="auto">
          <a:xfrm>
            <a:off x="1003362" y="496652"/>
            <a:ext cx="1936899" cy="914400"/>
          </a:xfrm>
          <a:prstGeom prst="rect">
            <a:avLst/>
          </a:prstGeom>
          <a:solidFill>
            <a:schemeClr val="accent4">
              <a:lumMod val="20000"/>
              <a:lumOff val="80000"/>
            </a:schemeClr>
          </a:solidFill>
          <a:ln w="28575">
            <a:solidFill>
              <a:schemeClr val="tx1"/>
            </a:solidFill>
            <a:miter lim="800000"/>
            <a:headEnd/>
            <a:tailEnd/>
          </a:ln>
        </p:spPr>
        <p:txBody>
          <a:bodyPr rot="0" vert="horz" wrap="square" lIns="91440" tIns="45720" rIns="91440" bIns="45720" anchor="t" anchorCtr="0">
            <a:noAutofit/>
          </a:bodyPr>
          <a:lstStyle/>
          <a:p>
            <a:pPr marL="0" marR="0" algn="ctr">
              <a:lnSpc>
                <a:spcPct val="107000"/>
              </a:lnSpc>
              <a:spcBef>
                <a:spcPts val="0"/>
              </a:spcBef>
              <a:spcAft>
                <a:spcPts val="800"/>
              </a:spcAft>
            </a:pPr>
            <a:r>
              <a:rPr lang="en-US" sz="2000" dirty="0">
                <a:effectLst/>
                <a:latin typeface="Arial" panose="020B0604020202020204" pitchFamily="34" charset="0"/>
                <a:ea typeface="Calibri" panose="020F0502020204030204" pitchFamily="34" charset="0"/>
                <a:cs typeface="Times New Roman" panose="02020603050405020304" pitchFamily="18" charset="0"/>
              </a:rPr>
              <a:t> BOOKS</a:t>
            </a:r>
          </a:p>
          <a:p>
            <a:pPr marL="0" marR="0" algn="ctr">
              <a:lnSpc>
                <a:spcPct val="107000"/>
              </a:lnSpc>
              <a:spcBef>
                <a:spcPts val="0"/>
              </a:spcBef>
              <a:spcAft>
                <a:spcPts val="800"/>
              </a:spcAft>
            </a:pPr>
            <a:r>
              <a:rPr lang="en-US" sz="2000" dirty="0">
                <a:latin typeface="Arial" panose="020B0604020202020204" pitchFamily="34" charset="0"/>
                <a:ea typeface="Calibri" panose="020F0502020204030204" pitchFamily="34" charset="0"/>
                <a:cs typeface="Times New Roman" panose="02020603050405020304" pitchFamily="18" charset="0"/>
              </a:rPr>
              <a:t>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 Box 2">
            <a:extLst>
              <a:ext uri="{FF2B5EF4-FFF2-40B4-BE49-F238E27FC236}">
                <a16:creationId xmlns:a16="http://schemas.microsoft.com/office/drawing/2014/main" id="{8367F0D1-D1E1-42D0-9B11-65A53F65FCBC}"/>
              </a:ext>
            </a:extLst>
          </p:cNvPr>
          <p:cNvSpPr txBox="1">
            <a:spLocks noChangeArrowheads="1"/>
          </p:cNvSpPr>
          <p:nvPr/>
        </p:nvSpPr>
        <p:spPr bwMode="auto">
          <a:xfrm>
            <a:off x="5127550" y="496652"/>
            <a:ext cx="1936899" cy="914400"/>
          </a:xfrm>
          <a:prstGeom prst="rect">
            <a:avLst/>
          </a:prstGeom>
          <a:solidFill>
            <a:schemeClr val="accent5">
              <a:lumMod val="20000"/>
              <a:lumOff val="80000"/>
            </a:schemeClr>
          </a:solidFill>
          <a:ln w="28575">
            <a:solidFill>
              <a:schemeClr val="tx1"/>
            </a:solidFill>
            <a:miter lim="800000"/>
            <a:headEnd/>
            <a:tailEnd/>
          </a:ln>
        </p:spPr>
        <p:txBody>
          <a:bodyPr rot="0" vert="horz" wrap="square" lIns="91440" tIns="45720" rIns="91440" bIns="45720" anchor="t" anchorCtr="0">
            <a:noAutofit/>
          </a:bodyPr>
          <a:lstStyle/>
          <a:p>
            <a:pPr marL="0" marR="0" algn="ctr">
              <a:lnSpc>
                <a:spcPct val="107000"/>
              </a:lnSpc>
              <a:spcBef>
                <a:spcPts val="0"/>
              </a:spcBef>
              <a:spcAft>
                <a:spcPts val="800"/>
              </a:spcAft>
            </a:pPr>
            <a:r>
              <a:rPr lang="en-US" sz="2000" dirty="0">
                <a:effectLst/>
                <a:latin typeface="Arial" panose="020B0604020202020204" pitchFamily="34" charset="0"/>
                <a:ea typeface="Calibri" panose="020F0502020204030204" pitchFamily="34" charset="0"/>
                <a:cs typeface="Times New Roman" panose="02020603050405020304" pitchFamily="18" charset="0"/>
              </a:rPr>
              <a:t>MOVIES</a:t>
            </a:r>
          </a:p>
          <a:p>
            <a:pPr marL="0" marR="0" algn="ctr">
              <a:lnSpc>
                <a:spcPct val="107000"/>
              </a:lnSpc>
              <a:spcBef>
                <a:spcPts val="0"/>
              </a:spcBef>
              <a:spcAft>
                <a:spcPts val="800"/>
              </a:spcAft>
            </a:pPr>
            <a:r>
              <a:rPr lang="en-US" sz="2000" dirty="0">
                <a:latin typeface="Arial" panose="020B0604020202020204" pitchFamily="34" charset="0"/>
                <a:ea typeface="Calibri" panose="020F0502020204030204" pitchFamily="34" charset="0"/>
                <a:cs typeface="Times New Roman" panose="02020603050405020304" pitchFamily="18" charset="0"/>
              </a:rPr>
              <a:t>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 Box 2">
            <a:extLst>
              <a:ext uri="{FF2B5EF4-FFF2-40B4-BE49-F238E27FC236}">
                <a16:creationId xmlns:a16="http://schemas.microsoft.com/office/drawing/2014/main" id="{AC232055-2F94-482A-A9C5-CF2481FD3FB9}"/>
              </a:ext>
            </a:extLst>
          </p:cNvPr>
          <p:cNvSpPr txBox="1">
            <a:spLocks noChangeArrowheads="1"/>
          </p:cNvSpPr>
          <p:nvPr/>
        </p:nvSpPr>
        <p:spPr bwMode="auto">
          <a:xfrm>
            <a:off x="9251740" y="496652"/>
            <a:ext cx="1936899" cy="914400"/>
          </a:xfrm>
          <a:prstGeom prst="rect">
            <a:avLst/>
          </a:prstGeom>
          <a:solidFill>
            <a:schemeClr val="accent3">
              <a:lumMod val="20000"/>
              <a:lumOff val="80000"/>
            </a:schemeClr>
          </a:solidFill>
          <a:ln w="28575">
            <a:solidFill>
              <a:schemeClr val="tx1"/>
            </a:solidFill>
            <a:miter lim="800000"/>
            <a:headEnd/>
            <a:tailEnd/>
          </a:ln>
        </p:spPr>
        <p:txBody>
          <a:bodyPr rot="0" vert="horz" wrap="square" lIns="91440" tIns="45720" rIns="91440" bIns="45720" anchor="t" anchorCtr="0">
            <a:noAutofit/>
          </a:bodyPr>
          <a:lstStyle/>
          <a:p>
            <a:pPr marL="0" marR="0" algn="ctr">
              <a:lnSpc>
                <a:spcPct val="107000"/>
              </a:lnSpc>
              <a:spcBef>
                <a:spcPts val="0"/>
              </a:spcBef>
              <a:spcAft>
                <a:spcPts val="800"/>
              </a:spcAft>
            </a:pPr>
            <a:r>
              <a:rPr lang="en-US" sz="2000" dirty="0">
                <a:effectLst/>
                <a:latin typeface="Arial" panose="020B0604020202020204" pitchFamily="34" charset="0"/>
                <a:ea typeface="Calibri" panose="020F0502020204030204" pitchFamily="34" charset="0"/>
                <a:cs typeface="Times New Roman" panose="02020603050405020304" pitchFamily="18" charset="0"/>
              </a:rPr>
              <a:t>TV SHOWS</a:t>
            </a:r>
          </a:p>
          <a:p>
            <a:pPr marL="0" marR="0" algn="ctr">
              <a:lnSpc>
                <a:spcPct val="107000"/>
              </a:lnSpc>
              <a:spcBef>
                <a:spcPts val="0"/>
              </a:spcBef>
              <a:spcAft>
                <a:spcPts val="800"/>
              </a:spcAft>
            </a:pPr>
            <a:r>
              <a:rPr lang="en-US" sz="2000" dirty="0">
                <a:latin typeface="Arial" panose="020B0604020202020204" pitchFamily="34" charset="0"/>
                <a:ea typeface="Calibri" panose="020F0502020204030204" pitchFamily="34" charset="0"/>
                <a:cs typeface="Times New Roman" panose="02020603050405020304" pitchFamily="18" charset="0"/>
              </a:rPr>
              <a:t>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Text Box 2">
            <a:extLst>
              <a:ext uri="{FF2B5EF4-FFF2-40B4-BE49-F238E27FC236}">
                <a16:creationId xmlns:a16="http://schemas.microsoft.com/office/drawing/2014/main" id="{78D8ED58-CEBB-4F97-B2F0-E3A68ED7CA82}"/>
              </a:ext>
            </a:extLst>
          </p:cNvPr>
          <p:cNvSpPr txBox="1">
            <a:spLocks noChangeArrowheads="1"/>
          </p:cNvSpPr>
          <p:nvPr/>
        </p:nvSpPr>
        <p:spPr bwMode="auto">
          <a:xfrm>
            <a:off x="2398330" y="2040677"/>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8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NonFict</a:t>
            </a:r>
          </a:p>
          <a:p>
            <a:pPr algn="ctr">
              <a:lnSpc>
                <a:spcPct val="107000"/>
              </a:lnSpc>
              <a:spcAft>
                <a:spcPts val="800"/>
              </a:spcAft>
            </a:pPr>
            <a:r>
              <a:rPr lang="en-US" sz="1400" dirty="0">
                <a:latin typeface="Arial" panose="020B0604020202020204" pitchFamily="34" charset="0"/>
                <a:ea typeface="Calibri" panose="020F0502020204030204" pitchFamily="34" charset="0"/>
                <a:cs typeface="Arial" panose="020B0604020202020204" pitchFamily="34" charset="0"/>
              </a:rPr>
              <a:t>11</a:t>
            </a:r>
            <a:endParaRPr lang="en-US" sz="800" dirty="0">
              <a:latin typeface="Arial" panose="020B060402020202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r>
              <a:rPr lang="en-US" sz="800" dirty="0">
                <a:effectLst/>
                <a:latin typeface="Arial" panose="020B0604020202020204" pitchFamily="34" charset="0"/>
                <a:ea typeface="Calibri" panose="020F0502020204030204" pitchFamily="34" charset="0"/>
                <a:cs typeface="Times New Roman" panose="02020603050405020304" pitchFamily="18" charset="0"/>
              </a:rPr>
              <a:t> </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Text Box 2">
            <a:extLst>
              <a:ext uri="{FF2B5EF4-FFF2-40B4-BE49-F238E27FC236}">
                <a16:creationId xmlns:a16="http://schemas.microsoft.com/office/drawing/2014/main" id="{3C3A8AB1-C95F-4A99-AD48-8236399567F2}"/>
              </a:ext>
            </a:extLst>
          </p:cNvPr>
          <p:cNvSpPr txBox="1">
            <a:spLocks noChangeArrowheads="1"/>
          </p:cNvSpPr>
          <p:nvPr/>
        </p:nvSpPr>
        <p:spPr bwMode="auto">
          <a:xfrm>
            <a:off x="718896" y="2040677"/>
            <a:ext cx="914400" cy="914400"/>
          </a:xfrm>
          <a:prstGeom prst="rect">
            <a:avLst/>
          </a:prstGeom>
          <a:solidFill>
            <a:schemeClr val="accent4">
              <a:lumMod val="20000"/>
              <a:lumOff val="80000"/>
            </a:schemeClr>
          </a:solidFill>
          <a:ln w="28575">
            <a:solidFill>
              <a:schemeClr val="tx1"/>
            </a:solidFill>
            <a:miter lim="800000"/>
            <a:headEnd/>
            <a:tailEnd/>
          </a:ln>
        </p:spPr>
        <p:txBody>
          <a:bodyPr rot="0" vert="horz" wrap="square" lIns="91440" tIns="45720" rIns="91440" bIns="45720" anchor="t" anchorCtr="0">
            <a:noAutofit/>
          </a:bodyPr>
          <a:lstStyle/>
          <a:p>
            <a:pPr marL="0" marR="0" algn="ctr">
              <a:lnSpc>
                <a:spcPct val="107000"/>
              </a:lnSpc>
              <a:spcBef>
                <a:spcPts val="0"/>
              </a:spcBef>
              <a:spcAft>
                <a:spcPts val="800"/>
              </a:spcAft>
            </a:pPr>
            <a:endParaRPr lang="en-US" sz="800" dirty="0">
              <a:latin typeface="Arial" panose="020B060402020202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Fiction</a:t>
            </a:r>
          </a:p>
          <a:p>
            <a:pPr marL="0" marR="0" algn="ctr">
              <a:lnSpc>
                <a:spcPct val="107000"/>
              </a:lnSpc>
              <a:spcBef>
                <a:spcPts val="0"/>
              </a:spcBef>
              <a:spcAft>
                <a:spcPts val="800"/>
              </a:spcAft>
            </a:pPr>
            <a:r>
              <a:rPr lang="en-US" sz="1400" dirty="0">
                <a:latin typeface="Arial" panose="020B0604020202020204" pitchFamily="34" charset="0"/>
                <a:ea typeface="Calibri" panose="020F0502020204030204" pitchFamily="34" charset="0"/>
                <a:cs typeface="Arial" panose="020B0604020202020204" pitchFamily="34" charset="0"/>
              </a:rPr>
              <a:t>10</a:t>
            </a:r>
            <a:endParaRPr lang="en-US" sz="800" dirty="0">
              <a:latin typeface="Arial" panose="020B0604020202020204" pitchFamily="34" charset="0"/>
              <a:ea typeface="Calibri" panose="020F0502020204030204" pitchFamily="34" charset="0"/>
              <a:cs typeface="Arial" panose="020B0604020202020204" pitchFamily="34" charset="0"/>
            </a:endParaRPr>
          </a:p>
        </p:txBody>
      </p:sp>
      <p:sp>
        <p:nvSpPr>
          <p:cNvPr id="13" name="Text Box 2">
            <a:extLst>
              <a:ext uri="{FF2B5EF4-FFF2-40B4-BE49-F238E27FC236}">
                <a16:creationId xmlns:a16="http://schemas.microsoft.com/office/drawing/2014/main" id="{22DEE525-961B-4F56-B187-9F7924C595CC}"/>
              </a:ext>
            </a:extLst>
          </p:cNvPr>
          <p:cNvSpPr txBox="1">
            <a:spLocks noChangeArrowheads="1"/>
          </p:cNvSpPr>
          <p:nvPr/>
        </p:nvSpPr>
        <p:spPr bwMode="auto">
          <a:xfrm>
            <a:off x="6535505" y="2040677"/>
            <a:ext cx="914400" cy="914400"/>
          </a:xfrm>
          <a:prstGeom prst="rect">
            <a:avLst/>
          </a:prstGeom>
          <a:solidFill>
            <a:schemeClr val="accent5">
              <a:lumMod val="20000"/>
              <a:lumOff val="80000"/>
            </a:schemeClr>
          </a:solid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8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Fantasy</a:t>
            </a:r>
          </a:p>
          <a:p>
            <a:pPr algn="ctr">
              <a:lnSpc>
                <a:spcPct val="107000"/>
              </a:lnSpc>
              <a:spcAft>
                <a:spcPts val="800"/>
              </a:spcAft>
            </a:pPr>
            <a:r>
              <a:rPr lang="en-US" sz="1400" dirty="0">
                <a:latin typeface="Arial" panose="020B0604020202020204" pitchFamily="34" charset="0"/>
                <a:ea typeface="Calibri" panose="020F0502020204030204" pitchFamily="34" charset="0"/>
                <a:cs typeface="Arial" panose="020B0604020202020204" pitchFamily="34" charset="0"/>
              </a:rPr>
              <a:t>21</a:t>
            </a:r>
            <a:endParaRPr lang="en-US" sz="800" dirty="0">
              <a:latin typeface="Arial" panose="020B060402020202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r>
              <a:rPr lang="en-US" sz="800" dirty="0">
                <a:effectLst/>
                <a:latin typeface="Arial" panose="020B0604020202020204" pitchFamily="34" charset="0"/>
                <a:ea typeface="Calibri" panose="020F0502020204030204" pitchFamily="34" charset="0"/>
                <a:cs typeface="Times New Roman" panose="02020603050405020304" pitchFamily="18" charset="0"/>
              </a:rPr>
              <a:t> </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Text Box 2">
            <a:extLst>
              <a:ext uri="{FF2B5EF4-FFF2-40B4-BE49-F238E27FC236}">
                <a16:creationId xmlns:a16="http://schemas.microsoft.com/office/drawing/2014/main" id="{61D17936-F478-4F58-9528-475D83FC3D04}"/>
              </a:ext>
            </a:extLst>
          </p:cNvPr>
          <p:cNvSpPr txBox="1">
            <a:spLocks noChangeArrowheads="1"/>
          </p:cNvSpPr>
          <p:nvPr/>
        </p:nvSpPr>
        <p:spPr bwMode="auto">
          <a:xfrm>
            <a:off x="4898016" y="2040677"/>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8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1400" dirty="0">
                <a:latin typeface="Arial" panose="020B0604020202020204" pitchFamily="34" charset="0"/>
                <a:ea typeface="Calibri" panose="020F0502020204030204" pitchFamily="34" charset="0"/>
                <a:cs typeface="Arial" panose="020B0604020202020204" pitchFamily="34" charset="0"/>
              </a:rPr>
              <a:t>Comedy</a:t>
            </a:r>
          </a:p>
          <a:p>
            <a:pPr algn="ctr">
              <a:lnSpc>
                <a:spcPct val="107000"/>
              </a:lnSpc>
              <a:spcAft>
                <a:spcPts val="800"/>
              </a:spcAft>
            </a:pPr>
            <a:r>
              <a:rPr lang="en-US" sz="1400" dirty="0">
                <a:latin typeface="Arial" panose="020B0604020202020204" pitchFamily="34" charset="0"/>
                <a:ea typeface="Calibri" panose="020F0502020204030204" pitchFamily="34" charset="0"/>
                <a:cs typeface="Arial" panose="020B0604020202020204" pitchFamily="34" charset="0"/>
              </a:rPr>
              <a:t>20		</a:t>
            </a:r>
            <a:endParaRPr lang="en-US" sz="800" dirty="0">
              <a:latin typeface="Arial" panose="020B060402020202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AAAFF35F-E096-443A-8A97-351B342539C1}"/>
              </a:ext>
            </a:extLst>
          </p:cNvPr>
          <p:cNvSpPr txBox="1">
            <a:spLocks noChangeArrowheads="1"/>
          </p:cNvSpPr>
          <p:nvPr/>
        </p:nvSpPr>
        <p:spPr bwMode="auto">
          <a:xfrm>
            <a:off x="9738934" y="2040677"/>
            <a:ext cx="914400" cy="914400"/>
          </a:xfrm>
          <a:prstGeom prst="rect">
            <a:avLst/>
          </a:prstGeom>
          <a:solidFill>
            <a:schemeClr val="accent3">
              <a:lumMod val="20000"/>
              <a:lumOff val="80000"/>
            </a:schemeClr>
          </a:solid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8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Dramas</a:t>
            </a:r>
          </a:p>
          <a:p>
            <a:pPr algn="ctr">
              <a:lnSpc>
                <a:spcPct val="107000"/>
              </a:lnSpc>
              <a:spcAft>
                <a:spcPts val="800"/>
              </a:spcAft>
            </a:pPr>
            <a:r>
              <a:rPr lang="en-US" sz="1400" dirty="0">
                <a:latin typeface="Arial" panose="020B0604020202020204" pitchFamily="34" charset="0"/>
                <a:ea typeface="Calibri" panose="020F0502020204030204" pitchFamily="34" charset="0"/>
                <a:cs typeface="Arial" panose="020B0604020202020204" pitchFamily="34" charset="0"/>
              </a:rPr>
              <a:t>30</a:t>
            </a:r>
            <a:endParaRPr lang="en-US" sz="800" dirty="0">
              <a:latin typeface="Arial" panose="020B060402020202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8" name="Text Box 2">
            <a:extLst>
              <a:ext uri="{FF2B5EF4-FFF2-40B4-BE49-F238E27FC236}">
                <a16:creationId xmlns:a16="http://schemas.microsoft.com/office/drawing/2014/main" id="{F21F4AED-A507-4442-9AD1-318779DBC62A}"/>
              </a:ext>
            </a:extLst>
          </p:cNvPr>
          <p:cNvSpPr txBox="1">
            <a:spLocks noChangeArrowheads="1"/>
          </p:cNvSpPr>
          <p:nvPr/>
        </p:nvSpPr>
        <p:spPr bwMode="auto">
          <a:xfrm>
            <a:off x="75499" y="3768788"/>
            <a:ext cx="914400" cy="914400"/>
          </a:xfrm>
          <a:prstGeom prst="rect">
            <a:avLst/>
          </a:prstGeom>
          <a:solidFill>
            <a:schemeClr val="accent4">
              <a:lumMod val="20000"/>
              <a:lumOff val="80000"/>
            </a:schemeClr>
          </a:solid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10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1000" dirty="0">
                <a:effectLst/>
                <a:latin typeface="Arial" panose="020B0604020202020204" pitchFamily="34" charset="0"/>
                <a:ea typeface="Calibri" panose="020F0502020204030204" pitchFamily="34" charset="0"/>
                <a:cs typeface="Arial" panose="020B0604020202020204" pitchFamily="34" charset="0"/>
              </a:rPr>
              <a:t>Harry Potter Books</a:t>
            </a:r>
          </a:p>
          <a:p>
            <a:pPr algn="ctr">
              <a:lnSpc>
                <a:spcPct val="107000"/>
              </a:lnSpc>
              <a:spcAft>
                <a:spcPts val="800"/>
              </a:spcAft>
            </a:pPr>
            <a:r>
              <a:rPr lang="en-US" sz="1000" dirty="0">
                <a:effectLst/>
                <a:latin typeface="Arial" panose="020B0604020202020204" pitchFamily="34" charset="0"/>
                <a:ea typeface="Calibri" panose="020F0502020204030204" pitchFamily="34" charset="0"/>
                <a:cs typeface="Arial" panose="020B0604020202020204" pitchFamily="34" charset="0"/>
              </a:rPr>
              <a:t>100</a:t>
            </a:r>
          </a:p>
          <a:p>
            <a:pPr algn="ctr">
              <a:lnSpc>
                <a:spcPct val="107000"/>
              </a:lnSpc>
              <a:spcAft>
                <a:spcPts val="800"/>
              </a:spcAft>
            </a:pPr>
            <a:endParaRPr lang="en-US" sz="1000" dirty="0">
              <a:latin typeface="Arial" panose="020B060402020202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r>
              <a:rPr lang="en-US" sz="1000" dirty="0">
                <a:effectLst/>
                <a:latin typeface="Arial" panose="020B0604020202020204" pitchFamily="34" charset="0"/>
                <a:ea typeface="Calibri" panose="020F0502020204030204" pitchFamily="34" charset="0"/>
                <a:cs typeface="Times New Roman" panose="02020603050405020304" pitchFamily="18" charset="0"/>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9" name="Text Box 2">
            <a:extLst>
              <a:ext uri="{FF2B5EF4-FFF2-40B4-BE49-F238E27FC236}">
                <a16:creationId xmlns:a16="http://schemas.microsoft.com/office/drawing/2014/main" id="{685DAEAD-C3B4-46E9-ACF7-CCC68B3BA633}"/>
              </a:ext>
            </a:extLst>
          </p:cNvPr>
          <p:cNvSpPr txBox="1">
            <a:spLocks noChangeArrowheads="1"/>
          </p:cNvSpPr>
          <p:nvPr/>
        </p:nvSpPr>
        <p:spPr bwMode="auto">
          <a:xfrm>
            <a:off x="2016631" y="3768788"/>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10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1000" dirty="0">
                <a:latin typeface="Arial" panose="020B0604020202020204" pitchFamily="34" charset="0"/>
                <a:ea typeface="Calibri" panose="020F0502020204030204" pitchFamily="34" charset="0"/>
                <a:cs typeface="Arial" panose="020B0604020202020204" pitchFamily="34" charset="0"/>
              </a:rPr>
              <a:t>Dictionary</a:t>
            </a:r>
          </a:p>
          <a:p>
            <a:pPr algn="ctr">
              <a:lnSpc>
                <a:spcPct val="250000"/>
              </a:lnSpc>
              <a:spcAft>
                <a:spcPts val="800"/>
              </a:spcAft>
            </a:pPr>
            <a:r>
              <a:rPr lang="en-US" sz="1000" dirty="0">
                <a:effectLst/>
                <a:latin typeface="Arial" panose="020B0604020202020204" pitchFamily="34" charset="0"/>
                <a:ea typeface="Calibri" panose="020F0502020204030204" pitchFamily="34" charset="0"/>
                <a:cs typeface="Arial" panose="020B0604020202020204" pitchFamily="34" charset="0"/>
              </a:rPr>
              <a:t>110</a:t>
            </a:r>
          </a:p>
          <a:p>
            <a:pPr algn="ctr">
              <a:lnSpc>
                <a:spcPct val="107000"/>
              </a:lnSpc>
              <a:spcAft>
                <a:spcPts val="800"/>
              </a:spcAft>
            </a:pPr>
            <a:endParaRPr lang="en-US" sz="1000" dirty="0">
              <a:latin typeface="Arial" panose="020B0604020202020204" pitchFamily="34" charset="0"/>
              <a:ea typeface="Calibri" panose="020F0502020204030204" pitchFamily="34" charset="0"/>
              <a:cs typeface="Arial" panose="020B0604020202020204" pitchFamily="34" charset="0"/>
            </a:endParaRPr>
          </a:p>
        </p:txBody>
      </p:sp>
      <p:sp>
        <p:nvSpPr>
          <p:cNvPr id="20" name="Text Box 2">
            <a:extLst>
              <a:ext uri="{FF2B5EF4-FFF2-40B4-BE49-F238E27FC236}">
                <a16:creationId xmlns:a16="http://schemas.microsoft.com/office/drawing/2014/main" id="{746F9286-3C1C-4387-B066-E8D991554C28}"/>
              </a:ext>
            </a:extLst>
          </p:cNvPr>
          <p:cNvSpPr txBox="1">
            <a:spLocks noChangeArrowheads="1"/>
          </p:cNvSpPr>
          <p:nvPr/>
        </p:nvSpPr>
        <p:spPr bwMode="auto">
          <a:xfrm>
            <a:off x="1046065" y="3768788"/>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10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1000" dirty="0">
                <a:latin typeface="Arial" panose="020B0604020202020204" pitchFamily="34" charset="0"/>
                <a:ea typeface="Calibri" panose="020F0502020204030204" pitchFamily="34" charset="0"/>
                <a:cs typeface="Arial" panose="020B0604020202020204" pitchFamily="34" charset="0"/>
              </a:rPr>
              <a:t>Dune</a:t>
            </a:r>
          </a:p>
          <a:p>
            <a:pPr algn="ctr">
              <a:lnSpc>
                <a:spcPct val="250000"/>
              </a:lnSpc>
              <a:spcAft>
                <a:spcPts val="800"/>
              </a:spcAft>
            </a:pPr>
            <a:r>
              <a:rPr lang="en-US" sz="1000" dirty="0">
                <a:latin typeface="Arial" panose="020B0604020202020204" pitchFamily="34" charset="0"/>
                <a:ea typeface="Calibri" panose="020F0502020204030204" pitchFamily="34" charset="0"/>
                <a:cs typeface="Arial" panose="020B0604020202020204" pitchFamily="34" charset="0"/>
              </a:rPr>
              <a:t>101</a:t>
            </a:r>
            <a:endParaRPr lang="en-US" sz="1000" dirty="0">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en-US" sz="1000" dirty="0">
              <a:latin typeface="Arial" panose="020B060402020202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r>
              <a:rPr lang="en-US" sz="1000" dirty="0">
                <a:effectLst/>
                <a:latin typeface="Arial" panose="020B0604020202020204" pitchFamily="34" charset="0"/>
                <a:ea typeface="Calibri" panose="020F0502020204030204" pitchFamily="34" charset="0"/>
                <a:cs typeface="Times New Roman" panose="02020603050405020304" pitchFamily="18" charset="0"/>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1" name="Text Box 2">
            <a:extLst>
              <a:ext uri="{FF2B5EF4-FFF2-40B4-BE49-F238E27FC236}">
                <a16:creationId xmlns:a16="http://schemas.microsoft.com/office/drawing/2014/main" id="{03FE78F1-4CAE-44F0-B5E2-8EDA8EB450B9}"/>
              </a:ext>
            </a:extLst>
          </p:cNvPr>
          <p:cNvSpPr txBox="1">
            <a:spLocks noChangeArrowheads="1"/>
          </p:cNvSpPr>
          <p:nvPr/>
        </p:nvSpPr>
        <p:spPr bwMode="auto">
          <a:xfrm>
            <a:off x="2987197" y="3768788"/>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10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1000" dirty="0">
                <a:latin typeface="Arial" panose="020B0604020202020204" pitchFamily="34" charset="0"/>
                <a:ea typeface="Calibri" panose="020F0502020204030204" pitchFamily="34" charset="0"/>
                <a:cs typeface="Arial" panose="020B0604020202020204" pitchFamily="34" charset="0"/>
              </a:rPr>
              <a:t>Blink</a:t>
            </a:r>
          </a:p>
          <a:p>
            <a:pPr algn="ctr">
              <a:lnSpc>
                <a:spcPct val="250000"/>
              </a:lnSpc>
              <a:spcAft>
                <a:spcPts val="800"/>
              </a:spcAft>
            </a:pPr>
            <a:r>
              <a:rPr lang="en-US" sz="1000" dirty="0">
                <a:effectLst/>
                <a:latin typeface="Arial" panose="020B0604020202020204" pitchFamily="34" charset="0"/>
                <a:ea typeface="Calibri" panose="020F0502020204030204" pitchFamily="34" charset="0"/>
                <a:cs typeface="Arial" panose="020B0604020202020204" pitchFamily="34" charset="0"/>
              </a:rPr>
              <a:t>111</a:t>
            </a:r>
          </a:p>
          <a:p>
            <a:pPr algn="ctr">
              <a:lnSpc>
                <a:spcPct val="107000"/>
              </a:lnSpc>
              <a:spcAft>
                <a:spcPts val="800"/>
              </a:spcAft>
            </a:pPr>
            <a:endParaRPr lang="en-US" sz="1000" dirty="0">
              <a:latin typeface="Arial" panose="020B0604020202020204" pitchFamily="34" charset="0"/>
              <a:ea typeface="Calibri" panose="020F0502020204030204" pitchFamily="34" charset="0"/>
              <a:cs typeface="Arial" panose="020B0604020202020204" pitchFamily="34" charset="0"/>
            </a:endParaRPr>
          </a:p>
        </p:txBody>
      </p:sp>
      <p:sp>
        <p:nvSpPr>
          <p:cNvPr id="22" name="Text Box 2">
            <a:extLst>
              <a:ext uri="{FF2B5EF4-FFF2-40B4-BE49-F238E27FC236}">
                <a16:creationId xmlns:a16="http://schemas.microsoft.com/office/drawing/2014/main" id="{084A6D6F-D9A7-4040-B41E-562B08532D24}"/>
              </a:ext>
            </a:extLst>
          </p:cNvPr>
          <p:cNvSpPr txBox="1">
            <a:spLocks noChangeArrowheads="1"/>
          </p:cNvSpPr>
          <p:nvPr/>
        </p:nvSpPr>
        <p:spPr bwMode="auto">
          <a:xfrm>
            <a:off x="4898016" y="3768788"/>
            <a:ext cx="914400"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10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1000" dirty="0">
                <a:effectLst/>
                <a:latin typeface="Arial" panose="020B0604020202020204" pitchFamily="34" charset="0"/>
                <a:ea typeface="Calibri" panose="020F0502020204030204" pitchFamily="34" charset="0"/>
                <a:cs typeface="Arial" panose="020B0604020202020204" pitchFamily="34" charset="0"/>
              </a:rPr>
              <a:t>Step Brothers</a:t>
            </a:r>
          </a:p>
          <a:p>
            <a:pPr algn="ctr">
              <a:lnSpc>
                <a:spcPct val="107000"/>
              </a:lnSpc>
              <a:spcAft>
                <a:spcPts val="800"/>
              </a:spcAft>
            </a:pPr>
            <a:r>
              <a:rPr lang="en-US" sz="1000" dirty="0">
                <a:latin typeface="Arial" panose="020B0604020202020204" pitchFamily="34" charset="0"/>
                <a:ea typeface="Calibri" panose="020F0502020204030204" pitchFamily="34" charset="0"/>
                <a:cs typeface="Arial" panose="020B0604020202020204" pitchFamily="34" charset="0"/>
              </a:rPr>
              <a:t>200</a:t>
            </a:r>
            <a:endParaRPr lang="en-US" sz="1000" dirty="0">
              <a:effectLst/>
              <a:latin typeface="Arial" panose="020B060402020202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r>
              <a:rPr lang="en-US" sz="1000" dirty="0">
                <a:effectLst/>
                <a:latin typeface="Arial" panose="020B0604020202020204" pitchFamily="34" charset="0"/>
                <a:ea typeface="Calibri" panose="020F0502020204030204" pitchFamily="34" charset="0"/>
                <a:cs typeface="Times New Roman" panose="02020603050405020304" pitchFamily="18" charset="0"/>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3" name="Text Box 2">
            <a:extLst>
              <a:ext uri="{FF2B5EF4-FFF2-40B4-BE49-F238E27FC236}">
                <a16:creationId xmlns:a16="http://schemas.microsoft.com/office/drawing/2014/main" id="{A8BE6B89-9460-4333-9112-394AF9168B99}"/>
              </a:ext>
            </a:extLst>
          </p:cNvPr>
          <p:cNvSpPr txBox="1">
            <a:spLocks noChangeArrowheads="1"/>
          </p:cNvSpPr>
          <p:nvPr/>
        </p:nvSpPr>
        <p:spPr bwMode="auto">
          <a:xfrm>
            <a:off x="6096000" y="3768788"/>
            <a:ext cx="1014151" cy="914400"/>
          </a:xfrm>
          <a:prstGeom prst="rect">
            <a:avLst/>
          </a:prstGeom>
          <a:noFill/>
          <a:ln w="28575">
            <a:solidFill>
              <a:schemeClr val="tx1"/>
            </a:solidFill>
            <a:miter lim="800000"/>
            <a:headEnd/>
            <a:tailEnd/>
          </a:ln>
        </p:spPr>
        <p:txBody>
          <a:bodyPr rot="0" vert="horz" wrap="square" lIns="91440" tIns="45720" rIns="91440" bIns="45720" anchor="t" anchorCtr="0">
            <a:noAutofit/>
          </a:bodyPr>
          <a:lstStyle/>
          <a:p>
            <a:pPr algn="ctr">
              <a:spcAft>
                <a:spcPts val="800"/>
              </a:spcAft>
            </a:pPr>
            <a:endParaRPr lang="en-US" sz="1000" dirty="0">
              <a:latin typeface="Arial" panose="020B0604020202020204" pitchFamily="34" charset="0"/>
              <a:ea typeface="Calibri" panose="020F0502020204030204" pitchFamily="34" charset="0"/>
              <a:cs typeface="Arial" panose="020B0604020202020204" pitchFamily="34" charset="0"/>
            </a:endParaRPr>
          </a:p>
          <a:p>
            <a:pPr algn="ctr">
              <a:spcAft>
                <a:spcPts val="800"/>
              </a:spcAft>
            </a:pPr>
            <a:r>
              <a:rPr lang="en-US" sz="1000" dirty="0">
                <a:latin typeface="Arial" panose="020B0604020202020204" pitchFamily="34" charset="0"/>
                <a:ea typeface="Calibri" panose="020F0502020204030204" pitchFamily="34" charset="0"/>
                <a:cs typeface="Arial" panose="020B0604020202020204" pitchFamily="34" charset="0"/>
              </a:rPr>
              <a:t>NeverEnding Story</a:t>
            </a:r>
          </a:p>
          <a:p>
            <a:pPr algn="ctr">
              <a:spcAft>
                <a:spcPts val="800"/>
              </a:spcAft>
            </a:pPr>
            <a:r>
              <a:rPr lang="en-US" sz="1000" dirty="0">
                <a:effectLst/>
                <a:latin typeface="Arial" panose="020B0604020202020204" pitchFamily="34" charset="0"/>
                <a:ea typeface="Calibri" panose="020F0502020204030204" pitchFamily="34" charset="0"/>
                <a:cs typeface="Arial" panose="020B0604020202020204" pitchFamily="34" charset="0"/>
              </a:rPr>
              <a:t>210</a:t>
            </a:r>
          </a:p>
          <a:p>
            <a:pPr algn="ctr">
              <a:lnSpc>
                <a:spcPct val="107000"/>
              </a:lnSpc>
              <a:spcAft>
                <a:spcPts val="800"/>
              </a:spcAft>
            </a:pPr>
            <a:endParaRPr lang="en-US" sz="1000" dirty="0">
              <a:latin typeface="Arial" panose="020B0604020202020204" pitchFamily="34" charset="0"/>
              <a:ea typeface="Calibri" panose="020F0502020204030204" pitchFamily="34" charset="0"/>
              <a:cs typeface="Arial" panose="020B0604020202020204" pitchFamily="34" charset="0"/>
            </a:endParaRPr>
          </a:p>
        </p:txBody>
      </p:sp>
      <p:sp>
        <p:nvSpPr>
          <p:cNvPr id="25" name="Text Box 2">
            <a:extLst>
              <a:ext uri="{FF2B5EF4-FFF2-40B4-BE49-F238E27FC236}">
                <a16:creationId xmlns:a16="http://schemas.microsoft.com/office/drawing/2014/main" id="{5CDC9270-9C73-4AE3-9D84-526341D93EBF}"/>
              </a:ext>
            </a:extLst>
          </p:cNvPr>
          <p:cNvSpPr txBox="1">
            <a:spLocks noChangeArrowheads="1"/>
          </p:cNvSpPr>
          <p:nvPr/>
        </p:nvSpPr>
        <p:spPr bwMode="auto">
          <a:xfrm>
            <a:off x="7166317" y="3768788"/>
            <a:ext cx="914400" cy="914400"/>
          </a:xfrm>
          <a:prstGeom prst="rect">
            <a:avLst/>
          </a:prstGeom>
          <a:solidFill>
            <a:schemeClr val="accent5">
              <a:lumMod val="20000"/>
              <a:lumOff val="80000"/>
            </a:schemeClr>
          </a:solid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10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1000" dirty="0">
                <a:latin typeface="Arial" panose="020B0604020202020204" pitchFamily="34" charset="0"/>
                <a:ea typeface="Calibri" panose="020F0502020204030204" pitchFamily="34" charset="0"/>
                <a:cs typeface="Arial" panose="020B0604020202020204" pitchFamily="34" charset="0"/>
              </a:rPr>
              <a:t>Harry Potter Movies</a:t>
            </a:r>
          </a:p>
          <a:p>
            <a:pPr algn="ctr">
              <a:lnSpc>
                <a:spcPct val="107000"/>
              </a:lnSpc>
              <a:spcAft>
                <a:spcPts val="800"/>
              </a:spcAft>
            </a:pPr>
            <a:r>
              <a:rPr lang="en-US" sz="1000" dirty="0">
                <a:latin typeface="Arial" panose="020B0604020202020204" pitchFamily="34" charset="0"/>
                <a:ea typeface="Calibri" panose="020F0502020204030204" pitchFamily="34" charset="0"/>
                <a:cs typeface="Arial" panose="020B0604020202020204" pitchFamily="34" charset="0"/>
              </a:rPr>
              <a:t>211</a:t>
            </a:r>
          </a:p>
        </p:txBody>
      </p:sp>
      <p:sp>
        <p:nvSpPr>
          <p:cNvPr id="27" name="Text Box 2">
            <a:extLst>
              <a:ext uri="{FF2B5EF4-FFF2-40B4-BE49-F238E27FC236}">
                <a16:creationId xmlns:a16="http://schemas.microsoft.com/office/drawing/2014/main" id="{E4A4F69B-6434-4818-8B92-DB0BB9B3CBAF}"/>
              </a:ext>
            </a:extLst>
          </p:cNvPr>
          <p:cNvSpPr txBox="1">
            <a:spLocks noChangeArrowheads="1"/>
          </p:cNvSpPr>
          <p:nvPr/>
        </p:nvSpPr>
        <p:spPr bwMode="auto">
          <a:xfrm>
            <a:off x="10223869" y="3768788"/>
            <a:ext cx="914400" cy="914400"/>
          </a:xfrm>
          <a:prstGeom prst="rect">
            <a:avLst/>
          </a:prstGeom>
          <a:solidFill>
            <a:schemeClr val="accent3">
              <a:lumMod val="20000"/>
              <a:lumOff val="80000"/>
            </a:schemeClr>
          </a:solid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10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1000" dirty="0">
                <a:latin typeface="Arial" panose="020B0604020202020204" pitchFamily="34" charset="0"/>
                <a:ea typeface="Calibri" panose="020F0502020204030204" pitchFamily="34" charset="0"/>
                <a:cs typeface="Arial" panose="020B0604020202020204" pitchFamily="34" charset="0"/>
              </a:rPr>
              <a:t>Law &amp; Order</a:t>
            </a:r>
            <a:endParaRPr lang="en-US" sz="1000" dirty="0">
              <a:effectLst/>
              <a:latin typeface="Arial" panose="020B0604020202020204" pitchFamily="34" charset="0"/>
              <a:ea typeface="Calibri" panose="020F0502020204030204" pitchFamily="34" charset="0"/>
              <a:cs typeface="Arial" panose="020B0604020202020204" pitchFamily="34" charset="0"/>
            </a:endParaRPr>
          </a:p>
          <a:p>
            <a:pPr algn="ctr">
              <a:lnSpc>
                <a:spcPct val="250000"/>
              </a:lnSpc>
              <a:spcAft>
                <a:spcPts val="800"/>
              </a:spcAft>
            </a:pPr>
            <a:r>
              <a:rPr lang="en-US" sz="1000" dirty="0">
                <a:latin typeface="Arial" panose="020B0604020202020204" pitchFamily="34" charset="0"/>
                <a:ea typeface="Calibri" panose="020F0502020204030204" pitchFamily="34" charset="0"/>
                <a:cs typeface="Arial" panose="020B0604020202020204" pitchFamily="34" charset="0"/>
              </a:rPr>
              <a:t>301</a:t>
            </a:r>
          </a:p>
        </p:txBody>
      </p:sp>
      <p:sp>
        <p:nvSpPr>
          <p:cNvPr id="28" name="Text Box 2">
            <a:extLst>
              <a:ext uri="{FF2B5EF4-FFF2-40B4-BE49-F238E27FC236}">
                <a16:creationId xmlns:a16="http://schemas.microsoft.com/office/drawing/2014/main" id="{2B78D401-F6DD-4550-9E86-6166F0112FFA}"/>
              </a:ext>
            </a:extLst>
          </p:cNvPr>
          <p:cNvSpPr txBox="1">
            <a:spLocks noChangeArrowheads="1"/>
          </p:cNvSpPr>
          <p:nvPr/>
        </p:nvSpPr>
        <p:spPr bwMode="auto">
          <a:xfrm>
            <a:off x="9253303" y="3768788"/>
            <a:ext cx="914400" cy="914400"/>
          </a:xfrm>
          <a:prstGeom prst="rect">
            <a:avLst/>
          </a:prstGeom>
          <a:solidFill>
            <a:schemeClr val="accent3">
              <a:lumMod val="20000"/>
              <a:lumOff val="80000"/>
            </a:schemeClr>
          </a:solid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10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1000" dirty="0">
                <a:latin typeface="Arial" panose="020B0604020202020204" pitchFamily="34" charset="0"/>
                <a:ea typeface="Calibri" panose="020F0502020204030204" pitchFamily="34" charset="0"/>
                <a:cs typeface="Arial" panose="020B0604020202020204" pitchFamily="34" charset="0"/>
              </a:rPr>
              <a:t>Charmed</a:t>
            </a:r>
            <a:endParaRPr lang="en-US" sz="1000" dirty="0">
              <a:effectLst/>
              <a:latin typeface="Arial" panose="020B0604020202020204" pitchFamily="34" charset="0"/>
              <a:ea typeface="Calibri" panose="020F0502020204030204" pitchFamily="34" charset="0"/>
              <a:cs typeface="Arial" panose="020B0604020202020204" pitchFamily="34" charset="0"/>
            </a:endParaRPr>
          </a:p>
          <a:p>
            <a:pPr algn="ctr">
              <a:lnSpc>
                <a:spcPct val="250000"/>
              </a:lnSpc>
              <a:spcAft>
                <a:spcPts val="800"/>
              </a:spcAft>
            </a:pPr>
            <a:r>
              <a:rPr lang="en-US" sz="1000" dirty="0">
                <a:latin typeface="Arial" panose="020B0604020202020204" pitchFamily="34" charset="0"/>
                <a:ea typeface="Calibri" panose="020F0502020204030204" pitchFamily="34" charset="0"/>
                <a:cs typeface="Arial" panose="020B0604020202020204" pitchFamily="34" charset="0"/>
              </a:rPr>
              <a:t>300</a:t>
            </a:r>
          </a:p>
        </p:txBody>
      </p:sp>
      <p:cxnSp>
        <p:nvCxnSpPr>
          <p:cNvPr id="30" name="Straight Connector 29">
            <a:extLst>
              <a:ext uri="{FF2B5EF4-FFF2-40B4-BE49-F238E27FC236}">
                <a16:creationId xmlns:a16="http://schemas.microsoft.com/office/drawing/2014/main" id="{8B04146A-7038-473D-84B9-455985B05D37}"/>
              </a:ext>
            </a:extLst>
          </p:cNvPr>
          <p:cNvCxnSpPr/>
          <p:nvPr/>
        </p:nvCxnSpPr>
        <p:spPr>
          <a:xfrm>
            <a:off x="618836" y="1826031"/>
            <a:ext cx="3962400" cy="0"/>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31" name="Straight Connector 30">
            <a:extLst>
              <a:ext uri="{FF2B5EF4-FFF2-40B4-BE49-F238E27FC236}">
                <a16:creationId xmlns:a16="http://schemas.microsoft.com/office/drawing/2014/main" id="{BA2AE219-2677-4288-9024-256C927C83E5}"/>
              </a:ext>
            </a:extLst>
          </p:cNvPr>
          <p:cNvCxnSpPr/>
          <p:nvPr/>
        </p:nvCxnSpPr>
        <p:spPr>
          <a:xfrm>
            <a:off x="7449905" y="1826031"/>
            <a:ext cx="3962400" cy="0"/>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sp>
        <p:nvSpPr>
          <p:cNvPr id="32" name="TextBox 31">
            <a:extLst>
              <a:ext uri="{FF2B5EF4-FFF2-40B4-BE49-F238E27FC236}">
                <a16:creationId xmlns:a16="http://schemas.microsoft.com/office/drawing/2014/main" id="{F17C18BB-54DB-4D96-AB7E-D70799848583}"/>
              </a:ext>
            </a:extLst>
          </p:cNvPr>
          <p:cNvSpPr txBox="1"/>
          <p:nvPr/>
        </p:nvSpPr>
        <p:spPr>
          <a:xfrm>
            <a:off x="4479636" y="11084"/>
            <a:ext cx="3177309" cy="307777"/>
          </a:xfrm>
          <a:prstGeom prst="rect">
            <a:avLst/>
          </a:prstGeom>
          <a:noFill/>
          <a:ln>
            <a:noFill/>
          </a:ln>
        </p:spPr>
        <p:txBody>
          <a:bodyPr wrap="square" rtlCol="0">
            <a:spAutoFit/>
          </a:bodyPr>
          <a:lstStyle/>
          <a:p>
            <a:r>
              <a:rPr lang="en-US" sz="1400" b="1" dirty="0">
                <a:latin typeface="Arial" panose="020B0604020202020204" pitchFamily="34" charset="0"/>
                <a:cs typeface="Arial" panose="020B0604020202020204" pitchFamily="34" charset="0"/>
              </a:rPr>
              <a:t>Summary Level 1 – (</a:t>
            </a:r>
            <a:r>
              <a:rPr lang="en-US" sz="1400" b="1" i="1" dirty="0">
                <a:latin typeface="Arial" panose="020B0604020202020204" pitchFamily="34" charset="0"/>
                <a:cs typeface="Arial" panose="020B0604020202020204" pitchFamily="34" charset="0"/>
              </a:rPr>
              <a:t>Media Types)</a:t>
            </a:r>
          </a:p>
        </p:txBody>
      </p:sp>
      <p:cxnSp>
        <p:nvCxnSpPr>
          <p:cNvPr id="33" name="Straight Connector 32">
            <a:extLst>
              <a:ext uri="{FF2B5EF4-FFF2-40B4-BE49-F238E27FC236}">
                <a16:creationId xmlns:a16="http://schemas.microsoft.com/office/drawing/2014/main" id="{D118FB92-BC34-4BB0-9A31-46DA72B9EC56}"/>
              </a:ext>
            </a:extLst>
          </p:cNvPr>
          <p:cNvCxnSpPr/>
          <p:nvPr/>
        </p:nvCxnSpPr>
        <p:spPr>
          <a:xfrm>
            <a:off x="374081" y="3585558"/>
            <a:ext cx="3962400" cy="0"/>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34" name="Straight Connector 33">
            <a:extLst>
              <a:ext uri="{FF2B5EF4-FFF2-40B4-BE49-F238E27FC236}">
                <a16:creationId xmlns:a16="http://schemas.microsoft.com/office/drawing/2014/main" id="{B4FFA908-0E3E-4361-B4F1-057044909BFA}"/>
              </a:ext>
            </a:extLst>
          </p:cNvPr>
          <p:cNvCxnSpPr/>
          <p:nvPr/>
        </p:nvCxnSpPr>
        <p:spPr>
          <a:xfrm>
            <a:off x="7907106" y="3585558"/>
            <a:ext cx="3962400" cy="0"/>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sp>
        <p:nvSpPr>
          <p:cNvPr id="35" name="TextBox 34">
            <a:extLst>
              <a:ext uri="{FF2B5EF4-FFF2-40B4-BE49-F238E27FC236}">
                <a16:creationId xmlns:a16="http://schemas.microsoft.com/office/drawing/2014/main" id="{3007EDEE-E17A-4EF5-90E4-B855F845A5C2}"/>
              </a:ext>
            </a:extLst>
          </p:cNvPr>
          <p:cNvSpPr txBox="1"/>
          <p:nvPr/>
        </p:nvSpPr>
        <p:spPr>
          <a:xfrm>
            <a:off x="4800212" y="1669018"/>
            <a:ext cx="2591577" cy="307777"/>
          </a:xfrm>
          <a:prstGeom prst="rect">
            <a:avLst/>
          </a:prstGeom>
          <a:noFill/>
          <a:ln>
            <a:noFill/>
          </a:ln>
        </p:spPr>
        <p:txBody>
          <a:bodyPr wrap="square" rtlCol="0">
            <a:spAutoFit/>
          </a:bodyPr>
          <a:lstStyle/>
          <a:p>
            <a:r>
              <a:rPr lang="en-US" sz="1400" b="1" dirty="0">
                <a:latin typeface="Arial" panose="020B0604020202020204" pitchFamily="34" charset="0"/>
                <a:cs typeface="Arial" panose="020B0604020202020204" pitchFamily="34" charset="0"/>
              </a:rPr>
              <a:t>Summary Level 2 – (</a:t>
            </a:r>
            <a:r>
              <a:rPr lang="en-US" sz="1400" b="1" i="1" dirty="0">
                <a:latin typeface="Arial" panose="020B0604020202020204" pitchFamily="34" charset="0"/>
                <a:cs typeface="Arial" panose="020B0604020202020204" pitchFamily="34" charset="0"/>
              </a:rPr>
              <a:t>Genre)</a:t>
            </a:r>
          </a:p>
        </p:txBody>
      </p:sp>
      <p:sp>
        <p:nvSpPr>
          <p:cNvPr id="36" name="TextBox 35">
            <a:extLst>
              <a:ext uri="{FF2B5EF4-FFF2-40B4-BE49-F238E27FC236}">
                <a16:creationId xmlns:a16="http://schemas.microsoft.com/office/drawing/2014/main" id="{44D0B0C1-FC1C-44C4-9EC4-3F25A483ECCE}"/>
              </a:ext>
            </a:extLst>
          </p:cNvPr>
          <p:cNvSpPr txBox="1"/>
          <p:nvPr/>
        </p:nvSpPr>
        <p:spPr>
          <a:xfrm>
            <a:off x="5051621" y="3398253"/>
            <a:ext cx="2340167" cy="307777"/>
          </a:xfrm>
          <a:prstGeom prst="rect">
            <a:avLst/>
          </a:prstGeom>
          <a:noFill/>
          <a:ln>
            <a:noFill/>
          </a:ln>
        </p:spPr>
        <p:txBody>
          <a:bodyPr wrap="square" rtlCol="0">
            <a:spAutoFit/>
          </a:bodyPr>
          <a:lstStyle/>
          <a:p>
            <a:r>
              <a:rPr lang="en-US" sz="1400" b="1" dirty="0">
                <a:latin typeface="Arial" panose="020B0604020202020204" pitchFamily="34" charset="0"/>
                <a:cs typeface="Arial" panose="020B0604020202020204" pitchFamily="34" charset="0"/>
              </a:rPr>
              <a:t>Summary</a:t>
            </a:r>
            <a:r>
              <a:rPr lang="en-US" sz="1400" dirty="0">
                <a:latin typeface="Arial" panose="020B0604020202020204" pitchFamily="34" charset="0"/>
                <a:cs typeface="Arial" panose="020B0604020202020204" pitchFamily="34" charset="0"/>
              </a:rPr>
              <a:t> </a:t>
            </a:r>
            <a:r>
              <a:rPr lang="en-US" sz="1400" b="1" dirty="0">
                <a:latin typeface="Arial" panose="020B0604020202020204" pitchFamily="34" charset="0"/>
                <a:cs typeface="Arial" panose="020B0604020202020204" pitchFamily="34" charset="0"/>
              </a:rPr>
              <a:t>Level 3 – (</a:t>
            </a:r>
            <a:r>
              <a:rPr lang="en-US" sz="1400" b="1" i="1" dirty="0">
                <a:latin typeface="Arial" panose="020B0604020202020204" pitchFamily="34" charset="0"/>
                <a:cs typeface="Arial" panose="020B0604020202020204" pitchFamily="34" charset="0"/>
              </a:rPr>
              <a:t>Title)</a:t>
            </a:r>
          </a:p>
        </p:txBody>
      </p:sp>
      <p:cxnSp>
        <p:nvCxnSpPr>
          <p:cNvPr id="37" name="Straight Connector 36">
            <a:extLst>
              <a:ext uri="{FF2B5EF4-FFF2-40B4-BE49-F238E27FC236}">
                <a16:creationId xmlns:a16="http://schemas.microsoft.com/office/drawing/2014/main" id="{A796CF0F-5E1B-4B24-BF84-E55711899A82}"/>
              </a:ext>
            </a:extLst>
          </p:cNvPr>
          <p:cNvCxnSpPr/>
          <p:nvPr/>
        </p:nvCxnSpPr>
        <p:spPr>
          <a:xfrm>
            <a:off x="378705" y="5085545"/>
            <a:ext cx="3962400" cy="0"/>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38" name="Straight Connector 37">
            <a:extLst>
              <a:ext uri="{FF2B5EF4-FFF2-40B4-BE49-F238E27FC236}">
                <a16:creationId xmlns:a16="http://schemas.microsoft.com/office/drawing/2014/main" id="{523F5733-09D4-4FFD-B7BA-853715E78FDC}"/>
              </a:ext>
            </a:extLst>
          </p:cNvPr>
          <p:cNvCxnSpPr/>
          <p:nvPr/>
        </p:nvCxnSpPr>
        <p:spPr>
          <a:xfrm>
            <a:off x="7911730" y="5085545"/>
            <a:ext cx="3962400" cy="0"/>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sp>
        <p:nvSpPr>
          <p:cNvPr id="39" name="TextBox 38">
            <a:extLst>
              <a:ext uri="{FF2B5EF4-FFF2-40B4-BE49-F238E27FC236}">
                <a16:creationId xmlns:a16="http://schemas.microsoft.com/office/drawing/2014/main" id="{F9934765-49B3-41D6-9B9B-94AEBD06D5AB}"/>
              </a:ext>
            </a:extLst>
          </p:cNvPr>
          <p:cNvSpPr txBox="1"/>
          <p:nvPr/>
        </p:nvSpPr>
        <p:spPr>
          <a:xfrm>
            <a:off x="5051622" y="4898240"/>
            <a:ext cx="2605323" cy="307777"/>
          </a:xfrm>
          <a:prstGeom prst="rect">
            <a:avLst/>
          </a:prstGeom>
          <a:noFill/>
          <a:ln>
            <a:noFill/>
          </a:ln>
        </p:spPr>
        <p:txBody>
          <a:bodyPr wrap="square" rtlCol="0">
            <a:spAutoFit/>
          </a:bodyPr>
          <a:lstStyle/>
          <a:p>
            <a:r>
              <a:rPr lang="en-US" sz="1400" b="1" dirty="0">
                <a:latin typeface="Arial" panose="020B0604020202020204" pitchFamily="34" charset="0"/>
                <a:cs typeface="Arial" panose="020B0604020202020204" pitchFamily="34" charset="0"/>
              </a:rPr>
              <a:t>Posting Level 4 – (</a:t>
            </a:r>
            <a:r>
              <a:rPr lang="en-US" sz="1400" b="1" i="1" dirty="0">
                <a:latin typeface="Arial" panose="020B0604020202020204" pitchFamily="34" charset="0"/>
                <a:cs typeface="Arial" panose="020B0604020202020204" pitchFamily="34" charset="0"/>
              </a:rPr>
              <a:t>Sequels)</a:t>
            </a:r>
          </a:p>
        </p:txBody>
      </p:sp>
      <p:sp>
        <p:nvSpPr>
          <p:cNvPr id="40" name="Text Box 2">
            <a:extLst>
              <a:ext uri="{FF2B5EF4-FFF2-40B4-BE49-F238E27FC236}">
                <a16:creationId xmlns:a16="http://schemas.microsoft.com/office/drawing/2014/main" id="{9B581FEF-8BED-4D6C-8CB0-44C2148C03EA}"/>
              </a:ext>
            </a:extLst>
          </p:cNvPr>
          <p:cNvSpPr txBox="1">
            <a:spLocks noChangeArrowheads="1"/>
          </p:cNvSpPr>
          <p:nvPr/>
        </p:nvSpPr>
        <p:spPr bwMode="auto">
          <a:xfrm>
            <a:off x="694001" y="5304594"/>
            <a:ext cx="914400" cy="914400"/>
          </a:xfrm>
          <a:prstGeom prst="rect">
            <a:avLst/>
          </a:prstGeom>
          <a:solidFill>
            <a:schemeClr val="accent4">
              <a:lumMod val="20000"/>
              <a:lumOff val="80000"/>
            </a:schemeClr>
          </a:solid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10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1000" dirty="0">
                <a:latin typeface="Arial" panose="020B0604020202020204" pitchFamily="34" charset="0"/>
                <a:ea typeface="Calibri" panose="020F0502020204030204" pitchFamily="34" charset="0"/>
                <a:cs typeface="Arial" panose="020B0604020202020204" pitchFamily="34" charset="0"/>
              </a:rPr>
              <a:t>Harry Potter Book 1</a:t>
            </a:r>
          </a:p>
          <a:p>
            <a:pPr algn="ctr">
              <a:lnSpc>
                <a:spcPct val="107000"/>
              </a:lnSpc>
              <a:spcAft>
                <a:spcPts val="800"/>
              </a:spcAft>
            </a:pPr>
            <a:r>
              <a:rPr lang="en-US" sz="1000" dirty="0">
                <a:effectLst/>
                <a:latin typeface="Arial" panose="020B0604020202020204" pitchFamily="34" charset="0"/>
                <a:ea typeface="Calibri" panose="020F0502020204030204" pitchFamily="34" charset="0"/>
                <a:cs typeface="Arial" panose="020B0604020202020204" pitchFamily="34" charset="0"/>
              </a:rPr>
              <a:t>100</a:t>
            </a:r>
            <a:r>
              <a:rPr lang="en-US" sz="1000" dirty="0">
                <a:latin typeface="Arial" panose="020B0604020202020204" pitchFamily="34" charset="0"/>
                <a:ea typeface="Calibri" panose="020F0502020204030204" pitchFamily="34" charset="0"/>
                <a:cs typeface="Arial" panose="020B0604020202020204" pitchFamily="34" charset="0"/>
              </a:rPr>
              <a:t>0</a:t>
            </a:r>
            <a:endParaRPr lang="en-US" sz="1000" dirty="0">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en-US" sz="1000" dirty="0">
              <a:latin typeface="Arial" panose="020B0604020202020204" pitchFamily="34" charset="0"/>
              <a:ea typeface="Calibri" panose="020F0502020204030204" pitchFamily="34" charset="0"/>
              <a:cs typeface="Arial" panose="020B0604020202020204" pitchFamily="34" charset="0"/>
            </a:endParaRPr>
          </a:p>
          <a:p>
            <a:pPr marL="0" marR="0" algn="ctr">
              <a:lnSpc>
                <a:spcPct val="107000"/>
              </a:lnSpc>
              <a:spcBef>
                <a:spcPts val="0"/>
              </a:spcBef>
              <a:spcAft>
                <a:spcPts val="800"/>
              </a:spcAft>
            </a:pPr>
            <a:r>
              <a:rPr lang="en-US" sz="1000" dirty="0">
                <a:effectLst/>
                <a:latin typeface="Arial" panose="020B0604020202020204" pitchFamily="34" charset="0"/>
                <a:ea typeface="Calibri" panose="020F0502020204030204" pitchFamily="34" charset="0"/>
                <a:cs typeface="Times New Roman" panose="02020603050405020304" pitchFamily="18" charset="0"/>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2" name="Text Box 2">
            <a:extLst>
              <a:ext uri="{FF2B5EF4-FFF2-40B4-BE49-F238E27FC236}">
                <a16:creationId xmlns:a16="http://schemas.microsoft.com/office/drawing/2014/main" id="{35CF4867-F513-4401-BE6B-276F685B5CF7}"/>
              </a:ext>
            </a:extLst>
          </p:cNvPr>
          <p:cNvSpPr txBox="1">
            <a:spLocks noChangeArrowheads="1"/>
          </p:cNvSpPr>
          <p:nvPr/>
        </p:nvSpPr>
        <p:spPr bwMode="auto">
          <a:xfrm>
            <a:off x="1673811" y="5304594"/>
            <a:ext cx="914400" cy="914400"/>
          </a:xfrm>
          <a:prstGeom prst="rect">
            <a:avLst/>
          </a:prstGeom>
          <a:solidFill>
            <a:schemeClr val="accent4">
              <a:lumMod val="20000"/>
              <a:lumOff val="80000"/>
            </a:schemeClr>
          </a:solid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10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1000" dirty="0">
                <a:latin typeface="Arial" panose="020B0604020202020204" pitchFamily="34" charset="0"/>
                <a:ea typeface="Calibri" panose="020F0502020204030204" pitchFamily="34" charset="0"/>
                <a:cs typeface="Arial" panose="020B0604020202020204" pitchFamily="34" charset="0"/>
              </a:rPr>
              <a:t>Harry Potter Book 2</a:t>
            </a:r>
          </a:p>
          <a:p>
            <a:pPr algn="ctr">
              <a:lnSpc>
                <a:spcPct val="107000"/>
              </a:lnSpc>
              <a:spcAft>
                <a:spcPts val="800"/>
              </a:spcAft>
            </a:pPr>
            <a:r>
              <a:rPr lang="en-US" sz="1000" dirty="0">
                <a:effectLst/>
                <a:latin typeface="Arial" panose="020B0604020202020204" pitchFamily="34" charset="0"/>
                <a:ea typeface="Calibri" panose="020F0502020204030204" pitchFamily="34" charset="0"/>
                <a:cs typeface="Arial" panose="020B0604020202020204" pitchFamily="34" charset="0"/>
              </a:rPr>
              <a:t>1001</a:t>
            </a:r>
          </a:p>
          <a:p>
            <a:pPr algn="ctr">
              <a:lnSpc>
                <a:spcPct val="107000"/>
              </a:lnSpc>
              <a:spcAft>
                <a:spcPts val="800"/>
              </a:spcAft>
            </a:pPr>
            <a:endParaRPr lang="en-US" sz="1000" dirty="0">
              <a:latin typeface="Arial" panose="020B0604020202020204" pitchFamily="34" charset="0"/>
              <a:ea typeface="Calibri" panose="020F0502020204030204" pitchFamily="34" charset="0"/>
              <a:cs typeface="Arial" panose="020B0604020202020204" pitchFamily="34" charset="0"/>
            </a:endParaRPr>
          </a:p>
        </p:txBody>
      </p:sp>
      <p:sp>
        <p:nvSpPr>
          <p:cNvPr id="43" name="Text Box 2">
            <a:extLst>
              <a:ext uri="{FF2B5EF4-FFF2-40B4-BE49-F238E27FC236}">
                <a16:creationId xmlns:a16="http://schemas.microsoft.com/office/drawing/2014/main" id="{65CAC329-3207-49CD-AEBC-A92EA6EDBA84}"/>
              </a:ext>
            </a:extLst>
          </p:cNvPr>
          <p:cNvSpPr txBox="1">
            <a:spLocks noChangeArrowheads="1"/>
          </p:cNvSpPr>
          <p:nvPr/>
        </p:nvSpPr>
        <p:spPr bwMode="auto">
          <a:xfrm>
            <a:off x="7160600" y="5301350"/>
            <a:ext cx="914400" cy="914400"/>
          </a:xfrm>
          <a:prstGeom prst="rect">
            <a:avLst/>
          </a:prstGeom>
          <a:solidFill>
            <a:schemeClr val="accent5">
              <a:lumMod val="20000"/>
              <a:lumOff val="80000"/>
            </a:schemeClr>
          </a:solidFill>
          <a:ln w="28575">
            <a:solidFill>
              <a:schemeClr val="tx1"/>
            </a:solidFill>
            <a:miter lim="800000"/>
            <a:headEnd/>
            <a:tailEnd/>
          </a:ln>
        </p:spPr>
        <p:txBody>
          <a:bodyPr rot="0" vert="horz" wrap="square" lIns="91440" tIns="45720" rIns="91440" bIns="45720" anchor="t" anchorCtr="0">
            <a:noAutofit/>
          </a:bodyPr>
          <a:lstStyle/>
          <a:p>
            <a:pPr algn="ctr">
              <a:lnSpc>
                <a:spcPct val="107000"/>
              </a:lnSpc>
              <a:spcAft>
                <a:spcPts val="800"/>
              </a:spcAft>
            </a:pPr>
            <a:endParaRPr lang="en-US" sz="10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US" sz="1000" dirty="0">
                <a:effectLst/>
                <a:latin typeface="Arial" panose="020B0604020202020204" pitchFamily="34" charset="0"/>
                <a:ea typeface="Calibri" panose="020F0502020204030204" pitchFamily="34" charset="0"/>
                <a:cs typeface="Arial" panose="020B0604020202020204" pitchFamily="34" charset="0"/>
              </a:rPr>
              <a:t>Harry Potter Movie 1</a:t>
            </a:r>
          </a:p>
          <a:p>
            <a:pPr algn="ctr">
              <a:lnSpc>
                <a:spcPct val="107000"/>
              </a:lnSpc>
              <a:spcAft>
                <a:spcPts val="800"/>
              </a:spcAft>
            </a:pPr>
            <a:r>
              <a:rPr lang="en-US" sz="1000" dirty="0">
                <a:latin typeface="Arial" panose="020B0604020202020204" pitchFamily="34" charset="0"/>
                <a:ea typeface="Calibri" panose="020F0502020204030204" pitchFamily="34" charset="0"/>
                <a:cs typeface="Arial" panose="020B0604020202020204" pitchFamily="34" charset="0"/>
              </a:rPr>
              <a:t>2110</a:t>
            </a:r>
          </a:p>
        </p:txBody>
      </p:sp>
    </p:spTree>
    <p:extLst>
      <p:ext uri="{BB962C8B-B14F-4D97-AF65-F5344CB8AC3E}">
        <p14:creationId xmlns:p14="http://schemas.microsoft.com/office/powerpoint/2010/main" val="1213156397"/>
      </p:ext>
    </p:extLst>
  </p:cSld>
  <p:clrMapOvr>
    <a:masterClrMapping/>
  </p:clrMapOvr>
  <p:transition>
    <p:fad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4DD0218-9C15-4584-B930-3880D04C13E9}"/>
              </a:ext>
            </a:extLst>
          </p:cNvPr>
          <p:cNvSpPr txBox="1"/>
          <p:nvPr/>
        </p:nvSpPr>
        <p:spPr>
          <a:xfrm>
            <a:off x="254000" y="152400"/>
            <a:ext cx="11663680" cy="738664"/>
          </a:xfrm>
          <a:prstGeom prst="rect">
            <a:avLst/>
          </a:prstGeom>
          <a:noFill/>
        </p:spPr>
        <p:txBody>
          <a:bodyPr wrap="square" rtlCol="0">
            <a:spAutoFit/>
          </a:bodyPr>
          <a:lstStyle/>
          <a:p>
            <a:r>
              <a:rPr lang="en-US" sz="4200" dirty="0">
                <a:latin typeface="Arial" panose="020B0604020202020204" pitchFamily="34" charset="0"/>
                <a:cs typeface="Arial" panose="020B0604020202020204" pitchFamily="34" charset="0"/>
              </a:rPr>
              <a:t>Deconstructing STARS Shortcut Codes</a:t>
            </a:r>
          </a:p>
        </p:txBody>
      </p:sp>
      <p:sp>
        <p:nvSpPr>
          <p:cNvPr id="2" name="Slide Number Placeholder 1">
            <a:extLst>
              <a:ext uri="{FF2B5EF4-FFF2-40B4-BE49-F238E27FC236}">
                <a16:creationId xmlns:a16="http://schemas.microsoft.com/office/drawing/2014/main" id="{AD022635-65FD-435E-B316-CF583F9A46B8}"/>
              </a:ext>
            </a:extLst>
          </p:cNvPr>
          <p:cNvSpPr>
            <a:spLocks noGrp="1"/>
          </p:cNvSpPr>
          <p:nvPr>
            <p:ph type="sldNum" sz="quarter" idx="16"/>
          </p:nvPr>
        </p:nvSpPr>
        <p:spPr>
          <a:xfrm>
            <a:off x="8610600" y="6457950"/>
            <a:ext cx="2743200" cy="365125"/>
          </a:xfrm>
        </p:spPr>
        <p:txBody>
          <a:bodyPr/>
          <a:lstStyle/>
          <a:p>
            <a:fld id="{DE393ED9-3FAE-4C9F-B5CF-D8F31E5991EB}" type="slidenum">
              <a:rPr lang="en-US" smtClean="0"/>
              <a:pPr/>
              <a:t>41</a:t>
            </a:fld>
            <a:endParaRPr lang="en-US" dirty="0"/>
          </a:p>
        </p:txBody>
      </p:sp>
      <p:sp>
        <p:nvSpPr>
          <p:cNvPr id="7" name="Rectangle 6">
            <a:extLst>
              <a:ext uri="{FF2B5EF4-FFF2-40B4-BE49-F238E27FC236}">
                <a16:creationId xmlns:a16="http://schemas.microsoft.com/office/drawing/2014/main" id="{55522376-C398-4560-A7E5-FF21B363E388}"/>
              </a:ext>
            </a:extLst>
          </p:cNvPr>
          <p:cNvSpPr/>
          <p:nvPr/>
        </p:nvSpPr>
        <p:spPr>
          <a:xfrm>
            <a:off x="-114300" y="1966390"/>
            <a:ext cx="7744460" cy="2364558"/>
          </a:xfrm>
          <a:prstGeom prst="rect">
            <a:avLst/>
          </a:prstGeom>
        </p:spPr>
        <p:txBody>
          <a:bodyPr wrap="square">
            <a:spAutoFit/>
          </a:bodyPr>
          <a:lstStyle/>
          <a:p>
            <a:pPr marR="0" lvl="2" fontAlgn="ctr">
              <a:lnSpc>
                <a:spcPct val="107000"/>
              </a:lnSpc>
              <a:spcBef>
                <a:spcPts val="0"/>
              </a:spcBef>
              <a:spcAft>
                <a:spcPts val="0"/>
              </a:spcAft>
            </a:pPr>
            <a:endParaRPr lang="en-US" dirty="0">
              <a:latin typeface="Arial" panose="020B0604020202020204" pitchFamily="34" charset="0"/>
              <a:ea typeface="Calibri" panose="020F0502020204030204" pitchFamily="34" charset="0"/>
              <a:cs typeface="Arial" panose="020B0604020202020204" pitchFamily="34" charset="0"/>
            </a:endParaRPr>
          </a:p>
          <a:p>
            <a:pPr marL="1200150" marR="0" lvl="2" indent="-285750" fontAlgn="ctr">
              <a:lnSpc>
                <a:spcPct val="107000"/>
              </a:lnSpc>
              <a:spcBef>
                <a:spcPts val="0"/>
              </a:spcBef>
              <a:spcAft>
                <a:spcPts val="0"/>
              </a:spcAft>
              <a:buFont typeface="Wingdings" panose="05000000000000000000" pitchFamily="2" charset="2"/>
              <a:buChar char="Ø"/>
            </a:pPr>
            <a:r>
              <a:rPr lang="en-US" sz="2400" dirty="0">
                <a:latin typeface="Arial" panose="020B0604020202020204" pitchFamily="34" charset="0"/>
                <a:ea typeface="Calibri" panose="020F0502020204030204" pitchFamily="34" charset="0"/>
                <a:cs typeface="Arial" panose="020B0604020202020204" pitchFamily="34" charset="0"/>
              </a:rPr>
              <a:t>Brief walkthrough of process</a:t>
            </a:r>
          </a:p>
          <a:p>
            <a:pPr marR="0" lvl="2" fontAlgn="ctr">
              <a:lnSpc>
                <a:spcPct val="107000"/>
              </a:lnSpc>
              <a:spcBef>
                <a:spcPts val="0"/>
              </a:spcBef>
              <a:spcAft>
                <a:spcPts val="0"/>
              </a:spcAft>
            </a:pPr>
            <a:endParaRPr lang="en-US" sz="2400" dirty="0">
              <a:latin typeface="Arial" panose="020B0604020202020204" pitchFamily="34" charset="0"/>
              <a:ea typeface="Calibri" panose="020F0502020204030204" pitchFamily="34" charset="0"/>
              <a:cs typeface="Arial" panose="020B0604020202020204" pitchFamily="34" charset="0"/>
            </a:endParaRPr>
          </a:p>
          <a:p>
            <a:pPr marL="1200150" marR="0" lvl="2" indent="-285750" fontAlgn="ctr">
              <a:lnSpc>
                <a:spcPct val="107000"/>
              </a:lnSpc>
              <a:spcBef>
                <a:spcPts val="0"/>
              </a:spcBef>
              <a:spcAft>
                <a:spcPts val="0"/>
              </a:spcAft>
              <a:buFont typeface="Wingdings" panose="05000000000000000000" pitchFamily="2" charset="2"/>
              <a:buChar char="Ø"/>
            </a:pPr>
            <a:r>
              <a:rPr lang="en-US" sz="2400" dirty="0">
                <a:latin typeface="Arial" panose="020B0604020202020204" pitchFamily="34" charset="0"/>
                <a:ea typeface="Calibri" panose="020F0502020204030204" pitchFamily="34" charset="0"/>
                <a:cs typeface="Arial" panose="020B0604020202020204" pitchFamily="34" charset="0"/>
              </a:rPr>
              <a:t>Cross-walking your agency’s data</a:t>
            </a:r>
          </a:p>
          <a:p>
            <a:pPr marR="0" lvl="2" fontAlgn="ctr">
              <a:lnSpc>
                <a:spcPct val="107000"/>
              </a:lnSpc>
              <a:spcBef>
                <a:spcPts val="0"/>
              </a:spcBef>
              <a:spcAft>
                <a:spcPts val="0"/>
              </a:spcAft>
            </a:pPr>
            <a:endParaRPr lang="en-US" sz="2400" dirty="0">
              <a:latin typeface="Arial" panose="020B0604020202020204" pitchFamily="34" charset="0"/>
              <a:ea typeface="Calibri" panose="020F0502020204030204" pitchFamily="34" charset="0"/>
              <a:cs typeface="Arial" panose="020B0604020202020204" pitchFamily="34" charset="0"/>
            </a:endParaRPr>
          </a:p>
          <a:p>
            <a:pPr marL="1200150" marR="0" lvl="2" indent="-285750" fontAlgn="ctr">
              <a:lnSpc>
                <a:spcPct val="107000"/>
              </a:lnSpc>
              <a:spcBef>
                <a:spcPts val="0"/>
              </a:spcBef>
              <a:spcAft>
                <a:spcPts val="0"/>
              </a:spcAft>
              <a:buFont typeface="Wingdings" panose="05000000000000000000" pitchFamily="2" charset="2"/>
              <a:buChar char="Ø"/>
            </a:pPr>
            <a:r>
              <a:rPr lang="en-US" sz="2400" dirty="0">
                <a:latin typeface="Arial" panose="020B0604020202020204" pitchFamily="34" charset="0"/>
                <a:ea typeface="Calibri" panose="020F0502020204030204" pitchFamily="34" charset="0"/>
                <a:cs typeface="Arial" panose="020B0604020202020204" pitchFamily="34" charset="0"/>
              </a:rPr>
              <a:t>Agency assignment </a:t>
            </a:r>
          </a:p>
        </p:txBody>
      </p:sp>
    </p:spTree>
    <p:extLst>
      <p:ext uri="{BB962C8B-B14F-4D97-AF65-F5344CB8AC3E}">
        <p14:creationId xmlns:p14="http://schemas.microsoft.com/office/powerpoint/2010/main" val="1682576618"/>
      </p:ext>
    </p:extLst>
  </p:cSld>
  <p:clrMapOvr>
    <a:masterClrMapping/>
  </p:clrMapOvr>
  <p:transition>
    <p:fad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4DD0218-9C15-4584-B930-3880D04C13E9}"/>
              </a:ext>
            </a:extLst>
          </p:cNvPr>
          <p:cNvSpPr txBox="1"/>
          <p:nvPr/>
        </p:nvSpPr>
        <p:spPr>
          <a:xfrm>
            <a:off x="254000" y="152400"/>
            <a:ext cx="11663680" cy="738664"/>
          </a:xfrm>
          <a:prstGeom prst="rect">
            <a:avLst/>
          </a:prstGeom>
          <a:noFill/>
        </p:spPr>
        <p:txBody>
          <a:bodyPr wrap="square" rtlCol="0">
            <a:spAutoFit/>
          </a:bodyPr>
          <a:lstStyle/>
          <a:p>
            <a:r>
              <a:rPr lang="en-US" sz="4200" dirty="0">
                <a:latin typeface="Arial" panose="020B0604020202020204" pitchFamily="34" charset="0"/>
                <a:cs typeface="Arial" panose="020B0604020202020204" pitchFamily="34" charset="0"/>
              </a:rPr>
              <a:t>COA Agency Dimension Build-out Labs</a:t>
            </a:r>
          </a:p>
        </p:txBody>
      </p:sp>
      <p:sp>
        <p:nvSpPr>
          <p:cNvPr id="2" name="Slide Number Placeholder 1">
            <a:extLst>
              <a:ext uri="{FF2B5EF4-FFF2-40B4-BE49-F238E27FC236}">
                <a16:creationId xmlns:a16="http://schemas.microsoft.com/office/drawing/2014/main" id="{AD022635-65FD-435E-B316-CF583F9A46B8}"/>
              </a:ext>
            </a:extLst>
          </p:cNvPr>
          <p:cNvSpPr>
            <a:spLocks noGrp="1"/>
          </p:cNvSpPr>
          <p:nvPr>
            <p:ph type="sldNum" sz="quarter" idx="16"/>
          </p:nvPr>
        </p:nvSpPr>
        <p:spPr>
          <a:xfrm>
            <a:off x="8610600" y="6457950"/>
            <a:ext cx="2743200" cy="365125"/>
          </a:xfrm>
        </p:spPr>
        <p:txBody>
          <a:bodyPr/>
          <a:lstStyle/>
          <a:p>
            <a:fld id="{DE393ED9-3FAE-4C9F-B5CF-D8F31E5991EB}" type="slidenum">
              <a:rPr lang="en-US" smtClean="0"/>
              <a:pPr/>
              <a:t>42</a:t>
            </a:fld>
            <a:endParaRPr lang="en-US" dirty="0"/>
          </a:p>
        </p:txBody>
      </p:sp>
      <p:sp>
        <p:nvSpPr>
          <p:cNvPr id="6" name="Rectangle 5">
            <a:extLst>
              <a:ext uri="{FF2B5EF4-FFF2-40B4-BE49-F238E27FC236}">
                <a16:creationId xmlns:a16="http://schemas.microsoft.com/office/drawing/2014/main" id="{B07E8C91-2EE1-4B55-8AE3-0DA786594593}"/>
              </a:ext>
            </a:extLst>
          </p:cNvPr>
          <p:cNvSpPr/>
          <p:nvPr/>
        </p:nvSpPr>
        <p:spPr>
          <a:xfrm>
            <a:off x="30480" y="1296508"/>
            <a:ext cx="11323320" cy="4834144"/>
          </a:xfrm>
          <a:prstGeom prst="rect">
            <a:avLst/>
          </a:prstGeom>
        </p:spPr>
        <p:txBody>
          <a:bodyPr wrap="square">
            <a:spAutoFit/>
          </a:bodyPr>
          <a:lstStyle/>
          <a:p>
            <a:pPr marL="1200150" marR="0" lvl="2" indent="-285750" fontAlgn="ctr">
              <a:lnSpc>
                <a:spcPct val="107000"/>
              </a:lnSpc>
              <a:spcBef>
                <a:spcPts val="0"/>
              </a:spcBef>
              <a:spcAft>
                <a:spcPts val="0"/>
              </a:spcAft>
              <a:buFont typeface="Wingdings" panose="05000000000000000000" pitchFamily="2" charset="2"/>
              <a:buChar char="Ø"/>
            </a:pPr>
            <a:r>
              <a:rPr lang="en-US" b="1" dirty="0">
                <a:latin typeface="Arial" panose="020B0604020202020204" pitchFamily="34" charset="0"/>
                <a:ea typeface="Calibri" panose="020F0502020204030204" pitchFamily="34" charset="0"/>
                <a:cs typeface="Arial" panose="020B0604020202020204" pitchFamily="34" charset="0"/>
              </a:rPr>
              <a:t>Week 1: Organizational Unit (March 17/18)</a:t>
            </a:r>
          </a:p>
          <a:p>
            <a:pPr marL="1657350" marR="0" lvl="3" indent="-285750" fontAlgn="ctr">
              <a:lnSpc>
                <a:spcPct val="107000"/>
              </a:lnSpc>
              <a:spcBef>
                <a:spcPts val="0"/>
              </a:spcBef>
              <a:spcAft>
                <a:spcPts val="0"/>
              </a:spcAft>
              <a:buFont typeface="Wingdings" panose="05000000000000000000" pitchFamily="2" charset="2"/>
              <a:buChar char="Ø"/>
            </a:pPr>
            <a:r>
              <a:rPr lang="en-US" dirty="0">
                <a:latin typeface="Arial" panose="020B0604020202020204" pitchFamily="34" charset="0"/>
                <a:ea typeface="Calibri" panose="020F0502020204030204" pitchFamily="34" charset="0"/>
                <a:cs typeface="Arial" panose="020B0604020202020204" pitchFamily="34" charset="0"/>
              </a:rPr>
              <a:t>What to bring: Organizational Charts, Appropriation Bill, bring laptop if possible</a:t>
            </a:r>
          </a:p>
          <a:p>
            <a:pPr marL="1657350" marR="0" lvl="3" indent="-285750" fontAlgn="ctr">
              <a:lnSpc>
                <a:spcPct val="107000"/>
              </a:lnSpc>
              <a:spcBef>
                <a:spcPts val="0"/>
              </a:spcBef>
              <a:spcAft>
                <a:spcPts val="0"/>
              </a:spcAft>
              <a:buFont typeface="Wingdings" panose="05000000000000000000" pitchFamily="2" charset="2"/>
              <a:buChar char="Ø"/>
            </a:pPr>
            <a:r>
              <a:rPr lang="en-US" dirty="0">
                <a:latin typeface="Arial" panose="020B0604020202020204" pitchFamily="34" charset="0"/>
                <a:ea typeface="Calibri" panose="020F0502020204030204" pitchFamily="34" charset="0"/>
                <a:cs typeface="Arial" panose="020B0604020202020204" pitchFamily="34" charset="0"/>
              </a:rPr>
              <a:t>Due Date: March 31</a:t>
            </a:r>
          </a:p>
          <a:p>
            <a:pPr marL="1200150" marR="0" lvl="2" indent="-285750" fontAlgn="ctr">
              <a:lnSpc>
                <a:spcPct val="107000"/>
              </a:lnSpc>
              <a:spcBef>
                <a:spcPts val="0"/>
              </a:spcBef>
              <a:spcAft>
                <a:spcPts val="0"/>
              </a:spcAft>
              <a:buFont typeface="Wingdings" panose="05000000000000000000" pitchFamily="2" charset="2"/>
              <a:buChar char="Ø"/>
            </a:pPr>
            <a:r>
              <a:rPr lang="en-US" b="1" dirty="0">
                <a:latin typeface="Arial" panose="020B0604020202020204" pitchFamily="34" charset="0"/>
                <a:ea typeface="Calibri" panose="020F0502020204030204" pitchFamily="34" charset="0"/>
                <a:cs typeface="Arial" panose="020B0604020202020204" pitchFamily="34" charset="0"/>
              </a:rPr>
              <a:t>Week 2: Project &amp; Funding Source (March 31/April 1)</a:t>
            </a:r>
          </a:p>
          <a:p>
            <a:pPr marL="1657350" marR="0" lvl="3" indent="-285750" fontAlgn="ctr">
              <a:lnSpc>
                <a:spcPct val="107000"/>
              </a:lnSpc>
              <a:spcBef>
                <a:spcPts val="0"/>
              </a:spcBef>
              <a:spcAft>
                <a:spcPts val="0"/>
              </a:spcAft>
              <a:buFont typeface="Wingdings" panose="05000000000000000000" pitchFamily="2" charset="2"/>
              <a:buChar char="Ø"/>
            </a:pPr>
            <a:r>
              <a:rPr lang="en-US" dirty="0">
                <a:latin typeface="Arial" panose="020B0604020202020204" pitchFamily="34" charset="0"/>
                <a:ea typeface="Calibri" panose="020F0502020204030204" pitchFamily="34" charset="0"/>
                <a:cs typeface="Arial" panose="020B0604020202020204" pitchFamily="34" charset="0"/>
              </a:rPr>
              <a:t>What to bring: Project information, bring laptop if possible</a:t>
            </a:r>
          </a:p>
          <a:p>
            <a:pPr marL="1657350" marR="0" lvl="3" indent="-285750" fontAlgn="ctr">
              <a:lnSpc>
                <a:spcPct val="107000"/>
              </a:lnSpc>
              <a:spcBef>
                <a:spcPts val="0"/>
              </a:spcBef>
              <a:spcAft>
                <a:spcPts val="0"/>
              </a:spcAft>
              <a:buFont typeface="Wingdings" panose="05000000000000000000" pitchFamily="2" charset="2"/>
              <a:buChar char="Ø"/>
            </a:pPr>
            <a:r>
              <a:rPr lang="en-US" dirty="0">
                <a:latin typeface="Arial" panose="020B0604020202020204" pitchFamily="34" charset="0"/>
                <a:ea typeface="Calibri" panose="020F0502020204030204" pitchFamily="34" charset="0"/>
                <a:cs typeface="Arial" panose="020B0604020202020204" pitchFamily="34" charset="0"/>
              </a:rPr>
              <a:t>Due Date: May 8</a:t>
            </a:r>
          </a:p>
          <a:p>
            <a:pPr marL="1200150" marR="0" lvl="2" indent="-285750" fontAlgn="ctr">
              <a:lnSpc>
                <a:spcPct val="107000"/>
              </a:lnSpc>
              <a:spcBef>
                <a:spcPts val="0"/>
              </a:spcBef>
              <a:spcAft>
                <a:spcPts val="0"/>
              </a:spcAft>
              <a:buFont typeface="Wingdings" panose="05000000000000000000" pitchFamily="2" charset="2"/>
              <a:buChar char="Ø"/>
            </a:pPr>
            <a:r>
              <a:rPr lang="en-US" b="1" dirty="0">
                <a:latin typeface="Arial" panose="020B0604020202020204" pitchFamily="34" charset="0"/>
                <a:ea typeface="Calibri" panose="020F0502020204030204" pitchFamily="34" charset="0"/>
                <a:cs typeface="Arial" panose="020B0604020202020204" pitchFamily="34" charset="0"/>
              </a:rPr>
              <a:t>Week 3: Program (April 7/8)</a:t>
            </a:r>
          </a:p>
          <a:p>
            <a:pPr marL="1657350" marR="0" lvl="3" indent="-285750" fontAlgn="ctr">
              <a:lnSpc>
                <a:spcPct val="107000"/>
              </a:lnSpc>
              <a:spcBef>
                <a:spcPts val="0"/>
              </a:spcBef>
              <a:spcAft>
                <a:spcPts val="0"/>
              </a:spcAft>
              <a:buFont typeface="Wingdings" panose="05000000000000000000" pitchFamily="2" charset="2"/>
              <a:buChar char="Ø"/>
            </a:pPr>
            <a:r>
              <a:rPr lang="en-US" dirty="0">
                <a:latin typeface="Arial" panose="020B0604020202020204" pitchFamily="34" charset="0"/>
                <a:ea typeface="Calibri" panose="020F0502020204030204" pitchFamily="34" charset="0"/>
                <a:cs typeface="Arial" panose="020B0604020202020204" pitchFamily="34" charset="0"/>
              </a:rPr>
              <a:t>What to bring: Location information, bring laptop if possible</a:t>
            </a:r>
          </a:p>
          <a:p>
            <a:pPr marL="1657350" marR="0" lvl="3" indent="-285750" fontAlgn="ctr">
              <a:lnSpc>
                <a:spcPct val="107000"/>
              </a:lnSpc>
              <a:spcBef>
                <a:spcPts val="0"/>
              </a:spcBef>
              <a:spcAft>
                <a:spcPts val="0"/>
              </a:spcAft>
              <a:buFont typeface="Wingdings" panose="05000000000000000000" pitchFamily="2" charset="2"/>
              <a:buChar char="Ø"/>
            </a:pPr>
            <a:r>
              <a:rPr lang="en-US" dirty="0">
                <a:latin typeface="Arial" panose="020B0604020202020204" pitchFamily="34" charset="0"/>
                <a:ea typeface="Calibri" panose="020F0502020204030204" pitchFamily="34" charset="0"/>
                <a:cs typeface="Arial" panose="020B0604020202020204" pitchFamily="34" charset="0"/>
              </a:rPr>
              <a:t>Due Date: April 22</a:t>
            </a:r>
          </a:p>
          <a:p>
            <a:pPr marL="1200150" marR="0" lvl="2" indent="-285750" fontAlgn="ctr">
              <a:lnSpc>
                <a:spcPct val="107000"/>
              </a:lnSpc>
              <a:spcBef>
                <a:spcPts val="0"/>
              </a:spcBef>
              <a:spcAft>
                <a:spcPts val="0"/>
              </a:spcAft>
              <a:buFont typeface="Wingdings" panose="05000000000000000000" pitchFamily="2" charset="2"/>
              <a:buChar char="Ø"/>
            </a:pPr>
            <a:r>
              <a:rPr lang="en-US" b="1" dirty="0">
                <a:latin typeface="Arial" panose="020B0604020202020204" pitchFamily="34" charset="0"/>
                <a:ea typeface="Calibri" panose="020F0502020204030204" pitchFamily="34" charset="0"/>
                <a:cs typeface="Arial" panose="020B0604020202020204" pitchFamily="34" charset="0"/>
              </a:rPr>
              <a:t>Week 4: Location (April 14/15)</a:t>
            </a:r>
          </a:p>
          <a:p>
            <a:pPr marL="1657350" marR="0" lvl="3" indent="-285750" fontAlgn="ctr">
              <a:lnSpc>
                <a:spcPct val="107000"/>
              </a:lnSpc>
              <a:spcBef>
                <a:spcPts val="0"/>
              </a:spcBef>
              <a:spcAft>
                <a:spcPts val="0"/>
              </a:spcAft>
              <a:buFont typeface="Wingdings" panose="05000000000000000000" pitchFamily="2" charset="2"/>
              <a:buChar char="Ø"/>
            </a:pPr>
            <a:r>
              <a:rPr lang="en-US" dirty="0">
                <a:latin typeface="Arial" panose="020B0604020202020204" pitchFamily="34" charset="0"/>
                <a:ea typeface="Calibri" panose="020F0502020204030204" pitchFamily="34" charset="0"/>
                <a:cs typeface="Arial" panose="020B0604020202020204" pitchFamily="34" charset="0"/>
              </a:rPr>
              <a:t>What to bring: Appropriation Bill, Dept. Program information if relevant, bring laptop if possible</a:t>
            </a:r>
          </a:p>
          <a:p>
            <a:pPr marL="1657350" marR="0" lvl="3" indent="-285750" fontAlgn="ctr">
              <a:lnSpc>
                <a:spcPct val="107000"/>
              </a:lnSpc>
              <a:spcBef>
                <a:spcPts val="0"/>
              </a:spcBef>
              <a:spcAft>
                <a:spcPts val="0"/>
              </a:spcAft>
              <a:buFont typeface="Wingdings" panose="05000000000000000000" pitchFamily="2" charset="2"/>
              <a:buChar char="Ø"/>
            </a:pPr>
            <a:r>
              <a:rPr lang="en-US" dirty="0">
                <a:latin typeface="Arial" panose="020B0604020202020204" pitchFamily="34" charset="0"/>
                <a:ea typeface="Calibri" panose="020F0502020204030204" pitchFamily="34" charset="0"/>
                <a:cs typeface="Arial" panose="020B0604020202020204" pitchFamily="34" charset="0"/>
              </a:rPr>
              <a:t>Due Date: April 27</a:t>
            </a:r>
          </a:p>
          <a:p>
            <a:pPr marL="1200150" marR="0" lvl="2" indent="-285750" fontAlgn="ctr">
              <a:lnSpc>
                <a:spcPct val="107000"/>
              </a:lnSpc>
              <a:spcBef>
                <a:spcPts val="0"/>
              </a:spcBef>
              <a:spcAft>
                <a:spcPts val="0"/>
              </a:spcAft>
              <a:buFont typeface="Wingdings" panose="05000000000000000000" pitchFamily="2" charset="2"/>
              <a:buChar char="Ø"/>
            </a:pPr>
            <a:r>
              <a:rPr lang="en-US" b="1" dirty="0">
                <a:latin typeface="Arial" panose="020B0604020202020204" pitchFamily="34" charset="0"/>
                <a:ea typeface="Calibri" panose="020F0502020204030204" pitchFamily="34" charset="0"/>
                <a:cs typeface="Arial" panose="020B0604020202020204" pitchFamily="34" charset="0"/>
              </a:rPr>
              <a:t>Week 5: Additional Reporting (April 21/22)</a:t>
            </a:r>
          </a:p>
          <a:p>
            <a:pPr marL="1657350" marR="0" lvl="3" indent="-285750" fontAlgn="ctr">
              <a:lnSpc>
                <a:spcPct val="107000"/>
              </a:lnSpc>
              <a:spcBef>
                <a:spcPts val="0"/>
              </a:spcBef>
              <a:spcAft>
                <a:spcPts val="0"/>
              </a:spcAft>
              <a:buFont typeface="Wingdings" panose="05000000000000000000" pitchFamily="2" charset="2"/>
              <a:buChar char="Ø"/>
            </a:pPr>
            <a:r>
              <a:rPr lang="en-US" dirty="0">
                <a:latin typeface="Arial" panose="020B0604020202020204" pitchFamily="34" charset="0"/>
                <a:ea typeface="Calibri" panose="020F0502020204030204" pitchFamily="34" charset="0"/>
                <a:cs typeface="Arial" panose="020B0604020202020204" pitchFamily="34" charset="0"/>
              </a:rPr>
              <a:t>What to bring: Any additional information that may be relevant, bring laptop if possible</a:t>
            </a:r>
          </a:p>
          <a:p>
            <a:pPr marL="1657350" marR="0" lvl="3" indent="-285750" fontAlgn="ctr">
              <a:lnSpc>
                <a:spcPct val="107000"/>
              </a:lnSpc>
              <a:spcBef>
                <a:spcPts val="0"/>
              </a:spcBef>
              <a:spcAft>
                <a:spcPts val="0"/>
              </a:spcAft>
              <a:buFont typeface="Wingdings" panose="05000000000000000000" pitchFamily="2" charset="2"/>
              <a:buChar char="Ø"/>
            </a:pPr>
            <a:r>
              <a:rPr lang="en-US" dirty="0">
                <a:latin typeface="Arial" panose="020B0604020202020204" pitchFamily="34" charset="0"/>
                <a:ea typeface="Calibri" panose="020F0502020204030204" pitchFamily="34" charset="0"/>
                <a:cs typeface="Arial" panose="020B0604020202020204" pitchFamily="34" charset="0"/>
              </a:rPr>
              <a:t>Due Date: May 11</a:t>
            </a:r>
          </a:p>
          <a:p>
            <a:pPr marL="1200150" lvl="2" indent="-285750" fontAlgn="ctr">
              <a:lnSpc>
                <a:spcPct val="107000"/>
              </a:lnSpc>
              <a:buFont typeface="Wingdings" panose="05000000000000000000" pitchFamily="2" charset="2"/>
              <a:buChar char="Ø"/>
            </a:pPr>
            <a:r>
              <a:rPr lang="en-US" b="1" dirty="0">
                <a:latin typeface="Arial" panose="020B0604020202020204" pitchFamily="34" charset="0"/>
                <a:ea typeface="Calibri" panose="020F0502020204030204" pitchFamily="34" charset="0"/>
                <a:cs typeface="Arial" panose="020B0604020202020204" pitchFamily="34" charset="0"/>
              </a:rPr>
              <a:t>Week 6: Open (May 5/6)</a:t>
            </a:r>
          </a:p>
        </p:txBody>
      </p:sp>
    </p:spTree>
    <p:extLst>
      <p:ext uri="{BB962C8B-B14F-4D97-AF65-F5344CB8AC3E}">
        <p14:creationId xmlns:p14="http://schemas.microsoft.com/office/powerpoint/2010/main" val="171293615"/>
      </p:ext>
    </p:extLst>
  </p:cSld>
  <p:clrMapOvr>
    <a:masterClrMapping/>
  </p:clrMapOvr>
  <p:transition>
    <p:fad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4DD0218-9C15-4584-B930-3880D04C13E9}"/>
              </a:ext>
            </a:extLst>
          </p:cNvPr>
          <p:cNvSpPr txBox="1"/>
          <p:nvPr/>
        </p:nvSpPr>
        <p:spPr>
          <a:xfrm>
            <a:off x="254000" y="152400"/>
            <a:ext cx="11663680" cy="738664"/>
          </a:xfrm>
          <a:prstGeom prst="rect">
            <a:avLst/>
          </a:prstGeom>
          <a:noFill/>
        </p:spPr>
        <p:txBody>
          <a:bodyPr wrap="square" rtlCol="0">
            <a:spAutoFit/>
          </a:bodyPr>
          <a:lstStyle/>
          <a:p>
            <a:r>
              <a:rPr lang="en-US" sz="4200" dirty="0">
                <a:latin typeface="Arial" panose="020B0604020202020204" pitchFamily="34" charset="0"/>
                <a:cs typeface="Arial" panose="020B0604020202020204" pitchFamily="34" charset="0"/>
              </a:rPr>
              <a:t>Hierarchy Submission Process</a:t>
            </a:r>
            <a:endParaRPr lang="en-US" sz="4200" dirty="0">
              <a:solidFill>
                <a:srgbClr val="FF0000"/>
              </a:solidFill>
              <a:latin typeface="Arial" panose="020B060402020202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AD022635-65FD-435E-B316-CF583F9A46B8}"/>
              </a:ext>
            </a:extLst>
          </p:cNvPr>
          <p:cNvSpPr>
            <a:spLocks noGrp="1"/>
          </p:cNvSpPr>
          <p:nvPr>
            <p:ph type="sldNum" sz="quarter" idx="16"/>
          </p:nvPr>
        </p:nvSpPr>
        <p:spPr>
          <a:xfrm>
            <a:off x="8610600" y="6457950"/>
            <a:ext cx="2743200" cy="365125"/>
          </a:xfrm>
        </p:spPr>
        <p:txBody>
          <a:bodyPr/>
          <a:lstStyle/>
          <a:p>
            <a:fld id="{DE393ED9-3FAE-4C9F-B5CF-D8F31E5991EB}" type="slidenum">
              <a:rPr lang="en-US" smtClean="0"/>
              <a:pPr/>
              <a:t>43</a:t>
            </a:fld>
            <a:endParaRPr lang="en-US" dirty="0"/>
          </a:p>
        </p:txBody>
      </p:sp>
      <p:sp>
        <p:nvSpPr>
          <p:cNvPr id="3" name="TextBox 2">
            <a:extLst>
              <a:ext uri="{FF2B5EF4-FFF2-40B4-BE49-F238E27FC236}">
                <a16:creationId xmlns:a16="http://schemas.microsoft.com/office/drawing/2014/main" id="{50B0EA9C-FE97-4D58-AE96-4E3B638699F7}"/>
              </a:ext>
            </a:extLst>
          </p:cNvPr>
          <p:cNvSpPr txBox="1"/>
          <p:nvPr/>
        </p:nvSpPr>
        <p:spPr>
          <a:xfrm>
            <a:off x="436880" y="1615440"/>
            <a:ext cx="11480800" cy="2585323"/>
          </a:xfrm>
          <a:prstGeom prst="rect">
            <a:avLst/>
          </a:prstGeom>
          <a:noFill/>
        </p:spPr>
        <p:txBody>
          <a:bodyPr wrap="square" rtlCol="0">
            <a:spAutoFit/>
          </a:bodyPr>
          <a:lstStyle/>
          <a:p>
            <a:pPr marL="285750" indent="-285750">
              <a:buFont typeface="Wingdings" panose="05000000000000000000" pitchFamily="2" charset="2"/>
              <a:buChar char="Ø"/>
            </a:pPr>
            <a:r>
              <a:rPr lang="en-US" dirty="0"/>
              <a:t>Email invites to labs (with Workbooks attached) will be sent out by March 13th</a:t>
            </a:r>
          </a:p>
          <a:p>
            <a:pPr marL="285750" indent="-285750">
              <a:buFont typeface="Wingdings" panose="05000000000000000000" pitchFamily="2" charset="2"/>
              <a:buChar char="Ø"/>
            </a:pPr>
            <a:r>
              <a:rPr lang="en-US" dirty="0"/>
              <a:t>Submit completed Dimension Hierarchy Workbooks</a:t>
            </a:r>
          </a:p>
          <a:p>
            <a:pPr marL="742950" lvl="1" indent="-285750">
              <a:buFont typeface="Wingdings" panose="05000000000000000000" pitchFamily="2" charset="2"/>
              <a:buChar char="Ø"/>
            </a:pPr>
            <a:r>
              <a:rPr lang="en-US" dirty="0"/>
              <a:t>Via email to: </a:t>
            </a:r>
            <a:r>
              <a:rPr lang="en-US" dirty="0">
                <a:hlinkClick r:id="rId3"/>
              </a:rPr>
              <a:t>Luma@sco.idaho.gov</a:t>
            </a:r>
            <a:endParaRPr lang="en-US" dirty="0"/>
          </a:p>
          <a:p>
            <a:pPr marL="742950" lvl="1" indent="-285750">
              <a:buFont typeface="Wingdings" panose="05000000000000000000" pitchFamily="2" charset="2"/>
              <a:buChar char="Ø"/>
            </a:pPr>
            <a:r>
              <a:rPr lang="en-US" dirty="0"/>
              <a:t>Include agency name, hierarchy name, date of submission, and version number in your naming convention</a:t>
            </a:r>
          </a:p>
          <a:p>
            <a:pPr marL="1200150" lvl="2" indent="-285750">
              <a:buFont typeface="Wingdings" panose="05000000000000000000" pitchFamily="2" charset="2"/>
              <a:buChar char="Ø"/>
            </a:pPr>
            <a:r>
              <a:rPr lang="en-US" dirty="0"/>
              <a:t>For example: SCO_OrgUnit_2020-03-31_v3</a:t>
            </a:r>
          </a:p>
          <a:p>
            <a:pPr marL="742950" lvl="1" indent="-285750">
              <a:buFont typeface="Wingdings" panose="05000000000000000000" pitchFamily="2" charset="2"/>
              <a:buChar char="Ø"/>
            </a:pPr>
            <a:r>
              <a:rPr lang="en-US" dirty="0"/>
              <a:t>Do not include any Personally Identifiable Information (PII) or any other information that would create a disclosure issue for your agency or the State in any email or attachment.  If any of your submissions will require such information, please contact our office for further instruction prior to sending email.</a:t>
            </a:r>
          </a:p>
          <a:p>
            <a:pPr marL="285750" indent="-285750">
              <a:buFont typeface="Wingdings" panose="05000000000000000000" pitchFamily="2" charset="2"/>
              <a:buChar char="Ø"/>
            </a:pPr>
            <a:endParaRPr lang="en-US" dirty="0"/>
          </a:p>
        </p:txBody>
      </p:sp>
    </p:spTree>
    <p:extLst>
      <p:ext uri="{BB962C8B-B14F-4D97-AF65-F5344CB8AC3E}">
        <p14:creationId xmlns:p14="http://schemas.microsoft.com/office/powerpoint/2010/main" val="1176028989"/>
      </p:ext>
    </p:extLst>
  </p:cSld>
  <p:clrMapOvr>
    <a:masterClrMapping/>
  </p:clrMapOvr>
  <p:transition>
    <p:fad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4DD0218-9C15-4584-B930-3880D04C13E9}"/>
              </a:ext>
            </a:extLst>
          </p:cNvPr>
          <p:cNvSpPr txBox="1"/>
          <p:nvPr/>
        </p:nvSpPr>
        <p:spPr>
          <a:xfrm>
            <a:off x="254000" y="152400"/>
            <a:ext cx="11663680" cy="738664"/>
          </a:xfrm>
          <a:prstGeom prst="rect">
            <a:avLst/>
          </a:prstGeom>
          <a:noFill/>
        </p:spPr>
        <p:txBody>
          <a:bodyPr wrap="square" rtlCol="0">
            <a:spAutoFit/>
          </a:bodyPr>
          <a:lstStyle/>
          <a:p>
            <a:r>
              <a:rPr lang="en-US" sz="4200" dirty="0">
                <a:latin typeface="Arial" panose="020B0604020202020204" pitchFamily="34" charset="0"/>
                <a:cs typeface="Arial" panose="020B0604020202020204" pitchFamily="34" charset="0"/>
              </a:rPr>
              <a:t>COA State Contacts</a:t>
            </a:r>
          </a:p>
        </p:txBody>
      </p:sp>
      <p:sp>
        <p:nvSpPr>
          <p:cNvPr id="2" name="Slide Number Placeholder 1">
            <a:extLst>
              <a:ext uri="{FF2B5EF4-FFF2-40B4-BE49-F238E27FC236}">
                <a16:creationId xmlns:a16="http://schemas.microsoft.com/office/drawing/2014/main" id="{AD022635-65FD-435E-B316-CF583F9A46B8}"/>
              </a:ext>
            </a:extLst>
          </p:cNvPr>
          <p:cNvSpPr>
            <a:spLocks noGrp="1"/>
          </p:cNvSpPr>
          <p:nvPr>
            <p:ph type="sldNum" sz="quarter" idx="16"/>
          </p:nvPr>
        </p:nvSpPr>
        <p:spPr>
          <a:xfrm>
            <a:off x="8610600" y="6457950"/>
            <a:ext cx="2743200" cy="365125"/>
          </a:xfrm>
        </p:spPr>
        <p:txBody>
          <a:bodyPr/>
          <a:lstStyle/>
          <a:p>
            <a:fld id="{DE393ED9-3FAE-4C9F-B5CF-D8F31E5991EB}" type="slidenum">
              <a:rPr lang="en-US" smtClean="0"/>
              <a:pPr/>
              <a:t>44</a:t>
            </a:fld>
            <a:endParaRPr lang="en-US" dirty="0"/>
          </a:p>
        </p:txBody>
      </p:sp>
      <p:sp>
        <p:nvSpPr>
          <p:cNvPr id="3" name="TextBox 2">
            <a:extLst>
              <a:ext uri="{FF2B5EF4-FFF2-40B4-BE49-F238E27FC236}">
                <a16:creationId xmlns:a16="http://schemas.microsoft.com/office/drawing/2014/main" id="{FD245AB9-7E6D-4948-BD84-EA7D9F1D022B}"/>
              </a:ext>
            </a:extLst>
          </p:cNvPr>
          <p:cNvSpPr txBox="1"/>
          <p:nvPr/>
        </p:nvSpPr>
        <p:spPr>
          <a:xfrm>
            <a:off x="2895600" y="3586480"/>
            <a:ext cx="2712720" cy="1200329"/>
          </a:xfrm>
          <a:prstGeom prst="rect">
            <a:avLst/>
          </a:prstGeom>
          <a:noFill/>
        </p:spPr>
        <p:txBody>
          <a:bodyPr wrap="square" rtlCol="0">
            <a:spAutoFit/>
          </a:bodyPr>
          <a:lstStyle/>
          <a:p>
            <a:pPr algn="ctr"/>
            <a:r>
              <a:rPr lang="en-US" b="1" dirty="0">
                <a:latin typeface="Arial" panose="020B0604020202020204" pitchFamily="34" charset="0"/>
                <a:cs typeface="Arial" panose="020B0604020202020204" pitchFamily="34" charset="0"/>
              </a:rPr>
              <a:t>Brandon Purcell</a:t>
            </a:r>
          </a:p>
          <a:p>
            <a:pPr algn="ctr"/>
            <a:r>
              <a:rPr lang="en-US" i="1" dirty="0">
                <a:latin typeface="Arial" panose="020B0604020202020204" pitchFamily="34" charset="0"/>
                <a:cs typeface="Arial" panose="020B0604020202020204" pitchFamily="34" charset="0"/>
              </a:rPr>
              <a:t>State Finance Lead</a:t>
            </a:r>
          </a:p>
          <a:p>
            <a:pPr algn="ctr"/>
            <a:r>
              <a:rPr lang="en-US" dirty="0">
                <a:latin typeface="Arial" panose="020B0604020202020204" pitchFamily="34" charset="0"/>
                <a:cs typeface="Arial" panose="020B0604020202020204" pitchFamily="34" charset="0"/>
              </a:rPr>
              <a:t>208-334-3100, ext. 8811</a:t>
            </a:r>
          </a:p>
          <a:p>
            <a:pPr algn="ctr"/>
            <a:r>
              <a:rPr lang="en-US" dirty="0">
                <a:latin typeface="Arial" panose="020B0604020202020204" pitchFamily="34" charset="0"/>
                <a:cs typeface="Arial" panose="020B0604020202020204" pitchFamily="34" charset="0"/>
              </a:rPr>
              <a:t>bpurcell@sco.idaho.gov</a:t>
            </a:r>
          </a:p>
        </p:txBody>
      </p:sp>
      <p:sp>
        <p:nvSpPr>
          <p:cNvPr id="6" name="TextBox 5">
            <a:extLst>
              <a:ext uri="{FF2B5EF4-FFF2-40B4-BE49-F238E27FC236}">
                <a16:creationId xmlns:a16="http://schemas.microsoft.com/office/drawing/2014/main" id="{D74ABC34-72B1-4AD5-B207-19126DBAA60F}"/>
              </a:ext>
            </a:extLst>
          </p:cNvPr>
          <p:cNvSpPr txBox="1"/>
          <p:nvPr/>
        </p:nvSpPr>
        <p:spPr>
          <a:xfrm>
            <a:off x="6370320" y="3586480"/>
            <a:ext cx="2926080" cy="1200329"/>
          </a:xfrm>
          <a:prstGeom prst="rect">
            <a:avLst/>
          </a:prstGeom>
          <a:noFill/>
        </p:spPr>
        <p:txBody>
          <a:bodyPr wrap="square" rtlCol="0">
            <a:spAutoFit/>
          </a:bodyPr>
          <a:lstStyle/>
          <a:p>
            <a:pPr algn="ctr"/>
            <a:r>
              <a:rPr lang="en-US" b="1" dirty="0">
                <a:latin typeface="Arial" panose="020B0604020202020204" pitchFamily="34" charset="0"/>
                <a:cs typeface="Arial" panose="020B0604020202020204" pitchFamily="34" charset="0"/>
              </a:rPr>
              <a:t>Carrie Peterman</a:t>
            </a:r>
          </a:p>
          <a:p>
            <a:pPr algn="ctr"/>
            <a:r>
              <a:rPr lang="en-US" i="1" dirty="0">
                <a:latin typeface="Arial" panose="020B0604020202020204" pitchFamily="34" charset="0"/>
                <a:cs typeface="Arial" panose="020B0604020202020204" pitchFamily="34" charset="0"/>
              </a:rPr>
              <a:t>State Allocations Lead</a:t>
            </a:r>
          </a:p>
          <a:p>
            <a:pPr algn="ctr"/>
            <a:r>
              <a:rPr lang="en-US" dirty="0">
                <a:latin typeface="Arial" panose="020B0604020202020204" pitchFamily="34" charset="0"/>
                <a:cs typeface="Arial" panose="020B0604020202020204" pitchFamily="34" charset="0"/>
              </a:rPr>
              <a:t>208-334-3100, ext. 8854</a:t>
            </a:r>
          </a:p>
          <a:p>
            <a:pPr algn="ctr"/>
            <a:r>
              <a:rPr lang="en-US" dirty="0">
                <a:latin typeface="Arial" panose="020B0604020202020204" pitchFamily="34" charset="0"/>
                <a:cs typeface="Arial" panose="020B0604020202020204" pitchFamily="34" charset="0"/>
              </a:rPr>
              <a:t>cpeterman@sco.idaho.gov</a:t>
            </a:r>
          </a:p>
        </p:txBody>
      </p:sp>
      <p:pic>
        <p:nvPicPr>
          <p:cNvPr id="7" name="Picture 6">
            <a:extLst>
              <a:ext uri="{FF2B5EF4-FFF2-40B4-BE49-F238E27FC236}">
                <a16:creationId xmlns:a16="http://schemas.microsoft.com/office/drawing/2014/main" id="{CE5D2CA2-EC82-41CB-90E9-D66A636F6141}"/>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9311" t="21134" r="22487" b="14856"/>
          <a:stretch/>
        </p:blipFill>
        <p:spPr>
          <a:xfrm>
            <a:off x="7292280" y="1958712"/>
            <a:ext cx="1082160" cy="1586860"/>
          </a:xfrm>
          <a:prstGeom prst="rect">
            <a:avLst/>
          </a:prstGeom>
        </p:spPr>
      </p:pic>
      <p:pic>
        <p:nvPicPr>
          <p:cNvPr id="8" name="Picture 7">
            <a:extLst>
              <a:ext uri="{FF2B5EF4-FFF2-40B4-BE49-F238E27FC236}">
                <a16:creationId xmlns:a16="http://schemas.microsoft.com/office/drawing/2014/main" id="{6AD50E6A-CD6F-48F2-9256-DB9163E3198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624136" y="1992395"/>
            <a:ext cx="1255648" cy="1540179"/>
          </a:xfrm>
          <a:prstGeom prst="rect">
            <a:avLst/>
          </a:prstGeom>
        </p:spPr>
      </p:pic>
    </p:spTree>
    <p:extLst>
      <p:ext uri="{BB962C8B-B14F-4D97-AF65-F5344CB8AC3E}">
        <p14:creationId xmlns:p14="http://schemas.microsoft.com/office/powerpoint/2010/main" val="1946144737"/>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45">
            <a:extLst>
              <a:ext uri="{FF2B5EF4-FFF2-40B4-BE49-F238E27FC236}">
                <a16:creationId xmlns:a16="http://schemas.microsoft.com/office/drawing/2014/main" id="{AC351A8B-A712-4DBE-BFD4-2A9F915F7D23}"/>
              </a:ext>
            </a:extLst>
          </p:cNvPr>
          <p:cNvSpPr/>
          <p:nvPr/>
        </p:nvSpPr>
        <p:spPr bwMode="gray">
          <a:xfrm>
            <a:off x="1492611" y="880719"/>
            <a:ext cx="1714118" cy="847992"/>
          </a:xfrm>
          <a:prstGeom prst="rect">
            <a:avLst/>
          </a:prstGeom>
          <a:noFill/>
          <a:ln w="19050" algn="ctr">
            <a:noFill/>
            <a:miter lim="800000"/>
            <a:headEnd/>
            <a:tailEnd/>
          </a:ln>
        </p:spPr>
        <p:txBody>
          <a:bodyPr wrap="square" lIns="88900" tIns="88900" rIns="88900" bIns="88900" rtlCol="0" anchor="ctr"/>
          <a:lstStyle/>
          <a:p>
            <a:pPr marL="114300" marR="0" lvl="0" indent="-114300" defTabSz="517916" eaLnBrk="1" fontAlgn="auto" latinLnBrk="0" hangingPunct="1">
              <a:lnSpc>
                <a:spcPct val="106000"/>
              </a:lnSpc>
              <a:spcBef>
                <a:spcPts val="0"/>
              </a:spcBef>
              <a:spcAft>
                <a:spcPts val="0"/>
              </a:spcAft>
              <a:buClrTx/>
              <a:buSzTx/>
              <a:buFont typeface="+mj-lt"/>
              <a:buAutoNum type="arabicPeriod"/>
              <a:tabLst/>
              <a:defRPr/>
            </a:pPr>
            <a:endParaRPr kumimoji="0" lang="en-US" sz="1200" b="0" i="0" u="none" strike="noStrike" kern="0" cap="none" spc="0" normalizeH="0" baseline="0" noProof="0" dirty="0">
              <a:ln>
                <a:noFill/>
              </a:ln>
              <a:solidFill>
                <a:prstClr val="black"/>
              </a:solidFill>
              <a:effectLst/>
              <a:uLnTx/>
              <a:uFillTx/>
              <a:latin typeface="Verdana"/>
            </a:endParaRPr>
          </a:p>
        </p:txBody>
      </p:sp>
      <p:grpSp>
        <p:nvGrpSpPr>
          <p:cNvPr id="3" name="Group 2">
            <a:extLst>
              <a:ext uri="{FF2B5EF4-FFF2-40B4-BE49-F238E27FC236}">
                <a16:creationId xmlns:a16="http://schemas.microsoft.com/office/drawing/2014/main" id="{052EBB7B-B29D-4112-9F35-28ACB78FDFB4}"/>
              </a:ext>
            </a:extLst>
          </p:cNvPr>
          <p:cNvGrpSpPr/>
          <p:nvPr/>
        </p:nvGrpSpPr>
        <p:grpSpPr>
          <a:xfrm>
            <a:off x="2864091" y="880719"/>
            <a:ext cx="6462789" cy="4282347"/>
            <a:chOff x="3511655" y="1204807"/>
            <a:chExt cx="4120540" cy="3593939"/>
          </a:xfrm>
        </p:grpSpPr>
        <p:grpSp>
          <p:nvGrpSpPr>
            <p:cNvPr id="48" name="Group 47">
              <a:extLst>
                <a:ext uri="{FF2B5EF4-FFF2-40B4-BE49-F238E27FC236}">
                  <a16:creationId xmlns:a16="http://schemas.microsoft.com/office/drawing/2014/main" id="{68304C37-46B2-42D8-9D6A-7C8A753C11FE}"/>
                </a:ext>
              </a:extLst>
            </p:cNvPr>
            <p:cNvGrpSpPr/>
            <p:nvPr/>
          </p:nvGrpSpPr>
          <p:grpSpPr>
            <a:xfrm>
              <a:off x="6028586" y="2516976"/>
              <a:ext cx="1155517" cy="1415681"/>
              <a:chOff x="4317405" y="1330820"/>
              <a:chExt cx="1155517" cy="1415681"/>
            </a:xfrm>
          </p:grpSpPr>
          <p:cxnSp>
            <p:nvCxnSpPr>
              <p:cNvPr id="84" name="Straight Arrow Connector 83">
                <a:extLst>
                  <a:ext uri="{FF2B5EF4-FFF2-40B4-BE49-F238E27FC236}">
                    <a16:creationId xmlns:a16="http://schemas.microsoft.com/office/drawing/2014/main" id="{CD51A653-5510-46E7-AE7A-F77837195714}"/>
                  </a:ext>
                </a:extLst>
              </p:cNvPr>
              <p:cNvCxnSpPr>
                <a:cxnSpLocks/>
              </p:cNvCxnSpPr>
              <p:nvPr/>
            </p:nvCxnSpPr>
            <p:spPr>
              <a:xfrm flipH="1">
                <a:off x="4317405" y="1330820"/>
                <a:ext cx="600692" cy="520863"/>
              </a:xfrm>
              <a:prstGeom prst="straightConnector1">
                <a:avLst/>
              </a:prstGeom>
              <a:noFill/>
              <a:ln w="9525" cap="flat" cmpd="sng" algn="ctr">
                <a:solidFill>
                  <a:srgbClr val="313131"/>
                </a:solidFill>
                <a:prstDash val="solid"/>
                <a:tailEnd type="triangle" w="lg" len="lg"/>
              </a:ln>
              <a:effectLst/>
            </p:spPr>
          </p:cxnSp>
          <p:cxnSp>
            <p:nvCxnSpPr>
              <p:cNvPr id="85" name="Straight Arrow Connector 84">
                <a:extLst>
                  <a:ext uri="{FF2B5EF4-FFF2-40B4-BE49-F238E27FC236}">
                    <a16:creationId xmlns:a16="http://schemas.microsoft.com/office/drawing/2014/main" id="{5637B71C-7D54-4D00-A658-1887E928113A}"/>
                  </a:ext>
                </a:extLst>
              </p:cNvPr>
              <p:cNvCxnSpPr>
                <a:cxnSpLocks/>
              </p:cNvCxnSpPr>
              <p:nvPr/>
            </p:nvCxnSpPr>
            <p:spPr>
              <a:xfrm flipH="1">
                <a:off x="4899980" y="2300142"/>
                <a:ext cx="572942" cy="446359"/>
              </a:xfrm>
              <a:prstGeom prst="straightConnector1">
                <a:avLst/>
              </a:prstGeom>
              <a:noFill/>
              <a:ln w="9525" cap="flat" cmpd="sng" algn="ctr">
                <a:solidFill>
                  <a:srgbClr val="313131"/>
                </a:solidFill>
                <a:prstDash val="solid"/>
                <a:tailEnd type="triangle" w="lg" len="lg"/>
              </a:ln>
              <a:effectLst/>
            </p:spPr>
          </p:cxnSp>
        </p:grpSp>
        <p:grpSp>
          <p:nvGrpSpPr>
            <p:cNvPr id="49" name="Group 48">
              <a:extLst>
                <a:ext uri="{FF2B5EF4-FFF2-40B4-BE49-F238E27FC236}">
                  <a16:creationId xmlns:a16="http://schemas.microsoft.com/office/drawing/2014/main" id="{C07C04BC-EE06-48E9-8C33-753EC0DF988D}"/>
                </a:ext>
              </a:extLst>
            </p:cNvPr>
            <p:cNvGrpSpPr/>
            <p:nvPr/>
          </p:nvGrpSpPr>
          <p:grpSpPr>
            <a:xfrm flipH="1">
              <a:off x="3936000" y="2529287"/>
              <a:ext cx="1168590" cy="1405103"/>
              <a:chOff x="4304332" y="1279057"/>
              <a:chExt cx="1168590" cy="1405103"/>
            </a:xfrm>
          </p:grpSpPr>
          <p:cxnSp>
            <p:nvCxnSpPr>
              <p:cNvPr id="82" name="Straight Arrow Connector 81">
                <a:extLst>
                  <a:ext uri="{FF2B5EF4-FFF2-40B4-BE49-F238E27FC236}">
                    <a16:creationId xmlns:a16="http://schemas.microsoft.com/office/drawing/2014/main" id="{EBC5A283-9BB1-4A99-B86A-EED9E2435836}"/>
                  </a:ext>
                </a:extLst>
              </p:cNvPr>
              <p:cNvCxnSpPr/>
              <p:nvPr/>
            </p:nvCxnSpPr>
            <p:spPr>
              <a:xfrm flipH="1">
                <a:off x="4304332" y="1279057"/>
                <a:ext cx="597246" cy="486859"/>
              </a:xfrm>
              <a:prstGeom prst="straightConnector1">
                <a:avLst/>
              </a:prstGeom>
              <a:noFill/>
              <a:ln w="9525" cap="flat" cmpd="sng" algn="ctr">
                <a:solidFill>
                  <a:srgbClr val="313131"/>
                </a:solidFill>
                <a:prstDash val="solid"/>
                <a:tailEnd type="triangle" w="lg" len="lg"/>
              </a:ln>
              <a:effectLst/>
            </p:spPr>
          </p:cxnSp>
          <p:cxnSp>
            <p:nvCxnSpPr>
              <p:cNvPr id="83" name="Straight Arrow Connector 82">
                <a:extLst>
                  <a:ext uri="{FF2B5EF4-FFF2-40B4-BE49-F238E27FC236}">
                    <a16:creationId xmlns:a16="http://schemas.microsoft.com/office/drawing/2014/main" id="{4B01F77C-4B0D-493E-AB58-40B16BA446CB}"/>
                  </a:ext>
                </a:extLst>
              </p:cNvPr>
              <p:cNvCxnSpPr/>
              <p:nvPr/>
            </p:nvCxnSpPr>
            <p:spPr>
              <a:xfrm flipH="1">
                <a:off x="4893455" y="2300142"/>
                <a:ext cx="579467" cy="384018"/>
              </a:xfrm>
              <a:prstGeom prst="straightConnector1">
                <a:avLst/>
              </a:prstGeom>
              <a:noFill/>
              <a:ln w="9525" cap="flat" cmpd="sng" algn="ctr">
                <a:solidFill>
                  <a:srgbClr val="313131"/>
                </a:solidFill>
                <a:prstDash val="solid"/>
                <a:tailEnd type="triangle" w="lg" len="lg"/>
              </a:ln>
              <a:effectLst/>
            </p:spPr>
          </p:cxnSp>
        </p:grpSp>
        <p:cxnSp>
          <p:nvCxnSpPr>
            <p:cNvPr id="50" name="Straight Arrow Connector 49">
              <a:extLst>
                <a:ext uri="{FF2B5EF4-FFF2-40B4-BE49-F238E27FC236}">
                  <a16:creationId xmlns:a16="http://schemas.microsoft.com/office/drawing/2014/main" id="{7D533718-A6AA-4F9B-99AA-FC0FE245FD14}"/>
                </a:ext>
              </a:extLst>
            </p:cNvPr>
            <p:cNvCxnSpPr>
              <a:cxnSpLocks/>
              <a:endCxn id="76" idx="1"/>
            </p:cNvCxnSpPr>
            <p:nvPr/>
          </p:nvCxnSpPr>
          <p:spPr>
            <a:xfrm flipH="1">
              <a:off x="5562410" y="2021832"/>
              <a:ext cx="420" cy="316289"/>
            </a:xfrm>
            <a:prstGeom prst="straightConnector1">
              <a:avLst/>
            </a:prstGeom>
            <a:noFill/>
            <a:ln w="9525" cap="flat" cmpd="sng" algn="ctr">
              <a:solidFill>
                <a:srgbClr val="313131"/>
              </a:solidFill>
              <a:prstDash val="solid"/>
              <a:tailEnd type="triangle" w="lg" len="lg"/>
            </a:ln>
            <a:effectLst/>
          </p:spPr>
        </p:cxnSp>
        <p:grpSp>
          <p:nvGrpSpPr>
            <p:cNvPr id="52" name="Group 51">
              <a:extLst>
                <a:ext uri="{FF2B5EF4-FFF2-40B4-BE49-F238E27FC236}">
                  <a16:creationId xmlns:a16="http://schemas.microsoft.com/office/drawing/2014/main" id="{79F0737F-18AA-439E-A87D-386A321532B5}"/>
                </a:ext>
              </a:extLst>
            </p:cNvPr>
            <p:cNvGrpSpPr/>
            <p:nvPr/>
          </p:nvGrpSpPr>
          <p:grpSpPr>
            <a:xfrm>
              <a:off x="3914585" y="2338121"/>
              <a:ext cx="3286427" cy="2460625"/>
              <a:chOff x="1320754" y="995363"/>
              <a:chExt cx="3286427" cy="2460625"/>
            </a:xfrm>
          </p:grpSpPr>
          <p:sp>
            <p:nvSpPr>
              <p:cNvPr id="75" name="Freeform 5">
                <a:extLst>
                  <a:ext uri="{FF2B5EF4-FFF2-40B4-BE49-F238E27FC236}">
                    <a16:creationId xmlns:a16="http://schemas.microsoft.com/office/drawing/2014/main" id="{2216D21F-26DE-439D-84BE-5AE34B79EE10}"/>
                  </a:ext>
                </a:extLst>
              </p:cNvPr>
              <p:cNvSpPr>
                <a:spLocks/>
              </p:cNvSpPr>
              <p:nvPr/>
            </p:nvSpPr>
            <p:spPr bwMode="auto">
              <a:xfrm>
                <a:off x="2968998" y="1003301"/>
                <a:ext cx="1631950" cy="2441575"/>
              </a:xfrm>
              <a:custGeom>
                <a:avLst/>
                <a:gdLst>
                  <a:gd name="T0" fmla="*/ 0 w 1028"/>
                  <a:gd name="T1" fmla="*/ 999 h 1538"/>
                  <a:gd name="T2" fmla="*/ 1028 w 1028"/>
                  <a:gd name="T3" fmla="*/ 1538 h 1538"/>
                  <a:gd name="T4" fmla="*/ 0 w 1028"/>
                  <a:gd name="T5" fmla="*/ 0 h 1538"/>
                  <a:gd name="T6" fmla="*/ 0 w 1028"/>
                  <a:gd name="T7" fmla="*/ 999 h 1538"/>
                  <a:gd name="T8" fmla="*/ 0 w 1028"/>
                  <a:gd name="T9" fmla="*/ 999 h 1538"/>
                </a:gdLst>
                <a:ahLst/>
                <a:cxnLst>
                  <a:cxn ang="0">
                    <a:pos x="T0" y="T1"/>
                  </a:cxn>
                  <a:cxn ang="0">
                    <a:pos x="T2" y="T3"/>
                  </a:cxn>
                  <a:cxn ang="0">
                    <a:pos x="T4" y="T5"/>
                  </a:cxn>
                  <a:cxn ang="0">
                    <a:pos x="T6" y="T7"/>
                  </a:cxn>
                  <a:cxn ang="0">
                    <a:pos x="T8" y="T9"/>
                  </a:cxn>
                </a:cxnLst>
                <a:rect l="0" t="0" r="r" b="b"/>
                <a:pathLst>
                  <a:path w="1028" h="1538">
                    <a:moveTo>
                      <a:pt x="0" y="999"/>
                    </a:moveTo>
                    <a:lnTo>
                      <a:pt x="1028" y="1538"/>
                    </a:lnTo>
                    <a:lnTo>
                      <a:pt x="0" y="0"/>
                    </a:lnTo>
                    <a:lnTo>
                      <a:pt x="0" y="999"/>
                    </a:lnTo>
                    <a:lnTo>
                      <a:pt x="0" y="999"/>
                    </a:lnTo>
                    <a:close/>
                  </a:path>
                </a:pathLst>
              </a:custGeom>
              <a:solidFill>
                <a:sysClr val="window" lastClr="FFFFFF">
                  <a:lumMod val="75000"/>
                </a:sysClr>
              </a:solidFill>
              <a:ln>
                <a:noFill/>
              </a:ln>
            </p:spPr>
            <p:txBody>
              <a:bodyPr vert="horz" wrap="square" lIns="91440" tIns="45720" rIns="91440" bIns="45720" numCol="1" anchor="t" anchorCtr="0" compatLnSpc="1">
                <a:prstTxWarp prst="textNoShape">
                  <a:avLst/>
                </a:prstTxWarp>
              </a:bodyPr>
              <a:lstStyle/>
              <a:p>
                <a:pPr marL="0" marR="0" lvl="0" indent="0" defTabSz="517916"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76" name="Freeform 6">
                <a:extLst>
                  <a:ext uri="{FF2B5EF4-FFF2-40B4-BE49-F238E27FC236}">
                    <a16:creationId xmlns:a16="http://schemas.microsoft.com/office/drawing/2014/main" id="{0F761326-03EC-4B48-A844-E9C18BC3292F}"/>
                  </a:ext>
                </a:extLst>
              </p:cNvPr>
              <p:cNvSpPr>
                <a:spLocks/>
              </p:cNvSpPr>
              <p:nvPr/>
            </p:nvSpPr>
            <p:spPr bwMode="auto">
              <a:xfrm>
                <a:off x="1320754" y="995363"/>
                <a:ext cx="1655762" cy="2460625"/>
              </a:xfrm>
              <a:custGeom>
                <a:avLst/>
                <a:gdLst>
                  <a:gd name="T0" fmla="*/ 1038 w 1043"/>
                  <a:gd name="T1" fmla="*/ 1004 h 1550"/>
                  <a:gd name="T2" fmla="*/ 1038 w 1043"/>
                  <a:gd name="T3" fmla="*/ 0 h 1550"/>
                  <a:gd name="T4" fmla="*/ 0 w 1043"/>
                  <a:gd name="T5" fmla="*/ 1550 h 1550"/>
                  <a:gd name="T6" fmla="*/ 1043 w 1043"/>
                  <a:gd name="T7" fmla="*/ 1004 h 1550"/>
                  <a:gd name="T8" fmla="*/ 1038 w 1043"/>
                  <a:gd name="T9" fmla="*/ 1004 h 1550"/>
                </a:gdLst>
                <a:ahLst/>
                <a:cxnLst>
                  <a:cxn ang="0">
                    <a:pos x="T0" y="T1"/>
                  </a:cxn>
                  <a:cxn ang="0">
                    <a:pos x="T2" y="T3"/>
                  </a:cxn>
                  <a:cxn ang="0">
                    <a:pos x="T4" y="T5"/>
                  </a:cxn>
                  <a:cxn ang="0">
                    <a:pos x="T6" y="T7"/>
                  </a:cxn>
                  <a:cxn ang="0">
                    <a:pos x="T8" y="T9"/>
                  </a:cxn>
                </a:cxnLst>
                <a:rect l="0" t="0" r="r" b="b"/>
                <a:pathLst>
                  <a:path w="1043" h="1550">
                    <a:moveTo>
                      <a:pt x="1038" y="1004"/>
                    </a:moveTo>
                    <a:lnTo>
                      <a:pt x="1038" y="0"/>
                    </a:lnTo>
                    <a:lnTo>
                      <a:pt x="0" y="1550"/>
                    </a:lnTo>
                    <a:lnTo>
                      <a:pt x="1043" y="1004"/>
                    </a:lnTo>
                    <a:lnTo>
                      <a:pt x="1038" y="1004"/>
                    </a:lnTo>
                    <a:close/>
                  </a:path>
                </a:pathLst>
              </a:custGeom>
              <a:solidFill>
                <a:srgbClr val="002776">
                  <a:lumMod val="75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517916"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77" name="Freeform 7">
                <a:extLst>
                  <a:ext uri="{FF2B5EF4-FFF2-40B4-BE49-F238E27FC236}">
                    <a16:creationId xmlns:a16="http://schemas.microsoft.com/office/drawing/2014/main" id="{0A031039-5C09-4DBF-8B8A-6CD410F447EC}"/>
                  </a:ext>
                </a:extLst>
              </p:cNvPr>
              <p:cNvSpPr>
                <a:spLocks/>
              </p:cNvSpPr>
              <p:nvPr/>
            </p:nvSpPr>
            <p:spPr bwMode="auto">
              <a:xfrm>
                <a:off x="1320755" y="2568206"/>
                <a:ext cx="3286426" cy="887423"/>
              </a:xfrm>
              <a:custGeom>
                <a:avLst/>
                <a:gdLst>
                  <a:gd name="T0" fmla="*/ 1042 w 2085"/>
                  <a:gd name="T1" fmla="*/ 0 h 545"/>
                  <a:gd name="T2" fmla="*/ 0 w 2085"/>
                  <a:gd name="T3" fmla="*/ 545 h 545"/>
                  <a:gd name="T4" fmla="*/ 2085 w 2085"/>
                  <a:gd name="T5" fmla="*/ 545 h 545"/>
                  <a:gd name="T6" fmla="*/ 1042 w 2085"/>
                  <a:gd name="T7" fmla="*/ 0 h 545"/>
                  <a:gd name="connsiteX0" fmla="*/ 4998 w 10000"/>
                  <a:gd name="connsiteY0" fmla="*/ 0 h 10257"/>
                  <a:gd name="connsiteX1" fmla="*/ 0 w 10000"/>
                  <a:gd name="connsiteY1" fmla="*/ 10257 h 10257"/>
                  <a:gd name="connsiteX2" fmla="*/ 10000 w 10000"/>
                  <a:gd name="connsiteY2" fmla="*/ 10257 h 10257"/>
                  <a:gd name="connsiteX3" fmla="*/ 4998 w 10000"/>
                  <a:gd name="connsiteY3" fmla="*/ 0 h 10257"/>
                  <a:gd name="connsiteX0" fmla="*/ 4998 w 10019"/>
                  <a:gd name="connsiteY0" fmla="*/ 0 h 10257"/>
                  <a:gd name="connsiteX1" fmla="*/ 0 w 10019"/>
                  <a:gd name="connsiteY1" fmla="*/ 10257 h 10257"/>
                  <a:gd name="connsiteX2" fmla="*/ 10019 w 10019"/>
                  <a:gd name="connsiteY2" fmla="*/ 10184 h 10257"/>
                  <a:gd name="connsiteX3" fmla="*/ 4998 w 10019"/>
                  <a:gd name="connsiteY3" fmla="*/ 0 h 10257"/>
                </a:gdLst>
                <a:ahLst/>
                <a:cxnLst>
                  <a:cxn ang="0">
                    <a:pos x="connsiteX0" y="connsiteY0"/>
                  </a:cxn>
                  <a:cxn ang="0">
                    <a:pos x="connsiteX1" y="connsiteY1"/>
                  </a:cxn>
                  <a:cxn ang="0">
                    <a:pos x="connsiteX2" y="connsiteY2"/>
                  </a:cxn>
                  <a:cxn ang="0">
                    <a:pos x="connsiteX3" y="connsiteY3"/>
                  </a:cxn>
                </a:cxnLst>
                <a:rect l="l" t="t" r="r" b="b"/>
                <a:pathLst>
                  <a:path w="10019" h="10257">
                    <a:moveTo>
                      <a:pt x="4998" y="0"/>
                    </a:moveTo>
                    <a:lnTo>
                      <a:pt x="0" y="10257"/>
                    </a:lnTo>
                    <a:lnTo>
                      <a:pt x="10019" y="10184"/>
                    </a:lnTo>
                    <a:lnTo>
                      <a:pt x="4998" y="0"/>
                    </a:ln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pPr marL="0" marR="0" lvl="0" indent="0" defTabSz="517916"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78" name="TextBox 77">
                <a:extLst>
                  <a:ext uri="{FF2B5EF4-FFF2-40B4-BE49-F238E27FC236}">
                    <a16:creationId xmlns:a16="http://schemas.microsoft.com/office/drawing/2014/main" id="{843BD4B3-A55E-4E34-88FE-9F56588B3372}"/>
                  </a:ext>
                </a:extLst>
              </p:cNvPr>
              <p:cNvSpPr txBox="1"/>
              <p:nvPr/>
            </p:nvSpPr>
            <p:spPr>
              <a:xfrm>
                <a:off x="1973779" y="3204628"/>
                <a:ext cx="1977969" cy="127658"/>
              </a:xfrm>
              <a:prstGeom prst="rect">
                <a:avLst/>
              </a:prstGeom>
              <a:noFill/>
            </p:spPr>
            <p:txBody>
              <a:bodyPr wrap="none" lIns="0" tIns="0" rIns="0" bIns="0" rtlCol="0" anchor="ctr" anchorCtr="0">
                <a:spAutoFit/>
              </a:bodyPr>
              <a:lstStyle/>
              <a:p>
                <a:pPr marL="0" marR="0" lvl="0" indent="0" algn="ctr" defTabSz="517916" eaLnBrk="1" fontAlgn="auto" latinLnBrk="0" hangingPunct="1">
                  <a:lnSpc>
                    <a:spcPct val="100000"/>
                  </a:lnSpc>
                  <a:spcBef>
                    <a:spcPts val="600"/>
                  </a:spcBef>
                  <a:spcAft>
                    <a:spcPts val="0"/>
                  </a:spcAft>
                  <a:buClrTx/>
                  <a:buSzPct val="100000"/>
                  <a:buFontTx/>
                  <a:buNone/>
                  <a:tabLst/>
                  <a:defRPr/>
                </a:pPr>
                <a:r>
                  <a:rPr kumimoji="0" lang="en-US" sz="1000" b="1" i="0" u="none" strike="noStrike" kern="0" cap="none" spc="0" normalizeH="0" baseline="0" noProof="0" dirty="0">
                    <a:ln>
                      <a:noFill/>
                    </a:ln>
                    <a:solidFill>
                      <a:prstClr val="white"/>
                    </a:solidFill>
                    <a:effectLst/>
                    <a:uLnTx/>
                    <a:uFillTx/>
                    <a:latin typeface="Arial" panose="020B0604020202020204" pitchFamily="34" charset="0"/>
                    <a:cs typeface="Arial" panose="020B0604020202020204" pitchFamily="34" charset="0"/>
                  </a:rPr>
                  <a:t>Perform </a:t>
                </a:r>
                <a:r>
                  <a:rPr lang="en-US" sz="1000" b="1" kern="0" dirty="0">
                    <a:solidFill>
                      <a:prstClr val="white"/>
                    </a:solidFill>
                    <a:latin typeface="Arial" panose="020B0604020202020204" pitchFamily="34" charset="0"/>
                    <a:cs typeface="Arial" panose="020B0604020202020204" pitchFamily="34" charset="0"/>
                  </a:rPr>
                  <a:t>element</a:t>
                </a:r>
                <a:r>
                  <a:rPr kumimoji="0" lang="en-US" sz="1000" b="1" i="0" u="none" strike="noStrike" kern="0" cap="none" spc="0" normalizeH="0" baseline="0" noProof="0" dirty="0">
                    <a:ln>
                      <a:noFill/>
                    </a:ln>
                    <a:solidFill>
                      <a:prstClr val="white"/>
                    </a:solidFill>
                    <a:effectLst/>
                    <a:uLnTx/>
                    <a:uFillTx/>
                    <a:latin typeface="Arial" panose="020B0604020202020204" pitchFamily="34" charset="0"/>
                    <a:cs typeface="Arial" panose="020B0604020202020204" pitchFamily="34" charset="0"/>
                  </a:rPr>
                  <a:t> clean-up and mapping</a:t>
                </a:r>
              </a:p>
            </p:txBody>
          </p:sp>
          <p:sp>
            <p:nvSpPr>
              <p:cNvPr id="79" name="TextBox 78">
                <a:extLst>
                  <a:ext uri="{FF2B5EF4-FFF2-40B4-BE49-F238E27FC236}">
                    <a16:creationId xmlns:a16="http://schemas.microsoft.com/office/drawing/2014/main" id="{4DA83B31-3229-4463-8D45-B248396214E0}"/>
                  </a:ext>
                </a:extLst>
              </p:cNvPr>
              <p:cNvSpPr txBox="1"/>
              <p:nvPr/>
            </p:nvSpPr>
            <p:spPr>
              <a:xfrm>
                <a:off x="3050754" y="1695440"/>
                <a:ext cx="574779" cy="516600"/>
              </a:xfrm>
              <a:prstGeom prst="rect">
                <a:avLst/>
              </a:prstGeom>
              <a:noFill/>
            </p:spPr>
            <p:txBody>
              <a:bodyPr wrap="square" lIns="0" tIns="0" rIns="0" bIns="0" rtlCol="0" anchor="ctr" anchorCtr="0">
                <a:spAutoFit/>
              </a:bodyPr>
              <a:lstStyle/>
              <a:p>
                <a:pPr marL="0" marR="0" lvl="0" indent="0" defTabSz="517916" eaLnBrk="1" fontAlgn="auto" latinLnBrk="0" hangingPunct="1">
                  <a:lnSpc>
                    <a:spcPct val="100000"/>
                  </a:lnSpc>
                  <a:spcBef>
                    <a:spcPts val="600"/>
                  </a:spcBef>
                  <a:spcAft>
                    <a:spcPts val="0"/>
                  </a:spcAft>
                  <a:buClrTx/>
                  <a:buSzPct val="100000"/>
                  <a:buFontTx/>
                  <a:buNone/>
                  <a:tabLst/>
                  <a:defRPr/>
                </a:pPr>
                <a:r>
                  <a:rPr kumimoji="0" lang="en-US" sz="1000" b="1" i="0" u="none" strike="noStrike" kern="0" cap="none" spc="0" normalizeH="0" baseline="0" noProof="0" dirty="0">
                    <a:ln>
                      <a:noFill/>
                    </a:ln>
                    <a:solidFill>
                      <a:prstClr val="white"/>
                    </a:solidFill>
                    <a:effectLst/>
                    <a:uLnTx/>
                    <a:uFillTx/>
                    <a:latin typeface="Arial" panose="020B0604020202020204" pitchFamily="34" charset="0"/>
                    <a:cs typeface="Arial" panose="020B0604020202020204" pitchFamily="34" charset="0"/>
                  </a:rPr>
                  <a:t>Address upstream/</a:t>
                </a:r>
                <a:br>
                  <a:rPr kumimoji="0" lang="en-US" sz="1000" b="1" i="0" u="none" strike="noStrike" kern="0" cap="none" spc="0" normalizeH="0" baseline="0" noProof="0" dirty="0">
                    <a:ln>
                      <a:noFill/>
                    </a:ln>
                    <a:solidFill>
                      <a:prstClr val="white"/>
                    </a:solidFill>
                    <a:effectLst/>
                    <a:uLnTx/>
                    <a:uFillTx/>
                    <a:latin typeface="Arial" panose="020B0604020202020204" pitchFamily="34" charset="0"/>
                    <a:cs typeface="Arial" panose="020B0604020202020204" pitchFamily="34" charset="0"/>
                  </a:rPr>
                </a:br>
                <a:r>
                  <a:rPr kumimoji="0" lang="en-US" sz="1000" b="1" i="0" u="none" strike="noStrike" kern="0" cap="none" spc="0" normalizeH="0" baseline="0" noProof="0" dirty="0">
                    <a:ln>
                      <a:noFill/>
                    </a:ln>
                    <a:solidFill>
                      <a:prstClr val="white"/>
                    </a:solidFill>
                    <a:effectLst/>
                    <a:uLnTx/>
                    <a:uFillTx/>
                    <a:latin typeface="Arial" panose="020B0604020202020204" pitchFamily="34" charset="0"/>
                    <a:cs typeface="Arial" panose="020B0604020202020204" pitchFamily="34" charset="0"/>
                  </a:rPr>
                  <a:t>downstream impacts</a:t>
                </a:r>
              </a:p>
            </p:txBody>
          </p:sp>
          <p:sp>
            <p:nvSpPr>
              <p:cNvPr id="80" name="TextBox 79">
                <a:extLst>
                  <a:ext uri="{FF2B5EF4-FFF2-40B4-BE49-F238E27FC236}">
                    <a16:creationId xmlns:a16="http://schemas.microsoft.com/office/drawing/2014/main" id="{FF368ED8-68DD-4C17-B5D0-6DED2936E7B2}"/>
                  </a:ext>
                </a:extLst>
              </p:cNvPr>
              <p:cNvSpPr txBox="1"/>
              <p:nvPr/>
            </p:nvSpPr>
            <p:spPr>
              <a:xfrm>
                <a:off x="2440738" y="1695440"/>
                <a:ext cx="449484" cy="387450"/>
              </a:xfrm>
              <a:prstGeom prst="rect">
                <a:avLst/>
              </a:prstGeom>
              <a:noFill/>
            </p:spPr>
            <p:txBody>
              <a:bodyPr wrap="square" lIns="0" tIns="0" rIns="0" bIns="0" rtlCol="0" anchor="ctr" anchorCtr="0">
                <a:spAutoFit/>
              </a:bodyPr>
              <a:lstStyle/>
              <a:p>
                <a:pPr marL="0" marR="0" lvl="0" indent="0" algn="r" defTabSz="517916" eaLnBrk="1" fontAlgn="auto" latinLnBrk="0" hangingPunct="1">
                  <a:lnSpc>
                    <a:spcPct val="100000"/>
                  </a:lnSpc>
                  <a:spcAft>
                    <a:spcPts val="0"/>
                  </a:spcAft>
                  <a:buClrTx/>
                  <a:buSzPct val="100000"/>
                  <a:buFontTx/>
                  <a:buNone/>
                  <a:tabLst/>
                  <a:defRPr/>
                </a:pPr>
                <a:r>
                  <a:rPr kumimoji="0" lang="en-US" sz="1000" b="1" i="0" u="none" strike="noStrike" kern="0" cap="none" spc="0" normalizeH="0" baseline="0" noProof="0" dirty="0">
                    <a:ln>
                      <a:noFill/>
                    </a:ln>
                    <a:solidFill>
                      <a:prstClr val="white"/>
                    </a:solidFill>
                    <a:effectLst/>
                    <a:uLnTx/>
                    <a:uFillTx/>
                    <a:latin typeface="Arial" panose="020B0604020202020204" pitchFamily="34" charset="0"/>
                    <a:cs typeface="Arial" panose="020B0604020202020204" pitchFamily="34" charset="0"/>
                  </a:rPr>
                  <a:t>Migrate</a:t>
                </a:r>
              </a:p>
              <a:p>
                <a:pPr marL="0" marR="0" lvl="0" indent="0" algn="r" defTabSz="517916" eaLnBrk="1" fontAlgn="auto" latinLnBrk="0" hangingPunct="1">
                  <a:lnSpc>
                    <a:spcPct val="100000"/>
                  </a:lnSpc>
                  <a:spcAft>
                    <a:spcPts val="0"/>
                  </a:spcAft>
                  <a:buClrTx/>
                  <a:buSzPct val="100000"/>
                  <a:buFontTx/>
                  <a:buNone/>
                  <a:tabLst/>
                  <a:defRPr/>
                </a:pPr>
                <a:r>
                  <a:rPr kumimoji="0" lang="en-US" sz="1000" b="1" i="0" u="none" strike="noStrike" kern="0" cap="none" spc="0" normalizeH="0" baseline="0" noProof="0" dirty="0">
                    <a:ln>
                      <a:noFill/>
                    </a:ln>
                    <a:solidFill>
                      <a:prstClr val="white"/>
                    </a:solidFill>
                    <a:effectLst/>
                    <a:uLnTx/>
                    <a:uFillTx/>
                    <a:latin typeface="Arial" panose="020B0604020202020204" pitchFamily="34" charset="0"/>
                    <a:cs typeface="Arial" panose="020B0604020202020204" pitchFamily="34" charset="0"/>
                  </a:rPr>
                  <a:t>historical</a:t>
                </a:r>
                <a:br>
                  <a:rPr kumimoji="0" lang="en-US" sz="1000" b="1" i="0" u="none" strike="noStrike" kern="0" cap="none" spc="0" normalizeH="0" baseline="0" noProof="0" dirty="0">
                    <a:ln>
                      <a:noFill/>
                    </a:ln>
                    <a:solidFill>
                      <a:prstClr val="white"/>
                    </a:solidFill>
                    <a:effectLst/>
                    <a:uLnTx/>
                    <a:uFillTx/>
                    <a:latin typeface="Arial" panose="020B0604020202020204" pitchFamily="34" charset="0"/>
                    <a:cs typeface="Arial" panose="020B0604020202020204" pitchFamily="34" charset="0"/>
                  </a:rPr>
                </a:br>
                <a:r>
                  <a:rPr kumimoji="0" lang="en-US" sz="1000" b="1" i="0" u="none" strike="noStrike" kern="0" cap="none" spc="0" normalizeH="0" baseline="0" noProof="0" dirty="0">
                    <a:ln>
                      <a:noFill/>
                    </a:ln>
                    <a:solidFill>
                      <a:prstClr val="white"/>
                    </a:solidFill>
                    <a:effectLst/>
                    <a:uLnTx/>
                    <a:uFillTx/>
                    <a:latin typeface="Arial" panose="020B0604020202020204" pitchFamily="34" charset="0"/>
                    <a:cs typeface="Arial" panose="020B0604020202020204" pitchFamily="34" charset="0"/>
                  </a:rPr>
                  <a:t>data</a:t>
                </a:r>
              </a:p>
            </p:txBody>
          </p:sp>
          <p:sp>
            <p:nvSpPr>
              <p:cNvPr id="81" name="Oval 80">
                <a:extLst>
                  <a:ext uri="{FF2B5EF4-FFF2-40B4-BE49-F238E27FC236}">
                    <a16:creationId xmlns:a16="http://schemas.microsoft.com/office/drawing/2014/main" id="{4605DC37-7BA8-4FDE-A694-786633829B51}"/>
                  </a:ext>
                </a:extLst>
              </p:cNvPr>
              <p:cNvSpPr/>
              <p:nvPr/>
            </p:nvSpPr>
            <p:spPr bwMode="gray">
              <a:xfrm>
                <a:off x="2424846" y="2433845"/>
                <a:ext cx="1075836" cy="658194"/>
              </a:xfrm>
              <a:prstGeom prst="ellipse">
                <a:avLst/>
              </a:prstGeom>
              <a:solidFill>
                <a:sysClr val="window" lastClr="FFFFFF"/>
              </a:solidFill>
              <a:ln w="19050" algn="ctr">
                <a:noFill/>
                <a:miter lim="800000"/>
                <a:headEnd/>
                <a:tailEnd/>
              </a:ln>
              <a:effectLst>
                <a:outerShdw blurRad="50800" dist="38100" dir="5400000" algn="t" rotWithShape="0">
                  <a:prstClr val="black">
                    <a:alpha val="40000"/>
                  </a:prstClr>
                </a:outerShdw>
              </a:effectLst>
            </p:spPr>
            <p:txBody>
              <a:bodyPr wrap="none" lIns="0" tIns="0" rIns="0" bIns="0" rtlCol="0" anchor="ctr"/>
              <a:lstStyle/>
              <a:p>
                <a:pPr marL="0" marR="0" lvl="0" indent="0" algn="ctr" defTabSz="517916" eaLnBrk="1" fontAlgn="auto" latinLnBrk="0" hangingPunct="1">
                  <a:lnSpc>
                    <a:spcPct val="106000"/>
                  </a:lnSpc>
                  <a:spcBef>
                    <a:spcPts val="0"/>
                  </a:spcBef>
                  <a:spcAft>
                    <a:spcPts val="0"/>
                  </a:spcAft>
                  <a:buClrTx/>
                  <a:buSzTx/>
                  <a:buFont typeface="Wingdings 2" pitchFamily="18" charset="2"/>
                  <a:buNone/>
                  <a:tabLst/>
                  <a:defRPr/>
                </a:pPr>
                <a:r>
                  <a:rPr kumimoji="0" lang="en-US" sz="1000" i="0" u="none" strike="noStrike" kern="0" cap="none" spc="0" normalizeH="0" baseline="0" noProof="0" dirty="0">
                    <a:ln>
                      <a:noFill/>
                    </a:ln>
                    <a:effectLst/>
                    <a:uLnTx/>
                    <a:uFillTx/>
                    <a:latin typeface="Arial" panose="020B0604020202020204" pitchFamily="34" charset="0"/>
                    <a:cs typeface="Arial" panose="020B0604020202020204" pitchFamily="34" charset="0"/>
                  </a:rPr>
                  <a:t>COA</a:t>
                </a:r>
                <a:br>
                  <a:rPr kumimoji="0" lang="en-US" sz="1000" i="0" u="none" strike="noStrike" kern="0" cap="none" spc="0" normalizeH="0" baseline="0" noProof="0" dirty="0">
                    <a:ln>
                      <a:noFill/>
                    </a:ln>
                    <a:effectLst/>
                    <a:uLnTx/>
                    <a:uFillTx/>
                    <a:latin typeface="Arial" panose="020B0604020202020204" pitchFamily="34" charset="0"/>
                    <a:cs typeface="Arial" panose="020B0604020202020204" pitchFamily="34" charset="0"/>
                  </a:rPr>
                </a:br>
                <a:r>
                  <a:rPr kumimoji="0" lang="en-US" sz="1000" i="0" u="none" strike="noStrike" kern="0" cap="none" spc="0" normalizeH="0" baseline="0" noProof="0" dirty="0">
                    <a:ln>
                      <a:noFill/>
                    </a:ln>
                    <a:effectLst/>
                    <a:uLnTx/>
                    <a:uFillTx/>
                    <a:latin typeface="Arial" panose="020B0604020202020204" pitchFamily="34" charset="0"/>
                    <a:cs typeface="Arial" panose="020B0604020202020204" pitchFamily="34" charset="0"/>
                  </a:rPr>
                  <a:t>Redesign</a:t>
                </a:r>
              </a:p>
            </p:txBody>
          </p:sp>
        </p:grpSp>
        <p:sp>
          <p:nvSpPr>
            <p:cNvPr id="53" name="Oval 52">
              <a:extLst>
                <a:ext uri="{FF2B5EF4-FFF2-40B4-BE49-F238E27FC236}">
                  <a16:creationId xmlns:a16="http://schemas.microsoft.com/office/drawing/2014/main" id="{17FE67EC-A21F-49C5-894B-0F3DA1666AA7}"/>
                </a:ext>
              </a:extLst>
            </p:cNvPr>
            <p:cNvSpPr/>
            <p:nvPr/>
          </p:nvSpPr>
          <p:spPr bwMode="gray">
            <a:xfrm>
              <a:off x="5108503" y="1204807"/>
              <a:ext cx="896183" cy="896183"/>
            </a:xfrm>
            <a:prstGeom prst="ellipse">
              <a:avLst/>
            </a:prstGeom>
            <a:solidFill>
              <a:schemeClr val="accent5">
                <a:lumMod val="40000"/>
                <a:lumOff val="60000"/>
              </a:schemeClr>
            </a:solidFill>
            <a:ln w="19050" algn="ctr">
              <a:solidFill>
                <a:schemeClr val="accent5">
                  <a:lumMod val="40000"/>
                  <a:lumOff val="60000"/>
                </a:schemeClr>
              </a:solidFill>
              <a:miter lim="800000"/>
              <a:headEnd/>
              <a:tailEnd/>
            </a:ln>
          </p:spPr>
          <p:txBody>
            <a:bodyPr wrap="none" lIns="0" tIns="0" rIns="0" bIns="0" rtlCol="0" anchor="ctr"/>
            <a:lstStyle/>
            <a:p>
              <a:pPr marL="0" marR="0" lvl="0" indent="0" algn="ctr" defTabSz="517916" eaLnBrk="1" fontAlgn="auto" latinLnBrk="0" hangingPunct="1">
                <a:lnSpc>
                  <a:spcPct val="106000"/>
                </a:lnSpc>
                <a:spcBef>
                  <a:spcPts val="0"/>
                </a:spcBef>
                <a:spcAft>
                  <a:spcPts val="0"/>
                </a:spcAft>
                <a:buClrTx/>
                <a:buSzTx/>
                <a:buFont typeface="Wingdings 2" pitchFamily="18" charset="2"/>
                <a:buNone/>
                <a:tabLst/>
                <a:defRPr/>
              </a:pPr>
              <a:r>
                <a:rPr kumimoji="0" lang="en-US" sz="1000" i="0" u="none" strike="noStrike" kern="0" cap="none" spc="0" normalizeH="0" baseline="0" noProof="0" dirty="0">
                  <a:ln>
                    <a:noFill/>
                  </a:ln>
                  <a:effectLst/>
                  <a:uLnTx/>
                  <a:uFillTx/>
                  <a:latin typeface="Arial" panose="020B0604020202020204" pitchFamily="34" charset="0"/>
                  <a:cs typeface="Arial" panose="020B0604020202020204" pitchFamily="34" charset="0"/>
                </a:rPr>
                <a:t>Conduct</a:t>
              </a:r>
              <a:br>
                <a:rPr kumimoji="0" lang="en-US" sz="1000" i="0" u="none" strike="noStrike" kern="0" cap="none" spc="0" normalizeH="0" baseline="0" noProof="0" dirty="0">
                  <a:ln>
                    <a:noFill/>
                  </a:ln>
                  <a:effectLst/>
                  <a:uLnTx/>
                  <a:uFillTx/>
                  <a:latin typeface="Arial" panose="020B0604020202020204" pitchFamily="34" charset="0"/>
                  <a:cs typeface="Arial" panose="020B0604020202020204" pitchFamily="34" charset="0"/>
                </a:rPr>
              </a:br>
              <a:r>
                <a:rPr kumimoji="0" lang="en-US" sz="1000" i="0" u="none" strike="noStrike" kern="0" cap="none" spc="0" normalizeH="0" baseline="0" noProof="0" dirty="0">
                  <a:ln>
                    <a:noFill/>
                  </a:ln>
                  <a:effectLst/>
                  <a:uLnTx/>
                  <a:uFillTx/>
                  <a:latin typeface="Arial" panose="020B0604020202020204" pitchFamily="34" charset="0"/>
                  <a:cs typeface="Arial" panose="020B0604020202020204" pitchFamily="34" charset="0"/>
                </a:rPr>
                <a:t>Business</a:t>
              </a:r>
              <a:br>
                <a:rPr kumimoji="0" lang="en-US" sz="1000" i="0" u="none" strike="noStrike" kern="0" cap="none" spc="0" normalizeH="0" baseline="0" noProof="0" dirty="0">
                  <a:ln>
                    <a:noFill/>
                  </a:ln>
                  <a:effectLst/>
                  <a:uLnTx/>
                  <a:uFillTx/>
                  <a:latin typeface="Arial" panose="020B0604020202020204" pitchFamily="34" charset="0"/>
                  <a:cs typeface="Arial" panose="020B0604020202020204" pitchFamily="34" charset="0"/>
                </a:rPr>
              </a:br>
              <a:r>
                <a:rPr kumimoji="0" lang="en-US" sz="1000" i="0" u="none" strike="noStrike" kern="0" cap="none" spc="0" normalizeH="0" baseline="0" noProof="0" dirty="0">
                  <a:ln>
                    <a:noFill/>
                  </a:ln>
                  <a:effectLst/>
                  <a:uLnTx/>
                  <a:uFillTx/>
                  <a:latin typeface="Arial" panose="020B0604020202020204" pitchFamily="34" charset="0"/>
                  <a:cs typeface="Arial" panose="020B0604020202020204" pitchFamily="34" charset="0"/>
                </a:rPr>
                <a:t>Requirements</a:t>
              </a:r>
              <a:br>
                <a:rPr kumimoji="0" lang="en-US" sz="1000" i="0" u="none" strike="noStrike" kern="0" cap="none" spc="0" normalizeH="0" baseline="0" noProof="0" dirty="0">
                  <a:ln>
                    <a:noFill/>
                  </a:ln>
                  <a:effectLst/>
                  <a:uLnTx/>
                  <a:uFillTx/>
                  <a:latin typeface="Arial" panose="020B0604020202020204" pitchFamily="34" charset="0"/>
                  <a:cs typeface="Arial" panose="020B0604020202020204" pitchFamily="34" charset="0"/>
                </a:rPr>
              </a:br>
              <a:r>
                <a:rPr kumimoji="0" lang="en-US" sz="1000" i="0" u="none" strike="noStrike" kern="0" cap="none" spc="0" normalizeH="0" baseline="0" noProof="0" dirty="0">
                  <a:ln>
                    <a:noFill/>
                  </a:ln>
                  <a:effectLst/>
                  <a:uLnTx/>
                  <a:uFillTx/>
                  <a:latin typeface="Arial" panose="020B0604020202020204" pitchFamily="34" charset="0"/>
                  <a:cs typeface="Arial" panose="020B0604020202020204" pitchFamily="34" charset="0"/>
                </a:rPr>
                <a:t>Assessment</a:t>
              </a:r>
            </a:p>
          </p:txBody>
        </p:sp>
        <p:sp>
          <p:nvSpPr>
            <p:cNvPr id="54" name="Oval 53">
              <a:extLst>
                <a:ext uri="{FF2B5EF4-FFF2-40B4-BE49-F238E27FC236}">
                  <a16:creationId xmlns:a16="http://schemas.microsoft.com/office/drawing/2014/main" id="{FF4729C5-8ADF-4A80-836C-006758E1C8FC}"/>
                </a:ext>
              </a:extLst>
            </p:cNvPr>
            <p:cNvSpPr/>
            <p:nvPr/>
          </p:nvSpPr>
          <p:spPr bwMode="gray">
            <a:xfrm>
              <a:off x="4016008" y="2073280"/>
              <a:ext cx="896183" cy="896183"/>
            </a:xfrm>
            <a:prstGeom prst="ellipse">
              <a:avLst/>
            </a:prstGeom>
            <a:solidFill>
              <a:schemeClr val="accent5">
                <a:lumMod val="40000"/>
                <a:lumOff val="60000"/>
              </a:schemeClr>
            </a:solidFill>
            <a:ln w="19050" algn="ctr">
              <a:solidFill>
                <a:schemeClr val="accent5">
                  <a:lumMod val="40000"/>
                  <a:lumOff val="60000"/>
                </a:schemeClr>
              </a:solidFill>
              <a:miter lim="800000"/>
              <a:headEnd/>
              <a:tailEnd/>
            </a:ln>
          </p:spPr>
          <p:txBody>
            <a:bodyPr wrap="none" lIns="0" tIns="0" rIns="0" bIns="0" rtlCol="0" anchor="ctr"/>
            <a:lstStyle/>
            <a:p>
              <a:pPr marL="0" marR="0" lvl="0" indent="0" algn="ctr" defTabSz="517916" eaLnBrk="1" fontAlgn="auto" latinLnBrk="0" hangingPunct="1">
                <a:lnSpc>
                  <a:spcPct val="106000"/>
                </a:lnSpc>
                <a:spcBef>
                  <a:spcPts val="0"/>
                </a:spcBef>
                <a:spcAft>
                  <a:spcPts val="0"/>
                </a:spcAft>
                <a:buClrTx/>
                <a:buSzTx/>
                <a:buFont typeface="Wingdings 2" pitchFamily="18" charset="2"/>
                <a:buNone/>
                <a:tabLst/>
                <a:defRPr/>
              </a:pPr>
              <a:r>
                <a:rPr kumimoji="0" lang="en-US" sz="1000" i="0" u="none" strike="noStrike" kern="0" cap="none" spc="0" normalizeH="0" baseline="0" noProof="0" dirty="0">
                  <a:ln>
                    <a:noFill/>
                  </a:ln>
                  <a:effectLst/>
                  <a:uLnTx/>
                  <a:uFillTx/>
                  <a:latin typeface="Arial" panose="020B0604020202020204" pitchFamily="34" charset="0"/>
                  <a:cs typeface="Arial" panose="020B0604020202020204" pitchFamily="34" charset="0"/>
                </a:rPr>
                <a:t>Define Key</a:t>
              </a:r>
              <a:br>
                <a:rPr kumimoji="0" lang="en-US" sz="1000" i="0" u="none" strike="noStrike" kern="0" cap="none" spc="0" normalizeH="0" baseline="0" noProof="0" dirty="0">
                  <a:ln>
                    <a:noFill/>
                  </a:ln>
                  <a:effectLst/>
                  <a:uLnTx/>
                  <a:uFillTx/>
                  <a:latin typeface="Arial" panose="020B0604020202020204" pitchFamily="34" charset="0"/>
                  <a:cs typeface="Arial" panose="020B0604020202020204" pitchFamily="34" charset="0"/>
                </a:rPr>
              </a:br>
              <a:r>
                <a:rPr kumimoji="0" lang="en-US" sz="1000" i="0" u="none" strike="noStrike" kern="0" cap="none" spc="0" normalizeH="0" baseline="0" noProof="0" dirty="0">
                  <a:ln>
                    <a:noFill/>
                  </a:ln>
                  <a:effectLst/>
                  <a:uLnTx/>
                  <a:uFillTx/>
                  <a:latin typeface="Arial" panose="020B0604020202020204" pitchFamily="34" charset="0"/>
                  <a:cs typeface="Arial" panose="020B0604020202020204" pitchFamily="34" charset="0"/>
                </a:rPr>
                <a:t>Dimensions</a:t>
              </a:r>
              <a:br>
                <a:rPr kumimoji="0" lang="en-US" sz="1000" i="0" u="none" strike="noStrike" kern="0" cap="none" spc="0" normalizeH="0" baseline="0" noProof="0" dirty="0">
                  <a:ln>
                    <a:noFill/>
                  </a:ln>
                  <a:effectLst/>
                  <a:uLnTx/>
                  <a:uFillTx/>
                  <a:latin typeface="Arial" panose="020B0604020202020204" pitchFamily="34" charset="0"/>
                  <a:cs typeface="Arial" panose="020B0604020202020204" pitchFamily="34" charset="0"/>
                </a:rPr>
              </a:br>
              <a:r>
                <a:rPr kumimoji="0" lang="en-US" sz="1000" i="0" u="none" strike="noStrike" kern="0" cap="none" spc="0" normalizeH="0" baseline="0" noProof="0" dirty="0">
                  <a:ln>
                    <a:noFill/>
                  </a:ln>
                  <a:effectLst/>
                  <a:uLnTx/>
                  <a:uFillTx/>
                  <a:latin typeface="Arial" panose="020B0604020202020204" pitchFamily="34" charset="0"/>
                  <a:cs typeface="Arial" panose="020B0604020202020204" pitchFamily="34" charset="0"/>
                </a:rPr>
                <a:t>related to</a:t>
              </a:r>
              <a:br>
                <a:rPr kumimoji="0" lang="en-US" sz="1000" i="0" u="none" strike="noStrike" kern="0" cap="none" spc="0" normalizeH="0" baseline="0" noProof="0" dirty="0">
                  <a:ln>
                    <a:noFill/>
                  </a:ln>
                  <a:effectLst/>
                  <a:uLnTx/>
                  <a:uFillTx/>
                  <a:latin typeface="Arial" panose="020B0604020202020204" pitchFamily="34" charset="0"/>
                  <a:cs typeface="Arial" panose="020B0604020202020204" pitchFamily="34" charset="0"/>
                </a:rPr>
              </a:br>
              <a:r>
                <a:rPr kumimoji="0" lang="en-US" sz="1000" i="0" u="none" strike="noStrike" kern="0" cap="none" spc="0" normalizeH="0" baseline="0" noProof="0" dirty="0">
                  <a:ln>
                    <a:noFill/>
                  </a:ln>
                  <a:effectLst/>
                  <a:uLnTx/>
                  <a:uFillTx/>
                  <a:latin typeface="Arial" panose="020B0604020202020204" pitchFamily="34" charset="0"/>
                  <a:cs typeface="Arial" panose="020B0604020202020204" pitchFamily="34" charset="0"/>
                </a:rPr>
                <a:t>the COA</a:t>
              </a:r>
            </a:p>
          </p:txBody>
        </p:sp>
        <p:sp>
          <p:nvSpPr>
            <p:cNvPr id="55" name="Oval 54">
              <a:extLst>
                <a:ext uri="{FF2B5EF4-FFF2-40B4-BE49-F238E27FC236}">
                  <a16:creationId xmlns:a16="http://schemas.microsoft.com/office/drawing/2014/main" id="{7543148F-D069-406E-8FC4-31082531FC77}"/>
                </a:ext>
              </a:extLst>
            </p:cNvPr>
            <p:cNvSpPr/>
            <p:nvPr/>
          </p:nvSpPr>
          <p:spPr bwMode="gray">
            <a:xfrm>
              <a:off x="3511655" y="3038207"/>
              <a:ext cx="896183" cy="896183"/>
            </a:xfrm>
            <a:prstGeom prst="ellipse">
              <a:avLst/>
            </a:prstGeom>
            <a:solidFill>
              <a:schemeClr val="accent5">
                <a:lumMod val="40000"/>
                <a:lumOff val="60000"/>
              </a:schemeClr>
            </a:solidFill>
            <a:ln w="19050" algn="ctr">
              <a:solidFill>
                <a:schemeClr val="accent5">
                  <a:lumMod val="40000"/>
                  <a:lumOff val="60000"/>
                </a:schemeClr>
              </a:solidFill>
              <a:miter lim="800000"/>
              <a:headEnd/>
              <a:tailEnd/>
            </a:ln>
          </p:spPr>
          <p:txBody>
            <a:bodyPr wrap="none" lIns="0" tIns="0" rIns="0" bIns="0" rtlCol="0" anchor="ctr"/>
            <a:lstStyle/>
            <a:p>
              <a:pPr marL="0" marR="0" lvl="0" indent="0" algn="ctr" defTabSz="517916" eaLnBrk="1" fontAlgn="auto" latinLnBrk="0" hangingPunct="1">
                <a:lnSpc>
                  <a:spcPct val="106000"/>
                </a:lnSpc>
                <a:spcBef>
                  <a:spcPts val="0"/>
                </a:spcBef>
                <a:spcAft>
                  <a:spcPts val="0"/>
                </a:spcAft>
                <a:buClrTx/>
                <a:buSzTx/>
                <a:buFont typeface="Wingdings 2" pitchFamily="18" charset="2"/>
                <a:buNone/>
                <a:tabLst/>
                <a:defRPr/>
              </a:pPr>
              <a:r>
                <a:rPr kumimoji="0" lang="en-US" sz="1000" i="0" u="none" strike="noStrike" kern="0" cap="none" spc="0" normalizeH="0" baseline="0" noProof="0" dirty="0">
                  <a:ln>
                    <a:noFill/>
                  </a:ln>
                  <a:effectLst/>
                  <a:uLnTx/>
                  <a:uFillTx/>
                  <a:latin typeface="Arial" panose="020B0604020202020204" pitchFamily="34" charset="0"/>
                  <a:cs typeface="Arial" panose="020B0604020202020204" pitchFamily="34" charset="0"/>
                </a:rPr>
                <a:t>Assess</a:t>
              </a:r>
              <a:br>
                <a:rPr kumimoji="0" lang="en-US" sz="1000" i="0" u="none" strike="noStrike" kern="0" cap="none" spc="0" normalizeH="0" baseline="0" noProof="0" dirty="0">
                  <a:ln>
                    <a:noFill/>
                  </a:ln>
                  <a:effectLst/>
                  <a:uLnTx/>
                  <a:uFillTx/>
                  <a:latin typeface="Arial" panose="020B0604020202020204" pitchFamily="34" charset="0"/>
                  <a:cs typeface="Arial" panose="020B0604020202020204" pitchFamily="34" charset="0"/>
                </a:rPr>
              </a:br>
              <a:r>
                <a:rPr kumimoji="0" lang="en-US" sz="1000" i="0" u="none" strike="noStrike" kern="0" cap="none" spc="0" normalizeH="0" baseline="0" noProof="0" dirty="0">
                  <a:ln>
                    <a:noFill/>
                  </a:ln>
                  <a:effectLst/>
                  <a:uLnTx/>
                  <a:uFillTx/>
                  <a:latin typeface="Arial" panose="020B0604020202020204" pitchFamily="34" charset="0"/>
                  <a:cs typeface="Arial" panose="020B0604020202020204" pitchFamily="34" charset="0"/>
                </a:rPr>
                <a:t>Impacts of </a:t>
              </a:r>
              <a:br>
                <a:rPr kumimoji="0" lang="en-US" sz="1000" i="0" u="none" strike="noStrike" kern="0" cap="none" spc="0" normalizeH="0" baseline="0" noProof="0" dirty="0">
                  <a:ln>
                    <a:noFill/>
                  </a:ln>
                  <a:effectLst/>
                  <a:uLnTx/>
                  <a:uFillTx/>
                  <a:latin typeface="Arial" panose="020B0604020202020204" pitchFamily="34" charset="0"/>
                  <a:cs typeface="Arial" panose="020B0604020202020204" pitchFamily="34" charset="0"/>
                </a:rPr>
              </a:br>
              <a:r>
                <a:rPr kumimoji="0" lang="en-US" sz="1000" i="0" u="none" strike="noStrike" kern="0" cap="none" spc="0" normalizeH="0" baseline="0" noProof="0" dirty="0">
                  <a:ln>
                    <a:noFill/>
                  </a:ln>
                  <a:effectLst/>
                  <a:uLnTx/>
                  <a:uFillTx/>
                  <a:latin typeface="Arial" panose="020B0604020202020204" pitchFamily="34" charset="0"/>
                  <a:cs typeface="Arial" panose="020B0604020202020204" pitchFamily="34" charset="0"/>
                </a:rPr>
                <a:t>Organizational</a:t>
              </a:r>
              <a:br>
                <a:rPr kumimoji="0" lang="en-US" sz="1000" i="0" u="none" strike="noStrike" kern="0" cap="none" spc="0" normalizeH="0" baseline="0" noProof="0" dirty="0">
                  <a:ln>
                    <a:noFill/>
                  </a:ln>
                  <a:effectLst/>
                  <a:uLnTx/>
                  <a:uFillTx/>
                  <a:latin typeface="Arial" panose="020B0604020202020204" pitchFamily="34" charset="0"/>
                  <a:cs typeface="Arial" panose="020B0604020202020204" pitchFamily="34" charset="0"/>
                </a:rPr>
              </a:br>
              <a:r>
                <a:rPr kumimoji="0" lang="en-US" sz="1000" i="0" u="none" strike="noStrike" kern="0" cap="none" spc="0" normalizeH="0" baseline="0" noProof="0" dirty="0">
                  <a:ln>
                    <a:noFill/>
                  </a:ln>
                  <a:effectLst/>
                  <a:uLnTx/>
                  <a:uFillTx/>
                  <a:latin typeface="Arial" panose="020B0604020202020204" pitchFamily="34" charset="0"/>
                  <a:cs typeface="Arial" panose="020B0604020202020204" pitchFamily="34" charset="0"/>
                </a:rPr>
                <a:t>Changes</a:t>
              </a:r>
            </a:p>
          </p:txBody>
        </p:sp>
        <p:sp>
          <p:nvSpPr>
            <p:cNvPr id="56" name="Oval 55">
              <a:extLst>
                <a:ext uri="{FF2B5EF4-FFF2-40B4-BE49-F238E27FC236}">
                  <a16:creationId xmlns:a16="http://schemas.microsoft.com/office/drawing/2014/main" id="{05B60C7A-49FC-4A38-83E8-21493BE970B5}"/>
                </a:ext>
              </a:extLst>
            </p:cNvPr>
            <p:cNvSpPr/>
            <p:nvPr/>
          </p:nvSpPr>
          <p:spPr bwMode="gray">
            <a:xfrm>
              <a:off x="6181186" y="2073280"/>
              <a:ext cx="896183" cy="896183"/>
            </a:xfrm>
            <a:prstGeom prst="ellipse">
              <a:avLst/>
            </a:prstGeom>
            <a:solidFill>
              <a:schemeClr val="accent5">
                <a:lumMod val="40000"/>
                <a:lumOff val="60000"/>
              </a:schemeClr>
            </a:solidFill>
            <a:ln w="19050" algn="ctr">
              <a:solidFill>
                <a:schemeClr val="accent5">
                  <a:lumMod val="40000"/>
                  <a:lumOff val="60000"/>
                </a:schemeClr>
              </a:solidFill>
              <a:miter lim="800000"/>
              <a:headEnd/>
              <a:tailEnd/>
            </a:ln>
          </p:spPr>
          <p:txBody>
            <a:bodyPr wrap="none" lIns="0" tIns="0" rIns="0" bIns="0" rtlCol="0" anchor="ctr"/>
            <a:lstStyle/>
            <a:p>
              <a:pPr marL="0" marR="0" lvl="0" indent="0" algn="ctr" defTabSz="517916" eaLnBrk="1" fontAlgn="auto" latinLnBrk="0" hangingPunct="1">
                <a:lnSpc>
                  <a:spcPct val="106000"/>
                </a:lnSpc>
                <a:spcBef>
                  <a:spcPts val="0"/>
                </a:spcBef>
                <a:spcAft>
                  <a:spcPts val="0"/>
                </a:spcAft>
                <a:buClrTx/>
                <a:buSzTx/>
                <a:buFont typeface="Wingdings 2" pitchFamily="18" charset="2"/>
                <a:buNone/>
                <a:tabLst/>
                <a:defRPr/>
              </a:pPr>
              <a:r>
                <a:rPr kumimoji="0" lang="en-US" sz="1000" i="0" u="none" strike="noStrike" kern="0" cap="none" spc="0" normalizeH="0" baseline="0" noProof="0" dirty="0">
                  <a:ln>
                    <a:noFill/>
                  </a:ln>
                  <a:effectLst/>
                  <a:uLnTx/>
                  <a:uFillTx/>
                  <a:latin typeface="Arial" panose="020B0604020202020204" pitchFamily="34" charset="0"/>
                  <a:cs typeface="Arial" panose="020B0604020202020204" pitchFamily="34" charset="0"/>
                </a:rPr>
                <a:t>Confirm</a:t>
              </a:r>
              <a:br>
                <a:rPr kumimoji="0" lang="en-US" sz="1000" i="0" u="none" strike="noStrike" kern="0" cap="none" spc="0" normalizeH="0" baseline="0" noProof="0" dirty="0">
                  <a:ln>
                    <a:noFill/>
                  </a:ln>
                  <a:effectLst/>
                  <a:uLnTx/>
                  <a:uFillTx/>
                  <a:latin typeface="Arial" panose="020B0604020202020204" pitchFamily="34" charset="0"/>
                  <a:cs typeface="Arial" panose="020B0604020202020204" pitchFamily="34" charset="0"/>
                </a:rPr>
              </a:br>
              <a:r>
                <a:rPr kumimoji="0" lang="en-US" sz="1000" i="0" u="none" strike="noStrike" kern="0" cap="none" spc="0" normalizeH="0" baseline="0" noProof="0" dirty="0">
                  <a:ln>
                    <a:noFill/>
                  </a:ln>
                  <a:effectLst/>
                  <a:uLnTx/>
                  <a:uFillTx/>
                  <a:latin typeface="Arial" panose="020B0604020202020204" pitchFamily="34" charset="0"/>
                  <a:cs typeface="Arial" panose="020B0604020202020204" pitchFamily="34" charset="0"/>
                </a:rPr>
                <a:t>Resources</a:t>
              </a:r>
            </a:p>
          </p:txBody>
        </p:sp>
        <p:sp>
          <p:nvSpPr>
            <p:cNvPr id="57" name="Oval 56">
              <a:extLst>
                <a:ext uri="{FF2B5EF4-FFF2-40B4-BE49-F238E27FC236}">
                  <a16:creationId xmlns:a16="http://schemas.microsoft.com/office/drawing/2014/main" id="{768214A0-2EDB-4C36-90CE-00FEAD90EB5B}"/>
                </a:ext>
              </a:extLst>
            </p:cNvPr>
            <p:cNvSpPr/>
            <p:nvPr/>
          </p:nvSpPr>
          <p:spPr bwMode="gray">
            <a:xfrm>
              <a:off x="6736012" y="3038207"/>
              <a:ext cx="896183" cy="896183"/>
            </a:xfrm>
            <a:prstGeom prst="ellipse">
              <a:avLst/>
            </a:prstGeom>
            <a:solidFill>
              <a:schemeClr val="accent5">
                <a:lumMod val="40000"/>
                <a:lumOff val="60000"/>
              </a:schemeClr>
            </a:solidFill>
            <a:ln w="19050" algn="ctr">
              <a:solidFill>
                <a:schemeClr val="accent5">
                  <a:lumMod val="40000"/>
                  <a:lumOff val="60000"/>
                </a:schemeClr>
              </a:solidFill>
              <a:miter lim="800000"/>
              <a:headEnd/>
              <a:tailEnd/>
            </a:ln>
          </p:spPr>
          <p:txBody>
            <a:bodyPr wrap="none" lIns="0" tIns="0" rIns="0" bIns="0" rtlCol="0" anchor="ctr"/>
            <a:lstStyle/>
            <a:p>
              <a:pPr marL="0" marR="0" lvl="0" indent="0" algn="ctr" defTabSz="517916" eaLnBrk="1" fontAlgn="auto" latinLnBrk="0" hangingPunct="1">
                <a:lnSpc>
                  <a:spcPct val="106000"/>
                </a:lnSpc>
                <a:spcBef>
                  <a:spcPts val="0"/>
                </a:spcBef>
                <a:spcAft>
                  <a:spcPts val="0"/>
                </a:spcAft>
                <a:buClrTx/>
                <a:buSzTx/>
                <a:buFont typeface="Wingdings 2" pitchFamily="18" charset="2"/>
                <a:buNone/>
                <a:tabLst/>
                <a:defRPr/>
              </a:pPr>
              <a:r>
                <a:rPr kumimoji="0" lang="en-US" sz="1000" i="0" u="none" strike="noStrike" kern="0" cap="none" spc="0" normalizeH="0" baseline="0" noProof="0" dirty="0">
                  <a:ln>
                    <a:noFill/>
                  </a:ln>
                  <a:effectLst/>
                  <a:uLnTx/>
                  <a:uFillTx/>
                  <a:latin typeface="Arial" panose="020B0604020202020204" pitchFamily="34" charset="0"/>
                  <a:cs typeface="Arial" panose="020B0604020202020204" pitchFamily="34" charset="0"/>
                </a:rPr>
                <a:t>Secure</a:t>
              </a:r>
              <a:br>
                <a:rPr kumimoji="0" lang="en-US" sz="1000" i="0" u="none" strike="noStrike" kern="0" cap="none" spc="0" normalizeH="0" baseline="0" noProof="0" dirty="0">
                  <a:ln>
                    <a:noFill/>
                  </a:ln>
                  <a:effectLst/>
                  <a:uLnTx/>
                  <a:uFillTx/>
                  <a:latin typeface="Arial" panose="020B0604020202020204" pitchFamily="34" charset="0"/>
                  <a:cs typeface="Arial" panose="020B0604020202020204" pitchFamily="34" charset="0"/>
                </a:rPr>
              </a:br>
              <a:r>
                <a:rPr kumimoji="0" lang="en-US" sz="1000" i="0" u="none" strike="noStrike" kern="0" cap="none" spc="0" normalizeH="0" baseline="0" noProof="0" dirty="0">
                  <a:ln>
                    <a:noFill/>
                  </a:ln>
                  <a:effectLst/>
                  <a:uLnTx/>
                  <a:uFillTx/>
                  <a:latin typeface="Arial" panose="020B0604020202020204" pitchFamily="34" charset="0"/>
                  <a:cs typeface="Arial" panose="020B0604020202020204" pitchFamily="34" charset="0"/>
                </a:rPr>
                <a:t>Stakeholder</a:t>
              </a:r>
              <a:br>
                <a:rPr kumimoji="0" lang="en-US" sz="1000" i="0" u="none" strike="noStrike" kern="0" cap="none" spc="0" normalizeH="0" baseline="0" noProof="0" dirty="0">
                  <a:ln>
                    <a:noFill/>
                  </a:ln>
                  <a:effectLst/>
                  <a:uLnTx/>
                  <a:uFillTx/>
                  <a:latin typeface="Arial" panose="020B0604020202020204" pitchFamily="34" charset="0"/>
                  <a:cs typeface="Arial" panose="020B0604020202020204" pitchFamily="34" charset="0"/>
                </a:rPr>
              </a:br>
              <a:r>
                <a:rPr kumimoji="0" lang="en-US" sz="1000" i="0" u="none" strike="noStrike" kern="0" cap="none" spc="0" normalizeH="0" baseline="0" noProof="0" dirty="0">
                  <a:ln>
                    <a:noFill/>
                  </a:ln>
                  <a:effectLst/>
                  <a:uLnTx/>
                  <a:uFillTx/>
                  <a:latin typeface="Arial" panose="020B0604020202020204" pitchFamily="34" charset="0"/>
                  <a:cs typeface="Arial" panose="020B0604020202020204" pitchFamily="34" charset="0"/>
                </a:rPr>
                <a:t>Buy-in</a:t>
              </a:r>
            </a:p>
          </p:txBody>
        </p:sp>
      </p:grpSp>
      <p:sp>
        <p:nvSpPr>
          <p:cNvPr id="5" name="Rectangle 4">
            <a:extLst>
              <a:ext uri="{FF2B5EF4-FFF2-40B4-BE49-F238E27FC236}">
                <a16:creationId xmlns:a16="http://schemas.microsoft.com/office/drawing/2014/main" id="{8A6056A2-2DC6-4593-9FDF-D9D76EB46DCD}"/>
              </a:ext>
            </a:extLst>
          </p:cNvPr>
          <p:cNvSpPr/>
          <p:nvPr/>
        </p:nvSpPr>
        <p:spPr>
          <a:xfrm>
            <a:off x="2255660" y="5628737"/>
            <a:ext cx="1298201" cy="646331"/>
          </a:xfrm>
          <a:prstGeom prst="rect">
            <a:avLst/>
          </a:prstGeom>
        </p:spPr>
        <p:txBody>
          <a:bodyPr wrap="square">
            <a:spAutoFit/>
          </a:bodyPr>
          <a:lstStyle/>
          <a:p>
            <a:pPr>
              <a:spcAft>
                <a:spcPts val="600"/>
              </a:spcAft>
            </a:pPr>
            <a:r>
              <a:rPr lang="en-US" sz="1200" b="1" dirty="0">
                <a:latin typeface="Arial" panose="020B0604020202020204" pitchFamily="34" charset="0"/>
                <a:cs typeface="Arial" panose="020B0604020202020204" pitchFamily="34" charset="0"/>
              </a:rPr>
              <a:t>Scalable –</a:t>
            </a:r>
            <a:r>
              <a:rPr lang="en-US" sz="1200" dirty="0">
                <a:latin typeface="Arial" panose="020B0604020202020204" pitchFamily="34" charset="0"/>
                <a:cs typeface="Arial" panose="020B0604020202020204" pitchFamily="34" charset="0"/>
              </a:rPr>
              <a:t> Flexible to enable growth</a:t>
            </a:r>
          </a:p>
        </p:txBody>
      </p:sp>
      <p:sp>
        <p:nvSpPr>
          <p:cNvPr id="6" name="Rectangle 5">
            <a:extLst>
              <a:ext uri="{FF2B5EF4-FFF2-40B4-BE49-F238E27FC236}">
                <a16:creationId xmlns:a16="http://schemas.microsoft.com/office/drawing/2014/main" id="{FEE09B43-FE54-42ED-A990-6741C4643C76}"/>
              </a:ext>
            </a:extLst>
          </p:cNvPr>
          <p:cNvSpPr/>
          <p:nvPr/>
        </p:nvSpPr>
        <p:spPr>
          <a:xfrm>
            <a:off x="3970562" y="5628737"/>
            <a:ext cx="1478780" cy="646331"/>
          </a:xfrm>
          <a:prstGeom prst="rect">
            <a:avLst/>
          </a:prstGeom>
        </p:spPr>
        <p:txBody>
          <a:bodyPr wrap="square">
            <a:spAutoFit/>
          </a:bodyPr>
          <a:lstStyle/>
          <a:p>
            <a:pPr>
              <a:spcAft>
                <a:spcPts val="600"/>
              </a:spcAft>
            </a:pPr>
            <a:r>
              <a:rPr lang="en-US" sz="1200" b="1" dirty="0">
                <a:latin typeface="Arial" panose="020B0604020202020204" pitchFamily="34" charset="0"/>
                <a:cs typeface="Arial" panose="020B0604020202020204" pitchFamily="34" charset="0"/>
              </a:rPr>
              <a:t>Purpose Driven –                      </a:t>
            </a:r>
            <a:r>
              <a:rPr lang="en-US" sz="1200" dirty="0">
                <a:latin typeface="Arial" panose="020B0604020202020204" pitchFamily="34" charset="0"/>
                <a:cs typeface="Arial" panose="020B0604020202020204" pitchFamily="34" charset="0"/>
              </a:rPr>
              <a:t>Single definition, single purpose</a:t>
            </a:r>
            <a:r>
              <a:rPr lang="en-US" sz="1200" b="1" dirty="0">
                <a:latin typeface="Arial" panose="020B0604020202020204" pitchFamily="34" charset="0"/>
                <a:cs typeface="Arial" panose="020B0604020202020204" pitchFamily="34" charset="0"/>
              </a:rPr>
              <a:t>      </a:t>
            </a:r>
            <a:endParaRPr lang="en-US" sz="1200" dirty="0">
              <a:latin typeface="Arial" panose="020B0604020202020204" pitchFamily="34" charset="0"/>
              <a:cs typeface="Arial" panose="020B0604020202020204" pitchFamily="34" charset="0"/>
            </a:endParaRPr>
          </a:p>
        </p:txBody>
      </p:sp>
      <p:sp>
        <p:nvSpPr>
          <p:cNvPr id="9" name="Rectangle 8">
            <a:extLst>
              <a:ext uri="{FF2B5EF4-FFF2-40B4-BE49-F238E27FC236}">
                <a16:creationId xmlns:a16="http://schemas.microsoft.com/office/drawing/2014/main" id="{2DD92457-F09C-486C-8B9A-946CBEABB3C3}"/>
              </a:ext>
            </a:extLst>
          </p:cNvPr>
          <p:cNvSpPr/>
          <p:nvPr/>
        </p:nvSpPr>
        <p:spPr>
          <a:xfrm>
            <a:off x="8032564" y="5628737"/>
            <a:ext cx="1765281" cy="646331"/>
          </a:xfrm>
          <a:prstGeom prst="rect">
            <a:avLst/>
          </a:prstGeom>
        </p:spPr>
        <p:txBody>
          <a:bodyPr wrap="square">
            <a:spAutoFit/>
          </a:bodyPr>
          <a:lstStyle/>
          <a:p>
            <a:pPr>
              <a:spcAft>
                <a:spcPts val="600"/>
              </a:spcAft>
            </a:pPr>
            <a:r>
              <a:rPr lang="en-US" sz="1200" b="1" dirty="0">
                <a:latin typeface="Arial" panose="020B0604020202020204" pitchFamily="34" charset="0"/>
                <a:cs typeface="Arial" panose="020B0604020202020204" pitchFamily="34" charset="0"/>
              </a:rPr>
              <a:t>Rationalized</a:t>
            </a:r>
            <a:r>
              <a:rPr lang="en-US" sz="1200" dirty="0">
                <a:latin typeface="Arial" panose="020B0604020202020204" pitchFamily="34" charset="0"/>
                <a:cs typeface="Arial" panose="020B0604020202020204" pitchFamily="34" charset="0"/>
              </a:rPr>
              <a:t> </a:t>
            </a:r>
            <a:r>
              <a:rPr lang="en-US" sz="1200" b="1"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Lean and use fewest dimensions possible       </a:t>
            </a:r>
          </a:p>
        </p:txBody>
      </p:sp>
      <p:sp>
        <p:nvSpPr>
          <p:cNvPr id="32" name="TextBox 31">
            <a:extLst>
              <a:ext uri="{FF2B5EF4-FFF2-40B4-BE49-F238E27FC236}">
                <a16:creationId xmlns:a16="http://schemas.microsoft.com/office/drawing/2014/main" id="{9A2F1E85-7E86-437D-9D95-B246EF28DC98}"/>
              </a:ext>
            </a:extLst>
          </p:cNvPr>
          <p:cNvSpPr txBox="1"/>
          <p:nvPr/>
        </p:nvSpPr>
        <p:spPr>
          <a:xfrm>
            <a:off x="254000" y="121920"/>
            <a:ext cx="11663680" cy="738664"/>
          </a:xfrm>
          <a:prstGeom prst="rect">
            <a:avLst/>
          </a:prstGeom>
          <a:noFill/>
        </p:spPr>
        <p:txBody>
          <a:bodyPr wrap="square" rtlCol="0">
            <a:spAutoFit/>
          </a:bodyPr>
          <a:lstStyle/>
          <a:p>
            <a:r>
              <a:rPr lang="en-US" sz="4200" dirty="0">
                <a:latin typeface="Arial" panose="020B0604020202020204" pitchFamily="34" charset="0"/>
                <a:cs typeface="Arial" panose="020B0604020202020204" pitchFamily="34" charset="0"/>
              </a:rPr>
              <a:t>Charts of Accounts Redesign </a:t>
            </a:r>
          </a:p>
        </p:txBody>
      </p:sp>
      <p:cxnSp>
        <p:nvCxnSpPr>
          <p:cNvPr id="11" name="Straight Connector 10">
            <a:extLst>
              <a:ext uri="{FF2B5EF4-FFF2-40B4-BE49-F238E27FC236}">
                <a16:creationId xmlns:a16="http://schemas.microsoft.com/office/drawing/2014/main" id="{6DC8C33B-DF54-4437-8823-AC16DD78F127}"/>
              </a:ext>
            </a:extLst>
          </p:cNvPr>
          <p:cNvCxnSpPr/>
          <p:nvPr/>
        </p:nvCxnSpPr>
        <p:spPr>
          <a:xfrm>
            <a:off x="152400" y="5506720"/>
            <a:ext cx="4287520" cy="0"/>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AAF17C15-5BA8-4DDB-BF9A-BF6332F0347A}"/>
              </a:ext>
            </a:extLst>
          </p:cNvPr>
          <p:cNvCxnSpPr/>
          <p:nvPr/>
        </p:nvCxnSpPr>
        <p:spPr>
          <a:xfrm>
            <a:off x="7731760" y="5506720"/>
            <a:ext cx="4287520" cy="0"/>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629D4FE1-8A2B-4155-A53D-5B62EA29B0B4}"/>
              </a:ext>
            </a:extLst>
          </p:cNvPr>
          <p:cNvSpPr txBox="1"/>
          <p:nvPr/>
        </p:nvSpPr>
        <p:spPr>
          <a:xfrm>
            <a:off x="4863120" y="5294138"/>
            <a:ext cx="2759477"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COA Leading Practices</a:t>
            </a:r>
          </a:p>
        </p:txBody>
      </p:sp>
      <p:sp>
        <p:nvSpPr>
          <p:cNvPr id="34" name="Rectangle 33">
            <a:extLst>
              <a:ext uri="{FF2B5EF4-FFF2-40B4-BE49-F238E27FC236}">
                <a16:creationId xmlns:a16="http://schemas.microsoft.com/office/drawing/2014/main" id="{DDAB47CD-865A-4542-AB27-65073721B427}"/>
              </a:ext>
            </a:extLst>
          </p:cNvPr>
          <p:cNvSpPr/>
          <p:nvPr/>
        </p:nvSpPr>
        <p:spPr>
          <a:xfrm>
            <a:off x="152400" y="5628737"/>
            <a:ext cx="1478780" cy="646331"/>
          </a:xfrm>
          <a:prstGeom prst="rect">
            <a:avLst/>
          </a:prstGeom>
        </p:spPr>
        <p:txBody>
          <a:bodyPr wrap="square">
            <a:spAutoFit/>
          </a:bodyPr>
          <a:lstStyle/>
          <a:p>
            <a:pPr>
              <a:spcAft>
                <a:spcPts val="600"/>
              </a:spcAft>
            </a:pPr>
            <a:r>
              <a:rPr lang="en-US" sz="1200" b="1" dirty="0">
                <a:latin typeface="Arial" panose="020B0604020202020204" pitchFamily="34" charset="0"/>
                <a:cs typeface="Arial" panose="020B0604020202020204" pitchFamily="34" charset="0"/>
              </a:rPr>
              <a:t>Report Driven –                      </a:t>
            </a:r>
            <a:r>
              <a:rPr lang="en-US" sz="1200" dirty="0">
                <a:latin typeface="Arial" panose="020B0604020202020204" pitchFamily="34" charset="0"/>
                <a:cs typeface="Arial" panose="020B0604020202020204" pitchFamily="34" charset="0"/>
              </a:rPr>
              <a:t>Support reporting requirements</a:t>
            </a:r>
          </a:p>
        </p:txBody>
      </p:sp>
      <p:sp>
        <p:nvSpPr>
          <p:cNvPr id="35" name="Rectangle 34">
            <a:extLst>
              <a:ext uri="{FF2B5EF4-FFF2-40B4-BE49-F238E27FC236}">
                <a16:creationId xmlns:a16="http://schemas.microsoft.com/office/drawing/2014/main" id="{324B83F8-DEF5-4ABE-9E6E-E9934C6B5617}"/>
              </a:ext>
            </a:extLst>
          </p:cNvPr>
          <p:cNvSpPr/>
          <p:nvPr/>
        </p:nvSpPr>
        <p:spPr>
          <a:xfrm>
            <a:off x="5882240" y="5628737"/>
            <a:ext cx="1740357" cy="646331"/>
          </a:xfrm>
          <a:prstGeom prst="rect">
            <a:avLst/>
          </a:prstGeom>
        </p:spPr>
        <p:txBody>
          <a:bodyPr wrap="square">
            <a:spAutoFit/>
          </a:bodyPr>
          <a:lstStyle/>
          <a:p>
            <a:pPr>
              <a:spcAft>
                <a:spcPts val="600"/>
              </a:spcAft>
            </a:pPr>
            <a:r>
              <a:rPr lang="en-US" sz="1200" b="1" dirty="0">
                <a:latin typeface="Arial" panose="020B0604020202020204" pitchFamily="34" charset="0"/>
                <a:cs typeface="Arial" panose="020B0604020202020204" pitchFamily="34" charset="0"/>
              </a:rPr>
              <a:t>Enterprise Driven –                      </a:t>
            </a:r>
            <a:r>
              <a:rPr lang="en-US" sz="1200" dirty="0">
                <a:latin typeface="Arial" panose="020B0604020202020204" pitchFamily="34" charset="0"/>
                <a:cs typeface="Arial" panose="020B0604020202020204" pitchFamily="34" charset="0"/>
              </a:rPr>
              <a:t>Designed for the rule,  not the exception</a:t>
            </a:r>
          </a:p>
        </p:txBody>
      </p:sp>
      <p:sp>
        <p:nvSpPr>
          <p:cNvPr id="36" name="Rectangle 35">
            <a:extLst>
              <a:ext uri="{FF2B5EF4-FFF2-40B4-BE49-F238E27FC236}">
                <a16:creationId xmlns:a16="http://schemas.microsoft.com/office/drawing/2014/main" id="{D1542019-2DA6-47A5-8BA7-C11AE97E4314}"/>
              </a:ext>
            </a:extLst>
          </p:cNvPr>
          <p:cNvSpPr/>
          <p:nvPr/>
        </p:nvSpPr>
        <p:spPr>
          <a:xfrm>
            <a:off x="10206814" y="5628737"/>
            <a:ext cx="1919409" cy="646331"/>
          </a:xfrm>
          <a:prstGeom prst="rect">
            <a:avLst/>
          </a:prstGeom>
        </p:spPr>
        <p:txBody>
          <a:bodyPr wrap="square">
            <a:spAutoFit/>
          </a:bodyPr>
          <a:lstStyle/>
          <a:p>
            <a:pPr>
              <a:spcAft>
                <a:spcPts val="600"/>
              </a:spcAft>
            </a:pPr>
            <a:r>
              <a:rPr lang="en-US" sz="1200" b="1" dirty="0">
                <a:latin typeface="Arial" panose="020B0604020202020204" pitchFamily="34" charset="0"/>
                <a:cs typeface="Arial" panose="020B0604020202020204" pitchFamily="34" charset="0"/>
              </a:rPr>
              <a:t>Governed/Controlled</a:t>
            </a:r>
            <a:r>
              <a:rPr lang="en-US" sz="1200" dirty="0">
                <a:latin typeface="Arial" panose="020B0604020202020204" pitchFamily="34" charset="0"/>
                <a:cs typeface="Arial" panose="020B0604020202020204" pitchFamily="34" charset="0"/>
              </a:rPr>
              <a:t> </a:t>
            </a:r>
            <a:r>
              <a:rPr lang="en-US" sz="1200" b="1" dirty="0">
                <a:latin typeface="Arial" panose="020B0604020202020204" pitchFamily="34" charset="0"/>
                <a:cs typeface="Arial" panose="020B0604020202020204" pitchFamily="34" charset="0"/>
              </a:rPr>
              <a:t>–</a:t>
            </a:r>
            <a:r>
              <a:rPr lang="en-US" sz="1200" dirty="0">
                <a:latin typeface="Arial" panose="020B0604020202020204" pitchFamily="34" charset="0"/>
                <a:cs typeface="Arial" panose="020B0604020202020204" pitchFamily="34" charset="0"/>
              </a:rPr>
              <a:t>      Centralized under a governing body</a:t>
            </a:r>
          </a:p>
        </p:txBody>
      </p:sp>
      <p:sp>
        <p:nvSpPr>
          <p:cNvPr id="2" name="Slide Number Placeholder 1">
            <a:extLst>
              <a:ext uri="{FF2B5EF4-FFF2-40B4-BE49-F238E27FC236}">
                <a16:creationId xmlns:a16="http://schemas.microsoft.com/office/drawing/2014/main" id="{C206EFA9-89CF-4F30-AC60-906433138671}"/>
              </a:ext>
            </a:extLst>
          </p:cNvPr>
          <p:cNvSpPr>
            <a:spLocks noGrp="1"/>
          </p:cNvSpPr>
          <p:nvPr>
            <p:ph type="sldNum" sz="quarter" idx="12"/>
          </p:nvPr>
        </p:nvSpPr>
        <p:spPr>
          <a:xfrm>
            <a:off x="8610600" y="6447790"/>
            <a:ext cx="2743200" cy="365125"/>
          </a:xfrm>
        </p:spPr>
        <p:txBody>
          <a:bodyPr/>
          <a:lstStyle/>
          <a:p>
            <a:fld id="{DE393ED9-3FAE-4C9F-B5CF-D8F31E5991EB}" type="slidenum">
              <a:rPr lang="en-US" sz="1400" smtClean="0"/>
              <a:pPr/>
              <a:t>5</a:t>
            </a:fld>
            <a:endParaRPr lang="en-US" sz="1400" dirty="0"/>
          </a:p>
        </p:txBody>
      </p:sp>
    </p:spTree>
    <p:extLst>
      <p:ext uri="{BB962C8B-B14F-4D97-AF65-F5344CB8AC3E}">
        <p14:creationId xmlns:p14="http://schemas.microsoft.com/office/powerpoint/2010/main" val="25426427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01125E7-E386-43E9-A071-1EEB8C41DB16}"/>
              </a:ext>
            </a:extLst>
          </p:cNvPr>
          <p:cNvSpPr/>
          <p:nvPr/>
        </p:nvSpPr>
        <p:spPr>
          <a:xfrm>
            <a:off x="467360" y="791441"/>
            <a:ext cx="11252200" cy="861774"/>
          </a:xfrm>
          <a:prstGeom prst="rect">
            <a:avLst/>
          </a:prstGeom>
        </p:spPr>
        <p:txBody>
          <a:bodyPr wrap="square">
            <a:spAutoFit/>
          </a:bodyPr>
          <a:lstStyle/>
          <a:p>
            <a:r>
              <a:rPr lang="en-US" sz="1600" dirty="0">
                <a:latin typeface="Arial" panose="020B0604020202020204" pitchFamily="34" charset="0"/>
                <a:ea typeface="Verdana" panose="020B0604030504040204" pitchFamily="34" charset="0"/>
                <a:cs typeface="Arial" panose="020B0604020202020204" pitchFamily="34" charset="0"/>
              </a:rPr>
              <a:t>Redesigning Idaho’s chart of accounts is one of the most strategically important actions the State will take in preparing for the new Luma ERP system. The redesign of the chart of accounts will be based on leading practices in government and business</a:t>
            </a:r>
            <a:r>
              <a:rPr lang="en-US" dirty="0">
                <a:latin typeface="Arial" panose="020B0604020202020204" pitchFamily="34" charset="0"/>
                <a:ea typeface="Verdana" panose="020B0604030504040204" pitchFamily="34" charset="0"/>
                <a:cs typeface="Arial" panose="020B0604020202020204" pitchFamily="34" charset="0"/>
              </a:rPr>
              <a:t>. </a:t>
            </a:r>
          </a:p>
        </p:txBody>
      </p:sp>
      <p:sp>
        <p:nvSpPr>
          <p:cNvPr id="3" name="Rectangle 2">
            <a:extLst>
              <a:ext uri="{FF2B5EF4-FFF2-40B4-BE49-F238E27FC236}">
                <a16:creationId xmlns:a16="http://schemas.microsoft.com/office/drawing/2014/main" id="{0092B00F-BADC-4241-A139-FCD558031FC4}"/>
              </a:ext>
            </a:extLst>
          </p:cNvPr>
          <p:cNvSpPr/>
          <p:nvPr/>
        </p:nvSpPr>
        <p:spPr>
          <a:xfrm>
            <a:off x="467360" y="1613637"/>
            <a:ext cx="5273040" cy="1992084"/>
          </a:xfrm>
          <a:prstGeom prst="rect">
            <a:avLst/>
          </a:prstGeom>
        </p:spPr>
        <p:txBody>
          <a:bodyPr wrap="square">
            <a:spAutoFit/>
          </a:bodyPr>
          <a:lstStyle/>
          <a:p>
            <a:pPr>
              <a:lnSpc>
                <a:spcPct val="107000"/>
              </a:lnSpc>
              <a:spcAft>
                <a:spcPts val="800"/>
              </a:spcAft>
            </a:pPr>
            <a:r>
              <a:rPr lang="en-US" sz="1400" b="1" dirty="0">
                <a:latin typeface="Arial" panose="020B0604020202020204" pitchFamily="34" charset="0"/>
                <a:ea typeface="Verdana" panose="020B0604030504040204" pitchFamily="34" charset="0"/>
                <a:cs typeface="Arial" panose="020B0604020202020204" pitchFamily="34" charset="0"/>
              </a:rPr>
              <a:t>Idaho’s chart of accounts redesign project seeks to:</a:t>
            </a:r>
          </a:p>
          <a:p>
            <a:pPr marL="342900" marR="0" lvl="0" indent="-342900">
              <a:lnSpc>
                <a:spcPct val="107000"/>
              </a:lnSpc>
              <a:spcBef>
                <a:spcPts val="0"/>
              </a:spcBef>
              <a:spcAft>
                <a:spcPts val="0"/>
              </a:spcAft>
              <a:buFont typeface="Wingdings" panose="05000000000000000000" pitchFamily="2" charset="2"/>
              <a:buChar char="Ø"/>
            </a:pPr>
            <a:r>
              <a:rPr lang="en-US" sz="1200" dirty="0">
                <a:latin typeface="Arial" panose="020B0604020202020204" pitchFamily="34" charset="0"/>
                <a:ea typeface="Verdana" panose="020B0604030504040204" pitchFamily="34" charset="0"/>
                <a:cs typeface="Arial" panose="020B0604020202020204" pitchFamily="34" charset="0"/>
              </a:rPr>
              <a:t>Emphasize simplicity, expandability, and flexibility for the life of the system.</a:t>
            </a:r>
          </a:p>
          <a:p>
            <a:pPr marL="342900" marR="0" lvl="0" indent="-342900">
              <a:lnSpc>
                <a:spcPct val="107000"/>
              </a:lnSpc>
              <a:spcBef>
                <a:spcPts val="0"/>
              </a:spcBef>
              <a:spcAft>
                <a:spcPts val="0"/>
              </a:spcAft>
              <a:buFont typeface="Wingdings" panose="05000000000000000000" pitchFamily="2" charset="2"/>
              <a:buChar char="Ø"/>
            </a:pPr>
            <a:r>
              <a:rPr lang="en-US" sz="1200" dirty="0">
                <a:latin typeface="Arial" panose="020B0604020202020204" pitchFamily="34" charset="0"/>
                <a:ea typeface="Verdana" panose="020B0604030504040204" pitchFamily="34" charset="0"/>
                <a:cs typeface="Arial" panose="020B0604020202020204" pitchFamily="34" charset="0"/>
              </a:rPr>
              <a:t>Manage operations and provide services to its citizens.</a:t>
            </a:r>
          </a:p>
          <a:p>
            <a:pPr marL="342900" marR="0" lvl="0" indent="-342900">
              <a:lnSpc>
                <a:spcPct val="107000"/>
              </a:lnSpc>
              <a:spcBef>
                <a:spcPts val="0"/>
              </a:spcBef>
              <a:spcAft>
                <a:spcPts val="0"/>
              </a:spcAft>
              <a:buFont typeface="Wingdings" panose="05000000000000000000" pitchFamily="2" charset="2"/>
              <a:buChar char="Ø"/>
            </a:pPr>
            <a:r>
              <a:rPr lang="en-US" sz="1200" dirty="0">
                <a:latin typeface="Arial" panose="020B0604020202020204" pitchFamily="34" charset="0"/>
                <a:ea typeface="Verdana" panose="020B0604030504040204" pitchFamily="34" charset="0"/>
                <a:cs typeface="Arial" panose="020B0604020202020204" pitchFamily="34" charset="0"/>
              </a:rPr>
              <a:t>Deliver a wide variety of financial and nonfinancial reporting.</a:t>
            </a:r>
          </a:p>
          <a:p>
            <a:pPr marL="342900" marR="0" lvl="0" indent="-342900">
              <a:lnSpc>
                <a:spcPct val="107000"/>
              </a:lnSpc>
              <a:spcBef>
                <a:spcPts val="0"/>
              </a:spcBef>
              <a:spcAft>
                <a:spcPts val="0"/>
              </a:spcAft>
              <a:buFont typeface="Wingdings" panose="05000000000000000000" pitchFamily="2" charset="2"/>
              <a:buChar char="Ø"/>
            </a:pPr>
            <a:r>
              <a:rPr lang="en-US" sz="1200" dirty="0">
                <a:latin typeface="Arial" panose="020B0604020202020204" pitchFamily="34" charset="0"/>
                <a:ea typeface="Verdana" panose="020B0604030504040204" pitchFamily="34" charset="0"/>
                <a:cs typeface="Arial" panose="020B0604020202020204" pitchFamily="34" charset="0"/>
              </a:rPr>
              <a:t>Capture financial data at a meaningful level of detail to assist agencies in managing its financial resources.</a:t>
            </a:r>
          </a:p>
          <a:p>
            <a:pPr marL="342900" marR="0" lvl="0" indent="-342900">
              <a:lnSpc>
                <a:spcPct val="107000"/>
              </a:lnSpc>
              <a:spcBef>
                <a:spcPts val="0"/>
              </a:spcBef>
              <a:spcAft>
                <a:spcPts val="800"/>
              </a:spcAft>
              <a:buFont typeface="Wingdings" panose="05000000000000000000" pitchFamily="2" charset="2"/>
              <a:buChar char="Ø"/>
            </a:pPr>
            <a:r>
              <a:rPr lang="en-US" sz="1200" dirty="0">
                <a:latin typeface="Arial" panose="020B0604020202020204" pitchFamily="34" charset="0"/>
                <a:ea typeface="Verdana" panose="020B0604030504040204" pitchFamily="34" charset="0"/>
                <a:cs typeface="Arial" panose="020B0604020202020204" pitchFamily="34" charset="0"/>
              </a:rPr>
              <a:t>Meet the needs of both the State’s central control and operating agencies.</a:t>
            </a:r>
          </a:p>
        </p:txBody>
      </p:sp>
      <p:sp>
        <p:nvSpPr>
          <p:cNvPr id="5" name="Rectangle 4">
            <a:extLst>
              <a:ext uri="{FF2B5EF4-FFF2-40B4-BE49-F238E27FC236}">
                <a16:creationId xmlns:a16="http://schemas.microsoft.com/office/drawing/2014/main" id="{835C18A6-DF75-465E-950D-203A1D52D3EB}"/>
              </a:ext>
            </a:extLst>
          </p:cNvPr>
          <p:cNvSpPr/>
          <p:nvPr/>
        </p:nvSpPr>
        <p:spPr>
          <a:xfrm>
            <a:off x="5760720" y="1613637"/>
            <a:ext cx="6096000" cy="4594015"/>
          </a:xfrm>
          <a:prstGeom prst="rect">
            <a:avLst/>
          </a:prstGeom>
        </p:spPr>
        <p:txBody>
          <a:bodyPr>
            <a:spAutoFit/>
          </a:bodyPr>
          <a:lstStyle/>
          <a:p>
            <a:pPr>
              <a:lnSpc>
                <a:spcPct val="107000"/>
              </a:lnSpc>
              <a:spcAft>
                <a:spcPts val="800"/>
              </a:spcAft>
            </a:pPr>
            <a:r>
              <a:rPr lang="en-US" sz="1400" b="1" dirty="0">
                <a:latin typeface="Arial" panose="020B0604020202020204" pitchFamily="34" charset="0"/>
                <a:ea typeface="Verdana" panose="020B0604030504040204" pitchFamily="34" charset="0"/>
                <a:cs typeface="Arial" panose="020B0604020202020204" pitchFamily="34" charset="0"/>
              </a:rPr>
              <a:t>The approach used to develop the new COA design for Idaho will include the following activities.</a:t>
            </a:r>
          </a:p>
          <a:p>
            <a:pPr marL="342900" marR="0" lvl="0" indent="-342900">
              <a:lnSpc>
                <a:spcPct val="107000"/>
              </a:lnSpc>
              <a:spcBef>
                <a:spcPts val="0"/>
              </a:spcBef>
              <a:spcAft>
                <a:spcPts val="0"/>
              </a:spcAft>
              <a:buFont typeface="+mj-lt"/>
              <a:buAutoNum type="arabicPeriod"/>
            </a:pPr>
            <a:r>
              <a:rPr lang="en-US" sz="1200" u="sng" dirty="0">
                <a:latin typeface="Arial" panose="020B0604020202020204" pitchFamily="34" charset="0"/>
                <a:ea typeface="Verdana" panose="020B0604030504040204" pitchFamily="34" charset="0"/>
                <a:cs typeface="Arial" panose="020B0604020202020204" pitchFamily="34" charset="0"/>
              </a:rPr>
              <a:t>Chart of Accounts Redesign Workgroup</a:t>
            </a:r>
            <a:r>
              <a:rPr lang="en-US" sz="1200" dirty="0">
                <a:latin typeface="Arial" panose="020B0604020202020204" pitchFamily="34" charset="0"/>
                <a:ea typeface="Verdana" panose="020B0604030504040204" pitchFamily="34" charset="0"/>
                <a:cs typeface="Arial" panose="020B0604020202020204" pitchFamily="34" charset="0"/>
              </a:rPr>
              <a:t> – The workgroup will include individuals from a wide variety of State agencies.</a:t>
            </a:r>
          </a:p>
          <a:p>
            <a:pPr marL="342900" marR="0" lvl="0" indent="-342900">
              <a:lnSpc>
                <a:spcPct val="107000"/>
              </a:lnSpc>
              <a:spcBef>
                <a:spcPts val="0"/>
              </a:spcBef>
              <a:spcAft>
                <a:spcPts val="0"/>
              </a:spcAft>
              <a:buFont typeface="+mj-lt"/>
              <a:buAutoNum type="arabicPeriod"/>
            </a:pPr>
            <a:r>
              <a:rPr lang="en-US" sz="1200" u="sng" dirty="0">
                <a:latin typeface="Arial" panose="020B0604020202020204" pitchFamily="34" charset="0"/>
                <a:ea typeface="Verdana" panose="020B0604030504040204" pitchFamily="34" charset="0"/>
                <a:cs typeface="Arial" panose="020B0604020202020204" pitchFamily="34" charset="0"/>
              </a:rPr>
              <a:t>Survey Key State Agencies – </a:t>
            </a:r>
            <a:r>
              <a:rPr lang="en-US" sz="1200" dirty="0">
                <a:latin typeface="Arial" panose="020B0604020202020204" pitchFamily="34" charset="0"/>
                <a:ea typeface="Verdana" panose="020B0604030504040204" pitchFamily="34" charset="0"/>
                <a:cs typeface="Arial" panose="020B0604020202020204" pitchFamily="34" charset="0"/>
              </a:rPr>
              <a:t>The survey will capture information about the State’s current COA and its actual use by agencies.  It will include questions about “pain points” for agencies regarding the existing COA.  If necessary, follow up interviews will be conducted with State agencies to gather additional insights about “pain points”.</a:t>
            </a:r>
          </a:p>
          <a:p>
            <a:pPr marL="342900" marR="0" lvl="0" indent="-342900">
              <a:lnSpc>
                <a:spcPct val="107000"/>
              </a:lnSpc>
              <a:spcBef>
                <a:spcPts val="0"/>
              </a:spcBef>
              <a:spcAft>
                <a:spcPts val="0"/>
              </a:spcAft>
              <a:buFont typeface="+mj-lt"/>
              <a:buAutoNum type="arabicPeriod"/>
            </a:pPr>
            <a:r>
              <a:rPr lang="en-US" sz="1200" u="sng" dirty="0">
                <a:latin typeface="Arial" panose="020B0604020202020204" pitchFamily="34" charset="0"/>
                <a:ea typeface="Verdana" panose="020B0604030504040204" pitchFamily="34" charset="0"/>
                <a:cs typeface="Arial" panose="020B0604020202020204" pitchFamily="34" charset="0"/>
              </a:rPr>
              <a:t>Request Feedback from Selected Software Vendor and Integrator on COA design Best Practices</a:t>
            </a:r>
            <a:r>
              <a:rPr lang="en-US" sz="1200" dirty="0">
                <a:latin typeface="Arial" panose="020B0604020202020204" pitchFamily="34" charset="0"/>
                <a:ea typeface="Verdana" panose="020B0604030504040204" pitchFamily="34" charset="0"/>
                <a:cs typeface="Arial" panose="020B0604020202020204" pitchFamily="34" charset="0"/>
              </a:rPr>
              <a:t> – Present the software vendor and integrator with information provided by key State agencies and request feedback on the proposed COA design and its compatibility with their products.</a:t>
            </a:r>
          </a:p>
          <a:p>
            <a:pPr marL="342900" marR="0" lvl="0" indent="-342900">
              <a:lnSpc>
                <a:spcPct val="107000"/>
              </a:lnSpc>
              <a:spcBef>
                <a:spcPts val="0"/>
              </a:spcBef>
              <a:spcAft>
                <a:spcPts val="0"/>
              </a:spcAft>
              <a:buFont typeface="+mj-lt"/>
              <a:buAutoNum type="arabicPeriod"/>
            </a:pPr>
            <a:r>
              <a:rPr lang="en-US" sz="1200" u="sng" dirty="0">
                <a:latin typeface="Arial" panose="020B0604020202020204" pitchFamily="34" charset="0"/>
                <a:ea typeface="Verdana" panose="020B0604030504040204" pitchFamily="34" charset="0"/>
                <a:cs typeface="Arial" panose="020B0604020202020204" pitchFamily="34" charset="0"/>
              </a:rPr>
              <a:t>Develop COA Governance Model and Maintenance Process </a:t>
            </a:r>
            <a:r>
              <a:rPr lang="en-US" sz="1200" dirty="0">
                <a:latin typeface="Arial" panose="020B0604020202020204" pitchFamily="34" charset="0"/>
                <a:ea typeface="Verdana" panose="020B0604030504040204" pitchFamily="34" charset="0"/>
                <a:cs typeface="Arial" panose="020B0604020202020204" pitchFamily="34" charset="0"/>
              </a:rPr>
              <a:t>– A new COA governance model and maintenance process will be developed and reviewed by the Luma Governance Board with final approval by the State Controller. COA review considerations include: standardization, consistency of use across agencies, alignment with industry best practices, and flexibility to meet agency requirements.</a:t>
            </a:r>
          </a:p>
          <a:p>
            <a:pPr marL="342900" marR="0" lvl="0" indent="-342900">
              <a:lnSpc>
                <a:spcPct val="107000"/>
              </a:lnSpc>
              <a:spcBef>
                <a:spcPts val="0"/>
              </a:spcBef>
              <a:spcAft>
                <a:spcPts val="800"/>
              </a:spcAft>
              <a:buFont typeface="+mj-lt"/>
              <a:buAutoNum type="arabicPeriod"/>
            </a:pPr>
            <a:r>
              <a:rPr lang="en-US" sz="1200" u="sng" dirty="0">
                <a:latin typeface="Arial" panose="020B0604020202020204" pitchFamily="34" charset="0"/>
                <a:ea typeface="Verdana" panose="020B0604030504040204" pitchFamily="34" charset="0"/>
                <a:cs typeface="Arial" panose="020B0604020202020204" pitchFamily="34" charset="0"/>
              </a:rPr>
              <a:t>Develop Final COA Design </a:t>
            </a:r>
            <a:r>
              <a:rPr lang="en-US" sz="1200" dirty="0">
                <a:latin typeface="Arial" panose="020B0604020202020204" pitchFamily="34" charset="0"/>
                <a:ea typeface="Verdana" panose="020B0604030504040204" pitchFamily="34" charset="0"/>
                <a:cs typeface="Arial" panose="020B0604020202020204" pitchFamily="34" charset="0"/>
              </a:rPr>
              <a:t>– The final COA design will present the redesigned COA structural elements and governance approach proposed by the State. Additionally, it will include an overview of the rationale of the COA development.</a:t>
            </a:r>
          </a:p>
        </p:txBody>
      </p:sp>
      <p:pic>
        <p:nvPicPr>
          <p:cNvPr id="2050" name="Picture 2" descr="Image result for idaho seal">
            <a:extLst>
              <a:ext uri="{FF2B5EF4-FFF2-40B4-BE49-F238E27FC236}">
                <a16:creationId xmlns:a16="http://schemas.microsoft.com/office/drawing/2014/main" id="{A0A79AFA-F497-40A4-9388-90CFE4A0DD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73396" y="3636864"/>
            <a:ext cx="2354831" cy="2354831"/>
          </a:xfrm>
          <a:prstGeom prst="rect">
            <a:avLst/>
          </a:prstGeom>
          <a:noFill/>
          <a:extLst>
            <a:ext uri="{909E8E84-426E-40DD-AFC4-6F175D3DCCD1}">
              <a14:hiddenFill xmlns:a14="http://schemas.microsoft.com/office/drawing/2010/main">
                <a:solidFill>
                  <a:srgbClr val="FFFFFF"/>
                </a:solidFill>
              </a14:hiddenFill>
            </a:ext>
          </a:extLst>
        </p:spPr>
      </p:pic>
      <p:cxnSp>
        <p:nvCxnSpPr>
          <p:cNvPr id="6" name="Straight Connector 5">
            <a:extLst>
              <a:ext uri="{FF2B5EF4-FFF2-40B4-BE49-F238E27FC236}">
                <a16:creationId xmlns:a16="http://schemas.microsoft.com/office/drawing/2014/main" id="{9AB5E2B8-F951-421F-99F0-7CB664F0452D}"/>
              </a:ext>
            </a:extLst>
          </p:cNvPr>
          <p:cNvCxnSpPr/>
          <p:nvPr/>
        </p:nvCxnSpPr>
        <p:spPr>
          <a:xfrm>
            <a:off x="552450" y="1628775"/>
            <a:ext cx="11167110" cy="0"/>
          </a:xfrm>
          <a:prstGeom prst="line">
            <a:avLst/>
          </a:prstGeom>
        </p:spPr>
        <p:style>
          <a:lnRef idx="3">
            <a:schemeClr val="dk1"/>
          </a:lnRef>
          <a:fillRef idx="0">
            <a:schemeClr val="dk1"/>
          </a:fillRef>
          <a:effectRef idx="2">
            <a:schemeClr val="dk1"/>
          </a:effectRef>
          <a:fontRef idx="minor">
            <a:schemeClr val="tx1"/>
          </a:fontRef>
        </p:style>
      </p:cxnSp>
      <p:sp>
        <p:nvSpPr>
          <p:cNvPr id="8" name="TextBox 7">
            <a:extLst>
              <a:ext uri="{FF2B5EF4-FFF2-40B4-BE49-F238E27FC236}">
                <a16:creationId xmlns:a16="http://schemas.microsoft.com/office/drawing/2014/main" id="{775D312C-12F5-4090-8D02-197FFF4D603B}"/>
              </a:ext>
            </a:extLst>
          </p:cNvPr>
          <p:cNvSpPr txBox="1"/>
          <p:nvPr/>
        </p:nvSpPr>
        <p:spPr>
          <a:xfrm>
            <a:off x="295275" y="142875"/>
            <a:ext cx="7883525" cy="738664"/>
          </a:xfrm>
          <a:prstGeom prst="rect">
            <a:avLst/>
          </a:prstGeom>
          <a:noFill/>
        </p:spPr>
        <p:txBody>
          <a:bodyPr wrap="square" rtlCol="0">
            <a:spAutoFit/>
          </a:bodyPr>
          <a:lstStyle/>
          <a:p>
            <a:r>
              <a:rPr lang="en-US" sz="4200" dirty="0">
                <a:latin typeface="Arial" panose="020B0604020202020204" pitchFamily="34" charset="0"/>
                <a:cs typeface="Arial" panose="020B0604020202020204" pitchFamily="34" charset="0"/>
              </a:rPr>
              <a:t>State of Idaho COA Background</a:t>
            </a:r>
          </a:p>
        </p:txBody>
      </p:sp>
      <p:sp>
        <p:nvSpPr>
          <p:cNvPr id="4" name="Slide Number Placeholder 3">
            <a:extLst>
              <a:ext uri="{FF2B5EF4-FFF2-40B4-BE49-F238E27FC236}">
                <a16:creationId xmlns:a16="http://schemas.microsoft.com/office/drawing/2014/main" id="{FB122A71-DD20-448F-8657-3F683FA18FFA}"/>
              </a:ext>
            </a:extLst>
          </p:cNvPr>
          <p:cNvSpPr>
            <a:spLocks noGrp="1"/>
          </p:cNvSpPr>
          <p:nvPr>
            <p:ph type="sldNum" sz="quarter" idx="12"/>
          </p:nvPr>
        </p:nvSpPr>
        <p:spPr>
          <a:xfrm>
            <a:off x="8610600" y="6457950"/>
            <a:ext cx="2743200" cy="365125"/>
          </a:xfrm>
        </p:spPr>
        <p:txBody>
          <a:bodyPr/>
          <a:lstStyle/>
          <a:p>
            <a:fld id="{DE393ED9-3FAE-4C9F-B5CF-D8F31E5991EB}" type="slidenum">
              <a:rPr lang="en-US" sz="1400" smtClean="0"/>
              <a:pPr/>
              <a:t>6</a:t>
            </a:fld>
            <a:endParaRPr lang="en-US" sz="1400" dirty="0"/>
          </a:p>
        </p:txBody>
      </p:sp>
    </p:spTree>
    <p:extLst>
      <p:ext uri="{BB962C8B-B14F-4D97-AF65-F5344CB8AC3E}">
        <p14:creationId xmlns:p14="http://schemas.microsoft.com/office/powerpoint/2010/main" val="39311534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9" name="Group 58">
            <a:extLst>
              <a:ext uri="{FF2B5EF4-FFF2-40B4-BE49-F238E27FC236}">
                <a16:creationId xmlns:a16="http://schemas.microsoft.com/office/drawing/2014/main" id="{EE92BB63-FCFC-4B2B-8069-7FDBB6343AFA}"/>
              </a:ext>
            </a:extLst>
          </p:cNvPr>
          <p:cNvGrpSpPr/>
          <p:nvPr/>
        </p:nvGrpSpPr>
        <p:grpSpPr>
          <a:xfrm>
            <a:off x="1697048" y="1122132"/>
            <a:ext cx="8696049" cy="5002934"/>
            <a:chOff x="1379180" y="1081492"/>
            <a:chExt cx="8696049" cy="5002934"/>
          </a:xfrm>
        </p:grpSpPr>
        <p:sp>
          <p:nvSpPr>
            <p:cNvPr id="60" name="Freeform 52">
              <a:extLst>
                <a:ext uri="{FF2B5EF4-FFF2-40B4-BE49-F238E27FC236}">
                  <a16:creationId xmlns:a16="http://schemas.microsoft.com/office/drawing/2014/main" id="{BB43B0E7-551F-4B81-9024-C67DB96153FD}"/>
                </a:ext>
              </a:extLst>
            </p:cNvPr>
            <p:cNvSpPr/>
            <p:nvPr/>
          </p:nvSpPr>
          <p:spPr bwMode="gray">
            <a:xfrm flipV="1">
              <a:off x="1440141" y="2649229"/>
              <a:ext cx="2586968" cy="285991"/>
            </a:xfrm>
            <a:custGeom>
              <a:avLst/>
              <a:gdLst>
                <a:gd name="connsiteX0" fmla="*/ 2692400 w 2692400"/>
                <a:gd name="connsiteY0" fmla="*/ 0 h 1276350"/>
                <a:gd name="connsiteX1" fmla="*/ 2044700 w 2692400"/>
                <a:gd name="connsiteY1" fmla="*/ 1276350 h 1276350"/>
                <a:gd name="connsiteX2" fmla="*/ 0 w 2692400"/>
                <a:gd name="connsiteY2" fmla="*/ 1276350 h 1276350"/>
              </a:gdLst>
              <a:ahLst/>
              <a:cxnLst>
                <a:cxn ang="0">
                  <a:pos x="connsiteX0" y="connsiteY0"/>
                </a:cxn>
                <a:cxn ang="0">
                  <a:pos x="connsiteX1" y="connsiteY1"/>
                </a:cxn>
                <a:cxn ang="0">
                  <a:pos x="connsiteX2" y="connsiteY2"/>
                </a:cxn>
              </a:cxnLst>
              <a:rect l="l" t="t" r="r" b="b"/>
              <a:pathLst>
                <a:path w="2692400" h="1276350">
                  <a:moveTo>
                    <a:pt x="2692400" y="0"/>
                  </a:moveTo>
                  <a:lnTo>
                    <a:pt x="2044700" y="1276350"/>
                  </a:lnTo>
                  <a:lnTo>
                    <a:pt x="0" y="1276350"/>
                  </a:lnTo>
                </a:path>
              </a:pathLst>
            </a:custGeom>
            <a:noFill/>
            <a:ln w="9525" algn="ctr">
              <a:solidFill>
                <a:srgbClr val="A7A8AA"/>
              </a:solidFill>
              <a:miter lim="800000"/>
              <a:headEnd/>
              <a:tailEnd/>
            </a:ln>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61" name="Freeform 53">
              <a:extLst>
                <a:ext uri="{FF2B5EF4-FFF2-40B4-BE49-F238E27FC236}">
                  <a16:creationId xmlns:a16="http://schemas.microsoft.com/office/drawing/2014/main" id="{5EA784AC-B330-4ADF-B13F-54A5BED30E5E}"/>
                </a:ext>
              </a:extLst>
            </p:cNvPr>
            <p:cNvSpPr/>
            <p:nvPr/>
          </p:nvSpPr>
          <p:spPr bwMode="gray">
            <a:xfrm flipV="1">
              <a:off x="1528964" y="1310098"/>
              <a:ext cx="3521121" cy="226787"/>
            </a:xfrm>
            <a:custGeom>
              <a:avLst/>
              <a:gdLst>
                <a:gd name="connsiteX0" fmla="*/ 2692400 w 2692400"/>
                <a:gd name="connsiteY0" fmla="*/ 0 h 1276350"/>
                <a:gd name="connsiteX1" fmla="*/ 2044700 w 2692400"/>
                <a:gd name="connsiteY1" fmla="*/ 1276350 h 1276350"/>
                <a:gd name="connsiteX2" fmla="*/ 0 w 2692400"/>
                <a:gd name="connsiteY2" fmla="*/ 1276350 h 1276350"/>
              </a:gdLst>
              <a:ahLst/>
              <a:cxnLst>
                <a:cxn ang="0">
                  <a:pos x="connsiteX0" y="connsiteY0"/>
                </a:cxn>
                <a:cxn ang="0">
                  <a:pos x="connsiteX1" y="connsiteY1"/>
                </a:cxn>
                <a:cxn ang="0">
                  <a:pos x="connsiteX2" y="connsiteY2"/>
                </a:cxn>
              </a:cxnLst>
              <a:rect l="l" t="t" r="r" b="b"/>
              <a:pathLst>
                <a:path w="2692400" h="1276350">
                  <a:moveTo>
                    <a:pt x="2692400" y="0"/>
                  </a:moveTo>
                  <a:lnTo>
                    <a:pt x="2044700" y="1276350"/>
                  </a:lnTo>
                  <a:lnTo>
                    <a:pt x="0" y="1276350"/>
                  </a:lnTo>
                </a:path>
              </a:pathLst>
            </a:custGeom>
            <a:noFill/>
            <a:ln w="9525" algn="ctr">
              <a:solidFill>
                <a:srgbClr val="A7A8AA"/>
              </a:solidFill>
              <a:miter lim="800000"/>
              <a:headEnd/>
              <a:tailEnd/>
            </a:ln>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62" name="Rectangle 61">
              <a:extLst>
                <a:ext uri="{FF2B5EF4-FFF2-40B4-BE49-F238E27FC236}">
                  <a16:creationId xmlns:a16="http://schemas.microsoft.com/office/drawing/2014/main" id="{A51FDEF3-656C-42FC-92AF-3EDCCD680233}"/>
                </a:ext>
              </a:extLst>
            </p:cNvPr>
            <p:cNvSpPr/>
            <p:nvPr/>
          </p:nvSpPr>
          <p:spPr>
            <a:xfrm>
              <a:off x="1516264" y="1148601"/>
              <a:ext cx="2172636" cy="138499"/>
            </a:xfrm>
            <a:prstGeom prst="rect">
              <a:avLst/>
            </a:prstGeom>
          </p:spPr>
          <p:txBody>
            <a:bodyPr wrap="square" lIns="0" tIns="0" rIns="0" bIns="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rPr>
                <a:t>COA Values and Hierarchies</a:t>
              </a:r>
              <a:endParaRPr kumimoji="0" lang="en-US"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63" name="Rectangle 62">
              <a:extLst>
                <a:ext uri="{FF2B5EF4-FFF2-40B4-BE49-F238E27FC236}">
                  <a16:creationId xmlns:a16="http://schemas.microsoft.com/office/drawing/2014/main" id="{34CB524E-D2F1-4524-AF4A-1ED4D6E6553D}"/>
                </a:ext>
              </a:extLst>
            </p:cNvPr>
            <p:cNvSpPr/>
            <p:nvPr/>
          </p:nvSpPr>
          <p:spPr>
            <a:xfrm>
              <a:off x="1645123" y="1328832"/>
              <a:ext cx="2321025" cy="830997"/>
            </a:xfrm>
            <a:prstGeom prst="rect">
              <a:avLst/>
            </a:prstGeom>
          </p:spPr>
          <p:txBody>
            <a:bodyPr wrap="square" lIns="0" tIns="0" rIns="0" bIns="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rPr>
                <a:t>Develop child and parent values for each COA </a:t>
              </a:r>
              <a:r>
                <a:rPr lang="en-US" sz="900" kern="0" dirty="0">
                  <a:solidFill>
                    <a:prstClr val="black"/>
                  </a:solidFill>
                  <a:latin typeface="Arial" panose="020B0604020202020204" pitchFamily="34" charset="0"/>
                  <a:ea typeface="Verdana" panose="020B0604030504040204" pitchFamily="34" charset="0"/>
                  <a:cs typeface="Arial" panose="020B0604020202020204" pitchFamily="34" charset="0"/>
                </a:rPr>
                <a:t>dimension</a:t>
              </a:r>
              <a:r>
                <a:rPr kumimoji="0" lang="en-US"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rPr>
                <a:t>. Build account hierarchies in scope for </a:t>
              </a:r>
              <a:r>
                <a:rPr lang="en-US" sz="900" kern="0" dirty="0">
                  <a:solidFill>
                    <a:prstClr val="black"/>
                  </a:solidFill>
                  <a:latin typeface="Arial" panose="020B0604020202020204" pitchFamily="34" charset="0"/>
                  <a:ea typeface="Verdana" panose="020B0604030504040204" pitchFamily="34" charset="0"/>
                  <a:cs typeface="Arial" panose="020B0604020202020204" pitchFamily="34" charset="0"/>
                </a:rPr>
                <a:t>Luma</a:t>
              </a:r>
              <a:r>
                <a:rPr kumimoji="0" lang="en-US"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rPr>
                <a:t>. Financial balances are pre-aggregated at each parent level in the hierarchy, thus allowing fast and robust account inquiry and drill down.</a:t>
              </a:r>
            </a:p>
          </p:txBody>
        </p:sp>
        <p:sp>
          <p:nvSpPr>
            <p:cNvPr id="64" name="Rectangle 63">
              <a:extLst>
                <a:ext uri="{FF2B5EF4-FFF2-40B4-BE49-F238E27FC236}">
                  <a16:creationId xmlns:a16="http://schemas.microsoft.com/office/drawing/2014/main" id="{F3CA2996-1A8D-4D4A-A51E-2D78E9D45E61}"/>
                </a:ext>
              </a:extLst>
            </p:cNvPr>
            <p:cNvSpPr/>
            <p:nvPr/>
          </p:nvSpPr>
          <p:spPr>
            <a:xfrm>
              <a:off x="1409785" y="2470134"/>
              <a:ext cx="2172636" cy="138499"/>
            </a:xfrm>
            <a:prstGeom prst="rect">
              <a:avLst/>
            </a:prstGeom>
          </p:spPr>
          <p:txBody>
            <a:bodyPr wrap="square" lIns="0" tIns="0" rIns="0" bIns="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rPr>
                <a:t>Security Rules</a:t>
              </a:r>
              <a:endParaRPr kumimoji="0" lang="en-US"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65" name="Rectangle 64">
              <a:extLst>
                <a:ext uri="{FF2B5EF4-FFF2-40B4-BE49-F238E27FC236}">
                  <a16:creationId xmlns:a16="http://schemas.microsoft.com/office/drawing/2014/main" id="{19673D04-A273-48CE-9B36-AB7167DFFA02}"/>
                </a:ext>
              </a:extLst>
            </p:cNvPr>
            <p:cNvSpPr/>
            <p:nvPr/>
          </p:nvSpPr>
          <p:spPr>
            <a:xfrm>
              <a:off x="1550262" y="2712098"/>
              <a:ext cx="1914377" cy="415498"/>
            </a:xfrm>
            <a:prstGeom prst="rect">
              <a:avLst/>
            </a:prstGeom>
          </p:spPr>
          <p:txBody>
            <a:bodyPr wrap="square" lIns="0" tIns="0" rIns="0" bIns="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rPr>
                <a:t>Control access to parent and detail values in </a:t>
              </a:r>
              <a:r>
                <a:rPr lang="en-US" sz="900" kern="0" dirty="0">
                  <a:solidFill>
                    <a:prstClr val="black"/>
                  </a:solidFill>
                  <a:latin typeface="Arial" panose="020B0604020202020204" pitchFamily="34" charset="0"/>
                  <a:ea typeface="Verdana" panose="020B0604030504040204" pitchFamily="34" charset="0"/>
                  <a:cs typeface="Arial" panose="020B0604020202020204" pitchFamily="34" charset="0"/>
                </a:rPr>
                <a:t>g</a:t>
              </a:r>
              <a:r>
                <a:rPr kumimoji="0" lang="en-US"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rPr>
                <a:t>eneral ledger (GL) and subledgers.</a:t>
              </a:r>
            </a:p>
          </p:txBody>
        </p:sp>
        <p:sp>
          <p:nvSpPr>
            <p:cNvPr id="66" name="Freeform 58">
              <a:extLst>
                <a:ext uri="{FF2B5EF4-FFF2-40B4-BE49-F238E27FC236}">
                  <a16:creationId xmlns:a16="http://schemas.microsoft.com/office/drawing/2014/main" id="{64EB10AC-7994-4519-B151-C2EA6EE3208B}"/>
                </a:ext>
              </a:extLst>
            </p:cNvPr>
            <p:cNvSpPr/>
            <p:nvPr/>
          </p:nvSpPr>
          <p:spPr bwMode="gray">
            <a:xfrm flipV="1">
              <a:off x="1382407" y="3791518"/>
              <a:ext cx="2583742" cy="313529"/>
            </a:xfrm>
            <a:custGeom>
              <a:avLst/>
              <a:gdLst>
                <a:gd name="connsiteX0" fmla="*/ 2692400 w 2692400"/>
                <a:gd name="connsiteY0" fmla="*/ 0 h 1276350"/>
                <a:gd name="connsiteX1" fmla="*/ 2044700 w 2692400"/>
                <a:gd name="connsiteY1" fmla="*/ 1276350 h 1276350"/>
                <a:gd name="connsiteX2" fmla="*/ 0 w 2692400"/>
                <a:gd name="connsiteY2" fmla="*/ 1276350 h 1276350"/>
              </a:gdLst>
              <a:ahLst/>
              <a:cxnLst>
                <a:cxn ang="0">
                  <a:pos x="connsiteX0" y="connsiteY0"/>
                </a:cxn>
                <a:cxn ang="0">
                  <a:pos x="connsiteX1" y="connsiteY1"/>
                </a:cxn>
                <a:cxn ang="0">
                  <a:pos x="connsiteX2" y="connsiteY2"/>
                </a:cxn>
              </a:cxnLst>
              <a:rect l="l" t="t" r="r" b="b"/>
              <a:pathLst>
                <a:path w="2692400" h="1276350">
                  <a:moveTo>
                    <a:pt x="2692400" y="0"/>
                  </a:moveTo>
                  <a:lnTo>
                    <a:pt x="2044700" y="1276350"/>
                  </a:lnTo>
                  <a:lnTo>
                    <a:pt x="0" y="1276350"/>
                  </a:lnTo>
                </a:path>
              </a:pathLst>
            </a:custGeom>
            <a:noFill/>
            <a:ln w="9525" algn="ctr">
              <a:solidFill>
                <a:srgbClr val="A7A8AA"/>
              </a:solidFill>
              <a:miter lim="800000"/>
              <a:headEnd/>
              <a:tailEnd/>
            </a:ln>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67" name="Rectangle 66">
              <a:extLst>
                <a:ext uri="{FF2B5EF4-FFF2-40B4-BE49-F238E27FC236}">
                  <a16:creationId xmlns:a16="http://schemas.microsoft.com/office/drawing/2014/main" id="{DE27D788-3183-4C45-B3E7-53C14612BA65}"/>
                </a:ext>
              </a:extLst>
            </p:cNvPr>
            <p:cNvSpPr/>
            <p:nvPr/>
          </p:nvSpPr>
          <p:spPr>
            <a:xfrm>
              <a:off x="1379180" y="3599357"/>
              <a:ext cx="2172636" cy="138499"/>
            </a:xfrm>
            <a:prstGeom prst="rect">
              <a:avLst/>
            </a:prstGeom>
          </p:spPr>
          <p:txBody>
            <a:bodyPr wrap="square" lIns="0" tIns="0" rIns="0" bIns="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rPr>
                <a:t>Cross-Validation Rules</a:t>
              </a:r>
              <a:endParaRPr kumimoji="0" lang="en-US"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68" name="Rectangle 67">
              <a:extLst>
                <a:ext uri="{FF2B5EF4-FFF2-40B4-BE49-F238E27FC236}">
                  <a16:creationId xmlns:a16="http://schemas.microsoft.com/office/drawing/2014/main" id="{86599DBA-F772-40F0-ACF4-C8BB60DDDA45}"/>
                </a:ext>
              </a:extLst>
            </p:cNvPr>
            <p:cNvSpPr/>
            <p:nvPr/>
          </p:nvSpPr>
          <p:spPr>
            <a:xfrm>
              <a:off x="1462764" y="3861927"/>
              <a:ext cx="2019649" cy="415498"/>
            </a:xfrm>
            <a:prstGeom prst="rect">
              <a:avLst/>
            </a:prstGeom>
          </p:spPr>
          <p:txBody>
            <a:bodyPr wrap="square" lIns="0" tIns="0" rIns="0" bIns="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rPr>
                <a:t>Prevent invalid values to be combined with other values across different </a:t>
              </a:r>
              <a:r>
                <a:rPr lang="en-US" sz="900" kern="0" dirty="0">
                  <a:solidFill>
                    <a:prstClr val="black"/>
                  </a:solidFill>
                  <a:latin typeface="Arial" panose="020B0604020202020204" pitchFamily="34" charset="0"/>
                  <a:ea typeface="Verdana" panose="020B0604030504040204" pitchFamily="34" charset="0"/>
                  <a:cs typeface="Arial" panose="020B0604020202020204" pitchFamily="34" charset="0"/>
                </a:rPr>
                <a:t>dimensions</a:t>
              </a:r>
              <a:r>
                <a:rPr kumimoji="0" lang="en-US"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rPr>
                <a:t> in COA.</a:t>
              </a:r>
            </a:p>
          </p:txBody>
        </p:sp>
        <p:sp>
          <p:nvSpPr>
            <p:cNvPr id="69" name="Freeform 61">
              <a:extLst>
                <a:ext uri="{FF2B5EF4-FFF2-40B4-BE49-F238E27FC236}">
                  <a16:creationId xmlns:a16="http://schemas.microsoft.com/office/drawing/2014/main" id="{89D7D05D-389F-4249-860C-A7DA56B569B3}"/>
                </a:ext>
              </a:extLst>
            </p:cNvPr>
            <p:cNvSpPr/>
            <p:nvPr/>
          </p:nvSpPr>
          <p:spPr bwMode="gray">
            <a:xfrm>
              <a:off x="1800744" y="5129991"/>
              <a:ext cx="3131179" cy="215176"/>
            </a:xfrm>
            <a:custGeom>
              <a:avLst/>
              <a:gdLst>
                <a:gd name="connsiteX0" fmla="*/ 2692400 w 2692400"/>
                <a:gd name="connsiteY0" fmla="*/ 0 h 1276350"/>
                <a:gd name="connsiteX1" fmla="*/ 2044700 w 2692400"/>
                <a:gd name="connsiteY1" fmla="*/ 1276350 h 1276350"/>
                <a:gd name="connsiteX2" fmla="*/ 0 w 2692400"/>
                <a:gd name="connsiteY2" fmla="*/ 1276350 h 1276350"/>
              </a:gdLst>
              <a:ahLst/>
              <a:cxnLst>
                <a:cxn ang="0">
                  <a:pos x="connsiteX0" y="connsiteY0"/>
                </a:cxn>
                <a:cxn ang="0">
                  <a:pos x="connsiteX1" y="connsiteY1"/>
                </a:cxn>
                <a:cxn ang="0">
                  <a:pos x="connsiteX2" y="connsiteY2"/>
                </a:cxn>
              </a:cxnLst>
              <a:rect l="l" t="t" r="r" b="b"/>
              <a:pathLst>
                <a:path w="2692400" h="1276350">
                  <a:moveTo>
                    <a:pt x="2692400" y="0"/>
                  </a:moveTo>
                  <a:lnTo>
                    <a:pt x="2044700" y="1276350"/>
                  </a:lnTo>
                  <a:lnTo>
                    <a:pt x="0" y="1276350"/>
                  </a:lnTo>
                </a:path>
              </a:pathLst>
            </a:custGeom>
            <a:noFill/>
            <a:ln w="9525" algn="ctr">
              <a:solidFill>
                <a:srgbClr val="A7A8AA"/>
              </a:solidFill>
              <a:miter lim="800000"/>
              <a:headEnd/>
              <a:tailEnd/>
            </a:ln>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70" name="Rectangle 69">
              <a:extLst>
                <a:ext uri="{FF2B5EF4-FFF2-40B4-BE49-F238E27FC236}">
                  <a16:creationId xmlns:a16="http://schemas.microsoft.com/office/drawing/2014/main" id="{0F1671C9-1C38-4DFE-A3E2-8C547BE8C97A}"/>
                </a:ext>
              </a:extLst>
            </p:cNvPr>
            <p:cNvSpPr/>
            <p:nvPr/>
          </p:nvSpPr>
          <p:spPr>
            <a:xfrm>
              <a:off x="1800744" y="5138230"/>
              <a:ext cx="2172636" cy="138499"/>
            </a:xfrm>
            <a:prstGeom prst="rect">
              <a:avLst/>
            </a:prstGeom>
          </p:spPr>
          <p:txBody>
            <a:bodyPr wrap="square" lIns="0" tIns="0" rIns="0" bIns="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rPr>
                <a:t>Allocations</a:t>
              </a:r>
              <a:endParaRPr kumimoji="0" lang="en-US"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71" name="Rectangle 70">
              <a:extLst>
                <a:ext uri="{FF2B5EF4-FFF2-40B4-BE49-F238E27FC236}">
                  <a16:creationId xmlns:a16="http://schemas.microsoft.com/office/drawing/2014/main" id="{C445D1CE-FE19-4257-8514-889BE85258A7}"/>
                </a:ext>
              </a:extLst>
            </p:cNvPr>
            <p:cNvSpPr/>
            <p:nvPr/>
          </p:nvSpPr>
          <p:spPr>
            <a:xfrm>
              <a:off x="1883392" y="5384636"/>
              <a:ext cx="2330436" cy="415498"/>
            </a:xfrm>
            <a:prstGeom prst="rect">
              <a:avLst/>
            </a:prstGeom>
          </p:spPr>
          <p:txBody>
            <a:bodyPr wrap="square" lIns="0" tIns="0" rIns="0" bIns="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rPr>
                <a:t>Identify various rate-based, usage-base, and step-down allocations and validate COA structure to support them.  </a:t>
              </a:r>
            </a:p>
          </p:txBody>
        </p:sp>
        <p:sp>
          <p:nvSpPr>
            <p:cNvPr id="72" name="Rectangle 71">
              <a:extLst>
                <a:ext uri="{FF2B5EF4-FFF2-40B4-BE49-F238E27FC236}">
                  <a16:creationId xmlns:a16="http://schemas.microsoft.com/office/drawing/2014/main" id="{2F475565-B9F0-4755-A38B-DA1CEF4EC0FD}"/>
                </a:ext>
              </a:extLst>
            </p:cNvPr>
            <p:cNvSpPr/>
            <p:nvPr/>
          </p:nvSpPr>
          <p:spPr>
            <a:xfrm>
              <a:off x="7297695" y="1081492"/>
              <a:ext cx="2172636" cy="138499"/>
            </a:xfrm>
            <a:prstGeom prst="rect">
              <a:avLst/>
            </a:prstGeom>
          </p:spPr>
          <p:txBody>
            <a:bodyPr wrap="square" lIns="0" tIns="0" rIns="0" bIns="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rPr>
                <a:t>Reporting</a:t>
              </a:r>
              <a:endParaRPr kumimoji="0" lang="en-US"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73" name="Rectangle 72">
              <a:extLst>
                <a:ext uri="{FF2B5EF4-FFF2-40B4-BE49-F238E27FC236}">
                  <a16:creationId xmlns:a16="http://schemas.microsoft.com/office/drawing/2014/main" id="{CC0F9BEA-467B-47B1-B62A-6B6DD73C3F3E}"/>
                </a:ext>
              </a:extLst>
            </p:cNvPr>
            <p:cNvSpPr/>
            <p:nvPr/>
          </p:nvSpPr>
          <p:spPr>
            <a:xfrm>
              <a:off x="7366951" y="1312625"/>
              <a:ext cx="2172636" cy="415498"/>
            </a:xfrm>
            <a:prstGeom prst="rect">
              <a:avLst/>
            </a:prstGeom>
          </p:spPr>
          <p:txBody>
            <a:bodyPr wrap="square" lIns="0" tIns="0" rIns="0" bIns="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rPr>
                <a:t>Analyze financial performance and prepare financial reports using COA account data.</a:t>
              </a:r>
            </a:p>
          </p:txBody>
        </p:sp>
        <p:sp>
          <p:nvSpPr>
            <p:cNvPr id="74" name="Rectangle 73">
              <a:extLst>
                <a:ext uri="{FF2B5EF4-FFF2-40B4-BE49-F238E27FC236}">
                  <a16:creationId xmlns:a16="http://schemas.microsoft.com/office/drawing/2014/main" id="{A80BEE33-64D2-4882-99C4-66B73DA9DDE4}"/>
                </a:ext>
              </a:extLst>
            </p:cNvPr>
            <p:cNvSpPr/>
            <p:nvPr/>
          </p:nvSpPr>
          <p:spPr>
            <a:xfrm>
              <a:off x="8291558" y="2271380"/>
              <a:ext cx="1687820" cy="138499"/>
            </a:xfrm>
            <a:prstGeom prst="rect">
              <a:avLst/>
            </a:prstGeom>
          </p:spPr>
          <p:txBody>
            <a:bodyPr wrap="square" lIns="0" tIns="0" rIns="0" bIns="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rPr>
                <a:t>Mapping Rules</a:t>
              </a:r>
              <a:endParaRPr kumimoji="0" lang="en-US"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75" name="Rectangle 74">
              <a:extLst>
                <a:ext uri="{FF2B5EF4-FFF2-40B4-BE49-F238E27FC236}">
                  <a16:creationId xmlns:a16="http://schemas.microsoft.com/office/drawing/2014/main" id="{7E51BCDC-F784-4434-AA4E-5B990727EE25}"/>
                </a:ext>
              </a:extLst>
            </p:cNvPr>
            <p:cNvSpPr/>
            <p:nvPr/>
          </p:nvSpPr>
          <p:spPr>
            <a:xfrm>
              <a:off x="8373169" y="2529151"/>
              <a:ext cx="1687820" cy="415498"/>
            </a:xfrm>
            <a:prstGeom prst="rect">
              <a:avLst/>
            </a:prstGeom>
          </p:spPr>
          <p:txBody>
            <a:bodyPr wrap="square" lIns="0" tIns="0" rIns="0" bIns="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rPr>
                <a:t>Define, design, and build the mapping rules for the </a:t>
              </a:r>
              <a:r>
                <a:rPr lang="en-US" sz="900" kern="0" dirty="0">
                  <a:solidFill>
                    <a:prstClr val="black"/>
                  </a:solidFill>
                  <a:latin typeface="Arial" panose="020B0604020202020204" pitchFamily="34" charset="0"/>
                  <a:ea typeface="Verdana" panose="020B0604030504040204" pitchFamily="34" charset="0"/>
                  <a:cs typeface="Arial" panose="020B0604020202020204" pitchFamily="34" charset="0"/>
                </a:rPr>
                <a:t>interfacing</a:t>
              </a:r>
              <a:r>
                <a:rPr kumimoji="0" lang="en-US"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rPr>
                <a:t> applications.</a:t>
              </a:r>
            </a:p>
          </p:txBody>
        </p:sp>
        <p:sp>
          <p:nvSpPr>
            <p:cNvPr id="76" name="Rectangle 75">
              <a:extLst>
                <a:ext uri="{FF2B5EF4-FFF2-40B4-BE49-F238E27FC236}">
                  <a16:creationId xmlns:a16="http://schemas.microsoft.com/office/drawing/2014/main" id="{0E65752F-1D99-4F80-A9E2-0D30BAE593BA}"/>
                </a:ext>
              </a:extLst>
            </p:cNvPr>
            <p:cNvSpPr/>
            <p:nvPr/>
          </p:nvSpPr>
          <p:spPr>
            <a:xfrm>
              <a:off x="8231052" y="3502268"/>
              <a:ext cx="1580864" cy="138499"/>
            </a:xfrm>
            <a:prstGeom prst="rect">
              <a:avLst/>
            </a:prstGeom>
          </p:spPr>
          <p:txBody>
            <a:bodyPr wrap="square" lIns="0" tIns="0" rIns="0" bIns="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rPr>
                <a:t>Boundary Applications</a:t>
              </a:r>
              <a:endParaRPr kumimoji="0" lang="en-US"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77" name="Rectangle 76">
              <a:extLst>
                <a:ext uri="{FF2B5EF4-FFF2-40B4-BE49-F238E27FC236}">
                  <a16:creationId xmlns:a16="http://schemas.microsoft.com/office/drawing/2014/main" id="{42F90429-B60F-4B29-8A75-9779AB227C39}"/>
                </a:ext>
              </a:extLst>
            </p:cNvPr>
            <p:cNvSpPr/>
            <p:nvPr/>
          </p:nvSpPr>
          <p:spPr>
            <a:xfrm>
              <a:off x="8267946" y="3719596"/>
              <a:ext cx="1599672" cy="692497"/>
            </a:xfrm>
            <a:prstGeom prst="rect">
              <a:avLst/>
            </a:prstGeom>
          </p:spPr>
          <p:txBody>
            <a:bodyPr wrap="square" lIns="0" tIns="0" rIns="0" bIns="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rPr>
                <a:t>Assess the impact on boundary applications. Identify, design, and build required process and system changes to support the new COA structure and values.</a:t>
              </a:r>
            </a:p>
          </p:txBody>
        </p:sp>
        <p:sp>
          <p:nvSpPr>
            <p:cNvPr id="78" name="Rectangle 77">
              <a:extLst>
                <a:ext uri="{FF2B5EF4-FFF2-40B4-BE49-F238E27FC236}">
                  <a16:creationId xmlns:a16="http://schemas.microsoft.com/office/drawing/2014/main" id="{BC5796DF-3AAF-4023-86AF-4EBAB084ABE9}"/>
                </a:ext>
              </a:extLst>
            </p:cNvPr>
            <p:cNvSpPr/>
            <p:nvPr/>
          </p:nvSpPr>
          <p:spPr>
            <a:xfrm>
              <a:off x="7454916" y="5007391"/>
              <a:ext cx="2087517" cy="138499"/>
            </a:xfrm>
            <a:prstGeom prst="rect">
              <a:avLst/>
            </a:prstGeom>
          </p:spPr>
          <p:txBody>
            <a:bodyPr wrap="square" lIns="0" tIns="0" rIns="0" bIns="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rPr>
                <a:t>Data Conversions</a:t>
              </a:r>
              <a:endParaRPr kumimoji="0" lang="en-US"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endParaRPr>
            </a:p>
          </p:txBody>
        </p:sp>
        <p:grpSp>
          <p:nvGrpSpPr>
            <p:cNvPr id="79" name="Group 78">
              <a:extLst>
                <a:ext uri="{FF2B5EF4-FFF2-40B4-BE49-F238E27FC236}">
                  <a16:creationId xmlns:a16="http://schemas.microsoft.com/office/drawing/2014/main" id="{7CBC386E-86DA-4210-B65E-4F6DAE679414}"/>
                </a:ext>
              </a:extLst>
            </p:cNvPr>
            <p:cNvGrpSpPr/>
            <p:nvPr/>
          </p:nvGrpSpPr>
          <p:grpSpPr>
            <a:xfrm>
              <a:off x="3794067" y="1420966"/>
              <a:ext cx="3910708" cy="3894375"/>
              <a:chOff x="2186235" y="1264437"/>
              <a:chExt cx="5321300" cy="5299075"/>
            </a:xfrm>
          </p:grpSpPr>
          <p:sp>
            <p:nvSpPr>
              <p:cNvPr id="85" name="Freeform 74">
                <a:extLst>
                  <a:ext uri="{FF2B5EF4-FFF2-40B4-BE49-F238E27FC236}">
                    <a16:creationId xmlns:a16="http://schemas.microsoft.com/office/drawing/2014/main" id="{2EBB8741-FAA5-4F3A-829C-1F850EEBE85C}"/>
                  </a:ext>
                </a:extLst>
              </p:cNvPr>
              <p:cNvSpPr/>
              <p:nvPr/>
            </p:nvSpPr>
            <p:spPr>
              <a:xfrm>
                <a:off x="4980235" y="1264437"/>
                <a:ext cx="1673225" cy="1412875"/>
              </a:xfrm>
              <a:custGeom>
                <a:avLst/>
                <a:gdLst>
                  <a:gd name="connsiteX0" fmla="*/ 0 w 1673225"/>
                  <a:gd name="connsiteY0" fmla="*/ 0 h 1412875"/>
                  <a:gd name="connsiteX1" fmla="*/ 1673225 w 1673225"/>
                  <a:gd name="connsiteY1" fmla="*/ 701675 h 1412875"/>
                  <a:gd name="connsiteX2" fmla="*/ 958850 w 1673225"/>
                  <a:gd name="connsiteY2" fmla="*/ 1412875 h 1412875"/>
                  <a:gd name="connsiteX3" fmla="*/ 6350 w 1673225"/>
                  <a:gd name="connsiteY3" fmla="*/ 1016000 h 1412875"/>
                  <a:gd name="connsiteX4" fmla="*/ 0 w 1673225"/>
                  <a:gd name="connsiteY4" fmla="*/ 0 h 1412875"/>
                  <a:gd name="connsiteX0" fmla="*/ 0 w 1673225"/>
                  <a:gd name="connsiteY0" fmla="*/ 0 h 1412875"/>
                  <a:gd name="connsiteX1" fmla="*/ 1673225 w 1673225"/>
                  <a:gd name="connsiteY1" fmla="*/ 701675 h 1412875"/>
                  <a:gd name="connsiteX2" fmla="*/ 958850 w 1673225"/>
                  <a:gd name="connsiteY2" fmla="*/ 1412875 h 1412875"/>
                  <a:gd name="connsiteX3" fmla="*/ 6350 w 1673225"/>
                  <a:gd name="connsiteY3" fmla="*/ 1016000 h 1412875"/>
                  <a:gd name="connsiteX4" fmla="*/ 0 w 1673225"/>
                  <a:gd name="connsiteY4" fmla="*/ 0 h 1412875"/>
                  <a:gd name="connsiteX0" fmla="*/ 0 w 1673225"/>
                  <a:gd name="connsiteY0" fmla="*/ 0 h 1412875"/>
                  <a:gd name="connsiteX1" fmla="*/ 1673225 w 1673225"/>
                  <a:gd name="connsiteY1" fmla="*/ 701675 h 1412875"/>
                  <a:gd name="connsiteX2" fmla="*/ 958850 w 1673225"/>
                  <a:gd name="connsiteY2" fmla="*/ 1412875 h 1412875"/>
                  <a:gd name="connsiteX3" fmla="*/ 6350 w 1673225"/>
                  <a:gd name="connsiteY3" fmla="*/ 1016000 h 1412875"/>
                  <a:gd name="connsiteX4" fmla="*/ 0 w 1673225"/>
                  <a:gd name="connsiteY4" fmla="*/ 0 h 1412875"/>
                  <a:gd name="connsiteX0" fmla="*/ 0 w 1673225"/>
                  <a:gd name="connsiteY0" fmla="*/ 0 h 1412875"/>
                  <a:gd name="connsiteX1" fmla="*/ 1673225 w 1673225"/>
                  <a:gd name="connsiteY1" fmla="*/ 701675 h 1412875"/>
                  <a:gd name="connsiteX2" fmla="*/ 958850 w 1673225"/>
                  <a:gd name="connsiteY2" fmla="*/ 1412875 h 1412875"/>
                  <a:gd name="connsiteX3" fmla="*/ 6350 w 1673225"/>
                  <a:gd name="connsiteY3" fmla="*/ 1016000 h 1412875"/>
                  <a:gd name="connsiteX4" fmla="*/ 0 w 1673225"/>
                  <a:gd name="connsiteY4" fmla="*/ 0 h 1412875"/>
                  <a:gd name="connsiteX0" fmla="*/ 0 w 1673225"/>
                  <a:gd name="connsiteY0" fmla="*/ 0 h 1412875"/>
                  <a:gd name="connsiteX1" fmla="*/ 1673225 w 1673225"/>
                  <a:gd name="connsiteY1" fmla="*/ 701675 h 1412875"/>
                  <a:gd name="connsiteX2" fmla="*/ 958850 w 1673225"/>
                  <a:gd name="connsiteY2" fmla="*/ 1412875 h 1412875"/>
                  <a:gd name="connsiteX3" fmla="*/ 6350 w 1673225"/>
                  <a:gd name="connsiteY3" fmla="*/ 1016000 h 1412875"/>
                  <a:gd name="connsiteX4" fmla="*/ 0 w 1673225"/>
                  <a:gd name="connsiteY4" fmla="*/ 0 h 1412875"/>
                  <a:gd name="connsiteX0" fmla="*/ 0 w 1673225"/>
                  <a:gd name="connsiteY0" fmla="*/ 0 h 1412875"/>
                  <a:gd name="connsiteX1" fmla="*/ 1673225 w 1673225"/>
                  <a:gd name="connsiteY1" fmla="*/ 701675 h 1412875"/>
                  <a:gd name="connsiteX2" fmla="*/ 958850 w 1673225"/>
                  <a:gd name="connsiteY2" fmla="*/ 1412875 h 1412875"/>
                  <a:gd name="connsiteX3" fmla="*/ 6350 w 1673225"/>
                  <a:gd name="connsiteY3" fmla="*/ 1016000 h 1412875"/>
                  <a:gd name="connsiteX4" fmla="*/ 0 w 1673225"/>
                  <a:gd name="connsiteY4" fmla="*/ 0 h 1412875"/>
                  <a:gd name="connsiteX0" fmla="*/ 0 w 1673225"/>
                  <a:gd name="connsiteY0" fmla="*/ 0 h 1412875"/>
                  <a:gd name="connsiteX1" fmla="*/ 1673225 w 1673225"/>
                  <a:gd name="connsiteY1" fmla="*/ 701675 h 1412875"/>
                  <a:gd name="connsiteX2" fmla="*/ 958850 w 1673225"/>
                  <a:gd name="connsiteY2" fmla="*/ 1412875 h 1412875"/>
                  <a:gd name="connsiteX3" fmla="*/ 6350 w 1673225"/>
                  <a:gd name="connsiteY3" fmla="*/ 1016000 h 1412875"/>
                  <a:gd name="connsiteX4" fmla="*/ 0 w 1673225"/>
                  <a:gd name="connsiteY4" fmla="*/ 0 h 1412875"/>
                  <a:gd name="connsiteX0" fmla="*/ 0 w 1673225"/>
                  <a:gd name="connsiteY0" fmla="*/ 0 h 1412875"/>
                  <a:gd name="connsiteX1" fmla="*/ 1673225 w 1673225"/>
                  <a:gd name="connsiteY1" fmla="*/ 701675 h 1412875"/>
                  <a:gd name="connsiteX2" fmla="*/ 958850 w 1673225"/>
                  <a:gd name="connsiteY2" fmla="*/ 1412875 h 1412875"/>
                  <a:gd name="connsiteX3" fmla="*/ 6350 w 1673225"/>
                  <a:gd name="connsiteY3" fmla="*/ 1016000 h 1412875"/>
                  <a:gd name="connsiteX4" fmla="*/ 0 w 1673225"/>
                  <a:gd name="connsiteY4" fmla="*/ 0 h 1412875"/>
                  <a:gd name="connsiteX0" fmla="*/ 0 w 1673225"/>
                  <a:gd name="connsiteY0" fmla="*/ 0 h 1412875"/>
                  <a:gd name="connsiteX1" fmla="*/ 1673225 w 1673225"/>
                  <a:gd name="connsiteY1" fmla="*/ 701675 h 1412875"/>
                  <a:gd name="connsiteX2" fmla="*/ 958850 w 1673225"/>
                  <a:gd name="connsiteY2" fmla="*/ 1412875 h 1412875"/>
                  <a:gd name="connsiteX3" fmla="*/ 6350 w 1673225"/>
                  <a:gd name="connsiteY3" fmla="*/ 1016000 h 1412875"/>
                  <a:gd name="connsiteX4" fmla="*/ 0 w 1673225"/>
                  <a:gd name="connsiteY4" fmla="*/ 0 h 1412875"/>
                  <a:gd name="connsiteX0" fmla="*/ 0 w 1673225"/>
                  <a:gd name="connsiteY0" fmla="*/ 0 h 1412875"/>
                  <a:gd name="connsiteX1" fmla="*/ 1673225 w 1673225"/>
                  <a:gd name="connsiteY1" fmla="*/ 701675 h 1412875"/>
                  <a:gd name="connsiteX2" fmla="*/ 958850 w 1673225"/>
                  <a:gd name="connsiteY2" fmla="*/ 1412875 h 1412875"/>
                  <a:gd name="connsiteX3" fmla="*/ 6350 w 1673225"/>
                  <a:gd name="connsiteY3" fmla="*/ 1016000 h 1412875"/>
                  <a:gd name="connsiteX4" fmla="*/ 0 w 1673225"/>
                  <a:gd name="connsiteY4" fmla="*/ 0 h 1412875"/>
                  <a:gd name="connsiteX0" fmla="*/ 0 w 1673225"/>
                  <a:gd name="connsiteY0" fmla="*/ 0 h 1412875"/>
                  <a:gd name="connsiteX1" fmla="*/ 1673225 w 1673225"/>
                  <a:gd name="connsiteY1" fmla="*/ 701675 h 1412875"/>
                  <a:gd name="connsiteX2" fmla="*/ 958850 w 1673225"/>
                  <a:gd name="connsiteY2" fmla="*/ 1412875 h 1412875"/>
                  <a:gd name="connsiteX3" fmla="*/ 6350 w 1673225"/>
                  <a:gd name="connsiteY3" fmla="*/ 1016000 h 1412875"/>
                  <a:gd name="connsiteX4" fmla="*/ 0 w 1673225"/>
                  <a:gd name="connsiteY4" fmla="*/ 0 h 14128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73225" h="1412875">
                    <a:moveTo>
                      <a:pt x="0" y="0"/>
                    </a:moveTo>
                    <a:cubicBezTo>
                      <a:pt x="541867" y="21167"/>
                      <a:pt x="1185333" y="232833"/>
                      <a:pt x="1673225" y="701675"/>
                    </a:cubicBezTo>
                    <a:lnTo>
                      <a:pt x="958850" y="1412875"/>
                    </a:lnTo>
                    <a:cubicBezTo>
                      <a:pt x="701675" y="1212320"/>
                      <a:pt x="539750" y="1074473"/>
                      <a:pt x="6350" y="1016000"/>
                    </a:cubicBezTo>
                    <a:cubicBezTo>
                      <a:pt x="5292" y="677333"/>
                      <a:pt x="4233" y="338667"/>
                      <a:pt x="0" y="0"/>
                    </a:cubicBezTo>
                    <a:close/>
                  </a:path>
                </a:pathLst>
              </a:custGeom>
              <a:solidFill>
                <a:srgbClr val="092F57">
                  <a:lumMod val="75000"/>
                  <a:lumOff val="25000"/>
                </a:srgbClr>
              </a:solidFill>
              <a:ln w="12700" cap="rnd" cmpd="sng" algn="ctr">
                <a:noFill/>
                <a:prstDash val="solid"/>
              </a:ln>
              <a:effectLst/>
            </p:spPr>
            <p:txBody>
              <a:bodyPr lIns="85725" tIns="85725" rIns="85725" bIns="85725"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86" name="Freeform 75">
                <a:extLst>
                  <a:ext uri="{FF2B5EF4-FFF2-40B4-BE49-F238E27FC236}">
                    <a16:creationId xmlns:a16="http://schemas.microsoft.com/office/drawing/2014/main" id="{6AE269CC-D244-43E2-9432-DA8FE2A892E1}"/>
                  </a:ext>
                </a:extLst>
              </p:cNvPr>
              <p:cNvSpPr/>
              <p:nvPr/>
            </p:nvSpPr>
            <p:spPr>
              <a:xfrm>
                <a:off x="6116817" y="2147087"/>
                <a:ext cx="1387543" cy="1638300"/>
              </a:xfrm>
              <a:custGeom>
                <a:avLst/>
                <a:gdLst>
                  <a:gd name="connsiteX0" fmla="*/ 720725 w 1387475"/>
                  <a:gd name="connsiteY0" fmla="*/ 0 h 1638300"/>
                  <a:gd name="connsiteX1" fmla="*/ 0 w 1387475"/>
                  <a:gd name="connsiteY1" fmla="*/ 711200 h 1638300"/>
                  <a:gd name="connsiteX2" fmla="*/ 374650 w 1387475"/>
                  <a:gd name="connsiteY2" fmla="*/ 1638300 h 1638300"/>
                  <a:gd name="connsiteX3" fmla="*/ 1387475 w 1387475"/>
                  <a:gd name="connsiteY3" fmla="*/ 1635125 h 1638300"/>
                  <a:gd name="connsiteX4" fmla="*/ 720725 w 1387475"/>
                  <a:gd name="connsiteY4" fmla="*/ 0 h 1638300"/>
                  <a:gd name="connsiteX0" fmla="*/ 720725 w 1387541"/>
                  <a:gd name="connsiteY0" fmla="*/ 0 h 1638300"/>
                  <a:gd name="connsiteX1" fmla="*/ 0 w 1387541"/>
                  <a:gd name="connsiteY1" fmla="*/ 711200 h 1638300"/>
                  <a:gd name="connsiteX2" fmla="*/ 374650 w 1387541"/>
                  <a:gd name="connsiteY2" fmla="*/ 1638300 h 1638300"/>
                  <a:gd name="connsiteX3" fmla="*/ 1387475 w 1387541"/>
                  <a:gd name="connsiteY3" fmla="*/ 1635125 h 1638300"/>
                  <a:gd name="connsiteX4" fmla="*/ 720725 w 1387541"/>
                  <a:gd name="connsiteY4" fmla="*/ 0 h 1638300"/>
                  <a:gd name="connsiteX0" fmla="*/ 720725 w 1387573"/>
                  <a:gd name="connsiteY0" fmla="*/ 0 h 1638300"/>
                  <a:gd name="connsiteX1" fmla="*/ 0 w 1387573"/>
                  <a:gd name="connsiteY1" fmla="*/ 711200 h 1638300"/>
                  <a:gd name="connsiteX2" fmla="*/ 374650 w 1387573"/>
                  <a:gd name="connsiteY2" fmla="*/ 1638300 h 1638300"/>
                  <a:gd name="connsiteX3" fmla="*/ 1387475 w 1387573"/>
                  <a:gd name="connsiteY3" fmla="*/ 1635125 h 1638300"/>
                  <a:gd name="connsiteX4" fmla="*/ 720725 w 1387573"/>
                  <a:gd name="connsiteY4" fmla="*/ 0 h 1638300"/>
                  <a:gd name="connsiteX0" fmla="*/ 720725 w 1387475"/>
                  <a:gd name="connsiteY0" fmla="*/ 0 h 1638300"/>
                  <a:gd name="connsiteX1" fmla="*/ 0 w 1387475"/>
                  <a:gd name="connsiteY1" fmla="*/ 711200 h 1638300"/>
                  <a:gd name="connsiteX2" fmla="*/ 374650 w 1387475"/>
                  <a:gd name="connsiteY2" fmla="*/ 1638300 h 1638300"/>
                  <a:gd name="connsiteX3" fmla="*/ 1387475 w 1387475"/>
                  <a:gd name="connsiteY3" fmla="*/ 1635125 h 1638300"/>
                  <a:gd name="connsiteX4" fmla="*/ 720725 w 1387475"/>
                  <a:gd name="connsiteY4" fmla="*/ 0 h 1638300"/>
                  <a:gd name="connsiteX0" fmla="*/ 720725 w 1387475"/>
                  <a:gd name="connsiteY0" fmla="*/ 0 h 1638300"/>
                  <a:gd name="connsiteX1" fmla="*/ 0 w 1387475"/>
                  <a:gd name="connsiteY1" fmla="*/ 711200 h 1638300"/>
                  <a:gd name="connsiteX2" fmla="*/ 374650 w 1387475"/>
                  <a:gd name="connsiteY2" fmla="*/ 1638300 h 1638300"/>
                  <a:gd name="connsiteX3" fmla="*/ 1387475 w 1387475"/>
                  <a:gd name="connsiteY3" fmla="*/ 1635125 h 1638300"/>
                  <a:gd name="connsiteX4" fmla="*/ 720725 w 1387475"/>
                  <a:gd name="connsiteY4" fmla="*/ 0 h 1638300"/>
                  <a:gd name="connsiteX0" fmla="*/ 757397 w 1424147"/>
                  <a:gd name="connsiteY0" fmla="*/ 0 h 1638300"/>
                  <a:gd name="connsiteX1" fmla="*/ 36672 w 1424147"/>
                  <a:gd name="connsiteY1" fmla="*/ 711200 h 1638300"/>
                  <a:gd name="connsiteX2" fmla="*/ 411322 w 1424147"/>
                  <a:gd name="connsiteY2" fmla="*/ 1638300 h 1638300"/>
                  <a:gd name="connsiteX3" fmla="*/ 1424147 w 1424147"/>
                  <a:gd name="connsiteY3" fmla="*/ 1635125 h 1638300"/>
                  <a:gd name="connsiteX4" fmla="*/ 757397 w 1424147"/>
                  <a:gd name="connsiteY4" fmla="*/ 0 h 1638300"/>
                  <a:gd name="connsiteX0" fmla="*/ 720813 w 1387563"/>
                  <a:gd name="connsiteY0" fmla="*/ 0 h 1638300"/>
                  <a:gd name="connsiteX1" fmla="*/ 88 w 1387563"/>
                  <a:gd name="connsiteY1" fmla="*/ 711200 h 1638300"/>
                  <a:gd name="connsiteX2" fmla="*/ 374738 w 1387563"/>
                  <a:gd name="connsiteY2" fmla="*/ 1638300 h 1638300"/>
                  <a:gd name="connsiteX3" fmla="*/ 1387563 w 1387563"/>
                  <a:gd name="connsiteY3" fmla="*/ 1635125 h 1638300"/>
                  <a:gd name="connsiteX4" fmla="*/ 720813 w 1387563"/>
                  <a:gd name="connsiteY4" fmla="*/ 0 h 1638300"/>
                  <a:gd name="connsiteX0" fmla="*/ 720793 w 1387543"/>
                  <a:gd name="connsiteY0" fmla="*/ 0 h 1638300"/>
                  <a:gd name="connsiteX1" fmla="*/ 68 w 1387543"/>
                  <a:gd name="connsiteY1" fmla="*/ 711200 h 1638300"/>
                  <a:gd name="connsiteX2" fmla="*/ 374718 w 1387543"/>
                  <a:gd name="connsiteY2" fmla="*/ 1638300 h 1638300"/>
                  <a:gd name="connsiteX3" fmla="*/ 1387543 w 1387543"/>
                  <a:gd name="connsiteY3" fmla="*/ 1635125 h 1638300"/>
                  <a:gd name="connsiteX4" fmla="*/ 720793 w 1387543"/>
                  <a:gd name="connsiteY4" fmla="*/ 0 h 1638300"/>
                  <a:gd name="connsiteX0" fmla="*/ 720793 w 1387543"/>
                  <a:gd name="connsiteY0" fmla="*/ 0 h 1638300"/>
                  <a:gd name="connsiteX1" fmla="*/ 68 w 1387543"/>
                  <a:gd name="connsiteY1" fmla="*/ 711200 h 1638300"/>
                  <a:gd name="connsiteX2" fmla="*/ 374718 w 1387543"/>
                  <a:gd name="connsiteY2" fmla="*/ 1638300 h 1638300"/>
                  <a:gd name="connsiteX3" fmla="*/ 1387543 w 1387543"/>
                  <a:gd name="connsiteY3" fmla="*/ 1635125 h 1638300"/>
                  <a:gd name="connsiteX4" fmla="*/ 720793 w 1387543"/>
                  <a:gd name="connsiteY4" fmla="*/ 0 h 16383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87543" h="1638300">
                    <a:moveTo>
                      <a:pt x="720793" y="0"/>
                    </a:moveTo>
                    <a:cubicBezTo>
                      <a:pt x="480551" y="237067"/>
                      <a:pt x="-6563" y="702913"/>
                      <a:pt x="68" y="711200"/>
                    </a:cubicBezTo>
                    <a:cubicBezTo>
                      <a:pt x="241983" y="1013529"/>
                      <a:pt x="345085" y="1300692"/>
                      <a:pt x="374718" y="1638300"/>
                    </a:cubicBezTo>
                    <a:lnTo>
                      <a:pt x="1387543" y="1635125"/>
                    </a:lnTo>
                    <a:cubicBezTo>
                      <a:pt x="1374843" y="1039283"/>
                      <a:pt x="1092268" y="418042"/>
                      <a:pt x="720793" y="0"/>
                    </a:cubicBezTo>
                    <a:close/>
                  </a:path>
                </a:pathLst>
              </a:custGeom>
              <a:solidFill>
                <a:srgbClr val="092F57">
                  <a:lumMod val="40000"/>
                  <a:lumOff val="60000"/>
                </a:srgbClr>
              </a:solidFill>
              <a:ln w="12700" cap="rnd" cmpd="sng" algn="ctr">
                <a:noFill/>
                <a:prstDash val="solid"/>
              </a:ln>
              <a:effectLst/>
            </p:spPr>
            <p:txBody>
              <a:bodyPr lIns="85725" tIns="85725" rIns="85725" bIns="85725"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87" name="Freeform 76">
                <a:extLst>
                  <a:ext uri="{FF2B5EF4-FFF2-40B4-BE49-F238E27FC236}">
                    <a16:creationId xmlns:a16="http://schemas.microsoft.com/office/drawing/2014/main" id="{AE1111C0-0856-4052-A1BD-B9E8A4351B05}"/>
                  </a:ext>
                </a:extLst>
              </p:cNvPr>
              <p:cNvSpPr/>
              <p:nvPr/>
            </p:nvSpPr>
            <p:spPr>
              <a:xfrm>
                <a:off x="6110535" y="4039387"/>
                <a:ext cx="1397000" cy="1647825"/>
              </a:xfrm>
              <a:custGeom>
                <a:avLst/>
                <a:gdLst>
                  <a:gd name="connsiteX0" fmla="*/ 384175 w 1397000"/>
                  <a:gd name="connsiteY0" fmla="*/ 0 h 1647825"/>
                  <a:gd name="connsiteX1" fmla="*/ 1397000 w 1397000"/>
                  <a:gd name="connsiteY1" fmla="*/ 3175 h 1647825"/>
                  <a:gd name="connsiteX2" fmla="*/ 717550 w 1397000"/>
                  <a:gd name="connsiteY2" fmla="*/ 1647825 h 1647825"/>
                  <a:gd name="connsiteX3" fmla="*/ 0 w 1397000"/>
                  <a:gd name="connsiteY3" fmla="*/ 933450 h 1647825"/>
                  <a:gd name="connsiteX4" fmla="*/ 384175 w 1397000"/>
                  <a:gd name="connsiteY4" fmla="*/ 0 h 1647825"/>
                  <a:gd name="connsiteX0" fmla="*/ 384175 w 1397000"/>
                  <a:gd name="connsiteY0" fmla="*/ 0 h 1647825"/>
                  <a:gd name="connsiteX1" fmla="*/ 1397000 w 1397000"/>
                  <a:gd name="connsiteY1" fmla="*/ 3175 h 1647825"/>
                  <a:gd name="connsiteX2" fmla="*/ 717550 w 1397000"/>
                  <a:gd name="connsiteY2" fmla="*/ 1647825 h 1647825"/>
                  <a:gd name="connsiteX3" fmla="*/ 0 w 1397000"/>
                  <a:gd name="connsiteY3" fmla="*/ 933450 h 1647825"/>
                  <a:gd name="connsiteX4" fmla="*/ 384175 w 1397000"/>
                  <a:gd name="connsiteY4" fmla="*/ 0 h 1647825"/>
                  <a:gd name="connsiteX0" fmla="*/ 384175 w 1397000"/>
                  <a:gd name="connsiteY0" fmla="*/ 0 h 1647825"/>
                  <a:gd name="connsiteX1" fmla="*/ 1397000 w 1397000"/>
                  <a:gd name="connsiteY1" fmla="*/ 3175 h 1647825"/>
                  <a:gd name="connsiteX2" fmla="*/ 717550 w 1397000"/>
                  <a:gd name="connsiteY2" fmla="*/ 1647825 h 1647825"/>
                  <a:gd name="connsiteX3" fmla="*/ 0 w 1397000"/>
                  <a:gd name="connsiteY3" fmla="*/ 933450 h 1647825"/>
                  <a:gd name="connsiteX4" fmla="*/ 384175 w 1397000"/>
                  <a:gd name="connsiteY4" fmla="*/ 0 h 1647825"/>
                  <a:gd name="connsiteX0" fmla="*/ 384175 w 1397000"/>
                  <a:gd name="connsiteY0" fmla="*/ 0 h 1647825"/>
                  <a:gd name="connsiteX1" fmla="*/ 1397000 w 1397000"/>
                  <a:gd name="connsiteY1" fmla="*/ 3175 h 1647825"/>
                  <a:gd name="connsiteX2" fmla="*/ 717550 w 1397000"/>
                  <a:gd name="connsiteY2" fmla="*/ 1647825 h 1647825"/>
                  <a:gd name="connsiteX3" fmla="*/ 0 w 1397000"/>
                  <a:gd name="connsiteY3" fmla="*/ 933450 h 1647825"/>
                  <a:gd name="connsiteX4" fmla="*/ 384175 w 1397000"/>
                  <a:gd name="connsiteY4" fmla="*/ 0 h 1647825"/>
                  <a:gd name="connsiteX0" fmla="*/ 384175 w 1397000"/>
                  <a:gd name="connsiteY0" fmla="*/ 0 h 1647825"/>
                  <a:gd name="connsiteX1" fmla="*/ 1397000 w 1397000"/>
                  <a:gd name="connsiteY1" fmla="*/ 3175 h 1647825"/>
                  <a:gd name="connsiteX2" fmla="*/ 717550 w 1397000"/>
                  <a:gd name="connsiteY2" fmla="*/ 1647825 h 1647825"/>
                  <a:gd name="connsiteX3" fmla="*/ 0 w 1397000"/>
                  <a:gd name="connsiteY3" fmla="*/ 933450 h 1647825"/>
                  <a:gd name="connsiteX4" fmla="*/ 384175 w 1397000"/>
                  <a:gd name="connsiteY4" fmla="*/ 0 h 1647825"/>
                  <a:gd name="connsiteX0" fmla="*/ 384175 w 1397000"/>
                  <a:gd name="connsiteY0" fmla="*/ 0 h 1647825"/>
                  <a:gd name="connsiteX1" fmla="*/ 1397000 w 1397000"/>
                  <a:gd name="connsiteY1" fmla="*/ 3175 h 1647825"/>
                  <a:gd name="connsiteX2" fmla="*/ 717550 w 1397000"/>
                  <a:gd name="connsiteY2" fmla="*/ 1647825 h 1647825"/>
                  <a:gd name="connsiteX3" fmla="*/ 0 w 1397000"/>
                  <a:gd name="connsiteY3" fmla="*/ 933450 h 1647825"/>
                  <a:gd name="connsiteX4" fmla="*/ 384175 w 1397000"/>
                  <a:gd name="connsiteY4" fmla="*/ 0 h 1647825"/>
                  <a:gd name="connsiteX0" fmla="*/ 384175 w 1397000"/>
                  <a:gd name="connsiteY0" fmla="*/ 0 h 1647825"/>
                  <a:gd name="connsiteX1" fmla="*/ 1397000 w 1397000"/>
                  <a:gd name="connsiteY1" fmla="*/ 3175 h 1647825"/>
                  <a:gd name="connsiteX2" fmla="*/ 717550 w 1397000"/>
                  <a:gd name="connsiteY2" fmla="*/ 1647825 h 1647825"/>
                  <a:gd name="connsiteX3" fmla="*/ 0 w 1397000"/>
                  <a:gd name="connsiteY3" fmla="*/ 933450 h 1647825"/>
                  <a:gd name="connsiteX4" fmla="*/ 384175 w 1397000"/>
                  <a:gd name="connsiteY4" fmla="*/ 0 h 16478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97000" h="1647825">
                    <a:moveTo>
                      <a:pt x="384175" y="0"/>
                    </a:moveTo>
                    <a:lnTo>
                      <a:pt x="1397000" y="3175"/>
                    </a:lnTo>
                    <a:cubicBezTo>
                      <a:pt x="1361017" y="748242"/>
                      <a:pt x="1074208" y="1223433"/>
                      <a:pt x="717550" y="1647825"/>
                    </a:cubicBezTo>
                    <a:lnTo>
                      <a:pt x="0" y="933450"/>
                    </a:lnTo>
                    <a:cubicBezTo>
                      <a:pt x="178858" y="688975"/>
                      <a:pt x="345017" y="434975"/>
                      <a:pt x="384175" y="0"/>
                    </a:cubicBezTo>
                    <a:close/>
                  </a:path>
                </a:pathLst>
              </a:custGeom>
              <a:solidFill>
                <a:srgbClr val="00B0F0"/>
              </a:solidFill>
              <a:ln w="12700" cap="rnd" cmpd="sng" algn="ctr">
                <a:noFill/>
                <a:prstDash val="solid"/>
              </a:ln>
              <a:effectLst/>
            </p:spPr>
            <p:txBody>
              <a:bodyPr lIns="85725" tIns="85725" rIns="85725" bIns="85725"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88" name="Freeform 77">
                <a:extLst>
                  <a:ext uri="{FF2B5EF4-FFF2-40B4-BE49-F238E27FC236}">
                    <a16:creationId xmlns:a16="http://schemas.microsoft.com/office/drawing/2014/main" id="{603DD5C9-CAB4-4E64-AF15-19FFA0AAD6A5}"/>
                  </a:ext>
                </a:extLst>
              </p:cNvPr>
              <p:cNvSpPr/>
              <p:nvPr/>
            </p:nvSpPr>
            <p:spPr>
              <a:xfrm>
                <a:off x="4986584" y="5153812"/>
                <a:ext cx="1657389" cy="1409700"/>
              </a:xfrm>
              <a:custGeom>
                <a:avLst/>
                <a:gdLst>
                  <a:gd name="connsiteX0" fmla="*/ 939800 w 1657350"/>
                  <a:gd name="connsiteY0" fmla="*/ 0 h 1409700"/>
                  <a:gd name="connsiteX1" fmla="*/ 1657350 w 1657350"/>
                  <a:gd name="connsiteY1" fmla="*/ 720725 h 1409700"/>
                  <a:gd name="connsiteX2" fmla="*/ 0 w 1657350"/>
                  <a:gd name="connsiteY2" fmla="*/ 1409700 h 1409700"/>
                  <a:gd name="connsiteX3" fmla="*/ 0 w 1657350"/>
                  <a:gd name="connsiteY3" fmla="*/ 400050 h 1409700"/>
                  <a:gd name="connsiteX4" fmla="*/ 939800 w 1657350"/>
                  <a:gd name="connsiteY4" fmla="*/ 0 h 1409700"/>
                  <a:gd name="connsiteX0" fmla="*/ 939800 w 1657350"/>
                  <a:gd name="connsiteY0" fmla="*/ 0 h 1409700"/>
                  <a:gd name="connsiteX1" fmla="*/ 1657350 w 1657350"/>
                  <a:gd name="connsiteY1" fmla="*/ 720725 h 1409700"/>
                  <a:gd name="connsiteX2" fmla="*/ 0 w 1657350"/>
                  <a:gd name="connsiteY2" fmla="*/ 1409700 h 1409700"/>
                  <a:gd name="connsiteX3" fmla="*/ 0 w 1657350"/>
                  <a:gd name="connsiteY3" fmla="*/ 400050 h 1409700"/>
                  <a:gd name="connsiteX4" fmla="*/ 939800 w 1657350"/>
                  <a:gd name="connsiteY4" fmla="*/ 0 h 1409700"/>
                  <a:gd name="connsiteX0" fmla="*/ 939800 w 1657350"/>
                  <a:gd name="connsiteY0" fmla="*/ 0 h 1409700"/>
                  <a:gd name="connsiteX1" fmla="*/ 1657350 w 1657350"/>
                  <a:gd name="connsiteY1" fmla="*/ 720725 h 1409700"/>
                  <a:gd name="connsiteX2" fmla="*/ 0 w 1657350"/>
                  <a:gd name="connsiteY2" fmla="*/ 1409700 h 1409700"/>
                  <a:gd name="connsiteX3" fmla="*/ 0 w 1657350"/>
                  <a:gd name="connsiteY3" fmla="*/ 400050 h 1409700"/>
                  <a:gd name="connsiteX4" fmla="*/ 939800 w 1657350"/>
                  <a:gd name="connsiteY4" fmla="*/ 0 h 1409700"/>
                  <a:gd name="connsiteX0" fmla="*/ 939800 w 1657350"/>
                  <a:gd name="connsiteY0" fmla="*/ 0 h 1409700"/>
                  <a:gd name="connsiteX1" fmla="*/ 1657350 w 1657350"/>
                  <a:gd name="connsiteY1" fmla="*/ 720725 h 1409700"/>
                  <a:gd name="connsiteX2" fmla="*/ 0 w 1657350"/>
                  <a:gd name="connsiteY2" fmla="*/ 1409700 h 1409700"/>
                  <a:gd name="connsiteX3" fmla="*/ 0 w 1657350"/>
                  <a:gd name="connsiteY3" fmla="*/ 400050 h 1409700"/>
                  <a:gd name="connsiteX4" fmla="*/ 939800 w 1657350"/>
                  <a:gd name="connsiteY4" fmla="*/ 0 h 1409700"/>
                  <a:gd name="connsiteX0" fmla="*/ 939800 w 1657350"/>
                  <a:gd name="connsiteY0" fmla="*/ 0 h 1409700"/>
                  <a:gd name="connsiteX1" fmla="*/ 1657350 w 1657350"/>
                  <a:gd name="connsiteY1" fmla="*/ 720725 h 1409700"/>
                  <a:gd name="connsiteX2" fmla="*/ 0 w 1657350"/>
                  <a:gd name="connsiteY2" fmla="*/ 1409700 h 1409700"/>
                  <a:gd name="connsiteX3" fmla="*/ 0 w 1657350"/>
                  <a:gd name="connsiteY3" fmla="*/ 400050 h 1409700"/>
                  <a:gd name="connsiteX4" fmla="*/ 939800 w 1657350"/>
                  <a:gd name="connsiteY4" fmla="*/ 0 h 1409700"/>
                  <a:gd name="connsiteX0" fmla="*/ 939800 w 1704869"/>
                  <a:gd name="connsiteY0" fmla="*/ 0 h 1409700"/>
                  <a:gd name="connsiteX1" fmla="*/ 1657350 w 1704869"/>
                  <a:gd name="connsiteY1" fmla="*/ 720725 h 1409700"/>
                  <a:gd name="connsiteX2" fmla="*/ 0 w 1704869"/>
                  <a:gd name="connsiteY2" fmla="*/ 1409700 h 1409700"/>
                  <a:gd name="connsiteX3" fmla="*/ 0 w 1704869"/>
                  <a:gd name="connsiteY3" fmla="*/ 400050 h 1409700"/>
                  <a:gd name="connsiteX4" fmla="*/ 939800 w 1704869"/>
                  <a:gd name="connsiteY4" fmla="*/ 0 h 1409700"/>
                  <a:gd name="connsiteX0" fmla="*/ 939800 w 1657394"/>
                  <a:gd name="connsiteY0" fmla="*/ 0 h 1409700"/>
                  <a:gd name="connsiteX1" fmla="*/ 1657350 w 1657394"/>
                  <a:gd name="connsiteY1" fmla="*/ 720725 h 1409700"/>
                  <a:gd name="connsiteX2" fmla="*/ 0 w 1657394"/>
                  <a:gd name="connsiteY2" fmla="*/ 1409700 h 1409700"/>
                  <a:gd name="connsiteX3" fmla="*/ 0 w 1657394"/>
                  <a:gd name="connsiteY3" fmla="*/ 400050 h 1409700"/>
                  <a:gd name="connsiteX4" fmla="*/ 939800 w 1657394"/>
                  <a:gd name="connsiteY4" fmla="*/ 0 h 1409700"/>
                  <a:gd name="connsiteX0" fmla="*/ 939800 w 1657389"/>
                  <a:gd name="connsiteY0" fmla="*/ 0 h 1409700"/>
                  <a:gd name="connsiteX1" fmla="*/ 1657350 w 1657389"/>
                  <a:gd name="connsiteY1" fmla="*/ 720725 h 1409700"/>
                  <a:gd name="connsiteX2" fmla="*/ 0 w 1657389"/>
                  <a:gd name="connsiteY2" fmla="*/ 1409700 h 1409700"/>
                  <a:gd name="connsiteX3" fmla="*/ 0 w 1657389"/>
                  <a:gd name="connsiteY3" fmla="*/ 400050 h 1409700"/>
                  <a:gd name="connsiteX4" fmla="*/ 939800 w 1657389"/>
                  <a:gd name="connsiteY4" fmla="*/ 0 h 1409700"/>
                  <a:gd name="connsiteX0" fmla="*/ 939800 w 1657389"/>
                  <a:gd name="connsiteY0" fmla="*/ 0 h 1409700"/>
                  <a:gd name="connsiteX1" fmla="*/ 1657350 w 1657389"/>
                  <a:gd name="connsiteY1" fmla="*/ 720725 h 1409700"/>
                  <a:gd name="connsiteX2" fmla="*/ 0 w 1657389"/>
                  <a:gd name="connsiteY2" fmla="*/ 1409700 h 1409700"/>
                  <a:gd name="connsiteX3" fmla="*/ 0 w 1657389"/>
                  <a:gd name="connsiteY3" fmla="*/ 400050 h 1409700"/>
                  <a:gd name="connsiteX4" fmla="*/ 939800 w 1657389"/>
                  <a:gd name="connsiteY4" fmla="*/ 0 h 14097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57389" h="1409700">
                    <a:moveTo>
                      <a:pt x="939800" y="0"/>
                    </a:moveTo>
                    <a:cubicBezTo>
                      <a:pt x="1178983" y="240242"/>
                      <a:pt x="1662405" y="716205"/>
                      <a:pt x="1657350" y="720725"/>
                    </a:cubicBezTo>
                    <a:cubicBezTo>
                      <a:pt x="1073406" y="1242818"/>
                      <a:pt x="555625" y="1361017"/>
                      <a:pt x="0" y="1409700"/>
                    </a:cubicBezTo>
                    <a:lnTo>
                      <a:pt x="0" y="400050"/>
                    </a:lnTo>
                    <a:cubicBezTo>
                      <a:pt x="332317" y="342900"/>
                      <a:pt x="626533" y="279400"/>
                      <a:pt x="939800" y="0"/>
                    </a:cubicBezTo>
                    <a:close/>
                  </a:path>
                </a:pathLst>
              </a:custGeom>
              <a:solidFill>
                <a:srgbClr val="A7A8AA"/>
              </a:solidFill>
              <a:ln w="12700" cap="rnd" cmpd="sng" algn="ctr">
                <a:noFill/>
                <a:prstDash val="solid"/>
              </a:ln>
              <a:effectLst/>
            </p:spPr>
            <p:txBody>
              <a:bodyPr lIns="85725" tIns="85725" rIns="85725" bIns="85725"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dirty="0">
                  <a:ln>
                    <a:noFill/>
                  </a:ln>
                  <a:solidFill>
                    <a:srgbClr val="092F57"/>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89" name="Freeform 78">
                <a:extLst>
                  <a:ext uri="{FF2B5EF4-FFF2-40B4-BE49-F238E27FC236}">
                    <a16:creationId xmlns:a16="http://schemas.microsoft.com/office/drawing/2014/main" id="{919B0DBD-075A-45CA-860C-8D1DBEA4A3BA}"/>
                  </a:ext>
                </a:extLst>
              </p:cNvPr>
              <p:cNvSpPr/>
              <p:nvPr/>
            </p:nvSpPr>
            <p:spPr>
              <a:xfrm flipH="1">
                <a:off x="3040310" y="1264437"/>
                <a:ext cx="1673225" cy="1412874"/>
              </a:xfrm>
              <a:custGeom>
                <a:avLst/>
                <a:gdLst>
                  <a:gd name="connsiteX0" fmla="*/ 0 w 1673225"/>
                  <a:gd name="connsiteY0" fmla="*/ 0 h 1412875"/>
                  <a:gd name="connsiteX1" fmla="*/ 1673225 w 1673225"/>
                  <a:gd name="connsiteY1" fmla="*/ 701675 h 1412875"/>
                  <a:gd name="connsiteX2" fmla="*/ 958850 w 1673225"/>
                  <a:gd name="connsiteY2" fmla="*/ 1412875 h 1412875"/>
                  <a:gd name="connsiteX3" fmla="*/ 6350 w 1673225"/>
                  <a:gd name="connsiteY3" fmla="*/ 1016000 h 1412875"/>
                  <a:gd name="connsiteX4" fmla="*/ 0 w 1673225"/>
                  <a:gd name="connsiteY4" fmla="*/ 0 h 1412875"/>
                  <a:gd name="connsiteX0" fmla="*/ 0 w 1673225"/>
                  <a:gd name="connsiteY0" fmla="*/ 0 h 1412875"/>
                  <a:gd name="connsiteX1" fmla="*/ 1673225 w 1673225"/>
                  <a:gd name="connsiteY1" fmla="*/ 701675 h 1412875"/>
                  <a:gd name="connsiteX2" fmla="*/ 958850 w 1673225"/>
                  <a:gd name="connsiteY2" fmla="*/ 1412875 h 1412875"/>
                  <a:gd name="connsiteX3" fmla="*/ 6350 w 1673225"/>
                  <a:gd name="connsiteY3" fmla="*/ 1016000 h 1412875"/>
                  <a:gd name="connsiteX4" fmla="*/ 0 w 1673225"/>
                  <a:gd name="connsiteY4" fmla="*/ 0 h 1412875"/>
                  <a:gd name="connsiteX0" fmla="*/ 0 w 1673225"/>
                  <a:gd name="connsiteY0" fmla="*/ 0 h 1412875"/>
                  <a:gd name="connsiteX1" fmla="*/ 1673225 w 1673225"/>
                  <a:gd name="connsiteY1" fmla="*/ 701675 h 1412875"/>
                  <a:gd name="connsiteX2" fmla="*/ 958850 w 1673225"/>
                  <a:gd name="connsiteY2" fmla="*/ 1412875 h 1412875"/>
                  <a:gd name="connsiteX3" fmla="*/ 6350 w 1673225"/>
                  <a:gd name="connsiteY3" fmla="*/ 1016000 h 1412875"/>
                  <a:gd name="connsiteX4" fmla="*/ 0 w 1673225"/>
                  <a:gd name="connsiteY4" fmla="*/ 0 h 1412875"/>
                  <a:gd name="connsiteX0" fmla="*/ 0 w 1673225"/>
                  <a:gd name="connsiteY0" fmla="*/ 0 h 1412875"/>
                  <a:gd name="connsiteX1" fmla="*/ 1673225 w 1673225"/>
                  <a:gd name="connsiteY1" fmla="*/ 701675 h 1412875"/>
                  <a:gd name="connsiteX2" fmla="*/ 958850 w 1673225"/>
                  <a:gd name="connsiteY2" fmla="*/ 1412875 h 1412875"/>
                  <a:gd name="connsiteX3" fmla="*/ 6350 w 1673225"/>
                  <a:gd name="connsiteY3" fmla="*/ 1016000 h 1412875"/>
                  <a:gd name="connsiteX4" fmla="*/ 0 w 1673225"/>
                  <a:gd name="connsiteY4" fmla="*/ 0 h 1412875"/>
                  <a:gd name="connsiteX0" fmla="*/ 0 w 1673225"/>
                  <a:gd name="connsiteY0" fmla="*/ 0 h 1412875"/>
                  <a:gd name="connsiteX1" fmla="*/ 1673225 w 1673225"/>
                  <a:gd name="connsiteY1" fmla="*/ 701675 h 1412875"/>
                  <a:gd name="connsiteX2" fmla="*/ 958850 w 1673225"/>
                  <a:gd name="connsiteY2" fmla="*/ 1412875 h 1412875"/>
                  <a:gd name="connsiteX3" fmla="*/ 6350 w 1673225"/>
                  <a:gd name="connsiteY3" fmla="*/ 1016000 h 1412875"/>
                  <a:gd name="connsiteX4" fmla="*/ 0 w 1673225"/>
                  <a:gd name="connsiteY4" fmla="*/ 0 h 1412875"/>
                  <a:gd name="connsiteX0" fmla="*/ 0 w 1673225"/>
                  <a:gd name="connsiteY0" fmla="*/ 0 h 1412875"/>
                  <a:gd name="connsiteX1" fmla="*/ 1673225 w 1673225"/>
                  <a:gd name="connsiteY1" fmla="*/ 701675 h 1412875"/>
                  <a:gd name="connsiteX2" fmla="*/ 958850 w 1673225"/>
                  <a:gd name="connsiteY2" fmla="*/ 1412875 h 1412875"/>
                  <a:gd name="connsiteX3" fmla="*/ 6350 w 1673225"/>
                  <a:gd name="connsiteY3" fmla="*/ 1016000 h 1412875"/>
                  <a:gd name="connsiteX4" fmla="*/ 0 w 1673225"/>
                  <a:gd name="connsiteY4" fmla="*/ 0 h 1412875"/>
                  <a:gd name="connsiteX0" fmla="*/ 0 w 1673225"/>
                  <a:gd name="connsiteY0" fmla="*/ 0 h 1412875"/>
                  <a:gd name="connsiteX1" fmla="*/ 1673225 w 1673225"/>
                  <a:gd name="connsiteY1" fmla="*/ 701675 h 1412875"/>
                  <a:gd name="connsiteX2" fmla="*/ 958850 w 1673225"/>
                  <a:gd name="connsiteY2" fmla="*/ 1412875 h 1412875"/>
                  <a:gd name="connsiteX3" fmla="*/ 6350 w 1673225"/>
                  <a:gd name="connsiteY3" fmla="*/ 1016000 h 1412875"/>
                  <a:gd name="connsiteX4" fmla="*/ 0 w 1673225"/>
                  <a:gd name="connsiteY4" fmla="*/ 0 h 1412875"/>
                  <a:gd name="connsiteX0" fmla="*/ 0 w 1673225"/>
                  <a:gd name="connsiteY0" fmla="*/ 0 h 1412875"/>
                  <a:gd name="connsiteX1" fmla="*/ 1673225 w 1673225"/>
                  <a:gd name="connsiteY1" fmla="*/ 701675 h 1412875"/>
                  <a:gd name="connsiteX2" fmla="*/ 958850 w 1673225"/>
                  <a:gd name="connsiteY2" fmla="*/ 1412875 h 1412875"/>
                  <a:gd name="connsiteX3" fmla="*/ 6350 w 1673225"/>
                  <a:gd name="connsiteY3" fmla="*/ 1016000 h 1412875"/>
                  <a:gd name="connsiteX4" fmla="*/ 0 w 1673225"/>
                  <a:gd name="connsiteY4" fmla="*/ 0 h 1412875"/>
                  <a:gd name="connsiteX0" fmla="*/ 0 w 1673225"/>
                  <a:gd name="connsiteY0" fmla="*/ 0 h 1412875"/>
                  <a:gd name="connsiteX1" fmla="*/ 1673225 w 1673225"/>
                  <a:gd name="connsiteY1" fmla="*/ 701675 h 1412875"/>
                  <a:gd name="connsiteX2" fmla="*/ 958850 w 1673225"/>
                  <a:gd name="connsiteY2" fmla="*/ 1412875 h 1412875"/>
                  <a:gd name="connsiteX3" fmla="*/ 6350 w 1673225"/>
                  <a:gd name="connsiteY3" fmla="*/ 1016000 h 1412875"/>
                  <a:gd name="connsiteX4" fmla="*/ 0 w 1673225"/>
                  <a:gd name="connsiteY4" fmla="*/ 0 h 1412875"/>
                  <a:gd name="connsiteX0" fmla="*/ 0 w 1673225"/>
                  <a:gd name="connsiteY0" fmla="*/ 0 h 1412875"/>
                  <a:gd name="connsiteX1" fmla="*/ 1673225 w 1673225"/>
                  <a:gd name="connsiteY1" fmla="*/ 701675 h 1412875"/>
                  <a:gd name="connsiteX2" fmla="*/ 958850 w 1673225"/>
                  <a:gd name="connsiteY2" fmla="*/ 1412875 h 1412875"/>
                  <a:gd name="connsiteX3" fmla="*/ 6350 w 1673225"/>
                  <a:gd name="connsiteY3" fmla="*/ 1016000 h 1412875"/>
                  <a:gd name="connsiteX4" fmla="*/ 0 w 1673225"/>
                  <a:gd name="connsiteY4" fmla="*/ 0 h 1412875"/>
                  <a:gd name="connsiteX0" fmla="*/ 0 w 1673225"/>
                  <a:gd name="connsiteY0" fmla="*/ 0 h 1412875"/>
                  <a:gd name="connsiteX1" fmla="*/ 1673225 w 1673225"/>
                  <a:gd name="connsiteY1" fmla="*/ 701675 h 1412875"/>
                  <a:gd name="connsiteX2" fmla="*/ 958850 w 1673225"/>
                  <a:gd name="connsiteY2" fmla="*/ 1412875 h 1412875"/>
                  <a:gd name="connsiteX3" fmla="*/ 6350 w 1673225"/>
                  <a:gd name="connsiteY3" fmla="*/ 1016000 h 1412875"/>
                  <a:gd name="connsiteX4" fmla="*/ 0 w 1673225"/>
                  <a:gd name="connsiteY4" fmla="*/ 0 h 14128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73225" h="1412875">
                    <a:moveTo>
                      <a:pt x="0" y="0"/>
                    </a:moveTo>
                    <a:cubicBezTo>
                      <a:pt x="541867" y="21167"/>
                      <a:pt x="1185333" y="232833"/>
                      <a:pt x="1673225" y="701675"/>
                    </a:cubicBezTo>
                    <a:lnTo>
                      <a:pt x="958850" y="1412875"/>
                    </a:lnTo>
                    <a:cubicBezTo>
                      <a:pt x="701675" y="1212320"/>
                      <a:pt x="539750" y="1074473"/>
                      <a:pt x="6350" y="1016000"/>
                    </a:cubicBezTo>
                    <a:cubicBezTo>
                      <a:pt x="5292" y="677333"/>
                      <a:pt x="4233" y="338667"/>
                      <a:pt x="0" y="0"/>
                    </a:cubicBezTo>
                    <a:close/>
                  </a:path>
                </a:pathLst>
              </a:custGeom>
              <a:solidFill>
                <a:srgbClr val="092F57">
                  <a:lumMod val="90000"/>
                  <a:lumOff val="10000"/>
                </a:srgbClr>
              </a:solidFill>
              <a:ln w="12700" cap="rnd" cmpd="sng" algn="ctr">
                <a:noFill/>
                <a:prstDash val="solid"/>
              </a:ln>
              <a:effectLst/>
            </p:spPr>
            <p:txBody>
              <a:bodyPr lIns="85725" tIns="85725" rIns="85725" bIns="85725"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90" name="Freeform 83">
                <a:extLst>
                  <a:ext uri="{FF2B5EF4-FFF2-40B4-BE49-F238E27FC236}">
                    <a16:creationId xmlns:a16="http://schemas.microsoft.com/office/drawing/2014/main" id="{2CE77963-0D97-4196-9FDC-33CAD1F78993}"/>
                  </a:ext>
                </a:extLst>
              </p:cNvPr>
              <p:cNvSpPr/>
              <p:nvPr/>
            </p:nvSpPr>
            <p:spPr>
              <a:xfrm flipH="1">
                <a:off x="2189410" y="2147087"/>
                <a:ext cx="1387543" cy="1638300"/>
              </a:xfrm>
              <a:custGeom>
                <a:avLst/>
                <a:gdLst>
                  <a:gd name="connsiteX0" fmla="*/ 720725 w 1387475"/>
                  <a:gd name="connsiteY0" fmla="*/ 0 h 1638300"/>
                  <a:gd name="connsiteX1" fmla="*/ 0 w 1387475"/>
                  <a:gd name="connsiteY1" fmla="*/ 711200 h 1638300"/>
                  <a:gd name="connsiteX2" fmla="*/ 374650 w 1387475"/>
                  <a:gd name="connsiteY2" fmla="*/ 1638300 h 1638300"/>
                  <a:gd name="connsiteX3" fmla="*/ 1387475 w 1387475"/>
                  <a:gd name="connsiteY3" fmla="*/ 1635125 h 1638300"/>
                  <a:gd name="connsiteX4" fmla="*/ 720725 w 1387475"/>
                  <a:gd name="connsiteY4" fmla="*/ 0 h 1638300"/>
                  <a:gd name="connsiteX0" fmla="*/ 720725 w 1387541"/>
                  <a:gd name="connsiteY0" fmla="*/ 0 h 1638300"/>
                  <a:gd name="connsiteX1" fmla="*/ 0 w 1387541"/>
                  <a:gd name="connsiteY1" fmla="*/ 711200 h 1638300"/>
                  <a:gd name="connsiteX2" fmla="*/ 374650 w 1387541"/>
                  <a:gd name="connsiteY2" fmla="*/ 1638300 h 1638300"/>
                  <a:gd name="connsiteX3" fmla="*/ 1387475 w 1387541"/>
                  <a:gd name="connsiteY3" fmla="*/ 1635125 h 1638300"/>
                  <a:gd name="connsiteX4" fmla="*/ 720725 w 1387541"/>
                  <a:gd name="connsiteY4" fmla="*/ 0 h 1638300"/>
                  <a:gd name="connsiteX0" fmla="*/ 720725 w 1387573"/>
                  <a:gd name="connsiteY0" fmla="*/ 0 h 1638300"/>
                  <a:gd name="connsiteX1" fmla="*/ 0 w 1387573"/>
                  <a:gd name="connsiteY1" fmla="*/ 711200 h 1638300"/>
                  <a:gd name="connsiteX2" fmla="*/ 374650 w 1387573"/>
                  <a:gd name="connsiteY2" fmla="*/ 1638300 h 1638300"/>
                  <a:gd name="connsiteX3" fmla="*/ 1387475 w 1387573"/>
                  <a:gd name="connsiteY3" fmla="*/ 1635125 h 1638300"/>
                  <a:gd name="connsiteX4" fmla="*/ 720725 w 1387573"/>
                  <a:gd name="connsiteY4" fmla="*/ 0 h 1638300"/>
                  <a:gd name="connsiteX0" fmla="*/ 720725 w 1387475"/>
                  <a:gd name="connsiteY0" fmla="*/ 0 h 1638300"/>
                  <a:gd name="connsiteX1" fmla="*/ 0 w 1387475"/>
                  <a:gd name="connsiteY1" fmla="*/ 711200 h 1638300"/>
                  <a:gd name="connsiteX2" fmla="*/ 374650 w 1387475"/>
                  <a:gd name="connsiteY2" fmla="*/ 1638300 h 1638300"/>
                  <a:gd name="connsiteX3" fmla="*/ 1387475 w 1387475"/>
                  <a:gd name="connsiteY3" fmla="*/ 1635125 h 1638300"/>
                  <a:gd name="connsiteX4" fmla="*/ 720725 w 1387475"/>
                  <a:gd name="connsiteY4" fmla="*/ 0 h 1638300"/>
                  <a:gd name="connsiteX0" fmla="*/ 720725 w 1387475"/>
                  <a:gd name="connsiteY0" fmla="*/ 0 h 1638300"/>
                  <a:gd name="connsiteX1" fmla="*/ 0 w 1387475"/>
                  <a:gd name="connsiteY1" fmla="*/ 711200 h 1638300"/>
                  <a:gd name="connsiteX2" fmla="*/ 374650 w 1387475"/>
                  <a:gd name="connsiteY2" fmla="*/ 1638300 h 1638300"/>
                  <a:gd name="connsiteX3" fmla="*/ 1387475 w 1387475"/>
                  <a:gd name="connsiteY3" fmla="*/ 1635125 h 1638300"/>
                  <a:gd name="connsiteX4" fmla="*/ 720725 w 1387475"/>
                  <a:gd name="connsiteY4" fmla="*/ 0 h 1638300"/>
                  <a:gd name="connsiteX0" fmla="*/ 757397 w 1424147"/>
                  <a:gd name="connsiteY0" fmla="*/ 0 h 1638300"/>
                  <a:gd name="connsiteX1" fmla="*/ 36672 w 1424147"/>
                  <a:gd name="connsiteY1" fmla="*/ 711200 h 1638300"/>
                  <a:gd name="connsiteX2" fmla="*/ 411322 w 1424147"/>
                  <a:gd name="connsiteY2" fmla="*/ 1638300 h 1638300"/>
                  <a:gd name="connsiteX3" fmla="*/ 1424147 w 1424147"/>
                  <a:gd name="connsiteY3" fmla="*/ 1635125 h 1638300"/>
                  <a:gd name="connsiteX4" fmla="*/ 757397 w 1424147"/>
                  <a:gd name="connsiteY4" fmla="*/ 0 h 1638300"/>
                  <a:gd name="connsiteX0" fmla="*/ 720813 w 1387563"/>
                  <a:gd name="connsiteY0" fmla="*/ 0 h 1638300"/>
                  <a:gd name="connsiteX1" fmla="*/ 88 w 1387563"/>
                  <a:gd name="connsiteY1" fmla="*/ 711200 h 1638300"/>
                  <a:gd name="connsiteX2" fmla="*/ 374738 w 1387563"/>
                  <a:gd name="connsiteY2" fmla="*/ 1638300 h 1638300"/>
                  <a:gd name="connsiteX3" fmla="*/ 1387563 w 1387563"/>
                  <a:gd name="connsiteY3" fmla="*/ 1635125 h 1638300"/>
                  <a:gd name="connsiteX4" fmla="*/ 720813 w 1387563"/>
                  <a:gd name="connsiteY4" fmla="*/ 0 h 1638300"/>
                  <a:gd name="connsiteX0" fmla="*/ 720793 w 1387543"/>
                  <a:gd name="connsiteY0" fmla="*/ 0 h 1638300"/>
                  <a:gd name="connsiteX1" fmla="*/ 68 w 1387543"/>
                  <a:gd name="connsiteY1" fmla="*/ 711200 h 1638300"/>
                  <a:gd name="connsiteX2" fmla="*/ 374718 w 1387543"/>
                  <a:gd name="connsiteY2" fmla="*/ 1638300 h 1638300"/>
                  <a:gd name="connsiteX3" fmla="*/ 1387543 w 1387543"/>
                  <a:gd name="connsiteY3" fmla="*/ 1635125 h 1638300"/>
                  <a:gd name="connsiteX4" fmla="*/ 720793 w 1387543"/>
                  <a:gd name="connsiteY4" fmla="*/ 0 h 1638300"/>
                  <a:gd name="connsiteX0" fmla="*/ 720793 w 1387543"/>
                  <a:gd name="connsiteY0" fmla="*/ 0 h 1638300"/>
                  <a:gd name="connsiteX1" fmla="*/ 68 w 1387543"/>
                  <a:gd name="connsiteY1" fmla="*/ 711200 h 1638300"/>
                  <a:gd name="connsiteX2" fmla="*/ 374718 w 1387543"/>
                  <a:gd name="connsiteY2" fmla="*/ 1638300 h 1638300"/>
                  <a:gd name="connsiteX3" fmla="*/ 1387543 w 1387543"/>
                  <a:gd name="connsiteY3" fmla="*/ 1635125 h 1638300"/>
                  <a:gd name="connsiteX4" fmla="*/ 720793 w 1387543"/>
                  <a:gd name="connsiteY4" fmla="*/ 0 h 16383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87543" h="1638300">
                    <a:moveTo>
                      <a:pt x="720793" y="0"/>
                    </a:moveTo>
                    <a:cubicBezTo>
                      <a:pt x="480551" y="237067"/>
                      <a:pt x="-6563" y="702913"/>
                      <a:pt x="68" y="711200"/>
                    </a:cubicBezTo>
                    <a:cubicBezTo>
                      <a:pt x="241983" y="1013529"/>
                      <a:pt x="345085" y="1300692"/>
                      <a:pt x="374718" y="1638300"/>
                    </a:cubicBezTo>
                    <a:lnTo>
                      <a:pt x="1387543" y="1635125"/>
                    </a:lnTo>
                    <a:cubicBezTo>
                      <a:pt x="1374843" y="1039283"/>
                      <a:pt x="1092268" y="418042"/>
                      <a:pt x="720793" y="0"/>
                    </a:cubicBezTo>
                    <a:close/>
                  </a:path>
                </a:pathLst>
              </a:custGeom>
              <a:solidFill>
                <a:srgbClr val="092F57"/>
              </a:solidFill>
              <a:ln w="12700" cap="rnd" cmpd="sng" algn="ctr">
                <a:noFill/>
                <a:prstDash val="solid"/>
              </a:ln>
              <a:effectLst/>
            </p:spPr>
            <p:txBody>
              <a:bodyPr lIns="85725" tIns="85725" rIns="85725" bIns="85725"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91" name="Freeform 84">
                <a:extLst>
                  <a:ext uri="{FF2B5EF4-FFF2-40B4-BE49-F238E27FC236}">
                    <a16:creationId xmlns:a16="http://schemas.microsoft.com/office/drawing/2014/main" id="{FD64EF62-D8FA-4A3D-87B2-41BD22B7BF4A}"/>
                  </a:ext>
                </a:extLst>
              </p:cNvPr>
              <p:cNvSpPr/>
              <p:nvPr/>
            </p:nvSpPr>
            <p:spPr>
              <a:xfrm flipH="1">
                <a:off x="2186235" y="4039387"/>
                <a:ext cx="1397001" cy="1647825"/>
              </a:xfrm>
              <a:custGeom>
                <a:avLst/>
                <a:gdLst>
                  <a:gd name="connsiteX0" fmla="*/ 384175 w 1397000"/>
                  <a:gd name="connsiteY0" fmla="*/ 0 h 1647825"/>
                  <a:gd name="connsiteX1" fmla="*/ 1397000 w 1397000"/>
                  <a:gd name="connsiteY1" fmla="*/ 3175 h 1647825"/>
                  <a:gd name="connsiteX2" fmla="*/ 717550 w 1397000"/>
                  <a:gd name="connsiteY2" fmla="*/ 1647825 h 1647825"/>
                  <a:gd name="connsiteX3" fmla="*/ 0 w 1397000"/>
                  <a:gd name="connsiteY3" fmla="*/ 933450 h 1647825"/>
                  <a:gd name="connsiteX4" fmla="*/ 384175 w 1397000"/>
                  <a:gd name="connsiteY4" fmla="*/ 0 h 1647825"/>
                  <a:gd name="connsiteX0" fmla="*/ 384175 w 1397000"/>
                  <a:gd name="connsiteY0" fmla="*/ 0 h 1647825"/>
                  <a:gd name="connsiteX1" fmla="*/ 1397000 w 1397000"/>
                  <a:gd name="connsiteY1" fmla="*/ 3175 h 1647825"/>
                  <a:gd name="connsiteX2" fmla="*/ 717550 w 1397000"/>
                  <a:gd name="connsiteY2" fmla="*/ 1647825 h 1647825"/>
                  <a:gd name="connsiteX3" fmla="*/ 0 w 1397000"/>
                  <a:gd name="connsiteY3" fmla="*/ 933450 h 1647825"/>
                  <a:gd name="connsiteX4" fmla="*/ 384175 w 1397000"/>
                  <a:gd name="connsiteY4" fmla="*/ 0 h 1647825"/>
                  <a:gd name="connsiteX0" fmla="*/ 384175 w 1397000"/>
                  <a:gd name="connsiteY0" fmla="*/ 0 h 1647825"/>
                  <a:gd name="connsiteX1" fmla="*/ 1397000 w 1397000"/>
                  <a:gd name="connsiteY1" fmla="*/ 3175 h 1647825"/>
                  <a:gd name="connsiteX2" fmla="*/ 717550 w 1397000"/>
                  <a:gd name="connsiteY2" fmla="*/ 1647825 h 1647825"/>
                  <a:gd name="connsiteX3" fmla="*/ 0 w 1397000"/>
                  <a:gd name="connsiteY3" fmla="*/ 933450 h 1647825"/>
                  <a:gd name="connsiteX4" fmla="*/ 384175 w 1397000"/>
                  <a:gd name="connsiteY4" fmla="*/ 0 h 1647825"/>
                  <a:gd name="connsiteX0" fmla="*/ 384175 w 1397000"/>
                  <a:gd name="connsiteY0" fmla="*/ 0 h 1647825"/>
                  <a:gd name="connsiteX1" fmla="*/ 1397000 w 1397000"/>
                  <a:gd name="connsiteY1" fmla="*/ 3175 h 1647825"/>
                  <a:gd name="connsiteX2" fmla="*/ 717550 w 1397000"/>
                  <a:gd name="connsiteY2" fmla="*/ 1647825 h 1647825"/>
                  <a:gd name="connsiteX3" fmla="*/ 0 w 1397000"/>
                  <a:gd name="connsiteY3" fmla="*/ 933450 h 1647825"/>
                  <a:gd name="connsiteX4" fmla="*/ 384175 w 1397000"/>
                  <a:gd name="connsiteY4" fmla="*/ 0 h 1647825"/>
                  <a:gd name="connsiteX0" fmla="*/ 384175 w 1397000"/>
                  <a:gd name="connsiteY0" fmla="*/ 0 h 1647825"/>
                  <a:gd name="connsiteX1" fmla="*/ 1397000 w 1397000"/>
                  <a:gd name="connsiteY1" fmla="*/ 3175 h 1647825"/>
                  <a:gd name="connsiteX2" fmla="*/ 717550 w 1397000"/>
                  <a:gd name="connsiteY2" fmla="*/ 1647825 h 1647825"/>
                  <a:gd name="connsiteX3" fmla="*/ 0 w 1397000"/>
                  <a:gd name="connsiteY3" fmla="*/ 933450 h 1647825"/>
                  <a:gd name="connsiteX4" fmla="*/ 384175 w 1397000"/>
                  <a:gd name="connsiteY4" fmla="*/ 0 h 1647825"/>
                  <a:gd name="connsiteX0" fmla="*/ 384175 w 1397000"/>
                  <a:gd name="connsiteY0" fmla="*/ 0 h 1647825"/>
                  <a:gd name="connsiteX1" fmla="*/ 1397000 w 1397000"/>
                  <a:gd name="connsiteY1" fmla="*/ 3175 h 1647825"/>
                  <a:gd name="connsiteX2" fmla="*/ 717550 w 1397000"/>
                  <a:gd name="connsiteY2" fmla="*/ 1647825 h 1647825"/>
                  <a:gd name="connsiteX3" fmla="*/ 0 w 1397000"/>
                  <a:gd name="connsiteY3" fmla="*/ 933450 h 1647825"/>
                  <a:gd name="connsiteX4" fmla="*/ 384175 w 1397000"/>
                  <a:gd name="connsiteY4" fmla="*/ 0 h 1647825"/>
                  <a:gd name="connsiteX0" fmla="*/ 384175 w 1397000"/>
                  <a:gd name="connsiteY0" fmla="*/ 0 h 1647825"/>
                  <a:gd name="connsiteX1" fmla="*/ 1397000 w 1397000"/>
                  <a:gd name="connsiteY1" fmla="*/ 3175 h 1647825"/>
                  <a:gd name="connsiteX2" fmla="*/ 717550 w 1397000"/>
                  <a:gd name="connsiteY2" fmla="*/ 1647825 h 1647825"/>
                  <a:gd name="connsiteX3" fmla="*/ 0 w 1397000"/>
                  <a:gd name="connsiteY3" fmla="*/ 933450 h 1647825"/>
                  <a:gd name="connsiteX4" fmla="*/ 384175 w 1397000"/>
                  <a:gd name="connsiteY4" fmla="*/ 0 h 16478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97000" h="1647825">
                    <a:moveTo>
                      <a:pt x="384175" y="0"/>
                    </a:moveTo>
                    <a:lnTo>
                      <a:pt x="1397000" y="3175"/>
                    </a:lnTo>
                    <a:cubicBezTo>
                      <a:pt x="1361017" y="748242"/>
                      <a:pt x="1074208" y="1223433"/>
                      <a:pt x="717550" y="1647825"/>
                    </a:cubicBezTo>
                    <a:lnTo>
                      <a:pt x="0" y="933450"/>
                    </a:lnTo>
                    <a:cubicBezTo>
                      <a:pt x="178858" y="688975"/>
                      <a:pt x="345017" y="434975"/>
                      <a:pt x="384175" y="0"/>
                    </a:cubicBezTo>
                    <a:close/>
                  </a:path>
                </a:pathLst>
              </a:custGeom>
              <a:solidFill>
                <a:srgbClr val="A7A8AA">
                  <a:lumMod val="75000"/>
                </a:srgbClr>
              </a:solidFill>
              <a:ln w="12700" cap="rnd" cmpd="sng" algn="ctr">
                <a:noFill/>
                <a:prstDash val="solid"/>
              </a:ln>
              <a:effectLst/>
            </p:spPr>
            <p:txBody>
              <a:bodyPr lIns="85725" tIns="85725" rIns="85725" bIns="85725"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92" name="Freeform 85">
                <a:extLst>
                  <a:ext uri="{FF2B5EF4-FFF2-40B4-BE49-F238E27FC236}">
                    <a16:creationId xmlns:a16="http://schemas.microsoft.com/office/drawing/2014/main" id="{F456CB3E-8BA0-480B-BC80-557599D4AF94}"/>
                  </a:ext>
                </a:extLst>
              </p:cNvPr>
              <p:cNvSpPr/>
              <p:nvPr/>
            </p:nvSpPr>
            <p:spPr>
              <a:xfrm flipH="1">
                <a:off x="3049797" y="5153812"/>
                <a:ext cx="1657389" cy="1409700"/>
              </a:xfrm>
              <a:custGeom>
                <a:avLst/>
                <a:gdLst>
                  <a:gd name="connsiteX0" fmla="*/ 939800 w 1657350"/>
                  <a:gd name="connsiteY0" fmla="*/ 0 h 1409700"/>
                  <a:gd name="connsiteX1" fmla="*/ 1657350 w 1657350"/>
                  <a:gd name="connsiteY1" fmla="*/ 720725 h 1409700"/>
                  <a:gd name="connsiteX2" fmla="*/ 0 w 1657350"/>
                  <a:gd name="connsiteY2" fmla="*/ 1409700 h 1409700"/>
                  <a:gd name="connsiteX3" fmla="*/ 0 w 1657350"/>
                  <a:gd name="connsiteY3" fmla="*/ 400050 h 1409700"/>
                  <a:gd name="connsiteX4" fmla="*/ 939800 w 1657350"/>
                  <a:gd name="connsiteY4" fmla="*/ 0 h 1409700"/>
                  <a:gd name="connsiteX0" fmla="*/ 939800 w 1657350"/>
                  <a:gd name="connsiteY0" fmla="*/ 0 h 1409700"/>
                  <a:gd name="connsiteX1" fmla="*/ 1657350 w 1657350"/>
                  <a:gd name="connsiteY1" fmla="*/ 720725 h 1409700"/>
                  <a:gd name="connsiteX2" fmla="*/ 0 w 1657350"/>
                  <a:gd name="connsiteY2" fmla="*/ 1409700 h 1409700"/>
                  <a:gd name="connsiteX3" fmla="*/ 0 w 1657350"/>
                  <a:gd name="connsiteY3" fmla="*/ 400050 h 1409700"/>
                  <a:gd name="connsiteX4" fmla="*/ 939800 w 1657350"/>
                  <a:gd name="connsiteY4" fmla="*/ 0 h 1409700"/>
                  <a:gd name="connsiteX0" fmla="*/ 939800 w 1657350"/>
                  <a:gd name="connsiteY0" fmla="*/ 0 h 1409700"/>
                  <a:gd name="connsiteX1" fmla="*/ 1657350 w 1657350"/>
                  <a:gd name="connsiteY1" fmla="*/ 720725 h 1409700"/>
                  <a:gd name="connsiteX2" fmla="*/ 0 w 1657350"/>
                  <a:gd name="connsiteY2" fmla="*/ 1409700 h 1409700"/>
                  <a:gd name="connsiteX3" fmla="*/ 0 w 1657350"/>
                  <a:gd name="connsiteY3" fmla="*/ 400050 h 1409700"/>
                  <a:gd name="connsiteX4" fmla="*/ 939800 w 1657350"/>
                  <a:gd name="connsiteY4" fmla="*/ 0 h 1409700"/>
                  <a:gd name="connsiteX0" fmla="*/ 939800 w 1657350"/>
                  <a:gd name="connsiteY0" fmla="*/ 0 h 1409700"/>
                  <a:gd name="connsiteX1" fmla="*/ 1657350 w 1657350"/>
                  <a:gd name="connsiteY1" fmla="*/ 720725 h 1409700"/>
                  <a:gd name="connsiteX2" fmla="*/ 0 w 1657350"/>
                  <a:gd name="connsiteY2" fmla="*/ 1409700 h 1409700"/>
                  <a:gd name="connsiteX3" fmla="*/ 0 w 1657350"/>
                  <a:gd name="connsiteY3" fmla="*/ 400050 h 1409700"/>
                  <a:gd name="connsiteX4" fmla="*/ 939800 w 1657350"/>
                  <a:gd name="connsiteY4" fmla="*/ 0 h 1409700"/>
                  <a:gd name="connsiteX0" fmla="*/ 939800 w 1657350"/>
                  <a:gd name="connsiteY0" fmla="*/ 0 h 1409700"/>
                  <a:gd name="connsiteX1" fmla="*/ 1657350 w 1657350"/>
                  <a:gd name="connsiteY1" fmla="*/ 720725 h 1409700"/>
                  <a:gd name="connsiteX2" fmla="*/ 0 w 1657350"/>
                  <a:gd name="connsiteY2" fmla="*/ 1409700 h 1409700"/>
                  <a:gd name="connsiteX3" fmla="*/ 0 w 1657350"/>
                  <a:gd name="connsiteY3" fmla="*/ 400050 h 1409700"/>
                  <a:gd name="connsiteX4" fmla="*/ 939800 w 1657350"/>
                  <a:gd name="connsiteY4" fmla="*/ 0 h 1409700"/>
                  <a:gd name="connsiteX0" fmla="*/ 939800 w 1704869"/>
                  <a:gd name="connsiteY0" fmla="*/ 0 h 1409700"/>
                  <a:gd name="connsiteX1" fmla="*/ 1657350 w 1704869"/>
                  <a:gd name="connsiteY1" fmla="*/ 720725 h 1409700"/>
                  <a:gd name="connsiteX2" fmla="*/ 0 w 1704869"/>
                  <a:gd name="connsiteY2" fmla="*/ 1409700 h 1409700"/>
                  <a:gd name="connsiteX3" fmla="*/ 0 w 1704869"/>
                  <a:gd name="connsiteY3" fmla="*/ 400050 h 1409700"/>
                  <a:gd name="connsiteX4" fmla="*/ 939800 w 1704869"/>
                  <a:gd name="connsiteY4" fmla="*/ 0 h 1409700"/>
                  <a:gd name="connsiteX0" fmla="*/ 939800 w 1657394"/>
                  <a:gd name="connsiteY0" fmla="*/ 0 h 1409700"/>
                  <a:gd name="connsiteX1" fmla="*/ 1657350 w 1657394"/>
                  <a:gd name="connsiteY1" fmla="*/ 720725 h 1409700"/>
                  <a:gd name="connsiteX2" fmla="*/ 0 w 1657394"/>
                  <a:gd name="connsiteY2" fmla="*/ 1409700 h 1409700"/>
                  <a:gd name="connsiteX3" fmla="*/ 0 w 1657394"/>
                  <a:gd name="connsiteY3" fmla="*/ 400050 h 1409700"/>
                  <a:gd name="connsiteX4" fmla="*/ 939800 w 1657394"/>
                  <a:gd name="connsiteY4" fmla="*/ 0 h 1409700"/>
                  <a:gd name="connsiteX0" fmla="*/ 939800 w 1657389"/>
                  <a:gd name="connsiteY0" fmla="*/ 0 h 1409700"/>
                  <a:gd name="connsiteX1" fmla="*/ 1657350 w 1657389"/>
                  <a:gd name="connsiteY1" fmla="*/ 720725 h 1409700"/>
                  <a:gd name="connsiteX2" fmla="*/ 0 w 1657389"/>
                  <a:gd name="connsiteY2" fmla="*/ 1409700 h 1409700"/>
                  <a:gd name="connsiteX3" fmla="*/ 0 w 1657389"/>
                  <a:gd name="connsiteY3" fmla="*/ 400050 h 1409700"/>
                  <a:gd name="connsiteX4" fmla="*/ 939800 w 1657389"/>
                  <a:gd name="connsiteY4" fmla="*/ 0 h 1409700"/>
                  <a:gd name="connsiteX0" fmla="*/ 939800 w 1657389"/>
                  <a:gd name="connsiteY0" fmla="*/ 0 h 1409700"/>
                  <a:gd name="connsiteX1" fmla="*/ 1657350 w 1657389"/>
                  <a:gd name="connsiteY1" fmla="*/ 720725 h 1409700"/>
                  <a:gd name="connsiteX2" fmla="*/ 0 w 1657389"/>
                  <a:gd name="connsiteY2" fmla="*/ 1409700 h 1409700"/>
                  <a:gd name="connsiteX3" fmla="*/ 0 w 1657389"/>
                  <a:gd name="connsiteY3" fmla="*/ 400050 h 1409700"/>
                  <a:gd name="connsiteX4" fmla="*/ 939800 w 1657389"/>
                  <a:gd name="connsiteY4" fmla="*/ 0 h 14097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57389" h="1409700">
                    <a:moveTo>
                      <a:pt x="939800" y="0"/>
                    </a:moveTo>
                    <a:cubicBezTo>
                      <a:pt x="1178983" y="240242"/>
                      <a:pt x="1662405" y="716205"/>
                      <a:pt x="1657350" y="720725"/>
                    </a:cubicBezTo>
                    <a:cubicBezTo>
                      <a:pt x="1073406" y="1242818"/>
                      <a:pt x="555625" y="1361017"/>
                      <a:pt x="0" y="1409700"/>
                    </a:cubicBezTo>
                    <a:lnTo>
                      <a:pt x="0" y="400050"/>
                    </a:lnTo>
                    <a:cubicBezTo>
                      <a:pt x="332317" y="342900"/>
                      <a:pt x="626533" y="279400"/>
                      <a:pt x="939800" y="0"/>
                    </a:cubicBezTo>
                    <a:close/>
                  </a:path>
                </a:pathLst>
              </a:custGeom>
              <a:solidFill>
                <a:srgbClr val="092F57">
                  <a:lumMod val="25000"/>
                  <a:lumOff val="75000"/>
                </a:srgbClr>
              </a:solidFill>
              <a:ln w="12700" cap="rnd" cmpd="sng" algn="ctr">
                <a:noFill/>
                <a:prstDash val="solid"/>
              </a:ln>
              <a:effectLst/>
            </p:spPr>
            <p:txBody>
              <a:bodyPr lIns="85725" tIns="85725" rIns="85725" bIns="85725"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dirty="0">
                  <a:ln>
                    <a:noFill/>
                  </a:ln>
                  <a:solidFill>
                    <a:srgbClr val="092F57"/>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93" name="Isosceles Triangle 92">
                <a:extLst>
                  <a:ext uri="{FF2B5EF4-FFF2-40B4-BE49-F238E27FC236}">
                    <a16:creationId xmlns:a16="http://schemas.microsoft.com/office/drawing/2014/main" id="{E851BE1B-FA96-405F-AB1B-16E51174E452}"/>
                  </a:ext>
                </a:extLst>
              </p:cNvPr>
              <p:cNvSpPr/>
              <p:nvPr/>
            </p:nvSpPr>
            <p:spPr>
              <a:xfrm rot="12077977">
                <a:off x="5278684" y="2246598"/>
                <a:ext cx="333748" cy="558593"/>
              </a:xfrm>
              <a:prstGeom prst="triangle">
                <a:avLst/>
              </a:prstGeom>
              <a:solidFill>
                <a:srgbClr val="092F57">
                  <a:lumMod val="75000"/>
                  <a:lumOff val="25000"/>
                </a:srgbClr>
              </a:solidFill>
              <a:ln w="12700" cap="rnd" cmpd="sng" algn="ctr">
                <a:noFill/>
                <a:prstDash val="solid"/>
              </a:ln>
              <a:effectLst/>
            </p:spPr>
            <p:txBody>
              <a:bodyPr lIns="33750" tIns="33750" rIns="33750" bIns="33750" rtlCol="0" anchor="ct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94" name="Isosceles Triangle 93">
                <a:extLst>
                  <a:ext uri="{FF2B5EF4-FFF2-40B4-BE49-F238E27FC236}">
                    <a16:creationId xmlns:a16="http://schemas.microsoft.com/office/drawing/2014/main" id="{EB9D7F3A-CC31-4D01-891F-444729E6AF31}"/>
                  </a:ext>
                </a:extLst>
              </p:cNvPr>
              <p:cNvSpPr/>
              <p:nvPr/>
            </p:nvSpPr>
            <p:spPr>
              <a:xfrm rot="14801312">
                <a:off x="6078784" y="3039797"/>
                <a:ext cx="333748" cy="572392"/>
              </a:xfrm>
              <a:prstGeom prst="triangle">
                <a:avLst/>
              </a:prstGeom>
              <a:solidFill>
                <a:srgbClr val="092F57">
                  <a:lumMod val="40000"/>
                  <a:lumOff val="60000"/>
                </a:srgbClr>
              </a:solidFill>
              <a:ln w="12700" cap="rnd" cmpd="sng" algn="ctr">
                <a:noFill/>
                <a:prstDash val="solid"/>
              </a:ln>
              <a:effectLst/>
            </p:spPr>
            <p:txBody>
              <a:bodyPr lIns="85725" tIns="85725" rIns="85725" bIns="85725"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95" name="Isosceles Triangle 94">
                <a:extLst>
                  <a:ext uri="{FF2B5EF4-FFF2-40B4-BE49-F238E27FC236}">
                    <a16:creationId xmlns:a16="http://schemas.microsoft.com/office/drawing/2014/main" id="{48AAD3D7-0CD8-4CC0-8022-D3D5F7B61714}"/>
                  </a:ext>
                </a:extLst>
              </p:cNvPr>
              <p:cNvSpPr/>
              <p:nvPr/>
            </p:nvSpPr>
            <p:spPr>
              <a:xfrm rot="17659912">
                <a:off x="6088916" y="4196048"/>
                <a:ext cx="333748" cy="558593"/>
              </a:xfrm>
              <a:prstGeom prst="triangle">
                <a:avLst/>
              </a:prstGeom>
              <a:solidFill>
                <a:srgbClr val="00B0F0"/>
              </a:solidFill>
              <a:ln w="12700" cap="rnd" cmpd="sng" algn="ctr">
                <a:noFill/>
                <a:prstDash val="solid"/>
              </a:ln>
              <a:effectLst/>
            </p:spPr>
            <p:txBody>
              <a:bodyPr lIns="33750" tIns="33750" rIns="33750" bIns="33750" rtlCol="0" anchor="ct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96" name="Isosceles Triangle 95">
                <a:extLst>
                  <a:ext uri="{FF2B5EF4-FFF2-40B4-BE49-F238E27FC236}">
                    <a16:creationId xmlns:a16="http://schemas.microsoft.com/office/drawing/2014/main" id="{53950FC1-194F-454B-AD45-F698BFE5A204}"/>
                  </a:ext>
                </a:extLst>
              </p:cNvPr>
              <p:cNvSpPr/>
              <p:nvPr/>
            </p:nvSpPr>
            <p:spPr>
              <a:xfrm rot="20258485">
                <a:off x="5258312" y="5028689"/>
                <a:ext cx="333748" cy="558593"/>
              </a:xfrm>
              <a:prstGeom prst="triangle">
                <a:avLst/>
              </a:prstGeom>
              <a:solidFill>
                <a:srgbClr val="A7A8AA"/>
              </a:solidFill>
              <a:ln w="12700" cap="rnd" cmpd="sng" algn="ctr">
                <a:noFill/>
                <a:prstDash val="solid"/>
              </a:ln>
              <a:effectLst/>
            </p:spPr>
            <p:txBody>
              <a:bodyPr lIns="33750" tIns="33750" rIns="33750" bIns="33750" rtlCol="0" anchor="ct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97" name="Isosceles Triangle 96">
                <a:extLst>
                  <a:ext uri="{FF2B5EF4-FFF2-40B4-BE49-F238E27FC236}">
                    <a16:creationId xmlns:a16="http://schemas.microsoft.com/office/drawing/2014/main" id="{6837294B-ECF5-4A96-9241-39EB7D66567C}"/>
                  </a:ext>
                </a:extLst>
              </p:cNvPr>
              <p:cNvSpPr/>
              <p:nvPr/>
            </p:nvSpPr>
            <p:spPr>
              <a:xfrm rot="1358864">
                <a:off x="4089611" y="5028188"/>
                <a:ext cx="333748" cy="558593"/>
              </a:xfrm>
              <a:prstGeom prst="triangle">
                <a:avLst/>
              </a:prstGeom>
              <a:solidFill>
                <a:srgbClr val="092F57">
                  <a:lumMod val="25000"/>
                  <a:lumOff val="75000"/>
                </a:srgbClr>
              </a:solidFill>
              <a:ln w="12700" cap="rnd" cmpd="sng" algn="ctr">
                <a:noFill/>
                <a:prstDash val="solid"/>
              </a:ln>
              <a:effectLst/>
            </p:spPr>
            <p:txBody>
              <a:bodyPr lIns="33750" tIns="33750" rIns="33750" bIns="33750" rtlCol="0" anchor="ct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98" name="Isosceles Triangle 97">
                <a:extLst>
                  <a:ext uri="{FF2B5EF4-FFF2-40B4-BE49-F238E27FC236}">
                    <a16:creationId xmlns:a16="http://schemas.microsoft.com/office/drawing/2014/main" id="{93BE93E8-49A4-4914-9357-F9DA5FAB1A14}"/>
                  </a:ext>
                </a:extLst>
              </p:cNvPr>
              <p:cNvSpPr/>
              <p:nvPr/>
            </p:nvSpPr>
            <p:spPr>
              <a:xfrm rot="3981004">
                <a:off x="3276880" y="4034702"/>
                <a:ext cx="333748" cy="878085"/>
              </a:xfrm>
              <a:prstGeom prst="triangle">
                <a:avLst/>
              </a:prstGeom>
              <a:solidFill>
                <a:srgbClr val="A7A8AA">
                  <a:lumMod val="75000"/>
                </a:srgbClr>
              </a:solidFill>
              <a:ln w="12700" cap="rnd" cmpd="sng" algn="ctr">
                <a:noFill/>
                <a:prstDash val="solid"/>
              </a:ln>
              <a:effectLst/>
            </p:spPr>
            <p:txBody>
              <a:bodyPr lIns="85725" tIns="85725" rIns="85725" bIns="85725"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99" name="Isosceles Triangle 98">
                <a:extLst>
                  <a:ext uri="{FF2B5EF4-FFF2-40B4-BE49-F238E27FC236}">
                    <a16:creationId xmlns:a16="http://schemas.microsoft.com/office/drawing/2014/main" id="{6394270E-B15B-4FB3-B0BF-F55A14B3195B}"/>
                  </a:ext>
                </a:extLst>
              </p:cNvPr>
              <p:cNvSpPr/>
              <p:nvPr/>
            </p:nvSpPr>
            <p:spPr>
              <a:xfrm rot="6619441">
                <a:off x="3279628" y="3065361"/>
                <a:ext cx="333748" cy="558593"/>
              </a:xfrm>
              <a:prstGeom prst="triangle">
                <a:avLst/>
              </a:prstGeom>
              <a:solidFill>
                <a:srgbClr val="092F57"/>
              </a:solidFill>
              <a:ln w="12700" cap="rnd" cmpd="sng" algn="ctr">
                <a:noFill/>
                <a:prstDash val="solid"/>
              </a:ln>
              <a:effectLst/>
            </p:spPr>
            <p:txBody>
              <a:bodyPr lIns="33750" tIns="33750" rIns="33750" bIns="33750" rtlCol="0" anchor="ct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100" name="Isosceles Triangle 99">
                <a:extLst>
                  <a:ext uri="{FF2B5EF4-FFF2-40B4-BE49-F238E27FC236}">
                    <a16:creationId xmlns:a16="http://schemas.microsoft.com/office/drawing/2014/main" id="{8FF86455-E9CF-4F77-80C0-1CDB5545DC8D}"/>
                  </a:ext>
                </a:extLst>
              </p:cNvPr>
              <p:cNvSpPr/>
              <p:nvPr/>
            </p:nvSpPr>
            <p:spPr>
              <a:xfrm rot="9321448">
                <a:off x="4081591" y="2244405"/>
                <a:ext cx="333748" cy="558593"/>
              </a:xfrm>
              <a:prstGeom prst="triangle">
                <a:avLst/>
              </a:prstGeom>
              <a:solidFill>
                <a:srgbClr val="092F57">
                  <a:lumMod val="90000"/>
                  <a:lumOff val="10000"/>
                </a:srgbClr>
              </a:solidFill>
              <a:ln w="12700" cap="rnd" cmpd="sng" algn="ctr">
                <a:noFill/>
                <a:prstDash val="solid"/>
              </a:ln>
              <a:effectLst/>
            </p:spPr>
            <p:txBody>
              <a:bodyPr lIns="33750" tIns="33750" rIns="33750" bIns="33750" rtlCol="0" anchor="ct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101" name="Rectangle 100">
                <a:extLst>
                  <a:ext uri="{FF2B5EF4-FFF2-40B4-BE49-F238E27FC236}">
                    <a16:creationId xmlns:a16="http://schemas.microsoft.com/office/drawing/2014/main" id="{195683B3-74D9-48B9-8FEA-1F9084FE85B6}"/>
                  </a:ext>
                </a:extLst>
              </p:cNvPr>
              <p:cNvSpPr/>
              <p:nvPr/>
            </p:nvSpPr>
            <p:spPr>
              <a:xfrm>
                <a:off x="3834795" y="3334670"/>
                <a:ext cx="2025942" cy="1005100"/>
              </a:xfrm>
              <a:prstGeom prst="rect">
                <a:avLst/>
              </a:prstGeom>
              <a:noFill/>
            </p:spPr>
            <p:txBody>
              <a:bodyPr wrap="square" lIns="0" tIns="0" rIns="0" bIns="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rPr>
                  <a:t>Chart of Accounts Structure</a:t>
                </a:r>
                <a:endParaRPr kumimoji="0" lang="en-US" sz="16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102" name="Rectangle 101">
                <a:extLst>
                  <a:ext uri="{FF2B5EF4-FFF2-40B4-BE49-F238E27FC236}">
                    <a16:creationId xmlns:a16="http://schemas.microsoft.com/office/drawing/2014/main" id="{551F7031-0527-42E0-AF55-B732B5101A49}"/>
                  </a:ext>
                </a:extLst>
              </p:cNvPr>
              <p:cNvSpPr/>
              <p:nvPr/>
            </p:nvSpPr>
            <p:spPr>
              <a:xfrm>
                <a:off x="3279859" y="1932127"/>
                <a:ext cx="1269781" cy="376912"/>
              </a:xfrm>
              <a:prstGeom prst="rect">
                <a:avLst/>
              </a:prstGeom>
            </p:spPr>
            <p:txBody>
              <a:bodyPr wrap="square" lIns="0" tIns="0" rIns="0" bIns="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a:ln>
                      <a:noFill/>
                    </a:ln>
                    <a:solidFill>
                      <a:prstClr val="white"/>
                    </a:solidFill>
                    <a:effectLst/>
                    <a:uLnTx/>
                    <a:uFillTx/>
                    <a:latin typeface="Arial" panose="020B0604020202020204" pitchFamily="34" charset="0"/>
                    <a:ea typeface="Verdana" panose="020B0604030504040204" pitchFamily="34" charset="0"/>
                    <a:cs typeface="Arial" panose="020B0604020202020204" pitchFamily="34" charset="0"/>
                  </a:rPr>
                  <a:t>COA Values &amp; Hierarchies</a:t>
                </a:r>
                <a:endParaRPr kumimoji="0" lang="en-US" sz="900" b="0" i="0" u="none" strike="noStrike" kern="0" cap="none" spc="0" normalizeH="0" baseline="0" noProof="0" dirty="0">
                  <a:ln>
                    <a:noFill/>
                  </a:ln>
                  <a:solidFill>
                    <a:prstClr val="white"/>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103" name="Rectangle 102">
                <a:extLst>
                  <a:ext uri="{FF2B5EF4-FFF2-40B4-BE49-F238E27FC236}">
                    <a16:creationId xmlns:a16="http://schemas.microsoft.com/office/drawing/2014/main" id="{B5E41A1C-D8E6-4B17-A425-83D368212197}"/>
                  </a:ext>
                </a:extLst>
              </p:cNvPr>
              <p:cNvSpPr/>
              <p:nvPr/>
            </p:nvSpPr>
            <p:spPr>
              <a:xfrm>
                <a:off x="5158157" y="2035739"/>
                <a:ext cx="1090615" cy="188456"/>
              </a:xfrm>
              <a:prstGeom prst="rect">
                <a:avLst/>
              </a:prstGeom>
            </p:spPr>
            <p:txBody>
              <a:bodyPr wrap="square" lIns="0" tIns="0" rIns="0" bIns="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a:ln>
                      <a:noFill/>
                    </a:ln>
                    <a:solidFill>
                      <a:prstClr val="white"/>
                    </a:solidFill>
                    <a:effectLst/>
                    <a:uLnTx/>
                    <a:uFillTx/>
                    <a:latin typeface="Arial" panose="020B0604020202020204" pitchFamily="34" charset="0"/>
                    <a:ea typeface="Verdana" panose="020B0604030504040204" pitchFamily="34" charset="0"/>
                    <a:cs typeface="Arial" panose="020B0604020202020204" pitchFamily="34" charset="0"/>
                  </a:rPr>
                  <a:t>Reporting</a:t>
                </a:r>
                <a:endParaRPr kumimoji="0" lang="en-US" sz="900" b="0" i="0" u="none" strike="noStrike" kern="0" cap="none" spc="0" normalizeH="0" baseline="0" noProof="0" dirty="0">
                  <a:ln>
                    <a:noFill/>
                  </a:ln>
                  <a:solidFill>
                    <a:prstClr val="white"/>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104" name="Rectangle 103">
                <a:extLst>
                  <a:ext uri="{FF2B5EF4-FFF2-40B4-BE49-F238E27FC236}">
                    <a16:creationId xmlns:a16="http://schemas.microsoft.com/office/drawing/2014/main" id="{1B03B3D9-882F-46FF-AF7F-13D00021CCA4}"/>
                  </a:ext>
                </a:extLst>
              </p:cNvPr>
              <p:cNvSpPr/>
              <p:nvPr/>
            </p:nvSpPr>
            <p:spPr>
              <a:xfrm>
                <a:off x="6397032" y="3226189"/>
                <a:ext cx="1090615" cy="376912"/>
              </a:xfrm>
              <a:prstGeom prst="rect">
                <a:avLst/>
              </a:prstGeom>
            </p:spPr>
            <p:txBody>
              <a:bodyPr wrap="square" lIns="0" tIns="0" rIns="0" bIns="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a:ln>
                      <a:noFill/>
                    </a:ln>
                    <a:solidFill>
                      <a:prstClr val="white"/>
                    </a:solidFill>
                    <a:effectLst/>
                    <a:uLnTx/>
                    <a:uFillTx/>
                    <a:latin typeface="Arial" panose="020B0604020202020204" pitchFamily="34" charset="0"/>
                    <a:ea typeface="Verdana" panose="020B0604030504040204" pitchFamily="34" charset="0"/>
                    <a:cs typeface="Arial" panose="020B0604020202020204" pitchFamily="34" charset="0"/>
                  </a:rPr>
                  <a:t>Mapping Rules</a:t>
                </a:r>
                <a:endParaRPr kumimoji="0" lang="en-US" sz="900" b="0" i="0" u="none" strike="noStrike" kern="0" cap="none" spc="0" normalizeH="0" baseline="0" noProof="0" dirty="0">
                  <a:ln>
                    <a:noFill/>
                  </a:ln>
                  <a:solidFill>
                    <a:prstClr val="white"/>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105" name="Rectangle 104">
                <a:extLst>
                  <a:ext uri="{FF2B5EF4-FFF2-40B4-BE49-F238E27FC236}">
                    <a16:creationId xmlns:a16="http://schemas.microsoft.com/office/drawing/2014/main" id="{FAD7FCFC-4B52-4B91-AC6C-939DCE10052F}"/>
                  </a:ext>
                </a:extLst>
              </p:cNvPr>
              <p:cNvSpPr/>
              <p:nvPr/>
            </p:nvSpPr>
            <p:spPr>
              <a:xfrm>
                <a:off x="6256122" y="4770274"/>
                <a:ext cx="1090615" cy="376912"/>
              </a:xfrm>
              <a:prstGeom prst="rect">
                <a:avLst/>
              </a:prstGeom>
            </p:spPr>
            <p:txBody>
              <a:bodyPr wrap="square" lIns="0" tIns="0" rIns="0" bIns="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a:ln>
                      <a:noFill/>
                    </a:ln>
                    <a:solidFill>
                      <a:prstClr val="white"/>
                    </a:solidFill>
                    <a:effectLst/>
                    <a:uLnTx/>
                    <a:uFillTx/>
                    <a:latin typeface="Arial" panose="020B0604020202020204" pitchFamily="34" charset="0"/>
                    <a:ea typeface="Verdana" panose="020B0604030504040204" pitchFamily="34" charset="0"/>
                    <a:cs typeface="Arial" panose="020B0604020202020204" pitchFamily="34" charset="0"/>
                  </a:rPr>
                  <a:t>Boundary Apps</a:t>
                </a:r>
                <a:endParaRPr kumimoji="0" lang="en-US" sz="900" b="0" i="0" u="none" strike="noStrike" kern="0" cap="none" spc="0" normalizeH="0" baseline="0" noProof="0" dirty="0">
                  <a:ln>
                    <a:noFill/>
                  </a:ln>
                  <a:solidFill>
                    <a:prstClr val="white"/>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106" name="Rectangle 105">
                <a:extLst>
                  <a:ext uri="{FF2B5EF4-FFF2-40B4-BE49-F238E27FC236}">
                    <a16:creationId xmlns:a16="http://schemas.microsoft.com/office/drawing/2014/main" id="{54062A63-03F6-4783-B5D4-A82A8340D4EF}"/>
                  </a:ext>
                </a:extLst>
              </p:cNvPr>
              <p:cNvSpPr/>
              <p:nvPr/>
            </p:nvSpPr>
            <p:spPr>
              <a:xfrm>
                <a:off x="4938565" y="5895056"/>
                <a:ext cx="1254658" cy="376912"/>
              </a:xfrm>
              <a:prstGeom prst="rect">
                <a:avLst/>
              </a:prstGeom>
            </p:spPr>
            <p:txBody>
              <a:bodyPr wrap="square" lIns="0" tIns="0" rIns="0" bIns="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a:ln>
                      <a:noFill/>
                    </a:ln>
                    <a:solidFill>
                      <a:prstClr val="white"/>
                    </a:solidFill>
                    <a:effectLst/>
                    <a:uLnTx/>
                    <a:uFillTx/>
                    <a:latin typeface="Arial" panose="020B0604020202020204" pitchFamily="34" charset="0"/>
                    <a:ea typeface="Verdana" panose="020B0604030504040204" pitchFamily="34" charset="0"/>
                    <a:cs typeface="Arial" panose="020B0604020202020204" pitchFamily="34" charset="0"/>
                  </a:rPr>
                  <a:t>Data Conversions</a:t>
                </a:r>
              </a:p>
            </p:txBody>
          </p:sp>
          <p:sp>
            <p:nvSpPr>
              <p:cNvPr id="107" name="Rectangle 106">
                <a:extLst>
                  <a:ext uri="{FF2B5EF4-FFF2-40B4-BE49-F238E27FC236}">
                    <a16:creationId xmlns:a16="http://schemas.microsoft.com/office/drawing/2014/main" id="{98313365-9914-457F-A612-BD1C368175E8}"/>
                  </a:ext>
                </a:extLst>
              </p:cNvPr>
              <p:cNvSpPr/>
              <p:nvPr/>
            </p:nvSpPr>
            <p:spPr>
              <a:xfrm>
                <a:off x="3599842" y="5976899"/>
                <a:ext cx="1090615" cy="188456"/>
              </a:xfrm>
              <a:prstGeom prst="rect">
                <a:avLst/>
              </a:prstGeom>
            </p:spPr>
            <p:txBody>
              <a:bodyPr wrap="square" lIns="0" tIns="0" rIns="0" bIns="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a:ln>
                      <a:noFill/>
                    </a:ln>
                    <a:solidFill>
                      <a:prstClr val="white"/>
                    </a:solidFill>
                    <a:effectLst/>
                    <a:uLnTx/>
                    <a:uFillTx/>
                    <a:latin typeface="Arial" panose="020B0604020202020204" pitchFamily="34" charset="0"/>
                    <a:ea typeface="Verdana" panose="020B0604030504040204" pitchFamily="34" charset="0"/>
                    <a:cs typeface="Arial" panose="020B0604020202020204" pitchFamily="34" charset="0"/>
                  </a:rPr>
                  <a:t>Allocations</a:t>
                </a:r>
                <a:endParaRPr kumimoji="0" lang="en-US" sz="900" b="0" i="0" u="none" strike="noStrike" kern="0" cap="none" spc="0" normalizeH="0" baseline="0" noProof="0" dirty="0">
                  <a:ln>
                    <a:noFill/>
                  </a:ln>
                  <a:solidFill>
                    <a:prstClr val="white"/>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108" name="Rectangle 107">
                <a:extLst>
                  <a:ext uri="{FF2B5EF4-FFF2-40B4-BE49-F238E27FC236}">
                    <a16:creationId xmlns:a16="http://schemas.microsoft.com/office/drawing/2014/main" id="{114F2CF6-8BA8-47A6-878A-36F9C3842085}"/>
                  </a:ext>
                </a:extLst>
              </p:cNvPr>
              <p:cNvSpPr/>
              <p:nvPr/>
            </p:nvSpPr>
            <p:spPr>
              <a:xfrm>
                <a:off x="2369327" y="4689077"/>
                <a:ext cx="1090615" cy="565368"/>
              </a:xfrm>
              <a:prstGeom prst="rect">
                <a:avLst/>
              </a:prstGeom>
            </p:spPr>
            <p:txBody>
              <a:bodyPr wrap="square" lIns="0" tIns="0" rIns="0" bIns="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a:ln>
                      <a:noFill/>
                    </a:ln>
                    <a:solidFill>
                      <a:prstClr val="white"/>
                    </a:solidFill>
                    <a:effectLst/>
                    <a:uLnTx/>
                    <a:uFillTx/>
                    <a:latin typeface="Arial" panose="020B0604020202020204" pitchFamily="34" charset="0"/>
                    <a:ea typeface="Verdana" panose="020B0604030504040204" pitchFamily="34" charset="0"/>
                    <a:cs typeface="Arial" panose="020B0604020202020204" pitchFamily="34" charset="0"/>
                  </a:rPr>
                  <a:t>Cross-Validation Rules</a:t>
                </a:r>
                <a:endParaRPr kumimoji="0" lang="en-US" sz="900" b="0" i="0" u="none" strike="noStrike" kern="0" cap="none" spc="0" normalizeH="0" baseline="0" noProof="0" dirty="0">
                  <a:ln>
                    <a:noFill/>
                  </a:ln>
                  <a:solidFill>
                    <a:prstClr val="white"/>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109" name="Rectangle 108">
                <a:extLst>
                  <a:ext uri="{FF2B5EF4-FFF2-40B4-BE49-F238E27FC236}">
                    <a16:creationId xmlns:a16="http://schemas.microsoft.com/office/drawing/2014/main" id="{B4E14BCB-6C05-470C-A5DB-2087DB119DA2}"/>
                  </a:ext>
                </a:extLst>
              </p:cNvPr>
              <p:cNvSpPr/>
              <p:nvPr/>
            </p:nvSpPr>
            <p:spPr>
              <a:xfrm>
                <a:off x="2245889" y="3245602"/>
                <a:ext cx="1090615" cy="188456"/>
              </a:xfrm>
              <a:prstGeom prst="rect">
                <a:avLst/>
              </a:prstGeom>
            </p:spPr>
            <p:txBody>
              <a:bodyPr wrap="square" lIns="0" tIns="0" rIns="0" bIns="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a:ln>
                      <a:noFill/>
                    </a:ln>
                    <a:solidFill>
                      <a:prstClr val="white"/>
                    </a:solidFill>
                    <a:effectLst/>
                    <a:uLnTx/>
                    <a:uFillTx/>
                    <a:latin typeface="Arial" panose="020B0604020202020204" pitchFamily="34" charset="0"/>
                    <a:ea typeface="Verdana" panose="020B0604030504040204" pitchFamily="34" charset="0"/>
                    <a:cs typeface="Arial" panose="020B0604020202020204" pitchFamily="34" charset="0"/>
                  </a:rPr>
                  <a:t>Security Rules</a:t>
                </a:r>
                <a:endParaRPr kumimoji="0" lang="en-US" sz="900" b="0" i="0" u="none" strike="noStrike" kern="0" cap="none" spc="0" normalizeH="0" baseline="0" noProof="0" dirty="0">
                  <a:ln>
                    <a:noFill/>
                  </a:ln>
                  <a:solidFill>
                    <a:prstClr val="white"/>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110" name="Freeform 30">
                <a:extLst>
                  <a:ext uri="{FF2B5EF4-FFF2-40B4-BE49-F238E27FC236}">
                    <a16:creationId xmlns:a16="http://schemas.microsoft.com/office/drawing/2014/main" id="{69864D78-5074-4E8B-B92E-DE310D593298}"/>
                  </a:ext>
                </a:extLst>
              </p:cNvPr>
              <p:cNvSpPr>
                <a:spLocks noChangeAspect="1" noEditPoints="1"/>
              </p:cNvSpPr>
              <p:nvPr/>
            </p:nvSpPr>
            <p:spPr bwMode="auto">
              <a:xfrm>
                <a:off x="2608477" y="4259595"/>
                <a:ext cx="381052" cy="401225"/>
              </a:xfrm>
              <a:custGeom>
                <a:avLst/>
                <a:gdLst/>
                <a:ahLst/>
                <a:cxnLst>
                  <a:cxn ang="0">
                    <a:pos x="87" y="5"/>
                  </a:cxn>
                  <a:cxn ang="0">
                    <a:pos x="66" y="3"/>
                  </a:cxn>
                  <a:cxn ang="0">
                    <a:pos x="62" y="7"/>
                  </a:cxn>
                  <a:cxn ang="0">
                    <a:pos x="38" y="29"/>
                  </a:cxn>
                  <a:cxn ang="0">
                    <a:pos x="36" y="55"/>
                  </a:cxn>
                  <a:cxn ang="0">
                    <a:pos x="44" y="60"/>
                  </a:cxn>
                  <a:cxn ang="0">
                    <a:pos x="47" y="50"/>
                  </a:cxn>
                  <a:cxn ang="0">
                    <a:pos x="47" y="50"/>
                  </a:cxn>
                  <a:cxn ang="0">
                    <a:pos x="45" y="47"/>
                  </a:cxn>
                  <a:cxn ang="0">
                    <a:pos x="46" y="37"/>
                  </a:cxn>
                  <a:cxn ang="0">
                    <a:pos x="72" y="13"/>
                  </a:cxn>
                  <a:cxn ang="0">
                    <a:pos x="79" y="14"/>
                  </a:cxn>
                  <a:cxn ang="0">
                    <a:pos x="79" y="14"/>
                  </a:cxn>
                  <a:cxn ang="0">
                    <a:pos x="84" y="21"/>
                  </a:cxn>
                  <a:cxn ang="0">
                    <a:pos x="69" y="38"/>
                  </a:cxn>
                  <a:cxn ang="0">
                    <a:pos x="77" y="46"/>
                  </a:cxn>
                  <a:cxn ang="0">
                    <a:pos x="93" y="30"/>
                  </a:cxn>
                  <a:cxn ang="0">
                    <a:pos x="91" y="9"/>
                  </a:cxn>
                  <a:cxn ang="0">
                    <a:pos x="51" y="37"/>
                  </a:cxn>
                  <a:cxn ang="0">
                    <a:pos x="54" y="49"/>
                  </a:cxn>
                  <a:cxn ang="0">
                    <a:pos x="53" y="62"/>
                  </a:cxn>
                  <a:cxn ang="0">
                    <a:pos x="24" y="87"/>
                  </a:cxn>
                  <a:cxn ang="0">
                    <a:pos x="16" y="86"/>
                  </a:cxn>
                  <a:cxn ang="0">
                    <a:pos x="16" y="85"/>
                  </a:cxn>
                  <a:cxn ang="0">
                    <a:pos x="13" y="82"/>
                  </a:cxn>
                  <a:cxn ang="0">
                    <a:pos x="12" y="75"/>
                  </a:cxn>
                  <a:cxn ang="0">
                    <a:pos x="29" y="52"/>
                  </a:cxn>
                  <a:cxn ang="0">
                    <a:pos x="3" y="67"/>
                  </a:cxn>
                  <a:cxn ang="0">
                    <a:pos x="0" y="77"/>
                  </a:cxn>
                  <a:cxn ang="0">
                    <a:pos x="9" y="94"/>
                  </a:cxn>
                  <a:cxn ang="0">
                    <a:pos x="21" y="100"/>
                  </a:cxn>
                  <a:cxn ang="0">
                    <a:pos x="35" y="93"/>
                  </a:cxn>
                  <a:cxn ang="0">
                    <a:pos x="61" y="70"/>
                  </a:cxn>
                  <a:cxn ang="0">
                    <a:pos x="68" y="56"/>
                  </a:cxn>
                  <a:cxn ang="0">
                    <a:pos x="59" y="37"/>
                  </a:cxn>
                </a:cxnLst>
                <a:rect l="0" t="0" r="r" b="b"/>
                <a:pathLst>
                  <a:path w="95" h="100">
                    <a:moveTo>
                      <a:pt x="91" y="9"/>
                    </a:moveTo>
                    <a:cubicBezTo>
                      <a:pt x="89" y="7"/>
                      <a:pt x="87" y="6"/>
                      <a:pt x="87" y="5"/>
                    </a:cubicBezTo>
                    <a:cubicBezTo>
                      <a:pt x="83" y="2"/>
                      <a:pt x="79" y="0"/>
                      <a:pt x="75" y="0"/>
                    </a:cubicBezTo>
                    <a:cubicBezTo>
                      <a:pt x="71" y="0"/>
                      <a:pt x="68" y="2"/>
                      <a:pt x="66" y="3"/>
                    </a:cubicBezTo>
                    <a:cubicBezTo>
                      <a:pt x="64" y="5"/>
                      <a:pt x="62" y="7"/>
                      <a:pt x="62" y="7"/>
                    </a:cubicBezTo>
                    <a:cubicBezTo>
                      <a:pt x="62" y="7"/>
                      <a:pt x="62" y="7"/>
                      <a:pt x="62" y="7"/>
                    </a:cubicBezTo>
                    <a:cubicBezTo>
                      <a:pt x="38" y="29"/>
                      <a:pt x="38" y="29"/>
                      <a:pt x="38" y="29"/>
                    </a:cubicBezTo>
                    <a:cubicBezTo>
                      <a:pt x="38" y="29"/>
                      <a:pt x="38" y="29"/>
                      <a:pt x="38" y="29"/>
                    </a:cubicBezTo>
                    <a:cubicBezTo>
                      <a:pt x="34" y="33"/>
                      <a:pt x="32" y="38"/>
                      <a:pt x="32" y="43"/>
                    </a:cubicBezTo>
                    <a:cubicBezTo>
                      <a:pt x="32" y="48"/>
                      <a:pt x="34" y="52"/>
                      <a:pt x="36" y="55"/>
                    </a:cubicBezTo>
                    <a:cubicBezTo>
                      <a:pt x="38" y="57"/>
                      <a:pt x="40" y="59"/>
                      <a:pt x="40" y="59"/>
                    </a:cubicBezTo>
                    <a:cubicBezTo>
                      <a:pt x="41" y="60"/>
                      <a:pt x="43" y="60"/>
                      <a:pt x="44" y="60"/>
                    </a:cubicBezTo>
                    <a:cubicBezTo>
                      <a:pt x="45" y="60"/>
                      <a:pt x="47" y="59"/>
                      <a:pt x="48" y="58"/>
                    </a:cubicBezTo>
                    <a:cubicBezTo>
                      <a:pt x="50" y="55"/>
                      <a:pt x="50" y="52"/>
                      <a:pt x="47" y="50"/>
                    </a:cubicBezTo>
                    <a:cubicBezTo>
                      <a:pt x="47" y="50"/>
                      <a:pt x="47" y="50"/>
                      <a:pt x="47" y="50"/>
                    </a:cubicBezTo>
                    <a:cubicBezTo>
                      <a:pt x="47" y="50"/>
                      <a:pt x="47" y="50"/>
                      <a:pt x="47" y="50"/>
                    </a:cubicBezTo>
                    <a:cubicBezTo>
                      <a:pt x="47" y="50"/>
                      <a:pt x="47" y="50"/>
                      <a:pt x="47" y="50"/>
                    </a:cubicBezTo>
                    <a:cubicBezTo>
                      <a:pt x="47" y="49"/>
                      <a:pt x="46" y="49"/>
                      <a:pt x="45" y="47"/>
                    </a:cubicBezTo>
                    <a:cubicBezTo>
                      <a:pt x="44" y="46"/>
                      <a:pt x="43" y="44"/>
                      <a:pt x="43" y="43"/>
                    </a:cubicBezTo>
                    <a:cubicBezTo>
                      <a:pt x="43" y="41"/>
                      <a:pt x="44" y="40"/>
                      <a:pt x="46" y="37"/>
                    </a:cubicBezTo>
                    <a:cubicBezTo>
                      <a:pt x="69" y="15"/>
                      <a:pt x="69" y="15"/>
                      <a:pt x="69" y="15"/>
                    </a:cubicBezTo>
                    <a:cubicBezTo>
                      <a:pt x="70" y="14"/>
                      <a:pt x="71" y="13"/>
                      <a:pt x="72" y="13"/>
                    </a:cubicBezTo>
                    <a:cubicBezTo>
                      <a:pt x="73" y="12"/>
                      <a:pt x="74" y="12"/>
                      <a:pt x="75" y="12"/>
                    </a:cubicBezTo>
                    <a:cubicBezTo>
                      <a:pt x="76" y="12"/>
                      <a:pt x="77" y="12"/>
                      <a:pt x="79" y="14"/>
                    </a:cubicBezTo>
                    <a:cubicBezTo>
                      <a:pt x="79" y="14"/>
                      <a:pt x="79" y="14"/>
                      <a:pt x="79" y="14"/>
                    </a:cubicBezTo>
                    <a:cubicBezTo>
                      <a:pt x="79" y="14"/>
                      <a:pt x="79" y="14"/>
                      <a:pt x="79" y="14"/>
                    </a:cubicBezTo>
                    <a:cubicBezTo>
                      <a:pt x="80" y="14"/>
                      <a:pt x="81" y="15"/>
                      <a:pt x="82" y="17"/>
                    </a:cubicBezTo>
                    <a:cubicBezTo>
                      <a:pt x="83" y="18"/>
                      <a:pt x="84" y="20"/>
                      <a:pt x="84" y="21"/>
                    </a:cubicBezTo>
                    <a:cubicBezTo>
                      <a:pt x="84" y="22"/>
                      <a:pt x="84" y="22"/>
                      <a:pt x="84" y="23"/>
                    </a:cubicBezTo>
                    <a:cubicBezTo>
                      <a:pt x="69" y="38"/>
                      <a:pt x="69" y="38"/>
                      <a:pt x="69" y="38"/>
                    </a:cubicBezTo>
                    <a:cubicBezTo>
                      <a:pt x="66" y="40"/>
                      <a:pt x="66" y="43"/>
                      <a:pt x="69" y="46"/>
                    </a:cubicBezTo>
                    <a:cubicBezTo>
                      <a:pt x="71" y="48"/>
                      <a:pt x="74" y="48"/>
                      <a:pt x="77" y="46"/>
                    </a:cubicBezTo>
                    <a:cubicBezTo>
                      <a:pt x="92" y="30"/>
                      <a:pt x="92" y="30"/>
                      <a:pt x="92" y="30"/>
                    </a:cubicBezTo>
                    <a:cubicBezTo>
                      <a:pt x="93" y="30"/>
                      <a:pt x="93" y="30"/>
                      <a:pt x="93" y="30"/>
                    </a:cubicBezTo>
                    <a:cubicBezTo>
                      <a:pt x="94" y="27"/>
                      <a:pt x="95" y="24"/>
                      <a:pt x="95" y="21"/>
                    </a:cubicBezTo>
                    <a:cubicBezTo>
                      <a:pt x="95" y="16"/>
                      <a:pt x="93" y="12"/>
                      <a:pt x="91" y="9"/>
                    </a:cubicBezTo>
                    <a:close/>
                    <a:moveTo>
                      <a:pt x="59" y="37"/>
                    </a:moveTo>
                    <a:cubicBezTo>
                      <a:pt x="57" y="35"/>
                      <a:pt x="53" y="35"/>
                      <a:pt x="51" y="37"/>
                    </a:cubicBezTo>
                    <a:cubicBezTo>
                      <a:pt x="49" y="40"/>
                      <a:pt x="49" y="43"/>
                      <a:pt x="51" y="45"/>
                    </a:cubicBezTo>
                    <a:cubicBezTo>
                      <a:pt x="51" y="46"/>
                      <a:pt x="53" y="47"/>
                      <a:pt x="54" y="49"/>
                    </a:cubicBezTo>
                    <a:cubicBezTo>
                      <a:pt x="55" y="51"/>
                      <a:pt x="56" y="54"/>
                      <a:pt x="56" y="56"/>
                    </a:cubicBezTo>
                    <a:cubicBezTo>
                      <a:pt x="56" y="58"/>
                      <a:pt x="56" y="60"/>
                      <a:pt x="53" y="62"/>
                    </a:cubicBezTo>
                    <a:cubicBezTo>
                      <a:pt x="28" y="84"/>
                      <a:pt x="28" y="84"/>
                      <a:pt x="28" y="84"/>
                    </a:cubicBezTo>
                    <a:cubicBezTo>
                      <a:pt x="27" y="85"/>
                      <a:pt x="26" y="86"/>
                      <a:pt x="24" y="87"/>
                    </a:cubicBezTo>
                    <a:cubicBezTo>
                      <a:pt x="23" y="88"/>
                      <a:pt x="22" y="88"/>
                      <a:pt x="21" y="88"/>
                    </a:cubicBezTo>
                    <a:cubicBezTo>
                      <a:pt x="20" y="88"/>
                      <a:pt x="19" y="88"/>
                      <a:pt x="16" y="86"/>
                    </a:cubicBezTo>
                    <a:cubicBezTo>
                      <a:pt x="16" y="85"/>
                      <a:pt x="16" y="85"/>
                      <a:pt x="16" y="85"/>
                    </a:cubicBezTo>
                    <a:cubicBezTo>
                      <a:pt x="16" y="85"/>
                      <a:pt x="16" y="85"/>
                      <a:pt x="16" y="85"/>
                    </a:cubicBezTo>
                    <a:cubicBezTo>
                      <a:pt x="16" y="85"/>
                      <a:pt x="16" y="85"/>
                      <a:pt x="16" y="85"/>
                    </a:cubicBezTo>
                    <a:cubicBezTo>
                      <a:pt x="16" y="85"/>
                      <a:pt x="14" y="84"/>
                      <a:pt x="13" y="82"/>
                    </a:cubicBezTo>
                    <a:cubicBezTo>
                      <a:pt x="12" y="81"/>
                      <a:pt x="11" y="79"/>
                      <a:pt x="11" y="77"/>
                    </a:cubicBezTo>
                    <a:cubicBezTo>
                      <a:pt x="11" y="77"/>
                      <a:pt x="11" y="76"/>
                      <a:pt x="12" y="75"/>
                    </a:cubicBezTo>
                    <a:cubicBezTo>
                      <a:pt x="28" y="60"/>
                      <a:pt x="28" y="60"/>
                      <a:pt x="28" y="60"/>
                    </a:cubicBezTo>
                    <a:cubicBezTo>
                      <a:pt x="31" y="58"/>
                      <a:pt x="31" y="54"/>
                      <a:pt x="29" y="52"/>
                    </a:cubicBezTo>
                    <a:cubicBezTo>
                      <a:pt x="27" y="49"/>
                      <a:pt x="23" y="49"/>
                      <a:pt x="21" y="51"/>
                    </a:cubicBezTo>
                    <a:cubicBezTo>
                      <a:pt x="3" y="67"/>
                      <a:pt x="3" y="67"/>
                      <a:pt x="3" y="67"/>
                    </a:cubicBezTo>
                    <a:cubicBezTo>
                      <a:pt x="3" y="68"/>
                      <a:pt x="3" y="68"/>
                      <a:pt x="3" y="68"/>
                    </a:cubicBezTo>
                    <a:cubicBezTo>
                      <a:pt x="1" y="71"/>
                      <a:pt x="0" y="74"/>
                      <a:pt x="0" y="77"/>
                    </a:cubicBezTo>
                    <a:cubicBezTo>
                      <a:pt x="0" y="83"/>
                      <a:pt x="2" y="87"/>
                      <a:pt x="4" y="90"/>
                    </a:cubicBezTo>
                    <a:cubicBezTo>
                      <a:pt x="6" y="92"/>
                      <a:pt x="8" y="93"/>
                      <a:pt x="9" y="94"/>
                    </a:cubicBezTo>
                    <a:cubicBezTo>
                      <a:pt x="12" y="98"/>
                      <a:pt x="17" y="100"/>
                      <a:pt x="21" y="100"/>
                    </a:cubicBezTo>
                    <a:cubicBezTo>
                      <a:pt x="21" y="100"/>
                      <a:pt x="21" y="100"/>
                      <a:pt x="21" y="100"/>
                    </a:cubicBezTo>
                    <a:cubicBezTo>
                      <a:pt x="25" y="100"/>
                      <a:pt x="28" y="98"/>
                      <a:pt x="31" y="97"/>
                    </a:cubicBezTo>
                    <a:cubicBezTo>
                      <a:pt x="33" y="95"/>
                      <a:pt x="35" y="93"/>
                      <a:pt x="35" y="93"/>
                    </a:cubicBezTo>
                    <a:cubicBezTo>
                      <a:pt x="35" y="93"/>
                      <a:pt x="35" y="93"/>
                      <a:pt x="35" y="93"/>
                    </a:cubicBezTo>
                    <a:cubicBezTo>
                      <a:pt x="61" y="70"/>
                      <a:pt x="61" y="70"/>
                      <a:pt x="61" y="70"/>
                    </a:cubicBezTo>
                    <a:cubicBezTo>
                      <a:pt x="61" y="70"/>
                      <a:pt x="61" y="70"/>
                      <a:pt x="61" y="70"/>
                    </a:cubicBezTo>
                    <a:cubicBezTo>
                      <a:pt x="66" y="66"/>
                      <a:pt x="68" y="61"/>
                      <a:pt x="68" y="56"/>
                    </a:cubicBezTo>
                    <a:cubicBezTo>
                      <a:pt x="68" y="50"/>
                      <a:pt x="65" y="46"/>
                      <a:pt x="63" y="43"/>
                    </a:cubicBezTo>
                    <a:cubicBezTo>
                      <a:pt x="61" y="39"/>
                      <a:pt x="59" y="38"/>
                      <a:pt x="59" y="37"/>
                    </a:cubicBezTo>
                    <a:close/>
                  </a:path>
                </a:pathLst>
              </a:custGeom>
              <a:solidFill>
                <a:sysClr val="window" lastClr="FFFFFF"/>
              </a:solidFill>
              <a:ln w="9525">
                <a:noFill/>
                <a:round/>
                <a:headEnd/>
                <a:tailEnd/>
              </a:ln>
            </p:spPr>
            <p:txBody>
              <a:bodyPr vert="horz" wrap="square" lIns="85725" tIns="42863" rIns="85725" bIns="42863"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endParaRPr>
              </a:p>
            </p:txBody>
          </p:sp>
          <p:grpSp>
            <p:nvGrpSpPr>
              <p:cNvPr id="111" name="Group 110">
                <a:extLst>
                  <a:ext uri="{FF2B5EF4-FFF2-40B4-BE49-F238E27FC236}">
                    <a16:creationId xmlns:a16="http://schemas.microsoft.com/office/drawing/2014/main" id="{98290BE3-D544-4F9D-949A-9A854474B28D}"/>
                  </a:ext>
                </a:extLst>
              </p:cNvPr>
              <p:cNvGrpSpPr>
                <a:grpSpLocks noChangeAspect="1"/>
              </p:cNvGrpSpPr>
              <p:nvPr/>
            </p:nvGrpSpPr>
            <p:grpSpPr>
              <a:xfrm>
                <a:off x="5608918" y="5407033"/>
                <a:ext cx="488356" cy="470997"/>
                <a:chOff x="2185477" y="5525527"/>
                <a:chExt cx="523177" cy="504582"/>
              </a:xfrm>
              <a:solidFill>
                <a:sysClr val="window" lastClr="FFFFFF"/>
              </a:solidFill>
            </p:grpSpPr>
            <p:sp>
              <p:nvSpPr>
                <p:cNvPr id="118" name="Freeform 33">
                  <a:extLst>
                    <a:ext uri="{FF2B5EF4-FFF2-40B4-BE49-F238E27FC236}">
                      <a16:creationId xmlns:a16="http://schemas.microsoft.com/office/drawing/2014/main" id="{C5022EFA-8801-4584-9DD0-5EC0706462F6}"/>
                    </a:ext>
                  </a:extLst>
                </p:cNvPr>
                <p:cNvSpPr>
                  <a:spLocks noChangeAspect="1" noEditPoints="1"/>
                </p:cNvSpPr>
                <p:nvPr/>
              </p:nvSpPr>
              <p:spPr bwMode="auto">
                <a:xfrm>
                  <a:off x="2234420" y="5525527"/>
                  <a:ext cx="333534" cy="337026"/>
                </a:xfrm>
                <a:custGeom>
                  <a:avLst/>
                  <a:gdLst>
                    <a:gd name="T0" fmla="*/ 423 w 633"/>
                    <a:gd name="T1" fmla="*/ 324 h 621"/>
                    <a:gd name="T2" fmla="*/ 423 w 633"/>
                    <a:gd name="T3" fmla="*/ 324 h 621"/>
                    <a:gd name="T4" fmla="*/ 302 w 633"/>
                    <a:gd name="T5" fmla="*/ 415 h 621"/>
                    <a:gd name="T6" fmla="*/ 209 w 633"/>
                    <a:gd name="T7" fmla="*/ 295 h 621"/>
                    <a:gd name="T8" fmla="*/ 330 w 633"/>
                    <a:gd name="T9" fmla="*/ 205 h 621"/>
                    <a:gd name="T10" fmla="*/ 423 w 633"/>
                    <a:gd name="T11" fmla="*/ 324 h 621"/>
                    <a:gd name="T12" fmla="*/ 604 w 633"/>
                    <a:gd name="T13" fmla="*/ 310 h 621"/>
                    <a:gd name="T14" fmla="*/ 604 w 633"/>
                    <a:gd name="T15" fmla="*/ 310 h 621"/>
                    <a:gd name="T16" fmla="*/ 550 w 633"/>
                    <a:gd name="T17" fmla="*/ 261 h 621"/>
                    <a:gd name="T18" fmla="*/ 562 w 633"/>
                    <a:gd name="T19" fmla="*/ 171 h 621"/>
                    <a:gd name="T20" fmla="*/ 563 w 633"/>
                    <a:gd name="T21" fmla="*/ 170 h 621"/>
                    <a:gd name="T22" fmla="*/ 586 w 633"/>
                    <a:gd name="T23" fmla="*/ 147 h 621"/>
                    <a:gd name="T24" fmla="*/ 547 w 633"/>
                    <a:gd name="T25" fmla="*/ 96 h 621"/>
                    <a:gd name="T26" fmla="*/ 518 w 633"/>
                    <a:gd name="T27" fmla="*/ 111 h 621"/>
                    <a:gd name="T28" fmla="*/ 516 w 633"/>
                    <a:gd name="T29" fmla="*/ 112 h 621"/>
                    <a:gd name="T30" fmla="*/ 398 w 633"/>
                    <a:gd name="T31" fmla="*/ 64 h 621"/>
                    <a:gd name="T32" fmla="*/ 390 w 633"/>
                    <a:gd name="T33" fmla="*/ 35 h 621"/>
                    <a:gd name="T34" fmla="*/ 391 w 633"/>
                    <a:gd name="T35" fmla="*/ 34 h 621"/>
                    <a:gd name="T36" fmla="*/ 390 w 633"/>
                    <a:gd name="T37" fmla="*/ 7 h 621"/>
                    <a:gd name="T38" fmla="*/ 326 w 633"/>
                    <a:gd name="T39" fmla="*/ 0 h 621"/>
                    <a:gd name="T40" fmla="*/ 316 w 633"/>
                    <a:gd name="T41" fmla="*/ 30 h 621"/>
                    <a:gd name="T42" fmla="*/ 316 w 633"/>
                    <a:gd name="T43" fmla="*/ 30 h 621"/>
                    <a:gd name="T44" fmla="*/ 266 w 633"/>
                    <a:gd name="T45" fmla="*/ 80 h 621"/>
                    <a:gd name="T46" fmla="*/ 169 w 633"/>
                    <a:gd name="T47" fmla="*/ 62 h 621"/>
                    <a:gd name="T48" fmla="*/ 167 w 633"/>
                    <a:gd name="T49" fmla="*/ 60 h 621"/>
                    <a:gd name="T50" fmla="*/ 150 w 633"/>
                    <a:gd name="T51" fmla="*/ 45 h 621"/>
                    <a:gd name="T52" fmla="*/ 99 w 633"/>
                    <a:gd name="T53" fmla="*/ 83 h 621"/>
                    <a:gd name="T54" fmla="*/ 114 w 633"/>
                    <a:gd name="T55" fmla="*/ 111 h 621"/>
                    <a:gd name="T56" fmla="*/ 115 w 633"/>
                    <a:gd name="T57" fmla="*/ 114 h 621"/>
                    <a:gd name="T58" fmla="*/ 66 w 633"/>
                    <a:gd name="T59" fmla="*/ 230 h 621"/>
                    <a:gd name="T60" fmla="*/ 29 w 633"/>
                    <a:gd name="T61" fmla="*/ 237 h 621"/>
                    <a:gd name="T62" fmla="*/ 8 w 633"/>
                    <a:gd name="T63" fmla="*/ 237 h 621"/>
                    <a:gd name="T64" fmla="*/ 0 w 633"/>
                    <a:gd name="T65" fmla="*/ 300 h 621"/>
                    <a:gd name="T66" fmla="*/ 26 w 633"/>
                    <a:gd name="T67" fmla="*/ 308 h 621"/>
                    <a:gd name="T68" fmla="*/ 82 w 633"/>
                    <a:gd name="T69" fmla="*/ 359 h 621"/>
                    <a:gd name="T70" fmla="*/ 66 w 633"/>
                    <a:gd name="T71" fmla="*/ 453 h 621"/>
                    <a:gd name="T72" fmla="*/ 46 w 633"/>
                    <a:gd name="T73" fmla="*/ 472 h 621"/>
                    <a:gd name="T74" fmla="*/ 86 w 633"/>
                    <a:gd name="T75" fmla="*/ 523 h 621"/>
                    <a:gd name="T76" fmla="*/ 108 w 633"/>
                    <a:gd name="T77" fmla="*/ 511 h 621"/>
                    <a:gd name="T78" fmla="*/ 109 w 633"/>
                    <a:gd name="T79" fmla="*/ 510 h 621"/>
                    <a:gd name="T80" fmla="*/ 117 w 633"/>
                    <a:gd name="T81" fmla="*/ 507 h 621"/>
                    <a:gd name="T82" fmla="*/ 235 w 633"/>
                    <a:gd name="T83" fmla="*/ 555 h 621"/>
                    <a:gd name="T84" fmla="*/ 242 w 633"/>
                    <a:gd name="T85" fmla="*/ 588 h 621"/>
                    <a:gd name="T86" fmla="*/ 242 w 633"/>
                    <a:gd name="T87" fmla="*/ 588 h 621"/>
                    <a:gd name="T88" fmla="*/ 243 w 633"/>
                    <a:gd name="T89" fmla="*/ 612 h 621"/>
                    <a:gd name="T90" fmla="*/ 307 w 633"/>
                    <a:gd name="T91" fmla="*/ 621 h 621"/>
                    <a:gd name="T92" fmla="*/ 315 w 633"/>
                    <a:gd name="T93" fmla="*/ 596 h 621"/>
                    <a:gd name="T94" fmla="*/ 366 w 633"/>
                    <a:gd name="T95" fmla="*/ 540 h 621"/>
                    <a:gd name="T96" fmla="*/ 461 w 633"/>
                    <a:gd name="T97" fmla="*/ 554 h 621"/>
                    <a:gd name="T98" fmla="*/ 482 w 633"/>
                    <a:gd name="T99" fmla="*/ 574 h 621"/>
                    <a:gd name="T100" fmla="*/ 533 w 633"/>
                    <a:gd name="T101" fmla="*/ 536 h 621"/>
                    <a:gd name="T102" fmla="*/ 518 w 633"/>
                    <a:gd name="T103" fmla="*/ 507 h 621"/>
                    <a:gd name="T104" fmla="*/ 517 w 633"/>
                    <a:gd name="T105" fmla="*/ 506 h 621"/>
                    <a:gd name="T106" fmla="*/ 566 w 633"/>
                    <a:gd name="T107" fmla="*/ 389 h 621"/>
                    <a:gd name="T108" fmla="*/ 598 w 633"/>
                    <a:gd name="T109" fmla="*/ 383 h 621"/>
                    <a:gd name="T110" fmla="*/ 624 w 633"/>
                    <a:gd name="T111" fmla="*/ 382 h 621"/>
                    <a:gd name="T112" fmla="*/ 633 w 633"/>
                    <a:gd name="T113" fmla="*/ 319 h 621"/>
                    <a:gd name="T114" fmla="*/ 604 w 633"/>
                    <a:gd name="T115" fmla="*/ 310 h 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633" h="621">
                      <a:moveTo>
                        <a:pt x="423" y="324"/>
                      </a:moveTo>
                      <a:lnTo>
                        <a:pt x="423" y="324"/>
                      </a:lnTo>
                      <a:cubicBezTo>
                        <a:pt x="415" y="382"/>
                        <a:pt x="361" y="422"/>
                        <a:pt x="302" y="415"/>
                      </a:cubicBezTo>
                      <a:cubicBezTo>
                        <a:pt x="243" y="407"/>
                        <a:pt x="201" y="353"/>
                        <a:pt x="209" y="295"/>
                      </a:cubicBezTo>
                      <a:cubicBezTo>
                        <a:pt x="217" y="237"/>
                        <a:pt x="271" y="197"/>
                        <a:pt x="330" y="205"/>
                      </a:cubicBezTo>
                      <a:cubicBezTo>
                        <a:pt x="389" y="212"/>
                        <a:pt x="431" y="266"/>
                        <a:pt x="423" y="324"/>
                      </a:cubicBezTo>
                      <a:close/>
                      <a:moveTo>
                        <a:pt x="604" y="310"/>
                      </a:moveTo>
                      <a:lnTo>
                        <a:pt x="604" y="310"/>
                      </a:lnTo>
                      <a:cubicBezTo>
                        <a:pt x="580" y="302"/>
                        <a:pt x="560" y="285"/>
                        <a:pt x="550" y="261"/>
                      </a:cubicBezTo>
                      <a:cubicBezTo>
                        <a:pt x="537" y="230"/>
                        <a:pt x="543" y="196"/>
                        <a:pt x="562" y="171"/>
                      </a:cubicBezTo>
                      <a:lnTo>
                        <a:pt x="563" y="170"/>
                      </a:lnTo>
                      <a:lnTo>
                        <a:pt x="586" y="147"/>
                      </a:lnTo>
                      <a:lnTo>
                        <a:pt x="547" y="96"/>
                      </a:lnTo>
                      <a:lnTo>
                        <a:pt x="518" y="111"/>
                      </a:lnTo>
                      <a:lnTo>
                        <a:pt x="516" y="112"/>
                      </a:lnTo>
                      <a:cubicBezTo>
                        <a:pt x="470" y="131"/>
                        <a:pt x="417" y="109"/>
                        <a:pt x="398" y="64"/>
                      </a:cubicBezTo>
                      <a:cubicBezTo>
                        <a:pt x="394" y="55"/>
                        <a:pt x="391" y="45"/>
                        <a:pt x="390" y="35"/>
                      </a:cubicBezTo>
                      <a:lnTo>
                        <a:pt x="391" y="34"/>
                      </a:lnTo>
                      <a:lnTo>
                        <a:pt x="390" y="7"/>
                      </a:lnTo>
                      <a:lnTo>
                        <a:pt x="326" y="0"/>
                      </a:lnTo>
                      <a:lnTo>
                        <a:pt x="316" y="30"/>
                      </a:lnTo>
                      <a:lnTo>
                        <a:pt x="316" y="30"/>
                      </a:lnTo>
                      <a:cubicBezTo>
                        <a:pt x="307" y="52"/>
                        <a:pt x="290" y="70"/>
                        <a:pt x="266" y="80"/>
                      </a:cubicBezTo>
                      <a:cubicBezTo>
                        <a:pt x="232" y="94"/>
                        <a:pt x="194" y="86"/>
                        <a:pt x="169" y="62"/>
                      </a:cubicBezTo>
                      <a:lnTo>
                        <a:pt x="167" y="60"/>
                      </a:lnTo>
                      <a:lnTo>
                        <a:pt x="150" y="45"/>
                      </a:lnTo>
                      <a:lnTo>
                        <a:pt x="99" y="83"/>
                      </a:lnTo>
                      <a:lnTo>
                        <a:pt x="114" y="111"/>
                      </a:lnTo>
                      <a:lnTo>
                        <a:pt x="115" y="114"/>
                      </a:lnTo>
                      <a:cubicBezTo>
                        <a:pt x="134" y="159"/>
                        <a:pt x="113" y="211"/>
                        <a:pt x="66" y="230"/>
                      </a:cubicBezTo>
                      <a:cubicBezTo>
                        <a:pt x="54" y="235"/>
                        <a:pt x="43" y="236"/>
                        <a:pt x="29" y="237"/>
                      </a:cubicBezTo>
                      <a:lnTo>
                        <a:pt x="8" y="237"/>
                      </a:lnTo>
                      <a:lnTo>
                        <a:pt x="0" y="300"/>
                      </a:lnTo>
                      <a:lnTo>
                        <a:pt x="26" y="308"/>
                      </a:lnTo>
                      <a:cubicBezTo>
                        <a:pt x="51" y="316"/>
                        <a:pt x="71" y="334"/>
                        <a:pt x="82" y="359"/>
                      </a:cubicBezTo>
                      <a:cubicBezTo>
                        <a:pt x="96" y="392"/>
                        <a:pt x="89" y="428"/>
                        <a:pt x="66" y="453"/>
                      </a:cubicBezTo>
                      <a:lnTo>
                        <a:pt x="46" y="472"/>
                      </a:lnTo>
                      <a:lnTo>
                        <a:pt x="86" y="523"/>
                      </a:lnTo>
                      <a:lnTo>
                        <a:pt x="108" y="511"/>
                      </a:lnTo>
                      <a:lnTo>
                        <a:pt x="109" y="510"/>
                      </a:lnTo>
                      <a:cubicBezTo>
                        <a:pt x="114" y="508"/>
                        <a:pt x="112" y="509"/>
                        <a:pt x="117" y="507"/>
                      </a:cubicBezTo>
                      <a:cubicBezTo>
                        <a:pt x="163" y="488"/>
                        <a:pt x="216" y="509"/>
                        <a:pt x="235" y="555"/>
                      </a:cubicBezTo>
                      <a:cubicBezTo>
                        <a:pt x="240" y="566"/>
                        <a:pt x="242" y="577"/>
                        <a:pt x="242" y="588"/>
                      </a:cubicBezTo>
                      <a:lnTo>
                        <a:pt x="242" y="588"/>
                      </a:lnTo>
                      <a:lnTo>
                        <a:pt x="243" y="612"/>
                      </a:lnTo>
                      <a:lnTo>
                        <a:pt x="307" y="621"/>
                      </a:lnTo>
                      <a:lnTo>
                        <a:pt x="315" y="596"/>
                      </a:lnTo>
                      <a:cubicBezTo>
                        <a:pt x="322" y="572"/>
                        <a:pt x="340" y="550"/>
                        <a:pt x="366" y="540"/>
                      </a:cubicBezTo>
                      <a:cubicBezTo>
                        <a:pt x="399" y="526"/>
                        <a:pt x="435" y="533"/>
                        <a:pt x="461" y="554"/>
                      </a:cubicBezTo>
                      <a:lnTo>
                        <a:pt x="482" y="574"/>
                      </a:lnTo>
                      <a:lnTo>
                        <a:pt x="533" y="536"/>
                      </a:lnTo>
                      <a:lnTo>
                        <a:pt x="518" y="507"/>
                      </a:lnTo>
                      <a:lnTo>
                        <a:pt x="517" y="506"/>
                      </a:lnTo>
                      <a:cubicBezTo>
                        <a:pt x="498" y="460"/>
                        <a:pt x="520" y="408"/>
                        <a:pt x="566" y="389"/>
                      </a:cubicBezTo>
                      <a:cubicBezTo>
                        <a:pt x="576" y="385"/>
                        <a:pt x="587" y="383"/>
                        <a:pt x="598" y="383"/>
                      </a:cubicBezTo>
                      <a:lnTo>
                        <a:pt x="624" y="382"/>
                      </a:lnTo>
                      <a:lnTo>
                        <a:pt x="633" y="319"/>
                      </a:lnTo>
                      <a:lnTo>
                        <a:pt x="604" y="310"/>
                      </a:lnTo>
                      <a:close/>
                    </a:path>
                  </a:pathLst>
                </a:custGeom>
                <a:grpFill/>
                <a:ln w="0">
                  <a:noFill/>
                  <a:prstDash val="solid"/>
                  <a:round/>
                  <a:headEnd/>
                  <a:tailEnd/>
                </a:ln>
              </p:spPr>
              <p:txBody>
                <a:bodyPr vert="horz" wrap="square" lIns="85725" tIns="42863" rIns="85725" bIns="42863" numCol="1" anchor="t" anchorCtr="0" compatLnSpc="1">
                  <a:prstTxWarp prst="textNoShape">
                    <a:avLst/>
                  </a:prstTxWarp>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119" name="Freeform 33">
                  <a:extLst>
                    <a:ext uri="{FF2B5EF4-FFF2-40B4-BE49-F238E27FC236}">
                      <a16:creationId xmlns:a16="http://schemas.microsoft.com/office/drawing/2014/main" id="{99B9049A-3A0E-4E48-A896-C34067C1DCD5}"/>
                    </a:ext>
                  </a:extLst>
                </p:cNvPr>
                <p:cNvSpPr>
                  <a:spLocks noChangeAspect="1" noEditPoints="1"/>
                </p:cNvSpPr>
                <p:nvPr/>
              </p:nvSpPr>
              <p:spPr bwMode="auto">
                <a:xfrm>
                  <a:off x="2536194" y="5733047"/>
                  <a:ext cx="172460" cy="174267"/>
                </a:xfrm>
                <a:custGeom>
                  <a:avLst/>
                  <a:gdLst>
                    <a:gd name="T0" fmla="*/ 423 w 633"/>
                    <a:gd name="T1" fmla="*/ 324 h 621"/>
                    <a:gd name="T2" fmla="*/ 423 w 633"/>
                    <a:gd name="T3" fmla="*/ 324 h 621"/>
                    <a:gd name="T4" fmla="*/ 302 w 633"/>
                    <a:gd name="T5" fmla="*/ 415 h 621"/>
                    <a:gd name="T6" fmla="*/ 209 w 633"/>
                    <a:gd name="T7" fmla="*/ 295 h 621"/>
                    <a:gd name="T8" fmla="*/ 330 w 633"/>
                    <a:gd name="T9" fmla="*/ 205 h 621"/>
                    <a:gd name="T10" fmla="*/ 423 w 633"/>
                    <a:gd name="T11" fmla="*/ 324 h 621"/>
                    <a:gd name="T12" fmla="*/ 604 w 633"/>
                    <a:gd name="T13" fmla="*/ 310 h 621"/>
                    <a:gd name="T14" fmla="*/ 604 w 633"/>
                    <a:gd name="T15" fmla="*/ 310 h 621"/>
                    <a:gd name="T16" fmla="*/ 550 w 633"/>
                    <a:gd name="T17" fmla="*/ 261 h 621"/>
                    <a:gd name="T18" fmla="*/ 562 w 633"/>
                    <a:gd name="T19" fmla="*/ 171 h 621"/>
                    <a:gd name="T20" fmla="*/ 563 w 633"/>
                    <a:gd name="T21" fmla="*/ 170 h 621"/>
                    <a:gd name="T22" fmla="*/ 586 w 633"/>
                    <a:gd name="T23" fmla="*/ 147 h 621"/>
                    <a:gd name="T24" fmla="*/ 547 w 633"/>
                    <a:gd name="T25" fmla="*/ 96 h 621"/>
                    <a:gd name="T26" fmla="*/ 518 w 633"/>
                    <a:gd name="T27" fmla="*/ 111 h 621"/>
                    <a:gd name="T28" fmla="*/ 516 w 633"/>
                    <a:gd name="T29" fmla="*/ 112 h 621"/>
                    <a:gd name="T30" fmla="*/ 398 w 633"/>
                    <a:gd name="T31" fmla="*/ 64 h 621"/>
                    <a:gd name="T32" fmla="*/ 390 w 633"/>
                    <a:gd name="T33" fmla="*/ 35 h 621"/>
                    <a:gd name="T34" fmla="*/ 391 w 633"/>
                    <a:gd name="T35" fmla="*/ 34 h 621"/>
                    <a:gd name="T36" fmla="*/ 390 w 633"/>
                    <a:gd name="T37" fmla="*/ 7 h 621"/>
                    <a:gd name="T38" fmla="*/ 326 w 633"/>
                    <a:gd name="T39" fmla="*/ 0 h 621"/>
                    <a:gd name="T40" fmla="*/ 316 w 633"/>
                    <a:gd name="T41" fmla="*/ 30 h 621"/>
                    <a:gd name="T42" fmla="*/ 316 w 633"/>
                    <a:gd name="T43" fmla="*/ 30 h 621"/>
                    <a:gd name="T44" fmla="*/ 266 w 633"/>
                    <a:gd name="T45" fmla="*/ 80 h 621"/>
                    <a:gd name="T46" fmla="*/ 169 w 633"/>
                    <a:gd name="T47" fmla="*/ 62 h 621"/>
                    <a:gd name="T48" fmla="*/ 167 w 633"/>
                    <a:gd name="T49" fmla="*/ 60 h 621"/>
                    <a:gd name="T50" fmla="*/ 150 w 633"/>
                    <a:gd name="T51" fmla="*/ 45 h 621"/>
                    <a:gd name="T52" fmla="*/ 99 w 633"/>
                    <a:gd name="T53" fmla="*/ 83 h 621"/>
                    <a:gd name="T54" fmla="*/ 114 w 633"/>
                    <a:gd name="T55" fmla="*/ 111 h 621"/>
                    <a:gd name="T56" fmla="*/ 115 w 633"/>
                    <a:gd name="T57" fmla="*/ 114 h 621"/>
                    <a:gd name="T58" fmla="*/ 66 w 633"/>
                    <a:gd name="T59" fmla="*/ 230 h 621"/>
                    <a:gd name="T60" fmla="*/ 29 w 633"/>
                    <a:gd name="T61" fmla="*/ 237 h 621"/>
                    <a:gd name="T62" fmla="*/ 8 w 633"/>
                    <a:gd name="T63" fmla="*/ 237 h 621"/>
                    <a:gd name="T64" fmla="*/ 0 w 633"/>
                    <a:gd name="T65" fmla="*/ 300 h 621"/>
                    <a:gd name="T66" fmla="*/ 26 w 633"/>
                    <a:gd name="T67" fmla="*/ 308 h 621"/>
                    <a:gd name="T68" fmla="*/ 82 w 633"/>
                    <a:gd name="T69" fmla="*/ 359 h 621"/>
                    <a:gd name="T70" fmla="*/ 66 w 633"/>
                    <a:gd name="T71" fmla="*/ 453 h 621"/>
                    <a:gd name="T72" fmla="*/ 46 w 633"/>
                    <a:gd name="T73" fmla="*/ 472 h 621"/>
                    <a:gd name="T74" fmla="*/ 86 w 633"/>
                    <a:gd name="T75" fmla="*/ 523 h 621"/>
                    <a:gd name="T76" fmla="*/ 108 w 633"/>
                    <a:gd name="T77" fmla="*/ 511 h 621"/>
                    <a:gd name="T78" fmla="*/ 109 w 633"/>
                    <a:gd name="T79" fmla="*/ 510 h 621"/>
                    <a:gd name="T80" fmla="*/ 117 w 633"/>
                    <a:gd name="T81" fmla="*/ 507 h 621"/>
                    <a:gd name="T82" fmla="*/ 235 w 633"/>
                    <a:gd name="T83" fmla="*/ 555 h 621"/>
                    <a:gd name="T84" fmla="*/ 242 w 633"/>
                    <a:gd name="T85" fmla="*/ 588 h 621"/>
                    <a:gd name="T86" fmla="*/ 242 w 633"/>
                    <a:gd name="T87" fmla="*/ 588 h 621"/>
                    <a:gd name="T88" fmla="*/ 243 w 633"/>
                    <a:gd name="T89" fmla="*/ 612 h 621"/>
                    <a:gd name="T90" fmla="*/ 307 w 633"/>
                    <a:gd name="T91" fmla="*/ 621 h 621"/>
                    <a:gd name="T92" fmla="*/ 315 w 633"/>
                    <a:gd name="T93" fmla="*/ 596 h 621"/>
                    <a:gd name="T94" fmla="*/ 366 w 633"/>
                    <a:gd name="T95" fmla="*/ 540 h 621"/>
                    <a:gd name="T96" fmla="*/ 461 w 633"/>
                    <a:gd name="T97" fmla="*/ 554 h 621"/>
                    <a:gd name="T98" fmla="*/ 482 w 633"/>
                    <a:gd name="T99" fmla="*/ 574 h 621"/>
                    <a:gd name="T100" fmla="*/ 533 w 633"/>
                    <a:gd name="T101" fmla="*/ 536 h 621"/>
                    <a:gd name="T102" fmla="*/ 518 w 633"/>
                    <a:gd name="T103" fmla="*/ 507 h 621"/>
                    <a:gd name="T104" fmla="*/ 517 w 633"/>
                    <a:gd name="T105" fmla="*/ 506 h 621"/>
                    <a:gd name="T106" fmla="*/ 566 w 633"/>
                    <a:gd name="T107" fmla="*/ 389 h 621"/>
                    <a:gd name="T108" fmla="*/ 598 w 633"/>
                    <a:gd name="T109" fmla="*/ 383 h 621"/>
                    <a:gd name="T110" fmla="*/ 624 w 633"/>
                    <a:gd name="T111" fmla="*/ 382 h 621"/>
                    <a:gd name="T112" fmla="*/ 633 w 633"/>
                    <a:gd name="T113" fmla="*/ 319 h 621"/>
                    <a:gd name="T114" fmla="*/ 604 w 633"/>
                    <a:gd name="T115" fmla="*/ 310 h 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633" h="621">
                      <a:moveTo>
                        <a:pt x="423" y="324"/>
                      </a:moveTo>
                      <a:lnTo>
                        <a:pt x="423" y="324"/>
                      </a:lnTo>
                      <a:cubicBezTo>
                        <a:pt x="415" y="382"/>
                        <a:pt x="361" y="422"/>
                        <a:pt x="302" y="415"/>
                      </a:cubicBezTo>
                      <a:cubicBezTo>
                        <a:pt x="243" y="407"/>
                        <a:pt x="201" y="353"/>
                        <a:pt x="209" y="295"/>
                      </a:cubicBezTo>
                      <a:cubicBezTo>
                        <a:pt x="217" y="237"/>
                        <a:pt x="271" y="197"/>
                        <a:pt x="330" y="205"/>
                      </a:cubicBezTo>
                      <a:cubicBezTo>
                        <a:pt x="389" y="212"/>
                        <a:pt x="431" y="266"/>
                        <a:pt x="423" y="324"/>
                      </a:cubicBezTo>
                      <a:close/>
                      <a:moveTo>
                        <a:pt x="604" y="310"/>
                      </a:moveTo>
                      <a:lnTo>
                        <a:pt x="604" y="310"/>
                      </a:lnTo>
                      <a:cubicBezTo>
                        <a:pt x="580" y="302"/>
                        <a:pt x="560" y="285"/>
                        <a:pt x="550" y="261"/>
                      </a:cubicBezTo>
                      <a:cubicBezTo>
                        <a:pt x="537" y="230"/>
                        <a:pt x="543" y="196"/>
                        <a:pt x="562" y="171"/>
                      </a:cubicBezTo>
                      <a:lnTo>
                        <a:pt x="563" y="170"/>
                      </a:lnTo>
                      <a:lnTo>
                        <a:pt x="586" y="147"/>
                      </a:lnTo>
                      <a:lnTo>
                        <a:pt x="547" y="96"/>
                      </a:lnTo>
                      <a:lnTo>
                        <a:pt x="518" y="111"/>
                      </a:lnTo>
                      <a:lnTo>
                        <a:pt x="516" y="112"/>
                      </a:lnTo>
                      <a:cubicBezTo>
                        <a:pt x="470" y="131"/>
                        <a:pt x="417" y="109"/>
                        <a:pt x="398" y="64"/>
                      </a:cubicBezTo>
                      <a:cubicBezTo>
                        <a:pt x="394" y="55"/>
                        <a:pt x="391" y="45"/>
                        <a:pt x="390" y="35"/>
                      </a:cubicBezTo>
                      <a:lnTo>
                        <a:pt x="391" y="34"/>
                      </a:lnTo>
                      <a:lnTo>
                        <a:pt x="390" y="7"/>
                      </a:lnTo>
                      <a:lnTo>
                        <a:pt x="326" y="0"/>
                      </a:lnTo>
                      <a:lnTo>
                        <a:pt x="316" y="30"/>
                      </a:lnTo>
                      <a:lnTo>
                        <a:pt x="316" y="30"/>
                      </a:lnTo>
                      <a:cubicBezTo>
                        <a:pt x="307" y="52"/>
                        <a:pt x="290" y="70"/>
                        <a:pt x="266" y="80"/>
                      </a:cubicBezTo>
                      <a:cubicBezTo>
                        <a:pt x="232" y="94"/>
                        <a:pt x="194" y="86"/>
                        <a:pt x="169" y="62"/>
                      </a:cubicBezTo>
                      <a:lnTo>
                        <a:pt x="167" y="60"/>
                      </a:lnTo>
                      <a:lnTo>
                        <a:pt x="150" y="45"/>
                      </a:lnTo>
                      <a:lnTo>
                        <a:pt x="99" y="83"/>
                      </a:lnTo>
                      <a:lnTo>
                        <a:pt x="114" y="111"/>
                      </a:lnTo>
                      <a:lnTo>
                        <a:pt x="115" y="114"/>
                      </a:lnTo>
                      <a:cubicBezTo>
                        <a:pt x="134" y="159"/>
                        <a:pt x="113" y="211"/>
                        <a:pt x="66" y="230"/>
                      </a:cubicBezTo>
                      <a:cubicBezTo>
                        <a:pt x="54" y="235"/>
                        <a:pt x="43" y="236"/>
                        <a:pt x="29" y="237"/>
                      </a:cubicBezTo>
                      <a:lnTo>
                        <a:pt x="8" y="237"/>
                      </a:lnTo>
                      <a:lnTo>
                        <a:pt x="0" y="300"/>
                      </a:lnTo>
                      <a:lnTo>
                        <a:pt x="26" y="308"/>
                      </a:lnTo>
                      <a:cubicBezTo>
                        <a:pt x="51" y="316"/>
                        <a:pt x="71" y="334"/>
                        <a:pt x="82" y="359"/>
                      </a:cubicBezTo>
                      <a:cubicBezTo>
                        <a:pt x="96" y="392"/>
                        <a:pt x="89" y="428"/>
                        <a:pt x="66" y="453"/>
                      </a:cubicBezTo>
                      <a:lnTo>
                        <a:pt x="46" y="472"/>
                      </a:lnTo>
                      <a:lnTo>
                        <a:pt x="86" y="523"/>
                      </a:lnTo>
                      <a:lnTo>
                        <a:pt x="108" y="511"/>
                      </a:lnTo>
                      <a:lnTo>
                        <a:pt x="109" y="510"/>
                      </a:lnTo>
                      <a:cubicBezTo>
                        <a:pt x="114" y="508"/>
                        <a:pt x="112" y="509"/>
                        <a:pt x="117" y="507"/>
                      </a:cubicBezTo>
                      <a:cubicBezTo>
                        <a:pt x="163" y="488"/>
                        <a:pt x="216" y="509"/>
                        <a:pt x="235" y="555"/>
                      </a:cubicBezTo>
                      <a:cubicBezTo>
                        <a:pt x="240" y="566"/>
                        <a:pt x="242" y="577"/>
                        <a:pt x="242" y="588"/>
                      </a:cubicBezTo>
                      <a:lnTo>
                        <a:pt x="242" y="588"/>
                      </a:lnTo>
                      <a:lnTo>
                        <a:pt x="243" y="612"/>
                      </a:lnTo>
                      <a:lnTo>
                        <a:pt x="307" y="621"/>
                      </a:lnTo>
                      <a:lnTo>
                        <a:pt x="315" y="596"/>
                      </a:lnTo>
                      <a:cubicBezTo>
                        <a:pt x="322" y="572"/>
                        <a:pt x="340" y="550"/>
                        <a:pt x="366" y="540"/>
                      </a:cubicBezTo>
                      <a:cubicBezTo>
                        <a:pt x="399" y="526"/>
                        <a:pt x="435" y="533"/>
                        <a:pt x="461" y="554"/>
                      </a:cubicBezTo>
                      <a:lnTo>
                        <a:pt x="482" y="574"/>
                      </a:lnTo>
                      <a:lnTo>
                        <a:pt x="533" y="536"/>
                      </a:lnTo>
                      <a:lnTo>
                        <a:pt x="518" y="507"/>
                      </a:lnTo>
                      <a:lnTo>
                        <a:pt x="517" y="506"/>
                      </a:lnTo>
                      <a:cubicBezTo>
                        <a:pt x="498" y="460"/>
                        <a:pt x="520" y="408"/>
                        <a:pt x="566" y="389"/>
                      </a:cubicBezTo>
                      <a:cubicBezTo>
                        <a:pt x="576" y="385"/>
                        <a:pt x="587" y="383"/>
                        <a:pt x="598" y="383"/>
                      </a:cubicBezTo>
                      <a:lnTo>
                        <a:pt x="624" y="382"/>
                      </a:lnTo>
                      <a:lnTo>
                        <a:pt x="633" y="319"/>
                      </a:lnTo>
                      <a:lnTo>
                        <a:pt x="604" y="310"/>
                      </a:lnTo>
                      <a:close/>
                    </a:path>
                  </a:pathLst>
                </a:custGeom>
                <a:grpFill/>
                <a:ln w="0">
                  <a:noFill/>
                  <a:prstDash val="solid"/>
                  <a:round/>
                  <a:headEnd/>
                  <a:tailEnd/>
                </a:ln>
              </p:spPr>
              <p:txBody>
                <a:bodyPr vert="horz" wrap="square" lIns="85725" tIns="42863" rIns="85725" bIns="42863" numCol="1" anchor="t" anchorCtr="0" compatLnSpc="1">
                  <a:prstTxWarp prst="textNoShape">
                    <a:avLst/>
                  </a:prstTxWarp>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120" name="Freeform 33">
                  <a:extLst>
                    <a:ext uri="{FF2B5EF4-FFF2-40B4-BE49-F238E27FC236}">
                      <a16:creationId xmlns:a16="http://schemas.microsoft.com/office/drawing/2014/main" id="{1C9DA072-C193-4FAF-B3B5-0AF8070A8D78}"/>
                    </a:ext>
                  </a:extLst>
                </p:cNvPr>
                <p:cNvSpPr>
                  <a:spLocks noChangeAspect="1" noEditPoints="1"/>
                </p:cNvSpPr>
                <p:nvPr/>
              </p:nvSpPr>
              <p:spPr bwMode="auto">
                <a:xfrm>
                  <a:off x="2382756" y="5855842"/>
                  <a:ext cx="172460" cy="174267"/>
                </a:xfrm>
                <a:custGeom>
                  <a:avLst/>
                  <a:gdLst>
                    <a:gd name="T0" fmla="*/ 423 w 633"/>
                    <a:gd name="T1" fmla="*/ 324 h 621"/>
                    <a:gd name="T2" fmla="*/ 423 w 633"/>
                    <a:gd name="T3" fmla="*/ 324 h 621"/>
                    <a:gd name="T4" fmla="*/ 302 w 633"/>
                    <a:gd name="T5" fmla="*/ 415 h 621"/>
                    <a:gd name="T6" fmla="*/ 209 w 633"/>
                    <a:gd name="T7" fmla="*/ 295 h 621"/>
                    <a:gd name="T8" fmla="*/ 330 w 633"/>
                    <a:gd name="T9" fmla="*/ 205 h 621"/>
                    <a:gd name="T10" fmla="*/ 423 w 633"/>
                    <a:gd name="T11" fmla="*/ 324 h 621"/>
                    <a:gd name="T12" fmla="*/ 604 w 633"/>
                    <a:gd name="T13" fmla="*/ 310 h 621"/>
                    <a:gd name="T14" fmla="*/ 604 w 633"/>
                    <a:gd name="T15" fmla="*/ 310 h 621"/>
                    <a:gd name="T16" fmla="*/ 550 w 633"/>
                    <a:gd name="T17" fmla="*/ 261 h 621"/>
                    <a:gd name="T18" fmla="*/ 562 w 633"/>
                    <a:gd name="T19" fmla="*/ 171 h 621"/>
                    <a:gd name="T20" fmla="*/ 563 w 633"/>
                    <a:gd name="T21" fmla="*/ 170 h 621"/>
                    <a:gd name="T22" fmla="*/ 586 w 633"/>
                    <a:gd name="T23" fmla="*/ 147 h 621"/>
                    <a:gd name="T24" fmla="*/ 547 w 633"/>
                    <a:gd name="T25" fmla="*/ 96 h 621"/>
                    <a:gd name="T26" fmla="*/ 518 w 633"/>
                    <a:gd name="T27" fmla="*/ 111 h 621"/>
                    <a:gd name="T28" fmla="*/ 516 w 633"/>
                    <a:gd name="T29" fmla="*/ 112 h 621"/>
                    <a:gd name="T30" fmla="*/ 398 w 633"/>
                    <a:gd name="T31" fmla="*/ 64 h 621"/>
                    <a:gd name="T32" fmla="*/ 390 w 633"/>
                    <a:gd name="T33" fmla="*/ 35 h 621"/>
                    <a:gd name="T34" fmla="*/ 391 w 633"/>
                    <a:gd name="T35" fmla="*/ 34 h 621"/>
                    <a:gd name="T36" fmla="*/ 390 w 633"/>
                    <a:gd name="T37" fmla="*/ 7 h 621"/>
                    <a:gd name="T38" fmla="*/ 326 w 633"/>
                    <a:gd name="T39" fmla="*/ 0 h 621"/>
                    <a:gd name="T40" fmla="*/ 316 w 633"/>
                    <a:gd name="T41" fmla="*/ 30 h 621"/>
                    <a:gd name="T42" fmla="*/ 316 w 633"/>
                    <a:gd name="T43" fmla="*/ 30 h 621"/>
                    <a:gd name="T44" fmla="*/ 266 w 633"/>
                    <a:gd name="T45" fmla="*/ 80 h 621"/>
                    <a:gd name="T46" fmla="*/ 169 w 633"/>
                    <a:gd name="T47" fmla="*/ 62 h 621"/>
                    <a:gd name="T48" fmla="*/ 167 w 633"/>
                    <a:gd name="T49" fmla="*/ 60 h 621"/>
                    <a:gd name="T50" fmla="*/ 150 w 633"/>
                    <a:gd name="T51" fmla="*/ 45 h 621"/>
                    <a:gd name="T52" fmla="*/ 99 w 633"/>
                    <a:gd name="T53" fmla="*/ 83 h 621"/>
                    <a:gd name="T54" fmla="*/ 114 w 633"/>
                    <a:gd name="T55" fmla="*/ 111 h 621"/>
                    <a:gd name="T56" fmla="*/ 115 w 633"/>
                    <a:gd name="T57" fmla="*/ 114 h 621"/>
                    <a:gd name="T58" fmla="*/ 66 w 633"/>
                    <a:gd name="T59" fmla="*/ 230 h 621"/>
                    <a:gd name="T60" fmla="*/ 29 w 633"/>
                    <a:gd name="T61" fmla="*/ 237 h 621"/>
                    <a:gd name="T62" fmla="*/ 8 w 633"/>
                    <a:gd name="T63" fmla="*/ 237 h 621"/>
                    <a:gd name="T64" fmla="*/ 0 w 633"/>
                    <a:gd name="T65" fmla="*/ 300 h 621"/>
                    <a:gd name="T66" fmla="*/ 26 w 633"/>
                    <a:gd name="T67" fmla="*/ 308 h 621"/>
                    <a:gd name="T68" fmla="*/ 82 w 633"/>
                    <a:gd name="T69" fmla="*/ 359 h 621"/>
                    <a:gd name="T70" fmla="*/ 66 w 633"/>
                    <a:gd name="T71" fmla="*/ 453 h 621"/>
                    <a:gd name="T72" fmla="*/ 46 w 633"/>
                    <a:gd name="T73" fmla="*/ 472 h 621"/>
                    <a:gd name="T74" fmla="*/ 86 w 633"/>
                    <a:gd name="T75" fmla="*/ 523 h 621"/>
                    <a:gd name="T76" fmla="*/ 108 w 633"/>
                    <a:gd name="T77" fmla="*/ 511 h 621"/>
                    <a:gd name="T78" fmla="*/ 109 w 633"/>
                    <a:gd name="T79" fmla="*/ 510 h 621"/>
                    <a:gd name="T80" fmla="*/ 117 w 633"/>
                    <a:gd name="T81" fmla="*/ 507 h 621"/>
                    <a:gd name="T82" fmla="*/ 235 w 633"/>
                    <a:gd name="T83" fmla="*/ 555 h 621"/>
                    <a:gd name="T84" fmla="*/ 242 w 633"/>
                    <a:gd name="T85" fmla="*/ 588 h 621"/>
                    <a:gd name="T86" fmla="*/ 242 w 633"/>
                    <a:gd name="T87" fmla="*/ 588 h 621"/>
                    <a:gd name="T88" fmla="*/ 243 w 633"/>
                    <a:gd name="T89" fmla="*/ 612 h 621"/>
                    <a:gd name="T90" fmla="*/ 307 w 633"/>
                    <a:gd name="T91" fmla="*/ 621 h 621"/>
                    <a:gd name="T92" fmla="*/ 315 w 633"/>
                    <a:gd name="T93" fmla="*/ 596 h 621"/>
                    <a:gd name="T94" fmla="*/ 366 w 633"/>
                    <a:gd name="T95" fmla="*/ 540 h 621"/>
                    <a:gd name="T96" fmla="*/ 461 w 633"/>
                    <a:gd name="T97" fmla="*/ 554 h 621"/>
                    <a:gd name="T98" fmla="*/ 482 w 633"/>
                    <a:gd name="T99" fmla="*/ 574 h 621"/>
                    <a:gd name="T100" fmla="*/ 533 w 633"/>
                    <a:gd name="T101" fmla="*/ 536 h 621"/>
                    <a:gd name="T102" fmla="*/ 518 w 633"/>
                    <a:gd name="T103" fmla="*/ 507 h 621"/>
                    <a:gd name="T104" fmla="*/ 517 w 633"/>
                    <a:gd name="T105" fmla="*/ 506 h 621"/>
                    <a:gd name="T106" fmla="*/ 566 w 633"/>
                    <a:gd name="T107" fmla="*/ 389 h 621"/>
                    <a:gd name="T108" fmla="*/ 598 w 633"/>
                    <a:gd name="T109" fmla="*/ 383 h 621"/>
                    <a:gd name="T110" fmla="*/ 624 w 633"/>
                    <a:gd name="T111" fmla="*/ 382 h 621"/>
                    <a:gd name="T112" fmla="*/ 633 w 633"/>
                    <a:gd name="T113" fmla="*/ 319 h 621"/>
                    <a:gd name="T114" fmla="*/ 604 w 633"/>
                    <a:gd name="T115" fmla="*/ 310 h 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633" h="621">
                      <a:moveTo>
                        <a:pt x="423" y="324"/>
                      </a:moveTo>
                      <a:lnTo>
                        <a:pt x="423" y="324"/>
                      </a:lnTo>
                      <a:cubicBezTo>
                        <a:pt x="415" y="382"/>
                        <a:pt x="361" y="422"/>
                        <a:pt x="302" y="415"/>
                      </a:cubicBezTo>
                      <a:cubicBezTo>
                        <a:pt x="243" y="407"/>
                        <a:pt x="201" y="353"/>
                        <a:pt x="209" y="295"/>
                      </a:cubicBezTo>
                      <a:cubicBezTo>
                        <a:pt x="217" y="237"/>
                        <a:pt x="271" y="197"/>
                        <a:pt x="330" y="205"/>
                      </a:cubicBezTo>
                      <a:cubicBezTo>
                        <a:pt x="389" y="212"/>
                        <a:pt x="431" y="266"/>
                        <a:pt x="423" y="324"/>
                      </a:cubicBezTo>
                      <a:close/>
                      <a:moveTo>
                        <a:pt x="604" y="310"/>
                      </a:moveTo>
                      <a:lnTo>
                        <a:pt x="604" y="310"/>
                      </a:lnTo>
                      <a:cubicBezTo>
                        <a:pt x="580" y="302"/>
                        <a:pt x="560" y="285"/>
                        <a:pt x="550" y="261"/>
                      </a:cubicBezTo>
                      <a:cubicBezTo>
                        <a:pt x="537" y="230"/>
                        <a:pt x="543" y="196"/>
                        <a:pt x="562" y="171"/>
                      </a:cubicBezTo>
                      <a:lnTo>
                        <a:pt x="563" y="170"/>
                      </a:lnTo>
                      <a:lnTo>
                        <a:pt x="586" y="147"/>
                      </a:lnTo>
                      <a:lnTo>
                        <a:pt x="547" y="96"/>
                      </a:lnTo>
                      <a:lnTo>
                        <a:pt x="518" y="111"/>
                      </a:lnTo>
                      <a:lnTo>
                        <a:pt x="516" y="112"/>
                      </a:lnTo>
                      <a:cubicBezTo>
                        <a:pt x="470" y="131"/>
                        <a:pt x="417" y="109"/>
                        <a:pt x="398" y="64"/>
                      </a:cubicBezTo>
                      <a:cubicBezTo>
                        <a:pt x="394" y="55"/>
                        <a:pt x="391" y="45"/>
                        <a:pt x="390" y="35"/>
                      </a:cubicBezTo>
                      <a:lnTo>
                        <a:pt x="391" y="34"/>
                      </a:lnTo>
                      <a:lnTo>
                        <a:pt x="390" y="7"/>
                      </a:lnTo>
                      <a:lnTo>
                        <a:pt x="326" y="0"/>
                      </a:lnTo>
                      <a:lnTo>
                        <a:pt x="316" y="30"/>
                      </a:lnTo>
                      <a:lnTo>
                        <a:pt x="316" y="30"/>
                      </a:lnTo>
                      <a:cubicBezTo>
                        <a:pt x="307" y="52"/>
                        <a:pt x="290" y="70"/>
                        <a:pt x="266" y="80"/>
                      </a:cubicBezTo>
                      <a:cubicBezTo>
                        <a:pt x="232" y="94"/>
                        <a:pt x="194" y="86"/>
                        <a:pt x="169" y="62"/>
                      </a:cubicBezTo>
                      <a:lnTo>
                        <a:pt x="167" y="60"/>
                      </a:lnTo>
                      <a:lnTo>
                        <a:pt x="150" y="45"/>
                      </a:lnTo>
                      <a:lnTo>
                        <a:pt x="99" y="83"/>
                      </a:lnTo>
                      <a:lnTo>
                        <a:pt x="114" y="111"/>
                      </a:lnTo>
                      <a:lnTo>
                        <a:pt x="115" y="114"/>
                      </a:lnTo>
                      <a:cubicBezTo>
                        <a:pt x="134" y="159"/>
                        <a:pt x="113" y="211"/>
                        <a:pt x="66" y="230"/>
                      </a:cubicBezTo>
                      <a:cubicBezTo>
                        <a:pt x="54" y="235"/>
                        <a:pt x="43" y="236"/>
                        <a:pt x="29" y="237"/>
                      </a:cubicBezTo>
                      <a:lnTo>
                        <a:pt x="8" y="237"/>
                      </a:lnTo>
                      <a:lnTo>
                        <a:pt x="0" y="300"/>
                      </a:lnTo>
                      <a:lnTo>
                        <a:pt x="26" y="308"/>
                      </a:lnTo>
                      <a:cubicBezTo>
                        <a:pt x="51" y="316"/>
                        <a:pt x="71" y="334"/>
                        <a:pt x="82" y="359"/>
                      </a:cubicBezTo>
                      <a:cubicBezTo>
                        <a:pt x="96" y="392"/>
                        <a:pt x="89" y="428"/>
                        <a:pt x="66" y="453"/>
                      </a:cubicBezTo>
                      <a:lnTo>
                        <a:pt x="46" y="472"/>
                      </a:lnTo>
                      <a:lnTo>
                        <a:pt x="86" y="523"/>
                      </a:lnTo>
                      <a:lnTo>
                        <a:pt x="108" y="511"/>
                      </a:lnTo>
                      <a:lnTo>
                        <a:pt x="109" y="510"/>
                      </a:lnTo>
                      <a:cubicBezTo>
                        <a:pt x="114" y="508"/>
                        <a:pt x="112" y="509"/>
                        <a:pt x="117" y="507"/>
                      </a:cubicBezTo>
                      <a:cubicBezTo>
                        <a:pt x="163" y="488"/>
                        <a:pt x="216" y="509"/>
                        <a:pt x="235" y="555"/>
                      </a:cubicBezTo>
                      <a:cubicBezTo>
                        <a:pt x="240" y="566"/>
                        <a:pt x="242" y="577"/>
                        <a:pt x="242" y="588"/>
                      </a:cubicBezTo>
                      <a:lnTo>
                        <a:pt x="242" y="588"/>
                      </a:lnTo>
                      <a:lnTo>
                        <a:pt x="243" y="612"/>
                      </a:lnTo>
                      <a:lnTo>
                        <a:pt x="307" y="621"/>
                      </a:lnTo>
                      <a:lnTo>
                        <a:pt x="315" y="596"/>
                      </a:lnTo>
                      <a:cubicBezTo>
                        <a:pt x="322" y="572"/>
                        <a:pt x="340" y="550"/>
                        <a:pt x="366" y="540"/>
                      </a:cubicBezTo>
                      <a:cubicBezTo>
                        <a:pt x="399" y="526"/>
                        <a:pt x="435" y="533"/>
                        <a:pt x="461" y="554"/>
                      </a:cubicBezTo>
                      <a:lnTo>
                        <a:pt x="482" y="574"/>
                      </a:lnTo>
                      <a:lnTo>
                        <a:pt x="533" y="536"/>
                      </a:lnTo>
                      <a:lnTo>
                        <a:pt x="518" y="507"/>
                      </a:lnTo>
                      <a:lnTo>
                        <a:pt x="517" y="506"/>
                      </a:lnTo>
                      <a:cubicBezTo>
                        <a:pt x="498" y="460"/>
                        <a:pt x="520" y="408"/>
                        <a:pt x="566" y="389"/>
                      </a:cubicBezTo>
                      <a:cubicBezTo>
                        <a:pt x="576" y="385"/>
                        <a:pt x="587" y="383"/>
                        <a:pt x="598" y="383"/>
                      </a:cubicBezTo>
                      <a:lnTo>
                        <a:pt x="624" y="382"/>
                      </a:lnTo>
                      <a:lnTo>
                        <a:pt x="633" y="319"/>
                      </a:lnTo>
                      <a:lnTo>
                        <a:pt x="604" y="310"/>
                      </a:lnTo>
                      <a:close/>
                    </a:path>
                  </a:pathLst>
                </a:custGeom>
                <a:grpFill/>
                <a:ln w="0">
                  <a:noFill/>
                  <a:prstDash val="solid"/>
                  <a:round/>
                  <a:headEnd/>
                  <a:tailEnd/>
                </a:ln>
              </p:spPr>
              <p:txBody>
                <a:bodyPr vert="horz" wrap="square" lIns="85725" tIns="42863" rIns="85725" bIns="42863" numCol="1" anchor="t" anchorCtr="0" compatLnSpc="1">
                  <a:prstTxWarp prst="textNoShape">
                    <a:avLst/>
                  </a:prstTxWarp>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121" name="Freeform 33">
                  <a:extLst>
                    <a:ext uri="{FF2B5EF4-FFF2-40B4-BE49-F238E27FC236}">
                      <a16:creationId xmlns:a16="http://schemas.microsoft.com/office/drawing/2014/main" id="{930BF458-E13E-406C-A21A-3DEBE9283190}"/>
                    </a:ext>
                  </a:extLst>
                </p:cNvPr>
                <p:cNvSpPr>
                  <a:spLocks noChangeAspect="1" noEditPoints="1"/>
                </p:cNvSpPr>
                <p:nvPr/>
              </p:nvSpPr>
              <p:spPr bwMode="auto">
                <a:xfrm>
                  <a:off x="2185477" y="5825960"/>
                  <a:ext cx="172460" cy="174267"/>
                </a:xfrm>
                <a:custGeom>
                  <a:avLst/>
                  <a:gdLst>
                    <a:gd name="T0" fmla="*/ 423 w 633"/>
                    <a:gd name="T1" fmla="*/ 324 h 621"/>
                    <a:gd name="T2" fmla="*/ 423 w 633"/>
                    <a:gd name="T3" fmla="*/ 324 h 621"/>
                    <a:gd name="T4" fmla="*/ 302 w 633"/>
                    <a:gd name="T5" fmla="*/ 415 h 621"/>
                    <a:gd name="T6" fmla="*/ 209 w 633"/>
                    <a:gd name="T7" fmla="*/ 295 h 621"/>
                    <a:gd name="T8" fmla="*/ 330 w 633"/>
                    <a:gd name="T9" fmla="*/ 205 h 621"/>
                    <a:gd name="T10" fmla="*/ 423 w 633"/>
                    <a:gd name="T11" fmla="*/ 324 h 621"/>
                    <a:gd name="T12" fmla="*/ 604 w 633"/>
                    <a:gd name="T13" fmla="*/ 310 h 621"/>
                    <a:gd name="T14" fmla="*/ 604 w 633"/>
                    <a:gd name="T15" fmla="*/ 310 h 621"/>
                    <a:gd name="T16" fmla="*/ 550 w 633"/>
                    <a:gd name="T17" fmla="*/ 261 h 621"/>
                    <a:gd name="T18" fmla="*/ 562 w 633"/>
                    <a:gd name="T19" fmla="*/ 171 h 621"/>
                    <a:gd name="T20" fmla="*/ 563 w 633"/>
                    <a:gd name="T21" fmla="*/ 170 h 621"/>
                    <a:gd name="T22" fmla="*/ 586 w 633"/>
                    <a:gd name="T23" fmla="*/ 147 h 621"/>
                    <a:gd name="T24" fmla="*/ 547 w 633"/>
                    <a:gd name="T25" fmla="*/ 96 h 621"/>
                    <a:gd name="T26" fmla="*/ 518 w 633"/>
                    <a:gd name="T27" fmla="*/ 111 h 621"/>
                    <a:gd name="T28" fmla="*/ 516 w 633"/>
                    <a:gd name="T29" fmla="*/ 112 h 621"/>
                    <a:gd name="T30" fmla="*/ 398 w 633"/>
                    <a:gd name="T31" fmla="*/ 64 h 621"/>
                    <a:gd name="T32" fmla="*/ 390 w 633"/>
                    <a:gd name="T33" fmla="*/ 35 h 621"/>
                    <a:gd name="T34" fmla="*/ 391 w 633"/>
                    <a:gd name="T35" fmla="*/ 34 h 621"/>
                    <a:gd name="T36" fmla="*/ 390 w 633"/>
                    <a:gd name="T37" fmla="*/ 7 h 621"/>
                    <a:gd name="T38" fmla="*/ 326 w 633"/>
                    <a:gd name="T39" fmla="*/ 0 h 621"/>
                    <a:gd name="T40" fmla="*/ 316 w 633"/>
                    <a:gd name="T41" fmla="*/ 30 h 621"/>
                    <a:gd name="T42" fmla="*/ 316 w 633"/>
                    <a:gd name="T43" fmla="*/ 30 h 621"/>
                    <a:gd name="T44" fmla="*/ 266 w 633"/>
                    <a:gd name="T45" fmla="*/ 80 h 621"/>
                    <a:gd name="T46" fmla="*/ 169 w 633"/>
                    <a:gd name="T47" fmla="*/ 62 h 621"/>
                    <a:gd name="T48" fmla="*/ 167 w 633"/>
                    <a:gd name="T49" fmla="*/ 60 h 621"/>
                    <a:gd name="T50" fmla="*/ 150 w 633"/>
                    <a:gd name="T51" fmla="*/ 45 h 621"/>
                    <a:gd name="T52" fmla="*/ 99 w 633"/>
                    <a:gd name="T53" fmla="*/ 83 h 621"/>
                    <a:gd name="T54" fmla="*/ 114 w 633"/>
                    <a:gd name="T55" fmla="*/ 111 h 621"/>
                    <a:gd name="T56" fmla="*/ 115 w 633"/>
                    <a:gd name="T57" fmla="*/ 114 h 621"/>
                    <a:gd name="T58" fmla="*/ 66 w 633"/>
                    <a:gd name="T59" fmla="*/ 230 h 621"/>
                    <a:gd name="T60" fmla="*/ 29 w 633"/>
                    <a:gd name="T61" fmla="*/ 237 h 621"/>
                    <a:gd name="T62" fmla="*/ 8 w 633"/>
                    <a:gd name="T63" fmla="*/ 237 h 621"/>
                    <a:gd name="T64" fmla="*/ 0 w 633"/>
                    <a:gd name="T65" fmla="*/ 300 h 621"/>
                    <a:gd name="T66" fmla="*/ 26 w 633"/>
                    <a:gd name="T67" fmla="*/ 308 h 621"/>
                    <a:gd name="T68" fmla="*/ 82 w 633"/>
                    <a:gd name="T69" fmla="*/ 359 h 621"/>
                    <a:gd name="T70" fmla="*/ 66 w 633"/>
                    <a:gd name="T71" fmla="*/ 453 h 621"/>
                    <a:gd name="T72" fmla="*/ 46 w 633"/>
                    <a:gd name="T73" fmla="*/ 472 h 621"/>
                    <a:gd name="T74" fmla="*/ 86 w 633"/>
                    <a:gd name="T75" fmla="*/ 523 h 621"/>
                    <a:gd name="T76" fmla="*/ 108 w 633"/>
                    <a:gd name="T77" fmla="*/ 511 h 621"/>
                    <a:gd name="T78" fmla="*/ 109 w 633"/>
                    <a:gd name="T79" fmla="*/ 510 h 621"/>
                    <a:gd name="T80" fmla="*/ 117 w 633"/>
                    <a:gd name="T81" fmla="*/ 507 h 621"/>
                    <a:gd name="T82" fmla="*/ 235 w 633"/>
                    <a:gd name="T83" fmla="*/ 555 h 621"/>
                    <a:gd name="T84" fmla="*/ 242 w 633"/>
                    <a:gd name="T85" fmla="*/ 588 h 621"/>
                    <a:gd name="T86" fmla="*/ 242 w 633"/>
                    <a:gd name="T87" fmla="*/ 588 h 621"/>
                    <a:gd name="T88" fmla="*/ 243 w 633"/>
                    <a:gd name="T89" fmla="*/ 612 h 621"/>
                    <a:gd name="T90" fmla="*/ 307 w 633"/>
                    <a:gd name="T91" fmla="*/ 621 h 621"/>
                    <a:gd name="T92" fmla="*/ 315 w 633"/>
                    <a:gd name="T93" fmla="*/ 596 h 621"/>
                    <a:gd name="T94" fmla="*/ 366 w 633"/>
                    <a:gd name="T95" fmla="*/ 540 h 621"/>
                    <a:gd name="T96" fmla="*/ 461 w 633"/>
                    <a:gd name="T97" fmla="*/ 554 h 621"/>
                    <a:gd name="T98" fmla="*/ 482 w 633"/>
                    <a:gd name="T99" fmla="*/ 574 h 621"/>
                    <a:gd name="T100" fmla="*/ 533 w 633"/>
                    <a:gd name="T101" fmla="*/ 536 h 621"/>
                    <a:gd name="T102" fmla="*/ 518 w 633"/>
                    <a:gd name="T103" fmla="*/ 507 h 621"/>
                    <a:gd name="T104" fmla="*/ 517 w 633"/>
                    <a:gd name="T105" fmla="*/ 506 h 621"/>
                    <a:gd name="T106" fmla="*/ 566 w 633"/>
                    <a:gd name="T107" fmla="*/ 389 h 621"/>
                    <a:gd name="T108" fmla="*/ 598 w 633"/>
                    <a:gd name="T109" fmla="*/ 383 h 621"/>
                    <a:gd name="T110" fmla="*/ 624 w 633"/>
                    <a:gd name="T111" fmla="*/ 382 h 621"/>
                    <a:gd name="T112" fmla="*/ 633 w 633"/>
                    <a:gd name="T113" fmla="*/ 319 h 621"/>
                    <a:gd name="T114" fmla="*/ 604 w 633"/>
                    <a:gd name="T115" fmla="*/ 310 h 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633" h="621">
                      <a:moveTo>
                        <a:pt x="423" y="324"/>
                      </a:moveTo>
                      <a:lnTo>
                        <a:pt x="423" y="324"/>
                      </a:lnTo>
                      <a:cubicBezTo>
                        <a:pt x="415" y="382"/>
                        <a:pt x="361" y="422"/>
                        <a:pt x="302" y="415"/>
                      </a:cubicBezTo>
                      <a:cubicBezTo>
                        <a:pt x="243" y="407"/>
                        <a:pt x="201" y="353"/>
                        <a:pt x="209" y="295"/>
                      </a:cubicBezTo>
                      <a:cubicBezTo>
                        <a:pt x="217" y="237"/>
                        <a:pt x="271" y="197"/>
                        <a:pt x="330" y="205"/>
                      </a:cubicBezTo>
                      <a:cubicBezTo>
                        <a:pt x="389" y="212"/>
                        <a:pt x="431" y="266"/>
                        <a:pt x="423" y="324"/>
                      </a:cubicBezTo>
                      <a:close/>
                      <a:moveTo>
                        <a:pt x="604" y="310"/>
                      </a:moveTo>
                      <a:lnTo>
                        <a:pt x="604" y="310"/>
                      </a:lnTo>
                      <a:cubicBezTo>
                        <a:pt x="580" y="302"/>
                        <a:pt x="560" y="285"/>
                        <a:pt x="550" y="261"/>
                      </a:cubicBezTo>
                      <a:cubicBezTo>
                        <a:pt x="537" y="230"/>
                        <a:pt x="543" y="196"/>
                        <a:pt x="562" y="171"/>
                      </a:cubicBezTo>
                      <a:lnTo>
                        <a:pt x="563" y="170"/>
                      </a:lnTo>
                      <a:lnTo>
                        <a:pt x="586" y="147"/>
                      </a:lnTo>
                      <a:lnTo>
                        <a:pt x="547" y="96"/>
                      </a:lnTo>
                      <a:lnTo>
                        <a:pt x="518" y="111"/>
                      </a:lnTo>
                      <a:lnTo>
                        <a:pt x="516" y="112"/>
                      </a:lnTo>
                      <a:cubicBezTo>
                        <a:pt x="470" y="131"/>
                        <a:pt x="417" y="109"/>
                        <a:pt x="398" y="64"/>
                      </a:cubicBezTo>
                      <a:cubicBezTo>
                        <a:pt x="394" y="55"/>
                        <a:pt x="391" y="45"/>
                        <a:pt x="390" y="35"/>
                      </a:cubicBezTo>
                      <a:lnTo>
                        <a:pt x="391" y="34"/>
                      </a:lnTo>
                      <a:lnTo>
                        <a:pt x="390" y="7"/>
                      </a:lnTo>
                      <a:lnTo>
                        <a:pt x="326" y="0"/>
                      </a:lnTo>
                      <a:lnTo>
                        <a:pt x="316" y="30"/>
                      </a:lnTo>
                      <a:lnTo>
                        <a:pt x="316" y="30"/>
                      </a:lnTo>
                      <a:cubicBezTo>
                        <a:pt x="307" y="52"/>
                        <a:pt x="290" y="70"/>
                        <a:pt x="266" y="80"/>
                      </a:cubicBezTo>
                      <a:cubicBezTo>
                        <a:pt x="232" y="94"/>
                        <a:pt x="194" y="86"/>
                        <a:pt x="169" y="62"/>
                      </a:cubicBezTo>
                      <a:lnTo>
                        <a:pt x="167" y="60"/>
                      </a:lnTo>
                      <a:lnTo>
                        <a:pt x="150" y="45"/>
                      </a:lnTo>
                      <a:lnTo>
                        <a:pt x="99" y="83"/>
                      </a:lnTo>
                      <a:lnTo>
                        <a:pt x="114" y="111"/>
                      </a:lnTo>
                      <a:lnTo>
                        <a:pt x="115" y="114"/>
                      </a:lnTo>
                      <a:cubicBezTo>
                        <a:pt x="134" y="159"/>
                        <a:pt x="113" y="211"/>
                        <a:pt x="66" y="230"/>
                      </a:cubicBezTo>
                      <a:cubicBezTo>
                        <a:pt x="54" y="235"/>
                        <a:pt x="43" y="236"/>
                        <a:pt x="29" y="237"/>
                      </a:cubicBezTo>
                      <a:lnTo>
                        <a:pt x="8" y="237"/>
                      </a:lnTo>
                      <a:lnTo>
                        <a:pt x="0" y="300"/>
                      </a:lnTo>
                      <a:lnTo>
                        <a:pt x="26" y="308"/>
                      </a:lnTo>
                      <a:cubicBezTo>
                        <a:pt x="51" y="316"/>
                        <a:pt x="71" y="334"/>
                        <a:pt x="82" y="359"/>
                      </a:cubicBezTo>
                      <a:cubicBezTo>
                        <a:pt x="96" y="392"/>
                        <a:pt x="89" y="428"/>
                        <a:pt x="66" y="453"/>
                      </a:cubicBezTo>
                      <a:lnTo>
                        <a:pt x="46" y="472"/>
                      </a:lnTo>
                      <a:lnTo>
                        <a:pt x="86" y="523"/>
                      </a:lnTo>
                      <a:lnTo>
                        <a:pt x="108" y="511"/>
                      </a:lnTo>
                      <a:lnTo>
                        <a:pt x="109" y="510"/>
                      </a:lnTo>
                      <a:cubicBezTo>
                        <a:pt x="114" y="508"/>
                        <a:pt x="112" y="509"/>
                        <a:pt x="117" y="507"/>
                      </a:cubicBezTo>
                      <a:cubicBezTo>
                        <a:pt x="163" y="488"/>
                        <a:pt x="216" y="509"/>
                        <a:pt x="235" y="555"/>
                      </a:cubicBezTo>
                      <a:cubicBezTo>
                        <a:pt x="240" y="566"/>
                        <a:pt x="242" y="577"/>
                        <a:pt x="242" y="588"/>
                      </a:cubicBezTo>
                      <a:lnTo>
                        <a:pt x="242" y="588"/>
                      </a:lnTo>
                      <a:lnTo>
                        <a:pt x="243" y="612"/>
                      </a:lnTo>
                      <a:lnTo>
                        <a:pt x="307" y="621"/>
                      </a:lnTo>
                      <a:lnTo>
                        <a:pt x="315" y="596"/>
                      </a:lnTo>
                      <a:cubicBezTo>
                        <a:pt x="322" y="572"/>
                        <a:pt x="340" y="550"/>
                        <a:pt x="366" y="540"/>
                      </a:cubicBezTo>
                      <a:cubicBezTo>
                        <a:pt x="399" y="526"/>
                        <a:pt x="435" y="533"/>
                        <a:pt x="461" y="554"/>
                      </a:cubicBezTo>
                      <a:lnTo>
                        <a:pt x="482" y="574"/>
                      </a:lnTo>
                      <a:lnTo>
                        <a:pt x="533" y="536"/>
                      </a:lnTo>
                      <a:lnTo>
                        <a:pt x="518" y="507"/>
                      </a:lnTo>
                      <a:lnTo>
                        <a:pt x="517" y="506"/>
                      </a:lnTo>
                      <a:cubicBezTo>
                        <a:pt x="498" y="460"/>
                        <a:pt x="520" y="408"/>
                        <a:pt x="566" y="389"/>
                      </a:cubicBezTo>
                      <a:cubicBezTo>
                        <a:pt x="576" y="385"/>
                        <a:pt x="587" y="383"/>
                        <a:pt x="598" y="383"/>
                      </a:cubicBezTo>
                      <a:lnTo>
                        <a:pt x="624" y="382"/>
                      </a:lnTo>
                      <a:lnTo>
                        <a:pt x="633" y="319"/>
                      </a:lnTo>
                      <a:lnTo>
                        <a:pt x="604" y="310"/>
                      </a:lnTo>
                      <a:close/>
                    </a:path>
                  </a:pathLst>
                </a:custGeom>
                <a:grpFill/>
                <a:ln w="0">
                  <a:noFill/>
                  <a:prstDash val="solid"/>
                  <a:round/>
                  <a:headEnd/>
                  <a:tailEnd/>
                </a:ln>
              </p:spPr>
              <p:txBody>
                <a:bodyPr vert="horz" wrap="square" lIns="85725" tIns="42863" rIns="85725" bIns="42863" numCol="1" anchor="t" anchorCtr="0" compatLnSpc="1">
                  <a:prstTxWarp prst="textNoShape">
                    <a:avLst/>
                  </a:prstTxWarp>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endParaRPr>
                </a:p>
              </p:txBody>
            </p:sp>
          </p:grpSp>
          <p:sp>
            <p:nvSpPr>
              <p:cNvPr id="112" name="Freeform 95">
                <a:extLst>
                  <a:ext uri="{FF2B5EF4-FFF2-40B4-BE49-F238E27FC236}">
                    <a16:creationId xmlns:a16="http://schemas.microsoft.com/office/drawing/2014/main" id="{379A6512-0FAF-4314-B86D-DD06358B474B}"/>
                  </a:ext>
                </a:extLst>
              </p:cNvPr>
              <p:cNvSpPr>
                <a:spLocks noChangeAspect="1" noEditPoints="1"/>
              </p:cNvSpPr>
              <p:nvPr/>
            </p:nvSpPr>
            <p:spPr bwMode="auto">
              <a:xfrm>
                <a:off x="6627568" y="2692113"/>
                <a:ext cx="416164" cy="420638"/>
              </a:xfrm>
              <a:custGeom>
                <a:avLst/>
                <a:gdLst>
                  <a:gd name="T0" fmla="*/ 118 w 132"/>
                  <a:gd name="T1" fmla="*/ 0 h 133"/>
                  <a:gd name="T2" fmla="*/ 51 w 132"/>
                  <a:gd name="T3" fmla="*/ 0 h 133"/>
                  <a:gd name="T4" fmla="*/ 37 w 132"/>
                  <a:gd name="T5" fmla="*/ 15 h 133"/>
                  <a:gd name="T6" fmla="*/ 37 w 132"/>
                  <a:gd name="T7" fmla="*/ 37 h 133"/>
                  <a:gd name="T8" fmla="*/ 51 w 132"/>
                  <a:gd name="T9" fmla="*/ 37 h 133"/>
                  <a:gd name="T10" fmla="*/ 51 w 132"/>
                  <a:gd name="T11" fmla="*/ 15 h 133"/>
                  <a:gd name="T12" fmla="*/ 118 w 132"/>
                  <a:gd name="T13" fmla="*/ 15 h 133"/>
                  <a:gd name="T14" fmla="*/ 118 w 132"/>
                  <a:gd name="T15" fmla="*/ 118 h 133"/>
                  <a:gd name="T16" fmla="*/ 51 w 132"/>
                  <a:gd name="T17" fmla="*/ 118 h 133"/>
                  <a:gd name="T18" fmla="*/ 51 w 132"/>
                  <a:gd name="T19" fmla="*/ 103 h 133"/>
                  <a:gd name="T20" fmla="*/ 37 w 132"/>
                  <a:gd name="T21" fmla="*/ 103 h 133"/>
                  <a:gd name="T22" fmla="*/ 37 w 132"/>
                  <a:gd name="T23" fmla="*/ 118 h 133"/>
                  <a:gd name="T24" fmla="*/ 51 w 132"/>
                  <a:gd name="T25" fmla="*/ 133 h 133"/>
                  <a:gd name="T26" fmla="*/ 118 w 132"/>
                  <a:gd name="T27" fmla="*/ 133 h 133"/>
                  <a:gd name="T28" fmla="*/ 132 w 132"/>
                  <a:gd name="T29" fmla="*/ 118 h 133"/>
                  <a:gd name="T30" fmla="*/ 132 w 132"/>
                  <a:gd name="T31" fmla="*/ 15 h 133"/>
                  <a:gd name="T32" fmla="*/ 118 w 132"/>
                  <a:gd name="T33" fmla="*/ 0 h 133"/>
                  <a:gd name="T34" fmla="*/ 66 w 132"/>
                  <a:gd name="T35" fmla="*/ 99 h 133"/>
                  <a:gd name="T36" fmla="*/ 95 w 132"/>
                  <a:gd name="T37" fmla="*/ 70 h 133"/>
                  <a:gd name="T38" fmla="*/ 66 w 132"/>
                  <a:gd name="T39" fmla="*/ 41 h 133"/>
                  <a:gd name="T40" fmla="*/ 66 w 132"/>
                  <a:gd name="T41" fmla="*/ 59 h 133"/>
                  <a:gd name="T42" fmla="*/ 0 w 132"/>
                  <a:gd name="T43" fmla="*/ 59 h 133"/>
                  <a:gd name="T44" fmla="*/ 0 w 132"/>
                  <a:gd name="T45" fmla="*/ 81 h 133"/>
                  <a:gd name="T46" fmla="*/ 66 w 132"/>
                  <a:gd name="T47" fmla="*/ 81 h 133"/>
                  <a:gd name="T48" fmla="*/ 66 w 132"/>
                  <a:gd name="T49" fmla="*/ 99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2" h="133">
                    <a:moveTo>
                      <a:pt x="118" y="0"/>
                    </a:moveTo>
                    <a:cubicBezTo>
                      <a:pt x="51" y="0"/>
                      <a:pt x="51" y="0"/>
                      <a:pt x="51" y="0"/>
                    </a:cubicBezTo>
                    <a:cubicBezTo>
                      <a:pt x="43" y="0"/>
                      <a:pt x="37" y="7"/>
                      <a:pt x="37" y="15"/>
                    </a:cubicBezTo>
                    <a:cubicBezTo>
                      <a:pt x="37" y="37"/>
                      <a:pt x="37" y="37"/>
                      <a:pt x="37" y="37"/>
                    </a:cubicBezTo>
                    <a:cubicBezTo>
                      <a:pt x="51" y="37"/>
                      <a:pt x="51" y="37"/>
                      <a:pt x="51" y="37"/>
                    </a:cubicBezTo>
                    <a:cubicBezTo>
                      <a:pt x="51" y="15"/>
                      <a:pt x="51" y="15"/>
                      <a:pt x="51" y="15"/>
                    </a:cubicBezTo>
                    <a:cubicBezTo>
                      <a:pt x="118" y="15"/>
                      <a:pt x="118" y="15"/>
                      <a:pt x="118" y="15"/>
                    </a:cubicBezTo>
                    <a:cubicBezTo>
                      <a:pt x="118" y="118"/>
                      <a:pt x="118" y="118"/>
                      <a:pt x="118" y="118"/>
                    </a:cubicBezTo>
                    <a:cubicBezTo>
                      <a:pt x="51" y="118"/>
                      <a:pt x="51" y="118"/>
                      <a:pt x="51" y="118"/>
                    </a:cubicBezTo>
                    <a:cubicBezTo>
                      <a:pt x="51" y="103"/>
                      <a:pt x="51" y="103"/>
                      <a:pt x="51" y="103"/>
                    </a:cubicBezTo>
                    <a:cubicBezTo>
                      <a:pt x="37" y="103"/>
                      <a:pt x="37" y="103"/>
                      <a:pt x="37" y="103"/>
                    </a:cubicBezTo>
                    <a:cubicBezTo>
                      <a:pt x="37" y="118"/>
                      <a:pt x="37" y="118"/>
                      <a:pt x="37" y="118"/>
                    </a:cubicBezTo>
                    <a:cubicBezTo>
                      <a:pt x="37" y="126"/>
                      <a:pt x="43" y="133"/>
                      <a:pt x="51" y="133"/>
                    </a:cubicBezTo>
                    <a:cubicBezTo>
                      <a:pt x="118" y="133"/>
                      <a:pt x="118" y="133"/>
                      <a:pt x="118" y="133"/>
                    </a:cubicBezTo>
                    <a:cubicBezTo>
                      <a:pt x="126" y="133"/>
                      <a:pt x="132" y="126"/>
                      <a:pt x="132" y="118"/>
                    </a:cubicBezTo>
                    <a:cubicBezTo>
                      <a:pt x="132" y="15"/>
                      <a:pt x="132" y="15"/>
                      <a:pt x="132" y="15"/>
                    </a:cubicBezTo>
                    <a:cubicBezTo>
                      <a:pt x="132" y="7"/>
                      <a:pt x="126" y="0"/>
                      <a:pt x="118" y="0"/>
                    </a:cubicBezTo>
                    <a:close/>
                    <a:moveTo>
                      <a:pt x="66" y="99"/>
                    </a:moveTo>
                    <a:cubicBezTo>
                      <a:pt x="95" y="70"/>
                      <a:pt x="95" y="70"/>
                      <a:pt x="95" y="70"/>
                    </a:cubicBezTo>
                    <a:cubicBezTo>
                      <a:pt x="66" y="41"/>
                      <a:pt x="66" y="41"/>
                      <a:pt x="66" y="41"/>
                    </a:cubicBezTo>
                    <a:cubicBezTo>
                      <a:pt x="66" y="59"/>
                      <a:pt x="66" y="59"/>
                      <a:pt x="66" y="59"/>
                    </a:cubicBezTo>
                    <a:cubicBezTo>
                      <a:pt x="0" y="59"/>
                      <a:pt x="0" y="59"/>
                      <a:pt x="0" y="59"/>
                    </a:cubicBezTo>
                    <a:cubicBezTo>
                      <a:pt x="0" y="81"/>
                      <a:pt x="0" y="81"/>
                      <a:pt x="0" y="81"/>
                    </a:cubicBezTo>
                    <a:cubicBezTo>
                      <a:pt x="66" y="81"/>
                      <a:pt x="66" y="81"/>
                      <a:pt x="66" y="81"/>
                    </a:cubicBezTo>
                    <a:lnTo>
                      <a:pt x="66" y="99"/>
                    </a:lnTo>
                    <a:close/>
                  </a:path>
                </a:pathLst>
              </a:custGeom>
              <a:solidFill>
                <a:sysClr val="window" lastClr="FFFFFF"/>
              </a:solidFill>
              <a:ln>
                <a:noFill/>
              </a:ln>
            </p:spPr>
            <p:txBody>
              <a:bodyPr vert="horz" wrap="square" lIns="85725" tIns="42863" rIns="85725" bIns="42863"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113" name="Freeform 37">
                <a:extLst>
                  <a:ext uri="{FF2B5EF4-FFF2-40B4-BE49-F238E27FC236}">
                    <a16:creationId xmlns:a16="http://schemas.microsoft.com/office/drawing/2014/main" id="{51151F63-0F99-4F30-9B3D-2AB449AED6CE}"/>
                  </a:ext>
                </a:extLst>
              </p:cNvPr>
              <p:cNvSpPr>
                <a:spLocks noChangeAspect="1" noEditPoints="1"/>
              </p:cNvSpPr>
              <p:nvPr/>
            </p:nvSpPr>
            <p:spPr bwMode="auto">
              <a:xfrm>
                <a:off x="3700352" y="5374054"/>
                <a:ext cx="410909" cy="591634"/>
              </a:xfrm>
              <a:custGeom>
                <a:avLst/>
                <a:gdLst>
                  <a:gd name="T0" fmla="*/ 282 w 348"/>
                  <a:gd name="T1" fmla="*/ 483 h 510"/>
                  <a:gd name="T2" fmla="*/ 282 w 348"/>
                  <a:gd name="T3" fmla="*/ 483 h 510"/>
                  <a:gd name="T4" fmla="*/ 245 w 348"/>
                  <a:gd name="T5" fmla="*/ 445 h 510"/>
                  <a:gd name="T6" fmla="*/ 282 w 348"/>
                  <a:gd name="T7" fmla="*/ 408 h 510"/>
                  <a:gd name="T8" fmla="*/ 320 w 348"/>
                  <a:gd name="T9" fmla="*/ 445 h 510"/>
                  <a:gd name="T10" fmla="*/ 282 w 348"/>
                  <a:gd name="T11" fmla="*/ 483 h 510"/>
                  <a:gd name="T12" fmla="*/ 27 w 348"/>
                  <a:gd name="T13" fmla="*/ 65 h 510"/>
                  <a:gd name="T14" fmla="*/ 27 w 348"/>
                  <a:gd name="T15" fmla="*/ 65 h 510"/>
                  <a:gd name="T16" fmla="*/ 65 w 348"/>
                  <a:gd name="T17" fmla="*/ 27 h 510"/>
                  <a:gd name="T18" fmla="*/ 102 w 348"/>
                  <a:gd name="T19" fmla="*/ 65 h 510"/>
                  <a:gd name="T20" fmla="*/ 65 w 348"/>
                  <a:gd name="T21" fmla="*/ 102 h 510"/>
                  <a:gd name="T22" fmla="*/ 27 w 348"/>
                  <a:gd name="T23" fmla="*/ 65 h 510"/>
                  <a:gd name="T24" fmla="*/ 282 w 348"/>
                  <a:gd name="T25" fmla="*/ 217 h 510"/>
                  <a:gd name="T26" fmla="*/ 282 w 348"/>
                  <a:gd name="T27" fmla="*/ 217 h 510"/>
                  <a:gd name="T28" fmla="*/ 320 w 348"/>
                  <a:gd name="T29" fmla="*/ 255 h 510"/>
                  <a:gd name="T30" fmla="*/ 282 w 348"/>
                  <a:gd name="T31" fmla="*/ 293 h 510"/>
                  <a:gd name="T32" fmla="*/ 245 w 348"/>
                  <a:gd name="T33" fmla="*/ 255 h 510"/>
                  <a:gd name="T34" fmla="*/ 282 w 348"/>
                  <a:gd name="T35" fmla="*/ 217 h 510"/>
                  <a:gd name="T36" fmla="*/ 282 w 348"/>
                  <a:gd name="T37" fmla="*/ 380 h 510"/>
                  <a:gd name="T38" fmla="*/ 282 w 348"/>
                  <a:gd name="T39" fmla="*/ 380 h 510"/>
                  <a:gd name="T40" fmla="*/ 222 w 348"/>
                  <a:gd name="T41" fmla="*/ 419 h 510"/>
                  <a:gd name="T42" fmla="*/ 133 w 348"/>
                  <a:gd name="T43" fmla="*/ 419 h 510"/>
                  <a:gd name="T44" fmla="*/ 91 w 348"/>
                  <a:gd name="T45" fmla="*/ 377 h 510"/>
                  <a:gd name="T46" fmla="*/ 91 w 348"/>
                  <a:gd name="T47" fmla="*/ 272 h 510"/>
                  <a:gd name="T48" fmla="*/ 133 w 348"/>
                  <a:gd name="T49" fmla="*/ 281 h 510"/>
                  <a:gd name="T50" fmla="*/ 222 w 348"/>
                  <a:gd name="T51" fmla="*/ 281 h 510"/>
                  <a:gd name="T52" fmla="*/ 282 w 348"/>
                  <a:gd name="T53" fmla="*/ 320 h 510"/>
                  <a:gd name="T54" fmla="*/ 348 w 348"/>
                  <a:gd name="T55" fmla="*/ 255 h 510"/>
                  <a:gd name="T56" fmla="*/ 282 w 348"/>
                  <a:gd name="T57" fmla="*/ 190 h 510"/>
                  <a:gd name="T58" fmla="*/ 222 w 348"/>
                  <a:gd name="T59" fmla="*/ 229 h 510"/>
                  <a:gd name="T60" fmla="*/ 133 w 348"/>
                  <a:gd name="T61" fmla="*/ 229 h 510"/>
                  <a:gd name="T62" fmla="*/ 91 w 348"/>
                  <a:gd name="T63" fmla="*/ 187 h 510"/>
                  <a:gd name="T64" fmla="*/ 91 w 348"/>
                  <a:gd name="T65" fmla="*/ 125 h 510"/>
                  <a:gd name="T66" fmla="*/ 130 w 348"/>
                  <a:gd name="T67" fmla="*/ 65 h 510"/>
                  <a:gd name="T68" fmla="*/ 65 w 348"/>
                  <a:gd name="T69" fmla="*/ 0 h 510"/>
                  <a:gd name="T70" fmla="*/ 0 w 348"/>
                  <a:gd name="T71" fmla="*/ 65 h 510"/>
                  <a:gd name="T72" fmla="*/ 39 w 348"/>
                  <a:gd name="T73" fmla="*/ 125 h 510"/>
                  <a:gd name="T74" fmla="*/ 39 w 348"/>
                  <a:gd name="T75" fmla="*/ 377 h 510"/>
                  <a:gd name="T76" fmla="*/ 133 w 348"/>
                  <a:gd name="T77" fmla="*/ 471 h 510"/>
                  <a:gd name="T78" fmla="*/ 222 w 348"/>
                  <a:gd name="T79" fmla="*/ 471 h 510"/>
                  <a:gd name="T80" fmla="*/ 282 w 348"/>
                  <a:gd name="T81" fmla="*/ 510 h 510"/>
                  <a:gd name="T82" fmla="*/ 348 w 348"/>
                  <a:gd name="T83" fmla="*/ 445 h 510"/>
                  <a:gd name="T84" fmla="*/ 282 w 348"/>
                  <a:gd name="T85" fmla="*/ 380 h 5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48" h="510">
                    <a:moveTo>
                      <a:pt x="282" y="483"/>
                    </a:moveTo>
                    <a:lnTo>
                      <a:pt x="282" y="483"/>
                    </a:lnTo>
                    <a:cubicBezTo>
                      <a:pt x="261" y="483"/>
                      <a:pt x="245" y="466"/>
                      <a:pt x="245" y="445"/>
                    </a:cubicBezTo>
                    <a:cubicBezTo>
                      <a:pt x="245" y="424"/>
                      <a:pt x="261" y="408"/>
                      <a:pt x="282" y="408"/>
                    </a:cubicBezTo>
                    <a:cubicBezTo>
                      <a:pt x="303" y="408"/>
                      <a:pt x="320" y="424"/>
                      <a:pt x="320" y="445"/>
                    </a:cubicBezTo>
                    <a:cubicBezTo>
                      <a:pt x="320" y="466"/>
                      <a:pt x="303" y="483"/>
                      <a:pt x="282" y="483"/>
                    </a:cubicBezTo>
                    <a:close/>
                    <a:moveTo>
                      <a:pt x="27" y="65"/>
                    </a:moveTo>
                    <a:lnTo>
                      <a:pt x="27" y="65"/>
                    </a:lnTo>
                    <a:cubicBezTo>
                      <a:pt x="27" y="44"/>
                      <a:pt x="44" y="27"/>
                      <a:pt x="65" y="27"/>
                    </a:cubicBezTo>
                    <a:cubicBezTo>
                      <a:pt x="86" y="27"/>
                      <a:pt x="102" y="44"/>
                      <a:pt x="102" y="65"/>
                    </a:cubicBezTo>
                    <a:cubicBezTo>
                      <a:pt x="102" y="85"/>
                      <a:pt x="86" y="102"/>
                      <a:pt x="65" y="102"/>
                    </a:cubicBezTo>
                    <a:cubicBezTo>
                      <a:pt x="44" y="102"/>
                      <a:pt x="27" y="85"/>
                      <a:pt x="27" y="65"/>
                    </a:cubicBezTo>
                    <a:close/>
                    <a:moveTo>
                      <a:pt x="282" y="217"/>
                    </a:moveTo>
                    <a:lnTo>
                      <a:pt x="282" y="217"/>
                    </a:lnTo>
                    <a:cubicBezTo>
                      <a:pt x="303" y="217"/>
                      <a:pt x="320" y="234"/>
                      <a:pt x="320" y="255"/>
                    </a:cubicBezTo>
                    <a:cubicBezTo>
                      <a:pt x="320" y="276"/>
                      <a:pt x="303" y="293"/>
                      <a:pt x="282" y="293"/>
                    </a:cubicBezTo>
                    <a:cubicBezTo>
                      <a:pt x="261" y="293"/>
                      <a:pt x="245" y="276"/>
                      <a:pt x="245" y="255"/>
                    </a:cubicBezTo>
                    <a:cubicBezTo>
                      <a:pt x="245" y="234"/>
                      <a:pt x="261" y="217"/>
                      <a:pt x="282" y="217"/>
                    </a:cubicBezTo>
                    <a:close/>
                    <a:moveTo>
                      <a:pt x="282" y="380"/>
                    </a:moveTo>
                    <a:lnTo>
                      <a:pt x="282" y="380"/>
                    </a:lnTo>
                    <a:cubicBezTo>
                      <a:pt x="255" y="380"/>
                      <a:pt x="232" y="396"/>
                      <a:pt x="222" y="419"/>
                    </a:cubicBezTo>
                    <a:lnTo>
                      <a:pt x="133" y="419"/>
                    </a:lnTo>
                    <a:cubicBezTo>
                      <a:pt x="94" y="419"/>
                      <a:pt x="91" y="387"/>
                      <a:pt x="91" y="377"/>
                    </a:cubicBezTo>
                    <a:lnTo>
                      <a:pt x="91" y="272"/>
                    </a:lnTo>
                    <a:cubicBezTo>
                      <a:pt x="102" y="278"/>
                      <a:pt x="116" y="281"/>
                      <a:pt x="133" y="281"/>
                    </a:cubicBezTo>
                    <a:lnTo>
                      <a:pt x="222" y="281"/>
                    </a:lnTo>
                    <a:cubicBezTo>
                      <a:pt x="232" y="304"/>
                      <a:pt x="255" y="320"/>
                      <a:pt x="282" y="320"/>
                    </a:cubicBezTo>
                    <a:cubicBezTo>
                      <a:pt x="318" y="320"/>
                      <a:pt x="348" y="291"/>
                      <a:pt x="348" y="255"/>
                    </a:cubicBezTo>
                    <a:cubicBezTo>
                      <a:pt x="348" y="219"/>
                      <a:pt x="318" y="190"/>
                      <a:pt x="282" y="190"/>
                    </a:cubicBezTo>
                    <a:cubicBezTo>
                      <a:pt x="255" y="190"/>
                      <a:pt x="232" y="206"/>
                      <a:pt x="222" y="229"/>
                    </a:cubicBezTo>
                    <a:lnTo>
                      <a:pt x="133" y="229"/>
                    </a:lnTo>
                    <a:cubicBezTo>
                      <a:pt x="94" y="229"/>
                      <a:pt x="91" y="197"/>
                      <a:pt x="91" y="187"/>
                    </a:cubicBezTo>
                    <a:lnTo>
                      <a:pt x="91" y="125"/>
                    </a:lnTo>
                    <a:cubicBezTo>
                      <a:pt x="114" y="115"/>
                      <a:pt x="130" y="91"/>
                      <a:pt x="130" y="65"/>
                    </a:cubicBezTo>
                    <a:cubicBezTo>
                      <a:pt x="130" y="29"/>
                      <a:pt x="101" y="0"/>
                      <a:pt x="65" y="0"/>
                    </a:cubicBezTo>
                    <a:cubicBezTo>
                      <a:pt x="29" y="0"/>
                      <a:pt x="0" y="29"/>
                      <a:pt x="0" y="65"/>
                    </a:cubicBezTo>
                    <a:cubicBezTo>
                      <a:pt x="0" y="91"/>
                      <a:pt x="16" y="114"/>
                      <a:pt x="39" y="125"/>
                    </a:cubicBezTo>
                    <a:lnTo>
                      <a:pt x="39" y="377"/>
                    </a:lnTo>
                    <a:cubicBezTo>
                      <a:pt x="39" y="415"/>
                      <a:pt x="64" y="471"/>
                      <a:pt x="133" y="471"/>
                    </a:cubicBezTo>
                    <a:lnTo>
                      <a:pt x="222" y="471"/>
                    </a:lnTo>
                    <a:cubicBezTo>
                      <a:pt x="232" y="494"/>
                      <a:pt x="255" y="510"/>
                      <a:pt x="282" y="510"/>
                    </a:cubicBezTo>
                    <a:cubicBezTo>
                      <a:pt x="318" y="510"/>
                      <a:pt x="348" y="481"/>
                      <a:pt x="348" y="445"/>
                    </a:cubicBezTo>
                    <a:cubicBezTo>
                      <a:pt x="348" y="409"/>
                      <a:pt x="318" y="380"/>
                      <a:pt x="282" y="380"/>
                    </a:cubicBezTo>
                    <a:close/>
                  </a:path>
                </a:pathLst>
              </a:custGeom>
              <a:solidFill>
                <a:sysClr val="window" lastClr="FFFFFF"/>
              </a:solidFill>
              <a:ln w="0">
                <a:noFill/>
                <a:prstDash val="solid"/>
                <a:round/>
                <a:headEnd/>
                <a:tailEnd/>
              </a:ln>
            </p:spPr>
            <p:txBody>
              <a:bodyPr vert="horz" wrap="square" lIns="85725" tIns="42863" rIns="85725" bIns="42863"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114" name="Freeform 180">
                <a:extLst>
                  <a:ext uri="{FF2B5EF4-FFF2-40B4-BE49-F238E27FC236}">
                    <a16:creationId xmlns:a16="http://schemas.microsoft.com/office/drawing/2014/main" id="{864AA536-0A6B-496B-8535-AEDD58DCE140}"/>
                  </a:ext>
                </a:extLst>
              </p:cNvPr>
              <p:cNvSpPr>
                <a:spLocks noChangeAspect="1" noEditPoints="1"/>
              </p:cNvSpPr>
              <p:nvPr/>
            </p:nvSpPr>
            <p:spPr bwMode="auto">
              <a:xfrm>
                <a:off x="6661354" y="4253659"/>
                <a:ext cx="498932" cy="500694"/>
              </a:xfrm>
              <a:custGeom>
                <a:avLst/>
                <a:gdLst>
                  <a:gd name="T0" fmla="*/ 107 w 133"/>
                  <a:gd name="T1" fmla="*/ 66 h 133"/>
                  <a:gd name="T2" fmla="*/ 67 w 133"/>
                  <a:gd name="T3" fmla="*/ 107 h 133"/>
                  <a:gd name="T4" fmla="*/ 26 w 133"/>
                  <a:gd name="T5" fmla="*/ 66 h 133"/>
                  <a:gd name="T6" fmla="*/ 27 w 133"/>
                  <a:gd name="T7" fmla="*/ 59 h 133"/>
                  <a:gd name="T8" fmla="*/ 0 w 133"/>
                  <a:gd name="T9" fmla="*/ 59 h 133"/>
                  <a:gd name="T10" fmla="*/ 0 w 133"/>
                  <a:gd name="T11" fmla="*/ 112 h 133"/>
                  <a:gd name="T12" fmla="*/ 21 w 133"/>
                  <a:gd name="T13" fmla="*/ 133 h 133"/>
                  <a:gd name="T14" fmla="*/ 112 w 133"/>
                  <a:gd name="T15" fmla="*/ 133 h 133"/>
                  <a:gd name="T16" fmla="*/ 133 w 133"/>
                  <a:gd name="T17" fmla="*/ 112 h 133"/>
                  <a:gd name="T18" fmla="*/ 133 w 133"/>
                  <a:gd name="T19" fmla="*/ 59 h 133"/>
                  <a:gd name="T20" fmla="*/ 106 w 133"/>
                  <a:gd name="T21" fmla="*/ 59 h 133"/>
                  <a:gd name="T22" fmla="*/ 107 w 133"/>
                  <a:gd name="T23" fmla="*/ 66 h 133"/>
                  <a:gd name="T24" fmla="*/ 112 w 133"/>
                  <a:gd name="T25" fmla="*/ 0 h 133"/>
                  <a:gd name="T26" fmla="*/ 21 w 133"/>
                  <a:gd name="T27" fmla="*/ 0 h 133"/>
                  <a:gd name="T28" fmla="*/ 0 w 133"/>
                  <a:gd name="T29" fmla="*/ 21 h 133"/>
                  <a:gd name="T30" fmla="*/ 0 w 133"/>
                  <a:gd name="T31" fmla="*/ 43 h 133"/>
                  <a:gd name="T32" fmla="*/ 34 w 133"/>
                  <a:gd name="T33" fmla="*/ 43 h 133"/>
                  <a:gd name="T34" fmla="*/ 67 w 133"/>
                  <a:gd name="T35" fmla="*/ 26 h 133"/>
                  <a:gd name="T36" fmla="*/ 99 w 133"/>
                  <a:gd name="T37" fmla="*/ 43 h 133"/>
                  <a:gd name="T38" fmla="*/ 133 w 133"/>
                  <a:gd name="T39" fmla="*/ 43 h 133"/>
                  <a:gd name="T40" fmla="*/ 133 w 133"/>
                  <a:gd name="T41" fmla="*/ 21 h 133"/>
                  <a:gd name="T42" fmla="*/ 112 w 133"/>
                  <a:gd name="T43" fmla="*/ 0 h 133"/>
                  <a:gd name="T44" fmla="*/ 122 w 133"/>
                  <a:gd name="T45" fmla="*/ 25 h 133"/>
                  <a:gd name="T46" fmla="*/ 119 w 133"/>
                  <a:gd name="T47" fmla="*/ 29 h 133"/>
                  <a:gd name="T48" fmla="*/ 108 w 133"/>
                  <a:gd name="T49" fmla="*/ 29 h 133"/>
                  <a:gd name="T50" fmla="*/ 104 w 133"/>
                  <a:gd name="T51" fmla="*/ 25 h 133"/>
                  <a:gd name="T52" fmla="*/ 104 w 133"/>
                  <a:gd name="T53" fmla="*/ 14 h 133"/>
                  <a:gd name="T54" fmla="*/ 108 w 133"/>
                  <a:gd name="T55" fmla="*/ 11 h 133"/>
                  <a:gd name="T56" fmla="*/ 119 w 133"/>
                  <a:gd name="T57" fmla="*/ 11 h 133"/>
                  <a:gd name="T58" fmla="*/ 122 w 133"/>
                  <a:gd name="T59" fmla="*/ 14 h 133"/>
                  <a:gd name="T60" fmla="*/ 122 w 133"/>
                  <a:gd name="T61" fmla="*/ 25 h 133"/>
                  <a:gd name="T62" fmla="*/ 91 w 133"/>
                  <a:gd name="T63" fmla="*/ 66 h 133"/>
                  <a:gd name="T64" fmla="*/ 67 w 133"/>
                  <a:gd name="T65" fmla="*/ 42 h 133"/>
                  <a:gd name="T66" fmla="*/ 42 w 133"/>
                  <a:gd name="T67" fmla="*/ 66 h 133"/>
                  <a:gd name="T68" fmla="*/ 67 w 133"/>
                  <a:gd name="T69" fmla="*/ 91 h 133"/>
                  <a:gd name="T70" fmla="*/ 91 w 133"/>
                  <a:gd name="T71" fmla="*/ 66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33" h="133">
                    <a:moveTo>
                      <a:pt x="107" y="66"/>
                    </a:moveTo>
                    <a:cubicBezTo>
                      <a:pt x="107" y="89"/>
                      <a:pt x="89" y="107"/>
                      <a:pt x="67" y="107"/>
                    </a:cubicBezTo>
                    <a:cubicBezTo>
                      <a:pt x="44" y="107"/>
                      <a:pt x="26" y="89"/>
                      <a:pt x="26" y="66"/>
                    </a:cubicBezTo>
                    <a:cubicBezTo>
                      <a:pt x="26" y="64"/>
                      <a:pt x="27" y="61"/>
                      <a:pt x="27" y="59"/>
                    </a:cubicBezTo>
                    <a:cubicBezTo>
                      <a:pt x="0" y="59"/>
                      <a:pt x="0" y="59"/>
                      <a:pt x="0" y="59"/>
                    </a:cubicBezTo>
                    <a:cubicBezTo>
                      <a:pt x="0" y="112"/>
                      <a:pt x="0" y="112"/>
                      <a:pt x="0" y="112"/>
                    </a:cubicBezTo>
                    <a:cubicBezTo>
                      <a:pt x="0" y="124"/>
                      <a:pt x="9" y="133"/>
                      <a:pt x="21" y="133"/>
                    </a:cubicBezTo>
                    <a:cubicBezTo>
                      <a:pt x="112" y="133"/>
                      <a:pt x="112" y="133"/>
                      <a:pt x="112" y="133"/>
                    </a:cubicBezTo>
                    <a:cubicBezTo>
                      <a:pt x="124" y="133"/>
                      <a:pt x="133" y="124"/>
                      <a:pt x="133" y="112"/>
                    </a:cubicBezTo>
                    <a:cubicBezTo>
                      <a:pt x="133" y="59"/>
                      <a:pt x="133" y="59"/>
                      <a:pt x="133" y="59"/>
                    </a:cubicBezTo>
                    <a:cubicBezTo>
                      <a:pt x="106" y="59"/>
                      <a:pt x="106" y="59"/>
                      <a:pt x="106" y="59"/>
                    </a:cubicBezTo>
                    <a:cubicBezTo>
                      <a:pt x="107" y="61"/>
                      <a:pt x="107" y="64"/>
                      <a:pt x="107" y="66"/>
                    </a:cubicBezTo>
                    <a:close/>
                    <a:moveTo>
                      <a:pt x="112" y="0"/>
                    </a:moveTo>
                    <a:cubicBezTo>
                      <a:pt x="21" y="0"/>
                      <a:pt x="21" y="0"/>
                      <a:pt x="21" y="0"/>
                    </a:cubicBezTo>
                    <a:cubicBezTo>
                      <a:pt x="9" y="0"/>
                      <a:pt x="0" y="9"/>
                      <a:pt x="0" y="21"/>
                    </a:cubicBezTo>
                    <a:cubicBezTo>
                      <a:pt x="0" y="43"/>
                      <a:pt x="0" y="43"/>
                      <a:pt x="0" y="43"/>
                    </a:cubicBezTo>
                    <a:cubicBezTo>
                      <a:pt x="34" y="43"/>
                      <a:pt x="34" y="43"/>
                      <a:pt x="34" y="43"/>
                    </a:cubicBezTo>
                    <a:cubicBezTo>
                      <a:pt x="41" y="33"/>
                      <a:pt x="53" y="26"/>
                      <a:pt x="67" y="26"/>
                    </a:cubicBezTo>
                    <a:cubicBezTo>
                      <a:pt x="80" y="26"/>
                      <a:pt x="92" y="33"/>
                      <a:pt x="99" y="43"/>
                    </a:cubicBezTo>
                    <a:cubicBezTo>
                      <a:pt x="133" y="43"/>
                      <a:pt x="133" y="43"/>
                      <a:pt x="133" y="43"/>
                    </a:cubicBezTo>
                    <a:cubicBezTo>
                      <a:pt x="133" y="21"/>
                      <a:pt x="133" y="21"/>
                      <a:pt x="133" y="21"/>
                    </a:cubicBezTo>
                    <a:cubicBezTo>
                      <a:pt x="133" y="9"/>
                      <a:pt x="124" y="0"/>
                      <a:pt x="112" y="0"/>
                    </a:cubicBezTo>
                    <a:close/>
                    <a:moveTo>
                      <a:pt x="122" y="25"/>
                    </a:moveTo>
                    <a:cubicBezTo>
                      <a:pt x="122" y="28"/>
                      <a:pt x="121" y="29"/>
                      <a:pt x="119" y="29"/>
                    </a:cubicBezTo>
                    <a:cubicBezTo>
                      <a:pt x="108" y="29"/>
                      <a:pt x="108" y="29"/>
                      <a:pt x="108" y="29"/>
                    </a:cubicBezTo>
                    <a:cubicBezTo>
                      <a:pt x="106" y="29"/>
                      <a:pt x="104" y="28"/>
                      <a:pt x="104" y="25"/>
                    </a:cubicBezTo>
                    <a:cubicBezTo>
                      <a:pt x="104" y="14"/>
                      <a:pt x="104" y="14"/>
                      <a:pt x="104" y="14"/>
                    </a:cubicBezTo>
                    <a:cubicBezTo>
                      <a:pt x="104" y="12"/>
                      <a:pt x="106" y="11"/>
                      <a:pt x="108" y="11"/>
                    </a:cubicBezTo>
                    <a:cubicBezTo>
                      <a:pt x="119" y="11"/>
                      <a:pt x="119" y="11"/>
                      <a:pt x="119" y="11"/>
                    </a:cubicBezTo>
                    <a:cubicBezTo>
                      <a:pt x="121" y="11"/>
                      <a:pt x="122" y="12"/>
                      <a:pt x="122" y="14"/>
                    </a:cubicBezTo>
                    <a:lnTo>
                      <a:pt x="122" y="25"/>
                    </a:lnTo>
                    <a:close/>
                    <a:moveTo>
                      <a:pt x="91" y="66"/>
                    </a:moveTo>
                    <a:cubicBezTo>
                      <a:pt x="91" y="53"/>
                      <a:pt x="80" y="42"/>
                      <a:pt x="67" y="42"/>
                    </a:cubicBezTo>
                    <a:cubicBezTo>
                      <a:pt x="53" y="42"/>
                      <a:pt x="42" y="53"/>
                      <a:pt x="42" y="66"/>
                    </a:cubicBezTo>
                    <a:cubicBezTo>
                      <a:pt x="42" y="80"/>
                      <a:pt x="53" y="91"/>
                      <a:pt x="67" y="91"/>
                    </a:cubicBezTo>
                    <a:cubicBezTo>
                      <a:pt x="80" y="91"/>
                      <a:pt x="91" y="80"/>
                      <a:pt x="91" y="66"/>
                    </a:cubicBezTo>
                    <a:close/>
                  </a:path>
                </a:pathLst>
              </a:custGeom>
              <a:solidFill>
                <a:sysClr val="window" lastClr="FFFFFF"/>
              </a:solidFill>
              <a:ln>
                <a:noFill/>
              </a:ln>
            </p:spPr>
            <p:txBody>
              <a:bodyPr vert="horz" wrap="square" lIns="85725" tIns="42863" rIns="85725" bIns="42863"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115" name="Freeform 12">
                <a:extLst>
                  <a:ext uri="{FF2B5EF4-FFF2-40B4-BE49-F238E27FC236}">
                    <a16:creationId xmlns:a16="http://schemas.microsoft.com/office/drawing/2014/main" id="{613937B7-8D23-486F-813B-BE25B8526573}"/>
                  </a:ext>
                </a:extLst>
              </p:cNvPr>
              <p:cNvSpPr>
                <a:spLocks noChangeAspect="1" noEditPoints="1"/>
              </p:cNvSpPr>
              <p:nvPr/>
            </p:nvSpPr>
            <p:spPr bwMode="auto">
              <a:xfrm>
                <a:off x="5505940" y="1619657"/>
                <a:ext cx="390886" cy="392278"/>
              </a:xfrm>
              <a:custGeom>
                <a:avLst/>
                <a:gdLst>
                  <a:gd name="T0" fmla="*/ 50 w 133"/>
                  <a:gd name="T1" fmla="*/ 84 h 133"/>
                  <a:gd name="T2" fmla="*/ 21 w 133"/>
                  <a:gd name="T3" fmla="*/ 72 h 133"/>
                  <a:gd name="T4" fmla="*/ 21 w 133"/>
                  <a:gd name="T5" fmla="*/ 82 h 133"/>
                  <a:gd name="T6" fmla="*/ 50 w 133"/>
                  <a:gd name="T7" fmla="*/ 94 h 133"/>
                  <a:gd name="T8" fmla="*/ 50 w 133"/>
                  <a:gd name="T9" fmla="*/ 84 h 133"/>
                  <a:gd name="T10" fmla="*/ 50 w 133"/>
                  <a:gd name="T11" fmla="*/ 53 h 133"/>
                  <a:gd name="T12" fmla="*/ 21 w 133"/>
                  <a:gd name="T13" fmla="*/ 41 h 133"/>
                  <a:gd name="T14" fmla="*/ 21 w 133"/>
                  <a:gd name="T15" fmla="*/ 51 h 133"/>
                  <a:gd name="T16" fmla="*/ 50 w 133"/>
                  <a:gd name="T17" fmla="*/ 63 h 133"/>
                  <a:gd name="T18" fmla="*/ 50 w 133"/>
                  <a:gd name="T19" fmla="*/ 53 h 133"/>
                  <a:gd name="T20" fmla="*/ 130 w 133"/>
                  <a:gd name="T21" fmla="*/ 2 h 133"/>
                  <a:gd name="T22" fmla="*/ 123 w 133"/>
                  <a:gd name="T23" fmla="*/ 1 h 133"/>
                  <a:gd name="T24" fmla="*/ 66 w 133"/>
                  <a:gd name="T25" fmla="*/ 23 h 133"/>
                  <a:gd name="T26" fmla="*/ 10 w 133"/>
                  <a:gd name="T27" fmla="*/ 1 h 133"/>
                  <a:gd name="T28" fmla="*/ 3 w 133"/>
                  <a:gd name="T29" fmla="*/ 2 h 133"/>
                  <a:gd name="T30" fmla="*/ 0 w 133"/>
                  <a:gd name="T31" fmla="*/ 8 h 133"/>
                  <a:gd name="T32" fmla="*/ 0 w 133"/>
                  <a:gd name="T33" fmla="*/ 102 h 133"/>
                  <a:gd name="T34" fmla="*/ 5 w 133"/>
                  <a:gd name="T35" fmla="*/ 109 h 133"/>
                  <a:gd name="T36" fmla="*/ 64 w 133"/>
                  <a:gd name="T37" fmla="*/ 133 h 133"/>
                  <a:gd name="T38" fmla="*/ 65 w 133"/>
                  <a:gd name="T39" fmla="*/ 133 h 133"/>
                  <a:gd name="T40" fmla="*/ 66 w 133"/>
                  <a:gd name="T41" fmla="*/ 133 h 133"/>
                  <a:gd name="T42" fmla="*/ 68 w 133"/>
                  <a:gd name="T43" fmla="*/ 133 h 133"/>
                  <a:gd name="T44" fmla="*/ 69 w 133"/>
                  <a:gd name="T45" fmla="*/ 133 h 133"/>
                  <a:gd name="T46" fmla="*/ 128 w 133"/>
                  <a:gd name="T47" fmla="*/ 109 h 133"/>
                  <a:gd name="T48" fmla="*/ 133 w 133"/>
                  <a:gd name="T49" fmla="*/ 102 h 133"/>
                  <a:gd name="T50" fmla="*/ 133 w 133"/>
                  <a:gd name="T51" fmla="*/ 8 h 133"/>
                  <a:gd name="T52" fmla="*/ 130 w 133"/>
                  <a:gd name="T53" fmla="*/ 2 h 133"/>
                  <a:gd name="T54" fmla="*/ 59 w 133"/>
                  <a:gd name="T55" fmla="*/ 118 h 133"/>
                  <a:gd name="T56" fmla="*/ 12 w 133"/>
                  <a:gd name="T57" fmla="*/ 99 h 133"/>
                  <a:gd name="T58" fmla="*/ 12 w 133"/>
                  <a:gd name="T59" fmla="*/ 17 h 133"/>
                  <a:gd name="T60" fmla="*/ 59 w 133"/>
                  <a:gd name="T61" fmla="*/ 35 h 133"/>
                  <a:gd name="T62" fmla="*/ 59 w 133"/>
                  <a:gd name="T63" fmla="*/ 118 h 133"/>
                  <a:gd name="T64" fmla="*/ 121 w 133"/>
                  <a:gd name="T65" fmla="*/ 99 h 133"/>
                  <a:gd name="T66" fmla="*/ 74 w 133"/>
                  <a:gd name="T67" fmla="*/ 118 h 133"/>
                  <a:gd name="T68" fmla="*/ 74 w 133"/>
                  <a:gd name="T69" fmla="*/ 35 h 133"/>
                  <a:gd name="T70" fmla="*/ 121 w 133"/>
                  <a:gd name="T71" fmla="*/ 17 h 133"/>
                  <a:gd name="T72" fmla="*/ 121 w 133"/>
                  <a:gd name="T73" fmla="*/ 99 h 133"/>
                  <a:gd name="T74" fmla="*/ 112 w 133"/>
                  <a:gd name="T75" fmla="*/ 72 h 133"/>
                  <a:gd name="T76" fmla="*/ 83 w 133"/>
                  <a:gd name="T77" fmla="*/ 84 h 133"/>
                  <a:gd name="T78" fmla="*/ 83 w 133"/>
                  <a:gd name="T79" fmla="*/ 94 h 133"/>
                  <a:gd name="T80" fmla="*/ 112 w 133"/>
                  <a:gd name="T81" fmla="*/ 82 h 133"/>
                  <a:gd name="T82" fmla="*/ 112 w 133"/>
                  <a:gd name="T83" fmla="*/ 72 h 133"/>
                  <a:gd name="T84" fmla="*/ 112 w 133"/>
                  <a:gd name="T85" fmla="*/ 41 h 133"/>
                  <a:gd name="T86" fmla="*/ 83 w 133"/>
                  <a:gd name="T87" fmla="*/ 53 h 133"/>
                  <a:gd name="T88" fmla="*/ 83 w 133"/>
                  <a:gd name="T89" fmla="*/ 63 h 133"/>
                  <a:gd name="T90" fmla="*/ 112 w 133"/>
                  <a:gd name="T91" fmla="*/ 51 h 133"/>
                  <a:gd name="T92" fmla="*/ 112 w 133"/>
                  <a:gd name="T93" fmla="*/ 41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33" h="133">
                    <a:moveTo>
                      <a:pt x="50" y="84"/>
                    </a:moveTo>
                    <a:cubicBezTo>
                      <a:pt x="21" y="72"/>
                      <a:pt x="21" y="72"/>
                      <a:pt x="21" y="72"/>
                    </a:cubicBezTo>
                    <a:cubicBezTo>
                      <a:pt x="21" y="82"/>
                      <a:pt x="21" y="82"/>
                      <a:pt x="21" y="82"/>
                    </a:cubicBezTo>
                    <a:cubicBezTo>
                      <a:pt x="50" y="94"/>
                      <a:pt x="50" y="94"/>
                      <a:pt x="50" y="94"/>
                    </a:cubicBezTo>
                    <a:lnTo>
                      <a:pt x="50" y="84"/>
                    </a:lnTo>
                    <a:close/>
                    <a:moveTo>
                      <a:pt x="50" y="53"/>
                    </a:moveTo>
                    <a:cubicBezTo>
                      <a:pt x="21" y="41"/>
                      <a:pt x="21" y="41"/>
                      <a:pt x="21" y="41"/>
                    </a:cubicBezTo>
                    <a:cubicBezTo>
                      <a:pt x="21" y="51"/>
                      <a:pt x="21" y="51"/>
                      <a:pt x="21" y="51"/>
                    </a:cubicBezTo>
                    <a:cubicBezTo>
                      <a:pt x="50" y="63"/>
                      <a:pt x="50" y="63"/>
                      <a:pt x="50" y="63"/>
                    </a:cubicBezTo>
                    <a:lnTo>
                      <a:pt x="50" y="53"/>
                    </a:lnTo>
                    <a:close/>
                    <a:moveTo>
                      <a:pt x="130" y="2"/>
                    </a:moveTo>
                    <a:cubicBezTo>
                      <a:pt x="128" y="0"/>
                      <a:pt x="125" y="0"/>
                      <a:pt x="123" y="1"/>
                    </a:cubicBezTo>
                    <a:cubicBezTo>
                      <a:pt x="66" y="23"/>
                      <a:pt x="66" y="23"/>
                      <a:pt x="66" y="23"/>
                    </a:cubicBezTo>
                    <a:cubicBezTo>
                      <a:pt x="10" y="1"/>
                      <a:pt x="10" y="1"/>
                      <a:pt x="10" y="1"/>
                    </a:cubicBezTo>
                    <a:cubicBezTo>
                      <a:pt x="8" y="0"/>
                      <a:pt x="5" y="0"/>
                      <a:pt x="3" y="2"/>
                    </a:cubicBezTo>
                    <a:cubicBezTo>
                      <a:pt x="1" y="3"/>
                      <a:pt x="0" y="5"/>
                      <a:pt x="0" y="8"/>
                    </a:cubicBezTo>
                    <a:cubicBezTo>
                      <a:pt x="0" y="102"/>
                      <a:pt x="0" y="102"/>
                      <a:pt x="0" y="102"/>
                    </a:cubicBezTo>
                    <a:cubicBezTo>
                      <a:pt x="0" y="105"/>
                      <a:pt x="2" y="108"/>
                      <a:pt x="5" y="109"/>
                    </a:cubicBezTo>
                    <a:cubicBezTo>
                      <a:pt x="64" y="133"/>
                      <a:pt x="64" y="133"/>
                      <a:pt x="64" y="133"/>
                    </a:cubicBezTo>
                    <a:cubicBezTo>
                      <a:pt x="64" y="133"/>
                      <a:pt x="65" y="133"/>
                      <a:pt x="65" y="133"/>
                    </a:cubicBezTo>
                    <a:cubicBezTo>
                      <a:pt x="65" y="133"/>
                      <a:pt x="66" y="133"/>
                      <a:pt x="66" y="133"/>
                    </a:cubicBezTo>
                    <a:cubicBezTo>
                      <a:pt x="67" y="133"/>
                      <a:pt x="67" y="133"/>
                      <a:pt x="68" y="133"/>
                    </a:cubicBezTo>
                    <a:cubicBezTo>
                      <a:pt x="68" y="133"/>
                      <a:pt x="69" y="133"/>
                      <a:pt x="69" y="133"/>
                    </a:cubicBezTo>
                    <a:cubicBezTo>
                      <a:pt x="128" y="109"/>
                      <a:pt x="128" y="109"/>
                      <a:pt x="128" y="109"/>
                    </a:cubicBezTo>
                    <a:cubicBezTo>
                      <a:pt x="131" y="108"/>
                      <a:pt x="133" y="105"/>
                      <a:pt x="133" y="102"/>
                    </a:cubicBezTo>
                    <a:cubicBezTo>
                      <a:pt x="133" y="8"/>
                      <a:pt x="133" y="8"/>
                      <a:pt x="133" y="8"/>
                    </a:cubicBezTo>
                    <a:cubicBezTo>
                      <a:pt x="133" y="5"/>
                      <a:pt x="132" y="3"/>
                      <a:pt x="130" y="2"/>
                    </a:cubicBezTo>
                    <a:close/>
                    <a:moveTo>
                      <a:pt x="59" y="118"/>
                    </a:moveTo>
                    <a:cubicBezTo>
                      <a:pt x="12" y="99"/>
                      <a:pt x="12" y="99"/>
                      <a:pt x="12" y="99"/>
                    </a:cubicBezTo>
                    <a:cubicBezTo>
                      <a:pt x="12" y="17"/>
                      <a:pt x="12" y="17"/>
                      <a:pt x="12" y="17"/>
                    </a:cubicBezTo>
                    <a:cubicBezTo>
                      <a:pt x="59" y="35"/>
                      <a:pt x="59" y="35"/>
                      <a:pt x="59" y="35"/>
                    </a:cubicBezTo>
                    <a:lnTo>
                      <a:pt x="59" y="118"/>
                    </a:lnTo>
                    <a:close/>
                    <a:moveTo>
                      <a:pt x="121" y="99"/>
                    </a:moveTo>
                    <a:cubicBezTo>
                      <a:pt x="74" y="118"/>
                      <a:pt x="74" y="118"/>
                      <a:pt x="74" y="118"/>
                    </a:cubicBezTo>
                    <a:cubicBezTo>
                      <a:pt x="74" y="35"/>
                      <a:pt x="74" y="35"/>
                      <a:pt x="74" y="35"/>
                    </a:cubicBezTo>
                    <a:cubicBezTo>
                      <a:pt x="121" y="17"/>
                      <a:pt x="121" y="17"/>
                      <a:pt x="121" y="17"/>
                    </a:cubicBezTo>
                    <a:lnTo>
                      <a:pt x="121" y="99"/>
                    </a:lnTo>
                    <a:close/>
                    <a:moveTo>
                      <a:pt x="112" y="72"/>
                    </a:moveTo>
                    <a:cubicBezTo>
                      <a:pt x="83" y="84"/>
                      <a:pt x="83" y="84"/>
                      <a:pt x="83" y="84"/>
                    </a:cubicBezTo>
                    <a:cubicBezTo>
                      <a:pt x="83" y="94"/>
                      <a:pt x="83" y="94"/>
                      <a:pt x="83" y="94"/>
                    </a:cubicBezTo>
                    <a:cubicBezTo>
                      <a:pt x="112" y="82"/>
                      <a:pt x="112" y="82"/>
                      <a:pt x="112" y="82"/>
                    </a:cubicBezTo>
                    <a:lnTo>
                      <a:pt x="112" y="72"/>
                    </a:lnTo>
                    <a:close/>
                    <a:moveTo>
                      <a:pt x="112" y="41"/>
                    </a:moveTo>
                    <a:cubicBezTo>
                      <a:pt x="83" y="53"/>
                      <a:pt x="83" y="53"/>
                      <a:pt x="83" y="53"/>
                    </a:cubicBezTo>
                    <a:cubicBezTo>
                      <a:pt x="83" y="63"/>
                      <a:pt x="83" y="63"/>
                      <a:pt x="83" y="63"/>
                    </a:cubicBezTo>
                    <a:cubicBezTo>
                      <a:pt x="112" y="51"/>
                      <a:pt x="112" y="51"/>
                      <a:pt x="112" y="51"/>
                    </a:cubicBezTo>
                    <a:lnTo>
                      <a:pt x="112" y="41"/>
                    </a:lnTo>
                    <a:close/>
                  </a:path>
                </a:pathLst>
              </a:custGeom>
              <a:solidFill>
                <a:sysClr val="window" lastClr="FFFFFF"/>
              </a:solidFill>
              <a:ln>
                <a:noFill/>
              </a:ln>
            </p:spPr>
            <p:txBody>
              <a:bodyPr vert="horz" wrap="square" lIns="85725" tIns="42863" rIns="85725" bIns="42863"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116" name="Freeform 109">
                <a:extLst>
                  <a:ext uri="{FF2B5EF4-FFF2-40B4-BE49-F238E27FC236}">
                    <a16:creationId xmlns:a16="http://schemas.microsoft.com/office/drawing/2014/main" id="{4EA471CE-AC97-4E44-B06A-FBB1EF29150B}"/>
                  </a:ext>
                </a:extLst>
              </p:cNvPr>
              <p:cNvSpPr>
                <a:spLocks noChangeAspect="1" noEditPoints="1"/>
              </p:cNvSpPr>
              <p:nvPr/>
            </p:nvSpPr>
            <p:spPr bwMode="auto">
              <a:xfrm>
                <a:off x="2699858" y="2714597"/>
                <a:ext cx="311645" cy="404391"/>
              </a:xfrm>
              <a:custGeom>
                <a:avLst/>
                <a:gdLst>
                  <a:gd name="T0" fmla="*/ 1997 w 4139"/>
                  <a:gd name="T1" fmla="*/ 2756 h 5371"/>
                  <a:gd name="T2" fmla="*/ 1079 w 4139"/>
                  <a:gd name="T3" fmla="*/ 3541 h 5371"/>
                  <a:gd name="T4" fmla="*/ 1071 w 4139"/>
                  <a:gd name="T5" fmla="*/ 3582 h 5371"/>
                  <a:gd name="T6" fmla="*/ 1123 w 4139"/>
                  <a:gd name="T7" fmla="*/ 3598 h 5371"/>
                  <a:gd name="T8" fmla="*/ 1322 w 4139"/>
                  <a:gd name="T9" fmla="*/ 4517 h 5371"/>
                  <a:gd name="T10" fmla="*/ 1356 w 4139"/>
                  <a:gd name="T11" fmla="*/ 4599 h 5371"/>
                  <a:gd name="T12" fmla="*/ 1439 w 4139"/>
                  <a:gd name="T13" fmla="*/ 4633 h 5371"/>
                  <a:gd name="T14" fmla="*/ 1860 w 4139"/>
                  <a:gd name="T15" fmla="*/ 4036 h 5371"/>
                  <a:gd name="T16" fmla="*/ 1913 w 4139"/>
                  <a:gd name="T17" fmla="*/ 4002 h 5371"/>
                  <a:gd name="T18" fmla="*/ 2269 w 4139"/>
                  <a:gd name="T19" fmla="*/ 4018 h 5371"/>
                  <a:gd name="T20" fmla="*/ 2285 w 4139"/>
                  <a:gd name="T21" fmla="*/ 4633 h 5371"/>
                  <a:gd name="T22" fmla="*/ 2761 w 4139"/>
                  <a:gd name="T23" fmla="*/ 4617 h 5371"/>
                  <a:gd name="T24" fmla="*/ 2815 w 4139"/>
                  <a:gd name="T25" fmla="*/ 4546 h 5371"/>
                  <a:gd name="T26" fmla="*/ 2815 w 4139"/>
                  <a:gd name="T27" fmla="*/ 3598 h 5371"/>
                  <a:gd name="T28" fmla="*/ 3059 w 4139"/>
                  <a:gd name="T29" fmla="*/ 3591 h 5371"/>
                  <a:gd name="T30" fmla="*/ 3072 w 4139"/>
                  <a:gd name="T31" fmla="*/ 3557 h 5371"/>
                  <a:gd name="T32" fmla="*/ 2761 w 4139"/>
                  <a:gd name="T33" fmla="*/ 3285 h 5371"/>
                  <a:gd name="T34" fmla="*/ 2743 w 4139"/>
                  <a:gd name="T35" fmla="*/ 2871 h 5371"/>
                  <a:gd name="T36" fmla="*/ 2543 w 4139"/>
                  <a:gd name="T37" fmla="*/ 2855 h 5371"/>
                  <a:gd name="T38" fmla="*/ 2489 w 4139"/>
                  <a:gd name="T39" fmla="*/ 2891 h 5371"/>
                  <a:gd name="T40" fmla="*/ 2148 w 4139"/>
                  <a:gd name="T41" fmla="*/ 2772 h 5371"/>
                  <a:gd name="T42" fmla="*/ 2059 w 4139"/>
                  <a:gd name="T43" fmla="*/ 2741 h 5371"/>
                  <a:gd name="T44" fmla="*/ 1254 w 4139"/>
                  <a:gd name="T45" fmla="*/ 482 h 5371"/>
                  <a:gd name="T46" fmla="*/ 1118 w 4139"/>
                  <a:gd name="T47" fmla="*/ 567 h 5371"/>
                  <a:gd name="T48" fmla="*/ 1034 w 4139"/>
                  <a:gd name="T49" fmla="*/ 702 h 5371"/>
                  <a:gd name="T50" fmla="*/ 1016 w 4139"/>
                  <a:gd name="T51" fmla="*/ 2079 h 5371"/>
                  <a:gd name="T52" fmla="*/ 3119 w 4139"/>
                  <a:gd name="T53" fmla="*/ 756 h 5371"/>
                  <a:gd name="T54" fmla="*/ 3057 w 4139"/>
                  <a:gd name="T55" fmla="*/ 608 h 5371"/>
                  <a:gd name="T56" fmla="*/ 2937 w 4139"/>
                  <a:gd name="T57" fmla="*/ 503 h 5371"/>
                  <a:gd name="T58" fmla="*/ 2777 w 4139"/>
                  <a:gd name="T59" fmla="*/ 464 h 5371"/>
                  <a:gd name="T60" fmla="*/ 2777 w 4139"/>
                  <a:gd name="T61" fmla="*/ 0 h 5371"/>
                  <a:gd name="T62" fmla="*/ 3033 w 4139"/>
                  <a:gd name="T63" fmla="*/ 42 h 5371"/>
                  <a:gd name="T64" fmla="*/ 3256 w 4139"/>
                  <a:gd name="T65" fmla="*/ 158 h 5371"/>
                  <a:gd name="T66" fmla="*/ 3432 w 4139"/>
                  <a:gd name="T67" fmla="*/ 334 h 5371"/>
                  <a:gd name="T68" fmla="*/ 3548 w 4139"/>
                  <a:gd name="T69" fmla="*/ 556 h 5371"/>
                  <a:gd name="T70" fmla="*/ 3589 w 4139"/>
                  <a:gd name="T71" fmla="*/ 813 h 5371"/>
                  <a:gd name="T72" fmla="*/ 3735 w 4139"/>
                  <a:gd name="T73" fmla="*/ 2109 h 5371"/>
                  <a:gd name="T74" fmla="*/ 3926 w 4139"/>
                  <a:gd name="T75" fmla="*/ 2211 h 5371"/>
                  <a:gd name="T76" fmla="*/ 4065 w 4139"/>
                  <a:gd name="T77" fmla="*/ 2376 h 5371"/>
                  <a:gd name="T78" fmla="*/ 4135 w 4139"/>
                  <a:gd name="T79" fmla="*/ 2584 h 5371"/>
                  <a:gd name="T80" fmla="*/ 4136 w 4139"/>
                  <a:gd name="T81" fmla="*/ 4863 h 5371"/>
                  <a:gd name="T82" fmla="*/ 4071 w 4139"/>
                  <a:gd name="T83" fmla="*/ 5063 h 5371"/>
                  <a:gd name="T84" fmla="*/ 3944 w 4139"/>
                  <a:gd name="T85" fmla="*/ 5224 h 5371"/>
                  <a:gd name="T86" fmla="*/ 3770 w 4139"/>
                  <a:gd name="T87" fmla="*/ 5332 h 5371"/>
                  <a:gd name="T88" fmla="*/ 3559 w 4139"/>
                  <a:gd name="T89" fmla="*/ 5371 h 5371"/>
                  <a:gd name="T90" fmla="*/ 439 w 4139"/>
                  <a:gd name="T91" fmla="*/ 5353 h 5371"/>
                  <a:gd name="T92" fmla="*/ 250 w 4139"/>
                  <a:gd name="T93" fmla="*/ 5267 h 5371"/>
                  <a:gd name="T94" fmla="*/ 105 w 4139"/>
                  <a:gd name="T95" fmla="*/ 5122 h 5371"/>
                  <a:gd name="T96" fmla="*/ 18 w 4139"/>
                  <a:gd name="T97" fmla="*/ 4933 h 5371"/>
                  <a:gd name="T98" fmla="*/ 0 w 4139"/>
                  <a:gd name="T99" fmla="*/ 2659 h 5371"/>
                  <a:gd name="T100" fmla="*/ 44 w 4139"/>
                  <a:gd name="T101" fmla="*/ 2441 h 5371"/>
                  <a:gd name="T102" fmla="*/ 162 w 4139"/>
                  <a:gd name="T103" fmla="*/ 2260 h 5371"/>
                  <a:gd name="T104" fmla="*/ 336 w 4139"/>
                  <a:gd name="T105" fmla="*/ 2135 h 5371"/>
                  <a:gd name="T106" fmla="*/ 551 w 4139"/>
                  <a:gd name="T107" fmla="*/ 2081 h 5371"/>
                  <a:gd name="T108" fmla="*/ 571 w 4139"/>
                  <a:gd name="T109" fmla="*/ 639 h 5371"/>
                  <a:gd name="T110" fmla="*/ 664 w 4139"/>
                  <a:gd name="T111" fmla="*/ 402 h 5371"/>
                  <a:gd name="T112" fmla="*/ 820 w 4139"/>
                  <a:gd name="T113" fmla="*/ 210 h 5371"/>
                  <a:gd name="T114" fmla="*/ 1029 w 4139"/>
                  <a:gd name="T115" fmla="*/ 73 h 5371"/>
                  <a:gd name="T116" fmla="*/ 1276 w 4139"/>
                  <a:gd name="T117" fmla="*/ 5 h 53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139" h="5371">
                    <a:moveTo>
                      <a:pt x="2059" y="2741"/>
                    </a:moveTo>
                    <a:lnTo>
                      <a:pt x="2028" y="2744"/>
                    </a:lnTo>
                    <a:lnTo>
                      <a:pt x="1997" y="2756"/>
                    </a:lnTo>
                    <a:lnTo>
                      <a:pt x="1971" y="2772"/>
                    </a:lnTo>
                    <a:lnTo>
                      <a:pt x="1095" y="3523"/>
                    </a:lnTo>
                    <a:lnTo>
                      <a:pt x="1079" y="3541"/>
                    </a:lnTo>
                    <a:lnTo>
                      <a:pt x="1069" y="3556"/>
                    </a:lnTo>
                    <a:lnTo>
                      <a:pt x="1066" y="3570"/>
                    </a:lnTo>
                    <a:lnTo>
                      <a:pt x="1071" y="3582"/>
                    </a:lnTo>
                    <a:lnTo>
                      <a:pt x="1082" y="3591"/>
                    </a:lnTo>
                    <a:lnTo>
                      <a:pt x="1099" y="3596"/>
                    </a:lnTo>
                    <a:lnTo>
                      <a:pt x="1123" y="3598"/>
                    </a:lnTo>
                    <a:lnTo>
                      <a:pt x="1325" y="3598"/>
                    </a:lnTo>
                    <a:lnTo>
                      <a:pt x="1322" y="3624"/>
                    </a:lnTo>
                    <a:lnTo>
                      <a:pt x="1322" y="4517"/>
                    </a:lnTo>
                    <a:lnTo>
                      <a:pt x="1327" y="4546"/>
                    </a:lnTo>
                    <a:lnTo>
                      <a:pt x="1338" y="4574"/>
                    </a:lnTo>
                    <a:lnTo>
                      <a:pt x="1356" y="4599"/>
                    </a:lnTo>
                    <a:lnTo>
                      <a:pt x="1381" y="4617"/>
                    </a:lnTo>
                    <a:lnTo>
                      <a:pt x="1408" y="4628"/>
                    </a:lnTo>
                    <a:lnTo>
                      <a:pt x="1439" y="4633"/>
                    </a:lnTo>
                    <a:lnTo>
                      <a:pt x="1856" y="4633"/>
                    </a:lnTo>
                    <a:lnTo>
                      <a:pt x="1856" y="4059"/>
                    </a:lnTo>
                    <a:lnTo>
                      <a:pt x="1860" y="4036"/>
                    </a:lnTo>
                    <a:lnTo>
                      <a:pt x="1873" y="4018"/>
                    </a:lnTo>
                    <a:lnTo>
                      <a:pt x="1891" y="4005"/>
                    </a:lnTo>
                    <a:lnTo>
                      <a:pt x="1913" y="4002"/>
                    </a:lnTo>
                    <a:lnTo>
                      <a:pt x="2226" y="4002"/>
                    </a:lnTo>
                    <a:lnTo>
                      <a:pt x="2249" y="4005"/>
                    </a:lnTo>
                    <a:lnTo>
                      <a:pt x="2269" y="4018"/>
                    </a:lnTo>
                    <a:lnTo>
                      <a:pt x="2280" y="4036"/>
                    </a:lnTo>
                    <a:lnTo>
                      <a:pt x="2285" y="4059"/>
                    </a:lnTo>
                    <a:lnTo>
                      <a:pt x="2285" y="4633"/>
                    </a:lnTo>
                    <a:lnTo>
                      <a:pt x="2702" y="4633"/>
                    </a:lnTo>
                    <a:lnTo>
                      <a:pt x="2733" y="4628"/>
                    </a:lnTo>
                    <a:lnTo>
                      <a:pt x="2761" y="4617"/>
                    </a:lnTo>
                    <a:lnTo>
                      <a:pt x="2784" y="4599"/>
                    </a:lnTo>
                    <a:lnTo>
                      <a:pt x="2802" y="4574"/>
                    </a:lnTo>
                    <a:lnTo>
                      <a:pt x="2815" y="4546"/>
                    </a:lnTo>
                    <a:lnTo>
                      <a:pt x="2818" y="4517"/>
                    </a:lnTo>
                    <a:lnTo>
                      <a:pt x="2818" y="3624"/>
                    </a:lnTo>
                    <a:lnTo>
                      <a:pt x="2815" y="3598"/>
                    </a:lnTo>
                    <a:lnTo>
                      <a:pt x="3017" y="3598"/>
                    </a:lnTo>
                    <a:lnTo>
                      <a:pt x="3041" y="3596"/>
                    </a:lnTo>
                    <a:lnTo>
                      <a:pt x="3059" y="3591"/>
                    </a:lnTo>
                    <a:lnTo>
                      <a:pt x="3070" y="3582"/>
                    </a:lnTo>
                    <a:lnTo>
                      <a:pt x="3074" y="3570"/>
                    </a:lnTo>
                    <a:lnTo>
                      <a:pt x="3072" y="3557"/>
                    </a:lnTo>
                    <a:lnTo>
                      <a:pt x="3062" y="3541"/>
                    </a:lnTo>
                    <a:lnTo>
                      <a:pt x="3044" y="3525"/>
                    </a:lnTo>
                    <a:lnTo>
                      <a:pt x="2761" y="3285"/>
                    </a:lnTo>
                    <a:lnTo>
                      <a:pt x="2761" y="2914"/>
                    </a:lnTo>
                    <a:lnTo>
                      <a:pt x="2756" y="2891"/>
                    </a:lnTo>
                    <a:lnTo>
                      <a:pt x="2743" y="2871"/>
                    </a:lnTo>
                    <a:lnTo>
                      <a:pt x="2725" y="2860"/>
                    </a:lnTo>
                    <a:lnTo>
                      <a:pt x="2702" y="2855"/>
                    </a:lnTo>
                    <a:lnTo>
                      <a:pt x="2543" y="2855"/>
                    </a:lnTo>
                    <a:lnTo>
                      <a:pt x="2520" y="2860"/>
                    </a:lnTo>
                    <a:lnTo>
                      <a:pt x="2502" y="2871"/>
                    </a:lnTo>
                    <a:lnTo>
                      <a:pt x="2489" y="2891"/>
                    </a:lnTo>
                    <a:lnTo>
                      <a:pt x="2484" y="2914"/>
                    </a:lnTo>
                    <a:lnTo>
                      <a:pt x="2484" y="3054"/>
                    </a:lnTo>
                    <a:lnTo>
                      <a:pt x="2148" y="2772"/>
                    </a:lnTo>
                    <a:lnTo>
                      <a:pt x="2120" y="2754"/>
                    </a:lnTo>
                    <a:lnTo>
                      <a:pt x="2091" y="2744"/>
                    </a:lnTo>
                    <a:lnTo>
                      <a:pt x="2059" y="2741"/>
                    </a:lnTo>
                    <a:close/>
                    <a:moveTo>
                      <a:pt x="1364" y="464"/>
                    </a:moveTo>
                    <a:lnTo>
                      <a:pt x="1307" y="469"/>
                    </a:lnTo>
                    <a:lnTo>
                      <a:pt x="1254" y="482"/>
                    </a:lnTo>
                    <a:lnTo>
                      <a:pt x="1205" y="503"/>
                    </a:lnTo>
                    <a:lnTo>
                      <a:pt x="1159" y="533"/>
                    </a:lnTo>
                    <a:lnTo>
                      <a:pt x="1118" y="567"/>
                    </a:lnTo>
                    <a:lnTo>
                      <a:pt x="1084" y="608"/>
                    </a:lnTo>
                    <a:lnTo>
                      <a:pt x="1055" y="653"/>
                    </a:lnTo>
                    <a:lnTo>
                      <a:pt x="1034" y="702"/>
                    </a:lnTo>
                    <a:lnTo>
                      <a:pt x="1020" y="756"/>
                    </a:lnTo>
                    <a:lnTo>
                      <a:pt x="1016" y="813"/>
                    </a:lnTo>
                    <a:lnTo>
                      <a:pt x="1016" y="2079"/>
                    </a:lnTo>
                    <a:lnTo>
                      <a:pt x="3124" y="2079"/>
                    </a:lnTo>
                    <a:lnTo>
                      <a:pt x="3124" y="813"/>
                    </a:lnTo>
                    <a:lnTo>
                      <a:pt x="3119" y="756"/>
                    </a:lnTo>
                    <a:lnTo>
                      <a:pt x="3106" y="702"/>
                    </a:lnTo>
                    <a:lnTo>
                      <a:pt x="3085" y="653"/>
                    </a:lnTo>
                    <a:lnTo>
                      <a:pt x="3057" y="608"/>
                    </a:lnTo>
                    <a:lnTo>
                      <a:pt x="3023" y="567"/>
                    </a:lnTo>
                    <a:lnTo>
                      <a:pt x="2982" y="533"/>
                    </a:lnTo>
                    <a:lnTo>
                      <a:pt x="2937" y="503"/>
                    </a:lnTo>
                    <a:lnTo>
                      <a:pt x="2886" y="482"/>
                    </a:lnTo>
                    <a:lnTo>
                      <a:pt x="2833" y="469"/>
                    </a:lnTo>
                    <a:lnTo>
                      <a:pt x="2777" y="464"/>
                    </a:lnTo>
                    <a:lnTo>
                      <a:pt x="1364" y="464"/>
                    </a:lnTo>
                    <a:close/>
                    <a:moveTo>
                      <a:pt x="1364" y="0"/>
                    </a:moveTo>
                    <a:lnTo>
                      <a:pt x="2777" y="0"/>
                    </a:lnTo>
                    <a:lnTo>
                      <a:pt x="2865" y="5"/>
                    </a:lnTo>
                    <a:lnTo>
                      <a:pt x="2950" y="19"/>
                    </a:lnTo>
                    <a:lnTo>
                      <a:pt x="3033" y="42"/>
                    </a:lnTo>
                    <a:lnTo>
                      <a:pt x="3111" y="73"/>
                    </a:lnTo>
                    <a:lnTo>
                      <a:pt x="3186" y="112"/>
                    </a:lnTo>
                    <a:lnTo>
                      <a:pt x="3256" y="158"/>
                    </a:lnTo>
                    <a:lnTo>
                      <a:pt x="3320" y="210"/>
                    </a:lnTo>
                    <a:lnTo>
                      <a:pt x="3378" y="269"/>
                    </a:lnTo>
                    <a:lnTo>
                      <a:pt x="3432" y="334"/>
                    </a:lnTo>
                    <a:lnTo>
                      <a:pt x="3478" y="402"/>
                    </a:lnTo>
                    <a:lnTo>
                      <a:pt x="3517" y="477"/>
                    </a:lnTo>
                    <a:lnTo>
                      <a:pt x="3548" y="556"/>
                    </a:lnTo>
                    <a:lnTo>
                      <a:pt x="3571" y="639"/>
                    </a:lnTo>
                    <a:lnTo>
                      <a:pt x="3584" y="725"/>
                    </a:lnTo>
                    <a:lnTo>
                      <a:pt x="3589" y="813"/>
                    </a:lnTo>
                    <a:lnTo>
                      <a:pt x="3589" y="2081"/>
                    </a:lnTo>
                    <a:lnTo>
                      <a:pt x="3664" y="2091"/>
                    </a:lnTo>
                    <a:lnTo>
                      <a:pt x="3735" y="2109"/>
                    </a:lnTo>
                    <a:lnTo>
                      <a:pt x="3804" y="2135"/>
                    </a:lnTo>
                    <a:lnTo>
                      <a:pt x="3867" y="2169"/>
                    </a:lnTo>
                    <a:lnTo>
                      <a:pt x="3926" y="2211"/>
                    </a:lnTo>
                    <a:lnTo>
                      <a:pt x="3980" y="2260"/>
                    </a:lnTo>
                    <a:lnTo>
                      <a:pt x="4025" y="2316"/>
                    </a:lnTo>
                    <a:lnTo>
                      <a:pt x="4065" y="2376"/>
                    </a:lnTo>
                    <a:lnTo>
                      <a:pt x="4097" y="2441"/>
                    </a:lnTo>
                    <a:lnTo>
                      <a:pt x="4120" y="2511"/>
                    </a:lnTo>
                    <a:lnTo>
                      <a:pt x="4135" y="2584"/>
                    </a:lnTo>
                    <a:lnTo>
                      <a:pt x="4139" y="2659"/>
                    </a:lnTo>
                    <a:lnTo>
                      <a:pt x="4139" y="4791"/>
                    </a:lnTo>
                    <a:lnTo>
                      <a:pt x="4136" y="4863"/>
                    </a:lnTo>
                    <a:lnTo>
                      <a:pt x="4122" y="4933"/>
                    </a:lnTo>
                    <a:lnTo>
                      <a:pt x="4100" y="4999"/>
                    </a:lnTo>
                    <a:lnTo>
                      <a:pt x="4071" y="5063"/>
                    </a:lnTo>
                    <a:lnTo>
                      <a:pt x="4035" y="5122"/>
                    </a:lnTo>
                    <a:lnTo>
                      <a:pt x="3993" y="5175"/>
                    </a:lnTo>
                    <a:lnTo>
                      <a:pt x="3944" y="5224"/>
                    </a:lnTo>
                    <a:lnTo>
                      <a:pt x="3890" y="5267"/>
                    </a:lnTo>
                    <a:lnTo>
                      <a:pt x="3831" y="5303"/>
                    </a:lnTo>
                    <a:lnTo>
                      <a:pt x="3770" y="5332"/>
                    </a:lnTo>
                    <a:lnTo>
                      <a:pt x="3703" y="5353"/>
                    </a:lnTo>
                    <a:lnTo>
                      <a:pt x="3633" y="5366"/>
                    </a:lnTo>
                    <a:lnTo>
                      <a:pt x="3559" y="5371"/>
                    </a:lnTo>
                    <a:lnTo>
                      <a:pt x="580" y="5371"/>
                    </a:lnTo>
                    <a:lnTo>
                      <a:pt x="509" y="5366"/>
                    </a:lnTo>
                    <a:lnTo>
                      <a:pt x="439" y="5353"/>
                    </a:lnTo>
                    <a:lnTo>
                      <a:pt x="372" y="5332"/>
                    </a:lnTo>
                    <a:lnTo>
                      <a:pt x="308" y="5303"/>
                    </a:lnTo>
                    <a:lnTo>
                      <a:pt x="250" y="5267"/>
                    </a:lnTo>
                    <a:lnTo>
                      <a:pt x="196" y="5224"/>
                    </a:lnTo>
                    <a:lnTo>
                      <a:pt x="147" y="5175"/>
                    </a:lnTo>
                    <a:lnTo>
                      <a:pt x="105" y="5122"/>
                    </a:lnTo>
                    <a:lnTo>
                      <a:pt x="69" y="5063"/>
                    </a:lnTo>
                    <a:lnTo>
                      <a:pt x="39" y="4999"/>
                    </a:lnTo>
                    <a:lnTo>
                      <a:pt x="18" y="4933"/>
                    </a:lnTo>
                    <a:lnTo>
                      <a:pt x="5" y="4863"/>
                    </a:lnTo>
                    <a:lnTo>
                      <a:pt x="0" y="4791"/>
                    </a:lnTo>
                    <a:lnTo>
                      <a:pt x="0" y="2659"/>
                    </a:lnTo>
                    <a:lnTo>
                      <a:pt x="5" y="2584"/>
                    </a:lnTo>
                    <a:lnTo>
                      <a:pt x="20" y="2511"/>
                    </a:lnTo>
                    <a:lnTo>
                      <a:pt x="44" y="2441"/>
                    </a:lnTo>
                    <a:lnTo>
                      <a:pt x="75" y="2376"/>
                    </a:lnTo>
                    <a:lnTo>
                      <a:pt x="114" y="2316"/>
                    </a:lnTo>
                    <a:lnTo>
                      <a:pt x="162" y="2260"/>
                    </a:lnTo>
                    <a:lnTo>
                      <a:pt x="214" y="2211"/>
                    </a:lnTo>
                    <a:lnTo>
                      <a:pt x="273" y="2169"/>
                    </a:lnTo>
                    <a:lnTo>
                      <a:pt x="336" y="2135"/>
                    </a:lnTo>
                    <a:lnTo>
                      <a:pt x="405" y="2109"/>
                    </a:lnTo>
                    <a:lnTo>
                      <a:pt x="476" y="2091"/>
                    </a:lnTo>
                    <a:lnTo>
                      <a:pt x="551" y="2081"/>
                    </a:lnTo>
                    <a:lnTo>
                      <a:pt x="551" y="813"/>
                    </a:lnTo>
                    <a:lnTo>
                      <a:pt x="556" y="725"/>
                    </a:lnTo>
                    <a:lnTo>
                      <a:pt x="571" y="639"/>
                    </a:lnTo>
                    <a:lnTo>
                      <a:pt x="594" y="556"/>
                    </a:lnTo>
                    <a:lnTo>
                      <a:pt x="624" y="477"/>
                    </a:lnTo>
                    <a:lnTo>
                      <a:pt x="664" y="402"/>
                    </a:lnTo>
                    <a:lnTo>
                      <a:pt x="709" y="334"/>
                    </a:lnTo>
                    <a:lnTo>
                      <a:pt x="761" y="269"/>
                    </a:lnTo>
                    <a:lnTo>
                      <a:pt x="820" y="210"/>
                    </a:lnTo>
                    <a:lnTo>
                      <a:pt x="885" y="158"/>
                    </a:lnTo>
                    <a:lnTo>
                      <a:pt x="955" y="112"/>
                    </a:lnTo>
                    <a:lnTo>
                      <a:pt x="1029" y="73"/>
                    </a:lnTo>
                    <a:lnTo>
                      <a:pt x="1108" y="42"/>
                    </a:lnTo>
                    <a:lnTo>
                      <a:pt x="1190" y="19"/>
                    </a:lnTo>
                    <a:lnTo>
                      <a:pt x="1276" y="5"/>
                    </a:lnTo>
                    <a:lnTo>
                      <a:pt x="1364" y="0"/>
                    </a:lnTo>
                    <a:close/>
                  </a:path>
                </a:pathLst>
              </a:custGeom>
              <a:solidFill>
                <a:sysClr val="window" lastClr="FFFFFF"/>
              </a:solidFill>
              <a:ln w="0">
                <a:solidFill>
                  <a:sysClr val="window" lastClr="FFFFFF"/>
                </a:solidFill>
                <a:prstDash val="solid"/>
                <a:round/>
                <a:headEnd/>
                <a:tailEnd/>
              </a:ln>
            </p:spPr>
            <p:txBody>
              <a:bodyPr vert="horz" wrap="square" lIns="85725" tIns="42863" rIns="85725" bIns="42863"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dirty="0">
                  <a:ln>
                    <a:noFill/>
                  </a:ln>
                  <a:solidFill>
                    <a:srgbClr val="000000"/>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117" name="Freeform 131">
                <a:extLst>
                  <a:ext uri="{FF2B5EF4-FFF2-40B4-BE49-F238E27FC236}">
                    <a16:creationId xmlns:a16="http://schemas.microsoft.com/office/drawing/2014/main" id="{9D1B1CAA-7199-4C56-8690-4A6AC302FA9A}"/>
                  </a:ext>
                </a:extLst>
              </p:cNvPr>
              <p:cNvSpPr>
                <a:spLocks noChangeAspect="1" noEditPoints="1"/>
              </p:cNvSpPr>
              <p:nvPr/>
            </p:nvSpPr>
            <p:spPr bwMode="auto">
              <a:xfrm>
                <a:off x="3843817" y="1494603"/>
                <a:ext cx="602357" cy="389260"/>
              </a:xfrm>
              <a:custGeom>
                <a:avLst/>
                <a:gdLst>
                  <a:gd name="T0" fmla="*/ 2958 w 3751"/>
                  <a:gd name="T1" fmla="*/ 1980 h 2424"/>
                  <a:gd name="T2" fmla="*/ 2858 w 3751"/>
                  <a:gd name="T3" fmla="*/ 2201 h 2424"/>
                  <a:gd name="T4" fmla="*/ 3406 w 3751"/>
                  <a:gd name="T5" fmla="*/ 2201 h 2424"/>
                  <a:gd name="T6" fmla="*/ 3305 w 3751"/>
                  <a:gd name="T7" fmla="*/ 1980 h 2424"/>
                  <a:gd name="T8" fmla="*/ 2958 w 3751"/>
                  <a:gd name="T9" fmla="*/ 1980 h 2424"/>
                  <a:gd name="T10" fmla="*/ 1703 w 3751"/>
                  <a:gd name="T11" fmla="*/ 1980 h 2424"/>
                  <a:gd name="T12" fmla="*/ 1601 w 3751"/>
                  <a:gd name="T13" fmla="*/ 2201 h 2424"/>
                  <a:gd name="T14" fmla="*/ 2150 w 3751"/>
                  <a:gd name="T15" fmla="*/ 2201 h 2424"/>
                  <a:gd name="T16" fmla="*/ 2049 w 3751"/>
                  <a:gd name="T17" fmla="*/ 1980 h 2424"/>
                  <a:gd name="T18" fmla="*/ 1703 w 3751"/>
                  <a:gd name="T19" fmla="*/ 1980 h 2424"/>
                  <a:gd name="T20" fmla="*/ 446 w 3751"/>
                  <a:gd name="T21" fmla="*/ 1980 h 2424"/>
                  <a:gd name="T22" fmla="*/ 346 w 3751"/>
                  <a:gd name="T23" fmla="*/ 2201 h 2424"/>
                  <a:gd name="T24" fmla="*/ 894 w 3751"/>
                  <a:gd name="T25" fmla="*/ 2201 h 2424"/>
                  <a:gd name="T26" fmla="*/ 794 w 3751"/>
                  <a:gd name="T27" fmla="*/ 1980 h 2424"/>
                  <a:gd name="T28" fmla="*/ 446 w 3751"/>
                  <a:gd name="T29" fmla="*/ 1980 h 2424"/>
                  <a:gd name="T30" fmla="*/ 2815 w 3751"/>
                  <a:gd name="T31" fmla="*/ 1757 h 2424"/>
                  <a:gd name="T32" fmla="*/ 3448 w 3751"/>
                  <a:gd name="T33" fmla="*/ 1757 h 2424"/>
                  <a:gd name="T34" fmla="*/ 3751 w 3751"/>
                  <a:gd name="T35" fmla="*/ 2424 h 2424"/>
                  <a:gd name="T36" fmla="*/ 2512 w 3751"/>
                  <a:gd name="T37" fmla="*/ 2424 h 2424"/>
                  <a:gd name="T38" fmla="*/ 2815 w 3751"/>
                  <a:gd name="T39" fmla="*/ 1757 h 2424"/>
                  <a:gd name="T40" fmla="*/ 1558 w 3751"/>
                  <a:gd name="T41" fmla="*/ 1757 h 2424"/>
                  <a:gd name="T42" fmla="*/ 2193 w 3751"/>
                  <a:gd name="T43" fmla="*/ 1757 h 2424"/>
                  <a:gd name="T44" fmla="*/ 2495 w 3751"/>
                  <a:gd name="T45" fmla="*/ 2424 h 2424"/>
                  <a:gd name="T46" fmla="*/ 1256 w 3751"/>
                  <a:gd name="T47" fmla="*/ 2424 h 2424"/>
                  <a:gd name="T48" fmla="*/ 1558 w 3751"/>
                  <a:gd name="T49" fmla="*/ 1757 h 2424"/>
                  <a:gd name="T50" fmla="*/ 303 w 3751"/>
                  <a:gd name="T51" fmla="*/ 1757 h 2424"/>
                  <a:gd name="T52" fmla="*/ 937 w 3751"/>
                  <a:gd name="T53" fmla="*/ 1757 h 2424"/>
                  <a:gd name="T54" fmla="*/ 1240 w 3751"/>
                  <a:gd name="T55" fmla="*/ 2424 h 2424"/>
                  <a:gd name="T56" fmla="*/ 0 w 3751"/>
                  <a:gd name="T57" fmla="*/ 2424 h 2424"/>
                  <a:gd name="T58" fmla="*/ 303 w 3751"/>
                  <a:gd name="T59" fmla="*/ 1757 h 2424"/>
                  <a:gd name="T60" fmla="*/ 2306 w 3751"/>
                  <a:gd name="T61" fmla="*/ 1089 h 2424"/>
                  <a:gd name="T62" fmla="*/ 2205 w 3751"/>
                  <a:gd name="T63" fmla="*/ 1310 h 2424"/>
                  <a:gd name="T64" fmla="*/ 2753 w 3751"/>
                  <a:gd name="T65" fmla="*/ 1310 h 2424"/>
                  <a:gd name="T66" fmla="*/ 2653 w 3751"/>
                  <a:gd name="T67" fmla="*/ 1089 h 2424"/>
                  <a:gd name="T68" fmla="*/ 2306 w 3751"/>
                  <a:gd name="T69" fmla="*/ 1089 h 2424"/>
                  <a:gd name="T70" fmla="*/ 1046 w 3751"/>
                  <a:gd name="T71" fmla="*/ 1089 h 2424"/>
                  <a:gd name="T72" fmla="*/ 946 w 3751"/>
                  <a:gd name="T73" fmla="*/ 1310 h 2424"/>
                  <a:gd name="T74" fmla="*/ 1494 w 3751"/>
                  <a:gd name="T75" fmla="*/ 1310 h 2424"/>
                  <a:gd name="T76" fmla="*/ 1394 w 3751"/>
                  <a:gd name="T77" fmla="*/ 1089 h 2424"/>
                  <a:gd name="T78" fmla="*/ 1046 w 3751"/>
                  <a:gd name="T79" fmla="*/ 1089 h 2424"/>
                  <a:gd name="T80" fmla="*/ 2162 w 3751"/>
                  <a:gd name="T81" fmla="*/ 866 h 2424"/>
                  <a:gd name="T82" fmla="*/ 2797 w 3751"/>
                  <a:gd name="T83" fmla="*/ 866 h 2424"/>
                  <a:gd name="T84" fmla="*/ 3099 w 3751"/>
                  <a:gd name="T85" fmla="*/ 1532 h 2424"/>
                  <a:gd name="T86" fmla="*/ 1860 w 3751"/>
                  <a:gd name="T87" fmla="*/ 1532 h 2424"/>
                  <a:gd name="T88" fmla="*/ 2162 w 3751"/>
                  <a:gd name="T89" fmla="*/ 866 h 2424"/>
                  <a:gd name="T90" fmla="*/ 903 w 3751"/>
                  <a:gd name="T91" fmla="*/ 866 h 2424"/>
                  <a:gd name="T92" fmla="*/ 1538 w 3751"/>
                  <a:gd name="T93" fmla="*/ 866 h 2424"/>
                  <a:gd name="T94" fmla="*/ 1840 w 3751"/>
                  <a:gd name="T95" fmla="*/ 1532 h 2424"/>
                  <a:gd name="T96" fmla="*/ 601 w 3751"/>
                  <a:gd name="T97" fmla="*/ 1532 h 2424"/>
                  <a:gd name="T98" fmla="*/ 903 w 3751"/>
                  <a:gd name="T99" fmla="*/ 866 h 2424"/>
                  <a:gd name="T100" fmla="*/ 1703 w 3751"/>
                  <a:gd name="T101" fmla="*/ 223 h 2424"/>
                  <a:gd name="T102" fmla="*/ 1601 w 3751"/>
                  <a:gd name="T103" fmla="*/ 445 h 2424"/>
                  <a:gd name="T104" fmla="*/ 2150 w 3751"/>
                  <a:gd name="T105" fmla="*/ 445 h 2424"/>
                  <a:gd name="T106" fmla="*/ 2049 w 3751"/>
                  <a:gd name="T107" fmla="*/ 223 h 2424"/>
                  <a:gd name="T108" fmla="*/ 1703 w 3751"/>
                  <a:gd name="T109" fmla="*/ 223 h 2424"/>
                  <a:gd name="T110" fmla="*/ 1558 w 3751"/>
                  <a:gd name="T111" fmla="*/ 0 h 2424"/>
                  <a:gd name="T112" fmla="*/ 2193 w 3751"/>
                  <a:gd name="T113" fmla="*/ 0 h 2424"/>
                  <a:gd name="T114" fmla="*/ 2495 w 3751"/>
                  <a:gd name="T115" fmla="*/ 668 h 2424"/>
                  <a:gd name="T116" fmla="*/ 1256 w 3751"/>
                  <a:gd name="T117" fmla="*/ 668 h 2424"/>
                  <a:gd name="T118" fmla="*/ 1558 w 3751"/>
                  <a:gd name="T119" fmla="*/ 0 h 2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751" h="2424">
                    <a:moveTo>
                      <a:pt x="2958" y="1980"/>
                    </a:moveTo>
                    <a:lnTo>
                      <a:pt x="2858" y="2201"/>
                    </a:lnTo>
                    <a:lnTo>
                      <a:pt x="3406" y="2201"/>
                    </a:lnTo>
                    <a:lnTo>
                      <a:pt x="3305" y="1980"/>
                    </a:lnTo>
                    <a:lnTo>
                      <a:pt x="2958" y="1980"/>
                    </a:lnTo>
                    <a:close/>
                    <a:moveTo>
                      <a:pt x="1703" y="1980"/>
                    </a:moveTo>
                    <a:lnTo>
                      <a:pt x="1601" y="2201"/>
                    </a:lnTo>
                    <a:lnTo>
                      <a:pt x="2150" y="2201"/>
                    </a:lnTo>
                    <a:lnTo>
                      <a:pt x="2049" y="1980"/>
                    </a:lnTo>
                    <a:lnTo>
                      <a:pt x="1703" y="1980"/>
                    </a:lnTo>
                    <a:close/>
                    <a:moveTo>
                      <a:pt x="446" y="1980"/>
                    </a:moveTo>
                    <a:lnTo>
                      <a:pt x="346" y="2201"/>
                    </a:lnTo>
                    <a:lnTo>
                      <a:pt x="894" y="2201"/>
                    </a:lnTo>
                    <a:lnTo>
                      <a:pt x="794" y="1980"/>
                    </a:lnTo>
                    <a:lnTo>
                      <a:pt x="446" y="1980"/>
                    </a:lnTo>
                    <a:close/>
                    <a:moveTo>
                      <a:pt x="2815" y="1757"/>
                    </a:moveTo>
                    <a:lnTo>
                      <a:pt x="3448" y="1757"/>
                    </a:lnTo>
                    <a:lnTo>
                      <a:pt x="3751" y="2424"/>
                    </a:lnTo>
                    <a:lnTo>
                      <a:pt x="2512" y="2424"/>
                    </a:lnTo>
                    <a:lnTo>
                      <a:pt x="2815" y="1757"/>
                    </a:lnTo>
                    <a:close/>
                    <a:moveTo>
                      <a:pt x="1558" y="1757"/>
                    </a:moveTo>
                    <a:lnTo>
                      <a:pt x="2193" y="1757"/>
                    </a:lnTo>
                    <a:lnTo>
                      <a:pt x="2495" y="2424"/>
                    </a:lnTo>
                    <a:lnTo>
                      <a:pt x="1256" y="2424"/>
                    </a:lnTo>
                    <a:lnTo>
                      <a:pt x="1558" y="1757"/>
                    </a:lnTo>
                    <a:close/>
                    <a:moveTo>
                      <a:pt x="303" y="1757"/>
                    </a:moveTo>
                    <a:lnTo>
                      <a:pt x="937" y="1757"/>
                    </a:lnTo>
                    <a:lnTo>
                      <a:pt x="1240" y="2424"/>
                    </a:lnTo>
                    <a:lnTo>
                      <a:pt x="0" y="2424"/>
                    </a:lnTo>
                    <a:lnTo>
                      <a:pt x="303" y="1757"/>
                    </a:lnTo>
                    <a:close/>
                    <a:moveTo>
                      <a:pt x="2306" y="1089"/>
                    </a:moveTo>
                    <a:lnTo>
                      <a:pt x="2205" y="1310"/>
                    </a:lnTo>
                    <a:lnTo>
                      <a:pt x="2753" y="1310"/>
                    </a:lnTo>
                    <a:lnTo>
                      <a:pt x="2653" y="1089"/>
                    </a:lnTo>
                    <a:lnTo>
                      <a:pt x="2306" y="1089"/>
                    </a:lnTo>
                    <a:close/>
                    <a:moveTo>
                      <a:pt x="1046" y="1089"/>
                    </a:moveTo>
                    <a:lnTo>
                      <a:pt x="946" y="1310"/>
                    </a:lnTo>
                    <a:lnTo>
                      <a:pt x="1494" y="1310"/>
                    </a:lnTo>
                    <a:lnTo>
                      <a:pt x="1394" y="1089"/>
                    </a:lnTo>
                    <a:lnTo>
                      <a:pt x="1046" y="1089"/>
                    </a:lnTo>
                    <a:close/>
                    <a:moveTo>
                      <a:pt x="2162" y="866"/>
                    </a:moveTo>
                    <a:lnTo>
                      <a:pt x="2797" y="866"/>
                    </a:lnTo>
                    <a:lnTo>
                      <a:pt x="3099" y="1532"/>
                    </a:lnTo>
                    <a:lnTo>
                      <a:pt x="1860" y="1532"/>
                    </a:lnTo>
                    <a:lnTo>
                      <a:pt x="2162" y="866"/>
                    </a:lnTo>
                    <a:close/>
                    <a:moveTo>
                      <a:pt x="903" y="866"/>
                    </a:moveTo>
                    <a:lnTo>
                      <a:pt x="1538" y="866"/>
                    </a:lnTo>
                    <a:lnTo>
                      <a:pt x="1840" y="1532"/>
                    </a:lnTo>
                    <a:lnTo>
                      <a:pt x="601" y="1532"/>
                    </a:lnTo>
                    <a:lnTo>
                      <a:pt x="903" y="866"/>
                    </a:lnTo>
                    <a:close/>
                    <a:moveTo>
                      <a:pt x="1703" y="223"/>
                    </a:moveTo>
                    <a:lnTo>
                      <a:pt x="1601" y="445"/>
                    </a:lnTo>
                    <a:lnTo>
                      <a:pt x="2150" y="445"/>
                    </a:lnTo>
                    <a:lnTo>
                      <a:pt x="2049" y="223"/>
                    </a:lnTo>
                    <a:lnTo>
                      <a:pt x="1703" y="223"/>
                    </a:lnTo>
                    <a:close/>
                    <a:moveTo>
                      <a:pt x="1558" y="0"/>
                    </a:moveTo>
                    <a:lnTo>
                      <a:pt x="2193" y="0"/>
                    </a:lnTo>
                    <a:lnTo>
                      <a:pt x="2495" y="668"/>
                    </a:lnTo>
                    <a:lnTo>
                      <a:pt x="1256" y="668"/>
                    </a:lnTo>
                    <a:lnTo>
                      <a:pt x="1558" y="0"/>
                    </a:lnTo>
                    <a:close/>
                  </a:path>
                </a:pathLst>
              </a:custGeom>
              <a:solidFill>
                <a:sysClr val="window" lastClr="FFFFFF"/>
              </a:solidFill>
              <a:ln w="0">
                <a:noFill/>
                <a:prstDash val="solid"/>
                <a:round/>
                <a:headEnd/>
                <a:tailEnd/>
              </a:ln>
            </p:spPr>
            <p:txBody>
              <a:bodyPr vert="horz" wrap="square" lIns="85725" tIns="42863" rIns="85725" bIns="42863"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dirty="0">
                  <a:ln>
                    <a:noFill/>
                  </a:ln>
                  <a:solidFill>
                    <a:srgbClr val="000000"/>
                  </a:solidFill>
                  <a:effectLst/>
                  <a:uLnTx/>
                  <a:uFillTx/>
                  <a:latin typeface="Arial" panose="020B0604020202020204" pitchFamily="34" charset="0"/>
                  <a:ea typeface="Verdana" panose="020B0604030504040204" pitchFamily="34" charset="0"/>
                  <a:cs typeface="Arial" panose="020B0604020202020204" pitchFamily="34" charset="0"/>
                </a:endParaRPr>
              </a:p>
            </p:txBody>
          </p:sp>
        </p:grpSp>
        <p:sp>
          <p:nvSpPr>
            <p:cNvPr id="80" name="Freeform 115">
              <a:extLst>
                <a:ext uri="{FF2B5EF4-FFF2-40B4-BE49-F238E27FC236}">
                  <a16:creationId xmlns:a16="http://schemas.microsoft.com/office/drawing/2014/main" id="{2C7CEF27-5527-4771-B893-BCDCE2576BF8}"/>
                </a:ext>
              </a:extLst>
            </p:cNvPr>
            <p:cNvSpPr/>
            <p:nvPr/>
          </p:nvSpPr>
          <p:spPr bwMode="gray">
            <a:xfrm flipH="1" flipV="1">
              <a:off x="6470452" y="1253521"/>
              <a:ext cx="3025090" cy="301572"/>
            </a:xfrm>
            <a:custGeom>
              <a:avLst/>
              <a:gdLst>
                <a:gd name="connsiteX0" fmla="*/ 2692400 w 2692400"/>
                <a:gd name="connsiteY0" fmla="*/ 0 h 1276350"/>
                <a:gd name="connsiteX1" fmla="*/ 2044700 w 2692400"/>
                <a:gd name="connsiteY1" fmla="*/ 1276350 h 1276350"/>
                <a:gd name="connsiteX2" fmla="*/ 0 w 2692400"/>
                <a:gd name="connsiteY2" fmla="*/ 1276350 h 1276350"/>
              </a:gdLst>
              <a:ahLst/>
              <a:cxnLst>
                <a:cxn ang="0">
                  <a:pos x="connsiteX0" y="connsiteY0"/>
                </a:cxn>
                <a:cxn ang="0">
                  <a:pos x="connsiteX1" y="connsiteY1"/>
                </a:cxn>
                <a:cxn ang="0">
                  <a:pos x="connsiteX2" y="connsiteY2"/>
                </a:cxn>
              </a:cxnLst>
              <a:rect l="l" t="t" r="r" b="b"/>
              <a:pathLst>
                <a:path w="2692400" h="1276350">
                  <a:moveTo>
                    <a:pt x="2692400" y="0"/>
                  </a:moveTo>
                  <a:lnTo>
                    <a:pt x="2044700" y="1276350"/>
                  </a:lnTo>
                  <a:lnTo>
                    <a:pt x="0" y="1276350"/>
                  </a:lnTo>
                </a:path>
              </a:pathLst>
            </a:custGeom>
            <a:noFill/>
            <a:ln w="9525" algn="ctr">
              <a:solidFill>
                <a:srgbClr val="A7A8AA"/>
              </a:solidFill>
              <a:miter lim="800000"/>
              <a:headEnd/>
              <a:tailEnd/>
            </a:ln>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81" name="Freeform 116">
              <a:extLst>
                <a:ext uri="{FF2B5EF4-FFF2-40B4-BE49-F238E27FC236}">
                  <a16:creationId xmlns:a16="http://schemas.microsoft.com/office/drawing/2014/main" id="{1422C3AC-84F3-4890-A53F-0365776C231E}"/>
                </a:ext>
              </a:extLst>
            </p:cNvPr>
            <p:cNvSpPr/>
            <p:nvPr/>
          </p:nvSpPr>
          <p:spPr bwMode="gray">
            <a:xfrm flipH="1" flipV="1">
              <a:off x="7586601" y="2464660"/>
              <a:ext cx="2474388" cy="272498"/>
            </a:xfrm>
            <a:custGeom>
              <a:avLst/>
              <a:gdLst>
                <a:gd name="connsiteX0" fmla="*/ 2692400 w 2692400"/>
                <a:gd name="connsiteY0" fmla="*/ 0 h 1276350"/>
                <a:gd name="connsiteX1" fmla="*/ 2044700 w 2692400"/>
                <a:gd name="connsiteY1" fmla="*/ 1276350 h 1276350"/>
                <a:gd name="connsiteX2" fmla="*/ 0 w 2692400"/>
                <a:gd name="connsiteY2" fmla="*/ 1276350 h 1276350"/>
              </a:gdLst>
              <a:ahLst/>
              <a:cxnLst>
                <a:cxn ang="0">
                  <a:pos x="connsiteX0" y="connsiteY0"/>
                </a:cxn>
                <a:cxn ang="0">
                  <a:pos x="connsiteX1" y="connsiteY1"/>
                </a:cxn>
                <a:cxn ang="0">
                  <a:pos x="connsiteX2" y="connsiteY2"/>
                </a:cxn>
              </a:cxnLst>
              <a:rect l="l" t="t" r="r" b="b"/>
              <a:pathLst>
                <a:path w="2692400" h="1276350">
                  <a:moveTo>
                    <a:pt x="2692400" y="0"/>
                  </a:moveTo>
                  <a:lnTo>
                    <a:pt x="2044700" y="1276350"/>
                  </a:lnTo>
                  <a:lnTo>
                    <a:pt x="0" y="1276350"/>
                  </a:lnTo>
                </a:path>
              </a:pathLst>
            </a:custGeom>
            <a:noFill/>
            <a:ln w="9525" algn="ctr">
              <a:solidFill>
                <a:srgbClr val="A7A8AA"/>
              </a:solidFill>
              <a:miter lim="800000"/>
              <a:headEnd/>
              <a:tailEnd/>
            </a:ln>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82" name="Freeform 117">
              <a:extLst>
                <a:ext uri="{FF2B5EF4-FFF2-40B4-BE49-F238E27FC236}">
                  <a16:creationId xmlns:a16="http://schemas.microsoft.com/office/drawing/2014/main" id="{497639E5-B737-4042-8B65-CB04ECFC2F3A}"/>
                </a:ext>
              </a:extLst>
            </p:cNvPr>
            <p:cNvSpPr/>
            <p:nvPr/>
          </p:nvSpPr>
          <p:spPr bwMode="gray">
            <a:xfrm flipH="1" flipV="1">
              <a:off x="7618908" y="3689623"/>
              <a:ext cx="2456321" cy="268717"/>
            </a:xfrm>
            <a:custGeom>
              <a:avLst/>
              <a:gdLst>
                <a:gd name="connsiteX0" fmla="*/ 2692400 w 2692400"/>
                <a:gd name="connsiteY0" fmla="*/ 0 h 1276350"/>
                <a:gd name="connsiteX1" fmla="*/ 2044700 w 2692400"/>
                <a:gd name="connsiteY1" fmla="*/ 1276350 h 1276350"/>
                <a:gd name="connsiteX2" fmla="*/ 0 w 2692400"/>
                <a:gd name="connsiteY2" fmla="*/ 1276350 h 1276350"/>
              </a:gdLst>
              <a:ahLst/>
              <a:cxnLst>
                <a:cxn ang="0">
                  <a:pos x="connsiteX0" y="connsiteY0"/>
                </a:cxn>
                <a:cxn ang="0">
                  <a:pos x="connsiteX1" y="connsiteY1"/>
                </a:cxn>
                <a:cxn ang="0">
                  <a:pos x="connsiteX2" y="connsiteY2"/>
                </a:cxn>
              </a:cxnLst>
              <a:rect l="l" t="t" r="r" b="b"/>
              <a:pathLst>
                <a:path w="2692400" h="1276350">
                  <a:moveTo>
                    <a:pt x="2692400" y="0"/>
                  </a:moveTo>
                  <a:lnTo>
                    <a:pt x="2044700" y="1276350"/>
                  </a:lnTo>
                  <a:lnTo>
                    <a:pt x="0" y="1276350"/>
                  </a:lnTo>
                </a:path>
              </a:pathLst>
            </a:custGeom>
            <a:noFill/>
            <a:ln w="9525" algn="ctr">
              <a:solidFill>
                <a:srgbClr val="A7A8AA"/>
              </a:solidFill>
              <a:miter lim="800000"/>
              <a:headEnd/>
              <a:tailEnd/>
            </a:ln>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83" name="Freeform 118">
              <a:extLst>
                <a:ext uri="{FF2B5EF4-FFF2-40B4-BE49-F238E27FC236}">
                  <a16:creationId xmlns:a16="http://schemas.microsoft.com/office/drawing/2014/main" id="{5CD1B4E1-3B49-4723-ADB5-A339E20ACCD9}"/>
                </a:ext>
              </a:extLst>
            </p:cNvPr>
            <p:cNvSpPr/>
            <p:nvPr/>
          </p:nvSpPr>
          <p:spPr bwMode="gray">
            <a:xfrm flipH="1">
              <a:off x="6693972" y="5007392"/>
              <a:ext cx="3025091" cy="185375"/>
            </a:xfrm>
            <a:custGeom>
              <a:avLst/>
              <a:gdLst>
                <a:gd name="connsiteX0" fmla="*/ 2692400 w 2692400"/>
                <a:gd name="connsiteY0" fmla="*/ 0 h 1276350"/>
                <a:gd name="connsiteX1" fmla="*/ 2044700 w 2692400"/>
                <a:gd name="connsiteY1" fmla="*/ 1276350 h 1276350"/>
                <a:gd name="connsiteX2" fmla="*/ 0 w 2692400"/>
                <a:gd name="connsiteY2" fmla="*/ 1276350 h 1276350"/>
              </a:gdLst>
              <a:ahLst/>
              <a:cxnLst>
                <a:cxn ang="0">
                  <a:pos x="connsiteX0" y="connsiteY0"/>
                </a:cxn>
                <a:cxn ang="0">
                  <a:pos x="connsiteX1" y="connsiteY1"/>
                </a:cxn>
                <a:cxn ang="0">
                  <a:pos x="connsiteX2" y="connsiteY2"/>
                </a:cxn>
              </a:cxnLst>
              <a:rect l="l" t="t" r="r" b="b"/>
              <a:pathLst>
                <a:path w="2692400" h="1276350">
                  <a:moveTo>
                    <a:pt x="2692400" y="0"/>
                  </a:moveTo>
                  <a:lnTo>
                    <a:pt x="2044700" y="1276350"/>
                  </a:lnTo>
                  <a:lnTo>
                    <a:pt x="0" y="1276350"/>
                  </a:lnTo>
                </a:path>
              </a:pathLst>
            </a:custGeom>
            <a:noFill/>
            <a:ln w="9525" algn="ctr">
              <a:solidFill>
                <a:srgbClr val="A7A8AA"/>
              </a:solidFill>
              <a:miter lim="800000"/>
              <a:headEnd/>
              <a:tailEnd/>
            </a:ln>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endParaRPr>
            </a:p>
          </p:txBody>
        </p:sp>
        <p:sp>
          <p:nvSpPr>
            <p:cNvPr id="84" name="Rectangle 83">
              <a:extLst>
                <a:ext uri="{FF2B5EF4-FFF2-40B4-BE49-F238E27FC236}">
                  <a16:creationId xmlns:a16="http://schemas.microsoft.com/office/drawing/2014/main" id="{00D32F94-5247-4975-A3DA-786CCC958911}"/>
                </a:ext>
              </a:extLst>
            </p:cNvPr>
            <p:cNvSpPr/>
            <p:nvPr/>
          </p:nvSpPr>
          <p:spPr>
            <a:xfrm>
              <a:off x="7521216" y="5253429"/>
              <a:ext cx="2126753" cy="830997"/>
            </a:xfrm>
            <a:prstGeom prst="rect">
              <a:avLst/>
            </a:prstGeom>
          </p:spPr>
          <p:txBody>
            <a:bodyPr wrap="square" lIns="0" tIns="0" rIns="0" bIns="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prstClr val="black"/>
                  </a:solidFill>
                  <a:effectLst/>
                  <a:uLnTx/>
                  <a:uFillTx/>
                  <a:latin typeface="Arial" panose="020B0604020202020204" pitchFamily="34" charset="0"/>
                  <a:ea typeface="Verdana" panose="020B0604030504040204" pitchFamily="34" charset="0"/>
                  <a:cs typeface="Arial" panose="020B0604020202020204" pitchFamily="34" charset="0"/>
                </a:rPr>
                <a:t>Prepare the mapping of COA accounts to the new COA accounts to support the data conversions. Determine the data conversion approach to convert subledger transactions and GL balances using the new COA structure and values.</a:t>
              </a:r>
            </a:p>
          </p:txBody>
        </p:sp>
      </p:grpSp>
      <p:sp>
        <p:nvSpPr>
          <p:cNvPr id="122" name="TextBox 121">
            <a:extLst>
              <a:ext uri="{FF2B5EF4-FFF2-40B4-BE49-F238E27FC236}">
                <a16:creationId xmlns:a16="http://schemas.microsoft.com/office/drawing/2014/main" id="{C3ED2E10-3729-4624-B2C6-1E7F047004A3}"/>
              </a:ext>
            </a:extLst>
          </p:cNvPr>
          <p:cNvSpPr txBox="1"/>
          <p:nvPr/>
        </p:nvSpPr>
        <p:spPr>
          <a:xfrm>
            <a:off x="295275" y="142875"/>
            <a:ext cx="9275445" cy="738664"/>
          </a:xfrm>
          <a:prstGeom prst="rect">
            <a:avLst/>
          </a:prstGeom>
          <a:noFill/>
        </p:spPr>
        <p:txBody>
          <a:bodyPr wrap="square" rtlCol="0">
            <a:spAutoFit/>
          </a:bodyPr>
          <a:lstStyle/>
          <a:p>
            <a:r>
              <a:rPr lang="en-US" sz="4200" dirty="0">
                <a:latin typeface="Arial" panose="020B0604020202020204" pitchFamily="34" charset="0"/>
                <a:cs typeface="Arial" panose="020B0604020202020204" pitchFamily="34" charset="0"/>
              </a:rPr>
              <a:t>Chart of Accounts Key Impact Areas</a:t>
            </a:r>
          </a:p>
        </p:txBody>
      </p:sp>
      <p:sp>
        <p:nvSpPr>
          <p:cNvPr id="2" name="Slide Number Placeholder 1">
            <a:extLst>
              <a:ext uri="{FF2B5EF4-FFF2-40B4-BE49-F238E27FC236}">
                <a16:creationId xmlns:a16="http://schemas.microsoft.com/office/drawing/2014/main" id="{C2027CEF-A042-4F48-889C-3D2DE441F467}"/>
              </a:ext>
            </a:extLst>
          </p:cNvPr>
          <p:cNvSpPr>
            <a:spLocks noGrp="1"/>
          </p:cNvSpPr>
          <p:nvPr>
            <p:ph type="sldNum" sz="quarter" idx="12"/>
          </p:nvPr>
        </p:nvSpPr>
        <p:spPr>
          <a:xfrm>
            <a:off x="8610600" y="6457950"/>
            <a:ext cx="2743200" cy="365125"/>
          </a:xfrm>
        </p:spPr>
        <p:txBody>
          <a:bodyPr/>
          <a:lstStyle/>
          <a:p>
            <a:fld id="{DE393ED9-3FAE-4C9F-B5CF-D8F31E5991EB}" type="slidenum">
              <a:rPr lang="en-US" sz="1400" smtClean="0"/>
              <a:pPr/>
              <a:t>7</a:t>
            </a:fld>
            <a:endParaRPr lang="en-US" sz="1400" dirty="0"/>
          </a:p>
        </p:txBody>
      </p:sp>
    </p:spTree>
    <p:extLst>
      <p:ext uri="{BB962C8B-B14F-4D97-AF65-F5344CB8AC3E}">
        <p14:creationId xmlns:p14="http://schemas.microsoft.com/office/powerpoint/2010/main" val="21957362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232C6E94-BB27-43C8-97D9-AFAD523A4351}"/>
              </a:ext>
            </a:extLst>
          </p:cNvPr>
          <p:cNvGrpSpPr/>
          <p:nvPr/>
        </p:nvGrpSpPr>
        <p:grpSpPr>
          <a:xfrm>
            <a:off x="3775679" y="1226275"/>
            <a:ext cx="4795784" cy="4750690"/>
            <a:chOff x="4104379" y="1971251"/>
            <a:chExt cx="3983245" cy="3989812"/>
          </a:xfrm>
        </p:grpSpPr>
        <p:grpSp>
          <p:nvGrpSpPr>
            <p:cNvPr id="50" name="Group 3"/>
            <p:cNvGrpSpPr>
              <a:grpSpLocks/>
            </p:cNvGrpSpPr>
            <p:nvPr/>
          </p:nvGrpSpPr>
          <p:grpSpPr bwMode="auto">
            <a:xfrm>
              <a:off x="6079725" y="1971251"/>
              <a:ext cx="1189726" cy="1998880"/>
              <a:chOff x="3347" y="1725"/>
              <a:chExt cx="687" cy="1156"/>
            </a:xfrm>
            <a:solidFill>
              <a:schemeClr val="accent1"/>
            </a:solidFill>
          </p:grpSpPr>
          <p:sp>
            <p:nvSpPr>
              <p:cNvPr id="78" name="Arc 4"/>
              <p:cNvSpPr>
                <a:spLocks/>
              </p:cNvSpPr>
              <p:nvPr/>
            </p:nvSpPr>
            <p:spPr bwMode="auto">
              <a:xfrm>
                <a:off x="3356" y="1728"/>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 y="0"/>
                    </a:moveTo>
                    <a:cubicBezTo>
                      <a:pt x="4561" y="0"/>
                      <a:pt x="9005" y="1444"/>
                      <a:pt x="12695" y="4125"/>
                    </a:cubicBezTo>
                  </a:path>
                  <a:path w="12696" h="21600" stroke="0" extrusionOk="0">
                    <a:moveTo>
                      <a:pt x="-1" y="0"/>
                    </a:moveTo>
                    <a:cubicBezTo>
                      <a:pt x="4561" y="0"/>
                      <a:pt x="9005" y="1444"/>
                      <a:pt x="12695" y="4125"/>
                    </a:cubicBezTo>
                    <a:lnTo>
                      <a:pt x="0" y="21600"/>
                    </a:lnTo>
                    <a:close/>
                  </a:path>
                </a:pathLst>
              </a:custGeom>
              <a:grpFill/>
              <a:ln w="12700">
                <a:solidFill>
                  <a:schemeClr val="bg1"/>
                </a:solidFill>
                <a:round/>
                <a:headEnd/>
                <a:tailEnd/>
              </a:ln>
            </p:spPr>
            <p:txBody>
              <a:bodyPr lIns="44450" tIns="44450" rIns="274320" bIns="100584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Organizational Unit</a:t>
                </a:r>
              </a:p>
            </p:txBody>
          </p:sp>
          <p:sp>
            <p:nvSpPr>
              <p:cNvPr id="79" name="Freeform 78"/>
              <p:cNvSpPr>
                <a:spLocks/>
              </p:cNvSpPr>
              <p:nvPr/>
            </p:nvSpPr>
            <p:spPr bwMode="auto">
              <a:xfrm>
                <a:off x="3356" y="1728"/>
                <a:ext cx="678" cy="1153"/>
              </a:xfrm>
              <a:custGeom>
                <a:avLst/>
                <a:gdLst>
                  <a:gd name="T0" fmla="*/ 0 w 678"/>
                  <a:gd name="T1" fmla="*/ 0 h 1153"/>
                  <a:gd name="T2" fmla="*/ 0 w 678"/>
                  <a:gd name="T3" fmla="*/ 1152 h 1153"/>
                  <a:gd name="T4" fmla="*/ 677 w 678"/>
                  <a:gd name="T5" fmla="*/ 220 h 1153"/>
                  <a:gd name="T6" fmla="*/ 0 60000 65536"/>
                  <a:gd name="T7" fmla="*/ 0 60000 65536"/>
                  <a:gd name="T8" fmla="*/ 0 60000 65536"/>
                  <a:gd name="T9" fmla="*/ 0 w 678"/>
                  <a:gd name="T10" fmla="*/ 0 h 1153"/>
                  <a:gd name="T11" fmla="*/ 678 w 678"/>
                  <a:gd name="T12" fmla="*/ 1153 h 1153"/>
                </a:gdLst>
                <a:ahLst/>
                <a:cxnLst>
                  <a:cxn ang="T6">
                    <a:pos x="T0" y="T1"/>
                  </a:cxn>
                  <a:cxn ang="T7">
                    <a:pos x="T2" y="T3"/>
                  </a:cxn>
                  <a:cxn ang="T8">
                    <a:pos x="T4" y="T5"/>
                  </a:cxn>
                </a:cxnLst>
                <a:rect l="T9" t="T10" r="T11" b="T12"/>
                <a:pathLst>
                  <a:path w="678" h="1153">
                    <a:moveTo>
                      <a:pt x="0" y="0"/>
                    </a:moveTo>
                    <a:lnTo>
                      <a:pt x="0" y="1152"/>
                    </a:lnTo>
                    <a:lnTo>
                      <a:pt x="677" y="220"/>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85" name="Arc 4">
                <a:extLst>
                  <a:ext uri="{FF2B5EF4-FFF2-40B4-BE49-F238E27FC236}">
                    <a16:creationId xmlns:a16="http://schemas.microsoft.com/office/drawing/2014/main" id="{A5ED928B-0EF3-48F7-BABD-8923267CADB4}"/>
                  </a:ext>
                </a:extLst>
              </p:cNvPr>
              <p:cNvSpPr>
                <a:spLocks/>
              </p:cNvSpPr>
              <p:nvPr/>
            </p:nvSpPr>
            <p:spPr bwMode="auto">
              <a:xfrm>
                <a:off x="3347" y="1725"/>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 y="0"/>
                    </a:moveTo>
                    <a:cubicBezTo>
                      <a:pt x="4561" y="0"/>
                      <a:pt x="9005" y="1444"/>
                      <a:pt x="12695" y="4125"/>
                    </a:cubicBezTo>
                  </a:path>
                  <a:path w="12696" h="21600" stroke="0" extrusionOk="0">
                    <a:moveTo>
                      <a:pt x="-1" y="0"/>
                    </a:moveTo>
                    <a:cubicBezTo>
                      <a:pt x="4561" y="0"/>
                      <a:pt x="9005" y="1444"/>
                      <a:pt x="12695" y="4125"/>
                    </a:cubicBezTo>
                    <a:lnTo>
                      <a:pt x="0" y="21600"/>
                    </a:lnTo>
                    <a:close/>
                  </a:path>
                </a:pathLst>
              </a:custGeom>
              <a:solidFill>
                <a:srgbClr val="002060"/>
              </a:solidFill>
              <a:ln w="12700">
                <a:solidFill>
                  <a:schemeClr val="bg1"/>
                </a:solidFill>
                <a:round/>
                <a:headEnd/>
                <a:tailEnd/>
              </a:ln>
            </p:spPr>
            <p:txBody>
              <a:bodyPr lIns="44450" tIns="44450" rIns="274320" bIns="100584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Agency* </a:t>
                </a:r>
              </a:p>
            </p:txBody>
          </p:sp>
        </p:grpSp>
        <p:grpSp>
          <p:nvGrpSpPr>
            <p:cNvPr id="51" name="Group 6"/>
            <p:cNvGrpSpPr>
              <a:grpSpLocks/>
            </p:cNvGrpSpPr>
            <p:nvPr/>
          </p:nvGrpSpPr>
          <p:grpSpPr bwMode="auto">
            <a:xfrm>
              <a:off x="6091852" y="2357240"/>
              <a:ext cx="1900571" cy="1616348"/>
              <a:chOff x="3354" y="1948"/>
              <a:chExt cx="1099" cy="935"/>
            </a:xfrm>
            <a:solidFill>
              <a:schemeClr val="accent1"/>
            </a:solidFill>
          </p:grpSpPr>
          <p:sp>
            <p:nvSpPr>
              <p:cNvPr id="76" name="Arc 7"/>
              <p:cNvSpPr>
                <a:spLocks/>
              </p:cNvSpPr>
              <p:nvPr/>
            </p:nvSpPr>
            <p:spPr bwMode="auto">
              <a:xfrm>
                <a:off x="3356" y="1948"/>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12695" y="0"/>
                    </a:moveTo>
                    <a:cubicBezTo>
                      <a:pt x="16386" y="2681"/>
                      <a:pt x="19133" y="6461"/>
                      <a:pt x="20542" y="10800"/>
                    </a:cubicBezTo>
                  </a:path>
                  <a:path w="20543" h="17475" stroke="0" extrusionOk="0">
                    <a:moveTo>
                      <a:pt x="12695" y="0"/>
                    </a:moveTo>
                    <a:cubicBezTo>
                      <a:pt x="16386" y="2681"/>
                      <a:pt x="19133" y="6461"/>
                      <a:pt x="20542" y="10800"/>
                    </a:cubicBezTo>
                    <a:lnTo>
                      <a:pt x="0" y="17475"/>
                    </a:lnTo>
                    <a:close/>
                  </a:path>
                </a:pathLst>
              </a:custGeom>
              <a:grpFill/>
              <a:ln w="12700">
                <a:solidFill>
                  <a:schemeClr val="bg1"/>
                </a:solidFill>
                <a:round/>
                <a:headEnd/>
                <a:tailEnd/>
              </a:ln>
            </p:spPr>
            <p:txBody>
              <a:bodyPr lIns="731520" tIns="44450" rIns="44450" bIns="27432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Fund</a:t>
                </a:r>
              </a:p>
            </p:txBody>
          </p:sp>
          <p:sp>
            <p:nvSpPr>
              <p:cNvPr id="77" name="Freeform 76"/>
              <p:cNvSpPr>
                <a:spLocks/>
              </p:cNvSpPr>
              <p:nvPr/>
            </p:nvSpPr>
            <p:spPr bwMode="auto">
              <a:xfrm>
                <a:off x="3356" y="1948"/>
                <a:ext cx="1097" cy="933"/>
              </a:xfrm>
              <a:custGeom>
                <a:avLst/>
                <a:gdLst>
                  <a:gd name="T0" fmla="*/ 677 w 1097"/>
                  <a:gd name="T1" fmla="*/ 0 h 933"/>
                  <a:gd name="T2" fmla="*/ 0 w 1097"/>
                  <a:gd name="T3" fmla="*/ 932 h 933"/>
                  <a:gd name="T4" fmla="*/ 1096 w 1097"/>
                  <a:gd name="T5" fmla="*/ 576 h 933"/>
                  <a:gd name="T6" fmla="*/ 0 60000 65536"/>
                  <a:gd name="T7" fmla="*/ 0 60000 65536"/>
                  <a:gd name="T8" fmla="*/ 0 60000 65536"/>
                  <a:gd name="T9" fmla="*/ 0 w 1097"/>
                  <a:gd name="T10" fmla="*/ 0 h 933"/>
                  <a:gd name="T11" fmla="*/ 1097 w 1097"/>
                  <a:gd name="T12" fmla="*/ 933 h 933"/>
                </a:gdLst>
                <a:ahLst/>
                <a:cxnLst>
                  <a:cxn ang="T6">
                    <a:pos x="T0" y="T1"/>
                  </a:cxn>
                  <a:cxn ang="T7">
                    <a:pos x="T2" y="T3"/>
                  </a:cxn>
                  <a:cxn ang="T8">
                    <a:pos x="T4" y="T5"/>
                  </a:cxn>
                </a:cxnLst>
                <a:rect l="T9" t="T10" r="T11" b="T12"/>
                <a:pathLst>
                  <a:path w="1097" h="933">
                    <a:moveTo>
                      <a:pt x="677" y="0"/>
                    </a:moveTo>
                    <a:lnTo>
                      <a:pt x="0" y="932"/>
                    </a:lnTo>
                    <a:lnTo>
                      <a:pt x="1096" y="576"/>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86" name="Arc 7">
                <a:extLst>
                  <a:ext uri="{FF2B5EF4-FFF2-40B4-BE49-F238E27FC236}">
                    <a16:creationId xmlns:a16="http://schemas.microsoft.com/office/drawing/2014/main" id="{BCDB0F19-E935-4964-9EF9-149A6829881A}"/>
                  </a:ext>
                </a:extLst>
              </p:cNvPr>
              <p:cNvSpPr>
                <a:spLocks/>
              </p:cNvSpPr>
              <p:nvPr/>
            </p:nvSpPr>
            <p:spPr bwMode="auto">
              <a:xfrm>
                <a:off x="3354" y="1951"/>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12695" y="0"/>
                    </a:moveTo>
                    <a:cubicBezTo>
                      <a:pt x="16386" y="2681"/>
                      <a:pt x="19133" y="6461"/>
                      <a:pt x="20542" y="10800"/>
                    </a:cubicBezTo>
                  </a:path>
                  <a:path w="20543" h="17475" stroke="0" extrusionOk="0">
                    <a:moveTo>
                      <a:pt x="12695" y="0"/>
                    </a:moveTo>
                    <a:cubicBezTo>
                      <a:pt x="16386" y="2681"/>
                      <a:pt x="19133" y="6461"/>
                      <a:pt x="20542" y="10800"/>
                    </a:cubicBezTo>
                    <a:lnTo>
                      <a:pt x="0" y="17475"/>
                    </a:lnTo>
                    <a:close/>
                  </a:path>
                </a:pathLst>
              </a:custGeom>
              <a:solidFill>
                <a:srgbClr val="002060"/>
              </a:solidFill>
              <a:ln w="12700">
                <a:solidFill>
                  <a:schemeClr val="bg1"/>
                </a:solidFill>
                <a:round/>
                <a:headEnd/>
                <a:tailEnd/>
              </a:ln>
            </p:spPr>
            <p:txBody>
              <a:bodyPr lIns="731520" tIns="44450" rIns="44450" bIns="27432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Project</a:t>
                </a:r>
              </a:p>
            </p:txBody>
          </p:sp>
        </p:grpSp>
        <p:grpSp>
          <p:nvGrpSpPr>
            <p:cNvPr id="52" name="Group 9"/>
            <p:cNvGrpSpPr>
              <a:grpSpLocks/>
            </p:cNvGrpSpPr>
            <p:nvPr/>
          </p:nvGrpSpPr>
          <p:grpSpPr bwMode="auto">
            <a:xfrm>
              <a:off x="6091852" y="3352017"/>
              <a:ext cx="1995772" cy="1233468"/>
              <a:chOff x="3354" y="2524"/>
              <a:chExt cx="1154" cy="713"/>
            </a:xfrm>
            <a:solidFill>
              <a:schemeClr val="accent1"/>
            </a:solidFill>
          </p:grpSpPr>
          <p:sp>
            <p:nvSpPr>
              <p:cNvPr id="74" name="Arc 10"/>
              <p:cNvSpPr>
                <a:spLocks/>
              </p:cNvSpPr>
              <p:nvPr/>
            </p:nvSpPr>
            <p:spPr bwMode="auto">
              <a:xfrm>
                <a:off x="3356" y="2524"/>
                <a:ext cx="1152" cy="712"/>
              </a:xfrm>
              <a:custGeom>
                <a:avLst/>
                <a:gdLst>
                  <a:gd name="T0" fmla="*/ 0 w 21600"/>
                  <a:gd name="T1" fmla="*/ 0 h 13350"/>
                  <a:gd name="T2" fmla="*/ 0 w 21600"/>
                  <a:gd name="T3" fmla="*/ 0 h 13350"/>
                  <a:gd name="T4" fmla="*/ 0 w 21600"/>
                  <a:gd name="T5" fmla="*/ 0 h 13350"/>
                  <a:gd name="T6" fmla="*/ 0 60000 65536"/>
                  <a:gd name="T7" fmla="*/ 0 60000 65536"/>
                  <a:gd name="T8" fmla="*/ 0 60000 65536"/>
                  <a:gd name="T9" fmla="*/ 0 w 21600"/>
                  <a:gd name="T10" fmla="*/ 0 h 13350"/>
                  <a:gd name="T11" fmla="*/ 21600 w 21600"/>
                  <a:gd name="T12" fmla="*/ 13350 h 13350"/>
                </a:gdLst>
                <a:ahLst/>
                <a:cxnLst>
                  <a:cxn ang="T6">
                    <a:pos x="T0" y="T1"/>
                  </a:cxn>
                  <a:cxn ang="T7">
                    <a:pos x="T2" y="T3"/>
                  </a:cxn>
                  <a:cxn ang="T8">
                    <a:pos x="T4" y="T5"/>
                  </a:cxn>
                </a:cxnLst>
                <a:rect l="T9" t="T10" r="T11" b="T12"/>
                <a:pathLst>
                  <a:path w="21600" h="13350" fill="none" extrusionOk="0">
                    <a:moveTo>
                      <a:pt x="20542" y="0"/>
                    </a:moveTo>
                    <a:cubicBezTo>
                      <a:pt x="21243" y="2155"/>
                      <a:pt x="21600" y="4408"/>
                      <a:pt x="21600" y="6675"/>
                    </a:cubicBezTo>
                    <a:cubicBezTo>
                      <a:pt x="21600" y="8941"/>
                      <a:pt x="21243" y="11194"/>
                      <a:pt x="20542" y="13349"/>
                    </a:cubicBezTo>
                  </a:path>
                  <a:path w="21600" h="13350" stroke="0" extrusionOk="0">
                    <a:moveTo>
                      <a:pt x="20542" y="0"/>
                    </a:moveTo>
                    <a:cubicBezTo>
                      <a:pt x="21243" y="2155"/>
                      <a:pt x="21600" y="4408"/>
                      <a:pt x="21600" y="6675"/>
                    </a:cubicBezTo>
                    <a:cubicBezTo>
                      <a:pt x="21600" y="8941"/>
                      <a:pt x="21243" y="11194"/>
                      <a:pt x="20542" y="13349"/>
                    </a:cubicBezTo>
                    <a:lnTo>
                      <a:pt x="0" y="6675"/>
                    </a:lnTo>
                    <a:close/>
                  </a:path>
                </a:pathLst>
              </a:custGeom>
              <a:grpFill/>
              <a:ln w="12700">
                <a:solidFill>
                  <a:schemeClr val="bg1"/>
                </a:solidFill>
                <a:round/>
                <a:headEnd/>
                <a:tailEnd/>
              </a:ln>
            </p:spPr>
            <p:txBody>
              <a:bodyPr lIns="1097280" tIns="4445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Program</a:t>
                </a:r>
              </a:p>
            </p:txBody>
          </p:sp>
          <p:sp>
            <p:nvSpPr>
              <p:cNvPr id="75" name="Freeform 74"/>
              <p:cNvSpPr>
                <a:spLocks/>
              </p:cNvSpPr>
              <p:nvPr/>
            </p:nvSpPr>
            <p:spPr bwMode="auto">
              <a:xfrm>
                <a:off x="3356" y="2524"/>
                <a:ext cx="1097" cy="713"/>
              </a:xfrm>
              <a:custGeom>
                <a:avLst/>
                <a:gdLst>
                  <a:gd name="T0" fmla="*/ 1096 w 1097"/>
                  <a:gd name="T1" fmla="*/ 0 h 713"/>
                  <a:gd name="T2" fmla="*/ 0 w 1097"/>
                  <a:gd name="T3" fmla="*/ 356 h 713"/>
                  <a:gd name="T4" fmla="*/ 1096 w 1097"/>
                  <a:gd name="T5" fmla="*/ 712 h 713"/>
                  <a:gd name="T6" fmla="*/ 0 60000 65536"/>
                  <a:gd name="T7" fmla="*/ 0 60000 65536"/>
                  <a:gd name="T8" fmla="*/ 0 60000 65536"/>
                  <a:gd name="T9" fmla="*/ 0 w 1097"/>
                  <a:gd name="T10" fmla="*/ 0 h 713"/>
                  <a:gd name="T11" fmla="*/ 1097 w 1097"/>
                  <a:gd name="T12" fmla="*/ 713 h 713"/>
                </a:gdLst>
                <a:ahLst/>
                <a:cxnLst>
                  <a:cxn ang="T6">
                    <a:pos x="T0" y="T1"/>
                  </a:cxn>
                  <a:cxn ang="T7">
                    <a:pos x="T2" y="T3"/>
                  </a:cxn>
                  <a:cxn ang="T8">
                    <a:pos x="T4" y="T5"/>
                  </a:cxn>
                </a:cxnLst>
                <a:rect l="T9" t="T10" r="T11" b="T12"/>
                <a:pathLst>
                  <a:path w="1097" h="713">
                    <a:moveTo>
                      <a:pt x="1096" y="0"/>
                    </a:moveTo>
                    <a:lnTo>
                      <a:pt x="0" y="356"/>
                    </a:lnTo>
                    <a:lnTo>
                      <a:pt x="1096" y="712"/>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87" name="Arc 10">
                <a:extLst>
                  <a:ext uri="{FF2B5EF4-FFF2-40B4-BE49-F238E27FC236}">
                    <a16:creationId xmlns:a16="http://schemas.microsoft.com/office/drawing/2014/main" id="{A960566B-6461-4D9F-A63C-177E60178DBD}"/>
                  </a:ext>
                </a:extLst>
              </p:cNvPr>
              <p:cNvSpPr>
                <a:spLocks/>
              </p:cNvSpPr>
              <p:nvPr/>
            </p:nvSpPr>
            <p:spPr bwMode="auto">
              <a:xfrm>
                <a:off x="3354" y="2524"/>
                <a:ext cx="1152" cy="712"/>
              </a:xfrm>
              <a:custGeom>
                <a:avLst/>
                <a:gdLst>
                  <a:gd name="T0" fmla="*/ 0 w 21600"/>
                  <a:gd name="T1" fmla="*/ 0 h 13350"/>
                  <a:gd name="T2" fmla="*/ 0 w 21600"/>
                  <a:gd name="T3" fmla="*/ 0 h 13350"/>
                  <a:gd name="T4" fmla="*/ 0 w 21600"/>
                  <a:gd name="T5" fmla="*/ 0 h 13350"/>
                  <a:gd name="T6" fmla="*/ 0 60000 65536"/>
                  <a:gd name="T7" fmla="*/ 0 60000 65536"/>
                  <a:gd name="T8" fmla="*/ 0 60000 65536"/>
                  <a:gd name="T9" fmla="*/ 0 w 21600"/>
                  <a:gd name="T10" fmla="*/ 0 h 13350"/>
                  <a:gd name="T11" fmla="*/ 21600 w 21600"/>
                  <a:gd name="T12" fmla="*/ 13350 h 13350"/>
                </a:gdLst>
                <a:ahLst/>
                <a:cxnLst>
                  <a:cxn ang="T6">
                    <a:pos x="T0" y="T1"/>
                  </a:cxn>
                  <a:cxn ang="T7">
                    <a:pos x="T2" y="T3"/>
                  </a:cxn>
                  <a:cxn ang="T8">
                    <a:pos x="T4" y="T5"/>
                  </a:cxn>
                </a:cxnLst>
                <a:rect l="T9" t="T10" r="T11" b="T12"/>
                <a:pathLst>
                  <a:path w="21600" h="13350" fill="none" extrusionOk="0">
                    <a:moveTo>
                      <a:pt x="20542" y="0"/>
                    </a:moveTo>
                    <a:cubicBezTo>
                      <a:pt x="21243" y="2155"/>
                      <a:pt x="21600" y="4408"/>
                      <a:pt x="21600" y="6675"/>
                    </a:cubicBezTo>
                    <a:cubicBezTo>
                      <a:pt x="21600" y="8941"/>
                      <a:pt x="21243" y="11194"/>
                      <a:pt x="20542" y="13349"/>
                    </a:cubicBezTo>
                  </a:path>
                  <a:path w="21600" h="13350" stroke="0" extrusionOk="0">
                    <a:moveTo>
                      <a:pt x="20542" y="0"/>
                    </a:moveTo>
                    <a:cubicBezTo>
                      <a:pt x="21243" y="2155"/>
                      <a:pt x="21600" y="4408"/>
                      <a:pt x="21600" y="6675"/>
                    </a:cubicBezTo>
                    <a:cubicBezTo>
                      <a:pt x="21600" y="8941"/>
                      <a:pt x="21243" y="11194"/>
                      <a:pt x="20542" y="13349"/>
                    </a:cubicBezTo>
                    <a:lnTo>
                      <a:pt x="0" y="6675"/>
                    </a:lnTo>
                    <a:close/>
                  </a:path>
                </a:pathLst>
              </a:custGeom>
              <a:solidFill>
                <a:srgbClr val="002060"/>
              </a:solidFill>
              <a:ln w="12700">
                <a:solidFill>
                  <a:schemeClr val="bg1"/>
                </a:solidFill>
                <a:round/>
                <a:headEnd/>
                <a:tailEnd/>
              </a:ln>
            </p:spPr>
            <p:txBody>
              <a:bodyPr lIns="1097280" tIns="4445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 Organizational Unit*</a:t>
                </a:r>
              </a:p>
            </p:txBody>
          </p:sp>
        </p:grpSp>
        <p:grpSp>
          <p:nvGrpSpPr>
            <p:cNvPr id="53" name="Group 12"/>
            <p:cNvGrpSpPr>
              <a:grpSpLocks/>
            </p:cNvGrpSpPr>
            <p:nvPr/>
          </p:nvGrpSpPr>
          <p:grpSpPr bwMode="auto">
            <a:xfrm>
              <a:off x="6091852" y="3967371"/>
              <a:ext cx="1900571" cy="1612890"/>
              <a:chOff x="3354" y="2880"/>
              <a:chExt cx="1099" cy="933"/>
            </a:xfrm>
            <a:solidFill>
              <a:schemeClr val="accent1"/>
            </a:solidFill>
          </p:grpSpPr>
          <p:sp>
            <p:nvSpPr>
              <p:cNvPr id="72" name="Arc 13"/>
              <p:cNvSpPr>
                <a:spLocks/>
              </p:cNvSpPr>
              <p:nvPr/>
            </p:nvSpPr>
            <p:spPr bwMode="auto">
              <a:xfrm>
                <a:off x="3356" y="2880"/>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20542" y="6674"/>
                    </a:moveTo>
                    <a:cubicBezTo>
                      <a:pt x="19133" y="11013"/>
                      <a:pt x="16386" y="14793"/>
                      <a:pt x="12695" y="17474"/>
                    </a:cubicBezTo>
                  </a:path>
                  <a:path w="20543" h="17475" stroke="0" extrusionOk="0">
                    <a:moveTo>
                      <a:pt x="20542" y="6674"/>
                    </a:moveTo>
                    <a:cubicBezTo>
                      <a:pt x="19133" y="11013"/>
                      <a:pt x="16386" y="14793"/>
                      <a:pt x="12695" y="17474"/>
                    </a:cubicBezTo>
                    <a:lnTo>
                      <a:pt x="0" y="0"/>
                    </a:lnTo>
                    <a:close/>
                  </a:path>
                </a:pathLst>
              </a:custGeom>
              <a:grpFill/>
              <a:ln w="12700">
                <a:solidFill>
                  <a:schemeClr val="bg1"/>
                </a:solidFill>
                <a:round/>
                <a:headEnd/>
                <a:tailEnd/>
              </a:ln>
            </p:spPr>
            <p:txBody>
              <a:bodyPr lIns="731520" tIns="18288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Account</a:t>
                </a:r>
              </a:p>
            </p:txBody>
          </p:sp>
          <p:sp>
            <p:nvSpPr>
              <p:cNvPr id="73" name="Freeform 72"/>
              <p:cNvSpPr>
                <a:spLocks/>
              </p:cNvSpPr>
              <p:nvPr/>
            </p:nvSpPr>
            <p:spPr bwMode="auto">
              <a:xfrm>
                <a:off x="3356" y="2880"/>
                <a:ext cx="1097" cy="933"/>
              </a:xfrm>
              <a:custGeom>
                <a:avLst/>
                <a:gdLst>
                  <a:gd name="T0" fmla="*/ 1096 w 1097"/>
                  <a:gd name="T1" fmla="*/ 356 h 933"/>
                  <a:gd name="T2" fmla="*/ 0 w 1097"/>
                  <a:gd name="T3" fmla="*/ 0 h 933"/>
                  <a:gd name="T4" fmla="*/ 677 w 1097"/>
                  <a:gd name="T5" fmla="*/ 932 h 933"/>
                  <a:gd name="T6" fmla="*/ 0 60000 65536"/>
                  <a:gd name="T7" fmla="*/ 0 60000 65536"/>
                  <a:gd name="T8" fmla="*/ 0 60000 65536"/>
                  <a:gd name="T9" fmla="*/ 0 w 1097"/>
                  <a:gd name="T10" fmla="*/ 0 h 933"/>
                  <a:gd name="T11" fmla="*/ 1097 w 1097"/>
                  <a:gd name="T12" fmla="*/ 933 h 933"/>
                </a:gdLst>
                <a:ahLst/>
                <a:cxnLst>
                  <a:cxn ang="T6">
                    <a:pos x="T0" y="T1"/>
                  </a:cxn>
                  <a:cxn ang="T7">
                    <a:pos x="T2" y="T3"/>
                  </a:cxn>
                  <a:cxn ang="T8">
                    <a:pos x="T4" y="T5"/>
                  </a:cxn>
                </a:cxnLst>
                <a:rect l="T9" t="T10" r="T11" b="T12"/>
                <a:pathLst>
                  <a:path w="1097" h="933">
                    <a:moveTo>
                      <a:pt x="1096" y="356"/>
                    </a:moveTo>
                    <a:lnTo>
                      <a:pt x="0" y="0"/>
                    </a:lnTo>
                    <a:lnTo>
                      <a:pt x="677" y="932"/>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88" name="Arc 13">
                <a:extLst>
                  <a:ext uri="{FF2B5EF4-FFF2-40B4-BE49-F238E27FC236}">
                    <a16:creationId xmlns:a16="http://schemas.microsoft.com/office/drawing/2014/main" id="{AE5B9F58-548C-44CA-90A2-ABB395D6D625}"/>
                  </a:ext>
                </a:extLst>
              </p:cNvPr>
              <p:cNvSpPr>
                <a:spLocks/>
              </p:cNvSpPr>
              <p:nvPr/>
            </p:nvSpPr>
            <p:spPr bwMode="auto">
              <a:xfrm>
                <a:off x="3354" y="2880"/>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20542" y="6674"/>
                    </a:moveTo>
                    <a:cubicBezTo>
                      <a:pt x="19133" y="11013"/>
                      <a:pt x="16386" y="14793"/>
                      <a:pt x="12695" y="17474"/>
                    </a:cubicBezTo>
                  </a:path>
                  <a:path w="20543" h="17475" stroke="0" extrusionOk="0">
                    <a:moveTo>
                      <a:pt x="20542" y="6674"/>
                    </a:moveTo>
                    <a:cubicBezTo>
                      <a:pt x="19133" y="11013"/>
                      <a:pt x="16386" y="14793"/>
                      <a:pt x="12695" y="17474"/>
                    </a:cubicBezTo>
                    <a:lnTo>
                      <a:pt x="0" y="0"/>
                    </a:lnTo>
                    <a:close/>
                  </a:path>
                </a:pathLst>
              </a:custGeom>
              <a:solidFill>
                <a:srgbClr val="002060"/>
              </a:solidFill>
              <a:ln w="12700">
                <a:solidFill>
                  <a:schemeClr val="bg1"/>
                </a:solidFill>
                <a:round/>
                <a:headEnd/>
                <a:tailEnd/>
              </a:ln>
            </p:spPr>
            <p:txBody>
              <a:bodyPr lIns="731520" tIns="18288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Fund*</a:t>
                </a:r>
              </a:p>
            </p:txBody>
          </p:sp>
        </p:grpSp>
        <p:grpSp>
          <p:nvGrpSpPr>
            <p:cNvPr id="54" name="Group 15"/>
            <p:cNvGrpSpPr>
              <a:grpSpLocks/>
            </p:cNvGrpSpPr>
            <p:nvPr/>
          </p:nvGrpSpPr>
          <p:grpSpPr bwMode="auto">
            <a:xfrm>
              <a:off x="6091849" y="3967371"/>
              <a:ext cx="1177604" cy="1993692"/>
              <a:chOff x="3354" y="2880"/>
              <a:chExt cx="680" cy="1153"/>
            </a:xfrm>
            <a:solidFill>
              <a:schemeClr val="accent1"/>
            </a:solidFill>
          </p:grpSpPr>
          <p:sp>
            <p:nvSpPr>
              <p:cNvPr id="70" name="Arc 16"/>
              <p:cNvSpPr>
                <a:spLocks/>
              </p:cNvSpPr>
              <p:nvPr/>
            </p:nvSpPr>
            <p:spPr bwMode="auto">
              <a:xfrm>
                <a:off x="3356" y="2880"/>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2695" y="17474"/>
                    </a:moveTo>
                    <a:cubicBezTo>
                      <a:pt x="9005" y="20155"/>
                      <a:pt x="4561" y="21599"/>
                      <a:pt x="0" y="21600"/>
                    </a:cubicBezTo>
                  </a:path>
                  <a:path w="12696" h="21600" stroke="0" extrusionOk="0">
                    <a:moveTo>
                      <a:pt x="12695" y="17474"/>
                    </a:moveTo>
                    <a:cubicBezTo>
                      <a:pt x="9005" y="20155"/>
                      <a:pt x="4561" y="21599"/>
                      <a:pt x="0" y="21600"/>
                    </a:cubicBezTo>
                    <a:lnTo>
                      <a:pt x="0" y="0"/>
                    </a:lnTo>
                    <a:close/>
                  </a:path>
                </a:pathLst>
              </a:custGeom>
              <a:grpFill/>
              <a:ln w="12700">
                <a:solidFill>
                  <a:schemeClr val="bg1"/>
                </a:solidFill>
                <a:round/>
                <a:headEnd/>
                <a:tailEnd/>
              </a:ln>
            </p:spPr>
            <p:txBody>
              <a:bodyPr lIns="44450" tIns="1005840" rIns="27432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Project</a:t>
                </a:r>
              </a:p>
            </p:txBody>
          </p:sp>
          <p:sp>
            <p:nvSpPr>
              <p:cNvPr id="71" name="Freeform 70"/>
              <p:cNvSpPr>
                <a:spLocks/>
              </p:cNvSpPr>
              <p:nvPr/>
            </p:nvSpPr>
            <p:spPr bwMode="auto">
              <a:xfrm>
                <a:off x="3356" y="2880"/>
                <a:ext cx="678" cy="1153"/>
              </a:xfrm>
              <a:custGeom>
                <a:avLst/>
                <a:gdLst>
                  <a:gd name="T0" fmla="*/ 677 w 678"/>
                  <a:gd name="T1" fmla="*/ 932 h 1153"/>
                  <a:gd name="T2" fmla="*/ 0 w 678"/>
                  <a:gd name="T3" fmla="*/ 0 h 1153"/>
                  <a:gd name="T4" fmla="*/ 0 w 678"/>
                  <a:gd name="T5" fmla="*/ 1152 h 1153"/>
                  <a:gd name="T6" fmla="*/ 0 60000 65536"/>
                  <a:gd name="T7" fmla="*/ 0 60000 65536"/>
                  <a:gd name="T8" fmla="*/ 0 60000 65536"/>
                  <a:gd name="T9" fmla="*/ 0 w 678"/>
                  <a:gd name="T10" fmla="*/ 0 h 1153"/>
                  <a:gd name="T11" fmla="*/ 678 w 678"/>
                  <a:gd name="T12" fmla="*/ 1153 h 1153"/>
                </a:gdLst>
                <a:ahLst/>
                <a:cxnLst>
                  <a:cxn ang="T6">
                    <a:pos x="T0" y="T1"/>
                  </a:cxn>
                  <a:cxn ang="T7">
                    <a:pos x="T2" y="T3"/>
                  </a:cxn>
                  <a:cxn ang="T8">
                    <a:pos x="T4" y="T5"/>
                  </a:cxn>
                </a:cxnLst>
                <a:rect l="T9" t="T10" r="T11" b="T12"/>
                <a:pathLst>
                  <a:path w="678" h="1153">
                    <a:moveTo>
                      <a:pt x="677" y="932"/>
                    </a:moveTo>
                    <a:lnTo>
                      <a:pt x="0" y="0"/>
                    </a:lnTo>
                    <a:lnTo>
                      <a:pt x="0" y="1152"/>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89" name="Arc 16">
                <a:extLst>
                  <a:ext uri="{FF2B5EF4-FFF2-40B4-BE49-F238E27FC236}">
                    <a16:creationId xmlns:a16="http://schemas.microsoft.com/office/drawing/2014/main" id="{5AB522D3-8C1B-4D63-81A1-6905CEE35A21}"/>
                  </a:ext>
                </a:extLst>
              </p:cNvPr>
              <p:cNvSpPr>
                <a:spLocks/>
              </p:cNvSpPr>
              <p:nvPr/>
            </p:nvSpPr>
            <p:spPr bwMode="auto">
              <a:xfrm>
                <a:off x="3354" y="2880"/>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2695" y="17474"/>
                    </a:moveTo>
                    <a:cubicBezTo>
                      <a:pt x="9005" y="20155"/>
                      <a:pt x="4561" y="21599"/>
                      <a:pt x="0" y="21600"/>
                    </a:cubicBezTo>
                  </a:path>
                  <a:path w="12696" h="21600" stroke="0" extrusionOk="0">
                    <a:moveTo>
                      <a:pt x="12695" y="17474"/>
                    </a:moveTo>
                    <a:cubicBezTo>
                      <a:pt x="9005" y="20155"/>
                      <a:pt x="4561" y="21599"/>
                      <a:pt x="0" y="21600"/>
                    </a:cubicBezTo>
                    <a:lnTo>
                      <a:pt x="0" y="0"/>
                    </a:lnTo>
                    <a:close/>
                  </a:path>
                </a:pathLst>
              </a:custGeom>
              <a:solidFill>
                <a:srgbClr val="002060"/>
              </a:solidFill>
              <a:ln w="12700">
                <a:solidFill>
                  <a:schemeClr val="bg1"/>
                </a:solidFill>
                <a:round/>
                <a:headEnd/>
                <a:tailEnd/>
              </a:ln>
            </p:spPr>
            <p:txBody>
              <a:bodyPr lIns="44450" tIns="1005840" rIns="27432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Program</a:t>
                </a:r>
              </a:p>
            </p:txBody>
          </p:sp>
        </p:grpSp>
        <p:grpSp>
          <p:nvGrpSpPr>
            <p:cNvPr id="55" name="Group 18"/>
            <p:cNvGrpSpPr>
              <a:grpSpLocks/>
            </p:cNvGrpSpPr>
            <p:nvPr/>
          </p:nvGrpSpPr>
          <p:grpSpPr bwMode="auto">
            <a:xfrm>
              <a:off x="4921854" y="3967371"/>
              <a:ext cx="1174836" cy="1993692"/>
              <a:chOff x="2677" y="2880"/>
              <a:chExt cx="680" cy="1153"/>
            </a:xfrm>
            <a:solidFill>
              <a:schemeClr val="accent1"/>
            </a:solidFill>
          </p:grpSpPr>
          <p:sp>
            <p:nvSpPr>
              <p:cNvPr id="68" name="Arc 19"/>
              <p:cNvSpPr>
                <a:spLocks/>
              </p:cNvSpPr>
              <p:nvPr/>
            </p:nvSpPr>
            <p:spPr bwMode="auto">
              <a:xfrm>
                <a:off x="2679" y="2880"/>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2696" y="21600"/>
                    </a:moveTo>
                    <a:cubicBezTo>
                      <a:pt x="8134" y="21600"/>
                      <a:pt x="3690" y="20155"/>
                      <a:pt x="0" y="17474"/>
                    </a:cubicBezTo>
                  </a:path>
                  <a:path w="12696" h="21600" stroke="0" extrusionOk="0">
                    <a:moveTo>
                      <a:pt x="12696" y="21600"/>
                    </a:moveTo>
                    <a:cubicBezTo>
                      <a:pt x="8134" y="21600"/>
                      <a:pt x="3690" y="20155"/>
                      <a:pt x="0" y="17474"/>
                    </a:cubicBezTo>
                    <a:lnTo>
                      <a:pt x="12696" y="0"/>
                    </a:lnTo>
                    <a:close/>
                  </a:path>
                </a:pathLst>
              </a:custGeom>
              <a:grpFill/>
              <a:ln w="12700">
                <a:solidFill>
                  <a:schemeClr val="bg1"/>
                </a:solidFill>
                <a:round/>
                <a:headEnd/>
                <a:tailEnd/>
              </a:ln>
            </p:spPr>
            <p:txBody>
              <a:bodyPr lIns="274320" tIns="100584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Funding Source</a:t>
                </a:r>
              </a:p>
            </p:txBody>
          </p:sp>
          <p:sp>
            <p:nvSpPr>
              <p:cNvPr id="69" name="Freeform 68"/>
              <p:cNvSpPr>
                <a:spLocks/>
              </p:cNvSpPr>
              <p:nvPr/>
            </p:nvSpPr>
            <p:spPr bwMode="auto">
              <a:xfrm>
                <a:off x="2679" y="2880"/>
                <a:ext cx="678" cy="1153"/>
              </a:xfrm>
              <a:custGeom>
                <a:avLst/>
                <a:gdLst>
                  <a:gd name="T0" fmla="*/ 677 w 678"/>
                  <a:gd name="T1" fmla="*/ 1152 h 1153"/>
                  <a:gd name="T2" fmla="*/ 677 w 678"/>
                  <a:gd name="T3" fmla="*/ 0 h 1153"/>
                  <a:gd name="T4" fmla="*/ 0 w 678"/>
                  <a:gd name="T5" fmla="*/ 932 h 1153"/>
                  <a:gd name="T6" fmla="*/ 0 60000 65536"/>
                  <a:gd name="T7" fmla="*/ 0 60000 65536"/>
                  <a:gd name="T8" fmla="*/ 0 60000 65536"/>
                  <a:gd name="T9" fmla="*/ 0 w 678"/>
                  <a:gd name="T10" fmla="*/ 0 h 1153"/>
                  <a:gd name="T11" fmla="*/ 678 w 678"/>
                  <a:gd name="T12" fmla="*/ 1153 h 1153"/>
                </a:gdLst>
                <a:ahLst/>
                <a:cxnLst>
                  <a:cxn ang="T6">
                    <a:pos x="T0" y="T1"/>
                  </a:cxn>
                  <a:cxn ang="T7">
                    <a:pos x="T2" y="T3"/>
                  </a:cxn>
                  <a:cxn ang="T8">
                    <a:pos x="T4" y="T5"/>
                  </a:cxn>
                </a:cxnLst>
                <a:rect l="T9" t="T10" r="T11" b="T12"/>
                <a:pathLst>
                  <a:path w="678" h="1153">
                    <a:moveTo>
                      <a:pt x="677" y="1152"/>
                    </a:moveTo>
                    <a:lnTo>
                      <a:pt x="677" y="0"/>
                    </a:lnTo>
                    <a:lnTo>
                      <a:pt x="0" y="932"/>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90" name="Arc 19">
                <a:extLst>
                  <a:ext uri="{FF2B5EF4-FFF2-40B4-BE49-F238E27FC236}">
                    <a16:creationId xmlns:a16="http://schemas.microsoft.com/office/drawing/2014/main" id="{099FF455-F5F2-40D6-8B1E-1DD541A5CD3C}"/>
                  </a:ext>
                </a:extLst>
              </p:cNvPr>
              <p:cNvSpPr>
                <a:spLocks/>
              </p:cNvSpPr>
              <p:nvPr/>
            </p:nvSpPr>
            <p:spPr bwMode="auto">
              <a:xfrm>
                <a:off x="2677" y="2880"/>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2696" y="21600"/>
                    </a:moveTo>
                    <a:cubicBezTo>
                      <a:pt x="8134" y="21600"/>
                      <a:pt x="3690" y="20155"/>
                      <a:pt x="0" y="17474"/>
                    </a:cubicBezTo>
                  </a:path>
                  <a:path w="12696" h="21600" stroke="0" extrusionOk="0">
                    <a:moveTo>
                      <a:pt x="12696" y="21600"/>
                    </a:moveTo>
                    <a:cubicBezTo>
                      <a:pt x="8134" y="21600"/>
                      <a:pt x="3690" y="20155"/>
                      <a:pt x="0" y="17474"/>
                    </a:cubicBezTo>
                    <a:lnTo>
                      <a:pt x="12696" y="0"/>
                    </a:lnTo>
                    <a:close/>
                  </a:path>
                </a:pathLst>
              </a:custGeom>
              <a:solidFill>
                <a:srgbClr val="002060"/>
              </a:solidFill>
              <a:ln w="12700">
                <a:solidFill>
                  <a:schemeClr val="bg1"/>
                </a:solidFill>
                <a:round/>
                <a:headEnd/>
                <a:tailEnd/>
              </a:ln>
            </p:spPr>
            <p:txBody>
              <a:bodyPr lIns="274320" tIns="100584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Account*</a:t>
                </a:r>
              </a:p>
            </p:txBody>
          </p:sp>
        </p:grpSp>
        <p:grpSp>
          <p:nvGrpSpPr>
            <p:cNvPr id="56" name="Group 21"/>
            <p:cNvGrpSpPr>
              <a:grpSpLocks/>
            </p:cNvGrpSpPr>
            <p:nvPr/>
          </p:nvGrpSpPr>
          <p:grpSpPr bwMode="auto">
            <a:xfrm>
              <a:off x="4200958" y="3967371"/>
              <a:ext cx="1895732" cy="1612890"/>
              <a:chOff x="2260" y="2880"/>
              <a:chExt cx="1097" cy="933"/>
            </a:xfrm>
            <a:solidFill>
              <a:schemeClr val="accent1"/>
            </a:solidFill>
          </p:grpSpPr>
          <p:sp>
            <p:nvSpPr>
              <p:cNvPr id="66" name="Arc 22"/>
              <p:cNvSpPr>
                <a:spLocks/>
              </p:cNvSpPr>
              <p:nvPr/>
            </p:nvSpPr>
            <p:spPr bwMode="auto">
              <a:xfrm>
                <a:off x="2260" y="2880"/>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7847" y="17474"/>
                    </a:moveTo>
                    <a:cubicBezTo>
                      <a:pt x="4156" y="14793"/>
                      <a:pt x="1409" y="11013"/>
                      <a:pt x="0" y="6674"/>
                    </a:cubicBezTo>
                  </a:path>
                  <a:path w="20543" h="17475" stroke="0" extrusionOk="0">
                    <a:moveTo>
                      <a:pt x="7847" y="17474"/>
                    </a:moveTo>
                    <a:cubicBezTo>
                      <a:pt x="4156" y="14793"/>
                      <a:pt x="1409" y="11013"/>
                      <a:pt x="0" y="6674"/>
                    </a:cubicBezTo>
                    <a:lnTo>
                      <a:pt x="20543" y="0"/>
                    </a:lnTo>
                    <a:close/>
                  </a:path>
                </a:pathLst>
              </a:custGeom>
              <a:solidFill>
                <a:srgbClr val="002060"/>
              </a:solidFill>
              <a:ln w="12700">
                <a:solidFill>
                  <a:schemeClr val="bg1"/>
                </a:solidFill>
                <a:round/>
                <a:headEnd/>
                <a:tailEnd/>
              </a:ln>
            </p:spPr>
            <p:txBody>
              <a:bodyPr lIns="45720" tIns="182880" rIns="731520" bIns="4572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Location</a:t>
                </a:r>
              </a:p>
            </p:txBody>
          </p:sp>
          <p:sp>
            <p:nvSpPr>
              <p:cNvPr id="67" name="Freeform 66"/>
              <p:cNvSpPr>
                <a:spLocks/>
              </p:cNvSpPr>
              <p:nvPr/>
            </p:nvSpPr>
            <p:spPr bwMode="auto">
              <a:xfrm>
                <a:off x="2260" y="2880"/>
                <a:ext cx="1097" cy="933"/>
              </a:xfrm>
              <a:custGeom>
                <a:avLst/>
                <a:gdLst>
                  <a:gd name="T0" fmla="*/ 419 w 1097"/>
                  <a:gd name="T1" fmla="*/ 932 h 933"/>
                  <a:gd name="T2" fmla="*/ 1096 w 1097"/>
                  <a:gd name="T3" fmla="*/ 0 h 933"/>
                  <a:gd name="T4" fmla="*/ 0 w 1097"/>
                  <a:gd name="T5" fmla="*/ 356 h 933"/>
                  <a:gd name="T6" fmla="*/ 0 60000 65536"/>
                  <a:gd name="T7" fmla="*/ 0 60000 65536"/>
                  <a:gd name="T8" fmla="*/ 0 60000 65536"/>
                  <a:gd name="T9" fmla="*/ 0 w 1097"/>
                  <a:gd name="T10" fmla="*/ 0 h 933"/>
                  <a:gd name="T11" fmla="*/ 1097 w 1097"/>
                  <a:gd name="T12" fmla="*/ 933 h 933"/>
                </a:gdLst>
                <a:ahLst/>
                <a:cxnLst>
                  <a:cxn ang="T6">
                    <a:pos x="T0" y="T1"/>
                  </a:cxn>
                  <a:cxn ang="T7">
                    <a:pos x="T2" y="T3"/>
                  </a:cxn>
                  <a:cxn ang="T8">
                    <a:pos x="T4" y="T5"/>
                  </a:cxn>
                </a:cxnLst>
                <a:rect l="T9" t="T10" r="T11" b="T12"/>
                <a:pathLst>
                  <a:path w="1097" h="933">
                    <a:moveTo>
                      <a:pt x="419" y="932"/>
                    </a:moveTo>
                    <a:lnTo>
                      <a:pt x="1096" y="0"/>
                    </a:lnTo>
                    <a:lnTo>
                      <a:pt x="0" y="356"/>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grpSp>
        <p:grpSp>
          <p:nvGrpSpPr>
            <p:cNvPr id="57" name="Group 24"/>
            <p:cNvGrpSpPr>
              <a:grpSpLocks/>
            </p:cNvGrpSpPr>
            <p:nvPr/>
          </p:nvGrpSpPr>
          <p:grpSpPr bwMode="auto">
            <a:xfrm>
              <a:off x="4104379" y="3352017"/>
              <a:ext cx="1992313" cy="1233468"/>
              <a:chOff x="2204" y="2524"/>
              <a:chExt cx="1153" cy="713"/>
            </a:xfrm>
            <a:solidFill>
              <a:schemeClr val="accent1"/>
            </a:solidFill>
          </p:grpSpPr>
          <p:sp>
            <p:nvSpPr>
              <p:cNvPr id="64" name="Arc 25"/>
              <p:cNvSpPr>
                <a:spLocks/>
              </p:cNvSpPr>
              <p:nvPr/>
            </p:nvSpPr>
            <p:spPr bwMode="auto">
              <a:xfrm>
                <a:off x="2204" y="2524"/>
                <a:ext cx="1152" cy="712"/>
              </a:xfrm>
              <a:custGeom>
                <a:avLst/>
                <a:gdLst>
                  <a:gd name="T0" fmla="*/ 0 w 21600"/>
                  <a:gd name="T1" fmla="*/ 0 h 13350"/>
                  <a:gd name="T2" fmla="*/ 0 w 21600"/>
                  <a:gd name="T3" fmla="*/ 0 h 13350"/>
                  <a:gd name="T4" fmla="*/ 0 w 21600"/>
                  <a:gd name="T5" fmla="*/ 0 h 13350"/>
                  <a:gd name="T6" fmla="*/ 0 60000 65536"/>
                  <a:gd name="T7" fmla="*/ 0 60000 65536"/>
                  <a:gd name="T8" fmla="*/ 0 60000 65536"/>
                  <a:gd name="T9" fmla="*/ 0 w 21600"/>
                  <a:gd name="T10" fmla="*/ 0 h 13350"/>
                  <a:gd name="T11" fmla="*/ 21600 w 21600"/>
                  <a:gd name="T12" fmla="*/ 13350 h 13350"/>
                </a:gdLst>
                <a:ahLst/>
                <a:cxnLst>
                  <a:cxn ang="T6">
                    <a:pos x="T0" y="T1"/>
                  </a:cxn>
                  <a:cxn ang="T7">
                    <a:pos x="T2" y="T3"/>
                  </a:cxn>
                  <a:cxn ang="T8">
                    <a:pos x="T4" y="T5"/>
                  </a:cxn>
                </a:cxnLst>
                <a:rect l="T9" t="T10" r="T11" b="T12"/>
                <a:pathLst>
                  <a:path w="21600" h="13350" fill="none" extrusionOk="0">
                    <a:moveTo>
                      <a:pt x="1057" y="13349"/>
                    </a:moveTo>
                    <a:cubicBezTo>
                      <a:pt x="356" y="11194"/>
                      <a:pt x="0" y="8941"/>
                      <a:pt x="0" y="6675"/>
                    </a:cubicBezTo>
                    <a:cubicBezTo>
                      <a:pt x="-1" y="4408"/>
                      <a:pt x="356" y="2155"/>
                      <a:pt x="1057" y="0"/>
                    </a:cubicBezTo>
                  </a:path>
                  <a:path w="21600" h="13350" stroke="0" extrusionOk="0">
                    <a:moveTo>
                      <a:pt x="1057" y="13349"/>
                    </a:moveTo>
                    <a:cubicBezTo>
                      <a:pt x="356" y="11194"/>
                      <a:pt x="0" y="8941"/>
                      <a:pt x="0" y="6675"/>
                    </a:cubicBezTo>
                    <a:cubicBezTo>
                      <a:pt x="-1" y="4408"/>
                      <a:pt x="356" y="2155"/>
                      <a:pt x="1057" y="0"/>
                    </a:cubicBezTo>
                    <a:lnTo>
                      <a:pt x="21600" y="6675"/>
                    </a:lnTo>
                    <a:close/>
                  </a:path>
                </a:pathLst>
              </a:custGeom>
              <a:solidFill>
                <a:srgbClr val="002060"/>
              </a:solidFill>
              <a:ln w="12700">
                <a:solidFill>
                  <a:schemeClr val="bg1"/>
                </a:solidFill>
                <a:round/>
                <a:headEnd/>
                <a:tailEnd/>
              </a:ln>
            </p:spPr>
            <p:txBody>
              <a:bodyPr lIns="44450" tIns="44450" rIns="109728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Additional Reporting</a:t>
                </a:r>
              </a:p>
            </p:txBody>
          </p:sp>
          <p:sp>
            <p:nvSpPr>
              <p:cNvPr id="65" name="Freeform 64"/>
              <p:cNvSpPr>
                <a:spLocks/>
              </p:cNvSpPr>
              <p:nvPr/>
            </p:nvSpPr>
            <p:spPr bwMode="auto">
              <a:xfrm>
                <a:off x="2260" y="2524"/>
                <a:ext cx="1097" cy="713"/>
              </a:xfrm>
              <a:custGeom>
                <a:avLst/>
                <a:gdLst>
                  <a:gd name="T0" fmla="*/ 0 w 1097"/>
                  <a:gd name="T1" fmla="*/ 712 h 713"/>
                  <a:gd name="T2" fmla="*/ 1096 w 1097"/>
                  <a:gd name="T3" fmla="*/ 356 h 713"/>
                  <a:gd name="T4" fmla="*/ 0 w 1097"/>
                  <a:gd name="T5" fmla="*/ 0 h 713"/>
                  <a:gd name="T6" fmla="*/ 0 60000 65536"/>
                  <a:gd name="T7" fmla="*/ 0 60000 65536"/>
                  <a:gd name="T8" fmla="*/ 0 60000 65536"/>
                  <a:gd name="T9" fmla="*/ 0 w 1097"/>
                  <a:gd name="T10" fmla="*/ 0 h 713"/>
                  <a:gd name="T11" fmla="*/ 1097 w 1097"/>
                  <a:gd name="T12" fmla="*/ 713 h 713"/>
                </a:gdLst>
                <a:ahLst/>
                <a:cxnLst>
                  <a:cxn ang="T6">
                    <a:pos x="T0" y="T1"/>
                  </a:cxn>
                  <a:cxn ang="T7">
                    <a:pos x="T2" y="T3"/>
                  </a:cxn>
                  <a:cxn ang="T8">
                    <a:pos x="T4" y="T5"/>
                  </a:cxn>
                </a:cxnLst>
                <a:rect l="T9" t="T10" r="T11" b="T12"/>
                <a:pathLst>
                  <a:path w="1097" h="713">
                    <a:moveTo>
                      <a:pt x="0" y="712"/>
                    </a:moveTo>
                    <a:lnTo>
                      <a:pt x="1096" y="356"/>
                    </a:lnTo>
                    <a:lnTo>
                      <a:pt x="0" y="0"/>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grpSp>
        <p:grpSp>
          <p:nvGrpSpPr>
            <p:cNvPr id="58" name="Group 27"/>
            <p:cNvGrpSpPr>
              <a:grpSpLocks/>
            </p:cNvGrpSpPr>
            <p:nvPr/>
          </p:nvGrpSpPr>
          <p:grpSpPr bwMode="auto">
            <a:xfrm>
              <a:off x="4200958" y="2357241"/>
              <a:ext cx="1895732" cy="1612891"/>
              <a:chOff x="2260" y="1948"/>
              <a:chExt cx="1097" cy="933"/>
            </a:xfrm>
            <a:solidFill>
              <a:schemeClr val="accent1"/>
            </a:solidFill>
          </p:grpSpPr>
          <p:sp>
            <p:nvSpPr>
              <p:cNvPr id="62" name="Arc 28"/>
              <p:cNvSpPr>
                <a:spLocks/>
              </p:cNvSpPr>
              <p:nvPr/>
            </p:nvSpPr>
            <p:spPr bwMode="auto">
              <a:xfrm>
                <a:off x="2260" y="1948"/>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0" y="10800"/>
                    </a:moveTo>
                    <a:cubicBezTo>
                      <a:pt x="1409" y="6461"/>
                      <a:pt x="4156" y="2681"/>
                      <a:pt x="7847" y="0"/>
                    </a:cubicBezTo>
                  </a:path>
                  <a:path w="20543" h="17475" stroke="0" extrusionOk="0">
                    <a:moveTo>
                      <a:pt x="0" y="10800"/>
                    </a:moveTo>
                    <a:cubicBezTo>
                      <a:pt x="1409" y="6461"/>
                      <a:pt x="4156" y="2681"/>
                      <a:pt x="7847" y="0"/>
                    </a:cubicBezTo>
                    <a:lnTo>
                      <a:pt x="20543" y="17475"/>
                    </a:lnTo>
                    <a:close/>
                  </a:path>
                </a:pathLst>
              </a:custGeom>
              <a:solidFill>
                <a:srgbClr val="002060"/>
              </a:solidFill>
              <a:ln w="12700">
                <a:solidFill>
                  <a:schemeClr val="bg1"/>
                </a:solidFill>
                <a:round/>
                <a:headEnd/>
                <a:tailEnd/>
              </a:ln>
            </p:spPr>
            <p:txBody>
              <a:bodyPr lIns="45720" tIns="44450" rIns="731520" bIns="27432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Appropriation*</a:t>
                </a:r>
              </a:p>
            </p:txBody>
          </p:sp>
          <p:sp>
            <p:nvSpPr>
              <p:cNvPr id="63" name="Freeform 62"/>
              <p:cNvSpPr>
                <a:spLocks/>
              </p:cNvSpPr>
              <p:nvPr/>
            </p:nvSpPr>
            <p:spPr bwMode="auto">
              <a:xfrm>
                <a:off x="2260" y="1948"/>
                <a:ext cx="1097" cy="933"/>
              </a:xfrm>
              <a:custGeom>
                <a:avLst/>
                <a:gdLst>
                  <a:gd name="T0" fmla="*/ 0 w 1097"/>
                  <a:gd name="T1" fmla="*/ 576 h 933"/>
                  <a:gd name="T2" fmla="*/ 1096 w 1097"/>
                  <a:gd name="T3" fmla="*/ 932 h 933"/>
                  <a:gd name="T4" fmla="*/ 419 w 1097"/>
                  <a:gd name="T5" fmla="*/ 0 h 933"/>
                  <a:gd name="T6" fmla="*/ 0 60000 65536"/>
                  <a:gd name="T7" fmla="*/ 0 60000 65536"/>
                  <a:gd name="T8" fmla="*/ 0 60000 65536"/>
                  <a:gd name="T9" fmla="*/ 0 w 1097"/>
                  <a:gd name="T10" fmla="*/ 0 h 933"/>
                  <a:gd name="T11" fmla="*/ 1097 w 1097"/>
                  <a:gd name="T12" fmla="*/ 933 h 933"/>
                </a:gdLst>
                <a:ahLst/>
                <a:cxnLst>
                  <a:cxn ang="T6">
                    <a:pos x="T0" y="T1"/>
                  </a:cxn>
                  <a:cxn ang="T7">
                    <a:pos x="T2" y="T3"/>
                  </a:cxn>
                  <a:cxn ang="T8">
                    <a:pos x="T4" y="T5"/>
                  </a:cxn>
                </a:cxnLst>
                <a:rect l="T9" t="T10" r="T11" b="T12"/>
                <a:pathLst>
                  <a:path w="1097" h="933">
                    <a:moveTo>
                      <a:pt x="0" y="576"/>
                    </a:moveTo>
                    <a:lnTo>
                      <a:pt x="1096" y="932"/>
                    </a:lnTo>
                    <a:lnTo>
                      <a:pt x="419" y="0"/>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grpSp>
        <p:grpSp>
          <p:nvGrpSpPr>
            <p:cNvPr id="59" name="Group 30"/>
            <p:cNvGrpSpPr>
              <a:grpSpLocks/>
            </p:cNvGrpSpPr>
            <p:nvPr/>
          </p:nvGrpSpPr>
          <p:grpSpPr bwMode="auto">
            <a:xfrm>
              <a:off x="4925311" y="1971251"/>
              <a:ext cx="1171381" cy="1998880"/>
              <a:chOff x="2679" y="1725"/>
              <a:chExt cx="678" cy="1156"/>
            </a:xfrm>
            <a:solidFill>
              <a:schemeClr val="accent1"/>
            </a:solidFill>
          </p:grpSpPr>
          <p:sp>
            <p:nvSpPr>
              <p:cNvPr id="60" name="Arc 31"/>
              <p:cNvSpPr>
                <a:spLocks/>
              </p:cNvSpPr>
              <p:nvPr/>
            </p:nvSpPr>
            <p:spPr bwMode="auto">
              <a:xfrm>
                <a:off x="2679" y="1725"/>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0" y="4125"/>
                    </a:moveTo>
                    <a:cubicBezTo>
                      <a:pt x="3690" y="1444"/>
                      <a:pt x="8134" y="0"/>
                      <a:pt x="12695" y="0"/>
                    </a:cubicBezTo>
                  </a:path>
                  <a:path w="12696" h="21600" stroke="0" extrusionOk="0">
                    <a:moveTo>
                      <a:pt x="0" y="4125"/>
                    </a:moveTo>
                    <a:cubicBezTo>
                      <a:pt x="3690" y="1444"/>
                      <a:pt x="8134" y="0"/>
                      <a:pt x="12695" y="0"/>
                    </a:cubicBezTo>
                    <a:lnTo>
                      <a:pt x="12696" y="21600"/>
                    </a:lnTo>
                    <a:close/>
                  </a:path>
                </a:pathLst>
              </a:custGeom>
              <a:solidFill>
                <a:srgbClr val="002060"/>
              </a:solidFill>
              <a:ln w="12700">
                <a:solidFill>
                  <a:schemeClr val="bg1"/>
                </a:solidFill>
                <a:round/>
                <a:headEnd/>
                <a:tailEnd/>
              </a:ln>
            </p:spPr>
            <p:txBody>
              <a:bodyPr lIns="274320" tIns="45720" rIns="44450" bIns="100584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Funding Source</a:t>
                </a:r>
              </a:p>
            </p:txBody>
          </p:sp>
          <p:sp>
            <p:nvSpPr>
              <p:cNvPr id="61" name="Freeform 60"/>
              <p:cNvSpPr>
                <a:spLocks/>
              </p:cNvSpPr>
              <p:nvPr/>
            </p:nvSpPr>
            <p:spPr bwMode="auto">
              <a:xfrm>
                <a:off x="2679" y="1728"/>
                <a:ext cx="678" cy="1153"/>
              </a:xfrm>
              <a:custGeom>
                <a:avLst/>
                <a:gdLst>
                  <a:gd name="T0" fmla="*/ 0 w 678"/>
                  <a:gd name="T1" fmla="*/ 220 h 1153"/>
                  <a:gd name="T2" fmla="*/ 677 w 678"/>
                  <a:gd name="T3" fmla="*/ 1152 h 1153"/>
                  <a:gd name="T4" fmla="*/ 677 w 678"/>
                  <a:gd name="T5" fmla="*/ 0 h 1153"/>
                  <a:gd name="T6" fmla="*/ 0 60000 65536"/>
                  <a:gd name="T7" fmla="*/ 0 60000 65536"/>
                  <a:gd name="T8" fmla="*/ 0 60000 65536"/>
                  <a:gd name="T9" fmla="*/ 0 w 678"/>
                  <a:gd name="T10" fmla="*/ 0 h 1153"/>
                  <a:gd name="T11" fmla="*/ 678 w 678"/>
                  <a:gd name="T12" fmla="*/ 1153 h 1153"/>
                </a:gdLst>
                <a:ahLst/>
                <a:cxnLst>
                  <a:cxn ang="T6">
                    <a:pos x="T0" y="T1"/>
                  </a:cxn>
                  <a:cxn ang="T7">
                    <a:pos x="T2" y="T3"/>
                  </a:cxn>
                  <a:cxn ang="T8">
                    <a:pos x="T4" y="T5"/>
                  </a:cxn>
                </a:cxnLst>
                <a:rect l="T9" t="T10" r="T11" b="T12"/>
                <a:pathLst>
                  <a:path w="678" h="1153">
                    <a:moveTo>
                      <a:pt x="0" y="220"/>
                    </a:moveTo>
                    <a:lnTo>
                      <a:pt x="677" y="1152"/>
                    </a:lnTo>
                    <a:lnTo>
                      <a:pt x="677" y="0"/>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grpSp>
        <p:sp>
          <p:nvSpPr>
            <p:cNvPr id="80" name="Oval 79"/>
            <p:cNvSpPr>
              <a:spLocks noChangeArrowheads="1"/>
            </p:cNvSpPr>
            <p:nvPr/>
          </p:nvSpPr>
          <p:spPr bwMode="auto">
            <a:xfrm>
              <a:off x="5098380" y="2971410"/>
              <a:ext cx="1992313" cy="1990933"/>
            </a:xfrm>
            <a:prstGeom prst="ellipse">
              <a:avLst/>
            </a:prstGeom>
            <a:solidFill>
              <a:schemeClr val="accent4"/>
            </a:solidFill>
            <a:ln w="57150">
              <a:solidFill>
                <a:schemeClr val="bg1"/>
              </a:solidFill>
              <a:round/>
              <a:headEnd/>
              <a:tailEnd/>
            </a:ln>
          </p:spPr>
          <p:txBody>
            <a:bodyPr lIns="44450" tIns="44450" rIns="44450" bIns="44450" anchor="ctr"/>
            <a:lstStyle/>
            <a:p>
              <a:pPr algn="ctr" eaLnBrk="1" hangingPunct="1">
                <a:lnSpc>
                  <a:spcPct val="95000"/>
                </a:lnSpc>
                <a:spcBef>
                  <a:spcPct val="20000"/>
                </a:spcBef>
                <a:spcAft>
                  <a:spcPct val="37000"/>
                </a:spcAft>
                <a:defRPr/>
              </a:pPr>
              <a:r>
                <a:rPr lang="en-GB" sz="1600" b="1" dirty="0">
                  <a:solidFill>
                    <a:schemeClr val="bg1"/>
                  </a:solidFill>
                  <a:latin typeface="Arial" panose="020B0604020202020204" pitchFamily="34" charset="0"/>
                  <a:ea typeface="ＭＳ Ｐゴシック" pitchFamily="50" charset="-128"/>
                  <a:cs typeface="Arial" panose="020B0604020202020204" pitchFamily="34" charset="0"/>
                </a:rPr>
                <a:t>State of Idaho</a:t>
              </a:r>
            </a:p>
            <a:p>
              <a:pPr algn="ctr" eaLnBrk="1" hangingPunct="1">
                <a:lnSpc>
                  <a:spcPct val="95000"/>
                </a:lnSpc>
                <a:spcBef>
                  <a:spcPct val="20000"/>
                </a:spcBef>
                <a:spcAft>
                  <a:spcPct val="37000"/>
                </a:spcAft>
                <a:defRPr/>
              </a:pPr>
              <a:r>
                <a:rPr lang="en-GB" sz="1400" b="1" dirty="0">
                  <a:solidFill>
                    <a:schemeClr val="bg1"/>
                  </a:solidFill>
                  <a:latin typeface="Arial" panose="020B0604020202020204" pitchFamily="34" charset="0"/>
                  <a:ea typeface="ＭＳ Ｐゴシック" pitchFamily="50" charset="-128"/>
                  <a:cs typeface="Arial" panose="020B0604020202020204" pitchFamily="34" charset="0"/>
                </a:rPr>
                <a:t>Proposed Chart of Accounts (COA)</a:t>
              </a:r>
            </a:p>
          </p:txBody>
        </p:sp>
      </p:grpSp>
      <p:sp>
        <p:nvSpPr>
          <p:cNvPr id="93" name="TextBox 92">
            <a:extLst>
              <a:ext uri="{FF2B5EF4-FFF2-40B4-BE49-F238E27FC236}">
                <a16:creationId xmlns:a16="http://schemas.microsoft.com/office/drawing/2014/main" id="{5DB68DDC-F693-482D-9533-E337C5D789CF}"/>
              </a:ext>
            </a:extLst>
          </p:cNvPr>
          <p:cNvSpPr txBox="1"/>
          <p:nvPr/>
        </p:nvSpPr>
        <p:spPr>
          <a:xfrm>
            <a:off x="295275" y="142875"/>
            <a:ext cx="7605517" cy="738664"/>
          </a:xfrm>
          <a:prstGeom prst="rect">
            <a:avLst/>
          </a:prstGeom>
          <a:noFill/>
        </p:spPr>
        <p:txBody>
          <a:bodyPr wrap="square" rtlCol="0">
            <a:spAutoFit/>
          </a:bodyPr>
          <a:lstStyle/>
          <a:p>
            <a:r>
              <a:rPr lang="en-US" sz="4200" dirty="0">
                <a:latin typeface="Arial" panose="020B0604020202020204" pitchFamily="34" charset="0"/>
                <a:cs typeface="Arial" panose="020B0604020202020204" pitchFamily="34" charset="0"/>
              </a:rPr>
              <a:t>Proposed Chart of Accounts</a:t>
            </a:r>
          </a:p>
        </p:txBody>
      </p:sp>
      <p:grpSp>
        <p:nvGrpSpPr>
          <p:cNvPr id="5" name="Group 4">
            <a:extLst>
              <a:ext uri="{FF2B5EF4-FFF2-40B4-BE49-F238E27FC236}">
                <a16:creationId xmlns:a16="http://schemas.microsoft.com/office/drawing/2014/main" id="{4880AC70-2821-44AF-9FBE-B6BAD2DF4C61}"/>
              </a:ext>
            </a:extLst>
          </p:cNvPr>
          <p:cNvGrpSpPr/>
          <p:nvPr/>
        </p:nvGrpSpPr>
        <p:grpSpPr>
          <a:xfrm>
            <a:off x="415876" y="882918"/>
            <a:ext cx="3278369" cy="5091987"/>
            <a:chOff x="484766" y="881539"/>
            <a:chExt cx="3038135" cy="5443583"/>
          </a:xfrm>
        </p:grpSpPr>
        <p:sp>
          <p:nvSpPr>
            <p:cNvPr id="95" name="Rectangle 94">
              <a:extLst>
                <a:ext uri="{FF2B5EF4-FFF2-40B4-BE49-F238E27FC236}">
                  <a16:creationId xmlns:a16="http://schemas.microsoft.com/office/drawing/2014/main" id="{B8189CA3-F6D7-4B99-B1CD-E8E624DF4516}"/>
                </a:ext>
              </a:extLst>
            </p:cNvPr>
            <p:cNvSpPr/>
            <p:nvPr/>
          </p:nvSpPr>
          <p:spPr>
            <a:xfrm>
              <a:off x="484766" y="881539"/>
              <a:ext cx="3038135" cy="5443583"/>
            </a:xfrm>
            <a:prstGeom prst="rect">
              <a:avLst/>
            </a:prstGeom>
            <a:solidFill>
              <a:schemeClr val="bg1"/>
            </a:solidFill>
            <a:ln w="19050">
              <a:solidFill>
                <a:srgbClr val="00206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p>
          </p:txBody>
        </p:sp>
        <p:sp>
          <p:nvSpPr>
            <p:cNvPr id="97" name="TextBox 96">
              <a:extLst>
                <a:ext uri="{FF2B5EF4-FFF2-40B4-BE49-F238E27FC236}">
                  <a16:creationId xmlns:a16="http://schemas.microsoft.com/office/drawing/2014/main" id="{DDD42380-DA3F-4981-8475-AE2C1D2E80FA}"/>
                </a:ext>
              </a:extLst>
            </p:cNvPr>
            <p:cNvSpPr txBox="1"/>
            <p:nvPr/>
          </p:nvSpPr>
          <p:spPr>
            <a:xfrm>
              <a:off x="653118" y="1007454"/>
              <a:ext cx="2282170" cy="369332"/>
            </a:xfrm>
            <a:prstGeom prst="rect">
              <a:avLst/>
            </a:prstGeom>
            <a:noFill/>
          </p:spPr>
          <p:txBody>
            <a:bodyPr wrap="square" lIns="0" tIns="0" rIns="0" bIns="0" rtlCol="0">
              <a:spAutoFit/>
            </a:bodyPr>
            <a:lstStyle/>
            <a:p>
              <a:r>
                <a:rPr lang="en-US" sz="1200" b="1" dirty="0">
                  <a:latin typeface="Arial" panose="020B0604020202020204" pitchFamily="34" charset="0"/>
                  <a:ea typeface="Verdana" panose="020B0604030504040204" pitchFamily="34" charset="0"/>
                  <a:cs typeface="Arial" panose="020B0604020202020204" pitchFamily="34" charset="0"/>
                </a:rPr>
                <a:t>Agency:</a:t>
              </a:r>
              <a:br>
                <a:rPr lang="en-US" sz="1200" b="1" dirty="0">
                  <a:latin typeface="Arial" panose="020B0604020202020204" pitchFamily="34" charset="0"/>
                  <a:ea typeface="Verdana" panose="020B0604030504040204" pitchFamily="34" charset="0"/>
                  <a:cs typeface="Arial" panose="020B0604020202020204" pitchFamily="34" charset="0"/>
                </a:rPr>
              </a:br>
              <a:r>
                <a:rPr lang="en-US" sz="1200" dirty="0">
                  <a:latin typeface="Arial" panose="020B0604020202020204" pitchFamily="34" charset="0"/>
                  <a:ea typeface="Verdana" panose="020B0604030504040204" pitchFamily="34" charset="0"/>
                  <a:cs typeface="Arial" panose="020B0604020202020204" pitchFamily="34" charset="0"/>
                </a:rPr>
                <a:t>Used to identify the state agency. </a:t>
              </a:r>
            </a:p>
          </p:txBody>
        </p:sp>
        <p:sp>
          <p:nvSpPr>
            <p:cNvPr id="98" name="TextBox 97">
              <a:extLst>
                <a:ext uri="{FF2B5EF4-FFF2-40B4-BE49-F238E27FC236}">
                  <a16:creationId xmlns:a16="http://schemas.microsoft.com/office/drawing/2014/main" id="{7ED96D0B-2D27-48EE-B308-107B828CDC65}"/>
                </a:ext>
              </a:extLst>
            </p:cNvPr>
            <p:cNvSpPr txBox="1"/>
            <p:nvPr/>
          </p:nvSpPr>
          <p:spPr>
            <a:xfrm>
              <a:off x="653117" y="3699034"/>
              <a:ext cx="2835973" cy="553998"/>
            </a:xfrm>
            <a:prstGeom prst="rect">
              <a:avLst/>
            </a:prstGeom>
            <a:noFill/>
          </p:spPr>
          <p:txBody>
            <a:bodyPr wrap="square" lIns="0" tIns="0" rIns="0" bIns="0" rtlCol="0">
              <a:spAutoFit/>
            </a:bodyPr>
            <a:lstStyle/>
            <a:p>
              <a:r>
                <a:rPr lang="en-US" sz="1200" b="1" dirty="0">
                  <a:latin typeface="Arial" panose="020B0604020202020204" pitchFamily="34" charset="0"/>
                  <a:ea typeface="Verdana" panose="020B0604030504040204" pitchFamily="34" charset="0"/>
                  <a:cs typeface="Arial" panose="020B0604020202020204" pitchFamily="34" charset="0"/>
                </a:rPr>
                <a:t>Organizational Unit:</a:t>
              </a:r>
              <a:br>
                <a:rPr lang="en-US" sz="1200" b="1" dirty="0">
                  <a:latin typeface="Arial" panose="020B0604020202020204" pitchFamily="34" charset="0"/>
                  <a:ea typeface="Verdana" panose="020B0604030504040204" pitchFamily="34" charset="0"/>
                  <a:cs typeface="Arial" panose="020B0604020202020204" pitchFamily="34" charset="0"/>
                </a:rPr>
              </a:br>
              <a:r>
                <a:rPr lang="en-US" sz="1200" dirty="0">
                  <a:latin typeface="Arial" panose="020B0604020202020204" pitchFamily="34" charset="0"/>
                  <a:ea typeface="Verdana" panose="020B0604030504040204" pitchFamily="34" charset="0"/>
                  <a:cs typeface="Arial" panose="020B0604020202020204" pitchFamily="34" charset="0"/>
                </a:rPr>
                <a:t>Used to identify cost center and its place in an agency’s organizational structure. </a:t>
              </a:r>
            </a:p>
          </p:txBody>
        </p:sp>
        <p:sp>
          <p:nvSpPr>
            <p:cNvPr id="99" name="TextBox 98">
              <a:extLst>
                <a:ext uri="{FF2B5EF4-FFF2-40B4-BE49-F238E27FC236}">
                  <a16:creationId xmlns:a16="http://schemas.microsoft.com/office/drawing/2014/main" id="{1E841F5D-C745-4AE3-B348-EEC37E3260B9}"/>
                </a:ext>
              </a:extLst>
            </p:cNvPr>
            <p:cNvSpPr txBox="1"/>
            <p:nvPr/>
          </p:nvSpPr>
          <p:spPr>
            <a:xfrm>
              <a:off x="653118" y="4571308"/>
              <a:ext cx="2833476" cy="607346"/>
            </a:xfrm>
            <a:prstGeom prst="rect">
              <a:avLst/>
            </a:prstGeom>
            <a:noFill/>
          </p:spPr>
          <p:txBody>
            <a:bodyPr wrap="square" lIns="0" tIns="0" rIns="0" bIns="0" rtlCol="0">
              <a:spAutoFit/>
            </a:bodyPr>
            <a:lstStyle/>
            <a:p>
              <a:r>
                <a:rPr lang="en-US" sz="1200" b="1" dirty="0">
                  <a:latin typeface="Arial" panose="020B0604020202020204" pitchFamily="34" charset="0"/>
                  <a:ea typeface="Verdana" panose="020B0604030504040204" pitchFamily="34" charset="0"/>
                  <a:cs typeface="Arial" panose="020B0604020202020204" pitchFamily="34" charset="0"/>
                </a:rPr>
                <a:t>Fund: </a:t>
              </a:r>
              <a:br>
                <a:rPr lang="en-US" sz="1200" b="1" dirty="0">
                  <a:latin typeface="Arial" panose="020B0604020202020204" pitchFamily="34" charset="0"/>
                  <a:ea typeface="Verdana" panose="020B0604030504040204" pitchFamily="34" charset="0"/>
                  <a:cs typeface="Arial" panose="020B0604020202020204" pitchFamily="34" charset="0"/>
                </a:rPr>
              </a:br>
              <a:r>
                <a:rPr lang="en-US" sz="1200" dirty="0">
                  <a:latin typeface="Arial" panose="020B0604020202020204" pitchFamily="34" charset="0"/>
                  <a:ea typeface="Verdana" panose="020B0604030504040204" pitchFamily="34" charset="0"/>
                  <a:cs typeface="Arial" panose="020B0604020202020204" pitchFamily="34" charset="0"/>
                </a:rPr>
                <a:t>Used to identify the accounting entity against which a transaction is recorded. </a:t>
              </a:r>
            </a:p>
          </p:txBody>
        </p:sp>
        <p:sp>
          <p:nvSpPr>
            <p:cNvPr id="100" name="TextBox 99">
              <a:extLst>
                <a:ext uri="{FF2B5EF4-FFF2-40B4-BE49-F238E27FC236}">
                  <a16:creationId xmlns:a16="http://schemas.microsoft.com/office/drawing/2014/main" id="{8AD2C5F7-9639-4F84-A638-DAF34747E7EB}"/>
                </a:ext>
              </a:extLst>
            </p:cNvPr>
            <p:cNvSpPr txBox="1"/>
            <p:nvPr/>
          </p:nvSpPr>
          <p:spPr>
            <a:xfrm>
              <a:off x="653118" y="5363576"/>
              <a:ext cx="2833476" cy="738664"/>
            </a:xfrm>
            <a:prstGeom prst="rect">
              <a:avLst/>
            </a:prstGeom>
            <a:noFill/>
          </p:spPr>
          <p:txBody>
            <a:bodyPr wrap="square" lIns="0" tIns="0" rIns="0" bIns="0" rtlCol="0">
              <a:spAutoFit/>
            </a:bodyPr>
            <a:lstStyle/>
            <a:p>
              <a:r>
                <a:rPr lang="en-US" sz="1200" b="1" dirty="0">
                  <a:latin typeface="Arial" panose="020B0604020202020204" pitchFamily="34" charset="0"/>
                  <a:ea typeface="Verdana" panose="020B0604030504040204" pitchFamily="34" charset="0"/>
                  <a:cs typeface="Arial" panose="020B0604020202020204" pitchFamily="34" charset="0"/>
                </a:rPr>
                <a:t>Program:</a:t>
              </a:r>
              <a:br>
                <a:rPr lang="en-US" sz="1200" b="1" dirty="0">
                  <a:latin typeface="Arial" panose="020B0604020202020204" pitchFamily="34" charset="0"/>
                  <a:ea typeface="Verdana" panose="020B0604030504040204" pitchFamily="34" charset="0"/>
                  <a:cs typeface="Arial" panose="020B0604020202020204" pitchFamily="34" charset="0"/>
                </a:rPr>
              </a:br>
              <a:r>
                <a:rPr lang="en-US" sz="1200" dirty="0">
                  <a:latin typeface="Arial" panose="020B0604020202020204" pitchFamily="34" charset="0"/>
                  <a:ea typeface="Verdana" panose="020B0604030504040204" pitchFamily="34" charset="0"/>
                  <a:cs typeface="Arial" panose="020B0604020202020204" pitchFamily="34" charset="0"/>
                </a:rPr>
                <a:t>Used to identify ongoing agency activities or functions that occur across the organizational structure.</a:t>
              </a:r>
            </a:p>
          </p:txBody>
        </p:sp>
        <p:sp>
          <p:nvSpPr>
            <p:cNvPr id="49" name="TextBox 48">
              <a:extLst>
                <a:ext uri="{FF2B5EF4-FFF2-40B4-BE49-F238E27FC236}">
                  <a16:creationId xmlns:a16="http://schemas.microsoft.com/office/drawing/2014/main" id="{B688520E-1303-4A4E-B8BB-0008055E1C59}"/>
                </a:ext>
              </a:extLst>
            </p:cNvPr>
            <p:cNvSpPr txBox="1"/>
            <p:nvPr/>
          </p:nvSpPr>
          <p:spPr>
            <a:xfrm>
              <a:off x="660218" y="1614707"/>
              <a:ext cx="2862683" cy="2031325"/>
            </a:xfrm>
            <a:prstGeom prst="rect">
              <a:avLst/>
            </a:prstGeom>
            <a:noFill/>
          </p:spPr>
          <p:txBody>
            <a:bodyPr wrap="square" lIns="0" tIns="0" rIns="0" bIns="0" rtlCol="0">
              <a:spAutoFit/>
            </a:bodyPr>
            <a:lstStyle/>
            <a:p>
              <a:r>
                <a:rPr lang="en-US" sz="1200" b="1" dirty="0">
                  <a:latin typeface="Arial" panose="020B0604020202020204" pitchFamily="34" charset="0"/>
                  <a:ea typeface="Verdana" panose="020B0604030504040204" pitchFamily="34" charset="0"/>
                  <a:cs typeface="Arial" panose="020B0604020202020204" pitchFamily="34" charset="0"/>
                </a:rPr>
                <a:t>Project:</a:t>
              </a:r>
              <a:br>
                <a:rPr lang="en-US" sz="1200" b="1" dirty="0">
                  <a:latin typeface="Arial" panose="020B0604020202020204" pitchFamily="34" charset="0"/>
                  <a:ea typeface="Verdana" panose="020B0604030504040204" pitchFamily="34" charset="0"/>
                  <a:cs typeface="Arial" panose="020B0604020202020204" pitchFamily="34" charset="0"/>
                </a:rPr>
              </a:br>
              <a:r>
                <a:rPr lang="en-US" sz="1200" dirty="0">
                  <a:latin typeface="Arial" panose="020B0604020202020204" pitchFamily="34" charset="0"/>
                  <a:ea typeface="Verdana" panose="020B0604030504040204" pitchFamily="34" charset="0"/>
                  <a:cs typeface="Arial" panose="020B0604020202020204" pitchFamily="34" charset="0"/>
                </a:rPr>
                <a:t>Used to capture transactional data on agency-specific activities or efforts usually with a planned end date. May also be used to silo financial activity into a discrete ledger to simplify reconciliation and record-keeping. For example: cost allocation pools, ongoing billings to outside entities for work performed, co-location and rental agreements.</a:t>
              </a:r>
            </a:p>
            <a:p>
              <a:endParaRPr lang="en-US" sz="1200" dirty="0">
                <a:latin typeface="Arial" panose="020B0604020202020204" pitchFamily="34" charset="0"/>
                <a:ea typeface="Verdana" panose="020B0604030504040204" pitchFamily="34" charset="0"/>
                <a:cs typeface="Arial" panose="020B0604020202020204" pitchFamily="34" charset="0"/>
              </a:endParaRPr>
            </a:p>
          </p:txBody>
        </p:sp>
      </p:grpSp>
      <p:sp>
        <p:nvSpPr>
          <p:cNvPr id="11" name="Rectangle 10">
            <a:extLst>
              <a:ext uri="{FF2B5EF4-FFF2-40B4-BE49-F238E27FC236}">
                <a16:creationId xmlns:a16="http://schemas.microsoft.com/office/drawing/2014/main" id="{C9E717C0-357D-4F5F-8CCB-2D1A5E685862}"/>
              </a:ext>
            </a:extLst>
          </p:cNvPr>
          <p:cNvSpPr/>
          <p:nvPr/>
        </p:nvSpPr>
        <p:spPr>
          <a:xfrm>
            <a:off x="8654105" y="881540"/>
            <a:ext cx="3282696" cy="5093366"/>
          </a:xfrm>
          <a:prstGeom prst="rect">
            <a:avLst/>
          </a:prstGeom>
          <a:solidFill>
            <a:schemeClr val="bg1"/>
          </a:solidFill>
          <a:ln w="19050">
            <a:solidFill>
              <a:srgbClr val="00206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p>
        </p:txBody>
      </p:sp>
      <p:sp>
        <p:nvSpPr>
          <p:cNvPr id="81" name="TextBox 80">
            <a:extLst>
              <a:ext uri="{FF2B5EF4-FFF2-40B4-BE49-F238E27FC236}">
                <a16:creationId xmlns:a16="http://schemas.microsoft.com/office/drawing/2014/main" id="{77C4671B-2B17-46F5-ACA4-CBFF08256DFC}"/>
              </a:ext>
            </a:extLst>
          </p:cNvPr>
          <p:cNvSpPr txBox="1"/>
          <p:nvPr/>
        </p:nvSpPr>
        <p:spPr>
          <a:xfrm>
            <a:off x="8803931" y="4297986"/>
            <a:ext cx="3128855" cy="1846659"/>
          </a:xfrm>
          <a:prstGeom prst="rect">
            <a:avLst/>
          </a:prstGeom>
          <a:noFill/>
        </p:spPr>
        <p:txBody>
          <a:bodyPr wrap="square" lIns="0" tIns="0" rIns="0" bIns="0" rtlCol="0">
            <a:spAutoFit/>
          </a:bodyPr>
          <a:lstStyle/>
          <a:p>
            <a:endParaRPr lang="en-US" sz="1200" b="1" dirty="0">
              <a:latin typeface="Arial" panose="020B0604020202020204" pitchFamily="34" charset="0"/>
              <a:ea typeface="Verdana" panose="020B0604030504040204" pitchFamily="34" charset="0"/>
              <a:cs typeface="Arial" panose="020B0604020202020204" pitchFamily="34" charset="0"/>
            </a:endParaRPr>
          </a:p>
          <a:p>
            <a:endParaRPr lang="en-US" sz="1200" b="1" dirty="0">
              <a:latin typeface="Arial" panose="020B0604020202020204" pitchFamily="34" charset="0"/>
              <a:ea typeface="Verdana" panose="020B0604030504040204" pitchFamily="34" charset="0"/>
              <a:cs typeface="Arial" panose="020B0604020202020204" pitchFamily="34" charset="0"/>
            </a:endParaRPr>
          </a:p>
          <a:p>
            <a:r>
              <a:rPr lang="en-US" sz="1200" b="1" dirty="0">
                <a:latin typeface="Arial" panose="020B0604020202020204" pitchFamily="34" charset="0"/>
                <a:ea typeface="Verdana" panose="020B0604030504040204" pitchFamily="34" charset="0"/>
                <a:cs typeface="Arial" panose="020B0604020202020204" pitchFamily="34" charset="0"/>
              </a:rPr>
              <a:t>Funding Source:</a:t>
            </a:r>
            <a:br>
              <a:rPr lang="en-US" sz="1200" dirty="0">
                <a:latin typeface="Arial" panose="020B0604020202020204" pitchFamily="34" charset="0"/>
                <a:ea typeface="Verdana" panose="020B0604030504040204" pitchFamily="34" charset="0"/>
                <a:cs typeface="Arial" panose="020B0604020202020204" pitchFamily="34" charset="0"/>
              </a:rPr>
            </a:br>
            <a:r>
              <a:rPr lang="en-US" sz="1200" dirty="0">
                <a:latin typeface="Arial" panose="020B0604020202020204" pitchFamily="34" charset="0"/>
                <a:ea typeface="Verdana" panose="020B0604030504040204" pitchFamily="34" charset="0"/>
                <a:cs typeface="Arial" panose="020B0604020202020204" pitchFamily="34" charset="0"/>
              </a:rPr>
              <a:t>Used in conjunction with the Project dimension to indicate the source of the  money used to fund a project. This could include federal, state, and local grants,  outside entities billed for a service or project, or private grants, etc.</a:t>
            </a:r>
          </a:p>
          <a:p>
            <a:endParaRPr lang="en-US" sz="1200" dirty="0">
              <a:latin typeface="Arial" panose="020B0604020202020204" pitchFamily="34" charset="0"/>
              <a:ea typeface="Verdana" panose="020B0604030504040204" pitchFamily="34" charset="0"/>
              <a:cs typeface="Arial" panose="020B0604020202020204" pitchFamily="34" charset="0"/>
            </a:endParaRPr>
          </a:p>
        </p:txBody>
      </p:sp>
      <p:sp>
        <p:nvSpPr>
          <p:cNvPr id="82" name="TextBox 81">
            <a:extLst>
              <a:ext uri="{FF2B5EF4-FFF2-40B4-BE49-F238E27FC236}">
                <a16:creationId xmlns:a16="http://schemas.microsoft.com/office/drawing/2014/main" id="{8FD10179-1E1E-402C-A529-B2DCCDD7EF7E}"/>
              </a:ext>
            </a:extLst>
          </p:cNvPr>
          <p:cNvSpPr txBox="1"/>
          <p:nvPr/>
        </p:nvSpPr>
        <p:spPr>
          <a:xfrm>
            <a:off x="8807945" y="2189934"/>
            <a:ext cx="3128855" cy="738664"/>
          </a:xfrm>
          <a:prstGeom prst="rect">
            <a:avLst/>
          </a:prstGeom>
          <a:noFill/>
        </p:spPr>
        <p:txBody>
          <a:bodyPr wrap="square" lIns="0" tIns="0" rIns="0" bIns="0" rtlCol="0">
            <a:spAutoFit/>
          </a:bodyPr>
          <a:lstStyle/>
          <a:p>
            <a:r>
              <a:rPr lang="en-US" sz="1200" b="1" dirty="0">
                <a:latin typeface="Arial" panose="020B0604020202020204" pitchFamily="34" charset="0"/>
                <a:ea typeface="Verdana" panose="020B0604030504040204" pitchFamily="34" charset="0"/>
                <a:cs typeface="Arial" panose="020B0604020202020204" pitchFamily="34" charset="0"/>
              </a:rPr>
              <a:t>Location:</a:t>
            </a:r>
            <a:br>
              <a:rPr lang="en-US" sz="1200" b="1" dirty="0">
                <a:latin typeface="Arial" panose="020B0604020202020204" pitchFamily="34" charset="0"/>
                <a:ea typeface="Verdana" panose="020B0604030504040204" pitchFamily="34" charset="0"/>
                <a:cs typeface="Arial" panose="020B0604020202020204" pitchFamily="34" charset="0"/>
              </a:rPr>
            </a:br>
            <a:r>
              <a:rPr lang="en-US" sz="1200" dirty="0">
                <a:latin typeface="Arial" panose="020B0604020202020204" pitchFamily="34" charset="0"/>
                <a:ea typeface="Verdana" panose="020B0604030504040204" pitchFamily="34" charset="0"/>
                <a:cs typeface="Arial" panose="020B0604020202020204" pitchFamily="34" charset="0"/>
              </a:rPr>
              <a:t>Used to record transactions to a specific geographic position.</a:t>
            </a:r>
          </a:p>
          <a:p>
            <a:endParaRPr lang="en-US" sz="1200" dirty="0">
              <a:latin typeface="Arial" panose="020B0604020202020204" pitchFamily="34" charset="0"/>
              <a:ea typeface="Verdana" panose="020B0604030504040204" pitchFamily="34" charset="0"/>
              <a:cs typeface="Arial" panose="020B0604020202020204" pitchFamily="34" charset="0"/>
            </a:endParaRPr>
          </a:p>
        </p:txBody>
      </p:sp>
      <p:sp>
        <p:nvSpPr>
          <p:cNvPr id="83" name="TextBox 82">
            <a:extLst>
              <a:ext uri="{FF2B5EF4-FFF2-40B4-BE49-F238E27FC236}">
                <a16:creationId xmlns:a16="http://schemas.microsoft.com/office/drawing/2014/main" id="{EE39DB6C-20A4-45AF-AD91-752BA8B7CF9E}"/>
              </a:ext>
            </a:extLst>
          </p:cNvPr>
          <p:cNvSpPr txBox="1"/>
          <p:nvPr/>
        </p:nvSpPr>
        <p:spPr>
          <a:xfrm>
            <a:off x="8803932" y="2876574"/>
            <a:ext cx="3128855" cy="553998"/>
          </a:xfrm>
          <a:prstGeom prst="rect">
            <a:avLst/>
          </a:prstGeom>
          <a:noFill/>
        </p:spPr>
        <p:txBody>
          <a:bodyPr wrap="square" lIns="0" tIns="0" rIns="0" bIns="0" rtlCol="0">
            <a:spAutoFit/>
          </a:bodyPr>
          <a:lstStyle/>
          <a:p>
            <a:r>
              <a:rPr lang="en-US" sz="1200" b="1" dirty="0">
                <a:latin typeface="Arial" panose="020B0604020202020204" pitchFamily="34" charset="0"/>
                <a:ea typeface="Verdana" panose="020B0604030504040204" pitchFamily="34" charset="0"/>
                <a:cs typeface="Arial" panose="020B0604020202020204" pitchFamily="34" charset="0"/>
              </a:rPr>
              <a:t>Additional Reporting:</a:t>
            </a:r>
            <a:br>
              <a:rPr lang="en-US" sz="1200" b="1" dirty="0">
                <a:latin typeface="Arial" panose="020B0604020202020204" pitchFamily="34" charset="0"/>
                <a:ea typeface="Verdana" panose="020B0604030504040204" pitchFamily="34" charset="0"/>
                <a:cs typeface="Arial" panose="020B0604020202020204" pitchFamily="34" charset="0"/>
              </a:rPr>
            </a:br>
            <a:r>
              <a:rPr lang="en-US" sz="1200" dirty="0">
                <a:latin typeface="Arial" panose="020B0604020202020204" pitchFamily="34" charset="0"/>
                <a:ea typeface="Verdana" panose="020B0604030504040204" pitchFamily="34" charset="0"/>
                <a:cs typeface="Arial" panose="020B0604020202020204" pitchFamily="34" charset="0"/>
              </a:rPr>
              <a:t>Used to code and track transactions based on agency-specific reporting needs.</a:t>
            </a:r>
          </a:p>
        </p:txBody>
      </p:sp>
      <p:sp>
        <p:nvSpPr>
          <p:cNvPr id="84" name="TextBox 83">
            <a:extLst>
              <a:ext uri="{FF2B5EF4-FFF2-40B4-BE49-F238E27FC236}">
                <a16:creationId xmlns:a16="http://schemas.microsoft.com/office/drawing/2014/main" id="{88CA8E8C-708B-4FA0-8DE2-38D8DEEA1AF9}"/>
              </a:ext>
            </a:extLst>
          </p:cNvPr>
          <p:cNvSpPr txBox="1"/>
          <p:nvPr/>
        </p:nvSpPr>
        <p:spPr>
          <a:xfrm>
            <a:off x="8803932" y="3506634"/>
            <a:ext cx="3128855" cy="1477328"/>
          </a:xfrm>
          <a:prstGeom prst="rect">
            <a:avLst/>
          </a:prstGeom>
          <a:noFill/>
        </p:spPr>
        <p:txBody>
          <a:bodyPr wrap="square" lIns="0" tIns="0" rIns="0" bIns="0" rtlCol="0">
            <a:spAutoFit/>
          </a:bodyPr>
          <a:lstStyle/>
          <a:p>
            <a:r>
              <a:rPr lang="en-US" sz="1200" b="1" dirty="0">
                <a:latin typeface="Arial" panose="020B0604020202020204" pitchFamily="34" charset="0"/>
                <a:ea typeface="Verdana" panose="020B0604030504040204" pitchFamily="34" charset="0"/>
                <a:cs typeface="Arial" panose="020B0604020202020204" pitchFamily="34" charset="0"/>
              </a:rPr>
              <a:t>Appropriation:</a:t>
            </a:r>
            <a:br>
              <a:rPr lang="en-US" sz="1200" dirty="0">
                <a:latin typeface="Arial" panose="020B0604020202020204" pitchFamily="34" charset="0"/>
                <a:ea typeface="Verdana" panose="020B0604030504040204" pitchFamily="34" charset="0"/>
                <a:cs typeface="Arial" panose="020B0604020202020204" pitchFamily="34" charset="0"/>
              </a:rPr>
            </a:br>
            <a:r>
              <a:rPr lang="en-US" sz="1200" dirty="0">
                <a:latin typeface="Arial" panose="020B0604020202020204" pitchFamily="34" charset="0"/>
                <a:ea typeface="Verdana" panose="020B0604030504040204" pitchFamily="34" charset="0"/>
                <a:cs typeface="Arial" panose="020B0604020202020204" pitchFamily="34" charset="0"/>
              </a:rPr>
              <a:t>Used to identify a program or segment of an agency for which the legislature has set spending controls. Agency appropriations align with specific State goals and performance objectives.</a:t>
            </a:r>
          </a:p>
          <a:p>
            <a:endParaRPr lang="en-US" sz="1200" dirty="0">
              <a:latin typeface="Arial" panose="020B0604020202020204" pitchFamily="34" charset="0"/>
              <a:ea typeface="Verdana" panose="020B0604030504040204" pitchFamily="34" charset="0"/>
              <a:cs typeface="Arial" panose="020B0604020202020204" pitchFamily="34" charset="0"/>
            </a:endParaRPr>
          </a:p>
          <a:p>
            <a:endParaRPr lang="en-US" sz="1200" dirty="0">
              <a:latin typeface="Arial" panose="020B0604020202020204" pitchFamily="34" charset="0"/>
              <a:ea typeface="Verdana" panose="020B0604030504040204" pitchFamily="34" charset="0"/>
              <a:cs typeface="Arial" panose="020B0604020202020204" pitchFamily="34" charset="0"/>
            </a:endParaRPr>
          </a:p>
        </p:txBody>
      </p:sp>
      <p:sp>
        <p:nvSpPr>
          <p:cNvPr id="101" name="TextBox 100">
            <a:extLst>
              <a:ext uri="{FF2B5EF4-FFF2-40B4-BE49-F238E27FC236}">
                <a16:creationId xmlns:a16="http://schemas.microsoft.com/office/drawing/2014/main" id="{48CABEFD-BA1A-4DDA-853C-08987014D93A}"/>
              </a:ext>
            </a:extLst>
          </p:cNvPr>
          <p:cNvSpPr txBox="1"/>
          <p:nvPr/>
        </p:nvSpPr>
        <p:spPr>
          <a:xfrm>
            <a:off x="8803931" y="1005551"/>
            <a:ext cx="3132870" cy="1107996"/>
          </a:xfrm>
          <a:prstGeom prst="rect">
            <a:avLst/>
          </a:prstGeom>
          <a:noFill/>
        </p:spPr>
        <p:txBody>
          <a:bodyPr wrap="square" lIns="0" tIns="0" rIns="0" bIns="0" rtlCol="0">
            <a:spAutoFit/>
          </a:bodyPr>
          <a:lstStyle/>
          <a:p>
            <a:r>
              <a:rPr lang="en-US" sz="1200" b="1" dirty="0">
                <a:latin typeface="Arial" panose="020B0604020202020204" pitchFamily="34" charset="0"/>
                <a:ea typeface="Verdana" panose="020B0604030504040204" pitchFamily="34" charset="0"/>
                <a:cs typeface="Arial" panose="020B0604020202020204" pitchFamily="34" charset="0"/>
              </a:rPr>
              <a:t>Account:</a:t>
            </a:r>
            <a:br>
              <a:rPr lang="en-US" sz="1200" b="1" dirty="0">
                <a:latin typeface="Arial" panose="020B0604020202020204" pitchFamily="34" charset="0"/>
                <a:ea typeface="Verdana" panose="020B0604030504040204" pitchFamily="34" charset="0"/>
                <a:cs typeface="Arial" panose="020B0604020202020204" pitchFamily="34" charset="0"/>
              </a:rPr>
            </a:br>
            <a:r>
              <a:rPr lang="en-US" sz="1200" dirty="0">
                <a:latin typeface="Arial" panose="020B0604020202020204" pitchFamily="34" charset="0"/>
                <a:ea typeface="Verdana" panose="020B0604030504040204" pitchFamily="34" charset="0"/>
                <a:cs typeface="Arial" panose="020B0604020202020204" pitchFamily="34" charset="0"/>
              </a:rPr>
              <a:t>Used to capture the category of all transactions that affect the balance sheet, statement of revenues, expenditures, and changes in fund balance, and other financial statements. </a:t>
            </a:r>
          </a:p>
        </p:txBody>
      </p:sp>
      <p:sp>
        <p:nvSpPr>
          <p:cNvPr id="13" name="TextBox 12">
            <a:extLst>
              <a:ext uri="{FF2B5EF4-FFF2-40B4-BE49-F238E27FC236}">
                <a16:creationId xmlns:a16="http://schemas.microsoft.com/office/drawing/2014/main" id="{D0354DDC-78D5-47AD-932A-6424F1BBD4AC}"/>
              </a:ext>
            </a:extLst>
          </p:cNvPr>
          <p:cNvSpPr txBox="1"/>
          <p:nvPr/>
        </p:nvSpPr>
        <p:spPr>
          <a:xfrm>
            <a:off x="3859382" y="5974907"/>
            <a:ext cx="1948154" cy="261610"/>
          </a:xfrm>
          <a:prstGeom prst="rect">
            <a:avLst/>
          </a:prstGeom>
          <a:noFill/>
        </p:spPr>
        <p:txBody>
          <a:bodyPr wrap="square" rtlCol="0">
            <a:spAutoFit/>
          </a:bodyPr>
          <a:lstStyle/>
          <a:p>
            <a:r>
              <a:rPr lang="en-US" sz="1100" dirty="0">
                <a:latin typeface="Arial" panose="020B0604020202020204" pitchFamily="34" charset="0"/>
                <a:cs typeface="Arial" panose="020B0604020202020204" pitchFamily="34" charset="0"/>
              </a:rPr>
              <a:t>* - required field</a:t>
            </a:r>
          </a:p>
        </p:txBody>
      </p:sp>
      <p:sp>
        <p:nvSpPr>
          <p:cNvPr id="2" name="Slide Number Placeholder 1">
            <a:extLst>
              <a:ext uri="{FF2B5EF4-FFF2-40B4-BE49-F238E27FC236}">
                <a16:creationId xmlns:a16="http://schemas.microsoft.com/office/drawing/2014/main" id="{061F050C-3DEC-44D2-90A7-BC6026A91548}"/>
              </a:ext>
            </a:extLst>
          </p:cNvPr>
          <p:cNvSpPr>
            <a:spLocks noGrp="1"/>
          </p:cNvSpPr>
          <p:nvPr>
            <p:ph type="sldNum" sz="quarter" idx="16"/>
          </p:nvPr>
        </p:nvSpPr>
        <p:spPr/>
        <p:txBody>
          <a:bodyPr/>
          <a:lstStyle/>
          <a:p>
            <a:fld id="{DE393ED9-3FAE-4C9F-B5CF-D8F31E5991EB}" type="slidenum">
              <a:rPr lang="en-US" smtClean="0"/>
              <a:pPr/>
              <a:t>8</a:t>
            </a:fld>
            <a:endParaRPr lang="en-US" dirty="0"/>
          </a:p>
        </p:txBody>
      </p:sp>
    </p:spTree>
    <p:extLst>
      <p:ext uri="{BB962C8B-B14F-4D97-AF65-F5344CB8AC3E}">
        <p14:creationId xmlns:p14="http://schemas.microsoft.com/office/powerpoint/2010/main" val="1323171245"/>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9B711E1-B5EF-4F82-B82A-ED8BFECEA739}"/>
              </a:ext>
            </a:extLst>
          </p:cNvPr>
          <p:cNvSpPr txBox="1"/>
          <p:nvPr/>
        </p:nvSpPr>
        <p:spPr>
          <a:xfrm>
            <a:off x="295275" y="142875"/>
            <a:ext cx="7605517" cy="738664"/>
          </a:xfrm>
          <a:prstGeom prst="rect">
            <a:avLst/>
          </a:prstGeom>
          <a:noFill/>
        </p:spPr>
        <p:txBody>
          <a:bodyPr wrap="square" rtlCol="0">
            <a:spAutoFit/>
          </a:bodyPr>
          <a:lstStyle/>
          <a:p>
            <a:r>
              <a:rPr lang="en-US" sz="4200" dirty="0">
                <a:latin typeface="Arial" panose="020B0604020202020204" pitchFamily="34" charset="0"/>
                <a:cs typeface="Arial" panose="020B0604020202020204" pitchFamily="34" charset="0"/>
              </a:rPr>
              <a:t>Agency Dimension</a:t>
            </a:r>
          </a:p>
        </p:txBody>
      </p:sp>
      <p:sp>
        <p:nvSpPr>
          <p:cNvPr id="131" name="TextBox 130">
            <a:extLst>
              <a:ext uri="{FF2B5EF4-FFF2-40B4-BE49-F238E27FC236}">
                <a16:creationId xmlns:a16="http://schemas.microsoft.com/office/drawing/2014/main" id="{C3D5CAB9-22AF-4A43-B1C1-21FF948FFAFE}"/>
              </a:ext>
            </a:extLst>
          </p:cNvPr>
          <p:cNvSpPr txBox="1"/>
          <p:nvPr/>
        </p:nvSpPr>
        <p:spPr>
          <a:xfrm>
            <a:off x="288185" y="752481"/>
            <a:ext cx="11608540" cy="338554"/>
          </a:xfrm>
          <a:prstGeom prst="rect">
            <a:avLst/>
          </a:prstGeom>
          <a:noFill/>
        </p:spPr>
        <p:txBody>
          <a:bodyPr wrap="square" rtlCol="0">
            <a:spAutoFit/>
          </a:bodyPr>
          <a:lstStyle/>
          <a:p>
            <a:r>
              <a:rPr lang="en-US" sz="1600" dirty="0">
                <a:latin typeface="Arial" panose="020B0604020202020204" pitchFamily="34" charset="0"/>
                <a:ea typeface="Verdana" panose="020B0604030504040204" pitchFamily="34" charset="0"/>
                <a:cs typeface="Arial" panose="020B0604020202020204" pitchFamily="34" charset="0"/>
              </a:rPr>
              <a:t>Used to identify the state agency. </a:t>
            </a:r>
          </a:p>
        </p:txBody>
      </p:sp>
      <p:grpSp>
        <p:nvGrpSpPr>
          <p:cNvPr id="5" name="Group 4">
            <a:extLst>
              <a:ext uri="{FF2B5EF4-FFF2-40B4-BE49-F238E27FC236}">
                <a16:creationId xmlns:a16="http://schemas.microsoft.com/office/drawing/2014/main" id="{AE992A2E-18E8-45E6-9FA3-3023C13C2C3A}"/>
              </a:ext>
            </a:extLst>
          </p:cNvPr>
          <p:cNvGrpSpPr/>
          <p:nvPr/>
        </p:nvGrpSpPr>
        <p:grpSpPr>
          <a:xfrm>
            <a:off x="6789081" y="1869107"/>
            <a:ext cx="3634132" cy="2864841"/>
            <a:chOff x="6789081" y="1869107"/>
            <a:chExt cx="3634132" cy="2864841"/>
          </a:xfrm>
        </p:grpSpPr>
        <p:sp>
          <p:nvSpPr>
            <p:cNvPr id="93" name="Rectangle 92">
              <a:extLst>
                <a:ext uri="{FF2B5EF4-FFF2-40B4-BE49-F238E27FC236}">
                  <a16:creationId xmlns:a16="http://schemas.microsoft.com/office/drawing/2014/main" id="{84A67C8D-98C6-4A66-A16E-4AF07E6C149C}"/>
                </a:ext>
              </a:extLst>
            </p:cNvPr>
            <p:cNvSpPr/>
            <p:nvPr/>
          </p:nvSpPr>
          <p:spPr>
            <a:xfrm>
              <a:off x="6791610" y="2284919"/>
              <a:ext cx="1109183" cy="59517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Agency A</a:t>
              </a:r>
            </a:p>
          </p:txBody>
        </p:sp>
        <p:sp>
          <p:nvSpPr>
            <p:cNvPr id="94" name="Rectangle 93">
              <a:extLst>
                <a:ext uri="{FF2B5EF4-FFF2-40B4-BE49-F238E27FC236}">
                  <a16:creationId xmlns:a16="http://schemas.microsoft.com/office/drawing/2014/main" id="{5AB51F8B-B176-460C-AA65-7A6E91A05E7D}"/>
                </a:ext>
              </a:extLst>
            </p:cNvPr>
            <p:cNvSpPr/>
            <p:nvPr/>
          </p:nvSpPr>
          <p:spPr>
            <a:xfrm>
              <a:off x="8052820" y="2284919"/>
              <a:ext cx="1109183" cy="59517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Agency B</a:t>
              </a:r>
            </a:p>
          </p:txBody>
        </p:sp>
        <p:sp>
          <p:nvSpPr>
            <p:cNvPr id="95" name="Rectangle 94">
              <a:extLst>
                <a:ext uri="{FF2B5EF4-FFF2-40B4-BE49-F238E27FC236}">
                  <a16:creationId xmlns:a16="http://schemas.microsoft.com/office/drawing/2014/main" id="{AD8EAD6F-0405-47D5-A06B-7DFA62F077CA}"/>
                </a:ext>
              </a:extLst>
            </p:cNvPr>
            <p:cNvSpPr/>
            <p:nvPr/>
          </p:nvSpPr>
          <p:spPr>
            <a:xfrm>
              <a:off x="9314030" y="2284919"/>
              <a:ext cx="1109183" cy="59517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Agency C</a:t>
              </a:r>
            </a:p>
          </p:txBody>
        </p:sp>
        <p:sp>
          <p:nvSpPr>
            <p:cNvPr id="98" name="Rectangle 97">
              <a:extLst>
                <a:ext uri="{FF2B5EF4-FFF2-40B4-BE49-F238E27FC236}">
                  <a16:creationId xmlns:a16="http://schemas.microsoft.com/office/drawing/2014/main" id="{A798690A-90E5-49F1-8581-1E00DCECDAE7}"/>
                </a:ext>
              </a:extLst>
            </p:cNvPr>
            <p:cNvSpPr/>
            <p:nvPr/>
          </p:nvSpPr>
          <p:spPr>
            <a:xfrm>
              <a:off x="6791609" y="4138777"/>
              <a:ext cx="1109183" cy="595171"/>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1"/>
                  </a:solidFill>
                  <a:latin typeface="Arial" panose="020B0604020202020204" pitchFamily="34" charset="0"/>
                  <a:cs typeface="Arial" panose="020B0604020202020204" pitchFamily="34" charset="0"/>
                </a:rPr>
                <a:t>Dept. of Commerce</a:t>
              </a:r>
            </a:p>
            <a:p>
              <a:pPr algn="ctr"/>
              <a:r>
                <a:rPr lang="en-US" sz="1200" dirty="0">
                  <a:solidFill>
                    <a:schemeClr val="bg1"/>
                  </a:solidFill>
                  <a:latin typeface="Arial" panose="020B0604020202020204" pitchFamily="34" charset="0"/>
                  <a:cs typeface="Arial" panose="020B0604020202020204" pitchFamily="34" charset="0"/>
                </a:rPr>
                <a:t>(220)</a:t>
              </a:r>
            </a:p>
          </p:txBody>
        </p:sp>
        <p:sp>
          <p:nvSpPr>
            <p:cNvPr id="99" name="Rectangle 98">
              <a:extLst>
                <a:ext uri="{FF2B5EF4-FFF2-40B4-BE49-F238E27FC236}">
                  <a16:creationId xmlns:a16="http://schemas.microsoft.com/office/drawing/2014/main" id="{8E012E99-30F2-4A12-8E79-8D60D81B88A7}"/>
                </a:ext>
              </a:extLst>
            </p:cNvPr>
            <p:cNvSpPr/>
            <p:nvPr/>
          </p:nvSpPr>
          <p:spPr>
            <a:xfrm>
              <a:off x="8052819" y="4138775"/>
              <a:ext cx="1109183" cy="595171"/>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Dept. of Labor</a:t>
              </a:r>
            </a:p>
            <a:p>
              <a:pPr algn="ctr"/>
              <a:r>
                <a:rPr lang="en-US" sz="1200" dirty="0">
                  <a:solidFill>
                    <a:schemeClr val="tx1"/>
                  </a:solidFill>
                  <a:latin typeface="Arial" panose="020B0604020202020204" pitchFamily="34" charset="0"/>
                  <a:cs typeface="Arial" panose="020B0604020202020204" pitchFamily="34" charset="0"/>
                </a:rPr>
                <a:t>(240)</a:t>
              </a:r>
            </a:p>
          </p:txBody>
        </p:sp>
        <p:sp>
          <p:nvSpPr>
            <p:cNvPr id="100" name="Rectangle 99">
              <a:extLst>
                <a:ext uri="{FF2B5EF4-FFF2-40B4-BE49-F238E27FC236}">
                  <a16:creationId xmlns:a16="http://schemas.microsoft.com/office/drawing/2014/main" id="{B0193EB9-B360-41A6-BB3A-68EAB08D6686}"/>
                </a:ext>
              </a:extLst>
            </p:cNvPr>
            <p:cNvSpPr/>
            <p:nvPr/>
          </p:nvSpPr>
          <p:spPr>
            <a:xfrm>
              <a:off x="9314030" y="4138775"/>
              <a:ext cx="1109183" cy="595171"/>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Arial" panose="020B0604020202020204" pitchFamily="34" charset="0"/>
                  <a:cs typeface="Arial" panose="020B0604020202020204" pitchFamily="34" charset="0"/>
                </a:rPr>
                <a:t>Dept. of H&amp;W</a:t>
              </a:r>
            </a:p>
            <a:p>
              <a:pPr algn="ctr"/>
              <a:r>
                <a:rPr lang="en-US" sz="1200" dirty="0">
                  <a:solidFill>
                    <a:schemeClr val="tx1"/>
                  </a:solidFill>
                  <a:latin typeface="Arial" panose="020B0604020202020204" pitchFamily="34" charset="0"/>
                  <a:cs typeface="Arial" panose="020B0604020202020204" pitchFamily="34" charset="0"/>
                </a:rPr>
                <a:t>(270)</a:t>
              </a:r>
            </a:p>
          </p:txBody>
        </p:sp>
        <p:sp>
          <p:nvSpPr>
            <p:cNvPr id="2" name="TextBox 1">
              <a:extLst>
                <a:ext uri="{FF2B5EF4-FFF2-40B4-BE49-F238E27FC236}">
                  <a16:creationId xmlns:a16="http://schemas.microsoft.com/office/drawing/2014/main" id="{205FD189-C3B6-4D83-B786-03A66073387F}"/>
                </a:ext>
              </a:extLst>
            </p:cNvPr>
            <p:cNvSpPr txBox="1"/>
            <p:nvPr/>
          </p:nvSpPr>
          <p:spPr>
            <a:xfrm>
              <a:off x="6789081" y="1869107"/>
              <a:ext cx="3631604"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Posting Level (</a:t>
              </a:r>
              <a:r>
                <a:rPr lang="en-US" sz="1400" b="1" i="1" dirty="0">
                  <a:solidFill>
                    <a:srgbClr val="002060"/>
                  </a:solidFill>
                  <a:latin typeface="Arial" panose="020B0604020202020204" pitchFamily="34" charset="0"/>
                  <a:cs typeface="Arial" panose="020B0604020202020204" pitchFamily="34" charset="0"/>
                </a:rPr>
                <a:t>Agency</a:t>
              </a:r>
              <a:r>
                <a:rPr lang="en-US" sz="1400" b="1" dirty="0">
                  <a:solidFill>
                    <a:srgbClr val="002060"/>
                  </a:solidFill>
                  <a:latin typeface="Arial" panose="020B0604020202020204" pitchFamily="34" charset="0"/>
                  <a:cs typeface="Arial" panose="020B0604020202020204" pitchFamily="34" charset="0"/>
                </a:rPr>
                <a:t>) </a:t>
              </a:r>
            </a:p>
            <a:p>
              <a:pPr algn="ctr"/>
              <a:endParaRPr lang="en-US" sz="1400" dirty="0"/>
            </a:p>
          </p:txBody>
        </p:sp>
        <p:sp>
          <p:nvSpPr>
            <p:cNvPr id="50" name="TextBox 49">
              <a:extLst>
                <a:ext uri="{FF2B5EF4-FFF2-40B4-BE49-F238E27FC236}">
                  <a16:creationId xmlns:a16="http://schemas.microsoft.com/office/drawing/2014/main" id="{17073448-430F-4ABA-ACB3-57C888D18356}"/>
                </a:ext>
              </a:extLst>
            </p:cNvPr>
            <p:cNvSpPr txBox="1"/>
            <p:nvPr/>
          </p:nvSpPr>
          <p:spPr>
            <a:xfrm>
              <a:off x="6789081" y="3815609"/>
              <a:ext cx="3631604" cy="523220"/>
            </a:xfrm>
            <a:prstGeom prst="rect">
              <a:avLst/>
            </a:prstGeom>
            <a:noFill/>
          </p:spPr>
          <p:txBody>
            <a:bodyPr wrap="square" rtlCol="0">
              <a:spAutoFit/>
            </a:bodyPr>
            <a:lstStyle/>
            <a:p>
              <a:pPr algn="ctr"/>
              <a:r>
                <a:rPr lang="en-US" sz="1400" b="1" dirty="0">
                  <a:solidFill>
                    <a:srgbClr val="002060"/>
                  </a:solidFill>
                  <a:latin typeface="Arial" panose="020B0604020202020204" pitchFamily="34" charset="0"/>
                  <a:cs typeface="Arial" panose="020B0604020202020204" pitchFamily="34" charset="0"/>
                </a:rPr>
                <a:t>Posting Level (</a:t>
              </a:r>
              <a:r>
                <a:rPr lang="en-US" sz="1400" b="1" i="1" dirty="0">
                  <a:solidFill>
                    <a:srgbClr val="002060"/>
                  </a:solidFill>
                  <a:latin typeface="Arial" panose="020B0604020202020204" pitchFamily="34" charset="0"/>
                  <a:cs typeface="Arial" panose="020B0604020202020204" pitchFamily="34" charset="0"/>
                </a:rPr>
                <a:t>Agency</a:t>
              </a:r>
              <a:r>
                <a:rPr lang="en-US" sz="1400" b="1" dirty="0">
                  <a:solidFill>
                    <a:srgbClr val="002060"/>
                  </a:solidFill>
                  <a:latin typeface="Arial" panose="020B0604020202020204" pitchFamily="34" charset="0"/>
                  <a:cs typeface="Arial" panose="020B0604020202020204" pitchFamily="34" charset="0"/>
                </a:rPr>
                <a:t>) </a:t>
              </a:r>
            </a:p>
            <a:p>
              <a:pPr algn="ctr"/>
              <a:endParaRPr lang="en-US" sz="1400" dirty="0"/>
            </a:p>
          </p:txBody>
        </p:sp>
      </p:grpSp>
      <p:grpSp>
        <p:nvGrpSpPr>
          <p:cNvPr id="135" name="Group 134">
            <a:extLst>
              <a:ext uri="{FF2B5EF4-FFF2-40B4-BE49-F238E27FC236}">
                <a16:creationId xmlns:a16="http://schemas.microsoft.com/office/drawing/2014/main" id="{FA9FE1CB-FCE2-4826-A5FF-B8471D228691}"/>
              </a:ext>
            </a:extLst>
          </p:cNvPr>
          <p:cNvGrpSpPr/>
          <p:nvPr/>
        </p:nvGrpSpPr>
        <p:grpSpPr>
          <a:xfrm>
            <a:off x="158719" y="1527093"/>
            <a:ext cx="4795784" cy="4744513"/>
            <a:chOff x="4104379" y="1976439"/>
            <a:chExt cx="3983245" cy="3984624"/>
          </a:xfrm>
        </p:grpSpPr>
        <p:grpSp>
          <p:nvGrpSpPr>
            <p:cNvPr id="136" name="Group 3">
              <a:extLst>
                <a:ext uri="{FF2B5EF4-FFF2-40B4-BE49-F238E27FC236}">
                  <a16:creationId xmlns:a16="http://schemas.microsoft.com/office/drawing/2014/main" id="{3C53DEF2-3DBA-4676-A2D8-DA3E93701848}"/>
                </a:ext>
              </a:extLst>
            </p:cNvPr>
            <p:cNvGrpSpPr>
              <a:grpSpLocks/>
            </p:cNvGrpSpPr>
            <p:nvPr/>
          </p:nvGrpSpPr>
          <p:grpSpPr bwMode="auto">
            <a:xfrm>
              <a:off x="6091849" y="1976439"/>
              <a:ext cx="1177604" cy="1993693"/>
              <a:chOff x="3354" y="1728"/>
              <a:chExt cx="680" cy="1153"/>
            </a:xfrm>
            <a:solidFill>
              <a:schemeClr val="accent1"/>
            </a:solidFill>
          </p:grpSpPr>
          <p:sp>
            <p:nvSpPr>
              <p:cNvPr id="170" name="Arc 4">
                <a:extLst>
                  <a:ext uri="{FF2B5EF4-FFF2-40B4-BE49-F238E27FC236}">
                    <a16:creationId xmlns:a16="http://schemas.microsoft.com/office/drawing/2014/main" id="{386E1CF9-3425-4C34-AEAD-8A5B07DD3774}"/>
                  </a:ext>
                </a:extLst>
              </p:cNvPr>
              <p:cNvSpPr>
                <a:spLocks/>
              </p:cNvSpPr>
              <p:nvPr/>
            </p:nvSpPr>
            <p:spPr bwMode="auto">
              <a:xfrm>
                <a:off x="3356" y="1728"/>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 y="0"/>
                    </a:moveTo>
                    <a:cubicBezTo>
                      <a:pt x="4561" y="0"/>
                      <a:pt x="9005" y="1444"/>
                      <a:pt x="12695" y="4125"/>
                    </a:cubicBezTo>
                  </a:path>
                  <a:path w="12696" h="21600" stroke="0" extrusionOk="0">
                    <a:moveTo>
                      <a:pt x="-1" y="0"/>
                    </a:moveTo>
                    <a:cubicBezTo>
                      <a:pt x="4561" y="0"/>
                      <a:pt x="9005" y="1444"/>
                      <a:pt x="12695" y="4125"/>
                    </a:cubicBezTo>
                    <a:lnTo>
                      <a:pt x="0" y="21600"/>
                    </a:lnTo>
                    <a:close/>
                  </a:path>
                </a:pathLst>
              </a:custGeom>
              <a:grpFill/>
              <a:ln w="12700">
                <a:solidFill>
                  <a:schemeClr val="bg1"/>
                </a:solidFill>
                <a:round/>
                <a:headEnd/>
                <a:tailEnd/>
              </a:ln>
            </p:spPr>
            <p:txBody>
              <a:bodyPr lIns="44450" tIns="44450" rIns="274320" bIns="100584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Organizational Unit</a:t>
                </a:r>
              </a:p>
            </p:txBody>
          </p:sp>
          <p:sp>
            <p:nvSpPr>
              <p:cNvPr id="171" name="Freeform 78">
                <a:extLst>
                  <a:ext uri="{FF2B5EF4-FFF2-40B4-BE49-F238E27FC236}">
                    <a16:creationId xmlns:a16="http://schemas.microsoft.com/office/drawing/2014/main" id="{FF279B7D-279A-4D97-B1B3-10826FB3B22E}"/>
                  </a:ext>
                </a:extLst>
              </p:cNvPr>
              <p:cNvSpPr>
                <a:spLocks/>
              </p:cNvSpPr>
              <p:nvPr/>
            </p:nvSpPr>
            <p:spPr bwMode="auto">
              <a:xfrm>
                <a:off x="3356" y="1728"/>
                <a:ext cx="678" cy="1153"/>
              </a:xfrm>
              <a:custGeom>
                <a:avLst/>
                <a:gdLst>
                  <a:gd name="T0" fmla="*/ 0 w 678"/>
                  <a:gd name="T1" fmla="*/ 0 h 1153"/>
                  <a:gd name="T2" fmla="*/ 0 w 678"/>
                  <a:gd name="T3" fmla="*/ 1152 h 1153"/>
                  <a:gd name="T4" fmla="*/ 677 w 678"/>
                  <a:gd name="T5" fmla="*/ 220 h 1153"/>
                  <a:gd name="T6" fmla="*/ 0 60000 65536"/>
                  <a:gd name="T7" fmla="*/ 0 60000 65536"/>
                  <a:gd name="T8" fmla="*/ 0 60000 65536"/>
                  <a:gd name="T9" fmla="*/ 0 w 678"/>
                  <a:gd name="T10" fmla="*/ 0 h 1153"/>
                  <a:gd name="T11" fmla="*/ 678 w 678"/>
                  <a:gd name="T12" fmla="*/ 1153 h 1153"/>
                </a:gdLst>
                <a:ahLst/>
                <a:cxnLst>
                  <a:cxn ang="T6">
                    <a:pos x="T0" y="T1"/>
                  </a:cxn>
                  <a:cxn ang="T7">
                    <a:pos x="T2" y="T3"/>
                  </a:cxn>
                  <a:cxn ang="T8">
                    <a:pos x="T4" y="T5"/>
                  </a:cxn>
                </a:cxnLst>
                <a:rect l="T9" t="T10" r="T11" b="T12"/>
                <a:pathLst>
                  <a:path w="678" h="1153">
                    <a:moveTo>
                      <a:pt x="0" y="0"/>
                    </a:moveTo>
                    <a:lnTo>
                      <a:pt x="0" y="1152"/>
                    </a:lnTo>
                    <a:lnTo>
                      <a:pt x="677" y="220"/>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72" name="Arc 4">
                <a:extLst>
                  <a:ext uri="{FF2B5EF4-FFF2-40B4-BE49-F238E27FC236}">
                    <a16:creationId xmlns:a16="http://schemas.microsoft.com/office/drawing/2014/main" id="{FD5E6094-0F82-4D13-9E90-54BB30B7E62D}"/>
                  </a:ext>
                </a:extLst>
              </p:cNvPr>
              <p:cNvSpPr>
                <a:spLocks/>
              </p:cNvSpPr>
              <p:nvPr/>
            </p:nvSpPr>
            <p:spPr bwMode="auto">
              <a:xfrm>
                <a:off x="3354" y="1728"/>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 y="0"/>
                    </a:moveTo>
                    <a:cubicBezTo>
                      <a:pt x="4561" y="0"/>
                      <a:pt x="9005" y="1444"/>
                      <a:pt x="12695" y="4125"/>
                    </a:cubicBezTo>
                  </a:path>
                  <a:path w="12696" h="21600" stroke="0" extrusionOk="0">
                    <a:moveTo>
                      <a:pt x="-1" y="0"/>
                    </a:moveTo>
                    <a:cubicBezTo>
                      <a:pt x="4561" y="0"/>
                      <a:pt x="9005" y="1444"/>
                      <a:pt x="12695" y="4125"/>
                    </a:cubicBezTo>
                    <a:lnTo>
                      <a:pt x="0" y="21600"/>
                    </a:lnTo>
                    <a:close/>
                  </a:path>
                </a:pathLst>
              </a:custGeom>
              <a:solidFill>
                <a:srgbClr val="002060"/>
              </a:solidFill>
              <a:ln w="12700">
                <a:solidFill>
                  <a:schemeClr val="bg1"/>
                </a:solidFill>
                <a:round/>
                <a:headEnd/>
                <a:tailEnd/>
              </a:ln>
            </p:spPr>
            <p:txBody>
              <a:bodyPr lIns="44450" tIns="44450" rIns="274320" bIns="100584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Agency* </a:t>
                </a:r>
              </a:p>
            </p:txBody>
          </p:sp>
        </p:grpSp>
        <p:grpSp>
          <p:nvGrpSpPr>
            <p:cNvPr id="137" name="Group 6">
              <a:extLst>
                <a:ext uri="{FF2B5EF4-FFF2-40B4-BE49-F238E27FC236}">
                  <a16:creationId xmlns:a16="http://schemas.microsoft.com/office/drawing/2014/main" id="{7366B6B1-0C20-4866-B82C-39A931E60B2A}"/>
                </a:ext>
              </a:extLst>
            </p:cNvPr>
            <p:cNvGrpSpPr>
              <a:grpSpLocks/>
            </p:cNvGrpSpPr>
            <p:nvPr/>
          </p:nvGrpSpPr>
          <p:grpSpPr bwMode="auto">
            <a:xfrm>
              <a:off x="6091852" y="2357241"/>
              <a:ext cx="1900571" cy="1612891"/>
              <a:chOff x="3354" y="1948"/>
              <a:chExt cx="1099" cy="933"/>
            </a:xfrm>
            <a:solidFill>
              <a:schemeClr val="accent1"/>
            </a:solidFill>
          </p:grpSpPr>
          <p:sp>
            <p:nvSpPr>
              <p:cNvPr id="167" name="Arc 7">
                <a:extLst>
                  <a:ext uri="{FF2B5EF4-FFF2-40B4-BE49-F238E27FC236}">
                    <a16:creationId xmlns:a16="http://schemas.microsoft.com/office/drawing/2014/main" id="{085891E8-5D39-4900-89E1-C4B1AA445FA6}"/>
                  </a:ext>
                </a:extLst>
              </p:cNvPr>
              <p:cNvSpPr>
                <a:spLocks/>
              </p:cNvSpPr>
              <p:nvPr/>
            </p:nvSpPr>
            <p:spPr bwMode="auto">
              <a:xfrm>
                <a:off x="3356" y="1948"/>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12695" y="0"/>
                    </a:moveTo>
                    <a:cubicBezTo>
                      <a:pt x="16386" y="2681"/>
                      <a:pt x="19133" y="6461"/>
                      <a:pt x="20542" y="10800"/>
                    </a:cubicBezTo>
                  </a:path>
                  <a:path w="20543" h="17475" stroke="0" extrusionOk="0">
                    <a:moveTo>
                      <a:pt x="12695" y="0"/>
                    </a:moveTo>
                    <a:cubicBezTo>
                      <a:pt x="16386" y="2681"/>
                      <a:pt x="19133" y="6461"/>
                      <a:pt x="20542" y="10800"/>
                    </a:cubicBezTo>
                    <a:lnTo>
                      <a:pt x="0" y="17475"/>
                    </a:lnTo>
                    <a:close/>
                  </a:path>
                </a:pathLst>
              </a:custGeom>
              <a:grpFill/>
              <a:ln w="12700">
                <a:solidFill>
                  <a:schemeClr val="bg1"/>
                </a:solidFill>
                <a:round/>
                <a:headEnd/>
                <a:tailEnd/>
              </a:ln>
            </p:spPr>
            <p:txBody>
              <a:bodyPr lIns="731520" tIns="44450" rIns="44450" bIns="27432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Fund</a:t>
                </a:r>
              </a:p>
            </p:txBody>
          </p:sp>
          <p:sp>
            <p:nvSpPr>
              <p:cNvPr id="168" name="Freeform 76">
                <a:extLst>
                  <a:ext uri="{FF2B5EF4-FFF2-40B4-BE49-F238E27FC236}">
                    <a16:creationId xmlns:a16="http://schemas.microsoft.com/office/drawing/2014/main" id="{FD9AB0AA-210D-4E8B-8137-1CF052607FBB}"/>
                  </a:ext>
                </a:extLst>
              </p:cNvPr>
              <p:cNvSpPr>
                <a:spLocks/>
              </p:cNvSpPr>
              <p:nvPr/>
            </p:nvSpPr>
            <p:spPr bwMode="auto">
              <a:xfrm>
                <a:off x="3356" y="1948"/>
                <a:ext cx="1097" cy="933"/>
              </a:xfrm>
              <a:custGeom>
                <a:avLst/>
                <a:gdLst>
                  <a:gd name="T0" fmla="*/ 677 w 1097"/>
                  <a:gd name="T1" fmla="*/ 0 h 933"/>
                  <a:gd name="T2" fmla="*/ 0 w 1097"/>
                  <a:gd name="T3" fmla="*/ 932 h 933"/>
                  <a:gd name="T4" fmla="*/ 1096 w 1097"/>
                  <a:gd name="T5" fmla="*/ 576 h 933"/>
                  <a:gd name="T6" fmla="*/ 0 60000 65536"/>
                  <a:gd name="T7" fmla="*/ 0 60000 65536"/>
                  <a:gd name="T8" fmla="*/ 0 60000 65536"/>
                  <a:gd name="T9" fmla="*/ 0 w 1097"/>
                  <a:gd name="T10" fmla="*/ 0 h 933"/>
                  <a:gd name="T11" fmla="*/ 1097 w 1097"/>
                  <a:gd name="T12" fmla="*/ 933 h 933"/>
                </a:gdLst>
                <a:ahLst/>
                <a:cxnLst>
                  <a:cxn ang="T6">
                    <a:pos x="T0" y="T1"/>
                  </a:cxn>
                  <a:cxn ang="T7">
                    <a:pos x="T2" y="T3"/>
                  </a:cxn>
                  <a:cxn ang="T8">
                    <a:pos x="T4" y="T5"/>
                  </a:cxn>
                </a:cxnLst>
                <a:rect l="T9" t="T10" r="T11" b="T12"/>
                <a:pathLst>
                  <a:path w="1097" h="933">
                    <a:moveTo>
                      <a:pt x="677" y="0"/>
                    </a:moveTo>
                    <a:lnTo>
                      <a:pt x="0" y="932"/>
                    </a:lnTo>
                    <a:lnTo>
                      <a:pt x="1096" y="576"/>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69" name="Arc 7">
                <a:extLst>
                  <a:ext uri="{FF2B5EF4-FFF2-40B4-BE49-F238E27FC236}">
                    <a16:creationId xmlns:a16="http://schemas.microsoft.com/office/drawing/2014/main" id="{A35533C3-14E5-4326-B08B-C1F17367E9D3}"/>
                  </a:ext>
                </a:extLst>
              </p:cNvPr>
              <p:cNvSpPr>
                <a:spLocks/>
              </p:cNvSpPr>
              <p:nvPr/>
            </p:nvSpPr>
            <p:spPr bwMode="auto">
              <a:xfrm>
                <a:off x="3354" y="1948"/>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12695" y="0"/>
                    </a:moveTo>
                    <a:cubicBezTo>
                      <a:pt x="16386" y="2681"/>
                      <a:pt x="19133" y="6461"/>
                      <a:pt x="20542" y="10800"/>
                    </a:cubicBezTo>
                  </a:path>
                  <a:path w="20543" h="17475" stroke="0" extrusionOk="0">
                    <a:moveTo>
                      <a:pt x="12695" y="0"/>
                    </a:moveTo>
                    <a:cubicBezTo>
                      <a:pt x="16386" y="2681"/>
                      <a:pt x="19133" y="6461"/>
                      <a:pt x="20542" y="10800"/>
                    </a:cubicBezTo>
                    <a:lnTo>
                      <a:pt x="0" y="17475"/>
                    </a:lnTo>
                    <a:close/>
                  </a:path>
                </a:pathLst>
              </a:custGeom>
              <a:solidFill>
                <a:schemeClr val="accent5">
                  <a:lumMod val="40000"/>
                  <a:lumOff val="60000"/>
                </a:schemeClr>
              </a:solidFill>
              <a:ln w="12700">
                <a:solidFill>
                  <a:schemeClr val="bg1"/>
                </a:solidFill>
                <a:round/>
                <a:headEnd/>
                <a:tailEnd/>
              </a:ln>
            </p:spPr>
            <p:txBody>
              <a:bodyPr lIns="731520" tIns="44450" rIns="44450" bIns="27432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Project</a:t>
                </a:r>
              </a:p>
            </p:txBody>
          </p:sp>
        </p:grpSp>
        <p:grpSp>
          <p:nvGrpSpPr>
            <p:cNvPr id="138" name="Group 9">
              <a:extLst>
                <a:ext uri="{FF2B5EF4-FFF2-40B4-BE49-F238E27FC236}">
                  <a16:creationId xmlns:a16="http://schemas.microsoft.com/office/drawing/2014/main" id="{B7AB98BD-7C76-4EF2-A312-632418C3F882}"/>
                </a:ext>
              </a:extLst>
            </p:cNvPr>
            <p:cNvGrpSpPr>
              <a:grpSpLocks/>
            </p:cNvGrpSpPr>
            <p:nvPr/>
          </p:nvGrpSpPr>
          <p:grpSpPr bwMode="auto">
            <a:xfrm>
              <a:off x="6091852" y="3352017"/>
              <a:ext cx="1995772" cy="1233468"/>
              <a:chOff x="3354" y="2524"/>
              <a:chExt cx="1154" cy="713"/>
            </a:xfrm>
            <a:solidFill>
              <a:schemeClr val="accent1"/>
            </a:solidFill>
          </p:grpSpPr>
          <p:sp>
            <p:nvSpPr>
              <p:cNvPr id="164" name="Arc 10">
                <a:extLst>
                  <a:ext uri="{FF2B5EF4-FFF2-40B4-BE49-F238E27FC236}">
                    <a16:creationId xmlns:a16="http://schemas.microsoft.com/office/drawing/2014/main" id="{DF5018E0-A43F-4EA1-AF27-1FFF4057BAF6}"/>
                  </a:ext>
                </a:extLst>
              </p:cNvPr>
              <p:cNvSpPr>
                <a:spLocks/>
              </p:cNvSpPr>
              <p:nvPr/>
            </p:nvSpPr>
            <p:spPr bwMode="auto">
              <a:xfrm>
                <a:off x="3356" y="2524"/>
                <a:ext cx="1152" cy="712"/>
              </a:xfrm>
              <a:custGeom>
                <a:avLst/>
                <a:gdLst>
                  <a:gd name="T0" fmla="*/ 0 w 21600"/>
                  <a:gd name="T1" fmla="*/ 0 h 13350"/>
                  <a:gd name="T2" fmla="*/ 0 w 21600"/>
                  <a:gd name="T3" fmla="*/ 0 h 13350"/>
                  <a:gd name="T4" fmla="*/ 0 w 21600"/>
                  <a:gd name="T5" fmla="*/ 0 h 13350"/>
                  <a:gd name="T6" fmla="*/ 0 60000 65536"/>
                  <a:gd name="T7" fmla="*/ 0 60000 65536"/>
                  <a:gd name="T8" fmla="*/ 0 60000 65536"/>
                  <a:gd name="T9" fmla="*/ 0 w 21600"/>
                  <a:gd name="T10" fmla="*/ 0 h 13350"/>
                  <a:gd name="T11" fmla="*/ 21600 w 21600"/>
                  <a:gd name="T12" fmla="*/ 13350 h 13350"/>
                </a:gdLst>
                <a:ahLst/>
                <a:cxnLst>
                  <a:cxn ang="T6">
                    <a:pos x="T0" y="T1"/>
                  </a:cxn>
                  <a:cxn ang="T7">
                    <a:pos x="T2" y="T3"/>
                  </a:cxn>
                  <a:cxn ang="T8">
                    <a:pos x="T4" y="T5"/>
                  </a:cxn>
                </a:cxnLst>
                <a:rect l="T9" t="T10" r="T11" b="T12"/>
                <a:pathLst>
                  <a:path w="21600" h="13350" fill="none" extrusionOk="0">
                    <a:moveTo>
                      <a:pt x="20542" y="0"/>
                    </a:moveTo>
                    <a:cubicBezTo>
                      <a:pt x="21243" y="2155"/>
                      <a:pt x="21600" y="4408"/>
                      <a:pt x="21600" y="6675"/>
                    </a:cubicBezTo>
                    <a:cubicBezTo>
                      <a:pt x="21600" y="8941"/>
                      <a:pt x="21243" y="11194"/>
                      <a:pt x="20542" y="13349"/>
                    </a:cubicBezTo>
                  </a:path>
                  <a:path w="21600" h="13350" stroke="0" extrusionOk="0">
                    <a:moveTo>
                      <a:pt x="20542" y="0"/>
                    </a:moveTo>
                    <a:cubicBezTo>
                      <a:pt x="21243" y="2155"/>
                      <a:pt x="21600" y="4408"/>
                      <a:pt x="21600" y="6675"/>
                    </a:cubicBezTo>
                    <a:cubicBezTo>
                      <a:pt x="21600" y="8941"/>
                      <a:pt x="21243" y="11194"/>
                      <a:pt x="20542" y="13349"/>
                    </a:cubicBezTo>
                    <a:lnTo>
                      <a:pt x="0" y="6675"/>
                    </a:lnTo>
                    <a:close/>
                  </a:path>
                </a:pathLst>
              </a:custGeom>
              <a:grpFill/>
              <a:ln w="12700">
                <a:solidFill>
                  <a:schemeClr val="bg1"/>
                </a:solidFill>
                <a:round/>
                <a:headEnd/>
                <a:tailEnd/>
              </a:ln>
            </p:spPr>
            <p:txBody>
              <a:bodyPr lIns="1097280" tIns="4445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Program</a:t>
                </a:r>
              </a:p>
            </p:txBody>
          </p:sp>
          <p:sp>
            <p:nvSpPr>
              <p:cNvPr id="165" name="Freeform 74">
                <a:extLst>
                  <a:ext uri="{FF2B5EF4-FFF2-40B4-BE49-F238E27FC236}">
                    <a16:creationId xmlns:a16="http://schemas.microsoft.com/office/drawing/2014/main" id="{6AC10226-73F8-464A-8ED9-2C7AA8D0607D}"/>
                  </a:ext>
                </a:extLst>
              </p:cNvPr>
              <p:cNvSpPr>
                <a:spLocks/>
              </p:cNvSpPr>
              <p:nvPr/>
            </p:nvSpPr>
            <p:spPr bwMode="auto">
              <a:xfrm>
                <a:off x="3356" y="2524"/>
                <a:ext cx="1097" cy="713"/>
              </a:xfrm>
              <a:custGeom>
                <a:avLst/>
                <a:gdLst>
                  <a:gd name="T0" fmla="*/ 1096 w 1097"/>
                  <a:gd name="T1" fmla="*/ 0 h 713"/>
                  <a:gd name="T2" fmla="*/ 0 w 1097"/>
                  <a:gd name="T3" fmla="*/ 356 h 713"/>
                  <a:gd name="T4" fmla="*/ 1096 w 1097"/>
                  <a:gd name="T5" fmla="*/ 712 h 713"/>
                  <a:gd name="T6" fmla="*/ 0 60000 65536"/>
                  <a:gd name="T7" fmla="*/ 0 60000 65536"/>
                  <a:gd name="T8" fmla="*/ 0 60000 65536"/>
                  <a:gd name="T9" fmla="*/ 0 w 1097"/>
                  <a:gd name="T10" fmla="*/ 0 h 713"/>
                  <a:gd name="T11" fmla="*/ 1097 w 1097"/>
                  <a:gd name="T12" fmla="*/ 713 h 713"/>
                </a:gdLst>
                <a:ahLst/>
                <a:cxnLst>
                  <a:cxn ang="T6">
                    <a:pos x="T0" y="T1"/>
                  </a:cxn>
                  <a:cxn ang="T7">
                    <a:pos x="T2" y="T3"/>
                  </a:cxn>
                  <a:cxn ang="T8">
                    <a:pos x="T4" y="T5"/>
                  </a:cxn>
                </a:cxnLst>
                <a:rect l="T9" t="T10" r="T11" b="T12"/>
                <a:pathLst>
                  <a:path w="1097" h="713">
                    <a:moveTo>
                      <a:pt x="1096" y="0"/>
                    </a:moveTo>
                    <a:lnTo>
                      <a:pt x="0" y="356"/>
                    </a:lnTo>
                    <a:lnTo>
                      <a:pt x="1096" y="712"/>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66" name="Arc 10">
                <a:extLst>
                  <a:ext uri="{FF2B5EF4-FFF2-40B4-BE49-F238E27FC236}">
                    <a16:creationId xmlns:a16="http://schemas.microsoft.com/office/drawing/2014/main" id="{F4E8F3A9-527A-45A1-B3BC-7C667FF5844C}"/>
                  </a:ext>
                </a:extLst>
              </p:cNvPr>
              <p:cNvSpPr>
                <a:spLocks/>
              </p:cNvSpPr>
              <p:nvPr/>
            </p:nvSpPr>
            <p:spPr bwMode="auto">
              <a:xfrm>
                <a:off x="3354" y="2524"/>
                <a:ext cx="1152" cy="712"/>
              </a:xfrm>
              <a:custGeom>
                <a:avLst/>
                <a:gdLst>
                  <a:gd name="T0" fmla="*/ 0 w 21600"/>
                  <a:gd name="T1" fmla="*/ 0 h 13350"/>
                  <a:gd name="T2" fmla="*/ 0 w 21600"/>
                  <a:gd name="T3" fmla="*/ 0 h 13350"/>
                  <a:gd name="T4" fmla="*/ 0 w 21600"/>
                  <a:gd name="T5" fmla="*/ 0 h 13350"/>
                  <a:gd name="T6" fmla="*/ 0 60000 65536"/>
                  <a:gd name="T7" fmla="*/ 0 60000 65536"/>
                  <a:gd name="T8" fmla="*/ 0 60000 65536"/>
                  <a:gd name="T9" fmla="*/ 0 w 21600"/>
                  <a:gd name="T10" fmla="*/ 0 h 13350"/>
                  <a:gd name="T11" fmla="*/ 21600 w 21600"/>
                  <a:gd name="T12" fmla="*/ 13350 h 13350"/>
                </a:gdLst>
                <a:ahLst/>
                <a:cxnLst>
                  <a:cxn ang="T6">
                    <a:pos x="T0" y="T1"/>
                  </a:cxn>
                  <a:cxn ang="T7">
                    <a:pos x="T2" y="T3"/>
                  </a:cxn>
                  <a:cxn ang="T8">
                    <a:pos x="T4" y="T5"/>
                  </a:cxn>
                </a:cxnLst>
                <a:rect l="T9" t="T10" r="T11" b="T12"/>
                <a:pathLst>
                  <a:path w="21600" h="13350" fill="none" extrusionOk="0">
                    <a:moveTo>
                      <a:pt x="20542" y="0"/>
                    </a:moveTo>
                    <a:cubicBezTo>
                      <a:pt x="21243" y="2155"/>
                      <a:pt x="21600" y="4408"/>
                      <a:pt x="21600" y="6675"/>
                    </a:cubicBezTo>
                    <a:cubicBezTo>
                      <a:pt x="21600" y="8941"/>
                      <a:pt x="21243" y="11194"/>
                      <a:pt x="20542" y="13349"/>
                    </a:cubicBezTo>
                  </a:path>
                  <a:path w="21600" h="13350" stroke="0" extrusionOk="0">
                    <a:moveTo>
                      <a:pt x="20542" y="0"/>
                    </a:moveTo>
                    <a:cubicBezTo>
                      <a:pt x="21243" y="2155"/>
                      <a:pt x="21600" y="4408"/>
                      <a:pt x="21600" y="6675"/>
                    </a:cubicBezTo>
                    <a:cubicBezTo>
                      <a:pt x="21600" y="8941"/>
                      <a:pt x="21243" y="11194"/>
                      <a:pt x="20542" y="13349"/>
                    </a:cubicBezTo>
                    <a:lnTo>
                      <a:pt x="0" y="6675"/>
                    </a:lnTo>
                    <a:close/>
                  </a:path>
                </a:pathLst>
              </a:custGeom>
              <a:solidFill>
                <a:schemeClr val="accent5">
                  <a:lumMod val="40000"/>
                  <a:lumOff val="60000"/>
                </a:schemeClr>
              </a:solidFill>
              <a:ln w="12700">
                <a:solidFill>
                  <a:schemeClr val="bg1"/>
                </a:solidFill>
                <a:round/>
                <a:headEnd/>
                <a:tailEnd/>
              </a:ln>
            </p:spPr>
            <p:txBody>
              <a:bodyPr lIns="1097280" tIns="4445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 Organizational Unit*</a:t>
                </a:r>
              </a:p>
            </p:txBody>
          </p:sp>
        </p:grpSp>
        <p:grpSp>
          <p:nvGrpSpPr>
            <p:cNvPr id="139" name="Group 12">
              <a:extLst>
                <a:ext uri="{FF2B5EF4-FFF2-40B4-BE49-F238E27FC236}">
                  <a16:creationId xmlns:a16="http://schemas.microsoft.com/office/drawing/2014/main" id="{EC6AB9EA-310D-4C7B-8321-475D7327CD89}"/>
                </a:ext>
              </a:extLst>
            </p:cNvPr>
            <p:cNvGrpSpPr>
              <a:grpSpLocks/>
            </p:cNvGrpSpPr>
            <p:nvPr/>
          </p:nvGrpSpPr>
          <p:grpSpPr bwMode="auto">
            <a:xfrm>
              <a:off x="6091852" y="3967371"/>
              <a:ext cx="1900571" cy="1612890"/>
              <a:chOff x="3354" y="2880"/>
              <a:chExt cx="1099" cy="933"/>
            </a:xfrm>
            <a:solidFill>
              <a:schemeClr val="accent1"/>
            </a:solidFill>
          </p:grpSpPr>
          <p:sp>
            <p:nvSpPr>
              <p:cNvPr id="161" name="Arc 13">
                <a:extLst>
                  <a:ext uri="{FF2B5EF4-FFF2-40B4-BE49-F238E27FC236}">
                    <a16:creationId xmlns:a16="http://schemas.microsoft.com/office/drawing/2014/main" id="{E05F8FCA-8136-48CD-8204-EEFB318FCB2E}"/>
                  </a:ext>
                </a:extLst>
              </p:cNvPr>
              <p:cNvSpPr>
                <a:spLocks/>
              </p:cNvSpPr>
              <p:nvPr/>
            </p:nvSpPr>
            <p:spPr bwMode="auto">
              <a:xfrm>
                <a:off x="3356" y="2880"/>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20542" y="6674"/>
                    </a:moveTo>
                    <a:cubicBezTo>
                      <a:pt x="19133" y="11013"/>
                      <a:pt x="16386" y="14793"/>
                      <a:pt x="12695" y="17474"/>
                    </a:cubicBezTo>
                  </a:path>
                  <a:path w="20543" h="17475" stroke="0" extrusionOk="0">
                    <a:moveTo>
                      <a:pt x="20542" y="6674"/>
                    </a:moveTo>
                    <a:cubicBezTo>
                      <a:pt x="19133" y="11013"/>
                      <a:pt x="16386" y="14793"/>
                      <a:pt x="12695" y="17474"/>
                    </a:cubicBezTo>
                    <a:lnTo>
                      <a:pt x="0" y="0"/>
                    </a:lnTo>
                    <a:close/>
                  </a:path>
                </a:pathLst>
              </a:custGeom>
              <a:grpFill/>
              <a:ln w="12700">
                <a:solidFill>
                  <a:schemeClr val="bg1"/>
                </a:solidFill>
                <a:round/>
                <a:headEnd/>
                <a:tailEnd/>
              </a:ln>
            </p:spPr>
            <p:txBody>
              <a:bodyPr lIns="731520" tIns="18288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Account</a:t>
                </a:r>
              </a:p>
            </p:txBody>
          </p:sp>
          <p:sp>
            <p:nvSpPr>
              <p:cNvPr id="162" name="Freeform 72">
                <a:extLst>
                  <a:ext uri="{FF2B5EF4-FFF2-40B4-BE49-F238E27FC236}">
                    <a16:creationId xmlns:a16="http://schemas.microsoft.com/office/drawing/2014/main" id="{8A80D5E5-3CF0-418D-A78C-59F5AC1BFBEC}"/>
                  </a:ext>
                </a:extLst>
              </p:cNvPr>
              <p:cNvSpPr>
                <a:spLocks/>
              </p:cNvSpPr>
              <p:nvPr/>
            </p:nvSpPr>
            <p:spPr bwMode="auto">
              <a:xfrm>
                <a:off x="3356" y="2880"/>
                <a:ext cx="1097" cy="933"/>
              </a:xfrm>
              <a:custGeom>
                <a:avLst/>
                <a:gdLst>
                  <a:gd name="T0" fmla="*/ 1096 w 1097"/>
                  <a:gd name="T1" fmla="*/ 356 h 933"/>
                  <a:gd name="T2" fmla="*/ 0 w 1097"/>
                  <a:gd name="T3" fmla="*/ 0 h 933"/>
                  <a:gd name="T4" fmla="*/ 677 w 1097"/>
                  <a:gd name="T5" fmla="*/ 932 h 933"/>
                  <a:gd name="T6" fmla="*/ 0 60000 65536"/>
                  <a:gd name="T7" fmla="*/ 0 60000 65536"/>
                  <a:gd name="T8" fmla="*/ 0 60000 65536"/>
                  <a:gd name="T9" fmla="*/ 0 w 1097"/>
                  <a:gd name="T10" fmla="*/ 0 h 933"/>
                  <a:gd name="T11" fmla="*/ 1097 w 1097"/>
                  <a:gd name="T12" fmla="*/ 933 h 933"/>
                </a:gdLst>
                <a:ahLst/>
                <a:cxnLst>
                  <a:cxn ang="T6">
                    <a:pos x="T0" y="T1"/>
                  </a:cxn>
                  <a:cxn ang="T7">
                    <a:pos x="T2" y="T3"/>
                  </a:cxn>
                  <a:cxn ang="T8">
                    <a:pos x="T4" y="T5"/>
                  </a:cxn>
                </a:cxnLst>
                <a:rect l="T9" t="T10" r="T11" b="T12"/>
                <a:pathLst>
                  <a:path w="1097" h="933">
                    <a:moveTo>
                      <a:pt x="1096" y="356"/>
                    </a:moveTo>
                    <a:lnTo>
                      <a:pt x="0" y="0"/>
                    </a:lnTo>
                    <a:lnTo>
                      <a:pt x="677" y="932"/>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63" name="Arc 13">
                <a:extLst>
                  <a:ext uri="{FF2B5EF4-FFF2-40B4-BE49-F238E27FC236}">
                    <a16:creationId xmlns:a16="http://schemas.microsoft.com/office/drawing/2014/main" id="{302FB3FA-0D89-4552-B519-43AD570F258C}"/>
                  </a:ext>
                </a:extLst>
              </p:cNvPr>
              <p:cNvSpPr>
                <a:spLocks/>
              </p:cNvSpPr>
              <p:nvPr/>
            </p:nvSpPr>
            <p:spPr bwMode="auto">
              <a:xfrm>
                <a:off x="3354" y="2880"/>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20542" y="6674"/>
                    </a:moveTo>
                    <a:cubicBezTo>
                      <a:pt x="19133" y="11013"/>
                      <a:pt x="16386" y="14793"/>
                      <a:pt x="12695" y="17474"/>
                    </a:cubicBezTo>
                  </a:path>
                  <a:path w="20543" h="17475" stroke="0" extrusionOk="0">
                    <a:moveTo>
                      <a:pt x="20542" y="6674"/>
                    </a:moveTo>
                    <a:cubicBezTo>
                      <a:pt x="19133" y="11013"/>
                      <a:pt x="16386" y="14793"/>
                      <a:pt x="12695" y="17474"/>
                    </a:cubicBezTo>
                    <a:lnTo>
                      <a:pt x="0" y="0"/>
                    </a:lnTo>
                    <a:close/>
                  </a:path>
                </a:pathLst>
              </a:custGeom>
              <a:solidFill>
                <a:schemeClr val="accent5">
                  <a:lumMod val="40000"/>
                  <a:lumOff val="60000"/>
                </a:schemeClr>
              </a:solidFill>
              <a:ln w="12700">
                <a:solidFill>
                  <a:schemeClr val="bg1"/>
                </a:solidFill>
                <a:round/>
                <a:headEnd/>
                <a:tailEnd/>
              </a:ln>
            </p:spPr>
            <p:txBody>
              <a:bodyPr lIns="731520" tIns="18288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Fund*</a:t>
                </a:r>
              </a:p>
            </p:txBody>
          </p:sp>
        </p:grpSp>
        <p:grpSp>
          <p:nvGrpSpPr>
            <p:cNvPr id="140" name="Group 15">
              <a:extLst>
                <a:ext uri="{FF2B5EF4-FFF2-40B4-BE49-F238E27FC236}">
                  <a16:creationId xmlns:a16="http://schemas.microsoft.com/office/drawing/2014/main" id="{C9378B00-1FA5-4F52-8495-2CA834E5AE80}"/>
                </a:ext>
              </a:extLst>
            </p:cNvPr>
            <p:cNvGrpSpPr>
              <a:grpSpLocks/>
            </p:cNvGrpSpPr>
            <p:nvPr/>
          </p:nvGrpSpPr>
          <p:grpSpPr bwMode="auto">
            <a:xfrm>
              <a:off x="6091849" y="3967371"/>
              <a:ext cx="1177604" cy="1993692"/>
              <a:chOff x="3354" y="2880"/>
              <a:chExt cx="680" cy="1153"/>
            </a:xfrm>
            <a:solidFill>
              <a:schemeClr val="accent1"/>
            </a:solidFill>
          </p:grpSpPr>
          <p:sp>
            <p:nvSpPr>
              <p:cNvPr id="158" name="Arc 16">
                <a:extLst>
                  <a:ext uri="{FF2B5EF4-FFF2-40B4-BE49-F238E27FC236}">
                    <a16:creationId xmlns:a16="http://schemas.microsoft.com/office/drawing/2014/main" id="{0C201950-3FAB-4F13-9039-E3E2A17F0475}"/>
                  </a:ext>
                </a:extLst>
              </p:cNvPr>
              <p:cNvSpPr>
                <a:spLocks/>
              </p:cNvSpPr>
              <p:nvPr/>
            </p:nvSpPr>
            <p:spPr bwMode="auto">
              <a:xfrm>
                <a:off x="3356" y="2880"/>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2695" y="17474"/>
                    </a:moveTo>
                    <a:cubicBezTo>
                      <a:pt x="9005" y="20155"/>
                      <a:pt x="4561" y="21599"/>
                      <a:pt x="0" y="21600"/>
                    </a:cubicBezTo>
                  </a:path>
                  <a:path w="12696" h="21600" stroke="0" extrusionOk="0">
                    <a:moveTo>
                      <a:pt x="12695" y="17474"/>
                    </a:moveTo>
                    <a:cubicBezTo>
                      <a:pt x="9005" y="20155"/>
                      <a:pt x="4561" y="21599"/>
                      <a:pt x="0" y="21600"/>
                    </a:cubicBezTo>
                    <a:lnTo>
                      <a:pt x="0" y="0"/>
                    </a:lnTo>
                    <a:close/>
                  </a:path>
                </a:pathLst>
              </a:custGeom>
              <a:grpFill/>
              <a:ln w="12700">
                <a:solidFill>
                  <a:schemeClr val="bg1"/>
                </a:solidFill>
                <a:round/>
                <a:headEnd/>
                <a:tailEnd/>
              </a:ln>
            </p:spPr>
            <p:txBody>
              <a:bodyPr lIns="44450" tIns="1005840" rIns="27432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Project</a:t>
                </a:r>
              </a:p>
            </p:txBody>
          </p:sp>
          <p:sp>
            <p:nvSpPr>
              <p:cNvPr id="159" name="Freeform 70">
                <a:extLst>
                  <a:ext uri="{FF2B5EF4-FFF2-40B4-BE49-F238E27FC236}">
                    <a16:creationId xmlns:a16="http://schemas.microsoft.com/office/drawing/2014/main" id="{8786D9FC-92B4-4EA9-B4A1-DE8F1CD79A1E}"/>
                  </a:ext>
                </a:extLst>
              </p:cNvPr>
              <p:cNvSpPr>
                <a:spLocks/>
              </p:cNvSpPr>
              <p:nvPr/>
            </p:nvSpPr>
            <p:spPr bwMode="auto">
              <a:xfrm>
                <a:off x="3356" y="2880"/>
                <a:ext cx="678" cy="1153"/>
              </a:xfrm>
              <a:custGeom>
                <a:avLst/>
                <a:gdLst>
                  <a:gd name="T0" fmla="*/ 677 w 678"/>
                  <a:gd name="T1" fmla="*/ 932 h 1153"/>
                  <a:gd name="T2" fmla="*/ 0 w 678"/>
                  <a:gd name="T3" fmla="*/ 0 h 1153"/>
                  <a:gd name="T4" fmla="*/ 0 w 678"/>
                  <a:gd name="T5" fmla="*/ 1152 h 1153"/>
                  <a:gd name="T6" fmla="*/ 0 60000 65536"/>
                  <a:gd name="T7" fmla="*/ 0 60000 65536"/>
                  <a:gd name="T8" fmla="*/ 0 60000 65536"/>
                  <a:gd name="T9" fmla="*/ 0 w 678"/>
                  <a:gd name="T10" fmla="*/ 0 h 1153"/>
                  <a:gd name="T11" fmla="*/ 678 w 678"/>
                  <a:gd name="T12" fmla="*/ 1153 h 1153"/>
                </a:gdLst>
                <a:ahLst/>
                <a:cxnLst>
                  <a:cxn ang="T6">
                    <a:pos x="T0" y="T1"/>
                  </a:cxn>
                  <a:cxn ang="T7">
                    <a:pos x="T2" y="T3"/>
                  </a:cxn>
                  <a:cxn ang="T8">
                    <a:pos x="T4" y="T5"/>
                  </a:cxn>
                </a:cxnLst>
                <a:rect l="T9" t="T10" r="T11" b="T12"/>
                <a:pathLst>
                  <a:path w="678" h="1153">
                    <a:moveTo>
                      <a:pt x="677" y="932"/>
                    </a:moveTo>
                    <a:lnTo>
                      <a:pt x="0" y="0"/>
                    </a:lnTo>
                    <a:lnTo>
                      <a:pt x="0" y="1152"/>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60" name="Arc 16">
                <a:extLst>
                  <a:ext uri="{FF2B5EF4-FFF2-40B4-BE49-F238E27FC236}">
                    <a16:creationId xmlns:a16="http://schemas.microsoft.com/office/drawing/2014/main" id="{1B67CF0E-CE7E-4580-9CC6-4415BF2F456A}"/>
                  </a:ext>
                </a:extLst>
              </p:cNvPr>
              <p:cNvSpPr>
                <a:spLocks/>
              </p:cNvSpPr>
              <p:nvPr/>
            </p:nvSpPr>
            <p:spPr bwMode="auto">
              <a:xfrm>
                <a:off x="3354" y="2880"/>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2695" y="17474"/>
                    </a:moveTo>
                    <a:cubicBezTo>
                      <a:pt x="9005" y="20155"/>
                      <a:pt x="4561" y="21599"/>
                      <a:pt x="0" y="21600"/>
                    </a:cubicBezTo>
                  </a:path>
                  <a:path w="12696" h="21600" stroke="0" extrusionOk="0">
                    <a:moveTo>
                      <a:pt x="12695" y="17474"/>
                    </a:moveTo>
                    <a:cubicBezTo>
                      <a:pt x="9005" y="20155"/>
                      <a:pt x="4561" y="21599"/>
                      <a:pt x="0" y="21600"/>
                    </a:cubicBezTo>
                    <a:lnTo>
                      <a:pt x="0" y="0"/>
                    </a:lnTo>
                    <a:close/>
                  </a:path>
                </a:pathLst>
              </a:custGeom>
              <a:solidFill>
                <a:schemeClr val="accent5">
                  <a:lumMod val="40000"/>
                  <a:lumOff val="60000"/>
                </a:schemeClr>
              </a:solidFill>
              <a:ln w="12700">
                <a:solidFill>
                  <a:schemeClr val="bg1"/>
                </a:solidFill>
                <a:round/>
                <a:headEnd/>
                <a:tailEnd/>
              </a:ln>
            </p:spPr>
            <p:txBody>
              <a:bodyPr lIns="44450" tIns="1005840" rIns="27432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Program</a:t>
                </a:r>
              </a:p>
            </p:txBody>
          </p:sp>
        </p:grpSp>
        <p:grpSp>
          <p:nvGrpSpPr>
            <p:cNvPr id="141" name="Group 18">
              <a:extLst>
                <a:ext uri="{FF2B5EF4-FFF2-40B4-BE49-F238E27FC236}">
                  <a16:creationId xmlns:a16="http://schemas.microsoft.com/office/drawing/2014/main" id="{C42F9240-86F9-467F-8126-2597280B8FED}"/>
                </a:ext>
              </a:extLst>
            </p:cNvPr>
            <p:cNvGrpSpPr>
              <a:grpSpLocks/>
            </p:cNvGrpSpPr>
            <p:nvPr/>
          </p:nvGrpSpPr>
          <p:grpSpPr bwMode="auto">
            <a:xfrm>
              <a:off x="4921854" y="3967371"/>
              <a:ext cx="1174836" cy="1993692"/>
              <a:chOff x="2677" y="2880"/>
              <a:chExt cx="680" cy="1153"/>
            </a:xfrm>
            <a:solidFill>
              <a:schemeClr val="accent1"/>
            </a:solidFill>
          </p:grpSpPr>
          <p:sp>
            <p:nvSpPr>
              <p:cNvPr id="155" name="Arc 19">
                <a:extLst>
                  <a:ext uri="{FF2B5EF4-FFF2-40B4-BE49-F238E27FC236}">
                    <a16:creationId xmlns:a16="http://schemas.microsoft.com/office/drawing/2014/main" id="{2EB9E890-5887-4CB4-AC07-03E7C3952C83}"/>
                  </a:ext>
                </a:extLst>
              </p:cNvPr>
              <p:cNvSpPr>
                <a:spLocks/>
              </p:cNvSpPr>
              <p:nvPr/>
            </p:nvSpPr>
            <p:spPr bwMode="auto">
              <a:xfrm>
                <a:off x="2679" y="2880"/>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2696" y="21600"/>
                    </a:moveTo>
                    <a:cubicBezTo>
                      <a:pt x="8134" y="21600"/>
                      <a:pt x="3690" y="20155"/>
                      <a:pt x="0" y="17474"/>
                    </a:cubicBezTo>
                  </a:path>
                  <a:path w="12696" h="21600" stroke="0" extrusionOk="0">
                    <a:moveTo>
                      <a:pt x="12696" y="21600"/>
                    </a:moveTo>
                    <a:cubicBezTo>
                      <a:pt x="8134" y="21600"/>
                      <a:pt x="3690" y="20155"/>
                      <a:pt x="0" y="17474"/>
                    </a:cubicBezTo>
                    <a:lnTo>
                      <a:pt x="12696" y="0"/>
                    </a:lnTo>
                    <a:close/>
                  </a:path>
                </a:pathLst>
              </a:custGeom>
              <a:grpFill/>
              <a:ln w="12700">
                <a:solidFill>
                  <a:schemeClr val="bg1"/>
                </a:solidFill>
                <a:round/>
                <a:headEnd/>
                <a:tailEnd/>
              </a:ln>
            </p:spPr>
            <p:txBody>
              <a:bodyPr lIns="274320" tIns="100584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Funding Source</a:t>
                </a:r>
              </a:p>
            </p:txBody>
          </p:sp>
          <p:sp>
            <p:nvSpPr>
              <p:cNvPr id="156" name="Freeform 68">
                <a:extLst>
                  <a:ext uri="{FF2B5EF4-FFF2-40B4-BE49-F238E27FC236}">
                    <a16:creationId xmlns:a16="http://schemas.microsoft.com/office/drawing/2014/main" id="{60C49705-460D-42A8-BD17-8D20EDC2E6C2}"/>
                  </a:ext>
                </a:extLst>
              </p:cNvPr>
              <p:cNvSpPr>
                <a:spLocks/>
              </p:cNvSpPr>
              <p:nvPr/>
            </p:nvSpPr>
            <p:spPr bwMode="auto">
              <a:xfrm>
                <a:off x="2679" y="2880"/>
                <a:ext cx="678" cy="1153"/>
              </a:xfrm>
              <a:custGeom>
                <a:avLst/>
                <a:gdLst>
                  <a:gd name="T0" fmla="*/ 677 w 678"/>
                  <a:gd name="T1" fmla="*/ 1152 h 1153"/>
                  <a:gd name="T2" fmla="*/ 677 w 678"/>
                  <a:gd name="T3" fmla="*/ 0 h 1153"/>
                  <a:gd name="T4" fmla="*/ 0 w 678"/>
                  <a:gd name="T5" fmla="*/ 932 h 1153"/>
                  <a:gd name="T6" fmla="*/ 0 60000 65536"/>
                  <a:gd name="T7" fmla="*/ 0 60000 65536"/>
                  <a:gd name="T8" fmla="*/ 0 60000 65536"/>
                  <a:gd name="T9" fmla="*/ 0 w 678"/>
                  <a:gd name="T10" fmla="*/ 0 h 1153"/>
                  <a:gd name="T11" fmla="*/ 678 w 678"/>
                  <a:gd name="T12" fmla="*/ 1153 h 1153"/>
                </a:gdLst>
                <a:ahLst/>
                <a:cxnLst>
                  <a:cxn ang="T6">
                    <a:pos x="T0" y="T1"/>
                  </a:cxn>
                  <a:cxn ang="T7">
                    <a:pos x="T2" y="T3"/>
                  </a:cxn>
                  <a:cxn ang="T8">
                    <a:pos x="T4" y="T5"/>
                  </a:cxn>
                </a:cxnLst>
                <a:rect l="T9" t="T10" r="T11" b="T12"/>
                <a:pathLst>
                  <a:path w="678" h="1153">
                    <a:moveTo>
                      <a:pt x="677" y="1152"/>
                    </a:moveTo>
                    <a:lnTo>
                      <a:pt x="677" y="0"/>
                    </a:lnTo>
                    <a:lnTo>
                      <a:pt x="0" y="932"/>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sp>
            <p:nvSpPr>
              <p:cNvPr id="157" name="Arc 19">
                <a:extLst>
                  <a:ext uri="{FF2B5EF4-FFF2-40B4-BE49-F238E27FC236}">
                    <a16:creationId xmlns:a16="http://schemas.microsoft.com/office/drawing/2014/main" id="{9EB8117B-311A-4BE9-BDA3-5C22B07AA14C}"/>
                  </a:ext>
                </a:extLst>
              </p:cNvPr>
              <p:cNvSpPr>
                <a:spLocks/>
              </p:cNvSpPr>
              <p:nvPr/>
            </p:nvSpPr>
            <p:spPr bwMode="auto">
              <a:xfrm>
                <a:off x="2677" y="2880"/>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12696" y="21600"/>
                    </a:moveTo>
                    <a:cubicBezTo>
                      <a:pt x="8134" y="21600"/>
                      <a:pt x="3690" y="20155"/>
                      <a:pt x="0" y="17474"/>
                    </a:cubicBezTo>
                  </a:path>
                  <a:path w="12696" h="21600" stroke="0" extrusionOk="0">
                    <a:moveTo>
                      <a:pt x="12696" y="21600"/>
                    </a:moveTo>
                    <a:cubicBezTo>
                      <a:pt x="8134" y="21600"/>
                      <a:pt x="3690" y="20155"/>
                      <a:pt x="0" y="17474"/>
                    </a:cubicBezTo>
                    <a:lnTo>
                      <a:pt x="12696" y="0"/>
                    </a:lnTo>
                    <a:close/>
                  </a:path>
                </a:pathLst>
              </a:custGeom>
              <a:solidFill>
                <a:schemeClr val="accent5">
                  <a:lumMod val="40000"/>
                  <a:lumOff val="60000"/>
                </a:schemeClr>
              </a:solidFill>
              <a:ln w="12700">
                <a:solidFill>
                  <a:schemeClr val="bg1"/>
                </a:solidFill>
                <a:round/>
                <a:headEnd/>
                <a:tailEnd/>
              </a:ln>
            </p:spPr>
            <p:txBody>
              <a:bodyPr lIns="274320" tIns="1005840" rIns="4445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Account*</a:t>
                </a:r>
              </a:p>
            </p:txBody>
          </p:sp>
        </p:grpSp>
        <p:grpSp>
          <p:nvGrpSpPr>
            <p:cNvPr id="142" name="Group 21">
              <a:extLst>
                <a:ext uri="{FF2B5EF4-FFF2-40B4-BE49-F238E27FC236}">
                  <a16:creationId xmlns:a16="http://schemas.microsoft.com/office/drawing/2014/main" id="{F5B14861-1763-4246-AC76-EBC78E693F0F}"/>
                </a:ext>
              </a:extLst>
            </p:cNvPr>
            <p:cNvGrpSpPr>
              <a:grpSpLocks/>
            </p:cNvGrpSpPr>
            <p:nvPr/>
          </p:nvGrpSpPr>
          <p:grpSpPr bwMode="auto">
            <a:xfrm>
              <a:off x="4200958" y="3967371"/>
              <a:ext cx="1895732" cy="1612890"/>
              <a:chOff x="2260" y="2880"/>
              <a:chExt cx="1097" cy="933"/>
            </a:xfrm>
            <a:solidFill>
              <a:schemeClr val="accent1"/>
            </a:solidFill>
          </p:grpSpPr>
          <p:sp>
            <p:nvSpPr>
              <p:cNvPr id="153" name="Arc 22">
                <a:extLst>
                  <a:ext uri="{FF2B5EF4-FFF2-40B4-BE49-F238E27FC236}">
                    <a16:creationId xmlns:a16="http://schemas.microsoft.com/office/drawing/2014/main" id="{D1224F91-0F41-43AD-A410-480814E367F7}"/>
                  </a:ext>
                </a:extLst>
              </p:cNvPr>
              <p:cNvSpPr>
                <a:spLocks/>
              </p:cNvSpPr>
              <p:nvPr/>
            </p:nvSpPr>
            <p:spPr bwMode="auto">
              <a:xfrm>
                <a:off x="2260" y="2880"/>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7847" y="17474"/>
                    </a:moveTo>
                    <a:cubicBezTo>
                      <a:pt x="4156" y="14793"/>
                      <a:pt x="1409" y="11013"/>
                      <a:pt x="0" y="6674"/>
                    </a:cubicBezTo>
                  </a:path>
                  <a:path w="20543" h="17475" stroke="0" extrusionOk="0">
                    <a:moveTo>
                      <a:pt x="7847" y="17474"/>
                    </a:moveTo>
                    <a:cubicBezTo>
                      <a:pt x="4156" y="14793"/>
                      <a:pt x="1409" y="11013"/>
                      <a:pt x="0" y="6674"/>
                    </a:cubicBezTo>
                    <a:lnTo>
                      <a:pt x="20543" y="0"/>
                    </a:lnTo>
                    <a:close/>
                  </a:path>
                </a:pathLst>
              </a:custGeom>
              <a:solidFill>
                <a:schemeClr val="accent5">
                  <a:lumMod val="40000"/>
                  <a:lumOff val="60000"/>
                </a:schemeClr>
              </a:solidFill>
              <a:ln w="12700">
                <a:solidFill>
                  <a:schemeClr val="bg1"/>
                </a:solidFill>
                <a:round/>
                <a:headEnd/>
                <a:tailEnd/>
              </a:ln>
            </p:spPr>
            <p:txBody>
              <a:bodyPr lIns="45720" tIns="182880" rIns="731520" bIns="4572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Location</a:t>
                </a:r>
              </a:p>
            </p:txBody>
          </p:sp>
          <p:sp>
            <p:nvSpPr>
              <p:cNvPr id="154" name="Freeform 66">
                <a:extLst>
                  <a:ext uri="{FF2B5EF4-FFF2-40B4-BE49-F238E27FC236}">
                    <a16:creationId xmlns:a16="http://schemas.microsoft.com/office/drawing/2014/main" id="{F2F70E26-AF56-49A3-8B95-63D2EF5D3BE2}"/>
                  </a:ext>
                </a:extLst>
              </p:cNvPr>
              <p:cNvSpPr>
                <a:spLocks/>
              </p:cNvSpPr>
              <p:nvPr/>
            </p:nvSpPr>
            <p:spPr bwMode="auto">
              <a:xfrm>
                <a:off x="2260" y="2880"/>
                <a:ext cx="1097" cy="933"/>
              </a:xfrm>
              <a:custGeom>
                <a:avLst/>
                <a:gdLst>
                  <a:gd name="T0" fmla="*/ 419 w 1097"/>
                  <a:gd name="T1" fmla="*/ 932 h 933"/>
                  <a:gd name="T2" fmla="*/ 1096 w 1097"/>
                  <a:gd name="T3" fmla="*/ 0 h 933"/>
                  <a:gd name="T4" fmla="*/ 0 w 1097"/>
                  <a:gd name="T5" fmla="*/ 356 h 933"/>
                  <a:gd name="T6" fmla="*/ 0 60000 65536"/>
                  <a:gd name="T7" fmla="*/ 0 60000 65536"/>
                  <a:gd name="T8" fmla="*/ 0 60000 65536"/>
                  <a:gd name="T9" fmla="*/ 0 w 1097"/>
                  <a:gd name="T10" fmla="*/ 0 h 933"/>
                  <a:gd name="T11" fmla="*/ 1097 w 1097"/>
                  <a:gd name="T12" fmla="*/ 933 h 933"/>
                </a:gdLst>
                <a:ahLst/>
                <a:cxnLst>
                  <a:cxn ang="T6">
                    <a:pos x="T0" y="T1"/>
                  </a:cxn>
                  <a:cxn ang="T7">
                    <a:pos x="T2" y="T3"/>
                  </a:cxn>
                  <a:cxn ang="T8">
                    <a:pos x="T4" y="T5"/>
                  </a:cxn>
                </a:cxnLst>
                <a:rect l="T9" t="T10" r="T11" b="T12"/>
                <a:pathLst>
                  <a:path w="1097" h="933">
                    <a:moveTo>
                      <a:pt x="419" y="932"/>
                    </a:moveTo>
                    <a:lnTo>
                      <a:pt x="1096" y="0"/>
                    </a:lnTo>
                    <a:lnTo>
                      <a:pt x="0" y="356"/>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grpSp>
        <p:grpSp>
          <p:nvGrpSpPr>
            <p:cNvPr id="143" name="Group 24">
              <a:extLst>
                <a:ext uri="{FF2B5EF4-FFF2-40B4-BE49-F238E27FC236}">
                  <a16:creationId xmlns:a16="http://schemas.microsoft.com/office/drawing/2014/main" id="{F81694BB-E49B-4000-ACCC-209E2FD84B6B}"/>
                </a:ext>
              </a:extLst>
            </p:cNvPr>
            <p:cNvGrpSpPr>
              <a:grpSpLocks/>
            </p:cNvGrpSpPr>
            <p:nvPr/>
          </p:nvGrpSpPr>
          <p:grpSpPr bwMode="auto">
            <a:xfrm>
              <a:off x="4104379" y="3352017"/>
              <a:ext cx="1992313" cy="1233468"/>
              <a:chOff x="2204" y="2524"/>
              <a:chExt cx="1153" cy="713"/>
            </a:xfrm>
            <a:solidFill>
              <a:schemeClr val="accent1"/>
            </a:solidFill>
          </p:grpSpPr>
          <p:sp>
            <p:nvSpPr>
              <p:cNvPr id="151" name="Arc 25">
                <a:extLst>
                  <a:ext uri="{FF2B5EF4-FFF2-40B4-BE49-F238E27FC236}">
                    <a16:creationId xmlns:a16="http://schemas.microsoft.com/office/drawing/2014/main" id="{B330C6DC-3047-4DF7-A384-1F625879BC5A}"/>
                  </a:ext>
                </a:extLst>
              </p:cNvPr>
              <p:cNvSpPr>
                <a:spLocks/>
              </p:cNvSpPr>
              <p:nvPr/>
            </p:nvSpPr>
            <p:spPr bwMode="auto">
              <a:xfrm>
                <a:off x="2204" y="2524"/>
                <a:ext cx="1152" cy="712"/>
              </a:xfrm>
              <a:custGeom>
                <a:avLst/>
                <a:gdLst>
                  <a:gd name="T0" fmla="*/ 0 w 21600"/>
                  <a:gd name="T1" fmla="*/ 0 h 13350"/>
                  <a:gd name="T2" fmla="*/ 0 w 21600"/>
                  <a:gd name="T3" fmla="*/ 0 h 13350"/>
                  <a:gd name="T4" fmla="*/ 0 w 21600"/>
                  <a:gd name="T5" fmla="*/ 0 h 13350"/>
                  <a:gd name="T6" fmla="*/ 0 60000 65536"/>
                  <a:gd name="T7" fmla="*/ 0 60000 65536"/>
                  <a:gd name="T8" fmla="*/ 0 60000 65536"/>
                  <a:gd name="T9" fmla="*/ 0 w 21600"/>
                  <a:gd name="T10" fmla="*/ 0 h 13350"/>
                  <a:gd name="T11" fmla="*/ 21600 w 21600"/>
                  <a:gd name="T12" fmla="*/ 13350 h 13350"/>
                </a:gdLst>
                <a:ahLst/>
                <a:cxnLst>
                  <a:cxn ang="T6">
                    <a:pos x="T0" y="T1"/>
                  </a:cxn>
                  <a:cxn ang="T7">
                    <a:pos x="T2" y="T3"/>
                  </a:cxn>
                  <a:cxn ang="T8">
                    <a:pos x="T4" y="T5"/>
                  </a:cxn>
                </a:cxnLst>
                <a:rect l="T9" t="T10" r="T11" b="T12"/>
                <a:pathLst>
                  <a:path w="21600" h="13350" fill="none" extrusionOk="0">
                    <a:moveTo>
                      <a:pt x="1057" y="13349"/>
                    </a:moveTo>
                    <a:cubicBezTo>
                      <a:pt x="356" y="11194"/>
                      <a:pt x="0" y="8941"/>
                      <a:pt x="0" y="6675"/>
                    </a:cubicBezTo>
                    <a:cubicBezTo>
                      <a:pt x="-1" y="4408"/>
                      <a:pt x="356" y="2155"/>
                      <a:pt x="1057" y="0"/>
                    </a:cubicBezTo>
                  </a:path>
                  <a:path w="21600" h="13350" stroke="0" extrusionOk="0">
                    <a:moveTo>
                      <a:pt x="1057" y="13349"/>
                    </a:moveTo>
                    <a:cubicBezTo>
                      <a:pt x="356" y="11194"/>
                      <a:pt x="0" y="8941"/>
                      <a:pt x="0" y="6675"/>
                    </a:cubicBezTo>
                    <a:cubicBezTo>
                      <a:pt x="-1" y="4408"/>
                      <a:pt x="356" y="2155"/>
                      <a:pt x="1057" y="0"/>
                    </a:cubicBezTo>
                    <a:lnTo>
                      <a:pt x="21600" y="6675"/>
                    </a:lnTo>
                    <a:close/>
                  </a:path>
                </a:pathLst>
              </a:custGeom>
              <a:solidFill>
                <a:schemeClr val="accent5">
                  <a:lumMod val="40000"/>
                  <a:lumOff val="60000"/>
                </a:schemeClr>
              </a:solidFill>
              <a:ln w="12700">
                <a:solidFill>
                  <a:schemeClr val="bg1"/>
                </a:solidFill>
                <a:round/>
                <a:headEnd/>
                <a:tailEnd/>
              </a:ln>
            </p:spPr>
            <p:txBody>
              <a:bodyPr lIns="44450" tIns="44450" rIns="1097280" bIns="4445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Additional Reporting</a:t>
                </a:r>
              </a:p>
            </p:txBody>
          </p:sp>
          <p:sp>
            <p:nvSpPr>
              <p:cNvPr id="152" name="Freeform 64">
                <a:extLst>
                  <a:ext uri="{FF2B5EF4-FFF2-40B4-BE49-F238E27FC236}">
                    <a16:creationId xmlns:a16="http://schemas.microsoft.com/office/drawing/2014/main" id="{B430BEA3-9846-452F-8EA5-0E330937D568}"/>
                  </a:ext>
                </a:extLst>
              </p:cNvPr>
              <p:cNvSpPr>
                <a:spLocks/>
              </p:cNvSpPr>
              <p:nvPr/>
            </p:nvSpPr>
            <p:spPr bwMode="auto">
              <a:xfrm>
                <a:off x="2260" y="2524"/>
                <a:ext cx="1097" cy="713"/>
              </a:xfrm>
              <a:custGeom>
                <a:avLst/>
                <a:gdLst>
                  <a:gd name="T0" fmla="*/ 0 w 1097"/>
                  <a:gd name="T1" fmla="*/ 712 h 713"/>
                  <a:gd name="T2" fmla="*/ 1096 w 1097"/>
                  <a:gd name="T3" fmla="*/ 356 h 713"/>
                  <a:gd name="T4" fmla="*/ 0 w 1097"/>
                  <a:gd name="T5" fmla="*/ 0 h 713"/>
                  <a:gd name="T6" fmla="*/ 0 60000 65536"/>
                  <a:gd name="T7" fmla="*/ 0 60000 65536"/>
                  <a:gd name="T8" fmla="*/ 0 60000 65536"/>
                  <a:gd name="T9" fmla="*/ 0 w 1097"/>
                  <a:gd name="T10" fmla="*/ 0 h 713"/>
                  <a:gd name="T11" fmla="*/ 1097 w 1097"/>
                  <a:gd name="T12" fmla="*/ 713 h 713"/>
                </a:gdLst>
                <a:ahLst/>
                <a:cxnLst>
                  <a:cxn ang="T6">
                    <a:pos x="T0" y="T1"/>
                  </a:cxn>
                  <a:cxn ang="T7">
                    <a:pos x="T2" y="T3"/>
                  </a:cxn>
                  <a:cxn ang="T8">
                    <a:pos x="T4" y="T5"/>
                  </a:cxn>
                </a:cxnLst>
                <a:rect l="T9" t="T10" r="T11" b="T12"/>
                <a:pathLst>
                  <a:path w="1097" h="713">
                    <a:moveTo>
                      <a:pt x="0" y="712"/>
                    </a:moveTo>
                    <a:lnTo>
                      <a:pt x="1096" y="356"/>
                    </a:lnTo>
                    <a:lnTo>
                      <a:pt x="0" y="0"/>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grpSp>
        <p:grpSp>
          <p:nvGrpSpPr>
            <p:cNvPr id="144" name="Group 27">
              <a:extLst>
                <a:ext uri="{FF2B5EF4-FFF2-40B4-BE49-F238E27FC236}">
                  <a16:creationId xmlns:a16="http://schemas.microsoft.com/office/drawing/2014/main" id="{4898D336-D761-4E35-A95F-A9A7B355B665}"/>
                </a:ext>
              </a:extLst>
            </p:cNvPr>
            <p:cNvGrpSpPr>
              <a:grpSpLocks/>
            </p:cNvGrpSpPr>
            <p:nvPr/>
          </p:nvGrpSpPr>
          <p:grpSpPr bwMode="auto">
            <a:xfrm>
              <a:off x="4200958" y="2357241"/>
              <a:ext cx="1895732" cy="1612891"/>
              <a:chOff x="2260" y="1948"/>
              <a:chExt cx="1097" cy="933"/>
            </a:xfrm>
            <a:solidFill>
              <a:schemeClr val="accent1"/>
            </a:solidFill>
          </p:grpSpPr>
          <p:sp>
            <p:nvSpPr>
              <p:cNvPr id="149" name="Arc 28">
                <a:extLst>
                  <a:ext uri="{FF2B5EF4-FFF2-40B4-BE49-F238E27FC236}">
                    <a16:creationId xmlns:a16="http://schemas.microsoft.com/office/drawing/2014/main" id="{04873542-7632-4785-9BA8-5D9534E0B082}"/>
                  </a:ext>
                </a:extLst>
              </p:cNvPr>
              <p:cNvSpPr>
                <a:spLocks/>
              </p:cNvSpPr>
              <p:nvPr/>
            </p:nvSpPr>
            <p:spPr bwMode="auto">
              <a:xfrm>
                <a:off x="2260" y="1948"/>
                <a:ext cx="1096" cy="932"/>
              </a:xfrm>
              <a:custGeom>
                <a:avLst/>
                <a:gdLst>
                  <a:gd name="T0" fmla="*/ 0 w 20543"/>
                  <a:gd name="T1" fmla="*/ 0 h 17475"/>
                  <a:gd name="T2" fmla="*/ 0 w 20543"/>
                  <a:gd name="T3" fmla="*/ 0 h 17475"/>
                  <a:gd name="T4" fmla="*/ 0 w 20543"/>
                  <a:gd name="T5" fmla="*/ 0 h 17475"/>
                  <a:gd name="T6" fmla="*/ 0 60000 65536"/>
                  <a:gd name="T7" fmla="*/ 0 60000 65536"/>
                  <a:gd name="T8" fmla="*/ 0 60000 65536"/>
                  <a:gd name="T9" fmla="*/ 0 w 20543"/>
                  <a:gd name="T10" fmla="*/ 0 h 17475"/>
                  <a:gd name="T11" fmla="*/ 20543 w 20543"/>
                  <a:gd name="T12" fmla="*/ 17475 h 17475"/>
                </a:gdLst>
                <a:ahLst/>
                <a:cxnLst>
                  <a:cxn ang="T6">
                    <a:pos x="T0" y="T1"/>
                  </a:cxn>
                  <a:cxn ang="T7">
                    <a:pos x="T2" y="T3"/>
                  </a:cxn>
                  <a:cxn ang="T8">
                    <a:pos x="T4" y="T5"/>
                  </a:cxn>
                </a:cxnLst>
                <a:rect l="T9" t="T10" r="T11" b="T12"/>
                <a:pathLst>
                  <a:path w="20543" h="17475" fill="none" extrusionOk="0">
                    <a:moveTo>
                      <a:pt x="0" y="10800"/>
                    </a:moveTo>
                    <a:cubicBezTo>
                      <a:pt x="1409" y="6461"/>
                      <a:pt x="4156" y="2681"/>
                      <a:pt x="7847" y="0"/>
                    </a:cubicBezTo>
                  </a:path>
                  <a:path w="20543" h="17475" stroke="0" extrusionOk="0">
                    <a:moveTo>
                      <a:pt x="0" y="10800"/>
                    </a:moveTo>
                    <a:cubicBezTo>
                      <a:pt x="1409" y="6461"/>
                      <a:pt x="4156" y="2681"/>
                      <a:pt x="7847" y="0"/>
                    </a:cubicBezTo>
                    <a:lnTo>
                      <a:pt x="20543" y="17475"/>
                    </a:lnTo>
                    <a:close/>
                  </a:path>
                </a:pathLst>
              </a:custGeom>
              <a:solidFill>
                <a:schemeClr val="accent5">
                  <a:lumMod val="40000"/>
                  <a:lumOff val="60000"/>
                </a:schemeClr>
              </a:solidFill>
              <a:ln w="12700">
                <a:solidFill>
                  <a:schemeClr val="bg1"/>
                </a:solidFill>
                <a:round/>
                <a:headEnd/>
                <a:tailEnd/>
              </a:ln>
            </p:spPr>
            <p:txBody>
              <a:bodyPr lIns="45720" tIns="44450" rIns="731520" bIns="27432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Appropriation*</a:t>
                </a:r>
              </a:p>
            </p:txBody>
          </p:sp>
          <p:sp>
            <p:nvSpPr>
              <p:cNvPr id="150" name="Freeform 62">
                <a:extLst>
                  <a:ext uri="{FF2B5EF4-FFF2-40B4-BE49-F238E27FC236}">
                    <a16:creationId xmlns:a16="http://schemas.microsoft.com/office/drawing/2014/main" id="{6295A7F1-2228-47FC-BD1E-63007B4752F4}"/>
                  </a:ext>
                </a:extLst>
              </p:cNvPr>
              <p:cNvSpPr>
                <a:spLocks/>
              </p:cNvSpPr>
              <p:nvPr/>
            </p:nvSpPr>
            <p:spPr bwMode="auto">
              <a:xfrm>
                <a:off x="2260" y="1948"/>
                <a:ext cx="1097" cy="933"/>
              </a:xfrm>
              <a:custGeom>
                <a:avLst/>
                <a:gdLst>
                  <a:gd name="T0" fmla="*/ 0 w 1097"/>
                  <a:gd name="T1" fmla="*/ 576 h 933"/>
                  <a:gd name="T2" fmla="*/ 1096 w 1097"/>
                  <a:gd name="T3" fmla="*/ 932 h 933"/>
                  <a:gd name="T4" fmla="*/ 419 w 1097"/>
                  <a:gd name="T5" fmla="*/ 0 h 933"/>
                  <a:gd name="T6" fmla="*/ 0 60000 65536"/>
                  <a:gd name="T7" fmla="*/ 0 60000 65536"/>
                  <a:gd name="T8" fmla="*/ 0 60000 65536"/>
                  <a:gd name="T9" fmla="*/ 0 w 1097"/>
                  <a:gd name="T10" fmla="*/ 0 h 933"/>
                  <a:gd name="T11" fmla="*/ 1097 w 1097"/>
                  <a:gd name="T12" fmla="*/ 933 h 933"/>
                </a:gdLst>
                <a:ahLst/>
                <a:cxnLst>
                  <a:cxn ang="T6">
                    <a:pos x="T0" y="T1"/>
                  </a:cxn>
                  <a:cxn ang="T7">
                    <a:pos x="T2" y="T3"/>
                  </a:cxn>
                  <a:cxn ang="T8">
                    <a:pos x="T4" y="T5"/>
                  </a:cxn>
                </a:cxnLst>
                <a:rect l="T9" t="T10" r="T11" b="T12"/>
                <a:pathLst>
                  <a:path w="1097" h="933">
                    <a:moveTo>
                      <a:pt x="0" y="576"/>
                    </a:moveTo>
                    <a:lnTo>
                      <a:pt x="1096" y="932"/>
                    </a:lnTo>
                    <a:lnTo>
                      <a:pt x="419" y="0"/>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grpSp>
        <p:grpSp>
          <p:nvGrpSpPr>
            <p:cNvPr id="145" name="Group 30">
              <a:extLst>
                <a:ext uri="{FF2B5EF4-FFF2-40B4-BE49-F238E27FC236}">
                  <a16:creationId xmlns:a16="http://schemas.microsoft.com/office/drawing/2014/main" id="{4B11906B-9434-4957-8254-679CA7C9B769}"/>
                </a:ext>
              </a:extLst>
            </p:cNvPr>
            <p:cNvGrpSpPr>
              <a:grpSpLocks/>
            </p:cNvGrpSpPr>
            <p:nvPr/>
          </p:nvGrpSpPr>
          <p:grpSpPr bwMode="auto">
            <a:xfrm>
              <a:off x="4925311" y="1976439"/>
              <a:ext cx="1171381" cy="1993693"/>
              <a:chOff x="2679" y="1728"/>
              <a:chExt cx="678" cy="1153"/>
            </a:xfrm>
            <a:solidFill>
              <a:schemeClr val="accent1"/>
            </a:solidFill>
          </p:grpSpPr>
          <p:sp>
            <p:nvSpPr>
              <p:cNvPr id="147" name="Arc 31">
                <a:extLst>
                  <a:ext uri="{FF2B5EF4-FFF2-40B4-BE49-F238E27FC236}">
                    <a16:creationId xmlns:a16="http://schemas.microsoft.com/office/drawing/2014/main" id="{8222A7EF-6478-4EAA-9A3F-A38645F18515}"/>
                  </a:ext>
                </a:extLst>
              </p:cNvPr>
              <p:cNvSpPr>
                <a:spLocks/>
              </p:cNvSpPr>
              <p:nvPr/>
            </p:nvSpPr>
            <p:spPr bwMode="auto">
              <a:xfrm>
                <a:off x="2679" y="1728"/>
                <a:ext cx="677" cy="1152"/>
              </a:xfrm>
              <a:custGeom>
                <a:avLst/>
                <a:gdLst>
                  <a:gd name="T0" fmla="*/ 0 w 12696"/>
                  <a:gd name="T1" fmla="*/ 0 h 21600"/>
                  <a:gd name="T2" fmla="*/ 0 w 12696"/>
                  <a:gd name="T3" fmla="*/ 0 h 21600"/>
                  <a:gd name="T4" fmla="*/ 0 w 12696"/>
                  <a:gd name="T5" fmla="*/ 0 h 21600"/>
                  <a:gd name="T6" fmla="*/ 0 60000 65536"/>
                  <a:gd name="T7" fmla="*/ 0 60000 65536"/>
                  <a:gd name="T8" fmla="*/ 0 60000 65536"/>
                  <a:gd name="T9" fmla="*/ 0 w 12696"/>
                  <a:gd name="T10" fmla="*/ 0 h 21600"/>
                  <a:gd name="T11" fmla="*/ 12696 w 12696"/>
                  <a:gd name="T12" fmla="*/ 21600 h 21600"/>
                </a:gdLst>
                <a:ahLst/>
                <a:cxnLst>
                  <a:cxn ang="T6">
                    <a:pos x="T0" y="T1"/>
                  </a:cxn>
                  <a:cxn ang="T7">
                    <a:pos x="T2" y="T3"/>
                  </a:cxn>
                  <a:cxn ang="T8">
                    <a:pos x="T4" y="T5"/>
                  </a:cxn>
                </a:cxnLst>
                <a:rect l="T9" t="T10" r="T11" b="T12"/>
                <a:pathLst>
                  <a:path w="12696" h="21600" fill="none" extrusionOk="0">
                    <a:moveTo>
                      <a:pt x="0" y="4125"/>
                    </a:moveTo>
                    <a:cubicBezTo>
                      <a:pt x="3690" y="1444"/>
                      <a:pt x="8134" y="0"/>
                      <a:pt x="12695" y="0"/>
                    </a:cubicBezTo>
                  </a:path>
                  <a:path w="12696" h="21600" stroke="0" extrusionOk="0">
                    <a:moveTo>
                      <a:pt x="0" y="4125"/>
                    </a:moveTo>
                    <a:cubicBezTo>
                      <a:pt x="3690" y="1444"/>
                      <a:pt x="8134" y="0"/>
                      <a:pt x="12695" y="0"/>
                    </a:cubicBezTo>
                    <a:lnTo>
                      <a:pt x="12696" y="21600"/>
                    </a:lnTo>
                    <a:close/>
                  </a:path>
                </a:pathLst>
              </a:custGeom>
              <a:solidFill>
                <a:schemeClr val="accent5">
                  <a:lumMod val="40000"/>
                  <a:lumOff val="60000"/>
                </a:schemeClr>
              </a:solidFill>
              <a:ln w="12700">
                <a:solidFill>
                  <a:schemeClr val="bg1"/>
                </a:solidFill>
                <a:round/>
                <a:headEnd/>
                <a:tailEnd/>
              </a:ln>
            </p:spPr>
            <p:txBody>
              <a:bodyPr lIns="274320" tIns="45720" rIns="44450" bIns="1005840" anchor="ctr"/>
              <a:lstStyle/>
              <a:p>
                <a:pPr algn="ctr" eaLnBrk="1" hangingPunct="1">
                  <a:spcBef>
                    <a:spcPct val="20000"/>
                  </a:spcBef>
                  <a:defRPr/>
                </a:pPr>
                <a:r>
                  <a:rPr lang="en-GB" sz="1200" dirty="0">
                    <a:solidFill>
                      <a:schemeClr val="bg1"/>
                    </a:solidFill>
                    <a:latin typeface="Arial" panose="020B0604020202020204" pitchFamily="34" charset="0"/>
                    <a:cs typeface="Arial" panose="020B0604020202020204" pitchFamily="34" charset="0"/>
                  </a:rPr>
                  <a:t>Funding Source</a:t>
                </a:r>
              </a:p>
            </p:txBody>
          </p:sp>
          <p:sp>
            <p:nvSpPr>
              <p:cNvPr id="148" name="Freeform 60">
                <a:extLst>
                  <a:ext uri="{FF2B5EF4-FFF2-40B4-BE49-F238E27FC236}">
                    <a16:creationId xmlns:a16="http://schemas.microsoft.com/office/drawing/2014/main" id="{64E09E35-7606-4F2C-A91C-2C454B897CB3}"/>
                  </a:ext>
                </a:extLst>
              </p:cNvPr>
              <p:cNvSpPr>
                <a:spLocks/>
              </p:cNvSpPr>
              <p:nvPr/>
            </p:nvSpPr>
            <p:spPr bwMode="auto">
              <a:xfrm>
                <a:off x="2679" y="1728"/>
                <a:ext cx="678" cy="1153"/>
              </a:xfrm>
              <a:custGeom>
                <a:avLst/>
                <a:gdLst>
                  <a:gd name="T0" fmla="*/ 0 w 678"/>
                  <a:gd name="T1" fmla="*/ 220 h 1153"/>
                  <a:gd name="T2" fmla="*/ 677 w 678"/>
                  <a:gd name="T3" fmla="*/ 1152 h 1153"/>
                  <a:gd name="T4" fmla="*/ 677 w 678"/>
                  <a:gd name="T5" fmla="*/ 0 h 1153"/>
                  <a:gd name="T6" fmla="*/ 0 60000 65536"/>
                  <a:gd name="T7" fmla="*/ 0 60000 65536"/>
                  <a:gd name="T8" fmla="*/ 0 60000 65536"/>
                  <a:gd name="T9" fmla="*/ 0 w 678"/>
                  <a:gd name="T10" fmla="*/ 0 h 1153"/>
                  <a:gd name="T11" fmla="*/ 678 w 678"/>
                  <a:gd name="T12" fmla="*/ 1153 h 1153"/>
                </a:gdLst>
                <a:ahLst/>
                <a:cxnLst>
                  <a:cxn ang="T6">
                    <a:pos x="T0" y="T1"/>
                  </a:cxn>
                  <a:cxn ang="T7">
                    <a:pos x="T2" y="T3"/>
                  </a:cxn>
                  <a:cxn ang="T8">
                    <a:pos x="T4" y="T5"/>
                  </a:cxn>
                </a:cxnLst>
                <a:rect l="T9" t="T10" r="T11" b="T12"/>
                <a:pathLst>
                  <a:path w="678" h="1153">
                    <a:moveTo>
                      <a:pt x="0" y="220"/>
                    </a:moveTo>
                    <a:lnTo>
                      <a:pt x="677" y="1152"/>
                    </a:lnTo>
                    <a:lnTo>
                      <a:pt x="677" y="0"/>
                    </a:lnTo>
                  </a:path>
                </a:pathLst>
              </a:custGeom>
              <a:noFill/>
              <a:ln w="12700">
                <a:solidFill>
                  <a:schemeClr val="bg1"/>
                </a:solidFill>
                <a:round/>
                <a:headEnd/>
                <a:tailEnd/>
              </a:ln>
            </p:spPr>
            <p:txBody>
              <a:bodyPr lIns="44450" tIns="44450" rIns="44450" bIns="44450" anchor="ctr"/>
              <a:lstStyle/>
              <a:p>
                <a:pPr algn="ctr" eaLnBrk="1" hangingPunct="1">
                  <a:spcBef>
                    <a:spcPct val="20000"/>
                  </a:spcBef>
                  <a:defRPr/>
                </a:pPr>
                <a:endParaRPr lang="en-GB" sz="1200" dirty="0">
                  <a:solidFill>
                    <a:schemeClr val="bg1"/>
                  </a:solidFill>
                  <a:latin typeface="Arial" panose="020B0604020202020204" pitchFamily="34" charset="0"/>
                  <a:cs typeface="Arial" panose="020B0604020202020204" pitchFamily="34" charset="0"/>
                </a:endParaRPr>
              </a:p>
            </p:txBody>
          </p:sp>
        </p:grpSp>
        <p:sp>
          <p:nvSpPr>
            <p:cNvPr id="146" name="Oval 145">
              <a:extLst>
                <a:ext uri="{FF2B5EF4-FFF2-40B4-BE49-F238E27FC236}">
                  <a16:creationId xmlns:a16="http://schemas.microsoft.com/office/drawing/2014/main" id="{848AF3AE-D2CC-4A85-8B1E-8C9E1A4F21F6}"/>
                </a:ext>
              </a:extLst>
            </p:cNvPr>
            <p:cNvSpPr>
              <a:spLocks noChangeArrowheads="1"/>
            </p:cNvSpPr>
            <p:nvPr/>
          </p:nvSpPr>
          <p:spPr bwMode="auto">
            <a:xfrm>
              <a:off x="5098380" y="2971410"/>
              <a:ext cx="1992313" cy="1990933"/>
            </a:xfrm>
            <a:prstGeom prst="ellipse">
              <a:avLst/>
            </a:prstGeom>
            <a:solidFill>
              <a:schemeClr val="accent4"/>
            </a:solidFill>
            <a:ln w="57150">
              <a:solidFill>
                <a:schemeClr val="bg1"/>
              </a:solidFill>
              <a:round/>
              <a:headEnd/>
              <a:tailEnd/>
            </a:ln>
          </p:spPr>
          <p:txBody>
            <a:bodyPr lIns="44450" tIns="44450" rIns="44450" bIns="44450" anchor="ctr"/>
            <a:lstStyle/>
            <a:p>
              <a:pPr algn="ctr" eaLnBrk="1" hangingPunct="1">
                <a:lnSpc>
                  <a:spcPct val="95000"/>
                </a:lnSpc>
                <a:spcBef>
                  <a:spcPct val="20000"/>
                </a:spcBef>
                <a:spcAft>
                  <a:spcPct val="37000"/>
                </a:spcAft>
                <a:defRPr/>
              </a:pPr>
              <a:r>
                <a:rPr lang="en-GB" sz="1600" b="1" dirty="0">
                  <a:solidFill>
                    <a:schemeClr val="bg1"/>
                  </a:solidFill>
                  <a:latin typeface="Arial" panose="020B0604020202020204" pitchFamily="34" charset="0"/>
                  <a:ea typeface="ＭＳ Ｐゴシック" pitchFamily="50" charset="-128"/>
                  <a:cs typeface="Arial" panose="020B0604020202020204" pitchFamily="34" charset="0"/>
                </a:rPr>
                <a:t>State of Idaho</a:t>
              </a:r>
            </a:p>
            <a:p>
              <a:pPr algn="ctr" eaLnBrk="1" hangingPunct="1">
                <a:lnSpc>
                  <a:spcPct val="95000"/>
                </a:lnSpc>
                <a:spcBef>
                  <a:spcPct val="20000"/>
                </a:spcBef>
                <a:spcAft>
                  <a:spcPct val="37000"/>
                </a:spcAft>
                <a:defRPr/>
              </a:pPr>
              <a:r>
                <a:rPr lang="en-GB" sz="1400" b="1" dirty="0">
                  <a:solidFill>
                    <a:schemeClr val="bg1"/>
                  </a:solidFill>
                  <a:latin typeface="Arial" panose="020B0604020202020204" pitchFamily="34" charset="0"/>
                  <a:ea typeface="ＭＳ Ｐゴシック" pitchFamily="50" charset="-128"/>
                  <a:cs typeface="Arial" panose="020B0604020202020204" pitchFamily="34" charset="0"/>
                </a:rPr>
                <a:t>Proposed Chart of Accounts (COA)</a:t>
              </a:r>
            </a:p>
          </p:txBody>
        </p:sp>
      </p:grpSp>
      <p:sp>
        <p:nvSpPr>
          <p:cNvPr id="4" name="Slide Number Placeholder 3">
            <a:extLst>
              <a:ext uri="{FF2B5EF4-FFF2-40B4-BE49-F238E27FC236}">
                <a16:creationId xmlns:a16="http://schemas.microsoft.com/office/drawing/2014/main" id="{FAD4F8EB-BFEC-40C6-AD77-621942CE5E8B}"/>
              </a:ext>
            </a:extLst>
          </p:cNvPr>
          <p:cNvSpPr>
            <a:spLocks noGrp="1"/>
          </p:cNvSpPr>
          <p:nvPr>
            <p:ph type="sldNum" sz="quarter" idx="16"/>
          </p:nvPr>
        </p:nvSpPr>
        <p:spPr/>
        <p:txBody>
          <a:bodyPr/>
          <a:lstStyle/>
          <a:p>
            <a:fld id="{DE393ED9-3FAE-4C9F-B5CF-D8F31E5991EB}" type="slidenum">
              <a:rPr lang="en-US" smtClean="0"/>
              <a:pPr/>
              <a:t>9</a:t>
            </a:fld>
            <a:endParaRPr lang="en-US" dirty="0"/>
          </a:p>
        </p:txBody>
      </p:sp>
    </p:spTree>
    <p:extLst>
      <p:ext uri="{BB962C8B-B14F-4D97-AF65-F5344CB8AC3E}">
        <p14:creationId xmlns:p14="http://schemas.microsoft.com/office/powerpoint/2010/main" val="462780266"/>
      </p:ext>
    </p:extLst>
  </p:cSld>
  <p:clrMapOvr>
    <a:masterClrMapping/>
  </p:clrMapOvr>
  <p:transition>
    <p:fad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potx" id="{92DA8E3B-B5D1-4735-BBD6-B4D76805E08A}" vid="{533E28A5-D71A-4309-9194-70B562051A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8562674304CBB4BB1B28CDCCE389339" ma:contentTypeVersion="2" ma:contentTypeDescription="Create a new document." ma:contentTypeScope="" ma:versionID="fb0c83083da30f4411dbaa06c34cbca6">
  <xsd:schema xmlns:xsd="http://www.w3.org/2001/XMLSchema" xmlns:xs="http://www.w3.org/2001/XMLSchema" xmlns:p="http://schemas.microsoft.com/office/2006/metadata/properties" xmlns:ns2="38ac8d9b-57a9-43ab-aeed-655448db72ff" targetNamespace="http://schemas.microsoft.com/office/2006/metadata/properties" ma:root="true" ma:fieldsID="fe90c2b1bc3dd7533e065299e1a04cef" ns2:_="">
    <xsd:import namespace="38ac8d9b-57a9-43ab-aeed-655448db72ff"/>
    <xsd:element name="properties">
      <xsd:complexType>
        <xsd:sequence>
          <xsd:element name="documentManagement">
            <xsd:complexType>
              <xsd:all>
                <xsd:element ref="ns2:Meeting_x0020_Type" minOccurs="0"/>
                <xsd:element ref="ns2:Meeting_x0020_Date" minOccurs="0"/>
                <xsd:element ref="ns2:Agency" minOccurs="0"/>
                <xsd:element ref="ns2:Item_x0020_No_x002e_" minOccurs="0"/>
                <xsd:element ref="ns2:Status" minOccurs="0"/>
                <xsd:element ref="ns2:Categor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8ac8d9b-57a9-43ab-aeed-655448db72ff" elementFormDefault="qualified">
    <xsd:import namespace="http://schemas.microsoft.com/office/2006/documentManagement/types"/>
    <xsd:import namespace="http://schemas.microsoft.com/office/infopath/2007/PartnerControls"/>
    <xsd:element name="Meeting_x0020_Type" ma:index="8" nillable="true" ma:displayName="Meeting Type" ma:format="Dropdown" ma:internalName="Meeting_x0020_Type">
      <xsd:simpleType>
        <xsd:restriction base="dms:Choice">
          <xsd:enumeration value="Subcommittee Meeting"/>
          <xsd:enumeration value="Regular Meeting"/>
          <xsd:enumeration value="Special Meeting"/>
          <xsd:enumeration value="Agenda Items"/>
        </xsd:restriction>
      </xsd:simpleType>
    </xsd:element>
    <xsd:element name="Meeting_x0020_Date" ma:index="9" nillable="true" ma:displayName="Meeting Date" ma:internalName="Meeting_x0020_Date">
      <xsd:simpleType>
        <xsd:restriction base="dms:Text">
          <xsd:maxLength value="255"/>
        </xsd:restriction>
      </xsd:simpleType>
    </xsd:element>
    <xsd:element name="Agency" ma:index="10" nillable="true" ma:displayName="Agency" ma:format="Dropdown" ma:internalName="Agency">
      <xsd:simpleType>
        <xsd:restriction base="dms:Choice">
          <xsd:enumeration value="Meeting Type"/>
        </xsd:restriction>
      </xsd:simpleType>
    </xsd:element>
    <xsd:element name="Item_x0020_No_x002e_" ma:index="11" nillable="true" ma:displayName="Item No." ma:format="Dropdown" ma:internalName="Item_x0020_No_x002e_">
      <xsd:simpleType>
        <xsd:restriction base="dms:Choice">
          <xsd:enumeration value="01"/>
          <xsd:enumeration value="02"/>
          <xsd:enumeration value="03"/>
          <xsd:enumeration value="04"/>
          <xsd:enumeration value="05"/>
          <xsd:enumeration value="06"/>
          <xsd:enumeration value="07"/>
          <xsd:enumeration value="08"/>
          <xsd:enumeration value="09"/>
          <xsd:enumeration value="10"/>
          <xsd:enumeration value="11"/>
          <xsd:enumeration value="12"/>
          <xsd:enumeration value="13"/>
          <xsd:enumeration value="14"/>
          <xsd:enumeration value="15"/>
          <xsd:enumeration value="Withdrawn"/>
        </xsd:restriction>
      </xsd:simpleType>
    </xsd:element>
    <xsd:element name="Status" ma:index="12" nillable="true" ma:displayName="Status" ma:default="Stage In Progress" ma:format="Dropdown" ma:internalName="Status">
      <xsd:simpleType>
        <xsd:restriction base="dms:Choice">
          <xsd:enumeration value="Stage In Progress"/>
          <xsd:enumeration value="Waiting For Approval"/>
          <xsd:enumeration value="Approved"/>
        </xsd:restriction>
      </xsd:simpleType>
    </xsd:element>
    <xsd:element name="Category" ma:index="13" nillable="true" ma:displayName="Category" ma:internalName="Category">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Agency xmlns="38ac8d9b-57a9-43ab-aeed-655448db72ff" xsi:nil="true"/>
    <Meeting_x0020_Type xmlns="38ac8d9b-57a9-43ab-aeed-655448db72ff" xsi:nil="true"/>
    <Item_x0020_No_x002e_ xmlns="38ac8d9b-57a9-43ab-aeed-655448db72ff" xsi:nil="true"/>
    <Meeting_x0020_Date xmlns="38ac8d9b-57a9-43ab-aeed-655448db72ff" xsi:nil="true"/>
    <Category xmlns="38ac8d9b-57a9-43ab-aeed-655448db72ff" xsi:nil="true"/>
    <Status xmlns="38ac8d9b-57a9-43ab-aeed-655448db72ff">Stage In Progress</Statu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22A2C22-E4D9-4C63-B1BB-FB14492E75CD}"/>
</file>

<file path=customXml/itemProps2.xml><?xml version="1.0" encoding="utf-8"?>
<ds:datastoreItem xmlns:ds="http://schemas.openxmlformats.org/officeDocument/2006/customXml" ds:itemID="{3C6CAB73-DAA1-4240-96CB-5657788EA94A}">
  <ds:schemaRefs>
    <ds:schemaRef ds:uri="http://schemas.openxmlformats.org/package/2006/metadata/core-properties"/>
    <ds:schemaRef ds:uri="http://purl.org/dc/terms/"/>
    <ds:schemaRef ds:uri="a7353359-a9a2-4451-bf56-51babc3bcafa"/>
    <ds:schemaRef ds:uri="http://www.w3.org/XML/1998/namespace"/>
    <ds:schemaRef ds:uri="http://purl.org/dc/dcmitype/"/>
    <ds:schemaRef ds:uri="http://purl.org/dc/elements/1.1/"/>
    <ds:schemaRef ds:uri="http://schemas.microsoft.com/office/2006/metadata/properties"/>
    <ds:schemaRef ds:uri="http://schemas.microsoft.com/office/2006/documentManagement/types"/>
    <ds:schemaRef ds:uri="http://schemas.microsoft.com/office/infopath/2007/PartnerControls"/>
  </ds:schemaRefs>
</ds:datastoreItem>
</file>

<file path=customXml/itemProps3.xml><?xml version="1.0" encoding="utf-8"?>
<ds:datastoreItem xmlns:ds="http://schemas.openxmlformats.org/officeDocument/2006/customXml" ds:itemID="{D416D6AD-80FD-449F-9082-47854117C16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3388</TotalTime>
  <Words>4968</Words>
  <Application>Microsoft Office PowerPoint</Application>
  <PresentationFormat>Widescreen</PresentationFormat>
  <Paragraphs>1542</Paragraphs>
  <Slides>44</Slides>
  <Notes>39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44</vt:i4>
      </vt:variant>
    </vt:vector>
  </HeadingPairs>
  <TitlesOfParts>
    <vt:vector size="51" baseType="lpstr">
      <vt:lpstr>Arial</vt:lpstr>
      <vt:lpstr>Calibri</vt:lpstr>
      <vt:lpstr>Cambria Math</vt:lpstr>
      <vt:lpstr>Verdana</vt:lpstr>
      <vt:lpstr>Wingdings</vt:lpstr>
      <vt:lpstr>Wingdings 2</vt:lpstr>
      <vt:lpstr>Office Theme</vt:lpstr>
      <vt:lpstr>Chart of Accounts Agency Build-out Kickoff Meeting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Reber, Aaron</dc:creator>
  <cp:lastModifiedBy>Odenath, Tyler</cp:lastModifiedBy>
  <cp:revision>358</cp:revision>
  <cp:lastPrinted>2020-03-11T14:44:15Z</cp:lastPrinted>
  <dcterms:created xsi:type="dcterms:W3CDTF">2019-12-04T21:55:45Z</dcterms:created>
  <dcterms:modified xsi:type="dcterms:W3CDTF">2020-03-13T03:58:47Z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0x01010078562674304CBB4BB1B28CDCCE389339</vt:lpwstr>
  </property>
</Properties>
</file>