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37.xml" ContentType="application/vnd.openxmlformats-officedocument.presentationml.slideLayou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41"/>
  </p:notesMasterIdLst>
  <p:sldIdLst>
    <p:sldId id="256" r:id="rId5"/>
    <p:sldId id="277" r:id="rId6"/>
    <p:sldId id="257" r:id="rId7"/>
    <p:sldId id="273" r:id="rId8"/>
    <p:sldId id="265" r:id="rId9"/>
    <p:sldId id="276" r:id="rId10"/>
    <p:sldId id="268" r:id="rId11"/>
    <p:sldId id="275" r:id="rId12"/>
    <p:sldId id="258" r:id="rId13"/>
    <p:sldId id="2147308661" r:id="rId14"/>
    <p:sldId id="2147308640" r:id="rId15"/>
    <p:sldId id="2147308685" r:id="rId16"/>
    <p:sldId id="2147308686" r:id="rId17"/>
    <p:sldId id="2147308687" r:id="rId18"/>
    <p:sldId id="2147308688" r:id="rId19"/>
    <p:sldId id="2147308689" r:id="rId20"/>
    <p:sldId id="2147308612" r:id="rId21"/>
    <p:sldId id="2147308694" r:id="rId22"/>
    <p:sldId id="2147308691" r:id="rId23"/>
    <p:sldId id="2147308692" r:id="rId24"/>
    <p:sldId id="2147308667" r:id="rId25"/>
    <p:sldId id="2147308678" r:id="rId26"/>
    <p:sldId id="2147308693" r:id="rId27"/>
    <p:sldId id="880" r:id="rId28"/>
    <p:sldId id="890" r:id="rId29"/>
    <p:sldId id="883" r:id="rId30"/>
    <p:sldId id="896" r:id="rId31"/>
    <p:sldId id="2147308682" r:id="rId32"/>
    <p:sldId id="846" r:id="rId33"/>
    <p:sldId id="781" r:id="rId34"/>
    <p:sldId id="843" r:id="rId35"/>
    <p:sldId id="842" r:id="rId36"/>
    <p:sldId id="872" r:id="rId37"/>
    <p:sldId id="274" r:id="rId38"/>
    <p:sldId id="267"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ernan, Diana" initials="TD" lastIdx="1" clrIdx="0">
    <p:extLst>
      <p:ext uri="{19B8F6BF-5375-455C-9EA6-DF929625EA0E}">
        <p15:presenceInfo xmlns:p15="http://schemas.microsoft.com/office/powerpoint/2012/main" userId="S::ditiernan@deloitte.com::5b4e8595-1de4-462f-bfed-88e56573ae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D469"/>
    <a:srgbClr val="092F57"/>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5639" autoAdjust="0"/>
  </p:normalViewPr>
  <p:slideViewPr>
    <p:cSldViewPr snapToGrid="0">
      <p:cViewPr varScale="1">
        <p:scale>
          <a:sx n="79" d="100"/>
          <a:sy n="79" d="100"/>
        </p:scale>
        <p:origin x="16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31T14:10:42.492" idx="1">
    <p:pos x="10" y="10"/>
    <p:text>Have a sentence that these are the Luma Roles, these are not your current job titles, and we will provide later explanttion</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1</a:t>
            </a:fld>
            <a:endParaRPr lang="en-US"/>
          </a:p>
        </p:txBody>
      </p:sp>
    </p:spTree>
    <p:extLst>
      <p:ext uri="{BB962C8B-B14F-4D97-AF65-F5344CB8AC3E}">
        <p14:creationId xmlns:p14="http://schemas.microsoft.com/office/powerpoint/2010/main" val="84393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Times New Roman" panose="02020603050405020304" pitchFamily="18" charset="0"/>
              </a:rPr>
              <a:t>Today we are going to cover: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A high-level view of Luma and our path to Go-Live, including key milestones and dates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Why the State is acquiring a cloud-based Enterprise Resource Planning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Which processes you will see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Finally, we’ll discuss resources and next steps, and leave time for Q&amp;A</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82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endParaRPr lang="en-US" b="1" dirty="0"/>
          </a:p>
          <a:p>
            <a:pPr marL="171450" indent="-171450">
              <a:buFont typeface="Arial" panose="020B0604020202020204" pitchFamily="34" charset="0"/>
              <a:buChar char="•"/>
            </a:pPr>
            <a:r>
              <a:rPr lang="en-US" b="0" dirty="0"/>
              <a:t>Different from a staggered, multi-year go-live, all components will be brought on at the end of the fiscal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1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endParaRPr lang="en-US" b="0" dirty="0">
              <a:solidFill>
                <a:schemeClr val="tx1"/>
              </a:solidFill>
            </a:endParaRPr>
          </a:p>
          <a:p>
            <a:endParaRPr lang="en-US" b="0" dirty="0">
              <a:solidFill>
                <a:schemeClr val="tx1"/>
              </a:solidFill>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Careful study went into decision</a:t>
            </a: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Supplier Portal on May 1</a:t>
            </a:r>
            <a:r>
              <a:rPr lang="en-US" b="0" baseline="30000" dirty="0">
                <a:solidFill>
                  <a:schemeClr val="tx1"/>
                </a:solidFill>
                <a:latin typeface="Arial" panose="020B0604020202020204" pitchFamily="34" charset="0"/>
                <a:cs typeface="Arial" panose="020B0604020202020204" pitchFamily="34" charset="0"/>
              </a:rPr>
              <a:t>st</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Human Capital Management, Payroll, and Time modules on June 11</a:t>
            </a:r>
            <a:r>
              <a:rPr lang="en-US" b="0" baseline="30000" dirty="0">
                <a:solidFill>
                  <a:schemeClr val="tx1"/>
                </a:solidFill>
                <a:latin typeface="Arial" panose="020B0604020202020204" pitchFamily="34" charset="0"/>
                <a:cs typeface="Arial" panose="020B0604020202020204" pitchFamily="34" charset="0"/>
              </a:rPr>
              <a:t>th</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And the Finance and Supply Chain Management modules on July 1</a:t>
            </a:r>
            <a:r>
              <a:rPr lang="en-US" b="0" baseline="30000" dirty="0">
                <a:solidFill>
                  <a:schemeClr val="tx1"/>
                </a:solidFill>
                <a:latin typeface="Arial" panose="020B0604020202020204" pitchFamily="34" charset="0"/>
                <a:cs typeface="Arial" panose="020B0604020202020204" pitchFamily="34" charset="0"/>
              </a:rPr>
              <a:t>st</a:t>
            </a:r>
            <a:endParaRPr lang="en-US" b="0" dirty="0">
              <a:solidFill>
                <a:schemeClr val="tx1"/>
              </a:solidFill>
              <a:latin typeface="Arial" panose="020B0604020202020204" pitchFamily="34" charset="0"/>
              <a:cs typeface="Arial" panose="020B0604020202020204" pitchFamily="34" charset="0"/>
            </a:endParaRPr>
          </a:p>
          <a:p>
            <a:endParaRPr lang="en-US"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16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FFB81C"/>
              </a:buClr>
              <a:buNone/>
            </a:pPr>
            <a:r>
              <a:rPr lang="en-US" b="1" dirty="0"/>
              <a:t>Speaking Points</a:t>
            </a:r>
          </a:p>
          <a:p>
            <a:pPr marL="0" indent="0">
              <a:buClr>
                <a:srgbClr val="FFB81C"/>
              </a:buClr>
              <a:buNone/>
            </a:pPr>
            <a:endParaRPr lang="en-US" dirty="0"/>
          </a:p>
          <a:p>
            <a:pPr marL="0" indent="0">
              <a:buClr>
                <a:srgbClr val="FFB81C"/>
              </a:buClr>
              <a:buNone/>
            </a:pPr>
            <a:r>
              <a:rPr lang="en-US" dirty="0"/>
              <a:t>Multiple benefits</a:t>
            </a:r>
          </a:p>
          <a:p>
            <a:pPr marL="0" indent="0">
              <a:buClr>
                <a:srgbClr val="FFB81C"/>
              </a:buClr>
              <a:buNone/>
            </a:pPr>
            <a:endParaRPr lang="en-US" dirty="0"/>
          </a:p>
          <a:p>
            <a:pPr marL="0" indent="0">
              <a:buClr>
                <a:srgbClr val="FFB81C"/>
              </a:buClr>
              <a:buNone/>
            </a:pPr>
            <a:r>
              <a:rPr lang="en-US" dirty="0"/>
              <a:t>1). </a:t>
            </a:r>
            <a:r>
              <a:rPr lang="en-US" sz="1600" b="1" dirty="0">
                <a:solidFill>
                  <a:schemeClr val="bg1"/>
                </a:solidFill>
                <a:latin typeface="Arial" panose="020B0604020202020204"/>
              </a:rPr>
              <a:t>Realize benefits of full system functionality of FSM to HCM/WFM//Payroll sooner</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Efficiencies from integrated system (ex Payroll crosswalks)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Removes legacy payroll interfaces and bridge processes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Reduces actual workload (compared to multi-year)</a:t>
            </a:r>
          </a:p>
          <a:p>
            <a:endParaRPr lang="en-US" dirty="0"/>
          </a:p>
          <a:p>
            <a:pPr marL="0" indent="0">
              <a:buClr>
                <a:srgbClr val="FFB81C"/>
              </a:buClr>
              <a:buNone/>
            </a:pPr>
            <a:r>
              <a:rPr lang="en-US" dirty="0"/>
              <a:t>2).</a:t>
            </a:r>
            <a:r>
              <a:rPr lang="en-US" sz="1600" b="1" dirty="0">
                <a:solidFill>
                  <a:schemeClr val="bg1"/>
                </a:solidFill>
                <a:latin typeface="Arial" panose="020B0604020202020204"/>
              </a:rPr>
              <a:t> Clean cutover alignment with Fiscal Year End</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One focused event for the state</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Ripping off the band-aid at once will be less disruptive than drawing the implementation over multiple years</a:t>
            </a:r>
          </a:p>
          <a:p>
            <a:pPr marL="292608" lvl="1" indent="0">
              <a:buClr>
                <a:srgbClr val="FFB81C"/>
              </a:buClr>
              <a:buFont typeface="Arial" panose="020B0604020202020204" pitchFamily="34" charset="0"/>
              <a:buNone/>
            </a:pPr>
            <a:endParaRPr lang="en-US" sz="1600" dirty="0">
              <a:solidFill>
                <a:schemeClr val="bg1"/>
              </a:solidFill>
              <a:latin typeface="Arial" panose="020B0604020202020204"/>
            </a:endParaRPr>
          </a:p>
          <a:p>
            <a:pPr marL="0" indent="0">
              <a:buClr>
                <a:srgbClr val="FFB81C"/>
              </a:buClr>
              <a:buNone/>
            </a:pPr>
            <a:r>
              <a:rPr lang="en-US" sz="1600" b="0" dirty="0">
                <a:solidFill>
                  <a:schemeClr val="bg1"/>
                </a:solidFill>
                <a:latin typeface="Arial" panose="020B0604020202020204"/>
              </a:rPr>
              <a:t>3). </a:t>
            </a:r>
            <a:r>
              <a:rPr lang="en-US" sz="1600" b="1" dirty="0">
                <a:solidFill>
                  <a:schemeClr val="bg1"/>
                </a:solidFill>
                <a:latin typeface="Arial" panose="020B0604020202020204"/>
              </a:rPr>
              <a:t>Unified project – unified agency focus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One Go-Live effort instead of multiple efforts</a:t>
            </a:r>
          </a:p>
          <a:p>
            <a:pPr marL="292608" lvl="1">
              <a:buClr>
                <a:srgbClr val="FFB81C"/>
              </a:buClr>
            </a:pPr>
            <a:endParaRPr lang="en-US" sz="1600" dirty="0">
              <a:solidFill>
                <a:schemeClr val="bg1"/>
              </a:solidFill>
              <a:latin typeface="Arial" panose="020B0604020202020204"/>
            </a:endParaRPr>
          </a:p>
          <a:p>
            <a:pPr marL="0" indent="0">
              <a:buClr>
                <a:srgbClr val="FFB81C"/>
              </a:buClr>
              <a:buNone/>
            </a:pPr>
            <a:r>
              <a:rPr lang="en-US" sz="1600" b="0" dirty="0">
                <a:solidFill>
                  <a:schemeClr val="bg1"/>
                </a:solidFill>
                <a:latin typeface="Arial" panose="020B0604020202020204"/>
              </a:rPr>
              <a:t>4). </a:t>
            </a:r>
            <a:r>
              <a:rPr lang="en-US" sz="1600" b="1" dirty="0">
                <a:solidFill>
                  <a:schemeClr val="bg1"/>
                </a:solidFill>
                <a:latin typeface="Arial" panose="020B0604020202020204"/>
              </a:rPr>
              <a:t>Enterprise model – consolidation of resources and prioritization of activities</a:t>
            </a:r>
          </a:p>
          <a:p>
            <a:pPr marL="578358" lvl="1" indent="-285750">
              <a:buClr>
                <a:srgbClr val="FFB81C"/>
              </a:buClr>
              <a:buFont typeface="Arial" panose="020B0604020202020204" pitchFamily="34" charset="0"/>
              <a:buChar char="•"/>
            </a:pPr>
            <a:r>
              <a:rPr lang="en-US" sz="1600" dirty="0">
                <a:solidFill>
                  <a:schemeClr val="bg1"/>
                </a:solidFill>
                <a:latin typeface="Arial" panose="020B0604020202020204"/>
              </a:rPr>
              <a:t>Resources aligned under a singular goal</a:t>
            </a:r>
          </a:p>
          <a:p>
            <a:endParaRPr lang="en-US"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27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endParaRPr lang="en-US" dirty="0"/>
          </a:p>
          <a:p>
            <a:endParaRPr lang="en-US" dirty="0"/>
          </a:p>
          <a:p>
            <a:r>
              <a:rPr lang="en-US" dirty="0"/>
              <a:t>Some considerations</a:t>
            </a:r>
          </a:p>
          <a:p>
            <a:pPr marL="292608" lvl="1" indent="0">
              <a:buClr>
                <a:srgbClr val="FFB81C"/>
              </a:buClr>
              <a:buFont typeface="Arial" panose="020B0604020202020204" pitchFamily="34" charset="0"/>
              <a:buNone/>
            </a:pPr>
            <a:endParaRPr lang="en-US" dirty="0"/>
          </a:p>
          <a:p>
            <a:pPr marL="0" indent="0">
              <a:buClr>
                <a:srgbClr val="FFB81C"/>
              </a:buClr>
              <a:buNone/>
            </a:pPr>
            <a:r>
              <a:rPr lang="en-US" dirty="0"/>
              <a:t>1). </a:t>
            </a:r>
            <a:r>
              <a:rPr lang="en-US" sz="1600" b="1" dirty="0">
                <a:solidFill>
                  <a:schemeClr val="bg1"/>
                </a:solidFill>
                <a:latin typeface="Arial" panose="020B0604020202020204"/>
              </a:rPr>
              <a:t>Employee Engagement</a:t>
            </a:r>
            <a:endParaRPr lang="en-US" sz="1600" b="1" dirty="0">
              <a:solidFill>
                <a:schemeClr val="bg1"/>
              </a:solidFill>
              <a:highlight>
                <a:srgbClr val="FF0000"/>
              </a:highlight>
              <a:latin typeface="Arial" panose="020B0604020202020204"/>
            </a:endParaRPr>
          </a:p>
          <a:p>
            <a:pPr marL="578358" lvl="1" indent="-285750">
              <a:buClr>
                <a:srgbClr val="FFB81C"/>
              </a:buClr>
              <a:buFont typeface="Arial" panose="020B0604020202020204" pitchFamily="34" charset="0"/>
              <a:buChar char="•"/>
            </a:pPr>
            <a:r>
              <a:rPr lang="en-US" sz="1600" dirty="0">
                <a:solidFill>
                  <a:prstClr val="white"/>
                </a:solidFill>
                <a:highlight>
                  <a:srgbClr val="FF0000"/>
                </a:highlight>
                <a:latin typeface="Arial" panose="020B0604020202020204"/>
              </a:rPr>
              <a:t>Active participation workforce transition activities important</a:t>
            </a:r>
            <a:endParaRPr lang="en-US" sz="1600" dirty="0">
              <a:solidFill>
                <a:prstClr val="white"/>
              </a:solidFill>
              <a:latin typeface="Arial" panose="020B0604020202020204"/>
            </a:endParaRPr>
          </a:p>
          <a:p>
            <a:pPr marL="292608" lvl="1" indent="0">
              <a:buClr>
                <a:srgbClr val="FFB81C"/>
              </a:buClr>
              <a:buFont typeface="Arial" panose="020B0604020202020204" pitchFamily="34" charset="0"/>
              <a:buNone/>
            </a:pPr>
            <a:endParaRPr lang="en-US" dirty="0"/>
          </a:p>
          <a:p>
            <a:pPr marL="0" lvl="0" indent="-164592">
              <a:buClr>
                <a:srgbClr val="FFB81C"/>
              </a:buClr>
              <a:buFont typeface="Arial" panose="020B0604020202020204" pitchFamily="34" charset="0"/>
              <a:buNone/>
            </a:pPr>
            <a:r>
              <a:rPr lang="en-US" dirty="0"/>
              <a:t>2). </a:t>
            </a:r>
            <a:r>
              <a:rPr lang="en-US" sz="1200" b="1" dirty="0">
                <a:solidFill>
                  <a:prstClr val="white"/>
                </a:solidFill>
                <a:latin typeface="Arial" panose="020B0604020202020204"/>
              </a:rPr>
              <a:t>Change Liaisons: very important</a:t>
            </a:r>
          </a:p>
          <a:p>
            <a:pPr marL="578358" lvl="1" indent="-285750">
              <a:buClr>
                <a:srgbClr val="FFB81C"/>
              </a:buClr>
              <a:buFont typeface="Arial" panose="020B0604020202020204" pitchFamily="34" charset="0"/>
              <a:buChar char="•"/>
            </a:pPr>
            <a:r>
              <a:rPr lang="en-US" sz="1200" dirty="0">
                <a:solidFill>
                  <a:prstClr val="white"/>
                </a:solidFill>
                <a:latin typeface="Arial" panose="020B0604020202020204"/>
              </a:rPr>
              <a:t>One of the main conduits of information from project to agencies</a:t>
            </a:r>
          </a:p>
          <a:p>
            <a:pPr marL="292608" lvl="1" indent="0">
              <a:buClr>
                <a:srgbClr val="FFB81C"/>
              </a:buClr>
              <a:buFont typeface="Arial" panose="020B0604020202020204" pitchFamily="34" charset="0"/>
              <a:buNone/>
            </a:pPr>
            <a:endParaRPr lang="en-US" sz="1200" dirty="0">
              <a:solidFill>
                <a:prstClr val="white"/>
              </a:solidFill>
              <a:latin typeface="Arial" panose="020B0604020202020204"/>
            </a:endParaRPr>
          </a:p>
          <a:p>
            <a:pPr marL="578358" lvl="1" indent="-285750">
              <a:buClr>
                <a:srgbClr val="FFB81C"/>
              </a:buClr>
              <a:buFont typeface="Arial" panose="020B0604020202020204" pitchFamily="34" charset="0"/>
              <a:buChar char="•"/>
            </a:pPr>
            <a:endParaRPr lang="en-US" sz="1200" dirty="0">
              <a:solidFill>
                <a:prstClr val="white"/>
              </a:solidFill>
              <a:latin typeface="Arial" panose="020B0604020202020204"/>
            </a:endParaRPr>
          </a:p>
          <a:p>
            <a:r>
              <a:rPr lang="en-US" dirty="0"/>
              <a:t>3). </a:t>
            </a:r>
            <a:r>
              <a:rPr lang="en-US" sz="1600" b="1" dirty="0">
                <a:solidFill>
                  <a:schemeClr val="bg1"/>
                </a:solidFill>
                <a:latin typeface="Arial" panose="020B0604020202020204"/>
              </a:rPr>
              <a:t>Workload Intensity</a:t>
            </a:r>
          </a:p>
          <a:p>
            <a:pPr marL="578358" lvl="1" indent="-285750">
              <a:buClr>
                <a:srgbClr val="FFB81C"/>
              </a:buClr>
              <a:buFont typeface="Arial" panose="020B0604020202020204" pitchFamily="34" charset="0"/>
              <a:buChar char="•"/>
            </a:pPr>
            <a:r>
              <a:rPr lang="en-US" sz="1600" dirty="0">
                <a:solidFill>
                  <a:prstClr val="white"/>
                </a:solidFill>
                <a:latin typeface="Arial" panose="020B0604020202020204"/>
              </a:rPr>
              <a:t>Certain time periods will be more demanding for the agencies: for example, fiscal year-end activities will overlap with Go-Live preparation</a:t>
            </a:r>
          </a:p>
          <a:p>
            <a:pPr marL="578358" lvl="1" indent="-285750">
              <a:buClr>
                <a:srgbClr val="FFB81C"/>
              </a:buClr>
              <a:buFont typeface="Arial" panose="020B0604020202020204" pitchFamily="34" charset="0"/>
              <a:buChar char="•"/>
            </a:pPr>
            <a:endParaRPr lang="en-US" sz="1200" dirty="0">
              <a:solidFill>
                <a:prstClr val="white"/>
              </a:solidFill>
              <a:latin typeface="Arial" panose="020B060402020202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86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channels through which we will share info</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Opportunities for you to interact with Luma</a:t>
            </a:r>
            <a:endParaRPr lang="en-US" b="1" dirty="0"/>
          </a:p>
          <a:p>
            <a:pPr marL="182880" indent="-182880">
              <a:buFont typeface="Arial" panose="020B0604020202020204" pitchFamily="34" charset="0"/>
              <a:buChar char="•"/>
            </a:pPr>
            <a:r>
              <a:rPr lang="en-US" dirty="0"/>
              <a:t>Activities planned build on each other. You are encouraged to participate or review corresponding materials, if they are unable to attend.</a:t>
            </a:r>
          </a:p>
          <a:p>
            <a:pPr marL="182880" indent="-182880">
              <a:buFont typeface="Arial" panose="020B0604020202020204" pitchFamily="34" charset="0"/>
              <a:buChar char="•"/>
            </a:pPr>
            <a:r>
              <a:rPr lang="en-US" dirty="0"/>
              <a:t>Beginning with reinforcing awareness of the project, timeline and upcoming employee experience activities</a:t>
            </a:r>
          </a:p>
          <a:p>
            <a:pPr marL="182880" indent="-182880">
              <a:buFont typeface="Arial" panose="020B0604020202020204" pitchFamily="34" charset="0"/>
              <a:buChar char="•"/>
            </a:pPr>
            <a:r>
              <a:rPr lang="en-US" dirty="0"/>
              <a:t>Next: implications of the change to Luma, and how it effects agencies and individuals</a:t>
            </a:r>
          </a:p>
          <a:p>
            <a:pPr marL="182880" indent="-182880">
              <a:buFont typeface="Arial" panose="020B0604020202020204" pitchFamily="34" charset="0"/>
              <a:buChar char="•"/>
            </a:pPr>
            <a:r>
              <a:rPr lang="en-US" dirty="0"/>
              <a:t>Finally, learning how and when to use Luma through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8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endParaRPr lang="en-US" b="1" dirty="0"/>
          </a:p>
          <a:p>
            <a:pPr marL="171450" indent="-171450">
              <a:buFont typeface="Arial" panose="020B0604020202020204" pitchFamily="34" charset="0"/>
              <a:buChar char="•"/>
            </a:pPr>
            <a:r>
              <a:rPr lang="en-US" b="0" dirty="0"/>
              <a:t>(Orient participants visually) The gray ovals represent configuration, testing and system delivery activities. The green show employee readiness activities.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This is a lot to take in and we anticipate a lot of questions on this.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Agencies can anticipate elevated workloads for the ENTIRE timeline. Feb and Mar will be more intense. </a:t>
            </a:r>
            <a:br>
              <a:rPr lang="en-US" b="0" dirty="0"/>
            </a:br>
            <a:endParaRPr lang="en-US" b="0" dirty="0"/>
          </a:p>
          <a:p>
            <a:pPr marL="171450" indent="-171450">
              <a:buFont typeface="Arial" panose="020B0604020202020204" pitchFamily="34" charset="0"/>
              <a:buChar char="•"/>
            </a:pPr>
            <a:r>
              <a:rPr lang="en-US" b="0" dirty="0"/>
              <a:t>Will not cover each item. Again, Liaisons is where you will learn more – very important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Three categories: testing preparation and activities, workforce transition, and training</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Project will provide notice and resources to minimize disruption</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7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Points</a:t>
            </a:r>
          </a:p>
          <a:p>
            <a:pPr marL="171450" indent="-171450">
              <a:buFont typeface="Arial" panose="020B0604020202020204" pitchFamily="34" charset="0"/>
              <a:buChar char="•"/>
            </a:pPr>
            <a:r>
              <a:rPr lang="en-US" dirty="0"/>
              <a:t>The Idaho Employee Winter Journey Map is available for all employees</a:t>
            </a:r>
          </a:p>
          <a:p>
            <a:pPr marL="171450" indent="-171450">
              <a:buFont typeface="Arial" panose="020B0604020202020204" pitchFamily="34" charset="0"/>
              <a:buChar char="•"/>
            </a:pPr>
            <a:r>
              <a:rPr lang="en-US" dirty="0"/>
              <a:t>It is available from your Change Liaison</a:t>
            </a:r>
          </a:p>
          <a:p>
            <a:pPr marL="171450" indent="-171450">
              <a:buFont typeface="Arial" panose="020B0604020202020204" pitchFamily="34" charset="0"/>
              <a:buChar char="•"/>
            </a:pPr>
            <a:r>
              <a:rPr lang="en-US" dirty="0"/>
              <a:t>It provides a high-level overview of what activities employees can participate in to learn more about Luma in Spring 2023</a:t>
            </a:r>
          </a:p>
        </p:txBody>
      </p:sp>
      <p:sp>
        <p:nvSpPr>
          <p:cNvPr id="4" name="Slide Number Placeholder 3"/>
          <p:cNvSpPr>
            <a:spLocks noGrp="1"/>
          </p:cNvSpPr>
          <p:nvPr>
            <p:ph type="sldNum" sz="quarter" idx="5"/>
          </p:nvPr>
        </p:nvSpPr>
        <p:spPr/>
        <p:txBody>
          <a:bodyPr/>
          <a:lstStyle/>
          <a:p>
            <a:fld id="{474070F8-0811-4F98-9546-2758ED6EA50F}" type="slidenum">
              <a:rPr lang="en-US" smtClean="0"/>
              <a:t>18</a:t>
            </a:fld>
            <a:endParaRPr lang="en-US"/>
          </a:p>
        </p:txBody>
      </p:sp>
    </p:spTree>
    <p:extLst>
      <p:ext uri="{BB962C8B-B14F-4D97-AF65-F5344CB8AC3E}">
        <p14:creationId xmlns:p14="http://schemas.microsoft.com/office/powerpoint/2010/main" val="200968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71450" indent="-171450">
              <a:buFont typeface="Arial" panose="020B0604020202020204" pitchFamily="34" charset="0"/>
              <a:buChar char="•"/>
            </a:pPr>
            <a:r>
              <a:rPr lang="en-US" dirty="0"/>
              <a:t>Presented with more detail, reinforcing awareness will include participating in agency-specific presentations. </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Luma highlights, role workshops and user experience simulations provide detailed insights into specific changes and what they mean for agencies and employees</a:t>
            </a: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Luma Labs provide Luma systems exposure and interaction opportunities in the winter. We are also planning a separate Lab experience that provides post-training practice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rPr>
              <a:t>End-user training occurs in May and June leading up to our go-live milestones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Again, details regarding each will be communicated in advance; and the employee experience continues beyond go-live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7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we go live, we enter a period of sustainment.</a:t>
            </a:r>
            <a:r>
              <a:rPr lang="en-US" sz="1200" dirty="0">
                <a:effectLst/>
                <a:latin typeface="Calibri" panose="020F0502020204030204" pitchFamily="34" charset="0"/>
              </a:rPr>
              <a:t>. We will be there throughout and remain in place to support and be available to address concerns that may arise.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rPr>
              <a:t>For example, State Support will be available to submit errors.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rPr>
              <a:t>Refresher training and reference materials for staff and future new hires. Whole team at SCO to support personnel during the first few months with Luma.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18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070F8-0811-4F98-9546-2758ED6EA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87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FFB81C"/>
              </a:buClr>
              <a:buNone/>
            </a:pPr>
            <a:r>
              <a:rPr lang="en-US" b="1" dirty="0"/>
              <a:t>Speaking Points</a:t>
            </a:r>
          </a:p>
          <a:p>
            <a:endParaRPr lang="en-US" dirty="0"/>
          </a:p>
          <a:p>
            <a:r>
              <a:rPr lang="en-US" dirty="0"/>
              <a:t>A Combination of existing and new communication channels will be utilized to achieve specific objectives each month: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Liaisons: </a:t>
            </a:r>
            <a:r>
              <a:rPr lang="en-US" sz="1200" dirty="0">
                <a:solidFill>
                  <a:prstClr val="black"/>
                </a:solidFill>
                <a:latin typeface="Arial" panose="020B0604020202020204" pitchFamily="34" charset="0"/>
                <a:cs typeface="Arial" panose="020B0604020202020204" pitchFamily="34" charset="0"/>
              </a:rPr>
              <a:t>Change Liaisons help deliver key messages and drive desired end-user behavior while also providing feedback and raising questions and concerns to the project team.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Weekly Agency Communications: </a:t>
            </a:r>
            <a:r>
              <a:rPr lang="en-US" b="0" dirty="0">
                <a:solidFill>
                  <a:prstClr val="black"/>
                </a:solidFill>
                <a:latin typeface="Arial" panose="020B0604020202020204" pitchFamily="34" charset="0"/>
                <a:cs typeface="Arial" panose="020B0604020202020204" pitchFamily="34" charset="0"/>
              </a:rPr>
              <a:t>A communication on behalf of the Luma Project Managers that includes a memo from the leads, project updates and progress, and upcoming data requests or activities for agencies. </a:t>
            </a:r>
            <a:endParaRPr lang="en-US" b="0" dirty="0">
              <a:solidFill>
                <a:prstClr val="black"/>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Luma Website Updates: </a:t>
            </a:r>
            <a:r>
              <a:rPr lang="en-US" b="0" dirty="0">
                <a:solidFill>
                  <a:prstClr val="black"/>
                </a:solidFill>
                <a:latin typeface="Arial" panose="020B0604020202020204" pitchFamily="34" charset="0"/>
                <a:cs typeface="Arial" panose="020B0604020202020204" pitchFamily="34" charset="0"/>
              </a:rPr>
              <a:t>Publicly accessible resource that features project timeline, news, updates, and other important information. As the team prepares for Go-Live, the most high-level, need-to-know information for State employees will be accessible here.</a:t>
            </a:r>
            <a:endParaRPr lang="en-US" b="0" dirty="0">
              <a:solidFill>
                <a:prstClr val="black"/>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Workshops: </a:t>
            </a:r>
            <a:r>
              <a:rPr lang="en-US" b="0" dirty="0">
                <a:solidFill>
                  <a:prstClr val="black"/>
                </a:solidFill>
                <a:latin typeface="Arial" panose="020B0604020202020204" pitchFamily="34" charset="0"/>
                <a:cs typeface="Arial" panose="020B0604020202020204" pitchFamily="34" charset="0"/>
              </a:rPr>
              <a:t>Role Workshops will be open to all staff and will be aligned to specific security roles. The workshops reiterate what the employee will do in Luma and what changes they can expect.</a:t>
            </a:r>
            <a:endParaRPr lang="en-US" b="0" dirty="0">
              <a:solidFill>
                <a:srgbClr val="092F57"/>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 Experience Simulations:  </a:t>
            </a:r>
            <a:r>
              <a:rPr lang="en-US" b="0" dirty="0">
                <a:solidFill>
                  <a:prstClr val="black"/>
                </a:solidFill>
                <a:latin typeface="Arial" panose="020B0604020202020204" pitchFamily="34" charset="0"/>
                <a:cs typeface="Arial" panose="020B0604020202020204" pitchFamily="34" charset="0"/>
              </a:rPr>
              <a:t>UX Simulations will mimic users being inside the Luma system, wherein employees will be guides with instructions on how to complete common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Luma Labs: </a:t>
            </a:r>
            <a:r>
              <a:rPr lang="en-US" b="0" dirty="0">
                <a:solidFill>
                  <a:srgbClr val="6CC24A"/>
                </a:solidFill>
                <a:latin typeface="Arial" panose="020B0604020202020204" pitchFamily="34" charset="0"/>
                <a:cs typeface="Arial" panose="020B0604020202020204" pitchFamily="34" charset="0"/>
              </a:rPr>
              <a:t>Luma Labs are intended to grow confidence in Luma by providing selected individuals within agencies an opportunity to experience the Luma configuration.</a:t>
            </a:r>
            <a:endParaRPr lang="en-US" b="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073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30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600" b="1" dirty="0"/>
              <a:t>Speaking Points</a:t>
            </a:r>
            <a:endParaRPr lang="en-US" sz="1600" b="0" dirty="0">
              <a:solidFill>
                <a:srgbClr val="092F57"/>
              </a:solidFill>
              <a:latin typeface="Arial" panose="020B0604020202020204" pitchFamily="34" charset="0"/>
              <a:cs typeface="Arial" panose="020B0604020202020204" pitchFamily="34" charset="0"/>
            </a:endParaRPr>
          </a:p>
          <a:p>
            <a:pPr defTabSz="966612">
              <a:defRPr/>
            </a:pPr>
            <a:endParaRPr lang="en-US" sz="1600" b="0" dirty="0">
              <a:solidFill>
                <a:srgbClr val="092F57"/>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t>There are 80+ state agencies through out the state that have different ways of doing business. They all need support to do their daily functions and a system that will grow and adapt with their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92F57"/>
                </a:solidFill>
                <a:latin typeface="Arial" panose="020B0604020202020204" pitchFamily="34" charset="0"/>
                <a:cs typeface="Arial" panose="020B0604020202020204" pitchFamily="34" charset="0"/>
              </a:rPr>
              <a:t>We have to put systems in place to capitalize on that change, so that we can successfully move into the ever-growing economy and adapt to the daily change in technology. </a:t>
            </a:r>
          </a:p>
          <a:p>
            <a:pPr marL="285750"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The Infrastructure that has been in place the last 20 years has served us well, however, it is no longer sustainable. For our state to be a leader, its technology needs to:</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Enable faster and better insights and better decisions</a:t>
            </a:r>
          </a:p>
          <a:p>
            <a:pPr marL="742950" lvl="1" indent="-285750" defTabSz="966612">
              <a:buFont typeface="Arial" panose="020B0604020202020204" pitchFamily="34" charset="0"/>
              <a:buChar char="•"/>
              <a:defRPr/>
            </a:pPr>
            <a:r>
              <a:rPr lang="en-US" sz="1600" b="0" dirty="0">
                <a:solidFill>
                  <a:srgbClr val="092F57"/>
                </a:solidFill>
                <a:latin typeface="Arial" panose="020B0604020202020204" pitchFamily="34" charset="0"/>
                <a:cs typeface="Arial" panose="020B0604020202020204" pitchFamily="34" charset="0"/>
              </a:rPr>
              <a:t>Be adaptable with the latest security and privacy needs</a:t>
            </a:r>
          </a:p>
          <a:p>
            <a:pPr marL="742950" lvl="1" indent="-285750" defTabSz="966612">
              <a:buFont typeface="Arial" panose="020B0604020202020204" pitchFamily="34" charset="0"/>
              <a:buChar char="•"/>
              <a:defRPr/>
            </a:pPr>
            <a:endParaRPr lang="en-US" sz="1600" b="0" dirty="0">
              <a:solidFill>
                <a:srgbClr val="092F57"/>
              </a:solidFill>
              <a:latin typeface="Arial" panose="020B0604020202020204" pitchFamily="34" charset="0"/>
              <a:cs typeface="Arial" panose="020B0604020202020204" pitchFamily="34" charset="0"/>
            </a:endParaRPr>
          </a:p>
          <a:p>
            <a:pPr marL="285750" indent="-285750" defTabSz="966612">
              <a:buFont typeface="Arial" panose="020B0604020202020204" pitchFamily="34" charset="0"/>
              <a:buChar char="•"/>
              <a:defRPr/>
            </a:pPr>
            <a:endParaRPr lang="en-US" sz="1600" b="0" dirty="0">
              <a:solidFill>
                <a:srgbClr val="092F57"/>
              </a:solidFill>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DADB4-4031-415E-8B79-6AE6D4FCD7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800" b="1" dirty="0"/>
              <a:t>Speaking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dirty="0">
              <a:solidFill>
                <a:srgbClr val="7E7E7E"/>
              </a:solidFill>
              <a:effectLst/>
              <a:latin typeface="Source Sans Pro" panose="020B0503030403020204" pitchFamily="34" charset="0"/>
            </a:endParaRPr>
          </a:p>
          <a:p>
            <a:pPr marL="285750" indent="-285750" defTabSz="966612">
              <a:buFont typeface="Arial" panose="020B0604020202020204" pitchFamily="34" charset="0"/>
              <a:buChar cha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Luma modernizes systems Idaho uses to manage its operations; from budgeting and procurement to talent and HR and more.</a:t>
            </a:r>
          </a:p>
          <a:p>
            <a:pPr marL="285750" indent="-285750" defTabSz="966612">
              <a:buFont typeface="Arial" panose="020B0604020202020204" pitchFamily="34" charset="0"/>
              <a:buChar char="•"/>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defTabSz="966612">
              <a:buFont typeface="Arial" panose="020B0604020202020204" pitchFamily="34" charset="0"/>
              <a:buChar char="•"/>
              <a:defRPr/>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The reality of Luma is that we are not just putting a new computer in place, it is something much larger. There is a perception that Luma is just replacing STARS. That it is just going to be a one-for-one. It is not just a replacement of STARS, Luma is an integrated combined solution that is bringing data from all over into a single area of which to operate. (STARS, EIS, IPOPS, P-Card, Excel sheets and much more). It is new ways of thinking and working.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defTabSz="966612">
              <a:buFont typeface="Arial" panose="020B0604020202020204" pitchFamily="34" charset="0"/>
              <a:buChar char="•"/>
              <a:defRPr/>
            </a:pPr>
            <a:endParaRPr lang="en-US" sz="1800" b="0" i="0" dirty="0">
              <a:solidFill>
                <a:srgbClr val="7E7E7E"/>
              </a:solidFill>
              <a:effectLst/>
              <a:latin typeface="Calibri" panose="020F0502020204030204" pitchFamily="34" charset="0"/>
              <a:cs typeface="Times New Roman" panose="02020603050405020304" pitchFamily="18" charset="0"/>
            </a:endParaRPr>
          </a:p>
          <a:p>
            <a:pPr marL="285750" indent="-285750" defTabSz="966612">
              <a:buFont typeface="Arial" panose="020B0604020202020204" pitchFamily="34" charset="0"/>
              <a:buChar char="•"/>
              <a:defRPr/>
            </a:pPr>
            <a:r>
              <a:rPr lang="en-US" sz="2400" b="0" i="0" dirty="0">
                <a:solidFill>
                  <a:srgbClr val="7E7E7E"/>
                </a:solidFill>
                <a:effectLst/>
                <a:latin typeface="Source Sans Pro" panose="020B0503030403020204" pitchFamily="34" charset="0"/>
              </a:rPr>
              <a:t>Luma houses these and integrates them into one cloud-based ecosystem.</a:t>
            </a:r>
          </a:p>
          <a:p>
            <a:pPr marL="285750" indent="-285750" defTabSz="966612">
              <a:buFont typeface="Arial" panose="020B0604020202020204" pitchFamily="34" charset="0"/>
              <a:buChar char="•"/>
              <a:defRPr/>
            </a:pPr>
            <a:endParaRPr lang="en-US" sz="2400" b="0" i="0" dirty="0">
              <a:solidFill>
                <a:srgbClr val="7E7E7E"/>
              </a:solidFill>
              <a:effectLst/>
              <a:latin typeface="Source Sans Pro" panose="020B0503030403020204" pitchFamily="34" charset="0"/>
            </a:endParaRPr>
          </a:p>
          <a:p>
            <a:pPr defTabSz="966612">
              <a:defRPr/>
            </a:pPr>
            <a:endParaRPr lang="en-US" sz="2400" b="0" i="0" dirty="0">
              <a:solidFill>
                <a:srgbClr val="7E7E7E"/>
              </a:solidFill>
              <a:effectLst/>
              <a:latin typeface="Source Sans Pro" panose="020B0503030403020204" pitchFamily="34" charset="0"/>
            </a:endParaRPr>
          </a:p>
          <a:p>
            <a:pPr defTabSz="966612">
              <a:defRPr/>
            </a:pPr>
            <a:endParaRPr lang="en-US" sz="2400" b="0" i="0" dirty="0">
              <a:solidFill>
                <a:srgbClr val="7E7E7E"/>
              </a:solidFill>
              <a:effectLst/>
              <a:latin typeface="Source Sans Pro" panose="020B0503030403020204" pitchFamily="34"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DADB4-4031-415E-8B79-6AE6D4FCD7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31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Shared repository that supports multiple functions used by different groups across the 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It’s that information coming and being disseminated out. </a:t>
            </a: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The siloed systems that we rely on today, STARS, IPOPS, and </a:t>
            </a:r>
            <a:r>
              <a:rPr lang="en-US" sz="1400" b="0" i="0" dirty="0" err="1">
                <a:solidFill>
                  <a:srgbClr val="7E7E7E"/>
                </a:solidFill>
                <a:effectLst/>
                <a:latin typeface="Source Sans Pro" panose="020B0503030403020204" pitchFamily="34" charset="0"/>
              </a:rPr>
              <a:t>NeoGov</a:t>
            </a:r>
            <a:r>
              <a:rPr lang="en-US" sz="1400" b="0" i="0" dirty="0">
                <a:solidFill>
                  <a:srgbClr val="7E7E7E"/>
                </a:solidFill>
                <a:effectLst/>
                <a:latin typeface="Source Sans Pro" panose="020B0503030403020204" pitchFamily="34" charset="0"/>
              </a:rPr>
              <a:t>, will be retired.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7E7E7E"/>
                </a:solidFill>
                <a:effectLst/>
                <a:latin typeface="Source Sans Pro" panose="020B0503030403020204" pitchFamily="34" charset="0"/>
              </a:rPr>
              <a:t>Luma will act as source of truth for information. This means that employees can rely on the same information for their specific needs.</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DADB4-4031-415E-8B79-6AE6D4FCD7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t>Speaking Points</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0" i="0" dirty="0"/>
              <a:t>Luma is a software-as-a-service – will evolve continuously by adding new features, functions, and security.</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Better security and better integration.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Now an employee's record can move to any state agency with ease.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One statewide chart of accounts =which will mean a full-functioning debits and credits system, whereas before we had other accounting systems that rolled up into STARS. </a:t>
            </a:r>
          </a:p>
          <a:p>
            <a:pPr marL="0" marR="0" indent="0">
              <a:lnSpc>
                <a:spcPct val="107000"/>
              </a:lnSpc>
              <a:spcBef>
                <a:spcPts val="0"/>
              </a:spcBef>
              <a:spcAft>
                <a:spcPts val="800"/>
              </a:spcAft>
              <a:buFont typeface="Arial" panose="020B0604020202020204" pitchFamily="34" charset="0"/>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With an integrated time, payroll and benefits system, employees look in one place to view and make changes in their employee information. </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Introducing more automated purchasing and contracting than we previously had.</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DADB4-4031-415E-8B79-6AE6D4FCD7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65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Speaking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What does the end result look like?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Streamlined business processes and information.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Improved collaboration across the entire State: IT/HR/Finance functions will be linked and interact more closely.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Think of go-live as the beginning of how we operate that future. Some of that benefits is that software as service, we have that service that will evolve with us.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dirty="0">
              <a:solidFill>
                <a:srgbClr val="7E7E7E"/>
              </a:solidFill>
              <a:effectLst/>
              <a:latin typeface="Source Sans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7E7E7E"/>
                </a:solidFill>
                <a:effectLst/>
                <a:latin typeface="Source Sans Pro" panose="020B0503030403020204" pitchFamily="34" charset="0"/>
              </a:rPr>
              <a:t>Pass to Sheena to talk about The Approach/Path to Go-live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7E7E7E"/>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DADB4-4031-415E-8B79-6AE6D4FCD7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412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We are going to spend time reviewing how some specific processes will be impacted by Luma.</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730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marL="0" marR="0" lvl="0" indent="0" algn="l" defTabSz="12887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0" dirty="0">
                <a:solidFill>
                  <a:srgbClr val="050505"/>
                </a:solidFill>
                <a:effectLst/>
                <a:latin typeface="proxima-nova"/>
              </a:rPr>
              <a:t>As new technologies emerge and hackers continue to develop new techniques, the State is implementing security changes to ensure data and records remain secure. </a:t>
            </a:r>
          </a:p>
          <a:p>
            <a:pPr marL="0" marR="0" lvl="0" indent="0" algn="l" defTabSz="12887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b="1" i="0" dirty="0">
              <a:solidFill>
                <a:prstClr val="white"/>
              </a:solidFill>
              <a:effectLst/>
              <a:latin typeface="Arial" panose="020B0604020202020204" pitchFamily="34" charset="0"/>
              <a:cs typeface="Arial" panose="020B0604020202020204" pitchFamily="34" charset="0"/>
            </a:endParaRP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prstClr val="white"/>
                </a:solidFill>
                <a:latin typeface="Arial" panose="020B0604020202020204" pitchFamily="34" charset="0"/>
                <a:cs typeface="Arial" panose="020B0604020202020204" pitchFamily="34" charset="0"/>
              </a:rPr>
              <a:t>Employees will utilize single sign-on (SSO), using their StateID and password to access Luma and other applications like ServiceNow, </a:t>
            </a:r>
            <a:r>
              <a:rPr lang="en-US" sz="1800" dirty="0">
                <a:effectLst/>
                <a:latin typeface="Arial" panose="020B0604020202020204" pitchFamily="34" charset="0"/>
                <a:ea typeface="Calibri" panose="020F0502020204030204" pitchFamily="34" charset="0"/>
              </a:rPr>
              <a:t>removing the burden of remembering multiple username and passwords for employees.</a:t>
            </a: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 addition to a StateID and password, employees will be required to use Duo multi-factor authentication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access Luma. This adds an additional layer of security to accounts </a:t>
            </a:r>
            <a:r>
              <a:rPr lang="en-US" sz="1800" dirty="0">
                <a:effectLst/>
                <a:latin typeface="Arial" panose="020B0604020202020204" pitchFamily="34" charset="0"/>
                <a:ea typeface="Times New Roman" panose="02020603050405020304" pitchFamily="18" charset="0"/>
              </a:rPr>
              <a:t>by verifying a user’s identity at login. </a:t>
            </a:r>
            <a:r>
              <a:rPr lang="en-US" b="0" i="0" dirty="0">
                <a:solidFill>
                  <a:srgbClr val="54626A"/>
                </a:solidFill>
                <a:effectLst/>
                <a:latin typeface="Helvetica Neue"/>
              </a:rPr>
              <a:t>After </a:t>
            </a:r>
            <a:r>
              <a:rPr lang="en-US" sz="1800" dirty="0">
                <a:effectLst/>
                <a:latin typeface="Arial" panose="020B0604020202020204" pitchFamily="34" charset="0"/>
                <a:ea typeface="Calibri" panose="020F0502020204030204" pitchFamily="34" charset="0"/>
              </a:rPr>
              <a:t>State employees log into Luma, with their StateID and password, they will be prompted to verify their identify through one of four ways: 1) they can approve a push notification on the Duo mobile app, 2) receive a SMS text message with a one-time passcode and enter that, 3) receive a phone call with a passcode, or utilize a security key which </a:t>
            </a:r>
            <a:r>
              <a:rPr lang="en-US" sz="2800" b="0" i="0" dirty="0">
                <a:solidFill>
                  <a:srgbClr val="54626A"/>
                </a:solidFill>
                <a:effectLst/>
                <a:latin typeface="Neue Haas Grotesk"/>
              </a:rPr>
              <a:t>plugs into the USB port. If using the app, text message, or phone call, users </a:t>
            </a:r>
            <a:r>
              <a:rPr lang="en-US" sz="1800" dirty="0">
                <a:effectLst/>
                <a:highlight>
                  <a:srgbClr val="FFFF00"/>
                </a:highlight>
                <a:latin typeface="Arial" panose="020B0604020202020204" pitchFamily="34" charset="0"/>
                <a:ea typeface="Calibri" panose="020F0502020204030204" pitchFamily="34" charset="0"/>
              </a:rPr>
              <a:t>need to make sure they only confirm Duo notifications that they initiated.</a:t>
            </a:r>
            <a:endParaRPr lang="en-US" sz="1800" dirty="0">
              <a:effectLst/>
              <a:latin typeface="Arial" panose="020B0604020202020204" pitchFamily="34" charset="0"/>
              <a:ea typeface="Calibri" panose="020F0502020204030204" pitchFamily="34"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endParaRPr lang="en-US" sz="1200" dirty="0">
              <a:solidFill>
                <a:prstClr val="white"/>
              </a:solidFill>
              <a:latin typeface="Arial" panose="020B0604020202020204" pitchFamily="34" charset="0"/>
              <a:cs typeface="Arial" panose="020B0604020202020204" pitchFamily="34" charset="0"/>
            </a:endParaRPr>
          </a:p>
          <a:p>
            <a:pPr marL="181240" marR="0" lvl="0" indent="-181240" algn="l" defTabSz="12887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latin typeface="Arial" panose="020B0604020202020204" pitchFamily="34" charset="0"/>
                <a:cs typeface="Arial" panose="020B0604020202020204" pitchFamily="34" charset="0"/>
              </a:rPr>
              <a:t>Dimensional security features ensures that employees, based on their agency and position, can only access, view, or edit authorized records.</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All Employees. </a:t>
            </a:r>
          </a:p>
          <a:p>
            <a:pPr marL="0" indent="0" defTabSz="1288785">
              <a:spcAft>
                <a:spcPts val="634"/>
              </a:spcAft>
              <a:buFont typeface="Arial" panose="020B0604020202020204" pitchFamily="34" charset="0"/>
              <a:buNone/>
            </a:pPr>
            <a:endParaRPr lang="en-US" sz="1300" dirty="0">
              <a:solidFill>
                <a:srgbClr val="092F57"/>
              </a:solidFill>
              <a:latin typeface="Arial" panose="020B0604020202020204" pitchFamily="34" charset="0"/>
              <a:cs typeface="Arial" panose="020B0604020202020204" pitchFamily="34" charset="0"/>
            </a:endParaRPr>
          </a:p>
          <a:p>
            <a:pPr marL="0" indent="0" defTabSz="1288785">
              <a:spcAft>
                <a:spcPts val="634"/>
              </a:spcAft>
              <a:buFont typeface="Arial" panose="020B0604020202020204" pitchFamily="34" charset="0"/>
              <a:buNone/>
            </a:pPr>
            <a:r>
              <a:rPr lang="en-US" sz="1300" dirty="0">
                <a:solidFill>
                  <a:srgbClr val="092F57"/>
                </a:solidFill>
                <a:latin typeface="Arial" panose="020B0604020202020204" pitchFamily="34" charset="0"/>
                <a:cs typeface="Arial" panose="020B0604020202020204" pitchFamily="34" charset="0"/>
              </a:rPr>
              <a:t>Employees only accessing the ServiceNow application in SCO Enterprise Dashboard will only need their single sign-on. However, employees accessing Luma will be required to verify their identity though multi-factor authentication. </a:t>
            </a:r>
          </a:p>
          <a:p>
            <a:pPr marL="0" lvl="1">
              <a:buSzPct val="100000"/>
              <a:defRPr/>
            </a:pPr>
            <a:endParaRPr lang="en-US" sz="1300" b="1"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indent="-171450" defTabSz="1219170">
              <a:spcAft>
                <a:spcPts val="12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Single sign-on saves time by reducing the number of logins and clicks to get into the applications. Employees can access all applications and resources from a single "portal" and with just one pair of credentials.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dirty="0">
                <a:solidFill>
                  <a:srgbClr val="092F57"/>
                </a:solidFill>
                <a:latin typeface="Arial" panose="020B0604020202020204" pitchFamily="34" charset="0"/>
                <a:cs typeface="Arial" panose="020B0604020202020204" pitchFamily="34" charset="0"/>
              </a:rPr>
              <a:t>Multi-factor authentication, Duo, prevents logins from cyber criminals exploiting weak or stolen credentials.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Enhanced security helps comply with regulations and safeguards access to records and files</a:t>
            </a:r>
            <a:r>
              <a:rPr lang="en-US" sz="1200" i="1" dirty="0">
                <a:solidFill>
                  <a:srgbClr val="092F57"/>
                </a:solidFill>
                <a:latin typeface="Arial" panose="020B0604020202020204" pitchFamily="34" charset="0"/>
                <a:cs typeface="Arial" panose="020B0604020202020204" pitchFamily="34" charset="0"/>
              </a:rPr>
              <a:t>.</a:t>
            </a: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defTabSz="1219170">
              <a:spcAft>
                <a:spcPts val="1200"/>
              </a:spcAft>
            </a:pPr>
            <a:endParaRPr lang="en-US" sz="1200"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94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endParaRPr lang="en-US" sz="1300" b="1" dirty="0">
              <a:solidFill>
                <a:prstClr val="white"/>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88785" rtl="0" eaLnBrk="1" fontAlgn="auto" latinLnBrk="0" hangingPunct="1">
              <a:lnSpc>
                <a:spcPct val="100000"/>
              </a:lnSpc>
              <a:spcBef>
                <a:spcPts val="0"/>
              </a:spcBef>
              <a:spcAft>
                <a:spcPts val="0"/>
              </a:spcAft>
              <a:buClrTx/>
              <a:buSzTx/>
              <a:buFontTx/>
              <a:buNone/>
              <a:tabLst/>
              <a:defRPr/>
            </a:pPr>
            <a:r>
              <a:rPr lang="en-US" sz="1800" kern="1200" dirty="0">
                <a:effectLst/>
                <a:latin typeface="Arial" panose="020B0604020202020204" pitchFamily="34" charset="0"/>
                <a:ea typeface="Calibri" panose="020F0502020204030204" pitchFamily="34" charset="0"/>
                <a:cs typeface="Times New Roman" panose="02020603050405020304" pitchFamily="18" charset="0"/>
              </a:rPr>
              <a:t>Converting from cash basis to accrual basis accounting, offers a more comprehensive view of an agency’s financial position. The accrual method emphasizes the timing of when transactions are recorded.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1288785"/>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defTabSz="1219170">
              <a:spcAft>
                <a:spcPts val="600"/>
              </a:spcAft>
            </a:pPr>
            <a:r>
              <a:rPr lang="en-US" sz="1800" dirty="0">
                <a:solidFill>
                  <a:prstClr val="white"/>
                </a:solidFill>
                <a:latin typeface="Arial" panose="020B0604020202020204" pitchFamily="34" charset="0"/>
                <a:cs typeface="Arial" panose="020B0604020202020204" pitchFamily="34" charset="0"/>
              </a:rPr>
              <a:t>This provides a more comprehensive view of finances. From reporting period to reporting period, </a:t>
            </a:r>
            <a:r>
              <a:rPr lang="en-US" sz="1800" dirty="0">
                <a:solidFill>
                  <a:prstClr val="white"/>
                </a:solidFill>
                <a:effectLst/>
                <a:latin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gency leadership will have improved visibility into financial commitments via personalized dashboards and reports leading to better informed spending decisions.</a:t>
            </a:r>
          </a:p>
          <a:p>
            <a:pPr defTabSz="1219170">
              <a:spcAft>
                <a:spcPts val="600"/>
              </a:spcAft>
            </a:pPr>
            <a:endParaRPr lang="en-US" sz="1800" dirty="0">
              <a:solidFill>
                <a:prstClr val="white"/>
              </a:solidFill>
              <a:latin typeface="Arial" panose="020B0604020202020204" pitchFamily="34" charset="0"/>
              <a:cs typeface="Arial" panose="020B0604020202020204" pitchFamily="34" charset="0"/>
            </a:endParaRPr>
          </a:p>
          <a:p>
            <a:pPr defTabSz="1219170">
              <a:spcAft>
                <a:spcPts val="600"/>
              </a:spcAft>
            </a:pPr>
            <a:r>
              <a:rPr lang="en-US" sz="1800" b="0" dirty="0">
                <a:solidFill>
                  <a:prstClr val="white"/>
                </a:solidFill>
                <a:effectLst/>
                <a:latin typeface="Arial" panose="020B0604020202020204" pitchFamily="34" charset="0"/>
                <a:ea typeface="+mn-ea"/>
                <a:cs typeface="Arial" panose="020B0604020202020204" pitchFamily="34" charset="0"/>
              </a:rPr>
              <a:t>With the transition to an ERP (Enterprise Resource Planning system)</a:t>
            </a:r>
            <a:r>
              <a:rPr lang="en-US" sz="1800" b="0" dirty="0">
                <a:solidFill>
                  <a:prstClr val="white"/>
                </a:solidFill>
                <a:effectLst/>
                <a:latin typeface="Calibri" panose="020F0502020204030204" pitchFamily="34" charset="0"/>
                <a:ea typeface="+mn-ea"/>
                <a:cs typeface="Times New Roman" panose="02020603050405020304" pitchFamily="18" charset="0"/>
              </a:rPr>
              <a:t>, comes with a more cohesive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connection of financials, budget, procurement, and HR t</a:t>
            </a:r>
            <a:r>
              <a:rPr lang="en-US" sz="1800" b="0" dirty="0">
                <a:solidFill>
                  <a:srgbClr val="FF0000"/>
                </a:solidFill>
                <a:latin typeface="Arial" panose="020B0604020202020204" pitchFamily="34" charset="0"/>
                <a:cs typeface="Arial" panose="020B0604020202020204" pitchFamily="34" charset="0"/>
              </a:rPr>
              <a:t>hat will provide a more holistic view into operations.</a:t>
            </a:r>
            <a:endParaRPr lang="en-US" sz="1300" dirty="0">
              <a:solidFill>
                <a:srgbClr val="092F57"/>
              </a:solidFill>
              <a:latin typeface="Arial" panose="020B0604020202020204" pitchFamily="34" charset="0"/>
              <a:cs typeface="Arial" panose="020B0604020202020204" pitchFamily="34" charset="0"/>
            </a:endParaRPr>
          </a:p>
          <a:p>
            <a:pPr defTabSz="1219170">
              <a:spcAft>
                <a:spcPts val="600"/>
              </a:spcAft>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Asset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Billing Manager </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Budget Analyst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Cash Accountant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Custodial Account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Financial Business Analyst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Intercompany Billing Specialist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Payables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Project Accountant</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Receivables Manager</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Staff Accountant</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lvl="1" indent="-171450">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All agencies will use the same Purchase Card solution.</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Improved visibility into spending commitments which will be tracked against agency appropriation amounts.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User friendly navigation and interface, particularly beneficial for new hires.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Personalized dashboards to track real-time financial positions.</a:t>
            </a:r>
          </a:p>
          <a:p>
            <a:pPr marL="171450" marR="0" lvl="0" indent="-1714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Single system to track and account for fixed assets.</a:t>
            </a: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120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defTabSz="1219170">
              <a:spcAft>
                <a:spcPts val="1200"/>
              </a:spcAft>
            </a:pPr>
            <a:endParaRPr lang="en-US" sz="1200"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3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Deck is available – contact your Agency Advocate for the latest deck</a:t>
            </a:r>
          </a:p>
          <a:p>
            <a:pPr marL="742950" lvl="1"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 deck will also be sent to all of today’s Office Hour attendees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Please note extensive Speaker Notes are available below each slide to guide the Accelerator session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4</a:t>
            </a:fld>
            <a:endParaRPr lang="en-US"/>
          </a:p>
        </p:txBody>
      </p:sp>
    </p:spTree>
    <p:extLst>
      <p:ext uri="{BB962C8B-B14F-4D97-AF65-F5344CB8AC3E}">
        <p14:creationId xmlns:p14="http://schemas.microsoft.com/office/powerpoint/2010/main" val="249142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marL="181240" indent="-181240" defTabSz="1288785">
              <a:spcAft>
                <a:spcPts val="634"/>
              </a:spcAft>
              <a:buFont typeface="Arial" panose="020B0604020202020204" pitchFamily="34" charset="0"/>
              <a:buChar char="•"/>
              <a:defRPr/>
            </a:pPr>
            <a:r>
              <a:rPr lang="en-US" sz="1300" dirty="0">
                <a:solidFill>
                  <a:prstClr val="white"/>
                </a:solidFill>
                <a:latin typeface="Arial" panose="020B0604020202020204" pitchFamily="34" charset="0"/>
                <a:cs typeface="Arial" panose="020B0604020202020204" pitchFamily="34" charset="0"/>
              </a:rPr>
              <a:t>Luma offers a formal full-lifecycle procurement system to manage, track and simplify the process of doing business with suppliers. </a:t>
            </a:r>
            <a:r>
              <a:rPr lang="en-US" sz="1900" dirty="0">
                <a:latin typeface="Arial" panose="020B0604020202020204" pitchFamily="34" charset="0"/>
                <a:ea typeface="Calibri" panose="020F0502020204030204" pitchFamily="34" charset="0"/>
              </a:rPr>
              <a:t>More than 50 agencies at the state do not have a procurement system and use excel documents to keep track of procurement transactions.</a:t>
            </a: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r>
              <a:rPr lang="en-US" sz="1300" dirty="0">
                <a:solidFill>
                  <a:prstClr val="white"/>
                </a:solidFill>
                <a:latin typeface="Arial" panose="020B0604020202020204" pitchFamily="34" charset="0"/>
                <a:cs typeface="Arial" panose="020B0604020202020204" pitchFamily="34" charset="0"/>
              </a:rPr>
              <a:t>Luma’s Punchout creates a gateway for employees to buy general offices supplies on third-party vendor websites, like Office Depot. It’s designed to mimic the online shopping experience, just punch out of Luma, complete your shopping, and then you’re directed back to Luma. The employee’s purchase will flow back into Luma for approval routing, PO creation, receiving, and invoice matching, </a:t>
            </a:r>
            <a:r>
              <a:rPr lang="en-US" sz="1900" dirty="0">
                <a:latin typeface="Arial" panose="020B0604020202020204" pitchFamily="34" charset="0"/>
                <a:ea typeface="Calibri" panose="020F0502020204030204" pitchFamily="34" charset="0"/>
              </a:rPr>
              <a:t>reducing the number of steps to create a requisition.</a:t>
            </a:r>
            <a:r>
              <a:rPr lang="en-US" sz="1300" dirty="0">
                <a:solidFill>
                  <a:prstClr val="white"/>
                </a:solidFill>
                <a:latin typeface="Arial" panose="020B0604020202020204" pitchFamily="34" charset="0"/>
                <a:cs typeface="Arial" panose="020B0604020202020204" pitchFamily="34" charset="0"/>
              </a:rPr>
              <a:t> </a:t>
            </a:r>
          </a:p>
          <a:p>
            <a:pPr marL="181240" indent="-181240" defTabSz="1288785">
              <a:spcAft>
                <a:spcPts val="634"/>
              </a:spcAft>
              <a:buFont typeface="Arial" panose="020B0604020202020204" pitchFamily="34" charset="0"/>
              <a:buChar char="•"/>
            </a:pPr>
            <a:endParaRPr lang="en-US" sz="1300" dirty="0">
              <a:solidFill>
                <a:prstClr val="white"/>
              </a:solidFill>
              <a:latin typeface="Arial" panose="020B0604020202020204" pitchFamily="34" charset="0"/>
              <a:cs typeface="Arial" panose="020B0604020202020204" pitchFamily="34" charset="0"/>
            </a:endParaRPr>
          </a:p>
          <a:p>
            <a:pPr marL="181240" indent="-181240" defTabSz="1288785">
              <a:spcAft>
                <a:spcPts val="634"/>
              </a:spcAft>
              <a:buFont typeface="Arial" panose="020B0604020202020204" pitchFamily="34" charset="0"/>
              <a:buChar char="•"/>
            </a:pPr>
            <a:r>
              <a:rPr lang="en-US" sz="1300" dirty="0">
                <a:solidFill>
                  <a:prstClr val="white"/>
                </a:solidFill>
                <a:latin typeface="Arial" panose="020B0604020202020204" pitchFamily="34" charset="0"/>
                <a:cs typeface="Arial" panose="020B0604020202020204" pitchFamily="34" charset="0"/>
              </a:rPr>
              <a:t>Electronic Data Interchange (EDI) speeds up the procure to pay timelines, automating the transmission of transaction-oriented business information </a:t>
            </a:r>
            <a:r>
              <a:rPr lang="en-US" sz="1900" dirty="0">
                <a:highlight>
                  <a:srgbClr val="FFFF00"/>
                </a:highlight>
                <a:latin typeface="Arial" panose="020B0604020202020204" pitchFamily="34" charset="0"/>
                <a:ea typeface="Calibri" panose="020F0502020204030204" pitchFamily="34" charset="0"/>
              </a:rPr>
              <a:t>like purchase orders, receipts, and invoices</a:t>
            </a:r>
            <a:r>
              <a:rPr lang="en-US" sz="1900" dirty="0">
                <a:latin typeface="Arial" panose="020B0604020202020204" pitchFamily="34" charset="0"/>
                <a:ea typeface="Calibri" panose="020F0502020204030204" pitchFamily="34" charset="0"/>
              </a:rPr>
              <a:t> between the State and suppliers.</a:t>
            </a:r>
            <a:r>
              <a:rPr lang="en-US" sz="13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1300" dirty="0">
                <a:solidFill>
                  <a:prstClr val="white"/>
                </a:solidFill>
                <a:latin typeface="Arial" panose="020B0604020202020204" pitchFamily="34" charset="0"/>
                <a:cs typeface="Arial" panose="020B0604020202020204" pitchFamily="34" charset="0"/>
              </a:rPr>
              <a:t>The data flows seamlessly into Luma and reduces manual data entry and potential errors. </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Buyer </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Contract Manager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Purchasing Manager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Purchasing Receiver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Requester</a:t>
            </a:r>
          </a:p>
          <a:p>
            <a:pPr marL="181240" indent="-181240" defTabSz="1288785">
              <a:spcAft>
                <a:spcPts val="634"/>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Sourcing Manager [CLICK]</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81240" indent="-181240" defTabSz="1288785">
              <a:spcAft>
                <a:spcPts val="1269"/>
              </a:spcAft>
              <a:buFont typeface="Arial" panose="020B0604020202020204" pitchFamily="34" charset="0"/>
              <a:buChar char="•"/>
            </a:pPr>
            <a:r>
              <a:rPr lang="en-US" sz="1300" dirty="0">
                <a:solidFill>
                  <a:srgbClr val="092F57"/>
                </a:solidFill>
                <a:latin typeface="Arial" panose="020B0604020202020204" pitchFamily="34" charset="0"/>
                <a:cs typeface="Arial" panose="020B0604020202020204" pitchFamily="34" charset="0"/>
              </a:rPr>
              <a:t>Data can be leveraged to create better pricing and terms and conditions for statewide contracts.</a:t>
            </a:r>
          </a:p>
          <a:p>
            <a:pPr marL="181240" indent="-181240" defTabSz="1288785">
              <a:spcAft>
                <a:spcPts val="1269"/>
              </a:spcAft>
              <a:buFont typeface="Arial" panose="020B0604020202020204" pitchFamily="34" charset="0"/>
              <a:buChar char="•"/>
            </a:pPr>
            <a:r>
              <a:rPr lang="en-US" sz="1900" dirty="0">
                <a:latin typeface="Arial" panose="020B0604020202020204" pitchFamily="34" charset="0"/>
                <a:ea typeface="Calibri" panose="020F0502020204030204" pitchFamily="34" charset="0"/>
                <a:cs typeface="Times New Roman" panose="02020603050405020304" pitchFamily="18" charset="0"/>
              </a:rPr>
              <a:t>Contract management </a:t>
            </a:r>
            <a:r>
              <a:rPr lang="en-US" sz="1900" dirty="0">
                <a:highlight>
                  <a:srgbClr val="FFFF00"/>
                </a:highlight>
                <a:latin typeface="Arial" panose="020B0604020202020204" pitchFamily="34" charset="0"/>
                <a:ea typeface="Calibri" panose="020F0502020204030204" pitchFamily="34" charset="0"/>
                <a:cs typeface="Times New Roman" panose="02020603050405020304" pitchFamily="18" charset="0"/>
              </a:rPr>
              <a:t>provides the ability to</a:t>
            </a:r>
            <a:r>
              <a:rPr lang="en-US" sz="1900" dirty="0">
                <a:latin typeface="Arial" panose="020B0604020202020204" pitchFamily="34" charset="0"/>
                <a:ea typeface="Calibri" panose="020F0502020204030204" pitchFamily="34" charset="0"/>
                <a:cs typeface="Times New Roman" panose="02020603050405020304" pitchFamily="18" charset="0"/>
              </a:rPr>
              <a:t> track deliverables, milestones, and remaining balances </a:t>
            </a:r>
            <a:r>
              <a:rPr lang="en-US" sz="1900" dirty="0">
                <a:highlight>
                  <a:srgbClr val="FFFF00"/>
                </a:highlight>
                <a:latin typeface="Arial" panose="020B0604020202020204" pitchFamily="34" charset="0"/>
                <a:ea typeface="Calibri" panose="020F0502020204030204" pitchFamily="34" charset="0"/>
                <a:cs typeface="Times New Roman" panose="02020603050405020304" pitchFamily="18" charset="0"/>
              </a:rPr>
              <a:t>on contracts</a:t>
            </a:r>
            <a:r>
              <a:rPr lang="en-US" sz="1900" dirty="0">
                <a:latin typeface="Arial" panose="020B0604020202020204" pitchFamily="34" charset="0"/>
                <a:ea typeface="Calibri" panose="020F0502020204030204" pitchFamily="34" charset="0"/>
                <a:cs typeface="Times New Roman" panose="02020603050405020304" pitchFamily="18" charset="0"/>
              </a:rPr>
              <a:t> based on paid invoices.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181240" indent="-181240" defTabSz="966612">
              <a:buFont typeface="Arial" panose="020B0604020202020204" pitchFamily="34" charset="0"/>
              <a:buChar char="•"/>
              <a:defRPr/>
            </a:pPr>
            <a:r>
              <a:rPr lang="en-US" sz="1300" dirty="0">
                <a:solidFill>
                  <a:srgbClr val="092F57"/>
                </a:solidFill>
                <a:latin typeface="Arial" panose="020B0604020202020204" pitchFamily="34" charset="0"/>
                <a:cs typeface="Arial" panose="020B0604020202020204" pitchFamily="34" charset="0"/>
              </a:rPr>
              <a:t>Detailed requisition approval tracker to see who is next to approve and how long the approval is taking.</a:t>
            </a:r>
          </a:p>
          <a:p>
            <a:pPr marL="181240" indent="-181240" defTabSz="966612">
              <a:buFont typeface="Arial" panose="020B0604020202020204" pitchFamily="34" charset="0"/>
              <a:buChar char="•"/>
              <a:defRPr/>
            </a:pPr>
            <a:r>
              <a:rPr lang="en-US" sz="1300" dirty="0">
                <a:solidFill>
                  <a:srgbClr val="092F57"/>
                </a:solidFill>
                <a:latin typeface="Arial" panose="020B0604020202020204" pitchFamily="34" charset="0"/>
                <a:cs typeface="Arial" panose="020B0604020202020204" pitchFamily="34" charset="0"/>
              </a:rPr>
              <a:t>Enhanced visibility to agency spend with the ability to drill down to a commodity level.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631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defTabSz="1219170"/>
            <a:r>
              <a:rPr lang="en-US" sz="1200" b="0" i="1" dirty="0">
                <a:solidFill>
                  <a:prstClr val="white"/>
                </a:solidFill>
                <a:latin typeface="Arial" panose="020B0604020202020204" pitchFamily="34" charset="0"/>
                <a:cs typeface="Arial" panose="020B0604020202020204" pitchFamily="34" charset="0"/>
              </a:rPr>
              <a:t>One system of truth </a:t>
            </a:r>
          </a:p>
          <a:p>
            <a:pPr defTabSz="1219170"/>
            <a:r>
              <a:rPr lang="en-US" sz="1200" dirty="0">
                <a:solidFill>
                  <a:prstClr val="white"/>
                </a:solidFill>
                <a:latin typeface="Arial" panose="020B0604020202020204" pitchFamily="34" charset="0"/>
                <a:cs typeface="Arial" panose="020B0604020202020204" pitchFamily="34" charset="0"/>
              </a:rPr>
              <a:t>Luma provides a single destination for benefit selection, state employment history, tax documents, emergency contact information, and more. Employees can use self-service to make updates to their profile or submit updates through workflow for approval.</a:t>
            </a:r>
          </a:p>
          <a:p>
            <a:pPr defTabSz="1219170"/>
            <a:endParaRPr lang="en-US" sz="1200" b="1" dirty="0">
              <a:solidFill>
                <a:prstClr val="white"/>
              </a:solidFill>
              <a:latin typeface="Arial" panose="020B0604020202020204" pitchFamily="34" charset="0"/>
              <a:cs typeface="Arial" panose="020B0604020202020204" pitchFamily="34" charset="0"/>
            </a:endParaRPr>
          </a:p>
          <a:p>
            <a:pPr defTabSz="1288785"/>
            <a:r>
              <a:rPr lang="en-US" sz="1400" i="1" dirty="0">
                <a:solidFill>
                  <a:prstClr val="white"/>
                </a:solidFill>
                <a:latin typeface="Arial" panose="020B0604020202020204" pitchFamily="34" charset="0"/>
                <a:cs typeface="Arial" panose="020B0604020202020204" pitchFamily="34" charset="0"/>
              </a:rPr>
              <a:t>Learning and Development </a:t>
            </a:r>
            <a:endParaRPr lang="en-US" sz="1300" b="1" i="1" dirty="0">
              <a:solidFill>
                <a:prstClr val="white"/>
              </a:solidFill>
              <a:latin typeface="Arial" panose="020B0604020202020204" pitchFamily="34" charset="0"/>
              <a:cs typeface="Arial" panose="020B0604020202020204" pitchFamily="34" charset="0"/>
            </a:endParaRPr>
          </a:p>
          <a:p>
            <a:pPr defTabSz="1219170">
              <a:spcAft>
                <a:spcPts val="600"/>
              </a:spcAft>
            </a:pPr>
            <a:r>
              <a:rPr lang="en-US" sz="1200" dirty="0">
                <a:solidFill>
                  <a:prstClr val="white"/>
                </a:solidFill>
                <a:latin typeface="Arial" panose="020B0604020202020204" pitchFamily="34" charset="0"/>
                <a:cs typeface="Arial" panose="020B0604020202020204" pitchFamily="34" charset="0"/>
              </a:rPr>
              <a:t>Luma’s Learning and Development (L&amp;D) offers a single statewide solution to assess, request, register, manage, and document an employee’s learning opportunities. </a:t>
            </a:r>
          </a:p>
          <a:p>
            <a:pPr defTabSz="1219170">
              <a:spcAft>
                <a:spcPts val="600"/>
              </a:spcAft>
            </a:pPr>
            <a:r>
              <a:rPr lang="en-US" sz="1200" dirty="0">
                <a:solidFill>
                  <a:prstClr val="white"/>
                </a:solidFill>
                <a:latin typeface="Arial" panose="020B0604020202020204" pitchFamily="34" charset="0"/>
                <a:cs typeface="Arial" panose="020B0604020202020204" pitchFamily="34" charset="0"/>
              </a:rPr>
              <a:t>Depending on the agencies, L&amp;D replaces current Learning Management Systems (LMS) or will be the first time an agency will have an LMS. </a:t>
            </a:r>
          </a:p>
          <a:p>
            <a:pPr defTabSz="1288785">
              <a:defRPr/>
            </a:pPr>
            <a:endParaRPr lang="en-US" sz="1300" dirty="0">
              <a:solidFill>
                <a:srgbClr val="092F57"/>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Leadership</a:t>
            </a:r>
          </a:p>
          <a:p>
            <a:pPr marL="171450" indent="-171450" defTabSz="1219170">
              <a:spcAft>
                <a:spcPts val="600"/>
              </a:spcAft>
              <a:buFont typeface="Arial" panose="020B0604020202020204" pitchFamily="34" charset="0"/>
              <a:buChar cha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Luma will document an employee’s state government career including movement between agencies, positions, and leaves. An employee’s record remains with them during their tenure with the State of Idaho. This includes documentation of performance records will remain attached to personnel file even with movement between State agencies. </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Access to agency’s most up-to-date organizational chart will be available on demand. </a:t>
            </a: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srgbClr val="092F57"/>
                </a:solidFill>
                <a:latin typeface="Arial" panose="020B0604020202020204" pitchFamily="34" charset="0"/>
                <a:cs typeface="Arial" panose="020B0604020202020204" pitchFamily="34" charset="0"/>
              </a:rPr>
              <a:t>Employees will have increased access to learning courses. Streamlined process for employees to be granted approval to attend a training.</a:t>
            </a: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171450" marR="0" lvl="1"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200" dirty="0">
                <a:solidFill>
                  <a:prstClr val="white"/>
                </a:solidFill>
                <a:latin typeface="Arial" panose="020B0604020202020204" pitchFamily="34" charset="0"/>
                <a:cs typeface="Arial" panose="020B0604020202020204" pitchFamily="34" charset="0"/>
              </a:rPr>
              <a:t>Employee will be able to review the cost of plans and premiums within Luma and receive their insurance card in a timely manner. </a:t>
            </a:r>
            <a:r>
              <a:rPr lang="en-US" sz="1200" dirty="0">
                <a:solidFill>
                  <a:srgbClr val="092F57"/>
                </a:solidFill>
                <a:latin typeface="Arial" panose="020B0604020202020204" pitchFamily="34" charset="0"/>
                <a:cs typeface="Arial" panose="020B0604020202020204" pitchFamily="34" charset="0"/>
              </a:rPr>
              <a:t>Employees will receive immediate confirmation on their dashboard of edits to benefits. </a:t>
            </a: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Pct val="100000"/>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lvl="1">
              <a:buSzPct val="100000"/>
              <a:defRPr/>
            </a:pPr>
            <a:endParaRPr lang="en-US" sz="1300" b="1" dirty="0">
              <a:solidFill>
                <a:srgbClr val="092F57"/>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340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r>
              <a:rPr lang="en-US" sz="1300" b="1" dirty="0">
                <a:solidFill>
                  <a:prstClr val="white"/>
                </a:solidFill>
                <a:latin typeface="Arial" panose="020B0604020202020204" pitchFamily="34" charset="0"/>
                <a:cs typeface="Arial" panose="020B0604020202020204" pitchFamily="34" charset="0"/>
              </a:rPr>
              <a:t>What is changing? </a:t>
            </a:r>
          </a:p>
          <a:p>
            <a:pPr defTabSz="1288785">
              <a:spcAft>
                <a:spcPts val="634"/>
              </a:spcAft>
            </a:pPr>
            <a:r>
              <a:rPr lang="en-US" sz="1300" i="1" dirty="0">
                <a:solidFill>
                  <a:prstClr val="white"/>
                </a:solidFill>
                <a:latin typeface="Arial" panose="020B0604020202020204" pitchFamily="34" charset="0"/>
                <a:cs typeface="Arial" panose="020B0604020202020204" pitchFamily="34" charset="0"/>
              </a:rPr>
              <a:t>Types of timesheets</a:t>
            </a:r>
          </a:p>
          <a:p>
            <a:pPr marL="0" marR="0" lvl="0" indent="0" algn="l" defTabSz="1288785" rtl="0" eaLnBrk="1" fontAlgn="auto" latinLnBrk="0" hangingPunct="1">
              <a:lnSpc>
                <a:spcPct val="100000"/>
              </a:lnSpc>
              <a:spcBef>
                <a:spcPts val="0"/>
              </a:spcBef>
              <a:spcAft>
                <a:spcPts val="634"/>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Timesheets will be standardized. A time sheet schedule will include one of three options: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1288785">
              <a:spcAft>
                <a:spcPts val="634"/>
              </a:spcAft>
            </a:pPr>
            <a:endParaRPr lang="en-US" sz="1300" i="1"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Executive Exempt (~200 employees): </a:t>
            </a:r>
            <a:r>
              <a:rPr lang="en-US" sz="1800" dirty="0">
                <a:effectLst/>
                <a:latin typeface="Arial" panose="020B0604020202020204" pitchFamily="34" charset="0"/>
                <a:ea typeface="Calibri" panose="020F0502020204030204" pitchFamily="34" charset="0"/>
              </a:rPr>
              <a:t>time sheet will pre-populate with </a:t>
            </a:r>
            <a:r>
              <a:rPr lang="en-US" sz="1800" dirty="0">
                <a:solidFill>
                  <a:srgbClr val="FF0000"/>
                </a:solidFill>
                <a:effectLst/>
                <a:latin typeface="Arial" panose="020B0604020202020204" pitchFamily="34" charset="0"/>
                <a:ea typeface="Calibri" panose="020F0502020204030204" pitchFamily="34" charset="0"/>
              </a:rPr>
              <a:t>scheduled time</a:t>
            </a:r>
            <a:r>
              <a:rPr lang="en-US" sz="1800" dirty="0">
                <a:effectLst/>
                <a:latin typeface="Arial" panose="020B0604020202020204" pitchFamily="34" charset="0"/>
                <a:ea typeface="Calibri" panose="020F0502020204030204" pitchFamily="34" charset="0"/>
              </a:rPr>
              <a:t> and </a:t>
            </a:r>
            <a:r>
              <a:rPr lang="en-US" sz="1800" dirty="0">
                <a:solidFill>
                  <a:srgbClr val="FF0000"/>
                </a:solidFill>
                <a:effectLst/>
                <a:latin typeface="Arial" panose="020B0604020202020204" pitchFamily="34" charset="0"/>
                <a:ea typeface="Calibri" panose="020F0502020204030204" pitchFamily="34" charset="0"/>
              </a:rPr>
              <a:t>be</a:t>
            </a:r>
            <a:r>
              <a:rPr lang="en-US" sz="1800" dirty="0">
                <a:effectLst/>
                <a:latin typeface="Arial" panose="020B0604020202020204" pitchFamily="34" charset="0"/>
                <a:ea typeface="Calibri" panose="020F0502020204030204" pitchFamily="34" charset="0"/>
              </a:rPr>
              <a:t> automatically submitted. These employees only need to edit time sheet when taking leave.</a:t>
            </a: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Weekly: time is not pre-populated. </a:t>
            </a:r>
            <a:r>
              <a:rPr lang="en-US" sz="1800" dirty="0">
                <a:effectLst/>
                <a:latin typeface="Arial" panose="020B0604020202020204" pitchFamily="34" charset="0"/>
                <a:ea typeface="Calibri" panose="020F0502020204030204" pitchFamily="34" charset="0"/>
              </a:rPr>
              <a:t>Employee enters time </a:t>
            </a:r>
            <a:r>
              <a:rPr lang="en-US" sz="1800" dirty="0">
                <a:solidFill>
                  <a:srgbClr val="FF0000"/>
                </a:solidFill>
                <a:effectLst/>
                <a:latin typeface="Arial" panose="020B0604020202020204" pitchFamily="34" charset="0"/>
                <a:ea typeface="Calibri" panose="020F0502020204030204" pitchFamily="34" charset="0"/>
              </a:rPr>
              <a:t>hours on a weekly time sheet (similar to current time entry).</a:t>
            </a:r>
            <a:r>
              <a:rPr lang="en-US" sz="1800" dirty="0">
                <a:effectLst/>
                <a:latin typeface="Arial" panose="020B0604020202020204" pitchFamily="34" charset="0"/>
                <a:ea typeface="Calibri" panose="020F0502020204030204" pitchFamily="34" charset="0"/>
              </a:rPr>
              <a:t> </a:t>
            </a:r>
            <a:endParaRPr lang="en-US" sz="1300"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r>
              <a:rPr lang="en-US" sz="1300" dirty="0">
                <a:solidFill>
                  <a:prstClr val="white"/>
                </a:solidFill>
                <a:latin typeface="Arial" panose="020B0604020202020204" pitchFamily="34" charset="0"/>
                <a:cs typeface="Arial" panose="020B0604020202020204" pitchFamily="34" charset="0"/>
              </a:rPr>
              <a:t>Daily: time is also not pre-populated. </a:t>
            </a:r>
            <a:r>
              <a:rPr lang="en-US" sz="1800" dirty="0">
                <a:effectLst/>
                <a:latin typeface="Arial" panose="020B0604020202020204" pitchFamily="34" charset="0"/>
                <a:ea typeface="Calibri" panose="020F0502020204030204" pitchFamily="34" charset="0"/>
              </a:rPr>
              <a:t>Employee enter</a:t>
            </a:r>
            <a:r>
              <a:rPr lang="en-US" sz="1800" dirty="0">
                <a:solidFill>
                  <a:srgbClr val="FF0000"/>
                </a:solidFill>
                <a:effectLst/>
                <a:latin typeface="Arial" panose="020B0604020202020204" pitchFamily="34" charset="0"/>
                <a:ea typeface="Calibri" panose="020F0502020204030204" pitchFamily="34" charset="0"/>
              </a:rPr>
              <a:t>s start and end times each day.</a:t>
            </a:r>
            <a:endParaRPr lang="en-US" sz="1300" dirty="0">
              <a:solidFill>
                <a:prstClr val="white"/>
              </a:solidFill>
              <a:latin typeface="Arial" panose="020B0604020202020204" pitchFamily="34" charset="0"/>
              <a:cs typeface="Arial" panose="020B0604020202020204" pitchFamily="34" charset="0"/>
            </a:endParaRPr>
          </a:p>
          <a:p>
            <a:pPr marL="724959" lvl="1" indent="-241653" defTabSz="1288785">
              <a:spcAft>
                <a:spcPts val="634"/>
              </a:spcAft>
              <a:buFont typeface="+mj-lt"/>
              <a:buAutoNum type="arabicPeriod"/>
            </a:pPr>
            <a:endParaRPr lang="en-US" sz="1300" dirty="0">
              <a:solidFill>
                <a:prstClr val="white"/>
              </a:solidFill>
              <a:latin typeface="Arial" panose="020B0604020202020204" pitchFamily="34" charset="0"/>
              <a:cs typeface="Arial" panose="020B0604020202020204" pitchFamily="34" charset="0"/>
            </a:endParaRPr>
          </a:p>
          <a:p>
            <a:pPr marL="197556" lvl="0" indent="-171450" defTabSz="1288785">
              <a:spcAft>
                <a:spcPts val="634"/>
              </a:spcAft>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Payroll will be run during the day and pre-register can be ran as many times as needed. The State Controller's Office payroll team will print and distribute warrants rather than relying on Computer Services. </a:t>
            </a:r>
          </a:p>
          <a:p>
            <a:pPr marL="26106" lvl="0" indent="0" defTabSz="1288785">
              <a:spcAft>
                <a:spcPts val="634"/>
              </a:spcAft>
              <a:buFont typeface="+mj-lt"/>
              <a:buNone/>
            </a:pPr>
            <a:endParaRPr lang="en-US" sz="1200" dirty="0">
              <a:solidFill>
                <a:prstClr val="white"/>
              </a:solidFill>
              <a:latin typeface="Arial" panose="020B0604020202020204" pitchFamily="34" charset="0"/>
              <a:cs typeface="Arial" panose="020B0604020202020204" pitchFamily="34" charset="0"/>
            </a:endParaRPr>
          </a:p>
          <a:p>
            <a:pPr marL="197556" lvl="0" indent="-171450" defTabSz="1288785">
              <a:spcAft>
                <a:spcPts val="634"/>
              </a:spcAft>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Additionally, Payroll reconciliation will be done in real time, removing the task of manual reconciliation done by agencies, which includes the revision and approval of payroll executed by the designated Agency Payroll Clerk. Payroll activities will be completed by SCO. </a:t>
            </a:r>
          </a:p>
          <a:p>
            <a:pPr marL="724959" lvl="1" indent="-241653" defTabSz="1288785">
              <a:spcAft>
                <a:spcPts val="634"/>
              </a:spcAft>
              <a:buFont typeface="+mj-lt"/>
              <a:buAutoNum type="arabicPeriod"/>
            </a:pPr>
            <a:endParaRPr lang="en-US" sz="1300" dirty="0">
              <a:solidFill>
                <a:prstClr val="white"/>
              </a:solidFill>
              <a:latin typeface="Arial" panose="020B0604020202020204" pitchFamily="34" charset="0"/>
              <a:cs typeface="Arial" panose="020B0604020202020204" pitchFamily="34" charset="0"/>
            </a:endParaRPr>
          </a:p>
          <a:p>
            <a:pPr marL="483306" lvl="1" indent="0" defTabSz="1288785">
              <a:spcAft>
                <a:spcPts val="634"/>
              </a:spcAft>
              <a:buFont typeface="+mj-lt"/>
              <a:buNone/>
            </a:pPr>
            <a:endParaRPr lang="en-US" sz="1300" dirty="0">
              <a:solidFill>
                <a:prstClr val="white"/>
              </a:solidFill>
              <a:latin typeface="Arial" panose="020B0604020202020204" pitchFamily="34" charset="0"/>
              <a:cs typeface="Arial" panose="020B0604020202020204" pitchFamily="34" charset="0"/>
            </a:endParaRPr>
          </a:p>
          <a:p>
            <a:pPr defTabSz="1288785"/>
            <a:r>
              <a:rPr lang="en-US" sz="1300" b="1" dirty="0">
                <a:solidFill>
                  <a:prstClr val="white"/>
                </a:solidFill>
                <a:latin typeface="Arial" panose="020B0604020202020204" pitchFamily="34" charset="0"/>
                <a:cs typeface="Arial" panose="020B0604020202020204" pitchFamily="34" charset="0"/>
              </a:rPr>
              <a:t>Who is impacted?</a:t>
            </a:r>
          </a:p>
          <a:p>
            <a:pPr defTabSz="1288785"/>
            <a:endParaRPr lang="en-US" sz="1300" dirty="0">
              <a:solidFill>
                <a:srgbClr val="092F57"/>
              </a:solidFill>
              <a:latin typeface="Arial" panose="020B0604020202020204" pitchFamily="34" charset="0"/>
              <a:cs typeface="Arial" panose="020B0604020202020204" pitchFamily="34" charset="0"/>
            </a:endParaRP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Employees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Managers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Payroll</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HR Generalists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Recruiters</a:t>
            </a:r>
          </a:p>
          <a:p>
            <a:pPr marL="171450" indent="-171450" defTabSz="1219170">
              <a:spcAft>
                <a:spcPts val="600"/>
              </a:spcAft>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Leadership</a:t>
            </a:r>
          </a:p>
          <a:p>
            <a:pPr marL="0" lvl="1">
              <a:buSzPct val="100000"/>
              <a:defRPr/>
            </a:pPr>
            <a:endParaRPr lang="en-US" sz="1300" dirty="0">
              <a:solidFill>
                <a:srgbClr val="092F57"/>
              </a:solidFill>
              <a:latin typeface="Arial" panose="020B0604020202020204" pitchFamily="34" charset="0"/>
              <a:cs typeface="Arial" panose="020B0604020202020204" pitchFamily="34" charset="0"/>
            </a:endParaRPr>
          </a:p>
          <a:p>
            <a:pPr marL="0" lvl="1">
              <a:buSzPct val="100000"/>
              <a:defRPr/>
            </a:pPr>
            <a:r>
              <a:rPr lang="en-US" sz="1300" b="1" dirty="0">
                <a:solidFill>
                  <a:srgbClr val="092F57"/>
                </a:solidFill>
                <a:latin typeface="Arial" panose="020B0604020202020204" pitchFamily="34" charset="0"/>
                <a:cs typeface="Arial" panose="020B0604020202020204" pitchFamily="34" charset="0"/>
              </a:rPr>
              <a:t>Value</a:t>
            </a:r>
          </a:p>
          <a:p>
            <a:pPr marL="181240" lvl="1" indent="-181240" defTabSz="966612">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Timesheets will not lock, even when being edited by more than one individual. </a:t>
            </a:r>
            <a:r>
              <a:rPr lang="en-US" dirty="0"/>
              <a:t>[CLICK]</a:t>
            </a:r>
          </a:p>
          <a:p>
            <a:pPr marL="181240" lvl="1" indent="-181240" defTabSz="966612">
              <a:buSzPct val="100000"/>
              <a:buFont typeface="Arial" panose="020B0604020202020204" pitchFamily="34" charset="0"/>
              <a:buChar char="•"/>
              <a:defRPr/>
            </a:pPr>
            <a:r>
              <a:rPr lang="en-US" sz="1200" dirty="0">
                <a:solidFill>
                  <a:srgbClr val="092F57"/>
                </a:solidFill>
                <a:latin typeface="Arial" panose="020B0604020202020204" pitchFamily="34" charset="0"/>
                <a:cs typeface="Arial" panose="020B0604020202020204" pitchFamily="34" charset="0"/>
              </a:rPr>
              <a:t>The time off charge code in an employee's timesheet will auto populate upon approval of the time off request. </a:t>
            </a:r>
            <a:r>
              <a:rPr lang="en-US" sz="1800" dirty="0">
                <a:effectLst/>
                <a:latin typeface="Arial" panose="020B0604020202020204" pitchFamily="34" charset="0"/>
                <a:ea typeface="Calibri" panose="020F0502020204030204" pitchFamily="34" charset="0"/>
              </a:rPr>
              <a:t>Agencies may elect to use this feature or continue with their current process. This eliminates the need to duplicate manual entry for leave hours.</a:t>
            </a:r>
            <a:r>
              <a:rPr lang="en-US" sz="1200" dirty="0">
                <a:solidFill>
                  <a:srgbClr val="092F57"/>
                </a:solidFill>
                <a:latin typeface="Arial" panose="020B0604020202020204" pitchFamily="34" charset="0"/>
                <a:cs typeface="Arial" panose="020B0604020202020204" pitchFamily="34" charset="0"/>
              </a:rPr>
              <a:t> </a:t>
            </a:r>
            <a:r>
              <a:rPr lang="en-US" dirty="0"/>
              <a:t>[CLICK]</a:t>
            </a:r>
          </a:p>
          <a:p>
            <a:pPr marL="181240" lvl="1" indent="-181240" defTabSz="966612">
              <a:buSzPct val="100000"/>
              <a:buFont typeface="Arial" panose="020B0604020202020204" pitchFamily="34" charset="0"/>
              <a:buChar char="•"/>
              <a:defRPr/>
            </a:pPr>
            <a:r>
              <a:rPr lang="en-US" sz="1800" dirty="0">
                <a:effectLst/>
                <a:latin typeface="Arial" panose="020B0604020202020204" pitchFamily="34" charset="0"/>
                <a:ea typeface="Calibri" panose="020F0502020204030204" pitchFamily="34" charset="0"/>
              </a:rPr>
              <a:t>Employees will be able to use a mobile version of the time management application for increased flexibility in submitting time and off requests. </a:t>
            </a:r>
            <a:r>
              <a:rPr lang="en-US" dirty="0"/>
              <a:t>[CLICK]</a:t>
            </a:r>
          </a:p>
          <a:p>
            <a:pPr marL="181240" lvl="1" indent="-181240" defTabSz="966612">
              <a:buSzPct val="100000"/>
              <a:buFont typeface="Arial" panose="020B0604020202020204" pitchFamily="34" charset="0"/>
              <a:buChar char="•"/>
              <a:defRPr/>
            </a:pPr>
            <a:r>
              <a:rPr lang="en-US" sz="1800" dirty="0">
                <a:solidFill>
                  <a:srgbClr val="FF0000"/>
                </a:solidFill>
                <a:effectLst/>
                <a:latin typeface="Arial" panose="020B0604020202020204" pitchFamily="34" charset="0"/>
                <a:ea typeface="Calibri" panose="020F0502020204030204" pitchFamily="34" charset="0"/>
              </a:rPr>
              <a:t>W-2s, 1095-Cs, and paystubs are in one location. Employees currently have to contact SCO to get a duplicate of their 1095-C form if it gets lost in the mail.  In Luma, the 1095-C forms will be available online.</a:t>
            </a:r>
          </a:p>
          <a:p>
            <a:pPr marL="181240" marR="0" lvl="1" indent="-181240" algn="l" defTabSz="96661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Pay stubs will be available to view two days prior to the actual pay date instead of one week in advance</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The new paystubs will include information like </a:t>
            </a: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Employee Address, Warrant Number (if no direct deposit), YTD Amounts on Earnings and Deductions, and there’s even a section for Non-Taxable Reimbursements, </a:t>
            </a:r>
            <a:r>
              <a:rPr lang="en-US" sz="1800" dirty="0">
                <a:effectLst/>
                <a:latin typeface="Arial" panose="020B0604020202020204" pitchFamily="34" charset="0"/>
                <a:ea typeface="Calibri" panose="020F0502020204030204" pitchFamily="34" charset="0"/>
                <a:cs typeface="Times New Roman" panose="02020603050405020304" pitchFamily="18" charset="0"/>
              </a:rPr>
              <a:t>previously not visible on paystubs.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1240" lvl="1" indent="-181240" defTabSz="966612">
              <a:buSzPct val="100000"/>
              <a:buFont typeface="Arial" panose="020B0604020202020204" pitchFamily="34" charset="0"/>
              <a:buChar char="•"/>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798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Deck is available – contact your Agency Advocate for the latest deck</a:t>
            </a:r>
          </a:p>
          <a:p>
            <a:pPr marL="742950" lvl="1"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 deck will also be sent to all of today’s Office Hour attendees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Please note extensive Speaker Notes are available below each slide to guide the Accelerator session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34</a:t>
            </a:fld>
            <a:endParaRPr lang="en-US"/>
          </a:p>
        </p:txBody>
      </p:sp>
    </p:spTree>
    <p:extLst>
      <p:ext uri="{BB962C8B-B14F-4D97-AF65-F5344CB8AC3E}">
        <p14:creationId xmlns:p14="http://schemas.microsoft.com/office/powerpoint/2010/main" val="1659931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resources are here for you as you work to spread change through out your agencies.</a:t>
            </a:r>
          </a:p>
          <a:p>
            <a:pPr marL="171450" indent="-171450">
              <a:buFont typeface="Arial" panose="020B0604020202020204" pitchFamily="34" charset="0"/>
              <a:buChar char="•"/>
            </a:pPr>
            <a:r>
              <a:rPr lang="en-US" dirty="0"/>
              <a:t>You have your agency advocate. If you are unsure of your agency advocate please contact your change liaison at your agency and they can get you in touch with us.</a:t>
            </a:r>
          </a:p>
          <a:p>
            <a:pPr marL="171450" indent="-171450">
              <a:buFont typeface="Arial" panose="020B0604020202020204" pitchFamily="34" charset="0"/>
              <a:buChar char="•"/>
            </a:pPr>
            <a:r>
              <a:rPr lang="en-US" dirty="0"/>
              <a:t>The Luma website has been recently revamped. There is a lot of great information out there as well as 6 highlight videos that highlight some changes you will see in certain areas of Luma. </a:t>
            </a:r>
          </a:p>
        </p:txBody>
      </p:sp>
      <p:sp>
        <p:nvSpPr>
          <p:cNvPr id="4" name="Slide Number Placeholder 3"/>
          <p:cNvSpPr>
            <a:spLocks noGrp="1"/>
          </p:cNvSpPr>
          <p:nvPr>
            <p:ph type="sldNum" sz="quarter" idx="5"/>
          </p:nvPr>
        </p:nvSpPr>
        <p:spPr/>
        <p:txBody>
          <a:bodyPr/>
          <a:lstStyle/>
          <a:p>
            <a:fld id="{474070F8-0811-4F98-9546-2758ED6EA50F}" type="slidenum">
              <a:rPr lang="en-US" smtClean="0"/>
              <a:t>35</a:t>
            </a:fld>
            <a:endParaRPr lang="en-US"/>
          </a:p>
        </p:txBody>
      </p:sp>
    </p:spTree>
    <p:extLst>
      <p:ext uri="{BB962C8B-B14F-4D97-AF65-F5344CB8AC3E}">
        <p14:creationId xmlns:p14="http://schemas.microsoft.com/office/powerpoint/2010/main" val="303744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474070F8-0811-4F98-9546-2758ED6EA50F}" type="slidenum">
              <a:rPr lang="en-US" smtClean="0"/>
              <a:t>5</a:t>
            </a:fld>
            <a:endParaRPr lang="en-US"/>
          </a:p>
        </p:txBody>
      </p:sp>
    </p:spTree>
    <p:extLst>
      <p:ext uri="{BB962C8B-B14F-4D97-AF65-F5344CB8AC3E}">
        <p14:creationId xmlns:p14="http://schemas.microsoft.com/office/powerpoint/2010/main" val="292642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Deck is available – contact your Agency Advocate for the latest deck</a:t>
            </a:r>
          </a:p>
          <a:p>
            <a:pPr marL="742950" lvl="1"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 deck will also be sent to all of today’s Office Hour attendees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Please note extensive Speaker Notes are available below each slide to guide the Accelerator session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6</a:t>
            </a:fld>
            <a:endParaRPr lang="en-US"/>
          </a:p>
        </p:txBody>
      </p:sp>
    </p:spTree>
    <p:extLst>
      <p:ext uri="{BB962C8B-B14F-4D97-AF65-F5344CB8AC3E}">
        <p14:creationId xmlns:p14="http://schemas.microsoft.com/office/powerpoint/2010/main" val="302885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Krystal</a:t>
            </a:r>
          </a:p>
        </p:txBody>
      </p:sp>
      <p:sp>
        <p:nvSpPr>
          <p:cNvPr id="4" name="Slide Number Placeholder 3"/>
          <p:cNvSpPr>
            <a:spLocks noGrp="1"/>
          </p:cNvSpPr>
          <p:nvPr>
            <p:ph type="sldNum" sz="quarter" idx="5"/>
          </p:nvPr>
        </p:nvSpPr>
        <p:spPr/>
        <p:txBody>
          <a:bodyPr/>
          <a:lstStyle/>
          <a:p>
            <a:fld id="{474070F8-0811-4F98-9546-2758ED6EA50F}" type="slidenum">
              <a:rPr lang="en-US" smtClean="0"/>
              <a:t>7</a:t>
            </a:fld>
            <a:endParaRPr lang="en-US"/>
          </a:p>
        </p:txBody>
      </p:sp>
    </p:spTree>
    <p:extLst>
      <p:ext uri="{BB962C8B-B14F-4D97-AF65-F5344CB8AC3E}">
        <p14:creationId xmlns:p14="http://schemas.microsoft.com/office/powerpoint/2010/main" val="125017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200000"/>
              </a:lnSpc>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Deck is available – contact your Agency Advocate for the latest deck</a:t>
            </a:r>
          </a:p>
          <a:p>
            <a:pPr marL="742950" lvl="1"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 deck will also be sent to all of today’s Office Hour attendees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200000"/>
              </a:lnSpc>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Please note extensive Speaker Notes are available below each slide to guide the Accelerator session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8</a:t>
            </a:fld>
            <a:endParaRPr lang="en-US"/>
          </a:p>
        </p:txBody>
      </p:sp>
    </p:spTree>
    <p:extLst>
      <p:ext uri="{BB962C8B-B14F-4D97-AF65-F5344CB8AC3E}">
        <p14:creationId xmlns:p14="http://schemas.microsoft.com/office/powerpoint/2010/main" val="60509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05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2000" b="1" dirty="0">
                <a:latin typeface="Arial" panose="020B0604020202020204" pitchFamily="34" charset="0"/>
                <a:ea typeface="Times New Roman" panose="02020603050405020304" pitchFamily="18" charset="0"/>
              </a:rPr>
              <a:t>Speaking Points</a:t>
            </a: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2000" dirty="0">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2000" dirty="0">
                <a:latin typeface="Arial" panose="020B0604020202020204" pitchFamily="34" charset="0"/>
                <a:ea typeface="Times New Roman" panose="02020603050405020304" pitchFamily="18" charset="0"/>
              </a:rPr>
              <a:t>I am delighted to have you here today to learn more about Luma and the changes it will bring to us and our agency. Today, I’ll be covering the future of Luma’s HR, Payroll, Timekeeping, Finance, and Procurement functions and the Governor’s HR modernization initiative. As is the nature of change, we will experience both opportunity and challenges as we implement Luma. </a:t>
            </a:r>
          </a:p>
          <a:p>
            <a:pPr algn="l">
              <a:spcAft>
                <a:spcPts val="300"/>
              </a:spcAft>
            </a:pPr>
            <a:endParaRPr lang="en-US" sz="2000" dirty="0">
              <a:latin typeface="Arial" panose="020B0604020202020204" pitchFamily="34" charset="0"/>
              <a:ea typeface="Times New Roman" panose="02020603050405020304" pitchFamily="18" charset="0"/>
            </a:endParaRPr>
          </a:p>
          <a:p>
            <a:pPr algn="l">
              <a:spcAft>
                <a:spcPts val="300"/>
              </a:spcAft>
            </a:pPr>
            <a:r>
              <a:rPr lang="en-US" sz="2000" dirty="0">
                <a:latin typeface="Arial" panose="020B0604020202020204" pitchFamily="34" charset="0"/>
                <a:ea typeface="Times New Roman" panose="02020603050405020304" pitchFamily="18" charset="0"/>
              </a:rPr>
              <a:t>We’ve reached a critical phase of the project.</a:t>
            </a:r>
          </a:p>
          <a:p>
            <a:pPr algn="l">
              <a:spcAft>
                <a:spcPts val="300"/>
              </a:spcAft>
            </a:pPr>
            <a:endParaRPr lang="en-US" sz="2000" dirty="0">
              <a:latin typeface="Arial" panose="020B0604020202020204" pitchFamily="34" charset="0"/>
              <a:cs typeface="Arial" panose="020B0604020202020204" pitchFamily="34" charset="0"/>
            </a:endParaRPr>
          </a:p>
          <a:p>
            <a:pPr algn="l">
              <a:spcAft>
                <a:spcPts val="300"/>
              </a:spcAft>
            </a:pPr>
            <a:r>
              <a:rPr lang="en-US" sz="2000" dirty="0">
                <a:latin typeface="Arial" panose="020B0604020202020204" pitchFamily="34" charset="0"/>
                <a:cs typeface="Arial" panose="020B0604020202020204" pitchFamily="34" charset="0"/>
              </a:rPr>
              <a:t>Communications from the project will increase and we will need your continued support and engagement to prepare for Go-Live.</a:t>
            </a:r>
          </a:p>
          <a:p>
            <a:pPr algn="l">
              <a:spcAft>
                <a:spcPts val="300"/>
              </a:spcAft>
            </a:pPr>
            <a:endParaRPr lang="en-US" sz="2000" dirty="0">
              <a:latin typeface="Arial" panose="020B0604020202020204" pitchFamily="34" charset="0"/>
              <a:cs typeface="Arial" panose="020B0604020202020204" pitchFamily="34" charset="0"/>
            </a:endParaRPr>
          </a:p>
          <a:p>
            <a:pPr algn="l">
              <a:spcAft>
                <a:spcPts val="300"/>
              </a:spcAft>
            </a:pPr>
            <a:r>
              <a:rPr lang="en-US" sz="2000" dirty="0">
                <a:latin typeface="Arial" panose="020B0604020202020204" pitchFamily="34" charset="0"/>
                <a:cs typeface="Arial" panose="020B0604020202020204" pitchFamily="34" charset="0"/>
              </a:rPr>
              <a:t>Please keep your candid feedback coming and share what you and your teams need in order to help prepare for the transition to Luma.</a:t>
            </a:r>
          </a:p>
          <a:p>
            <a:pPr algn="l" defTabSz="966612">
              <a:defRPr/>
            </a:pPr>
            <a:endParaRPr lang="en-US" sz="1300" strike="sngStrike"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6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85609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
        <p:nvSpPr>
          <p:cNvPr id="2" name="Rectangle 1">
            <a:extLst>
              <a:ext uri="{FF2B5EF4-FFF2-40B4-BE49-F238E27FC236}">
                <a16:creationId xmlns:a16="http://schemas.microsoft.com/office/drawing/2014/main" id="{0AD16E01-D514-4381-99B2-80BC636045A0}"/>
              </a:ext>
            </a:extLst>
          </p:cNvPr>
          <p:cNvSpPr/>
          <p:nvPr userDrawn="1"/>
        </p:nvSpPr>
        <p:spPr>
          <a:xfrm>
            <a:off x="10848513" y="6267635"/>
            <a:ext cx="559293" cy="590365"/>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779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40494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58287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44284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87509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79495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5082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255334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18020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99558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130-1F2E-4AD5-B5BF-087AB6D3F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6722CF-5176-4292-9860-52AC5E303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A3FF6-934B-4F5A-A228-A6DB8EB1B8F6}"/>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CC561EA6-96EA-4FE2-9607-F4954E3B1B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97E795-D18A-4BD4-97B3-33EDDD2C9246}"/>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31964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630-333E-4156-AB79-C000AA444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8207E-A051-4849-9933-DE298B929C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35449-1033-4A22-8963-2B5593DE5B2F}"/>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C4D778AD-C08D-4446-AAD1-90754438F6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C885D2-3D5F-439B-8D08-130A39E9868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56815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19E6-6CFD-4E14-8B14-8E4C7F9D6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D97F2-AC25-4C1F-982C-F1BD3F56E7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35918-192D-41DD-A750-71BCCDF11AB6}"/>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7A56015A-A3A7-4BF2-8133-51537A78F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32F35-13EB-4710-A253-4114992D12D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405323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25E2-6FF2-4DB1-B1D7-F1A016DA8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96F24-CBB1-442A-B40D-E9270C47F2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CD414-5D7C-401F-BC53-7D1BDD42D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2A278-F62C-4467-BD9B-1591712E9874}"/>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6" name="Footer Placeholder 5">
            <a:extLst>
              <a:ext uri="{FF2B5EF4-FFF2-40B4-BE49-F238E27FC236}">
                <a16:creationId xmlns:a16="http://schemas.microsoft.com/office/drawing/2014/main" id="{E409366B-D4F5-4808-AAC7-7DD357D24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D0BF5-C40E-4CD6-8D0C-DD723D29507A}"/>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47552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54E8-A797-462A-88A7-45D9F4F44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46968-6B35-4AB1-AF1B-9DA195B03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5E855-200E-4E20-B03D-1569B3569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14DE1-EA26-4A02-BD2E-E3DF2B507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398F4-64B6-45A6-8CD5-B384C9F358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05122-7F72-4FDD-83FB-3E9DB11A784E}"/>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8" name="Footer Placeholder 7">
            <a:extLst>
              <a:ext uri="{FF2B5EF4-FFF2-40B4-BE49-F238E27FC236}">
                <a16:creationId xmlns:a16="http://schemas.microsoft.com/office/drawing/2014/main" id="{43DA66EC-0B9C-4BF2-8DD7-63622A7AFE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7D567A-3FC6-4E5C-9C0E-8D00379FB14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732068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8179-5DE4-4CA1-A27C-A5C6548AEC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C85B35-9771-4C00-BEED-4CAA50ED7EFA}"/>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4" name="Footer Placeholder 3">
            <a:extLst>
              <a:ext uri="{FF2B5EF4-FFF2-40B4-BE49-F238E27FC236}">
                <a16:creationId xmlns:a16="http://schemas.microsoft.com/office/drawing/2014/main" id="{A5735161-6633-4DE8-BCB5-4DA958EF9D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803B9D-F8D5-4EEC-9C9A-84C0EC36CAA8}"/>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448311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B9D6A-B929-4EF2-B4F3-900F07BB64DA}"/>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3" name="Footer Placeholder 2">
            <a:extLst>
              <a:ext uri="{FF2B5EF4-FFF2-40B4-BE49-F238E27FC236}">
                <a16:creationId xmlns:a16="http://schemas.microsoft.com/office/drawing/2014/main" id="{D53C3D8B-F0D9-462E-ABC6-C304695919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1DC163D-CF3F-4F0A-BEFD-C41A68A5BBDB}"/>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19840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AE20-F66C-4FF6-A0F9-A3250637C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C907B-5EBC-43DD-A9FF-8ED8D1E11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C6513-B56F-4B1F-A08B-B7F54D6A1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31F2D-33B4-453B-B499-245FCE0AA761}"/>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6" name="Footer Placeholder 5">
            <a:extLst>
              <a:ext uri="{FF2B5EF4-FFF2-40B4-BE49-F238E27FC236}">
                <a16:creationId xmlns:a16="http://schemas.microsoft.com/office/drawing/2014/main" id="{D00E2557-5383-401C-9E70-0451E13FB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EF6CBD-241B-4BB6-8354-125D036CB5D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1475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1122-C8E3-4304-BB96-7DF05AB42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D1D78-1666-42FC-ABAD-91A212D78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A9D073F-D11F-4DC1-993C-B2ABC2BC2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81B5D-DA8D-4A25-963F-DC2750BBFC3C}"/>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6" name="Footer Placeholder 5">
            <a:extLst>
              <a:ext uri="{FF2B5EF4-FFF2-40B4-BE49-F238E27FC236}">
                <a16:creationId xmlns:a16="http://schemas.microsoft.com/office/drawing/2014/main" id="{627E3044-0EE4-48F5-AAC7-1F3CA713E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AA1273-652E-46F8-96E4-CAD2B053780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514869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1A83-B7DC-445C-94FB-960B51576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1182D-86B2-44FA-A688-6C48DC349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3BFFC-F409-4CD9-A406-9F8C456D1C7C}"/>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BB77262A-E38B-4CBB-9B30-9ED2F75E1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FBA86-15F4-447C-9226-C4EAE28D5E6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65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643D2-5809-414C-9710-B06413DE9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E2CC1-56EF-4188-AAE1-63BD39A36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58E71-3D92-43EC-B6F5-DBDD7D7BB134}"/>
              </a:ext>
            </a:extLst>
          </p:cNvPr>
          <p:cNvSpPr>
            <a:spLocks noGrp="1"/>
          </p:cNvSpPr>
          <p:nvPr>
            <p:ph type="dt" sz="half" idx="10"/>
          </p:nvPr>
        </p:nvSpPr>
        <p:spPr/>
        <p:txBody>
          <a:body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148CAEBE-E7C1-494B-BF5D-656E8B298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1DB08-23BC-4BF9-A0A1-F93E4C1455F0}"/>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893300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Tree>
    <p:extLst>
      <p:ext uri="{BB962C8B-B14F-4D97-AF65-F5344CB8AC3E}">
        <p14:creationId xmlns:p14="http://schemas.microsoft.com/office/powerpoint/2010/main" val="312763379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229499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1352426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1016615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2899928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253277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15596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3628844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314836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5"/>
          </a:xfrm>
        </p:spPr>
        <p:txBody>
          <a:bodyPr anchor="t"/>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1046340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623019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E4D46-34EC-449C-A0E3-98B88B6A64A3}" type="datetimeFigureOut">
              <a:rPr lang="en-US" smtClean="0"/>
              <a:t>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21D49E-C872-4729-8E33-B7C683F9BC85}" type="slidenum">
              <a:rPr lang="en-US" smtClean="0"/>
              <a:t>‹#›</a:t>
            </a:fld>
            <a:endParaRPr lang="en-US" dirty="0"/>
          </a:p>
        </p:txBody>
      </p:sp>
    </p:spTree>
    <p:extLst>
      <p:ext uri="{BB962C8B-B14F-4D97-AF65-F5344CB8AC3E}">
        <p14:creationId xmlns:p14="http://schemas.microsoft.com/office/powerpoint/2010/main" val="2626419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243266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D7EDF-812C-496C-8A43-6F99B98F8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72039-614F-40CE-8143-5A8AD77C3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AB864-335B-4EAE-AEC6-D257BC155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F6C10-7EDB-4A05-8085-8D688AA3E633}" type="datetimeFigureOut">
              <a:rPr lang="en-US" smtClean="0"/>
              <a:t>2/3/2023</a:t>
            </a:fld>
            <a:endParaRPr lang="en-US" dirty="0"/>
          </a:p>
        </p:txBody>
      </p:sp>
      <p:sp>
        <p:nvSpPr>
          <p:cNvPr id="5" name="Footer Placeholder 4">
            <a:extLst>
              <a:ext uri="{FF2B5EF4-FFF2-40B4-BE49-F238E27FC236}">
                <a16:creationId xmlns:a16="http://schemas.microsoft.com/office/drawing/2014/main" id="{9FBAF4EA-D255-4548-94A2-B4D3E8282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B201E7D-5F93-4171-90F5-EF2BEDB6E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3CA7F-5C4E-4F2B-A6B8-A0A7F40A16DD}" type="slidenum">
              <a:rPr lang="en-US" smtClean="0"/>
              <a:t>‹#›</a:t>
            </a:fld>
            <a:endParaRPr lang="en-US" dirty="0"/>
          </a:p>
        </p:txBody>
      </p:sp>
    </p:spTree>
    <p:extLst>
      <p:ext uri="{BB962C8B-B14F-4D97-AF65-F5344CB8AC3E}">
        <p14:creationId xmlns:p14="http://schemas.microsoft.com/office/powerpoint/2010/main" val="1034399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E4D46-34EC-449C-A0E3-98B88B6A64A3}" type="datetimeFigureOut">
              <a:rPr lang="en-US" smtClean="0"/>
              <a:t>2/3/2023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1D49E-C872-4729-8E33-B7C683F9BC85}" type="slidenum">
              <a:rPr lang="en-US" smtClean="0"/>
              <a:t>‹#›</a:t>
            </a:fld>
            <a:endParaRPr lang="en-US" dirty="0"/>
          </a:p>
        </p:txBody>
      </p:sp>
    </p:spTree>
    <p:extLst>
      <p:ext uri="{BB962C8B-B14F-4D97-AF65-F5344CB8AC3E}">
        <p14:creationId xmlns:p14="http://schemas.microsoft.com/office/powerpoint/2010/main" val="7923653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9.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2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gif"/><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58.sv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64.gif"/><Relationship Id="rId4" Type="http://schemas.openxmlformats.org/officeDocument/2006/relationships/image" Target="../media/image63.gif"/></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9.sv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9.png"/><Relationship Id="rId7" Type="http://schemas.openxmlformats.org/officeDocument/2006/relationships/image" Target="../media/image71.sv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7.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3.sv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67.sv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5.sv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67.sv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sv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67.sv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sco.idaho.gov/LivePages/luma-mod1-home.aspx" TargetMode="External"/><Relationship Id="rId7" Type="http://schemas.openxmlformats.org/officeDocument/2006/relationships/image" Target="../media/image82.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CDFDD3-DB7D-4A5E-AA6B-4F9C151FC05D}"/>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15156"/>
          <a:stretch/>
        </p:blipFill>
        <p:spPr>
          <a:xfrm>
            <a:off x="0" y="0"/>
            <a:ext cx="12192000" cy="6273800"/>
          </a:xfrm>
          <a:prstGeom prst="rect">
            <a:avLst/>
          </a:prstGeom>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83B85D5-535D-48F2-A50A-46ECA75D006E}"/>
              </a:ext>
            </a:extLst>
          </p:cNvPr>
          <p:cNvSpPr txBox="1"/>
          <p:nvPr/>
        </p:nvSpPr>
        <p:spPr>
          <a:xfrm>
            <a:off x="5972952" y="2936845"/>
            <a:ext cx="2480602" cy="400110"/>
          </a:xfrm>
          <a:prstGeom prst="rect">
            <a:avLst/>
          </a:prstGeom>
          <a:noFill/>
        </p:spPr>
        <p:txBody>
          <a:bodyPr wrap="square" rtlCol="0">
            <a:spAutoFit/>
          </a:bodyPr>
          <a:lstStyle/>
          <a:p>
            <a:pPr algn="r"/>
            <a:r>
              <a:rPr lang="en-US" sz="2000" dirty="0">
                <a:solidFill>
                  <a:schemeClr val="bg1"/>
                </a:solidFill>
                <a:latin typeface="Arial" panose="020B0604020202020204" pitchFamily="34" charset="0"/>
                <a:cs typeface="Arial" panose="020B0604020202020204" pitchFamily="34" charset="0"/>
              </a:rPr>
              <a:t>February 3, 2023</a:t>
            </a:r>
          </a:p>
        </p:txBody>
      </p:sp>
      <p:sp>
        <p:nvSpPr>
          <p:cNvPr id="4" name="TextBox 3">
            <a:extLst>
              <a:ext uri="{FF2B5EF4-FFF2-40B4-BE49-F238E27FC236}">
                <a16:creationId xmlns:a16="http://schemas.microsoft.com/office/drawing/2014/main" id="{F868913A-66A6-4985-8543-6971AB751683}"/>
              </a:ext>
            </a:extLst>
          </p:cNvPr>
          <p:cNvSpPr txBox="1"/>
          <p:nvPr/>
        </p:nvSpPr>
        <p:spPr>
          <a:xfrm>
            <a:off x="69225" y="1953491"/>
            <a:ext cx="8359415" cy="1077218"/>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Luma Agency Accelerator Toolkit </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Office Hours</a:t>
            </a: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inessman working at laptop in office">
            <a:extLst>
              <a:ext uri="{FF2B5EF4-FFF2-40B4-BE49-F238E27FC236}">
                <a16:creationId xmlns:a16="http://schemas.microsoft.com/office/drawing/2014/main" id="{3D71A7E8-8C7A-42FE-861B-9FF5D4BC880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1868131"/>
            <a:ext cx="12192000" cy="4989869"/>
          </a:xfrm>
        </p:spPr>
      </p:pic>
      <p:sp>
        <p:nvSpPr>
          <p:cNvPr id="9" name="Rectangle 8">
            <a:extLst>
              <a:ext uri="{FF2B5EF4-FFF2-40B4-BE49-F238E27FC236}">
                <a16:creationId xmlns:a16="http://schemas.microsoft.com/office/drawing/2014/main" id="{C7193781-F5EB-4B04-8964-F321AB6C5A4C}"/>
              </a:ext>
            </a:extLst>
          </p:cNvPr>
          <p:cNvSpPr/>
          <p:nvPr/>
        </p:nvSpPr>
        <p:spPr>
          <a:xfrm rot="5400000" flipH="1">
            <a:off x="6060947" y="917168"/>
            <a:ext cx="70104" cy="98023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2CD953-7582-4F66-8918-1EE23D3CA105}"/>
              </a:ext>
            </a:extLst>
          </p:cNvPr>
          <p:cNvSpPr txBox="1"/>
          <p:nvPr/>
        </p:nvSpPr>
        <p:spPr>
          <a:xfrm>
            <a:off x="3976254" y="741459"/>
            <a:ext cx="4239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Welcome Everyone! </a:t>
            </a:r>
          </a:p>
        </p:txBody>
      </p:sp>
      <p:sp>
        <p:nvSpPr>
          <p:cNvPr id="10" name="Rectangle 9">
            <a:extLst>
              <a:ext uri="{FF2B5EF4-FFF2-40B4-BE49-F238E27FC236}">
                <a16:creationId xmlns:a16="http://schemas.microsoft.com/office/drawing/2014/main" id="{A32DF202-5F8E-4B2C-AF4A-48029067E1D4}"/>
              </a:ext>
            </a:extLst>
          </p:cNvPr>
          <p:cNvSpPr/>
          <p:nvPr/>
        </p:nvSpPr>
        <p:spPr>
          <a:xfrm>
            <a:off x="-1" y="1868130"/>
            <a:ext cx="12192000" cy="4989870"/>
          </a:xfrm>
          <a:prstGeom prst="rect">
            <a:avLst/>
          </a:prstGeom>
          <a:solidFill>
            <a:srgbClr val="092F57">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6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0003C0-15E1-491A-B245-BB80122975CC}"/>
              </a:ext>
            </a:extLst>
          </p:cNvPr>
          <p:cNvSpPr txBox="1"/>
          <p:nvPr/>
        </p:nvSpPr>
        <p:spPr>
          <a:xfrm>
            <a:off x="2643447" y="764547"/>
            <a:ext cx="73878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Our Journey Today (and Beyond)</a:t>
            </a:r>
          </a:p>
        </p:txBody>
      </p:sp>
      <p:sp>
        <p:nvSpPr>
          <p:cNvPr id="8" name="TextBox 7">
            <a:extLst>
              <a:ext uri="{FF2B5EF4-FFF2-40B4-BE49-F238E27FC236}">
                <a16:creationId xmlns:a16="http://schemas.microsoft.com/office/drawing/2014/main" id="{7D7FC240-68EE-48C6-A4E2-BF82EEDC9988}"/>
              </a:ext>
            </a:extLst>
          </p:cNvPr>
          <p:cNvSpPr txBox="1"/>
          <p:nvPr/>
        </p:nvSpPr>
        <p:spPr>
          <a:xfrm>
            <a:off x="936703" y="1744381"/>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01</a:t>
            </a:r>
            <a:endParaRPr kumimoji="0" lang="en-US" sz="60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9CF00503-43C4-4DA6-8CB8-D69F7246CDAD}"/>
              </a:ext>
            </a:extLst>
          </p:cNvPr>
          <p:cNvCxnSpPr>
            <a:cxnSpLocks/>
          </p:cNvCxnSpPr>
          <p:nvPr/>
        </p:nvCxnSpPr>
        <p:spPr>
          <a:xfrm flipV="1">
            <a:off x="2421448" y="2709931"/>
            <a:ext cx="7795856"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64F8FB-15DE-40DE-8BE9-CD66D7B0D9FF}"/>
              </a:ext>
            </a:extLst>
          </p:cNvPr>
          <p:cNvSpPr txBox="1"/>
          <p:nvPr/>
        </p:nvSpPr>
        <p:spPr>
          <a:xfrm>
            <a:off x="936703" y="2851725"/>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02</a:t>
            </a:r>
            <a:endParaRPr kumimoji="0" lang="en-US" sz="60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F0034AD7-C5CA-4933-BA4E-43F112529156}"/>
              </a:ext>
            </a:extLst>
          </p:cNvPr>
          <p:cNvCxnSpPr>
            <a:cxnSpLocks/>
          </p:cNvCxnSpPr>
          <p:nvPr/>
        </p:nvCxnSpPr>
        <p:spPr>
          <a:xfrm flipV="1">
            <a:off x="2421448" y="3813420"/>
            <a:ext cx="7780358"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244E62-1CDC-4F2C-993D-B311742316AC}"/>
              </a:ext>
            </a:extLst>
          </p:cNvPr>
          <p:cNvSpPr txBox="1"/>
          <p:nvPr/>
        </p:nvSpPr>
        <p:spPr>
          <a:xfrm>
            <a:off x="936703" y="3925183"/>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03</a:t>
            </a:r>
          </a:p>
        </p:txBody>
      </p:sp>
      <p:cxnSp>
        <p:nvCxnSpPr>
          <p:cNvPr id="19" name="Straight Connector 18">
            <a:extLst>
              <a:ext uri="{FF2B5EF4-FFF2-40B4-BE49-F238E27FC236}">
                <a16:creationId xmlns:a16="http://schemas.microsoft.com/office/drawing/2014/main" id="{1B37AA6C-03BC-44F2-9621-04B9421A38AE}"/>
              </a:ext>
            </a:extLst>
          </p:cNvPr>
          <p:cNvCxnSpPr>
            <a:cxnSpLocks/>
          </p:cNvCxnSpPr>
          <p:nvPr/>
        </p:nvCxnSpPr>
        <p:spPr>
          <a:xfrm>
            <a:off x="2421448" y="4954990"/>
            <a:ext cx="7811354" cy="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4FE75B5-7F43-4F45-94A3-C1CC2972C217}"/>
              </a:ext>
            </a:extLst>
          </p:cNvPr>
          <p:cNvSpPr txBox="1"/>
          <p:nvPr/>
        </p:nvSpPr>
        <p:spPr>
          <a:xfrm>
            <a:off x="936703" y="5025214"/>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04</a:t>
            </a:r>
          </a:p>
        </p:txBody>
      </p:sp>
      <p:sp>
        <p:nvSpPr>
          <p:cNvPr id="20" name="TextBox 19">
            <a:extLst>
              <a:ext uri="{FF2B5EF4-FFF2-40B4-BE49-F238E27FC236}">
                <a16:creationId xmlns:a16="http://schemas.microsoft.com/office/drawing/2014/main" id="{1002B2A2-0726-48E8-A0E6-1E6B7783C86B}"/>
              </a:ext>
            </a:extLst>
          </p:cNvPr>
          <p:cNvSpPr txBox="1"/>
          <p:nvPr/>
        </p:nvSpPr>
        <p:spPr>
          <a:xfrm>
            <a:off x="3585492" y="1744381"/>
            <a:ext cx="62988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Luma is Happening</a:t>
            </a:r>
          </a:p>
        </p:txBody>
      </p:sp>
      <p:sp>
        <p:nvSpPr>
          <p:cNvPr id="21" name="TextBox 20">
            <a:extLst>
              <a:ext uri="{FF2B5EF4-FFF2-40B4-BE49-F238E27FC236}">
                <a16:creationId xmlns:a16="http://schemas.microsoft.com/office/drawing/2014/main" id="{29205E46-4912-4741-948B-6F4A7BAF7BF6}"/>
              </a:ext>
            </a:extLst>
          </p:cNvPr>
          <p:cNvSpPr txBox="1"/>
          <p:nvPr/>
        </p:nvSpPr>
        <p:spPr>
          <a:xfrm>
            <a:off x="3585492" y="2851725"/>
            <a:ext cx="66163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Why Luma: The Case for Change</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C0E58783-F486-4B6A-8CCE-1D9CE7482103}"/>
              </a:ext>
            </a:extLst>
          </p:cNvPr>
          <p:cNvSpPr txBox="1"/>
          <p:nvPr/>
        </p:nvSpPr>
        <p:spPr>
          <a:xfrm>
            <a:off x="3585492" y="3985365"/>
            <a:ext cx="66163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Changes by Processes</a:t>
            </a:r>
          </a:p>
        </p:txBody>
      </p:sp>
      <p:sp>
        <p:nvSpPr>
          <p:cNvPr id="29" name="TextBox 28">
            <a:extLst>
              <a:ext uri="{FF2B5EF4-FFF2-40B4-BE49-F238E27FC236}">
                <a16:creationId xmlns:a16="http://schemas.microsoft.com/office/drawing/2014/main" id="{FB4C8D05-1A57-4D73-B051-9FC46E37FF10}"/>
              </a:ext>
            </a:extLst>
          </p:cNvPr>
          <p:cNvSpPr txBox="1"/>
          <p:nvPr/>
        </p:nvSpPr>
        <p:spPr>
          <a:xfrm>
            <a:off x="3585492" y="5085396"/>
            <a:ext cx="65283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Questions and Resources</a:t>
            </a:r>
          </a:p>
        </p:txBody>
      </p:sp>
      <p:sp>
        <p:nvSpPr>
          <p:cNvPr id="30" name="TextBox 29">
            <a:extLst>
              <a:ext uri="{FF2B5EF4-FFF2-40B4-BE49-F238E27FC236}">
                <a16:creationId xmlns:a16="http://schemas.microsoft.com/office/drawing/2014/main" id="{BA268D3D-692A-4BAD-8644-ABEB6710C194}"/>
              </a:ext>
            </a:extLst>
          </p:cNvPr>
          <p:cNvSpPr txBox="1"/>
          <p:nvPr/>
        </p:nvSpPr>
        <p:spPr>
          <a:xfrm>
            <a:off x="3585492" y="2065907"/>
            <a:ext cx="6101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 of proposed approach to Go-Live with comprehensive full suite approach and corresponding employee journeys.</a:t>
            </a:r>
          </a:p>
        </p:txBody>
      </p:sp>
      <p:sp>
        <p:nvSpPr>
          <p:cNvPr id="31" name="TextBox 30">
            <a:extLst>
              <a:ext uri="{FF2B5EF4-FFF2-40B4-BE49-F238E27FC236}">
                <a16:creationId xmlns:a16="http://schemas.microsoft.com/office/drawing/2014/main" id="{7AB655E7-A979-48F8-9E08-205B54F2FD4C}"/>
              </a:ext>
            </a:extLst>
          </p:cNvPr>
          <p:cNvSpPr txBox="1"/>
          <p:nvPr/>
        </p:nvSpPr>
        <p:spPr>
          <a:xfrm>
            <a:off x="3581269" y="3176240"/>
            <a:ext cx="6101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Why the State of Idaho is acquiring and implementing an ERP. Provides an overview of Luma’s features and associated benefits.</a:t>
            </a:r>
          </a:p>
        </p:txBody>
      </p:sp>
      <p:sp>
        <p:nvSpPr>
          <p:cNvPr id="34" name="TextBox 33">
            <a:extLst>
              <a:ext uri="{FF2B5EF4-FFF2-40B4-BE49-F238E27FC236}">
                <a16:creationId xmlns:a16="http://schemas.microsoft.com/office/drawing/2014/main" id="{D6992229-A893-44C6-B62D-5076A3B9C42F}"/>
              </a:ext>
            </a:extLst>
          </p:cNvPr>
          <p:cNvSpPr txBox="1"/>
          <p:nvPr/>
        </p:nvSpPr>
        <p:spPr>
          <a:xfrm>
            <a:off x="3581269" y="4342827"/>
            <a:ext cx="61016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look into which processes will be impacted.</a:t>
            </a:r>
          </a:p>
        </p:txBody>
      </p:sp>
      <p:sp>
        <p:nvSpPr>
          <p:cNvPr id="37" name="TextBox 36">
            <a:extLst>
              <a:ext uri="{FF2B5EF4-FFF2-40B4-BE49-F238E27FC236}">
                <a16:creationId xmlns:a16="http://schemas.microsoft.com/office/drawing/2014/main" id="{7104E920-EE03-43C3-B858-1670EE33832B}"/>
              </a:ext>
            </a:extLst>
          </p:cNvPr>
          <p:cNvSpPr txBox="1"/>
          <p:nvPr/>
        </p:nvSpPr>
        <p:spPr>
          <a:xfrm>
            <a:off x="3612422" y="5453269"/>
            <a:ext cx="62876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Open forum and discussion on actions you can take after leaving this session.</a:t>
            </a:r>
          </a:p>
        </p:txBody>
      </p:sp>
    </p:spTree>
    <p:extLst>
      <p:ext uri="{BB962C8B-B14F-4D97-AF65-F5344CB8AC3E}">
        <p14:creationId xmlns:p14="http://schemas.microsoft.com/office/powerpoint/2010/main" val="3267486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1267146" y="2551837"/>
            <a:ext cx="9657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 The Approach: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Comprehensive / Full Suite</a:t>
            </a:r>
          </a:p>
        </p:txBody>
      </p:sp>
    </p:spTree>
    <p:extLst>
      <p:ext uri="{BB962C8B-B14F-4D97-AF65-F5344CB8AC3E}">
        <p14:creationId xmlns:p14="http://schemas.microsoft.com/office/powerpoint/2010/main" val="8319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9538D13-A869-481F-A78F-B114590AB8FC}"/>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E9B2E65-D4A7-41E1-A285-6B0CC3446682}"/>
              </a:ext>
            </a:extLst>
          </p:cNvPr>
          <p:cNvSpPr/>
          <p:nvPr/>
        </p:nvSpPr>
        <p:spPr>
          <a:xfrm>
            <a:off x="696926" y="1483742"/>
            <a:ext cx="4266490" cy="4266490"/>
          </a:xfrm>
          <a:prstGeom prst="ellipse">
            <a:avLst/>
          </a:prstGeom>
          <a:solidFill>
            <a:srgbClr val="092F57"/>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ABAA2B1C-2353-4748-86AE-E6FE1CD91BF1}"/>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 Placeholder 28">
            <a:extLst>
              <a:ext uri="{FF2B5EF4-FFF2-40B4-BE49-F238E27FC236}">
                <a16:creationId xmlns:a16="http://schemas.microsoft.com/office/drawing/2014/main" id="{272BA33C-5F7C-49F4-B3D2-026337FBEEED}"/>
              </a:ext>
            </a:extLst>
          </p:cNvPr>
          <p:cNvSpPr txBox="1">
            <a:spLocks/>
          </p:cNvSpPr>
          <p:nvPr/>
        </p:nvSpPr>
        <p:spPr>
          <a:xfrm>
            <a:off x="1536125" y="3417892"/>
            <a:ext cx="2699141" cy="1636138"/>
          </a:xfrm>
          <a:prstGeom prst="rect">
            <a:avLst/>
          </a:prstGeom>
        </p:spPr>
        <p:txBody>
          <a:bodyPr vert="horz" wrap="square" lIns="0" tIns="0" rIns="0" bIns="0" rtlCol="0">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b="0" kern="1200">
                <a:solidFill>
                  <a:schemeClr val="tx1"/>
                </a:solidFill>
                <a:latin typeface="+mn-lt"/>
                <a:ea typeface="+mn-ea"/>
                <a:cs typeface="Calibri Light" panose="020F0302020204030204" pitchFamily="34" charset="0"/>
              </a:defRPr>
            </a:lvl1pPr>
            <a:lvl2pPr marL="0" indent="0" algn="l" defTabSz="914400" rtl="0" eaLnBrk="1" latinLnBrk="0" hangingPunct="1">
              <a:lnSpc>
                <a:spcPct val="120000"/>
              </a:lnSpc>
              <a:spcBef>
                <a:spcPts val="0"/>
              </a:spcBef>
              <a:spcAft>
                <a:spcPts val="1000"/>
              </a:spcAft>
              <a:buClrTx/>
              <a:buSzPct val="100000"/>
              <a:buFont typeface="Arial"/>
              <a:buNone/>
              <a:defRPr lang="en-US" sz="1300" b="0" i="0" kern="1200" dirty="0" smtClean="0">
                <a:solidFill>
                  <a:schemeClr val="tx1"/>
                </a:solidFill>
                <a:latin typeface="Open Sans Light" panose="020B0306030504020204" pitchFamily="34" charset="0"/>
                <a:ea typeface="+mn-ea"/>
                <a:cs typeface="Calibri Light" panose="020F0302020204030204" pitchFamily="34" charset="0"/>
              </a:defRPr>
            </a:lvl2pPr>
            <a:lvl3pPr marL="176400" indent="-176400" algn="l" defTabSz="914400" rtl="0" eaLnBrk="1" latinLnBrk="0" hangingPunct="1">
              <a:lnSpc>
                <a:spcPct val="120000"/>
              </a:lnSpc>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lnSpc>
                <a:spcPct val="120000"/>
              </a:lnSpc>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lnSpc>
                <a:spcPct val="120000"/>
              </a:lnSpc>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careful review of testing progress, the Luma Project leadership team made the strategic decision to target </a:t>
            </a: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go-live with all components by July 1</a:t>
            </a:r>
            <a:r>
              <a:rPr kumimoji="0" lang="en-US" sz="1200" b="1" i="0" u="sng"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Luma will be implemented in the following order:</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 Placeholder 29">
            <a:extLst>
              <a:ext uri="{FF2B5EF4-FFF2-40B4-BE49-F238E27FC236}">
                <a16:creationId xmlns:a16="http://schemas.microsoft.com/office/drawing/2014/main" id="{D19C52BA-7830-408F-83CF-7C8F1291746E}"/>
              </a:ext>
            </a:extLst>
          </p:cNvPr>
          <p:cNvSpPr txBox="1">
            <a:spLocks/>
          </p:cNvSpPr>
          <p:nvPr/>
        </p:nvSpPr>
        <p:spPr>
          <a:xfrm>
            <a:off x="1536125" y="2403030"/>
            <a:ext cx="2583899" cy="82899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1000"/>
              </a:spcAft>
              <a:buSzPct val="100000"/>
              <a:buFont typeface="Arial" panose="020B0604020202020204" pitchFamily="34" charset="0"/>
              <a:buNone/>
              <a:defRPr sz="2400" b="0" kern="1200">
                <a:solidFill>
                  <a:schemeClr val="tx1"/>
                </a:solidFill>
                <a:latin typeface="+mj-lt"/>
                <a:ea typeface="+mn-ea"/>
                <a:cs typeface="Calibri Light" panose="020F0302020204030204" pitchFamily="34" charset="0"/>
              </a:defRPr>
            </a:lvl1pPr>
            <a:lvl2pPr marL="0" indent="0" algn="l" defTabSz="914400" rtl="0" eaLnBrk="1" latinLnBrk="0" hangingPunct="1">
              <a:lnSpc>
                <a:spcPct val="120000"/>
              </a:lnSpc>
              <a:spcBef>
                <a:spcPts val="0"/>
              </a:spcBef>
              <a:spcAft>
                <a:spcPts val="1000"/>
              </a:spcAft>
              <a:buClrTx/>
              <a:buSzPct val="100000"/>
              <a:buFont typeface="Arial"/>
              <a:buNone/>
              <a:defRPr lang="en-US" sz="2400" b="0" i="0" kern="1200">
                <a:solidFill>
                  <a:schemeClr val="tx1"/>
                </a:solidFill>
                <a:latin typeface="+mj-lt"/>
                <a:ea typeface="+mn-ea"/>
                <a:cs typeface="Calibri Light" panose="020F0302020204030204" pitchFamily="34" charset="0"/>
              </a:defRPr>
            </a:lvl2pPr>
            <a:lvl3pPr marL="176400" indent="-176400" algn="l" defTabSz="914400" rtl="0" eaLnBrk="1" latinLnBrk="0" hangingPunct="1">
              <a:lnSpc>
                <a:spcPct val="120000"/>
              </a:lnSpc>
              <a:spcBef>
                <a:spcPts val="0"/>
              </a:spcBef>
              <a:spcAft>
                <a:spcPts val="1000"/>
              </a:spcAft>
              <a:buClrTx/>
              <a:buSzPct val="100000"/>
              <a:buFont typeface="Arial" panose="020B0604020202020204" pitchFamily="34" charset="0"/>
              <a:buChar char="•"/>
              <a:defRPr lang="en-US" sz="2400" kern="1200">
                <a:solidFill>
                  <a:schemeClr val="tx1"/>
                </a:solidFill>
                <a:latin typeface="+mj-lt"/>
                <a:ea typeface="+mn-ea"/>
                <a:cs typeface="Calibri Light" panose="020F0302020204030204" pitchFamily="34" charset="0"/>
              </a:defRPr>
            </a:lvl3pPr>
            <a:lvl4pPr marL="356400" indent="-176400" algn="l" defTabSz="914400" rtl="0" eaLnBrk="1" latinLnBrk="0" hangingPunct="1">
              <a:lnSpc>
                <a:spcPct val="120000"/>
              </a:lnSpc>
              <a:spcBef>
                <a:spcPts val="0"/>
              </a:spcBef>
              <a:spcAft>
                <a:spcPts val="1000"/>
              </a:spcAft>
              <a:buClrTx/>
              <a:buSzPct val="100000"/>
              <a:buFont typeface="Verdana" panose="020B0604030504040204" pitchFamily="34" charset="0"/>
              <a:buChar char="−"/>
              <a:defRPr lang="en-US" sz="2400" kern="1200" baseline="0">
                <a:solidFill>
                  <a:schemeClr val="tx1"/>
                </a:solidFill>
                <a:latin typeface="+mj-lt"/>
                <a:ea typeface="+mn-ea"/>
                <a:cs typeface="Calibri Light" panose="020F0302020204030204" pitchFamily="34" charset="0"/>
              </a:defRPr>
            </a:lvl4pPr>
            <a:lvl5pPr marL="532800" indent="-176400" algn="l" defTabSz="798513" rtl="0" eaLnBrk="1" latinLnBrk="0" hangingPunct="1">
              <a:lnSpc>
                <a:spcPct val="120000"/>
              </a:lnSpc>
              <a:spcBef>
                <a:spcPts val="0"/>
              </a:spcBef>
              <a:spcAft>
                <a:spcPts val="1000"/>
              </a:spcAft>
              <a:buClrTx/>
              <a:buSzPct val="100000"/>
              <a:buFont typeface="Verdana" panose="020B0604030504040204" pitchFamily="34" charset="0"/>
              <a:buChar char="−"/>
              <a:tabLst/>
              <a:defRPr lang="en-US" sz="2400" kern="1200" baseline="0">
                <a:solidFill>
                  <a:schemeClr val="tx1"/>
                </a:solidFill>
                <a:latin typeface="+mj-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Pct val="100000"/>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Go-Live Sequence </a:t>
            </a:r>
          </a:p>
        </p:txBody>
      </p:sp>
      <p:sp>
        <p:nvSpPr>
          <p:cNvPr id="98" name="TextBox 97">
            <a:extLst>
              <a:ext uri="{FF2B5EF4-FFF2-40B4-BE49-F238E27FC236}">
                <a16:creationId xmlns:a16="http://schemas.microsoft.com/office/drawing/2014/main" id="{2327CEC0-3481-4597-824E-6D4375C635B7}"/>
              </a:ext>
            </a:extLst>
          </p:cNvPr>
          <p:cNvSpPr txBox="1"/>
          <p:nvPr/>
        </p:nvSpPr>
        <p:spPr>
          <a:xfrm>
            <a:off x="225526" y="143139"/>
            <a:ext cx="65070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Luma Full Suite Implementation</a:t>
            </a:r>
          </a:p>
        </p:txBody>
      </p:sp>
      <p:sp>
        <p:nvSpPr>
          <p:cNvPr id="99" name="Rectangle 98">
            <a:extLst>
              <a:ext uri="{FF2B5EF4-FFF2-40B4-BE49-F238E27FC236}">
                <a16:creationId xmlns:a16="http://schemas.microsoft.com/office/drawing/2014/main" id="{3D6F9B70-B942-4281-9D68-0EB25B8F005A}"/>
              </a:ext>
            </a:extLst>
          </p:cNvPr>
          <p:cNvSpPr/>
          <p:nvPr/>
        </p:nvSpPr>
        <p:spPr>
          <a:xfrm rot="5400000" flipH="1">
            <a:off x="3329170" y="-2443330"/>
            <a:ext cx="71439" cy="633587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C4631632-E424-45B8-B17E-EA59D106BC78}"/>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A8B12864-0635-422C-8E3A-0E38788BE3AE}"/>
              </a:ext>
            </a:extLst>
          </p:cNvPr>
          <p:cNvSpPr txBox="1"/>
          <p:nvPr/>
        </p:nvSpPr>
        <p:spPr>
          <a:xfrm>
            <a:off x="6657879" y="1284729"/>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nvGrpSpPr>
          <p:cNvPr id="52" name="Group 51">
            <a:extLst>
              <a:ext uri="{FF2B5EF4-FFF2-40B4-BE49-F238E27FC236}">
                <a16:creationId xmlns:a16="http://schemas.microsoft.com/office/drawing/2014/main" id="{D125FA50-52AB-47A9-8A7B-F30405DE610B}"/>
              </a:ext>
            </a:extLst>
          </p:cNvPr>
          <p:cNvGrpSpPr/>
          <p:nvPr/>
        </p:nvGrpSpPr>
        <p:grpSpPr>
          <a:xfrm>
            <a:off x="6600582" y="3005071"/>
            <a:ext cx="457200" cy="457200"/>
            <a:chOff x="6972062" y="3276543"/>
            <a:chExt cx="457200" cy="457200"/>
          </a:xfrm>
        </p:grpSpPr>
        <p:grpSp>
          <p:nvGrpSpPr>
            <p:cNvPr id="53" name="Group 52">
              <a:extLst>
                <a:ext uri="{FF2B5EF4-FFF2-40B4-BE49-F238E27FC236}">
                  <a16:creationId xmlns:a16="http://schemas.microsoft.com/office/drawing/2014/main" id="{C5D679BF-DEF5-49F1-AA0B-0F430063A718}"/>
                </a:ext>
              </a:extLst>
            </p:cNvPr>
            <p:cNvGrpSpPr/>
            <p:nvPr/>
          </p:nvGrpSpPr>
          <p:grpSpPr>
            <a:xfrm>
              <a:off x="6972062" y="3276543"/>
              <a:ext cx="457200" cy="457200"/>
              <a:chOff x="10388600" y="1790700"/>
              <a:chExt cx="548640" cy="548640"/>
            </a:xfrm>
            <a:solidFill>
              <a:srgbClr val="FFC000"/>
            </a:solidFill>
          </p:grpSpPr>
          <p:sp>
            <p:nvSpPr>
              <p:cNvPr id="55" name="Oval 54">
                <a:extLst>
                  <a:ext uri="{FF2B5EF4-FFF2-40B4-BE49-F238E27FC236}">
                    <a16:creationId xmlns:a16="http://schemas.microsoft.com/office/drawing/2014/main" id="{63CDCEF2-F6EA-4935-B59D-AA6C46FBBF17}"/>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664">
                <a:extLst>
                  <a:ext uri="{FF2B5EF4-FFF2-40B4-BE49-F238E27FC236}">
                    <a16:creationId xmlns:a16="http://schemas.microsoft.com/office/drawing/2014/main" id="{CA3769D8-BDFE-4D8F-809F-A5E4EB86499B}"/>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TextBox 53">
              <a:extLst>
                <a:ext uri="{FF2B5EF4-FFF2-40B4-BE49-F238E27FC236}">
                  <a16:creationId xmlns:a16="http://schemas.microsoft.com/office/drawing/2014/main" id="{D09A17EA-0F25-4D7A-A998-594764F15B33}"/>
                </a:ext>
              </a:extLst>
            </p:cNvPr>
            <p:cNvSpPr txBox="1"/>
            <p:nvPr/>
          </p:nvSpPr>
          <p:spPr>
            <a:xfrm>
              <a:off x="7045203" y="332063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7" name="Group 56">
            <a:extLst>
              <a:ext uri="{FF2B5EF4-FFF2-40B4-BE49-F238E27FC236}">
                <a16:creationId xmlns:a16="http://schemas.microsoft.com/office/drawing/2014/main" id="{83D443A5-87A9-4CF8-9E71-95997C10C88E}"/>
              </a:ext>
            </a:extLst>
          </p:cNvPr>
          <p:cNvGrpSpPr/>
          <p:nvPr/>
        </p:nvGrpSpPr>
        <p:grpSpPr>
          <a:xfrm>
            <a:off x="6582486" y="4907144"/>
            <a:ext cx="457200" cy="457200"/>
            <a:chOff x="6957466" y="4933960"/>
            <a:chExt cx="457200" cy="457200"/>
          </a:xfrm>
        </p:grpSpPr>
        <p:sp>
          <p:nvSpPr>
            <p:cNvPr id="58" name="Freeform 135">
              <a:extLst>
                <a:ext uri="{FF2B5EF4-FFF2-40B4-BE49-F238E27FC236}">
                  <a16:creationId xmlns:a16="http://schemas.microsoft.com/office/drawing/2014/main" id="{105F5E42-EEA7-474F-8E06-4D2E7FE40B6D}"/>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8CFC4B2-F69C-496D-A073-FD618B96D69F}"/>
                </a:ext>
              </a:extLst>
            </p:cNvPr>
            <p:cNvGrpSpPr/>
            <p:nvPr/>
          </p:nvGrpSpPr>
          <p:grpSpPr>
            <a:xfrm>
              <a:off x="6957466" y="4933960"/>
              <a:ext cx="457200" cy="457200"/>
              <a:chOff x="10388600" y="1790700"/>
              <a:chExt cx="548640" cy="548640"/>
            </a:xfrm>
            <a:solidFill>
              <a:srgbClr val="6CC24A"/>
            </a:solidFill>
          </p:grpSpPr>
          <p:sp>
            <p:nvSpPr>
              <p:cNvPr id="61" name="Oval 60">
                <a:extLst>
                  <a:ext uri="{FF2B5EF4-FFF2-40B4-BE49-F238E27FC236}">
                    <a16:creationId xmlns:a16="http://schemas.microsoft.com/office/drawing/2014/main" id="{2858DC27-502E-4CD2-8E1B-B3D08D801B3B}"/>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664">
                <a:extLst>
                  <a:ext uri="{FF2B5EF4-FFF2-40B4-BE49-F238E27FC236}">
                    <a16:creationId xmlns:a16="http://schemas.microsoft.com/office/drawing/2014/main" id="{34A69855-F913-4DCF-8514-CF93D6A4A781}"/>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0" name="TextBox 59">
              <a:extLst>
                <a:ext uri="{FF2B5EF4-FFF2-40B4-BE49-F238E27FC236}">
                  <a16:creationId xmlns:a16="http://schemas.microsoft.com/office/drawing/2014/main" id="{ECF40EEE-91C3-48CE-A1D1-241EF5F2DA1F}"/>
                </a:ext>
              </a:extLst>
            </p:cNvPr>
            <p:cNvSpPr txBox="1"/>
            <p:nvPr/>
          </p:nvSpPr>
          <p:spPr>
            <a:xfrm>
              <a:off x="7030840" y="4977894"/>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sp>
        <p:nvSpPr>
          <p:cNvPr id="65" name="TextBox 64">
            <a:extLst>
              <a:ext uri="{FF2B5EF4-FFF2-40B4-BE49-F238E27FC236}">
                <a16:creationId xmlns:a16="http://schemas.microsoft.com/office/drawing/2014/main" id="{D60986F4-F454-403E-886C-23AF7DB64B11}"/>
              </a:ext>
            </a:extLst>
          </p:cNvPr>
          <p:cNvSpPr txBox="1"/>
          <p:nvPr/>
        </p:nvSpPr>
        <p:spPr>
          <a:xfrm>
            <a:off x="7440185" y="174805"/>
            <a:ext cx="3238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2023</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9E76615-AC62-4EE9-8018-A73B1975C301}"/>
              </a:ext>
            </a:extLst>
          </p:cNvPr>
          <p:cNvSpPr/>
          <p:nvPr/>
        </p:nvSpPr>
        <p:spPr>
          <a:xfrm>
            <a:off x="7239258" y="488166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318E77D-3DE4-4C4F-B6FB-04D6919A0DD8}"/>
              </a:ext>
            </a:extLst>
          </p:cNvPr>
          <p:cNvSpPr/>
          <p:nvPr/>
        </p:nvSpPr>
        <p:spPr>
          <a:xfrm>
            <a:off x="7273780" y="3002650"/>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847CE52-CB17-4750-A11D-8A78692F96EC}"/>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 Placeholder 2">
            <a:extLst>
              <a:ext uri="{FF2B5EF4-FFF2-40B4-BE49-F238E27FC236}">
                <a16:creationId xmlns:a16="http://schemas.microsoft.com/office/drawing/2014/main" id="{5B840E10-001A-4222-A1C9-22C1D5B1A047}"/>
              </a:ext>
            </a:extLst>
          </p:cNvPr>
          <p:cNvSpPr txBox="1">
            <a:spLocks/>
          </p:cNvSpPr>
          <p:nvPr/>
        </p:nvSpPr>
        <p:spPr>
          <a:xfrm>
            <a:off x="7503024" y="1483742"/>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Supplier Portal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May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endPar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p:txBody>
      </p:sp>
      <p:sp>
        <p:nvSpPr>
          <p:cNvPr id="36" name="Text Placeholder 2">
            <a:extLst>
              <a:ext uri="{FF2B5EF4-FFF2-40B4-BE49-F238E27FC236}">
                <a16:creationId xmlns:a16="http://schemas.microsoft.com/office/drawing/2014/main" id="{568D2B04-4A2E-42E9-82F4-3B1929080300}"/>
              </a:ext>
            </a:extLst>
          </p:cNvPr>
          <p:cNvSpPr txBox="1">
            <a:spLocks/>
          </p:cNvSpPr>
          <p:nvPr/>
        </p:nvSpPr>
        <p:spPr>
          <a:xfrm>
            <a:off x="7503024" y="3127235"/>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Human Capital Management</a:t>
            </a:r>
            <a:endParaRPr kumimoji="0" lang="en-US" sz="14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June 11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th</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endParaRPr kumimoji="0" lang="en-US" sz="1400" b="1" i="0" u="none" strike="noStrike" kern="1200" cap="none" spc="300" normalizeH="0" baseline="0" noProof="0" dirty="0">
              <a:ln>
                <a:noFill/>
              </a:ln>
              <a:solidFill>
                <a:srgbClr val="FFB81C"/>
              </a:solidFill>
              <a:effectLst/>
              <a:uLnTx/>
              <a:uFillTx/>
              <a:latin typeface="Arial" panose="020B0604020202020204" pitchFamily="34" charset="0"/>
              <a:ea typeface="Chronicle Display Black" charset="0"/>
              <a:cs typeface="Arial" panose="020B0604020202020204" pitchFamily="34" charset="0"/>
            </a:endParaRPr>
          </a:p>
        </p:txBody>
      </p:sp>
      <p:sp>
        <p:nvSpPr>
          <p:cNvPr id="37" name="Oval 36">
            <a:extLst>
              <a:ext uri="{FF2B5EF4-FFF2-40B4-BE49-F238E27FC236}">
                <a16:creationId xmlns:a16="http://schemas.microsoft.com/office/drawing/2014/main" id="{18F5E4A8-9C68-4A5A-9D15-40542F1AAC70}"/>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7FE80970-B967-4476-BC10-B31E949C14C7}"/>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Text Placeholder 2">
            <a:extLst>
              <a:ext uri="{FF2B5EF4-FFF2-40B4-BE49-F238E27FC236}">
                <a16:creationId xmlns:a16="http://schemas.microsoft.com/office/drawing/2014/main" id="{B03F0190-2A33-432A-8BBA-B17C5E1D0F54}"/>
              </a:ext>
            </a:extLst>
          </p:cNvPr>
          <p:cNvSpPr txBox="1">
            <a:spLocks/>
          </p:cNvSpPr>
          <p:nvPr/>
        </p:nvSpPr>
        <p:spPr>
          <a:xfrm>
            <a:off x="7440185" y="5016325"/>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Finance and Supply Chain Management </a:t>
            </a:r>
          </a:p>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July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p:txBody>
      </p:sp>
      <p:sp>
        <p:nvSpPr>
          <p:cNvPr id="40" name="Oval 39">
            <a:extLst>
              <a:ext uri="{FF2B5EF4-FFF2-40B4-BE49-F238E27FC236}">
                <a16:creationId xmlns:a16="http://schemas.microsoft.com/office/drawing/2014/main" id="{A8C00BEB-78D1-4EA7-8131-D0F37D8D865F}"/>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79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 name="Straight Connector 130">
            <a:extLst>
              <a:ext uri="{FF2B5EF4-FFF2-40B4-BE49-F238E27FC236}">
                <a16:creationId xmlns:a16="http://schemas.microsoft.com/office/drawing/2014/main" id="{ABAA2B1C-2353-4748-86AE-E6FE1CD91BF1}"/>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887FAC0-7D36-4DED-AC6D-B7E1E45432A5}"/>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1E6D6D6-EE27-45E5-92ED-6B0D1409B750}"/>
              </a:ext>
            </a:extLst>
          </p:cNvPr>
          <p:cNvSpPr txBox="1"/>
          <p:nvPr/>
        </p:nvSpPr>
        <p:spPr>
          <a:xfrm>
            <a:off x="6657879" y="1284729"/>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nvGrpSpPr>
          <p:cNvPr id="6" name="Group 5">
            <a:extLst>
              <a:ext uri="{FF2B5EF4-FFF2-40B4-BE49-F238E27FC236}">
                <a16:creationId xmlns:a16="http://schemas.microsoft.com/office/drawing/2014/main" id="{0381C8EC-FAAA-4708-8523-552AB4E771E0}"/>
              </a:ext>
            </a:extLst>
          </p:cNvPr>
          <p:cNvGrpSpPr/>
          <p:nvPr/>
        </p:nvGrpSpPr>
        <p:grpSpPr>
          <a:xfrm>
            <a:off x="6600582" y="3005071"/>
            <a:ext cx="457200" cy="457200"/>
            <a:chOff x="6972062" y="3276543"/>
            <a:chExt cx="457200" cy="457200"/>
          </a:xfrm>
        </p:grpSpPr>
        <p:grpSp>
          <p:nvGrpSpPr>
            <p:cNvPr id="85" name="Group 84">
              <a:extLst>
                <a:ext uri="{FF2B5EF4-FFF2-40B4-BE49-F238E27FC236}">
                  <a16:creationId xmlns:a16="http://schemas.microsoft.com/office/drawing/2014/main" id="{69EF60C8-0812-4D50-9680-1F1E5145BBAE}"/>
                </a:ext>
              </a:extLst>
            </p:cNvPr>
            <p:cNvGrpSpPr/>
            <p:nvPr/>
          </p:nvGrpSpPr>
          <p:grpSpPr>
            <a:xfrm>
              <a:off x="6972062" y="3276543"/>
              <a:ext cx="457200" cy="457200"/>
              <a:chOff x="10388600" y="1790700"/>
              <a:chExt cx="548640" cy="548640"/>
            </a:xfrm>
            <a:solidFill>
              <a:srgbClr val="FFC000"/>
            </a:solidFill>
          </p:grpSpPr>
          <p:sp>
            <p:nvSpPr>
              <p:cNvPr id="86" name="Oval 85">
                <a:extLst>
                  <a:ext uri="{FF2B5EF4-FFF2-40B4-BE49-F238E27FC236}">
                    <a16:creationId xmlns:a16="http://schemas.microsoft.com/office/drawing/2014/main" id="{E9A18A2C-AF33-4316-90BB-9B6F00812833}"/>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664">
                <a:extLst>
                  <a:ext uri="{FF2B5EF4-FFF2-40B4-BE49-F238E27FC236}">
                    <a16:creationId xmlns:a16="http://schemas.microsoft.com/office/drawing/2014/main" id="{075709D6-99E9-49B2-8A97-9DBB6C6F7D3A}"/>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3">
              <a:extLst>
                <a:ext uri="{FF2B5EF4-FFF2-40B4-BE49-F238E27FC236}">
                  <a16:creationId xmlns:a16="http://schemas.microsoft.com/office/drawing/2014/main" id="{1F91DF95-0654-4C2C-9CDE-1B6B52FCA91A}"/>
                </a:ext>
              </a:extLst>
            </p:cNvPr>
            <p:cNvSpPr txBox="1"/>
            <p:nvPr/>
          </p:nvSpPr>
          <p:spPr>
            <a:xfrm>
              <a:off x="7045203" y="332063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7" name="Group 6">
            <a:extLst>
              <a:ext uri="{FF2B5EF4-FFF2-40B4-BE49-F238E27FC236}">
                <a16:creationId xmlns:a16="http://schemas.microsoft.com/office/drawing/2014/main" id="{F6F2322A-BB7B-4EC7-8430-458F35F85AF9}"/>
              </a:ext>
            </a:extLst>
          </p:cNvPr>
          <p:cNvGrpSpPr/>
          <p:nvPr/>
        </p:nvGrpSpPr>
        <p:grpSpPr>
          <a:xfrm>
            <a:off x="6582486" y="4907144"/>
            <a:ext cx="457200" cy="457200"/>
            <a:chOff x="6957466" y="4933960"/>
            <a:chExt cx="457200" cy="457200"/>
          </a:xfrm>
        </p:grpSpPr>
        <p:sp>
          <p:nvSpPr>
            <p:cNvPr id="94" name="Freeform 135">
              <a:extLst>
                <a:ext uri="{FF2B5EF4-FFF2-40B4-BE49-F238E27FC236}">
                  <a16:creationId xmlns:a16="http://schemas.microsoft.com/office/drawing/2014/main" id="{1C37CBCD-AFC2-4BBF-99E8-A0BA09832C69}"/>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9" name="Group 108">
              <a:extLst>
                <a:ext uri="{FF2B5EF4-FFF2-40B4-BE49-F238E27FC236}">
                  <a16:creationId xmlns:a16="http://schemas.microsoft.com/office/drawing/2014/main" id="{45E2402C-2942-4094-AABB-71FB18C68986}"/>
                </a:ext>
              </a:extLst>
            </p:cNvPr>
            <p:cNvGrpSpPr/>
            <p:nvPr/>
          </p:nvGrpSpPr>
          <p:grpSpPr>
            <a:xfrm>
              <a:off x="6957466" y="4933960"/>
              <a:ext cx="457200" cy="457200"/>
              <a:chOff x="10388600" y="1790700"/>
              <a:chExt cx="548640" cy="548640"/>
            </a:xfrm>
            <a:solidFill>
              <a:srgbClr val="6CC24A"/>
            </a:solidFill>
          </p:grpSpPr>
          <p:sp>
            <p:nvSpPr>
              <p:cNvPr id="110" name="Oval 109">
                <a:extLst>
                  <a:ext uri="{FF2B5EF4-FFF2-40B4-BE49-F238E27FC236}">
                    <a16:creationId xmlns:a16="http://schemas.microsoft.com/office/drawing/2014/main" id="{D8AE9168-8C5E-426A-AB17-78346B9E23B0}"/>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Freeform 664">
                <a:extLst>
                  <a:ext uri="{FF2B5EF4-FFF2-40B4-BE49-F238E27FC236}">
                    <a16:creationId xmlns:a16="http://schemas.microsoft.com/office/drawing/2014/main" id="{90C2CE2B-6B84-4376-AB4B-C980D8AFA8EB}"/>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4">
              <a:extLst>
                <a:ext uri="{FF2B5EF4-FFF2-40B4-BE49-F238E27FC236}">
                  <a16:creationId xmlns:a16="http://schemas.microsoft.com/office/drawing/2014/main" id="{7F30ED83-A5DA-481C-ABD0-6D085C76A077}"/>
                </a:ext>
              </a:extLst>
            </p:cNvPr>
            <p:cNvSpPr txBox="1"/>
            <p:nvPr/>
          </p:nvSpPr>
          <p:spPr>
            <a:xfrm>
              <a:off x="7030840" y="4977894"/>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pic>
        <p:nvPicPr>
          <p:cNvPr id="30" name="Graphic 29" descr="Packing Box Open outline">
            <a:extLst>
              <a:ext uri="{FF2B5EF4-FFF2-40B4-BE49-F238E27FC236}">
                <a16:creationId xmlns:a16="http://schemas.microsoft.com/office/drawing/2014/main" id="{AA6CE4EF-F10C-4339-96E0-E524D60D4C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2656" y="1341948"/>
            <a:ext cx="371621" cy="371621"/>
          </a:xfrm>
          <a:prstGeom prst="rect">
            <a:avLst/>
          </a:prstGeom>
        </p:spPr>
      </p:pic>
      <p:sp>
        <p:nvSpPr>
          <p:cNvPr id="31" name="Rectangle 30">
            <a:extLst>
              <a:ext uri="{FF2B5EF4-FFF2-40B4-BE49-F238E27FC236}">
                <a16:creationId xmlns:a16="http://schemas.microsoft.com/office/drawing/2014/main" id="{3082FC2E-21F4-411F-9210-6CE922AE3F8B}"/>
              </a:ext>
            </a:extLst>
          </p:cNvPr>
          <p:cNvSpPr/>
          <p:nvPr/>
        </p:nvSpPr>
        <p:spPr>
          <a:xfrm>
            <a:off x="0" y="0"/>
            <a:ext cx="5005876" cy="685800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4">
            <a:extLst>
              <a:ext uri="{FF2B5EF4-FFF2-40B4-BE49-F238E27FC236}">
                <a16:creationId xmlns:a16="http://schemas.microsoft.com/office/drawing/2014/main" id="{247B5E48-BEB4-4099-91E9-0CEB580FFB7D}"/>
              </a:ext>
            </a:extLst>
          </p:cNvPr>
          <p:cNvSpPr txBox="1"/>
          <p:nvPr/>
        </p:nvSpPr>
        <p:spPr>
          <a:xfrm>
            <a:off x="57547" y="157834"/>
            <a:ext cx="512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Arial" panose="020B0604020202020204" pitchFamily="34" charset="0"/>
              </a:rPr>
              <a:t>The Benefits of the New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Plus Sign 32">
            <a:extLst>
              <a:ext uri="{FF2B5EF4-FFF2-40B4-BE49-F238E27FC236}">
                <a16:creationId xmlns:a16="http://schemas.microsoft.com/office/drawing/2014/main" id="{2FDA8ED4-2A70-438C-8857-A2122CCD72A2}"/>
              </a:ext>
            </a:extLst>
          </p:cNvPr>
          <p:cNvSpPr/>
          <p:nvPr/>
        </p:nvSpPr>
        <p:spPr>
          <a:xfrm>
            <a:off x="42874" y="148268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C24A"/>
              </a:solidFill>
              <a:effectLst/>
              <a:uLnTx/>
              <a:uFillTx/>
              <a:latin typeface="Calibri" panose="020F0502020204030204"/>
              <a:ea typeface="+mn-ea"/>
              <a:cs typeface="+mn-cs"/>
            </a:endParaRPr>
          </a:p>
        </p:txBody>
      </p:sp>
      <p:sp>
        <p:nvSpPr>
          <p:cNvPr id="38" name="Plus Sign 37">
            <a:extLst>
              <a:ext uri="{FF2B5EF4-FFF2-40B4-BE49-F238E27FC236}">
                <a16:creationId xmlns:a16="http://schemas.microsoft.com/office/drawing/2014/main" id="{E8B6F664-D413-4FAB-B4BE-D160A337FE38}"/>
              </a:ext>
            </a:extLst>
          </p:cNvPr>
          <p:cNvSpPr/>
          <p:nvPr/>
        </p:nvSpPr>
        <p:spPr>
          <a:xfrm>
            <a:off x="42693" y="4201732"/>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Plus Sign 38">
            <a:extLst>
              <a:ext uri="{FF2B5EF4-FFF2-40B4-BE49-F238E27FC236}">
                <a16:creationId xmlns:a16="http://schemas.microsoft.com/office/drawing/2014/main" id="{B72F8327-0F11-4EF3-BB58-A05F16955EF9}"/>
              </a:ext>
            </a:extLst>
          </p:cNvPr>
          <p:cNvSpPr/>
          <p:nvPr/>
        </p:nvSpPr>
        <p:spPr>
          <a:xfrm>
            <a:off x="43237" y="331255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lus Sign 39">
            <a:extLst>
              <a:ext uri="{FF2B5EF4-FFF2-40B4-BE49-F238E27FC236}">
                <a16:creationId xmlns:a16="http://schemas.microsoft.com/office/drawing/2014/main" id="{6EB5EC54-35F1-4A7C-B7CF-86E0AFD215C4}"/>
              </a:ext>
            </a:extLst>
          </p:cNvPr>
          <p:cNvSpPr/>
          <p:nvPr/>
        </p:nvSpPr>
        <p:spPr>
          <a:xfrm>
            <a:off x="45648" y="243992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ED10ECD-25A5-4C37-83A1-538D9E46AEA0}"/>
              </a:ext>
            </a:extLst>
          </p:cNvPr>
          <p:cNvSpPr txBox="1"/>
          <p:nvPr/>
        </p:nvSpPr>
        <p:spPr>
          <a:xfrm>
            <a:off x="393385" y="1452338"/>
            <a:ext cx="4484092"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Realize benefits of full system functionality sooner.</a:t>
            </a:r>
          </a:p>
          <a:p>
            <a:pPr marL="292608" marR="0" lvl="1"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Clean cutover alignment with Fiscal Year End.</a:t>
            </a:r>
          </a:p>
          <a:p>
            <a:pPr marL="292608" marR="0" lvl="1"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 single Go-Live effort encourages a unified agency focus.</a:t>
            </a:r>
          </a:p>
          <a:p>
            <a:pPr marL="292608" marR="0" lvl="1"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The enterprise model allows for consolidation of resources and prioritization of activities that are aligned under a single goal.</a:t>
            </a:r>
          </a:p>
        </p:txBody>
      </p:sp>
      <p:sp>
        <p:nvSpPr>
          <p:cNvPr id="45" name="Rectangle: Rounded Corners 44">
            <a:extLst>
              <a:ext uri="{FF2B5EF4-FFF2-40B4-BE49-F238E27FC236}">
                <a16:creationId xmlns:a16="http://schemas.microsoft.com/office/drawing/2014/main" id="{2365BE6E-E2E1-4B98-AEC1-B0396144E6A8}"/>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C546EE1-E4A2-4271-920C-CE653537A5F7}"/>
              </a:ext>
            </a:extLst>
          </p:cNvPr>
          <p:cNvSpPr txBox="1"/>
          <p:nvPr/>
        </p:nvSpPr>
        <p:spPr>
          <a:xfrm>
            <a:off x="7440185" y="174805"/>
            <a:ext cx="3238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2023</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078F805-57DA-4928-9405-CF4420D0DDD4}"/>
              </a:ext>
            </a:extLst>
          </p:cNvPr>
          <p:cNvSpPr/>
          <p:nvPr/>
        </p:nvSpPr>
        <p:spPr>
          <a:xfrm>
            <a:off x="7239258" y="488166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B371F4D-4B62-433B-93CF-BDF7659661BB}"/>
              </a:ext>
            </a:extLst>
          </p:cNvPr>
          <p:cNvSpPr/>
          <p:nvPr/>
        </p:nvSpPr>
        <p:spPr>
          <a:xfrm>
            <a:off x="7273780" y="3002650"/>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1DEA7E0-4135-4635-8F17-97D971FDE95C}"/>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 Placeholder 2">
            <a:extLst>
              <a:ext uri="{FF2B5EF4-FFF2-40B4-BE49-F238E27FC236}">
                <a16:creationId xmlns:a16="http://schemas.microsoft.com/office/drawing/2014/main" id="{4C2899FF-7755-4871-A6F5-B6E36D17A3BD}"/>
              </a:ext>
            </a:extLst>
          </p:cNvPr>
          <p:cNvSpPr txBox="1">
            <a:spLocks/>
          </p:cNvSpPr>
          <p:nvPr/>
        </p:nvSpPr>
        <p:spPr>
          <a:xfrm>
            <a:off x="7503024" y="1483742"/>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Supplier Portal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May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endPar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p:txBody>
      </p:sp>
      <p:sp>
        <p:nvSpPr>
          <p:cNvPr id="48" name="Text Placeholder 2">
            <a:extLst>
              <a:ext uri="{FF2B5EF4-FFF2-40B4-BE49-F238E27FC236}">
                <a16:creationId xmlns:a16="http://schemas.microsoft.com/office/drawing/2014/main" id="{F623CA4E-81D7-484E-BF93-FE48D323F5C6}"/>
              </a:ext>
            </a:extLst>
          </p:cNvPr>
          <p:cNvSpPr txBox="1">
            <a:spLocks/>
          </p:cNvSpPr>
          <p:nvPr/>
        </p:nvSpPr>
        <p:spPr>
          <a:xfrm>
            <a:off x="7503024" y="3127235"/>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Human Capital Management</a:t>
            </a:r>
            <a:endParaRPr kumimoji="0" lang="en-US" sz="14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June 11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th</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endParaRPr kumimoji="0" lang="en-US" sz="1400" b="1" i="0" u="none" strike="noStrike" kern="1200" cap="none" spc="300" normalizeH="0" baseline="0" noProof="0" dirty="0">
              <a:ln>
                <a:noFill/>
              </a:ln>
              <a:solidFill>
                <a:srgbClr val="FFB81C"/>
              </a:solidFill>
              <a:effectLst/>
              <a:uLnTx/>
              <a:uFillTx/>
              <a:latin typeface="Arial" panose="020B0604020202020204" pitchFamily="34" charset="0"/>
              <a:ea typeface="Chronicle Display Black" charset="0"/>
              <a:cs typeface="Arial" panose="020B0604020202020204" pitchFamily="34" charset="0"/>
            </a:endParaRPr>
          </a:p>
        </p:txBody>
      </p:sp>
      <p:sp>
        <p:nvSpPr>
          <p:cNvPr id="49" name="Oval 48">
            <a:extLst>
              <a:ext uri="{FF2B5EF4-FFF2-40B4-BE49-F238E27FC236}">
                <a16:creationId xmlns:a16="http://schemas.microsoft.com/office/drawing/2014/main" id="{8881816D-CC4A-4DB3-ADA0-4C6DFDD915D9}"/>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Oval 49">
            <a:extLst>
              <a:ext uri="{FF2B5EF4-FFF2-40B4-BE49-F238E27FC236}">
                <a16:creationId xmlns:a16="http://schemas.microsoft.com/office/drawing/2014/main" id="{AC214D03-9BF0-4BAD-BA18-F910CAEE82E1}"/>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 Placeholder 2">
            <a:extLst>
              <a:ext uri="{FF2B5EF4-FFF2-40B4-BE49-F238E27FC236}">
                <a16:creationId xmlns:a16="http://schemas.microsoft.com/office/drawing/2014/main" id="{98C699FC-3EE1-40B9-9FCA-F94CCE1F8BEF}"/>
              </a:ext>
            </a:extLst>
          </p:cNvPr>
          <p:cNvSpPr txBox="1">
            <a:spLocks/>
          </p:cNvSpPr>
          <p:nvPr/>
        </p:nvSpPr>
        <p:spPr>
          <a:xfrm>
            <a:off x="7440185" y="5016325"/>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Finance and Supply Chain Management </a:t>
            </a:r>
          </a:p>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July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p:txBody>
      </p:sp>
      <p:sp>
        <p:nvSpPr>
          <p:cNvPr id="52" name="Oval 51">
            <a:extLst>
              <a:ext uri="{FF2B5EF4-FFF2-40B4-BE49-F238E27FC236}">
                <a16:creationId xmlns:a16="http://schemas.microsoft.com/office/drawing/2014/main" id="{66F86C5F-EACF-452E-BD24-D6C2B51EF9A9}"/>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191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Packing Box Open outline">
            <a:extLst>
              <a:ext uri="{FF2B5EF4-FFF2-40B4-BE49-F238E27FC236}">
                <a16:creationId xmlns:a16="http://schemas.microsoft.com/office/drawing/2014/main" id="{793AF2E7-683C-49ED-A459-5E7F3157A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2656" y="1049848"/>
            <a:ext cx="371621" cy="371621"/>
          </a:xfrm>
          <a:prstGeom prst="rect">
            <a:avLst/>
          </a:prstGeom>
        </p:spPr>
      </p:pic>
      <p:sp>
        <p:nvSpPr>
          <p:cNvPr id="35" name="Rectangle 34">
            <a:extLst>
              <a:ext uri="{FF2B5EF4-FFF2-40B4-BE49-F238E27FC236}">
                <a16:creationId xmlns:a16="http://schemas.microsoft.com/office/drawing/2014/main" id="{3E74E455-D1E7-4857-90D1-AB95801753EB}"/>
              </a:ext>
            </a:extLst>
          </p:cNvPr>
          <p:cNvSpPr/>
          <p:nvPr/>
        </p:nvSpPr>
        <p:spPr>
          <a:xfrm>
            <a:off x="0" y="0"/>
            <a:ext cx="5005876" cy="685800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4">
            <a:extLst>
              <a:ext uri="{FF2B5EF4-FFF2-40B4-BE49-F238E27FC236}">
                <a16:creationId xmlns:a16="http://schemas.microsoft.com/office/drawing/2014/main" id="{CFA89146-6D28-4B9C-B967-91AA1AB46CF7}"/>
              </a:ext>
            </a:extLst>
          </p:cNvPr>
          <p:cNvSpPr txBox="1"/>
          <p:nvPr/>
        </p:nvSpPr>
        <p:spPr>
          <a:xfrm>
            <a:off x="211390" y="145716"/>
            <a:ext cx="501476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Arial" panose="020B0604020202020204" pitchFamily="34" charset="0"/>
              </a:rPr>
              <a:t>Preparation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2DA3D029-8798-46FE-A03E-10F54E449056}"/>
              </a:ext>
            </a:extLst>
          </p:cNvPr>
          <p:cNvSpPr txBox="1"/>
          <p:nvPr/>
        </p:nvSpPr>
        <p:spPr>
          <a:xfrm>
            <a:off x="260892" y="919480"/>
            <a:ext cx="44840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BF728173-BE2A-4775-BC89-54329DCD2772}"/>
              </a:ext>
            </a:extLst>
          </p:cNvPr>
          <p:cNvSpPr txBox="1"/>
          <p:nvPr/>
        </p:nvSpPr>
        <p:spPr>
          <a:xfrm>
            <a:off x="423224" y="1452338"/>
            <a:ext cx="4484092"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Employees’ active engagement in Luma preparation activities is essential.</a:t>
            </a: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Graphic 2" descr="Clipboard with solid fill">
            <a:extLst>
              <a:ext uri="{FF2B5EF4-FFF2-40B4-BE49-F238E27FC236}">
                <a16:creationId xmlns:a16="http://schemas.microsoft.com/office/drawing/2014/main" id="{6B0C2904-66A9-47F1-BAE8-57DBE5172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74" y="1471664"/>
            <a:ext cx="384048" cy="384048"/>
          </a:xfrm>
          <a:prstGeom prst="rect">
            <a:avLst/>
          </a:prstGeom>
        </p:spPr>
      </p:pic>
      <p:pic>
        <p:nvPicPr>
          <p:cNvPr id="46" name="Graphic 45" descr="Clipboard with solid fill">
            <a:extLst>
              <a:ext uri="{FF2B5EF4-FFF2-40B4-BE49-F238E27FC236}">
                <a16:creationId xmlns:a16="http://schemas.microsoft.com/office/drawing/2014/main" id="{0DD59507-47E8-4A04-8179-A193F45030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74" y="2919149"/>
            <a:ext cx="384048" cy="384048"/>
          </a:xfrm>
          <a:prstGeom prst="rect">
            <a:avLst/>
          </a:prstGeom>
        </p:spPr>
      </p:pic>
      <p:pic>
        <p:nvPicPr>
          <p:cNvPr id="47" name="Graphic 46" descr="Clipboard with solid fill">
            <a:extLst>
              <a:ext uri="{FF2B5EF4-FFF2-40B4-BE49-F238E27FC236}">
                <a16:creationId xmlns:a16="http://schemas.microsoft.com/office/drawing/2014/main" id="{ADC75011-795A-4826-8EF4-C92E123BF4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74" y="4113243"/>
            <a:ext cx="384048" cy="384048"/>
          </a:xfrm>
          <a:prstGeom prst="rect">
            <a:avLst/>
          </a:prstGeom>
        </p:spPr>
      </p:pic>
      <p:sp>
        <p:nvSpPr>
          <p:cNvPr id="52" name="TextBox 51">
            <a:extLst>
              <a:ext uri="{FF2B5EF4-FFF2-40B4-BE49-F238E27FC236}">
                <a16:creationId xmlns:a16="http://schemas.microsoft.com/office/drawing/2014/main" id="{2C6E19BA-A69D-47C0-BBB7-CB6FE8852154}"/>
              </a:ext>
            </a:extLst>
          </p:cNvPr>
          <p:cNvSpPr txBox="1"/>
          <p:nvPr/>
        </p:nvSpPr>
        <p:spPr>
          <a:xfrm>
            <a:off x="423224" y="2868578"/>
            <a:ext cx="44840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Your Change Liaison will be increasingly important.</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C6CF2F09-17C0-43ED-A2AC-0CDDDF53505F}"/>
              </a:ext>
            </a:extLst>
          </p:cNvPr>
          <p:cNvSpPr txBox="1"/>
          <p:nvPr/>
        </p:nvSpPr>
        <p:spPr>
          <a:xfrm>
            <a:off x="423224" y="4069374"/>
            <a:ext cx="448409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B81C"/>
              </a:buClr>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Potential for a heightened workload intensity.</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FFB81C"/>
              </a:buClr>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64" name="Straight Connector 63">
            <a:extLst>
              <a:ext uri="{FF2B5EF4-FFF2-40B4-BE49-F238E27FC236}">
                <a16:creationId xmlns:a16="http://schemas.microsoft.com/office/drawing/2014/main" id="{046CDE86-480B-4B00-88C6-231FEF2CB2C8}"/>
              </a:ext>
            </a:extLst>
          </p:cNvPr>
          <p:cNvCxnSpPr>
            <a:cxnSpLocks/>
          </p:cNvCxnSpPr>
          <p:nvPr/>
        </p:nvCxnSpPr>
        <p:spPr>
          <a:xfrm flipV="1">
            <a:off x="7231293" y="0"/>
            <a:ext cx="21052" cy="6862618"/>
          </a:xfrm>
          <a:prstGeom prst="line">
            <a:avLst/>
          </a:prstGeom>
          <a:ln w="349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0470C3F-FDAE-4309-A13F-DE048ADD935C}"/>
              </a:ext>
            </a:extLst>
          </p:cNvPr>
          <p:cNvSpPr/>
          <p:nvPr/>
        </p:nvSpPr>
        <p:spPr>
          <a:xfrm>
            <a:off x="7239258" y="4881661"/>
            <a:ext cx="3404708" cy="1048051"/>
          </a:xfrm>
          <a:prstGeom prst="rect">
            <a:avLst/>
          </a:prstGeom>
          <a:solidFill>
            <a:srgbClr val="6CC24A"/>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D76DE66-2728-4572-9D77-609B770B6CE7}"/>
              </a:ext>
            </a:extLst>
          </p:cNvPr>
          <p:cNvSpPr/>
          <p:nvPr/>
        </p:nvSpPr>
        <p:spPr>
          <a:xfrm>
            <a:off x="7273780" y="3002650"/>
            <a:ext cx="3404708" cy="1048051"/>
          </a:xfrm>
          <a:prstGeom prst="rect">
            <a:avLst/>
          </a:prstGeom>
          <a:solidFill>
            <a:srgbClr val="FFB81C"/>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A128B6B-9DDD-4ADC-AB0B-692FE7FA9E92}"/>
              </a:ext>
            </a:extLst>
          </p:cNvPr>
          <p:cNvSpPr/>
          <p:nvPr/>
        </p:nvSpPr>
        <p:spPr>
          <a:xfrm>
            <a:off x="7263025" y="1284729"/>
            <a:ext cx="3415463" cy="1048051"/>
          </a:xfrm>
          <a:prstGeom prst="rect">
            <a:avLst/>
          </a:prstGeom>
          <a:solidFill>
            <a:srgbClr val="092F57"/>
          </a:solidFill>
          <a:ln>
            <a:noFill/>
          </a:ln>
          <a:effectLst>
            <a:outerShdw blurRad="2032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 Placeholder 2">
            <a:extLst>
              <a:ext uri="{FF2B5EF4-FFF2-40B4-BE49-F238E27FC236}">
                <a16:creationId xmlns:a16="http://schemas.microsoft.com/office/drawing/2014/main" id="{F2F7BFD2-72E5-4D63-A8F5-4FE7904AB552}"/>
              </a:ext>
            </a:extLst>
          </p:cNvPr>
          <p:cNvSpPr txBox="1">
            <a:spLocks/>
          </p:cNvSpPr>
          <p:nvPr/>
        </p:nvSpPr>
        <p:spPr>
          <a:xfrm>
            <a:off x="7503024" y="1483742"/>
            <a:ext cx="2808964" cy="6879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Supplier Portal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May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endPar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p:txBody>
      </p:sp>
      <p:sp>
        <p:nvSpPr>
          <p:cNvPr id="91" name="Text Placeholder 2">
            <a:extLst>
              <a:ext uri="{FF2B5EF4-FFF2-40B4-BE49-F238E27FC236}">
                <a16:creationId xmlns:a16="http://schemas.microsoft.com/office/drawing/2014/main" id="{51A6A249-1F4F-4326-B5C8-57459656A0D9}"/>
              </a:ext>
            </a:extLst>
          </p:cNvPr>
          <p:cNvSpPr txBox="1">
            <a:spLocks/>
          </p:cNvSpPr>
          <p:nvPr/>
        </p:nvSpPr>
        <p:spPr>
          <a:xfrm>
            <a:off x="7503024" y="3127235"/>
            <a:ext cx="3098462" cy="1087477"/>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Human Capital Management</a:t>
            </a:r>
            <a:endParaRPr kumimoji="0" lang="en-US" sz="14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June 11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th</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a:p>
            <a:pPr marL="0" marR="0" lvl="0" indent="0" algn="l" defTabSz="914400" rtl="0" eaLnBrk="1" fontAlgn="auto" latinLnBrk="0" hangingPunct="1">
              <a:lnSpc>
                <a:spcPct val="100000"/>
              </a:lnSpc>
              <a:spcBef>
                <a:spcPts val="400"/>
              </a:spcBef>
              <a:spcAft>
                <a:spcPts val="0"/>
              </a:spcAft>
              <a:buClr>
                <a:srgbClr val="6FC2B4"/>
              </a:buClr>
              <a:buSzPct val="75000"/>
              <a:buFont typeface="Arial" panose="020B0604020202020204" pitchFamily="34" charset="0"/>
              <a:buNone/>
              <a:tabLst/>
              <a:defRPr/>
            </a:pPr>
            <a:endParaRPr kumimoji="0" lang="en-US" sz="1400" b="1" i="0" u="none" strike="noStrike" kern="1200" cap="none" spc="300" normalizeH="0" baseline="0" noProof="0" dirty="0">
              <a:ln>
                <a:noFill/>
              </a:ln>
              <a:solidFill>
                <a:srgbClr val="FFB81C"/>
              </a:solidFill>
              <a:effectLst/>
              <a:uLnTx/>
              <a:uFillTx/>
              <a:latin typeface="Arial" panose="020B0604020202020204" pitchFamily="34" charset="0"/>
              <a:ea typeface="Chronicle Display Black" charset="0"/>
              <a:cs typeface="Arial" panose="020B0604020202020204" pitchFamily="34" charset="0"/>
            </a:endParaRPr>
          </a:p>
        </p:txBody>
      </p:sp>
      <p:sp>
        <p:nvSpPr>
          <p:cNvPr id="92" name="Oval 91">
            <a:extLst>
              <a:ext uri="{FF2B5EF4-FFF2-40B4-BE49-F238E27FC236}">
                <a16:creationId xmlns:a16="http://schemas.microsoft.com/office/drawing/2014/main" id="{BC4D7B5A-372C-49DB-A921-98207F718E7D}"/>
              </a:ext>
            </a:extLst>
          </p:cNvPr>
          <p:cNvSpPr/>
          <p:nvPr/>
        </p:nvSpPr>
        <p:spPr>
          <a:xfrm>
            <a:off x="7176724" y="1235033"/>
            <a:ext cx="109142" cy="101257"/>
          </a:xfrm>
          <a:prstGeom prst="ellipse">
            <a:avLst/>
          </a:prstGeom>
          <a:solidFill>
            <a:sysClr val="window" lastClr="FFFFFF"/>
          </a:solidFill>
          <a:ln w="19050" cap="flat" cmpd="sng" algn="ctr">
            <a:solidFill>
              <a:srgbClr val="092F5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Oval 92">
            <a:extLst>
              <a:ext uri="{FF2B5EF4-FFF2-40B4-BE49-F238E27FC236}">
                <a16:creationId xmlns:a16="http://schemas.microsoft.com/office/drawing/2014/main" id="{80D7DCBD-D5B0-4800-9ECC-DDA6892ABDB7}"/>
              </a:ext>
            </a:extLst>
          </p:cNvPr>
          <p:cNvSpPr/>
          <p:nvPr/>
        </p:nvSpPr>
        <p:spPr>
          <a:xfrm>
            <a:off x="7176724" y="2938781"/>
            <a:ext cx="109142" cy="101257"/>
          </a:xfrm>
          <a:prstGeom prst="ellipse">
            <a:avLst/>
          </a:prstGeom>
          <a:solidFill>
            <a:sysClr val="window" lastClr="FFFFFF"/>
          </a:solidFill>
          <a:ln w="19050" cap="flat" cmpd="sng" algn="ctr">
            <a:solidFill>
              <a:srgbClr val="FFB81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Text Placeholder 2">
            <a:extLst>
              <a:ext uri="{FF2B5EF4-FFF2-40B4-BE49-F238E27FC236}">
                <a16:creationId xmlns:a16="http://schemas.microsoft.com/office/drawing/2014/main" id="{B6EE348C-5BF8-4D2C-B6B1-C48E3A7462A0}"/>
              </a:ext>
            </a:extLst>
          </p:cNvPr>
          <p:cNvSpPr txBox="1">
            <a:spLocks/>
          </p:cNvSpPr>
          <p:nvPr/>
        </p:nvSpPr>
        <p:spPr>
          <a:xfrm>
            <a:off x="7440185" y="5016325"/>
            <a:ext cx="2871803" cy="94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6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1"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Finance and Supply Chain Management </a:t>
            </a:r>
          </a:p>
          <a:p>
            <a:pPr marL="0" marR="0" lvl="0" indent="0" algn="l" defTabSz="914400" rtl="0" eaLnBrk="1" fontAlgn="auto" latinLnBrk="0" hangingPunct="1">
              <a:lnSpc>
                <a:spcPct val="85000"/>
              </a:lnSpc>
              <a:spcBef>
                <a:spcPts val="400"/>
              </a:spcBef>
              <a:spcAft>
                <a:spcPts val="0"/>
              </a:spcAft>
              <a:buClr>
                <a:srgbClr val="6FC2B4"/>
              </a:buClr>
              <a:buSzPct val="75000"/>
              <a:buFont typeface="Arial" panose="020B0604020202020204" pitchFamily="34" charset="0"/>
              <a:buNone/>
              <a:tabLst/>
              <a:defRPr/>
            </a:pPr>
            <a:r>
              <a:rPr kumimoji="0" lang="en-US" sz="1800" b="0" i="0" u="sng"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July 1</a:t>
            </a:r>
            <a:r>
              <a:rPr kumimoji="0" lang="en-US" sz="1800" b="0" i="0" u="sng" strike="noStrike" kern="1200" cap="none" spc="300" normalizeH="0" baseline="3000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st</a:t>
            </a:r>
            <a:r>
              <a:rPr kumimoji="0" lang="en-US" sz="1800" b="0" i="0" u="none" strike="noStrike" kern="1200" cap="none" spc="300" normalizeH="0" baseline="0" noProof="0" dirty="0">
                <a:ln>
                  <a:noFill/>
                </a:ln>
                <a:solidFill>
                  <a:prstClr val="white"/>
                </a:solidFill>
                <a:effectLst/>
                <a:uLnTx/>
                <a:uFillTx/>
                <a:latin typeface="Arial" panose="020B0604020202020204" pitchFamily="34" charset="0"/>
                <a:ea typeface="Chronicle Display Black" charset="0"/>
                <a:cs typeface="Arial" panose="020B0604020202020204" pitchFamily="34" charset="0"/>
              </a:rPr>
              <a:t> </a:t>
            </a:r>
          </a:p>
        </p:txBody>
      </p:sp>
      <p:sp>
        <p:nvSpPr>
          <p:cNvPr id="95" name="Oval 94">
            <a:extLst>
              <a:ext uri="{FF2B5EF4-FFF2-40B4-BE49-F238E27FC236}">
                <a16:creationId xmlns:a16="http://schemas.microsoft.com/office/drawing/2014/main" id="{81E85A8B-7E66-402A-9802-6E845F709081}"/>
              </a:ext>
            </a:extLst>
          </p:cNvPr>
          <p:cNvSpPr/>
          <p:nvPr/>
        </p:nvSpPr>
        <p:spPr>
          <a:xfrm>
            <a:off x="7178050" y="4867341"/>
            <a:ext cx="109142" cy="101257"/>
          </a:xfrm>
          <a:prstGeom prst="ellipse">
            <a:avLst/>
          </a:prstGeom>
          <a:solidFill>
            <a:sysClr val="window" lastClr="FFFFFF"/>
          </a:solidFill>
          <a:ln w="19050" cap="flat" cmpd="sng" algn="ctr">
            <a:solidFill>
              <a:srgbClr val="6CC24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6" name="Oval 95">
            <a:extLst>
              <a:ext uri="{FF2B5EF4-FFF2-40B4-BE49-F238E27FC236}">
                <a16:creationId xmlns:a16="http://schemas.microsoft.com/office/drawing/2014/main" id="{2AAE6AA0-0799-4C13-B0D6-4C9B0D7C658A}"/>
              </a:ext>
            </a:extLst>
          </p:cNvPr>
          <p:cNvSpPr>
            <a:spLocks/>
          </p:cNvSpPr>
          <p:nvPr/>
        </p:nvSpPr>
        <p:spPr bwMode="gray">
          <a:xfrm>
            <a:off x="6580122" y="1243240"/>
            <a:ext cx="457200" cy="457200"/>
          </a:xfrm>
          <a:prstGeom prst="ellipse">
            <a:avLst/>
          </a:prstGeom>
          <a:solidFill>
            <a:srgbClr val="092F57"/>
          </a:solidFill>
          <a:ln w="19050" algn="ctr">
            <a:solidFill>
              <a:srgbClr val="092F57"/>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TextBox 96">
            <a:extLst>
              <a:ext uri="{FF2B5EF4-FFF2-40B4-BE49-F238E27FC236}">
                <a16:creationId xmlns:a16="http://schemas.microsoft.com/office/drawing/2014/main" id="{E49E65CB-A344-462A-A44E-129710022E75}"/>
              </a:ext>
            </a:extLst>
          </p:cNvPr>
          <p:cNvSpPr txBox="1"/>
          <p:nvPr/>
        </p:nvSpPr>
        <p:spPr>
          <a:xfrm>
            <a:off x="6657879" y="1284729"/>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nvGrpSpPr>
          <p:cNvPr id="98" name="Group 97">
            <a:extLst>
              <a:ext uri="{FF2B5EF4-FFF2-40B4-BE49-F238E27FC236}">
                <a16:creationId xmlns:a16="http://schemas.microsoft.com/office/drawing/2014/main" id="{5B8A2D67-FAF8-4213-8F9C-92BB0EBBA1A1}"/>
              </a:ext>
            </a:extLst>
          </p:cNvPr>
          <p:cNvGrpSpPr/>
          <p:nvPr/>
        </p:nvGrpSpPr>
        <p:grpSpPr>
          <a:xfrm>
            <a:off x="6600582" y="3005071"/>
            <a:ext cx="457200" cy="457200"/>
            <a:chOff x="6972062" y="3276543"/>
            <a:chExt cx="457200" cy="457200"/>
          </a:xfrm>
        </p:grpSpPr>
        <p:grpSp>
          <p:nvGrpSpPr>
            <p:cNvPr id="99" name="Group 98">
              <a:extLst>
                <a:ext uri="{FF2B5EF4-FFF2-40B4-BE49-F238E27FC236}">
                  <a16:creationId xmlns:a16="http://schemas.microsoft.com/office/drawing/2014/main" id="{3159DEB4-9F47-45D4-BAFA-7C85349DF07F}"/>
                </a:ext>
              </a:extLst>
            </p:cNvPr>
            <p:cNvGrpSpPr/>
            <p:nvPr/>
          </p:nvGrpSpPr>
          <p:grpSpPr>
            <a:xfrm>
              <a:off x="6972062" y="3276543"/>
              <a:ext cx="457200" cy="457200"/>
              <a:chOff x="10388600" y="1790700"/>
              <a:chExt cx="548640" cy="548640"/>
            </a:xfrm>
            <a:solidFill>
              <a:srgbClr val="FFC000"/>
            </a:solidFill>
          </p:grpSpPr>
          <p:sp>
            <p:nvSpPr>
              <p:cNvPr id="101" name="Oval 100">
                <a:extLst>
                  <a:ext uri="{FF2B5EF4-FFF2-40B4-BE49-F238E27FC236}">
                    <a16:creationId xmlns:a16="http://schemas.microsoft.com/office/drawing/2014/main" id="{31B2D777-D514-4B18-BA00-0A10054FE9C0}"/>
                  </a:ext>
                </a:extLst>
              </p:cNvPr>
              <p:cNvSpPr>
                <a:spLocks noChangeAspect="1"/>
              </p:cNvSpPr>
              <p:nvPr/>
            </p:nvSpPr>
            <p:spPr bwMode="gray">
              <a:xfrm>
                <a:off x="10388600" y="1790700"/>
                <a:ext cx="548640" cy="548640"/>
              </a:xfrm>
              <a:prstGeom prst="ellipse">
                <a:avLst/>
              </a:prstGeom>
              <a:grp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664">
                <a:extLst>
                  <a:ext uri="{FF2B5EF4-FFF2-40B4-BE49-F238E27FC236}">
                    <a16:creationId xmlns:a16="http://schemas.microsoft.com/office/drawing/2014/main" id="{A24FBD8E-3D5F-4A6C-AFF5-30E1EF9286A4}"/>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0" name="TextBox 99">
              <a:extLst>
                <a:ext uri="{FF2B5EF4-FFF2-40B4-BE49-F238E27FC236}">
                  <a16:creationId xmlns:a16="http://schemas.microsoft.com/office/drawing/2014/main" id="{DA916DAA-30D9-417F-A105-EA7D1885E89C}"/>
                </a:ext>
              </a:extLst>
            </p:cNvPr>
            <p:cNvSpPr txBox="1"/>
            <p:nvPr/>
          </p:nvSpPr>
          <p:spPr>
            <a:xfrm>
              <a:off x="7045203" y="332063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103" name="Group 102">
            <a:extLst>
              <a:ext uri="{FF2B5EF4-FFF2-40B4-BE49-F238E27FC236}">
                <a16:creationId xmlns:a16="http://schemas.microsoft.com/office/drawing/2014/main" id="{4910412E-C4E6-4EB9-8A48-D156DD9F8837}"/>
              </a:ext>
            </a:extLst>
          </p:cNvPr>
          <p:cNvGrpSpPr/>
          <p:nvPr/>
        </p:nvGrpSpPr>
        <p:grpSpPr>
          <a:xfrm>
            <a:off x="6582486" y="4907144"/>
            <a:ext cx="457200" cy="457200"/>
            <a:chOff x="6957466" y="4933960"/>
            <a:chExt cx="457200" cy="457200"/>
          </a:xfrm>
        </p:grpSpPr>
        <p:sp>
          <p:nvSpPr>
            <p:cNvPr id="104" name="Freeform 135">
              <a:extLst>
                <a:ext uri="{FF2B5EF4-FFF2-40B4-BE49-F238E27FC236}">
                  <a16:creationId xmlns:a16="http://schemas.microsoft.com/office/drawing/2014/main" id="{4BF8BEB5-D5FB-4F30-A6B5-C6BD88F89C6F}"/>
                </a:ext>
              </a:extLst>
            </p:cNvPr>
            <p:cNvSpPr>
              <a:spLocks/>
            </p:cNvSpPr>
            <p:nvPr/>
          </p:nvSpPr>
          <p:spPr bwMode="auto">
            <a:xfrm>
              <a:off x="7107535" y="5266999"/>
              <a:ext cx="22417" cy="20798"/>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solidFill>
              <a:sysClr val="window" lastClr="FFFFFF"/>
            </a:solidFill>
            <a:ln w="952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5" name="Group 104">
              <a:extLst>
                <a:ext uri="{FF2B5EF4-FFF2-40B4-BE49-F238E27FC236}">
                  <a16:creationId xmlns:a16="http://schemas.microsoft.com/office/drawing/2014/main" id="{67C4BDD1-E442-4D06-9495-2421B045107C}"/>
                </a:ext>
              </a:extLst>
            </p:cNvPr>
            <p:cNvGrpSpPr/>
            <p:nvPr/>
          </p:nvGrpSpPr>
          <p:grpSpPr>
            <a:xfrm>
              <a:off x="6957466" y="4933960"/>
              <a:ext cx="457200" cy="457200"/>
              <a:chOff x="10388600" y="1790700"/>
              <a:chExt cx="548640" cy="548640"/>
            </a:xfrm>
            <a:solidFill>
              <a:srgbClr val="6CC24A"/>
            </a:solidFill>
          </p:grpSpPr>
          <p:sp>
            <p:nvSpPr>
              <p:cNvPr id="107" name="Oval 106">
                <a:extLst>
                  <a:ext uri="{FF2B5EF4-FFF2-40B4-BE49-F238E27FC236}">
                    <a16:creationId xmlns:a16="http://schemas.microsoft.com/office/drawing/2014/main" id="{6A2619BD-0F3C-4763-9792-01519604582A}"/>
                  </a:ext>
                </a:extLst>
              </p:cNvPr>
              <p:cNvSpPr>
                <a:spLocks noChangeAspect="1"/>
              </p:cNvSpPr>
              <p:nvPr/>
            </p:nvSpPr>
            <p:spPr bwMode="gray">
              <a:xfrm>
                <a:off x="10388600" y="1790700"/>
                <a:ext cx="548640" cy="548640"/>
              </a:xfrm>
              <a:prstGeom prst="ellipse">
                <a:avLst/>
              </a:prstGeom>
              <a:grpFill/>
              <a:ln w="19050" algn="ctr">
                <a:solidFill>
                  <a:srgbClr val="6CC24A"/>
                </a:solid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Freeform 664">
                <a:extLst>
                  <a:ext uri="{FF2B5EF4-FFF2-40B4-BE49-F238E27FC236}">
                    <a16:creationId xmlns:a16="http://schemas.microsoft.com/office/drawing/2014/main" id="{3890EF41-646D-401E-AECD-680D4329A681}"/>
                  </a:ext>
                </a:extLst>
              </p:cNvPr>
              <p:cNvSpPr>
                <a:spLocks/>
              </p:cNvSpPr>
              <p:nvPr/>
            </p:nvSpPr>
            <p:spPr bwMode="auto">
              <a:xfrm>
                <a:off x="10498328" y="1913331"/>
                <a:ext cx="285757" cy="304159"/>
              </a:xfrm>
              <a:custGeom>
                <a:avLst/>
                <a:gdLst>
                  <a:gd name="T0" fmla="*/ 181 w 185"/>
                  <a:gd name="T1" fmla="*/ 69 h 183"/>
                  <a:gd name="T2" fmla="*/ 176 w 185"/>
                  <a:gd name="T3" fmla="*/ 73 h 183"/>
                  <a:gd name="T4" fmla="*/ 176 w 185"/>
                  <a:gd name="T5" fmla="*/ 172 h 183"/>
                  <a:gd name="T6" fmla="*/ 175 w 185"/>
                  <a:gd name="T7" fmla="*/ 174 h 183"/>
                  <a:gd name="T8" fmla="*/ 11 w 185"/>
                  <a:gd name="T9" fmla="*/ 174 h 183"/>
                  <a:gd name="T10" fmla="*/ 9 w 185"/>
                  <a:gd name="T11" fmla="*/ 172 h 183"/>
                  <a:gd name="T12" fmla="*/ 9 w 185"/>
                  <a:gd name="T13" fmla="*/ 11 h 183"/>
                  <a:gd name="T14" fmla="*/ 11 w 185"/>
                  <a:gd name="T15" fmla="*/ 9 h 183"/>
                  <a:gd name="T16" fmla="*/ 119 w 185"/>
                  <a:gd name="T17" fmla="*/ 9 h 183"/>
                  <a:gd name="T18" fmla="*/ 123 w 185"/>
                  <a:gd name="T19" fmla="*/ 5 h 183"/>
                  <a:gd name="T20" fmla="*/ 119 w 185"/>
                  <a:gd name="T21" fmla="*/ 0 h 183"/>
                  <a:gd name="T22" fmla="*/ 11 w 185"/>
                  <a:gd name="T23" fmla="*/ 0 h 183"/>
                  <a:gd name="T24" fmla="*/ 0 w 185"/>
                  <a:gd name="T25" fmla="*/ 11 h 183"/>
                  <a:gd name="T26" fmla="*/ 0 w 185"/>
                  <a:gd name="T27" fmla="*/ 172 h 183"/>
                  <a:gd name="T28" fmla="*/ 11 w 185"/>
                  <a:gd name="T29" fmla="*/ 183 h 183"/>
                  <a:gd name="T30" fmla="*/ 175 w 185"/>
                  <a:gd name="T31" fmla="*/ 183 h 183"/>
                  <a:gd name="T32" fmla="*/ 185 w 185"/>
                  <a:gd name="T33" fmla="*/ 172 h 183"/>
                  <a:gd name="T34" fmla="*/ 185 w 185"/>
                  <a:gd name="T35" fmla="*/ 73 h 183"/>
                  <a:gd name="T36" fmla="*/ 181 w 185"/>
                  <a:gd name="T37"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83">
                    <a:moveTo>
                      <a:pt x="181" y="69"/>
                    </a:moveTo>
                    <a:cubicBezTo>
                      <a:pt x="178" y="69"/>
                      <a:pt x="176" y="71"/>
                      <a:pt x="176" y="73"/>
                    </a:cubicBezTo>
                    <a:cubicBezTo>
                      <a:pt x="176" y="172"/>
                      <a:pt x="176" y="172"/>
                      <a:pt x="176" y="172"/>
                    </a:cubicBezTo>
                    <a:cubicBezTo>
                      <a:pt x="176" y="173"/>
                      <a:pt x="176" y="174"/>
                      <a:pt x="175" y="174"/>
                    </a:cubicBezTo>
                    <a:cubicBezTo>
                      <a:pt x="11" y="174"/>
                      <a:pt x="11" y="174"/>
                      <a:pt x="11" y="174"/>
                    </a:cubicBezTo>
                    <a:cubicBezTo>
                      <a:pt x="10" y="174"/>
                      <a:pt x="9" y="173"/>
                      <a:pt x="9" y="172"/>
                    </a:cubicBezTo>
                    <a:cubicBezTo>
                      <a:pt x="9" y="11"/>
                      <a:pt x="9" y="11"/>
                      <a:pt x="9" y="11"/>
                    </a:cubicBezTo>
                    <a:cubicBezTo>
                      <a:pt x="9" y="10"/>
                      <a:pt x="10" y="9"/>
                      <a:pt x="11" y="9"/>
                    </a:cubicBezTo>
                    <a:cubicBezTo>
                      <a:pt x="119" y="9"/>
                      <a:pt x="119" y="9"/>
                      <a:pt x="119" y="9"/>
                    </a:cubicBezTo>
                    <a:cubicBezTo>
                      <a:pt x="121" y="9"/>
                      <a:pt x="123" y="7"/>
                      <a:pt x="123" y="5"/>
                    </a:cubicBezTo>
                    <a:cubicBezTo>
                      <a:pt x="123" y="2"/>
                      <a:pt x="121" y="0"/>
                      <a:pt x="119" y="0"/>
                    </a:cubicBezTo>
                    <a:cubicBezTo>
                      <a:pt x="11" y="0"/>
                      <a:pt x="11" y="0"/>
                      <a:pt x="11" y="0"/>
                    </a:cubicBezTo>
                    <a:cubicBezTo>
                      <a:pt x="5" y="0"/>
                      <a:pt x="0" y="5"/>
                      <a:pt x="0" y="11"/>
                    </a:cubicBezTo>
                    <a:cubicBezTo>
                      <a:pt x="0" y="172"/>
                      <a:pt x="0" y="172"/>
                      <a:pt x="0" y="172"/>
                    </a:cubicBezTo>
                    <a:cubicBezTo>
                      <a:pt x="0" y="178"/>
                      <a:pt x="5" y="183"/>
                      <a:pt x="11" y="183"/>
                    </a:cubicBezTo>
                    <a:cubicBezTo>
                      <a:pt x="175" y="183"/>
                      <a:pt x="175" y="183"/>
                      <a:pt x="175" y="183"/>
                    </a:cubicBezTo>
                    <a:cubicBezTo>
                      <a:pt x="180" y="183"/>
                      <a:pt x="185" y="178"/>
                      <a:pt x="185" y="172"/>
                    </a:cubicBezTo>
                    <a:cubicBezTo>
                      <a:pt x="185" y="73"/>
                      <a:pt x="185" y="73"/>
                      <a:pt x="185" y="73"/>
                    </a:cubicBezTo>
                    <a:cubicBezTo>
                      <a:pt x="185" y="71"/>
                      <a:pt x="183" y="69"/>
                      <a:pt x="181" y="69"/>
                    </a:cubicBezTo>
                    <a:close/>
                  </a:path>
                </a:pathLst>
              </a:custGeom>
              <a:grpFill/>
              <a:ln>
                <a:solidFill>
                  <a:srgbClr val="6CC24A"/>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6" name="TextBox 105">
              <a:extLst>
                <a:ext uri="{FF2B5EF4-FFF2-40B4-BE49-F238E27FC236}">
                  <a16:creationId xmlns:a16="http://schemas.microsoft.com/office/drawing/2014/main" id="{19213F00-B360-4964-8544-51247B788692}"/>
                </a:ext>
              </a:extLst>
            </p:cNvPr>
            <p:cNvSpPr txBox="1"/>
            <p:nvPr/>
          </p:nvSpPr>
          <p:spPr>
            <a:xfrm>
              <a:off x="7030840" y="4977894"/>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sp>
        <p:nvSpPr>
          <p:cNvPr id="111" name="Rectangle: Rounded Corners 110">
            <a:extLst>
              <a:ext uri="{FF2B5EF4-FFF2-40B4-BE49-F238E27FC236}">
                <a16:creationId xmlns:a16="http://schemas.microsoft.com/office/drawing/2014/main" id="{1A832B2B-BF08-4B2F-A926-5C010C8137AA}"/>
              </a:ext>
            </a:extLst>
          </p:cNvPr>
          <p:cNvSpPr/>
          <p:nvPr/>
        </p:nvSpPr>
        <p:spPr>
          <a:xfrm>
            <a:off x="7343688" y="165144"/>
            <a:ext cx="1360521" cy="584775"/>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0DDD6EA6-1D32-41F8-B702-55E212102AC5}"/>
              </a:ext>
            </a:extLst>
          </p:cNvPr>
          <p:cNvSpPr txBox="1"/>
          <p:nvPr/>
        </p:nvSpPr>
        <p:spPr>
          <a:xfrm>
            <a:off x="7440185" y="174805"/>
            <a:ext cx="3238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2023</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B75626-DB1E-4A97-9130-6B094A08AE75}"/>
              </a:ext>
            </a:extLst>
          </p:cNvPr>
          <p:cNvSpPr/>
          <p:nvPr/>
        </p:nvSpPr>
        <p:spPr>
          <a:xfrm rot="16200000" flipH="1">
            <a:off x="3237751" y="-1738769"/>
            <a:ext cx="73152" cy="5124063"/>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A1B514-C616-4D3F-B5FF-B16A92398B1D}"/>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The Employee Experience</a:t>
            </a:r>
          </a:p>
        </p:txBody>
      </p:sp>
      <p:sp>
        <p:nvSpPr>
          <p:cNvPr id="24" name="TextBox 23">
            <a:extLst>
              <a:ext uri="{FF2B5EF4-FFF2-40B4-BE49-F238E27FC236}">
                <a16:creationId xmlns:a16="http://schemas.microsoft.com/office/drawing/2014/main" id="{086F0128-87C4-4FE1-874B-0B09496FE9A4}"/>
              </a:ext>
            </a:extLst>
          </p:cNvPr>
          <p:cNvSpPr txBox="1"/>
          <p:nvPr/>
        </p:nvSpPr>
        <p:spPr>
          <a:xfrm>
            <a:off x="1778700" y="4668849"/>
            <a:ext cx="2563227"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Comprehensive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Go-Live 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Upcoming employee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79AB361-96BB-464E-A135-ACEB2C797F60}"/>
              </a:ext>
            </a:extLst>
          </p:cNvPr>
          <p:cNvSpPr txBox="1"/>
          <p:nvPr/>
        </p:nvSpPr>
        <p:spPr>
          <a:xfrm>
            <a:off x="4810013" y="4668849"/>
            <a:ext cx="2433584"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Role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Luma Labs*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UX Simulations*</a:t>
            </a:r>
          </a:p>
        </p:txBody>
      </p:sp>
      <p:sp>
        <p:nvSpPr>
          <p:cNvPr id="23" name="TextBox 22">
            <a:extLst>
              <a:ext uri="{FF2B5EF4-FFF2-40B4-BE49-F238E27FC236}">
                <a16:creationId xmlns:a16="http://schemas.microsoft.com/office/drawing/2014/main" id="{3CDB60A1-0780-4BC9-B2AE-7F201F4FD7AE}"/>
              </a:ext>
            </a:extLst>
          </p:cNvPr>
          <p:cNvSpPr txBox="1"/>
          <p:nvPr/>
        </p:nvSpPr>
        <p:spPr>
          <a:xfrm>
            <a:off x="7711683" y="4668849"/>
            <a:ext cx="269149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Overview videos and micro learnings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Instructor-led and standalone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Support Resources</a:t>
            </a:r>
          </a:p>
        </p:txBody>
      </p:sp>
      <p:sp>
        <p:nvSpPr>
          <p:cNvPr id="13" name="TextBox 12">
            <a:extLst>
              <a:ext uri="{FF2B5EF4-FFF2-40B4-BE49-F238E27FC236}">
                <a16:creationId xmlns:a16="http://schemas.microsoft.com/office/drawing/2014/main" id="{7DF93BE9-89D2-40CE-86E1-8F08A6950CB9}"/>
              </a:ext>
            </a:extLst>
          </p:cNvPr>
          <p:cNvSpPr txBox="1"/>
          <p:nvPr/>
        </p:nvSpPr>
        <p:spPr>
          <a:xfrm>
            <a:off x="9987921" y="6548426"/>
            <a:ext cx="259844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*New communication channels</a:t>
            </a:r>
          </a:p>
        </p:txBody>
      </p:sp>
      <p:sp>
        <p:nvSpPr>
          <p:cNvPr id="2" name="Arrow: Chevron 1">
            <a:extLst>
              <a:ext uri="{FF2B5EF4-FFF2-40B4-BE49-F238E27FC236}">
                <a16:creationId xmlns:a16="http://schemas.microsoft.com/office/drawing/2014/main" id="{50B18550-DB92-45B8-A4C5-8B8DB36EC7F9}"/>
              </a:ext>
            </a:extLst>
          </p:cNvPr>
          <p:cNvSpPr/>
          <p:nvPr/>
        </p:nvSpPr>
        <p:spPr>
          <a:xfrm>
            <a:off x="1585680" y="1277710"/>
            <a:ext cx="9087065" cy="429006"/>
          </a:xfrm>
          <a:prstGeom prst="chevron">
            <a:avLst/>
          </a:prstGeom>
          <a:gradFill flip="none" rotWithShape="1">
            <a:gsLst>
              <a:gs pos="0">
                <a:schemeClr val="accent1">
                  <a:lumMod val="5000"/>
                  <a:lumOff val="95000"/>
                </a:schemeClr>
              </a:gs>
              <a:gs pos="25000">
                <a:srgbClr val="FFB81C"/>
              </a:gs>
              <a:gs pos="83000">
                <a:srgbClr val="FFB81C"/>
              </a:gs>
              <a:gs pos="100000">
                <a:srgbClr val="FFB81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Multi-Channel Outreach</a:t>
            </a:r>
          </a:p>
        </p:txBody>
      </p:sp>
      <p:sp>
        <p:nvSpPr>
          <p:cNvPr id="14" name="Arrow: Chevron 13">
            <a:extLst>
              <a:ext uri="{FF2B5EF4-FFF2-40B4-BE49-F238E27FC236}">
                <a16:creationId xmlns:a16="http://schemas.microsoft.com/office/drawing/2014/main" id="{DFC2D791-1446-465E-934A-BEE73CE82A61}"/>
              </a:ext>
            </a:extLst>
          </p:cNvPr>
          <p:cNvSpPr/>
          <p:nvPr/>
        </p:nvSpPr>
        <p:spPr>
          <a:xfrm>
            <a:off x="1585680" y="1745970"/>
            <a:ext cx="9087065" cy="429006"/>
          </a:xfrm>
          <a:prstGeom prst="chevron">
            <a:avLst/>
          </a:prstGeom>
          <a:gradFill flip="none" rotWithShape="1">
            <a:gsLst>
              <a:gs pos="0">
                <a:schemeClr val="accent1">
                  <a:lumMod val="5000"/>
                  <a:lumOff val="95000"/>
                </a:schemeClr>
              </a:gs>
              <a:gs pos="25000">
                <a:srgbClr val="FFB81C"/>
              </a:gs>
              <a:gs pos="83000">
                <a:srgbClr val="FFB81C"/>
              </a:gs>
              <a:gs pos="100000">
                <a:srgbClr val="FFB81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Opportunities for Interaction with Luma</a:t>
            </a:r>
          </a:p>
        </p:txBody>
      </p:sp>
      <p:sp>
        <p:nvSpPr>
          <p:cNvPr id="3" name="Arrow: Chevron 2">
            <a:extLst>
              <a:ext uri="{FF2B5EF4-FFF2-40B4-BE49-F238E27FC236}">
                <a16:creationId xmlns:a16="http://schemas.microsoft.com/office/drawing/2014/main" id="{547E8FF2-FC31-45AE-9CC5-AC4E300675DD}"/>
              </a:ext>
            </a:extLst>
          </p:cNvPr>
          <p:cNvSpPr/>
          <p:nvPr/>
        </p:nvSpPr>
        <p:spPr>
          <a:xfrm>
            <a:off x="1585680" y="2349216"/>
            <a:ext cx="3272536" cy="1970586"/>
          </a:xfrm>
          <a:prstGeom prst="chevron">
            <a:avLst>
              <a:gd name="adj" fmla="val 25568"/>
            </a:avLst>
          </a:prstGeom>
          <a:solidFill>
            <a:srgbClr val="092F5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Arrow: Chevron 20">
            <a:extLst>
              <a:ext uri="{FF2B5EF4-FFF2-40B4-BE49-F238E27FC236}">
                <a16:creationId xmlns:a16="http://schemas.microsoft.com/office/drawing/2014/main" id="{9E190997-6A62-4537-984B-5D0A279DE0E5}"/>
              </a:ext>
            </a:extLst>
          </p:cNvPr>
          <p:cNvSpPr/>
          <p:nvPr/>
        </p:nvSpPr>
        <p:spPr>
          <a:xfrm>
            <a:off x="4493167" y="2339141"/>
            <a:ext cx="3272536" cy="1970586"/>
          </a:xfrm>
          <a:prstGeom prst="chevron">
            <a:avLst>
              <a:gd name="adj" fmla="val 25163"/>
            </a:avLst>
          </a:prstGeom>
          <a:solidFill>
            <a:srgbClr val="092F5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2" name="Arrow: Chevron 21">
            <a:extLst>
              <a:ext uri="{FF2B5EF4-FFF2-40B4-BE49-F238E27FC236}">
                <a16:creationId xmlns:a16="http://schemas.microsoft.com/office/drawing/2014/main" id="{CF193727-3EF9-4D83-B01E-A26BCA2E2299}"/>
              </a:ext>
            </a:extLst>
          </p:cNvPr>
          <p:cNvSpPr/>
          <p:nvPr/>
        </p:nvSpPr>
        <p:spPr>
          <a:xfrm>
            <a:off x="7400209" y="2359415"/>
            <a:ext cx="3272536" cy="1970586"/>
          </a:xfrm>
          <a:prstGeom prst="chevron">
            <a:avLst>
              <a:gd name="adj" fmla="val 25568"/>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6DD4289-0352-4179-9D61-61C831D34C4A}"/>
              </a:ext>
            </a:extLst>
          </p:cNvPr>
          <p:cNvSpPr txBox="1"/>
          <p:nvPr/>
        </p:nvSpPr>
        <p:spPr>
          <a:xfrm>
            <a:off x="5243419" y="2790059"/>
            <a:ext cx="1879996"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50" charset="-128"/>
                <a:cs typeface="Arial" panose="020B0604020202020204" pitchFamily="34" charset="0"/>
              </a:rPr>
              <a:t>Build Understanding of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50" charset="-128"/>
                <a:cs typeface="Arial" panose="020B0604020202020204" pitchFamily="34" charset="0"/>
              </a:rPr>
              <a:t>(Next 90 Days)</a:t>
            </a:r>
          </a:p>
        </p:txBody>
      </p:sp>
      <p:sp>
        <p:nvSpPr>
          <p:cNvPr id="27" name="TextBox 26">
            <a:extLst>
              <a:ext uri="{FF2B5EF4-FFF2-40B4-BE49-F238E27FC236}">
                <a16:creationId xmlns:a16="http://schemas.microsoft.com/office/drawing/2014/main" id="{82B35292-F3B7-4C0D-B688-69BCDC0BE63E}"/>
              </a:ext>
            </a:extLst>
          </p:cNvPr>
          <p:cNvSpPr txBox="1"/>
          <p:nvPr/>
        </p:nvSpPr>
        <p:spPr>
          <a:xfrm>
            <a:off x="8172337" y="2775321"/>
            <a:ext cx="1770185"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50" charset="-128"/>
                <a:cs typeface="Arial" panose="020B0604020202020204" pitchFamily="34" charset="0"/>
              </a:rPr>
              <a:t>Build Skills and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50" charset="-128"/>
                <a:cs typeface="Arial" panose="020B0604020202020204" pitchFamily="34" charset="0"/>
              </a:rPr>
              <a:t>(April-June)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00990F8-9E7C-46F4-82B5-C8BF677FCFF1}"/>
              </a:ext>
            </a:extLst>
          </p:cNvPr>
          <p:cNvSpPr txBox="1"/>
          <p:nvPr/>
        </p:nvSpPr>
        <p:spPr>
          <a:xfrm>
            <a:off x="2461931" y="2893547"/>
            <a:ext cx="187999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Reinforce Awareness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 30 Days)</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Graphic 4" descr="Woman Shrugging with solid fill">
            <a:extLst>
              <a:ext uri="{FF2B5EF4-FFF2-40B4-BE49-F238E27FC236}">
                <a16:creationId xmlns:a16="http://schemas.microsoft.com/office/drawing/2014/main" id="{D25D8BB6-4924-46F5-8944-84C03DE413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340" y="3334006"/>
            <a:ext cx="1010536" cy="1010536"/>
          </a:xfrm>
          <a:prstGeom prst="rect">
            <a:avLst/>
          </a:prstGeom>
        </p:spPr>
      </p:pic>
      <p:pic>
        <p:nvPicPr>
          <p:cNvPr id="7" name="Graphic 6" descr="Confused person with solid fill">
            <a:extLst>
              <a:ext uri="{FF2B5EF4-FFF2-40B4-BE49-F238E27FC236}">
                <a16:creationId xmlns:a16="http://schemas.microsoft.com/office/drawing/2014/main" id="{5EF9532C-DFF4-40C4-88E2-12FD2338A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563" y="3334006"/>
            <a:ext cx="1010536" cy="1010536"/>
          </a:xfrm>
          <a:prstGeom prst="rect">
            <a:avLst/>
          </a:prstGeom>
        </p:spPr>
      </p:pic>
      <p:pic>
        <p:nvPicPr>
          <p:cNvPr id="9" name="Graphic 8" descr="Crawl with solid fill">
            <a:extLst>
              <a:ext uri="{FF2B5EF4-FFF2-40B4-BE49-F238E27FC236}">
                <a16:creationId xmlns:a16="http://schemas.microsoft.com/office/drawing/2014/main" id="{1D5ADD6D-FBBA-4DA8-9814-0B030EB5E8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6274" y="3482945"/>
            <a:ext cx="1010536" cy="1010536"/>
          </a:xfrm>
          <a:prstGeom prst="rect">
            <a:avLst/>
          </a:prstGeom>
        </p:spPr>
      </p:pic>
      <p:pic>
        <p:nvPicPr>
          <p:cNvPr id="11" name="Graphic 10" descr="Walk with solid fill">
            <a:extLst>
              <a:ext uri="{FF2B5EF4-FFF2-40B4-BE49-F238E27FC236}">
                <a16:creationId xmlns:a16="http://schemas.microsoft.com/office/drawing/2014/main" id="{26637E82-F2A0-4512-97C9-99A288CB19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5011" y="3344707"/>
            <a:ext cx="1010536" cy="1010536"/>
          </a:xfrm>
          <a:prstGeom prst="rect">
            <a:avLst/>
          </a:prstGeom>
        </p:spPr>
      </p:pic>
      <p:pic>
        <p:nvPicPr>
          <p:cNvPr id="18" name="Graphic 17" descr="Hero Female with solid fill">
            <a:extLst>
              <a:ext uri="{FF2B5EF4-FFF2-40B4-BE49-F238E27FC236}">
                <a16:creationId xmlns:a16="http://schemas.microsoft.com/office/drawing/2014/main" id="{5593D539-39FC-4E11-9F7F-22A565A2ED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62102" y="2485514"/>
            <a:ext cx="1010536" cy="1010536"/>
          </a:xfrm>
          <a:prstGeom prst="rect">
            <a:avLst/>
          </a:prstGeom>
        </p:spPr>
      </p:pic>
      <p:pic>
        <p:nvPicPr>
          <p:cNvPr id="20" name="Graphic 19" descr="Run with solid fill">
            <a:extLst>
              <a:ext uri="{FF2B5EF4-FFF2-40B4-BE49-F238E27FC236}">
                <a16:creationId xmlns:a16="http://schemas.microsoft.com/office/drawing/2014/main" id="{0E19095D-4D83-4BD5-83CA-28F56CAA29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76053" y="3315098"/>
            <a:ext cx="1010536" cy="1010536"/>
          </a:xfrm>
          <a:prstGeom prst="rect">
            <a:avLst/>
          </a:prstGeom>
        </p:spPr>
      </p:pic>
    </p:spTree>
    <p:extLst>
      <p:ext uri="{BB962C8B-B14F-4D97-AF65-F5344CB8AC3E}">
        <p14:creationId xmlns:p14="http://schemas.microsoft.com/office/powerpoint/2010/main" val="5105157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Group 2">
            <a:extLst>
              <a:ext uri="{FF2B5EF4-FFF2-40B4-BE49-F238E27FC236}">
                <a16:creationId xmlns:a16="http://schemas.microsoft.com/office/drawing/2014/main" id="{55AE598D-DF86-45CD-99AD-AFB47C7D199C}"/>
              </a:ext>
            </a:extLst>
          </p:cNvPr>
          <p:cNvGraphicFramePr>
            <a:graphicFrameLocks noGrp="1"/>
          </p:cNvGraphicFramePr>
          <p:nvPr/>
        </p:nvGraphicFramePr>
        <p:xfrm>
          <a:off x="819150" y="662382"/>
          <a:ext cx="10184504" cy="5915275"/>
        </p:xfrm>
        <a:graphic>
          <a:graphicData uri="http://schemas.openxmlformats.org/drawingml/2006/table">
            <a:tbl>
              <a:tblPr/>
              <a:tblGrid>
                <a:gridCol w="1273063">
                  <a:extLst>
                    <a:ext uri="{9D8B030D-6E8A-4147-A177-3AD203B41FA5}">
                      <a16:colId xmlns:a16="http://schemas.microsoft.com/office/drawing/2014/main" val="20001"/>
                    </a:ext>
                  </a:extLst>
                </a:gridCol>
                <a:gridCol w="1273063">
                  <a:extLst>
                    <a:ext uri="{9D8B030D-6E8A-4147-A177-3AD203B41FA5}">
                      <a16:colId xmlns:a16="http://schemas.microsoft.com/office/drawing/2014/main" val="20002"/>
                    </a:ext>
                  </a:extLst>
                </a:gridCol>
                <a:gridCol w="1273063">
                  <a:extLst>
                    <a:ext uri="{9D8B030D-6E8A-4147-A177-3AD203B41FA5}">
                      <a16:colId xmlns:a16="http://schemas.microsoft.com/office/drawing/2014/main" val="20003"/>
                    </a:ext>
                  </a:extLst>
                </a:gridCol>
                <a:gridCol w="1273063">
                  <a:extLst>
                    <a:ext uri="{9D8B030D-6E8A-4147-A177-3AD203B41FA5}">
                      <a16:colId xmlns:a16="http://schemas.microsoft.com/office/drawing/2014/main" val="20004"/>
                    </a:ext>
                  </a:extLst>
                </a:gridCol>
                <a:gridCol w="1273063">
                  <a:extLst>
                    <a:ext uri="{9D8B030D-6E8A-4147-A177-3AD203B41FA5}">
                      <a16:colId xmlns:a16="http://schemas.microsoft.com/office/drawing/2014/main" val="20005"/>
                    </a:ext>
                  </a:extLst>
                </a:gridCol>
                <a:gridCol w="1273063">
                  <a:extLst>
                    <a:ext uri="{9D8B030D-6E8A-4147-A177-3AD203B41FA5}">
                      <a16:colId xmlns:a16="http://schemas.microsoft.com/office/drawing/2014/main" val="20006"/>
                    </a:ext>
                  </a:extLst>
                </a:gridCol>
                <a:gridCol w="1273063">
                  <a:extLst>
                    <a:ext uri="{9D8B030D-6E8A-4147-A177-3AD203B41FA5}">
                      <a16:colId xmlns:a16="http://schemas.microsoft.com/office/drawing/2014/main" val="20007"/>
                    </a:ext>
                  </a:extLst>
                </a:gridCol>
                <a:gridCol w="1273063">
                  <a:extLst>
                    <a:ext uri="{9D8B030D-6E8A-4147-A177-3AD203B41FA5}">
                      <a16:colId xmlns:a16="http://schemas.microsoft.com/office/drawing/2014/main" val="20008"/>
                    </a:ext>
                  </a:extLst>
                </a:gridCol>
              </a:tblGrid>
              <a:tr h="278060">
                <a:tc gridSpan="3">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a:noFill/>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05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82296" marR="82296" marT="27432" marB="27432" anchor="ct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cap="flat">
                      <a:noFill/>
                    </a:lnT>
                    <a:lnB w="6350" cap="flat" cmpd="sng" algn="ctr">
                      <a:solidFill>
                        <a:srgbClr val="005073"/>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2035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DEC</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JAN</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FEB</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MAR</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rgbClr val="44546A"/>
                        </a:buClr>
                        <a:buSzPct val="100000"/>
                        <a:buFont typeface="Wingdings" pitchFamily="2" charset="2"/>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APR</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MAY</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JUN</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400" b="0" i="0" u="none" strike="noStrike" cap="none" normalizeH="0" baseline="0" dirty="0">
                          <a:ln>
                            <a:noFill/>
                          </a:ln>
                          <a:solidFill>
                            <a:srgbClr val="092F57"/>
                          </a:solidFill>
                          <a:effectLst/>
                          <a:latin typeface="Arial" panose="020B0604020202020204" pitchFamily="34" charset="0"/>
                          <a:cs typeface="Arial" panose="020B0604020202020204" pitchFamily="34" charset="0"/>
                        </a:rPr>
                        <a:t>JUL</a:t>
                      </a:r>
                    </a:p>
                  </a:txBody>
                  <a:tcPr marL="82296" marR="82296" marT="27432" marB="27432"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6350" cap="flat" cmpd="sng" algn="ctr">
                      <a:solidFill>
                        <a:srgbClr val="005073"/>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2988">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iscoSansTT ExtraLight"/>
                        </a:defRPr>
                      </a:lvl1pPr>
                      <a:lvl2pPr marL="457200" algn="l" defTabSz="914400" rtl="0" eaLnBrk="1" latinLnBrk="0" hangingPunct="1">
                        <a:defRPr sz="1800" kern="1200">
                          <a:solidFill>
                            <a:schemeClr val="tx1"/>
                          </a:solidFill>
                          <a:latin typeface="CiscoSansTT ExtraLight"/>
                        </a:defRPr>
                      </a:lvl2pPr>
                      <a:lvl3pPr marL="914400" algn="l" defTabSz="914400" rtl="0" eaLnBrk="1" latinLnBrk="0" hangingPunct="1">
                        <a:defRPr sz="1800" kern="1200">
                          <a:solidFill>
                            <a:schemeClr val="tx1"/>
                          </a:solidFill>
                          <a:latin typeface="CiscoSansTT ExtraLight"/>
                        </a:defRPr>
                      </a:lvl3pPr>
                      <a:lvl4pPr marL="1371600" algn="l" defTabSz="914400" rtl="0" eaLnBrk="1" latinLnBrk="0" hangingPunct="1">
                        <a:defRPr sz="1800" kern="1200">
                          <a:solidFill>
                            <a:schemeClr val="tx1"/>
                          </a:solidFill>
                          <a:latin typeface="CiscoSansTT ExtraLight"/>
                        </a:defRPr>
                      </a:lvl4pPr>
                      <a:lvl5pPr marL="1828800" algn="l" defTabSz="914400" rtl="0" eaLnBrk="1" latinLnBrk="0" hangingPunct="1">
                        <a:defRPr sz="1800" kern="1200">
                          <a:solidFill>
                            <a:schemeClr val="tx1"/>
                          </a:solidFill>
                          <a:latin typeface="CiscoSansTT ExtraLight"/>
                        </a:defRPr>
                      </a:lvl5pPr>
                      <a:lvl6pPr marL="2286000" algn="l" defTabSz="914400" rtl="0" eaLnBrk="1" latinLnBrk="0" hangingPunct="1">
                        <a:defRPr sz="1800" kern="1200">
                          <a:solidFill>
                            <a:schemeClr val="tx1"/>
                          </a:solidFill>
                          <a:latin typeface="CiscoSansTT ExtraLight"/>
                        </a:defRPr>
                      </a:lvl6pPr>
                      <a:lvl7pPr marL="2743200" algn="l" defTabSz="914400" rtl="0" eaLnBrk="1" latinLnBrk="0" hangingPunct="1">
                        <a:defRPr sz="1800" kern="1200">
                          <a:solidFill>
                            <a:schemeClr val="tx1"/>
                          </a:solidFill>
                          <a:latin typeface="CiscoSansTT ExtraLight"/>
                        </a:defRPr>
                      </a:lvl7pPr>
                      <a:lvl8pPr marL="3200400" algn="l" defTabSz="914400" rtl="0" eaLnBrk="1" latinLnBrk="0" hangingPunct="1">
                        <a:defRPr sz="1800" kern="1200">
                          <a:solidFill>
                            <a:schemeClr val="tx1"/>
                          </a:solidFill>
                          <a:latin typeface="CiscoSansTT ExtraLight"/>
                        </a:defRPr>
                      </a:lvl8pPr>
                      <a:lvl9pPr marL="3657600" algn="l" defTabSz="914400" rtl="0" eaLnBrk="1" latinLnBrk="0" hangingPunct="1">
                        <a:defRPr sz="1800" kern="1200">
                          <a:solidFill>
                            <a:schemeClr val="tx1"/>
                          </a:solidFill>
                          <a:latin typeface="CiscoSansTT ExtraLight"/>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0720644"/>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197168"/>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0268402"/>
                  </a:ext>
                </a:extLst>
              </a:tr>
              <a:tr h="422988">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3175" cap="flat" cmpd="sng" algn="ctr">
                      <a:solidFill>
                        <a:srgbClr val="005073">
                          <a:lumMod val="40000"/>
                          <a:lumOff val="6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2228393"/>
                  </a:ext>
                </a:extLst>
              </a:tr>
              <a:tr h="24100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US" sz="1500" b="0" i="0" u="none" strike="noStrike" cap="none" normalizeH="0" baseline="0" dirty="0">
                        <a:ln>
                          <a:noFill/>
                        </a:ln>
                        <a:solidFill>
                          <a:srgbClr val="092F57"/>
                        </a:solidFill>
                        <a:effectLst/>
                        <a:latin typeface="Arial" panose="020B0604020202020204" pitchFamily="34" charset="0"/>
                        <a:cs typeface="Arial" panose="020B0604020202020204" pitchFamily="34" charset="0"/>
                      </a:endParaRPr>
                    </a:p>
                  </a:txBody>
                  <a:tcPr marL="0" marR="82296" marT="0" marB="0" anchor="ctr" horzOverflow="overflow">
                    <a:lnL w="6350" cap="flat" cmpd="sng" algn="ctr">
                      <a:solidFill>
                        <a:srgbClr val="005073"/>
                      </a:solidFill>
                      <a:prstDash val="solid"/>
                      <a:round/>
                      <a:headEnd type="none" w="med" len="med"/>
                      <a:tailEnd type="none" w="med" len="med"/>
                    </a:lnL>
                    <a:lnR w="6350" cap="flat" cmpd="sng" algn="ctr">
                      <a:solidFill>
                        <a:srgbClr val="005073"/>
                      </a:solidFill>
                      <a:prstDash val="solid"/>
                      <a:round/>
                      <a:headEnd type="none" w="med" len="med"/>
                      <a:tailEnd type="none" w="med" len="med"/>
                    </a:lnR>
                    <a:lnT w="3175" cap="flat" cmpd="sng" algn="ctr">
                      <a:solidFill>
                        <a:srgbClr val="005073">
                          <a:lumMod val="40000"/>
                          <a:lumOff val="60000"/>
                        </a:srgbClr>
                      </a:solidFill>
                      <a:prstDash val="solid"/>
                      <a:round/>
                      <a:headEnd type="none" w="med" len="med"/>
                      <a:tailEnd type="none" w="med" len="med"/>
                    </a:lnT>
                    <a:lnB w="6350" cap="flat" cmpd="sng" algn="ctr">
                      <a:solidFill>
                        <a:srgbClr val="00507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09001790"/>
                  </a:ext>
                </a:extLst>
              </a:tr>
            </a:tbl>
          </a:graphicData>
        </a:graphic>
      </p:graphicFrame>
      <p:sp>
        <p:nvSpPr>
          <p:cNvPr id="4" name="TextBox 3">
            <a:extLst>
              <a:ext uri="{FF2B5EF4-FFF2-40B4-BE49-F238E27FC236}">
                <a16:creationId xmlns:a16="http://schemas.microsoft.com/office/drawing/2014/main" id="{7895B2E4-4D70-49EB-B9C4-5DAA33C4C910}"/>
              </a:ext>
            </a:extLst>
          </p:cNvPr>
          <p:cNvSpPr txBox="1"/>
          <p:nvPr/>
        </p:nvSpPr>
        <p:spPr>
          <a:xfrm>
            <a:off x="225526" y="143139"/>
            <a:ext cx="109327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Anticipated Agency Involvement</a:t>
            </a:r>
            <a:endParaRPr kumimoji="0" lang="en-US" sz="1200" b="0" i="0" u="none"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endParaRPr>
          </a:p>
        </p:txBody>
      </p:sp>
      <p:pic>
        <p:nvPicPr>
          <p:cNvPr id="6" name="Picture 5">
            <a:extLst>
              <a:ext uri="{FF2B5EF4-FFF2-40B4-BE49-F238E27FC236}">
                <a16:creationId xmlns:a16="http://schemas.microsoft.com/office/drawing/2014/main" id="{FCD60559-DD7E-4AAD-8D42-E116E6905475}"/>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482829"/>
            <a:ext cx="1054666" cy="261208"/>
          </a:xfrm>
          <a:prstGeom prst="rect">
            <a:avLst/>
          </a:prstGeom>
        </p:spPr>
      </p:pic>
      <p:sp>
        <p:nvSpPr>
          <p:cNvPr id="77" name="Rectangle 76">
            <a:extLst>
              <a:ext uri="{FF2B5EF4-FFF2-40B4-BE49-F238E27FC236}">
                <a16:creationId xmlns:a16="http://schemas.microsoft.com/office/drawing/2014/main" id="{6EF0C01B-DAD5-4E5A-A2A1-08FC619084F7}"/>
              </a:ext>
            </a:extLst>
          </p:cNvPr>
          <p:cNvSpPr/>
          <p:nvPr/>
        </p:nvSpPr>
        <p:spPr>
          <a:xfrm rot="16200000" flipH="1">
            <a:off x="4257959" y="-3303250"/>
            <a:ext cx="69400" cy="8134267"/>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AutoShape 196">
            <a:extLst>
              <a:ext uri="{FF2B5EF4-FFF2-40B4-BE49-F238E27FC236}">
                <a16:creationId xmlns:a16="http://schemas.microsoft.com/office/drawing/2014/main" id="{EDED9B10-CE0D-4A06-9366-478DF77287D2}"/>
              </a:ext>
            </a:extLst>
          </p:cNvPr>
          <p:cNvSpPr>
            <a:spLocks noChangeArrowheads="1"/>
          </p:cNvSpPr>
          <p:nvPr/>
        </p:nvSpPr>
        <p:spPr bwMode="auto">
          <a:xfrm>
            <a:off x="3031489" y="6665837"/>
            <a:ext cx="137196" cy="137160"/>
          </a:xfrm>
          <a:prstGeom prst="ellipse">
            <a:avLst/>
          </a:prstGeom>
          <a:solidFill>
            <a:srgbClr val="A7A8AA"/>
          </a:solidFill>
          <a:ln w="9525" algn="ctr">
            <a:solidFill>
              <a:srgbClr val="A7A8AA"/>
            </a:solidFill>
            <a:miter lim="800000"/>
            <a:headEnd/>
            <a:tailEnd/>
          </a:ln>
          <a:effectLst/>
        </p:spPr>
        <p:txBody>
          <a:bodyPr wrap="none" lIns="61601" tIns="30800" rIns="61601" bIns="3080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0" name="AutoShape 198">
            <a:extLst>
              <a:ext uri="{FF2B5EF4-FFF2-40B4-BE49-F238E27FC236}">
                <a16:creationId xmlns:a16="http://schemas.microsoft.com/office/drawing/2014/main" id="{C2A7C563-AB6D-4623-88C7-286646C2F722}"/>
              </a:ext>
            </a:extLst>
          </p:cNvPr>
          <p:cNvSpPr>
            <a:spLocks noChangeArrowheads="1"/>
          </p:cNvSpPr>
          <p:nvPr/>
        </p:nvSpPr>
        <p:spPr bwMode="auto">
          <a:xfrm>
            <a:off x="6130207" y="6665837"/>
            <a:ext cx="137196" cy="137160"/>
          </a:xfrm>
          <a:prstGeom prst="ellipse">
            <a:avLst/>
          </a:prstGeom>
          <a:solidFill>
            <a:srgbClr val="6EBE4A"/>
          </a:solidFill>
          <a:ln w="9525" algn="ctr">
            <a:noFill/>
            <a:miter lim="800000"/>
            <a:headEnd/>
            <a:tailEnd/>
          </a:ln>
          <a:effectLst/>
        </p:spPr>
        <p:txBody>
          <a:bodyPr wrap="none" lIns="61601" tIns="30800" rIns="61601" bIns="3080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1" name="Text Box 199">
            <a:extLst>
              <a:ext uri="{FF2B5EF4-FFF2-40B4-BE49-F238E27FC236}">
                <a16:creationId xmlns:a16="http://schemas.microsoft.com/office/drawing/2014/main" id="{9679BCAC-1248-455A-841A-54CAB5B79AAA}"/>
              </a:ext>
            </a:extLst>
          </p:cNvPr>
          <p:cNvSpPr txBox="1">
            <a:spLocks noChangeArrowheads="1"/>
          </p:cNvSpPr>
          <p:nvPr/>
        </p:nvSpPr>
        <p:spPr bwMode="auto">
          <a:xfrm>
            <a:off x="3209243" y="6623175"/>
            <a:ext cx="2818739"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Luma Configuration / Testing / Deployment Activities</a:t>
            </a:r>
          </a:p>
        </p:txBody>
      </p:sp>
      <p:sp>
        <p:nvSpPr>
          <p:cNvPr id="83" name="Text Box 211">
            <a:extLst>
              <a:ext uri="{FF2B5EF4-FFF2-40B4-BE49-F238E27FC236}">
                <a16:creationId xmlns:a16="http://schemas.microsoft.com/office/drawing/2014/main" id="{A996EB2C-28B1-420F-B726-55CD26489A15}"/>
              </a:ext>
            </a:extLst>
          </p:cNvPr>
          <p:cNvSpPr txBox="1">
            <a:spLocks noChangeArrowheads="1"/>
          </p:cNvSpPr>
          <p:nvPr/>
        </p:nvSpPr>
        <p:spPr bwMode="auto">
          <a:xfrm>
            <a:off x="6248076" y="6623175"/>
            <a:ext cx="2357074"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Agency and Employee </a:t>
            </a:r>
            <a:r>
              <a:rPr kumimoji="0" lang="en-US" sz="900" b="0"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Readiness Activities</a:t>
            </a:r>
            <a:endPar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212">
            <a:extLst>
              <a:ext uri="{FF2B5EF4-FFF2-40B4-BE49-F238E27FC236}">
                <a16:creationId xmlns:a16="http://schemas.microsoft.com/office/drawing/2014/main" id="{17E9B3DC-C3BC-4678-A465-63ECAC81C797}"/>
              </a:ext>
            </a:extLst>
          </p:cNvPr>
          <p:cNvSpPr txBox="1">
            <a:spLocks noChangeArrowheads="1"/>
          </p:cNvSpPr>
          <p:nvPr/>
        </p:nvSpPr>
        <p:spPr bwMode="auto">
          <a:xfrm>
            <a:off x="8759326" y="6622573"/>
            <a:ext cx="542474" cy="2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Go-Live</a:t>
            </a:r>
          </a:p>
        </p:txBody>
      </p:sp>
      <p:sp>
        <p:nvSpPr>
          <p:cNvPr id="85" name="Rounded Rectangle 20">
            <a:extLst>
              <a:ext uri="{FF2B5EF4-FFF2-40B4-BE49-F238E27FC236}">
                <a16:creationId xmlns:a16="http://schemas.microsoft.com/office/drawing/2014/main" id="{76D05136-8699-4E02-A0C4-C8B532140306}"/>
              </a:ext>
            </a:extLst>
          </p:cNvPr>
          <p:cNvSpPr/>
          <p:nvPr/>
        </p:nvSpPr>
        <p:spPr>
          <a:xfrm rot="16200000">
            <a:off x="1912622" y="184798"/>
            <a:ext cx="365760" cy="2552703"/>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Interface/Data Conversion Requests</a:t>
            </a:r>
          </a:p>
        </p:txBody>
      </p:sp>
      <p:sp>
        <p:nvSpPr>
          <p:cNvPr id="87" name="Rounded Rectangle 23">
            <a:extLst>
              <a:ext uri="{FF2B5EF4-FFF2-40B4-BE49-F238E27FC236}">
                <a16:creationId xmlns:a16="http://schemas.microsoft.com/office/drawing/2014/main" id="{4B1CA570-D6C7-4446-8FEC-8A1BE223AEC7}"/>
              </a:ext>
            </a:extLst>
          </p:cNvPr>
          <p:cNvSpPr/>
          <p:nvPr/>
        </p:nvSpPr>
        <p:spPr>
          <a:xfrm rot="16200000">
            <a:off x="8273258" y="4050028"/>
            <a:ext cx="365760" cy="2426397"/>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End-User Training</a:t>
            </a:r>
          </a:p>
        </p:txBody>
      </p:sp>
      <p:sp>
        <p:nvSpPr>
          <p:cNvPr id="90" name="Rounded Rectangle 20">
            <a:extLst>
              <a:ext uri="{FF2B5EF4-FFF2-40B4-BE49-F238E27FC236}">
                <a16:creationId xmlns:a16="http://schemas.microsoft.com/office/drawing/2014/main" id="{7933A7A5-61FE-4375-8B9A-4174C424780B}"/>
              </a:ext>
            </a:extLst>
          </p:cNvPr>
          <p:cNvSpPr/>
          <p:nvPr/>
        </p:nvSpPr>
        <p:spPr>
          <a:xfrm rot="16200000">
            <a:off x="4102115" y="3112839"/>
            <a:ext cx="358871" cy="1819392"/>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 COA Experience</a:t>
            </a:r>
          </a:p>
        </p:txBody>
      </p:sp>
      <p:sp>
        <p:nvSpPr>
          <p:cNvPr id="91" name="Rounded Rectangle 20">
            <a:extLst>
              <a:ext uri="{FF2B5EF4-FFF2-40B4-BE49-F238E27FC236}">
                <a16:creationId xmlns:a16="http://schemas.microsoft.com/office/drawing/2014/main" id="{6778A66A-35C6-4841-B093-BAA07D226710}"/>
              </a:ext>
            </a:extLst>
          </p:cNvPr>
          <p:cNvSpPr/>
          <p:nvPr/>
        </p:nvSpPr>
        <p:spPr>
          <a:xfrm rot="16200000">
            <a:off x="4545708" y="1066123"/>
            <a:ext cx="367971" cy="1644046"/>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Joint SIT Agency Testing</a:t>
            </a:r>
          </a:p>
        </p:txBody>
      </p:sp>
      <p:sp>
        <p:nvSpPr>
          <p:cNvPr id="92" name="Rounded Rectangle 20">
            <a:extLst>
              <a:ext uri="{FF2B5EF4-FFF2-40B4-BE49-F238E27FC236}">
                <a16:creationId xmlns:a16="http://schemas.microsoft.com/office/drawing/2014/main" id="{B854C9EF-2ABF-430E-A89B-E4A654514855}"/>
              </a:ext>
            </a:extLst>
          </p:cNvPr>
          <p:cNvSpPr/>
          <p:nvPr/>
        </p:nvSpPr>
        <p:spPr>
          <a:xfrm rot="16200000">
            <a:off x="6543644" y="4093786"/>
            <a:ext cx="365760" cy="154788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Registration</a:t>
            </a:r>
          </a:p>
        </p:txBody>
      </p:sp>
      <p:sp>
        <p:nvSpPr>
          <p:cNvPr id="93" name="Star: 5 Points 92">
            <a:extLst>
              <a:ext uri="{FF2B5EF4-FFF2-40B4-BE49-F238E27FC236}">
                <a16:creationId xmlns:a16="http://schemas.microsoft.com/office/drawing/2014/main" id="{1D226375-2638-466C-B5DA-6BB936E284DD}"/>
              </a:ext>
            </a:extLst>
          </p:cNvPr>
          <p:cNvSpPr/>
          <p:nvPr/>
        </p:nvSpPr>
        <p:spPr>
          <a:xfrm>
            <a:off x="7216220" y="6373940"/>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Star: 5 Points 93">
            <a:extLst>
              <a:ext uri="{FF2B5EF4-FFF2-40B4-BE49-F238E27FC236}">
                <a16:creationId xmlns:a16="http://schemas.microsoft.com/office/drawing/2014/main" id="{A95627A7-4B8F-451A-B509-993F539D19D4}"/>
              </a:ext>
            </a:extLst>
          </p:cNvPr>
          <p:cNvSpPr/>
          <p:nvPr/>
        </p:nvSpPr>
        <p:spPr>
          <a:xfrm>
            <a:off x="8676776" y="6376857"/>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Star: 5 Points 94">
            <a:extLst>
              <a:ext uri="{FF2B5EF4-FFF2-40B4-BE49-F238E27FC236}">
                <a16:creationId xmlns:a16="http://schemas.microsoft.com/office/drawing/2014/main" id="{5279B8AF-477D-4886-A5DF-2B378CB781D1}"/>
              </a:ext>
            </a:extLst>
          </p:cNvPr>
          <p:cNvSpPr/>
          <p:nvPr/>
        </p:nvSpPr>
        <p:spPr>
          <a:xfrm>
            <a:off x="9743220" y="6376857"/>
            <a:ext cx="233916" cy="2020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2F124925-35C5-452D-A34C-10B970FEEA8E}"/>
              </a:ext>
            </a:extLst>
          </p:cNvPr>
          <p:cNvSpPr/>
          <p:nvPr/>
        </p:nvSpPr>
        <p:spPr>
          <a:xfrm>
            <a:off x="8648672" y="6653128"/>
            <a:ext cx="136484" cy="131736"/>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llout: Bent Line 1">
            <a:extLst>
              <a:ext uri="{FF2B5EF4-FFF2-40B4-BE49-F238E27FC236}">
                <a16:creationId xmlns:a16="http://schemas.microsoft.com/office/drawing/2014/main" id="{3A652792-F2D2-47A8-85E1-3B333B44F997}"/>
              </a:ext>
            </a:extLst>
          </p:cNvPr>
          <p:cNvSpPr/>
          <p:nvPr/>
        </p:nvSpPr>
        <p:spPr>
          <a:xfrm flipH="1">
            <a:off x="6611182" y="6383075"/>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Supplier Portal</a:t>
            </a:r>
          </a:p>
        </p:txBody>
      </p:sp>
      <p:sp>
        <p:nvSpPr>
          <p:cNvPr id="23" name="Callout: Bent Line 22">
            <a:extLst>
              <a:ext uri="{FF2B5EF4-FFF2-40B4-BE49-F238E27FC236}">
                <a16:creationId xmlns:a16="http://schemas.microsoft.com/office/drawing/2014/main" id="{FC611296-B768-4658-A90D-6BE3A5D412D6}"/>
              </a:ext>
            </a:extLst>
          </p:cNvPr>
          <p:cNvSpPr/>
          <p:nvPr/>
        </p:nvSpPr>
        <p:spPr>
          <a:xfrm flipH="1">
            <a:off x="8072962" y="6360436"/>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HCM</a:t>
            </a:r>
          </a:p>
        </p:txBody>
      </p:sp>
      <p:sp>
        <p:nvSpPr>
          <p:cNvPr id="24" name="Callout: Bent Line 23">
            <a:extLst>
              <a:ext uri="{FF2B5EF4-FFF2-40B4-BE49-F238E27FC236}">
                <a16:creationId xmlns:a16="http://schemas.microsoft.com/office/drawing/2014/main" id="{ADAEFA3B-FDC7-4F95-A973-39E1E5BEEC1F}"/>
              </a:ext>
            </a:extLst>
          </p:cNvPr>
          <p:cNvSpPr/>
          <p:nvPr/>
        </p:nvSpPr>
        <p:spPr>
          <a:xfrm flipH="1">
            <a:off x="9158189" y="6360436"/>
            <a:ext cx="375100" cy="189582"/>
          </a:xfrm>
          <a:prstGeom prst="borderCallout2">
            <a:avLst>
              <a:gd name="adj1" fmla="val 18750"/>
              <a:gd name="adj2" fmla="val -8333"/>
              <a:gd name="adj3" fmla="val 18750"/>
              <a:gd name="adj4" fmla="val -16667"/>
              <a:gd name="adj5" fmla="val 76541"/>
              <a:gd name="adj6" fmla="val -625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FSM</a:t>
            </a:r>
          </a:p>
        </p:txBody>
      </p:sp>
      <p:sp>
        <p:nvSpPr>
          <p:cNvPr id="25" name="Rounded Rectangle 20">
            <a:extLst>
              <a:ext uri="{FF2B5EF4-FFF2-40B4-BE49-F238E27FC236}">
                <a16:creationId xmlns:a16="http://schemas.microsoft.com/office/drawing/2014/main" id="{43D4D1F0-8EA1-4198-85D9-7DE3F5912D80}"/>
              </a:ext>
            </a:extLst>
          </p:cNvPr>
          <p:cNvSpPr/>
          <p:nvPr/>
        </p:nvSpPr>
        <p:spPr>
          <a:xfrm rot="16200000">
            <a:off x="4761849" y="3930203"/>
            <a:ext cx="365760" cy="18573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Role Workshops (x6)</a:t>
            </a:r>
          </a:p>
        </p:txBody>
      </p:sp>
      <p:sp>
        <p:nvSpPr>
          <p:cNvPr id="27" name="Rounded Rectangle 20">
            <a:extLst>
              <a:ext uri="{FF2B5EF4-FFF2-40B4-BE49-F238E27FC236}">
                <a16:creationId xmlns:a16="http://schemas.microsoft.com/office/drawing/2014/main" id="{C0A95FFA-35A3-4EE9-A000-8B6B54F3493D}"/>
              </a:ext>
            </a:extLst>
          </p:cNvPr>
          <p:cNvSpPr/>
          <p:nvPr/>
        </p:nvSpPr>
        <p:spPr>
          <a:xfrm rot="16200000">
            <a:off x="5122795" y="2555916"/>
            <a:ext cx="365760" cy="3740742"/>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Experience Simulations</a:t>
            </a:r>
          </a:p>
        </p:txBody>
      </p:sp>
      <p:sp>
        <p:nvSpPr>
          <p:cNvPr id="28" name="Rounded Rectangle 20">
            <a:extLst>
              <a:ext uri="{FF2B5EF4-FFF2-40B4-BE49-F238E27FC236}">
                <a16:creationId xmlns:a16="http://schemas.microsoft.com/office/drawing/2014/main" id="{F5646C9C-7097-44DF-ADB3-6E1E493866E2}"/>
              </a:ext>
            </a:extLst>
          </p:cNvPr>
          <p:cNvSpPr/>
          <p:nvPr/>
        </p:nvSpPr>
        <p:spPr>
          <a:xfrm rot="16200000">
            <a:off x="8391361" y="2915685"/>
            <a:ext cx="387086" cy="2168870"/>
          </a:xfrm>
          <a:prstGeom prst="roundRect">
            <a:avLst>
              <a:gd name="adj" fmla="val 50000"/>
            </a:avLst>
          </a:prstGeom>
          <a:solidFill>
            <a:schemeClr val="accent6">
              <a:lumMod val="40000"/>
              <a:lumOff val="60000"/>
            </a:schemeClr>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 End User Practice *Planning In-Progress</a:t>
            </a:r>
          </a:p>
        </p:txBody>
      </p:sp>
      <p:sp>
        <p:nvSpPr>
          <p:cNvPr id="29" name="Rounded Rectangle 20">
            <a:extLst>
              <a:ext uri="{FF2B5EF4-FFF2-40B4-BE49-F238E27FC236}">
                <a16:creationId xmlns:a16="http://schemas.microsoft.com/office/drawing/2014/main" id="{58966E49-98BC-4629-93D4-F6D4FA299536}"/>
              </a:ext>
            </a:extLst>
          </p:cNvPr>
          <p:cNvSpPr/>
          <p:nvPr/>
        </p:nvSpPr>
        <p:spPr>
          <a:xfrm rot="16200000">
            <a:off x="4335739" y="4429152"/>
            <a:ext cx="365760" cy="1697367"/>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Training Attendees</a:t>
            </a:r>
          </a:p>
        </p:txBody>
      </p:sp>
      <p:sp>
        <p:nvSpPr>
          <p:cNvPr id="30" name="Rounded Rectangle 20">
            <a:extLst>
              <a:ext uri="{FF2B5EF4-FFF2-40B4-BE49-F238E27FC236}">
                <a16:creationId xmlns:a16="http://schemas.microsoft.com/office/drawing/2014/main" id="{586EEF50-25FD-425E-9461-AA645346FF06}"/>
              </a:ext>
            </a:extLst>
          </p:cNvPr>
          <p:cNvSpPr/>
          <p:nvPr/>
        </p:nvSpPr>
        <p:spPr>
          <a:xfrm rot="16200000">
            <a:off x="7987270" y="1606733"/>
            <a:ext cx="365760" cy="3117936"/>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Cutover / Blackout / Handling Balances / Transaction Freeze Prep</a:t>
            </a:r>
          </a:p>
        </p:txBody>
      </p:sp>
      <p:sp>
        <p:nvSpPr>
          <p:cNvPr id="32" name="Rounded Rectangle 20">
            <a:extLst>
              <a:ext uri="{FF2B5EF4-FFF2-40B4-BE49-F238E27FC236}">
                <a16:creationId xmlns:a16="http://schemas.microsoft.com/office/drawing/2014/main" id="{2C1DAA8F-FB8D-4155-9A2F-7D3556C031A7}"/>
              </a:ext>
            </a:extLst>
          </p:cNvPr>
          <p:cNvSpPr/>
          <p:nvPr/>
        </p:nvSpPr>
        <p:spPr>
          <a:xfrm rot="16200000">
            <a:off x="1239841" y="3503837"/>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ounded Rectangle 20">
            <a:extLst>
              <a:ext uri="{FF2B5EF4-FFF2-40B4-BE49-F238E27FC236}">
                <a16:creationId xmlns:a16="http://schemas.microsoft.com/office/drawing/2014/main" id="{316031B8-A297-496E-9FF5-5AE5AAB672B0}"/>
              </a:ext>
            </a:extLst>
          </p:cNvPr>
          <p:cNvSpPr/>
          <p:nvPr/>
        </p:nvSpPr>
        <p:spPr>
          <a:xfrm rot="16200000">
            <a:off x="2406608" y="3497668"/>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ounded Rectangle 20">
            <a:extLst>
              <a:ext uri="{FF2B5EF4-FFF2-40B4-BE49-F238E27FC236}">
                <a16:creationId xmlns:a16="http://schemas.microsoft.com/office/drawing/2014/main" id="{3BAA5311-4002-4901-933E-B7F8B9DC9933}"/>
              </a:ext>
            </a:extLst>
          </p:cNvPr>
          <p:cNvSpPr/>
          <p:nvPr/>
        </p:nvSpPr>
        <p:spPr>
          <a:xfrm rot="16200000">
            <a:off x="3573374" y="3494313"/>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ounded Rectangle 20">
            <a:extLst>
              <a:ext uri="{FF2B5EF4-FFF2-40B4-BE49-F238E27FC236}">
                <a16:creationId xmlns:a16="http://schemas.microsoft.com/office/drawing/2014/main" id="{693B3172-3E1B-4CAF-9B08-D8F242A5DE19}"/>
              </a:ext>
            </a:extLst>
          </p:cNvPr>
          <p:cNvSpPr/>
          <p:nvPr/>
        </p:nvSpPr>
        <p:spPr>
          <a:xfrm rot="16200000">
            <a:off x="4805789" y="3493182"/>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ounded Rectangle 20">
            <a:extLst>
              <a:ext uri="{FF2B5EF4-FFF2-40B4-BE49-F238E27FC236}">
                <a16:creationId xmlns:a16="http://schemas.microsoft.com/office/drawing/2014/main" id="{A02A9D65-0918-4CB1-92EB-C38526F5D2AE}"/>
              </a:ext>
            </a:extLst>
          </p:cNvPr>
          <p:cNvSpPr/>
          <p:nvPr/>
        </p:nvSpPr>
        <p:spPr>
          <a:xfrm rot="16200000">
            <a:off x="6341753" y="3491763"/>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ounded Rectangle 20">
            <a:extLst>
              <a:ext uri="{FF2B5EF4-FFF2-40B4-BE49-F238E27FC236}">
                <a16:creationId xmlns:a16="http://schemas.microsoft.com/office/drawing/2014/main" id="{08F66E83-F1B0-418F-81C5-504CA4E65E22}"/>
              </a:ext>
            </a:extLst>
          </p:cNvPr>
          <p:cNvSpPr/>
          <p:nvPr/>
        </p:nvSpPr>
        <p:spPr>
          <a:xfrm rot="16200000">
            <a:off x="7574168" y="3499709"/>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ounded Rectangle 20">
            <a:extLst>
              <a:ext uri="{FF2B5EF4-FFF2-40B4-BE49-F238E27FC236}">
                <a16:creationId xmlns:a16="http://schemas.microsoft.com/office/drawing/2014/main" id="{510E4115-4039-47E7-A4F5-81EB6ECA7F8F}"/>
              </a:ext>
            </a:extLst>
          </p:cNvPr>
          <p:cNvSpPr/>
          <p:nvPr/>
        </p:nvSpPr>
        <p:spPr>
          <a:xfrm rot="16200000">
            <a:off x="8806583" y="3507655"/>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ounded Rectangle 20">
            <a:extLst>
              <a:ext uri="{FF2B5EF4-FFF2-40B4-BE49-F238E27FC236}">
                <a16:creationId xmlns:a16="http://schemas.microsoft.com/office/drawing/2014/main" id="{5D3C373B-4C9A-4F90-AA1F-1A8697DE121F}"/>
              </a:ext>
            </a:extLst>
          </p:cNvPr>
          <p:cNvSpPr/>
          <p:nvPr/>
        </p:nvSpPr>
        <p:spPr>
          <a:xfrm rot="16200000">
            <a:off x="10038998" y="3515601"/>
            <a:ext cx="246889" cy="18807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ounded Rectangle 20">
            <a:extLst>
              <a:ext uri="{FF2B5EF4-FFF2-40B4-BE49-F238E27FC236}">
                <a16:creationId xmlns:a16="http://schemas.microsoft.com/office/drawing/2014/main" id="{F50C891C-6475-424E-BA9D-39EE5EBCFCF0}"/>
              </a:ext>
            </a:extLst>
          </p:cNvPr>
          <p:cNvSpPr/>
          <p:nvPr/>
        </p:nvSpPr>
        <p:spPr>
          <a:xfrm rot="16200000">
            <a:off x="5787957" y="-1414744"/>
            <a:ext cx="246889" cy="10022704"/>
          </a:xfrm>
          <a:prstGeom prst="roundRect">
            <a:avLst>
              <a:gd name="adj" fmla="val 50000"/>
            </a:avLst>
          </a:prstGeom>
          <a:noFill/>
          <a:ln w="25400" cap="flat" cmpd="sng" algn="ctr">
            <a:solidFill>
              <a:srgbClr val="6CC24A"/>
            </a:solid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Liaison Monthly Communications (Toolkits)</a:t>
            </a:r>
          </a:p>
        </p:txBody>
      </p:sp>
      <p:sp>
        <p:nvSpPr>
          <p:cNvPr id="40" name="Rounded Rectangle 20">
            <a:extLst>
              <a:ext uri="{FF2B5EF4-FFF2-40B4-BE49-F238E27FC236}">
                <a16:creationId xmlns:a16="http://schemas.microsoft.com/office/drawing/2014/main" id="{E675403A-5E3C-4566-B19E-D2EB9864046C}"/>
              </a:ext>
            </a:extLst>
          </p:cNvPr>
          <p:cNvSpPr/>
          <p:nvPr/>
        </p:nvSpPr>
        <p:spPr>
          <a:xfrm rot="16200000">
            <a:off x="6088937" y="1848797"/>
            <a:ext cx="561008" cy="1405491"/>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Needed: Agency Validation of Configuration</a:t>
            </a:r>
          </a:p>
        </p:txBody>
      </p:sp>
      <p:sp>
        <p:nvSpPr>
          <p:cNvPr id="41" name="Rounded Rectangle 20">
            <a:extLst>
              <a:ext uri="{FF2B5EF4-FFF2-40B4-BE49-F238E27FC236}">
                <a16:creationId xmlns:a16="http://schemas.microsoft.com/office/drawing/2014/main" id="{FABCF0D3-4805-4B36-B5EE-F16A02705066}"/>
              </a:ext>
            </a:extLst>
          </p:cNvPr>
          <p:cNvSpPr/>
          <p:nvPr/>
        </p:nvSpPr>
        <p:spPr>
          <a:xfrm rot="16200000">
            <a:off x="2571745" y="3496426"/>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Labs: Data Calls</a:t>
            </a:r>
          </a:p>
        </p:txBody>
      </p:sp>
      <p:sp>
        <p:nvSpPr>
          <p:cNvPr id="42" name="Rounded Rectangle 20">
            <a:extLst>
              <a:ext uri="{FF2B5EF4-FFF2-40B4-BE49-F238E27FC236}">
                <a16:creationId xmlns:a16="http://schemas.microsoft.com/office/drawing/2014/main" id="{A8114E55-5A4F-4FBD-ADBB-7A84AE91D5F9}"/>
              </a:ext>
            </a:extLst>
          </p:cNvPr>
          <p:cNvSpPr/>
          <p:nvPr/>
        </p:nvSpPr>
        <p:spPr>
          <a:xfrm rot="16200000">
            <a:off x="2985805" y="1232916"/>
            <a:ext cx="365760" cy="1308250"/>
          </a:xfrm>
          <a:prstGeom prst="roundRect">
            <a:avLst>
              <a:gd name="adj" fmla="val 50000"/>
            </a:avLst>
          </a:prstGeom>
          <a:solidFill>
            <a:srgbClr val="A7A8A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JSIT: Workflow and Roles Setup</a:t>
            </a:r>
          </a:p>
        </p:txBody>
      </p:sp>
      <p:sp>
        <p:nvSpPr>
          <p:cNvPr id="44" name="Rounded Rectangle 20">
            <a:extLst>
              <a:ext uri="{FF2B5EF4-FFF2-40B4-BE49-F238E27FC236}">
                <a16:creationId xmlns:a16="http://schemas.microsoft.com/office/drawing/2014/main" id="{FD15578E-3A5C-4410-B6F9-D6CE1EBE3C3E}"/>
              </a:ext>
            </a:extLst>
          </p:cNvPr>
          <p:cNvSpPr/>
          <p:nvPr/>
        </p:nvSpPr>
        <p:spPr>
          <a:xfrm rot="16200000">
            <a:off x="5250589" y="3951608"/>
            <a:ext cx="365760" cy="3485156"/>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Operational Readiness Plans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(Toolkit will be Provided)</a:t>
            </a:r>
          </a:p>
        </p:txBody>
      </p:sp>
      <p:sp>
        <p:nvSpPr>
          <p:cNvPr id="45" name="Rounded Rectangle 20">
            <a:extLst>
              <a:ext uri="{FF2B5EF4-FFF2-40B4-BE49-F238E27FC236}">
                <a16:creationId xmlns:a16="http://schemas.microsoft.com/office/drawing/2014/main" id="{87C519CD-29E2-4E5B-A6BB-BC2FA020963A}"/>
              </a:ext>
            </a:extLst>
          </p:cNvPr>
          <p:cNvSpPr/>
          <p:nvPr/>
        </p:nvSpPr>
        <p:spPr>
          <a:xfrm rot="16200000">
            <a:off x="7643687" y="5128780"/>
            <a:ext cx="365760" cy="1124931"/>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Go-Live Checklist</a:t>
            </a:r>
          </a:p>
        </p:txBody>
      </p:sp>
      <p:sp>
        <p:nvSpPr>
          <p:cNvPr id="46" name="Rounded Rectangle 20">
            <a:extLst>
              <a:ext uri="{FF2B5EF4-FFF2-40B4-BE49-F238E27FC236}">
                <a16:creationId xmlns:a16="http://schemas.microsoft.com/office/drawing/2014/main" id="{9906F33C-550B-4DB8-8821-4AEF8EE7A718}"/>
              </a:ext>
            </a:extLst>
          </p:cNvPr>
          <p:cNvSpPr/>
          <p:nvPr/>
        </p:nvSpPr>
        <p:spPr>
          <a:xfrm rot="16200000">
            <a:off x="2331680" y="5601088"/>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a:t>
            </a:r>
          </a:p>
        </p:txBody>
      </p:sp>
      <p:sp>
        <p:nvSpPr>
          <p:cNvPr id="43" name="Rounded Rectangle 20">
            <a:extLst>
              <a:ext uri="{FF2B5EF4-FFF2-40B4-BE49-F238E27FC236}">
                <a16:creationId xmlns:a16="http://schemas.microsoft.com/office/drawing/2014/main" id="{C95E5093-40FD-4B4D-974B-F6E4114D8FE3}"/>
              </a:ext>
            </a:extLst>
          </p:cNvPr>
          <p:cNvSpPr/>
          <p:nvPr/>
        </p:nvSpPr>
        <p:spPr>
          <a:xfrm rot="16200000">
            <a:off x="6472757" y="5615018"/>
            <a:ext cx="365760"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a:t>
            </a:r>
          </a:p>
        </p:txBody>
      </p:sp>
      <p:sp>
        <p:nvSpPr>
          <p:cNvPr id="47" name="Rounded Rectangle 20">
            <a:extLst>
              <a:ext uri="{FF2B5EF4-FFF2-40B4-BE49-F238E27FC236}">
                <a16:creationId xmlns:a16="http://schemas.microsoft.com/office/drawing/2014/main" id="{91697AC8-AB7B-4597-965A-8372E05456E5}"/>
              </a:ext>
            </a:extLst>
          </p:cNvPr>
          <p:cNvSpPr/>
          <p:nvPr/>
        </p:nvSpPr>
        <p:spPr>
          <a:xfrm rot="16200000">
            <a:off x="10114894" y="5632621"/>
            <a:ext cx="356616" cy="1040819"/>
          </a:xfrm>
          <a:prstGeom prst="roundRect">
            <a:avLst>
              <a:gd name="adj" fmla="val 50000"/>
            </a:avLst>
          </a:prstGeom>
          <a:solidFill>
            <a:srgbClr val="6CC24A"/>
          </a:solidFill>
          <a:ln w="25400" cap="flat" cmpd="sng" algn="ctr">
            <a:noFill/>
            <a:prstDash val="solid"/>
          </a:ln>
          <a:effectLst/>
        </p:spPr>
        <p:txBody>
          <a:bodyPr vert="vert" lIns="68589" tIns="34295" rIns="68589" bIns="34295"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a:t>
            </a:r>
          </a:p>
        </p:txBody>
      </p:sp>
    </p:spTree>
    <p:extLst>
      <p:ext uri="{BB962C8B-B14F-4D97-AF65-F5344CB8AC3E}">
        <p14:creationId xmlns:p14="http://schemas.microsoft.com/office/powerpoint/2010/main" val="133995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69E95-78F4-4454-A4EE-67A4C67464F5}"/>
              </a:ext>
            </a:extLst>
          </p:cNvPr>
          <p:cNvPicPr>
            <a:picLocks noChangeAspect="1"/>
          </p:cNvPicPr>
          <p:nvPr/>
        </p:nvPicPr>
        <p:blipFill>
          <a:blip r:embed="rId3"/>
          <a:stretch>
            <a:fillRect/>
          </a:stretch>
        </p:blipFill>
        <p:spPr>
          <a:xfrm>
            <a:off x="796636" y="0"/>
            <a:ext cx="10598728" cy="6858000"/>
          </a:xfrm>
          <a:prstGeom prst="rect">
            <a:avLst/>
          </a:prstGeom>
        </p:spPr>
      </p:pic>
    </p:spTree>
    <p:extLst>
      <p:ext uri="{BB962C8B-B14F-4D97-AF65-F5344CB8AC3E}">
        <p14:creationId xmlns:p14="http://schemas.microsoft.com/office/powerpoint/2010/main" val="405885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8">
            <a:extLst>
              <a:ext uri="{FF2B5EF4-FFF2-40B4-BE49-F238E27FC236}">
                <a16:creationId xmlns:a16="http://schemas.microsoft.com/office/drawing/2014/main" id="{34746AFA-FEC6-4B7B-91F8-D03144ECD7B5}"/>
              </a:ext>
            </a:extLst>
          </p:cNvPr>
          <p:cNvGraphicFramePr>
            <a:graphicFrameLocks noGrp="1"/>
          </p:cNvGraphicFramePr>
          <p:nvPr/>
        </p:nvGraphicFramePr>
        <p:xfrm>
          <a:off x="408345" y="980895"/>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86625132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schemeClr>
                    </a:solidFill>
                  </a:tcPr>
                </a:tc>
                <a:tc>
                  <a:txBody>
                    <a:bodyPr/>
                    <a:lstStyle/>
                    <a:p>
                      <a:r>
                        <a:rPr lang="en-US" dirty="0"/>
                        <a:t>Jan</a:t>
                      </a:r>
                    </a:p>
                  </a:txBody>
                  <a:tcPr>
                    <a:lnB w="38100" cmpd="sng">
                      <a:noFill/>
                    </a:lnB>
                    <a:solidFill>
                      <a:schemeClr val="bg2">
                        <a:lumMod val="75000"/>
                      </a:schemeClr>
                    </a:solidFill>
                  </a:tcPr>
                </a:tc>
                <a:tc>
                  <a:txBody>
                    <a:bodyPr/>
                    <a:lstStyle/>
                    <a:p>
                      <a:r>
                        <a:rPr lang="en-US" dirty="0"/>
                        <a:t>Feb</a:t>
                      </a:r>
                    </a:p>
                  </a:txBody>
                  <a:tcPr>
                    <a:lnB w="38100" cmpd="sng">
                      <a:noFill/>
                    </a:lnB>
                    <a:solidFill>
                      <a:schemeClr val="bg2">
                        <a:lumMod val="75000"/>
                      </a:schemeClr>
                    </a:solidFill>
                  </a:tcPr>
                </a:tc>
                <a:tc>
                  <a:txBody>
                    <a:bodyPr/>
                    <a:lstStyle/>
                    <a:p>
                      <a:r>
                        <a:rPr lang="en-US" dirty="0"/>
                        <a:t>Mar</a:t>
                      </a:r>
                    </a:p>
                  </a:txBody>
                  <a:tcPr>
                    <a:lnB w="38100" cmpd="sng">
                      <a:noFill/>
                    </a:lnB>
                    <a:solidFill>
                      <a:schemeClr val="bg2">
                        <a:lumMod val="75000"/>
                      </a:schemeClr>
                    </a:solidFill>
                  </a:tcPr>
                </a:tc>
                <a:tc>
                  <a:txBody>
                    <a:bodyPr/>
                    <a:lstStyle/>
                    <a:p>
                      <a:r>
                        <a:rPr lang="en-US" dirty="0"/>
                        <a:t>Apr</a:t>
                      </a:r>
                    </a:p>
                  </a:txBody>
                  <a:tcPr>
                    <a:lnB w="38100" cmpd="sng">
                      <a:noFill/>
                    </a:lnB>
                    <a:solidFill>
                      <a:schemeClr val="bg2">
                        <a:lumMod val="75000"/>
                      </a:schemeClr>
                    </a:solidFill>
                  </a:tcPr>
                </a:tc>
                <a:tc>
                  <a:txBody>
                    <a:bodyPr/>
                    <a:lstStyle/>
                    <a:p>
                      <a:r>
                        <a:rPr lang="en-US" dirty="0"/>
                        <a:t>May</a:t>
                      </a:r>
                    </a:p>
                  </a:txBody>
                  <a:tcPr>
                    <a:lnB w="38100" cmpd="sng">
                      <a:noFill/>
                    </a:lnB>
                    <a:solidFill>
                      <a:schemeClr val="bg2">
                        <a:lumMod val="75000"/>
                      </a:schemeClr>
                    </a:solidFill>
                  </a:tcPr>
                </a:tc>
                <a:tc>
                  <a:txBody>
                    <a:bodyPr/>
                    <a:lstStyle/>
                    <a:p>
                      <a:r>
                        <a:rPr lang="en-US" dirty="0"/>
                        <a:t>Jun</a:t>
                      </a:r>
                    </a:p>
                  </a:txBody>
                  <a:tcPr>
                    <a:lnB w="38100" cmpd="sng">
                      <a:noFill/>
                    </a:lnB>
                    <a:solidFill>
                      <a:schemeClr val="bg2">
                        <a:lumMod val="75000"/>
                      </a:schemeClr>
                    </a:solidFill>
                  </a:tcPr>
                </a:tc>
                <a:tc>
                  <a:txBody>
                    <a:bodyPr/>
                    <a:lstStyle/>
                    <a:p>
                      <a:r>
                        <a:rPr lang="en-US" dirty="0"/>
                        <a:t>Jul</a:t>
                      </a:r>
                    </a:p>
                  </a:txBody>
                  <a:tcPr>
                    <a:lnB w="38100" cmpd="sng">
                      <a:noFill/>
                    </a:lnB>
                    <a:solidFill>
                      <a:schemeClr val="bg2">
                        <a:lumMod val="75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759488"/>
                  </a:ext>
                </a:extLst>
              </a:tr>
            </a:tbl>
          </a:graphicData>
        </a:graphic>
      </p:graphicFrame>
      <p:sp>
        <p:nvSpPr>
          <p:cNvPr id="30" name="TextBox 29">
            <a:extLst>
              <a:ext uri="{FF2B5EF4-FFF2-40B4-BE49-F238E27FC236}">
                <a16:creationId xmlns:a16="http://schemas.microsoft.com/office/drawing/2014/main" id="{1D519660-3741-471F-96CD-B2BFA8DB6603}"/>
              </a:ext>
            </a:extLst>
          </p:cNvPr>
          <p:cNvSpPr txBox="1"/>
          <p:nvPr/>
        </p:nvSpPr>
        <p:spPr>
          <a:xfrm>
            <a:off x="421048" y="220104"/>
            <a:ext cx="7529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Road to Go-Live (Employee)</a:t>
            </a:r>
          </a:p>
        </p:txBody>
      </p:sp>
      <p:sp>
        <p:nvSpPr>
          <p:cNvPr id="31" name="Rectangle 30">
            <a:extLst>
              <a:ext uri="{FF2B5EF4-FFF2-40B4-BE49-F238E27FC236}">
                <a16:creationId xmlns:a16="http://schemas.microsoft.com/office/drawing/2014/main" id="{D41BF3C8-FCD3-4CBD-8385-E3A2555F2A9B}"/>
              </a:ext>
            </a:extLst>
          </p:cNvPr>
          <p:cNvSpPr/>
          <p:nvPr/>
        </p:nvSpPr>
        <p:spPr>
          <a:xfrm rot="16200000" flipH="1">
            <a:off x="3403348" y="-2143580"/>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7">
            <a:extLst>
              <a:ext uri="{FF2B5EF4-FFF2-40B4-BE49-F238E27FC236}">
                <a16:creationId xmlns:a16="http://schemas.microsoft.com/office/drawing/2014/main" id="{4CA21C61-50E7-4D02-806E-FE29CA7A22AF}"/>
              </a:ext>
            </a:extLst>
          </p:cNvPr>
          <p:cNvSpPr/>
          <p:nvPr/>
        </p:nvSpPr>
        <p:spPr>
          <a:xfrm>
            <a:off x="-633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descr="A picture containing text, electronics, display&#10;&#10;Description automatically generated">
            <a:extLst>
              <a:ext uri="{FF2B5EF4-FFF2-40B4-BE49-F238E27FC236}">
                <a16:creationId xmlns:a16="http://schemas.microsoft.com/office/drawing/2014/main" id="{6AE22239-537D-4CE5-BD7F-9928147B1D11}"/>
              </a:ext>
            </a:extLst>
          </p:cNvPr>
          <p:cNvPicPr>
            <a:picLocks noChangeAspect="1"/>
          </p:cNvPicPr>
          <p:nvPr/>
        </p:nvPicPr>
        <p:blipFill rotWithShape="1">
          <a:blip r:embed="rId3">
            <a:extLst>
              <a:ext uri="{28A0092B-C50C-407E-A947-70E740481C1C}">
                <a14:useLocalDpi xmlns:a14="http://schemas.microsoft.com/office/drawing/2010/main" val="0"/>
              </a:ext>
            </a:extLst>
          </a:blip>
          <a:srcRect l="3526"/>
          <a:stretch/>
        </p:blipFill>
        <p:spPr>
          <a:xfrm>
            <a:off x="368724" y="3030293"/>
            <a:ext cx="18027980" cy="5590958"/>
          </a:xfrm>
          <a:prstGeom prst="rect">
            <a:avLst/>
          </a:prstGeom>
        </p:spPr>
      </p:pic>
      <p:sp>
        <p:nvSpPr>
          <p:cNvPr id="45" name="TextBox 44">
            <a:extLst>
              <a:ext uri="{FF2B5EF4-FFF2-40B4-BE49-F238E27FC236}">
                <a16:creationId xmlns:a16="http://schemas.microsoft.com/office/drawing/2014/main" id="{6F224470-5C39-4BE7-95F8-EEF302701974}"/>
              </a:ext>
            </a:extLst>
          </p:cNvPr>
          <p:cNvSpPr txBox="1"/>
          <p:nvPr/>
        </p:nvSpPr>
        <p:spPr>
          <a:xfrm>
            <a:off x="7659826" y="2322407"/>
            <a:ext cx="1591722" cy="707886"/>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8" name="TextBox 47">
            <a:extLst>
              <a:ext uri="{FF2B5EF4-FFF2-40B4-BE49-F238E27FC236}">
                <a16:creationId xmlns:a16="http://schemas.microsoft.com/office/drawing/2014/main" id="{94E05CE7-740E-477F-8CC6-24BD45E75B2E}"/>
              </a:ext>
            </a:extLst>
          </p:cNvPr>
          <p:cNvSpPr txBox="1"/>
          <p:nvPr/>
        </p:nvSpPr>
        <p:spPr>
          <a:xfrm>
            <a:off x="9332560" y="1867584"/>
            <a:ext cx="1774818"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11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1" name="TextBox 50">
            <a:extLst>
              <a:ext uri="{FF2B5EF4-FFF2-40B4-BE49-F238E27FC236}">
                <a16:creationId xmlns:a16="http://schemas.microsoft.com/office/drawing/2014/main" id="{C5EC1E58-B51B-46BF-8E42-ECF568FA37F3}"/>
              </a:ext>
            </a:extLst>
          </p:cNvPr>
          <p:cNvSpPr txBox="1"/>
          <p:nvPr/>
        </p:nvSpPr>
        <p:spPr>
          <a:xfrm>
            <a:off x="10534595" y="1421665"/>
            <a:ext cx="1679910"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Rounded Corners 56">
            <a:extLst>
              <a:ext uri="{FF2B5EF4-FFF2-40B4-BE49-F238E27FC236}">
                <a16:creationId xmlns:a16="http://schemas.microsoft.com/office/drawing/2014/main" id="{F6BEE565-DDF4-4887-9414-B52155D36899}"/>
              </a:ext>
            </a:extLst>
          </p:cNvPr>
          <p:cNvSpPr/>
          <p:nvPr/>
        </p:nvSpPr>
        <p:spPr>
          <a:xfrm>
            <a:off x="7411147" y="3450647"/>
            <a:ext cx="2753731" cy="318332"/>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3F70B1D-822B-476C-9C21-8E5B979A3C91}"/>
              </a:ext>
            </a:extLst>
          </p:cNvPr>
          <p:cNvSpPr txBox="1"/>
          <p:nvPr/>
        </p:nvSpPr>
        <p:spPr>
          <a:xfrm>
            <a:off x="7411147" y="3455982"/>
            <a:ext cx="2753731" cy="33855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HCM &amp; FSM  Training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 – June</a:t>
            </a:r>
          </a:p>
        </p:txBody>
      </p:sp>
      <p:sp>
        <p:nvSpPr>
          <p:cNvPr id="62" name="Rectangle: Rounded Corners 61">
            <a:extLst>
              <a:ext uri="{FF2B5EF4-FFF2-40B4-BE49-F238E27FC236}">
                <a16:creationId xmlns:a16="http://schemas.microsoft.com/office/drawing/2014/main" id="{77B53F1F-75FF-406C-A99B-7F97226DDD5E}"/>
              </a:ext>
            </a:extLst>
          </p:cNvPr>
          <p:cNvSpPr/>
          <p:nvPr/>
        </p:nvSpPr>
        <p:spPr>
          <a:xfrm>
            <a:off x="3185803" y="3904794"/>
            <a:ext cx="2790024" cy="35045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44B5F0E-7BBA-428E-8DF2-BF8049A9F914}"/>
              </a:ext>
            </a:extLst>
          </p:cNvPr>
          <p:cNvSpPr txBox="1"/>
          <p:nvPr/>
        </p:nvSpPr>
        <p:spPr>
          <a:xfrm>
            <a:off x="2880373" y="3892927"/>
            <a:ext cx="243629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Labs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Feb-Mar</a:t>
            </a:r>
          </a:p>
        </p:txBody>
      </p:sp>
      <p:sp>
        <p:nvSpPr>
          <p:cNvPr id="64" name="Rectangle: Rounded Corners 63">
            <a:extLst>
              <a:ext uri="{FF2B5EF4-FFF2-40B4-BE49-F238E27FC236}">
                <a16:creationId xmlns:a16="http://schemas.microsoft.com/office/drawing/2014/main" id="{4139EED5-8D75-48B2-839F-25A08C39317C}"/>
              </a:ext>
            </a:extLst>
          </p:cNvPr>
          <p:cNvSpPr/>
          <p:nvPr/>
        </p:nvSpPr>
        <p:spPr>
          <a:xfrm>
            <a:off x="3185803" y="4775091"/>
            <a:ext cx="2770497" cy="347613"/>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89C49BA6-72E0-49B9-9DC0-DEA8B11C7CD8}"/>
              </a:ext>
            </a:extLst>
          </p:cNvPr>
          <p:cNvSpPr txBox="1"/>
          <p:nvPr/>
        </p:nvSpPr>
        <p:spPr>
          <a:xfrm>
            <a:off x="2938967" y="4772282"/>
            <a:ext cx="289825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Role Workshops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 - Mar</a:t>
            </a:r>
          </a:p>
        </p:txBody>
      </p:sp>
      <p:pic>
        <p:nvPicPr>
          <p:cNvPr id="32" name="Picture 31">
            <a:extLst>
              <a:ext uri="{FF2B5EF4-FFF2-40B4-BE49-F238E27FC236}">
                <a16:creationId xmlns:a16="http://schemas.microsoft.com/office/drawing/2014/main" id="{808FF5BE-456F-427A-A37A-648E76B4E5CF}"/>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75" name="Picture 74">
            <a:extLst>
              <a:ext uri="{FF2B5EF4-FFF2-40B4-BE49-F238E27FC236}">
                <a16:creationId xmlns:a16="http://schemas.microsoft.com/office/drawing/2014/main" id="{2462A717-1AC4-45EF-9ECB-87369DF5FDA4}"/>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56" name="TextBox 55">
            <a:extLst>
              <a:ext uri="{FF2B5EF4-FFF2-40B4-BE49-F238E27FC236}">
                <a16:creationId xmlns:a16="http://schemas.microsoft.com/office/drawing/2014/main" id="{8C56C0BC-6D20-41FF-901E-29D7B128A63E}"/>
              </a:ext>
            </a:extLst>
          </p:cNvPr>
          <p:cNvSpPr txBox="1"/>
          <p:nvPr/>
        </p:nvSpPr>
        <p:spPr>
          <a:xfrm>
            <a:off x="9421606" y="6407590"/>
            <a:ext cx="20920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Dates subject to change</a:t>
            </a:r>
          </a:p>
        </p:txBody>
      </p:sp>
      <p:sp>
        <p:nvSpPr>
          <p:cNvPr id="111" name="Star: 5 Points 110">
            <a:extLst>
              <a:ext uri="{FF2B5EF4-FFF2-40B4-BE49-F238E27FC236}">
                <a16:creationId xmlns:a16="http://schemas.microsoft.com/office/drawing/2014/main" id="{615C0D48-E104-444F-8388-2EA438175563}"/>
              </a:ext>
            </a:extLst>
          </p:cNvPr>
          <p:cNvSpPr/>
          <p:nvPr/>
        </p:nvSpPr>
        <p:spPr>
          <a:xfrm>
            <a:off x="7273152" y="2312977"/>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Star: 5 Points 111">
            <a:extLst>
              <a:ext uri="{FF2B5EF4-FFF2-40B4-BE49-F238E27FC236}">
                <a16:creationId xmlns:a16="http://schemas.microsoft.com/office/drawing/2014/main" id="{DE1C6C34-5F43-41E0-9BD2-646A83D66DF5}"/>
              </a:ext>
            </a:extLst>
          </p:cNvPr>
          <p:cNvSpPr/>
          <p:nvPr/>
        </p:nvSpPr>
        <p:spPr>
          <a:xfrm>
            <a:off x="8948761" y="1845675"/>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Star: 5 Points 112">
            <a:extLst>
              <a:ext uri="{FF2B5EF4-FFF2-40B4-BE49-F238E27FC236}">
                <a16:creationId xmlns:a16="http://schemas.microsoft.com/office/drawing/2014/main" id="{3F309517-796B-4EC4-BADB-624A84FDE390}"/>
              </a:ext>
            </a:extLst>
          </p:cNvPr>
          <p:cNvSpPr/>
          <p:nvPr/>
        </p:nvSpPr>
        <p:spPr>
          <a:xfrm>
            <a:off x="10164878" y="1401296"/>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1231C2B4-C848-4B6E-8335-D41F2FD7B092}"/>
              </a:ext>
            </a:extLst>
          </p:cNvPr>
          <p:cNvSpPr/>
          <p:nvPr/>
        </p:nvSpPr>
        <p:spPr>
          <a:xfrm>
            <a:off x="1855063" y="5213776"/>
            <a:ext cx="4120764" cy="338554"/>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3F57DB92-B5B2-4A70-A900-94C66466A7C8}"/>
              </a:ext>
            </a:extLst>
          </p:cNvPr>
          <p:cNvSpPr txBox="1"/>
          <p:nvPr/>
        </p:nvSpPr>
        <p:spPr>
          <a:xfrm>
            <a:off x="1661883" y="5219696"/>
            <a:ext cx="289825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Highlights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 Mar</a:t>
            </a:r>
          </a:p>
        </p:txBody>
      </p:sp>
      <p:sp>
        <p:nvSpPr>
          <p:cNvPr id="67" name="Rectangle: Rounded Corners 66">
            <a:extLst>
              <a:ext uri="{FF2B5EF4-FFF2-40B4-BE49-F238E27FC236}">
                <a16:creationId xmlns:a16="http://schemas.microsoft.com/office/drawing/2014/main" id="{61542F61-C349-4078-B3B4-705E47CF0D0A}"/>
              </a:ext>
            </a:extLst>
          </p:cNvPr>
          <p:cNvSpPr/>
          <p:nvPr/>
        </p:nvSpPr>
        <p:spPr>
          <a:xfrm>
            <a:off x="3185803" y="4369277"/>
            <a:ext cx="4180922" cy="327465"/>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F2514ACE-BCB7-47A7-A50E-7C07165CEBCD}"/>
              </a:ext>
            </a:extLst>
          </p:cNvPr>
          <p:cNvSpPr txBox="1"/>
          <p:nvPr/>
        </p:nvSpPr>
        <p:spPr>
          <a:xfrm>
            <a:off x="3152389" y="4358188"/>
            <a:ext cx="4120764" cy="33855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User Experience Simulations  </a:t>
            </a: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 - April</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E11C1E7D-6F65-4A5F-8F2A-9407F71D065D}"/>
              </a:ext>
            </a:extLst>
          </p:cNvPr>
          <p:cNvSpPr/>
          <p:nvPr/>
        </p:nvSpPr>
        <p:spPr>
          <a:xfrm>
            <a:off x="433168" y="5679533"/>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FE5F2C5-21D1-4B11-9798-1B245A206BF9}"/>
              </a:ext>
            </a:extLst>
          </p:cNvPr>
          <p:cNvSpPr txBox="1"/>
          <p:nvPr/>
        </p:nvSpPr>
        <p:spPr>
          <a:xfrm>
            <a:off x="442448" y="5602587"/>
            <a:ext cx="1941373"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Accelerator</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C0C43F52-EFF9-4AE6-9655-A8949D0A41AC}"/>
              </a:ext>
            </a:extLst>
          </p:cNvPr>
          <p:cNvSpPr txBox="1"/>
          <p:nvPr/>
        </p:nvSpPr>
        <p:spPr>
          <a:xfrm>
            <a:off x="2326538" y="5727771"/>
            <a:ext cx="3701296" cy="28469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Readiness Survey</a:t>
            </a:r>
            <a:endParaRPr kumimoji="0" lang="en-US" sz="7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7859918B-721E-4B56-909D-34710D50A07C}"/>
              </a:ext>
            </a:extLst>
          </p:cNvPr>
          <p:cNvSpPr/>
          <p:nvPr/>
        </p:nvSpPr>
        <p:spPr>
          <a:xfrm>
            <a:off x="2025850" y="5698004"/>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3064C462-5E24-4B56-983D-7DA7ECCD9367}"/>
              </a:ext>
            </a:extLst>
          </p:cNvPr>
          <p:cNvSpPr/>
          <p:nvPr/>
        </p:nvSpPr>
        <p:spPr>
          <a:xfrm>
            <a:off x="7604676" y="4956237"/>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C1F3826D-696D-422E-A614-CB694216A0ED}"/>
              </a:ext>
            </a:extLst>
          </p:cNvPr>
          <p:cNvSpPr txBox="1"/>
          <p:nvPr/>
        </p:nvSpPr>
        <p:spPr>
          <a:xfrm>
            <a:off x="7950199" y="5002332"/>
            <a:ext cx="3701296" cy="28469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Readiness Survey</a:t>
            </a:r>
            <a:endParaRPr kumimoji="0" lang="en-US" sz="7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38" name="Rectangle: Rounded Corners 37">
            <a:extLst>
              <a:ext uri="{FF2B5EF4-FFF2-40B4-BE49-F238E27FC236}">
                <a16:creationId xmlns:a16="http://schemas.microsoft.com/office/drawing/2014/main" id="{0F1A4619-4ABB-4A77-A7D9-157B50A4C9E7}"/>
              </a:ext>
            </a:extLst>
          </p:cNvPr>
          <p:cNvSpPr/>
          <p:nvPr/>
        </p:nvSpPr>
        <p:spPr>
          <a:xfrm>
            <a:off x="7339962" y="3879270"/>
            <a:ext cx="2790024" cy="350453"/>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Labs: End User Practice </a:t>
            </a: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*Planning In-Progress</a:t>
            </a:r>
          </a:p>
        </p:txBody>
      </p:sp>
    </p:spTree>
    <p:extLst>
      <p:ext uri="{BB962C8B-B14F-4D97-AF65-F5344CB8AC3E}">
        <p14:creationId xmlns:p14="http://schemas.microsoft.com/office/powerpoint/2010/main" val="231273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28600" y="336268"/>
            <a:ext cx="475297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We will be answering all questions at the end of the presentation. </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id="{4CA21C61-50E7-4D02-806E-FE29CA7A22AF}"/>
              </a:ext>
            </a:extLst>
          </p:cNvPr>
          <p:cNvSpPr/>
          <p:nvPr/>
        </p:nvSpPr>
        <p:spPr>
          <a:xfrm>
            <a:off x="-503553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descr="A picture containing text, electronics, display&#10;&#10;Description automatically generated">
            <a:extLst>
              <a:ext uri="{FF2B5EF4-FFF2-40B4-BE49-F238E27FC236}">
                <a16:creationId xmlns:a16="http://schemas.microsoft.com/office/drawing/2014/main" id="{6AE22239-537D-4CE5-BD7F-9928147B1D11}"/>
              </a:ext>
            </a:extLst>
          </p:cNvPr>
          <p:cNvPicPr>
            <a:picLocks noChangeAspect="1"/>
          </p:cNvPicPr>
          <p:nvPr/>
        </p:nvPicPr>
        <p:blipFill rotWithShape="1">
          <a:blip r:embed="rId3">
            <a:extLst>
              <a:ext uri="{28A0092B-C50C-407E-A947-70E740481C1C}">
                <a14:useLocalDpi xmlns:a14="http://schemas.microsoft.com/office/drawing/2010/main" val="0"/>
              </a:ext>
            </a:extLst>
          </a:blip>
          <a:srcRect l="3526"/>
          <a:stretch/>
        </p:blipFill>
        <p:spPr>
          <a:xfrm>
            <a:off x="-5314931" y="2886815"/>
            <a:ext cx="18027980" cy="5590958"/>
          </a:xfrm>
          <a:prstGeom prst="rect">
            <a:avLst/>
          </a:prstGeom>
        </p:spPr>
      </p:pic>
      <p:pic>
        <p:nvPicPr>
          <p:cNvPr id="26" name="Picture 25">
            <a:extLst>
              <a:ext uri="{FF2B5EF4-FFF2-40B4-BE49-F238E27FC236}">
                <a16:creationId xmlns:a16="http://schemas.microsoft.com/office/drawing/2014/main" id="{FC4DE752-EE48-4C5C-A8FB-BEBC12CFCDAC}"/>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27" name="Picture 26">
            <a:extLst>
              <a:ext uri="{FF2B5EF4-FFF2-40B4-BE49-F238E27FC236}">
                <a16:creationId xmlns:a16="http://schemas.microsoft.com/office/drawing/2014/main" id="{82767564-CDCA-44CF-A56A-62EE1A5D56BF}"/>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28" name="Picture 27">
            <a:extLst>
              <a:ext uri="{FF2B5EF4-FFF2-40B4-BE49-F238E27FC236}">
                <a16:creationId xmlns:a16="http://schemas.microsoft.com/office/drawing/2014/main" id="{0F5DCD9D-251E-45FC-B6D6-06261305E5DB}"/>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33" name="Rectangle 32">
            <a:extLst>
              <a:ext uri="{FF2B5EF4-FFF2-40B4-BE49-F238E27FC236}">
                <a16:creationId xmlns:a16="http://schemas.microsoft.com/office/drawing/2014/main" id="{A81C69E2-BE37-4D07-A03F-3F8639875825}"/>
              </a:ext>
            </a:extLst>
          </p:cNvPr>
          <p:cNvSpPr/>
          <p:nvPr/>
        </p:nvSpPr>
        <p:spPr>
          <a:xfrm>
            <a:off x="6625925" y="0"/>
            <a:ext cx="55660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8B86AAA-8C1F-4046-84E1-0408B598A9DB}"/>
              </a:ext>
            </a:extLst>
          </p:cNvPr>
          <p:cNvSpPr txBox="1"/>
          <p:nvPr/>
        </p:nvSpPr>
        <p:spPr>
          <a:xfrm>
            <a:off x="9421606" y="6407590"/>
            <a:ext cx="20920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Dates subject to change</a:t>
            </a:r>
          </a:p>
        </p:txBody>
      </p:sp>
      <p:sp>
        <p:nvSpPr>
          <p:cNvPr id="36" name="Parallelogram 35">
            <a:extLst>
              <a:ext uri="{FF2B5EF4-FFF2-40B4-BE49-F238E27FC236}">
                <a16:creationId xmlns:a16="http://schemas.microsoft.com/office/drawing/2014/main" id="{6D2D0F40-5A51-49F3-9574-2B2F3E6A90A6}"/>
              </a:ext>
            </a:extLst>
          </p:cNvPr>
          <p:cNvSpPr/>
          <p:nvPr/>
        </p:nvSpPr>
        <p:spPr>
          <a:xfrm>
            <a:off x="696456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Parallelogram 36">
            <a:extLst>
              <a:ext uri="{FF2B5EF4-FFF2-40B4-BE49-F238E27FC236}">
                <a16:creationId xmlns:a16="http://schemas.microsoft.com/office/drawing/2014/main" id="{642A0090-0DFE-4883-BB27-679D1FE6E71A}"/>
              </a:ext>
            </a:extLst>
          </p:cNvPr>
          <p:cNvSpPr/>
          <p:nvPr/>
        </p:nvSpPr>
        <p:spPr>
          <a:xfrm>
            <a:off x="729920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Parallelogram 37">
            <a:extLst>
              <a:ext uri="{FF2B5EF4-FFF2-40B4-BE49-F238E27FC236}">
                <a16:creationId xmlns:a16="http://schemas.microsoft.com/office/drawing/2014/main" id="{CD534D53-4592-464B-AF7A-139B77C76094}"/>
              </a:ext>
            </a:extLst>
          </p:cNvPr>
          <p:cNvSpPr/>
          <p:nvPr/>
        </p:nvSpPr>
        <p:spPr>
          <a:xfrm>
            <a:off x="763384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arallelogram 38">
            <a:extLst>
              <a:ext uri="{FF2B5EF4-FFF2-40B4-BE49-F238E27FC236}">
                <a16:creationId xmlns:a16="http://schemas.microsoft.com/office/drawing/2014/main" id="{D39FA964-797E-45EF-8FFA-85FF92B91FA9}"/>
              </a:ext>
            </a:extLst>
          </p:cNvPr>
          <p:cNvSpPr/>
          <p:nvPr/>
        </p:nvSpPr>
        <p:spPr>
          <a:xfrm>
            <a:off x="7968481"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Parallelogram 39">
            <a:extLst>
              <a:ext uri="{FF2B5EF4-FFF2-40B4-BE49-F238E27FC236}">
                <a16:creationId xmlns:a16="http://schemas.microsoft.com/office/drawing/2014/main" id="{CEDA554E-ED68-4C01-8EAD-5C9E16C32F64}"/>
              </a:ext>
            </a:extLst>
          </p:cNvPr>
          <p:cNvSpPr/>
          <p:nvPr/>
        </p:nvSpPr>
        <p:spPr>
          <a:xfrm>
            <a:off x="8303119"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Parallelogram 40">
            <a:extLst>
              <a:ext uri="{FF2B5EF4-FFF2-40B4-BE49-F238E27FC236}">
                <a16:creationId xmlns:a16="http://schemas.microsoft.com/office/drawing/2014/main" id="{11B1CBE9-5A4A-42B0-BB21-CF56DF42B0CA}"/>
              </a:ext>
            </a:extLst>
          </p:cNvPr>
          <p:cNvSpPr/>
          <p:nvPr/>
        </p:nvSpPr>
        <p:spPr>
          <a:xfrm>
            <a:off x="863775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Parallelogram 42">
            <a:extLst>
              <a:ext uri="{FF2B5EF4-FFF2-40B4-BE49-F238E27FC236}">
                <a16:creationId xmlns:a16="http://schemas.microsoft.com/office/drawing/2014/main" id="{2B5C3FE8-94BF-41A4-8D36-346D393B0D8B}"/>
              </a:ext>
            </a:extLst>
          </p:cNvPr>
          <p:cNvSpPr/>
          <p:nvPr/>
        </p:nvSpPr>
        <p:spPr>
          <a:xfrm>
            <a:off x="897239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Parallelogram 43">
            <a:extLst>
              <a:ext uri="{FF2B5EF4-FFF2-40B4-BE49-F238E27FC236}">
                <a16:creationId xmlns:a16="http://schemas.microsoft.com/office/drawing/2014/main" id="{AE589F76-04D1-46B9-9DE2-A3297EC789E9}"/>
              </a:ext>
            </a:extLst>
          </p:cNvPr>
          <p:cNvSpPr/>
          <p:nvPr/>
        </p:nvSpPr>
        <p:spPr>
          <a:xfrm>
            <a:off x="930703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Parallelogram 45">
            <a:extLst>
              <a:ext uri="{FF2B5EF4-FFF2-40B4-BE49-F238E27FC236}">
                <a16:creationId xmlns:a16="http://schemas.microsoft.com/office/drawing/2014/main" id="{E53E07CB-217E-46F7-9276-3DBE07A0FA33}"/>
              </a:ext>
            </a:extLst>
          </p:cNvPr>
          <p:cNvSpPr/>
          <p:nvPr/>
        </p:nvSpPr>
        <p:spPr>
          <a:xfrm>
            <a:off x="9641671"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Parallelogram 46">
            <a:extLst>
              <a:ext uri="{FF2B5EF4-FFF2-40B4-BE49-F238E27FC236}">
                <a16:creationId xmlns:a16="http://schemas.microsoft.com/office/drawing/2014/main" id="{03647D03-035D-43F5-8849-DF57176C3F76}"/>
              </a:ext>
            </a:extLst>
          </p:cNvPr>
          <p:cNvSpPr/>
          <p:nvPr/>
        </p:nvSpPr>
        <p:spPr>
          <a:xfrm>
            <a:off x="9976309"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Parallelogram 48">
            <a:extLst>
              <a:ext uri="{FF2B5EF4-FFF2-40B4-BE49-F238E27FC236}">
                <a16:creationId xmlns:a16="http://schemas.microsoft.com/office/drawing/2014/main" id="{C84A104A-EFE6-4850-90AF-87CA3DCBB1FC}"/>
              </a:ext>
            </a:extLst>
          </p:cNvPr>
          <p:cNvSpPr/>
          <p:nvPr/>
        </p:nvSpPr>
        <p:spPr>
          <a:xfrm>
            <a:off x="10310947"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Parallelogram 49">
            <a:extLst>
              <a:ext uri="{FF2B5EF4-FFF2-40B4-BE49-F238E27FC236}">
                <a16:creationId xmlns:a16="http://schemas.microsoft.com/office/drawing/2014/main" id="{70FFE92D-E9B5-4BB2-A01D-CE542A77151C}"/>
              </a:ext>
            </a:extLst>
          </p:cNvPr>
          <p:cNvSpPr/>
          <p:nvPr/>
        </p:nvSpPr>
        <p:spPr>
          <a:xfrm>
            <a:off x="10645585"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Parallelogram 51">
            <a:extLst>
              <a:ext uri="{FF2B5EF4-FFF2-40B4-BE49-F238E27FC236}">
                <a16:creationId xmlns:a16="http://schemas.microsoft.com/office/drawing/2014/main" id="{BF854967-3D6A-4E62-9CE0-549CD24FD00D}"/>
              </a:ext>
            </a:extLst>
          </p:cNvPr>
          <p:cNvSpPr/>
          <p:nvPr/>
        </p:nvSpPr>
        <p:spPr>
          <a:xfrm>
            <a:off x="10980223" y="4840302"/>
            <a:ext cx="636965" cy="1147532"/>
          </a:xfrm>
          <a:prstGeom prst="parallelogram">
            <a:avLst>
              <a:gd name="adj" fmla="val 56316"/>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7F274FD9-0A46-4634-A93E-5A3C1B7120A0}"/>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54" name="TextBox 53">
            <a:extLst>
              <a:ext uri="{FF2B5EF4-FFF2-40B4-BE49-F238E27FC236}">
                <a16:creationId xmlns:a16="http://schemas.microsoft.com/office/drawing/2014/main" id="{3E87C5AE-CABB-42F9-B474-4E402A4AD3DC}"/>
              </a:ext>
            </a:extLst>
          </p:cNvPr>
          <p:cNvSpPr txBox="1"/>
          <p:nvPr/>
        </p:nvSpPr>
        <p:spPr>
          <a:xfrm>
            <a:off x="8060507" y="5260180"/>
            <a:ext cx="2795380" cy="307777"/>
          </a:xfrm>
          <a:prstGeom prst="rect">
            <a:avLst/>
          </a:prstGeom>
          <a:solidFill>
            <a:srgbClr val="F2F3F3">
              <a:alpha val="8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Post Go-Live: Sustainment</a:t>
            </a:r>
          </a:p>
        </p:txBody>
      </p:sp>
      <p:grpSp>
        <p:nvGrpSpPr>
          <p:cNvPr id="70" name="Group 69">
            <a:extLst>
              <a:ext uri="{FF2B5EF4-FFF2-40B4-BE49-F238E27FC236}">
                <a16:creationId xmlns:a16="http://schemas.microsoft.com/office/drawing/2014/main" id="{20136149-4891-4266-98FC-6A8B6D91E970}"/>
              </a:ext>
            </a:extLst>
          </p:cNvPr>
          <p:cNvGrpSpPr/>
          <p:nvPr/>
        </p:nvGrpSpPr>
        <p:grpSpPr>
          <a:xfrm>
            <a:off x="7458091" y="2367195"/>
            <a:ext cx="4098960" cy="830997"/>
            <a:chOff x="7694496" y="2913512"/>
            <a:chExt cx="4755100" cy="830997"/>
          </a:xfrm>
        </p:grpSpPr>
        <p:sp>
          <p:nvSpPr>
            <p:cNvPr id="71" name="Rectangle: Rounded Corners 70">
              <a:extLst>
                <a:ext uri="{FF2B5EF4-FFF2-40B4-BE49-F238E27FC236}">
                  <a16:creationId xmlns:a16="http://schemas.microsoft.com/office/drawing/2014/main" id="{334BCE1E-8B8F-4FDA-AAF0-4415B18EC2A7}"/>
                </a:ext>
              </a:extLst>
            </p:cNvPr>
            <p:cNvSpPr/>
            <p:nvPr/>
          </p:nvSpPr>
          <p:spPr>
            <a:xfrm>
              <a:off x="7694496" y="2939160"/>
              <a:ext cx="742540"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8BC7EF44-93B4-4BD1-971B-39CE8272F6C8}"/>
                </a:ext>
              </a:extLst>
            </p:cNvPr>
            <p:cNvSpPr txBox="1"/>
            <p:nvPr/>
          </p:nvSpPr>
          <p:spPr>
            <a:xfrm>
              <a:off x="8622019" y="2913512"/>
              <a:ext cx="3827577"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Reference Materials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Verdana" panose="020B0604030504040204" pitchFamily="34" charset="0"/>
                  <a:cs typeface="Arial" panose="020B0604020202020204" pitchFamily="34" charset="0"/>
                </a:rPr>
                <a:t>User guides and training materials will be available to support self-support efforts.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73" name="Graphic 72" descr="Teacher with solid fill">
              <a:extLst>
                <a:ext uri="{FF2B5EF4-FFF2-40B4-BE49-F238E27FC236}">
                  <a16:creationId xmlns:a16="http://schemas.microsoft.com/office/drawing/2014/main" id="{8414168A-D95A-41A2-8755-D76D1BD035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0437" y="2919291"/>
              <a:ext cx="707887" cy="707887"/>
            </a:xfrm>
            <a:prstGeom prst="rect">
              <a:avLst/>
            </a:prstGeom>
          </p:spPr>
        </p:pic>
      </p:grpSp>
      <p:grpSp>
        <p:nvGrpSpPr>
          <p:cNvPr id="74" name="Group 73">
            <a:extLst>
              <a:ext uri="{FF2B5EF4-FFF2-40B4-BE49-F238E27FC236}">
                <a16:creationId xmlns:a16="http://schemas.microsoft.com/office/drawing/2014/main" id="{A5565B36-C4DC-49F9-AC1D-A82FB310BD5D}"/>
              </a:ext>
            </a:extLst>
          </p:cNvPr>
          <p:cNvGrpSpPr/>
          <p:nvPr/>
        </p:nvGrpSpPr>
        <p:grpSpPr>
          <a:xfrm>
            <a:off x="7470930" y="3514481"/>
            <a:ext cx="4086121" cy="852575"/>
            <a:chOff x="7682763" y="3843486"/>
            <a:chExt cx="4740205" cy="852575"/>
          </a:xfrm>
        </p:grpSpPr>
        <p:sp>
          <p:nvSpPr>
            <p:cNvPr id="76" name="Rectangle: Rounded Corners 75">
              <a:extLst>
                <a:ext uri="{FF2B5EF4-FFF2-40B4-BE49-F238E27FC236}">
                  <a16:creationId xmlns:a16="http://schemas.microsoft.com/office/drawing/2014/main" id="{68F38D2F-2A8A-4FAA-A785-D1ECD1A495CB}"/>
                </a:ext>
              </a:extLst>
            </p:cNvPr>
            <p:cNvSpPr/>
            <p:nvPr/>
          </p:nvSpPr>
          <p:spPr>
            <a:xfrm>
              <a:off x="7682763" y="3843486"/>
              <a:ext cx="742541"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90F2696E-C28A-40C5-A155-F428B5555F81}"/>
                </a:ext>
              </a:extLst>
            </p:cNvPr>
            <p:cNvSpPr txBox="1"/>
            <p:nvPr/>
          </p:nvSpPr>
          <p:spPr>
            <a:xfrm>
              <a:off x="8595391" y="3865064"/>
              <a:ext cx="3827577"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Sustainment Team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An entire team will be hosted by the State Controller’s Office to support the transition to Luma</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78" name="Graphic 77" descr="Medal with solid fill">
              <a:extLst>
                <a:ext uri="{FF2B5EF4-FFF2-40B4-BE49-F238E27FC236}">
                  <a16:creationId xmlns:a16="http://schemas.microsoft.com/office/drawing/2014/main" id="{06E27B17-310A-4EFE-BD1E-880A248FA7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6674" y="3877648"/>
              <a:ext cx="661864" cy="598907"/>
            </a:xfrm>
            <a:prstGeom prst="rect">
              <a:avLst/>
            </a:prstGeom>
          </p:spPr>
        </p:pic>
      </p:grpSp>
      <p:sp>
        <p:nvSpPr>
          <p:cNvPr id="80" name="Rectangle: Rounded Corners 79">
            <a:extLst>
              <a:ext uri="{FF2B5EF4-FFF2-40B4-BE49-F238E27FC236}">
                <a16:creationId xmlns:a16="http://schemas.microsoft.com/office/drawing/2014/main" id="{8AE41639-D5DC-4ECC-AF74-ED4830F32F71}"/>
              </a:ext>
            </a:extLst>
          </p:cNvPr>
          <p:cNvSpPr/>
          <p:nvPr/>
        </p:nvSpPr>
        <p:spPr>
          <a:xfrm>
            <a:off x="7426975" y="1240672"/>
            <a:ext cx="640080" cy="640080"/>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BE6AF1DD-21F5-4B83-8EC4-020ABDB27C71}"/>
              </a:ext>
            </a:extLst>
          </p:cNvPr>
          <p:cNvSpPr txBox="1"/>
          <p:nvPr/>
        </p:nvSpPr>
        <p:spPr>
          <a:xfrm>
            <a:off x="8270808" y="1203979"/>
            <a:ext cx="3299422"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Get Luma Support</a:t>
            </a:r>
          </a:p>
        </p:txBody>
      </p:sp>
      <p:sp>
        <p:nvSpPr>
          <p:cNvPr id="83" name="TextBox 82">
            <a:extLst>
              <a:ext uri="{FF2B5EF4-FFF2-40B4-BE49-F238E27FC236}">
                <a16:creationId xmlns:a16="http://schemas.microsoft.com/office/drawing/2014/main" id="{54D9A643-3BD7-4D8F-9C75-70828D5BB8A9}"/>
              </a:ext>
            </a:extLst>
          </p:cNvPr>
          <p:cNvSpPr txBox="1"/>
          <p:nvPr/>
        </p:nvSpPr>
        <p:spPr>
          <a:xfrm>
            <a:off x="8270808" y="1446756"/>
            <a:ext cx="2320046"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Verdana" panose="020B0604030504040204" pitchFamily="34" charset="0"/>
                <a:cs typeface="Arial" panose="020B0604020202020204" pitchFamily="34" charset="0"/>
              </a:rPr>
              <a:t>If experiencing errors, employees will be able to submit a service ticket for assistance</a:t>
            </a:r>
          </a:p>
        </p:txBody>
      </p:sp>
      <p:pic>
        <p:nvPicPr>
          <p:cNvPr id="84" name="Graphic 83" descr="Label with solid fill">
            <a:extLst>
              <a:ext uri="{FF2B5EF4-FFF2-40B4-BE49-F238E27FC236}">
                <a16:creationId xmlns:a16="http://schemas.microsoft.com/office/drawing/2014/main" id="{DA0142E9-0DE4-428A-93AD-71688609AE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6459" y="1180545"/>
            <a:ext cx="779729" cy="779729"/>
          </a:xfrm>
          <a:prstGeom prst="rect">
            <a:avLst/>
          </a:prstGeom>
        </p:spPr>
      </p:pic>
      <p:graphicFrame>
        <p:nvGraphicFramePr>
          <p:cNvPr id="90" name="Table 8">
            <a:extLst>
              <a:ext uri="{FF2B5EF4-FFF2-40B4-BE49-F238E27FC236}">
                <a16:creationId xmlns:a16="http://schemas.microsoft.com/office/drawing/2014/main" id="{D37CA68A-4045-492F-9B87-0D5D605C17F4}"/>
              </a:ext>
            </a:extLst>
          </p:cNvPr>
          <p:cNvGraphicFramePr>
            <a:graphicFrameLocks noGrp="1"/>
          </p:cNvGraphicFramePr>
          <p:nvPr/>
        </p:nvGraphicFramePr>
        <p:xfrm>
          <a:off x="-4574055" y="1035113"/>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86625132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schemeClr>
                    </a:solidFill>
                  </a:tcPr>
                </a:tc>
                <a:tc>
                  <a:txBody>
                    <a:bodyPr/>
                    <a:lstStyle/>
                    <a:p>
                      <a:r>
                        <a:rPr lang="en-US" dirty="0"/>
                        <a:t>Jan</a:t>
                      </a:r>
                    </a:p>
                  </a:txBody>
                  <a:tcPr>
                    <a:lnB w="38100" cmpd="sng">
                      <a:noFill/>
                    </a:lnB>
                    <a:solidFill>
                      <a:schemeClr val="bg2">
                        <a:lumMod val="75000"/>
                      </a:schemeClr>
                    </a:solidFill>
                  </a:tcPr>
                </a:tc>
                <a:tc>
                  <a:txBody>
                    <a:bodyPr/>
                    <a:lstStyle/>
                    <a:p>
                      <a:r>
                        <a:rPr lang="en-US" dirty="0"/>
                        <a:t>Feb</a:t>
                      </a:r>
                    </a:p>
                  </a:txBody>
                  <a:tcPr>
                    <a:lnB w="38100" cmpd="sng">
                      <a:noFill/>
                    </a:lnB>
                    <a:solidFill>
                      <a:schemeClr val="bg2">
                        <a:lumMod val="75000"/>
                      </a:schemeClr>
                    </a:solidFill>
                  </a:tcPr>
                </a:tc>
                <a:tc>
                  <a:txBody>
                    <a:bodyPr/>
                    <a:lstStyle/>
                    <a:p>
                      <a:r>
                        <a:rPr lang="en-US" dirty="0"/>
                        <a:t>Mar</a:t>
                      </a:r>
                    </a:p>
                  </a:txBody>
                  <a:tcPr>
                    <a:lnB w="38100" cmpd="sng">
                      <a:noFill/>
                    </a:lnB>
                    <a:solidFill>
                      <a:schemeClr val="bg2">
                        <a:lumMod val="75000"/>
                      </a:schemeClr>
                    </a:solidFill>
                  </a:tcPr>
                </a:tc>
                <a:tc>
                  <a:txBody>
                    <a:bodyPr/>
                    <a:lstStyle/>
                    <a:p>
                      <a:r>
                        <a:rPr lang="en-US" dirty="0"/>
                        <a:t>Apr</a:t>
                      </a:r>
                    </a:p>
                  </a:txBody>
                  <a:tcPr>
                    <a:lnB w="38100" cmpd="sng">
                      <a:noFill/>
                    </a:lnB>
                    <a:solidFill>
                      <a:schemeClr val="bg2">
                        <a:lumMod val="75000"/>
                      </a:schemeClr>
                    </a:solidFill>
                  </a:tcPr>
                </a:tc>
                <a:tc>
                  <a:txBody>
                    <a:bodyPr/>
                    <a:lstStyle/>
                    <a:p>
                      <a:r>
                        <a:rPr lang="en-US" dirty="0"/>
                        <a:t>May</a:t>
                      </a:r>
                    </a:p>
                  </a:txBody>
                  <a:tcPr>
                    <a:lnB w="38100" cmpd="sng">
                      <a:noFill/>
                    </a:lnB>
                    <a:solidFill>
                      <a:schemeClr val="bg2">
                        <a:lumMod val="75000"/>
                      </a:schemeClr>
                    </a:solidFill>
                  </a:tcPr>
                </a:tc>
                <a:tc>
                  <a:txBody>
                    <a:bodyPr/>
                    <a:lstStyle/>
                    <a:p>
                      <a:r>
                        <a:rPr lang="en-US" dirty="0"/>
                        <a:t>Jun</a:t>
                      </a:r>
                    </a:p>
                  </a:txBody>
                  <a:tcPr>
                    <a:lnB w="38100" cmpd="sng">
                      <a:noFill/>
                    </a:lnB>
                    <a:solidFill>
                      <a:schemeClr val="bg2">
                        <a:lumMod val="75000"/>
                      </a:schemeClr>
                    </a:solidFill>
                  </a:tcPr>
                </a:tc>
                <a:tc>
                  <a:txBody>
                    <a:bodyPr/>
                    <a:lstStyle/>
                    <a:p>
                      <a:r>
                        <a:rPr lang="en-US" dirty="0"/>
                        <a:t>Jul</a:t>
                      </a:r>
                    </a:p>
                  </a:txBody>
                  <a:tcPr>
                    <a:lnB w="38100" cmpd="sng">
                      <a:noFill/>
                    </a:lnB>
                    <a:solidFill>
                      <a:schemeClr val="bg2">
                        <a:lumMod val="75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759488"/>
                  </a:ext>
                </a:extLst>
              </a:tr>
            </a:tbl>
          </a:graphicData>
        </a:graphic>
      </p:graphicFrame>
      <p:sp>
        <p:nvSpPr>
          <p:cNvPr id="91" name="Rectangle 90">
            <a:extLst>
              <a:ext uri="{FF2B5EF4-FFF2-40B4-BE49-F238E27FC236}">
                <a16:creationId xmlns:a16="http://schemas.microsoft.com/office/drawing/2014/main" id="{2E361D68-4FC1-4651-8CF0-89B9945E625F}"/>
              </a:ext>
            </a:extLst>
          </p:cNvPr>
          <p:cNvSpPr/>
          <p:nvPr/>
        </p:nvSpPr>
        <p:spPr>
          <a:xfrm rot="16200000" flipH="1">
            <a:off x="3506831" y="-2168233"/>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2B38BF13-D451-49C6-960E-80D07E5CC037}"/>
              </a:ext>
            </a:extLst>
          </p:cNvPr>
          <p:cNvSpPr txBox="1"/>
          <p:nvPr/>
        </p:nvSpPr>
        <p:spPr>
          <a:xfrm>
            <a:off x="2677426" y="2376625"/>
            <a:ext cx="1591722" cy="707886"/>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93" name="TextBox 92">
            <a:extLst>
              <a:ext uri="{FF2B5EF4-FFF2-40B4-BE49-F238E27FC236}">
                <a16:creationId xmlns:a16="http://schemas.microsoft.com/office/drawing/2014/main" id="{20711936-61FE-41A2-97CC-0A9F2A8843DF}"/>
              </a:ext>
            </a:extLst>
          </p:cNvPr>
          <p:cNvSpPr txBox="1"/>
          <p:nvPr/>
        </p:nvSpPr>
        <p:spPr>
          <a:xfrm>
            <a:off x="4350160" y="1921802"/>
            <a:ext cx="1774818"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11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94" name="TextBox 93">
            <a:extLst>
              <a:ext uri="{FF2B5EF4-FFF2-40B4-BE49-F238E27FC236}">
                <a16:creationId xmlns:a16="http://schemas.microsoft.com/office/drawing/2014/main" id="{80A9C910-7FA8-49D9-B2B8-8610DC911128}"/>
              </a:ext>
            </a:extLst>
          </p:cNvPr>
          <p:cNvSpPr txBox="1"/>
          <p:nvPr/>
        </p:nvSpPr>
        <p:spPr>
          <a:xfrm>
            <a:off x="5552195" y="1475883"/>
            <a:ext cx="1679910"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Rectangle: Rounded Corners 94">
            <a:extLst>
              <a:ext uri="{FF2B5EF4-FFF2-40B4-BE49-F238E27FC236}">
                <a16:creationId xmlns:a16="http://schemas.microsoft.com/office/drawing/2014/main" id="{FE9E8BA5-1718-4B22-8B48-6AC0FF8030BD}"/>
              </a:ext>
            </a:extLst>
          </p:cNvPr>
          <p:cNvSpPr/>
          <p:nvPr/>
        </p:nvSpPr>
        <p:spPr>
          <a:xfrm>
            <a:off x="2428747" y="3504865"/>
            <a:ext cx="2753731" cy="318332"/>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0180B404-F076-485D-AC82-4B3D001A1B6F}"/>
              </a:ext>
            </a:extLst>
          </p:cNvPr>
          <p:cNvSpPr txBox="1"/>
          <p:nvPr/>
        </p:nvSpPr>
        <p:spPr>
          <a:xfrm>
            <a:off x="2428747" y="3510200"/>
            <a:ext cx="2753731" cy="33855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HCM &amp; FSM  Training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 – June</a:t>
            </a:r>
          </a:p>
        </p:txBody>
      </p:sp>
      <p:sp>
        <p:nvSpPr>
          <p:cNvPr id="98" name="TextBox 97">
            <a:extLst>
              <a:ext uri="{FF2B5EF4-FFF2-40B4-BE49-F238E27FC236}">
                <a16:creationId xmlns:a16="http://schemas.microsoft.com/office/drawing/2014/main" id="{66EA1F3F-1F91-45C9-B40D-76C4F8BB34A6}"/>
              </a:ext>
            </a:extLst>
          </p:cNvPr>
          <p:cNvSpPr txBox="1"/>
          <p:nvPr/>
        </p:nvSpPr>
        <p:spPr>
          <a:xfrm>
            <a:off x="-594304" y="3947547"/>
            <a:ext cx="243629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Labs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 – June</a:t>
            </a:r>
          </a:p>
        </p:txBody>
      </p:sp>
      <p:sp>
        <p:nvSpPr>
          <p:cNvPr id="99" name="Rectangle: Rounded Corners 98">
            <a:extLst>
              <a:ext uri="{FF2B5EF4-FFF2-40B4-BE49-F238E27FC236}">
                <a16:creationId xmlns:a16="http://schemas.microsoft.com/office/drawing/2014/main" id="{A3EEB371-EB7B-4331-AFDC-5AB419E14CF8}"/>
              </a:ext>
            </a:extLst>
          </p:cNvPr>
          <p:cNvSpPr/>
          <p:nvPr/>
        </p:nvSpPr>
        <p:spPr>
          <a:xfrm>
            <a:off x="-1796597" y="4829309"/>
            <a:ext cx="2770497" cy="347613"/>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AACA126C-D5C4-4D66-8E9B-3DFF0C9BE397}"/>
              </a:ext>
            </a:extLst>
          </p:cNvPr>
          <p:cNvSpPr txBox="1"/>
          <p:nvPr/>
        </p:nvSpPr>
        <p:spPr>
          <a:xfrm>
            <a:off x="-2043433" y="4826500"/>
            <a:ext cx="289825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Role Workshops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 - Mar</a:t>
            </a:r>
          </a:p>
        </p:txBody>
      </p:sp>
      <p:sp>
        <p:nvSpPr>
          <p:cNvPr id="101" name="Star: 5 Points 100">
            <a:extLst>
              <a:ext uri="{FF2B5EF4-FFF2-40B4-BE49-F238E27FC236}">
                <a16:creationId xmlns:a16="http://schemas.microsoft.com/office/drawing/2014/main" id="{C32E36E3-0E64-48D4-8388-598464AB8AFD}"/>
              </a:ext>
            </a:extLst>
          </p:cNvPr>
          <p:cNvSpPr/>
          <p:nvPr/>
        </p:nvSpPr>
        <p:spPr>
          <a:xfrm>
            <a:off x="2290752" y="2367195"/>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Star: 5 Points 101">
            <a:extLst>
              <a:ext uri="{FF2B5EF4-FFF2-40B4-BE49-F238E27FC236}">
                <a16:creationId xmlns:a16="http://schemas.microsoft.com/office/drawing/2014/main" id="{AB410497-BB90-4605-A77A-F752259A3CC7}"/>
              </a:ext>
            </a:extLst>
          </p:cNvPr>
          <p:cNvSpPr/>
          <p:nvPr/>
        </p:nvSpPr>
        <p:spPr>
          <a:xfrm>
            <a:off x="3966361" y="1899893"/>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Star: 5 Points 102">
            <a:extLst>
              <a:ext uri="{FF2B5EF4-FFF2-40B4-BE49-F238E27FC236}">
                <a16:creationId xmlns:a16="http://schemas.microsoft.com/office/drawing/2014/main" id="{014419C7-192B-4CC8-9377-DD4D07122E41}"/>
              </a:ext>
            </a:extLst>
          </p:cNvPr>
          <p:cNvSpPr/>
          <p:nvPr/>
        </p:nvSpPr>
        <p:spPr>
          <a:xfrm>
            <a:off x="5182478" y="1455514"/>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ACF3E36D-F878-4E62-8310-EC175371555D}"/>
              </a:ext>
            </a:extLst>
          </p:cNvPr>
          <p:cNvSpPr/>
          <p:nvPr/>
        </p:nvSpPr>
        <p:spPr>
          <a:xfrm>
            <a:off x="-3127337" y="5267994"/>
            <a:ext cx="4120764" cy="338554"/>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F55A4CAF-7258-4403-A091-C299350F8B71}"/>
              </a:ext>
            </a:extLst>
          </p:cNvPr>
          <p:cNvSpPr txBox="1"/>
          <p:nvPr/>
        </p:nvSpPr>
        <p:spPr>
          <a:xfrm>
            <a:off x="-3320517" y="5273914"/>
            <a:ext cx="289825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Highlights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 Mar</a:t>
            </a:r>
          </a:p>
        </p:txBody>
      </p:sp>
      <p:sp>
        <p:nvSpPr>
          <p:cNvPr id="106" name="Rectangle: Rounded Corners 105">
            <a:extLst>
              <a:ext uri="{FF2B5EF4-FFF2-40B4-BE49-F238E27FC236}">
                <a16:creationId xmlns:a16="http://schemas.microsoft.com/office/drawing/2014/main" id="{21DAECFF-63E5-4E68-A24C-38DFC0AFDD83}"/>
              </a:ext>
            </a:extLst>
          </p:cNvPr>
          <p:cNvSpPr/>
          <p:nvPr/>
        </p:nvSpPr>
        <p:spPr>
          <a:xfrm>
            <a:off x="-1796597" y="4423495"/>
            <a:ext cx="4180922" cy="327465"/>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5BBCE6C5-FF39-44BA-B520-FAF73A309026}"/>
              </a:ext>
            </a:extLst>
          </p:cNvPr>
          <p:cNvSpPr txBox="1"/>
          <p:nvPr/>
        </p:nvSpPr>
        <p:spPr>
          <a:xfrm>
            <a:off x="-1830011" y="4412406"/>
            <a:ext cx="4120764" cy="338554"/>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User Experience Simulations  </a:t>
            </a: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 - April</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9" name="Rectangle: Rounded Corners 108">
            <a:extLst>
              <a:ext uri="{FF2B5EF4-FFF2-40B4-BE49-F238E27FC236}">
                <a16:creationId xmlns:a16="http://schemas.microsoft.com/office/drawing/2014/main" id="{10AC9952-8BF1-474B-80EF-23AB08778DE6}"/>
              </a:ext>
            </a:extLst>
          </p:cNvPr>
          <p:cNvSpPr/>
          <p:nvPr/>
        </p:nvSpPr>
        <p:spPr>
          <a:xfrm>
            <a:off x="-4485732" y="5733751"/>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B878C811-45FC-4850-AED1-B0072DB7FEAA}"/>
              </a:ext>
            </a:extLst>
          </p:cNvPr>
          <p:cNvSpPr txBox="1"/>
          <p:nvPr/>
        </p:nvSpPr>
        <p:spPr>
          <a:xfrm>
            <a:off x="-4541187" y="5662464"/>
            <a:ext cx="1941373"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Accelerator</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Oval 113">
            <a:extLst>
              <a:ext uri="{FF2B5EF4-FFF2-40B4-BE49-F238E27FC236}">
                <a16:creationId xmlns:a16="http://schemas.microsoft.com/office/drawing/2014/main" id="{507430CD-34F0-4AF3-BA9B-53D90C3C28ED}"/>
              </a:ext>
            </a:extLst>
          </p:cNvPr>
          <p:cNvSpPr/>
          <p:nvPr/>
        </p:nvSpPr>
        <p:spPr>
          <a:xfrm>
            <a:off x="2497068" y="4974426"/>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4A152213-D176-41C0-A841-991126DC1AF9}"/>
              </a:ext>
            </a:extLst>
          </p:cNvPr>
          <p:cNvSpPr txBox="1"/>
          <p:nvPr/>
        </p:nvSpPr>
        <p:spPr>
          <a:xfrm>
            <a:off x="2842591" y="5020521"/>
            <a:ext cx="3701296" cy="28469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Readiness Survey</a:t>
            </a:r>
            <a:endParaRPr kumimoji="0" lang="en-US" sz="7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1D519660-3741-471F-96CD-B2BFA8DB6603}"/>
              </a:ext>
            </a:extLst>
          </p:cNvPr>
          <p:cNvSpPr txBox="1"/>
          <p:nvPr/>
        </p:nvSpPr>
        <p:spPr>
          <a:xfrm>
            <a:off x="421048" y="220104"/>
            <a:ext cx="7529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Road to Go-Live (Employee – cont.)</a:t>
            </a:r>
          </a:p>
        </p:txBody>
      </p:sp>
      <p:sp>
        <p:nvSpPr>
          <p:cNvPr id="116" name="Rectangle: Rounded Corners 115">
            <a:extLst>
              <a:ext uri="{FF2B5EF4-FFF2-40B4-BE49-F238E27FC236}">
                <a16:creationId xmlns:a16="http://schemas.microsoft.com/office/drawing/2014/main" id="{E24DF869-D981-4004-9CF6-79D4562C14DE}"/>
              </a:ext>
            </a:extLst>
          </p:cNvPr>
          <p:cNvSpPr/>
          <p:nvPr/>
        </p:nvSpPr>
        <p:spPr>
          <a:xfrm>
            <a:off x="-1730802" y="3955423"/>
            <a:ext cx="2790024" cy="35045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Rounded Corners 116">
            <a:extLst>
              <a:ext uri="{FF2B5EF4-FFF2-40B4-BE49-F238E27FC236}">
                <a16:creationId xmlns:a16="http://schemas.microsoft.com/office/drawing/2014/main" id="{9634C5AD-77BD-425D-A373-37EDDD8CA1C8}"/>
              </a:ext>
            </a:extLst>
          </p:cNvPr>
          <p:cNvSpPr/>
          <p:nvPr/>
        </p:nvSpPr>
        <p:spPr>
          <a:xfrm>
            <a:off x="2423357" y="3929899"/>
            <a:ext cx="2790024" cy="350453"/>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Labs: End User Practice </a:t>
            </a: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*Planning In-Progress</a:t>
            </a:r>
          </a:p>
        </p:txBody>
      </p:sp>
      <p:sp>
        <p:nvSpPr>
          <p:cNvPr id="118" name="TextBox 117">
            <a:extLst>
              <a:ext uri="{FF2B5EF4-FFF2-40B4-BE49-F238E27FC236}">
                <a16:creationId xmlns:a16="http://schemas.microsoft.com/office/drawing/2014/main" id="{A0C4DC62-26AE-4F70-BA42-7F488102E469}"/>
              </a:ext>
            </a:extLst>
          </p:cNvPr>
          <p:cNvSpPr txBox="1"/>
          <p:nvPr/>
        </p:nvSpPr>
        <p:spPr>
          <a:xfrm>
            <a:off x="-2043433" y="3944620"/>
            <a:ext cx="2436298" cy="338554"/>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Labs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Feb-Mar</a:t>
            </a:r>
          </a:p>
        </p:txBody>
      </p:sp>
    </p:spTree>
    <p:extLst>
      <p:ext uri="{BB962C8B-B14F-4D97-AF65-F5344CB8AC3E}">
        <p14:creationId xmlns:p14="http://schemas.microsoft.com/office/powerpoint/2010/main" val="428210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95B2E4-4D70-49EB-B9C4-5DAA33C4C910}"/>
              </a:ext>
            </a:extLst>
          </p:cNvPr>
          <p:cNvSpPr txBox="1"/>
          <p:nvPr/>
        </p:nvSpPr>
        <p:spPr>
          <a:xfrm>
            <a:off x="278216" y="220104"/>
            <a:ext cx="1093275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Existing and New Channels to Inform and Support Preparations</a:t>
            </a:r>
            <a:endParaRPr kumimoji="0" lang="en-US" sz="1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endParaRPr>
          </a:p>
        </p:txBody>
      </p:sp>
      <p:pic>
        <p:nvPicPr>
          <p:cNvPr id="6" name="Picture 5">
            <a:extLst>
              <a:ext uri="{FF2B5EF4-FFF2-40B4-BE49-F238E27FC236}">
                <a16:creationId xmlns:a16="http://schemas.microsoft.com/office/drawing/2014/main" id="{FCD60559-DD7E-4AAD-8D42-E116E6905475}"/>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73" name="Rectangle 72">
            <a:extLst>
              <a:ext uri="{FF2B5EF4-FFF2-40B4-BE49-F238E27FC236}">
                <a16:creationId xmlns:a16="http://schemas.microsoft.com/office/drawing/2014/main" id="{F3688F5B-BCD5-4191-BB64-CA7229B11573}"/>
              </a:ext>
            </a:extLst>
          </p:cNvPr>
          <p:cNvSpPr/>
          <p:nvPr/>
        </p:nvSpPr>
        <p:spPr>
          <a:xfrm rot="5400000" flipH="1">
            <a:off x="5774793" y="-3984453"/>
            <a:ext cx="82430" cy="1078992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597C972-424C-4922-B848-280D89B1EFD3}"/>
              </a:ext>
            </a:extLst>
          </p:cNvPr>
          <p:cNvGrpSpPr/>
          <p:nvPr/>
        </p:nvGrpSpPr>
        <p:grpSpPr>
          <a:xfrm>
            <a:off x="617008" y="1997408"/>
            <a:ext cx="10957985" cy="4754977"/>
            <a:chOff x="838199" y="1850916"/>
            <a:chExt cx="10957985" cy="4754977"/>
          </a:xfrm>
        </p:grpSpPr>
        <p:sp>
          <p:nvSpPr>
            <p:cNvPr id="69" name="Rectangle 68">
              <a:extLst>
                <a:ext uri="{FF2B5EF4-FFF2-40B4-BE49-F238E27FC236}">
                  <a16:creationId xmlns:a16="http://schemas.microsoft.com/office/drawing/2014/main" id="{C429CAF7-2E53-48F5-91AE-679CC27C6748}"/>
                </a:ext>
              </a:extLst>
            </p:cNvPr>
            <p:cNvSpPr/>
            <p:nvPr/>
          </p:nvSpPr>
          <p:spPr bwMode="gray">
            <a:xfrm>
              <a:off x="11210968" y="3627753"/>
              <a:ext cx="585216" cy="58417"/>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C08DD5CB-73CB-42B6-B0AD-61AD2EFD1909}"/>
                </a:ext>
              </a:extLst>
            </p:cNvPr>
            <p:cNvSpPr/>
            <p:nvPr/>
          </p:nvSpPr>
          <p:spPr bwMode="gray">
            <a:xfrm>
              <a:off x="9360021" y="3628051"/>
              <a:ext cx="802050" cy="54864"/>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CFD49DE1-9156-4297-95ED-C901003426F6}"/>
                </a:ext>
              </a:extLst>
            </p:cNvPr>
            <p:cNvSpPr/>
            <p:nvPr/>
          </p:nvSpPr>
          <p:spPr bwMode="gray">
            <a:xfrm>
              <a:off x="838199" y="3628006"/>
              <a:ext cx="587973" cy="58417"/>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 name="Rectangle 23">
              <a:extLst>
                <a:ext uri="{FF2B5EF4-FFF2-40B4-BE49-F238E27FC236}">
                  <a16:creationId xmlns:a16="http://schemas.microsoft.com/office/drawing/2014/main" id="{8C0EA8B1-3253-4D63-84A9-FE992170E019}"/>
                </a:ext>
              </a:extLst>
            </p:cNvPr>
            <p:cNvSpPr/>
            <p:nvPr/>
          </p:nvSpPr>
          <p:spPr bwMode="gray">
            <a:xfrm>
              <a:off x="7701193" y="3628006"/>
              <a:ext cx="582341" cy="58417"/>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2" name="Rectangle 51">
              <a:extLst>
                <a:ext uri="{FF2B5EF4-FFF2-40B4-BE49-F238E27FC236}">
                  <a16:creationId xmlns:a16="http://schemas.microsoft.com/office/drawing/2014/main" id="{E806D3B6-6253-4820-9938-AC19E6FC9BBF}"/>
                </a:ext>
              </a:extLst>
            </p:cNvPr>
            <p:cNvSpPr/>
            <p:nvPr/>
          </p:nvSpPr>
          <p:spPr bwMode="gray">
            <a:xfrm>
              <a:off x="4269167" y="3628006"/>
              <a:ext cx="560568" cy="58417"/>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3" name="Rectangle 52">
              <a:extLst>
                <a:ext uri="{FF2B5EF4-FFF2-40B4-BE49-F238E27FC236}">
                  <a16:creationId xmlns:a16="http://schemas.microsoft.com/office/drawing/2014/main" id="{D3373555-660B-4AE5-BDE4-2ACE5FE41585}"/>
                </a:ext>
              </a:extLst>
            </p:cNvPr>
            <p:cNvSpPr/>
            <p:nvPr/>
          </p:nvSpPr>
          <p:spPr bwMode="gray">
            <a:xfrm>
              <a:off x="5927105" y="3627753"/>
              <a:ext cx="673065" cy="54864"/>
            </a:xfrm>
            <a:prstGeom prst="rect">
              <a:avLst/>
            </a:prstGeom>
            <a:solidFill>
              <a:schemeClr val="bg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 name="Rectangle 5">
              <a:extLst>
                <a:ext uri="{FF2B5EF4-FFF2-40B4-BE49-F238E27FC236}">
                  <a16:creationId xmlns:a16="http://schemas.microsoft.com/office/drawing/2014/main" id="{77F634F8-532C-4750-AE81-E46A830FE310}"/>
                </a:ext>
              </a:extLst>
            </p:cNvPr>
            <p:cNvSpPr/>
            <p:nvPr/>
          </p:nvSpPr>
          <p:spPr bwMode="gray">
            <a:xfrm>
              <a:off x="8083447" y="4542701"/>
              <a:ext cx="1620000" cy="405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5" name="Rectangle 3">
              <a:extLst>
                <a:ext uri="{FF2B5EF4-FFF2-40B4-BE49-F238E27FC236}">
                  <a16:creationId xmlns:a16="http://schemas.microsoft.com/office/drawing/2014/main" id="{B8DF980B-1808-4450-8D9B-1CD2A325037F}"/>
                </a:ext>
              </a:extLst>
            </p:cNvPr>
            <p:cNvSpPr/>
            <p:nvPr/>
          </p:nvSpPr>
          <p:spPr bwMode="gray">
            <a:xfrm>
              <a:off x="2890165" y="4542701"/>
              <a:ext cx="1620000" cy="405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7" name="Rectangle 3">
              <a:extLst>
                <a:ext uri="{FF2B5EF4-FFF2-40B4-BE49-F238E27FC236}">
                  <a16:creationId xmlns:a16="http://schemas.microsoft.com/office/drawing/2014/main" id="{73894016-EE14-4301-BF8E-D7B737D1C323}"/>
                </a:ext>
              </a:extLst>
            </p:cNvPr>
            <p:cNvSpPr/>
            <p:nvPr/>
          </p:nvSpPr>
          <p:spPr bwMode="gray">
            <a:xfrm>
              <a:off x="4621259" y="4542701"/>
              <a:ext cx="1620000" cy="40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8" name="Rectangle 5">
              <a:extLst>
                <a:ext uri="{FF2B5EF4-FFF2-40B4-BE49-F238E27FC236}">
                  <a16:creationId xmlns:a16="http://schemas.microsoft.com/office/drawing/2014/main" id="{53086D0F-8089-457C-80A0-403438E8EED2}"/>
                </a:ext>
              </a:extLst>
            </p:cNvPr>
            <p:cNvSpPr/>
            <p:nvPr/>
          </p:nvSpPr>
          <p:spPr bwMode="gray">
            <a:xfrm>
              <a:off x="6352353" y="4542701"/>
              <a:ext cx="1620000" cy="405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9" name="Text Placeholder 3">
              <a:extLst>
                <a:ext uri="{FF2B5EF4-FFF2-40B4-BE49-F238E27FC236}">
                  <a16:creationId xmlns:a16="http://schemas.microsoft.com/office/drawing/2014/main" id="{8C68F3EE-82A3-4947-A414-7E68F7F7B462}"/>
                </a:ext>
              </a:extLst>
            </p:cNvPr>
            <p:cNvSpPr txBox="1">
              <a:spLocks/>
            </p:cNvSpPr>
            <p:nvPr/>
          </p:nvSpPr>
          <p:spPr bwMode="gray">
            <a:xfrm>
              <a:off x="8102022" y="3853170"/>
              <a:ext cx="1620000" cy="2752722"/>
            </a:xfrm>
            <a:prstGeom prst="rect">
              <a:avLst/>
            </a:prstGeom>
            <a:ln>
              <a:noFill/>
            </a:ln>
          </p:spPr>
          <p:txBody>
            <a:bodyPr vert="horz" lIns="0" tIns="783000" rIns="0" bIns="0" rtlCol="0" anchor="t">
              <a:spAutoFit/>
            </a:bodyPr>
            <a:lstStyle>
              <a:defPPr>
                <a:defRPr lang="en-US"/>
              </a:defPPr>
              <a:lvl2pPr marL="0" lvl="1">
                <a:spcBef>
                  <a:spcPts val="1200"/>
                </a:spcBef>
                <a:buSzPct val="100000"/>
                <a:defRPr sz="1200" b="1">
                  <a:solidFill>
                    <a:schemeClr val="accent1"/>
                  </a:solidFill>
                </a:defRPr>
              </a:lvl2p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Experience Simulations</a:t>
              </a:r>
            </a:p>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UX Simulations will mimic users being inside the Luma system, wherein employees will be guided with instructions on how to complete common scenarios.</a:t>
              </a:r>
            </a:p>
          </p:txBody>
        </p:sp>
        <p:sp>
          <p:nvSpPr>
            <p:cNvPr id="20" name="Text Placeholder 3">
              <a:extLst>
                <a:ext uri="{FF2B5EF4-FFF2-40B4-BE49-F238E27FC236}">
                  <a16:creationId xmlns:a16="http://schemas.microsoft.com/office/drawing/2014/main" id="{FD97DB00-DC09-4241-A02F-5250567357A4}"/>
                </a:ext>
              </a:extLst>
            </p:cNvPr>
            <p:cNvSpPr txBox="1">
              <a:spLocks/>
            </p:cNvSpPr>
            <p:nvPr/>
          </p:nvSpPr>
          <p:spPr bwMode="gray">
            <a:xfrm>
              <a:off x="2918472" y="3853171"/>
              <a:ext cx="1620000" cy="1159978"/>
            </a:xfrm>
            <a:prstGeom prst="rect">
              <a:avLst/>
            </a:prstGeom>
            <a:ln>
              <a:noFill/>
            </a:ln>
          </p:spPr>
          <p:txBody>
            <a:bodyPr vert="horz" lIns="0" tIns="783000" rIns="0" bIns="0" rtlCol="0" anchor="t">
              <a:spAutoFit/>
            </a:bodyPr>
            <a:lstStyle>
              <a:defPPr>
                <a:defRPr lang="en-US"/>
              </a:defPPr>
              <a:lvl2pPr marL="0" lvl="1">
                <a:spcBef>
                  <a:spcPts val="1200"/>
                </a:spcBef>
                <a:buSzPct val="100000"/>
                <a:defRPr sz="1200" b="1">
                  <a:solidFill>
                    <a:schemeClr val="accent6">
                      <a:lumMod val="40000"/>
                      <a:lumOff val="60000"/>
                    </a:schemeClr>
                  </a:solidFill>
                </a:defRPr>
              </a:lvl2p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Weekly Agency Communications</a:t>
              </a:r>
            </a:p>
          </p:txBody>
        </p:sp>
        <p:sp>
          <p:nvSpPr>
            <p:cNvPr id="21" name="Text Placeholder 3">
              <a:extLst>
                <a:ext uri="{FF2B5EF4-FFF2-40B4-BE49-F238E27FC236}">
                  <a16:creationId xmlns:a16="http://schemas.microsoft.com/office/drawing/2014/main" id="{D8D7B322-3547-4C16-992B-02F81890FD7C}"/>
                </a:ext>
              </a:extLst>
            </p:cNvPr>
            <p:cNvSpPr txBox="1">
              <a:spLocks/>
            </p:cNvSpPr>
            <p:nvPr/>
          </p:nvSpPr>
          <p:spPr bwMode="gray">
            <a:xfrm>
              <a:off x="1190622" y="3853171"/>
              <a:ext cx="1620000" cy="975312"/>
            </a:xfrm>
            <a:prstGeom prst="rect">
              <a:avLst/>
            </a:prstGeom>
            <a:ln>
              <a:noFill/>
            </a:ln>
          </p:spPr>
          <p:txBody>
            <a:bodyPr vert="horz" lIns="0" tIns="783000" rIns="0" bIns="0" rtlCol="0" anchor="t">
              <a:spAutoFit/>
            </a:body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Liaisons</a:t>
              </a:r>
            </a:p>
          </p:txBody>
        </p:sp>
        <p:sp>
          <p:nvSpPr>
            <p:cNvPr id="22" name="Text Placeholder 3">
              <a:extLst>
                <a:ext uri="{FF2B5EF4-FFF2-40B4-BE49-F238E27FC236}">
                  <a16:creationId xmlns:a16="http://schemas.microsoft.com/office/drawing/2014/main" id="{36851A7B-F1A4-47A0-9A25-BD9A21B29DB2}"/>
                </a:ext>
              </a:extLst>
            </p:cNvPr>
            <p:cNvSpPr txBox="1">
              <a:spLocks/>
            </p:cNvSpPr>
            <p:nvPr/>
          </p:nvSpPr>
          <p:spPr bwMode="gray">
            <a:xfrm>
              <a:off x="4621259" y="3853170"/>
              <a:ext cx="1620000" cy="1159978"/>
            </a:xfrm>
            <a:prstGeom prst="rect">
              <a:avLst/>
            </a:prstGeom>
            <a:ln>
              <a:noFill/>
            </a:ln>
          </p:spPr>
          <p:txBody>
            <a:bodyPr vert="horz" lIns="0" tIns="783000" rIns="0" bIns="0" rtlCol="0" anchor="t">
              <a:spAutoFit/>
            </a:bodyPr>
            <a:lstStyle>
              <a:defPPr>
                <a:defRPr lang="en-US"/>
              </a:defPPr>
              <a:lvl2pPr marL="0" lvl="1">
                <a:spcBef>
                  <a:spcPts val="1200"/>
                </a:spcBef>
                <a:buSzPct val="100000"/>
                <a:defRPr sz="1200" b="1">
                  <a:solidFill>
                    <a:schemeClr val="accent1"/>
                  </a:solidFill>
                </a:defRPr>
              </a:lvl2p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srgbClr val="6CC24A"/>
                  </a:solidFill>
                  <a:effectLst/>
                  <a:uLnTx/>
                  <a:uFillTx/>
                  <a:latin typeface="Arial" panose="020B0604020202020204" pitchFamily="34" charset="0"/>
                  <a:ea typeface="+mn-ea"/>
                  <a:cs typeface="Arial" panose="020B0604020202020204" pitchFamily="34" charset="0"/>
                </a:rPr>
                <a:t>Luma Website Updates</a:t>
              </a:r>
            </a:p>
          </p:txBody>
        </p:sp>
        <p:sp>
          <p:nvSpPr>
            <p:cNvPr id="23" name="Text Placeholder 3">
              <a:extLst>
                <a:ext uri="{FF2B5EF4-FFF2-40B4-BE49-F238E27FC236}">
                  <a16:creationId xmlns:a16="http://schemas.microsoft.com/office/drawing/2014/main" id="{6EA3DA3B-4A59-427F-8B86-07E6EFB17006}"/>
                </a:ext>
              </a:extLst>
            </p:cNvPr>
            <p:cNvSpPr txBox="1">
              <a:spLocks/>
            </p:cNvSpPr>
            <p:nvPr/>
          </p:nvSpPr>
          <p:spPr bwMode="gray">
            <a:xfrm>
              <a:off x="6374172" y="3853171"/>
              <a:ext cx="1620000" cy="2752722"/>
            </a:xfrm>
            <a:prstGeom prst="rect">
              <a:avLst/>
            </a:prstGeom>
            <a:ln>
              <a:noFill/>
            </a:ln>
          </p:spPr>
          <p:txBody>
            <a:bodyPr vert="horz" lIns="0" tIns="783000" rIns="0" bIns="0" rtlCol="0" anchor="t">
              <a:spAutoFit/>
            </a:bodyPr>
            <a:lstStyle>
              <a:defPPr>
                <a:defRPr lang="en-US"/>
              </a:defPPr>
              <a:lvl2pPr marL="0" lvl="1">
                <a:spcBef>
                  <a:spcPts val="1200"/>
                </a:spcBef>
                <a:buSzPct val="100000"/>
                <a:defRPr sz="1200" b="1">
                  <a:solidFill>
                    <a:schemeClr val="accent1"/>
                  </a:solidFill>
                </a:defRPr>
              </a:lvl2p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Role Workshops</a:t>
              </a:r>
            </a:p>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Role Workshops will be open to all staff and will be aligned to specific security roles. The workshops reiterate what the employee will do in Luma and what changes they can expect.</a:t>
              </a:r>
            </a:p>
          </p:txBody>
        </p:sp>
        <p:sp>
          <p:nvSpPr>
            <p:cNvPr id="25" name="Rectangle 24">
              <a:extLst>
                <a:ext uri="{FF2B5EF4-FFF2-40B4-BE49-F238E27FC236}">
                  <a16:creationId xmlns:a16="http://schemas.microsoft.com/office/drawing/2014/main" id="{D88295A3-3760-4ABF-ADBE-B754DE5CBAA2}"/>
                </a:ext>
              </a:extLst>
            </p:cNvPr>
            <p:cNvSpPr/>
            <p:nvPr/>
          </p:nvSpPr>
          <p:spPr bwMode="gray">
            <a:xfrm>
              <a:off x="2494618" y="3628007"/>
              <a:ext cx="681616" cy="58417"/>
            </a:xfrm>
            <a:prstGeom prst="rect">
              <a:avLst/>
            </a:prstGeom>
            <a:solidFill>
              <a:srgbClr val="F2F2F2"/>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nvGrpSpPr>
            <p:cNvPr id="26" name="Group 25">
              <a:extLst>
                <a:ext uri="{FF2B5EF4-FFF2-40B4-BE49-F238E27FC236}">
                  <a16:creationId xmlns:a16="http://schemas.microsoft.com/office/drawing/2014/main" id="{7BAA098B-4214-43AE-AE03-07DC0FB83F32}"/>
                </a:ext>
              </a:extLst>
            </p:cNvPr>
            <p:cNvGrpSpPr/>
            <p:nvPr/>
          </p:nvGrpSpPr>
          <p:grpSpPr>
            <a:xfrm>
              <a:off x="1369626" y="2778648"/>
              <a:ext cx="1198893" cy="1504324"/>
              <a:chOff x="2055768" y="1602865"/>
              <a:chExt cx="1598523" cy="2005765"/>
            </a:xfrm>
            <a:solidFill>
              <a:srgbClr val="092F57"/>
            </a:solidFill>
          </p:grpSpPr>
          <p:sp>
            <p:nvSpPr>
              <p:cNvPr id="27" name="Teardrop 26">
                <a:extLst>
                  <a:ext uri="{FF2B5EF4-FFF2-40B4-BE49-F238E27FC236}">
                    <a16:creationId xmlns:a16="http://schemas.microsoft.com/office/drawing/2014/main" id="{BB694332-1D1A-4DD6-8595-58E358E2F539}"/>
                  </a:ext>
                </a:extLst>
              </p:cNvPr>
              <p:cNvSpPr/>
              <p:nvPr/>
            </p:nvSpPr>
            <p:spPr bwMode="gray">
              <a:xfrm rot="8100000">
                <a:off x="2103109" y="1602865"/>
                <a:ext cx="1503841" cy="1503844"/>
              </a:xfrm>
              <a:prstGeom prst="teardrop">
                <a:avLst/>
              </a:prstGeom>
              <a:grp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92F57"/>
                  </a:solidFill>
                  <a:effectLst/>
                  <a:uLnTx/>
                  <a:uFillTx/>
                  <a:latin typeface="Verdana"/>
                  <a:ea typeface="+mn-ea"/>
                  <a:cs typeface="+mn-cs"/>
                </a:endParaRPr>
              </a:p>
            </p:txBody>
          </p:sp>
          <p:sp>
            <p:nvSpPr>
              <p:cNvPr id="28" name="Freeform 23">
                <a:extLst>
                  <a:ext uri="{FF2B5EF4-FFF2-40B4-BE49-F238E27FC236}">
                    <a16:creationId xmlns:a16="http://schemas.microsoft.com/office/drawing/2014/main" id="{7323AA38-E89C-4935-861F-85A73AF41E00}"/>
                  </a:ext>
                </a:extLst>
              </p:cNvPr>
              <p:cNvSpPr/>
              <p:nvPr/>
            </p:nvSpPr>
            <p:spPr bwMode="gray">
              <a:xfrm>
                <a:off x="2055768"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grp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92F57"/>
                  </a:solidFill>
                  <a:effectLst/>
                  <a:uLnTx/>
                  <a:uFillTx/>
                  <a:latin typeface="Verdana"/>
                  <a:ea typeface="+mn-ea"/>
                  <a:cs typeface="+mn-cs"/>
                </a:endParaRPr>
              </a:p>
            </p:txBody>
          </p:sp>
          <p:sp>
            <p:nvSpPr>
              <p:cNvPr id="29" name="Oval 28">
                <a:extLst>
                  <a:ext uri="{FF2B5EF4-FFF2-40B4-BE49-F238E27FC236}">
                    <a16:creationId xmlns:a16="http://schemas.microsoft.com/office/drawing/2014/main" id="{6173DB68-CDB5-4A41-B5DD-3EE6F31291CF}"/>
                  </a:ext>
                </a:extLst>
              </p:cNvPr>
              <p:cNvSpPr/>
              <p:nvPr/>
            </p:nvSpPr>
            <p:spPr bwMode="gray">
              <a:xfrm>
                <a:off x="2303206" y="1758652"/>
                <a:ext cx="1119070" cy="1119071"/>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92F57"/>
                  </a:solidFill>
                  <a:effectLst/>
                  <a:uLnTx/>
                  <a:uFillTx/>
                  <a:latin typeface="Verdana"/>
                  <a:ea typeface="+mn-ea"/>
                  <a:cs typeface="+mn-cs"/>
                </a:endParaRPr>
              </a:p>
            </p:txBody>
          </p:sp>
        </p:grpSp>
        <p:grpSp>
          <p:nvGrpSpPr>
            <p:cNvPr id="30" name="Group 29">
              <a:extLst>
                <a:ext uri="{FF2B5EF4-FFF2-40B4-BE49-F238E27FC236}">
                  <a16:creationId xmlns:a16="http://schemas.microsoft.com/office/drawing/2014/main" id="{1175D64E-9FAB-4B57-A226-A5FA843C7288}"/>
                </a:ext>
              </a:extLst>
            </p:cNvPr>
            <p:cNvGrpSpPr/>
            <p:nvPr/>
          </p:nvGrpSpPr>
          <p:grpSpPr>
            <a:xfrm>
              <a:off x="3123257" y="2778648"/>
              <a:ext cx="1198893" cy="1504324"/>
              <a:chOff x="3622989" y="1602865"/>
              <a:chExt cx="1598523" cy="2005765"/>
            </a:xfrm>
          </p:grpSpPr>
          <p:sp>
            <p:nvSpPr>
              <p:cNvPr id="31" name="Teardrop 30">
                <a:extLst>
                  <a:ext uri="{FF2B5EF4-FFF2-40B4-BE49-F238E27FC236}">
                    <a16:creationId xmlns:a16="http://schemas.microsoft.com/office/drawing/2014/main" id="{F38D84EA-A36A-47D9-82D9-22950A5EF949}"/>
                  </a:ext>
                </a:extLst>
              </p:cNvPr>
              <p:cNvSpPr/>
              <p:nvPr/>
            </p:nvSpPr>
            <p:spPr bwMode="gray">
              <a:xfrm rot="8100000">
                <a:off x="3670329" y="1602865"/>
                <a:ext cx="1503841" cy="1503844"/>
              </a:xfrm>
              <a:prstGeom prst="teardrop">
                <a:avLst/>
              </a:prstGeom>
              <a:solidFill>
                <a:srgbClr val="FFB81C"/>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46A38"/>
                  </a:solidFill>
                  <a:effectLst/>
                  <a:uLnTx/>
                  <a:uFillTx/>
                  <a:latin typeface="Verdana"/>
                  <a:ea typeface="+mn-ea"/>
                  <a:cs typeface="+mn-cs"/>
                </a:endParaRPr>
              </a:p>
            </p:txBody>
          </p:sp>
          <p:sp>
            <p:nvSpPr>
              <p:cNvPr id="32" name="Freeform 27">
                <a:extLst>
                  <a:ext uri="{FF2B5EF4-FFF2-40B4-BE49-F238E27FC236}">
                    <a16:creationId xmlns:a16="http://schemas.microsoft.com/office/drawing/2014/main" id="{44C1D40E-AFA2-4271-BA39-03206914FE6A}"/>
                  </a:ext>
                </a:extLst>
              </p:cNvPr>
              <p:cNvSpPr/>
              <p:nvPr/>
            </p:nvSpPr>
            <p:spPr bwMode="gray">
              <a:xfrm>
                <a:off x="3622989"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chemeClr val="accent4"/>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46A38"/>
                  </a:solidFill>
                  <a:effectLst/>
                  <a:uLnTx/>
                  <a:uFillTx/>
                  <a:latin typeface="Verdana"/>
                  <a:ea typeface="+mn-ea"/>
                  <a:cs typeface="+mn-cs"/>
                </a:endParaRPr>
              </a:p>
            </p:txBody>
          </p:sp>
          <p:sp>
            <p:nvSpPr>
              <p:cNvPr id="33" name="Oval 32">
                <a:extLst>
                  <a:ext uri="{FF2B5EF4-FFF2-40B4-BE49-F238E27FC236}">
                    <a16:creationId xmlns:a16="http://schemas.microsoft.com/office/drawing/2014/main" id="{B99180E0-3381-4574-91DD-1B9C9D5739B1}"/>
                  </a:ext>
                </a:extLst>
              </p:cNvPr>
              <p:cNvSpPr/>
              <p:nvPr/>
            </p:nvSpPr>
            <p:spPr bwMode="gray">
              <a:xfrm>
                <a:off x="3862715" y="1758652"/>
                <a:ext cx="1119070" cy="1119071"/>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046A38"/>
                  </a:solidFill>
                  <a:effectLst/>
                  <a:uLnTx/>
                  <a:uFillTx/>
                  <a:latin typeface="Verdana"/>
                  <a:ea typeface="+mn-ea"/>
                  <a:cs typeface="+mn-cs"/>
                </a:endParaRPr>
              </a:p>
            </p:txBody>
          </p:sp>
        </p:grpSp>
        <p:grpSp>
          <p:nvGrpSpPr>
            <p:cNvPr id="34" name="Group 33">
              <a:extLst>
                <a:ext uri="{FF2B5EF4-FFF2-40B4-BE49-F238E27FC236}">
                  <a16:creationId xmlns:a16="http://schemas.microsoft.com/office/drawing/2014/main" id="{5677E87F-6BB5-476C-973B-B50E2AD18CC9}"/>
                </a:ext>
              </a:extLst>
            </p:cNvPr>
            <p:cNvGrpSpPr/>
            <p:nvPr/>
          </p:nvGrpSpPr>
          <p:grpSpPr>
            <a:xfrm>
              <a:off x="4778978" y="2778648"/>
              <a:ext cx="1198893" cy="1504324"/>
              <a:chOff x="5190209" y="1602865"/>
              <a:chExt cx="1598523" cy="2005765"/>
            </a:xfrm>
          </p:grpSpPr>
          <p:sp>
            <p:nvSpPr>
              <p:cNvPr id="35" name="Teardrop 34">
                <a:extLst>
                  <a:ext uri="{FF2B5EF4-FFF2-40B4-BE49-F238E27FC236}">
                    <a16:creationId xmlns:a16="http://schemas.microsoft.com/office/drawing/2014/main" id="{3BC1ADF6-0CD7-48E4-B80F-E2254FF3BFD1}"/>
                  </a:ext>
                </a:extLst>
              </p:cNvPr>
              <p:cNvSpPr/>
              <p:nvPr/>
            </p:nvSpPr>
            <p:spPr bwMode="gray">
              <a:xfrm rot="8100000">
                <a:off x="5237549" y="1602865"/>
                <a:ext cx="1503841" cy="1503844"/>
              </a:xfrm>
              <a:prstGeom prst="teardrop">
                <a:avLst/>
              </a:prstGeom>
              <a:solidFill>
                <a:srgbClr val="6CC24A"/>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6" name="Freeform 31">
                <a:extLst>
                  <a:ext uri="{FF2B5EF4-FFF2-40B4-BE49-F238E27FC236}">
                    <a16:creationId xmlns:a16="http://schemas.microsoft.com/office/drawing/2014/main" id="{3DAAA696-54C3-4453-8B05-C9F2348E6579}"/>
                  </a:ext>
                </a:extLst>
              </p:cNvPr>
              <p:cNvSpPr/>
              <p:nvPr/>
            </p:nvSpPr>
            <p:spPr bwMode="gray">
              <a:xfrm>
                <a:off x="5190209"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rgbClr val="6CC24A"/>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7" name="Oval 36">
                <a:extLst>
                  <a:ext uri="{FF2B5EF4-FFF2-40B4-BE49-F238E27FC236}">
                    <a16:creationId xmlns:a16="http://schemas.microsoft.com/office/drawing/2014/main" id="{EF392305-A82D-423D-AA07-BEE51C0A026B}"/>
                  </a:ext>
                </a:extLst>
              </p:cNvPr>
              <p:cNvSpPr/>
              <p:nvPr/>
            </p:nvSpPr>
            <p:spPr bwMode="gray">
              <a:xfrm>
                <a:off x="5429936" y="1758652"/>
                <a:ext cx="1119070" cy="1119071"/>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grpSp>
          <p:nvGrpSpPr>
            <p:cNvPr id="38" name="Group 37">
              <a:extLst>
                <a:ext uri="{FF2B5EF4-FFF2-40B4-BE49-F238E27FC236}">
                  <a16:creationId xmlns:a16="http://schemas.microsoft.com/office/drawing/2014/main" id="{442B943A-0038-4063-81D1-3C3CA71371FD}"/>
                </a:ext>
              </a:extLst>
            </p:cNvPr>
            <p:cNvGrpSpPr/>
            <p:nvPr/>
          </p:nvGrpSpPr>
          <p:grpSpPr>
            <a:xfrm>
              <a:off x="6544328" y="2778648"/>
              <a:ext cx="1198893" cy="1504324"/>
              <a:chOff x="6763077" y="1602865"/>
              <a:chExt cx="1598523" cy="2005765"/>
            </a:xfrm>
          </p:grpSpPr>
          <p:sp>
            <p:nvSpPr>
              <p:cNvPr id="39" name="Teardrop 38">
                <a:extLst>
                  <a:ext uri="{FF2B5EF4-FFF2-40B4-BE49-F238E27FC236}">
                    <a16:creationId xmlns:a16="http://schemas.microsoft.com/office/drawing/2014/main" id="{B40CAE6C-3AFA-4798-A29F-D4DEC662C7B1}"/>
                  </a:ext>
                </a:extLst>
              </p:cNvPr>
              <p:cNvSpPr/>
              <p:nvPr/>
            </p:nvSpPr>
            <p:spPr bwMode="gray">
              <a:xfrm rot="8100000">
                <a:off x="6810418" y="1602865"/>
                <a:ext cx="1503841" cy="1503844"/>
              </a:xfrm>
              <a:prstGeom prst="teardrop">
                <a:avLst/>
              </a:prstGeom>
              <a:solidFill>
                <a:srgbClr val="092F57"/>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0" name="Freeform 35">
                <a:extLst>
                  <a:ext uri="{FF2B5EF4-FFF2-40B4-BE49-F238E27FC236}">
                    <a16:creationId xmlns:a16="http://schemas.microsoft.com/office/drawing/2014/main" id="{CF0C40DD-86E0-4402-9CE1-CDB134DE8FF5}"/>
                  </a:ext>
                </a:extLst>
              </p:cNvPr>
              <p:cNvSpPr/>
              <p:nvPr/>
            </p:nvSpPr>
            <p:spPr bwMode="gray">
              <a:xfrm>
                <a:off x="6763077"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rgbClr val="092F57"/>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DD91F2F8-5C0F-4399-8FF4-6400DA094C14}"/>
                  </a:ext>
                </a:extLst>
              </p:cNvPr>
              <p:cNvSpPr/>
              <p:nvPr/>
            </p:nvSpPr>
            <p:spPr bwMode="gray">
              <a:xfrm>
                <a:off x="7007153" y="1758652"/>
                <a:ext cx="1119070" cy="1119071"/>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grpSp>
          <p:nvGrpSpPr>
            <p:cNvPr id="45" name="Group 925">
              <a:extLst>
                <a:ext uri="{FF2B5EF4-FFF2-40B4-BE49-F238E27FC236}">
                  <a16:creationId xmlns:a16="http://schemas.microsoft.com/office/drawing/2014/main" id="{1B0F4239-8EB5-4619-A9D6-02ABB4CC1782}"/>
                </a:ext>
              </a:extLst>
            </p:cNvPr>
            <p:cNvGrpSpPr>
              <a:grpSpLocks noChangeAspect="1"/>
            </p:cNvGrpSpPr>
            <p:nvPr/>
          </p:nvGrpSpPr>
          <p:grpSpPr bwMode="auto">
            <a:xfrm>
              <a:off x="8655970" y="3069206"/>
              <a:ext cx="514836" cy="512157"/>
              <a:chOff x="1224" y="3504"/>
              <a:chExt cx="192" cy="191"/>
            </a:xfrm>
            <a:solidFill>
              <a:schemeClr val="accent1"/>
            </a:solidFill>
          </p:grpSpPr>
          <p:sp>
            <p:nvSpPr>
              <p:cNvPr id="47" name="Freeform 926">
                <a:extLst>
                  <a:ext uri="{FF2B5EF4-FFF2-40B4-BE49-F238E27FC236}">
                    <a16:creationId xmlns:a16="http://schemas.microsoft.com/office/drawing/2014/main" id="{14929352-9A52-4F14-97D0-CF92636F9E94}"/>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48" name="Freeform 927">
                <a:extLst>
                  <a:ext uri="{FF2B5EF4-FFF2-40B4-BE49-F238E27FC236}">
                    <a16:creationId xmlns:a16="http://schemas.microsoft.com/office/drawing/2014/main" id="{DA00F005-1B2A-45CF-A444-0CA416AA8CDC}"/>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72" name="Group 71">
              <a:extLst>
                <a:ext uri="{FF2B5EF4-FFF2-40B4-BE49-F238E27FC236}">
                  <a16:creationId xmlns:a16="http://schemas.microsoft.com/office/drawing/2014/main" id="{D6C486F1-C53F-45A3-BDE1-459F4C550168}"/>
                </a:ext>
              </a:extLst>
            </p:cNvPr>
            <p:cNvGrpSpPr/>
            <p:nvPr/>
          </p:nvGrpSpPr>
          <p:grpSpPr>
            <a:xfrm>
              <a:off x="8240677" y="2784763"/>
              <a:ext cx="1198892" cy="1498213"/>
              <a:chOff x="8273335" y="2529044"/>
              <a:chExt cx="1198892" cy="1507787"/>
            </a:xfrm>
          </p:grpSpPr>
          <p:sp>
            <p:nvSpPr>
              <p:cNvPr id="43" name="Teardrop 42">
                <a:extLst>
                  <a:ext uri="{FF2B5EF4-FFF2-40B4-BE49-F238E27FC236}">
                    <a16:creationId xmlns:a16="http://schemas.microsoft.com/office/drawing/2014/main" id="{94204C4C-4510-466C-90E4-5C2B636F8421}"/>
                  </a:ext>
                </a:extLst>
              </p:cNvPr>
              <p:cNvSpPr/>
              <p:nvPr/>
            </p:nvSpPr>
            <p:spPr bwMode="gray">
              <a:xfrm rot="8100000">
                <a:off x="8308840" y="2529044"/>
                <a:ext cx="1127882" cy="1127883"/>
              </a:xfrm>
              <a:prstGeom prst="teardrop">
                <a:avLst/>
              </a:prstGeom>
              <a:solidFill>
                <a:srgbClr val="FFB81C"/>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4" name="Freeform 39">
                <a:extLst>
                  <a:ext uri="{FF2B5EF4-FFF2-40B4-BE49-F238E27FC236}">
                    <a16:creationId xmlns:a16="http://schemas.microsoft.com/office/drawing/2014/main" id="{9ABBAAAD-BCD6-424E-8157-A2FF691004C1}"/>
                  </a:ext>
                </a:extLst>
              </p:cNvPr>
              <p:cNvSpPr/>
              <p:nvPr/>
            </p:nvSpPr>
            <p:spPr bwMode="gray">
              <a:xfrm>
                <a:off x="8273335" y="3382900"/>
                <a:ext cx="1198892" cy="653931"/>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rgbClr val="FFB81C"/>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6" name="Oval 45">
                <a:extLst>
                  <a:ext uri="{FF2B5EF4-FFF2-40B4-BE49-F238E27FC236}">
                    <a16:creationId xmlns:a16="http://schemas.microsoft.com/office/drawing/2014/main" id="{66DDFD09-FD56-4735-B8E1-CEAAD4DDDF57}"/>
                  </a:ext>
                </a:extLst>
              </p:cNvPr>
              <p:cNvSpPr/>
              <p:nvPr/>
            </p:nvSpPr>
            <p:spPr bwMode="gray">
              <a:xfrm>
                <a:off x="8453130" y="2585825"/>
                <a:ext cx="839302" cy="839303"/>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sp>
          <p:nvSpPr>
            <p:cNvPr id="49" name="Freeform 389">
              <a:extLst>
                <a:ext uri="{FF2B5EF4-FFF2-40B4-BE49-F238E27FC236}">
                  <a16:creationId xmlns:a16="http://schemas.microsoft.com/office/drawing/2014/main" id="{6352198D-FBA8-4FC6-8407-398CFD2C7BF2}"/>
                </a:ext>
              </a:extLst>
            </p:cNvPr>
            <p:cNvSpPr>
              <a:spLocks noEditPoints="1"/>
            </p:cNvSpPr>
            <p:nvPr/>
          </p:nvSpPr>
          <p:spPr bwMode="auto">
            <a:xfrm>
              <a:off x="3442972" y="3128176"/>
              <a:ext cx="563623" cy="394271"/>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sp>
          <p:nvSpPr>
            <p:cNvPr id="54" name="Freeform 845">
              <a:extLst>
                <a:ext uri="{FF2B5EF4-FFF2-40B4-BE49-F238E27FC236}">
                  <a16:creationId xmlns:a16="http://schemas.microsoft.com/office/drawing/2014/main" id="{73E342F4-B2A5-40A6-B325-2FB1D952ED13}"/>
                </a:ext>
              </a:extLst>
            </p:cNvPr>
            <p:cNvSpPr>
              <a:spLocks noEditPoints="1"/>
            </p:cNvSpPr>
            <p:nvPr/>
          </p:nvSpPr>
          <p:spPr bwMode="auto">
            <a:xfrm>
              <a:off x="1779995" y="3060420"/>
              <a:ext cx="381168" cy="517997"/>
            </a:xfrm>
            <a:custGeom>
              <a:avLst/>
              <a:gdLst>
                <a:gd name="T0" fmla="*/ 214 w 235"/>
                <a:gd name="T1" fmla="*/ 258 h 320"/>
                <a:gd name="T2" fmla="*/ 214 w 235"/>
                <a:gd name="T3" fmla="*/ 181 h 320"/>
                <a:gd name="T4" fmla="*/ 182 w 235"/>
                <a:gd name="T5" fmla="*/ 149 h 320"/>
                <a:gd name="T6" fmla="*/ 128 w 235"/>
                <a:gd name="T7" fmla="*/ 149 h 320"/>
                <a:gd name="T8" fmla="*/ 128 w 235"/>
                <a:gd name="T9" fmla="*/ 62 h 320"/>
                <a:gd name="T10" fmla="*/ 150 w 235"/>
                <a:gd name="T11" fmla="*/ 32 h 320"/>
                <a:gd name="T12" fmla="*/ 118 w 235"/>
                <a:gd name="T13" fmla="*/ 0 h 320"/>
                <a:gd name="T14" fmla="*/ 86 w 235"/>
                <a:gd name="T15" fmla="*/ 32 h 320"/>
                <a:gd name="T16" fmla="*/ 107 w 235"/>
                <a:gd name="T17" fmla="*/ 62 h 320"/>
                <a:gd name="T18" fmla="*/ 107 w 235"/>
                <a:gd name="T19" fmla="*/ 149 h 320"/>
                <a:gd name="T20" fmla="*/ 54 w 235"/>
                <a:gd name="T21" fmla="*/ 149 h 320"/>
                <a:gd name="T22" fmla="*/ 22 w 235"/>
                <a:gd name="T23" fmla="*/ 181 h 320"/>
                <a:gd name="T24" fmla="*/ 22 w 235"/>
                <a:gd name="T25" fmla="*/ 258 h 320"/>
                <a:gd name="T26" fmla="*/ 0 w 235"/>
                <a:gd name="T27" fmla="*/ 288 h 320"/>
                <a:gd name="T28" fmla="*/ 32 w 235"/>
                <a:gd name="T29" fmla="*/ 320 h 320"/>
                <a:gd name="T30" fmla="*/ 64 w 235"/>
                <a:gd name="T31" fmla="*/ 288 h 320"/>
                <a:gd name="T32" fmla="*/ 43 w 235"/>
                <a:gd name="T33" fmla="*/ 258 h 320"/>
                <a:gd name="T34" fmla="*/ 43 w 235"/>
                <a:gd name="T35" fmla="*/ 181 h 320"/>
                <a:gd name="T36" fmla="*/ 54 w 235"/>
                <a:gd name="T37" fmla="*/ 170 h 320"/>
                <a:gd name="T38" fmla="*/ 107 w 235"/>
                <a:gd name="T39" fmla="*/ 170 h 320"/>
                <a:gd name="T40" fmla="*/ 107 w 235"/>
                <a:gd name="T41" fmla="*/ 258 h 320"/>
                <a:gd name="T42" fmla="*/ 86 w 235"/>
                <a:gd name="T43" fmla="*/ 288 h 320"/>
                <a:gd name="T44" fmla="*/ 118 w 235"/>
                <a:gd name="T45" fmla="*/ 320 h 320"/>
                <a:gd name="T46" fmla="*/ 150 w 235"/>
                <a:gd name="T47" fmla="*/ 288 h 320"/>
                <a:gd name="T48" fmla="*/ 128 w 235"/>
                <a:gd name="T49" fmla="*/ 258 h 320"/>
                <a:gd name="T50" fmla="*/ 128 w 235"/>
                <a:gd name="T51" fmla="*/ 170 h 320"/>
                <a:gd name="T52" fmla="*/ 182 w 235"/>
                <a:gd name="T53" fmla="*/ 170 h 320"/>
                <a:gd name="T54" fmla="*/ 192 w 235"/>
                <a:gd name="T55" fmla="*/ 181 h 320"/>
                <a:gd name="T56" fmla="*/ 192 w 235"/>
                <a:gd name="T57" fmla="*/ 258 h 320"/>
                <a:gd name="T58" fmla="*/ 171 w 235"/>
                <a:gd name="T59" fmla="*/ 288 h 320"/>
                <a:gd name="T60" fmla="*/ 203 w 235"/>
                <a:gd name="T61" fmla="*/ 320 h 320"/>
                <a:gd name="T62" fmla="*/ 235 w 235"/>
                <a:gd name="T63" fmla="*/ 288 h 320"/>
                <a:gd name="T64" fmla="*/ 214 w 235"/>
                <a:gd name="T65" fmla="*/ 258 h 320"/>
                <a:gd name="T66" fmla="*/ 118 w 235"/>
                <a:gd name="T67" fmla="*/ 21 h 320"/>
                <a:gd name="T68" fmla="*/ 128 w 235"/>
                <a:gd name="T69" fmla="*/ 32 h 320"/>
                <a:gd name="T70" fmla="*/ 118 w 235"/>
                <a:gd name="T71" fmla="*/ 42 h 320"/>
                <a:gd name="T72" fmla="*/ 107 w 235"/>
                <a:gd name="T73" fmla="*/ 32 h 320"/>
                <a:gd name="T74" fmla="*/ 118 w 235"/>
                <a:gd name="T75" fmla="*/ 21 h 320"/>
                <a:gd name="T76" fmla="*/ 32 w 235"/>
                <a:gd name="T77" fmla="*/ 298 h 320"/>
                <a:gd name="T78" fmla="*/ 22 w 235"/>
                <a:gd name="T79" fmla="*/ 288 h 320"/>
                <a:gd name="T80" fmla="*/ 32 w 235"/>
                <a:gd name="T81" fmla="*/ 277 h 320"/>
                <a:gd name="T82" fmla="*/ 43 w 235"/>
                <a:gd name="T83" fmla="*/ 288 h 320"/>
                <a:gd name="T84" fmla="*/ 32 w 235"/>
                <a:gd name="T85" fmla="*/ 298 h 320"/>
                <a:gd name="T86" fmla="*/ 118 w 235"/>
                <a:gd name="T87" fmla="*/ 298 h 320"/>
                <a:gd name="T88" fmla="*/ 107 w 235"/>
                <a:gd name="T89" fmla="*/ 288 h 320"/>
                <a:gd name="T90" fmla="*/ 118 w 235"/>
                <a:gd name="T91" fmla="*/ 277 h 320"/>
                <a:gd name="T92" fmla="*/ 128 w 235"/>
                <a:gd name="T93" fmla="*/ 288 h 320"/>
                <a:gd name="T94" fmla="*/ 118 w 235"/>
                <a:gd name="T95" fmla="*/ 298 h 320"/>
                <a:gd name="T96" fmla="*/ 203 w 235"/>
                <a:gd name="T97" fmla="*/ 298 h 320"/>
                <a:gd name="T98" fmla="*/ 192 w 235"/>
                <a:gd name="T99" fmla="*/ 288 h 320"/>
                <a:gd name="T100" fmla="*/ 203 w 235"/>
                <a:gd name="T101" fmla="*/ 277 h 320"/>
                <a:gd name="T102" fmla="*/ 214 w 235"/>
                <a:gd name="T103" fmla="*/ 288 h 320"/>
                <a:gd name="T104" fmla="*/ 203 w 235"/>
                <a:gd name="T10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320">
                  <a:moveTo>
                    <a:pt x="214" y="258"/>
                  </a:moveTo>
                  <a:cubicBezTo>
                    <a:pt x="214" y="181"/>
                    <a:pt x="214" y="181"/>
                    <a:pt x="214" y="181"/>
                  </a:cubicBezTo>
                  <a:cubicBezTo>
                    <a:pt x="214" y="158"/>
                    <a:pt x="195" y="149"/>
                    <a:pt x="182" y="149"/>
                  </a:cubicBezTo>
                  <a:cubicBezTo>
                    <a:pt x="128" y="149"/>
                    <a:pt x="128" y="149"/>
                    <a:pt x="128" y="149"/>
                  </a:cubicBezTo>
                  <a:cubicBezTo>
                    <a:pt x="128" y="62"/>
                    <a:pt x="128" y="62"/>
                    <a:pt x="128" y="62"/>
                  </a:cubicBezTo>
                  <a:cubicBezTo>
                    <a:pt x="141" y="57"/>
                    <a:pt x="150" y="46"/>
                    <a:pt x="150" y="32"/>
                  </a:cubicBezTo>
                  <a:cubicBezTo>
                    <a:pt x="150" y="14"/>
                    <a:pt x="135" y="0"/>
                    <a:pt x="118" y="0"/>
                  </a:cubicBezTo>
                  <a:cubicBezTo>
                    <a:pt x="100" y="0"/>
                    <a:pt x="86" y="14"/>
                    <a:pt x="86" y="32"/>
                  </a:cubicBezTo>
                  <a:cubicBezTo>
                    <a:pt x="86" y="46"/>
                    <a:pt x="95" y="57"/>
                    <a:pt x="107" y="62"/>
                  </a:cubicBezTo>
                  <a:cubicBezTo>
                    <a:pt x="107" y="149"/>
                    <a:pt x="107" y="149"/>
                    <a:pt x="107" y="149"/>
                  </a:cubicBezTo>
                  <a:cubicBezTo>
                    <a:pt x="54" y="149"/>
                    <a:pt x="54" y="149"/>
                    <a:pt x="54" y="149"/>
                  </a:cubicBezTo>
                  <a:cubicBezTo>
                    <a:pt x="31" y="149"/>
                    <a:pt x="22" y="168"/>
                    <a:pt x="22" y="181"/>
                  </a:cubicBezTo>
                  <a:cubicBezTo>
                    <a:pt x="22" y="258"/>
                    <a:pt x="22" y="258"/>
                    <a:pt x="22" y="258"/>
                  </a:cubicBezTo>
                  <a:cubicBezTo>
                    <a:pt x="9" y="262"/>
                    <a:pt x="0" y="274"/>
                    <a:pt x="0" y="288"/>
                  </a:cubicBezTo>
                  <a:cubicBezTo>
                    <a:pt x="0" y="305"/>
                    <a:pt x="15" y="320"/>
                    <a:pt x="32" y="320"/>
                  </a:cubicBezTo>
                  <a:cubicBezTo>
                    <a:pt x="50" y="320"/>
                    <a:pt x="64" y="305"/>
                    <a:pt x="64" y="288"/>
                  </a:cubicBezTo>
                  <a:cubicBezTo>
                    <a:pt x="64" y="274"/>
                    <a:pt x="55" y="262"/>
                    <a:pt x="43" y="258"/>
                  </a:cubicBezTo>
                  <a:cubicBezTo>
                    <a:pt x="43" y="181"/>
                    <a:pt x="43" y="181"/>
                    <a:pt x="43" y="181"/>
                  </a:cubicBezTo>
                  <a:cubicBezTo>
                    <a:pt x="43" y="179"/>
                    <a:pt x="44" y="170"/>
                    <a:pt x="54" y="170"/>
                  </a:cubicBezTo>
                  <a:cubicBezTo>
                    <a:pt x="107" y="170"/>
                    <a:pt x="107" y="170"/>
                    <a:pt x="107" y="170"/>
                  </a:cubicBezTo>
                  <a:cubicBezTo>
                    <a:pt x="107" y="258"/>
                    <a:pt x="107" y="258"/>
                    <a:pt x="107" y="258"/>
                  </a:cubicBezTo>
                  <a:cubicBezTo>
                    <a:pt x="95" y="262"/>
                    <a:pt x="86" y="274"/>
                    <a:pt x="86" y="288"/>
                  </a:cubicBezTo>
                  <a:cubicBezTo>
                    <a:pt x="86" y="305"/>
                    <a:pt x="100" y="320"/>
                    <a:pt x="118" y="320"/>
                  </a:cubicBezTo>
                  <a:cubicBezTo>
                    <a:pt x="135" y="320"/>
                    <a:pt x="150" y="305"/>
                    <a:pt x="150" y="288"/>
                  </a:cubicBezTo>
                  <a:cubicBezTo>
                    <a:pt x="150" y="274"/>
                    <a:pt x="141" y="262"/>
                    <a:pt x="128" y="258"/>
                  </a:cubicBezTo>
                  <a:cubicBezTo>
                    <a:pt x="128" y="170"/>
                    <a:pt x="128" y="170"/>
                    <a:pt x="128" y="170"/>
                  </a:cubicBezTo>
                  <a:cubicBezTo>
                    <a:pt x="182" y="170"/>
                    <a:pt x="182" y="170"/>
                    <a:pt x="182" y="170"/>
                  </a:cubicBezTo>
                  <a:cubicBezTo>
                    <a:pt x="186" y="170"/>
                    <a:pt x="192" y="172"/>
                    <a:pt x="192" y="181"/>
                  </a:cubicBezTo>
                  <a:cubicBezTo>
                    <a:pt x="192" y="258"/>
                    <a:pt x="192" y="258"/>
                    <a:pt x="192" y="258"/>
                  </a:cubicBezTo>
                  <a:cubicBezTo>
                    <a:pt x="180" y="262"/>
                    <a:pt x="171" y="274"/>
                    <a:pt x="171" y="288"/>
                  </a:cubicBezTo>
                  <a:cubicBezTo>
                    <a:pt x="171" y="305"/>
                    <a:pt x="185" y="320"/>
                    <a:pt x="203" y="320"/>
                  </a:cubicBezTo>
                  <a:cubicBezTo>
                    <a:pt x="221" y="320"/>
                    <a:pt x="235" y="305"/>
                    <a:pt x="235" y="288"/>
                  </a:cubicBezTo>
                  <a:cubicBezTo>
                    <a:pt x="235" y="274"/>
                    <a:pt x="226" y="262"/>
                    <a:pt x="214" y="258"/>
                  </a:cubicBezTo>
                  <a:close/>
                  <a:moveTo>
                    <a:pt x="118" y="21"/>
                  </a:moveTo>
                  <a:cubicBezTo>
                    <a:pt x="124" y="21"/>
                    <a:pt x="128" y="26"/>
                    <a:pt x="128" y="32"/>
                  </a:cubicBezTo>
                  <a:cubicBezTo>
                    <a:pt x="128" y="38"/>
                    <a:pt x="124" y="42"/>
                    <a:pt x="118" y="42"/>
                  </a:cubicBezTo>
                  <a:cubicBezTo>
                    <a:pt x="112" y="42"/>
                    <a:pt x="107" y="38"/>
                    <a:pt x="107" y="32"/>
                  </a:cubicBezTo>
                  <a:cubicBezTo>
                    <a:pt x="107" y="26"/>
                    <a:pt x="112" y="21"/>
                    <a:pt x="118" y="21"/>
                  </a:cubicBezTo>
                  <a:close/>
                  <a:moveTo>
                    <a:pt x="32" y="298"/>
                  </a:moveTo>
                  <a:cubicBezTo>
                    <a:pt x="26" y="298"/>
                    <a:pt x="22" y="294"/>
                    <a:pt x="22" y="288"/>
                  </a:cubicBezTo>
                  <a:cubicBezTo>
                    <a:pt x="22" y="282"/>
                    <a:pt x="26" y="277"/>
                    <a:pt x="32" y="277"/>
                  </a:cubicBezTo>
                  <a:cubicBezTo>
                    <a:pt x="38" y="277"/>
                    <a:pt x="43" y="282"/>
                    <a:pt x="43" y="288"/>
                  </a:cubicBezTo>
                  <a:cubicBezTo>
                    <a:pt x="43" y="294"/>
                    <a:pt x="38" y="298"/>
                    <a:pt x="32" y="298"/>
                  </a:cubicBezTo>
                  <a:close/>
                  <a:moveTo>
                    <a:pt x="118" y="298"/>
                  </a:moveTo>
                  <a:cubicBezTo>
                    <a:pt x="112" y="298"/>
                    <a:pt x="107" y="294"/>
                    <a:pt x="107" y="288"/>
                  </a:cubicBezTo>
                  <a:cubicBezTo>
                    <a:pt x="107" y="282"/>
                    <a:pt x="112" y="277"/>
                    <a:pt x="118" y="277"/>
                  </a:cubicBezTo>
                  <a:cubicBezTo>
                    <a:pt x="124" y="277"/>
                    <a:pt x="128" y="282"/>
                    <a:pt x="128" y="288"/>
                  </a:cubicBezTo>
                  <a:cubicBezTo>
                    <a:pt x="128" y="294"/>
                    <a:pt x="124" y="298"/>
                    <a:pt x="118" y="298"/>
                  </a:cubicBezTo>
                  <a:close/>
                  <a:moveTo>
                    <a:pt x="203" y="298"/>
                  </a:moveTo>
                  <a:cubicBezTo>
                    <a:pt x="197" y="298"/>
                    <a:pt x="192" y="294"/>
                    <a:pt x="192" y="288"/>
                  </a:cubicBezTo>
                  <a:cubicBezTo>
                    <a:pt x="192" y="282"/>
                    <a:pt x="197" y="277"/>
                    <a:pt x="203" y="277"/>
                  </a:cubicBezTo>
                  <a:cubicBezTo>
                    <a:pt x="209" y="277"/>
                    <a:pt x="214" y="282"/>
                    <a:pt x="214" y="288"/>
                  </a:cubicBezTo>
                  <a:cubicBezTo>
                    <a:pt x="214" y="294"/>
                    <a:pt x="209" y="298"/>
                    <a:pt x="203" y="298"/>
                  </a:cubicBezTo>
                  <a:close/>
                </a:path>
              </a:pathLst>
            </a:custGeom>
            <a:solidFill>
              <a:srgbClr val="092F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sp>
          <p:nvSpPr>
            <p:cNvPr id="55" name="Freeform 400">
              <a:extLst>
                <a:ext uri="{FF2B5EF4-FFF2-40B4-BE49-F238E27FC236}">
                  <a16:creationId xmlns:a16="http://schemas.microsoft.com/office/drawing/2014/main" id="{99E0C34A-8106-43BB-B97E-A2B72877CF7C}"/>
                </a:ext>
              </a:extLst>
            </p:cNvPr>
            <p:cNvSpPr>
              <a:spLocks noEditPoints="1"/>
            </p:cNvSpPr>
            <p:nvPr/>
          </p:nvSpPr>
          <p:spPr bwMode="auto">
            <a:xfrm>
              <a:off x="5154328" y="3084235"/>
              <a:ext cx="461315" cy="461315"/>
            </a:xfrm>
            <a:custGeom>
              <a:avLst/>
              <a:gdLst>
                <a:gd name="T0" fmla="*/ 22 w 277"/>
                <a:gd name="T1" fmla="*/ 53 h 277"/>
                <a:gd name="T2" fmla="*/ 64 w 277"/>
                <a:gd name="T3" fmla="*/ 9 h 277"/>
                <a:gd name="T4" fmla="*/ 0 w 277"/>
                <a:gd name="T5" fmla="*/ 64 h 277"/>
                <a:gd name="T6" fmla="*/ 11 w 277"/>
                <a:gd name="T7" fmla="*/ 117 h 277"/>
                <a:gd name="T8" fmla="*/ 64 w 277"/>
                <a:gd name="T9" fmla="*/ 107 h 277"/>
                <a:gd name="T10" fmla="*/ 53 w 277"/>
                <a:gd name="T11" fmla="*/ 53 h 277"/>
                <a:gd name="T12" fmla="*/ 21 w 277"/>
                <a:gd name="T13" fmla="*/ 96 h 277"/>
                <a:gd name="T14" fmla="*/ 43 w 277"/>
                <a:gd name="T15" fmla="*/ 75 h 277"/>
                <a:gd name="T16" fmla="*/ 149 w 277"/>
                <a:gd name="T17" fmla="*/ 107 h 277"/>
                <a:gd name="T18" fmla="*/ 139 w 277"/>
                <a:gd name="T19" fmla="*/ 53 h 277"/>
                <a:gd name="T20" fmla="*/ 140 w 277"/>
                <a:gd name="T21" fmla="*/ 21 h 277"/>
                <a:gd name="T22" fmla="*/ 137 w 277"/>
                <a:gd name="T23" fmla="*/ 0 h 277"/>
                <a:gd name="T24" fmla="*/ 85 w 277"/>
                <a:gd name="T25" fmla="*/ 107 h 277"/>
                <a:gd name="T26" fmla="*/ 139 w 277"/>
                <a:gd name="T27" fmla="*/ 117 h 277"/>
                <a:gd name="T28" fmla="*/ 128 w 277"/>
                <a:gd name="T29" fmla="*/ 96 h 277"/>
                <a:gd name="T30" fmla="*/ 107 w 277"/>
                <a:gd name="T31" fmla="*/ 75 h 277"/>
                <a:gd name="T32" fmla="*/ 128 w 277"/>
                <a:gd name="T33" fmla="*/ 96 h 277"/>
                <a:gd name="T34" fmla="*/ 224 w 277"/>
                <a:gd name="T35" fmla="*/ 160 h 277"/>
                <a:gd name="T36" fmla="*/ 213 w 277"/>
                <a:gd name="T37" fmla="*/ 213 h 277"/>
                <a:gd name="T38" fmla="*/ 255 w 277"/>
                <a:gd name="T39" fmla="*/ 224 h 277"/>
                <a:gd name="T40" fmla="*/ 213 w 277"/>
                <a:gd name="T41" fmla="*/ 268 h 277"/>
                <a:gd name="T42" fmla="*/ 225 w 277"/>
                <a:gd name="T43" fmla="*/ 277 h 277"/>
                <a:gd name="T44" fmla="*/ 277 w 277"/>
                <a:gd name="T45" fmla="*/ 171 h 277"/>
                <a:gd name="T46" fmla="*/ 235 w 277"/>
                <a:gd name="T47" fmla="*/ 181 h 277"/>
                <a:gd name="T48" fmla="*/ 256 w 277"/>
                <a:gd name="T49" fmla="*/ 203 h 277"/>
                <a:gd name="T50" fmla="*/ 235 w 277"/>
                <a:gd name="T51" fmla="*/ 181 h 277"/>
                <a:gd name="T52" fmla="*/ 139 w 277"/>
                <a:gd name="T53" fmla="*/ 160 h 277"/>
                <a:gd name="T54" fmla="*/ 128 w 277"/>
                <a:gd name="T55" fmla="*/ 213 h 277"/>
                <a:gd name="T56" fmla="*/ 170 w 277"/>
                <a:gd name="T57" fmla="*/ 224 h 277"/>
                <a:gd name="T58" fmla="*/ 128 w 277"/>
                <a:gd name="T59" fmla="*/ 268 h 277"/>
                <a:gd name="T60" fmla="*/ 140 w 277"/>
                <a:gd name="T61" fmla="*/ 277 h 277"/>
                <a:gd name="T62" fmla="*/ 192 w 277"/>
                <a:gd name="T63" fmla="*/ 171 h 277"/>
                <a:gd name="T64" fmla="*/ 149 w 277"/>
                <a:gd name="T65" fmla="*/ 181 h 277"/>
                <a:gd name="T66" fmla="*/ 171 w 277"/>
                <a:gd name="T67" fmla="*/ 203 h 277"/>
                <a:gd name="T68" fmla="*/ 149 w 277"/>
                <a:gd name="T69" fmla="*/ 18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7" h="277">
                  <a:moveTo>
                    <a:pt x="53" y="53"/>
                  </a:moveTo>
                  <a:cubicBezTo>
                    <a:pt x="22" y="53"/>
                    <a:pt x="22" y="53"/>
                    <a:pt x="22" y="53"/>
                  </a:cubicBezTo>
                  <a:cubicBezTo>
                    <a:pt x="27" y="26"/>
                    <a:pt x="51" y="22"/>
                    <a:pt x="55" y="21"/>
                  </a:cubicBezTo>
                  <a:cubicBezTo>
                    <a:pt x="60" y="21"/>
                    <a:pt x="65" y="15"/>
                    <a:pt x="64" y="9"/>
                  </a:cubicBezTo>
                  <a:cubicBezTo>
                    <a:pt x="63" y="4"/>
                    <a:pt x="58" y="0"/>
                    <a:pt x="52" y="0"/>
                  </a:cubicBezTo>
                  <a:cubicBezTo>
                    <a:pt x="34" y="2"/>
                    <a:pt x="0" y="18"/>
                    <a:pt x="0" y="64"/>
                  </a:cubicBezTo>
                  <a:cubicBezTo>
                    <a:pt x="0" y="107"/>
                    <a:pt x="0" y="107"/>
                    <a:pt x="0" y="107"/>
                  </a:cubicBezTo>
                  <a:cubicBezTo>
                    <a:pt x="0" y="113"/>
                    <a:pt x="5" y="117"/>
                    <a:pt x="11" y="117"/>
                  </a:cubicBezTo>
                  <a:cubicBezTo>
                    <a:pt x="53" y="117"/>
                    <a:pt x="53" y="117"/>
                    <a:pt x="53" y="117"/>
                  </a:cubicBezTo>
                  <a:cubicBezTo>
                    <a:pt x="59" y="117"/>
                    <a:pt x="64" y="113"/>
                    <a:pt x="64" y="107"/>
                  </a:cubicBezTo>
                  <a:cubicBezTo>
                    <a:pt x="64" y="64"/>
                    <a:pt x="64" y="64"/>
                    <a:pt x="64" y="64"/>
                  </a:cubicBezTo>
                  <a:cubicBezTo>
                    <a:pt x="64" y="58"/>
                    <a:pt x="59" y="53"/>
                    <a:pt x="53" y="53"/>
                  </a:cubicBezTo>
                  <a:close/>
                  <a:moveTo>
                    <a:pt x="43" y="96"/>
                  </a:moveTo>
                  <a:cubicBezTo>
                    <a:pt x="21" y="96"/>
                    <a:pt x="21" y="96"/>
                    <a:pt x="21" y="96"/>
                  </a:cubicBezTo>
                  <a:cubicBezTo>
                    <a:pt x="21" y="75"/>
                    <a:pt x="21" y="75"/>
                    <a:pt x="21" y="75"/>
                  </a:cubicBezTo>
                  <a:cubicBezTo>
                    <a:pt x="43" y="75"/>
                    <a:pt x="43" y="75"/>
                    <a:pt x="43" y="75"/>
                  </a:cubicBezTo>
                  <a:lnTo>
                    <a:pt x="43" y="96"/>
                  </a:lnTo>
                  <a:close/>
                  <a:moveTo>
                    <a:pt x="149" y="107"/>
                  </a:moveTo>
                  <a:cubicBezTo>
                    <a:pt x="149" y="64"/>
                    <a:pt x="149" y="64"/>
                    <a:pt x="149" y="64"/>
                  </a:cubicBezTo>
                  <a:cubicBezTo>
                    <a:pt x="149" y="58"/>
                    <a:pt x="145" y="53"/>
                    <a:pt x="139" y="53"/>
                  </a:cubicBezTo>
                  <a:cubicBezTo>
                    <a:pt x="108" y="53"/>
                    <a:pt x="108" y="53"/>
                    <a:pt x="108" y="53"/>
                  </a:cubicBezTo>
                  <a:cubicBezTo>
                    <a:pt x="113" y="26"/>
                    <a:pt x="137" y="22"/>
                    <a:pt x="140" y="21"/>
                  </a:cubicBezTo>
                  <a:cubicBezTo>
                    <a:pt x="146" y="21"/>
                    <a:pt x="150" y="15"/>
                    <a:pt x="149" y="9"/>
                  </a:cubicBezTo>
                  <a:cubicBezTo>
                    <a:pt x="149" y="4"/>
                    <a:pt x="143" y="0"/>
                    <a:pt x="137" y="0"/>
                  </a:cubicBezTo>
                  <a:cubicBezTo>
                    <a:pt x="119" y="2"/>
                    <a:pt x="85" y="18"/>
                    <a:pt x="85" y="64"/>
                  </a:cubicBezTo>
                  <a:cubicBezTo>
                    <a:pt x="85" y="107"/>
                    <a:pt x="85" y="107"/>
                    <a:pt x="85" y="107"/>
                  </a:cubicBezTo>
                  <a:cubicBezTo>
                    <a:pt x="85" y="113"/>
                    <a:pt x="90" y="117"/>
                    <a:pt x="96" y="117"/>
                  </a:cubicBezTo>
                  <a:cubicBezTo>
                    <a:pt x="139" y="117"/>
                    <a:pt x="139" y="117"/>
                    <a:pt x="139" y="117"/>
                  </a:cubicBezTo>
                  <a:cubicBezTo>
                    <a:pt x="145" y="117"/>
                    <a:pt x="149" y="113"/>
                    <a:pt x="149" y="107"/>
                  </a:cubicBezTo>
                  <a:close/>
                  <a:moveTo>
                    <a:pt x="128" y="96"/>
                  </a:moveTo>
                  <a:cubicBezTo>
                    <a:pt x="107" y="96"/>
                    <a:pt x="107" y="96"/>
                    <a:pt x="107" y="96"/>
                  </a:cubicBezTo>
                  <a:cubicBezTo>
                    <a:pt x="107" y="75"/>
                    <a:pt x="107" y="75"/>
                    <a:pt x="107" y="75"/>
                  </a:cubicBezTo>
                  <a:cubicBezTo>
                    <a:pt x="128" y="75"/>
                    <a:pt x="128" y="75"/>
                    <a:pt x="128" y="75"/>
                  </a:cubicBezTo>
                  <a:lnTo>
                    <a:pt x="128" y="96"/>
                  </a:lnTo>
                  <a:close/>
                  <a:moveTo>
                    <a:pt x="267" y="160"/>
                  </a:moveTo>
                  <a:cubicBezTo>
                    <a:pt x="224" y="160"/>
                    <a:pt x="224" y="160"/>
                    <a:pt x="224" y="160"/>
                  </a:cubicBezTo>
                  <a:cubicBezTo>
                    <a:pt x="218" y="160"/>
                    <a:pt x="213" y="165"/>
                    <a:pt x="213" y="171"/>
                  </a:cubicBezTo>
                  <a:cubicBezTo>
                    <a:pt x="213" y="213"/>
                    <a:pt x="213" y="213"/>
                    <a:pt x="213" y="213"/>
                  </a:cubicBezTo>
                  <a:cubicBezTo>
                    <a:pt x="213" y="219"/>
                    <a:pt x="218" y="224"/>
                    <a:pt x="224" y="224"/>
                  </a:cubicBezTo>
                  <a:cubicBezTo>
                    <a:pt x="255" y="224"/>
                    <a:pt x="255" y="224"/>
                    <a:pt x="255" y="224"/>
                  </a:cubicBezTo>
                  <a:cubicBezTo>
                    <a:pt x="250" y="252"/>
                    <a:pt x="226" y="256"/>
                    <a:pt x="223" y="256"/>
                  </a:cubicBezTo>
                  <a:cubicBezTo>
                    <a:pt x="217" y="257"/>
                    <a:pt x="213" y="262"/>
                    <a:pt x="213" y="268"/>
                  </a:cubicBezTo>
                  <a:cubicBezTo>
                    <a:pt x="214" y="273"/>
                    <a:pt x="219" y="277"/>
                    <a:pt x="224" y="277"/>
                  </a:cubicBezTo>
                  <a:cubicBezTo>
                    <a:pt x="224" y="277"/>
                    <a:pt x="225" y="277"/>
                    <a:pt x="225" y="277"/>
                  </a:cubicBezTo>
                  <a:cubicBezTo>
                    <a:pt x="243" y="275"/>
                    <a:pt x="277" y="259"/>
                    <a:pt x="277" y="213"/>
                  </a:cubicBezTo>
                  <a:cubicBezTo>
                    <a:pt x="277" y="171"/>
                    <a:pt x="277" y="171"/>
                    <a:pt x="277" y="171"/>
                  </a:cubicBezTo>
                  <a:cubicBezTo>
                    <a:pt x="277" y="165"/>
                    <a:pt x="273" y="160"/>
                    <a:pt x="267" y="160"/>
                  </a:cubicBezTo>
                  <a:close/>
                  <a:moveTo>
                    <a:pt x="235" y="181"/>
                  </a:moveTo>
                  <a:cubicBezTo>
                    <a:pt x="256" y="181"/>
                    <a:pt x="256" y="181"/>
                    <a:pt x="256" y="181"/>
                  </a:cubicBezTo>
                  <a:cubicBezTo>
                    <a:pt x="256" y="203"/>
                    <a:pt x="256" y="203"/>
                    <a:pt x="256" y="203"/>
                  </a:cubicBezTo>
                  <a:cubicBezTo>
                    <a:pt x="235" y="203"/>
                    <a:pt x="235" y="203"/>
                    <a:pt x="235" y="203"/>
                  </a:cubicBezTo>
                  <a:lnTo>
                    <a:pt x="235" y="181"/>
                  </a:lnTo>
                  <a:close/>
                  <a:moveTo>
                    <a:pt x="181" y="160"/>
                  </a:moveTo>
                  <a:cubicBezTo>
                    <a:pt x="139" y="160"/>
                    <a:pt x="139" y="160"/>
                    <a:pt x="139" y="160"/>
                  </a:cubicBezTo>
                  <a:cubicBezTo>
                    <a:pt x="133" y="160"/>
                    <a:pt x="128" y="165"/>
                    <a:pt x="128" y="171"/>
                  </a:cubicBezTo>
                  <a:cubicBezTo>
                    <a:pt x="128" y="213"/>
                    <a:pt x="128" y="213"/>
                    <a:pt x="128" y="213"/>
                  </a:cubicBezTo>
                  <a:cubicBezTo>
                    <a:pt x="128" y="219"/>
                    <a:pt x="133" y="224"/>
                    <a:pt x="139" y="224"/>
                  </a:cubicBezTo>
                  <a:cubicBezTo>
                    <a:pt x="170" y="224"/>
                    <a:pt x="170" y="224"/>
                    <a:pt x="170" y="224"/>
                  </a:cubicBezTo>
                  <a:cubicBezTo>
                    <a:pt x="165" y="252"/>
                    <a:pt x="141" y="256"/>
                    <a:pt x="137" y="256"/>
                  </a:cubicBezTo>
                  <a:cubicBezTo>
                    <a:pt x="132" y="257"/>
                    <a:pt x="127" y="262"/>
                    <a:pt x="128" y="268"/>
                  </a:cubicBezTo>
                  <a:cubicBezTo>
                    <a:pt x="129" y="273"/>
                    <a:pt x="133" y="277"/>
                    <a:pt x="139" y="277"/>
                  </a:cubicBezTo>
                  <a:cubicBezTo>
                    <a:pt x="139" y="277"/>
                    <a:pt x="139" y="277"/>
                    <a:pt x="140" y="277"/>
                  </a:cubicBezTo>
                  <a:cubicBezTo>
                    <a:pt x="158" y="275"/>
                    <a:pt x="192" y="259"/>
                    <a:pt x="192" y="213"/>
                  </a:cubicBezTo>
                  <a:cubicBezTo>
                    <a:pt x="192" y="171"/>
                    <a:pt x="192" y="171"/>
                    <a:pt x="192" y="171"/>
                  </a:cubicBezTo>
                  <a:cubicBezTo>
                    <a:pt x="192" y="165"/>
                    <a:pt x="187" y="160"/>
                    <a:pt x="181" y="160"/>
                  </a:cubicBezTo>
                  <a:close/>
                  <a:moveTo>
                    <a:pt x="149" y="181"/>
                  </a:moveTo>
                  <a:cubicBezTo>
                    <a:pt x="171" y="181"/>
                    <a:pt x="171" y="181"/>
                    <a:pt x="171" y="181"/>
                  </a:cubicBezTo>
                  <a:cubicBezTo>
                    <a:pt x="171" y="203"/>
                    <a:pt x="171" y="203"/>
                    <a:pt x="171" y="203"/>
                  </a:cubicBezTo>
                  <a:cubicBezTo>
                    <a:pt x="149" y="203"/>
                    <a:pt x="149" y="203"/>
                    <a:pt x="149" y="203"/>
                  </a:cubicBezTo>
                  <a:lnTo>
                    <a:pt x="149" y="181"/>
                  </a:lnTo>
                  <a:close/>
                </a:path>
              </a:pathLst>
            </a:custGeom>
            <a:solidFill>
              <a:srgbClr val="6CC2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56" name="Group 245">
              <a:extLst>
                <a:ext uri="{FF2B5EF4-FFF2-40B4-BE49-F238E27FC236}">
                  <a16:creationId xmlns:a16="http://schemas.microsoft.com/office/drawing/2014/main" id="{ED4BE463-B24F-42C3-A9DC-C5E2A02859B0}"/>
                </a:ext>
              </a:extLst>
            </p:cNvPr>
            <p:cNvGrpSpPr>
              <a:grpSpLocks noChangeAspect="1"/>
            </p:cNvGrpSpPr>
            <p:nvPr/>
          </p:nvGrpSpPr>
          <p:grpSpPr bwMode="auto">
            <a:xfrm>
              <a:off x="6872382" y="3116122"/>
              <a:ext cx="530158" cy="460137"/>
              <a:chOff x="3544" y="884"/>
              <a:chExt cx="212" cy="184"/>
            </a:xfrm>
            <a:solidFill>
              <a:srgbClr val="092F57"/>
            </a:solidFill>
          </p:grpSpPr>
          <p:sp>
            <p:nvSpPr>
              <p:cNvPr id="57" name="Freeform 247">
                <a:extLst>
                  <a:ext uri="{FF2B5EF4-FFF2-40B4-BE49-F238E27FC236}">
                    <a16:creationId xmlns:a16="http://schemas.microsoft.com/office/drawing/2014/main" id="{CD07F6AE-5FB6-4FF3-A222-6ACD8DD7EAD2}"/>
                  </a:ext>
                </a:extLst>
              </p:cNvPr>
              <p:cNvSpPr>
                <a:spLocks noEditPoints="1"/>
              </p:cNvSpPr>
              <p:nvPr/>
            </p:nvSpPr>
            <p:spPr bwMode="auto">
              <a:xfrm>
                <a:off x="3544" y="884"/>
                <a:ext cx="212" cy="184"/>
              </a:xfrm>
              <a:custGeom>
                <a:avLst/>
                <a:gdLst>
                  <a:gd name="T0" fmla="*/ 309 w 320"/>
                  <a:gd name="T1" fmla="*/ 0 h 278"/>
                  <a:gd name="T2" fmla="*/ 10 w 320"/>
                  <a:gd name="T3" fmla="*/ 0 h 278"/>
                  <a:gd name="T4" fmla="*/ 0 w 320"/>
                  <a:gd name="T5" fmla="*/ 11 h 278"/>
                  <a:gd name="T6" fmla="*/ 0 w 320"/>
                  <a:gd name="T7" fmla="*/ 203 h 278"/>
                  <a:gd name="T8" fmla="*/ 10 w 320"/>
                  <a:gd name="T9" fmla="*/ 214 h 278"/>
                  <a:gd name="T10" fmla="*/ 53 w 320"/>
                  <a:gd name="T11" fmla="*/ 214 h 278"/>
                  <a:gd name="T12" fmla="*/ 53 w 320"/>
                  <a:gd name="T13" fmla="*/ 267 h 278"/>
                  <a:gd name="T14" fmla="*/ 60 w 320"/>
                  <a:gd name="T15" fmla="*/ 277 h 278"/>
                  <a:gd name="T16" fmla="*/ 64 w 320"/>
                  <a:gd name="T17" fmla="*/ 278 h 278"/>
                  <a:gd name="T18" fmla="*/ 72 w 320"/>
                  <a:gd name="T19" fmla="*/ 274 h 278"/>
                  <a:gd name="T20" fmla="*/ 122 w 320"/>
                  <a:gd name="T21" fmla="*/ 214 h 278"/>
                  <a:gd name="T22" fmla="*/ 309 w 320"/>
                  <a:gd name="T23" fmla="*/ 214 h 278"/>
                  <a:gd name="T24" fmla="*/ 320 w 320"/>
                  <a:gd name="T25" fmla="*/ 203 h 278"/>
                  <a:gd name="T26" fmla="*/ 320 w 320"/>
                  <a:gd name="T27" fmla="*/ 11 h 278"/>
                  <a:gd name="T28" fmla="*/ 309 w 320"/>
                  <a:gd name="T29" fmla="*/ 0 h 278"/>
                  <a:gd name="T30" fmla="*/ 298 w 320"/>
                  <a:gd name="T31" fmla="*/ 192 h 278"/>
                  <a:gd name="T32" fmla="*/ 117 w 320"/>
                  <a:gd name="T33" fmla="*/ 192 h 278"/>
                  <a:gd name="T34" fmla="*/ 109 w 320"/>
                  <a:gd name="T35" fmla="*/ 196 h 278"/>
                  <a:gd name="T36" fmla="*/ 74 w 320"/>
                  <a:gd name="T37" fmla="*/ 238 h 278"/>
                  <a:gd name="T38" fmla="*/ 74 w 320"/>
                  <a:gd name="T39" fmla="*/ 203 h 278"/>
                  <a:gd name="T40" fmla="*/ 64 w 320"/>
                  <a:gd name="T41" fmla="*/ 192 h 278"/>
                  <a:gd name="T42" fmla="*/ 21 w 320"/>
                  <a:gd name="T43" fmla="*/ 192 h 278"/>
                  <a:gd name="T44" fmla="*/ 21 w 320"/>
                  <a:gd name="T45" fmla="*/ 22 h 278"/>
                  <a:gd name="T46" fmla="*/ 298 w 320"/>
                  <a:gd name="T47" fmla="*/ 22 h 278"/>
                  <a:gd name="T48" fmla="*/ 298 w 320"/>
                  <a:gd name="T49" fmla="*/ 19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0" h="278">
                    <a:moveTo>
                      <a:pt x="309" y="0"/>
                    </a:moveTo>
                    <a:cubicBezTo>
                      <a:pt x="10" y="0"/>
                      <a:pt x="10" y="0"/>
                      <a:pt x="10" y="0"/>
                    </a:cubicBezTo>
                    <a:cubicBezTo>
                      <a:pt x="4" y="0"/>
                      <a:pt x="0" y="5"/>
                      <a:pt x="0" y="11"/>
                    </a:cubicBezTo>
                    <a:cubicBezTo>
                      <a:pt x="0" y="203"/>
                      <a:pt x="0" y="203"/>
                      <a:pt x="0" y="203"/>
                    </a:cubicBezTo>
                    <a:cubicBezTo>
                      <a:pt x="0" y="209"/>
                      <a:pt x="4" y="214"/>
                      <a:pt x="10" y="214"/>
                    </a:cubicBezTo>
                    <a:cubicBezTo>
                      <a:pt x="53" y="214"/>
                      <a:pt x="53" y="214"/>
                      <a:pt x="53" y="214"/>
                    </a:cubicBezTo>
                    <a:cubicBezTo>
                      <a:pt x="53" y="267"/>
                      <a:pt x="53" y="267"/>
                      <a:pt x="53" y="267"/>
                    </a:cubicBezTo>
                    <a:cubicBezTo>
                      <a:pt x="53" y="271"/>
                      <a:pt x="56" y="276"/>
                      <a:pt x="60" y="277"/>
                    </a:cubicBezTo>
                    <a:cubicBezTo>
                      <a:pt x="61" y="277"/>
                      <a:pt x="62" y="278"/>
                      <a:pt x="64" y="278"/>
                    </a:cubicBezTo>
                    <a:cubicBezTo>
                      <a:pt x="67" y="278"/>
                      <a:pt x="70" y="276"/>
                      <a:pt x="72" y="274"/>
                    </a:cubicBezTo>
                    <a:cubicBezTo>
                      <a:pt x="122" y="214"/>
                      <a:pt x="122" y="214"/>
                      <a:pt x="122" y="214"/>
                    </a:cubicBezTo>
                    <a:cubicBezTo>
                      <a:pt x="309" y="214"/>
                      <a:pt x="309" y="214"/>
                      <a:pt x="309" y="214"/>
                    </a:cubicBezTo>
                    <a:cubicBezTo>
                      <a:pt x="315" y="214"/>
                      <a:pt x="320" y="209"/>
                      <a:pt x="320" y="203"/>
                    </a:cubicBezTo>
                    <a:cubicBezTo>
                      <a:pt x="320" y="11"/>
                      <a:pt x="320" y="11"/>
                      <a:pt x="320" y="11"/>
                    </a:cubicBezTo>
                    <a:cubicBezTo>
                      <a:pt x="320" y="5"/>
                      <a:pt x="315" y="0"/>
                      <a:pt x="309" y="0"/>
                    </a:cubicBezTo>
                    <a:close/>
                    <a:moveTo>
                      <a:pt x="298" y="192"/>
                    </a:moveTo>
                    <a:cubicBezTo>
                      <a:pt x="117" y="192"/>
                      <a:pt x="117" y="192"/>
                      <a:pt x="117" y="192"/>
                    </a:cubicBezTo>
                    <a:cubicBezTo>
                      <a:pt x="114" y="192"/>
                      <a:pt x="111" y="194"/>
                      <a:pt x="109" y="196"/>
                    </a:cubicBezTo>
                    <a:cubicBezTo>
                      <a:pt x="74" y="238"/>
                      <a:pt x="74" y="238"/>
                      <a:pt x="74" y="238"/>
                    </a:cubicBezTo>
                    <a:cubicBezTo>
                      <a:pt x="74" y="203"/>
                      <a:pt x="74" y="203"/>
                      <a:pt x="74" y="203"/>
                    </a:cubicBezTo>
                    <a:cubicBezTo>
                      <a:pt x="74" y="197"/>
                      <a:pt x="70" y="192"/>
                      <a:pt x="64" y="192"/>
                    </a:cubicBezTo>
                    <a:cubicBezTo>
                      <a:pt x="21" y="192"/>
                      <a:pt x="21" y="192"/>
                      <a:pt x="21" y="192"/>
                    </a:cubicBezTo>
                    <a:cubicBezTo>
                      <a:pt x="21" y="22"/>
                      <a:pt x="21" y="22"/>
                      <a:pt x="21" y="22"/>
                    </a:cubicBezTo>
                    <a:cubicBezTo>
                      <a:pt x="298" y="22"/>
                      <a:pt x="298" y="22"/>
                      <a:pt x="298" y="22"/>
                    </a:cubicBezTo>
                    <a:lnTo>
                      <a:pt x="298"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sp>
            <p:nvSpPr>
              <p:cNvPr id="58" name="Freeform 248">
                <a:extLst>
                  <a:ext uri="{FF2B5EF4-FFF2-40B4-BE49-F238E27FC236}">
                    <a16:creationId xmlns:a16="http://schemas.microsoft.com/office/drawing/2014/main" id="{67E42694-1FDF-4978-8C06-14AAC3D1405A}"/>
                  </a:ext>
                </a:extLst>
              </p:cNvPr>
              <p:cNvSpPr>
                <a:spLocks/>
              </p:cNvSpPr>
              <p:nvPr/>
            </p:nvSpPr>
            <p:spPr bwMode="auto">
              <a:xfrm>
                <a:off x="3572" y="919"/>
                <a:ext cx="156" cy="14"/>
              </a:xfrm>
              <a:custGeom>
                <a:avLst/>
                <a:gdLst>
                  <a:gd name="T0" fmla="*/ 11 w 235"/>
                  <a:gd name="T1" fmla="*/ 21 h 21"/>
                  <a:gd name="T2" fmla="*/ 224 w 235"/>
                  <a:gd name="T3" fmla="*/ 21 h 21"/>
                  <a:gd name="T4" fmla="*/ 235 w 235"/>
                  <a:gd name="T5" fmla="*/ 10 h 21"/>
                  <a:gd name="T6" fmla="*/ 224 w 235"/>
                  <a:gd name="T7" fmla="*/ 0 h 21"/>
                  <a:gd name="T8" fmla="*/ 11 w 235"/>
                  <a:gd name="T9" fmla="*/ 0 h 21"/>
                  <a:gd name="T10" fmla="*/ 0 w 235"/>
                  <a:gd name="T11" fmla="*/ 10 h 21"/>
                  <a:gd name="T12" fmla="*/ 11 w 235"/>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35" h="21">
                    <a:moveTo>
                      <a:pt x="11" y="21"/>
                    </a:moveTo>
                    <a:cubicBezTo>
                      <a:pt x="224" y="21"/>
                      <a:pt x="224" y="21"/>
                      <a:pt x="224" y="21"/>
                    </a:cubicBezTo>
                    <a:cubicBezTo>
                      <a:pt x="230" y="21"/>
                      <a:pt x="235" y="16"/>
                      <a:pt x="235" y="10"/>
                    </a:cubicBezTo>
                    <a:cubicBezTo>
                      <a:pt x="235" y="4"/>
                      <a:pt x="230" y="0"/>
                      <a:pt x="224" y="0"/>
                    </a:cubicBezTo>
                    <a:cubicBezTo>
                      <a:pt x="11" y="0"/>
                      <a:pt x="11" y="0"/>
                      <a:pt x="11" y="0"/>
                    </a:cubicBezTo>
                    <a:cubicBezTo>
                      <a:pt x="5" y="0"/>
                      <a:pt x="0" y="4"/>
                      <a:pt x="0" y="10"/>
                    </a:cubicBezTo>
                    <a:cubicBezTo>
                      <a:pt x="0" y="16"/>
                      <a:pt x="5"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sp>
            <p:nvSpPr>
              <p:cNvPr id="59" name="Freeform 249">
                <a:extLst>
                  <a:ext uri="{FF2B5EF4-FFF2-40B4-BE49-F238E27FC236}">
                    <a16:creationId xmlns:a16="http://schemas.microsoft.com/office/drawing/2014/main" id="{40471CF9-137C-4E47-829A-736D9ED81EE2}"/>
                  </a:ext>
                </a:extLst>
              </p:cNvPr>
              <p:cNvSpPr>
                <a:spLocks/>
              </p:cNvSpPr>
              <p:nvPr/>
            </p:nvSpPr>
            <p:spPr bwMode="auto">
              <a:xfrm>
                <a:off x="3572" y="947"/>
                <a:ext cx="156" cy="15"/>
              </a:xfrm>
              <a:custGeom>
                <a:avLst/>
                <a:gdLst>
                  <a:gd name="T0" fmla="*/ 11 w 235"/>
                  <a:gd name="T1" fmla="*/ 22 h 22"/>
                  <a:gd name="T2" fmla="*/ 224 w 235"/>
                  <a:gd name="T3" fmla="*/ 22 h 22"/>
                  <a:gd name="T4" fmla="*/ 235 w 235"/>
                  <a:gd name="T5" fmla="*/ 11 h 22"/>
                  <a:gd name="T6" fmla="*/ 224 w 235"/>
                  <a:gd name="T7" fmla="*/ 0 h 22"/>
                  <a:gd name="T8" fmla="*/ 11 w 235"/>
                  <a:gd name="T9" fmla="*/ 0 h 22"/>
                  <a:gd name="T10" fmla="*/ 0 w 235"/>
                  <a:gd name="T11" fmla="*/ 11 h 22"/>
                  <a:gd name="T12" fmla="*/ 11 w 23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35" h="22">
                    <a:moveTo>
                      <a:pt x="11" y="22"/>
                    </a:moveTo>
                    <a:cubicBezTo>
                      <a:pt x="224" y="22"/>
                      <a:pt x="224" y="22"/>
                      <a:pt x="224" y="22"/>
                    </a:cubicBezTo>
                    <a:cubicBezTo>
                      <a:pt x="230" y="22"/>
                      <a:pt x="235" y="17"/>
                      <a:pt x="235" y="11"/>
                    </a:cubicBezTo>
                    <a:cubicBezTo>
                      <a:pt x="235" y="5"/>
                      <a:pt x="230" y="0"/>
                      <a:pt x="224" y="0"/>
                    </a:cubicBezTo>
                    <a:cubicBezTo>
                      <a:pt x="11" y="0"/>
                      <a:pt x="11" y="0"/>
                      <a:pt x="11" y="0"/>
                    </a:cubicBezTo>
                    <a:cubicBezTo>
                      <a:pt x="5" y="0"/>
                      <a:pt x="0" y="5"/>
                      <a:pt x="0" y="11"/>
                    </a:cubicBezTo>
                    <a:cubicBezTo>
                      <a:pt x="0" y="17"/>
                      <a:pt x="5" y="22"/>
                      <a:pt x="1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Light"/>
                  <a:ea typeface="+mn-ea"/>
                  <a:cs typeface="+mn-cs"/>
                </a:endParaRPr>
              </a:p>
            </p:txBody>
          </p:sp>
          <p:sp>
            <p:nvSpPr>
              <p:cNvPr id="60" name="Freeform 250">
                <a:extLst>
                  <a:ext uri="{FF2B5EF4-FFF2-40B4-BE49-F238E27FC236}">
                    <a16:creationId xmlns:a16="http://schemas.microsoft.com/office/drawing/2014/main" id="{80EAF057-60FC-42A8-B82C-87100B8C4331}"/>
                  </a:ext>
                </a:extLst>
              </p:cNvPr>
              <p:cNvSpPr>
                <a:spLocks/>
              </p:cNvSpPr>
              <p:nvPr/>
            </p:nvSpPr>
            <p:spPr bwMode="auto">
              <a:xfrm>
                <a:off x="3572" y="976"/>
                <a:ext cx="156" cy="14"/>
              </a:xfrm>
              <a:custGeom>
                <a:avLst/>
                <a:gdLst>
                  <a:gd name="T0" fmla="*/ 11 w 235"/>
                  <a:gd name="T1" fmla="*/ 21 h 21"/>
                  <a:gd name="T2" fmla="*/ 224 w 235"/>
                  <a:gd name="T3" fmla="*/ 21 h 21"/>
                  <a:gd name="T4" fmla="*/ 235 w 235"/>
                  <a:gd name="T5" fmla="*/ 11 h 21"/>
                  <a:gd name="T6" fmla="*/ 224 w 235"/>
                  <a:gd name="T7" fmla="*/ 0 h 21"/>
                  <a:gd name="T8" fmla="*/ 11 w 235"/>
                  <a:gd name="T9" fmla="*/ 0 h 21"/>
                  <a:gd name="T10" fmla="*/ 0 w 235"/>
                  <a:gd name="T11" fmla="*/ 11 h 21"/>
                  <a:gd name="T12" fmla="*/ 11 w 235"/>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35" h="21">
                    <a:moveTo>
                      <a:pt x="11" y="21"/>
                    </a:moveTo>
                    <a:cubicBezTo>
                      <a:pt x="224" y="21"/>
                      <a:pt x="224" y="21"/>
                      <a:pt x="224" y="21"/>
                    </a:cubicBezTo>
                    <a:cubicBezTo>
                      <a:pt x="230" y="21"/>
                      <a:pt x="235" y="17"/>
                      <a:pt x="235" y="11"/>
                    </a:cubicBezTo>
                    <a:cubicBezTo>
                      <a:pt x="235" y="5"/>
                      <a:pt x="230" y="0"/>
                      <a:pt x="224" y="0"/>
                    </a:cubicBezTo>
                    <a:cubicBezTo>
                      <a:pt x="11" y="0"/>
                      <a:pt x="11" y="0"/>
                      <a:pt x="11" y="0"/>
                    </a:cubicBezTo>
                    <a:cubicBezTo>
                      <a:pt x="5" y="0"/>
                      <a:pt x="0" y="5"/>
                      <a:pt x="0" y="11"/>
                    </a:cubicBezTo>
                    <a:cubicBezTo>
                      <a:pt x="0" y="17"/>
                      <a:pt x="5"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Light"/>
                  <a:ea typeface="+mn-ea"/>
                  <a:cs typeface="+mn-cs"/>
                </a:endParaRPr>
              </a:p>
            </p:txBody>
          </p:sp>
        </p:grpSp>
        <p:sp>
          <p:nvSpPr>
            <p:cNvPr id="61" name="Freeform 872">
              <a:extLst>
                <a:ext uri="{FF2B5EF4-FFF2-40B4-BE49-F238E27FC236}">
                  <a16:creationId xmlns:a16="http://schemas.microsoft.com/office/drawing/2014/main" id="{A12861C4-92F8-4BE5-A0D0-EF9DC1FEFC77}"/>
                </a:ext>
              </a:extLst>
            </p:cNvPr>
            <p:cNvSpPr>
              <a:spLocks noEditPoints="1"/>
            </p:cNvSpPr>
            <p:nvPr/>
          </p:nvSpPr>
          <p:spPr bwMode="auto">
            <a:xfrm>
              <a:off x="8655976" y="3037161"/>
              <a:ext cx="379446" cy="507026"/>
            </a:xfrm>
            <a:custGeom>
              <a:avLst/>
              <a:gdLst>
                <a:gd name="T0" fmla="*/ 267 w 277"/>
                <a:gd name="T1" fmla="*/ 11 h 310"/>
                <a:gd name="T2" fmla="*/ 149 w 277"/>
                <a:gd name="T3" fmla="*/ 11 h 310"/>
                <a:gd name="T4" fmla="*/ 139 w 277"/>
                <a:gd name="T5" fmla="*/ 0 h 310"/>
                <a:gd name="T6" fmla="*/ 128 w 277"/>
                <a:gd name="T7" fmla="*/ 11 h 310"/>
                <a:gd name="T8" fmla="*/ 11 w 277"/>
                <a:gd name="T9" fmla="*/ 11 h 310"/>
                <a:gd name="T10" fmla="*/ 0 w 277"/>
                <a:gd name="T11" fmla="*/ 22 h 310"/>
                <a:gd name="T12" fmla="*/ 0 w 277"/>
                <a:gd name="T13" fmla="*/ 214 h 310"/>
                <a:gd name="T14" fmla="*/ 11 w 277"/>
                <a:gd name="T15" fmla="*/ 224 h 310"/>
                <a:gd name="T16" fmla="*/ 81 w 277"/>
                <a:gd name="T17" fmla="*/ 224 h 310"/>
                <a:gd name="T18" fmla="*/ 54 w 277"/>
                <a:gd name="T19" fmla="*/ 295 h 310"/>
                <a:gd name="T20" fmla="*/ 60 w 277"/>
                <a:gd name="T21" fmla="*/ 309 h 310"/>
                <a:gd name="T22" fmla="*/ 64 w 277"/>
                <a:gd name="T23" fmla="*/ 310 h 310"/>
                <a:gd name="T24" fmla="*/ 74 w 277"/>
                <a:gd name="T25" fmla="*/ 303 h 310"/>
                <a:gd name="T26" fmla="*/ 103 w 277"/>
                <a:gd name="T27" fmla="*/ 224 h 310"/>
                <a:gd name="T28" fmla="*/ 128 w 277"/>
                <a:gd name="T29" fmla="*/ 224 h 310"/>
                <a:gd name="T30" fmla="*/ 128 w 277"/>
                <a:gd name="T31" fmla="*/ 267 h 310"/>
                <a:gd name="T32" fmla="*/ 139 w 277"/>
                <a:gd name="T33" fmla="*/ 278 h 310"/>
                <a:gd name="T34" fmla="*/ 149 w 277"/>
                <a:gd name="T35" fmla="*/ 267 h 310"/>
                <a:gd name="T36" fmla="*/ 149 w 277"/>
                <a:gd name="T37" fmla="*/ 224 h 310"/>
                <a:gd name="T38" fmla="*/ 174 w 277"/>
                <a:gd name="T39" fmla="*/ 224 h 310"/>
                <a:gd name="T40" fmla="*/ 203 w 277"/>
                <a:gd name="T41" fmla="*/ 303 h 310"/>
                <a:gd name="T42" fmla="*/ 213 w 277"/>
                <a:gd name="T43" fmla="*/ 310 h 310"/>
                <a:gd name="T44" fmla="*/ 217 w 277"/>
                <a:gd name="T45" fmla="*/ 309 h 310"/>
                <a:gd name="T46" fmla="*/ 223 w 277"/>
                <a:gd name="T47" fmla="*/ 295 h 310"/>
                <a:gd name="T48" fmla="*/ 197 w 277"/>
                <a:gd name="T49" fmla="*/ 224 h 310"/>
                <a:gd name="T50" fmla="*/ 267 w 277"/>
                <a:gd name="T51" fmla="*/ 224 h 310"/>
                <a:gd name="T52" fmla="*/ 277 w 277"/>
                <a:gd name="T53" fmla="*/ 214 h 310"/>
                <a:gd name="T54" fmla="*/ 277 w 277"/>
                <a:gd name="T55" fmla="*/ 22 h 310"/>
                <a:gd name="T56" fmla="*/ 267 w 277"/>
                <a:gd name="T57" fmla="*/ 11 h 310"/>
                <a:gd name="T58" fmla="*/ 256 w 277"/>
                <a:gd name="T59" fmla="*/ 203 h 310"/>
                <a:gd name="T60" fmla="*/ 21 w 277"/>
                <a:gd name="T61" fmla="*/ 203 h 310"/>
                <a:gd name="T62" fmla="*/ 21 w 277"/>
                <a:gd name="T63" fmla="*/ 32 h 310"/>
                <a:gd name="T64" fmla="*/ 256 w 277"/>
                <a:gd name="T65" fmla="*/ 32 h 310"/>
                <a:gd name="T66" fmla="*/ 256 w 277"/>
                <a:gd name="T67"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7" h="310">
                  <a:moveTo>
                    <a:pt x="267" y="11"/>
                  </a:moveTo>
                  <a:cubicBezTo>
                    <a:pt x="149" y="11"/>
                    <a:pt x="149" y="11"/>
                    <a:pt x="149" y="11"/>
                  </a:cubicBezTo>
                  <a:cubicBezTo>
                    <a:pt x="149" y="5"/>
                    <a:pt x="145" y="0"/>
                    <a:pt x="139" y="0"/>
                  </a:cubicBezTo>
                  <a:cubicBezTo>
                    <a:pt x="133" y="0"/>
                    <a:pt x="128" y="5"/>
                    <a:pt x="128" y="11"/>
                  </a:cubicBezTo>
                  <a:cubicBezTo>
                    <a:pt x="11" y="11"/>
                    <a:pt x="11" y="11"/>
                    <a:pt x="11" y="11"/>
                  </a:cubicBezTo>
                  <a:cubicBezTo>
                    <a:pt x="5" y="11"/>
                    <a:pt x="0" y="16"/>
                    <a:pt x="0" y="22"/>
                  </a:cubicBezTo>
                  <a:cubicBezTo>
                    <a:pt x="0" y="214"/>
                    <a:pt x="0" y="214"/>
                    <a:pt x="0" y="214"/>
                  </a:cubicBezTo>
                  <a:cubicBezTo>
                    <a:pt x="0" y="220"/>
                    <a:pt x="5" y="224"/>
                    <a:pt x="11" y="224"/>
                  </a:cubicBezTo>
                  <a:cubicBezTo>
                    <a:pt x="81" y="224"/>
                    <a:pt x="81" y="224"/>
                    <a:pt x="81" y="224"/>
                  </a:cubicBezTo>
                  <a:cubicBezTo>
                    <a:pt x="54" y="295"/>
                    <a:pt x="54" y="295"/>
                    <a:pt x="54" y="295"/>
                  </a:cubicBezTo>
                  <a:cubicBezTo>
                    <a:pt x="52" y="301"/>
                    <a:pt x="55" y="307"/>
                    <a:pt x="60" y="309"/>
                  </a:cubicBezTo>
                  <a:cubicBezTo>
                    <a:pt x="61" y="309"/>
                    <a:pt x="63" y="310"/>
                    <a:pt x="64" y="310"/>
                  </a:cubicBezTo>
                  <a:cubicBezTo>
                    <a:pt x="68" y="310"/>
                    <a:pt x="72" y="307"/>
                    <a:pt x="74" y="303"/>
                  </a:cubicBezTo>
                  <a:cubicBezTo>
                    <a:pt x="103" y="224"/>
                    <a:pt x="103" y="224"/>
                    <a:pt x="103" y="224"/>
                  </a:cubicBezTo>
                  <a:cubicBezTo>
                    <a:pt x="128" y="224"/>
                    <a:pt x="128" y="224"/>
                    <a:pt x="128" y="224"/>
                  </a:cubicBezTo>
                  <a:cubicBezTo>
                    <a:pt x="128" y="267"/>
                    <a:pt x="128" y="267"/>
                    <a:pt x="128" y="267"/>
                  </a:cubicBezTo>
                  <a:cubicBezTo>
                    <a:pt x="128" y="273"/>
                    <a:pt x="133" y="278"/>
                    <a:pt x="139" y="278"/>
                  </a:cubicBezTo>
                  <a:cubicBezTo>
                    <a:pt x="145" y="278"/>
                    <a:pt x="149" y="273"/>
                    <a:pt x="149" y="267"/>
                  </a:cubicBezTo>
                  <a:cubicBezTo>
                    <a:pt x="149" y="224"/>
                    <a:pt x="149" y="224"/>
                    <a:pt x="149" y="224"/>
                  </a:cubicBezTo>
                  <a:cubicBezTo>
                    <a:pt x="174" y="224"/>
                    <a:pt x="174" y="224"/>
                    <a:pt x="174" y="224"/>
                  </a:cubicBezTo>
                  <a:cubicBezTo>
                    <a:pt x="203" y="303"/>
                    <a:pt x="203" y="303"/>
                    <a:pt x="203" y="303"/>
                  </a:cubicBezTo>
                  <a:cubicBezTo>
                    <a:pt x="205" y="307"/>
                    <a:pt x="209" y="310"/>
                    <a:pt x="213" y="310"/>
                  </a:cubicBezTo>
                  <a:cubicBezTo>
                    <a:pt x="215" y="310"/>
                    <a:pt x="216" y="309"/>
                    <a:pt x="217" y="309"/>
                  </a:cubicBezTo>
                  <a:cubicBezTo>
                    <a:pt x="223" y="307"/>
                    <a:pt x="225" y="301"/>
                    <a:pt x="223" y="295"/>
                  </a:cubicBezTo>
                  <a:cubicBezTo>
                    <a:pt x="197" y="224"/>
                    <a:pt x="197" y="224"/>
                    <a:pt x="197" y="224"/>
                  </a:cubicBezTo>
                  <a:cubicBezTo>
                    <a:pt x="267" y="224"/>
                    <a:pt x="267" y="224"/>
                    <a:pt x="267" y="224"/>
                  </a:cubicBezTo>
                  <a:cubicBezTo>
                    <a:pt x="273" y="224"/>
                    <a:pt x="277" y="220"/>
                    <a:pt x="277" y="214"/>
                  </a:cubicBezTo>
                  <a:cubicBezTo>
                    <a:pt x="277" y="22"/>
                    <a:pt x="277" y="22"/>
                    <a:pt x="277" y="22"/>
                  </a:cubicBezTo>
                  <a:cubicBezTo>
                    <a:pt x="277" y="16"/>
                    <a:pt x="273" y="11"/>
                    <a:pt x="267" y="11"/>
                  </a:cubicBezTo>
                  <a:close/>
                  <a:moveTo>
                    <a:pt x="256" y="203"/>
                  </a:moveTo>
                  <a:cubicBezTo>
                    <a:pt x="21" y="203"/>
                    <a:pt x="21" y="203"/>
                    <a:pt x="21" y="203"/>
                  </a:cubicBezTo>
                  <a:cubicBezTo>
                    <a:pt x="21" y="32"/>
                    <a:pt x="21" y="32"/>
                    <a:pt x="21" y="32"/>
                  </a:cubicBezTo>
                  <a:cubicBezTo>
                    <a:pt x="256" y="32"/>
                    <a:pt x="256" y="32"/>
                    <a:pt x="256" y="32"/>
                  </a:cubicBezTo>
                  <a:lnTo>
                    <a:pt x="256" y="203"/>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Light"/>
                <a:ea typeface="+mn-ea"/>
                <a:cs typeface="+mn-cs"/>
              </a:endParaRPr>
            </a:p>
          </p:txBody>
        </p:sp>
        <p:grpSp>
          <p:nvGrpSpPr>
            <p:cNvPr id="62" name="Group 61">
              <a:extLst>
                <a:ext uri="{FF2B5EF4-FFF2-40B4-BE49-F238E27FC236}">
                  <a16:creationId xmlns:a16="http://schemas.microsoft.com/office/drawing/2014/main" id="{76476535-6B78-4ABD-A470-93F351A45B59}"/>
                </a:ext>
              </a:extLst>
            </p:cNvPr>
            <p:cNvGrpSpPr/>
            <p:nvPr/>
          </p:nvGrpSpPr>
          <p:grpSpPr>
            <a:xfrm>
              <a:off x="10069211" y="2778648"/>
              <a:ext cx="1198892" cy="1504324"/>
              <a:chOff x="8355090" y="1602865"/>
              <a:chExt cx="1598523" cy="2005765"/>
            </a:xfrm>
            <a:solidFill>
              <a:schemeClr val="accent2"/>
            </a:solidFill>
          </p:grpSpPr>
          <p:sp>
            <p:nvSpPr>
              <p:cNvPr id="63" name="Teardrop 62">
                <a:extLst>
                  <a:ext uri="{FF2B5EF4-FFF2-40B4-BE49-F238E27FC236}">
                    <a16:creationId xmlns:a16="http://schemas.microsoft.com/office/drawing/2014/main" id="{4AD1BC33-5831-491A-B0D2-3CC246E80D4B}"/>
                  </a:ext>
                </a:extLst>
              </p:cNvPr>
              <p:cNvSpPr/>
              <p:nvPr/>
            </p:nvSpPr>
            <p:spPr bwMode="gray">
              <a:xfrm rot="8100000">
                <a:off x="8402430" y="1602865"/>
                <a:ext cx="1503842" cy="1503844"/>
              </a:xfrm>
              <a:prstGeom prst="teardrop">
                <a:avLst/>
              </a:prstGeom>
              <a:solidFill>
                <a:srgbClr val="6CC24A"/>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4" name="Freeform 39">
                <a:extLst>
                  <a:ext uri="{FF2B5EF4-FFF2-40B4-BE49-F238E27FC236}">
                    <a16:creationId xmlns:a16="http://schemas.microsoft.com/office/drawing/2014/main" id="{6170BC3D-F352-4767-A252-413CE5E9BE6B}"/>
                  </a:ext>
                </a:extLst>
              </p:cNvPr>
              <p:cNvSpPr/>
              <p:nvPr/>
            </p:nvSpPr>
            <p:spPr bwMode="gray">
              <a:xfrm>
                <a:off x="8355090"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rgbClr val="6CC24A"/>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nvGrpSpPr>
              <p:cNvPr id="65" name="Group 925">
                <a:extLst>
                  <a:ext uri="{FF2B5EF4-FFF2-40B4-BE49-F238E27FC236}">
                    <a16:creationId xmlns:a16="http://schemas.microsoft.com/office/drawing/2014/main" id="{86755DC7-94D2-4781-A11D-08FF3FBD06E8}"/>
                  </a:ext>
                </a:extLst>
              </p:cNvPr>
              <p:cNvGrpSpPr>
                <a:grpSpLocks noChangeAspect="1"/>
              </p:cNvGrpSpPr>
              <p:nvPr/>
            </p:nvGrpSpPr>
            <p:grpSpPr bwMode="auto">
              <a:xfrm>
                <a:off x="8797157" y="1976744"/>
                <a:ext cx="686449" cy="682876"/>
                <a:chOff x="1224" y="3504"/>
                <a:chExt cx="192" cy="191"/>
              </a:xfrm>
              <a:grpFill/>
            </p:grpSpPr>
            <p:sp>
              <p:nvSpPr>
                <p:cNvPr id="67" name="Freeform 926">
                  <a:extLst>
                    <a:ext uri="{FF2B5EF4-FFF2-40B4-BE49-F238E27FC236}">
                      <a16:creationId xmlns:a16="http://schemas.microsoft.com/office/drawing/2014/main" id="{2758F2E4-CB66-4BDE-AC09-5C820C2E8595}"/>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68" name="Freeform 927">
                  <a:extLst>
                    <a:ext uri="{FF2B5EF4-FFF2-40B4-BE49-F238E27FC236}">
                      <a16:creationId xmlns:a16="http://schemas.microsoft.com/office/drawing/2014/main" id="{809A3D8E-19DD-4626-8C1E-C3EA100C51E4}"/>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66" name="Oval 65">
                <a:extLst>
                  <a:ext uri="{FF2B5EF4-FFF2-40B4-BE49-F238E27FC236}">
                    <a16:creationId xmlns:a16="http://schemas.microsoft.com/office/drawing/2014/main" id="{1F7E32C7-AF31-4663-860A-EE48A7BF91B2}"/>
                  </a:ext>
                </a:extLst>
              </p:cNvPr>
              <p:cNvSpPr/>
              <p:nvPr/>
            </p:nvSpPr>
            <p:spPr bwMode="gray">
              <a:xfrm>
                <a:off x="8584967" y="1758652"/>
                <a:ext cx="1119070" cy="1119070"/>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914378"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err="1">
                  <a:ln>
                    <a:noFill/>
                  </a:ln>
                  <a:solidFill>
                    <a:srgbClr val="FFFFFF"/>
                  </a:solidFill>
                  <a:effectLst/>
                  <a:uLnTx/>
                  <a:uFillTx/>
                  <a:latin typeface="Verdana"/>
                  <a:ea typeface="+mn-ea"/>
                  <a:cs typeface="+mn-cs"/>
                </a:endParaRPr>
              </a:p>
            </p:txBody>
          </p:sp>
        </p:grpSp>
        <p:sp>
          <p:nvSpPr>
            <p:cNvPr id="70" name="Text Placeholder 3">
              <a:extLst>
                <a:ext uri="{FF2B5EF4-FFF2-40B4-BE49-F238E27FC236}">
                  <a16:creationId xmlns:a16="http://schemas.microsoft.com/office/drawing/2014/main" id="{CD166156-223B-4447-9795-02E26CBBEDCD}"/>
                </a:ext>
              </a:extLst>
            </p:cNvPr>
            <p:cNvSpPr txBox="1">
              <a:spLocks/>
            </p:cNvSpPr>
            <p:nvPr/>
          </p:nvSpPr>
          <p:spPr bwMode="gray">
            <a:xfrm>
              <a:off x="9829872" y="3853170"/>
              <a:ext cx="1620000" cy="2568056"/>
            </a:xfrm>
            <a:prstGeom prst="rect">
              <a:avLst/>
            </a:prstGeom>
            <a:ln>
              <a:noFill/>
            </a:ln>
          </p:spPr>
          <p:txBody>
            <a:bodyPr vert="horz" lIns="0" tIns="783000" rIns="0" bIns="0" rtlCol="0" anchor="t">
              <a:spAutoFit/>
            </a:bodyPr>
            <a:lstStyle>
              <a:defPPr>
                <a:defRPr lang="en-US"/>
              </a:defPPr>
              <a:lvl2pPr marL="0" lvl="1">
                <a:spcBef>
                  <a:spcPts val="1200"/>
                </a:spcBef>
                <a:buSzPct val="100000"/>
                <a:defRPr sz="1200" b="1">
                  <a:solidFill>
                    <a:schemeClr val="accent1"/>
                  </a:solidFill>
                </a:defRPr>
              </a:lvl2pPr>
            </a:lstStyle>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1" i="0" u="none" strike="noStrike" kern="1200" cap="none" spc="0" normalizeH="0" baseline="0" noProof="0" dirty="0">
                  <a:ln>
                    <a:noFill/>
                  </a:ln>
                  <a:solidFill>
                    <a:srgbClr val="6CC24A"/>
                  </a:solidFill>
                  <a:effectLst/>
                  <a:uLnTx/>
                  <a:uFillTx/>
                  <a:latin typeface="Arial" panose="020B0604020202020204" pitchFamily="34" charset="0"/>
                  <a:ea typeface="+mn-ea"/>
                  <a:cs typeface="Arial" panose="020B0604020202020204" pitchFamily="34" charset="0"/>
                </a:rPr>
                <a:t>Luma Labs</a:t>
              </a:r>
            </a:p>
            <a:p>
              <a:pPr marL="0" marR="0" lvl="1" indent="0" algn="ctr" defTabSz="685800" rtl="0" eaLnBrk="1" fontAlgn="auto" latinLnBrk="0" hangingPunct="1">
                <a:lnSpc>
                  <a:spcPct val="100000"/>
                </a:lnSpc>
                <a:spcBef>
                  <a:spcPts val="900"/>
                </a:spcBef>
                <a:spcAft>
                  <a:spcPts val="0"/>
                </a:spcAft>
                <a:buClrTx/>
                <a:buSzPct val="100000"/>
                <a:buFontTx/>
                <a:buNone/>
                <a:tabLst/>
                <a:defRPr/>
              </a:pPr>
              <a:r>
                <a:rPr kumimoji="0" lang="en-US" sz="1200" b="0" i="0" u="none" strike="noStrike" kern="1200" cap="none" spc="0" normalizeH="0" baseline="0" noProof="0" dirty="0">
                  <a:ln>
                    <a:noFill/>
                  </a:ln>
                  <a:solidFill>
                    <a:srgbClr val="6CC24A"/>
                  </a:solidFill>
                  <a:effectLst/>
                  <a:uLnTx/>
                  <a:uFillTx/>
                  <a:latin typeface="Arial" panose="020B0604020202020204" pitchFamily="34" charset="0"/>
                  <a:ea typeface="+mn-ea"/>
                  <a:cs typeface="Arial" panose="020B0604020202020204" pitchFamily="34" charset="0"/>
                </a:rPr>
                <a:t>Luma Labs are intended to grow confidence in Luma by providing selected individuals in all agencies an opportunity to experience the Luma configuration.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Rectangle 5">
              <a:extLst>
                <a:ext uri="{FF2B5EF4-FFF2-40B4-BE49-F238E27FC236}">
                  <a16:creationId xmlns:a16="http://schemas.microsoft.com/office/drawing/2014/main" id="{677D28C2-D9F8-4097-A53C-2E8C58416194}"/>
                </a:ext>
              </a:extLst>
            </p:cNvPr>
            <p:cNvSpPr/>
            <p:nvPr/>
          </p:nvSpPr>
          <p:spPr bwMode="gray">
            <a:xfrm>
              <a:off x="9814539" y="4542701"/>
              <a:ext cx="1620000" cy="4050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3" name="Graphic 2" descr="Qr Code outline">
              <a:extLst>
                <a:ext uri="{FF2B5EF4-FFF2-40B4-BE49-F238E27FC236}">
                  <a16:creationId xmlns:a16="http://schemas.microsoft.com/office/drawing/2014/main" id="{8535ED12-C0F4-4A77-8F23-869F23455E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9030" y="3044489"/>
              <a:ext cx="598307" cy="598307"/>
            </a:xfrm>
            <a:prstGeom prst="rect">
              <a:avLst/>
            </a:prstGeom>
          </p:spPr>
        </p:pic>
        <p:sp>
          <p:nvSpPr>
            <p:cNvPr id="74" name="Rectangle 5">
              <a:extLst>
                <a:ext uri="{FF2B5EF4-FFF2-40B4-BE49-F238E27FC236}">
                  <a16:creationId xmlns:a16="http://schemas.microsoft.com/office/drawing/2014/main" id="{AF87CF1F-FA84-4D37-84DC-D6336728069F}"/>
                </a:ext>
              </a:extLst>
            </p:cNvPr>
            <p:cNvSpPr/>
            <p:nvPr/>
          </p:nvSpPr>
          <p:spPr bwMode="gray">
            <a:xfrm>
              <a:off x="1159071" y="4552997"/>
              <a:ext cx="1620000" cy="405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Right Brace 1">
              <a:extLst>
                <a:ext uri="{FF2B5EF4-FFF2-40B4-BE49-F238E27FC236}">
                  <a16:creationId xmlns:a16="http://schemas.microsoft.com/office/drawing/2014/main" id="{C9D639B8-F6AA-4489-AA11-C2D5285B8F15}"/>
                </a:ext>
              </a:extLst>
            </p:cNvPr>
            <p:cNvSpPr/>
            <p:nvPr/>
          </p:nvSpPr>
          <p:spPr>
            <a:xfrm rot="16200000">
              <a:off x="3501683" y="210372"/>
              <a:ext cx="351684" cy="467743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Right Brace 74">
              <a:extLst>
                <a:ext uri="{FF2B5EF4-FFF2-40B4-BE49-F238E27FC236}">
                  <a16:creationId xmlns:a16="http://schemas.microsoft.com/office/drawing/2014/main" id="{BA6FF80D-D76D-4AD3-8E89-DE6025776039}"/>
                </a:ext>
              </a:extLst>
            </p:cNvPr>
            <p:cNvSpPr/>
            <p:nvPr/>
          </p:nvSpPr>
          <p:spPr>
            <a:xfrm rot="16200000">
              <a:off x="8707202" y="210186"/>
              <a:ext cx="351684" cy="467743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97CEED9-0775-41E2-A589-B13E6A794947}"/>
                </a:ext>
              </a:extLst>
            </p:cNvPr>
            <p:cNvSpPr txBox="1"/>
            <p:nvPr/>
          </p:nvSpPr>
          <p:spPr>
            <a:xfrm>
              <a:off x="1536532" y="1850916"/>
              <a:ext cx="428198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Channels</a:t>
              </a:r>
            </a:p>
          </p:txBody>
        </p:sp>
        <p:sp>
          <p:nvSpPr>
            <p:cNvPr id="76" name="TextBox 75">
              <a:extLst>
                <a:ext uri="{FF2B5EF4-FFF2-40B4-BE49-F238E27FC236}">
                  <a16:creationId xmlns:a16="http://schemas.microsoft.com/office/drawing/2014/main" id="{30F6D0B3-C9A9-4D33-80A2-1939B90B0AD0}"/>
                </a:ext>
              </a:extLst>
            </p:cNvPr>
            <p:cNvSpPr txBox="1"/>
            <p:nvPr/>
          </p:nvSpPr>
          <p:spPr>
            <a:xfrm>
              <a:off x="6743917" y="1876987"/>
              <a:ext cx="428198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Channels</a:t>
              </a:r>
            </a:p>
          </p:txBody>
        </p:sp>
      </p:grpSp>
    </p:spTree>
    <p:extLst>
      <p:ext uri="{BB962C8B-B14F-4D97-AF65-F5344CB8AC3E}">
        <p14:creationId xmlns:p14="http://schemas.microsoft.com/office/powerpoint/2010/main" val="48846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extLst>
              <a:ext uri="{BEBA8EAE-BF5A-486C-A8C5-ECC9F3942E4B}">
                <a14:imgProps xmlns:a14="http://schemas.microsoft.com/office/drawing/2010/main">
                  <a14:imgLayer r:embed="rId4">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2439675" y="2136338"/>
            <a:ext cx="73126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 Why Luma: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The Case for Change</a:t>
            </a:r>
          </a:p>
        </p:txBody>
      </p:sp>
    </p:spTree>
    <p:extLst>
      <p:ext uri="{BB962C8B-B14F-4D97-AF65-F5344CB8AC3E}">
        <p14:creationId xmlns:p14="http://schemas.microsoft.com/office/powerpoint/2010/main" val="754009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539AE28-9437-41C4-A237-004D1486311C}"/>
              </a:ext>
            </a:extLst>
          </p:cNvPr>
          <p:cNvSpPr/>
          <p:nvPr/>
        </p:nvSpPr>
        <p:spPr>
          <a:xfrm>
            <a:off x="5877480" y="2534093"/>
            <a:ext cx="5870253" cy="19480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4069548-1C3B-42FB-8714-A3425A3EC4EF}"/>
              </a:ext>
            </a:extLst>
          </p:cNvPr>
          <p:cNvSpPr/>
          <p:nvPr/>
        </p:nvSpPr>
        <p:spPr>
          <a:xfrm>
            <a:off x="5725080" y="2381693"/>
            <a:ext cx="5870253" cy="194806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596666" y="407004"/>
            <a:ext cx="11595333"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Why Luma?</a:t>
            </a: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21" name="TextBox 20">
            <a:extLst>
              <a:ext uri="{FF2B5EF4-FFF2-40B4-BE49-F238E27FC236}">
                <a16:creationId xmlns:a16="http://schemas.microsoft.com/office/drawing/2014/main" id="{63401049-E17F-4BF7-8CF9-598149259BA4}"/>
              </a:ext>
            </a:extLst>
          </p:cNvPr>
          <p:cNvSpPr txBox="1"/>
          <p:nvPr/>
        </p:nvSpPr>
        <p:spPr>
          <a:xfrm>
            <a:off x="5725081" y="2843948"/>
            <a:ext cx="587025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Why do we have to change and why now? </a:t>
            </a:r>
          </a:p>
        </p:txBody>
      </p:sp>
      <p:sp>
        <p:nvSpPr>
          <p:cNvPr id="26" name="Rectangle 25">
            <a:extLst>
              <a:ext uri="{FF2B5EF4-FFF2-40B4-BE49-F238E27FC236}">
                <a16:creationId xmlns:a16="http://schemas.microsoft.com/office/drawing/2014/main" id="{4AC1F6FB-9C53-4001-94AB-0F10756034AC}"/>
              </a:ext>
            </a:extLst>
          </p:cNvPr>
          <p:cNvSpPr/>
          <p:nvPr/>
        </p:nvSpPr>
        <p:spPr>
          <a:xfrm rot="5400000" flipH="1">
            <a:off x="2030613" y="-325287"/>
            <a:ext cx="91440" cy="295933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C9A228-9078-49E3-ACA2-49BB3C8E5974}"/>
              </a:ext>
            </a:extLst>
          </p:cNvPr>
          <p:cNvPicPr>
            <a:picLocks noChangeAspect="1"/>
          </p:cNvPicPr>
          <p:nvPr/>
        </p:nvPicPr>
        <p:blipFill rotWithShape="1">
          <a:blip r:embed="rId4"/>
          <a:srcRect b="10609"/>
          <a:stretch/>
        </p:blipFill>
        <p:spPr>
          <a:xfrm>
            <a:off x="302985" y="1551488"/>
            <a:ext cx="5269695" cy="4899508"/>
          </a:xfrm>
          <a:prstGeom prst="rect">
            <a:avLst/>
          </a:prstGeom>
        </p:spPr>
      </p:pic>
    </p:spTree>
    <p:extLst>
      <p:ext uri="{BB962C8B-B14F-4D97-AF65-F5344CB8AC3E}">
        <p14:creationId xmlns:p14="http://schemas.microsoft.com/office/powerpoint/2010/main" val="669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2F57"/>
        </a:solidFill>
        <a:effectLst/>
      </p:bgPr>
    </p:bg>
    <p:spTree>
      <p:nvGrpSpPr>
        <p:cNvPr id="1" name=""/>
        <p:cNvGrpSpPr/>
        <p:nvPr/>
      </p:nvGrpSpPr>
      <p:grpSpPr>
        <a:xfrm>
          <a:off x="0" y="0"/>
          <a:ext cx="0" cy="0"/>
          <a:chOff x="0" y="0"/>
          <a:chExt cx="0" cy="0"/>
        </a:xfrm>
      </p:grpSpPr>
      <p:grpSp>
        <p:nvGrpSpPr>
          <p:cNvPr id="1037" name="Group 1036">
            <a:extLst>
              <a:ext uri="{FF2B5EF4-FFF2-40B4-BE49-F238E27FC236}">
                <a16:creationId xmlns:a16="http://schemas.microsoft.com/office/drawing/2014/main" id="{8E76B919-DB98-4068-B6FA-61413863E60C}"/>
              </a:ext>
            </a:extLst>
          </p:cNvPr>
          <p:cNvGrpSpPr/>
          <p:nvPr/>
        </p:nvGrpSpPr>
        <p:grpSpPr>
          <a:xfrm>
            <a:off x="5278799" y="825348"/>
            <a:ext cx="1295734" cy="1728134"/>
            <a:chOff x="5340927" y="641904"/>
            <a:chExt cx="1295734" cy="1728134"/>
          </a:xfrm>
        </p:grpSpPr>
        <p:sp>
          <p:nvSpPr>
            <p:cNvPr id="157" name="Oval 156">
              <a:extLst>
                <a:ext uri="{FF2B5EF4-FFF2-40B4-BE49-F238E27FC236}">
                  <a16:creationId xmlns:a16="http://schemas.microsoft.com/office/drawing/2014/main" id="{151F29E9-B7A6-4F93-90AF-DC9558CE8A6E}"/>
                </a:ext>
              </a:extLst>
            </p:cNvPr>
            <p:cNvSpPr/>
            <p:nvPr/>
          </p:nvSpPr>
          <p:spPr>
            <a:xfrm>
              <a:off x="5340927" y="641904"/>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3" name="Straight Connector 162">
              <a:extLst>
                <a:ext uri="{FF2B5EF4-FFF2-40B4-BE49-F238E27FC236}">
                  <a16:creationId xmlns:a16="http://schemas.microsoft.com/office/drawing/2014/main" id="{3228BD46-14FA-4594-A2B8-7A87F65E19AD}"/>
                </a:ext>
              </a:extLst>
            </p:cNvPr>
            <p:cNvCxnSpPr>
              <a:cxnSpLocks/>
            </p:cNvCxnSpPr>
            <p:nvPr/>
          </p:nvCxnSpPr>
          <p:spPr>
            <a:xfrm>
              <a:off x="5939969" y="1523258"/>
              <a:ext cx="0" cy="846780"/>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68" name="Graphic 167" descr="Handshake with solid fill">
              <a:extLst>
                <a:ext uri="{FF2B5EF4-FFF2-40B4-BE49-F238E27FC236}">
                  <a16:creationId xmlns:a16="http://schemas.microsoft.com/office/drawing/2014/main" id="{2137F072-623B-4E51-B0F7-688711F87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6918" y="666488"/>
              <a:ext cx="1239743" cy="1280160"/>
            </a:xfrm>
            <a:prstGeom prst="rect">
              <a:avLst/>
            </a:prstGeom>
          </p:spPr>
        </p:pic>
      </p:grpSp>
      <p:grpSp>
        <p:nvGrpSpPr>
          <p:cNvPr id="1033" name="Group 1032">
            <a:extLst>
              <a:ext uri="{FF2B5EF4-FFF2-40B4-BE49-F238E27FC236}">
                <a16:creationId xmlns:a16="http://schemas.microsoft.com/office/drawing/2014/main" id="{142FC0EC-908A-4BEF-8240-6B879BFA2763}"/>
              </a:ext>
            </a:extLst>
          </p:cNvPr>
          <p:cNvGrpSpPr/>
          <p:nvPr/>
        </p:nvGrpSpPr>
        <p:grpSpPr>
          <a:xfrm>
            <a:off x="1334308" y="2999597"/>
            <a:ext cx="2625445" cy="1280160"/>
            <a:chOff x="1287469" y="2816153"/>
            <a:chExt cx="2625445" cy="1280160"/>
          </a:xfrm>
        </p:grpSpPr>
        <p:sp>
          <p:nvSpPr>
            <p:cNvPr id="10" name="Oval 9">
              <a:extLst>
                <a:ext uri="{FF2B5EF4-FFF2-40B4-BE49-F238E27FC236}">
                  <a16:creationId xmlns:a16="http://schemas.microsoft.com/office/drawing/2014/main" id="{0C2DC24C-7717-4EA7-B9D6-941CA943F6F2}"/>
                </a:ext>
              </a:extLst>
            </p:cNvPr>
            <p:cNvSpPr/>
            <p:nvPr/>
          </p:nvSpPr>
          <p:spPr>
            <a:xfrm>
              <a:off x="1287469" y="2816153"/>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0F56E2D-AFC2-45CC-93EA-BF1A18B4B79B}"/>
                </a:ext>
              </a:extLst>
            </p:cNvPr>
            <p:cNvCxnSpPr>
              <a:cxnSpLocks/>
            </p:cNvCxnSpPr>
            <p:nvPr/>
          </p:nvCxnSpPr>
          <p:spPr>
            <a:xfrm flipV="1">
              <a:off x="2448267" y="3533821"/>
              <a:ext cx="1464647" cy="1"/>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69" name="Graphic 168">
              <a:extLst>
                <a:ext uri="{FF2B5EF4-FFF2-40B4-BE49-F238E27FC236}">
                  <a16:creationId xmlns:a16="http://schemas.microsoft.com/office/drawing/2014/main" id="{D5A3AAB2-0F42-4395-A983-5B3DDE67F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4453" y="3031090"/>
              <a:ext cx="662909" cy="876767"/>
            </a:xfrm>
            <a:prstGeom prst="rect">
              <a:avLst/>
            </a:prstGeom>
          </p:spPr>
        </p:pic>
      </p:grpSp>
      <p:grpSp>
        <p:nvGrpSpPr>
          <p:cNvPr id="1034" name="Group 1033">
            <a:extLst>
              <a:ext uri="{FF2B5EF4-FFF2-40B4-BE49-F238E27FC236}">
                <a16:creationId xmlns:a16="http://schemas.microsoft.com/office/drawing/2014/main" id="{C883D67C-33F2-4C43-A3F0-387441EDDBDD}"/>
              </a:ext>
            </a:extLst>
          </p:cNvPr>
          <p:cNvGrpSpPr/>
          <p:nvPr/>
        </p:nvGrpSpPr>
        <p:grpSpPr>
          <a:xfrm>
            <a:off x="2583414" y="1293762"/>
            <a:ext cx="1698602" cy="1823382"/>
            <a:chOff x="2536575" y="1110318"/>
            <a:chExt cx="1698602" cy="1823382"/>
          </a:xfrm>
        </p:grpSpPr>
        <p:sp>
          <p:nvSpPr>
            <p:cNvPr id="156" name="Oval 155">
              <a:extLst>
                <a:ext uri="{FF2B5EF4-FFF2-40B4-BE49-F238E27FC236}">
                  <a16:creationId xmlns:a16="http://schemas.microsoft.com/office/drawing/2014/main" id="{4F8E5443-076E-493B-9610-4FBD0A78ABA8}"/>
                </a:ext>
              </a:extLst>
            </p:cNvPr>
            <p:cNvSpPr/>
            <p:nvPr/>
          </p:nvSpPr>
          <p:spPr>
            <a:xfrm>
              <a:off x="2536575" y="1110318"/>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50C089A7-1B77-49A9-9CB8-C8D15BFA8BF2}"/>
                </a:ext>
              </a:extLst>
            </p:cNvPr>
            <p:cNvCxnSpPr>
              <a:cxnSpLocks/>
            </p:cNvCxnSpPr>
            <p:nvPr/>
          </p:nvCxnSpPr>
          <p:spPr>
            <a:xfrm>
              <a:off x="2969509" y="1719330"/>
              <a:ext cx="1265668" cy="1214370"/>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70" name="Graphic 169" descr="Shopping cart with solid fill">
              <a:extLst>
                <a:ext uri="{FF2B5EF4-FFF2-40B4-BE49-F238E27FC236}">
                  <a16:creationId xmlns:a16="http://schemas.microsoft.com/office/drawing/2014/main" id="{844BFE4C-233A-488F-82B5-ABD39FF92E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6305" y="1257323"/>
              <a:ext cx="953703" cy="963976"/>
            </a:xfrm>
            <a:prstGeom prst="rect">
              <a:avLst/>
            </a:prstGeom>
          </p:spPr>
        </p:pic>
      </p:grpSp>
      <p:grpSp>
        <p:nvGrpSpPr>
          <p:cNvPr id="1036" name="Group 1035">
            <a:extLst>
              <a:ext uri="{FF2B5EF4-FFF2-40B4-BE49-F238E27FC236}">
                <a16:creationId xmlns:a16="http://schemas.microsoft.com/office/drawing/2014/main" id="{80CD7883-A6DA-4675-8691-C46078D94D04}"/>
              </a:ext>
            </a:extLst>
          </p:cNvPr>
          <p:cNvGrpSpPr/>
          <p:nvPr/>
        </p:nvGrpSpPr>
        <p:grpSpPr>
          <a:xfrm>
            <a:off x="7499175" y="1293762"/>
            <a:ext cx="1973103" cy="1605007"/>
            <a:chOff x="7452336" y="1110318"/>
            <a:chExt cx="1973103" cy="1605007"/>
          </a:xfrm>
        </p:grpSpPr>
        <p:sp>
          <p:nvSpPr>
            <p:cNvPr id="161" name="Oval 160">
              <a:extLst>
                <a:ext uri="{FF2B5EF4-FFF2-40B4-BE49-F238E27FC236}">
                  <a16:creationId xmlns:a16="http://schemas.microsoft.com/office/drawing/2014/main" id="{1A275F7B-B33D-4B43-A125-CCE7DA6D6FE8}"/>
                </a:ext>
              </a:extLst>
            </p:cNvPr>
            <p:cNvSpPr/>
            <p:nvPr/>
          </p:nvSpPr>
          <p:spPr>
            <a:xfrm>
              <a:off x="8145279" y="1110318"/>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4" name="Straight Connector 163">
              <a:extLst>
                <a:ext uri="{FF2B5EF4-FFF2-40B4-BE49-F238E27FC236}">
                  <a16:creationId xmlns:a16="http://schemas.microsoft.com/office/drawing/2014/main" id="{F6BA1EF6-F6C3-421B-8B06-68C4A69EAF2C}"/>
                </a:ext>
              </a:extLst>
            </p:cNvPr>
            <p:cNvCxnSpPr>
              <a:cxnSpLocks/>
            </p:cNvCxnSpPr>
            <p:nvPr/>
          </p:nvCxnSpPr>
          <p:spPr>
            <a:xfrm flipH="1">
              <a:off x="7452336" y="1879779"/>
              <a:ext cx="1232630" cy="835546"/>
            </a:xfrm>
            <a:prstGeom prst="line">
              <a:avLst/>
            </a:prstGeom>
            <a:ln w="76200" cap="rnd">
              <a:solidFill>
                <a:srgbClr val="FFB81C"/>
              </a:solidFill>
              <a:round/>
            </a:ln>
          </p:spPr>
          <p:style>
            <a:lnRef idx="1">
              <a:schemeClr val="accent1"/>
            </a:lnRef>
            <a:fillRef idx="0">
              <a:schemeClr val="accent1"/>
            </a:fillRef>
            <a:effectRef idx="0">
              <a:schemeClr val="accent1"/>
            </a:effectRef>
            <a:fontRef idx="minor">
              <a:schemeClr val="tx1"/>
            </a:fontRef>
          </p:style>
        </p:cxnSp>
        <p:pic>
          <p:nvPicPr>
            <p:cNvPr id="1027" name="Graphic 1026" descr="Abacus with solid fill">
              <a:extLst>
                <a:ext uri="{FF2B5EF4-FFF2-40B4-BE49-F238E27FC236}">
                  <a16:creationId xmlns:a16="http://schemas.microsoft.com/office/drawing/2014/main" id="{C19732FA-8436-4B70-BEBA-A1AA15462C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5538" y="1233837"/>
              <a:ext cx="987461" cy="987461"/>
            </a:xfrm>
            <a:prstGeom prst="rect">
              <a:avLst/>
            </a:prstGeom>
          </p:spPr>
        </p:pic>
      </p:grpSp>
      <p:grpSp>
        <p:nvGrpSpPr>
          <p:cNvPr id="1035" name="Group 1034">
            <a:extLst>
              <a:ext uri="{FF2B5EF4-FFF2-40B4-BE49-F238E27FC236}">
                <a16:creationId xmlns:a16="http://schemas.microsoft.com/office/drawing/2014/main" id="{77E2EC81-2231-401C-A39C-2E003C8EAB9C}"/>
              </a:ext>
            </a:extLst>
          </p:cNvPr>
          <p:cNvGrpSpPr/>
          <p:nvPr/>
        </p:nvGrpSpPr>
        <p:grpSpPr>
          <a:xfrm>
            <a:off x="8731804" y="2949593"/>
            <a:ext cx="2384257" cy="1330164"/>
            <a:chOff x="8684965" y="2766149"/>
            <a:chExt cx="2384257" cy="1330164"/>
          </a:xfrm>
        </p:grpSpPr>
        <p:sp>
          <p:nvSpPr>
            <p:cNvPr id="160" name="Oval 159">
              <a:extLst>
                <a:ext uri="{FF2B5EF4-FFF2-40B4-BE49-F238E27FC236}">
                  <a16:creationId xmlns:a16="http://schemas.microsoft.com/office/drawing/2014/main" id="{0119E29F-190A-49B6-B881-E436A21356D6}"/>
                </a:ext>
              </a:extLst>
            </p:cNvPr>
            <p:cNvSpPr/>
            <p:nvPr/>
          </p:nvSpPr>
          <p:spPr>
            <a:xfrm>
              <a:off x="9789062" y="2816153"/>
              <a:ext cx="1280160" cy="1280160"/>
            </a:xfrm>
            <a:prstGeom prst="ellipse">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60DBDB1F-7754-41FA-AAC7-26404B3D1772}"/>
                </a:ext>
              </a:extLst>
            </p:cNvPr>
            <p:cNvCxnSpPr>
              <a:cxnSpLocks/>
            </p:cNvCxnSpPr>
            <p:nvPr/>
          </p:nvCxnSpPr>
          <p:spPr>
            <a:xfrm>
              <a:off x="8684965" y="3460390"/>
              <a:ext cx="1516975" cy="0"/>
            </a:xfrm>
            <a:prstGeom prst="line">
              <a:avLst/>
            </a:prstGeom>
            <a:ln w="76200" cap="rnd">
              <a:solidFill>
                <a:srgbClr val="FFB81C"/>
              </a:solidFill>
            </a:ln>
          </p:spPr>
          <p:style>
            <a:lnRef idx="1">
              <a:schemeClr val="accent1"/>
            </a:lnRef>
            <a:fillRef idx="0">
              <a:schemeClr val="accent1"/>
            </a:fillRef>
            <a:effectRef idx="0">
              <a:schemeClr val="accent1"/>
            </a:effectRef>
            <a:fontRef idx="minor">
              <a:schemeClr val="tx1"/>
            </a:fontRef>
          </p:style>
        </p:cxnSp>
        <p:pic>
          <p:nvPicPr>
            <p:cNvPr id="1032" name="Graphic 1031" descr="Lock with solid fill">
              <a:extLst>
                <a:ext uri="{FF2B5EF4-FFF2-40B4-BE49-F238E27FC236}">
                  <a16:creationId xmlns:a16="http://schemas.microsoft.com/office/drawing/2014/main" id="{37D8DB12-63CE-4816-929A-93ACB7EA89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14462" y="2766149"/>
              <a:ext cx="1254760" cy="1254760"/>
            </a:xfrm>
            <a:prstGeom prst="rect">
              <a:avLst/>
            </a:prstGeom>
          </p:spPr>
        </p:pic>
      </p:grpSp>
      <p:sp>
        <p:nvSpPr>
          <p:cNvPr id="184" name="TextBox 183">
            <a:extLst>
              <a:ext uri="{FF2B5EF4-FFF2-40B4-BE49-F238E27FC236}">
                <a16:creationId xmlns:a16="http://schemas.microsoft.com/office/drawing/2014/main" id="{91375C0A-BB6D-4556-8B29-F065C333E2F8}"/>
              </a:ext>
            </a:extLst>
          </p:cNvPr>
          <p:cNvSpPr txBox="1"/>
          <p:nvPr/>
        </p:nvSpPr>
        <p:spPr>
          <a:xfrm>
            <a:off x="1334308" y="4341297"/>
            <a:ext cx="12801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EBE55024-9E60-4983-942C-12214C17C288}"/>
              </a:ext>
            </a:extLst>
          </p:cNvPr>
          <p:cNvSpPr txBox="1"/>
          <p:nvPr/>
        </p:nvSpPr>
        <p:spPr>
          <a:xfrm>
            <a:off x="2284201" y="792476"/>
            <a:ext cx="23279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PROCUREMENT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6" name="TextBox 185">
            <a:extLst>
              <a:ext uri="{FF2B5EF4-FFF2-40B4-BE49-F238E27FC236}">
                <a16:creationId xmlns:a16="http://schemas.microsoft.com/office/drawing/2014/main" id="{2B791268-8E8B-4E2D-9B94-C960768E9E7C}"/>
              </a:ext>
            </a:extLst>
          </p:cNvPr>
          <p:cNvSpPr txBox="1"/>
          <p:nvPr/>
        </p:nvSpPr>
        <p:spPr>
          <a:xfrm>
            <a:off x="4703511" y="407005"/>
            <a:ext cx="26772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 RESOURCES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38E11CE5-E265-41F9-AAA6-A9834245B618}"/>
              </a:ext>
            </a:extLst>
          </p:cNvPr>
          <p:cNvSpPr txBox="1"/>
          <p:nvPr/>
        </p:nvSpPr>
        <p:spPr>
          <a:xfrm>
            <a:off x="8307730" y="891930"/>
            <a:ext cx="1164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BUDGET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CCBE4D30-6AF1-4B83-B4E8-58B282076BBA}"/>
              </a:ext>
            </a:extLst>
          </p:cNvPr>
          <p:cNvSpPr txBox="1"/>
          <p:nvPr/>
        </p:nvSpPr>
        <p:spPr>
          <a:xfrm>
            <a:off x="8957092" y="4413052"/>
            <a:ext cx="28727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AND COMPLIANCE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c 2" descr="Single gear with solid fill">
            <a:extLst>
              <a:ext uri="{FF2B5EF4-FFF2-40B4-BE49-F238E27FC236}">
                <a16:creationId xmlns:a16="http://schemas.microsoft.com/office/drawing/2014/main" id="{502D515F-1DB0-4452-8D68-3F354648AA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55550" y="4722338"/>
            <a:ext cx="2208405" cy="2208405"/>
          </a:xfrm>
          <a:prstGeom prst="rect">
            <a:avLst/>
          </a:prstGeom>
        </p:spPr>
      </p:pic>
      <p:pic>
        <p:nvPicPr>
          <p:cNvPr id="6" name="Picture 5">
            <a:extLst>
              <a:ext uri="{FF2B5EF4-FFF2-40B4-BE49-F238E27FC236}">
                <a16:creationId xmlns:a16="http://schemas.microsoft.com/office/drawing/2014/main" id="{4589337A-80C5-4964-BB41-21F8BF5AF96A}"/>
              </a:ext>
            </a:extLst>
          </p:cNvPr>
          <p:cNvPicPr>
            <a:picLocks noChangeAspect="1"/>
          </p:cNvPicPr>
          <p:nvPr/>
        </p:nvPicPr>
        <p:blipFill>
          <a:blip r:embed="rId15"/>
          <a:stretch>
            <a:fillRect/>
          </a:stretch>
        </p:blipFill>
        <p:spPr>
          <a:xfrm>
            <a:off x="3959753" y="2846222"/>
            <a:ext cx="3539422" cy="3388002"/>
          </a:xfrm>
          <a:prstGeom prst="rect">
            <a:avLst/>
          </a:prstGeom>
        </p:spPr>
      </p:pic>
      <p:pic>
        <p:nvPicPr>
          <p:cNvPr id="32" name="Graphic 31" descr="Single gear with solid fill">
            <a:extLst>
              <a:ext uri="{FF2B5EF4-FFF2-40B4-BE49-F238E27FC236}">
                <a16:creationId xmlns:a16="http://schemas.microsoft.com/office/drawing/2014/main" id="{4EB84CC5-899E-416B-995C-182C81D096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45086" y="2898769"/>
            <a:ext cx="1323158" cy="1323158"/>
          </a:xfrm>
          <a:prstGeom prst="rect">
            <a:avLst/>
          </a:prstGeom>
        </p:spPr>
      </p:pic>
      <p:pic>
        <p:nvPicPr>
          <p:cNvPr id="33" name="Graphic 32" descr="Single gear with solid fill">
            <a:extLst>
              <a:ext uri="{FF2B5EF4-FFF2-40B4-BE49-F238E27FC236}">
                <a16:creationId xmlns:a16="http://schemas.microsoft.com/office/drawing/2014/main" id="{46FF24B6-8AE8-44A7-8FE1-E6952049A09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6681898" y="3000393"/>
            <a:ext cx="791952" cy="854230"/>
          </a:xfrm>
          <a:prstGeom prst="rect">
            <a:avLst/>
          </a:prstGeom>
        </p:spPr>
      </p:pic>
    </p:spTree>
    <p:extLst>
      <p:ext uri="{BB962C8B-B14F-4D97-AF65-F5344CB8AC3E}">
        <p14:creationId xmlns:p14="http://schemas.microsoft.com/office/powerpoint/2010/main" val="187305826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8C6C532-6C00-408B-A48B-C426B092A931}"/>
              </a:ext>
            </a:extLst>
          </p:cNvPr>
          <p:cNvSpPr txBox="1"/>
          <p:nvPr/>
        </p:nvSpPr>
        <p:spPr>
          <a:xfrm>
            <a:off x="-4868694" y="1664405"/>
            <a:ext cx="6099242" cy="3693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92F57"/>
              </a:solidFill>
              <a:effectLst/>
              <a:uLnTx/>
              <a:uFillTx/>
              <a:latin typeface="Source Sans Pro" panose="020B0503030403020204" pitchFamily="34" charset="0"/>
              <a:ea typeface="+mn-ea"/>
              <a:cs typeface="+mn-cs"/>
            </a:endParaRPr>
          </a:p>
        </p:txBody>
      </p:sp>
      <p:pic>
        <p:nvPicPr>
          <p:cNvPr id="10244" name="Picture 4" descr="Adam Harding Willis Creative Solutions - GIF: Overcoming information  overload">
            <a:extLst>
              <a:ext uri="{FF2B5EF4-FFF2-40B4-BE49-F238E27FC236}">
                <a16:creationId xmlns:a16="http://schemas.microsoft.com/office/drawing/2014/main" id="{D14745BA-E352-47AC-9C40-ACFF0AAD31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4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6DAE027-D46E-408B-A0C8-2579DA8D135D}"/>
              </a:ext>
            </a:extLst>
          </p:cNvPr>
          <p:cNvSpPr/>
          <p:nvPr/>
        </p:nvSpPr>
        <p:spPr>
          <a:xfrm>
            <a:off x="2860887" y="1846625"/>
            <a:ext cx="2651760" cy="2651760"/>
          </a:xfrm>
          <a:prstGeom prst="ellipse">
            <a:avLst/>
          </a:prstGeom>
          <a:solidFill>
            <a:srgbClr val="0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descr="Database with solid fill">
            <a:extLst>
              <a:ext uri="{FF2B5EF4-FFF2-40B4-BE49-F238E27FC236}">
                <a16:creationId xmlns:a16="http://schemas.microsoft.com/office/drawing/2014/main" id="{550F613D-A46A-4C76-850F-526D1E8930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1867" y="2067605"/>
            <a:ext cx="2209800" cy="2209800"/>
          </a:xfrm>
          <a:prstGeom prst="rect">
            <a:avLst/>
          </a:prstGeom>
        </p:spPr>
      </p:pic>
      <p:pic>
        <p:nvPicPr>
          <p:cNvPr id="21" name="Picture 20">
            <a:extLst>
              <a:ext uri="{FF2B5EF4-FFF2-40B4-BE49-F238E27FC236}">
                <a16:creationId xmlns:a16="http://schemas.microsoft.com/office/drawing/2014/main" id="{40EFE9A8-EFEA-46DB-91FF-7C6C5EE4401E}"/>
              </a:ext>
            </a:extLst>
          </p:cNvPr>
          <p:cNvPicPr>
            <a:picLocks noChangeAspect="1"/>
          </p:cNvPicPr>
          <p:nvPr/>
        </p:nvPicPr>
        <p:blipFill rotWithShape="1">
          <a:blip r:embed="rId6">
            <a:extLst>
              <a:ext uri="{28A0092B-C50C-407E-A947-70E740481C1C}">
                <a14:useLocalDpi xmlns:a14="http://schemas.microsoft.com/office/drawing/2010/main" val="0"/>
              </a:ext>
            </a:extLst>
          </a:blip>
          <a:srcRect l="22145" t="4177" r="23750" b="-4177"/>
          <a:stretch/>
        </p:blipFill>
        <p:spPr>
          <a:xfrm>
            <a:off x="3624509" y="2784297"/>
            <a:ext cx="1054666" cy="261208"/>
          </a:xfrm>
          <a:prstGeom prst="rect">
            <a:avLst/>
          </a:prstGeom>
        </p:spPr>
      </p:pic>
      <p:pic>
        <p:nvPicPr>
          <p:cNvPr id="3" name="Graphic 2" descr="Magnifying glass with solid fill">
            <a:extLst>
              <a:ext uri="{FF2B5EF4-FFF2-40B4-BE49-F238E27FC236}">
                <a16:creationId xmlns:a16="http://schemas.microsoft.com/office/drawing/2014/main" id="{44D2F28F-FDFD-4415-908E-EE528D84F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5449" y="3998005"/>
            <a:ext cx="2431473" cy="2431473"/>
          </a:xfrm>
          <a:prstGeom prst="rect">
            <a:avLst/>
          </a:prstGeom>
        </p:spPr>
      </p:pic>
    </p:spTree>
    <p:extLst>
      <p:ext uri="{BB962C8B-B14F-4D97-AF65-F5344CB8AC3E}">
        <p14:creationId xmlns:p14="http://schemas.microsoft.com/office/powerpoint/2010/main" val="4214298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2F57"/>
        </a:solidFill>
        <a:effectLst/>
      </p:bgPr>
    </p:bg>
    <p:spTree>
      <p:nvGrpSpPr>
        <p:cNvPr id="1" name=""/>
        <p:cNvGrpSpPr/>
        <p:nvPr/>
      </p:nvGrpSpPr>
      <p:grpSpPr>
        <a:xfrm>
          <a:off x="0" y="0"/>
          <a:ext cx="0" cy="0"/>
          <a:chOff x="0" y="0"/>
          <a:chExt cx="0" cy="0"/>
        </a:xfrm>
      </p:grpSpPr>
      <p:pic>
        <p:nvPicPr>
          <p:cNvPr id="2052" name="Picture 4" descr="Integrate">
            <a:extLst>
              <a:ext uri="{FF2B5EF4-FFF2-40B4-BE49-F238E27FC236}">
                <a16:creationId xmlns:a16="http://schemas.microsoft.com/office/drawing/2014/main" id="{0A6D6B64-7129-463A-97C8-9BF6BEE665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9360" y="687102"/>
            <a:ext cx="10473281" cy="54837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48E71E3-6FCF-4911-B3F9-9FBC1D6DF37C}"/>
              </a:ext>
            </a:extLst>
          </p:cNvPr>
          <p:cNvSpPr/>
          <p:nvPr/>
        </p:nvSpPr>
        <p:spPr>
          <a:xfrm>
            <a:off x="2995448" y="5333496"/>
            <a:ext cx="6148552" cy="914433"/>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ONE SYSTEM - ONE IDAHO </a:t>
            </a:r>
          </a:p>
        </p:txBody>
      </p:sp>
      <p:pic>
        <p:nvPicPr>
          <p:cNvPr id="4" name="Picture 3">
            <a:extLst>
              <a:ext uri="{FF2B5EF4-FFF2-40B4-BE49-F238E27FC236}">
                <a16:creationId xmlns:a16="http://schemas.microsoft.com/office/drawing/2014/main" id="{11AB17C9-C71B-4DE1-9787-A105B16F00BD}"/>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rot="1618901">
            <a:off x="4565242" y="3670674"/>
            <a:ext cx="1505844" cy="372951"/>
          </a:xfrm>
          <a:prstGeom prst="rect">
            <a:avLst/>
          </a:prstGeom>
        </p:spPr>
      </p:pic>
    </p:spTree>
    <p:extLst>
      <p:ext uri="{BB962C8B-B14F-4D97-AF65-F5344CB8AC3E}">
        <p14:creationId xmlns:p14="http://schemas.microsoft.com/office/powerpoint/2010/main" val="949070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462598-9E45-4C9E-BC80-AD748934A84D}"/>
              </a:ext>
            </a:extLst>
          </p:cNvPr>
          <p:cNvSpPr txBox="1"/>
          <p:nvPr/>
        </p:nvSpPr>
        <p:spPr>
          <a:xfrm>
            <a:off x="4065027" y="3854122"/>
            <a:ext cx="4061947" cy="1292662"/>
          </a:xfrm>
          <a:prstGeom prst="rect">
            <a:avLst/>
          </a:prstGeom>
          <a:noFill/>
        </p:spPr>
        <p:txBody>
          <a:bodyPr wrap="square" lIns="0" tIns="0" rIns="0" bIns="0" anchor="ctr" anchorCtr="0">
            <a:spAutoFit/>
          </a:bodyPr>
          <a:lstStyle/>
          <a:p>
            <a:pPr marL="406400" marR="0" lvl="0" indent="0" algn="ctr" defTabSz="914400" rtl="0" eaLnBrk="1" fontAlgn="auto" latinLnBrk="0" hangingPunct="1">
              <a:lnSpc>
                <a:spcPct val="100000"/>
              </a:lnSpc>
              <a:spcBef>
                <a:spcPts val="0"/>
              </a:spcBef>
              <a:spcAft>
                <a:spcPts val="600"/>
              </a:spcAft>
              <a:buClrTx/>
              <a:buSzTx/>
              <a:buFontTx/>
              <a:buNone/>
              <a:tabLst>
                <a:tab pos="7315200" algn="l"/>
              </a:tabLst>
              <a:defRPr/>
            </a:pPr>
            <a:r>
              <a:rPr kumimoji="0" lang="en-US" sz="2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Improved collaboration across the entire State</a:t>
            </a:r>
          </a:p>
        </p:txBody>
      </p:sp>
      <p:sp>
        <p:nvSpPr>
          <p:cNvPr id="2" name="Rectangle: Rounded Corners 1">
            <a:extLst>
              <a:ext uri="{FF2B5EF4-FFF2-40B4-BE49-F238E27FC236}">
                <a16:creationId xmlns:a16="http://schemas.microsoft.com/office/drawing/2014/main" id="{E5ED7E33-65B5-4248-A39C-3F314F23B807}"/>
              </a:ext>
            </a:extLst>
          </p:cNvPr>
          <p:cNvSpPr/>
          <p:nvPr/>
        </p:nvSpPr>
        <p:spPr>
          <a:xfrm>
            <a:off x="424775" y="836579"/>
            <a:ext cx="11342451" cy="5554492"/>
          </a:xfrm>
          <a:prstGeom prst="roundRect">
            <a:avLst/>
          </a:prstGeom>
          <a:noFill/>
          <a:ln w="28575">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0BC7EE-0254-4B2B-BB29-FA84CEE79508}"/>
              </a:ext>
            </a:extLst>
          </p:cNvPr>
          <p:cNvSpPr/>
          <p:nvPr/>
        </p:nvSpPr>
        <p:spPr>
          <a:xfrm>
            <a:off x="3540867" y="226565"/>
            <a:ext cx="5110263" cy="125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4400" b="1" i="0" u="none" strike="noStrike" kern="1200" cap="none" spc="0" normalizeH="0" baseline="0" noProof="0" dirty="0">
                <a:ln>
                  <a:noFill/>
                </a:ln>
                <a:solidFill>
                  <a:srgbClr val="092F57"/>
                </a:solidFill>
                <a:effectLst/>
                <a:uLnTx/>
                <a:uFillTx/>
                <a:latin typeface="Source Sans Pro" panose="020B0503030403020204" pitchFamily="34" charset="0"/>
                <a:ea typeface="+mn-ea"/>
                <a:cs typeface="+mn-cs"/>
              </a:rPr>
              <a:t>The end result?</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94A3A03-624A-4D62-B3EC-165FF1233F94}"/>
              </a:ext>
            </a:extLst>
          </p:cNvPr>
          <p:cNvSpPr txBox="1"/>
          <p:nvPr/>
        </p:nvSpPr>
        <p:spPr>
          <a:xfrm>
            <a:off x="716826" y="3699102"/>
            <a:ext cx="3061297" cy="1723549"/>
          </a:xfrm>
          <a:prstGeom prst="rect">
            <a:avLst/>
          </a:prstGeom>
          <a:noFill/>
        </p:spPr>
        <p:txBody>
          <a:bodyPr wrap="square" lIns="0" tIns="0" rIns="0" bIns="0" anchor="ctr" anchorCtr="0">
            <a:spAutoFit/>
          </a:bodyPr>
          <a:lstStyle/>
          <a:p>
            <a:pPr marL="406400" marR="0" lvl="0" indent="0" algn="ctr" defTabSz="914400" rtl="0" eaLnBrk="1" fontAlgn="auto" latinLnBrk="0" hangingPunct="1">
              <a:lnSpc>
                <a:spcPct val="100000"/>
              </a:lnSpc>
              <a:spcBef>
                <a:spcPts val="0"/>
              </a:spcBef>
              <a:spcAft>
                <a:spcPts val="600"/>
              </a:spcAft>
              <a:buClrTx/>
              <a:buSzTx/>
              <a:buFontTx/>
              <a:buNone/>
              <a:tabLst>
                <a:tab pos="7315200" algn="l"/>
              </a:tabLst>
              <a:defRPr/>
            </a:pPr>
            <a:r>
              <a:rPr kumimoji="0" lang="en-US" sz="2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Streamlined business processes and information</a:t>
            </a:r>
          </a:p>
        </p:txBody>
      </p:sp>
      <p:sp>
        <p:nvSpPr>
          <p:cNvPr id="17" name="TextBox 16">
            <a:extLst>
              <a:ext uri="{FF2B5EF4-FFF2-40B4-BE49-F238E27FC236}">
                <a16:creationId xmlns:a16="http://schemas.microsoft.com/office/drawing/2014/main" id="{50858804-6476-4818-B43B-FC0F113EB3ED}"/>
              </a:ext>
            </a:extLst>
          </p:cNvPr>
          <p:cNvSpPr txBox="1"/>
          <p:nvPr/>
        </p:nvSpPr>
        <p:spPr>
          <a:xfrm>
            <a:off x="8429205" y="3854122"/>
            <a:ext cx="3259734" cy="1292662"/>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tab pos="7315200" algn="l"/>
              </a:tabLst>
              <a:defRPr/>
            </a:pPr>
            <a:r>
              <a:rPr kumimoji="0" lang="en-US" sz="2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Better outcomes with the same resources</a:t>
            </a:r>
          </a:p>
        </p:txBody>
      </p:sp>
      <p:cxnSp>
        <p:nvCxnSpPr>
          <p:cNvPr id="7" name="Straight Connector 6">
            <a:extLst>
              <a:ext uri="{FF2B5EF4-FFF2-40B4-BE49-F238E27FC236}">
                <a16:creationId xmlns:a16="http://schemas.microsoft.com/office/drawing/2014/main" id="{F7D3FC42-20E0-4198-A282-7221044D5C9C}"/>
              </a:ext>
            </a:extLst>
          </p:cNvPr>
          <p:cNvCxnSpPr/>
          <p:nvPr/>
        </p:nvCxnSpPr>
        <p:spPr>
          <a:xfrm>
            <a:off x="4230322" y="1687422"/>
            <a:ext cx="0" cy="402336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6DA0ED-C11D-4175-8046-DFEF3CDAED6C}"/>
              </a:ext>
            </a:extLst>
          </p:cNvPr>
          <p:cNvCxnSpPr/>
          <p:nvPr/>
        </p:nvCxnSpPr>
        <p:spPr>
          <a:xfrm>
            <a:off x="8278089" y="1687422"/>
            <a:ext cx="0" cy="402336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background pattern&#10;&#10;Description automatically generated">
            <a:extLst>
              <a:ext uri="{FF2B5EF4-FFF2-40B4-BE49-F238E27FC236}">
                <a16:creationId xmlns:a16="http://schemas.microsoft.com/office/drawing/2014/main" id="{0D7C627B-56FC-4A95-8059-0A9AF2635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3" y="1849980"/>
            <a:ext cx="2738231" cy="1544115"/>
          </a:xfrm>
          <a:prstGeom prst="rect">
            <a:avLst/>
          </a:prstGeom>
        </p:spPr>
      </p:pic>
      <p:pic>
        <p:nvPicPr>
          <p:cNvPr id="19" name="Picture 18" descr="Background pattern&#10;&#10;Description automatically generated with low confidence">
            <a:extLst>
              <a:ext uri="{FF2B5EF4-FFF2-40B4-BE49-F238E27FC236}">
                <a16:creationId xmlns:a16="http://schemas.microsoft.com/office/drawing/2014/main" id="{02F61FBC-2B04-4F5F-A215-348F8EE95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39" y="1798909"/>
            <a:ext cx="3218451" cy="1814916"/>
          </a:xfrm>
          <a:prstGeom prst="rect">
            <a:avLst/>
          </a:prstGeom>
        </p:spPr>
      </p:pic>
      <p:pic>
        <p:nvPicPr>
          <p:cNvPr id="4" name="Picture 3" descr="Diagram&#10;&#10;Description automatically generated">
            <a:extLst>
              <a:ext uri="{FF2B5EF4-FFF2-40B4-BE49-F238E27FC236}">
                <a16:creationId xmlns:a16="http://schemas.microsoft.com/office/drawing/2014/main" id="{6C0A340B-D37B-4923-9EFB-3FAE80B340D4}"/>
              </a:ext>
            </a:extLst>
          </p:cNvPr>
          <p:cNvPicPr>
            <a:picLocks noChangeAspect="1"/>
          </p:cNvPicPr>
          <p:nvPr/>
        </p:nvPicPr>
        <p:blipFill rotWithShape="1">
          <a:blip r:embed="rId5">
            <a:extLst>
              <a:ext uri="{28A0092B-C50C-407E-A947-70E740481C1C}">
                <a14:useLocalDpi xmlns:a14="http://schemas.microsoft.com/office/drawing/2010/main" val="0"/>
              </a:ext>
            </a:extLst>
          </a:blip>
          <a:srcRect l="19908" t="-1222" r="19416" b="1222"/>
          <a:stretch/>
        </p:blipFill>
        <p:spPr>
          <a:xfrm>
            <a:off x="5093137" y="1711216"/>
            <a:ext cx="2082842" cy="1935746"/>
          </a:xfrm>
          <a:prstGeom prst="rect">
            <a:avLst/>
          </a:prstGeom>
        </p:spPr>
      </p:pic>
    </p:spTree>
    <p:extLst>
      <p:ext uri="{BB962C8B-B14F-4D97-AF65-F5344CB8AC3E}">
        <p14:creationId xmlns:p14="http://schemas.microsoft.com/office/powerpoint/2010/main" val="39615680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grayscl/>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40B149-5F3B-4F39-A76C-28D4E6891462}"/>
              </a:ext>
            </a:extLst>
          </p:cNvPr>
          <p:cNvSpPr txBox="1"/>
          <p:nvPr/>
        </p:nvSpPr>
        <p:spPr>
          <a:xfrm>
            <a:off x="1267146" y="2551837"/>
            <a:ext cx="96577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 Changes by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81C"/>
                </a:solidFill>
                <a:effectLst/>
                <a:uLnTx/>
                <a:uFillTx/>
                <a:latin typeface="Aristotelica Display Trial" panose="02000506020000020004" pitchFamily="2" charset="0"/>
                <a:ea typeface="+mn-ea"/>
                <a:cs typeface="Arial" panose="020B0604020202020204" pitchFamily="34" charset="0"/>
              </a:rPr>
              <a:t>What You Need to Know</a:t>
            </a:r>
          </a:p>
        </p:txBody>
      </p:sp>
    </p:spTree>
    <p:extLst>
      <p:ext uri="{BB962C8B-B14F-4D97-AF65-F5344CB8AC3E}">
        <p14:creationId xmlns:p14="http://schemas.microsoft.com/office/powerpoint/2010/main" val="3450192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Technology and Security</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3358145" y="-1748640"/>
            <a:ext cx="45719" cy="5566068"/>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01155" y="3778660"/>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3486117"/>
            <a:ext cx="29211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Multi-factor authentication prevents logins from cyber criminals exploiting weak or stolen credentials. </a:t>
            </a:r>
          </a:p>
        </p:txBody>
      </p:sp>
      <p:sp>
        <p:nvSpPr>
          <p:cNvPr id="77" name="TextBox 76">
            <a:extLst>
              <a:ext uri="{FF2B5EF4-FFF2-40B4-BE49-F238E27FC236}">
                <a16:creationId xmlns:a16="http://schemas.microsoft.com/office/drawing/2014/main" id="{F8E5ABE4-8060-406E-92B1-57431E39140E}"/>
              </a:ext>
            </a:extLst>
          </p:cNvPr>
          <p:cNvSpPr txBox="1"/>
          <p:nvPr/>
        </p:nvSpPr>
        <p:spPr>
          <a:xfrm>
            <a:off x="688073" y="2318074"/>
            <a:ext cx="3311745" cy="42165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Single sign-on (SSO)</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Employees will utilize single sign-on, using their StateID and password to access the SCO Enterprise Dashboard, which includes Luma and applications like ServiceNow.</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Multi-factor authentication</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addition to a StateID and password, employees will be required to use Duo multi-factor authentication to access Luma. This adds an additional layer of security to accounts by verifying a user’s identity at login.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Dimensional security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Ensures that employees, based on their agency and position, can only access, view, or edit authorized records.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2" y="4669266"/>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Enhanced security helps comply with regulations  and safeguards access to records and files</a:t>
            </a:r>
            <a:r>
              <a:rPr kumimoji="0" lang="en-US" sz="14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596802" y="2464434"/>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SSO saves time by reducing the number of logins and clicks to get into the applications. </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01155" y="4854088"/>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01155" y="2649256"/>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495874"/>
            <a:ext cx="3142367" cy="307777"/>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All employees</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raphic 36" descr="Lock with solid fill">
            <a:extLst>
              <a:ext uri="{FF2B5EF4-FFF2-40B4-BE49-F238E27FC236}">
                <a16:creationId xmlns:a16="http://schemas.microsoft.com/office/drawing/2014/main" id="{794F7857-C41A-432A-A17B-0C90047E7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151" y="1441575"/>
            <a:ext cx="846611" cy="846611"/>
          </a:xfrm>
          <a:prstGeom prst="rect">
            <a:avLst/>
          </a:prstGeom>
        </p:spPr>
      </p:pic>
    </p:spTree>
    <p:extLst>
      <p:ext uri="{BB962C8B-B14F-4D97-AF65-F5344CB8AC3E}">
        <p14:creationId xmlns:p14="http://schemas.microsoft.com/office/powerpoint/2010/main" val="19681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7" grpId="0"/>
      <p:bldP spid="28" grpId="0"/>
      <p:bldP spid="39"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9689DB-3A6E-4BAF-AE2C-0103058A0C4D}"/>
              </a:ext>
            </a:extLst>
          </p:cNvPr>
          <p:cNvPicPr>
            <a:picLocks noChangeAspect="1"/>
          </p:cNvPicPr>
          <p:nvPr/>
        </p:nvPicPr>
        <p:blipFill rotWithShape="1">
          <a:blip r:embed="rId3">
            <a:extLst>
              <a:ext uri="{28A0092B-C50C-407E-A947-70E740481C1C}">
                <a14:useLocalDpi xmlns:a14="http://schemas.microsoft.com/office/drawing/2010/main" val="0"/>
              </a:ext>
            </a:extLst>
          </a:blip>
          <a:srcRect t="16906" b="5912"/>
          <a:stretch/>
        </p:blipFill>
        <p:spPr>
          <a:xfrm>
            <a:off x="11430" y="0"/>
            <a:ext cx="12180570" cy="6267450"/>
          </a:xfrm>
          <a:prstGeom prst="rect">
            <a:avLst/>
          </a:prstGeom>
        </p:spPr>
      </p:pic>
      <p:sp>
        <p:nvSpPr>
          <p:cNvPr id="4" name="Rectangle 3">
            <a:extLst>
              <a:ext uri="{FF2B5EF4-FFF2-40B4-BE49-F238E27FC236}">
                <a16:creationId xmlns:a16="http://schemas.microsoft.com/office/drawing/2014/main" id="{3B70929F-6CE5-4CE5-B25B-2338A2AFAB6C}"/>
              </a:ext>
            </a:extLst>
          </p:cNvPr>
          <p:cNvSpPr/>
          <p:nvPr/>
        </p:nvSpPr>
        <p:spPr>
          <a:xfrm>
            <a:off x="0" y="0"/>
            <a:ext cx="12192000" cy="6271590"/>
          </a:xfrm>
          <a:prstGeom prst="rect">
            <a:avLst/>
          </a:prstGeom>
          <a:solidFill>
            <a:srgbClr val="092F57">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Agenda</a:t>
            </a:r>
          </a:p>
        </p:txBody>
      </p:sp>
      <p:sp>
        <p:nvSpPr>
          <p:cNvPr id="9" name="TextBox 8">
            <a:extLst>
              <a:ext uri="{FF2B5EF4-FFF2-40B4-BE49-F238E27FC236}">
                <a16:creationId xmlns:a16="http://schemas.microsoft.com/office/drawing/2014/main" id="{2CCC851B-DD8D-43CF-B18F-A4ECFA3EEAEB}"/>
              </a:ext>
            </a:extLst>
          </p:cNvPr>
          <p:cNvSpPr txBox="1"/>
          <p:nvPr/>
        </p:nvSpPr>
        <p:spPr>
          <a:xfrm>
            <a:off x="2204110" y="1360615"/>
            <a:ext cx="7391069" cy="324415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FFB81C"/>
                </a:solidFill>
                <a:effectLst/>
                <a:uLnTx/>
                <a:uFillTx/>
                <a:latin typeface="Arial" panose="020B0604020202020204" pitchFamily="34" charset="0"/>
                <a:ea typeface="Calibri" panose="020F0502020204030204" pitchFamily="34" charset="0"/>
                <a:cs typeface="Arial" panose="020B0604020202020204" pitchFamily="34" charset="0"/>
              </a:rPr>
              <a:t> Introductions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 Explaining the Agency Accelerator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FFB81C"/>
                </a:solidFill>
                <a:effectLst/>
                <a:uLnTx/>
                <a:uFillTx/>
                <a:latin typeface="Arial" panose="020B0604020202020204" pitchFamily="34" charset="0"/>
                <a:ea typeface="Calibri" panose="020F0502020204030204" pitchFamily="34" charset="0"/>
                <a:cs typeface="Arial" panose="020B0604020202020204" pitchFamily="34" charset="0"/>
              </a:rPr>
              <a:t> Walk through Agency Accelerator deck</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 Recommendations for delivery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 Q&amp;A Time</a:t>
            </a:r>
            <a:endParaRPr kumimoji="0" lang="en-US" sz="2800" b="0" i="0" u="none" strike="noStrike" kern="1200" cap="none" spc="0" normalizeH="0" baseline="0" noProof="0" dirty="0">
              <a:ln>
                <a:noFill/>
              </a:ln>
              <a:solidFill>
                <a:srgbClr val="FFB81C"/>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B1432664-9244-46AD-91EB-86A65DB4A237}"/>
              </a:ext>
            </a:extLst>
          </p:cNvPr>
          <p:cNvSpPr/>
          <p:nvPr/>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A76FF81-40E5-4734-8461-007EDA90CDF1}"/>
              </a:ext>
            </a:extLst>
          </p:cNvPr>
          <p:cNvSpPr/>
          <p:nvPr/>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149D085-84B7-4715-BFA5-98085BB5B5EB}"/>
              </a:ext>
            </a:extLst>
          </p:cNvPr>
          <p:cNvSpPr txBox="1"/>
          <p:nvPr/>
        </p:nvSpPr>
        <p:spPr>
          <a:xfrm>
            <a:off x="2699657" y="263244"/>
            <a:ext cx="2466724"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302781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Finance</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2111616" y="-502112"/>
            <a:ext cx="70441" cy="309773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175029" y="3427561"/>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5753132"/>
            <a:ext cx="2996774"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Single system to track and account for fixed assets.</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175029" y="5830232"/>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175029" y="5101895"/>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3383" y="2575265"/>
            <a:ext cx="3311745" cy="36317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State will move from cash basis to accrual basis accounting.</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provides a more comprehensive view of agency’s financial position. Agency leadership will have improved visibility into financial commitments via personalized dashboards and reports leading to better informed spending decisions.</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Moving the state to a single system which connects the state’s finances with budget, procurement, and human resource management will provide agency leadership and auditors with a holistic view of agency operations.</a:t>
            </a:r>
          </a:p>
        </p:txBody>
      </p:sp>
      <p:sp>
        <p:nvSpPr>
          <p:cNvPr id="26" name="TextBox 25">
            <a:extLst>
              <a:ext uri="{FF2B5EF4-FFF2-40B4-BE49-F238E27FC236}">
                <a16:creationId xmlns:a16="http://schemas.microsoft.com/office/drawing/2014/main" id="{4B81B4AF-BBC0-4637-BB85-B312ED76041E}"/>
              </a:ext>
            </a:extLst>
          </p:cNvPr>
          <p:cNvSpPr txBox="1"/>
          <p:nvPr/>
        </p:nvSpPr>
        <p:spPr>
          <a:xfrm>
            <a:off x="8596801" y="3242739"/>
            <a:ext cx="3032833"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Improved visibility into spending commitments which will be tracked against agency appropriation amounts.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1" y="4233475"/>
            <a:ext cx="3032834"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User friendly navigation and interface, particularly beneficial for new hires.</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596802" y="5034013"/>
            <a:ext cx="2996774"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Personalized dashboards to track real-time financial positions.</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175029" y="4315896"/>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3524042"/>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Asset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Billing Manager </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Budget Analyst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Cash Accountant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Custodial Account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Financial Business Analyst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Intercompany Billing Specialist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Payables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Procurement Specialist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Project Accountant</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Receivables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Staff Accountant</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912522A7-20DB-4697-B388-B1DD2205BD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9908" y="1530289"/>
            <a:ext cx="649151" cy="849421"/>
          </a:xfrm>
          <a:prstGeom prst="rect">
            <a:avLst/>
          </a:prstGeom>
        </p:spPr>
      </p:pic>
      <p:sp>
        <p:nvSpPr>
          <p:cNvPr id="37" name="TextBox 36">
            <a:extLst>
              <a:ext uri="{FF2B5EF4-FFF2-40B4-BE49-F238E27FC236}">
                <a16:creationId xmlns:a16="http://schemas.microsoft.com/office/drawing/2014/main" id="{5F424CA4-F4C4-4420-B15B-ABDC820A0627}"/>
              </a:ext>
            </a:extLst>
          </p:cNvPr>
          <p:cNvSpPr txBox="1"/>
          <p:nvPr/>
        </p:nvSpPr>
        <p:spPr>
          <a:xfrm>
            <a:off x="8596802" y="2621016"/>
            <a:ext cx="2996774"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All agencies will use the same Purchase Card solution.</a:t>
            </a:r>
          </a:p>
        </p:txBody>
      </p:sp>
      <p:grpSp>
        <p:nvGrpSpPr>
          <p:cNvPr id="38" name="Group 449">
            <a:extLst>
              <a:ext uri="{FF2B5EF4-FFF2-40B4-BE49-F238E27FC236}">
                <a16:creationId xmlns:a16="http://schemas.microsoft.com/office/drawing/2014/main" id="{678F4665-D2DD-4C99-B5ED-D99006C01DEC}"/>
              </a:ext>
            </a:extLst>
          </p:cNvPr>
          <p:cNvGrpSpPr>
            <a:grpSpLocks noChangeAspect="1"/>
          </p:cNvGrpSpPr>
          <p:nvPr/>
        </p:nvGrpSpPr>
        <p:grpSpPr bwMode="auto">
          <a:xfrm>
            <a:off x="8175029" y="2698116"/>
            <a:ext cx="369021" cy="369021"/>
            <a:chOff x="2276" y="1587"/>
            <a:chExt cx="340" cy="340"/>
          </a:xfrm>
          <a:solidFill>
            <a:srgbClr val="75787B"/>
          </a:solidFill>
        </p:grpSpPr>
        <p:sp>
          <p:nvSpPr>
            <p:cNvPr id="40" name="Freeform 450">
              <a:extLst>
                <a:ext uri="{FF2B5EF4-FFF2-40B4-BE49-F238E27FC236}">
                  <a16:creationId xmlns:a16="http://schemas.microsoft.com/office/drawing/2014/main" id="{248D5342-EE68-461B-ACD6-E22AAEF09400}"/>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41" name="Freeform 451">
              <a:extLst>
                <a:ext uri="{FF2B5EF4-FFF2-40B4-BE49-F238E27FC236}">
                  <a16:creationId xmlns:a16="http://schemas.microsoft.com/office/drawing/2014/main" id="{BF4DB40B-D333-43E4-98FC-057947A7E034}"/>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632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6" grpId="0"/>
      <p:bldP spid="27" grpId="0"/>
      <p:bldP spid="29" grpId="0"/>
      <p:bldP spid="39" grpId="0" uiExpand="1"/>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Procurement</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2111616" y="-502112"/>
            <a:ext cx="70441" cy="309773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1" y="2703165"/>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623428" y="2518343"/>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Data can be leveraged to create better pricing and terms and conditions for statewide contracts.</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227781" y="5765450"/>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647443" y="2518343"/>
            <a:ext cx="3502348" cy="38472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offers a formal full-lifecycle procurement system to manage, track and simplify the process of doing business with suppliers.</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Punchout feature allows employees to buy general offices supplies on third-party websites, like Office Depot. It mimics the online shopping experience: just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punch out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Luma, complete your shopping, and then you’re directed back to Luma. </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Electronic Data Interchange (EDI) speeds up the procure to pay timelines, automating the transmission of purchase orders, receipts, and invoices between the State and suppliers.</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652654" y="4488052"/>
            <a:ext cx="29211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Detailed requisition approval tracker to see who is next to approve and how long the approval is taking.</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623428" y="3395476"/>
            <a:ext cx="29211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Ability to track contractual deliverables, milestones, and remaining balances on contracts based on paid invoices.</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623428" y="5580628"/>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Enhanced visibility to agency spend with the ability to drill down to a commodity level.</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1" y="478059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1" y="3688019"/>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1769715"/>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Buyer </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Contract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Purchasing Manager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Purchasing Receiver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Requester</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Sourcing Manager</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raphic 36" descr="Shopping cart with solid fill">
            <a:extLst>
              <a:ext uri="{FF2B5EF4-FFF2-40B4-BE49-F238E27FC236}">
                <a16:creationId xmlns:a16="http://schemas.microsoft.com/office/drawing/2014/main" id="{0BD7729E-B2BD-4B09-B3F0-6F5B46E864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383" y="1379069"/>
            <a:ext cx="1063005" cy="1063005"/>
          </a:xfrm>
          <a:prstGeom prst="rect">
            <a:avLst/>
          </a:prstGeom>
        </p:spPr>
      </p:pic>
    </p:spTree>
    <p:extLst>
      <p:ext uri="{BB962C8B-B14F-4D97-AF65-F5344CB8AC3E}">
        <p14:creationId xmlns:p14="http://schemas.microsoft.com/office/powerpoint/2010/main" val="2004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7" grpId="0"/>
      <p:bldP spid="28" grpId="0"/>
      <p:bldP spid="29" grpId="0"/>
      <p:bldP spid="39" grpId="0" uiExpan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Human Resources</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2111616" y="-502112"/>
            <a:ext cx="70441" cy="309773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0" y="2682986"/>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596802" y="2390443"/>
            <a:ext cx="29211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 state government career including movement between agencies, positions, and leaves will be documented. </a:t>
            </a:r>
          </a:p>
        </p:txBody>
      </p:sp>
      <p:grpSp>
        <p:nvGrpSpPr>
          <p:cNvPr id="70" name="Group 449">
            <a:extLst>
              <a:ext uri="{FF2B5EF4-FFF2-40B4-BE49-F238E27FC236}">
                <a16:creationId xmlns:a16="http://schemas.microsoft.com/office/drawing/2014/main" id="{486F7C4C-7EE6-4404-B695-B988534FEEE6}"/>
              </a:ext>
            </a:extLst>
          </p:cNvPr>
          <p:cNvGrpSpPr>
            <a:grpSpLocks noChangeAspect="1"/>
          </p:cNvGrpSpPr>
          <p:nvPr/>
        </p:nvGrpSpPr>
        <p:grpSpPr bwMode="auto">
          <a:xfrm>
            <a:off x="8227780" y="5744982"/>
            <a:ext cx="369021" cy="369021"/>
            <a:chOff x="2276" y="1587"/>
            <a:chExt cx="340" cy="340"/>
          </a:xfrm>
          <a:solidFill>
            <a:srgbClr val="75787B"/>
          </a:solidFill>
        </p:grpSpPr>
        <p:sp>
          <p:nvSpPr>
            <p:cNvPr id="71" name="Freeform 450">
              <a:extLst>
                <a:ext uri="{FF2B5EF4-FFF2-40B4-BE49-F238E27FC236}">
                  <a16:creationId xmlns:a16="http://schemas.microsoft.com/office/drawing/2014/main" id="{44A784EE-5567-4E5C-875A-1E331AB967E5}"/>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2" name="Freeform 451">
              <a:extLst>
                <a:ext uri="{FF2B5EF4-FFF2-40B4-BE49-F238E27FC236}">
                  <a16:creationId xmlns:a16="http://schemas.microsoft.com/office/drawing/2014/main" id="{29A898DA-8D8D-4146-9318-C0C245015D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227780" y="4952552"/>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4155" y="2506984"/>
            <a:ext cx="3311745" cy="33239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One system of truth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provides a single destination for benefit selection, state employment history, tax documents, emergency contact information, and more. Employees can use self-service to make updates to their profile or submit updates through workflow for approval.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and Development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Luma’s Learning and Development module  (L&amp;D) offers a single statewide solution to assess, request, register, manage, and document an employee’s learning opportunities. </a:t>
            </a:r>
          </a:p>
        </p:txBody>
      </p:sp>
      <p:sp>
        <p:nvSpPr>
          <p:cNvPr id="26" name="TextBox 25">
            <a:extLst>
              <a:ext uri="{FF2B5EF4-FFF2-40B4-BE49-F238E27FC236}">
                <a16:creationId xmlns:a16="http://schemas.microsoft.com/office/drawing/2014/main" id="{4B81B4AF-BBC0-4637-BB85-B312ED76041E}"/>
              </a:ext>
            </a:extLst>
          </p:cNvPr>
          <p:cNvSpPr txBox="1"/>
          <p:nvPr/>
        </p:nvSpPr>
        <p:spPr>
          <a:xfrm>
            <a:off x="8596802" y="4767730"/>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 will receive immediate confirmation on their dashboard of edits to benefits. </a:t>
            </a:r>
          </a:p>
        </p:txBody>
      </p:sp>
      <p:sp>
        <p:nvSpPr>
          <p:cNvPr id="27" name="TextBox 26">
            <a:extLst>
              <a:ext uri="{FF2B5EF4-FFF2-40B4-BE49-F238E27FC236}">
                <a16:creationId xmlns:a16="http://schemas.microsoft.com/office/drawing/2014/main" id="{3A446D9E-362F-4B9A-916A-3844B465CFB6}"/>
              </a:ext>
            </a:extLst>
          </p:cNvPr>
          <p:cNvSpPr txBox="1"/>
          <p:nvPr/>
        </p:nvSpPr>
        <p:spPr>
          <a:xfrm>
            <a:off x="8596802" y="4190745"/>
            <a:ext cx="2921130"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 will have increased access to learning courses.</a:t>
            </a:r>
          </a:p>
        </p:txBody>
      </p:sp>
      <p:sp>
        <p:nvSpPr>
          <p:cNvPr id="28" name="TextBox 27">
            <a:extLst>
              <a:ext uri="{FF2B5EF4-FFF2-40B4-BE49-F238E27FC236}">
                <a16:creationId xmlns:a16="http://schemas.microsoft.com/office/drawing/2014/main" id="{61CDDB39-8999-4D11-A06E-1CEB75FF0D2B}"/>
              </a:ext>
            </a:extLst>
          </p:cNvPr>
          <p:cNvSpPr txBox="1"/>
          <p:nvPr/>
        </p:nvSpPr>
        <p:spPr>
          <a:xfrm>
            <a:off x="8596802" y="3398316"/>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Access to agency’s most up-to-date organizational chart will be available on demand.</a:t>
            </a:r>
          </a:p>
        </p:txBody>
      </p:sp>
      <p:sp>
        <p:nvSpPr>
          <p:cNvPr id="29" name="TextBox 28">
            <a:extLst>
              <a:ext uri="{FF2B5EF4-FFF2-40B4-BE49-F238E27FC236}">
                <a16:creationId xmlns:a16="http://schemas.microsoft.com/office/drawing/2014/main" id="{9D513238-BFCA-4CAB-8C05-E60DDA3EBC96}"/>
              </a:ext>
            </a:extLst>
          </p:cNvPr>
          <p:cNvSpPr txBox="1"/>
          <p:nvPr/>
        </p:nvSpPr>
        <p:spPr>
          <a:xfrm>
            <a:off x="8596802" y="5560160"/>
            <a:ext cx="2921130"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Reduced redundancies related to managing onboarding paperwork and materials.</a:t>
            </a: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0" y="427307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0" y="3583138"/>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18343"/>
            <a:ext cx="3142367" cy="1477328"/>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Managers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HR Generalists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Recruiters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Agency Leadership</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Graphic 39" descr="Handshake with solid fill">
            <a:extLst>
              <a:ext uri="{FF2B5EF4-FFF2-40B4-BE49-F238E27FC236}">
                <a16:creationId xmlns:a16="http://schemas.microsoft.com/office/drawing/2014/main" id="{CD4C753D-679D-4EB0-BEC0-146E419D09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400" y="1448920"/>
            <a:ext cx="1047318" cy="1047318"/>
          </a:xfrm>
          <a:prstGeom prst="rect">
            <a:avLst/>
          </a:prstGeom>
        </p:spPr>
      </p:pic>
    </p:spTree>
    <p:extLst>
      <p:ext uri="{BB962C8B-B14F-4D97-AF65-F5344CB8AC3E}">
        <p14:creationId xmlns:p14="http://schemas.microsoft.com/office/powerpoint/2010/main" val="28714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6" grpId="0"/>
      <p:bldP spid="27" grpId="0"/>
      <p:bldP spid="28" grpId="0"/>
      <p:bldP spid="29" grpId="0"/>
      <p:bldP spid="39"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DA1F3C8-5FF3-4105-AE7E-BBA95E73EA7C}"/>
              </a:ext>
            </a:extLst>
          </p:cNvPr>
          <p:cNvSpPr/>
          <p:nvPr/>
        </p:nvSpPr>
        <p:spPr>
          <a:xfrm>
            <a:off x="8063476" y="1264846"/>
            <a:ext cx="3566160" cy="5212080"/>
          </a:xfrm>
          <a:prstGeom prst="rect">
            <a:avLst/>
          </a:prstGeom>
          <a:solidFill>
            <a:schemeClr val="bg1">
              <a:lumMod val="95000"/>
            </a:schemeClr>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B3EAD8BB-3E68-4744-856B-F0C72D0255EB}"/>
              </a:ext>
            </a:extLst>
          </p:cNvPr>
          <p:cNvSpPr txBox="1"/>
          <p:nvPr/>
        </p:nvSpPr>
        <p:spPr>
          <a:xfrm>
            <a:off x="494155" y="392992"/>
            <a:ext cx="951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Time and Pay</a:t>
            </a:r>
          </a:p>
        </p:txBody>
      </p:sp>
      <p:sp>
        <p:nvSpPr>
          <p:cNvPr id="8" name="Rectangle 7">
            <a:extLst>
              <a:ext uri="{FF2B5EF4-FFF2-40B4-BE49-F238E27FC236}">
                <a16:creationId xmlns:a16="http://schemas.microsoft.com/office/drawing/2014/main" id="{BB5C8E13-2473-4142-BB8A-D0E7E5BD527B}"/>
              </a:ext>
            </a:extLst>
          </p:cNvPr>
          <p:cNvSpPr/>
          <p:nvPr/>
        </p:nvSpPr>
        <p:spPr>
          <a:xfrm rot="16200000" flipH="1">
            <a:off x="2111616" y="-502112"/>
            <a:ext cx="70441" cy="309773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1A0D920-6E7C-4970-A22E-EB9A2E5DDD5E}"/>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
        <p:nvSpPr>
          <p:cNvPr id="57" name="Rectangle 56">
            <a:extLst>
              <a:ext uri="{FF2B5EF4-FFF2-40B4-BE49-F238E27FC236}">
                <a16:creationId xmlns:a16="http://schemas.microsoft.com/office/drawing/2014/main" id="{61E49979-E129-4272-8AA6-C543348F65CB}"/>
              </a:ext>
            </a:extLst>
          </p:cNvPr>
          <p:cNvSpPr/>
          <p:nvPr/>
        </p:nvSpPr>
        <p:spPr>
          <a:xfrm>
            <a:off x="598423" y="1264846"/>
            <a:ext cx="3566160" cy="5212080"/>
          </a:xfrm>
          <a:prstGeom prst="rect">
            <a:avLst/>
          </a:prstGeom>
          <a:solidFill>
            <a:srgbClr val="092F57"/>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5" name="Group 449">
            <a:extLst>
              <a:ext uri="{FF2B5EF4-FFF2-40B4-BE49-F238E27FC236}">
                <a16:creationId xmlns:a16="http://schemas.microsoft.com/office/drawing/2014/main" id="{3F4C4FC4-D055-4F0D-8B0E-A73270C45B09}"/>
              </a:ext>
            </a:extLst>
          </p:cNvPr>
          <p:cNvGrpSpPr>
            <a:grpSpLocks noChangeAspect="1"/>
          </p:cNvGrpSpPr>
          <p:nvPr/>
        </p:nvGrpSpPr>
        <p:grpSpPr bwMode="auto">
          <a:xfrm>
            <a:off x="8227781" y="2575265"/>
            <a:ext cx="369021" cy="369021"/>
            <a:chOff x="2276" y="1587"/>
            <a:chExt cx="340" cy="340"/>
          </a:xfrm>
          <a:solidFill>
            <a:srgbClr val="75787B"/>
          </a:solidFill>
        </p:grpSpPr>
        <p:sp>
          <p:nvSpPr>
            <p:cNvPr id="66" name="Freeform 450">
              <a:extLst>
                <a:ext uri="{FF2B5EF4-FFF2-40B4-BE49-F238E27FC236}">
                  <a16:creationId xmlns:a16="http://schemas.microsoft.com/office/drawing/2014/main" id="{9B405D01-331D-46BD-8F7A-D1D35BCDFA7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67" name="Freeform 451">
              <a:extLst>
                <a:ext uri="{FF2B5EF4-FFF2-40B4-BE49-F238E27FC236}">
                  <a16:creationId xmlns:a16="http://schemas.microsoft.com/office/drawing/2014/main" id="{C7C01BFF-6572-4ECC-A5CF-E4C7168AA0F7}"/>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69" name="TextBox 68">
            <a:extLst>
              <a:ext uri="{FF2B5EF4-FFF2-40B4-BE49-F238E27FC236}">
                <a16:creationId xmlns:a16="http://schemas.microsoft.com/office/drawing/2014/main" id="{0947B152-EFD5-4463-AE24-FFBCFC922098}"/>
              </a:ext>
            </a:extLst>
          </p:cNvPr>
          <p:cNvSpPr txBox="1"/>
          <p:nvPr/>
        </p:nvSpPr>
        <p:spPr>
          <a:xfrm>
            <a:off x="8623428" y="2567837"/>
            <a:ext cx="2921130"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Timesheets do not lock.</a:t>
            </a:r>
          </a:p>
        </p:txBody>
      </p:sp>
      <p:grpSp>
        <p:nvGrpSpPr>
          <p:cNvPr id="73" name="Group 449">
            <a:extLst>
              <a:ext uri="{FF2B5EF4-FFF2-40B4-BE49-F238E27FC236}">
                <a16:creationId xmlns:a16="http://schemas.microsoft.com/office/drawing/2014/main" id="{9088E4B9-F450-4B15-AD10-D9AA32A199E0}"/>
              </a:ext>
            </a:extLst>
          </p:cNvPr>
          <p:cNvGrpSpPr>
            <a:grpSpLocks noChangeAspect="1"/>
          </p:cNvGrpSpPr>
          <p:nvPr/>
        </p:nvGrpSpPr>
        <p:grpSpPr bwMode="auto">
          <a:xfrm>
            <a:off x="8226391" y="4677360"/>
            <a:ext cx="369021" cy="369021"/>
            <a:chOff x="2276" y="1587"/>
            <a:chExt cx="340" cy="340"/>
          </a:xfrm>
          <a:solidFill>
            <a:srgbClr val="75787B"/>
          </a:solidFill>
        </p:grpSpPr>
        <p:sp>
          <p:nvSpPr>
            <p:cNvPr id="74" name="Freeform 450">
              <a:extLst>
                <a:ext uri="{FF2B5EF4-FFF2-40B4-BE49-F238E27FC236}">
                  <a16:creationId xmlns:a16="http://schemas.microsoft.com/office/drawing/2014/main" id="{04A2B67B-AB17-4B30-B70F-386370FADCF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75" name="Freeform 451">
              <a:extLst>
                <a:ext uri="{FF2B5EF4-FFF2-40B4-BE49-F238E27FC236}">
                  <a16:creationId xmlns:a16="http://schemas.microsoft.com/office/drawing/2014/main" id="{92040A29-934D-4E81-BD4A-5F9F13E90383}"/>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77" name="TextBox 76">
            <a:extLst>
              <a:ext uri="{FF2B5EF4-FFF2-40B4-BE49-F238E27FC236}">
                <a16:creationId xmlns:a16="http://schemas.microsoft.com/office/drawing/2014/main" id="{F8E5ABE4-8060-406E-92B1-57431E39140E}"/>
              </a:ext>
            </a:extLst>
          </p:cNvPr>
          <p:cNvSpPr txBox="1"/>
          <p:nvPr/>
        </p:nvSpPr>
        <p:spPr>
          <a:xfrm>
            <a:off x="714155" y="2506984"/>
            <a:ext cx="3311745" cy="364715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Types of timesheets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Executive Exempt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Weekly</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Daily</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Payroll will be run during the day and pre-register can be ran as many times as needed. The State Controller's Office payroll team will print and distribute warrants rather than relying on Computer Services. </a:t>
            </a:r>
          </a:p>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Payroll reconciliation will be done in real time, removing the task of manual reconciliation done by agencies.</a:t>
            </a:r>
          </a:p>
          <a:p>
            <a:pPr marL="0" marR="0" lvl="0" indent="0" algn="l" defTabSz="121917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B81B4AF-BBC0-4637-BB85-B312ED76041E}"/>
              </a:ext>
            </a:extLst>
          </p:cNvPr>
          <p:cNvSpPr txBox="1"/>
          <p:nvPr/>
        </p:nvSpPr>
        <p:spPr>
          <a:xfrm>
            <a:off x="8623428" y="4458565"/>
            <a:ext cx="2921130" cy="116955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Centralized, single source for employees to access personal information, such as paystubs, W-4, 1095-C.</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3A446D9E-362F-4B9A-916A-3844B465CFB6}"/>
              </a:ext>
            </a:extLst>
          </p:cNvPr>
          <p:cNvSpPr txBox="1"/>
          <p:nvPr/>
        </p:nvSpPr>
        <p:spPr>
          <a:xfrm>
            <a:off x="8629864" y="3801685"/>
            <a:ext cx="2921130" cy="89255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 can submit through time a mobile device.</a:t>
            </a:r>
          </a:p>
          <a:p>
            <a:pPr marL="0" marR="0" lvl="0" indent="0" algn="l" defTabSz="121917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61CDDB39-8999-4D11-A06E-1CEB75FF0D2B}"/>
              </a:ext>
            </a:extLst>
          </p:cNvPr>
          <p:cNvSpPr txBox="1"/>
          <p:nvPr/>
        </p:nvSpPr>
        <p:spPr>
          <a:xfrm>
            <a:off x="8623428" y="3031372"/>
            <a:ext cx="29211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Upon approval of the time off request, the time off charge code will auto populate in the timesheet.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grpSp>
        <p:nvGrpSpPr>
          <p:cNvPr id="30" name="Group 449">
            <a:extLst>
              <a:ext uri="{FF2B5EF4-FFF2-40B4-BE49-F238E27FC236}">
                <a16:creationId xmlns:a16="http://schemas.microsoft.com/office/drawing/2014/main" id="{31FE1B56-A5D8-41C7-9B63-EE9B26D5B5FE}"/>
              </a:ext>
            </a:extLst>
          </p:cNvPr>
          <p:cNvGrpSpPr>
            <a:grpSpLocks noChangeAspect="1"/>
          </p:cNvGrpSpPr>
          <p:nvPr/>
        </p:nvGrpSpPr>
        <p:grpSpPr bwMode="auto">
          <a:xfrm>
            <a:off x="8227781" y="3913715"/>
            <a:ext cx="369021" cy="369021"/>
            <a:chOff x="2276" y="1587"/>
            <a:chExt cx="340" cy="340"/>
          </a:xfrm>
          <a:solidFill>
            <a:srgbClr val="75787B"/>
          </a:solidFill>
        </p:grpSpPr>
        <p:sp>
          <p:nvSpPr>
            <p:cNvPr id="31" name="Freeform 450">
              <a:extLst>
                <a:ext uri="{FF2B5EF4-FFF2-40B4-BE49-F238E27FC236}">
                  <a16:creationId xmlns:a16="http://schemas.microsoft.com/office/drawing/2014/main" id="{F546B6F9-2840-409D-84F8-00CEFFC8474E}"/>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451">
              <a:extLst>
                <a:ext uri="{FF2B5EF4-FFF2-40B4-BE49-F238E27FC236}">
                  <a16:creationId xmlns:a16="http://schemas.microsoft.com/office/drawing/2014/main" id="{283081B4-1990-48C8-8E9D-EF5DF4A387AD}"/>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33" name="Group 449">
            <a:extLst>
              <a:ext uri="{FF2B5EF4-FFF2-40B4-BE49-F238E27FC236}">
                <a16:creationId xmlns:a16="http://schemas.microsoft.com/office/drawing/2014/main" id="{34F977A7-4F67-44D2-BEEC-632350EC0F7A}"/>
              </a:ext>
            </a:extLst>
          </p:cNvPr>
          <p:cNvGrpSpPr>
            <a:grpSpLocks noChangeAspect="1"/>
          </p:cNvGrpSpPr>
          <p:nvPr/>
        </p:nvGrpSpPr>
        <p:grpSpPr bwMode="auto">
          <a:xfrm>
            <a:off x="8227781" y="3135307"/>
            <a:ext cx="369021" cy="369021"/>
            <a:chOff x="2276" y="1587"/>
            <a:chExt cx="340" cy="340"/>
          </a:xfrm>
          <a:solidFill>
            <a:srgbClr val="75787B"/>
          </a:solidFill>
        </p:grpSpPr>
        <p:sp>
          <p:nvSpPr>
            <p:cNvPr id="34" name="Freeform 450">
              <a:extLst>
                <a:ext uri="{FF2B5EF4-FFF2-40B4-BE49-F238E27FC236}">
                  <a16:creationId xmlns:a16="http://schemas.microsoft.com/office/drawing/2014/main" id="{F4C704D6-09A1-4184-BAC1-F65F9E5B761A}"/>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sp>
          <p:nvSpPr>
            <p:cNvPr id="35" name="Freeform 451">
              <a:extLst>
                <a:ext uri="{FF2B5EF4-FFF2-40B4-BE49-F238E27FC236}">
                  <a16:creationId xmlns:a16="http://schemas.microsoft.com/office/drawing/2014/main" id="{AED943A9-7076-4952-A80B-E3082E9A4DBF}"/>
                </a:ext>
              </a:extLst>
            </p:cNvPr>
            <p:cNvSpPr>
              <a:spLocks noEditPoints="1"/>
            </p:cNvSpPr>
            <p:nvPr/>
          </p:nvSpPr>
          <p:spPr bwMode="auto">
            <a:xfrm>
              <a:off x="2276" y="1587"/>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266 w 512"/>
                <a:gd name="T13" fmla="*/ 266 h 512"/>
                <a:gd name="T14" fmla="*/ 266 w 512"/>
                <a:gd name="T15" fmla="*/ 405 h 512"/>
                <a:gd name="T16" fmla="*/ 256 w 512"/>
                <a:gd name="T17" fmla="*/ 416 h 512"/>
                <a:gd name="T18" fmla="*/ 245 w 512"/>
                <a:gd name="T19" fmla="*/ 405 h 512"/>
                <a:gd name="T20" fmla="*/ 245 w 512"/>
                <a:gd name="T21" fmla="*/ 266 h 512"/>
                <a:gd name="T22" fmla="*/ 106 w 512"/>
                <a:gd name="T23" fmla="*/ 266 h 512"/>
                <a:gd name="T24" fmla="*/ 96 w 512"/>
                <a:gd name="T25" fmla="*/ 256 h 512"/>
                <a:gd name="T26" fmla="*/ 106 w 512"/>
                <a:gd name="T27" fmla="*/ 245 h 512"/>
                <a:gd name="T28" fmla="*/ 245 w 512"/>
                <a:gd name="T29" fmla="*/ 245 h 512"/>
                <a:gd name="T30" fmla="*/ 245 w 512"/>
                <a:gd name="T31" fmla="*/ 106 h 512"/>
                <a:gd name="T32" fmla="*/ 256 w 512"/>
                <a:gd name="T33" fmla="*/ 96 h 512"/>
                <a:gd name="T34" fmla="*/ 266 w 512"/>
                <a:gd name="T35" fmla="*/ 106 h 512"/>
                <a:gd name="T36" fmla="*/ 266 w 512"/>
                <a:gd name="T37" fmla="*/ 245 h 512"/>
                <a:gd name="T38" fmla="*/ 405 w 512"/>
                <a:gd name="T39" fmla="*/ 245 h 512"/>
                <a:gd name="T40" fmla="*/ 416 w 512"/>
                <a:gd name="T41" fmla="*/ 256 h 512"/>
                <a:gd name="T42" fmla="*/ 405 w 512"/>
                <a:gd name="T43"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266" y="266"/>
                    <a:pt x="266" y="266"/>
                    <a:pt x="266" y="266"/>
                  </a:cubicBezTo>
                  <a:cubicBezTo>
                    <a:pt x="266" y="405"/>
                    <a:pt x="266" y="405"/>
                    <a:pt x="266" y="405"/>
                  </a:cubicBezTo>
                  <a:cubicBezTo>
                    <a:pt x="266" y="411"/>
                    <a:pt x="262" y="416"/>
                    <a:pt x="256" y="416"/>
                  </a:cubicBezTo>
                  <a:cubicBezTo>
                    <a:pt x="250" y="416"/>
                    <a:pt x="245" y="411"/>
                    <a:pt x="245" y="405"/>
                  </a:cubicBezTo>
                  <a:cubicBezTo>
                    <a:pt x="245" y="266"/>
                    <a:pt x="245" y="266"/>
                    <a:pt x="245" y="266"/>
                  </a:cubicBezTo>
                  <a:cubicBezTo>
                    <a:pt x="106" y="266"/>
                    <a:pt x="106" y="266"/>
                    <a:pt x="106" y="266"/>
                  </a:cubicBezTo>
                  <a:cubicBezTo>
                    <a:pt x="100" y="266"/>
                    <a:pt x="96" y="262"/>
                    <a:pt x="96" y="256"/>
                  </a:cubicBezTo>
                  <a:cubicBezTo>
                    <a:pt x="96" y="250"/>
                    <a:pt x="100" y="245"/>
                    <a:pt x="106" y="245"/>
                  </a:cubicBezTo>
                  <a:cubicBezTo>
                    <a:pt x="245" y="245"/>
                    <a:pt x="245" y="245"/>
                    <a:pt x="245" y="245"/>
                  </a:cubicBezTo>
                  <a:cubicBezTo>
                    <a:pt x="245" y="106"/>
                    <a:pt x="245" y="106"/>
                    <a:pt x="245" y="106"/>
                  </a:cubicBezTo>
                  <a:cubicBezTo>
                    <a:pt x="245" y="100"/>
                    <a:pt x="250" y="96"/>
                    <a:pt x="256" y="96"/>
                  </a:cubicBezTo>
                  <a:cubicBezTo>
                    <a:pt x="262" y="96"/>
                    <a:pt x="266" y="100"/>
                    <a:pt x="266" y="106"/>
                  </a:cubicBezTo>
                  <a:cubicBezTo>
                    <a:pt x="266" y="245"/>
                    <a:pt x="266" y="245"/>
                    <a:pt x="266"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36" name="Rectangle 35">
            <a:extLst>
              <a:ext uri="{FF2B5EF4-FFF2-40B4-BE49-F238E27FC236}">
                <a16:creationId xmlns:a16="http://schemas.microsoft.com/office/drawing/2014/main" id="{01DF5C78-2C82-4AE0-ACC8-32BFB5EAB881}"/>
              </a:ext>
            </a:extLst>
          </p:cNvPr>
          <p:cNvSpPr/>
          <p:nvPr/>
        </p:nvSpPr>
        <p:spPr>
          <a:xfrm>
            <a:off x="4323553" y="1264846"/>
            <a:ext cx="3566160" cy="5212080"/>
          </a:xfrm>
          <a:prstGeom prst="rect">
            <a:avLst/>
          </a:prstGeom>
          <a:solidFill>
            <a:srgbClr val="FFB81C"/>
          </a:solidFill>
          <a:ln w="25400" cap="flat" cmpd="sng" algn="ctr">
            <a:solidFill>
              <a:schemeClr val="bg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BD687433-DF73-4A98-A310-41E42FCBF4A7}"/>
              </a:ext>
            </a:extLst>
          </p:cNvPr>
          <p:cNvSpPr txBox="1"/>
          <p:nvPr/>
        </p:nvSpPr>
        <p:spPr>
          <a:xfrm>
            <a:off x="4631614" y="2506984"/>
            <a:ext cx="3142367" cy="1769715"/>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Managers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Agency Payroll</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HR Generalists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Recruiters</a:t>
            </a:r>
          </a:p>
          <a:p>
            <a:pPr marL="171450" marR="0" lvl="0"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Agency Leadership</a:t>
            </a:r>
          </a:p>
        </p:txBody>
      </p:sp>
      <p:sp>
        <p:nvSpPr>
          <p:cNvPr id="47" name="TextBox 46">
            <a:extLst>
              <a:ext uri="{FF2B5EF4-FFF2-40B4-BE49-F238E27FC236}">
                <a16:creationId xmlns:a16="http://schemas.microsoft.com/office/drawing/2014/main" id="{5D69C7F8-EA79-4708-82AA-BCF2BCB6F14C}"/>
              </a:ext>
            </a:extLst>
          </p:cNvPr>
          <p:cNvSpPr txBox="1"/>
          <p:nvPr/>
        </p:nvSpPr>
        <p:spPr>
          <a:xfrm>
            <a:off x="5433666" y="1711347"/>
            <a:ext cx="232114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Who is impacted</a:t>
            </a:r>
          </a:p>
        </p:txBody>
      </p:sp>
      <p:pic>
        <p:nvPicPr>
          <p:cNvPr id="48" name="Graphic 47" descr="Group of men with solid fill">
            <a:extLst>
              <a:ext uri="{FF2B5EF4-FFF2-40B4-BE49-F238E27FC236}">
                <a16:creationId xmlns:a16="http://schemas.microsoft.com/office/drawing/2014/main" id="{816EFE63-5E8B-4304-A2DC-796931580F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0140" y="1448920"/>
            <a:ext cx="914400" cy="914400"/>
          </a:xfrm>
          <a:prstGeom prst="rect">
            <a:avLst/>
          </a:prstGeom>
        </p:spPr>
      </p:pic>
      <p:sp>
        <p:nvSpPr>
          <p:cNvPr id="49" name="TextBox 48">
            <a:extLst>
              <a:ext uri="{FF2B5EF4-FFF2-40B4-BE49-F238E27FC236}">
                <a16:creationId xmlns:a16="http://schemas.microsoft.com/office/drawing/2014/main" id="{B40F74A9-E740-4473-B3BA-B4F1DFB16C2C}"/>
              </a:ext>
            </a:extLst>
          </p:cNvPr>
          <p:cNvSpPr txBox="1"/>
          <p:nvPr/>
        </p:nvSpPr>
        <p:spPr>
          <a:xfrm>
            <a:off x="1752822" y="1711347"/>
            <a:ext cx="253467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changing</a:t>
            </a:r>
          </a:p>
        </p:txBody>
      </p:sp>
      <p:sp>
        <p:nvSpPr>
          <p:cNvPr id="50" name="TextBox 49">
            <a:extLst>
              <a:ext uri="{FF2B5EF4-FFF2-40B4-BE49-F238E27FC236}">
                <a16:creationId xmlns:a16="http://schemas.microsoft.com/office/drawing/2014/main" id="{B9F106E4-47D8-4CF6-97FA-5413F194E3F4}"/>
              </a:ext>
            </a:extLst>
          </p:cNvPr>
          <p:cNvSpPr txBox="1"/>
          <p:nvPr/>
        </p:nvSpPr>
        <p:spPr>
          <a:xfrm>
            <a:off x="9553655" y="1711347"/>
            <a:ext cx="20399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Value </a:t>
            </a:r>
          </a:p>
        </p:txBody>
      </p:sp>
      <p:sp>
        <p:nvSpPr>
          <p:cNvPr id="51" name="Freeform: Shape 50" descr="Badge New with solid fill">
            <a:extLst>
              <a:ext uri="{FF2B5EF4-FFF2-40B4-BE49-F238E27FC236}">
                <a16:creationId xmlns:a16="http://schemas.microsoft.com/office/drawing/2014/main" id="{9CEFD865-5971-4C62-B86E-83EECD344440}"/>
              </a:ext>
            </a:extLst>
          </p:cNvPr>
          <p:cNvSpPr>
            <a:spLocks noChangeAspect="1"/>
          </p:cNvSpPr>
          <p:nvPr/>
        </p:nvSpPr>
        <p:spPr>
          <a:xfrm>
            <a:off x="8449935" y="1478475"/>
            <a:ext cx="929958" cy="867684"/>
          </a:xfrm>
          <a:custGeom>
            <a:avLst/>
            <a:gdLst>
              <a:gd name="connsiteX0" fmla="*/ 887688 w 929958"/>
              <a:gd name="connsiteY0" fmla="*/ 476679 h 867684"/>
              <a:gd name="connsiteX1" fmla="*/ 929958 w 929958"/>
              <a:gd name="connsiteY1" fmla="*/ 518950 h 867684"/>
              <a:gd name="connsiteX2" fmla="*/ 915164 w 929958"/>
              <a:gd name="connsiteY2" fmla="*/ 551710 h 867684"/>
              <a:gd name="connsiteX3" fmla="*/ 624552 w 929958"/>
              <a:gd name="connsiteY3" fmla="*/ 764121 h 867684"/>
              <a:gd name="connsiteX4" fmla="*/ 599189 w 929958"/>
              <a:gd name="connsiteY4" fmla="*/ 772575 h 867684"/>
              <a:gd name="connsiteX5" fmla="*/ 401573 w 929958"/>
              <a:gd name="connsiteY5" fmla="*/ 772575 h 867684"/>
              <a:gd name="connsiteX6" fmla="*/ 147948 w 929958"/>
              <a:gd name="connsiteY6" fmla="*/ 867684 h 867684"/>
              <a:gd name="connsiteX7" fmla="*/ 0 w 929958"/>
              <a:gd name="connsiteY7" fmla="*/ 719736 h 867684"/>
              <a:gd name="connsiteX8" fmla="*/ 299066 w 929958"/>
              <a:gd name="connsiteY8" fmla="*/ 576015 h 867684"/>
              <a:gd name="connsiteX9" fmla="*/ 348734 w 929958"/>
              <a:gd name="connsiteY9" fmla="*/ 562277 h 867684"/>
              <a:gd name="connsiteX10" fmla="*/ 602359 w 929958"/>
              <a:gd name="connsiteY10" fmla="*/ 562277 h 867684"/>
              <a:gd name="connsiteX11" fmla="*/ 644630 w 929958"/>
              <a:gd name="connsiteY11" fmla="*/ 604548 h 867684"/>
              <a:gd name="connsiteX12" fmla="*/ 602359 w 929958"/>
              <a:gd name="connsiteY12" fmla="*/ 646819 h 867684"/>
              <a:gd name="connsiteX13" fmla="*/ 412141 w 929958"/>
              <a:gd name="connsiteY13" fmla="*/ 646819 h 867684"/>
              <a:gd name="connsiteX14" fmla="*/ 412141 w 929958"/>
              <a:gd name="connsiteY14" fmla="*/ 689090 h 867684"/>
              <a:gd name="connsiteX15" fmla="*/ 599189 w 929958"/>
              <a:gd name="connsiteY15" fmla="*/ 689090 h 867684"/>
              <a:gd name="connsiteX16" fmla="*/ 684788 w 929958"/>
              <a:gd name="connsiteY16" fmla="*/ 622513 h 867684"/>
              <a:gd name="connsiteX17" fmla="*/ 684788 w 929958"/>
              <a:gd name="connsiteY17" fmla="*/ 586583 h 867684"/>
              <a:gd name="connsiteX18" fmla="*/ 865495 w 929958"/>
              <a:gd name="connsiteY18" fmla="*/ 483020 h 867684"/>
              <a:gd name="connsiteX19" fmla="*/ 887688 w 929958"/>
              <a:gd name="connsiteY19" fmla="*/ 476679 h 867684"/>
              <a:gd name="connsiteX20" fmla="*/ 688919 w 929958"/>
              <a:gd name="connsiteY20" fmla="*/ 353416 h 867684"/>
              <a:gd name="connsiteX21" fmla="*/ 769645 w 929958"/>
              <a:gd name="connsiteY21" fmla="*/ 498342 h 867684"/>
              <a:gd name="connsiteX22" fmla="*/ 704810 w 929958"/>
              <a:gd name="connsiteY22" fmla="*/ 487536 h 867684"/>
              <a:gd name="connsiteX23" fmla="*/ 671756 w 929958"/>
              <a:gd name="connsiteY23" fmla="*/ 541566 h 867684"/>
              <a:gd name="connsiteX24" fmla="*/ 587852 w 929958"/>
              <a:gd name="connsiteY24" fmla="*/ 390283 h 867684"/>
              <a:gd name="connsiteX25" fmla="*/ 619634 w 929958"/>
              <a:gd name="connsiteY25" fmla="*/ 378205 h 867684"/>
              <a:gd name="connsiteX26" fmla="*/ 634253 w 929958"/>
              <a:gd name="connsiteY26" fmla="*/ 379477 h 867684"/>
              <a:gd name="connsiteX27" fmla="*/ 662222 w 929958"/>
              <a:gd name="connsiteY27" fmla="*/ 373756 h 867684"/>
              <a:gd name="connsiteX28" fmla="*/ 688919 w 929958"/>
              <a:gd name="connsiteY28" fmla="*/ 353416 h 867684"/>
              <a:gd name="connsiteX29" fmla="*/ 468352 w 929958"/>
              <a:gd name="connsiteY29" fmla="*/ 349603 h 867684"/>
              <a:gd name="connsiteX30" fmla="*/ 470894 w 929958"/>
              <a:gd name="connsiteY30" fmla="*/ 350238 h 867684"/>
              <a:gd name="connsiteX31" fmla="*/ 503948 w 929958"/>
              <a:gd name="connsiteY31" fmla="*/ 376935 h 867684"/>
              <a:gd name="connsiteX32" fmla="*/ 529373 w 929958"/>
              <a:gd name="connsiteY32" fmla="*/ 382021 h 867684"/>
              <a:gd name="connsiteX33" fmla="*/ 542721 w 929958"/>
              <a:gd name="connsiteY33" fmla="*/ 380749 h 867684"/>
              <a:gd name="connsiteX34" fmla="*/ 568148 w 929958"/>
              <a:gd name="connsiteY34" fmla="*/ 390284 h 867684"/>
              <a:gd name="connsiteX35" fmla="*/ 488692 w 929958"/>
              <a:gd name="connsiteY35" fmla="*/ 545380 h 867684"/>
              <a:gd name="connsiteX36" fmla="*/ 456275 w 929958"/>
              <a:gd name="connsiteY36" fmla="*/ 484995 h 867684"/>
              <a:gd name="connsiteX37" fmla="*/ 392075 w 929958"/>
              <a:gd name="connsiteY37" fmla="*/ 499614 h 867684"/>
              <a:gd name="connsiteX38" fmla="*/ 578952 w 929958"/>
              <a:gd name="connsiteY38" fmla="*/ 121087 h 867684"/>
              <a:gd name="connsiteX39" fmla="*/ 564394 w 929958"/>
              <a:gd name="connsiteY39" fmla="*/ 164746 h 867684"/>
              <a:gd name="connsiteX40" fmla="*/ 520740 w 929958"/>
              <a:gd name="connsiteY40" fmla="*/ 164746 h 867684"/>
              <a:gd name="connsiteX41" fmla="*/ 554206 w 929958"/>
              <a:gd name="connsiteY41" fmla="*/ 193851 h 867684"/>
              <a:gd name="connsiteX42" fmla="*/ 541110 w 929958"/>
              <a:gd name="connsiteY42" fmla="*/ 237510 h 867684"/>
              <a:gd name="connsiteX43" fmla="*/ 578952 w 929958"/>
              <a:gd name="connsiteY43" fmla="*/ 211315 h 867684"/>
              <a:gd name="connsiteX44" fmla="*/ 616790 w 929958"/>
              <a:gd name="connsiteY44" fmla="*/ 237510 h 867684"/>
              <a:gd name="connsiteX45" fmla="*/ 603686 w 929958"/>
              <a:gd name="connsiteY45" fmla="*/ 193851 h 867684"/>
              <a:gd name="connsiteX46" fmla="*/ 637164 w 929958"/>
              <a:gd name="connsiteY46" fmla="*/ 164746 h 867684"/>
              <a:gd name="connsiteX47" fmla="*/ 593500 w 929958"/>
              <a:gd name="connsiteY47" fmla="*/ 164746 h 867684"/>
              <a:gd name="connsiteX48" fmla="*/ 578952 w 929958"/>
              <a:gd name="connsiteY48" fmla="*/ 91362 h 867684"/>
              <a:gd name="connsiteX49" fmla="*/ 673081 w 929958"/>
              <a:gd name="connsiteY49" fmla="*/ 185491 h 867684"/>
              <a:gd name="connsiteX50" fmla="*/ 578952 w 929958"/>
              <a:gd name="connsiteY50" fmla="*/ 279620 h 867684"/>
              <a:gd name="connsiteX51" fmla="*/ 484823 w 929958"/>
              <a:gd name="connsiteY51" fmla="*/ 185491 h 867684"/>
              <a:gd name="connsiteX52" fmla="*/ 578952 w 929958"/>
              <a:gd name="connsiteY52" fmla="*/ 91362 h 867684"/>
              <a:gd name="connsiteX53" fmla="*/ 577047 w 929958"/>
              <a:gd name="connsiteY53" fmla="*/ 75006 h 867684"/>
              <a:gd name="connsiteX54" fmla="*/ 467080 w 929958"/>
              <a:gd name="connsiteY54" fmla="*/ 184972 h 867684"/>
              <a:gd name="connsiteX55" fmla="*/ 577047 w 929958"/>
              <a:gd name="connsiteY55" fmla="*/ 294938 h 867684"/>
              <a:gd name="connsiteX56" fmla="*/ 687012 w 929958"/>
              <a:gd name="connsiteY56" fmla="*/ 184972 h 867684"/>
              <a:gd name="connsiteX57" fmla="*/ 577047 w 929958"/>
              <a:gd name="connsiteY57" fmla="*/ 75006 h 867684"/>
              <a:gd name="connsiteX58" fmla="*/ 579589 w 929958"/>
              <a:gd name="connsiteY58" fmla="*/ 0 h 867684"/>
              <a:gd name="connsiteX59" fmla="*/ 612006 w 929958"/>
              <a:gd name="connsiteY59" fmla="*/ 12713 h 867684"/>
              <a:gd name="connsiteX60" fmla="*/ 646967 w 929958"/>
              <a:gd name="connsiteY60" fmla="*/ 12713 h 867684"/>
              <a:gd name="connsiteX61" fmla="*/ 674299 w 929958"/>
              <a:gd name="connsiteY61" fmla="*/ 40046 h 867684"/>
              <a:gd name="connsiteX62" fmla="*/ 710530 w 929958"/>
              <a:gd name="connsiteY62" fmla="*/ 54030 h 867684"/>
              <a:gd name="connsiteX63" fmla="*/ 724515 w 929958"/>
              <a:gd name="connsiteY63" fmla="*/ 85812 h 867684"/>
              <a:gd name="connsiteX64" fmla="*/ 749305 w 929958"/>
              <a:gd name="connsiteY64" fmla="*/ 110602 h 867684"/>
              <a:gd name="connsiteX65" fmla="*/ 749305 w 929958"/>
              <a:gd name="connsiteY65" fmla="*/ 149376 h 867684"/>
              <a:gd name="connsiteX66" fmla="*/ 764560 w 929958"/>
              <a:gd name="connsiteY66" fmla="*/ 184972 h 867684"/>
              <a:gd name="connsiteX67" fmla="*/ 751847 w 929958"/>
              <a:gd name="connsiteY67" fmla="*/ 217389 h 867684"/>
              <a:gd name="connsiteX68" fmla="*/ 751847 w 929958"/>
              <a:gd name="connsiteY68" fmla="*/ 252350 h 867684"/>
              <a:gd name="connsiteX69" fmla="*/ 724515 w 929958"/>
              <a:gd name="connsiteY69" fmla="*/ 279682 h 867684"/>
              <a:gd name="connsiteX70" fmla="*/ 710530 w 929958"/>
              <a:gd name="connsiteY70" fmla="*/ 315914 h 867684"/>
              <a:gd name="connsiteX71" fmla="*/ 678749 w 929958"/>
              <a:gd name="connsiteY71" fmla="*/ 329898 h 867684"/>
              <a:gd name="connsiteX72" fmla="*/ 653959 w 929958"/>
              <a:gd name="connsiteY72" fmla="*/ 354688 h 867684"/>
              <a:gd name="connsiteX73" fmla="*/ 615185 w 929958"/>
              <a:gd name="connsiteY73" fmla="*/ 354688 h 867684"/>
              <a:gd name="connsiteX74" fmla="*/ 579589 w 929958"/>
              <a:gd name="connsiteY74" fmla="*/ 369943 h 867684"/>
              <a:gd name="connsiteX75" fmla="*/ 547171 w 929958"/>
              <a:gd name="connsiteY75" fmla="*/ 357230 h 867684"/>
              <a:gd name="connsiteX76" fmla="*/ 512211 w 929958"/>
              <a:gd name="connsiteY76" fmla="*/ 357230 h 867684"/>
              <a:gd name="connsiteX77" fmla="*/ 484878 w 929958"/>
              <a:gd name="connsiteY77" fmla="*/ 329898 h 867684"/>
              <a:gd name="connsiteX78" fmla="*/ 448647 w 929958"/>
              <a:gd name="connsiteY78" fmla="*/ 315914 h 867684"/>
              <a:gd name="connsiteX79" fmla="*/ 434663 w 929958"/>
              <a:gd name="connsiteY79" fmla="*/ 284132 h 867684"/>
              <a:gd name="connsiteX80" fmla="*/ 409873 w 929958"/>
              <a:gd name="connsiteY80" fmla="*/ 259342 h 867684"/>
              <a:gd name="connsiteX81" fmla="*/ 409873 w 929958"/>
              <a:gd name="connsiteY81" fmla="*/ 220568 h 867684"/>
              <a:gd name="connsiteX82" fmla="*/ 394618 w 929958"/>
              <a:gd name="connsiteY82" fmla="*/ 184972 h 867684"/>
              <a:gd name="connsiteX83" fmla="*/ 407330 w 929958"/>
              <a:gd name="connsiteY83" fmla="*/ 152554 h 867684"/>
              <a:gd name="connsiteX84" fmla="*/ 407330 w 929958"/>
              <a:gd name="connsiteY84" fmla="*/ 117594 h 867684"/>
              <a:gd name="connsiteX85" fmla="*/ 434663 w 929958"/>
              <a:gd name="connsiteY85" fmla="*/ 90261 h 867684"/>
              <a:gd name="connsiteX86" fmla="*/ 448647 w 929958"/>
              <a:gd name="connsiteY86" fmla="*/ 54030 h 867684"/>
              <a:gd name="connsiteX87" fmla="*/ 480429 w 929958"/>
              <a:gd name="connsiteY87" fmla="*/ 40046 h 867684"/>
              <a:gd name="connsiteX88" fmla="*/ 505219 w 929958"/>
              <a:gd name="connsiteY88" fmla="*/ 15255 h 867684"/>
              <a:gd name="connsiteX89" fmla="*/ 543993 w 929958"/>
              <a:gd name="connsiteY89" fmla="*/ 15255 h 867684"/>
              <a:gd name="connsiteX90" fmla="*/ 579589 w 929958"/>
              <a:gd name="connsiteY90" fmla="*/ 0 h 86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29958" h="867684">
                <a:moveTo>
                  <a:pt x="887688" y="476679"/>
                </a:moveTo>
                <a:cubicBezTo>
                  <a:pt x="910936" y="476679"/>
                  <a:pt x="929958" y="495701"/>
                  <a:pt x="929958" y="518950"/>
                </a:cubicBezTo>
                <a:cubicBezTo>
                  <a:pt x="929958" y="531631"/>
                  <a:pt x="923618" y="543256"/>
                  <a:pt x="915164" y="551710"/>
                </a:cubicBezTo>
                <a:lnTo>
                  <a:pt x="624552" y="764121"/>
                </a:lnTo>
                <a:cubicBezTo>
                  <a:pt x="617154" y="769405"/>
                  <a:pt x="608700" y="772575"/>
                  <a:pt x="599189" y="772575"/>
                </a:cubicBezTo>
                <a:lnTo>
                  <a:pt x="401573" y="772575"/>
                </a:lnTo>
                <a:cubicBezTo>
                  <a:pt x="305407" y="772575"/>
                  <a:pt x="216638" y="798994"/>
                  <a:pt x="147948" y="867684"/>
                </a:cubicBezTo>
                <a:lnTo>
                  <a:pt x="0" y="719736"/>
                </a:lnTo>
                <a:lnTo>
                  <a:pt x="299066" y="576015"/>
                </a:lnTo>
                <a:cubicBezTo>
                  <a:pt x="313861" y="567561"/>
                  <a:pt x="330769" y="562277"/>
                  <a:pt x="348734" y="562277"/>
                </a:cubicBezTo>
                <a:cubicBezTo>
                  <a:pt x="350848" y="562277"/>
                  <a:pt x="602359" y="562277"/>
                  <a:pt x="602359" y="562277"/>
                </a:cubicBezTo>
                <a:cubicBezTo>
                  <a:pt x="625608" y="562277"/>
                  <a:pt x="644630" y="581299"/>
                  <a:pt x="644630" y="604548"/>
                </a:cubicBezTo>
                <a:cubicBezTo>
                  <a:pt x="644630" y="627797"/>
                  <a:pt x="625608" y="646819"/>
                  <a:pt x="602359" y="646819"/>
                </a:cubicBezTo>
                <a:lnTo>
                  <a:pt x="412141" y="646819"/>
                </a:lnTo>
                <a:lnTo>
                  <a:pt x="412141" y="689090"/>
                </a:lnTo>
                <a:lnTo>
                  <a:pt x="599189" y="689090"/>
                </a:lnTo>
                <a:cubicBezTo>
                  <a:pt x="639346" y="689090"/>
                  <a:pt x="676333" y="661614"/>
                  <a:pt x="684788" y="622513"/>
                </a:cubicBezTo>
                <a:cubicBezTo>
                  <a:pt x="686901" y="609832"/>
                  <a:pt x="686901" y="598208"/>
                  <a:pt x="684788" y="586583"/>
                </a:cubicBezTo>
                <a:lnTo>
                  <a:pt x="865495" y="483020"/>
                </a:lnTo>
                <a:cubicBezTo>
                  <a:pt x="871836" y="478793"/>
                  <a:pt x="879233" y="476679"/>
                  <a:pt x="887688" y="476679"/>
                </a:cubicBezTo>
                <a:close/>
                <a:moveTo>
                  <a:pt x="688919" y="353416"/>
                </a:moveTo>
                <a:lnTo>
                  <a:pt x="769645" y="498342"/>
                </a:lnTo>
                <a:lnTo>
                  <a:pt x="704810" y="487536"/>
                </a:lnTo>
                <a:lnTo>
                  <a:pt x="671756" y="541566"/>
                </a:lnTo>
                <a:lnTo>
                  <a:pt x="587852" y="390283"/>
                </a:lnTo>
                <a:cubicBezTo>
                  <a:pt x="599294" y="389012"/>
                  <a:pt x="610100" y="384562"/>
                  <a:pt x="619634" y="378205"/>
                </a:cubicBezTo>
                <a:cubicBezTo>
                  <a:pt x="624719" y="378841"/>
                  <a:pt x="629169" y="379477"/>
                  <a:pt x="634253" y="379477"/>
                </a:cubicBezTo>
                <a:cubicBezTo>
                  <a:pt x="643788" y="379477"/>
                  <a:pt x="653323" y="377570"/>
                  <a:pt x="662222" y="373756"/>
                </a:cubicBezTo>
                <a:cubicBezTo>
                  <a:pt x="673028" y="369307"/>
                  <a:pt x="681927" y="362315"/>
                  <a:pt x="688919" y="353416"/>
                </a:cubicBezTo>
                <a:close/>
                <a:moveTo>
                  <a:pt x="468352" y="349603"/>
                </a:moveTo>
                <a:cubicBezTo>
                  <a:pt x="468988" y="349603"/>
                  <a:pt x="470258" y="350238"/>
                  <a:pt x="470894" y="350238"/>
                </a:cubicBezTo>
                <a:cubicBezTo>
                  <a:pt x="479157" y="362315"/>
                  <a:pt x="490599" y="371850"/>
                  <a:pt x="503948" y="376935"/>
                </a:cubicBezTo>
                <a:cubicBezTo>
                  <a:pt x="512211" y="380113"/>
                  <a:pt x="520474" y="382021"/>
                  <a:pt x="529373" y="382021"/>
                </a:cubicBezTo>
                <a:cubicBezTo>
                  <a:pt x="533823" y="382021"/>
                  <a:pt x="538272" y="381385"/>
                  <a:pt x="542721" y="380749"/>
                </a:cubicBezTo>
                <a:cubicBezTo>
                  <a:pt x="550350" y="385199"/>
                  <a:pt x="559249" y="389012"/>
                  <a:pt x="568148" y="390284"/>
                </a:cubicBezTo>
                <a:lnTo>
                  <a:pt x="488692" y="545380"/>
                </a:lnTo>
                <a:lnTo>
                  <a:pt x="456275" y="484995"/>
                </a:lnTo>
                <a:lnTo>
                  <a:pt x="392075" y="499614"/>
                </a:lnTo>
                <a:close/>
                <a:moveTo>
                  <a:pt x="578952" y="121087"/>
                </a:moveTo>
                <a:lnTo>
                  <a:pt x="564394" y="164746"/>
                </a:lnTo>
                <a:lnTo>
                  <a:pt x="520740" y="164746"/>
                </a:lnTo>
                <a:lnTo>
                  <a:pt x="554206" y="193851"/>
                </a:lnTo>
                <a:lnTo>
                  <a:pt x="541110" y="237510"/>
                </a:lnTo>
                <a:lnTo>
                  <a:pt x="578952" y="211315"/>
                </a:lnTo>
                <a:lnTo>
                  <a:pt x="616790" y="237510"/>
                </a:lnTo>
                <a:lnTo>
                  <a:pt x="603686" y="193851"/>
                </a:lnTo>
                <a:lnTo>
                  <a:pt x="637164" y="164746"/>
                </a:lnTo>
                <a:lnTo>
                  <a:pt x="593500" y="164746"/>
                </a:lnTo>
                <a:close/>
                <a:moveTo>
                  <a:pt x="578952" y="91362"/>
                </a:moveTo>
                <a:cubicBezTo>
                  <a:pt x="630938" y="91362"/>
                  <a:pt x="673081" y="133505"/>
                  <a:pt x="673081" y="185491"/>
                </a:cubicBezTo>
                <a:cubicBezTo>
                  <a:pt x="673081" y="237477"/>
                  <a:pt x="630938" y="279620"/>
                  <a:pt x="578952" y="279620"/>
                </a:cubicBezTo>
                <a:cubicBezTo>
                  <a:pt x="526966" y="279620"/>
                  <a:pt x="484823" y="237477"/>
                  <a:pt x="484823" y="185491"/>
                </a:cubicBezTo>
                <a:cubicBezTo>
                  <a:pt x="484823" y="133505"/>
                  <a:pt x="526966" y="91362"/>
                  <a:pt x="578952" y="91362"/>
                </a:cubicBezTo>
                <a:close/>
                <a:moveTo>
                  <a:pt x="577047" y="75006"/>
                </a:moveTo>
                <a:cubicBezTo>
                  <a:pt x="516660" y="75006"/>
                  <a:pt x="467080" y="123950"/>
                  <a:pt x="467080" y="184972"/>
                </a:cubicBezTo>
                <a:cubicBezTo>
                  <a:pt x="467080" y="245993"/>
                  <a:pt x="516660" y="294938"/>
                  <a:pt x="577047" y="294938"/>
                </a:cubicBezTo>
                <a:cubicBezTo>
                  <a:pt x="637432" y="294938"/>
                  <a:pt x="687012" y="245993"/>
                  <a:pt x="687012" y="184972"/>
                </a:cubicBezTo>
                <a:cubicBezTo>
                  <a:pt x="687012" y="123950"/>
                  <a:pt x="637432" y="75006"/>
                  <a:pt x="577047" y="75006"/>
                </a:cubicBezTo>
                <a:close/>
                <a:moveTo>
                  <a:pt x="579589" y="0"/>
                </a:moveTo>
                <a:cubicBezTo>
                  <a:pt x="592302" y="0"/>
                  <a:pt x="603107" y="5085"/>
                  <a:pt x="612006" y="12713"/>
                </a:cubicBezTo>
                <a:cubicBezTo>
                  <a:pt x="622813" y="8264"/>
                  <a:pt x="635525" y="8264"/>
                  <a:pt x="646967" y="12713"/>
                </a:cubicBezTo>
                <a:cubicBezTo>
                  <a:pt x="660315" y="17798"/>
                  <a:pt x="669850" y="27968"/>
                  <a:pt x="674299" y="40046"/>
                </a:cubicBezTo>
                <a:cubicBezTo>
                  <a:pt x="687648" y="39410"/>
                  <a:pt x="700361" y="43860"/>
                  <a:pt x="710530" y="54030"/>
                </a:cubicBezTo>
                <a:cubicBezTo>
                  <a:pt x="719430" y="62929"/>
                  <a:pt x="723879" y="74370"/>
                  <a:pt x="724515" y="85812"/>
                </a:cubicBezTo>
                <a:cubicBezTo>
                  <a:pt x="735320" y="90261"/>
                  <a:pt x="744219" y="99160"/>
                  <a:pt x="749305" y="110602"/>
                </a:cubicBezTo>
                <a:cubicBezTo>
                  <a:pt x="755026" y="123314"/>
                  <a:pt x="754390" y="137299"/>
                  <a:pt x="749305" y="149376"/>
                </a:cubicBezTo>
                <a:cubicBezTo>
                  <a:pt x="758839" y="158275"/>
                  <a:pt x="764560" y="170987"/>
                  <a:pt x="764560" y="184972"/>
                </a:cubicBezTo>
                <a:cubicBezTo>
                  <a:pt x="764560" y="197685"/>
                  <a:pt x="759475" y="209126"/>
                  <a:pt x="751847" y="217389"/>
                </a:cubicBezTo>
                <a:cubicBezTo>
                  <a:pt x="756297" y="228196"/>
                  <a:pt x="756297" y="240908"/>
                  <a:pt x="751847" y="252350"/>
                </a:cubicBezTo>
                <a:cubicBezTo>
                  <a:pt x="746762" y="265698"/>
                  <a:pt x="736592" y="275233"/>
                  <a:pt x="724515" y="279682"/>
                </a:cubicBezTo>
                <a:cubicBezTo>
                  <a:pt x="725150" y="293031"/>
                  <a:pt x="720701" y="305744"/>
                  <a:pt x="710530" y="315914"/>
                </a:cubicBezTo>
                <a:cubicBezTo>
                  <a:pt x="701632" y="324813"/>
                  <a:pt x="690190" y="329262"/>
                  <a:pt x="678749" y="329898"/>
                </a:cubicBezTo>
                <a:cubicBezTo>
                  <a:pt x="674299" y="340704"/>
                  <a:pt x="665400" y="349603"/>
                  <a:pt x="653959" y="354688"/>
                </a:cubicBezTo>
                <a:cubicBezTo>
                  <a:pt x="641246" y="360409"/>
                  <a:pt x="627262" y="359773"/>
                  <a:pt x="615185" y="354688"/>
                </a:cubicBezTo>
                <a:cubicBezTo>
                  <a:pt x="606286" y="364223"/>
                  <a:pt x="593573" y="369943"/>
                  <a:pt x="579589" y="369943"/>
                </a:cubicBezTo>
                <a:cubicBezTo>
                  <a:pt x="566876" y="369943"/>
                  <a:pt x="556070" y="364858"/>
                  <a:pt x="547171" y="357230"/>
                </a:cubicBezTo>
                <a:cubicBezTo>
                  <a:pt x="536366" y="361680"/>
                  <a:pt x="523653" y="361680"/>
                  <a:pt x="512211" y="357230"/>
                </a:cubicBezTo>
                <a:cubicBezTo>
                  <a:pt x="498862" y="352145"/>
                  <a:pt x="489328" y="341975"/>
                  <a:pt x="484878" y="329898"/>
                </a:cubicBezTo>
                <a:cubicBezTo>
                  <a:pt x="471530" y="330533"/>
                  <a:pt x="458818" y="326084"/>
                  <a:pt x="448647" y="315914"/>
                </a:cubicBezTo>
                <a:cubicBezTo>
                  <a:pt x="439748" y="307015"/>
                  <a:pt x="435299" y="295573"/>
                  <a:pt x="434663" y="284132"/>
                </a:cubicBezTo>
                <a:cubicBezTo>
                  <a:pt x="423857" y="279682"/>
                  <a:pt x="414958" y="270783"/>
                  <a:pt x="409873" y="259342"/>
                </a:cubicBezTo>
                <a:cubicBezTo>
                  <a:pt x="404152" y="246629"/>
                  <a:pt x="404788" y="232645"/>
                  <a:pt x="409873" y="220568"/>
                </a:cubicBezTo>
                <a:cubicBezTo>
                  <a:pt x="400338" y="211669"/>
                  <a:pt x="394618" y="198956"/>
                  <a:pt x="394618" y="184972"/>
                </a:cubicBezTo>
                <a:cubicBezTo>
                  <a:pt x="394618" y="172259"/>
                  <a:pt x="399703" y="161453"/>
                  <a:pt x="407330" y="152554"/>
                </a:cubicBezTo>
                <a:cubicBezTo>
                  <a:pt x="402881" y="141748"/>
                  <a:pt x="402881" y="129036"/>
                  <a:pt x="407330" y="117594"/>
                </a:cubicBezTo>
                <a:cubicBezTo>
                  <a:pt x="412415" y="104245"/>
                  <a:pt x="422586" y="94711"/>
                  <a:pt x="434663" y="90261"/>
                </a:cubicBezTo>
                <a:cubicBezTo>
                  <a:pt x="434027" y="76912"/>
                  <a:pt x="438477" y="64200"/>
                  <a:pt x="448647" y="54030"/>
                </a:cubicBezTo>
                <a:cubicBezTo>
                  <a:pt x="457546" y="45131"/>
                  <a:pt x="468988" y="40681"/>
                  <a:pt x="480429" y="40046"/>
                </a:cubicBezTo>
                <a:cubicBezTo>
                  <a:pt x="484878" y="29240"/>
                  <a:pt x="493777" y="20341"/>
                  <a:pt x="505219" y="15255"/>
                </a:cubicBezTo>
                <a:cubicBezTo>
                  <a:pt x="517932" y="9535"/>
                  <a:pt x="531916" y="10170"/>
                  <a:pt x="543993" y="15255"/>
                </a:cubicBezTo>
                <a:cubicBezTo>
                  <a:pt x="552892" y="5721"/>
                  <a:pt x="565605" y="0"/>
                  <a:pt x="579589" y="0"/>
                </a:cubicBezTo>
                <a:close/>
              </a:path>
            </a:pathLst>
          </a:custGeom>
          <a:solidFill>
            <a:srgbClr val="092F57"/>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raphic 36" descr="Hourglass 30% with solid fill">
            <a:extLst>
              <a:ext uri="{FF2B5EF4-FFF2-40B4-BE49-F238E27FC236}">
                <a16:creationId xmlns:a16="http://schemas.microsoft.com/office/drawing/2014/main" id="{73057B2D-9C42-46B2-858F-D792B26F5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503" y="1410794"/>
            <a:ext cx="913319" cy="913319"/>
          </a:xfrm>
          <a:prstGeom prst="rect">
            <a:avLst/>
          </a:prstGeom>
        </p:spPr>
      </p:pic>
      <p:grpSp>
        <p:nvGrpSpPr>
          <p:cNvPr id="38" name="Group 37">
            <a:extLst>
              <a:ext uri="{FF2B5EF4-FFF2-40B4-BE49-F238E27FC236}">
                <a16:creationId xmlns:a16="http://schemas.microsoft.com/office/drawing/2014/main" id="{BDDE319F-320E-447E-9009-2DFB2D49D32A}"/>
              </a:ext>
            </a:extLst>
          </p:cNvPr>
          <p:cNvGrpSpPr/>
          <p:nvPr/>
        </p:nvGrpSpPr>
        <p:grpSpPr>
          <a:xfrm>
            <a:off x="8226391" y="5523971"/>
            <a:ext cx="3509998" cy="738664"/>
            <a:chOff x="4436273" y="5351683"/>
            <a:chExt cx="3509998" cy="738664"/>
          </a:xfrm>
        </p:grpSpPr>
        <p:sp>
          <p:nvSpPr>
            <p:cNvPr id="40" name="Freeform 518">
              <a:extLst>
                <a:ext uri="{FF2B5EF4-FFF2-40B4-BE49-F238E27FC236}">
                  <a16:creationId xmlns:a16="http://schemas.microsoft.com/office/drawing/2014/main" id="{8C06CA8C-A6D3-4D21-91C7-D52F4647CCE2}"/>
                </a:ext>
              </a:extLst>
            </p:cNvPr>
            <p:cNvSpPr>
              <a:spLocks noChangeAspect="1" noEditPoints="1"/>
            </p:cNvSpPr>
            <p:nvPr/>
          </p:nvSpPr>
          <p:spPr bwMode="auto">
            <a:xfrm>
              <a:off x="4436273" y="5537200"/>
              <a:ext cx="367631" cy="367631"/>
            </a:xfrm>
            <a:custGeom>
              <a:avLst/>
              <a:gdLst>
                <a:gd name="T0" fmla="*/ 266 w 512"/>
                <a:gd name="T1" fmla="*/ 384 h 512"/>
                <a:gd name="T2" fmla="*/ 256 w 512"/>
                <a:gd name="T3" fmla="*/ 394 h 512"/>
                <a:gd name="T4" fmla="*/ 245 w 512"/>
                <a:gd name="T5" fmla="*/ 384 h 512"/>
                <a:gd name="T6" fmla="*/ 256 w 512"/>
                <a:gd name="T7" fmla="*/ 373 h 512"/>
                <a:gd name="T8" fmla="*/ 266 w 512"/>
                <a:gd name="T9" fmla="*/ 384 h 512"/>
                <a:gd name="T10" fmla="*/ 244 w 512"/>
                <a:gd name="T11" fmla="*/ 309 h 512"/>
                <a:gd name="T12" fmla="*/ 267 w 512"/>
                <a:gd name="T13" fmla="*/ 309 h 512"/>
                <a:gd name="T14" fmla="*/ 276 w 512"/>
                <a:gd name="T15" fmla="*/ 117 h 512"/>
                <a:gd name="T16" fmla="*/ 235 w 512"/>
                <a:gd name="T17" fmla="*/ 117 h 512"/>
                <a:gd name="T18" fmla="*/ 244 w 512"/>
                <a:gd name="T19" fmla="*/ 309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288 w 512"/>
                <a:gd name="T31" fmla="*/ 384 h 512"/>
                <a:gd name="T32" fmla="*/ 256 w 512"/>
                <a:gd name="T33" fmla="*/ 352 h 512"/>
                <a:gd name="T34" fmla="*/ 224 w 512"/>
                <a:gd name="T35" fmla="*/ 384 h 512"/>
                <a:gd name="T36" fmla="*/ 256 w 512"/>
                <a:gd name="T37" fmla="*/ 416 h 512"/>
                <a:gd name="T38" fmla="*/ 288 w 512"/>
                <a:gd name="T39" fmla="*/ 384 h 512"/>
                <a:gd name="T40" fmla="*/ 298 w 512"/>
                <a:gd name="T41" fmla="*/ 107 h 512"/>
                <a:gd name="T42" fmla="*/ 288 w 512"/>
                <a:gd name="T43" fmla="*/ 96 h 512"/>
                <a:gd name="T44" fmla="*/ 288 w 512"/>
                <a:gd name="T45" fmla="*/ 96 h 512"/>
                <a:gd name="T46" fmla="*/ 224 w 512"/>
                <a:gd name="T47" fmla="*/ 96 h 512"/>
                <a:gd name="T48" fmla="*/ 223 w 512"/>
                <a:gd name="T49" fmla="*/ 96 h 512"/>
                <a:gd name="T50" fmla="*/ 213 w 512"/>
                <a:gd name="T51" fmla="*/ 107 h 512"/>
                <a:gd name="T52" fmla="*/ 224 w 512"/>
                <a:gd name="T53" fmla="*/ 320 h 512"/>
                <a:gd name="T54" fmla="*/ 234 w 512"/>
                <a:gd name="T55" fmla="*/ 330 h 512"/>
                <a:gd name="T56" fmla="*/ 234 w 512"/>
                <a:gd name="T57" fmla="*/ 330 h 512"/>
                <a:gd name="T58" fmla="*/ 235 w 512"/>
                <a:gd name="T59" fmla="*/ 330 h 512"/>
                <a:gd name="T60" fmla="*/ 276 w 512"/>
                <a:gd name="T61" fmla="*/ 330 h 512"/>
                <a:gd name="T62" fmla="*/ 277 w 512"/>
                <a:gd name="T63" fmla="*/ 330 h 512"/>
                <a:gd name="T64" fmla="*/ 277 w 512"/>
                <a:gd name="T65" fmla="*/ 330 h 512"/>
                <a:gd name="T66" fmla="*/ 288 w 512"/>
                <a:gd name="T67" fmla="*/ 320 h 512"/>
                <a:gd name="T68" fmla="*/ 298 w 512"/>
                <a:gd name="T69" fmla="*/ 1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66" y="384"/>
                  </a:moveTo>
                  <a:cubicBezTo>
                    <a:pt x="266" y="390"/>
                    <a:pt x="262" y="394"/>
                    <a:pt x="256" y="394"/>
                  </a:cubicBezTo>
                  <a:cubicBezTo>
                    <a:pt x="250" y="394"/>
                    <a:pt x="245" y="390"/>
                    <a:pt x="245" y="384"/>
                  </a:cubicBezTo>
                  <a:cubicBezTo>
                    <a:pt x="245" y="378"/>
                    <a:pt x="250" y="373"/>
                    <a:pt x="256" y="373"/>
                  </a:cubicBezTo>
                  <a:cubicBezTo>
                    <a:pt x="262" y="373"/>
                    <a:pt x="266" y="378"/>
                    <a:pt x="266" y="384"/>
                  </a:cubicBezTo>
                  <a:close/>
                  <a:moveTo>
                    <a:pt x="244" y="309"/>
                  </a:moveTo>
                  <a:cubicBezTo>
                    <a:pt x="267" y="309"/>
                    <a:pt x="267" y="309"/>
                    <a:pt x="267" y="309"/>
                  </a:cubicBezTo>
                  <a:cubicBezTo>
                    <a:pt x="276" y="117"/>
                    <a:pt x="276" y="117"/>
                    <a:pt x="276" y="117"/>
                  </a:cubicBezTo>
                  <a:cubicBezTo>
                    <a:pt x="235" y="117"/>
                    <a:pt x="235" y="117"/>
                    <a:pt x="235" y="117"/>
                  </a:cubicBezTo>
                  <a:lnTo>
                    <a:pt x="244"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8" y="384"/>
                  </a:moveTo>
                  <a:cubicBezTo>
                    <a:pt x="288" y="366"/>
                    <a:pt x="273" y="352"/>
                    <a:pt x="256" y="352"/>
                  </a:cubicBezTo>
                  <a:cubicBezTo>
                    <a:pt x="238" y="352"/>
                    <a:pt x="224" y="366"/>
                    <a:pt x="224" y="384"/>
                  </a:cubicBezTo>
                  <a:cubicBezTo>
                    <a:pt x="224" y="401"/>
                    <a:pt x="238" y="416"/>
                    <a:pt x="256" y="416"/>
                  </a:cubicBezTo>
                  <a:cubicBezTo>
                    <a:pt x="273" y="416"/>
                    <a:pt x="288" y="401"/>
                    <a:pt x="288" y="384"/>
                  </a:cubicBezTo>
                  <a:close/>
                  <a:moveTo>
                    <a:pt x="298" y="107"/>
                  </a:moveTo>
                  <a:cubicBezTo>
                    <a:pt x="299" y="101"/>
                    <a:pt x="294" y="96"/>
                    <a:pt x="288" y="96"/>
                  </a:cubicBezTo>
                  <a:cubicBezTo>
                    <a:pt x="288" y="96"/>
                    <a:pt x="288" y="96"/>
                    <a:pt x="288" y="96"/>
                  </a:cubicBezTo>
                  <a:cubicBezTo>
                    <a:pt x="224" y="96"/>
                    <a:pt x="224" y="96"/>
                    <a:pt x="224" y="96"/>
                  </a:cubicBezTo>
                  <a:cubicBezTo>
                    <a:pt x="224" y="96"/>
                    <a:pt x="223" y="96"/>
                    <a:pt x="223" y="96"/>
                  </a:cubicBezTo>
                  <a:cubicBezTo>
                    <a:pt x="217" y="96"/>
                    <a:pt x="213" y="101"/>
                    <a:pt x="213" y="107"/>
                  </a:cubicBezTo>
                  <a:cubicBezTo>
                    <a:pt x="224" y="320"/>
                    <a:pt x="224" y="320"/>
                    <a:pt x="224" y="320"/>
                  </a:cubicBezTo>
                  <a:cubicBezTo>
                    <a:pt x="224" y="326"/>
                    <a:pt x="229" y="330"/>
                    <a:pt x="234" y="330"/>
                  </a:cubicBezTo>
                  <a:cubicBezTo>
                    <a:pt x="234" y="330"/>
                    <a:pt x="234" y="330"/>
                    <a:pt x="234" y="330"/>
                  </a:cubicBezTo>
                  <a:cubicBezTo>
                    <a:pt x="235" y="330"/>
                    <a:pt x="235" y="330"/>
                    <a:pt x="235" y="330"/>
                  </a:cubicBezTo>
                  <a:cubicBezTo>
                    <a:pt x="276" y="330"/>
                    <a:pt x="276" y="330"/>
                    <a:pt x="276" y="330"/>
                  </a:cubicBezTo>
                  <a:cubicBezTo>
                    <a:pt x="277" y="330"/>
                    <a:pt x="277" y="330"/>
                    <a:pt x="277" y="330"/>
                  </a:cubicBezTo>
                  <a:cubicBezTo>
                    <a:pt x="277" y="330"/>
                    <a:pt x="277" y="330"/>
                    <a:pt x="277" y="330"/>
                  </a:cubicBezTo>
                  <a:cubicBezTo>
                    <a:pt x="283" y="330"/>
                    <a:pt x="287" y="326"/>
                    <a:pt x="288" y="320"/>
                  </a:cubicBezTo>
                  <a:lnTo>
                    <a:pt x="298" y="107"/>
                  </a:lnTo>
                  <a:close/>
                </a:path>
              </a:pathLst>
            </a:custGeom>
            <a:solidFill>
              <a:srgbClr val="75787B"/>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1" name="TextBox 40">
              <a:extLst>
                <a:ext uri="{FF2B5EF4-FFF2-40B4-BE49-F238E27FC236}">
                  <a16:creationId xmlns:a16="http://schemas.microsoft.com/office/drawing/2014/main" id="{F1530AC8-C626-492E-A3F0-E59F7DA5683B}"/>
                </a:ext>
              </a:extLst>
            </p:cNvPr>
            <p:cNvSpPr txBox="1"/>
            <p:nvPr/>
          </p:nvSpPr>
          <p:spPr>
            <a:xfrm>
              <a:off x="4803904" y="5351683"/>
              <a:ext cx="3142367" cy="738664"/>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Employees will only be able to view paystubs two days prior to actual pay day.</a:t>
              </a:r>
            </a:p>
          </p:txBody>
        </p:sp>
      </p:grpSp>
    </p:spTree>
    <p:extLst>
      <p:ext uri="{BB962C8B-B14F-4D97-AF65-F5344CB8AC3E}">
        <p14:creationId xmlns:p14="http://schemas.microsoft.com/office/powerpoint/2010/main" val="19042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6" grpId="0"/>
      <p:bldP spid="27" grpId="0"/>
      <p:bldP spid="28" grpId="0"/>
      <p:bldP spid="39" grpId="0" uiExpan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8A9FCC-48CA-4AA0-B9FF-C0555CBDA402}"/>
              </a:ext>
            </a:extLst>
          </p:cNvPr>
          <p:cNvPicPr>
            <a:picLocks noChangeAspect="1"/>
          </p:cNvPicPr>
          <p:nvPr/>
        </p:nvPicPr>
        <p:blipFill rotWithShape="1">
          <a:blip r:embed="rId3">
            <a:extLst>
              <a:ext uri="{28A0092B-C50C-407E-A947-70E740481C1C}">
                <a14:useLocalDpi xmlns:a14="http://schemas.microsoft.com/office/drawing/2010/main" val="0"/>
              </a:ext>
            </a:extLst>
          </a:blip>
          <a:srcRect l="1107" t="25301" b="399"/>
          <a:stretch/>
        </p:blipFill>
        <p:spPr>
          <a:xfrm>
            <a:off x="0"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314047"/>
            <a:ext cx="695325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Resources</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4107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9FEE29B-75A3-47D1-AE92-5CB72B108776}"/>
              </a:ext>
            </a:extLst>
          </p:cNvPr>
          <p:cNvSpPr/>
          <p:nvPr/>
        </p:nvSpPr>
        <p:spPr>
          <a:xfrm>
            <a:off x="1185107" y="4244623"/>
            <a:ext cx="6653967" cy="153066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373F90F-87B3-4BDD-90AB-985F2B72073A}"/>
              </a:ext>
            </a:extLst>
          </p:cNvPr>
          <p:cNvSpPr/>
          <p:nvPr/>
        </p:nvSpPr>
        <p:spPr>
          <a:xfrm>
            <a:off x="1185108" y="1327107"/>
            <a:ext cx="6653966" cy="12396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420461" y="370115"/>
            <a:ext cx="4752975" cy="461665"/>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Resources</a:t>
            </a:r>
          </a:p>
        </p:txBody>
      </p:sp>
      <p:sp>
        <p:nvSpPr>
          <p:cNvPr id="6" name="TextBox 5">
            <a:extLst>
              <a:ext uri="{FF2B5EF4-FFF2-40B4-BE49-F238E27FC236}">
                <a16:creationId xmlns:a16="http://schemas.microsoft.com/office/drawing/2014/main" id="{7774E8A4-2971-4DF0-BD88-23441C9A9348}"/>
              </a:ext>
            </a:extLst>
          </p:cNvPr>
          <p:cNvSpPr txBox="1"/>
          <p:nvPr/>
        </p:nvSpPr>
        <p:spPr>
          <a:xfrm>
            <a:off x="2410693" y="1530775"/>
            <a:ext cx="4994240" cy="738664"/>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Your Agency Advocate </a:t>
            </a:r>
            <a:r>
              <a:rPr lang="en-US" sz="1400" dirty="0">
                <a:solidFill>
                  <a:schemeClr val="tx2"/>
                </a:solidFill>
                <a:latin typeface="Arial" panose="020B0604020202020204" pitchFamily="34" charset="0"/>
                <a:cs typeface="Arial" panose="020B0604020202020204" pitchFamily="34" charset="0"/>
              </a:rPr>
              <a:t>– Each agency has an assigned Agency Advocate who supports agencies while transitioning to Luma.</a:t>
            </a:r>
          </a:p>
        </p:txBody>
      </p:sp>
      <p:sp>
        <p:nvSpPr>
          <p:cNvPr id="7" name="TextBox 6">
            <a:extLst>
              <a:ext uri="{FF2B5EF4-FFF2-40B4-BE49-F238E27FC236}">
                <a16:creationId xmlns:a16="http://schemas.microsoft.com/office/drawing/2014/main" id="{F494457D-2238-44F9-A8D4-CCFBC98CBB78}"/>
              </a:ext>
            </a:extLst>
          </p:cNvPr>
          <p:cNvSpPr txBox="1"/>
          <p:nvPr/>
        </p:nvSpPr>
        <p:spPr>
          <a:xfrm>
            <a:off x="2410693" y="4397331"/>
            <a:ext cx="5224767"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3"/>
              </a:rPr>
              <a:t>Luma Website</a:t>
            </a:r>
            <a:r>
              <a:rPr lang="en-US" sz="1400" dirty="0">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 Our website is routinely updated to contain the latest information about the project, including an ever-expanding library of resources to prepare agencies. </a:t>
            </a:r>
          </a:p>
          <a:p>
            <a:endParaRPr lang="en-US" sz="1400" dirty="0">
              <a:solidFill>
                <a:schemeClr val="tx2"/>
              </a:solidFill>
              <a:latin typeface="Arial" panose="020B0604020202020204" pitchFamily="34" charset="0"/>
              <a:cs typeface="Arial" panose="020B0604020202020204" pitchFamily="34" charset="0"/>
            </a:endParaRPr>
          </a:p>
          <a:p>
            <a:r>
              <a:rPr lang="en-US" sz="1400" dirty="0">
                <a:solidFill>
                  <a:schemeClr val="tx2"/>
                </a:solidFill>
                <a:latin typeface="Arial" panose="020B0604020202020204" pitchFamily="34" charset="0"/>
                <a:cs typeface="Arial" panose="020B0604020202020204" pitchFamily="34" charset="0"/>
              </a:rPr>
              <a:t>Be on the lookout for updates on SCO Website or emails.</a:t>
            </a:r>
          </a:p>
        </p:txBody>
      </p:sp>
      <p:pic>
        <p:nvPicPr>
          <p:cNvPr id="9" name="Graphic 8" descr="Internet with solid fill">
            <a:extLst>
              <a:ext uri="{FF2B5EF4-FFF2-40B4-BE49-F238E27FC236}">
                <a16:creationId xmlns:a16="http://schemas.microsoft.com/office/drawing/2014/main" id="{EBEE707E-395F-455F-9572-304B8B0EC9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4602" y="4507887"/>
            <a:ext cx="914400" cy="914400"/>
          </a:xfrm>
          <a:prstGeom prst="rect">
            <a:avLst/>
          </a:prstGeom>
        </p:spPr>
      </p:pic>
      <p:pic>
        <p:nvPicPr>
          <p:cNvPr id="11" name="Graphic 10" descr="Users with solid fill">
            <a:extLst>
              <a:ext uri="{FF2B5EF4-FFF2-40B4-BE49-F238E27FC236}">
                <a16:creationId xmlns:a16="http://schemas.microsoft.com/office/drawing/2014/main" id="{1C81B5A0-28F5-4251-91B6-35F80F947F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0777" y="1442907"/>
            <a:ext cx="914400" cy="914400"/>
          </a:xfrm>
          <a:prstGeom prst="rect">
            <a:avLst/>
          </a:prstGeom>
        </p:spPr>
      </p:pic>
      <p:sp>
        <p:nvSpPr>
          <p:cNvPr id="17" name="Rectangle: Rounded Corners 16">
            <a:extLst>
              <a:ext uri="{FF2B5EF4-FFF2-40B4-BE49-F238E27FC236}">
                <a16:creationId xmlns:a16="http://schemas.microsoft.com/office/drawing/2014/main" id="{3AC6A97A-F494-4AC9-ABC6-DC623EBFC7DD}"/>
              </a:ext>
            </a:extLst>
          </p:cNvPr>
          <p:cNvSpPr/>
          <p:nvPr/>
        </p:nvSpPr>
        <p:spPr>
          <a:xfrm>
            <a:off x="1185107" y="2771542"/>
            <a:ext cx="6653966" cy="12396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FBDB33-6074-494E-9AAF-80C5F8253A76}"/>
              </a:ext>
            </a:extLst>
          </p:cNvPr>
          <p:cNvSpPr txBox="1"/>
          <p:nvPr/>
        </p:nvSpPr>
        <p:spPr>
          <a:xfrm>
            <a:off x="2410693" y="3116818"/>
            <a:ext cx="4994240" cy="738664"/>
          </a:xfrm>
          <a:prstGeom prst="rect">
            <a:avLst/>
          </a:prstGeom>
          <a:noFill/>
        </p:spPr>
        <p:txBody>
          <a:bodyPr wrap="square" rtlCol="0" anchor="ctr">
            <a:spAutoFit/>
          </a:bodyPr>
          <a:lstStyle/>
          <a:p>
            <a:r>
              <a:rPr lang="en-US" sz="1400" b="1" dirty="0">
                <a:solidFill>
                  <a:schemeClr val="tx2"/>
                </a:solidFill>
                <a:latin typeface="Arial" panose="020B0604020202020204" pitchFamily="34" charset="0"/>
                <a:cs typeface="Arial" panose="020B0604020202020204" pitchFamily="34" charset="0"/>
              </a:rPr>
              <a:t>Feedback Forms </a:t>
            </a:r>
            <a:r>
              <a:rPr lang="en-US" sz="1400" dirty="0">
                <a:solidFill>
                  <a:schemeClr val="tx2"/>
                </a:solidFill>
                <a:latin typeface="Arial" panose="020B0604020202020204" pitchFamily="34" charset="0"/>
                <a:cs typeface="Arial" panose="020B0604020202020204" pitchFamily="34" charset="0"/>
              </a:rPr>
              <a:t>– </a:t>
            </a:r>
            <a:r>
              <a:rPr lang="en-US"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Submit your question(s) on the Feedback </a:t>
            </a:r>
            <a:r>
              <a:rPr lang="en-US" sz="1400" dirty="0">
                <a:solidFill>
                  <a:schemeClr val="tx2"/>
                </a:solidFill>
                <a:latin typeface="Arial" panose="020B0604020202020204" pitchFamily="34" charset="0"/>
                <a:ea typeface="Times New Roman" panose="02020603050405020304" pitchFamily="18" charset="0"/>
                <a:cs typeface="Arial" panose="020B0604020202020204" pitchFamily="34" charset="0"/>
              </a:rPr>
              <a:t>f</a:t>
            </a:r>
            <a:r>
              <a:rPr lang="en-US"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orms linked each week in the weekly newsletter </a:t>
            </a:r>
          </a:p>
          <a:p>
            <a:endParaRPr lang="en-US" sz="1400" dirty="0">
              <a:solidFill>
                <a:schemeClr val="tx2"/>
              </a:solidFill>
              <a:latin typeface="Arial" panose="020B0604020202020204" pitchFamily="34" charset="0"/>
              <a:cs typeface="Arial" panose="020B0604020202020204" pitchFamily="34" charset="0"/>
            </a:endParaRPr>
          </a:p>
        </p:txBody>
      </p:sp>
      <p:pic>
        <p:nvPicPr>
          <p:cNvPr id="19" name="Graphic 18" descr="Document with solid fill">
            <a:extLst>
              <a:ext uri="{FF2B5EF4-FFF2-40B4-BE49-F238E27FC236}">
                <a16:creationId xmlns:a16="http://schemas.microsoft.com/office/drawing/2014/main" id="{15842D19-87D1-4455-941C-D0D8623799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4602" y="2934176"/>
            <a:ext cx="914400" cy="914400"/>
          </a:xfrm>
          <a:prstGeom prst="rect">
            <a:avLst/>
          </a:prstGeom>
        </p:spPr>
      </p:pic>
    </p:spTree>
    <p:extLst>
      <p:ext uri="{BB962C8B-B14F-4D97-AF65-F5344CB8AC3E}">
        <p14:creationId xmlns:p14="http://schemas.microsoft.com/office/powerpoint/2010/main" val="1168014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0754E7-F1FF-465D-A0F0-B71BBD16AD2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b="7401"/>
          <a:stretch/>
        </p:blipFill>
        <p:spPr>
          <a:xfrm>
            <a:off x="0"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07918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AC3B1-795E-4703-831C-5F85692D4955}"/>
              </a:ext>
            </a:extLst>
          </p:cNvPr>
          <p:cNvPicPr>
            <a:picLocks noChangeAspect="1"/>
          </p:cNvPicPr>
          <p:nvPr/>
        </p:nvPicPr>
        <p:blipFill rotWithShape="1">
          <a:blip r:embed="rId3">
            <a:extLst>
              <a:ext uri="{28A0092B-C50C-407E-A947-70E740481C1C}">
                <a14:useLocalDpi xmlns:a14="http://schemas.microsoft.com/office/drawing/2010/main" val="0"/>
              </a:ext>
            </a:extLst>
          </a:blip>
          <a:srcRect b="23424"/>
          <a:stretch/>
        </p:blipFill>
        <p:spPr>
          <a:xfrm>
            <a:off x="0" y="-1"/>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037048"/>
            <a:ext cx="695325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Explaining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Agency Accelerator</a:t>
            </a:r>
          </a:p>
        </p:txBody>
      </p:sp>
    </p:spTree>
    <p:extLst>
      <p:ext uri="{BB962C8B-B14F-4D97-AF65-F5344CB8AC3E}">
        <p14:creationId xmlns:p14="http://schemas.microsoft.com/office/powerpoint/2010/main" val="201938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7FC5BEE-499F-41B6-95A9-964D25859429}"/>
              </a:ext>
            </a:extLst>
          </p:cNvPr>
          <p:cNvSpPr/>
          <p:nvPr/>
        </p:nvSpPr>
        <p:spPr>
          <a:xfrm>
            <a:off x="539817" y="2094870"/>
            <a:ext cx="3224463" cy="2995863"/>
          </a:xfrm>
          <a:prstGeom prst="round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287111" y="176893"/>
            <a:ext cx="4752975" cy="830997"/>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Explaining the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Agency Accelerator</a:t>
            </a:r>
          </a:p>
        </p:txBody>
      </p:sp>
      <p:sp>
        <p:nvSpPr>
          <p:cNvPr id="4" name="TextBox 3">
            <a:extLst>
              <a:ext uri="{FF2B5EF4-FFF2-40B4-BE49-F238E27FC236}">
                <a16:creationId xmlns:a16="http://schemas.microsoft.com/office/drawing/2014/main" id="{E0880263-A759-4C04-9051-9FBCF305B467}"/>
              </a:ext>
            </a:extLst>
          </p:cNvPr>
          <p:cNvSpPr txBox="1"/>
          <p:nvPr/>
        </p:nvSpPr>
        <p:spPr>
          <a:xfrm>
            <a:off x="720576" y="2312409"/>
            <a:ext cx="2862943" cy="2862322"/>
          </a:xfrm>
          <a:prstGeom prst="rect">
            <a:avLst/>
          </a:prstGeom>
          <a:noFill/>
        </p:spPr>
        <p:txBody>
          <a:bodyPr wrap="square" rtlCol="0">
            <a:spAutoFit/>
          </a:bodyPr>
          <a:lstStyle/>
          <a:p>
            <a:pPr algn="ct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is an Agency Accelerator?</a:t>
            </a:r>
          </a:p>
          <a:p>
            <a:pPr algn="ctr"/>
            <a:endParaRPr lang="en-US"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The Agency Accelerator </a:t>
            </a: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is intended to re-ground State employees on the Luma project. Designed to be delivered by agency leaders to employees, it revisits Luma's purpose, what it entails, and when it is happening. It also previews upcoming activities where people will learn more and links to the available information</a:t>
            </a:r>
            <a:r>
              <a:rPr lang="en-US" sz="1200" dirty="0">
                <a:effectLst/>
                <a:latin typeface="Arial" panose="020B0604020202020204" pitchFamily="34" charset="0"/>
                <a:ea typeface="Calibri" panose="020F0502020204030204" pitchFamily="34" charset="0"/>
                <a:cs typeface="Arial" panose="020B0604020202020204" pitchFamily="34" charset="0"/>
              </a:rPr>
              <a:t>.</a:t>
            </a:r>
          </a:p>
          <a:p>
            <a:pPr algn="ct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6167D3B4-0E69-44A4-84B2-22AEAE49AD0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82" b="99073" l="366" r="97989">
                        <a14:foregroundMark x1="10420" y1="25657" x2="10420" y2="25657"/>
                        <a14:foregroundMark x1="366" y1="1391" x2="5576" y2="23648"/>
                        <a14:foregroundMark x1="548" y1="1546" x2="2925" y2="43122"/>
                        <a14:foregroundMark x1="1097" y1="43586" x2="8592" y2="47295"/>
                        <a14:foregroundMark x1="8592" y1="47295" x2="21755" y2="47141"/>
                        <a14:foregroundMark x1="21755" y1="47141" x2="29982" y2="47913"/>
                        <a14:foregroundMark x1="29982" y1="47913" x2="31353" y2="4791"/>
                        <a14:foregroundMark x1="31353" y1="4791" x2="3382" y2="1546"/>
                        <a14:foregroundMark x1="2651" y1="4482" x2="10055" y2="33694"/>
                        <a14:foregroundMark x1="10055" y1="33694" x2="21846" y2="22875"/>
                        <a14:foregroundMark x1="21846" y1="22875" x2="16179" y2="14838"/>
                        <a14:foregroundMark x1="16179" y1="14838" x2="22669" y2="28594"/>
                        <a14:foregroundMark x1="22669" y1="28594" x2="24863" y2="19474"/>
                        <a14:foregroundMark x1="34552" y1="53478" x2="35375" y2="91036"/>
                        <a14:foregroundMark x1="35375" y1="91036" x2="41408" y2="98300"/>
                        <a14:foregroundMark x1="41408" y1="98300" x2="53382" y2="99382"/>
                        <a14:foregroundMark x1="53382" y1="99382" x2="63346" y2="99227"/>
                        <a14:foregroundMark x1="63346" y1="99227" x2="64991" y2="65379"/>
                        <a14:foregroundMark x1="64991" y1="65379" x2="64077" y2="53941"/>
                        <a14:foregroundMark x1="64077" y1="53941" x2="35101" y2="53323"/>
                        <a14:foregroundMark x1="37569" y1="58269" x2="39854" y2="82689"/>
                        <a14:foregroundMark x1="39854" y1="82689" x2="48812" y2="96754"/>
                        <a14:foregroundMark x1="48812" y1="96754" x2="58684" y2="98764"/>
                        <a14:foregroundMark x1="58684" y1="98764" x2="63437" y2="81453"/>
                        <a14:foregroundMark x1="63437" y1="81453" x2="58684" y2="67852"/>
                        <a14:foregroundMark x1="58684" y1="67852" x2="47806" y2="60896"/>
                        <a14:foregroundMark x1="27514" y1="53323" x2="4022" y2="52241"/>
                        <a14:foregroundMark x1="4022" y1="52241" x2="6307" y2="80216"/>
                        <a14:foregroundMark x1="6307" y1="80216" x2="24497" y2="91345"/>
                        <a14:foregroundMark x1="24497" y1="91345" x2="28793" y2="78053"/>
                        <a14:foregroundMark x1="28793" y1="78053" x2="27148" y2="66306"/>
                        <a14:foregroundMark x1="27148" y1="66306" x2="26691" y2="65379"/>
                        <a14:foregroundMark x1="1463" y1="54096" x2="4388" y2="95363"/>
                        <a14:foregroundMark x1="4388" y1="95363" x2="22029" y2="97372"/>
                        <a14:foregroundMark x1="22029" y1="97372" x2="29982" y2="93818"/>
                        <a14:foregroundMark x1="29982" y1="93818" x2="30530" y2="59042"/>
                        <a14:foregroundMark x1="30530" y1="59042" x2="29799" y2="55487"/>
                        <a14:foregroundMark x1="11243" y1="57032" x2="25868" y2="58269"/>
                        <a14:foregroundMark x1="25868" y1="58269" x2="28062" y2="70170"/>
                        <a14:foregroundMark x1="28062" y1="70170" x2="27879" y2="82226"/>
                        <a14:foregroundMark x1="27879" y1="82226" x2="13528" y2="84699"/>
                        <a14:foregroundMark x1="13528" y1="84699" x2="8410" y2="74652"/>
                        <a14:foregroundMark x1="8410" y1="74652" x2="6216" y2="59196"/>
                        <a14:foregroundMark x1="6216" y1="59196" x2="11517" y2="57496"/>
                        <a14:foregroundMark x1="34552" y1="2318" x2="40037" y2="38949"/>
                        <a14:foregroundMark x1="40037" y1="38949" x2="57770" y2="47759"/>
                        <a14:foregroundMark x1="57770" y1="47759" x2="64260" y2="43122"/>
                        <a14:foregroundMark x1="64260" y1="43122" x2="64625" y2="20247"/>
                        <a14:foregroundMark x1="64625" y1="20247" x2="62888" y2="8964"/>
                        <a14:foregroundMark x1="62888" y1="8964" x2="35009" y2="2009"/>
                        <a14:foregroundMark x1="68464" y1="2318" x2="73857" y2="39258"/>
                        <a14:foregroundMark x1="73857" y1="39258" x2="79433" y2="46522"/>
                        <a14:foregroundMark x1="79433" y1="46522" x2="93419" y2="43586"/>
                        <a14:foregroundMark x1="93419" y1="43586" x2="99543" y2="38022"/>
                        <a14:foregroundMark x1="99543" y1="38022" x2="97989" y2="18238"/>
                        <a14:foregroundMark x1="97989" y1="18238" x2="91225" y2="9583"/>
                        <a14:foregroundMark x1="91225" y1="9583" x2="78336" y2="4328"/>
                        <a14:foregroundMark x1="78336" y1="4328" x2="71938" y2="4791"/>
                        <a14:foregroundMark x1="71389" y1="7419" x2="80439" y2="33694"/>
                        <a14:foregroundMark x1="80439" y1="33694" x2="87660" y2="42040"/>
                        <a14:foregroundMark x1="87660" y1="42040" x2="95064" y2="44049"/>
                        <a14:foregroundMark x1="95064" y1="44049" x2="99360" y2="32921"/>
                        <a14:foregroundMark x1="99360" y1="32921" x2="97806" y2="6801"/>
                        <a14:foregroundMark x1="97806" y1="6801" x2="88208" y2="3864"/>
                        <a14:foregroundMark x1="68647" y1="53478" x2="75229" y2="79289"/>
                        <a14:foregroundMark x1="75229" y1="79289" x2="73492" y2="95054"/>
                        <a14:foregroundMark x1="73492" y1="95054" x2="81627" y2="98300"/>
                        <a14:foregroundMark x1="81627" y1="98300" x2="98172" y2="95672"/>
                        <a14:foregroundMark x1="98172" y1="95672" x2="97989" y2="84080"/>
                        <a14:foregroundMark x1="97989" y1="84080" x2="93327" y2="60587"/>
                        <a14:foregroundMark x1="93327" y1="60587" x2="77879" y2="52241"/>
                        <a14:foregroundMark x1="77879" y1="52241" x2="72121" y2="53323"/>
                      </a14:backgroundRemoval>
                    </a14:imgEffect>
                  </a14:imgLayer>
                </a14:imgProps>
              </a:ext>
            </a:extLst>
          </a:blip>
          <a:stretch>
            <a:fillRect/>
          </a:stretch>
        </p:blipFill>
        <p:spPr>
          <a:xfrm>
            <a:off x="4529456" y="1733860"/>
            <a:ext cx="7414894" cy="4385225"/>
          </a:xfrm>
          <a:prstGeom prst="rect">
            <a:avLst/>
          </a:prstGeom>
        </p:spPr>
      </p:pic>
      <p:sp>
        <p:nvSpPr>
          <p:cNvPr id="8" name="TextBox 7">
            <a:extLst>
              <a:ext uri="{FF2B5EF4-FFF2-40B4-BE49-F238E27FC236}">
                <a16:creationId xmlns:a16="http://schemas.microsoft.com/office/drawing/2014/main" id="{DAB2691D-7479-4E04-B12F-F20815FE4A55}"/>
              </a:ext>
            </a:extLst>
          </p:cNvPr>
          <p:cNvSpPr txBox="1"/>
          <p:nvPr/>
        </p:nvSpPr>
        <p:spPr>
          <a:xfrm>
            <a:off x="4410075" y="1007890"/>
            <a:ext cx="6619875" cy="560410"/>
          </a:xfrm>
          <a:prstGeom prst="rect">
            <a:avLst/>
          </a:prstGeom>
          <a:noFill/>
        </p:spPr>
        <p:txBody>
          <a:bodyPr wrap="square">
            <a:spAutoFit/>
          </a:bodyPr>
          <a:lstStyle/>
          <a:p>
            <a:pPr>
              <a:lnSpc>
                <a:spcPct val="200000"/>
              </a:lnSpc>
            </a:pPr>
            <a:r>
              <a:rPr lang="en-US" sz="1800" b="1"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What will offering an Agency Accelerator allow you to do?</a:t>
            </a:r>
          </a:p>
        </p:txBody>
      </p:sp>
    </p:spTree>
    <p:extLst>
      <p:ext uri="{BB962C8B-B14F-4D97-AF65-F5344CB8AC3E}">
        <p14:creationId xmlns:p14="http://schemas.microsoft.com/office/powerpoint/2010/main" val="347306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C67C65-0D6E-40AC-91DE-946A15193748}"/>
              </a:ext>
            </a:extLst>
          </p:cNvPr>
          <p:cNvPicPr>
            <a:picLocks noChangeAspect="1"/>
          </p:cNvPicPr>
          <p:nvPr/>
        </p:nvPicPr>
        <p:blipFill rotWithShape="1">
          <a:blip r:embed="rId3">
            <a:extLst>
              <a:ext uri="{28A0092B-C50C-407E-A947-70E740481C1C}">
                <a14:useLocalDpi xmlns:a14="http://schemas.microsoft.com/office/drawing/2010/main" val="0"/>
              </a:ext>
            </a:extLst>
          </a:blip>
          <a:srcRect l="953" t="17078" b="7274"/>
          <a:stretch/>
        </p:blipFill>
        <p:spPr>
          <a:xfrm>
            <a:off x="-1" y="0"/>
            <a:ext cx="12192001"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037048"/>
            <a:ext cx="695325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Recommendations</a:t>
            </a:r>
          </a:p>
        </p:txBody>
      </p:sp>
    </p:spTree>
    <p:extLst>
      <p:ext uri="{BB962C8B-B14F-4D97-AF65-F5344CB8AC3E}">
        <p14:creationId xmlns:p14="http://schemas.microsoft.com/office/powerpoint/2010/main" val="3352704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Folded Corner 5">
            <a:extLst>
              <a:ext uri="{FF2B5EF4-FFF2-40B4-BE49-F238E27FC236}">
                <a16:creationId xmlns:a16="http://schemas.microsoft.com/office/drawing/2014/main" id="{B232DBFB-E77D-438F-8812-C79A22893F7E}"/>
              </a:ext>
            </a:extLst>
          </p:cNvPr>
          <p:cNvSpPr/>
          <p:nvPr/>
        </p:nvSpPr>
        <p:spPr>
          <a:xfrm>
            <a:off x="6641989" y="1909762"/>
            <a:ext cx="3721211" cy="3038475"/>
          </a:xfrm>
          <a:prstGeom prst="foldedCorne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172811" y="351065"/>
            <a:ext cx="5004707" cy="461665"/>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Delivery Recommendations</a:t>
            </a:r>
          </a:p>
        </p:txBody>
      </p:sp>
      <p:sp>
        <p:nvSpPr>
          <p:cNvPr id="4" name="TextBox 3">
            <a:extLst>
              <a:ext uri="{FF2B5EF4-FFF2-40B4-BE49-F238E27FC236}">
                <a16:creationId xmlns:a16="http://schemas.microsoft.com/office/drawing/2014/main" id="{E0880263-A759-4C04-9051-9FBCF305B467}"/>
              </a:ext>
            </a:extLst>
          </p:cNvPr>
          <p:cNvSpPr txBox="1"/>
          <p:nvPr/>
        </p:nvSpPr>
        <p:spPr>
          <a:xfrm>
            <a:off x="6961585" y="2613391"/>
            <a:ext cx="3082018" cy="1631216"/>
          </a:xfrm>
          <a:prstGeom prst="rect">
            <a:avLst/>
          </a:prstGeom>
          <a:noFill/>
        </p:spPr>
        <p:txBody>
          <a:bodyPr wrap="square" rtlCol="0">
            <a:spAutoFit/>
          </a:bodyPr>
          <a:lstStyle/>
          <a:p>
            <a:pPr algn="ctr"/>
            <a:r>
              <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Have your director record the Accelerator and send it to your agency to accommodate busy schedules!</a:t>
            </a:r>
          </a:p>
        </p:txBody>
      </p:sp>
      <p:sp>
        <p:nvSpPr>
          <p:cNvPr id="5" name="Rectangle: Folded Corner 4">
            <a:extLst>
              <a:ext uri="{FF2B5EF4-FFF2-40B4-BE49-F238E27FC236}">
                <a16:creationId xmlns:a16="http://schemas.microsoft.com/office/drawing/2014/main" id="{982C790F-9706-4747-8EF0-66CA7A9BBBE9}"/>
              </a:ext>
            </a:extLst>
          </p:cNvPr>
          <p:cNvSpPr/>
          <p:nvPr/>
        </p:nvSpPr>
        <p:spPr>
          <a:xfrm>
            <a:off x="1967085" y="1909762"/>
            <a:ext cx="4052715" cy="3038475"/>
          </a:xfrm>
          <a:prstGeom prst="folded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06BE7417-471F-490F-B4D1-C255301169B1}"/>
              </a:ext>
            </a:extLst>
          </p:cNvPr>
          <p:cNvSpPr txBox="1"/>
          <p:nvPr/>
        </p:nvSpPr>
        <p:spPr>
          <a:xfrm>
            <a:off x="2247475" y="2229415"/>
            <a:ext cx="3503329" cy="2246769"/>
          </a:xfrm>
          <a:prstGeom prst="rect">
            <a:avLst/>
          </a:prstGeom>
          <a:noFill/>
        </p:spPr>
        <p:txBody>
          <a:bodyPr wrap="square">
            <a:spAutoFit/>
          </a:bodyPr>
          <a:lstStyle/>
          <a:p>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When delivering an Agency Accelerator to your agency, consider:</a:t>
            </a:r>
          </a:p>
          <a:p>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Offering the Accelerator at a regularly scheduled meeting time, such as an all-hands meeting.</a:t>
            </a:r>
          </a:p>
          <a:p>
            <a:pPr marL="285750" indent="-285750">
              <a:buFont typeface="Arial" panose="020B0604020202020204" pitchFamily="34" charset="0"/>
              <a:buChar char="•"/>
            </a:pP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Host smaller Accelerators and go through division by division (the Accelerator does not have to be one big group meeting)</a:t>
            </a:r>
          </a:p>
        </p:txBody>
      </p:sp>
    </p:spTree>
    <p:extLst>
      <p:ext uri="{BB962C8B-B14F-4D97-AF65-F5344CB8AC3E}">
        <p14:creationId xmlns:p14="http://schemas.microsoft.com/office/powerpoint/2010/main" val="14076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0FABED-DEC4-4A39-825E-B9B36BA39550}"/>
              </a:ext>
            </a:extLst>
          </p:cNvPr>
          <p:cNvPicPr>
            <a:picLocks noChangeAspect="1"/>
          </p:cNvPicPr>
          <p:nvPr/>
        </p:nvPicPr>
        <p:blipFill rotWithShape="1">
          <a:blip r:embed="rId3">
            <a:extLst>
              <a:ext uri="{28A0092B-C50C-407E-A947-70E740481C1C}">
                <a14:useLocalDpi xmlns:a14="http://schemas.microsoft.com/office/drawing/2010/main" val="0"/>
              </a:ext>
            </a:extLst>
          </a:blip>
          <a:srcRect b="22879"/>
          <a:stretch/>
        </p:blipFill>
        <p:spPr>
          <a:xfrm>
            <a:off x="0"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037048"/>
            <a:ext cx="695325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Agency Accelerator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Walk-through</a:t>
            </a:r>
          </a:p>
        </p:txBody>
      </p:sp>
    </p:spTree>
    <p:extLst>
      <p:ext uri="{BB962C8B-B14F-4D97-AF65-F5344CB8AC3E}">
        <p14:creationId xmlns:p14="http://schemas.microsoft.com/office/powerpoint/2010/main" val="97702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930C8-4ECC-4621-A06D-30EAB8ECDA94}"/>
              </a:ext>
            </a:extLst>
          </p:cNvPr>
          <p:cNvSpPr/>
          <p:nvPr/>
        </p:nvSpPr>
        <p:spPr>
          <a:xfrm>
            <a:off x="0" y="0"/>
            <a:ext cx="567647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29E73BA6-7D7D-48E3-8280-C937B462BA37}"/>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9833394" y="6124306"/>
            <a:ext cx="2358606" cy="584154"/>
          </a:xfrm>
          <a:prstGeom prst="rect">
            <a:avLst/>
          </a:prstGeom>
        </p:spPr>
      </p:pic>
      <p:sp>
        <p:nvSpPr>
          <p:cNvPr id="25" name="TextBox 24">
            <a:extLst>
              <a:ext uri="{FF2B5EF4-FFF2-40B4-BE49-F238E27FC236}">
                <a16:creationId xmlns:a16="http://schemas.microsoft.com/office/drawing/2014/main" id="{B3765EEC-9DDB-4F81-A57F-228E6BC5C4D5}"/>
              </a:ext>
            </a:extLst>
          </p:cNvPr>
          <p:cNvSpPr txBox="1"/>
          <p:nvPr/>
        </p:nvSpPr>
        <p:spPr>
          <a:xfrm>
            <a:off x="606964" y="2632358"/>
            <a:ext cx="278133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Luma Agency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Accelerator</a:t>
            </a:r>
          </a:p>
        </p:txBody>
      </p:sp>
      <p:sp>
        <p:nvSpPr>
          <p:cNvPr id="2" name="Rectangle 1">
            <a:extLst>
              <a:ext uri="{FF2B5EF4-FFF2-40B4-BE49-F238E27FC236}">
                <a16:creationId xmlns:a16="http://schemas.microsoft.com/office/drawing/2014/main" id="{B9BE434C-0409-43F6-9382-41A1B24E0B29}"/>
              </a:ext>
            </a:extLst>
          </p:cNvPr>
          <p:cNvSpPr/>
          <p:nvPr/>
        </p:nvSpPr>
        <p:spPr>
          <a:xfrm flipH="1">
            <a:off x="449418" y="2707815"/>
            <a:ext cx="70104" cy="98023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2C1800D-71E7-4A25-BEA8-D51CB494DD01}"/>
              </a:ext>
            </a:extLst>
          </p:cNvPr>
          <p:cNvSpPr txBox="1"/>
          <p:nvPr/>
        </p:nvSpPr>
        <p:spPr>
          <a:xfrm>
            <a:off x="606964" y="5042862"/>
            <a:ext cx="3568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Rounded MT Bold" panose="020F0704030504030204" pitchFamily="34" charset="0"/>
                <a:ea typeface="+mn-ea"/>
                <a:cs typeface="+mn-cs"/>
              </a:rPr>
              <a:t>February 2023</a:t>
            </a:r>
          </a:p>
        </p:txBody>
      </p:sp>
      <p:sp>
        <p:nvSpPr>
          <p:cNvPr id="8" name="TextBox 7">
            <a:extLst>
              <a:ext uri="{FF2B5EF4-FFF2-40B4-BE49-F238E27FC236}">
                <a16:creationId xmlns:a16="http://schemas.microsoft.com/office/drawing/2014/main" id="{5FEE1630-786A-424F-B10A-E9ABBCF8211F}"/>
              </a:ext>
            </a:extLst>
          </p:cNvPr>
          <p:cNvSpPr txBox="1"/>
          <p:nvPr/>
        </p:nvSpPr>
        <p:spPr>
          <a:xfrm>
            <a:off x="606963" y="5429956"/>
            <a:ext cx="35699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  LUMA OCM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luma@sco.idaho.gov</a:t>
            </a:r>
          </a:p>
        </p:txBody>
      </p:sp>
      <p:pic>
        <p:nvPicPr>
          <p:cNvPr id="9" name="Picture 8" descr="Group of people posing for a photo">
            <a:extLst>
              <a:ext uri="{FF2B5EF4-FFF2-40B4-BE49-F238E27FC236}">
                <a16:creationId xmlns:a16="http://schemas.microsoft.com/office/drawing/2014/main" id="{F2F9EA66-04B5-420C-923A-DE468DA32572}"/>
              </a:ext>
            </a:extLst>
          </p:cNvPr>
          <p:cNvPicPr>
            <a:picLocks noChangeAspect="1"/>
          </p:cNvPicPr>
          <p:nvPr/>
        </p:nvPicPr>
        <p:blipFill rotWithShape="1">
          <a:blip r:embed="rId4">
            <a:extLst>
              <a:ext uri="{28A0092B-C50C-407E-A947-70E740481C1C}">
                <a14:useLocalDpi xmlns:a14="http://schemas.microsoft.com/office/drawing/2010/main" val="0"/>
              </a:ext>
            </a:extLst>
          </a:blip>
          <a:srcRect l="22245" r="10919"/>
          <a:stretch/>
        </p:blipFill>
        <p:spPr>
          <a:xfrm>
            <a:off x="4572001" y="0"/>
            <a:ext cx="7620000" cy="6858000"/>
          </a:xfrm>
          <a:prstGeom prst="rect">
            <a:avLst/>
          </a:prstGeom>
        </p:spPr>
      </p:pic>
      <p:sp>
        <p:nvSpPr>
          <p:cNvPr id="10" name="TextBox 9">
            <a:extLst>
              <a:ext uri="{FF2B5EF4-FFF2-40B4-BE49-F238E27FC236}">
                <a16:creationId xmlns:a16="http://schemas.microsoft.com/office/drawing/2014/main" id="{56AAC8FC-4023-4E8F-B3F8-93CB7F58D527}"/>
              </a:ext>
            </a:extLst>
          </p:cNvPr>
          <p:cNvSpPr txBox="1"/>
          <p:nvPr/>
        </p:nvSpPr>
        <p:spPr>
          <a:xfrm>
            <a:off x="606963" y="3810530"/>
            <a:ext cx="22622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Insert Agency Name</a:t>
            </a:r>
          </a:p>
        </p:txBody>
      </p:sp>
    </p:spTree>
    <p:extLst>
      <p:ext uri="{BB962C8B-B14F-4D97-AF65-F5344CB8AC3E}">
        <p14:creationId xmlns:p14="http://schemas.microsoft.com/office/powerpoint/2010/main" val="160888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55896594-4BB9-4127-9AC3-A8D22D8A4799}"/>
</file>

<file path=customXml/itemProps2.xml><?xml version="1.0" encoding="utf-8"?>
<ds:datastoreItem xmlns:ds="http://schemas.openxmlformats.org/officeDocument/2006/customXml" ds:itemID="{BEEDC126-0630-49B9-99D8-7813EE894FB3}"/>
</file>

<file path=customXml/itemProps3.xml><?xml version="1.0" encoding="utf-8"?>
<ds:datastoreItem xmlns:ds="http://schemas.openxmlformats.org/officeDocument/2006/customXml" ds:itemID="{2A651F09-6109-4DA7-8000-0A5B6EF15ED4}"/>
</file>

<file path=docProps/app.xml><?xml version="1.0" encoding="utf-8"?>
<Properties xmlns="http://schemas.openxmlformats.org/officeDocument/2006/extended-properties" xmlns:vt="http://schemas.openxmlformats.org/officeDocument/2006/docPropsVTypes">
  <TotalTime>11095</TotalTime>
  <Words>5304</Words>
  <Application>Microsoft Office PowerPoint</Application>
  <PresentationFormat>Widescreen</PresentationFormat>
  <Paragraphs>693</Paragraphs>
  <Slides>36</Slides>
  <Notes>34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36</vt:i4>
      </vt:variant>
    </vt:vector>
  </HeadingPairs>
  <TitlesOfParts>
    <vt:vector size="53" baseType="lpstr">
      <vt:lpstr>Arial</vt:lpstr>
      <vt:lpstr>Arial Rounded MT Bold</vt:lpstr>
      <vt:lpstr>Aristotelica Display Trial</vt:lpstr>
      <vt:lpstr>Bookman Old Style</vt:lpstr>
      <vt:lpstr>Calibri</vt:lpstr>
      <vt:lpstr>Calibri Light</vt:lpstr>
      <vt:lpstr>CiscoSansTT ExtraLight</vt:lpstr>
      <vt:lpstr>Helvetica Neue</vt:lpstr>
      <vt:lpstr>Neue Haas Grotesk</vt:lpstr>
      <vt:lpstr>proxima-nova</vt:lpstr>
      <vt:lpstr>Source Sans Pro</vt:lpstr>
      <vt:lpstr>Verdana</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Tiernan, Diana</cp:lastModifiedBy>
  <cp:revision>100</cp:revision>
  <dcterms:created xsi:type="dcterms:W3CDTF">2022-10-27T22:12:02Z</dcterms:created>
  <dcterms:modified xsi:type="dcterms:W3CDTF">2023-02-03T21:17:02Z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2023-02-02T03:41:31Z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a837d49f-a067-4be1-844b-dcab2410988b</vt:lpwstr>
  </property>
  <property fmtid="{D5CDD505-2E9C-101B-9397-08002B2CF9AE}" pid="8" name="MSIP_Label_ea60d57e-af5b-4752-ac57-3e4f28ca11dc_ContentBits">
    <vt:lpwstr>0</vt:lpwstr>
  </property>
  <property fmtid="{D5CDD505-2E9C-101B-9397-08002B2CF9AE}" pid="9" name="ContentTypeId">
    <vt:lpwstr>0x01010078562674304CBB4BB1B28CDCCE389339</vt:lpwstr>
  </property>
</Properties>
</file>