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8" r:id="rId5"/>
    <p:sldId id="2147308640" r:id="rId6"/>
    <p:sldId id="900" r:id="rId7"/>
    <p:sldId id="887" r:id="rId8"/>
    <p:sldId id="880" r:id="rId9"/>
    <p:sldId id="890" r:id="rId10"/>
    <p:sldId id="883" r:id="rId11"/>
    <p:sldId id="896" r:id="rId12"/>
    <p:sldId id="2147308647" r:id="rId13"/>
    <p:sldId id="2147308651" r:id="rId14"/>
    <p:sldId id="2147308652" r:id="rId15"/>
    <p:sldId id="2147308574" r:id="rId16"/>
    <p:sldId id="2147308646" r:id="rId17"/>
    <p:sldId id="2147308612" r:id="rId18"/>
    <p:sldId id="2147308653" r:id="rId19"/>
    <p:sldId id="2147308654" r:id="rId20"/>
    <p:sldId id="2147308655" r:id="rId21"/>
    <p:sldId id="2147308636" r:id="rId22"/>
    <p:sldId id="877" r:id="rId23"/>
    <p:sldId id="876" r:id="rId24"/>
    <p:sldId id="2147308624" r:id="rId25"/>
    <p:sldId id="2147308650" r:id="rId26"/>
    <p:sldId id="2147308623" r:id="rId27"/>
    <p:sldId id="2147308625" r:id="rId28"/>
    <p:sldId id="2147308626" r:id="rId29"/>
    <p:sldId id="2147308627" r:id="rId30"/>
    <p:sldId id="2147308628" r:id="rId31"/>
    <p:sldId id="813" r:id="rId32"/>
    <p:sldId id="2147308641" r:id="rId33"/>
    <p:sldId id="902" r:id="rId34"/>
    <p:sldId id="785" r:id="rId35"/>
    <p:sldId id="2147308645" r:id="rId36"/>
    <p:sldId id="842" r:id="rId37"/>
    <p:sldId id="846" r:id="rId38"/>
    <p:sldId id="781" r:id="rId39"/>
    <p:sldId id="843" r:id="rId40"/>
    <p:sldId id="872" r:id="rId4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EFFA424-600F-4EBE-9E5E-4939714657D3}">
          <p14:sldIdLst>
            <p14:sldId id="258"/>
          </p14:sldIdLst>
        </p14:section>
        <p14:section name="Welcome" id="{6FA5D515-143F-40AB-9560-1355B8A507FB}">
          <p14:sldIdLst>
            <p14:sldId id="2147308640"/>
          </p14:sldIdLst>
        </p14:section>
        <p14:section name="LUMA - Purpose, Scale and Scope" id="{20F5ABC8-D440-47C6-9B2C-D5FBB9BA04CE}">
          <p14:sldIdLst>
            <p14:sldId id="900"/>
            <p14:sldId id="887"/>
            <p14:sldId id="880"/>
            <p14:sldId id="890"/>
            <p14:sldId id="883"/>
            <p14:sldId id="896"/>
          </p14:sldIdLst>
        </p14:section>
        <p14:section name="The Approach" id="{BC19D6FE-F50F-4753-842E-01A1A8E32F82}">
          <p14:sldIdLst>
            <p14:sldId id="2147308647"/>
            <p14:sldId id="2147308651"/>
            <p14:sldId id="2147308652"/>
            <p14:sldId id="2147308574"/>
            <p14:sldId id="2147308646"/>
            <p14:sldId id="2147308612"/>
            <p14:sldId id="2147308653"/>
            <p14:sldId id="2147308654"/>
            <p14:sldId id="2147308655"/>
          </p14:sldIdLst>
        </p14:section>
        <p14:section name="Leading Through Change" id="{8BD2B42B-576A-4D00-A91B-66CD48890BCF}">
          <p14:sldIdLst>
            <p14:sldId id="2147308636"/>
            <p14:sldId id="877"/>
            <p14:sldId id="876"/>
            <p14:sldId id="2147308624"/>
            <p14:sldId id="2147308650"/>
            <p14:sldId id="2147308623"/>
            <p14:sldId id="2147308625"/>
            <p14:sldId id="2147308626"/>
            <p14:sldId id="2147308627"/>
            <p14:sldId id="2147308628"/>
            <p14:sldId id="813"/>
            <p14:sldId id="2147308641"/>
          </p14:sldIdLst>
        </p14:section>
        <p14:section name="Conclusion" id="{8B4F7526-9F29-42F2-9258-1507E76FDA59}">
          <p14:sldIdLst>
            <p14:sldId id="902"/>
            <p14:sldId id="785"/>
            <p14:sldId id="2147308645"/>
          </p14:sldIdLst>
        </p14:section>
        <p14:section name="Appendix" id="{9EDC13F4-16E0-47A4-B44D-34A449585BE3}">
          <p14:sldIdLst>
            <p14:sldId id="842"/>
            <p14:sldId id="846"/>
            <p14:sldId id="781"/>
            <p14:sldId id="843"/>
            <p14:sldId id="8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aenick, Marty" initials="HM" lastIdx="18" clrIdx="6">
    <p:extLst>
      <p:ext uri="{19B8F6BF-5375-455C-9EA6-DF929625EA0E}">
        <p15:presenceInfo xmlns:p15="http://schemas.microsoft.com/office/powerpoint/2012/main" userId="S::mhaenick@deloitte.com::5b30ed39-8a61-4353-ac5d-cbbada94009b" providerId="AD"/>
      </p:ext>
    </p:extLst>
  </p:cmAuthor>
  <p:cmAuthor id="1" name="Olmos, Almendra C" initials="OAC" lastIdx="9" clrIdx="0">
    <p:extLst>
      <p:ext uri="{19B8F6BF-5375-455C-9EA6-DF929625EA0E}">
        <p15:presenceInfo xmlns:p15="http://schemas.microsoft.com/office/powerpoint/2012/main" userId="S::alolmos@deloitte.com::4a30b274-cf63-43b5-b2f8-a8f18cb004ec" providerId="AD"/>
      </p:ext>
    </p:extLst>
  </p:cmAuthor>
  <p:cmAuthor id="8" name="Barrie, Jordan" initials="BJ" lastIdx="6" clrIdx="7">
    <p:extLst>
      <p:ext uri="{19B8F6BF-5375-455C-9EA6-DF929625EA0E}">
        <p15:presenceInfo xmlns:p15="http://schemas.microsoft.com/office/powerpoint/2012/main" userId="S::jobarrie@deloitte.com::0f4c2e5a-487c-4436-8edc-496b2b8802cf" providerId="AD"/>
      </p:ext>
    </p:extLst>
  </p:cmAuthor>
  <p:cmAuthor id="2" name="Thompson, Kyle" initials="TK" lastIdx="87" clrIdx="1">
    <p:extLst>
      <p:ext uri="{19B8F6BF-5375-455C-9EA6-DF929625EA0E}">
        <p15:presenceInfo xmlns:p15="http://schemas.microsoft.com/office/powerpoint/2012/main" userId="S::kythompson@deloitte.com::169077e2-f7e8-4998-af9b-c9d12c246ceb" providerId="AD"/>
      </p:ext>
    </p:extLst>
  </p:cmAuthor>
  <p:cmAuthor id="9" name="Tiernan, Diana" initials="TD" lastIdx="83" clrIdx="8">
    <p:extLst>
      <p:ext uri="{19B8F6BF-5375-455C-9EA6-DF929625EA0E}">
        <p15:presenceInfo xmlns:p15="http://schemas.microsoft.com/office/powerpoint/2012/main" userId="S::ditiernan@deloitte.com::5b4e8595-1de4-462f-bfed-88e56573ae28" providerId="AD"/>
      </p:ext>
    </p:extLst>
  </p:cmAuthor>
  <p:cmAuthor id="3" name="Romanov, Elizabeth" initials="RE" lastIdx="74" clrIdx="2">
    <p:extLst>
      <p:ext uri="{19B8F6BF-5375-455C-9EA6-DF929625EA0E}">
        <p15:presenceInfo xmlns:p15="http://schemas.microsoft.com/office/powerpoint/2012/main" userId="S::eromanov@deloitte.com::49feb06d-258f-4680-be96-1e210e11a436" providerId="AD"/>
      </p:ext>
    </p:extLst>
  </p:cmAuthor>
  <p:cmAuthor id="10" name="Diana Fenicottero" initials="DF" lastIdx="2" clrIdx="9">
    <p:extLst>
      <p:ext uri="{19B8F6BF-5375-455C-9EA6-DF929625EA0E}">
        <p15:presenceInfo xmlns:p15="http://schemas.microsoft.com/office/powerpoint/2012/main" userId="S-1-5-21-2580726161-2373991790-2172152126-7129" providerId="AD"/>
      </p:ext>
    </p:extLst>
  </p:cmAuthor>
  <p:cmAuthor id="4" name="Spinner, Stuart  (stuart.spinner@isg-one.com)" initials="S(" lastIdx="9" clrIdx="3">
    <p:extLst>
      <p:ext uri="{19B8F6BF-5375-455C-9EA6-DF929625EA0E}">
        <p15:presenceInfo xmlns:p15="http://schemas.microsoft.com/office/powerpoint/2012/main" userId="STUART.SPINNER@ISG-ONE.COM" providerId="AD"/>
      </p:ext>
    </p:extLst>
  </p:cmAuthor>
  <p:cmAuthor id="5" name="Duncan, Sharon (sharon.duncan@dhr.idaho.gov)" initials="D(" lastIdx="4" clrIdx="4">
    <p:extLst>
      <p:ext uri="{19B8F6BF-5375-455C-9EA6-DF929625EA0E}">
        <p15:presenceInfo xmlns:p15="http://schemas.microsoft.com/office/powerpoint/2012/main" userId="SHARON.DUNCAN@DHR.IDAHO.GOV" providerId="AD"/>
      </p:ext>
    </p:extLst>
  </p:cmAuthor>
  <p:cmAuthor id="6" name="Greg Kunz" initials="GK" lastIdx="12" clrIdx="5">
    <p:extLst>
      <p:ext uri="{19B8F6BF-5375-455C-9EA6-DF929625EA0E}">
        <p15:presenceInfo xmlns:p15="http://schemas.microsoft.com/office/powerpoint/2012/main" userId="S-1-5-21-2580726161-2373991790-2172152126-77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2F57"/>
    <a:srgbClr val="6CC24A"/>
    <a:srgbClr val="FFB81C"/>
    <a:srgbClr val="E7E6E6"/>
    <a:srgbClr val="DF4826"/>
    <a:srgbClr val="A7A8AA"/>
    <a:srgbClr val="2E2E3E"/>
    <a:srgbClr val="F2F2F2"/>
    <a:srgbClr val="7F7F7F"/>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31" autoAdjust="0"/>
    <p:restoredTop sz="76248" autoAdjust="0"/>
  </p:normalViewPr>
  <p:slideViewPr>
    <p:cSldViewPr snapToGrid="0">
      <p:cViewPr varScale="1">
        <p:scale>
          <a:sx n="87" d="100"/>
          <a:sy n="87" d="100"/>
        </p:scale>
        <p:origin x="1362" y="78"/>
      </p:cViewPr>
      <p:guideLst/>
    </p:cSldViewPr>
  </p:slideViewPr>
  <p:notesTextViewPr>
    <p:cViewPr>
      <p:scale>
        <a:sx n="75" d="100"/>
        <a:sy n="75" d="100"/>
      </p:scale>
      <p:origin x="0" y="0"/>
    </p:cViewPr>
  </p:notesTextViewPr>
  <p:sorterViewPr>
    <p:cViewPr>
      <p:scale>
        <a:sx n="100" d="100"/>
        <a:sy n="100" d="100"/>
      </p:scale>
      <p:origin x="0" y="-1306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FD211A-8795-4842-A3C3-F7BAD42DD8D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2C33864E-880B-42C0-919E-9F65C912639F}"/>
              </a:ext>
            </a:extLst>
          </p:cNvPr>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18C3D67-A3AE-4C3B-803B-3B66CCA7A058}" type="datetimeFigureOut">
              <a:rPr lang="en-US" smtClean="0"/>
              <a:t>12/7/2022</a:t>
            </a:fld>
            <a:endParaRPr lang="en-US" dirty="0"/>
          </a:p>
        </p:txBody>
      </p:sp>
      <p:sp>
        <p:nvSpPr>
          <p:cNvPr id="4" name="Slide Image Placeholder 3">
            <a:extLst>
              <a:ext uri="{FF2B5EF4-FFF2-40B4-BE49-F238E27FC236}">
                <a16:creationId xmlns:a16="http://schemas.microsoft.com/office/drawing/2014/main" id="{DD18F816-A43E-4CD5-8A30-681821BC9DBE}"/>
              </a:ext>
            </a:extLst>
          </p:cNvPr>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a:extLst>
              <a:ext uri="{FF2B5EF4-FFF2-40B4-BE49-F238E27FC236}">
                <a16:creationId xmlns:a16="http://schemas.microsoft.com/office/drawing/2014/main" id="{805693D3-E75C-4601-9490-5717C4CD7F6B}"/>
              </a:ext>
            </a:extLst>
          </p:cNvPr>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7D2E0BF-3720-4526-A800-690133F439F8}"/>
              </a:ext>
            </a:extLst>
          </p:cNvPr>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a:extLst>
              <a:ext uri="{FF2B5EF4-FFF2-40B4-BE49-F238E27FC236}">
                <a16:creationId xmlns:a16="http://schemas.microsoft.com/office/drawing/2014/main" id="{45D52B21-B220-4D5D-8330-E26BED968CE4}"/>
              </a:ext>
            </a:extLst>
          </p:cNvPr>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1595BFB-DC7D-4138-A611-ECB73E9FB845}"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Arial" panose="020B0604020202020204" pitchFamily="34" charset="0"/>
                <a:ea typeface="Times New Roman" panose="02020603050405020304" pitchFamily="18" charset="0"/>
              </a:rPr>
              <a:t>Speaking Points</a:t>
            </a:r>
          </a:p>
          <a:p>
            <a:pPr marL="0" indent="0" defTabSz="966612">
              <a:buFont typeface="Arial" panose="020B0604020202020204" pitchFamily="34" charset="0"/>
              <a:buNone/>
              <a:defRPr/>
            </a:pPr>
            <a:endParaRPr lang="en-US" b="1" dirty="0"/>
          </a:p>
          <a:p>
            <a:pPr marL="171450" indent="-171450" defTabSz="966612">
              <a:buFont typeface="Arial" panose="020B0604020202020204" pitchFamily="34" charset="0"/>
              <a:buChar char="•"/>
              <a:defRPr/>
            </a:pPr>
            <a:r>
              <a:rPr lang="en-US" dirty="0"/>
              <a:t>Introduce yourself and welcome participants to the Luma Leadership Accelerator to discuss the Future of Idaho. </a:t>
            </a:r>
          </a:p>
          <a:p>
            <a:pPr marL="171450" indent="-171450" defTabSz="966612">
              <a:buFont typeface="Arial" panose="020B0604020202020204" pitchFamily="34" charset="0"/>
              <a:buChar char="•"/>
              <a:defRPr/>
            </a:pPr>
            <a:endParaRPr lang="en-US" dirty="0"/>
          </a:p>
          <a:p>
            <a:pPr marL="171450" indent="-171450" defTabSz="966612">
              <a:buFont typeface="Arial" panose="020B0604020202020204" pitchFamily="34" charset="0"/>
              <a:buChar char="•"/>
              <a:defRPr/>
            </a:pPr>
            <a:r>
              <a:rPr lang="en-US" dirty="0"/>
              <a:t>Luma is happening; here are the benefits coming your way</a:t>
            </a:r>
          </a:p>
          <a:p>
            <a:pPr marL="171450" indent="-171450" defTabSz="966612">
              <a:buFont typeface="Arial" panose="020B0604020202020204" pitchFamily="34" charset="0"/>
              <a:buChar char="•"/>
              <a:defRPr/>
            </a:pPr>
            <a:endParaRPr lang="en-US" dirty="0"/>
          </a:p>
          <a:p>
            <a:pPr marL="171450" indent="-171450" defTabSz="966612">
              <a:buFont typeface="Arial" panose="020B0604020202020204" pitchFamily="34" charset="0"/>
              <a:buChar char="•"/>
              <a:defRPr/>
            </a:pPr>
            <a:r>
              <a:rPr lang="en-US" dirty="0"/>
              <a:t>Here is how we are going to support you</a:t>
            </a:r>
          </a:p>
          <a:p>
            <a:pPr marL="171450" indent="-171450" defTabSz="966612">
              <a:buFont typeface="Arial" panose="020B0604020202020204" pitchFamily="34" charset="0"/>
              <a:buChar char="•"/>
              <a:defRPr/>
            </a:pPr>
            <a:endParaRPr lang="en-US" dirty="0"/>
          </a:p>
          <a:p>
            <a:pPr marL="171450" indent="-171450" defTabSz="966612">
              <a:buFont typeface="Arial" panose="020B0604020202020204" pitchFamily="34" charset="0"/>
              <a:buChar char="•"/>
              <a:defRPr/>
            </a:pPr>
            <a:r>
              <a:rPr lang="en-US" dirty="0"/>
              <a:t>We need your help</a:t>
            </a:r>
          </a:p>
          <a:p>
            <a:endParaRPr lang="en-US" dirty="0"/>
          </a:p>
        </p:txBody>
      </p:sp>
      <p:sp>
        <p:nvSpPr>
          <p:cNvPr id="4" name="Slide Number Placeholder 3"/>
          <p:cNvSpPr>
            <a:spLocks noGrp="1"/>
          </p:cNvSpPr>
          <p:nvPr>
            <p:ph type="sldNum" sz="quarter" idx="5"/>
          </p:nvPr>
        </p:nvSpPr>
        <p:spPr/>
        <p:txBody>
          <a:bodyPr/>
          <a:lstStyle/>
          <a:p>
            <a:fld id="{01595BFB-DC7D-4138-A611-ECB73E9FB845}" type="slidenum">
              <a:rPr lang="en-US" smtClean="0"/>
              <a:t>1</a:t>
            </a:fld>
            <a:endParaRPr lang="en-US" dirty="0"/>
          </a:p>
        </p:txBody>
      </p:sp>
    </p:spTree>
    <p:extLst>
      <p:ext uri="{BB962C8B-B14F-4D97-AF65-F5344CB8AC3E}">
        <p14:creationId xmlns:p14="http://schemas.microsoft.com/office/powerpoint/2010/main" val="634205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Speaking Points</a:t>
            </a:r>
            <a:endParaRPr lang="en-US" b="0" dirty="0">
              <a:solidFill>
                <a:schemeClr val="tx1"/>
              </a:solidFill>
            </a:endParaRPr>
          </a:p>
          <a:p>
            <a:endParaRPr lang="en-US" b="0" dirty="0">
              <a:solidFill>
                <a:schemeClr val="tx1"/>
              </a:solidFill>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Careful study went into decision</a:t>
            </a:r>
          </a:p>
          <a:p>
            <a:pPr marL="171450" indent="-171450">
              <a:buFont typeface="Arial" panose="020B0604020202020204" pitchFamily="34" charset="0"/>
              <a:buChar char="•"/>
            </a:pP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Supplier Portal on May 1</a:t>
            </a:r>
            <a:r>
              <a:rPr lang="en-US" b="0" baseline="30000" dirty="0">
                <a:solidFill>
                  <a:schemeClr val="tx1"/>
                </a:solidFill>
                <a:latin typeface="Arial" panose="020B0604020202020204" pitchFamily="34" charset="0"/>
                <a:cs typeface="Arial" panose="020B0604020202020204" pitchFamily="34" charset="0"/>
              </a:rPr>
              <a:t>st</a:t>
            </a: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The Human Capital Management, Payroll, and Time modules on June 11</a:t>
            </a:r>
            <a:r>
              <a:rPr lang="en-US" b="0" baseline="30000" dirty="0">
                <a:solidFill>
                  <a:schemeClr val="tx1"/>
                </a:solidFill>
                <a:latin typeface="Arial" panose="020B0604020202020204" pitchFamily="34" charset="0"/>
                <a:cs typeface="Arial" panose="020B0604020202020204" pitchFamily="34" charset="0"/>
              </a:rPr>
              <a:t>th</a:t>
            </a: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And the Finance and Supply Chain Management modules on July 1</a:t>
            </a:r>
            <a:r>
              <a:rPr lang="en-US" b="0" baseline="30000" dirty="0">
                <a:solidFill>
                  <a:schemeClr val="tx1"/>
                </a:solidFill>
                <a:latin typeface="Arial" panose="020B0604020202020204" pitchFamily="34" charset="0"/>
                <a:cs typeface="Arial" panose="020B0604020202020204" pitchFamily="34" charset="0"/>
              </a:rPr>
              <a:t>st</a:t>
            </a:r>
            <a:endParaRPr lang="en-US" b="0" dirty="0">
              <a:solidFill>
                <a:schemeClr val="tx1"/>
              </a:solidFill>
              <a:latin typeface="Arial" panose="020B0604020202020204" pitchFamily="34" charset="0"/>
              <a:cs typeface="Arial" panose="020B0604020202020204" pitchFamily="34" charset="0"/>
            </a:endParaRPr>
          </a:p>
          <a:p>
            <a:endParaRPr lang="en-US"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1595BFB-DC7D-4138-A611-ECB73E9FB845}" type="slidenum">
              <a:rPr lang="en-US" smtClean="0"/>
              <a:t>10</a:t>
            </a:fld>
            <a:endParaRPr lang="en-US" dirty="0"/>
          </a:p>
        </p:txBody>
      </p:sp>
    </p:spTree>
    <p:extLst>
      <p:ext uri="{BB962C8B-B14F-4D97-AF65-F5344CB8AC3E}">
        <p14:creationId xmlns:p14="http://schemas.microsoft.com/office/powerpoint/2010/main" val="4051166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FFB81C"/>
              </a:buClr>
              <a:buNone/>
            </a:pPr>
            <a:r>
              <a:rPr lang="en-US" b="1" dirty="0"/>
              <a:t>Speaking Points</a:t>
            </a:r>
          </a:p>
          <a:p>
            <a:pPr marL="0" indent="0">
              <a:buClr>
                <a:srgbClr val="FFB81C"/>
              </a:buClr>
              <a:buNone/>
            </a:pPr>
            <a:endParaRPr lang="en-US" dirty="0"/>
          </a:p>
          <a:p>
            <a:pPr marL="0" indent="0">
              <a:buClr>
                <a:srgbClr val="FFB81C"/>
              </a:buClr>
              <a:buNone/>
            </a:pPr>
            <a:r>
              <a:rPr lang="en-US" dirty="0"/>
              <a:t>Multiple benefits</a:t>
            </a:r>
          </a:p>
          <a:p>
            <a:pPr marL="0" indent="0">
              <a:buClr>
                <a:srgbClr val="FFB81C"/>
              </a:buClr>
              <a:buNone/>
            </a:pPr>
            <a:endParaRPr lang="en-US" dirty="0"/>
          </a:p>
          <a:p>
            <a:pPr marL="0" indent="0">
              <a:buClr>
                <a:srgbClr val="FFB81C"/>
              </a:buClr>
              <a:buNone/>
            </a:pPr>
            <a:r>
              <a:rPr lang="en-US" dirty="0"/>
              <a:t>1). </a:t>
            </a:r>
            <a:r>
              <a:rPr lang="en-US" sz="1600" b="1" dirty="0">
                <a:solidFill>
                  <a:schemeClr val="bg1"/>
                </a:solidFill>
                <a:latin typeface="Arial" panose="020B0604020202020204"/>
              </a:rPr>
              <a:t>Realize benefits of full system functionality of FSM to HCM/WFM//Payroll sooner</a:t>
            </a:r>
          </a:p>
          <a:p>
            <a:pPr marL="578358" lvl="1" indent="-285750">
              <a:buClr>
                <a:srgbClr val="FFB81C"/>
              </a:buClr>
              <a:buFont typeface="Arial" panose="020B0604020202020204" pitchFamily="34" charset="0"/>
              <a:buChar char="•"/>
            </a:pPr>
            <a:r>
              <a:rPr lang="en-US" sz="1600" dirty="0">
                <a:solidFill>
                  <a:schemeClr val="bg1"/>
                </a:solidFill>
                <a:latin typeface="Arial" panose="020B0604020202020204"/>
              </a:rPr>
              <a:t>Efficiencies from integrated system (ex Payroll crosswalks)</a:t>
            </a:r>
          </a:p>
          <a:p>
            <a:pPr marL="578358" lvl="1" indent="-285750">
              <a:buClr>
                <a:srgbClr val="FFB81C"/>
              </a:buClr>
              <a:buFont typeface="Arial" panose="020B0604020202020204" pitchFamily="34" charset="0"/>
              <a:buChar char="•"/>
            </a:pPr>
            <a:r>
              <a:rPr lang="en-US" sz="1600" dirty="0">
                <a:solidFill>
                  <a:schemeClr val="bg1"/>
                </a:solidFill>
                <a:latin typeface="Arial" panose="020B0604020202020204"/>
              </a:rPr>
              <a:t>Removes legacy payroll interfaces and bridge processes</a:t>
            </a:r>
          </a:p>
          <a:p>
            <a:pPr marL="578358" lvl="1" indent="-285750">
              <a:buClr>
                <a:srgbClr val="FFB81C"/>
              </a:buClr>
              <a:buFont typeface="Arial" panose="020B0604020202020204" pitchFamily="34" charset="0"/>
              <a:buChar char="•"/>
            </a:pPr>
            <a:r>
              <a:rPr lang="en-US" sz="1600" dirty="0">
                <a:solidFill>
                  <a:schemeClr val="bg1"/>
                </a:solidFill>
                <a:latin typeface="Arial" panose="020B0604020202020204"/>
              </a:rPr>
              <a:t>Reduces actual workload (compared to multi-year)</a:t>
            </a:r>
          </a:p>
          <a:p>
            <a:endParaRPr lang="en-US" dirty="0"/>
          </a:p>
          <a:p>
            <a:pPr marL="0" indent="0">
              <a:buClr>
                <a:srgbClr val="FFB81C"/>
              </a:buClr>
              <a:buNone/>
            </a:pPr>
            <a:r>
              <a:rPr lang="en-US" dirty="0"/>
              <a:t>2).</a:t>
            </a:r>
            <a:r>
              <a:rPr lang="en-US" sz="1600" b="1" dirty="0">
                <a:solidFill>
                  <a:schemeClr val="bg1"/>
                </a:solidFill>
                <a:latin typeface="Arial" panose="020B0604020202020204"/>
              </a:rPr>
              <a:t> Clean cutover alignment with Fiscal Year End</a:t>
            </a:r>
          </a:p>
          <a:p>
            <a:pPr marL="578358" lvl="1" indent="-285750">
              <a:buClr>
                <a:srgbClr val="FFB81C"/>
              </a:buClr>
              <a:buFont typeface="Arial" panose="020B0604020202020204" pitchFamily="34" charset="0"/>
              <a:buChar char="•"/>
            </a:pPr>
            <a:r>
              <a:rPr lang="en-US" sz="1600" dirty="0">
                <a:solidFill>
                  <a:schemeClr val="bg1"/>
                </a:solidFill>
                <a:latin typeface="Arial" panose="020B0604020202020204"/>
              </a:rPr>
              <a:t>One focused event for the state</a:t>
            </a:r>
          </a:p>
          <a:p>
            <a:pPr marL="578358" lvl="1" indent="-285750">
              <a:buClr>
                <a:srgbClr val="FFB81C"/>
              </a:buClr>
              <a:buFont typeface="Arial" panose="020B0604020202020204" pitchFamily="34" charset="0"/>
              <a:buChar char="•"/>
            </a:pPr>
            <a:r>
              <a:rPr lang="en-US" sz="1600" dirty="0">
                <a:solidFill>
                  <a:schemeClr val="bg1"/>
                </a:solidFill>
                <a:latin typeface="Arial" panose="020B0604020202020204"/>
              </a:rPr>
              <a:t>Ripping off the band-aid at once will be less disruptive than drawing the implementation over multiple years</a:t>
            </a:r>
          </a:p>
          <a:p>
            <a:pPr marL="292608" lvl="1" indent="0">
              <a:buClr>
                <a:srgbClr val="FFB81C"/>
              </a:buClr>
              <a:buFont typeface="Arial" panose="020B0604020202020204" pitchFamily="34" charset="0"/>
              <a:buNone/>
            </a:pPr>
            <a:endParaRPr lang="en-US" sz="1600" dirty="0">
              <a:solidFill>
                <a:schemeClr val="bg1"/>
              </a:solidFill>
              <a:latin typeface="Arial" panose="020B0604020202020204"/>
            </a:endParaRPr>
          </a:p>
          <a:p>
            <a:pPr marL="0" indent="0">
              <a:buClr>
                <a:srgbClr val="FFB81C"/>
              </a:buClr>
              <a:buNone/>
            </a:pPr>
            <a:r>
              <a:rPr lang="en-US" sz="1600" b="0" dirty="0">
                <a:solidFill>
                  <a:schemeClr val="bg1"/>
                </a:solidFill>
                <a:latin typeface="Arial" panose="020B0604020202020204"/>
              </a:rPr>
              <a:t>3). </a:t>
            </a:r>
            <a:r>
              <a:rPr lang="en-US" sz="1600" b="1" dirty="0">
                <a:solidFill>
                  <a:schemeClr val="bg1"/>
                </a:solidFill>
                <a:latin typeface="Arial" panose="020B0604020202020204"/>
              </a:rPr>
              <a:t>Unified project – unified agency focus</a:t>
            </a:r>
          </a:p>
          <a:p>
            <a:pPr marL="578358" lvl="1" indent="-285750">
              <a:buClr>
                <a:srgbClr val="FFB81C"/>
              </a:buClr>
              <a:buFont typeface="Arial" panose="020B0604020202020204" pitchFamily="34" charset="0"/>
              <a:buChar char="•"/>
            </a:pPr>
            <a:r>
              <a:rPr lang="en-US" sz="1600" dirty="0">
                <a:solidFill>
                  <a:schemeClr val="bg1"/>
                </a:solidFill>
                <a:latin typeface="Arial" panose="020B0604020202020204"/>
              </a:rPr>
              <a:t>One Go-Live effort instead of multiple efforts</a:t>
            </a:r>
          </a:p>
          <a:p>
            <a:pPr marL="292608" lvl="1">
              <a:buClr>
                <a:srgbClr val="FFB81C"/>
              </a:buClr>
            </a:pPr>
            <a:endParaRPr lang="en-US" sz="1600" dirty="0">
              <a:solidFill>
                <a:schemeClr val="bg1"/>
              </a:solidFill>
              <a:latin typeface="Arial" panose="020B0604020202020204"/>
            </a:endParaRPr>
          </a:p>
          <a:p>
            <a:pPr marL="0" indent="0">
              <a:buClr>
                <a:srgbClr val="FFB81C"/>
              </a:buClr>
              <a:buNone/>
            </a:pPr>
            <a:r>
              <a:rPr lang="en-US" sz="1600" b="0" dirty="0">
                <a:solidFill>
                  <a:schemeClr val="bg1"/>
                </a:solidFill>
                <a:latin typeface="Arial" panose="020B0604020202020204"/>
              </a:rPr>
              <a:t>4). </a:t>
            </a:r>
            <a:r>
              <a:rPr lang="en-US" sz="1600" b="1" dirty="0">
                <a:solidFill>
                  <a:schemeClr val="bg1"/>
                </a:solidFill>
                <a:latin typeface="Arial" panose="020B0604020202020204"/>
              </a:rPr>
              <a:t>Enterprise model – consolidation of resources and prioritization of activities</a:t>
            </a:r>
          </a:p>
          <a:p>
            <a:pPr marL="578358" lvl="1" indent="-285750">
              <a:buClr>
                <a:srgbClr val="FFB81C"/>
              </a:buClr>
              <a:buFont typeface="Arial" panose="020B0604020202020204" pitchFamily="34" charset="0"/>
              <a:buChar char="•"/>
            </a:pPr>
            <a:r>
              <a:rPr lang="en-US" sz="1600" dirty="0">
                <a:solidFill>
                  <a:schemeClr val="bg1"/>
                </a:solidFill>
                <a:latin typeface="Arial" panose="020B0604020202020204"/>
              </a:rPr>
              <a:t>Resources aligned under a singular goal</a:t>
            </a:r>
          </a:p>
          <a:p>
            <a:endParaRPr lang="en-US"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1595BFB-DC7D-4138-A611-ECB73E9FB845}" type="slidenum">
              <a:rPr lang="en-US" smtClean="0"/>
              <a:t>11</a:t>
            </a:fld>
            <a:endParaRPr lang="en-US" dirty="0"/>
          </a:p>
        </p:txBody>
      </p:sp>
    </p:spTree>
    <p:extLst>
      <p:ext uri="{BB962C8B-B14F-4D97-AF65-F5344CB8AC3E}">
        <p14:creationId xmlns:p14="http://schemas.microsoft.com/office/powerpoint/2010/main" val="2712270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Speaking Points</a:t>
            </a:r>
            <a:endParaRPr lang="en-US" dirty="0"/>
          </a:p>
          <a:p>
            <a:endParaRPr lang="en-US" dirty="0"/>
          </a:p>
          <a:p>
            <a:r>
              <a:rPr lang="en-US" dirty="0"/>
              <a:t>Some considerations</a:t>
            </a:r>
          </a:p>
          <a:p>
            <a:pPr marL="292608" lvl="1" indent="0">
              <a:buClr>
                <a:srgbClr val="FFB81C"/>
              </a:buClr>
              <a:buFont typeface="Arial" panose="020B0604020202020204" pitchFamily="34" charset="0"/>
              <a:buNone/>
            </a:pPr>
            <a:endParaRPr lang="en-US" dirty="0"/>
          </a:p>
          <a:p>
            <a:pPr marL="0" indent="0">
              <a:buClr>
                <a:srgbClr val="FFB81C"/>
              </a:buClr>
              <a:buNone/>
            </a:pPr>
            <a:r>
              <a:rPr lang="en-US" dirty="0"/>
              <a:t>1). </a:t>
            </a:r>
            <a:r>
              <a:rPr lang="en-US" sz="1600" b="1" dirty="0">
                <a:solidFill>
                  <a:schemeClr val="bg1"/>
                </a:solidFill>
                <a:latin typeface="Arial" panose="020B0604020202020204"/>
              </a:rPr>
              <a:t>Employee Engagement</a:t>
            </a:r>
            <a:endParaRPr lang="en-US" sz="1600" b="1" dirty="0">
              <a:solidFill>
                <a:schemeClr val="bg1"/>
              </a:solidFill>
              <a:highlight>
                <a:srgbClr val="FF0000"/>
              </a:highlight>
              <a:latin typeface="Arial" panose="020B0604020202020204"/>
            </a:endParaRPr>
          </a:p>
          <a:p>
            <a:pPr marL="578358" lvl="1" indent="-285750">
              <a:buClr>
                <a:srgbClr val="FFB81C"/>
              </a:buClr>
              <a:buFont typeface="Arial" panose="020B0604020202020204" pitchFamily="34" charset="0"/>
              <a:buChar char="•"/>
            </a:pPr>
            <a:r>
              <a:rPr lang="en-US" sz="1600" dirty="0">
                <a:solidFill>
                  <a:prstClr val="white"/>
                </a:solidFill>
                <a:highlight>
                  <a:srgbClr val="FF0000"/>
                </a:highlight>
                <a:latin typeface="Arial" panose="020B0604020202020204"/>
              </a:rPr>
              <a:t>Active participation workforce transition activities important</a:t>
            </a:r>
            <a:endParaRPr lang="en-US" sz="1600" dirty="0">
              <a:solidFill>
                <a:prstClr val="white"/>
              </a:solidFill>
              <a:latin typeface="Arial" panose="020B0604020202020204"/>
            </a:endParaRPr>
          </a:p>
          <a:p>
            <a:pPr marL="292608" lvl="1" indent="0">
              <a:buClr>
                <a:srgbClr val="FFB81C"/>
              </a:buClr>
              <a:buFont typeface="Arial" panose="020B0604020202020204" pitchFamily="34" charset="0"/>
              <a:buNone/>
            </a:pPr>
            <a:endParaRPr lang="en-US" dirty="0"/>
          </a:p>
          <a:p>
            <a:pPr marL="0" lvl="0" indent="-164592">
              <a:buClr>
                <a:srgbClr val="FFB81C"/>
              </a:buClr>
              <a:buFont typeface="Arial" panose="020B0604020202020204" pitchFamily="34" charset="0"/>
              <a:buNone/>
            </a:pPr>
            <a:r>
              <a:rPr lang="en-US" dirty="0"/>
              <a:t>2). </a:t>
            </a:r>
            <a:r>
              <a:rPr lang="en-US" sz="1200" b="1" dirty="0">
                <a:solidFill>
                  <a:prstClr val="white"/>
                </a:solidFill>
                <a:latin typeface="Arial" panose="020B0604020202020204"/>
              </a:rPr>
              <a:t>Change Liaisons: very important</a:t>
            </a:r>
          </a:p>
          <a:p>
            <a:pPr marL="578358" lvl="1" indent="-285750">
              <a:buClr>
                <a:srgbClr val="FFB81C"/>
              </a:buClr>
              <a:buFont typeface="Arial" panose="020B0604020202020204" pitchFamily="34" charset="0"/>
              <a:buChar char="•"/>
            </a:pPr>
            <a:r>
              <a:rPr lang="en-US" sz="1200" dirty="0">
                <a:solidFill>
                  <a:prstClr val="white"/>
                </a:solidFill>
                <a:latin typeface="Arial" panose="020B0604020202020204"/>
              </a:rPr>
              <a:t>One of the main conduits of information from project to agencies</a:t>
            </a:r>
          </a:p>
          <a:p>
            <a:pPr marL="292608" lvl="1" indent="0">
              <a:buClr>
                <a:srgbClr val="FFB81C"/>
              </a:buClr>
              <a:buFont typeface="Arial" panose="020B0604020202020204" pitchFamily="34" charset="0"/>
              <a:buNone/>
            </a:pPr>
            <a:endParaRPr lang="en-US" sz="1200" dirty="0">
              <a:solidFill>
                <a:prstClr val="white"/>
              </a:solidFill>
              <a:latin typeface="Arial" panose="020B0604020202020204"/>
            </a:endParaRPr>
          </a:p>
          <a:p>
            <a:pPr marL="578358" lvl="1" indent="-285750">
              <a:buClr>
                <a:srgbClr val="FFB81C"/>
              </a:buClr>
              <a:buFont typeface="Arial" panose="020B0604020202020204" pitchFamily="34" charset="0"/>
              <a:buChar char="•"/>
            </a:pPr>
            <a:endParaRPr lang="en-US" sz="1200" dirty="0">
              <a:solidFill>
                <a:prstClr val="white"/>
              </a:solidFill>
              <a:latin typeface="Arial" panose="020B0604020202020204"/>
            </a:endParaRPr>
          </a:p>
          <a:p>
            <a:r>
              <a:rPr lang="en-US" dirty="0"/>
              <a:t>3). </a:t>
            </a:r>
            <a:r>
              <a:rPr lang="en-US" sz="1600" b="1" dirty="0">
                <a:solidFill>
                  <a:schemeClr val="bg1"/>
                </a:solidFill>
                <a:latin typeface="Arial" panose="020B0604020202020204"/>
              </a:rPr>
              <a:t>Workload Intensity</a:t>
            </a:r>
          </a:p>
          <a:p>
            <a:pPr marL="578358" lvl="1" indent="-285750">
              <a:buClr>
                <a:srgbClr val="FFB81C"/>
              </a:buClr>
              <a:buFont typeface="Arial" panose="020B0604020202020204" pitchFamily="34" charset="0"/>
              <a:buChar char="•"/>
            </a:pPr>
            <a:r>
              <a:rPr lang="en-US" sz="1600" dirty="0">
                <a:solidFill>
                  <a:prstClr val="white"/>
                </a:solidFill>
                <a:latin typeface="Arial" panose="020B0604020202020204"/>
              </a:rPr>
              <a:t>Certain time periods will be more demanding for the agencies: for example, fiscal year-end activities will overlap with Go-Live preparation</a:t>
            </a:r>
          </a:p>
          <a:p>
            <a:pPr marL="578358" lvl="1" indent="-285750">
              <a:buClr>
                <a:srgbClr val="FFB81C"/>
              </a:buClr>
              <a:buFont typeface="Arial" panose="020B0604020202020204" pitchFamily="34" charset="0"/>
              <a:buChar char="•"/>
            </a:pPr>
            <a:endParaRPr lang="en-US" sz="1200" dirty="0">
              <a:solidFill>
                <a:prstClr val="white"/>
              </a:solidFill>
              <a:latin typeface="Arial" panose="020B0604020202020204"/>
            </a:endParaRPr>
          </a:p>
          <a:p>
            <a:endParaRPr lang="en-US" dirty="0"/>
          </a:p>
        </p:txBody>
      </p:sp>
      <p:sp>
        <p:nvSpPr>
          <p:cNvPr id="4" name="Slide Number Placeholder 3"/>
          <p:cNvSpPr>
            <a:spLocks noGrp="1"/>
          </p:cNvSpPr>
          <p:nvPr>
            <p:ph type="sldNum" sz="quarter" idx="5"/>
          </p:nvPr>
        </p:nvSpPr>
        <p:spPr/>
        <p:txBody>
          <a:bodyPr/>
          <a:lstStyle/>
          <a:p>
            <a:fld id="{01595BFB-DC7D-4138-A611-ECB73E9FB845}" type="slidenum">
              <a:rPr lang="en-US" smtClean="0"/>
              <a:t>12</a:t>
            </a:fld>
            <a:endParaRPr lang="en-US" dirty="0"/>
          </a:p>
        </p:txBody>
      </p:sp>
    </p:spTree>
    <p:extLst>
      <p:ext uri="{BB962C8B-B14F-4D97-AF65-F5344CB8AC3E}">
        <p14:creationId xmlns:p14="http://schemas.microsoft.com/office/powerpoint/2010/main" val="2578586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Speaking Points</a:t>
            </a:r>
          </a:p>
          <a:p>
            <a:endParaRPr lang="en-US" dirty="0"/>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Many channels through which we will share info</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Opportunities for Employees to interact with Luma</a:t>
            </a:r>
            <a:endParaRPr lang="en-US" b="1" dirty="0"/>
          </a:p>
          <a:p>
            <a:pPr marL="182880" indent="-182880">
              <a:buFont typeface="Arial" panose="020B0604020202020204" pitchFamily="34" charset="0"/>
              <a:buChar char="•"/>
            </a:pPr>
            <a:r>
              <a:rPr lang="en-US" dirty="0"/>
              <a:t>Activities planned build on each other. Please encourage your employees to participate or review corresponding materials, if they are unable to attend.</a:t>
            </a:r>
          </a:p>
          <a:p>
            <a:pPr marL="182880" indent="-182880">
              <a:buFont typeface="Arial" panose="020B0604020202020204" pitchFamily="34" charset="0"/>
              <a:buChar char="•"/>
            </a:pPr>
            <a:r>
              <a:rPr lang="en-US" dirty="0"/>
              <a:t>Beginning with reinforcing awareness of the project, timeline and upcoming employee experience activities</a:t>
            </a:r>
          </a:p>
          <a:p>
            <a:pPr marL="182880" indent="-182880">
              <a:buFont typeface="Arial" panose="020B0604020202020204" pitchFamily="34" charset="0"/>
              <a:buChar char="•"/>
            </a:pPr>
            <a:r>
              <a:rPr lang="en-US" dirty="0"/>
              <a:t>Next: implications of the change to Luma, and how it effects agencies and individuals</a:t>
            </a:r>
          </a:p>
          <a:p>
            <a:pPr marL="182880" indent="-182880">
              <a:buFont typeface="Arial" panose="020B0604020202020204" pitchFamily="34" charset="0"/>
              <a:buChar char="•"/>
            </a:pPr>
            <a:r>
              <a:rPr lang="en-US" dirty="0"/>
              <a:t>Finally, learning how and when to use Luma through training</a:t>
            </a:r>
          </a:p>
          <a:p>
            <a:endParaRPr lang="en-US" dirty="0"/>
          </a:p>
        </p:txBody>
      </p:sp>
      <p:sp>
        <p:nvSpPr>
          <p:cNvPr id="4" name="Slide Number Placeholder 3"/>
          <p:cNvSpPr>
            <a:spLocks noGrp="1"/>
          </p:cNvSpPr>
          <p:nvPr>
            <p:ph type="sldNum" sz="quarter" idx="5"/>
          </p:nvPr>
        </p:nvSpPr>
        <p:spPr/>
        <p:txBody>
          <a:bodyPr/>
          <a:lstStyle/>
          <a:p>
            <a:fld id="{01595BFB-DC7D-4138-A611-ECB73E9FB845}" type="slidenum">
              <a:rPr lang="en-US" smtClean="0"/>
              <a:t>13</a:t>
            </a:fld>
            <a:endParaRPr lang="en-US" dirty="0"/>
          </a:p>
        </p:txBody>
      </p:sp>
    </p:spTree>
    <p:extLst>
      <p:ext uri="{BB962C8B-B14F-4D97-AF65-F5344CB8AC3E}">
        <p14:creationId xmlns:p14="http://schemas.microsoft.com/office/powerpoint/2010/main" val="1775987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Speaking Points</a:t>
            </a:r>
          </a:p>
          <a:p>
            <a:endParaRPr lang="en-US" b="1" dirty="0"/>
          </a:p>
          <a:p>
            <a:pPr marL="171450" indent="-171450">
              <a:buFont typeface="Arial" panose="020B0604020202020204" pitchFamily="34" charset="0"/>
              <a:buChar char="•"/>
            </a:pPr>
            <a:r>
              <a:rPr lang="en-US" b="0" dirty="0"/>
              <a:t>(Orient participants visually) The gray ovals represent configuration, testing and system delivery activities. The green show employee readiness activities.</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This is a lot to take in and we anticipate a lot of questions on this.</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Agencies can anticipate elevated workloads for the ENTIRE timeline. Feb and Mar will be more intense. You must prepare employees accordingly.</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Will not cover each item. Again, Liaisons is where you will learn more – very important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Three categories: testing preparation and activities, workforce transition, and training</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Project will provide notice and resources to minimize disruption</a:t>
            </a:r>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277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Speaking Points</a:t>
            </a:r>
          </a:p>
          <a:p>
            <a:endParaRPr lang="en-US" dirty="0"/>
          </a:p>
          <a:p>
            <a:pPr marL="171450" indent="-171450">
              <a:buFont typeface="Arial" panose="020B0604020202020204" pitchFamily="34" charset="0"/>
              <a:buChar char="•"/>
            </a:pPr>
            <a:r>
              <a:rPr lang="en-US" dirty="0"/>
              <a:t>Presented with more detail, reinforcing awareness will include participating in agency-specific presentations.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sz="1800" dirty="0">
                <a:effectLst/>
                <a:latin typeface="Calibri" panose="020F0502020204030204" pitchFamily="34" charset="0"/>
              </a:rPr>
              <a:t>As I am doing with you, we want you to take this message and duplicate within your organization culture, based on how your staff want to be engaged</a:t>
            </a:r>
            <a:endParaRPr lang="en-US" dirty="0"/>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Luma highlights, role workshops and user experience simulations provide detailed insights into specific changes and what they mean for agencies and employees</a:t>
            </a:r>
            <a:endParaRPr lang="en-US" sz="18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rPr>
              <a:t>Luma Labs provide Luma systems exposure and interaction opportunities in the winter. We are also planning a separate Lab experience that provides post-training practice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rPr>
              <a:t>End-user training occurs in May and June leading up to our go-live milestones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Again, details regarding each will be communicated in advance; and the employee experience continues beyond go-live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1595BFB-DC7D-4138-A611-ECB73E9FB845}" type="slidenum">
              <a:rPr lang="en-US" smtClean="0"/>
              <a:t>15</a:t>
            </a:fld>
            <a:endParaRPr lang="en-US" dirty="0"/>
          </a:p>
        </p:txBody>
      </p:sp>
    </p:spTree>
    <p:extLst>
      <p:ext uri="{BB962C8B-B14F-4D97-AF65-F5344CB8AC3E}">
        <p14:creationId xmlns:p14="http://schemas.microsoft.com/office/powerpoint/2010/main" val="3099279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Speaking Points</a:t>
            </a:r>
          </a:p>
          <a:p>
            <a:endParaRPr lang="en-US" dirty="0"/>
          </a:p>
          <a:p>
            <a:pPr marL="171450" indent="-171450">
              <a:buFont typeface="Arial" panose="020B0604020202020204" pitchFamily="34" charset="0"/>
              <a:buChar char="•"/>
            </a:pPr>
            <a:r>
              <a:rPr lang="en-US" dirty="0"/>
              <a:t>Presented with more detail, reinforcing awareness will include participating in agency-specific presentations.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sz="1800" dirty="0">
                <a:effectLst/>
                <a:latin typeface="Calibri" panose="020F0502020204030204" pitchFamily="34" charset="0"/>
              </a:rPr>
              <a:t>As I am doing with you, we want you to take this message and duplicate within your organization culture, based on how your staff want to be engaged</a:t>
            </a:r>
            <a:endParaRPr lang="en-US" dirty="0"/>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Luma highlights, role workshops and user experience simulations provide detailed insights into specific changes and what they mean for agencies and employees</a:t>
            </a:r>
            <a:endParaRPr lang="en-US" sz="18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rPr>
              <a:t>Luma Labs provide Luma systems exposure and interaction opportunities in the winter. We are also planning a separate Lab experience that provides post-training practice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rPr>
              <a:t>End-user training occurs in May and June leading up to our go-live milestones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Again, details regarding each will be communicated in advance; and the employee </a:t>
            </a:r>
            <a:r>
              <a:rPr lang="en-US" b="0"/>
              <a:t>experience continues beyond go-live</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1595BFB-DC7D-4138-A611-ECB73E9FB845}" type="slidenum">
              <a:rPr lang="en-US" smtClean="0"/>
              <a:t>16</a:t>
            </a:fld>
            <a:endParaRPr lang="en-US" dirty="0"/>
          </a:p>
        </p:txBody>
      </p:sp>
    </p:spTree>
    <p:extLst>
      <p:ext uri="{BB962C8B-B14F-4D97-AF65-F5344CB8AC3E}">
        <p14:creationId xmlns:p14="http://schemas.microsoft.com/office/powerpoint/2010/main" val="248858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FFB81C"/>
              </a:buClr>
              <a:buNone/>
            </a:pPr>
            <a:r>
              <a:rPr lang="en-US" b="1" dirty="0"/>
              <a:t>Speaking Points</a:t>
            </a:r>
          </a:p>
          <a:p>
            <a:endParaRPr lang="en-US" dirty="0"/>
          </a:p>
          <a:p>
            <a:pPr marL="171450" indent="-171450">
              <a:buFont typeface="Arial" panose="020B0604020202020204" pitchFamily="34" charset="0"/>
              <a:buChar char="•"/>
            </a:pPr>
            <a:r>
              <a:rPr lang="en-US" dirty="0"/>
              <a:t>The leader experience corresponds to employees in that it highlights specific ways that you can support employees in getting ready.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Start by delivering Luma Accelerator internally (toolkit will be shared)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Operational readiness toolkit to help you identify unique agency-specific impacts and corresponding plans.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need you to plan </a:t>
            </a:r>
            <a:r>
              <a:rPr lang="en-US" sz="1800" dirty="0">
                <a:effectLst/>
                <a:latin typeface="Calibri" panose="020F0502020204030204" pitchFamily="34" charset="0"/>
              </a:rPr>
              <a:t>quarterly schedules to ensure you have time to prepare for training registration.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1595BFB-DC7D-4138-A611-ECB73E9FB845}" type="slidenum">
              <a:rPr lang="en-US" smtClean="0"/>
              <a:t>17</a:t>
            </a:fld>
            <a:endParaRPr lang="en-US" dirty="0"/>
          </a:p>
        </p:txBody>
      </p:sp>
    </p:spTree>
    <p:extLst>
      <p:ext uri="{BB962C8B-B14F-4D97-AF65-F5344CB8AC3E}">
        <p14:creationId xmlns:p14="http://schemas.microsoft.com/office/powerpoint/2010/main" val="1287685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Times New Roman" panose="02020603050405020304" pitchFamily="18" charset="0"/>
              </a:rPr>
              <a:t>Much focus on employee emotions</a:t>
            </a:r>
            <a:endParaRPr lang="en-US" b="1" dirty="0"/>
          </a:p>
          <a:p>
            <a:endParaRPr lang="en-US" dirty="0"/>
          </a:p>
        </p:txBody>
      </p:sp>
      <p:sp>
        <p:nvSpPr>
          <p:cNvPr id="4" name="Slide Number Placeholder 3"/>
          <p:cNvSpPr>
            <a:spLocks noGrp="1"/>
          </p:cNvSpPr>
          <p:nvPr>
            <p:ph type="sldNum" sz="quarter" idx="5"/>
          </p:nvPr>
        </p:nvSpPr>
        <p:spPr/>
        <p:txBody>
          <a:bodyPr/>
          <a:lstStyle/>
          <a:p>
            <a:fld id="{01595BFB-DC7D-4138-A611-ECB73E9FB845}" type="slidenum">
              <a:rPr lang="en-US" smtClean="0"/>
              <a:t>18</a:t>
            </a:fld>
            <a:endParaRPr lang="en-US" dirty="0"/>
          </a:p>
        </p:txBody>
      </p:sp>
    </p:spTree>
    <p:extLst>
      <p:ext uri="{BB962C8B-B14F-4D97-AF65-F5344CB8AC3E}">
        <p14:creationId xmlns:p14="http://schemas.microsoft.com/office/powerpoint/2010/main" val="2997730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Speaking Points</a:t>
            </a:r>
            <a:endParaRPr lang="en-US" dirty="0"/>
          </a:p>
          <a:p>
            <a:endParaRPr lang="en-US" dirty="0"/>
          </a:p>
          <a:p>
            <a:pPr marL="182880" indent="-182880">
              <a:buFont typeface="Arial" panose="020B0604020202020204" pitchFamily="34" charset="0"/>
              <a:buChar char="•"/>
            </a:pPr>
            <a:endParaRPr lang="en-US" dirty="0"/>
          </a:p>
          <a:p>
            <a:pPr marL="182880" indent="-182880">
              <a:buFont typeface="Arial" panose="020B0604020202020204" pitchFamily="34" charset="0"/>
              <a:buChar char="•"/>
            </a:pPr>
            <a:r>
              <a:rPr lang="en-US" dirty="0"/>
              <a:t>Change is hard. These are common questions?</a:t>
            </a:r>
          </a:p>
          <a:p>
            <a:pPr marL="182880" indent="-182880"/>
            <a:endParaRPr lang="en-US" dirty="0"/>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Resistance is common. This is because humans gravitate toward the familiar.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1595BFB-DC7D-4138-A611-ECB73E9FB845}" type="slidenum">
              <a:rPr lang="en-US" smtClean="0"/>
              <a:t>19</a:t>
            </a:fld>
            <a:endParaRPr lang="en-US" dirty="0"/>
          </a:p>
        </p:txBody>
      </p:sp>
    </p:spTree>
    <p:extLst>
      <p:ext uri="{BB962C8B-B14F-4D97-AF65-F5344CB8AC3E}">
        <p14:creationId xmlns:p14="http://schemas.microsoft.com/office/powerpoint/2010/main" val="303603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ea typeface="Times New Roman" panose="02020603050405020304" pitchFamily="18" charset="0"/>
            </a:endParaRPr>
          </a:p>
          <a:p>
            <a:pPr marL="171450" indent="-171450" defTabSz="966612">
              <a:buFont typeface="Arial" panose="020B0604020202020204" pitchFamily="34" charset="0"/>
              <a:buChar char="•"/>
              <a:defRPr/>
            </a:pPr>
            <a:r>
              <a:rPr lang="en-US" dirty="0"/>
              <a:t>Luma is happening; here are the benefits coming your way</a:t>
            </a:r>
          </a:p>
          <a:p>
            <a:pPr marL="171450" indent="-171450" defTabSz="966612">
              <a:buFont typeface="Arial" panose="020B0604020202020204" pitchFamily="34" charset="0"/>
              <a:buChar char="•"/>
              <a:defRPr/>
            </a:pPr>
            <a:endParaRPr lang="en-US" dirty="0"/>
          </a:p>
          <a:p>
            <a:pPr marL="171450" indent="-171450" defTabSz="966612">
              <a:buFont typeface="Arial" panose="020B0604020202020204" pitchFamily="34" charset="0"/>
              <a:buChar char="•"/>
              <a:defRPr/>
            </a:pPr>
            <a:r>
              <a:rPr lang="en-US" dirty="0"/>
              <a:t>Here is how we are going to support you</a:t>
            </a:r>
          </a:p>
          <a:p>
            <a:pPr marL="171450" indent="-171450" defTabSz="966612">
              <a:buFont typeface="Arial" panose="020B0604020202020204" pitchFamily="34" charset="0"/>
              <a:buChar char="•"/>
              <a:defRPr/>
            </a:pPr>
            <a:endParaRPr lang="en-US" dirty="0"/>
          </a:p>
          <a:p>
            <a:pPr marL="171450" indent="-171450" defTabSz="966612">
              <a:buFont typeface="Arial" panose="020B0604020202020204" pitchFamily="34" charset="0"/>
              <a:buChar char="•"/>
              <a:defRPr/>
            </a:pPr>
            <a:r>
              <a:rPr lang="en-US" dirty="0"/>
              <a:t>We need your help</a:t>
            </a:r>
            <a:endParaRPr lang="en-US" sz="1200" dirty="0">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ea typeface="Times New Roman" panose="02020603050405020304" pitchFamily="18" charset="0"/>
              </a:rPr>
              <a:t>Resources and next steps, and leave time for Q&amp;A</a:t>
            </a:r>
          </a:p>
        </p:txBody>
      </p:sp>
      <p:sp>
        <p:nvSpPr>
          <p:cNvPr id="4" name="Slide Number Placeholder 3"/>
          <p:cNvSpPr>
            <a:spLocks noGrp="1"/>
          </p:cNvSpPr>
          <p:nvPr>
            <p:ph type="sldNum" sz="quarter" idx="5"/>
          </p:nvPr>
        </p:nvSpPr>
        <p:spPr/>
        <p:txBody>
          <a:bodyPr/>
          <a:lstStyle/>
          <a:p>
            <a:fld id="{01595BFB-DC7D-4138-A611-ECB73E9FB845}" type="slidenum">
              <a:rPr lang="en-US" smtClean="0"/>
              <a:t>2</a:t>
            </a:fld>
            <a:endParaRPr lang="en-US" dirty="0"/>
          </a:p>
        </p:txBody>
      </p:sp>
    </p:spTree>
    <p:extLst>
      <p:ext uri="{BB962C8B-B14F-4D97-AF65-F5344CB8AC3E}">
        <p14:creationId xmlns:p14="http://schemas.microsoft.com/office/powerpoint/2010/main" val="2631829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800" b="1" dirty="0"/>
              <a:t>Speaking Points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Your people want to hear about change from you and their direct managers</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t>This is supported objectively by the data shown here (and countless other studies)</a:t>
            </a:r>
          </a:p>
          <a:p>
            <a:pPr marL="0" indent="0">
              <a:buFont typeface="Arial" panose="020B0604020202020204" pitchFamily="34" charset="0"/>
              <a:buNone/>
            </a:pPr>
            <a:endParaRPr lang="en-US" sz="1300" dirty="0">
              <a:solidFill>
                <a:srgbClr val="5C6369"/>
              </a:solidFill>
              <a:latin typeface="Open Sans" panose="020B0606030504020204" pitchFamily="34" charset="0"/>
            </a:endParaRPr>
          </a:p>
          <a:p>
            <a:pPr marL="285750" indent="-285750">
              <a:buFont typeface="Arial" panose="020B0604020202020204" pitchFamily="34" charset="0"/>
              <a:buChar char="•"/>
            </a:pPr>
            <a:r>
              <a:rPr lang="en-US" sz="1300" dirty="0">
                <a:solidFill>
                  <a:srgbClr val="5C6369"/>
                </a:solidFill>
                <a:latin typeface="Open Sans" panose="020B0606030504020204" pitchFamily="34" charset="0"/>
              </a:rPr>
              <a:t>Leading change entails both words and modeled behaviors</a:t>
            </a:r>
            <a:endParaRPr lang="en-US" b="0" i="0" dirty="0">
              <a:solidFill>
                <a:srgbClr val="5C6369"/>
              </a:solidFill>
              <a:effectLst/>
              <a:latin typeface="Open Sans" panose="020B0606030504020204" pitchFamily="34" charset="0"/>
            </a:endParaRPr>
          </a:p>
          <a:p>
            <a:pPr marL="0" indent="0">
              <a:buFont typeface="Arial" panose="020B0604020202020204" pitchFamily="34" charset="0"/>
              <a:buNone/>
            </a:pPr>
            <a:endParaRPr lang="en-US" sz="1300" dirty="0">
              <a:solidFill>
                <a:srgbClr val="5C6369"/>
              </a:solidFill>
              <a:latin typeface="Open Sans" panose="020B0606030504020204" pitchFamily="34" charset="0"/>
            </a:endParaRPr>
          </a:p>
          <a:p>
            <a:pPr marL="285750" indent="-285750">
              <a:buFont typeface="Arial" panose="020B0604020202020204" pitchFamily="34" charset="0"/>
              <a:buChar char="•"/>
            </a:pPr>
            <a:endParaRPr lang="en-US" sz="1300" dirty="0">
              <a:solidFill>
                <a:srgbClr val="5C6369"/>
              </a:solidFill>
              <a:latin typeface="Open Sans" panose="020B0606030504020204" pitchFamily="34" charset="0"/>
            </a:endParaRPr>
          </a:p>
          <a:p>
            <a:pPr marL="0" marR="0">
              <a:lnSpc>
                <a:spcPct val="107000"/>
              </a:lnSpc>
              <a:spcBef>
                <a:spcPts val="200"/>
              </a:spcBef>
              <a:spcAft>
                <a:spcPts val="200"/>
              </a:spcAft>
            </a:pPr>
            <a:endParaRPr lang="en-US" sz="1300" dirty="0">
              <a:solidFill>
                <a:srgbClr val="5C6369"/>
              </a:solidFill>
              <a:latin typeface="Open Sans" panose="020B0606030504020204" pitchFamily="34" charset="0"/>
            </a:endParaRPr>
          </a:p>
          <a:p>
            <a:endParaRPr lang="en-US" sz="1300" dirty="0">
              <a:solidFill>
                <a:srgbClr val="5C6369"/>
              </a:solidFill>
              <a:latin typeface="Open Sans" panose="020B0606030504020204" pitchFamily="34" charset="0"/>
            </a:endParaRPr>
          </a:p>
          <a:p>
            <a:endParaRPr lang="en-US" sz="1300" dirty="0">
              <a:solidFill>
                <a:srgbClr val="5C6369"/>
              </a:solidFill>
              <a:latin typeface="Open Sans" panose="020B0606030504020204" pitchFamily="34" charset="0"/>
            </a:endParaRPr>
          </a:p>
          <a:p>
            <a:endParaRPr lang="en-US" sz="1300" dirty="0"/>
          </a:p>
        </p:txBody>
      </p:sp>
      <p:sp>
        <p:nvSpPr>
          <p:cNvPr id="4" name="Slide Number Placeholder 3"/>
          <p:cNvSpPr>
            <a:spLocks noGrp="1"/>
          </p:cNvSpPr>
          <p:nvPr>
            <p:ph type="sldNum" sz="quarter" idx="5"/>
          </p:nvPr>
        </p:nvSpPr>
        <p:spPr/>
        <p:txBody>
          <a:bodyPr/>
          <a:lstStyle/>
          <a:p>
            <a:fld id="{01595BFB-DC7D-4138-A611-ECB73E9FB845}" type="slidenum">
              <a:rPr lang="en-US" smtClean="0"/>
              <a:t>20</a:t>
            </a:fld>
            <a:endParaRPr lang="en-US" dirty="0"/>
          </a:p>
        </p:txBody>
      </p:sp>
    </p:spTree>
    <p:extLst>
      <p:ext uri="{BB962C8B-B14F-4D97-AF65-F5344CB8AC3E}">
        <p14:creationId xmlns:p14="http://schemas.microsoft.com/office/powerpoint/2010/main" val="1804607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t>Speaking Points</a:t>
            </a:r>
          </a:p>
          <a:p>
            <a:pPr marL="0" indent="0">
              <a:spcAft>
                <a:spcPts val="600"/>
              </a:spcAft>
              <a:buFont typeface="Wingdings" panose="05000000000000000000" pitchFamily="2" charset="2"/>
              <a:buNone/>
            </a:pPr>
            <a:endParaRPr lang="en-US" sz="1200" b="1" dirty="0">
              <a:cs typeface="Arial" panose="020B0604020202020204" pitchFamily="34" charset="0"/>
            </a:endParaRPr>
          </a:p>
          <a:p>
            <a:pPr marL="171450" indent="-171450">
              <a:spcAft>
                <a:spcPts val="600"/>
              </a:spcAft>
              <a:buFont typeface="Arial" panose="020B0604020202020204" pitchFamily="34" charset="0"/>
              <a:buChar char="•"/>
            </a:pPr>
            <a:r>
              <a:rPr lang="en-US" sz="1200" b="0" dirty="0">
                <a:cs typeface="Arial" panose="020B0604020202020204" pitchFamily="34" charset="0"/>
              </a:rPr>
              <a:t>As a recognized leader within your agency, I’d like for you to consider these six actions so you can and your team can become an agent of change with Luma’s implementation. </a:t>
            </a:r>
          </a:p>
          <a:p>
            <a:pPr marL="0" indent="0">
              <a:spcAft>
                <a:spcPts val="600"/>
              </a:spcAft>
              <a:buFont typeface="Wingdings" panose="05000000000000000000" pitchFamily="2" charset="2"/>
              <a:buNone/>
            </a:pPr>
            <a:endParaRPr lang="en-US" sz="1200" b="1" dirty="0">
              <a:cs typeface="Arial" panose="020B0604020202020204" pitchFamily="34" charset="0"/>
            </a:endParaRPr>
          </a:p>
          <a:p>
            <a:pPr marL="171450" indent="-171450">
              <a:spcAft>
                <a:spcPts val="600"/>
              </a:spcAft>
              <a:buFont typeface="Arial" panose="020B0604020202020204" pitchFamily="34" charset="0"/>
              <a:buChar char="•"/>
            </a:pPr>
            <a:endParaRPr lang="en-US" sz="1200" dirty="0">
              <a:cs typeface="Arial" panose="020B0604020202020204" pitchFamily="34" charset="0"/>
            </a:endParaRPr>
          </a:p>
          <a:p>
            <a:pPr defTabSz="966612">
              <a:defRPr/>
            </a:pPr>
            <a:endParaRPr lang="en-US" strike="sngStrike" baseline="0" dirty="0"/>
          </a:p>
        </p:txBody>
      </p:sp>
      <p:sp>
        <p:nvSpPr>
          <p:cNvPr id="4" name="Slide Number Placeholder 3"/>
          <p:cNvSpPr>
            <a:spLocks noGrp="1"/>
          </p:cNvSpPr>
          <p:nvPr>
            <p:ph type="sldNum" sz="quarter" idx="5"/>
          </p:nvPr>
        </p:nvSpPr>
        <p:spPr/>
        <p:txBody>
          <a:bodyPr/>
          <a:lstStyle/>
          <a:p>
            <a:pPr defTabSz="966612">
              <a:defRPr/>
            </a:pPr>
            <a:fld id="{295E168E-FFA7-48EA-A365-98442C559AAD}" type="slidenum">
              <a:rPr lang="en-US">
                <a:solidFill>
                  <a:prstClr val="black"/>
                </a:solidFill>
                <a:latin typeface="Calibri" panose="020F0502020204030204"/>
              </a:rPr>
              <a:pPr defTabSz="966612">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1025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t>Speaking Points</a:t>
            </a:r>
          </a:p>
          <a:p>
            <a:pPr marL="0" indent="0">
              <a:spcAft>
                <a:spcPts val="600"/>
              </a:spcAft>
              <a:buFont typeface="Wingdings" panose="05000000000000000000" pitchFamily="2" charset="2"/>
              <a:buNone/>
            </a:pPr>
            <a:endParaRPr lang="en-US" sz="1200" b="1" dirty="0">
              <a:cs typeface="Arial" panose="020B0604020202020204" pitchFamily="34" charset="0"/>
            </a:endParaRPr>
          </a:p>
          <a:p>
            <a:pPr marL="0" indent="0">
              <a:spcAft>
                <a:spcPts val="600"/>
              </a:spcAft>
              <a:buFont typeface="Wingdings" panose="05000000000000000000" pitchFamily="2" charset="2"/>
              <a:buNone/>
            </a:pPr>
            <a:endParaRPr lang="en-US" sz="1200" b="1" dirty="0">
              <a:cs typeface="Arial" panose="020B0604020202020204" pitchFamily="34" charset="0"/>
            </a:endParaRPr>
          </a:p>
          <a:p>
            <a:pPr marL="171450" indent="-171450">
              <a:spcAft>
                <a:spcPts val="600"/>
              </a:spcAft>
              <a:buFont typeface="Arial" panose="020B0604020202020204" pitchFamily="34" charset="0"/>
              <a:buChar char="•"/>
            </a:pPr>
            <a:r>
              <a:rPr lang="en-US" sz="1200" b="1" dirty="0">
                <a:cs typeface="Arial" panose="020B0604020202020204" pitchFamily="34" charset="0"/>
              </a:rPr>
              <a:t>First,  Encourage the sharing of change information</a:t>
            </a:r>
            <a:r>
              <a:rPr lang="en-US" sz="1200" dirty="0">
                <a:cs typeface="Arial" panose="020B0604020202020204" pitchFamily="34" charset="0"/>
              </a:rPr>
              <a:t>; across the next several months, the project team will be sharing details about the changes in each area. Please encourage leaders within your agencies to share with teams</a:t>
            </a:r>
          </a:p>
          <a:p>
            <a:pPr marL="171450" indent="-171450">
              <a:spcAft>
                <a:spcPts val="600"/>
              </a:spcAft>
              <a:buFont typeface="Arial" panose="020B0604020202020204" pitchFamily="34" charset="0"/>
              <a:buChar char="•"/>
            </a:pPr>
            <a:endParaRPr lang="en-US" sz="1200" dirty="0">
              <a:cs typeface="Arial" panose="020B0604020202020204" pitchFamily="34" charset="0"/>
            </a:endParaRPr>
          </a:p>
          <a:p>
            <a:pPr defTabSz="966612">
              <a:defRPr/>
            </a:pPr>
            <a:endParaRPr lang="en-US" strike="sngStrike" baseline="0" dirty="0"/>
          </a:p>
        </p:txBody>
      </p:sp>
      <p:sp>
        <p:nvSpPr>
          <p:cNvPr id="4" name="Slide Number Placeholder 3"/>
          <p:cNvSpPr>
            <a:spLocks noGrp="1"/>
          </p:cNvSpPr>
          <p:nvPr>
            <p:ph type="sldNum" sz="quarter" idx="5"/>
          </p:nvPr>
        </p:nvSpPr>
        <p:spPr/>
        <p:txBody>
          <a:bodyPr/>
          <a:lstStyle/>
          <a:p>
            <a:pPr defTabSz="966612">
              <a:defRPr/>
            </a:pPr>
            <a:fld id="{295E168E-FFA7-48EA-A365-98442C559AAD}" type="slidenum">
              <a:rPr lang="en-US">
                <a:solidFill>
                  <a:prstClr val="black"/>
                </a:solidFill>
                <a:latin typeface="Calibri" panose="020F0502020204030204"/>
              </a:rPr>
              <a:pPr defTabSz="966612">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25560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t>Speaking Points</a:t>
            </a:r>
          </a:p>
          <a:p>
            <a:pPr marL="0" indent="0">
              <a:spcAft>
                <a:spcPts val="600"/>
              </a:spcAft>
              <a:buFont typeface="Wingdings" panose="05000000000000000000" pitchFamily="2" charset="2"/>
              <a:buNone/>
            </a:pPr>
            <a:endParaRPr lang="en-US" sz="1200" b="1" dirty="0">
              <a:cs typeface="Arial" panose="020B0604020202020204" pitchFamily="34" charset="0"/>
            </a:endParaRPr>
          </a:p>
          <a:p>
            <a:pPr marL="0" indent="0">
              <a:spcAft>
                <a:spcPts val="600"/>
              </a:spcAft>
              <a:buFont typeface="Wingdings" panose="05000000000000000000" pitchFamily="2" charset="2"/>
              <a:buNone/>
            </a:pPr>
            <a:endParaRPr lang="en-US" sz="1200" b="1" dirty="0">
              <a:cs typeface="Arial" panose="020B0604020202020204" pitchFamily="34" charset="0"/>
            </a:endParaRPr>
          </a:p>
          <a:p>
            <a:pPr marL="171450" indent="-171450">
              <a:spcAft>
                <a:spcPts val="600"/>
              </a:spcAft>
              <a:buFont typeface="Arial" panose="020B0604020202020204" pitchFamily="34" charset="0"/>
              <a:buChar char="•"/>
            </a:pPr>
            <a:r>
              <a:rPr lang="en-US" sz="1200" b="0" dirty="0">
                <a:cs typeface="Arial" panose="020B0604020202020204" pitchFamily="34" charset="0"/>
              </a:rPr>
              <a:t>Next, discuss less obvious improvements </a:t>
            </a:r>
            <a:r>
              <a:rPr lang="en-US" sz="1200" dirty="0">
                <a:cs typeface="Arial" panose="020B0604020202020204" pitchFamily="34" charset="0"/>
              </a:rPr>
              <a:t>that users may not automatically value (like role-based security, access to data, single sign on, and security). Details on these changes will be provided in the Leadership Accelerator Toolkit.</a:t>
            </a:r>
          </a:p>
          <a:p>
            <a:pPr marL="171450" indent="-171450">
              <a:spcAft>
                <a:spcPts val="600"/>
              </a:spcAft>
              <a:buFont typeface="Arial" panose="020B0604020202020204" pitchFamily="34" charset="0"/>
              <a:buChar char="•"/>
            </a:pPr>
            <a:endParaRPr lang="en-US" sz="1200" dirty="0">
              <a:cs typeface="Arial" panose="020B0604020202020204" pitchFamily="34" charset="0"/>
            </a:endParaRPr>
          </a:p>
          <a:p>
            <a:pPr marL="171450" indent="-171450">
              <a:spcAft>
                <a:spcPts val="600"/>
              </a:spcAft>
              <a:buFont typeface="Arial" panose="020B0604020202020204" pitchFamily="34" charset="0"/>
              <a:buChar char="•"/>
            </a:pPr>
            <a:r>
              <a:rPr lang="en-US" sz="1200" dirty="0">
                <a:cs typeface="Arial" panose="020B0604020202020204" pitchFamily="34" charset="0"/>
              </a:rPr>
              <a:t>This will help employees understand the full value to Idaho</a:t>
            </a:r>
          </a:p>
          <a:p>
            <a:pPr marL="171450" indent="-171450">
              <a:spcAft>
                <a:spcPts val="600"/>
              </a:spcAft>
              <a:buFont typeface="Arial" panose="020B0604020202020204" pitchFamily="34" charset="0"/>
              <a:buChar char="•"/>
            </a:pPr>
            <a:endParaRPr lang="en-US" sz="1200" dirty="0">
              <a:cs typeface="Arial" panose="020B0604020202020204" pitchFamily="34" charset="0"/>
            </a:endParaRPr>
          </a:p>
          <a:p>
            <a:pPr marL="171450" indent="-171450">
              <a:spcAft>
                <a:spcPts val="600"/>
              </a:spcAft>
              <a:buFont typeface="Arial" panose="020B0604020202020204" pitchFamily="34" charset="0"/>
              <a:buChar char="•"/>
            </a:pPr>
            <a:endParaRPr lang="en-US" sz="1200" dirty="0">
              <a:cs typeface="Arial" panose="020B0604020202020204" pitchFamily="34" charset="0"/>
            </a:endParaRPr>
          </a:p>
          <a:p>
            <a:pPr defTabSz="966612">
              <a:defRPr/>
            </a:pPr>
            <a:endParaRPr lang="en-US" strike="sngStrike" baseline="0" dirty="0"/>
          </a:p>
        </p:txBody>
      </p:sp>
      <p:sp>
        <p:nvSpPr>
          <p:cNvPr id="4" name="Slide Number Placeholder 3"/>
          <p:cNvSpPr>
            <a:spLocks noGrp="1"/>
          </p:cNvSpPr>
          <p:nvPr>
            <p:ph type="sldNum" sz="quarter" idx="5"/>
          </p:nvPr>
        </p:nvSpPr>
        <p:spPr/>
        <p:txBody>
          <a:bodyPr/>
          <a:lstStyle/>
          <a:p>
            <a:pPr defTabSz="966612">
              <a:defRPr/>
            </a:pPr>
            <a:fld id="{295E168E-FFA7-48EA-A365-98442C559AAD}" type="slidenum">
              <a:rPr lang="en-US">
                <a:solidFill>
                  <a:prstClr val="black"/>
                </a:solidFill>
                <a:latin typeface="Calibri" panose="020F0502020204030204"/>
              </a:rPr>
              <a:pPr defTabSz="966612">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84335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t>Speaking Points</a:t>
            </a:r>
            <a:endParaRPr lang="en-US" sz="1200" b="1" dirty="0">
              <a:cs typeface="Arial" panose="020B0604020202020204" pitchFamily="34" charset="0"/>
            </a:endParaRPr>
          </a:p>
          <a:p>
            <a:pPr marL="0" indent="0">
              <a:spcAft>
                <a:spcPts val="600"/>
              </a:spcAft>
              <a:buFont typeface="Wingdings" panose="05000000000000000000" pitchFamily="2" charset="2"/>
              <a:buNone/>
            </a:pPr>
            <a:endParaRPr lang="en-US" sz="1200" b="1" dirty="0">
              <a:cs typeface="Arial" panose="020B0604020202020204" pitchFamily="34" charset="0"/>
            </a:endParaRPr>
          </a:p>
          <a:p>
            <a:pPr marL="171450" indent="-171450">
              <a:spcAft>
                <a:spcPts val="600"/>
              </a:spcAft>
              <a:buFont typeface="Arial" panose="020B0604020202020204" pitchFamily="34" charset="0"/>
              <a:buChar char="•"/>
            </a:pPr>
            <a:r>
              <a:rPr lang="en-US" sz="1200" b="1" dirty="0">
                <a:cs typeface="Arial" panose="020B0604020202020204" pitchFamily="34" charset="0"/>
              </a:rPr>
              <a:t>Third, Build Confidence </a:t>
            </a:r>
            <a:r>
              <a:rPr lang="en-US" sz="1200" dirty="0">
                <a:cs typeface="Arial" panose="020B0604020202020204" pitchFamily="34" charset="0"/>
              </a:rPr>
              <a:t>in the change process by shaping your employee’s mindset: from “this change is going to be difficult, costly, and weird” to “some difficulty during change is normal, and you will be supported.”</a:t>
            </a:r>
            <a:endParaRPr lang="en-US" strike="sngStrike" baseline="0" dirty="0"/>
          </a:p>
          <a:p>
            <a:pPr defTabSz="966612">
              <a:defRPr/>
            </a:pPr>
            <a:endParaRPr lang="en-US" strike="sngStrike" baseline="0" dirty="0"/>
          </a:p>
        </p:txBody>
      </p:sp>
      <p:sp>
        <p:nvSpPr>
          <p:cNvPr id="4" name="Slide Number Placeholder 3"/>
          <p:cNvSpPr>
            <a:spLocks noGrp="1"/>
          </p:cNvSpPr>
          <p:nvPr>
            <p:ph type="sldNum" sz="quarter" idx="5"/>
          </p:nvPr>
        </p:nvSpPr>
        <p:spPr/>
        <p:txBody>
          <a:bodyPr/>
          <a:lstStyle/>
          <a:p>
            <a:pPr defTabSz="966612">
              <a:defRPr/>
            </a:pPr>
            <a:fld id="{295E168E-FFA7-48EA-A365-98442C559AAD}" type="slidenum">
              <a:rPr lang="en-US">
                <a:solidFill>
                  <a:prstClr val="black"/>
                </a:solidFill>
                <a:latin typeface="Calibri" panose="020F0502020204030204"/>
              </a:rPr>
              <a:pPr defTabSz="966612">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36570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t>Speaking Points</a:t>
            </a:r>
          </a:p>
          <a:p>
            <a:pPr marL="0" indent="0">
              <a:spcAft>
                <a:spcPts val="600"/>
              </a:spcAft>
              <a:buFont typeface="Wingdings" panose="05000000000000000000" pitchFamily="2" charset="2"/>
              <a:buNone/>
            </a:pPr>
            <a:endParaRPr lang="en-US" sz="1200" b="1" dirty="0">
              <a:cs typeface="Arial" panose="020B0604020202020204" pitchFamily="34" charset="0"/>
            </a:endParaRPr>
          </a:p>
          <a:p>
            <a:pPr marL="171450" indent="-171450">
              <a:spcAft>
                <a:spcPts val="600"/>
              </a:spcAft>
              <a:buFont typeface="Arial" panose="020B0604020202020204" pitchFamily="34" charset="0"/>
              <a:buChar char="•"/>
            </a:pPr>
            <a:r>
              <a:rPr lang="en-US" sz="1200" b="1" dirty="0">
                <a:cs typeface="Arial" panose="020B0604020202020204" pitchFamily="34" charset="0"/>
              </a:rPr>
              <a:t>Level set expectations with your teams. </a:t>
            </a:r>
            <a:r>
              <a:rPr lang="en-US" sz="1200" b="0" dirty="0">
                <a:cs typeface="Arial" panose="020B0604020202020204" pitchFamily="34" charset="0"/>
              </a:rPr>
              <a:t>Though Luma is a great solution, learning curves are to be expected. Proficiency on day one is not realistic – it will take time</a:t>
            </a:r>
            <a:endParaRPr lang="en-US" b="0" strike="sngStrike" baseline="0" dirty="0"/>
          </a:p>
        </p:txBody>
      </p:sp>
      <p:sp>
        <p:nvSpPr>
          <p:cNvPr id="4" name="Slide Number Placeholder 3"/>
          <p:cNvSpPr>
            <a:spLocks noGrp="1"/>
          </p:cNvSpPr>
          <p:nvPr>
            <p:ph type="sldNum" sz="quarter" idx="5"/>
          </p:nvPr>
        </p:nvSpPr>
        <p:spPr/>
        <p:txBody>
          <a:bodyPr/>
          <a:lstStyle/>
          <a:p>
            <a:pPr defTabSz="966612">
              <a:defRPr/>
            </a:pPr>
            <a:fld id="{295E168E-FFA7-48EA-A365-98442C559AAD}" type="slidenum">
              <a:rPr lang="en-US">
                <a:solidFill>
                  <a:prstClr val="black"/>
                </a:solidFill>
                <a:latin typeface="Calibri" panose="020F0502020204030204"/>
              </a:rPr>
              <a:pPr defTabSz="966612">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90006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t>Speaking Points</a:t>
            </a:r>
          </a:p>
          <a:p>
            <a:pPr marL="0" indent="0">
              <a:spcAft>
                <a:spcPts val="600"/>
              </a:spcAft>
              <a:buFont typeface="Wingdings" panose="05000000000000000000" pitchFamily="2" charset="2"/>
              <a:buNone/>
            </a:pPr>
            <a:endParaRPr lang="en-US" sz="1200" b="1" u="none" strike="noStrike" kern="1200" cap="none" spc="0" baseline="0" noProof="0" dirty="0">
              <a:cs typeface="Arial" panose="020B0604020202020204" pitchFamily="34" charset="0"/>
            </a:endParaRPr>
          </a:p>
          <a:p>
            <a:pPr marL="0" indent="0">
              <a:spcAft>
                <a:spcPts val="600"/>
              </a:spcAft>
              <a:buFont typeface="Wingdings" panose="05000000000000000000" pitchFamily="2" charset="2"/>
              <a:buNone/>
            </a:pPr>
            <a:endParaRPr lang="en-US" sz="1200" b="1" u="none" strike="noStrike" kern="1200" cap="none" spc="0" baseline="0" noProof="0" dirty="0">
              <a:cs typeface="Arial" panose="020B0604020202020204" pitchFamily="34" charset="0"/>
            </a:endParaRPr>
          </a:p>
          <a:p>
            <a:pPr marL="171450" indent="-171450">
              <a:spcAft>
                <a:spcPts val="600"/>
              </a:spcAft>
              <a:buFont typeface="Arial" panose="020B0604020202020204" pitchFamily="34" charset="0"/>
              <a:buChar char="•"/>
            </a:pPr>
            <a:r>
              <a:rPr lang="en-US" sz="1200" b="1" u="none" strike="noStrike" kern="1200" cap="none" spc="0" baseline="0" noProof="0" dirty="0">
                <a:cs typeface="Arial" panose="020B0604020202020204" pitchFamily="34" charset="0"/>
              </a:rPr>
              <a:t>Champion the “One Idaho” message. </a:t>
            </a:r>
            <a:r>
              <a:rPr lang="en-US" sz="1200" dirty="0">
                <a:cs typeface="Arial" panose="020B0604020202020204" pitchFamily="34" charset="0"/>
              </a:rPr>
              <a:t>Luma is part of a broader array of initiatives to keep Idaho competitive over the long-term </a:t>
            </a:r>
          </a:p>
          <a:p>
            <a:pPr defTabSz="966612">
              <a:defRPr/>
            </a:pPr>
            <a:endParaRPr lang="en-US" strike="sngStrike" baseline="0" dirty="0"/>
          </a:p>
        </p:txBody>
      </p:sp>
      <p:sp>
        <p:nvSpPr>
          <p:cNvPr id="4" name="Slide Number Placeholder 3"/>
          <p:cNvSpPr>
            <a:spLocks noGrp="1"/>
          </p:cNvSpPr>
          <p:nvPr>
            <p:ph type="sldNum" sz="quarter" idx="5"/>
          </p:nvPr>
        </p:nvSpPr>
        <p:spPr/>
        <p:txBody>
          <a:bodyPr/>
          <a:lstStyle/>
          <a:p>
            <a:pPr defTabSz="966612">
              <a:defRPr/>
            </a:pPr>
            <a:fld id="{295E168E-FFA7-48EA-A365-98442C559AAD}" type="slidenum">
              <a:rPr lang="en-US">
                <a:solidFill>
                  <a:prstClr val="black"/>
                </a:solidFill>
                <a:latin typeface="Calibri" panose="020F0502020204030204"/>
              </a:rPr>
              <a:pPr defTabSz="966612">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54580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t>Speaking Points</a:t>
            </a:r>
          </a:p>
          <a:p>
            <a:pPr marL="0" indent="0">
              <a:spcAft>
                <a:spcPts val="600"/>
              </a:spcAft>
              <a:buFont typeface="Wingdings" panose="05000000000000000000" pitchFamily="2" charset="2"/>
              <a:buNone/>
            </a:pPr>
            <a:endParaRPr lang="en-US" sz="1200" b="1" u="none" strike="noStrike" kern="1200" cap="none" spc="0" baseline="0" noProof="0" dirty="0">
              <a:cs typeface="Arial" panose="020B0604020202020204" pitchFamily="34" charset="0"/>
            </a:endParaRPr>
          </a:p>
          <a:p>
            <a:pPr marL="0" indent="0">
              <a:spcAft>
                <a:spcPts val="600"/>
              </a:spcAft>
              <a:buFont typeface="Wingdings" panose="05000000000000000000" pitchFamily="2" charset="2"/>
              <a:buNone/>
            </a:pPr>
            <a:endParaRPr lang="en-US" sz="1200" b="1" u="none" strike="noStrike" kern="1200" cap="none" spc="0" baseline="0" noProof="0" dirty="0">
              <a:cs typeface="Arial" panose="020B0604020202020204" pitchFamily="34" charset="0"/>
            </a:endParaRPr>
          </a:p>
          <a:p>
            <a:pPr marL="171450" indent="-171450">
              <a:spcAft>
                <a:spcPts val="600"/>
              </a:spcAft>
              <a:buFont typeface="Arial" panose="020B0604020202020204" pitchFamily="34" charset="0"/>
              <a:buChar char="•"/>
            </a:pPr>
            <a:r>
              <a:rPr lang="en-US" sz="1200" b="1" u="none" strike="noStrike" kern="1200" cap="none" spc="0" baseline="0" noProof="0" dirty="0">
                <a:cs typeface="Arial" panose="020B0604020202020204" pitchFamily="34" charset="0"/>
              </a:rPr>
              <a:t>Share and encourage use of available support resources. </a:t>
            </a:r>
            <a:r>
              <a:rPr lang="en-US" sz="1200" b="0" u="none" strike="noStrike" kern="1200" cap="none" spc="0" baseline="0" noProof="0" dirty="0">
                <a:cs typeface="Arial" panose="020B0604020202020204" pitchFamily="34" charset="0"/>
              </a:rPr>
              <a:t>Support materials are in </a:t>
            </a:r>
            <a:r>
              <a:rPr lang="en-US" sz="1200" dirty="0">
                <a:cs typeface="Arial" panose="020B0604020202020204" pitchFamily="34" charset="0"/>
              </a:rPr>
              <a:t>place for new processes and operational activities; </a:t>
            </a:r>
          </a:p>
          <a:p>
            <a:pPr marL="171450" indent="-171450">
              <a:spcAft>
                <a:spcPts val="600"/>
              </a:spcAft>
              <a:buFont typeface="Arial" panose="020B0604020202020204" pitchFamily="34" charset="0"/>
              <a:buChar char="•"/>
            </a:pPr>
            <a:endParaRPr lang="en-US" sz="1200" dirty="0">
              <a:cs typeface="Arial" panose="020B0604020202020204" pitchFamily="34" charset="0"/>
            </a:endParaRPr>
          </a:p>
          <a:p>
            <a:pPr marL="171450" indent="-171450">
              <a:spcAft>
                <a:spcPts val="600"/>
              </a:spcAft>
              <a:buFont typeface="Arial" panose="020B0604020202020204" pitchFamily="34" charset="0"/>
              <a:buChar char="•"/>
            </a:pPr>
            <a:r>
              <a:rPr lang="en-US" sz="1200" dirty="0">
                <a:cs typeface="Arial" panose="020B0604020202020204" pitchFamily="34" charset="0"/>
              </a:rPr>
              <a:t>Additional materials will be in place for training before Go-Live and with support staff to answer questions after Go-Live.</a:t>
            </a:r>
          </a:p>
          <a:p>
            <a:pPr defTabSz="966612">
              <a:defRPr/>
            </a:pPr>
            <a:endParaRPr lang="en-US" strike="sngStrike" baseline="0" dirty="0"/>
          </a:p>
        </p:txBody>
      </p:sp>
      <p:sp>
        <p:nvSpPr>
          <p:cNvPr id="4" name="Slide Number Placeholder 3"/>
          <p:cNvSpPr>
            <a:spLocks noGrp="1"/>
          </p:cNvSpPr>
          <p:nvPr>
            <p:ph type="sldNum" sz="quarter" idx="5"/>
          </p:nvPr>
        </p:nvSpPr>
        <p:spPr/>
        <p:txBody>
          <a:bodyPr/>
          <a:lstStyle/>
          <a:p>
            <a:pPr defTabSz="966612">
              <a:defRPr/>
            </a:pPr>
            <a:fld id="{295E168E-FFA7-48EA-A365-98442C559AAD}" type="slidenum">
              <a:rPr lang="en-US">
                <a:solidFill>
                  <a:prstClr val="black"/>
                </a:solidFill>
                <a:latin typeface="Calibri" panose="020F0502020204030204"/>
              </a:rPr>
              <a:pPr defTabSz="966612">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14139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b="1" dirty="0">
                <a:latin typeface="Calibri" panose="020F0502020204030204" pitchFamily="34" charset="0"/>
                <a:ea typeface="Times New Roman" panose="02020603050405020304" pitchFamily="18" charset="0"/>
              </a:rPr>
              <a:t>Speaking Points</a:t>
            </a:r>
          </a:p>
          <a:p>
            <a:pPr defTabSz="966612">
              <a:defRPr/>
            </a:pPr>
            <a:endParaRPr lang="en-US" sz="1900" dirty="0">
              <a:latin typeface="Calibri" panose="020F0502020204030204" pitchFamily="34" charset="0"/>
              <a:ea typeface="Times New Roman" panose="02020603050405020304" pitchFamily="18" charset="0"/>
            </a:endParaRPr>
          </a:p>
          <a:p>
            <a:pPr marL="182880" marR="0" lvl="0" indent="-18288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effectLst/>
                <a:latin typeface="Arial" panose="020B0604020202020204" pitchFamily="34" charset="0"/>
                <a:ea typeface="Calibri" panose="020F0502020204030204" pitchFamily="34" charset="0"/>
                <a:cs typeface="Times New Roman" panose="02020603050405020304" pitchFamily="18" charset="0"/>
              </a:rPr>
              <a:t>All agencies will have tools that were only available to large and well-funded agencies. </a:t>
            </a:r>
          </a:p>
          <a:p>
            <a:pPr marL="182880" marR="0" lvl="0" indent="-18288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182880" marR="0" lvl="0" indent="-18288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effectLst/>
                <a:latin typeface="Arial" panose="020B0604020202020204" pitchFamily="34" charset="0"/>
                <a:ea typeface="Calibri" panose="020F0502020204030204" pitchFamily="34" charset="0"/>
                <a:cs typeface="Times New Roman" panose="02020603050405020304" pitchFamily="18" charset="0"/>
              </a:rPr>
              <a:t>Some changes are technology-focused, others impact every employee</a:t>
            </a:r>
            <a:endParaRPr lang="en-US" sz="1900" b="0" dirty="0">
              <a:latin typeface="Calibri" panose="020F0502020204030204" pitchFamily="34" charset="0"/>
            </a:endParaRPr>
          </a:p>
          <a:p>
            <a:pPr marL="182880" indent="-182880">
              <a:buFont typeface="Arial" panose="020B0604020202020204" pitchFamily="34" charset="0"/>
              <a:buNone/>
            </a:pPr>
            <a:endParaRPr lang="en-US" sz="1200" b="0" dirty="0"/>
          </a:p>
          <a:p>
            <a:pPr marL="182880" indent="-182880">
              <a:buFont typeface="Arial" panose="020B0604020202020204" pitchFamily="34" charset="0"/>
              <a:buChar char="•"/>
            </a:pPr>
            <a:r>
              <a:rPr lang="en-US" sz="1200" b="0" dirty="0"/>
              <a:t>All finance, procurement, budget, pay, time entry, scheduling, and HR functions will be done in one system allowing for real-time information.</a:t>
            </a:r>
          </a:p>
          <a:p>
            <a:pPr marL="0" indent="0">
              <a:buFont typeface="Arial" panose="020B0604020202020204" pitchFamily="34" charset="0"/>
              <a:buNone/>
            </a:pPr>
            <a:endParaRPr lang="en-US" sz="1200" b="0" dirty="0"/>
          </a:p>
          <a:p>
            <a:pPr marL="171450" indent="-171450">
              <a:buFont typeface="Arial" panose="020B0604020202020204" pitchFamily="34" charset="0"/>
              <a:buChar char="•"/>
            </a:pPr>
            <a:r>
              <a:rPr lang="en-US" sz="1200" b="0" dirty="0"/>
              <a:t>Toolkit will be provided to support agencies identifying specific change impacts Luma will have on their people and operations.</a:t>
            </a:r>
          </a:p>
          <a:p>
            <a:pPr marL="0" indent="0">
              <a:buFont typeface="Arial" panose="020B0604020202020204" pitchFamily="34" charset="0"/>
              <a:buNone/>
            </a:pPr>
            <a:endParaRPr lang="en-US" sz="1200" b="0" dirty="0"/>
          </a:p>
          <a:p>
            <a:pPr marL="182880" indent="-18288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01595BFB-DC7D-4138-A611-ECB73E9FB845}" type="slidenum">
              <a:rPr lang="en-US" smtClean="0"/>
              <a:t>28</a:t>
            </a:fld>
            <a:endParaRPr lang="en-US" dirty="0"/>
          </a:p>
        </p:txBody>
      </p:sp>
    </p:spTree>
    <p:extLst>
      <p:ext uri="{BB962C8B-B14F-4D97-AF65-F5344CB8AC3E}">
        <p14:creationId xmlns:p14="http://schemas.microsoft.com/office/powerpoint/2010/main" val="979345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Speaking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ea typeface="Times New Roman" panose="02020603050405020304" pitchFamily="18" charset="0"/>
            </a:endParaRP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ea typeface="Times New Roman" panose="02020603050405020304" pitchFamily="18" charset="0"/>
              </a:rPr>
              <a:t>More than just share and have you gain an awareness of Luma changes, we want your help, working with us, to make real operational and organizational change, not just a software change.</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Arial" panose="020B0604020202020204" pitchFamily="34" charset="0"/>
              <a:ea typeface="Times New Roman" panose="02020603050405020304" pitchFamily="18" charset="0"/>
            </a:endParaRPr>
          </a:p>
          <a:p>
            <a:pPr marL="182880" marR="0" indent="-18288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As is the nature of change, we will experience both opportunity and challenges as we implement Luma.</a:t>
            </a:r>
            <a:r>
              <a:rPr lang="en-US" sz="1200" dirty="0">
                <a:effectLst/>
                <a:latin typeface="Arial" panose="020B0604020202020204" pitchFamily="34" charset="0"/>
                <a:ea typeface="Calibri" panose="020F0502020204030204" pitchFamily="34" charset="0"/>
              </a:rPr>
              <a:t> But our </a:t>
            </a:r>
            <a:r>
              <a:rPr lang="en-US" sz="1800" dirty="0">
                <a:effectLst/>
                <a:latin typeface="Arial" panose="020B0604020202020204" pitchFamily="34" charset="0"/>
                <a:ea typeface="Calibri" panose="020F0502020204030204" pitchFamily="34" charset="0"/>
                <a:cs typeface="Times New Roman" panose="02020603050405020304" pitchFamily="18" charset="0"/>
              </a:rPr>
              <a:t>success rests on you demonstrating support for change in active and observable ways.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182880" marR="0" indent="-18288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182880" marR="0" indent="-18288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We need you to model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1595BFB-DC7D-4138-A611-ECB73E9FB845}" type="slidenum">
              <a:rPr lang="en-US" smtClean="0"/>
              <a:t>29</a:t>
            </a:fld>
            <a:endParaRPr lang="en-US" dirty="0"/>
          </a:p>
        </p:txBody>
      </p:sp>
    </p:spTree>
    <p:extLst>
      <p:ext uri="{BB962C8B-B14F-4D97-AF65-F5344CB8AC3E}">
        <p14:creationId xmlns:p14="http://schemas.microsoft.com/office/powerpoint/2010/main" val="1500225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Speaking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Transitions like this are very difficult.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Compelling reasons for this approach.</a:t>
            </a:r>
          </a:p>
          <a:p>
            <a:endParaRPr lang="en-US" dirty="0"/>
          </a:p>
        </p:txBody>
      </p:sp>
      <p:sp>
        <p:nvSpPr>
          <p:cNvPr id="4" name="Slide Number Placeholder 3"/>
          <p:cNvSpPr>
            <a:spLocks noGrp="1"/>
          </p:cNvSpPr>
          <p:nvPr>
            <p:ph type="sldNum" sz="quarter" idx="5"/>
          </p:nvPr>
        </p:nvSpPr>
        <p:spPr/>
        <p:txBody>
          <a:bodyPr/>
          <a:lstStyle/>
          <a:p>
            <a:fld id="{01595BFB-DC7D-4138-A611-ECB73E9FB845}" type="slidenum">
              <a:rPr lang="en-US" smtClean="0"/>
              <a:t>3</a:t>
            </a:fld>
            <a:endParaRPr lang="en-US" dirty="0"/>
          </a:p>
        </p:txBody>
      </p:sp>
    </p:spTree>
    <p:extLst>
      <p:ext uri="{BB962C8B-B14F-4D97-AF65-F5344CB8AC3E}">
        <p14:creationId xmlns:p14="http://schemas.microsoft.com/office/powerpoint/2010/main" val="713030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Speaking Points</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After this meeting, we ask that you help us move forward with the following actions:</a:t>
            </a:r>
          </a:p>
          <a:p>
            <a:pPr marL="0" indent="0">
              <a:buFont typeface="Arial" panose="020B0604020202020204" pitchFamily="34" charset="0"/>
              <a:buNone/>
            </a:pPr>
            <a:endParaRPr lang="en-US" b="0" dirty="0"/>
          </a:p>
          <a:p>
            <a:pPr marL="171450" indent="-171450">
              <a:buFont typeface="Arial" panose="020B0604020202020204" pitchFamily="34" charset="0"/>
              <a:buChar char="•"/>
            </a:pPr>
            <a:r>
              <a:rPr lang="en-US" b="0" dirty="0"/>
              <a:t>Deliver the Luma Leadership Accelerator (provided in the Leadership Accelerator toolkit) to your agency.</a:t>
            </a:r>
          </a:p>
          <a:p>
            <a:pPr marL="171450" indent="-171450">
              <a:buFont typeface="Arial" panose="020B0604020202020204" pitchFamily="34" charset="0"/>
              <a:buChar char="•"/>
            </a:pPr>
            <a:r>
              <a:rPr lang="en-US" b="0" dirty="0"/>
              <a:t>Coordinate with Change Liaisons to ensure your messaging and timing are aligned. </a:t>
            </a:r>
          </a:p>
          <a:p>
            <a:pPr marL="171450" indent="-171450">
              <a:buFont typeface="Arial" panose="020B0604020202020204" pitchFamily="34" charset="0"/>
              <a:buChar char="•"/>
            </a:pPr>
            <a:r>
              <a:rPr lang="en-US" b="0" dirty="0"/>
              <a:t>Plan to engage with forthcoming activities and readiness tools.</a:t>
            </a:r>
          </a:p>
        </p:txBody>
      </p:sp>
      <p:sp>
        <p:nvSpPr>
          <p:cNvPr id="4" name="Slide Number Placeholder 3"/>
          <p:cNvSpPr>
            <a:spLocks noGrp="1"/>
          </p:cNvSpPr>
          <p:nvPr>
            <p:ph type="sldNum" sz="quarter" idx="5"/>
          </p:nvPr>
        </p:nvSpPr>
        <p:spPr/>
        <p:txBody>
          <a:bodyPr/>
          <a:lstStyle/>
          <a:p>
            <a:fld id="{01595BFB-DC7D-4138-A611-ECB73E9FB845}" type="slidenum">
              <a:rPr lang="en-US" smtClean="0"/>
              <a:t>30</a:t>
            </a:fld>
            <a:endParaRPr lang="en-US" dirty="0"/>
          </a:p>
        </p:txBody>
      </p:sp>
    </p:spTree>
    <p:extLst>
      <p:ext uri="{BB962C8B-B14F-4D97-AF65-F5344CB8AC3E}">
        <p14:creationId xmlns:p14="http://schemas.microsoft.com/office/powerpoint/2010/main" val="254674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Speaking Points</a:t>
            </a:r>
          </a:p>
          <a:p>
            <a:pPr defTabSz="966612">
              <a:defRPr/>
            </a:pPr>
            <a:endParaRPr lang="en-US" b="1" dirty="0"/>
          </a:p>
          <a:p>
            <a:pPr defTabSz="966612">
              <a:defRPr/>
            </a:pPr>
            <a:r>
              <a:rPr lang="en-US" b="0" dirty="0"/>
              <a:t>To help address additional questions or concerns, please refer to the following resources:</a:t>
            </a:r>
          </a:p>
          <a:p>
            <a:pPr defTabSz="966612">
              <a:defRPr/>
            </a:pPr>
            <a:endParaRPr lang="en-US" b="0" dirty="0"/>
          </a:p>
          <a:p>
            <a:pPr marL="171450" indent="-171450" defTabSz="966612">
              <a:buFont typeface="Arial" panose="020B0604020202020204" pitchFamily="34" charset="0"/>
              <a:buChar char="•"/>
              <a:defRPr/>
            </a:pPr>
            <a:r>
              <a:rPr lang="en-US" b="0" dirty="0"/>
              <a:t>Myself: reach out to me directly</a:t>
            </a:r>
          </a:p>
          <a:p>
            <a:pPr marL="171450" indent="-171450" defTabSz="966612">
              <a:buFont typeface="Arial" panose="020B0604020202020204" pitchFamily="34" charset="0"/>
              <a:buChar char="•"/>
              <a:defRPr/>
            </a:pPr>
            <a:r>
              <a:rPr lang="en-US" b="0" dirty="0"/>
              <a:t>Liaisons: will play an increasingly important role (from system inputs to employee preparedness)</a:t>
            </a:r>
          </a:p>
          <a:p>
            <a:pPr marL="171450" indent="-171450" defTabSz="966612">
              <a:buFont typeface="Arial" panose="020B0604020202020204" pitchFamily="34" charset="0"/>
              <a:buChar char="•"/>
              <a:defRPr/>
            </a:pPr>
            <a:r>
              <a:rPr lang="en-US" b="0" dirty="0"/>
              <a:t>Luma Leadership Accelerator Toolkit</a:t>
            </a:r>
          </a:p>
        </p:txBody>
      </p:sp>
      <p:sp>
        <p:nvSpPr>
          <p:cNvPr id="4" name="Slide Number Placeholder 3"/>
          <p:cNvSpPr>
            <a:spLocks noGrp="1"/>
          </p:cNvSpPr>
          <p:nvPr>
            <p:ph type="sldNum" sz="quarter" idx="5"/>
          </p:nvPr>
        </p:nvSpPr>
        <p:spPr/>
        <p:txBody>
          <a:bodyPr/>
          <a:lstStyle/>
          <a:p>
            <a:fld id="{295E168E-FFA7-48EA-A365-98442C559AAD}" type="slidenum">
              <a:rPr lang="en-US" smtClean="0"/>
              <a:t>31</a:t>
            </a:fld>
            <a:endParaRPr lang="en-US" dirty="0"/>
          </a:p>
        </p:txBody>
      </p:sp>
    </p:spTree>
    <p:extLst>
      <p:ext uri="{BB962C8B-B14F-4D97-AF65-F5344CB8AC3E}">
        <p14:creationId xmlns:p14="http://schemas.microsoft.com/office/powerpoint/2010/main" val="235713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95BFB-DC7D-4138-A611-ECB73E9FB845}" type="slidenum">
              <a:rPr lang="en-US" smtClean="0"/>
              <a:t>32</a:t>
            </a:fld>
            <a:endParaRPr lang="en-US" dirty="0"/>
          </a:p>
        </p:txBody>
      </p:sp>
    </p:spTree>
    <p:extLst>
      <p:ext uri="{BB962C8B-B14F-4D97-AF65-F5344CB8AC3E}">
        <p14:creationId xmlns:p14="http://schemas.microsoft.com/office/powerpoint/2010/main" val="553614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85"/>
            <a:r>
              <a:rPr lang="en-US" sz="1300" b="1" dirty="0">
                <a:solidFill>
                  <a:prstClr val="white"/>
                </a:solidFill>
                <a:latin typeface="Arial" panose="020B0604020202020204" pitchFamily="34" charset="0"/>
                <a:cs typeface="Arial" panose="020B0604020202020204" pitchFamily="34" charset="0"/>
              </a:rPr>
              <a:t>What is changing? </a:t>
            </a:r>
          </a:p>
          <a:p>
            <a:pPr defTabSz="1219170"/>
            <a:r>
              <a:rPr lang="en-US" sz="1200" b="0" i="1" dirty="0">
                <a:solidFill>
                  <a:prstClr val="white"/>
                </a:solidFill>
                <a:latin typeface="Arial" panose="020B0604020202020204" pitchFamily="34" charset="0"/>
                <a:cs typeface="Arial" panose="020B0604020202020204" pitchFamily="34" charset="0"/>
              </a:rPr>
              <a:t>One system of truth </a:t>
            </a:r>
          </a:p>
          <a:p>
            <a:pPr defTabSz="1219170"/>
            <a:r>
              <a:rPr lang="en-US" sz="1200" dirty="0">
                <a:solidFill>
                  <a:prstClr val="white"/>
                </a:solidFill>
                <a:latin typeface="Arial" panose="020B0604020202020204" pitchFamily="34" charset="0"/>
                <a:cs typeface="Arial" panose="020B0604020202020204" pitchFamily="34" charset="0"/>
              </a:rPr>
              <a:t>Luma provides a single destination for benefit selection, state employment history, tax documents, emergency contact information, and more. Employees can use self-service to make updates to their profile or submit updates through workflow for approval.</a:t>
            </a:r>
          </a:p>
          <a:p>
            <a:pPr defTabSz="1219170"/>
            <a:endParaRPr lang="en-US" sz="1200" b="1" dirty="0">
              <a:solidFill>
                <a:prstClr val="white"/>
              </a:solidFill>
              <a:latin typeface="Arial" panose="020B0604020202020204" pitchFamily="34" charset="0"/>
              <a:cs typeface="Arial" panose="020B0604020202020204" pitchFamily="34" charset="0"/>
            </a:endParaRPr>
          </a:p>
          <a:p>
            <a:pPr defTabSz="1288785"/>
            <a:r>
              <a:rPr lang="en-US" sz="1400" i="1" dirty="0">
                <a:solidFill>
                  <a:prstClr val="white"/>
                </a:solidFill>
                <a:latin typeface="Arial" panose="020B0604020202020204" pitchFamily="34" charset="0"/>
                <a:cs typeface="Arial" panose="020B0604020202020204" pitchFamily="34" charset="0"/>
              </a:rPr>
              <a:t>Learning and Development </a:t>
            </a:r>
            <a:endParaRPr lang="en-US" sz="1300" b="1" i="1" dirty="0">
              <a:solidFill>
                <a:prstClr val="white"/>
              </a:solidFill>
              <a:latin typeface="Arial" panose="020B0604020202020204" pitchFamily="34" charset="0"/>
              <a:cs typeface="Arial" panose="020B0604020202020204" pitchFamily="34" charset="0"/>
            </a:endParaRPr>
          </a:p>
          <a:p>
            <a:pPr defTabSz="1219170">
              <a:spcAft>
                <a:spcPts val="600"/>
              </a:spcAft>
            </a:pPr>
            <a:r>
              <a:rPr lang="en-US" sz="1200" dirty="0">
                <a:solidFill>
                  <a:prstClr val="white"/>
                </a:solidFill>
                <a:latin typeface="Arial" panose="020B0604020202020204" pitchFamily="34" charset="0"/>
                <a:cs typeface="Arial" panose="020B0604020202020204" pitchFamily="34" charset="0"/>
              </a:rPr>
              <a:t>Luma’s Learning and Development (L&amp;D) offers a single statewide solution to assess, request, register, manage, and document an employee’s learning opportunities. </a:t>
            </a:r>
          </a:p>
          <a:p>
            <a:pPr defTabSz="1219170">
              <a:spcAft>
                <a:spcPts val="600"/>
              </a:spcAft>
            </a:pPr>
            <a:r>
              <a:rPr lang="en-US" sz="1200" dirty="0">
                <a:solidFill>
                  <a:prstClr val="white"/>
                </a:solidFill>
                <a:latin typeface="Arial" panose="020B0604020202020204" pitchFamily="34" charset="0"/>
                <a:cs typeface="Arial" panose="020B0604020202020204" pitchFamily="34" charset="0"/>
              </a:rPr>
              <a:t>Depending on the agencies, L&amp;D replaces current Learning Management Systems (LMS) or will be the first time an agency will have an LMS. </a:t>
            </a:r>
          </a:p>
          <a:p>
            <a:pPr defTabSz="1288785">
              <a:defRPr/>
            </a:pPr>
            <a:endParaRPr lang="en-US" sz="1300" dirty="0">
              <a:solidFill>
                <a:srgbClr val="092F57"/>
              </a:solidFill>
              <a:latin typeface="Arial" panose="020B0604020202020204" pitchFamily="34" charset="0"/>
              <a:cs typeface="Arial" panose="020B0604020202020204" pitchFamily="34" charset="0"/>
            </a:endParaRPr>
          </a:p>
          <a:p>
            <a:pPr defTabSz="1288785"/>
            <a:r>
              <a:rPr lang="en-US" sz="1300" b="1" dirty="0">
                <a:solidFill>
                  <a:prstClr val="white"/>
                </a:solidFill>
                <a:latin typeface="Arial" panose="020B0604020202020204" pitchFamily="34" charset="0"/>
                <a:cs typeface="Arial" panose="020B0604020202020204" pitchFamily="34" charset="0"/>
              </a:rPr>
              <a:t>Who is impacted?</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Employees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Managers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HR Generalists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Recruiters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Agency Leadership</a:t>
            </a:r>
          </a:p>
          <a:p>
            <a:pPr marL="171450" indent="-171450" defTabSz="1219170">
              <a:spcAft>
                <a:spcPts val="600"/>
              </a:spcAft>
              <a:buFont typeface="Arial" panose="020B0604020202020204" pitchFamily="34" charset="0"/>
              <a:buChar char="•"/>
            </a:pPr>
            <a:endParaRPr lang="en-US" sz="1300" dirty="0">
              <a:solidFill>
                <a:srgbClr val="092F57"/>
              </a:solidFill>
              <a:latin typeface="Arial" panose="020B0604020202020204" pitchFamily="34" charset="0"/>
              <a:cs typeface="Arial" panose="020B0604020202020204" pitchFamily="34" charset="0"/>
            </a:endParaRPr>
          </a:p>
          <a:p>
            <a:pPr marL="0" lvl="1">
              <a:buSzPct val="100000"/>
              <a:defRPr/>
            </a:pPr>
            <a:r>
              <a:rPr lang="en-US" sz="1300" b="1" dirty="0">
                <a:solidFill>
                  <a:srgbClr val="092F57"/>
                </a:solidFill>
                <a:latin typeface="Arial" panose="020B0604020202020204" pitchFamily="34" charset="0"/>
                <a:cs typeface="Arial" panose="020B0604020202020204" pitchFamily="34" charset="0"/>
              </a:rPr>
              <a:t>Value</a:t>
            </a:r>
          </a:p>
          <a:p>
            <a:pPr marL="171450" marR="0" lvl="1"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Luma will document an employee’s state government career including movement between agencies, positions, and leaves. An employee’s record remains with them during their tenure with the State of Idaho. This includes documentation of performance records will remain attached to personnel file even with movement between State agencies. </a:t>
            </a:r>
          </a:p>
          <a:p>
            <a:pPr marL="171450" marR="0" lvl="1"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lang="en-US" sz="1200" dirty="0">
              <a:solidFill>
                <a:srgbClr val="092F57"/>
              </a:solidFill>
              <a:latin typeface="Arial" panose="020B0604020202020204" pitchFamily="34" charset="0"/>
              <a:cs typeface="Arial" panose="020B0604020202020204" pitchFamily="34" charset="0"/>
            </a:endParaRPr>
          </a:p>
          <a:p>
            <a:pPr marL="171450" marR="0" lvl="1"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Access to agency’s most up-to-date organizational chart will be available on demand. </a:t>
            </a:r>
          </a:p>
          <a:p>
            <a:pPr marL="171450" marR="0" lvl="1"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lang="en-US" sz="1200" dirty="0">
              <a:solidFill>
                <a:srgbClr val="092F57"/>
              </a:solidFill>
              <a:latin typeface="Arial" panose="020B0604020202020204" pitchFamily="34" charset="0"/>
              <a:cs typeface="Arial" panose="020B0604020202020204" pitchFamily="34" charset="0"/>
            </a:endParaRPr>
          </a:p>
          <a:p>
            <a:pPr marL="171450" marR="0" lvl="1"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Employees will have increased access to learning courses. Streamlined process for employees to be granted approval to attend a training.</a:t>
            </a:r>
          </a:p>
          <a:p>
            <a:pPr marL="0" marR="0" lvl="1" indent="0" algn="l" defTabSz="914400" rtl="0" eaLnBrk="1" fontAlgn="auto" latinLnBrk="0" hangingPunct="1">
              <a:lnSpc>
                <a:spcPct val="100000"/>
              </a:lnSpc>
              <a:spcBef>
                <a:spcPts val="0"/>
              </a:spcBef>
              <a:spcAft>
                <a:spcPts val="0"/>
              </a:spcAft>
              <a:buClrTx/>
              <a:buSzPct val="100000"/>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171450" marR="0" lvl="1"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200" dirty="0">
                <a:solidFill>
                  <a:prstClr val="white"/>
                </a:solidFill>
                <a:latin typeface="Arial" panose="020B0604020202020204" pitchFamily="34" charset="0"/>
                <a:cs typeface="Arial" panose="020B0604020202020204" pitchFamily="34" charset="0"/>
              </a:rPr>
              <a:t>Employee will be able to review the cost of plans and premiums within Luma and receive their insurance card in a timely manner. </a:t>
            </a:r>
            <a:r>
              <a:rPr lang="en-US" sz="1200" dirty="0">
                <a:solidFill>
                  <a:srgbClr val="092F57"/>
                </a:solidFill>
                <a:latin typeface="Arial" panose="020B0604020202020204" pitchFamily="34" charset="0"/>
                <a:cs typeface="Arial" panose="020B0604020202020204" pitchFamily="34" charset="0"/>
              </a:rPr>
              <a:t>Employees will receive immediate confirmation on their dashboard of edits to benefits. </a:t>
            </a:r>
          </a:p>
          <a:p>
            <a:pPr marL="0" marR="0" lvl="1" indent="0" algn="l" defTabSz="914400" rtl="0" eaLnBrk="1" fontAlgn="auto" latinLnBrk="0" hangingPunct="1">
              <a:lnSpc>
                <a:spcPct val="100000"/>
              </a:lnSpc>
              <a:spcBef>
                <a:spcPts val="0"/>
              </a:spcBef>
              <a:spcAft>
                <a:spcPts val="0"/>
              </a:spcAft>
              <a:buClrTx/>
              <a:buSzPct val="100000"/>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Pct val="100000"/>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Pct val="100000"/>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0" lvl="1">
              <a:buSzPct val="100000"/>
              <a:defRPr/>
            </a:pPr>
            <a:endParaRPr lang="en-US" sz="1300" b="1" dirty="0">
              <a:solidFill>
                <a:srgbClr val="092F57"/>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1595BFB-DC7D-4138-A611-ECB73E9FB845}" type="slidenum">
              <a:rPr lang="en-US" smtClean="0"/>
              <a:t>33</a:t>
            </a:fld>
            <a:endParaRPr lang="en-US" dirty="0"/>
          </a:p>
        </p:txBody>
      </p:sp>
    </p:spTree>
    <p:extLst>
      <p:ext uri="{BB962C8B-B14F-4D97-AF65-F5344CB8AC3E}">
        <p14:creationId xmlns:p14="http://schemas.microsoft.com/office/powerpoint/2010/main" val="1692340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85"/>
            <a:r>
              <a:rPr lang="en-US" sz="1300" b="1" dirty="0">
                <a:solidFill>
                  <a:prstClr val="white"/>
                </a:solidFill>
                <a:latin typeface="Arial" panose="020B0604020202020204" pitchFamily="34" charset="0"/>
                <a:cs typeface="Arial" panose="020B0604020202020204" pitchFamily="34" charset="0"/>
              </a:rPr>
              <a:t>What is changing? </a:t>
            </a:r>
          </a:p>
          <a:p>
            <a:pPr marL="0" marR="0" lvl="0" indent="0" algn="l" defTabSz="12887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i="0" dirty="0">
                <a:solidFill>
                  <a:srgbClr val="050505"/>
                </a:solidFill>
                <a:effectLst/>
                <a:latin typeface="proxima-nova"/>
              </a:rPr>
              <a:t>As new technologies emerge and hackers continue to develop new techniques, the State is implementing security changes to ensure data and records remain secure. </a:t>
            </a:r>
          </a:p>
          <a:p>
            <a:pPr marL="0" marR="0" lvl="0" indent="0" algn="l" defTabSz="128878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b="1" i="0" dirty="0">
              <a:solidFill>
                <a:prstClr val="white"/>
              </a:solidFill>
              <a:effectLst/>
              <a:latin typeface="Arial" panose="020B0604020202020204" pitchFamily="34" charset="0"/>
              <a:cs typeface="Arial" panose="020B0604020202020204" pitchFamily="34" charset="0"/>
            </a:endParaRPr>
          </a:p>
          <a:p>
            <a:pPr marL="285750" marR="0" lvl="0" indent="-285750" algn="l" defTabSz="12887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prstClr val="white"/>
                </a:solidFill>
                <a:latin typeface="Arial" panose="020B0604020202020204" pitchFamily="34" charset="0"/>
                <a:cs typeface="Arial" panose="020B0604020202020204" pitchFamily="34" charset="0"/>
              </a:rPr>
              <a:t>Employees will utilize single sign-on (SSO), using their StateID and password to access Luma and other applications like ServiceNow, </a:t>
            </a:r>
            <a:r>
              <a:rPr lang="en-US" sz="1800" dirty="0">
                <a:effectLst/>
                <a:latin typeface="Arial" panose="020B0604020202020204" pitchFamily="34" charset="0"/>
                <a:ea typeface="Calibri" panose="020F0502020204030204" pitchFamily="34" charset="0"/>
              </a:rPr>
              <a:t>removing the burden of remembering multiple username and passwords for employees.</a:t>
            </a:r>
          </a:p>
          <a:p>
            <a:pPr marL="285750" marR="0" lvl="0" indent="-285750" algn="l" defTabSz="12887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12887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In addition to a StateID and password, employees will be required to use Duo multi-factor authentication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access Luma. This adds an additional layer of security to accounts </a:t>
            </a:r>
            <a:r>
              <a:rPr lang="en-US" sz="1800" dirty="0">
                <a:effectLst/>
                <a:latin typeface="Arial" panose="020B0604020202020204" pitchFamily="34" charset="0"/>
                <a:ea typeface="Times New Roman" panose="02020603050405020304" pitchFamily="18" charset="0"/>
              </a:rPr>
              <a:t>by verifying a user’s identity at login. </a:t>
            </a:r>
            <a:r>
              <a:rPr lang="en-US" b="0" i="0" dirty="0">
                <a:solidFill>
                  <a:srgbClr val="54626A"/>
                </a:solidFill>
                <a:effectLst/>
                <a:latin typeface="Helvetica Neue"/>
              </a:rPr>
              <a:t>After </a:t>
            </a:r>
            <a:r>
              <a:rPr lang="en-US" sz="1800" dirty="0">
                <a:effectLst/>
                <a:latin typeface="Arial" panose="020B0604020202020204" pitchFamily="34" charset="0"/>
                <a:ea typeface="Calibri" panose="020F0502020204030204" pitchFamily="34" charset="0"/>
              </a:rPr>
              <a:t>State employees log into Luma, with their StateID and password, they will be prompted to verify their identify through one of four ways: 1) they can approve a push notification on the Duo mobile app, 2) receive a SMS text message with a one-time passcode and enter that, 3) receive a phone call with a passcode, or utilize a security key which </a:t>
            </a:r>
            <a:r>
              <a:rPr lang="en-US" sz="2800" b="0" i="0" dirty="0">
                <a:solidFill>
                  <a:srgbClr val="54626A"/>
                </a:solidFill>
                <a:effectLst/>
                <a:latin typeface="Neue Haas Grotesk"/>
              </a:rPr>
              <a:t>plugs into the USB port. If using the app, text message, or phone call, users </a:t>
            </a:r>
            <a:r>
              <a:rPr lang="en-US" sz="1800" dirty="0">
                <a:effectLst/>
                <a:highlight>
                  <a:srgbClr val="FFFF00"/>
                </a:highlight>
                <a:latin typeface="Arial" panose="020B0604020202020204" pitchFamily="34" charset="0"/>
                <a:ea typeface="Calibri" panose="020F0502020204030204" pitchFamily="34" charset="0"/>
              </a:rPr>
              <a:t>need to make sure they only confirm Duo notifications that they initiated.</a:t>
            </a:r>
            <a:endParaRPr lang="en-US" sz="1800" dirty="0">
              <a:effectLst/>
              <a:latin typeface="Arial" panose="020B0604020202020204" pitchFamily="34" charset="0"/>
              <a:ea typeface="Calibri" panose="020F0502020204030204" pitchFamily="34"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endParaRPr lang="en-US" sz="1200" dirty="0">
              <a:solidFill>
                <a:prstClr val="white"/>
              </a:solidFill>
              <a:latin typeface="Arial" panose="020B0604020202020204" pitchFamily="34" charset="0"/>
              <a:cs typeface="Arial" panose="020B0604020202020204" pitchFamily="34" charset="0"/>
            </a:endParaRPr>
          </a:p>
          <a:p>
            <a:pPr marL="181240" marR="0" lvl="0" indent="-181240" algn="l" defTabSz="12887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white"/>
                </a:solidFill>
                <a:latin typeface="Arial" panose="020B0604020202020204" pitchFamily="34" charset="0"/>
                <a:cs typeface="Arial" panose="020B0604020202020204" pitchFamily="34" charset="0"/>
              </a:rPr>
              <a:t>Dimensional security features ensures that employees, based on their agency and position, can only access, view, or edit authorized records.</a:t>
            </a:r>
          </a:p>
          <a:p>
            <a:pPr defTabSz="1288785">
              <a:defRPr/>
            </a:pPr>
            <a:endParaRPr lang="en-US" sz="1300" dirty="0">
              <a:solidFill>
                <a:srgbClr val="092F57"/>
              </a:solidFill>
              <a:latin typeface="Arial" panose="020B0604020202020204" pitchFamily="34" charset="0"/>
              <a:cs typeface="Arial" panose="020B0604020202020204" pitchFamily="34" charset="0"/>
            </a:endParaRPr>
          </a:p>
          <a:p>
            <a:pPr defTabSz="1288785"/>
            <a:r>
              <a:rPr lang="en-US" sz="1300" b="1" dirty="0">
                <a:solidFill>
                  <a:prstClr val="white"/>
                </a:solidFill>
                <a:latin typeface="Arial" panose="020B0604020202020204" pitchFamily="34" charset="0"/>
                <a:cs typeface="Arial" panose="020B0604020202020204" pitchFamily="34" charset="0"/>
              </a:rPr>
              <a:t>Who is impacted?</a:t>
            </a:r>
          </a:p>
          <a:p>
            <a:pPr marL="181240" indent="-181240" defTabSz="1288785">
              <a:spcAft>
                <a:spcPts val="634"/>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All Employees. </a:t>
            </a:r>
          </a:p>
          <a:p>
            <a:pPr marL="0" indent="0" defTabSz="1288785">
              <a:spcAft>
                <a:spcPts val="634"/>
              </a:spcAft>
              <a:buFont typeface="Arial" panose="020B0604020202020204" pitchFamily="34" charset="0"/>
              <a:buNone/>
            </a:pPr>
            <a:endParaRPr lang="en-US" sz="1300" dirty="0">
              <a:solidFill>
                <a:srgbClr val="092F57"/>
              </a:solidFill>
              <a:latin typeface="Arial" panose="020B0604020202020204" pitchFamily="34" charset="0"/>
              <a:cs typeface="Arial" panose="020B0604020202020204" pitchFamily="34" charset="0"/>
            </a:endParaRPr>
          </a:p>
          <a:p>
            <a:pPr marL="0" indent="0" defTabSz="1288785">
              <a:spcAft>
                <a:spcPts val="634"/>
              </a:spcAft>
              <a:buFont typeface="Arial" panose="020B0604020202020204" pitchFamily="34" charset="0"/>
              <a:buNone/>
            </a:pPr>
            <a:r>
              <a:rPr lang="en-US" sz="1300" dirty="0">
                <a:solidFill>
                  <a:srgbClr val="092F57"/>
                </a:solidFill>
                <a:latin typeface="Arial" panose="020B0604020202020204" pitchFamily="34" charset="0"/>
                <a:cs typeface="Arial" panose="020B0604020202020204" pitchFamily="34" charset="0"/>
              </a:rPr>
              <a:t>Employees only accessing the ServiceNow application in SCO Enterprise Dashboard will only need their single sign-on. However, employees accessing Luma will be required to verify their identity though multi-factor authentication. </a:t>
            </a:r>
          </a:p>
          <a:p>
            <a:pPr marL="0" lvl="1">
              <a:buSzPct val="100000"/>
              <a:defRPr/>
            </a:pPr>
            <a:endParaRPr lang="en-US" sz="1300" b="1" dirty="0">
              <a:solidFill>
                <a:srgbClr val="092F57"/>
              </a:solidFill>
              <a:latin typeface="Arial" panose="020B0604020202020204" pitchFamily="34" charset="0"/>
              <a:cs typeface="Arial" panose="020B0604020202020204" pitchFamily="34" charset="0"/>
            </a:endParaRPr>
          </a:p>
          <a:p>
            <a:pPr marL="0" lvl="1">
              <a:buSzPct val="100000"/>
              <a:defRPr/>
            </a:pPr>
            <a:r>
              <a:rPr lang="en-US" sz="1300" b="1" dirty="0">
                <a:solidFill>
                  <a:srgbClr val="092F57"/>
                </a:solidFill>
                <a:latin typeface="Arial" panose="020B0604020202020204" pitchFamily="34" charset="0"/>
                <a:cs typeface="Arial" panose="020B0604020202020204" pitchFamily="34" charset="0"/>
              </a:rPr>
              <a:t>Value</a:t>
            </a:r>
          </a:p>
          <a:p>
            <a:pPr marL="171450" indent="-171450" defTabSz="1219170">
              <a:spcAft>
                <a:spcPts val="12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Single sign-on saves time by reducing the number of logins and clicks to get into the applications. Employees can access all applications and resources from a single "portal" and with just one pair of credentials.</a:t>
            </a:r>
          </a:p>
          <a:p>
            <a:pPr marL="171450" marR="0" lvl="0" indent="-1714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800" dirty="0">
                <a:solidFill>
                  <a:srgbClr val="092F57"/>
                </a:solidFill>
                <a:latin typeface="Arial" panose="020B0604020202020204" pitchFamily="34" charset="0"/>
                <a:cs typeface="Arial" panose="020B0604020202020204" pitchFamily="34" charset="0"/>
              </a:rPr>
              <a:t>Multi-factor authentication, Duo, prevents logins from cyber criminals exploiting weak or stolen credentials.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Enhanced security helps comply with regulations and safeguards access to records and files</a:t>
            </a:r>
            <a:r>
              <a:rPr lang="en-US" sz="1200" i="1" dirty="0">
                <a:solidFill>
                  <a:srgbClr val="092F57"/>
                </a:solidFill>
                <a:latin typeface="Arial" panose="020B0604020202020204" pitchFamily="34" charset="0"/>
                <a:cs typeface="Arial" panose="020B0604020202020204" pitchFamily="34" charset="0"/>
              </a:rPr>
              <a:t>.</a:t>
            </a:r>
          </a:p>
          <a:p>
            <a:pPr marL="0" marR="0" lvl="0" indent="0" algn="l" defTabSz="1219170" rtl="0" eaLnBrk="1" fontAlgn="auto" latinLnBrk="0" hangingPunct="1">
              <a:lnSpc>
                <a:spcPct val="100000"/>
              </a:lnSpc>
              <a:spcBef>
                <a:spcPts val="0"/>
              </a:spcBef>
              <a:spcAft>
                <a:spcPts val="1200"/>
              </a:spcAft>
              <a:buClrTx/>
              <a:buSzTx/>
              <a:buFontTx/>
              <a:buNone/>
              <a:tabLst/>
              <a:defRPr/>
            </a:pPr>
            <a:endParaRPr lang="en-US" sz="1200" dirty="0">
              <a:solidFill>
                <a:srgbClr val="092F57"/>
              </a:solidFill>
              <a:latin typeface="Arial" panose="020B0604020202020204" pitchFamily="34" charset="0"/>
              <a:cs typeface="Arial" panose="020B0604020202020204" pitchFamily="34" charset="0"/>
            </a:endParaRPr>
          </a:p>
          <a:p>
            <a:pPr defTabSz="1219170">
              <a:spcAft>
                <a:spcPts val="1200"/>
              </a:spcAft>
            </a:pPr>
            <a:endParaRPr lang="en-US" sz="1200" dirty="0">
              <a:solidFill>
                <a:srgbClr val="092F57"/>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1595BFB-DC7D-4138-A611-ECB73E9FB845}" type="slidenum">
              <a:rPr lang="en-US" smtClean="0"/>
              <a:t>34</a:t>
            </a:fld>
            <a:endParaRPr lang="en-US" dirty="0"/>
          </a:p>
        </p:txBody>
      </p:sp>
    </p:spTree>
    <p:extLst>
      <p:ext uri="{BB962C8B-B14F-4D97-AF65-F5344CB8AC3E}">
        <p14:creationId xmlns:p14="http://schemas.microsoft.com/office/powerpoint/2010/main" val="481294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85"/>
            <a:r>
              <a:rPr lang="en-US" sz="1300" b="1" dirty="0">
                <a:solidFill>
                  <a:prstClr val="white"/>
                </a:solidFill>
                <a:latin typeface="Arial" panose="020B0604020202020204" pitchFamily="34" charset="0"/>
                <a:cs typeface="Arial" panose="020B0604020202020204" pitchFamily="34" charset="0"/>
              </a:rPr>
              <a:t>What is changing? </a:t>
            </a:r>
            <a:endParaRPr lang="en-US" sz="1300" b="1" dirty="0">
              <a:solidFill>
                <a:prstClr val="white"/>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88785" rtl="0" eaLnBrk="1" fontAlgn="auto" latinLnBrk="0" hangingPunct="1">
              <a:lnSpc>
                <a:spcPct val="100000"/>
              </a:lnSpc>
              <a:spcBef>
                <a:spcPts val="0"/>
              </a:spcBef>
              <a:spcAft>
                <a:spcPts val="0"/>
              </a:spcAft>
              <a:buClrTx/>
              <a:buSzTx/>
              <a:buFontTx/>
              <a:buNone/>
              <a:tabLst/>
              <a:defRPr/>
            </a:pPr>
            <a:r>
              <a:rPr lang="en-US" sz="1800" kern="1200" dirty="0">
                <a:effectLst/>
                <a:latin typeface="Arial" panose="020B0604020202020204" pitchFamily="34" charset="0"/>
                <a:ea typeface="Calibri" panose="020F0502020204030204" pitchFamily="34" charset="0"/>
                <a:cs typeface="Times New Roman" panose="02020603050405020304" pitchFamily="18" charset="0"/>
              </a:rPr>
              <a:t>Converting from cash basis to accrual basis accounting, offers a more comprehensive view of an agency’s financial position. The accrual method emphasizes the timing of when transactions are recorded.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defTabSz="1288785"/>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defTabSz="1219170">
              <a:spcAft>
                <a:spcPts val="600"/>
              </a:spcAft>
            </a:pPr>
            <a:r>
              <a:rPr lang="en-US" sz="1800" dirty="0">
                <a:solidFill>
                  <a:prstClr val="white"/>
                </a:solidFill>
                <a:latin typeface="Arial" panose="020B0604020202020204" pitchFamily="34" charset="0"/>
                <a:cs typeface="Arial" panose="020B0604020202020204" pitchFamily="34" charset="0"/>
              </a:rPr>
              <a:t>This provides a more comprehensive view of finances. From reporting period to reporting period, </a:t>
            </a:r>
            <a:r>
              <a:rPr lang="en-US" sz="1800" dirty="0">
                <a:solidFill>
                  <a:prstClr val="white"/>
                </a:solidFill>
                <a:effectLst/>
                <a:latin typeface="Calibri" panose="020F0502020204030204" pitchFamily="34" charset="0"/>
                <a:cs typeface="Times New Roman" panose="02020603050405020304" pitchFamily="18"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gency leadership will have improved visibility into financial commitments via personalized dashboards and reports leading to better informed spending decisions.</a:t>
            </a:r>
          </a:p>
          <a:p>
            <a:pPr defTabSz="1219170">
              <a:spcAft>
                <a:spcPts val="600"/>
              </a:spcAft>
            </a:pPr>
            <a:endParaRPr lang="en-US" sz="1800" dirty="0">
              <a:solidFill>
                <a:prstClr val="white"/>
              </a:solidFill>
              <a:latin typeface="Arial" panose="020B0604020202020204" pitchFamily="34" charset="0"/>
              <a:cs typeface="Arial" panose="020B0604020202020204" pitchFamily="34" charset="0"/>
            </a:endParaRPr>
          </a:p>
          <a:p>
            <a:pPr defTabSz="1219170">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Moving the state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to a single system which connects the state’s finances with budget, procurement, and human resource management will assist agency leadership and auditors holistic view of agency operations, </a:t>
            </a:r>
            <a:r>
              <a:rPr lang="en-US" sz="18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thereby strengthening</a:t>
            </a:r>
            <a:r>
              <a:rPr lang="en-US" sz="1800" b="0" dirty="0">
                <a:solidFill>
                  <a:srgbClr val="FF0000"/>
                </a:solidFill>
                <a:latin typeface="Arial" panose="020B0604020202020204" pitchFamily="34" charset="0"/>
                <a:cs typeface="Arial" panose="020B0604020202020204" pitchFamily="34" charset="0"/>
              </a:rPr>
              <a:t> Idaho’s position as a leader in good governance.</a:t>
            </a:r>
          </a:p>
          <a:p>
            <a:pPr defTabSz="1219170">
              <a:spcAft>
                <a:spcPts val="600"/>
              </a:spcAft>
            </a:pPr>
            <a:endParaRPr lang="en-US" sz="1300" dirty="0">
              <a:solidFill>
                <a:srgbClr val="092F57"/>
              </a:solidFill>
              <a:latin typeface="Arial" panose="020B0604020202020204" pitchFamily="34" charset="0"/>
              <a:cs typeface="Arial" panose="020B0604020202020204" pitchFamily="34" charset="0"/>
            </a:endParaRPr>
          </a:p>
          <a:p>
            <a:pPr defTabSz="1288785"/>
            <a:r>
              <a:rPr lang="en-US" sz="1300" b="1" dirty="0">
                <a:solidFill>
                  <a:prstClr val="white"/>
                </a:solidFill>
                <a:latin typeface="Arial" panose="020B0604020202020204" pitchFamily="34" charset="0"/>
                <a:cs typeface="Arial" panose="020B0604020202020204" pitchFamily="34" charset="0"/>
              </a:rPr>
              <a:t>Who is impacted?</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Asset Manager</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Billing Manager </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Budget Analyst</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Cash Accountant</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Custodial Account Manager</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Financial Business Analyst</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Intercompany Billing Specialist</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Payables Manager</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Project Accountant</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Receivables Manager</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Staff Accountant</a:t>
            </a:r>
          </a:p>
          <a:p>
            <a:pPr marL="0" lvl="1">
              <a:buSzPct val="100000"/>
              <a:defRPr/>
            </a:pPr>
            <a:endParaRPr lang="en-US" sz="1300" dirty="0">
              <a:solidFill>
                <a:srgbClr val="092F57"/>
              </a:solidFill>
              <a:latin typeface="Arial" panose="020B0604020202020204" pitchFamily="34" charset="0"/>
              <a:cs typeface="Arial" panose="020B0604020202020204" pitchFamily="34" charset="0"/>
            </a:endParaRPr>
          </a:p>
          <a:p>
            <a:pPr marL="0" lvl="1">
              <a:buSzPct val="100000"/>
              <a:defRPr/>
            </a:pPr>
            <a:r>
              <a:rPr lang="en-US" sz="1300" b="1" dirty="0">
                <a:solidFill>
                  <a:srgbClr val="092F57"/>
                </a:solidFill>
                <a:latin typeface="Arial" panose="020B0604020202020204" pitchFamily="34" charset="0"/>
                <a:cs typeface="Arial" panose="020B0604020202020204" pitchFamily="34" charset="0"/>
              </a:rPr>
              <a:t>Value</a:t>
            </a:r>
          </a:p>
          <a:p>
            <a:pPr marL="171450" lvl="1" indent="-171450">
              <a:buSzPct val="100000"/>
              <a:buFont typeface="Arial" panose="020B0604020202020204" pitchFamily="34" charset="0"/>
              <a:buChar char="•"/>
              <a:defRPr/>
            </a:pPr>
            <a:r>
              <a:rPr lang="en-US" sz="1200" dirty="0">
                <a:solidFill>
                  <a:srgbClr val="092F57"/>
                </a:solidFill>
                <a:latin typeface="Arial" panose="020B0604020202020204" pitchFamily="34" charset="0"/>
                <a:cs typeface="Arial" panose="020B0604020202020204" pitchFamily="34" charset="0"/>
              </a:rPr>
              <a:t>All agencies will use the same Purchase Card solution.</a:t>
            </a:r>
          </a:p>
          <a:p>
            <a:pPr marL="171450" marR="0" lvl="0" indent="-1714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Improved visibility into spending commitments which will be tracked against agency appropriation amounts.</a:t>
            </a:r>
          </a:p>
          <a:p>
            <a:pPr marL="171450" marR="0" lvl="0" indent="-1714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User friendly navigation and interface, particularly beneficial for new hires.</a:t>
            </a:r>
          </a:p>
          <a:p>
            <a:pPr marL="171450" marR="0" lvl="0" indent="-1714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Personalized dashboards to track real-time financial positions.</a:t>
            </a:r>
          </a:p>
          <a:p>
            <a:pPr marL="171450" marR="0" lvl="0" indent="-1714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Single system to track and account for fixed assets.</a:t>
            </a:r>
          </a:p>
          <a:p>
            <a:pPr marL="0" marR="0" lvl="0" indent="0" algn="l" defTabSz="1219170" rtl="0" eaLnBrk="1" fontAlgn="auto" latinLnBrk="0" hangingPunct="1">
              <a:lnSpc>
                <a:spcPct val="100000"/>
              </a:lnSpc>
              <a:spcBef>
                <a:spcPts val="0"/>
              </a:spcBef>
              <a:spcAft>
                <a:spcPts val="1200"/>
              </a:spcAft>
              <a:buClrTx/>
              <a:buSzTx/>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1200"/>
              </a:spcAft>
              <a:buClrTx/>
              <a:buSzTx/>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1200"/>
              </a:spcAft>
              <a:buClrTx/>
              <a:buSzTx/>
              <a:buFontTx/>
              <a:buNone/>
              <a:tabLst/>
              <a:defRPr/>
            </a:pPr>
            <a:endParaRPr lang="en-US" sz="1200" dirty="0">
              <a:solidFill>
                <a:srgbClr val="092F57"/>
              </a:solidFill>
              <a:latin typeface="Arial" panose="020B0604020202020204" pitchFamily="34" charset="0"/>
              <a:cs typeface="Arial" panose="020B0604020202020204" pitchFamily="34" charset="0"/>
            </a:endParaRPr>
          </a:p>
          <a:p>
            <a:pPr defTabSz="1219170">
              <a:spcAft>
                <a:spcPts val="1200"/>
              </a:spcAft>
            </a:pPr>
            <a:endParaRPr lang="en-US" sz="1200" dirty="0">
              <a:solidFill>
                <a:srgbClr val="092F57"/>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1595BFB-DC7D-4138-A611-ECB73E9FB845}" type="slidenum">
              <a:rPr lang="en-US" smtClean="0"/>
              <a:t>35</a:t>
            </a:fld>
            <a:endParaRPr lang="en-US" dirty="0"/>
          </a:p>
        </p:txBody>
      </p:sp>
    </p:spTree>
    <p:extLst>
      <p:ext uri="{BB962C8B-B14F-4D97-AF65-F5344CB8AC3E}">
        <p14:creationId xmlns:p14="http://schemas.microsoft.com/office/powerpoint/2010/main" val="1887836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85"/>
            <a:r>
              <a:rPr lang="en-US" sz="1300" b="1" dirty="0">
                <a:solidFill>
                  <a:prstClr val="white"/>
                </a:solidFill>
                <a:latin typeface="Arial" panose="020B0604020202020204" pitchFamily="34" charset="0"/>
                <a:cs typeface="Arial" panose="020B0604020202020204" pitchFamily="34" charset="0"/>
              </a:rPr>
              <a:t>What is changing? </a:t>
            </a:r>
          </a:p>
          <a:p>
            <a:pPr marL="181240" indent="-181240" defTabSz="1288785">
              <a:spcAft>
                <a:spcPts val="634"/>
              </a:spcAft>
              <a:buFont typeface="Arial" panose="020B0604020202020204" pitchFamily="34" charset="0"/>
              <a:buChar char="•"/>
              <a:defRPr/>
            </a:pPr>
            <a:r>
              <a:rPr lang="en-US" sz="1300" dirty="0">
                <a:solidFill>
                  <a:prstClr val="white"/>
                </a:solidFill>
                <a:latin typeface="Arial" panose="020B0604020202020204" pitchFamily="34" charset="0"/>
                <a:cs typeface="Arial" panose="020B0604020202020204" pitchFamily="34" charset="0"/>
              </a:rPr>
              <a:t>Luma offers a formal full-lifecycle procurement system to manage, track and simplify the process of doing business with suppliers. </a:t>
            </a:r>
            <a:r>
              <a:rPr lang="en-US" sz="1900" dirty="0">
                <a:latin typeface="Arial" panose="020B0604020202020204" pitchFamily="34" charset="0"/>
                <a:ea typeface="Calibri" panose="020F0502020204030204" pitchFamily="34" charset="0"/>
              </a:rPr>
              <a:t>More than 50 agencies at the state do not have a procurement system and use excel documents to keep track of procurement transactions.</a:t>
            </a:r>
            <a:endParaRPr lang="en-US" sz="1300" dirty="0">
              <a:solidFill>
                <a:prstClr val="white"/>
              </a:solidFill>
              <a:latin typeface="Arial" panose="020B0604020202020204" pitchFamily="34" charset="0"/>
              <a:cs typeface="Arial" panose="020B0604020202020204" pitchFamily="34" charset="0"/>
            </a:endParaRPr>
          </a:p>
          <a:p>
            <a:pPr marL="181240" indent="-181240" defTabSz="1288785">
              <a:spcAft>
                <a:spcPts val="634"/>
              </a:spcAft>
              <a:buFont typeface="Arial" panose="020B0604020202020204" pitchFamily="34" charset="0"/>
              <a:buChar char="•"/>
            </a:pPr>
            <a:endParaRPr lang="en-US" sz="1300" dirty="0">
              <a:solidFill>
                <a:prstClr val="white"/>
              </a:solidFill>
              <a:latin typeface="Arial" panose="020B0604020202020204" pitchFamily="34" charset="0"/>
              <a:cs typeface="Arial" panose="020B0604020202020204" pitchFamily="34" charset="0"/>
            </a:endParaRPr>
          </a:p>
          <a:p>
            <a:pPr marL="181240" indent="-181240" defTabSz="1288785">
              <a:spcAft>
                <a:spcPts val="634"/>
              </a:spcAft>
              <a:buFont typeface="Arial" panose="020B0604020202020204" pitchFamily="34" charset="0"/>
              <a:buChar char="•"/>
            </a:pPr>
            <a:r>
              <a:rPr lang="en-US" sz="1300" dirty="0">
                <a:solidFill>
                  <a:prstClr val="white"/>
                </a:solidFill>
                <a:latin typeface="Arial" panose="020B0604020202020204" pitchFamily="34" charset="0"/>
                <a:cs typeface="Arial" panose="020B0604020202020204" pitchFamily="34" charset="0"/>
              </a:rPr>
              <a:t>Luma’s Punchout creates a gateway for employees to buy general offices supplies on third-party vendor websites, like Office Depot. It’s designed to mimic the online shopping experience, just punch out of Luma, complete your shopping, and then you’re directed back to Luma. The employee’s purchase will flow back into Luma for approval routing, PO creation, receiving, and invoice matching, </a:t>
            </a:r>
            <a:r>
              <a:rPr lang="en-US" sz="1900" dirty="0">
                <a:latin typeface="Arial" panose="020B0604020202020204" pitchFamily="34" charset="0"/>
                <a:ea typeface="Calibri" panose="020F0502020204030204" pitchFamily="34" charset="0"/>
              </a:rPr>
              <a:t>reducing the number of steps to create a requisition.</a:t>
            </a:r>
            <a:r>
              <a:rPr lang="en-US" sz="1300" dirty="0">
                <a:solidFill>
                  <a:prstClr val="white"/>
                </a:solidFill>
                <a:latin typeface="Arial" panose="020B0604020202020204" pitchFamily="34" charset="0"/>
                <a:cs typeface="Arial" panose="020B0604020202020204" pitchFamily="34" charset="0"/>
              </a:rPr>
              <a:t> </a:t>
            </a:r>
          </a:p>
          <a:p>
            <a:pPr marL="181240" indent="-181240" defTabSz="1288785">
              <a:spcAft>
                <a:spcPts val="634"/>
              </a:spcAft>
              <a:buFont typeface="Arial" panose="020B0604020202020204" pitchFamily="34" charset="0"/>
              <a:buChar char="•"/>
            </a:pPr>
            <a:endParaRPr lang="en-US" sz="1300" dirty="0">
              <a:solidFill>
                <a:prstClr val="white"/>
              </a:solidFill>
              <a:latin typeface="Arial" panose="020B0604020202020204" pitchFamily="34" charset="0"/>
              <a:cs typeface="Arial" panose="020B0604020202020204" pitchFamily="34" charset="0"/>
            </a:endParaRPr>
          </a:p>
          <a:p>
            <a:pPr marL="181240" indent="-181240" defTabSz="1288785">
              <a:spcAft>
                <a:spcPts val="634"/>
              </a:spcAft>
              <a:buFont typeface="Arial" panose="020B0604020202020204" pitchFamily="34" charset="0"/>
              <a:buChar char="•"/>
            </a:pPr>
            <a:r>
              <a:rPr lang="en-US" sz="1300" dirty="0">
                <a:solidFill>
                  <a:prstClr val="white"/>
                </a:solidFill>
                <a:latin typeface="Arial" panose="020B0604020202020204" pitchFamily="34" charset="0"/>
                <a:cs typeface="Arial" panose="020B0604020202020204" pitchFamily="34" charset="0"/>
              </a:rPr>
              <a:t>Electronic Data Interchange (EDI) speeds up the procure to pay timelines, automating the transmission of transaction-oriented business information </a:t>
            </a:r>
            <a:r>
              <a:rPr lang="en-US" sz="1900" dirty="0">
                <a:highlight>
                  <a:srgbClr val="FFFF00"/>
                </a:highlight>
                <a:latin typeface="Arial" panose="020B0604020202020204" pitchFamily="34" charset="0"/>
                <a:ea typeface="Calibri" panose="020F0502020204030204" pitchFamily="34" charset="0"/>
              </a:rPr>
              <a:t>like purchase orders, receipts, and invoices</a:t>
            </a:r>
            <a:r>
              <a:rPr lang="en-US" sz="1900" dirty="0">
                <a:latin typeface="Arial" panose="020B0604020202020204" pitchFamily="34" charset="0"/>
                <a:ea typeface="Calibri" panose="020F0502020204030204" pitchFamily="34" charset="0"/>
              </a:rPr>
              <a:t> between the State and suppliers.</a:t>
            </a:r>
            <a:r>
              <a:rPr lang="en-US" sz="13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1300" dirty="0">
                <a:solidFill>
                  <a:prstClr val="white"/>
                </a:solidFill>
                <a:latin typeface="Arial" panose="020B0604020202020204" pitchFamily="34" charset="0"/>
                <a:cs typeface="Arial" panose="020B0604020202020204" pitchFamily="34" charset="0"/>
              </a:rPr>
              <a:t>The data flows seamlessly into Luma and reduces manual data entry and potential errors. </a:t>
            </a:r>
          </a:p>
          <a:p>
            <a:pPr defTabSz="1288785">
              <a:defRPr/>
            </a:pPr>
            <a:endParaRPr lang="en-US" sz="1300" dirty="0">
              <a:solidFill>
                <a:srgbClr val="092F57"/>
              </a:solidFill>
              <a:latin typeface="Arial" panose="020B0604020202020204" pitchFamily="34" charset="0"/>
              <a:cs typeface="Arial" panose="020B0604020202020204" pitchFamily="34" charset="0"/>
            </a:endParaRPr>
          </a:p>
          <a:p>
            <a:pPr defTabSz="1288785"/>
            <a:r>
              <a:rPr lang="en-US" sz="1300" b="1" dirty="0">
                <a:solidFill>
                  <a:prstClr val="white"/>
                </a:solidFill>
                <a:latin typeface="Arial" panose="020B0604020202020204" pitchFamily="34" charset="0"/>
                <a:cs typeface="Arial" panose="020B0604020202020204" pitchFamily="34" charset="0"/>
              </a:rPr>
              <a:t>Who is impacted?</a:t>
            </a:r>
          </a:p>
          <a:p>
            <a:pPr marL="181240" indent="-181240" defTabSz="1288785">
              <a:spcAft>
                <a:spcPts val="634"/>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Buyer </a:t>
            </a:r>
          </a:p>
          <a:p>
            <a:pPr marL="181240" indent="-181240" defTabSz="1288785">
              <a:spcAft>
                <a:spcPts val="634"/>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Contract Manager</a:t>
            </a:r>
          </a:p>
          <a:p>
            <a:pPr marL="181240" indent="-181240" defTabSz="1288785">
              <a:spcAft>
                <a:spcPts val="634"/>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Purchasing Manager</a:t>
            </a:r>
          </a:p>
          <a:p>
            <a:pPr marL="181240" indent="-181240" defTabSz="1288785">
              <a:spcAft>
                <a:spcPts val="634"/>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Purchasing Receiver</a:t>
            </a:r>
          </a:p>
          <a:p>
            <a:pPr marL="181240" indent="-181240" defTabSz="1288785">
              <a:spcAft>
                <a:spcPts val="634"/>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Requester</a:t>
            </a:r>
          </a:p>
          <a:p>
            <a:pPr marL="181240" indent="-181240" defTabSz="1288785">
              <a:spcAft>
                <a:spcPts val="634"/>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Sourcing Manager [CLICK]</a:t>
            </a:r>
          </a:p>
          <a:p>
            <a:pPr marL="0" lvl="1">
              <a:buSzPct val="100000"/>
              <a:defRPr/>
            </a:pPr>
            <a:endParaRPr lang="en-US" sz="1300" dirty="0">
              <a:solidFill>
                <a:srgbClr val="092F57"/>
              </a:solidFill>
              <a:latin typeface="Arial" panose="020B0604020202020204" pitchFamily="34" charset="0"/>
              <a:cs typeface="Arial" panose="020B0604020202020204" pitchFamily="34" charset="0"/>
            </a:endParaRPr>
          </a:p>
          <a:p>
            <a:pPr marL="0" lvl="1">
              <a:buSzPct val="100000"/>
              <a:defRPr/>
            </a:pPr>
            <a:r>
              <a:rPr lang="en-US" sz="1300" b="1" dirty="0">
                <a:solidFill>
                  <a:srgbClr val="092F57"/>
                </a:solidFill>
                <a:latin typeface="Arial" panose="020B0604020202020204" pitchFamily="34" charset="0"/>
                <a:cs typeface="Arial" panose="020B0604020202020204" pitchFamily="34" charset="0"/>
              </a:rPr>
              <a:t>Value</a:t>
            </a:r>
          </a:p>
          <a:p>
            <a:pPr marL="181240" indent="-181240" defTabSz="1288785">
              <a:spcAft>
                <a:spcPts val="1269"/>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Data can be leveraged to create better pricing and terms and conditions for statewide contracts.</a:t>
            </a:r>
          </a:p>
          <a:p>
            <a:pPr marL="181240" indent="-181240" defTabSz="1288785">
              <a:spcAft>
                <a:spcPts val="1269"/>
              </a:spcAft>
              <a:buFont typeface="Arial" panose="020B0604020202020204" pitchFamily="34" charset="0"/>
              <a:buChar char="•"/>
            </a:pPr>
            <a:r>
              <a:rPr lang="en-US" sz="1900" dirty="0">
                <a:latin typeface="Arial" panose="020B0604020202020204" pitchFamily="34" charset="0"/>
                <a:ea typeface="Calibri" panose="020F0502020204030204" pitchFamily="34" charset="0"/>
                <a:cs typeface="Times New Roman" panose="02020603050405020304" pitchFamily="18" charset="0"/>
              </a:rPr>
              <a:t>Contract management </a:t>
            </a:r>
            <a:r>
              <a:rPr lang="en-US" sz="1900" dirty="0">
                <a:highlight>
                  <a:srgbClr val="FFFF00"/>
                </a:highlight>
                <a:latin typeface="Arial" panose="020B0604020202020204" pitchFamily="34" charset="0"/>
                <a:ea typeface="Calibri" panose="020F0502020204030204" pitchFamily="34" charset="0"/>
                <a:cs typeface="Times New Roman" panose="02020603050405020304" pitchFamily="18" charset="0"/>
              </a:rPr>
              <a:t>provides the ability to</a:t>
            </a:r>
            <a:r>
              <a:rPr lang="en-US" sz="1900" dirty="0">
                <a:latin typeface="Arial" panose="020B0604020202020204" pitchFamily="34" charset="0"/>
                <a:ea typeface="Calibri" panose="020F0502020204030204" pitchFamily="34" charset="0"/>
                <a:cs typeface="Times New Roman" panose="02020603050405020304" pitchFamily="18" charset="0"/>
              </a:rPr>
              <a:t> track deliverables, milestones, and remaining balances </a:t>
            </a:r>
            <a:r>
              <a:rPr lang="en-US" sz="1900" dirty="0">
                <a:highlight>
                  <a:srgbClr val="FFFF00"/>
                </a:highlight>
                <a:latin typeface="Arial" panose="020B0604020202020204" pitchFamily="34" charset="0"/>
                <a:ea typeface="Calibri" panose="020F0502020204030204" pitchFamily="34" charset="0"/>
                <a:cs typeface="Times New Roman" panose="02020603050405020304" pitchFamily="18" charset="0"/>
              </a:rPr>
              <a:t>on contracts</a:t>
            </a:r>
            <a:r>
              <a:rPr lang="en-US" sz="1900" dirty="0">
                <a:latin typeface="Arial" panose="020B0604020202020204" pitchFamily="34" charset="0"/>
                <a:ea typeface="Calibri" panose="020F0502020204030204" pitchFamily="34" charset="0"/>
                <a:cs typeface="Times New Roman" panose="02020603050405020304" pitchFamily="18" charset="0"/>
              </a:rPr>
              <a:t> based on paid invoices.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181240" indent="-181240" defTabSz="966612">
              <a:buFont typeface="Arial" panose="020B0604020202020204" pitchFamily="34" charset="0"/>
              <a:buChar char="•"/>
              <a:defRPr/>
            </a:pPr>
            <a:r>
              <a:rPr lang="en-US" sz="1300" dirty="0">
                <a:solidFill>
                  <a:srgbClr val="092F57"/>
                </a:solidFill>
                <a:latin typeface="Arial" panose="020B0604020202020204" pitchFamily="34" charset="0"/>
                <a:cs typeface="Arial" panose="020B0604020202020204" pitchFamily="34" charset="0"/>
              </a:rPr>
              <a:t>Detailed requisition approval tracker to see who is next to approve and how long the approval is taking.</a:t>
            </a:r>
          </a:p>
          <a:p>
            <a:pPr marL="181240" indent="-181240" defTabSz="966612">
              <a:buFont typeface="Arial" panose="020B0604020202020204" pitchFamily="34" charset="0"/>
              <a:buChar char="•"/>
              <a:defRPr/>
            </a:pPr>
            <a:r>
              <a:rPr lang="en-US" sz="1300" dirty="0">
                <a:solidFill>
                  <a:srgbClr val="092F57"/>
                </a:solidFill>
                <a:latin typeface="Arial" panose="020B0604020202020204" pitchFamily="34" charset="0"/>
                <a:cs typeface="Arial" panose="020B0604020202020204" pitchFamily="34" charset="0"/>
              </a:rPr>
              <a:t>Enhanced visibility to agency spend with the ability to drill down to a commodity level.</a:t>
            </a:r>
          </a:p>
          <a:p>
            <a:endParaRPr lang="en-US" dirty="0"/>
          </a:p>
        </p:txBody>
      </p:sp>
      <p:sp>
        <p:nvSpPr>
          <p:cNvPr id="4" name="Slide Number Placeholder 3"/>
          <p:cNvSpPr>
            <a:spLocks noGrp="1"/>
          </p:cNvSpPr>
          <p:nvPr>
            <p:ph type="sldNum" sz="quarter" idx="5"/>
          </p:nvPr>
        </p:nvSpPr>
        <p:spPr/>
        <p:txBody>
          <a:bodyPr/>
          <a:lstStyle/>
          <a:p>
            <a:fld id="{01595BFB-DC7D-4138-A611-ECB73E9FB845}" type="slidenum">
              <a:rPr lang="en-US" smtClean="0"/>
              <a:t>36</a:t>
            </a:fld>
            <a:endParaRPr lang="en-US" dirty="0"/>
          </a:p>
        </p:txBody>
      </p:sp>
    </p:spTree>
    <p:extLst>
      <p:ext uri="{BB962C8B-B14F-4D97-AF65-F5344CB8AC3E}">
        <p14:creationId xmlns:p14="http://schemas.microsoft.com/office/powerpoint/2010/main" val="1102631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85"/>
            <a:r>
              <a:rPr lang="en-US" sz="1300" b="1" dirty="0">
                <a:solidFill>
                  <a:prstClr val="white"/>
                </a:solidFill>
                <a:latin typeface="Arial" panose="020B0604020202020204" pitchFamily="34" charset="0"/>
                <a:cs typeface="Arial" panose="020B0604020202020204" pitchFamily="34" charset="0"/>
              </a:rPr>
              <a:t>What is changing? </a:t>
            </a:r>
          </a:p>
          <a:p>
            <a:pPr defTabSz="1288785">
              <a:spcAft>
                <a:spcPts val="634"/>
              </a:spcAft>
            </a:pPr>
            <a:r>
              <a:rPr lang="en-US" sz="1300" i="1" dirty="0">
                <a:solidFill>
                  <a:prstClr val="white"/>
                </a:solidFill>
                <a:latin typeface="Arial" panose="020B0604020202020204" pitchFamily="34" charset="0"/>
                <a:cs typeface="Arial" panose="020B0604020202020204" pitchFamily="34" charset="0"/>
              </a:rPr>
              <a:t>Types of timesheets</a:t>
            </a:r>
          </a:p>
          <a:p>
            <a:pPr marL="0" marR="0" lvl="0" indent="0" algn="l" defTabSz="1288785" rtl="0" eaLnBrk="1" fontAlgn="auto" latinLnBrk="0" hangingPunct="1">
              <a:lnSpc>
                <a:spcPct val="100000"/>
              </a:lnSpc>
              <a:spcBef>
                <a:spcPts val="0"/>
              </a:spcBef>
              <a:spcAft>
                <a:spcPts val="634"/>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Timesheets will be standardized. A time sheet schedule will include one of three options: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defTabSz="1288785">
              <a:spcAft>
                <a:spcPts val="634"/>
              </a:spcAft>
            </a:pPr>
            <a:endParaRPr lang="en-US" sz="1300" i="1" dirty="0">
              <a:solidFill>
                <a:prstClr val="white"/>
              </a:solidFill>
              <a:latin typeface="Arial" panose="020B0604020202020204" pitchFamily="34" charset="0"/>
              <a:cs typeface="Arial" panose="020B0604020202020204" pitchFamily="34" charset="0"/>
            </a:endParaRPr>
          </a:p>
          <a:p>
            <a:pPr marL="724959" lvl="1" indent="-241653" defTabSz="1288785">
              <a:spcAft>
                <a:spcPts val="634"/>
              </a:spcAft>
              <a:buFont typeface="+mj-lt"/>
              <a:buAutoNum type="arabicPeriod"/>
            </a:pPr>
            <a:r>
              <a:rPr lang="en-US" sz="1300" dirty="0">
                <a:solidFill>
                  <a:prstClr val="white"/>
                </a:solidFill>
                <a:latin typeface="Arial" panose="020B0604020202020204" pitchFamily="34" charset="0"/>
                <a:cs typeface="Arial" panose="020B0604020202020204" pitchFamily="34" charset="0"/>
              </a:rPr>
              <a:t>Executive Exempt (~200 employees): </a:t>
            </a:r>
            <a:r>
              <a:rPr lang="en-US" sz="1800" dirty="0">
                <a:effectLst/>
                <a:latin typeface="Arial" panose="020B0604020202020204" pitchFamily="34" charset="0"/>
                <a:ea typeface="Calibri" panose="020F0502020204030204" pitchFamily="34" charset="0"/>
              </a:rPr>
              <a:t>time sheet will pre-populate with </a:t>
            </a:r>
            <a:r>
              <a:rPr lang="en-US" sz="1800" dirty="0">
                <a:solidFill>
                  <a:srgbClr val="FF0000"/>
                </a:solidFill>
                <a:effectLst/>
                <a:latin typeface="Arial" panose="020B0604020202020204" pitchFamily="34" charset="0"/>
                <a:ea typeface="Calibri" panose="020F0502020204030204" pitchFamily="34" charset="0"/>
              </a:rPr>
              <a:t>scheduled time</a:t>
            </a:r>
            <a:r>
              <a:rPr lang="en-US" sz="1800" dirty="0">
                <a:effectLst/>
                <a:latin typeface="Arial" panose="020B0604020202020204" pitchFamily="34" charset="0"/>
                <a:ea typeface="Calibri" panose="020F0502020204030204" pitchFamily="34" charset="0"/>
              </a:rPr>
              <a:t> and </a:t>
            </a:r>
            <a:r>
              <a:rPr lang="en-US" sz="1800" dirty="0">
                <a:solidFill>
                  <a:srgbClr val="FF0000"/>
                </a:solidFill>
                <a:effectLst/>
                <a:latin typeface="Arial" panose="020B0604020202020204" pitchFamily="34" charset="0"/>
                <a:ea typeface="Calibri" panose="020F0502020204030204" pitchFamily="34" charset="0"/>
              </a:rPr>
              <a:t>be</a:t>
            </a:r>
            <a:r>
              <a:rPr lang="en-US" sz="1800" dirty="0">
                <a:effectLst/>
                <a:latin typeface="Arial" panose="020B0604020202020204" pitchFamily="34" charset="0"/>
                <a:ea typeface="Calibri" panose="020F0502020204030204" pitchFamily="34" charset="0"/>
              </a:rPr>
              <a:t> automatically submitted. These employees only need to edit time sheet when taking leave.</a:t>
            </a:r>
          </a:p>
          <a:p>
            <a:pPr marL="724959" lvl="1" indent="-241653" defTabSz="1288785">
              <a:spcAft>
                <a:spcPts val="634"/>
              </a:spcAft>
              <a:buFont typeface="+mj-lt"/>
              <a:buAutoNum type="arabicPeriod"/>
            </a:pPr>
            <a:r>
              <a:rPr lang="en-US" sz="1300" dirty="0">
                <a:solidFill>
                  <a:prstClr val="white"/>
                </a:solidFill>
                <a:latin typeface="Arial" panose="020B0604020202020204" pitchFamily="34" charset="0"/>
                <a:cs typeface="Arial" panose="020B0604020202020204" pitchFamily="34" charset="0"/>
              </a:rPr>
              <a:t>Weekly: time is not pre-populated. </a:t>
            </a:r>
            <a:r>
              <a:rPr lang="en-US" sz="1800" dirty="0">
                <a:effectLst/>
                <a:latin typeface="Arial" panose="020B0604020202020204" pitchFamily="34" charset="0"/>
                <a:ea typeface="Calibri" panose="020F0502020204030204" pitchFamily="34" charset="0"/>
              </a:rPr>
              <a:t>Employee enters time </a:t>
            </a:r>
            <a:r>
              <a:rPr lang="en-US" sz="1800" dirty="0">
                <a:solidFill>
                  <a:srgbClr val="FF0000"/>
                </a:solidFill>
                <a:effectLst/>
                <a:latin typeface="Arial" panose="020B0604020202020204" pitchFamily="34" charset="0"/>
                <a:ea typeface="Calibri" panose="020F0502020204030204" pitchFamily="34" charset="0"/>
              </a:rPr>
              <a:t>hours on a weekly time sheet (similar to current time entry).</a:t>
            </a:r>
            <a:r>
              <a:rPr lang="en-US" sz="1800" dirty="0">
                <a:effectLst/>
                <a:latin typeface="Arial" panose="020B0604020202020204" pitchFamily="34" charset="0"/>
                <a:ea typeface="Calibri" panose="020F0502020204030204" pitchFamily="34" charset="0"/>
              </a:rPr>
              <a:t> </a:t>
            </a:r>
            <a:endParaRPr lang="en-US" sz="1300" dirty="0">
              <a:solidFill>
                <a:prstClr val="white"/>
              </a:solidFill>
              <a:latin typeface="Arial" panose="020B0604020202020204" pitchFamily="34" charset="0"/>
              <a:cs typeface="Arial" panose="020B0604020202020204" pitchFamily="34" charset="0"/>
            </a:endParaRPr>
          </a:p>
          <a:p>
            <a:pPr marL="724959" lvl="1" indent="-241653" defTabSz="1288785">
              <a:spcAft>
                <a:spcPts val="634"/>
              </a:spcAft>
              <a:buFont typeface="+mj-lt"/>
              <a:buAutoNum type="arabicPeriod"/>
            </a:pPr>
            <a:r>
              <a:rPr lang="en-US" sz="1300" dirty="0">
                <a:solidFill>
                  <a:prstClr val="white"/>
                </a:solidFill>
                <a:latin typeface="Arial" panose="020B0604020202020204" pitchFamily="34" charset="0"/>
                <a:cs typeface="Arial" panose="020B0604020202020204" pitchFamily="34" charset="0"/>
              </a:rPr>
              <a:t>Daily: time is also not pre-populated. </a:t>
            </a:r>
            <a:r>
              <a:rPr lang="en-US" sz="1800" dirty="0">
                <a:effectLst/>
                <a:latin typeface="Arial" panose="020B0604020202020204" pitchFamily="34" charset="0"/>
                <a:ea typeface="Calibri" panose="020F0502020204030204" pitchFamily="34" charset="0"/>
              </a:rPr>
              <a:t>Employee enter</a:t>
            </a:r>
            <a:r>
              <a:rPr lang="en-US" sz="1800" dirty="0">
                <a:solidFill>
                  <a:srgbClr val="FF0000"/>
                </a:solidFill>
                <a:effectLst/>
                <a:latin typeface="Arial" panose="020B0604020202020204" pitchFamily="34" charset="0"/>
                <a:ea typeface="Calibri" panose="020F0502020204030204" pitchFamily="34" charset="0"/>
              </a:rPr>
              <a:t>s start and end times each day.</a:t>
            </a:r>
            <a:endParaRPr lang="en-US" sz="1300" dirty="0">
              <a:solidFill>
                <a:prstClr val="white"/>
              </a:solidFill>
              <a:latin typeface="Arial" panose="020B0604020202020204" pitchFamily="34" charset="0"/>
              <a:cs typeface="Arial" panose="020B0604020202020204" pitchFamily="34" charset="0"/>
            </a:endParaRPr>
          </a:p>
          <a:p>
            <a:pPr marL="724959" lvl="1" indent="-241653" defTabSz="1288785">
              <a:spcAft>
                <a:spcPts val="634"/>
              </a:spcAft>
              <a:buFont typeface="+mj-lt"/>
              <a:buAutoNum type="arabicPeriod"/>
            </a:pPr>
            <a:endParaRPr lang="en-US" sz="1300" dirty="0">
              <a:solidFill>
                <a:prstClr val="white"/>
              </a:solidFill>
              <a:latin typeface="Arial" panose="020B0604020202020204" pitchFamily="34" charset="0"/>
              <a:cs typeface="Arial" panose="020B0604020202020204" pitchFamily="34" charset="0"/>
            </a:endParaRPr>
          </a:p>
          <a:p>
            <a:pPr marL="197556" lvl="0" indent="-171450" defTabSz="1288785">
              <a:spcAft>
                <a:spcPts val="634"/>
              </a:spcAft>
              <a:buFont typeface="Arial" panose="020B0604020202020204" pitchFamily="34" charset="0"/>
              <a:buChar char="•"/>
            </a:pPr>
            <a:r>
              <a:rPr lang="en-US" sz="1200" dirty="0">
                <a:solidFill>
                  <a:prstClr val="white"/>
                </a:solidFill>
                <a:latin typeface="Arial" panose="020B0604020202020204" pitchFamily="34" charset="0"/>
                <a:cs typeface="Arial" panose="020B0604020202020204" pitchFamily="34" charset="0"/>
              </a:rPr>
              <a:t>Payroll will be run during the day and pre-register can be ran as many times as needed. The State Controller's Office payroll team will print and distribute warrants rather than relying on Computer Services. </a:t>
            </a:r>
          </a:p>
          <a:p>
            <a:pPr marL="26106" lvl="0" indent="0" defTabSz="1288785">
              <a:spcAft>
                <a:spcPts val="634"/>
              </a:spcAft>
              <a:buFont typeface="+mj-lt"/>
              <a:buNone/>
            </a:pPr>
            <a:endParaRPr lang="en-US" sz="1200" dirty="0">
              <a:solidFill>
                <a:prstClr val="white"/>
              </a:solidFill>
              <a:latin typeface="Arial" panose="020B0604020202020204" pitchFamily="34" charset="0"/>
              <a:cs typeface="Arial" panose="020B0604020202020204" pitchFamily="34" charset="0"/>
            </a:endParaRPr>
          </a:p>
          <a:p>
            <a:pPr marL="197556" lvl="0" indent="-171450" defTabSz="1288785">
              <a:spcAft>
                <a:spcPts val="634"/>
              </a:spcAft>
              <a:buFont typeface="Arial" panose="020B0604020202020204" pitchFamily="34" charset="0"/>
              <a:buChar char="•"/>
            </a:pPr>
            <a:r>
              <a:rPr lang="en-US" sz="1200" dirty="0">
                <a:solidFill>
                  <a:prstClr val="white"/>
                </a:solidFill>
                <a:latin typeface="Arial" panose="020B0604020202020204" pitchFamily="34" charset="0"/>
                <a:cs typeface="Arial" panose="020B0604020202020204" pitchFamily="34" charset="0"/>
              </a:rPr>
              <a:t>Additionally, Payroll reconciliation will be done in real time, removing the task of manual reconciliation done by agencies, which includes the revision and approval of payroll executed by the designated Agency Payroll Clerk. Payroll activities will be completed by SCO. </a:t>
            </a:r>
          </a:p>
          <a:p>
            <a:pPr marL="724959" lvl="1" indent="-241653" defTabSz="1288785">
              <a:spcAft>
                <a:spcPts val="634"/>
              </a:spcAft>
              <a:buFont typeface="+mj-lt"/>
              <a:buAutoNum type="arabicPeriod"/>
            </a:pPr>
            <a:endParaRPr lang="en-US" sz="1300" dirty="0">
              <a:solidFill>
                <a:prstClr val="white"/>
              </a:solidFill>
              <a:latin typeface="Arial" panose="020B0604020202020204" pitchFamily="34" charset="0"/>
              <a:cs typeface="Arial" panose="020B0604020202020204" pitchFamily="34" charset="0"/>
            </a:endParaRPr>
          </a:p>
          <a:p>
            <a:pPr marL="483306" lvl="1" indent="0" defTabSz="1288785">
              <a:spcAft>
                <a:spcPts val="634"/>
              </a:spcAft>
              <a:buFont typeface="+mj-lt"/>
              <a:buNone/>
            </a:pPr>
            <a:endParaRPr lang="en-US" sz="1300" dirty="0">
              <a:solidFill>
                <a:prstClr val="white"/>
              </a:solidFill>
              <a:latin typeface="Arial" panose="020B0604020202020204" pitchFamily="34" charset="0"/>
              <a:cs typeface="Arial" panose="020B0604020202020204" pitchFamily="34" charset="0"/>
            </a:endParaRPr>
          </a:p>
          <a:p>
            <a:pPr defTabSz="1288785"/>
            <a:r>
              <a:rPr lang="en-US" sz="1300" b="1" dirty="0">
                <a:solidFill>
                  <a:prstClr val="white"/>
                </a:solidFill>
                <a:latin typeface="Arial" panose="020B0604020202020204" pitchFamily="34" charset="0"/>
                <a:cs typeface="Arial" panose="020B0604020202020204" pitchFamily="34" charset="0"/>
              </a:rPr>
              <a:t>Who is impacted?</a:t>
            </a:r>
          </a:p>
          <a:p>
            <a:pPr defTabSz="1288785"/>
            <a:endParaRPr lang="en-US" sz="1300" dirty="0">
              <a:solidFill>
                <a:srgbClr val="092F57"/>
              </a:solidFill>
              <a:latin typeface="Arial" panose="020B0604020202020204" pitchFamily="34" charset="0"/>
              <a:cs typeface="Arial" panose="020B0604020202020204" pitchFamily="34" charset="0"/>
            </a:endParaRP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Employees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Managers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Agency Payroll</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HR Generalists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Recruiters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Agency Leadership</a:t>
            </a:r>
          </a:p>
          <a:p>
            <a:pPr marL="0" lvl="1">
              <a:buSzPct val="100000"/>
              <a:defRPr/>
            </a:pPr>
            <a:endParaRPr lang="en-US" sz="1300" dirty="0">
              <a:solidFill>
                <a:srgbClr val="092F57"/>
              </a:solidFill>
              <a:latin typeface="Arial" panose="020B0604020202020204" pitchFamily="34" charset="0"/>
              <a:cs typeface="Arial" panose="020B0604020202020204" pitchFamily="34" charset="0"/>
            </a:endParaRPr>
          </a:p>
          <a:p>
            <a:pPr marL="0" lvl="1">
              <a:buSzPct val="100000"/>
              <a:defRPr/>
            </a:pPr>
            <a:r>
              <a:rPr lang="en-US" sz="1300" b="1" dirty="0">
                <a:solidFill>
                  <a:srgbClr val="092F57"/>
                </a:solidFill>
                <a:latin typeface="Arial" panose="020B0604020202020204" pitchFamily="34" charset="0"/>
                <a:cs typeface="Arial" panose="020B0604020202020204" pitchFamily="34" charset="0"/>
              </a:rPr>
              <a:t>Value</a:t>
            </a:r>
          </a:p>
          <a:p>
            <a:pPr marL="181240" lvl="1" indent="-181240" defTabSz="966612">
              <a:buSzPct val="100000"/>
              <a:buFont typeface="Arial" panose="020B0604020202020204" pitchFamily="34" charset="0"/>
              <a:buChar char="•"/>
              <a:defRPr/>
            </a:pPr>
            <a:r>
              <a:rPr lang="en-US" sz="1200" dirty="0">
                <a:solidFill>
                  <a:srgbClr val="092F57"/>
                </a:solidFill>
                <a:latin typeface="Arial" panose="020B0604020202020204" pitchFamily="34" charset="0"/>
                <a:cs typeface="Arial" panose="020B0604020202020204" pitchFamily="34" charset="0"/>
              </a:rPr>
              <a:t>Timesheets will not lock, even when being edited by more than one individual. </a:t>
            </a:r>
            <a:r>
              <a:rPr lang="en-US" dirty="0"/>
              <a:t>[CLICK]</a:t>
            </a:r>
          </a:p>
          <a:p>
            <a:pPr marL="181240" lvl="1" indent="-181240" defTabSz="966612">
              <a:buSzPct val="100000"/>
              <a:buFont typeface="Arial" panose="020B0604020202020204" pitchFamily="34" charset="0"/>
              <a:buChar char="•"/>
              <a:defRPr/>
            </a:pPr>
            <a:r>
              <a:rPr lang="en-US" sz="1200" dirty="0">
                <a:solidFill>
                  <a:srgbClr val="092F57"/>
                </a:solidFill>
                <a:latin typeface="Arial" panose="020B0604020202020204" pitchFamily="34" charset="0"/>
                <a:cs typeface="Arial" panose="020B0604020202020204" pitchFamily="34" charset="0"/>
              </a:rPr>
              <a:t>The time off charge code in an employee's timesheet will auto populate upon approval of the time off request. </a:t>
            </a:r>
            <a:r>
              <a:rPr lang="en-US" sz="1800" dirty="0">
                <a:effectLst/>
                <a:latin typeface="Arial" panose="020B0604020202020204" pitchFamily="34" charset="0"/>
                <a:ea typeface="Calibri" panose="020F0502020204030204" pitchFamily="34" charset="0"/>
              </a:rPr>
              <a:t>Agencies may elect to use this feature or continue with their current process. This eliminates the need to duplicate manual entry for leave hours.</a:t>
            </a:r>
            <a:r>
              <a:rPr lang="en-US" sz="1200" dirty="0">
                <a:solidFill>
                  <a:srgbClr val="092F57"/>
                </a:solidFill>
                <a:latin typeface="Arial" panose="020B0604020202020204" pitchFamily="34" charset="0"/>
                <a:cs typeface="Arial" panose="020B0604020202020204" pitchFamily="34" charset="0"/>
              </a:rPr>
              <a:t> </a:t>
            </a:r>
            <a:r>
              <a:rPr lang="en-US" dirty="0"/>
              <a:t>[CLICK]</a:t>
            </a:r>
          </a:p>
          <a:p>
            <a:pPr marL="181240" lvl="1" indent="-181240" defTabSz="966612">
              <a:buSzPct val="100000"/>
              <a:buFont typeface="Arial" panose="020B0604020202020204" pitchFamily="34" charset="0"/>
              <a:buChar char="•"/>
              <a:defRPr/>
            </a:pPr>
            <a:r>
              <a:rPr lang="en-US" sz="1800" dirty="0">
                <a:effectLst/>
                <a:latin typeface="Arial" panose="020B0604020202020204" pitchFamily="34" charset="0"/>
                <a:ea typeface="Calibri" panose="020F0502020204030204" pitchFamily="34" charset="0"/>
              </a:rPr>
              <a:t>Employees will be able to use a mobile version of the time management application for increased flexibility in submitting time and off requests. </a:t>
            </a:r>
            <a:r>
              <a:rPr lang="en-US" dirty="0"/>
              <a:t>[CLICK]</a:t>
            </a:r>
          </a:p>
          <a:p>
            <a:pPr marL="181240" lvl="1" indent="-181240" defTabSz="966612">
              <a:buSzPct val="100000"/>
              <a:buFont typeface="Arial" panose="020B0604020202020204" pitchFamily="34" charset="0"/>
              <a:buChar char="•"/>
              <a:defRPr/>
            </a:pPr>
            <a:r>
              <a:rPr lang="en-US" sz="1800" dirty="0">
                <a:solidFill>
                  <a:srgbClr val="FF0000"/>
                </a:solidFill>
                <a:effectLst/>
                <a:latin typeface="Arial" panose="020B0604020202020204" pitchFamily="34" charset="0"/>
                <a:ea typeface="Calibri" panose="020F0502020204030204" pitchFamily="34" charset="0"/>
              </a:rPr>
              <a:t>W-2s, 1095-Cs, and paystubs are in one location. Employees currently have to contact SCO to get a duplicate of their 1095-C form if it gets lost in the mail.  In Luma, the 1095-C forms will be available online.</a:t>
            </a:r>
          </a:p>
          <a:p>
            <a:pPr marL="181240" marR="0" lvl="1" indent="-181240" algn="l" defTabSz="966612"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Pay stubs will be available to view two days prior to the actual pay date instead of one week in advance</a:t>
            </a:r>
            <a:r>
              <a:rPr lang="en-US" sz="1800" i="1"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The new paystubs will include information like </a:t>
            </a: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Employee Address, Warrant Number (if no direct deposit), YTD Amounts on Earnings and Deductions, and there’s even a section for Non-Taxable Reimbursements, </a:t>
            </a:r>
            <a:r>
              <a:rPr lang="en-US" sz="1800" dirty="0">
                <a:effectLst/>
                <a:latin typeface="Arial" panose="020B0604020202020204" pitchFamily="34" charset="0"/>
                <a:ea typeface="Calibri" panose="020F0502020204030204" pitchFamily="34" charset="0"/>
                <a:cs typeface="Times New Roman" panose="02020603050405020304" pitchFamily="18" charset="0"/>
              </a:rPr>
              <a:t>previously not visible on paystubs.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81240" lvl="1" indent="-181240" defTabSz="966612">
              <a:buSzPct val="100000"/>
              <a:buFont typeface="Arial" panose="020B0604020202020204" pitchFamily="34" charset="0"/>
              <a:buChar char="•"/>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595BFB-DC7D-4138-A611-ECB73E9FB845}" type="slidenum">
              <a:rPr lang="en-US" smtClean="0"/>
              <a:t>37</a:t>
            </a:fld>
            <a:endParaRPr lang="en-US" dirty="0"/>
          </a:p>
        </p:txBody>
      </p:sp>
    </p:spTree>
    <p:extLst>
      <p:ext uri="{BB962C8B-B14F-4D97-AF65-F5344CB8AC3E}">
        <p14:creationId xmlns:p14="http://schemas.microsoft.com/office/powerpoint/2010/main" val="1704798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600" b="1" dirty="0"/>
              <a:t>Speaking Points</a:t>
            </a:r>
          </a:p>
          <a:p>
            <a:pPr defTabSz="966612">
              <a:defRPr/>
            </a:pPr>
            <a:endParaRPr lang="en-US" sz="1600" b="0" dirty="0">
              <a:solidFill>
                <a:srgbClr val="092F57"/>
              </a:solidFill>
              <a:latin typeface="Arial" panose="020B0604020202020204" pitchFamily="34" charset="0"/>
              <a:cs typeface="Arial" panose="020B0604020202020204" pitchFamily="34" charset="0"/>
            </a:endParaRPr>
          </a:p>
          <a:p>
            <a:pPr defTabSz="966612">
              <a:defRPr/>
            </a:pPr>
            <a:endParaRPr lang="en-US" sz="1600" b="0" dirty="0">
              <a:solidFill>
                <a:srgbClr val="092F57"/>
              </a:solidFill>
              <a:latin typeface="Arial" panose="020B0604020202020204" pitchFamily="34" charset="0"/>
              <a:cs typeface="Arial" panose="020B0604020202020204" pitchFamily="34" charset="0"/>
            </a:endParaRPr>
          </a:p>
          <a:p>
            <a:pPr marL="285750" indent="-285750" defTabSz="966612">
              <a:buFont typeface="Arial" panose="020B0604020202020204" pitchFamily="34" charset="0"/>
              <a:buChar char="•"/>
              <a:defRPr/>
            </a:pPr>
            <a:r>
              <a:rPr lang="en-US" sz="1600" b="0" dirty="0">
                <a:solidFill>
                  <a:srgbClr val="092F57"/>
                </a:solidFill>
                <a:latin typeface="Arial" panose="020B0604020202020204" pitchFamily="34" charset="0"/>
                <a:cs typeface="Arial" panose="020B0604020202020204" pitchFamily="34" charset="0"/>
              </a:rPr>
              <a:t>The state has been studying this for over 5 years</a:t>
            </a:r>
          </a:p>
          <a:p>
            <a:pPr marL="285750" indent="-285750" defTabSz="966612">
              <a:buFont typeface="Arial" panose="020B0604020202020204" pitchFamily="34" charset="0"/>
              <a:buChar char="•"/>
              <a:defRPr/>
            </a:pPr>
            <a:endParaRPr lang="en-US" sz="1600" b="0" dirty="0">
              <a:solidFill>
                <a:srgbClr val="092F57"/>
              </a:solidFill>
              <a:latin typeface="Arial" panose="020B0604020202020204" pitchFamily="34" charset="0"/>
              <a:cs typeface="Arial" panose="020B0604020202020204" pitchFamily="34" charset="0"/>
            </a:endParaRPr>
          </a:p>
          <a:p>
            <a:pPr marL="285750" indent="-285750" defTabSz="966612">
              <a:buFont typeface="Arial" panose="020B0604020202020204" pitchFamily="34" charset="0"/>
              <a:buChar char="•"/>
              <a:defRPr/>
            </a:pPr>
            <a:r>
              <a:rPr lang="en-US" sz="1600" b="0" dirty="0">
                <a:solidFill>
                  <a:srgbClr val="092F57"/>
                </a:solidFill>
                <a:latin typeface="Arial" panose="020B0604020202020204" pitchFamily="34" charset="0"/>
                <a:cs typeface="Arial" panose="020B0604020202020204" pitchFamily="34" charset="0"/>
              </a:rPr>
              <a:t>Infrastructure has served us well; it is no longer sustainable. For our state to be a leader, its technology needs to:</a:t>
            </a:r>
          </a:p>
          <a:p>
            <a:pPr marL="742950" lvl="1" indent="-285750" defTabSz="966612">
              <a:buFont typeface="Arial" panose="020B0604020202020204" pitchFamily="34" charset="0"/>
              <a:buChar char="•"/>
              <a:defRPr/>
            </a:pPr>
            <a:r>
              <a:rPr lang="en-US" sz="1600" b="0" dirty="0">
                <a:solidFill>
                  <a:srgbClr val="092F57"/>
                </a:solidFill>
                <a:latin typeface="Arial" panose="020B0604020202020204" pitchFamily="34" charset="0"/>
                <a:cs typeface="Arial" panose="020B0604020202020204" pitchFamily="34" charset="0"/>
              </a:rPr>
              <a:t>Be an effective platform - leading practices</a:t>
            </a:r>
          </a:p>
          <a:p>
            <a:pPr marL="742950" lvl="1" indent="-285750" defTabSz="966612">
              <a:buFont typeface="Arial" panose="020B0604020202020204" pitchFamily="34" charset="0"/>
              <a:buChar char="•"/>
              <a:defRPr/>
            </a:pPr>
            <a:r>
              <a:rPr lang="en-US" sz="1600" b="0" dirty="0">
                <a:solidFill>
                  <a:srgbClr val="092F57"/>
                </a:solidFill>
                <a:latin typeface="Arial" panose="020B0604020202020204" pitchFamily="34" charset="0"/>
                <a:cs typeface="Arial" panose="020B0604020202020204" pitchFamily="34" charset="0"/>
              </a:rPr>
              <a:t>Enable faster and better insights and better decisions</a:t>
            </a:r>
          </a:p>
          <a:p>
            <a:pPr marL="742950" lvl="1" indent="-285750" defTabSz="966612">
              <a:buFont typeface="Arial" panose="020B0604020202020204" pitchFamily="34" charset="0"/>
              <a:buChar char="•"/>
              <a:defRPr/>
            </a:pPr>
            <a:r>
              <a:rPr lang="en-US" sz="1600" b="0" dirty="0">
                <a:solidFill>
                  <a:srgbClr val="092F57"/>
                </a:solidFill>
                <a:latin typeface="Arial" panose="020B0604020202020204" pitchFamily="34" charset="0"/>
                <a:cs typeface="Arial" panose="020B0604020202020204" pitchFamily="34" charset="0"/>
              </a:rPr>
              <a:t>Align with available talent</a:t>
            </a:r>
          </a:p>
          <a:p>
            <a:pPr marL="742950" lvl="1" indent="-285750" defTabSz="966612">
              <a:buFont typeface="Arial" panose="020B0604020202020204" pitchFamily="34" charset="0"/>
              <a:buChar char="•"/>
              <a:defRPr/>
            </a:pPr>
            <a:r>
              <a:rPr lang="en-US" sz="1600" b="0" dirty="0">
                <a:solidFill>
                  <a:srgbClr val="092F57"/>
                </a:solidFill>
                <a:latin typeface="Arial" panose="020B0604020202020204" pitchFamily="34" charset="0"/>
                <a:cs typeface="Arial" panose="020B0604020202020204" pitchFamily="34" charset="0"/>
              </a:rPr>
              <a:t>Be adaptable with the latest security and privacy needs</a:t>
            </a:r>
          </a:p>
          <a:p>
            <a:pPr marL="742950" lvl="1" indent="-285750" defTabSz="966612">
              <a:buFont typeface="Arial" panose="020B0604020202020204" pitchFamily="34" charset="0"/>
              <a:buChar char="•"/>
              <a:defRPr/>
            </a:pPr>
            <a:endParaRPr lang="en-US" sz="1600" b="0" dirty="0">
              <a:solidFill>
                <a:srgbClr val="092F57"/>
              </a:solidFill>
              <a:latin typeface="Arial" panose="020B0604020202020204" pitchFamily="34" charset="0"/>
              <a:cs typeface="Arial" panose="020B0604020202020204" pitchFamily="34" charset="0"/>
            </a:endParaRPr>
          </a:p>
          <a:p>
            <a:pPr marL="285750" indent="-285750" defTabSz="966612">
              <a:buFont typeface="Arial" panose="020B0604020202020204" pitchFamily="34" charset="0"/>
              <a:buChar char="•"/>
              <a:defRPr/>
            </a:pPr>
            <a:endParaRPr lang="en-US" sz="1600" b="0" dirty="0">
              <a:solidFill>
                <a:srgbClr val="092F57"/>
              </a:solidFill>
              <a:latin typeface="Arial" panose="020B0604020202020204" pitchFamily="34" charset="0"/>
              <a:cs typeface="Arial" panose="020B0604020202020204" pitchFamily="34" charset="0"/>
            </a:endParaRPr>
          </a:p>
          <a:p>
            <a:endParaRPr lang="en-US" sz="1400" dirty="0"/>
          </a:p>
        </p:txBody>
      </p:sp>
      <p:sp>
        <p:nvSpPr>
          <p:cNvPr id="4" name="Slide Number Placeholder 3"/>
          <p:cNvSpPr>
            <a:spLocks noGrp="1"/>
          </p:cNvSpPr>
          <p:nvPr>
            <p:ph type="sldNum" sz="quarter" idx="5"/>
          </p:nvPr>
        </p:nvSpPr>
        <p:spPr/>
        <p:txBody>
          <a:bodyPr/>
          <a:lstStyle/>
          <a:p>
            <a:fld id="{FDCDADB4-4031-415E-8B79-6AE6D4FCD7C3}" type="slidenum">
              <a:rPr lang="en-US" smtClean="0"/>
              <a:t>4</a:t>
            </a:fld>
            <a:endParaRPr lang="en-US" dirty="0"/>
          </a:p>
        </p:txBody>
      </p:sp>
    </p:spTree>
    <p:extLst>
      <p:ext uri="{BB962C8B-B14F-4D97-AF65-F5344CB8AC3E}">
        <p14:creationId xmlns:p14="http://schemas.microsoft.com/office/powerpoint/2010/main" val="234550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800" b="1" dirty="0"/>
              <a:t>Speaking Points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defTabSz="966612">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7E7E7E"/>
                </a:solidFill>
                <a:effectLst/>
                <a:latin typeface="Source Sans Pro" panose="020B0503030403020204" pitchFamily="34" charset="0"/>
              </a:rPr>
              <a:t>Part of the One Idaho collection of initiatives. Connected to the HR Modernization and others.</a:t>
            </a:r>
          </a:p>
          <a:p>
            <a:pPr marL="285750" marR="0" lvl="0" indent="-2857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dirty="0">
              <a:solidFill>
                <a:srgbClr val="7E7E7E"/>
              </a:solidFill>
              <a:effectLst/>
              <a:latin typeface="Source Sans Pro" panose="020B0503030403020204" pitchFamily="34" charset="0"/>
            </a:endParaRPr>
          </a:p>
          <a:p>
            <a:pPr marL="285750" indent="-285750" defTabSz="966612">
              <a:buFont typeface="Arial" panose="020B0604020202020204" pitchFamily="34" charset="0"/>
              <a:buChar char="•"/>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Luma modernizes systems Idaho uses to manage its operations; from budgeting and procurement to talent and HR and more.</a:t>
            </a:r>
          </a:p>
          <a:p>
            <a:pPr defTabSz="966612">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defTabSz="966612">
              <a:buFont typeface="Arial" panose="020B0604020202020204" pitchFamily="34" charset="0"/>
              <a:buChar char="•"/>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Stars will be going away – but more than just a STARS-for-LUMA swap. New ways of thinking and working. New terms and shifts in some responsibilities</a:t>
            </a:r>
          </a:p>
          <a:p>
            <a:pPr marL="285750" indent="-285750" defTabSz="966612">
              <a:buFont typeface="Arial" panose="020B0604020202020204" pitchFamily="34" charset="0"/>
              <a:buChar char="•"/>
              <a:defRPr/>
            </a:pPr>
            <a:endParaRPr lang="en-US" sz="1800" b="0" i="0" dirty="0">
              <a:solidFill>
                <a:srgbClr val="7E7E7E"/>
              </a:solidFill>
              <a:effectLst/>
              <a:latin typeface="Calibri" panose="020F0502020204030204" pitchFamily="34" charset="0"/>
              <a:cs typeface="Times New Roman" panose="02020603050405020304" pitchFamily="18" charset="0"/>
            </a:endParaRPr>
          </a:p>
          <a:p>
            <a:pPr marL="285750" indent="-285750" defTabSz="966612">
              <a:buFont typeface="Arial" panose="020B0604020202020204" pitchFamily="34" charset="0"/>
              <a:buChar char="•"/>
              <a:defRPr/>
            </a:pPr>
            <a:r>
              <a:rPr lang="en-US" sz="2400" b="0" i="0" dirty="0">
                <a:solidFill>
                  <a:srgbClr val="7E7E7E"/>
                </a:solidFill>
                <a:effectLst/>
                <a:latin typeface="Source Sans Pro" panose="020B0503030403020204" pitchFamily="34" charset="0"/>
              </a:rPr>
              <a:t>Luma houses these and integrates them into one cloud-based ecosystem.</a:t>
            </a:r>
          </a:p>
          <a:p>
            <a:pPr marL="285750" indent="-285750" defTabSz="966612">
              <a:buFont typeface="Arial" panose="020B0604020202020204" pitchFamily="34" charset="0"/>
              <a:buChar char="•"/>
              <a:defRPr/>
            </a:pPr>
            <a:endParaRPr lang="en-US" sz="2400" b="0" i="0" dirty="0">
              <a:solidFill>
                <a:srgbClr val="7E7E7E"/>
              </a:solidFill>
              <a:effectLst/>
              <a:latin typeface="Source Sans Pro" panose="020B0503030403020204" pitchFamily="34" charset="0"/>
            </a:endParaRPr>
          </a:p>
          <a:p>
            <a:pPr defTabSz="966612">
              <a:defRPr/>
            </a:pPr>
            <a:endParaRPr lang="en-US" sz="2400" b="0" i="0" dirty="0">
              <a:solidFill>
                <a:srgbClr val="7E7E7E"/>
              </a:solidFill>
              <a:effectLst/>
              <a:latin typeface="Source Sans Pro" panose="020B0503030403020204" pitchFamily="34" charset="0"/>
            </a:endParaRPr>
          </a:p>
          <a:p>
            <a:pPr defTabSz="966612">
              <a:defRPr/>
            </a:pPr>
            <a:endParaRPr lang="en-US" sz="2400" b="0" i="0" dirty="0">
              <a:solidFill>
                <a:srgbClr val="7E7E7E"/>
              </a:solidFill>
              <a:effectLst/>
              <a:latin typeface="Source Sans Pro" panose="020B0503030403020204" pitchFamily="34" charset="0"/>
            </a:endParaRPr>
          </a:p>
          <a:p>
            <a:endParaRPr lang="en-US" sz="1400" dirty="0"/>
          </a:p>
        </p:txBody>
      </p:sp>
      <p:sp>
        <p:nvSpPr>
          <p:cNvPr id="4" name="Slide Number Placeholder 3"/>
          <p:cNvSpPr>
            <a:spLocks noGrp="1"/>
          </p:cNvSpPr>
          <p:nvPr>
            <p:ph type="sldNum" sz="quarter" idx="5"/>
          </p:nvPr>
        </p:nvSpPr>
        <p:spPr/>
        <p:txBody>
          <a:bodyPr/>
          <a:lstStyle/>
          <a:p>
            <a:fld id="{FDCDADB4-4031-415E-8B79-6AE6D4FCD7C3}" type="slidenum">
              <a:rPr lang="en-US" smtClean="0"/>
              <a:t>5</a:t>
            </a:fld>
            <a:endParaRPr lang="en-US" dirty="0"/>
          </a:p>
        </p:txBody>
      </p:sp>
    </p:spTree>
    <p:extLst>
      <p:ext uri="{BB962C8B-B14F-4D97-AF65-F5344CB8AC3E}">
        <p14:creationId xmlns:p14="http://schemas.microsoft.com/office/powerpoint/2010/main" val="659531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Speaking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7E7E7E"/>
                </a:solidFill>
                <a:effectLst/>
                <a:latin typeface="Source Sans Pro" panose="020B0503030403020204" pitchFamily="34" charset="0"/>
              </a:rPr>
              <a:t>Perception vs. reality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7E7E7E"/>
                </a:solidFill>
                <a:effectLst/>
                <a:latin typeface="Source Sans Pro" panose="020B0503030403020204" pitchFamily="34" charset="0"/>
              </a:rPr>
              <a:t>Shared repository that supports multiple functions used by different groups across the State.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7E7E7E"/>
                </a:solidFill>
                <a:effectLst/>
                <a:latin typeface="Source Sans Pro" panose="020B0503030403020204" pitchFamily="34" charset="0"/>
              </a:rPr>
              <a:t>The siloed systems that we rely on today, STARS, IPOPS, and </a:t>
            </a:r>
            <a:r>
              <a:rPr lang="en-US" sz="1400" b="0" i="0" dirty="0" err="1">
                <a:solidFill>
                  <a:srgbClr val="7E7E7E"/>
                </a:solidFill>
                <a:effectLst/>
                <a:latin typeface="Source Sans Pro" panose="020B0503030403020204" pitchFamily="34" charset="0"/>
              </a:rPr>
              <a:t>NeoGov</a:t>
            </a:r>
            <a:r>
              <a:rPr lang="en-US" sz="1400" b="0" i="0" dirty="0">
                <a:solidFill>
                  <a:srgbClr val="7E7E7E"/>
                </a:solidFill>
                <a:effectLst/>
                <a:latin typeface="Source Sans Pro" panose="020B0503030403020204" pitchFamily="34" charset="0"/>
              </a:rPr>
              <a:t>, will be retired.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7E7E7E"/>
                </a:solidFill>
                <a:effectLst/>
                <a:latin typeface="Source Sans Pro" panose="020B0503030403020204" pitchFamily="34" charset="0"/>
              </a:rPr>
              <a:t>Luma will act as source of truth for information. This means that employees can rely on the same information for their specific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dirty="0">
              <a:solidFill>
                <a:srgbClr val="7E7E7E"/>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dirty="0">
              <a:solidFill>
                <a:srgbClr val="7E7E7E"/>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7E7E7E"/>
                </a:solidFill>
                <a:effectLst/>
                <a:latin typeface="Source Sans Pro" panose="020B0503030403020204" pitchFamily="34" charset="0"/>
              </a:rPr>
              <a:t>Examples next….</a:t>
            </a:r>
          </a:p>
          <a:p>
            <a:endParaRPr lang="en-US" sz="1400" dirty="0"/>
          </a:p>
        </p:txBody>
      </p:sp>
      <p:sp>
        <p:nvSpPr>
          <p:cNvPr id="4" name="Slide Number Placeholder 3"/>
          <p:cNvSpPr>
            <a:spLocks noGrp="1"/>
          </p:cNvSpPr>
          <p:nvPr>
            <p:ph type="sldNum" sz="quarter" idx="5"/>
          </p:nvPr>
        </p:nvSpPr>
        <p:spPr/>
        <p:txBody>
          <a:bodyPr/>
          <a:lstStyle/>
          <a:p>
            <a:fld id="{FDCDADB4-4031-415E-8B79-6AE6D4FCD7C3}" type="slidenum">
              <a:rPr lang="en-US" smtClean="0"/>
              <a:t>6</a:t>
            </a:fld>
            <a:endParaRPr lang="en-US" dirty="0"/>
          </a:p>
        </p:txBody>
      </p:sp>
    </p:spTree>
    <p:extLst>
      <p:ext uri="{BB962C8B-B14F-4D97-AF65-F5344CB8AC3E}">
        <p14:creationId xmlns:p14="http://schemas.microsoft.com/office/powerpoint/2010/main" val="23042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t>Speaking Points</a:t>
            </a: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b="0" i="0" dirty="0"/>
              <a:t>Luma is a software-as-a-solution – will evolve continuously by adding new features, functions, and security.</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800" b="0" i="0" dirty="0"/>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b="0" i="0" dirty="0"/>
              <a:t>Improvements not dependent on incremental agency-by-agency funding. </a:t>
            </a: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Better security and better integration. </a:t>
            </a: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Now an employee's record can move to any state agency with ease. </a:t>
            </a: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One statewide chart of accounts = eliminates need for of off-the-books accounting  </a:t>
            </a: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With an integrated time, payroll and benefits system, employees look in one place to view and make changes in their employee information. </a:t>
            </a: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We’re introducing more automated purchasing and contracting than we previously had.</a:t>
            </a: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These are just a few of the changes that are coming</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and we are positioned to gain very appealing benefits from them. </a:t>
            </a:r>
            <a:endParaRPr lang="en-US" sz="1800" b="0" dirty="0"/>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DCDADB4-4031-415E-8B79-6AE6D4FCD7C3}" type="slidenum">
              <a:rPr lang="en-US" smtClean="0"/>
              <a:t>7</a:t>
            </a:fld>
            <a:endParaRPr lang="en-US" dirty="0"/>
          </a:p>
        </p:txBody>
      </p:sp>
    </p:spTree>
    <p:extLst>
      <p:ext uri="{BB962C8B-B14F-4D97-AF65-F5344CB8AC3E}">
        <p14:creationId xmlns:p14="http://schemas.microsoft.com/office/powerpoint/2010/main" val="3264658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Speaking 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will we get from this change?</a:t>
            </a:r>
            <a:r>
              <a:rPr lang="en-US" sz="1400" b="0" i="0" dirty="0">
                <a:solidFill>
                  <a:srgbClr val="7E7E7E"/>
                </a:solidFill>
                <a:effectLst/>
                <a:latin typeface="Source Sans Pro" panose="020B0503030403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7E7E7E"/>
                </a:solidFill>
                <a:effectLst/>
                <a:latin typeface="Source Sans Pro" panose="020B0503030403020204" pitchFamily="34" charset="0"/>
              </a:rPr>
              <a:t>Streamlined business processes and information. Leaders find ways to streamline their business processes.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7E7E7E"/>
                </a:solidFill>
                <a:effectLst/>
                <a:latin typeface="Source Sans Pro" panose="020B0503030403020204" pitchFamily="34" charset="0"/>
              </a:rPr>
              <a:t>Improved collaboration across the entire State: IT/HR/Finance functions will be linked and interact more closely.  Luma is closely related to the Governor’s HR Modernization. These initiatives complement each other to meet the State’s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7E7E7E"/>
                </a:solidFill>
                <a:effectLst/>
                <a:latin typeface="Source Sans Pro" panose="020B0503030403020204" pitchFamily="34" charset="0"/>
              </a:rPr>
              <a:t>We achieve better outcomes with the same resources (new tools that facilitate better outcomes, i.e. reporting and tracking is easier).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dirty="0">
              <a:solidFill>
                <a:srgbClr val="7E7E7E"/>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FDCDADB4-4031-415E-8B79-6AE6D4FCD7C3}" type="slidenum">
              <a:rPr lang="en-US" smtClean="0"/>
              <a:t>8</a:t>
            </a:fld>
            <a:endParaRPr lang="en-US" dirty="0"/>
          </a:p>
        </p:txBody>
      </p:sp>
    </p:spTree>
    <p:extLst>
      <p:ext uri="{BB962C8B-B14F-4D97-AF65-F5344CB8AC3E}">
        <p14:creationId xmlns:p14="http://schemas.microsoft.com/office/powerpoint/2010/main" val="1298412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Speaking Points</a:t>
            </a:r>
          </a:p>
          <a:p>
            <a:endParaRPr lang="en-US" b="1" dirty="0"/>
          </a:p>
          <a:p>
            <a:pPr marL="171450" indent="-171450">
              <a:buFont typeface="Arial" panose="020B0604020202020204" pitchFamily="34" charset="0"/>
              <a:buChar char="•"/>
            </a:pPr>
            <a:r>
              <a:rPr lang="en-US" b="0" dirty="0"/>
              <a:t>Different from a staggered, multi-year go-live, all components will be brought on at the end of the fiscal year.</a:t>
            </a:r>
          </a:p>
        </p:txBody>
      </p:sp>
      <p:sp>
        <p:nvSpPr>
          <p:cNvPr id="4" name="Slide Number Placeholder 3"/>
          <p:cNvSpPr>
            <a:spLocks noGrp="1"/>
          </p:cNvSpPr>
          <p:nvPr>
            <p:ph type="sldNum" sz="quarter" idx="5"/>
          </p:nvPr>
        </p:nvSpPr>
        <p:spPr/>
        <p:txBody>
          <a:bodyPr/>
          <a:lstStyle/>
          <a:p>
            <a:fld id="{01595BFB-DC7D-4138-A611-ECB73E9FB845}" type="slidenum">
              <a:rPr lang="en-US" smtClean="0"/>
              <a:t>9</a:t>
            </a:fld>
            <a:endParaRPr lang="en-US" dirty="0"/>
          </a:p>
        </p:txBody>
      </p:sp>
    </p:spTree>
    <p:extLst>
      <p:ext uri="{BB962C8B-B14F-4D97-AF65-F5344CB8AC3E}">
        <p14:creationId xmlns:p14="http://schemas.microsoft.com/office/powerpoint/2010/main" val="3916619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A130-1F2E-4AD5-B5BF-087AB6D3F4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6722CF-5176-4292-9860-52AC5E303E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7A3FF6-934B-4F5A-A228-A6DB8EB1B8F6}"/>
              </a:ext>
            </a:extLst>
          </p:cNvPr>
          <p:cNvSpPr>
            <a:spLocks noGrp="1"/>
          </p:cNvSpPr>
          <p:nvPr>
            <p:ph type="dt" sz="half" idx="10"/>
          </p:nvPr>
        </p:nvSpPr>
        <p:spPr/>
        <p:txBody>
          <a:bodyPr/>
          <a:lstStyle/>
          <a:p>
            <a:fld id="{AE8F6C10-7EDB-4A05-8085-8D688AA3E633}" type="datetimeFigureOut">
              <a:rPr lang="en-US" smtClean="0"/>
              <a:t>12/7/2022</a:t>
            </a:fld>
            <a:endParaRPr lang="en-US" dirty="0"/>
          </a:p>
        </p:txBody>
      </p:sp>
      <p:sp>
        <p:nvSpPr>
          <p:cNvPr id="5" name="Footer Placeholder 4">
            <a:extLst>
              <a:ext uri="{FF2B5EF4-FFF2-40B4-BE49-F238E27FC236}">
                <a16:creationId xmlns:a16="http://schemas.microsoft.com/office/drawing/2014/main" id="{CC561EA6-96EA-4FE2-9607-F4954E3B1B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97E795-D18A-4BD4-97B3-33EDDD2C9246}"/>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1868356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51A83-B7DC-445C-94FB-960B515769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D1182D-86B2-44FA-A688-6C48DC349F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3BFFC-F409-4CD9-A406-9F8C456D1C7C}"/>
              </a:ext>
            </a:extLst>
          </p:cNvPr>
          <p:cNvSpPr>
            <a:spLocks noGrp="1"/>
          </p:cNvSpPr>
          <p:nvPr>
            <p:ph type="dt" sz="half" idx="10"/>
          </p:nvPr>
        </p:nvSpPr>
        <p:spPr/>
        <p:txBody>
          <a:bodyPr/>
          <a:lstStyle/>
          <a:p>
            <a:fld id="{AE8F6C10-7EDB-4A05-8085-8D688AA3E633}" type="datetimeFigureOut">
              <a:rPr lang="en-US" smtClean="0"/>
              <a:t>12/7/2022</a:t>
            </a:fld>
            <a:endParaRPr lang="en-US" dirty="0"/>
          </a:p>
        </p:txBody>
      </p:sp>
      <p:sp>
        <p:nvSpPr>
          <p:cNvPr id="5" name="Footer Placeholder 4">
            <a:extLst>
              <a:ext uri="{FF2B5EF4-FFF2-40B4-BE49-F238E27FC236}">
                <a16:creationId xmlns:a16="http://schemas.microsoft.com/office/drawing/2014/main" id="{BB77262A-E38B-4CBB-9B30-9ED2F75E1E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5FBA86-15F4-447C-9226-C4EAE28D5E6D}"/>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869016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7643D2-5809-414C-9710-B06413DE90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9E2CC1-56EF-4188-AAE1-63BD39A367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58E71-3D92-43EC-B6F5-DBDD7D7BB134}"/>
              </a:ext>
            </a:extLst>
          </p:cNvPr>
          <p:cNvSpPr>
            <a:spLocks noGrp="1"/>
          </p:cNvSpPr>
          <p:nvPr>
            <p:ph type="dt" sz="half" idx="10"/>
          </p:nvPr>
        </p:nvSpPr>
        <p:spPr/>
        <p:txBody>
          <a:bodyPr/>
          <a:lstStyle/>
          <a:p>
            <a:fld id="{AE8F6C10-7EDB-4A05-8085-8D688AA3E633}" type="datetimeFigureOut">
              <a:rPr lang="en-US" smtClean="0"/>
              <a:t>12/7/2022</a:t>
            </a:fld>
            <a:endParaRPr lang="en-US" dirty="0"/>
          </a:p>
        </p:txBody>
      </p:sp>
      <p:sp>
        <p:nvSpPr>
          <p:cNvPr id="5" name="Footer Placeholder 4">
            <a:extLst>
              <a:ext uri="{FF2B5EF4-FFF2-40B4-BE49-F238E27FC236}">
                <a16:creationId xmlns:a16="http://schemas.microsoft.com/office/drawing/2014/main" id="{148CAEBE-E7C1-494B-BF5D-656E8B2982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E1DB08-23BC-4BF9-A0A1-F93E4C1455F0}"/>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4228924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Tree>
    <p:extLst>
      <p:ext uri="{BB962C8B-B14F-4D97-AF65-F5344CB8AC3E}">
        <p14:creationId xmlns:p14="http://schemas.microsoft.com/office/powerpoint/2010/main" val="368850445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13630-333E-4156-AB79-C000AA444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98207E-A051-4849-9933-DE298B929C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35449-1033-4A22-8963-2B5593DE5B2F}"/>
              </a:ext>
            </a:extLst>
          </p:cNvPr>
          <p:cNvSpPr>
            <a:spLocks noGrp="1"/>
          </p:cNvSpPr>
          <p:nvPr>
            <p:ph type="dt" sz="half" idx="10"/>
          </p:nvPr>
        </p:nvSpPr>
        <p:spPr/>
        <p:txBody>
          <a:bodyPr/>
          <a:lstStyle/>
          <a:p>
            <a:fld id="{AE8F6C10-7EDB-4A05-8085-8D688AA3E633}" type="datetimeFigureOut">
              <a:rPr lang="en-US" smtClean="0"/>
              <a:t>12/7/2022</a:t>
            </a:fld>
            <a:endParaRPr lang="en-US" dirty="0"/>
          </a:p>
        </p:txBody>
      </p:sp>
      <p:sp>
        <p:nvSpPr>
          <p:cNvPr id="5" name="Footer Placeholder 4">
            <a:extLst>
              <a:ext uri="{FF2B5EF4-FFF2-40B4-BE49-F238E27FC236}">
                <a16:creationId xmlns:a16="http://schemas.microsoft.com/office/drawing/2014/main" id="{C4D778AD-C08D-4446-AAD1-90754438F6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C885D2-3D5F-439B-8D08-130A39E98684}"/>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2781277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19E6-6CFD-4E14-8B14-8E4C7F9D6C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1D97F2-AC25-4C1F-982C-F1BD3F56E7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735918-192D-41DD-A750-71BCCDF11AB6}"/>
              </a:ext>
            </a:extLst>
          </p:cNvPr>
          <p:cNvSpPr>
            <a:spLocks noGrp="1"/>
          </p:cNvSpPr>
          <p:nvPr>
            <p:ph type="dt" sz="half" idx="10"/>
          </p:nvPr>
        </p:nvSpPr>
        <p:spPr/>
        <p:txBody>
          <a:bodyPr/>
          <a:lstStyle/>
          <a:p>
            <a:fld id="{AE8F6C10-7EDB-4A05-8085-8D688AA3E633}" type="datetimeFigureOut">
              <a:rPr lang="en-US" smtClean="0"/>
              <a:t>12/7/2022</a:t>
            </a:fld>
            <a:endParaRPr lang="en-US" dirty="0"/>
          </a:p>
        </p:txBody>
      </p:sp>
      <p:sp>
        <p:nvSpPr>
          <p:cNvPr id="5" name="Footer Placeholder 4">
            <a:extLst>
              <a:ext uri="{FF2B5EF4-FFF2-40B4-BE49-F238E27FC236}">
                <a16:creationId xmlns:a16="http://schemas.microsoft.com/office/drawing/2014/main" id="{7A56015A-A3A7-4BF2-8133-51537A78F9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332F35-13EB-4710-A253-4114992D12D9}"/>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3353024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25E2-6FF2-4DB1-B1D7-F1A016DA8B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996F24-CBB1-442A-B40D-E9270C47F2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CCD414-5D7C-401F-BC53-7D1BDD42DA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02A278-F62C-4467-BD9B-1591712E9874}"/>
              </a:ext>
            </a:extLst>
          </p:cNvPr>
          <p:cNvSpPr>
            <a:spLocks noGrp="1"/>
          </p:cNvSpPr>
          <p:nvPr>
            <p:ph type="dt" sz="half" idx="10"/>
          </p:nvPr>
        </p:nvSpPr>
        <p:spPr/>
        <p:txBody>
          <a:bodyPr/>
          <a:lstStyle/>
          <a:p>
            <a:fld id="{AE8F6C10-7EDB-4A05-8085-8D688AA3E633}" type="datetimeFigureOut">
              <a:rPr lang="en-US" smtClean="0"/>
              <a:t>12/7/2022</a:t>
            </a:fld>
            <a:endParaRPr lang="en-US" dirty="0"/>
          </a:p>
        </p:txBody>
      </p:sp>
      <p:sp>
        <p:nvSpPr>
          <p:cNvPr id="6" name="Footer Placeholder 5">
            <a:extLst>
              <a:ext uri="{FF2B5EF4-FFF2-40B4-BE49-F238E27FC236}">
                <a16:creationId xmlns:a16="http://schemas.microsoft.com/office/drawing/2014/main" id="{E409366B-D4F5-4808-AAC7-7DD357D24A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3D0BF5-C40E-4CD6-8D0C-DD723D29507A}"/>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1364404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54E8-A797-462A-88A7-45D9F4F44A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B46968-6B35-4AB1-AF1B-9DA195B03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E5E855-200E-4E20-B03D-1569B35694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514DE1-EA26-4A02-BD2E-E3DF2B507D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2398F4-64B6-45A6-8CD5-B384C9F358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F05122-7F72-4FDD-83FB-3E9DB11A784E}"/>
              </a:ext>
            </a:extLst>
          </p:cNvPr>
          <p:cNvSpPr>
            <a:spLocks noGrp="1"/>
          </p:cNvSpPr>
          <p:nvPr>
            <p:ph type="dt" sz="half" idx="10"/>
          </p:nvPr>
        </p:nvSpPr>
        <p:spPr/>
        <p:txBody>
          <a:bodyPr/>
          <a:lstStyle/>
          <a:p>
            <a:fld id="{AE8F6C10-7EDB-4A05-8085-8D688AA3E633}" type="datetimeFigureOut">
              <a:rPr lang="en-US" smtClean="0"/>
              <a:t>12/7/2022</a:t>
            </a:fld>
            <a:endParaRPr lang="en-US" dirty="0"/>
          </a:p>
        </p:txBody>
      </p:sp>
      <p:sp>
        <p:nvSpPr>
          <p:cNvPr id="8" name="Footer Placeholder 7">
            <a:extLst>
              <a:ext uri="{FF2B5EF4-FFF2-40B4-BE49-F238E27FC236}">
                <a16:creationId xmlns:a16="http://schemas.microsoft.com/office/drawing/2014/main" id="{43DA66EC-0B9C-4BF2-8DD7-63622A7AFED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47D567A-3FC6-4E5C-9C0E-8D00379FB144}"/>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2884667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8179-5DE4-4CA1-A27C-A5C6548AEC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C85B35-9771-4C00-BEED-4CAA50ED7EFA}"/>
              </a:ext>
            </a:extLst>
          </p:cNvPr>
          <p:cNvSpPr>
            <a:spLocks noGrp="1"/>
          </p:cNvSpPr>
          <p:nvPr>
            <p:ph type="dt" sz="half" idx="10"/>
          </p:nvPr>
        </p:nvSpPr>
        <p:spPr/>
        <p:txBody>
          <a:bodyPr/>
          <a:lstStyle/>
          <a:p>
            <a:fld id="{AE8F6C10-7EDB-4A05-8085-8D688AA3E633}" type="datetimeFigureOut">
              <a:rPr lang="en-US" smtClean="0"/>
              <a:t>12/7/2022</a:t>
            </a:fld>
            <a:endParaRPr lang="en-US" dirty="0"/>
          </a:p>
        </p:txBody>
      </p:sp>
      <p:sp>
        <p:nvSpPr>
          <p:cNvPr id="4" name="Footer Placeholder 3">
            <a:extLst>
              <a:ext uri="{FF2B5EF4-FFF2-40B4-BE49-F238E27FC236}">
                <a16:creationId xmlns:a16="http://schemas.microsoft.com/office/drawing/2014/main" id="{A5735161-6633-4DE8-BCB5-4DA958EF9DE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9803B9D-F8D5-4EEC-9C9A-84C0EC36CAA8}"/>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3194293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B9D6A-B929-4EF2-B4F3-900F07BB64DA}"/>
              </a:ext>
            </a:extLst>
          </p:cNvPr>
          <p:cNvSpPr>
            <a:spLocks noGrp="1"/>
          </p:cNvSpPr>
          <p:nvPr>
            <p:ph type="dt" sz="half" idx="10"/>
          </p:nvPr>
        </p:nvSpPr>
        <p:spPr/>
        <p:txBody>
          <a:bodyPr/>
          <a:lstStyle/>
          <a:p>
            <a:fld id="{AE8F6C10-7EDB-4A05-8085-8D688AA3E633}" type="datetimeFigureOut">
              <a:rPr lang="en-US" smtClean="0"/>
              <a:t>12/7/2022</a:t>
            </a:fld>
            <a:endParaRPr lang="en-US" dirty="0"/>
          </a:p>
        </p:txBody>
      </p:sp>
      <p:sp>
        <p:nvSpPr>
          <p:cNvPr id="3" name="Footer Placeholder 2">
            <a:extLst>
              <a:ext uri="{FF2B5EF4-FFF2-40B4-BE49-F238E27FC236}">
                <a16:creationId xmlns:a16="http://schemas.microsoft.com/office/drawing/2014/main" id="{D53C3D8B-F0D9-462E-ABC6-C3046959196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1DC163D-CF3F-4F0A-BEFD-C41A68A5BBDB}"/>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127905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0AE20-F66C-4FF6-A0F9-A3250637CC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9C907B-5EBC-43DD-A9FF-8ED8D1E11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9C6513-B56F-4B1F-A08B-B7F54D6A1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31F2D-33B4-453B-B499-245FCE0AA761}"/>
              </a:ext>
            </a:extLst>
          </p:cNvPr>
          <p:cNvSpPr>
            <a:spLocks noGrp="1"/>
          </p:cNvSpPr>
          <p:nvPr>
            <p:ph type="dt" sz="half" idx="10"/>
          </p:nvPr>
        </p:nvSpPr>
        <p:spPr/>
        <p:txBody>
          <a:bodyPr/>
          <a:lstStyle/>
          <a:p>
            <a:fld id="{AE8F6C10-7EDB-4A05-8085-8D688AA3E633}" type="datetimeFigureOut">
              <a:rPr lang="en-US" smtClean="0"/>
              <a:t>12/7/2022</a:t>
            </a:fld>
            <a:endParaRPr lang="en-US" dirty="0"/>
          </a:p>
        </p:txBody>
      </p:sp>
      <p:sp>
        <p:nvSpPr>
          <p:cNvPr id="6" name="Footer Placeholder 5">
            <a:extLst>
              <a:ext uri="{FF2B5EF4-FFF2-40B4-BE49-F238E27FC236}">
                <a16:creationId xmlns:a16="http://schemas.microsoft.com/office/drawing/2014/main" id="{D00E2557-5383-401C-9E70-0451E13FB8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EF6CBD-241B-4BB6-8354-125D036CB5DD}"/>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2684436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D1122-C8E3-4304-BB96-7DF05AB42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BD1D78-1666-42FC-ABAD-91A212D787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A9D073F-D11F-4DC1-993C-B2ABC2BC2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81B5D-DA8D-4A25-963F-DC2750BBFC3C}"/>
              </a:ext>
            </a:extLst>
          </p:cNvPr>
          <p:cNvSpPr>
            <a:spLocks noGrp="1"/>
          </p:cNvSpPr>
          <p:nvPr>
            <p:ph type="dt" sz="half" idx="10"/>
          </p:nvPr>
        </p:nvSpPr>
        <p:spPr/>
        <p:txBody>
          <a:bodyPr/>
          <a:lstStyle/>
          <a:p>
            <a:fld id="{AE8F6C10-7EDB-4A05-8085-8D688AA3E633}" type="datetimeFigureOut">
              <a:rPr lang="en-US" smtClean="0"/>
              <a:t>12/7/2022</a:t>
            </a:fld>
            <a:endParaRPr lang="en-US" dirty="0"/>
          </a:p>
        </p:txBody>
      </p:sp>
      <p:sp>
        <p:nvSpPr>
          <p:cNvPr id="6" name="Footer Placeholder 5">
            <a:extLst>
              <a:ext uri="{FF2B5EF4-FFF2-40B4-BE49-F238E27FC236}">
                <a16:creationId xmlns:a16="http://schemas.microsoft.com/office/drawing/2014/main" id="{627E3044-0EE4-48F5-AAC7-1F3CA713E8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3AA1273-652E-46F8-96E4-CAD2B0537809}"/>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86070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D7EDF-812C-496C-8A43-6F99B98F85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B72039-614F-40CE-8143-5A8AD77C3E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1AB864-335B-4EAE-AEC6-D257BC1551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F6C10-7EDB-4A05-8085-8D688AA3E633}" type="datetimeFigureOut">
              <a:rPr lang="en-US" smtClean="0"/>
              <a:t>12/7/2022</a:t>
            </a:fld>
            <a:endParaRPr lang="en-US" dirty="0"/>
          </a:p>
        </p:txBody>
      </p:sp>
      <p:sp>
        <p:nvSpPr>
          <p:cNvPr id="5" name="Footer Placeholder 4">
            <a:extLst>
              <a:ext uri="{FF2B5EF4-FFF2-40B4-BE49-F238E27FC236}">
                <a16:creationId xmlns:a16="http://schemas.microsoft.com/office/drawing/2014/main" id="{9FBAF4EA-D255-4548-94A2-B4D3E8282C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B201E7D-5F93-4171-90F5-EF2BEDB6E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3CA7F-5C4E-4F2B-A6B8-A0A7F40A16DD}" type="slidenum">
              <a:rPr lang="en-US" smtClean="0"/>
              <a:t>‹#›</a:t>
            </a:fld>
            <a:endParaRPr lang="en-US" dirty="0"/>
          </a:p>
        </p:txBody>
      </p:sp>
    </p:spTree>
    <p:extLst>
      <p:ext uri="{BB962C8B-B14F-4D97-AF65-F5344CB8AC3E}">
        <p14:creationId xmlns:p14="http://schemas.microsoft.com/office/powerpoint/2010/main" val="3384275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4.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1.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6.sv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1.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5.jpeg"/><Relationship Id="rId4" Type="http://schemas.openxmlformats.org/officeDocument/2006/relationships/image" Target="../media/image80.svg"/><Relationship Id="rId9"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9.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88.sv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0.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88.sv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1.sv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88.sv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2.sv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88.sv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3.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88.sv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9.gif"/><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A930C8-4ECC-4621-A06D-30EAB8ECDA94}"/>
              </a:ext>
            </a:extLst>
          </p:cNvPr>
          <p:cNvSpPr/>
          <p:nvPr/>
        </p:nvSpPr>
        <p:spPr>
          <a:xfrm>
            <a:off x="0" y="0"/>
            <a:ext cx="5676475" cy="6858000"/>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29E73BA6-7D7D-48E3-8280-C937B462BA37}"/>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9833394" y="6124306"/>
            <a:ext cx="2358606" cy="584154"/>
          </a:xfrm>
          <a:prstGeom prst="rect">
            <a:avLst/>
          </a:prstGeom>
        </p:spPr>
      </p:pic>
      <p:sp>
        <p:nvSpPr>
          <p:cNvPr id="25" name="TextBox 24">
            <a:extLst>
              <a:ext uri="{FF2B5EF4-FFF2-40B4-BE49-F238E27FC236}">
                <a16:creationId xmlns:a16="http://schemas.microsoft.com/office/drawing/2014/main" id="{B3765EEC-9DDB-4F81-A57F-228E6BC5C4D5}"/>
              </a:ext>
            </a:extLst>
          </p:cNvPr>
          <p:cNvSpPr txBox="1"/>
          <p:nvPr/>
        </p:nvSpPr>
        <p:spPr>
          <a:xfrm>
            <a:off x="606964" y="2632358"/>
            <a:ext cx="3737946" cy="1077218"/>
          </a:xfrm>
          <a:prstGeom prst="rect">
            <a:avLst/>
          </a:prstGeom>
          <a:noFill/>
        </p:spPr>
        <p:txBody>
          <a:bodyPr wrap="none" rtlCol="0">
            <a:spAutoFit/>
          </a:bodyPr>
          <a:lstStyle/>
          <a:p>
            <a:r>
              <a:rPr lang="en-US" sz="3200" dirty="0">
                <a:solidFill>
                  <a:schemeClr val="bg1"/>
                </a:solidFill>
                <a:latin typeface="Arial Rounded MT Bold" panose="020F0704030504030204" pitchFamily="34" charset="0"/>
              </a:rPr>
              <a:t>Luma Leadership </a:t>
            </a:r>
          </a:p>
          <a:p>
            <a:r>
              <a:rPr lang="en-US" sz="3200" dirty="0">
                <a:solidFill>
                  <a:schemeClr val="bg1"/>
                </a:solidFill>
                <a:latin typeface="Arial Rounded MT Bold" panose="020F0704030504030204" pitchFamily="34" charset="0"/>
              </a:rPr>
              <a:t>Accelerator </a:t>
            </a:r>
          </a:p>
        </p:txBody>
      </p:sp>
      <p:sp>
        <p:nvSpPr>
          <p:cNvPr id="2" name="Rectangle 1">
            <a:extLst>
              <a:ext uri="{FF2B5EF4-FFF2-40B4-BE49-F238E27FC236}">
                <a16:creationId xmlns:a16="http://schemas.microsoft.com/office/drawing/2014/main" id="{B9BE434C-0409-43F6-9382-41A1B24E0B29}"/>
              </a:ext>
            </a:extLst>
          </p:cNvPr>
          <p:cNvSpPr/>
          <p:nvPr/>
        </p:nvSpPr>
        <p:spPr>
          <a:xfrm flipH="1">
            <a:off x="449418" y="2707815"/>
            <a:ext cx="70104" cy="98023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C1800D-71E7-4A25-BEA8-D51CB494DD01}"/>
              </a:ext>
            </a:extLst>
          </p:cNvPr>
          <p:cNvSpPr txBox="1"/>
          <p:nvPr/>
        </p:nvSpPr>
        <p:spPr>
          <a:xfrm>
            <a:off x="606964" y="5042862"/>
            <a:ext cx="3568796" cy="400110"/>
          </a:xfrm>
          <a:prstGeom prst="rect">
            <a:avLst/>
          </a:prstGeom>
          <a:noFill/>
        </p:spPr>
        <p:txBody>
          <a:bodyPr wrap="square" rtlCol="0">
            <a:spAutoFit/>
          </a:bodyPr>
          <a:lstStyle/>
          <a:p>
            <a:r>
              <a:rPr lang="en-US" sz="2000" dirty="0">
                <a:solidFill>
                  <a:srgbClr val="FFB81C"/>
                </a:solidFill>
                <a:latin typeface="Arial Rounded MT Bold" panose="020F0704030504030204" pitchFamily="34" charset="0"/>
              </a:rPr>
              <a:t>DEC 6, 2022</a:t>
            </a:r>
          </a:p>
        </p:txBody>
      </p:sp>
      <p:sp>
        <p:nvSpPr>
          <p:cNvPr id="8" name="TextBox 7">
            <a:extLst>
              <a:ext uri="{FF2B5EF4-FFF2-40B4-BE49-F238E27FC236}">
                <a16:creationId xmlns:a16="http://schemas.microsoft.com/office/drawing/2014/main" id="{5FEE1630-786A-424F-B10A-E9ABBCF8211F}"/>
              </a:ext>
            </a:extLst>
          </p:cNvPr>
          <p:cNvSpPr txBox="1"/>
          <p:nvPr/>
        </p:nvSpPr>
        <p:spPr>
          <a:xfrm>
            <a:off x="606964" y="5442972"/>
            <a:ext cx="3568796"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Joshua Whitworth</a:t>
            </a:r>
          </a:p>
          <a:p>
            <a:r>
              <a:rPr lang="en-US" dirty="0">
                <a:solidFill>
                  <a:schemeClr val="bg1"/>
                </a:solidFill>
                <a:latin typeface="Arial" panose="020B0604020202020204" pitchFamily="34" charset="0"/>
                <a:cs typeface="Arial" panose="020B0604020202020204" pitchFamily="34" charset="0"/>
              </a:rPr>
              <a:t>Chief Deputy Controller</a:t>
            </a:r>
          </a:p>
        </p:txBody>
      </p:sp>
      <p:pic>
        <p:nvPicPr>
          <p:cNvPr id="9" name="Picture 8" descr="Group of people posing for a photo">
            <a:extLst>
              <a:ext uri="{FF2B5EF4-FFF2-40B4-BE49-F238E27FC236}">
                <a16:creationId xmlns:a16="http://schemas.microsoft.com/office/drawing/2014/main" id="{F2F9EA66-04B5-420C-923A-DE468DA32572}"/>
              </a:ext>
            </a:extLst>
          </p:cNvPr>
          <p:cNvPicPr>
            <a:picLocks noChangeAspect="1"/>
          </p:cNvPicPr>
          <p:nvPr/>
        </p:nvPicPr>
        <p:blipFill rotWithShape="1">
          <a:blip r:embed="rId4">
            <a:extLst>
              <a:ext uri="{28A0092B-C50C-407E-A947-70E740481C1C}">
                <a14:useLocalDpi xmlns:a14="http://schemas.microsoft.com/office/drawing/2010/main" val="0"/>
              </a:ext>
            </a:extLst>
          </a:blip>
          <a:srcRect l="22245" r="10919"/>
          <a:stretch/>
        </p:blipFill>
        <p:spPr>
          <a:xfrm>
            <a:off x="4572001" y="0"/>
            <a:ext cx="7620000" cy="6858000"/>
          </a:xfrm>
          <a:prstGeom prst="rect">
            <a:avLst/>
          </a:prstGeom>
        </p:spPr>
      </p:pic>
    </p:spTree>
    <p:extLst>
      <p:ext uri="{BB962C8B-B14F-4D97-AF65-F5344CB8AC3E}">
        <p14:creationId xmlns:p14="http://schemas.microsoft.com/office/powerpoint/2010/main" val="160888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ite rectangle shapes overlapping to create a stair-like design">
            <a:extLst>
              <a:ext uri="{FF2B5EF4-FFF2-40B4-BE49-F238E27FC236}">
                <a16:creationId xmlns:a16="http://schemas.microsoft.com/office/drawing/2014/main" id="{22A32884-4A6A-431E-B973-FB916B9A7B15}"/>
              </a:ext>
            </a:extLst>
          </p:cNvPr>
          <p:cNvPicPr>
            <a:picLocks noChangeAspect="1"/>
          </p:cNvPicPr>
          <p:nvPr/>
        </p:nvPicPr>
        <p:blipFill>
          <a:blip r:embed="rId3">
            <a:alphaModFix amt="9000"/>
            <a:extLst>
              <a:ext uri="{28A0092B-C50C-407E-A947-70E740481C1C}">
                <a14:useLocalDpi xmlns:a14="http://schemas.microsoft.com/office/drawing/2010/main" val="0"/>
              </a:ext>
            </a:extLst>
          </a:blip>
          <a:stretch>
            <a:fillRect/>
          </a:stretch>
        </p:blipFill>
        <p:spPr>
          <a:xfrm>
            <a:off x="0" y="-143140"/>
            <a:ext cx="12192000" cy="7154265"/>
          </a:xfrm>
          <a:prstGeom prst="rect">
            <a:avLst/>
          </a:prstGeom>
        </p:spPr>
      </p:pic>
      <p:sp>
        <p:nvSpPr>
          <p:cNvPr id="11" name="Rectangle: Rounded Corners 10">
            <a:extLst>
              <a:ext uri="{FF2B5EF4-FFF2-40B4-BE49-F238E27FC236}">
                <a16:creationId xmlns:a16="http://schemas.microsoft.com/office/drawing/2014/main" id="{89538D13-A869-481F-A78F-B114590AB8FC}"/>
              </a:ext>
            </a:extLst>
          </p:cNvPr>
          <p:cNvSpPr/>
          <p:nvPr/>
        </p:nvSpPr>
        <p:spPr>
          <a:xfrm>
            <a:off x="7343688" y="165144"/>
            <a:ext cx="1360521" cy="584775"/>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E9B2E65-D4A7-41E1-A285-6B0CC3446682}"/>
              </a:ext>
            </a:extLst>
          </p:cNvPr>
          <p:cNvSpPr/>
          <p:nvPr/>
        </p:nvSpPr>
        <p:spPr>
          <a:xfrm>
            <a:off x="696926" y="1483742"/>
            <a:ext cx="4266490" cy="4266490"/>
          </a:xfrm>
          <a:prstGeom prst="ellipse">
            <a:avLst/>
          </a:prstGeom>
          <a:solidFill>
            <a:srgbClr val="092F57"/>
          </a:solidFill>
          <a:ln>
            <a:no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a:extLst>
              <a:ext uri="{FF2B5EF4-FFF2-40B4-BE49-F238E27FC236}">
                <a16:creationId xmlns:a16="http://schemas.microsoft.com/office/drawing/2014/main" id="{ABAA2B1C-2353-4748-86AE-E6FE1CD91BF1}"/>
              </a:ext>
            </a:extLst>
          </p:cNvPr>
          <p:cNvCxnSpPr>
            <a:cxnSpLocks/>
          </p:cNvCxnSpPr>
          <p:nvPr/>
        </p:nvCxnSpPr>
        <p:spPr>
          <a:xfrm flipV="1">
            <a:off x="7231293" y="0"/>
            <a:ext cx="21052" cy="6862618"/>
          </a:xfrm>
          <a:prstGeom prst="line">
            <a:avLst/>
          </a:prstGeom>
          <a:ln w="349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2" name="Text Placeholder 28">
            <a:extLst>
              <a:ext uri="{FF2B5EF4-FFF2-40B4-BE49-F238E27FC236}">
                <a16:creationId xmlns:a16="http://schemas.microsoft.com/office/drawing/2014/main" id="{272BA33C-5F7C-49F4-B3D2-026337FBEEED}"/>
              </a:ext>
            </a:extLst>
          </p:cNvPr>
          <p:cNvSpPr txBox="1">
            <a:spLocks/>
          </p:cNvSpPr>
          <p:nvPr/>
        </p:nvSpPr>
        <p:spPr>
          <a:xfrm>
            <a:off x="1536125" y="3417892"/>
            <a:ext cx="2699141" cy="1636138"/>
          </a:xfrm>
          <a:prstGeom prst="rect">
            <a:avLst/>
          </a:prstGeom>
        </p:spPr>
        <p:txBody>
          <a:bodyPr vert="horz" wrap="square" lIns="0" tIns="0" rIns="0" bIns="0" rtlCol="0">
            <a:noAutofit/>
          </a:bodyPr>
          <a:lstStyle>
            <a:lvl1pPr marL="0" marR="0" indent="0" algn="l" defTabSz="914400" rtl="0" eaLnBrk="1" fontAlgn="auto" latinLnBrk="0" hangingPunct="1">
              <a:lnSpc>
                <a:spcPct val="120000"/>
              </a:lnSpc>
              <a:spcBef>
                <a:spcPts val="0"/>
              </a:spcBef>
              <a:spcAft>
                <a:spcPts val="0"/>
              </a:spcAft>
              <a:buClrTx/>
              <a:buSzTx/>
              <a:buFontTx/>
              <a:buNone/>
              <a:tabLst/>
              <a:defRPr sz="1100" b="0" kern="1200">
                <a:solidFill>
                  <a:schemeClr val="tx1"/>
                </a:solidFill>
                <a:latin typeface="+mn-lt"/>
                <a:ea typeface="+mn-ea"/>
                <a:cs typeface="Calibri Light" panose="020F0302020204030204" pitchFamily="34" charset="0"/>
              </a:defRPr>
            </a:lvl1pPr>
            <a:lvl2pPr marL="0" indent="0" algn="l" defTabSz="914400" rtl="0" eaLnBrk="1" latinLnBrk="0" hangingPunct="1">
              <a:lnSpc>
                <a:spcPct val="120000"/>
              </a:lnSpc>
              <a:spcBef>
                <a:spcPts val="0"/>
              </a:spcBef>
              <a:spcAft>
                <a:spcPts val="1000"/>
              </a:spcAft>
              <a:buClrTx/>
              <a:buSzPct val="100000"/>
              <a:buFont typeface="Arial"/>
              <a:buNone/>
              <a:defRPr lang="en-US" sz="1300" b="0" i="0" kern="1200" dirty="0" smtClean="0">
                <a:solidFill>
                  <a:schemeClr val="tx1"/>
                </a:solidFill>
                <a:latin typeface="Open Sans Light" panose="020B0306030504020204" pitchFamily="34" charset="0"/>
                <a:ea typeface="+mn-ea"/>
                <a:cs typeface="Calibri Light" panose="020F0302020204030204" pitchFamily="34" charset="0"/>
              </a:defRPr>
            </a:lvl2pPr>
            <a:lvl3pPr marL="176400" indent="-176400" algn="l" defTabSz="914400" rtl="0" eaLnBrk="1" latinLnBrk="0" hangingPunct="1">
              <a:lnSpc>
                <a:spcPct val="120000"/>
              </a:lnSpc>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lnSpc>
                <a:spcPct val="120000"/>
              </a:lnSpc>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lnSpc>
                <a:spcPct val="120000"/>
              </a:lnSpc>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After careful review of testing progress, the Luma Project leadership team made the strategic decision to target </a:t>
            </a:r>
            <a:r>
              <a:rPr kumimoji="0" lang="en-US" sz="1200" b="1" i="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go-live with all components by July 1</a:t>
            </a:r>
            <a:r>
              <a:rPr kumimoji="0" lang="en-US" sz="1200" b="1" i="0" u="sng" strike="noStrike" kern="1200" cap="none" spc="0" normalizeH="0" baseline="30000" noProof="0" dirty="0">
                <a:ln>
                  <a:noFill/>
                </a:ln>
                <a:solidFill>
                  <a:schemeClr val="bg1"/>
                </a:solidFill>
                <a:effectLst/>
                <a:uLnTx/>
                <a:uFillTx/>
                <a:latin typeface="Arial" panose="020B0604020202020204" pitchFamily="34" charset="0"/>
                <a:cs typeface="Arial" panose="020B0604020202020204" pitchFamily="34" charset="0"/>
              </a:rPr>
              <a:t>st</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en-US" sz="1200" dirty="0">
                <a:solidFill>
                  <a:schemeClr val="bg1"/>
                </a:solidFill>
                <a:latin typeface="Arial" panose="020B0604020202020204" pitchFamily="34" charset="0"/>
                <a:cs typeface="Arial" panose="020B0604020202020204" pitchFamily="34" charset="0"/>
              </a:rPr>
              <a:t>Luma will be implemented in the following order:</a:t>
            </a: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73" name="Text Placeholder 29">
            <a:extLst>
              <a:ext uri="{FF2B5EF4-FFF2-40B4-BE49-F238E27FC236}">
                <a16:creationId xmlns:a16="http://schemas.microsoft.com/office/drawing/2014/main" id="{D19C52BA-7830-408F-83CF-7C8F1291746E}"/>
              </a:ext>
            </a:extLst>
          </p:cNvPr>
          <p:cNvSpPr txBox="1">
            <a:spLocks/>
          </p:cNvSpPr>
          <p:nvPr/>
        </p:nvSpPr>
        <p:spPr>
          <a:xfrm>
            <a:off x="1536125" y="2403030"/>
            <a:ext cx="2583899" cy="82899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1000"/>
              </a:spcAft>
              <a:buSzPct val="100000"/>
              <a:buFont typeface="Arial" panose="020B0604020202020204" pitchFamily="34" charset="0"/>
              <a:buNone/>
              <a:defRPr sz="2400" b="0" kern="1200">
                <a:solidFill>
                  <a:schemeClr val="tx1"/>
                </a:solidFill>
                <a:latin typeface="+mj-lt"/>
                <a:ea typeface="+mn-ea"/>
                <a:cs typeface="Calibri Light" panose="020F0302020204030204" pitchFamily="34" charset="0"/>
              </a:defRPr>
            </a:lvl1pPr>
            <a:lvl2pPr marL="0" indent="0" algn="l" defTabSz="914400" rtl="0" eaLnBrk="1" latinLnBrk="0" hangingPunct="1">
              <a:lnSpc>
                <a:spcPct val="120000"/>
              </a:lnSpc>
              <a:spcBef>
                <a:spcPts val="0"/>
              </a:spcBef>
              <a:spcAft>
                <a:spcPts val="1000"/>
              </a:spcAft>
              <a:buClrTx/>
              <a:buSzPct val="100000"/>
              <a:buFont typeface="Arial"/>
              <a:buNone/>
              <a:defRPr lang="en-US" sz="2400" b="0" i="0" kern="1200">
                <a:solidFill>
                  <a:schemeClr val="tx1"/>
                </a:solidFill>
                <a:latin typeface="+mj-lt"/>
                <a:ea typeface="+mn-ea"/>
                <a:cs typeface="Calibri Light" panose="020F0302020204030204" pitchFamily="34" charset="0"/>
              </a:defRPr>
            </a:lvl2pPr>
            <a:lvl3pPr marL="176400" indent="-176400" algn="l" defTabSz="914400" rtl="0" eaLnBrk="1" latinLnBrk="0" hangingPunct="1">
              <a:lnSpc>
                <a:spcPct val="120000"/>
              </a:lnSpc>
              <a:spcBef>
                <a:spcPts val="0"/>
              </a:spcBef>
              <a:spcAft>
                <a:spcPts val="1000"/>
              </a:spcAft>
              <a:buClrTx/>
              <a:buSzPct val="100000"/>
              <a:buFont typeface="Arial" panose="020B0604020202020204" pitchFamily="34" charset="0"/>
              <a:buChar char="•"/>
              <a:defRPr lang="en-US" sz="2400" kern="1200">
                <a:solidFill>
                  <a:schemeClr val="tx1"/>
                </a:solidFill>
                <a:latin typeface="+mj-lt"/>
                <a:ea typeface="+mn-ea"/>
                <a:cs typeface="Calibri Light" panose="020F0302020204030204" pitchFamily="34" charset="0"/>
              </a:defRPr>
            </a:lvl3pPr>
            <a:lvl4pPr marL="356400" indent="-176400" algn="l" defTabSz="914400" rtl="0" eaLnBrk="1" latinLnBrk="0" hangingPunct="1">
              <a:lnSpc>
                <a:spcPct val="120000"/>
              </a:lnSpc>
              <a:spcBef>
                <a:spcPts val="0"/>
              </a:spcBef>
              <a:spcAft>
                <a:spcPts val="1000"/>
              </a:spcAft>
              <a:buClrTx/>
              <a:buSzPct val="100000"/>
              <a:buFont typeface="Verdana" panose="020B0604030504040204" pitchFamily="34" charset="0"/>
              <a:buChar char="−"/>
              <a:defRPr lang="en-US" sz="2400" kern="1200" baseline="0">
                <a:solidFill>
                  <a:schemeClr val="tx1"/>
                </a:solidFill>
                <a:latin typeface="+mj-lt"/>
                <a:ea typeface="+mn-ea"/>
                <a:cs typeface="Calibri Light" panose="020F0302020204030204" pitchFamily="34" charset="0"/>
              </a:defRPr>
            </a:lvl4pPr>
            <a:lvl5pPr marL="532800" indent="-176400" algn="l" defTabSz="798513" rtl="0" eaLnBrk="1" latinLnBrk="0" hangingPunct="1">
              <a:lnSpc>
                <a:spcPct val="120000"/>
              </a:lnSpc>
              <a:spcBef>
                <a:spcPts val="0"/>
              </a:spcBef>
              <a:spcAft>
                <a:spcPts val="1000"/>
              </a:spcAft>
              <a:buClrTx/>
              <a:buSzPct val="100000"/>
              <a:buFont typeface="Verdana" panose="020B0604030504040204" pitchFamily="34" charset="0"/>
              <a:buChar char="−"/>
              <a:tabLst/>
              <a:defRPr lang="en-US" sz="2400" kern="1200" baseline="0">
                <a:solidFill>
                  <a:schemeClr val="tx1"/>
                </a:solidFill>
                <a:latin typeface="+mj-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Tx/>
              <a:buSzPct val="100000"/>
              <a:buFont typeface="Arial" panose="020B0604020202020204" pitchFamily="34" charset="0"/>
              <a:buNone/>
              <a:tabLst/>
              <a:defRPr/>
            </a:pPr>
            <a:r>
              <a:rPr lang="en-US" b="1" dirty="0">
                <a:solidFill>
                  <a:schemeClr val="bg1"/>
                </a:solidFill>
                <a:latin typeface="Arial" panose="020B0604020202020204" pitchFamily="34" charset="0"/>
                <a:cs typeface="Arial" panose="020B0604020202020204" pitchFamily="34" charset="0"/>
              </a:rPr>
              <a:t>Luma Go-Live Sequence </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2327CEC0-3481-4597-824E-6D4375C635B7}"/>
              </a:ext>
            </a:extLst>
          </p:cNvPr>
          <p:cNvSpPr txBox="1"/>
          <p:nvPr/>
        </p:nvSpPr>
        <p:spPr>
          <a:xfrm>
            <a:off x="225526" y="143139"/>
            <a:ext cx="6507029" cy="584775"/>
          </a:xfrm>
          <a:prstGeom prst="rect">
            <a:avLst/>
          </a:prstGeom>
          <a:noFill/>
        </p:spPr>
        <p:txBody>
          <a:bodyPr wrap="square" rtlCol="0">
            <a:spAutoFit/>
          </a:bodyPr>
          <a:lstStyle/>
          <a:p>
            <a:r>
              <a:rPr lang="en-US" sz="3200" dirty="0">
                <a:solidFill>
                  <a:srgbClr val="092F57"/>
                </a:solidFill>
                <a:latin typeface="Arial Rounded MT Bold" panose="020F0704030504030204" pitchFamily="34" charset="0"/>
              </a:rPr>
              <a:t>Luma Full Suite Implementation</a:t>
            </a:r>
          </a:p>
        </p:txBody>
      </p:sp>
      <p:sp>
        <p:nvSpPr>
          <p:cNvPr id="99" name="Rectangle 98">
            <a:extLst>
              <a:ext uri="{FF2B5EF4-FFF2-40B4-BE49-F238E27FC236}">
                <a16:creationId xmlns:a16="http://schemas.microsoft.com/office/drawing/2014/main" id="{3D6F9B70-B942-4281-9D68-0EB25B8F005A}"/>
              </a:ext>
            </a:extLst>
          </p:cNvPr>
          <p:cNvSpPr/>
          <p:nvPr/>
        </p:nvSpPr>
        <p:spPr>
          <a:xfrm rot="5400000" flipH="1">
            <a:off x="3329170" y="-2443330"/>
            <a:ext cx="71439" cy="6335878"/>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3" name="Rectangle 42">
            <a:extLst>
              <a:ext uri="{FF2B5EF4-FFF2-40B4-BE49-F238E27FC236}">
                <a16:creationId xmlns:a16="http://schemas.microsoft.com/office/drawing/2014/main" id="{6527F8B5-1243-4A11-9710-B72F06981CC4}"/>
              </a:ext>
            </a:extLst>
          </p:cNvPr>
          <p:cNvSpPr/>
          <p:nvPr/>
        </p:nvSpPr>
        <p:spPr>
          <a:xfrm>
            <a:off x="7270645" y="1284729"/>
            <a:ext cx="3415463" cy="1048051"/>
          </a:xfrm>
          <a:prstGeom prst="rect">
            <a:avLst/>
          </a:prstGeom>
          <a:solidFill>
            <a:srgbClr val="092F57"/>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4631632-E424-45B8-B17E-EA59D106BC78}"/>
              </a:ext>
            </a:extLst>
          </p:cNvPr>
          <p:cNvSpPr>
            <a:spLocks/>
          </p:cNvSpPr>
          <p:nvPr/>
        </p:nvSpPr>
        <p:spPr bwMode="gray">
          <a:xfrm>
            <a:off x="6580122" y="1243240"/>
            <a:ext cx="457200" cy="457200"/>
          </a:xfrm>
          <a:prstGeom prst="ellipse">
            <a:avLst/>
          </a:prstGeom>
          <a:solidFill>
            <a:srgbClr val="092F57"/>
          </a:solidFill>
          <a:ln w="19050" algn="ctr">
            <a:solidFill>
              <a:srgbClr val="092F57"/>
            </a:solidFill>
            <a:miter lim="800000"/>
            <a:headEnd/>
            <a:tailEnd/>
          </a:ln>
        </p:spPr>
        <p:txBody>
          <a:bodyPr wrap="squar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A8B12864-0635-422C-8E3A-0E38788BE3AE}"/>
              </a:ext>
            </a:extLst>
          </p:cNvPr>
          <p:cNvSpPr txBox="1"/>
          <p:nvPr/>
        </p:nvSpPr>
        <p:spPr>
          <a:xfrm>
            <a:off x="6657879" y="1284729"/>
            <a:ext cx="301686" cy="369332"/>
          </a:xfrm>
          <a:prstGeom prst="rect">
            <a:avLst/>
          </a:prstGeom>
          <a:noFill/>
        </p:spPr>
        <p:txBody>
          <a:bodyPr wrap="none" rtlCol="0">
            <a:spAutoFit/>
          </a:bodyPr>
          <a:lstStyle/>
          <a:p>
            <a:r>
              <a:rPr lang="en-US" dirty="0">
                <a:solidFill>
                  <a:schemeClr val="bg1"/>
                </a:solidFill>
              </a:rPr>
              <a:t>1</a:t>
            </a:r>
          </a:p>
        </p:txBody>
      </p:sp>
      <p:grpSp>
        <p:nvGrpSpPr>
          <p:cNvPr id="52" name="Group 51">
            <a:extLst>
              <a:ext uri="{FF2B5EF4-FFF2-40B4-BE49-F238E27FC236}">
                <a16:creationId xmlns:a16="http://schemas.microsoft.com/office/drawing/2014/main" id="{D125FA50-52AB-47A9-8A7B-F30405DE610B}"/>
              </a:ext>
            </a:extLst>
          </p:cNvPr>
          <p:cNvGrpSpPr/>
          <p:nvPr/>
        </p:nvGrpSpPr>
        <p:grpSpPr>
          <a:xfrm>
            <a:off x="6600582" y="3005071"/>
            <a:ext cx="457200" cy="457200"/>
            <a:chOff x="6972062" y="3276543"/>
            <a:chExt cx="457200" cy="457200"/>
          </a:xfrm>
        </p:grpSpPr>
        <p:grpSp>
          <p:nvGrpSpPr>
            <p:cNvPr id="53" name="Group 52">
              <a:extLst>
                <a:ext uri="{FF2B5EF4-FFF2-40B4-BE49-F238E27FC236}">
                  <a16:creationId xmlns:a16="http://schemas.microsoft.com/office/drawing/2014/main" id="{C5D679BF-DEF5-49F1-AA0B-0F430063A718}"/>
                </a:ext>
              </a:extLst>
            </p:cNvPr>
            <p:cNvGrpSpPr/>
            <p:nvPr/>
          </p:nvGrpSpPr>
          <p:grpSpPr>
            <a:xfrm>
              <a:off x="6972062" y="3276543"/>
              <a:ext cx="457200" cy="457200"/>
              <a:chOff x="10388600" y="1790700"/>
              <a:chExt cx="548640" cy="548640"/>
            </a:xfrm>
            <a:solidFill>
              <a:srgbClr val="FFC000"/>
            </a:solidFill>
          </p:grpSpPr>
          <p:sp>
            <p:nvSpPr>
              <p:cNvPr id="55" name="Oval 54">
                <a:extLst>
                  <a:ext uri="{FF2B5EF4-FFF2-40B4-BE49-F238E27FC236}">
                    <a16:creationId xmlns:a16="http://schemas.microsoft.com/office/drawing/2014/main" id="{63CDCEF2-F6EA-4935-B59D-AA6C46FBBF17}"/>
                  </a:ext>
                </a:extLst>
              </p:cNvPr>
              <p:cNvSpPr>
                <a:spLocks noChangeAspect="1"/>
              </p:cNvSpPr>
              <p:nvPr/>
            </p:nvSpPr>
            <p:spPr bwMode="gray">
              <a:xfrm>
                <a:off x="10388600" y="1790700"/>
                <a:ext cx="548640" cy="548640"/>
              </a:xfrm>
              <a:prstGeom prst="ellipse">
                <a:avLst/>
              </a:prstGeom>
              <a:grpFill/>
              <a:ln w="19050" algn="ctr">
                <a:noFill/>
                <a:miter lim="800000"/>
                <a:headEnd/>
                <a:tailEnd/>
              </a:ln>
            </p:spPr>
            <p:txBody>
              <a:bodyPr wrap="squar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6" name="Freeform 664">
                <a:extLst>
                  <a:ext uri="{FF2B5EF4-FFF2-40B4-BE49-F238E27FC236}">
                    <a16:creationId xmlns:a16="http://schemas.microsoft.com/office/drawing/2014/main" id="{CA3769D8-BDFE-4D8F-809F-A5E4EB86499B}"/>
                  </a:ext>
                </a:extLst>
              </p:cNvPr>
              <p:cNvSpPr>
                <a:spLocks/>
              </p:cNvSpPr>
              <p:nvPr/>
            </p:nvSpPr>
            <p:spPr bwMode="auto">
              <a:xfrm>
                <a:off x="10498328" y="1913331"/>
                <a:ext cx="285757" cy="304159"/>
              </a:xfrm>
              <a:custGeom>
                <a:avLst/>
                <a:gdLst>
                  <a:gd name="T0" fmla="*/ 181 w 185"/>
                  <a:gd name="T1" fmla="*/ 69 h 183"/>
                  <a:gd name="T2" fmla="*/ 176 w 185"/>
                  <a:gd name="T3" fmla="*/ 73 h 183"/>
                  <a:gd name="T4" fmla="*/ 176 w 185"/>
                  <a:gd name="T5" fmla="*/ 172 h 183"/>
                  <a:gd name="T6" fmla="*/ 175 w 185"/>
                  <a:gd name="T7" fmla="*/ 174 h 183"/>
                  <a:gd name="T8" fmla="*/ 11 w 185"/>
                  <a:gd name="T9" fmla="*/ 174 h 183"/>
                  <a:gd name="T10" fmla="*/ 9 w 185"/>
                  <a:gd name="T11" fmla="*/ 172 h 183"/>
                  <a:gd name="T12" fmla="*/ 9 w 185"/>
                  <a:gd name="T13" fmla="*/ 11 h 183"/>
                  <a:gd name="T14" fmla="*/ 11 w 185"/>
                  <a:gd name="T15" fmla="*/ 9 h 183"/>
                  <a:gd name="T16" fmla="*/ 119 w 185"/>
                  <a:gd name="T17" fmla="*/ 9 h 183"/>
                  <a:gd name="T18" fmla="*/ 123 w 185"/>
                  <a:gd name="T19" fmla="*/ 5 h 183"/>
                  <a:gd name="T20" fmla="*/ 119 w 185"/>
                  <a:gd name="T21" fmla="*/ 0 h 183"/>
                  <a:gd name="T22" fmla="*/ 11 w 185"/>
                  <a:gd name="T23" fmla="*/ 0 h 183"/>
                  <a:gd name="T24" fmla="*/ 0 w 185"/>
                  <a:gd name="T25" fmla="*/ 11 h 183"/>
                  <a:gd name="T26" fmla="*/ 0 w 185"/>
                  <a:gd name="T27" fmla="*/ 172 h 183"/>
                  <a:gd name="T28" fmla="*/ 11 w 185"/>
                  <a:gd name="T29" fmla="*/ 183 h 183"/>
                  <a:gd name="T30" fmla="*/ 175 w 185"/>
                  <a:gd name="T31" fmla="*/ 183 h 183"/>
                  <a:gd name="T32" fmla="*/ 185 w 185"/>
                  <a:gd name="T33" fmla="*/ 172 h 183"/>
                  <a:gd name="T34" fmla="*/ 185 w 185"/>
                  <a:gd name="T35" fmla="*/ 73 h 183"/>
                  <a:gd name="T36" fmla="*/ 181 w 185"/>
                  <a:gd name="T37" fmla="*/ 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83">
                    <a:moveTo>
                      <a:pt x="181" y="69"/>
                    </a:moveTo>
                    <a:cubicBezTo>
                      <a:pt x="178" y="69"/>
                      <a:pt x="176" y="71"/>
                      <a:pt x="176" y="73"/>
                    </a:cubicBezTo>
                    <a:cubicBezTo>
                      <a:pt x="176" y="172"/>
                      <a:pt x="176" y="172"/>
                      <a:pt x="176" y="172"/>
                    </a:cubicBezTo>
                    <a:cubicBezTo>
                      <a:pt x="176" y="173"/>
                      <a:pt x="176" y="174"/>
                      <a:pt x="175" y="174"/>
                    </a:cubicBezTo>
                    <a:cubicBezTo>
                      <a:pt x="11" y="174"/>
                      <a:pt x="11" y="174"/>
                      <a:pt x="11" y="174"/>
                    </a:cubicBezTo>
                    <a:cubicBezTo>
                      <a:pt x="10" y="174"/>
                      <a:pt x="9" y="173"/>
                      <a:pt x="9" y="172"/>
                    </a:cubicBezTo>
                    <a:cubicBezTo>
                      <a:pt x="9" y="11"/>
                      <a:pt x="9" y="11"/>
                      <a:pt x="9" y="11"/>
                    </a:cubicBezTo>
                    <a:cubicBezTo>
                      <a:pt x="9" y="10"/>
                      <a:pt x="10" y="9"/>
                      <a:pt x="11" y="9"/>
                    </a:cubicBezTo>
                    <a:cubicBezTo>
                      <a:pt x="119" y="9"/>
                      <a:pt x="119" y="9"/>
                      <a:pt x="119" y="9"/>
                    </a:cubicBezTo>
                    <a:cubicBezTo>
                      <a:pt x="121" y="9"/>
                      <a:pt x="123" y="7"/>
                      <a:pt x="123" y="5"/>
                    </a:cubicBezTo>
                    <a:cubicBezTo>
                      <a:pt x="123" y="2"/>
                      <a:pt x="121" y="0"/>
                      <a:pt x="119" y="0"/>
                    </a:cubicBezTo>
                    <a:cubicBezTo>
                      <a:pt x="11" y="0"/>
                      <a:pt x="11" y="0"/>
                      <a:pt x="11" y="0"/>
                    </a:cubicBezTo>
                    <a:cubicBezTo>
                      <a:pt x="5" y="0"/>
                      <a:pt x="0" y="5"/>
                      <a:pt x="0" y="11"/>
                    </a:cubicBezTo>
                    <a:cubicBezTo>
                      <a:pt x="0" y="172"/>
                      <a:pt x="0" y="172"/>
                      <a:pt x="0" y="172"/>
                    </a:cubicBezTo>
                    <a:cubicBezTo>
                      <a:pt x="0" y="178"/>
                      <a:pt x="5" y="183"/>
                      <a:pt x="11" y="183"/>
                    </a:cubicBezTo>
                    <a:cubicBezTo>
                      <a:pt x="175" y="183"/>
                      <a:pt x="175" y="183"/>
                      <a:pt x="175" y="183"/>
                    </a:cubicBezTo>
                    <a:cubicBezTo>
                      <a:pt x="180" y="183"/>
                      <a:pt x="185" y="178"/>
                      <a:pt x="185" y="172"/>
                    </a:cubicBezTo>
                    <a:cubicBezTo>
                      <a:pt x="185" y="73"/>
                      <a:pt x="185" y="73"/>
                      <a:pt x="185" y="73"/>
                    </a:cubicBezTo>
                    <a:cubicBezTo>
                      <a:pt x="185" y="71"/>
                      <a:pt x="183" y="69"/>
                      <a:pt x="181"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4" name="TextBox 53">
              <a:extLst>
                <a:ext uri="{FF2B5EF4-FFF2-40B4-BE49-F238E27FC236}">
                  <a16:creationId xmlns:a16="http://schemas.microsoft.com/office/drawing/2014/main" id="{D09A17EA-0F25-4D7A-A998-594764F15B33}"/>
                </a:ext>
              </a:extLst>
            </p:cNvPr>
            <p:cNvSpPr txBox="1"/>
            <p:nvPr/>
          </p:nvSpPr>
          <p:spPr>
            <a:xfrm>
              <a:off x="7045203" y="3320630"/>
              <a:ext cx="301686" cy="369332"/>
            </a:xfrm>
            <a:prstGeom prst="rect">
              <a:avLst/>
            </a:prstGeom>
            <a:noFill/>
          </p:spPr>
          <p:txBody>
            <a:bodyPr wrap="none" rtlCol="0">
              <a:spAutoFit/>
            </a:bodyPr>
            <a:lstStyle/>
            <a:p>
              <a:r>
                <a:rPr lang="en-US" dirty="0">
                  <a:solidFill>
                    <a:schemeClr val="bg1"/>
                  </a:solidFill>
                </a:rPr>
                <a:t>2</a:t>
              </a:r>
            </a:p>
          </p:txBody>
        </p:sp>
      </p:grpSp>
      <p:grpSp>
        <p:nvGrpSpPr>
          <p:cNvPr id="57" name="Group 56">
            <a:extLst>
              <a:ext uri="{FF2B5EF4-FFF2-40B4-BE49-F238E27FC236}">
                <a16:creationId xmlns:a16="http://schemas.microsoft.com/office/drawing/2014/main" id="{83D443A5-87A9-4CF8-9E71-95997C10C88E}"/>
              </a:ext>
            </a:extLst>
          </p:cNvPr>
          <p:cNvGrpSpPr/>
          <p:nvPr/>
        </p:nvGrpSpPr>
        <p:grpSpPr>
          <a:xfrm>
            <a:off x="6582486" y="4907144"/>
            <a:ext cx="457200" cy="457200"/>
            <a:chOff x="6957466" y="4933960"/>
            <a:chExt cx="457200" cy="457200"/>
          </a:xfrm>
        </p:grpSpPr>
        <p:sp>
          <p:nvSpPr>
            <p:cNvPr id="58" name="Freeform 135">
              <a:extLst>
                <a:ext uri="{FF2B5EF4-FFF2-40B4-BE49-F238E27FC236}">
                  <a16:creationId xmlns:a16="http://schemas.microsoft.com/office/drawing/2014/main" id="{105F5E42-EEA7-474F-8E06-4D2E7FE40B6D}"/>
                </a:ext>
              </a:extLst>
            </p:cNvPr>
            <p:cNvSpPr>
              <a:spLocks/>
            </p:cNvSpPr>
            <p:nvPr/>
          </p:nvSpPr>
          <p:spPr bwMode="auto">
            <a:xfrm>
              <a:off x="7107535" y="5266999"/>
              <a:ext cx="22417" cy="20798"/>
            </a:xfrm>
            <a:custGeom>
              <a:avLst/>
              <a:gdLst>
                <a:gd name="T0" fmla="*/ 8 w 16"/>
                <a:gd name="T1" fmla="*/ 0 h 16"/>
                <a:gd name="T2" fmla="*/ 0 w 16"/>
                <a:gd name="T3" fmla="*/ 8 h 16"/>
                <a:gd name="T4" fmla="*/ 8 w 16"/>
                <a:gd name="T5" fmla="*/ 16 h 16"/>
                <a:gd name="T6" fmla="*/ 16 w 16"/>
                <a:gd name="T7" fmla="*/ 8 h 16"/>
                <a:gd name="T8" fmla="*/ 16 w 16"/>
                <a:gd name="T9" fmla="*/ 8 h 16"/>
                <a:gd name="T10" fmla="*/ 8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8" y="0"/>
                  </a:moveTo>
                  <a:cubicBezTo>
                    <a:pt x="4" y="0"/>
                    <a:pt x="0" y="4"/>
                    <a:pt x="0" y="8"/>
                  </a:cubicBezTo>
                  <a:cubicBezTo>
                    <a:pt x="0" y="12"/>
                    <a:pt x="4" y="16"/>
                    <a:pt x="8" y="16"/>
                  </a:cubicBezTo>
                  <a:cubicBezTo>
                    <a:pt x="12" y="16"/>
                    <a:pt x="16" y="12"/>
                    <a:pt x="16" y="8"/>
                  </a:cubicBezTo>
                  <a:cubicBezTo>
                    <a:pt x="16" y="8"/>
                    <a:pt x="16" y="8"/>
                    <a:pt x="16" y="8"/>
                  </a:cubicBezTo>
                  <a:cubicBezTo>
                    <a:pt x="16" y="4"/>
                    <a:pt x="12" y="0"/>
                    <a:pt x="8" y="0"/>
                  </a:cubicBezTo>
                  <a:close/>
                </a:path>
              </a:pathLst>
            </a:custGeom>
            <a:solidFill>
              <a:sysClr val="window" lastClr="FFFFFF"/>
            </a:solidFill>
            <a:ln w="9525">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59" name="Group 58">
              <a:extLst>
                <a:ext uri="{FF2B5EF4-FFF2-40B4-BE49-F238E27FC236}">
                  <a16:creationId xmlns:a16="http://schemas.microsoft.com/office/drawing/2014/main" id="{08CFC4B2-F69C-496D-A073-FD618B96D69F}"/>
                </a:ext>
              </a:extLst>
            </p:cNvPr>
            <p:cNvGrpSpPr/>
            <p:nvPr/>
          </p:nvGrpSpPr>
          <p:grpSpPr>
            <a:xfrm>
              <a:off x="6957466" y="4933960"/>
              <a:ext cx="457200" cy="457200"/>
              <a:chOff x="10388600" y="1790700"/>
              <a:chExt cx="548640" cy="548640"/>
            </a:xfrm>
            <a:solidFill>
              <a:srgbClr val="6CC24A"/>
            </a:solidFill>
          </p:grpSpPr>
          <p:sp>
            <p:nvSpPr>
              <p:cNvPr id="61" name="Oval 60">
                <a:extLst>
                  <a:ext uri="{FF2B5EF4-FFF2-40B4-BE49-F238E27FC236}">
                    <a16:creationId xmlns:a16="http://schemas.microsoft.com/office/drawing/2014/main" id="{2858DC27-502E-4CD2-8E1B-B3D08D801B3B}"/>
                  </a:ext>
                </a:extLst>
              </p:cNvPr>
              <p:cNvSpPr>
                <a:spLocks noChangeAspect="1"/>
              </p:cNvSpPr>
              <p:nvPr/>
            </p:nvSpPr>
            <p:spPr bwMode="gray">
              <a:xfrm>
                <a:off x="10388600" y="1790700"/>
                <a:ext cx="548640" cy="548640"/>
              </a:xfrm>
              <a:prstGeom prst="ellipse">
                <a:avLst/>
              </a:prstGeom>
              <a:grpFill/>
              <a:ln w="19050" algn="ctr">
                <a:solidFill>
                  <a:srgbClr val="6CC24A"/>
                </a:solidFill>
                <a:miter lim="800000"/>
                <a:headEnd/>
                <a:tailEnd/>
              </a:ln>
            </p:spPr>
            <p:txBody>
              <a:bodyPr wrap="squar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2" name="Freeform 664">
                <a:extLst>
                  <a:ext uri="{FF2B5EF4-FFF2-40B4-BE49-F238E27FC236}">
                    <a16:creationId xmlns:a16="http://schemas.microsoft.com/office/drawing/2014/main" id="{34A69855-F913-4DCF-8514-CF93D6A4A781}"/>
                  </a:ext>
                </a:extLst>
              </p:cNvPr>
              <p:cNvSpPr>
                <a:spLocks/>
              </p:cNvSpPr>
              <p:nvPr/>
            </p:nvSpPr>
            <p:spPr bwMode="auto">
              <a:xfrm>
                <a:off x="10498328" y="1913331"/>
                <a:ext cx="285757" cy="304159"/>
              </a:xfrm>
              <a:custGeom>
                <a:avLst/>
                <a:gdLst>
                  <a:gd name="T0" fmla="*/ 181 w 185"/>
                  <a:gd name="T1" fmla="*/ 69 h 183"/>
                  <a:gd name="T2" fmla="*/ 176 w 185"/>
                  <a:gd name="T3" fmla="*/ 73 h 183"/>
                  <a:gd name="T4" fmla="*/ 176 w 185"/>
                  <a:gd name="T5" fmla="*/ 172 h 183"/>
                  <a:gd name="T6" fmla="*/ 175 w 185"/>
                  <a:gd name="T7" fmla="*/ 174 h 183"/>
                  <a:gd name="T8" fmla="*/ 11 w 185"/>
                  <a:gd name="T9" fmla="*/ 174 h 183"/>
                  <a:gd name="T10" fmla="*/ 9 w 185"/>
                  <a:gd name="T11" fmla="*/ 172 h 183"/>
                  <a:gd name="T12" fmla="*/ 9 w 185"/>
                  <a:gd name="T13" fmla="*/ 11 h 183"/>
                  <a:gd name="T14" fmla="*/ 11 w 185"/>
                  <a:gd name="T15" fmla="*/ 9 h 183"/>
                  <a:gd name="T16" fmla="*/ 119 w 185"/>
                  <a:gd name="T17" fmla="*/ 9 h 183"/>
                  <a:gd name="T18" fmla="*/ 123 w 185"/>
                  <a:gd name="T19" fmla="*/ 5 h 183"/>
                  <a:gd name="T20" fmla="*/ 119 w 185"/>
                  <a:gd name="T21" fmla="*/ 0 h 183"/>
                  <a:gd name="T22" fmla="*/ 11 w 185"/>
                  <a:gd name="T23" fmla="*/ 0 h 183"/>
                  <a:gd name="T24" fmla="*/ 0 w 185"/>
                  <a:gd name="T25" fmla="*/ 11 h 183"/>
                  <a:gd name="T26" fmla="*/ 0 w 185"/>
                  <a:gd name="T27" fmla="*/ 172 h 183"/>
                  <a:gd name="T28" fmla="*/ 11 w 185"/>
                  <a:gd name="T29" fmla="*/ 183 h 183"/>
                  <a:gd name="T30" fmla="*/ 175 w 185"/>
                  <a:gd name="T31" fmla="*/ 183 h 183"/>
                  <a:gd name="T32" fmla="*/ 185 w 185"/>
                  <a:gd name="T33" fmla="*/ 172 h 183"/>
                  <a:gd name="T34" fmla="*/ 185 w 185"/>
                  <a:gd name="T35" fmla="*/ 73 h 183"/>
                  <a:gd name="T36" fmla="*/ 181 w 185"/>
                  <a:gd name="T37" fmla="*/ 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83">
                    <a:moveTo>
                      <a:pt x="181" y="69"/>
                    </a:moveTo>
                    <a:cubicBezTo>
                      <a:pt x="178" y="69"/>
                      <a:pt x="176" y="71"/>
                      <a:pt x="176" y="73"/>
                    </a:cubicBezTo>
                    <a:cubicBezTo>
                      <a:pt x="176" y="172"/>
                      <a:pt x="176" y="172"/>
                      <a:pt x="176" y="172"/>
                    </a:cubicBezTo>
                    <a:cubicBezTo>
                      <a:pt x="176" y="173"/>
                      <a:pt x="176" y="174"/>
                      <a:pt x="175" y="174"/>
                    </a:cubicBezTo>
                    <a:cubicBezTo>
                      <a:pt x="11" y="174"/>
                      <a:pt x="11" y="174"/>
                      <a:pt x="11" y="174"/>
                    </a:cubicBezTo>
                    <a:cubicBezTo>
                      <a:pt x="10" y="174"/>
                      <a:pt x="9" y="173"/>
                      <a:pt x="9" y="172"/>
                    </a:cubicBezTo>
                    <a:cubicBezTo>
                      <a:pt x="9" y="11"/>
                      <a:pt x="9" y="11"/>
                      <a:pt x="9" y="11"/>
                    </a:cubicBezTo>
                    <a:cubicBezTo>
                      <a:pt x="9" y="10"/>
                      <a:pt x="10" y="9"/>
                      <a:pt x="11" y="9"/>
                    </a:cubicBezTo>
                    <a:cubicBezTo>
                      <a:pt x="119" y="9"/>
                      <a:pt x="119" y="9"/>
                      <a:pt x="119" y="9"/>
                    </a:cubicBezTo>
                    <a:cubicBezTo>
                      <a:pt x="121" y="9"/>
                      <a:pt x="123" y="7"/>
                      <a:pt x="123" y="5"/>
                    </a:cubicBezTo>
                    <a:cubicBezTo>
                      <a:pt x="123" y="2"/>
                      <a:pt x="121" y="0"/>
                      <a:pt x="119" y="0"/>
                    </a:cubicBezTo>
                    <a:cubicBezTo>
                      <a:pt x="11" y="0"/>
                      <a:pt x="11" y="0"/>
                      <a:pt x="11" y="0"/>
                    </a:cubicBezTo>
                    <a:cubicBezTo>
                      <a:pt x="5" y="0"/>
                      <a:pt x="0" y="5"/>
                      <a:pt x="0" y="11"/>
                    </a:cubicBezTo>
                    <a:cubicBezTo>
                      <a:pt x="0" y="172"/>
                      <a:pt x="0" y="172"/>
                      <a:pt x="0" y="172"/>
                    </a:cubicBezTo>
                    <a:cubicBezTo>
                      <a:pt x="0" y="178"/>
                      <a:pt x="5" y="183"/>
                      <a:pt x="11" y="183"/>
                    </a:cubicBezTo>
                    <a:cubicBezTo>
                      <a:pt x="175" y="183"/>
                      <a:pt x="175" y="183"/>
                      <a:pt x="175" y="183"/>
                    </a:cubicBezTo>
                    <a:cubicBezTo>
                      <a:pt x="180" y="183"/>
                      <a:pt x="185" y="178"/>
                      <a:pt x="185" y="172"/>
                    </a:cubicBezTo>
                    <a:cubicBezTo>
                      <a:pt x="185" y="73"/>
                      <a:pt x="185" y="73"/>
                      <a:pt x="185" y="73"/>
                    </a:cubicBezTo>
                    <a:cubicBezTo>
                      <a:pt x="185" y="71"/>
                      <a:pt x="183" y="69"/>
                      <a:pt x="181" y="69"/>
                    </a:cubicBezTo>
                    <a:close/>
                  </a:path>
                </a:pathLst>
              </a:custGeom>
              <a:grpFill/>
              <a:ln>
                <a:solidFill>
                  <a:srgbClr val="6CC24A"/>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60" name="TextBox 59">
              <a:extLst>
                <a:ext uri="{FF2B5EF4-FFF2-40B4-BE49-F238E27FC236}">
                  <a16:creationId xmlns:a16="http://schemas.microsoft.com/office/drawing/2014/main" id="{ECF40EEE-91C3-48CE-A1D1-241EF5F2DA1F}"/>
                </a:ext>
              </a:extLst>
            </p:cNvPr>
            <p:cNvSpPr txBox="1"/>
            <p:nvPr/>
          </p:nvSpPr>
          <p:spPr>
            <a:xfrm>
              <a:off x="7030840" y="4977894"/>
              <a:ext cx="301686" cy="369332"/>
            </a:xfrm>
            <a:prstGeom prst="rect">
              <a:avLst/>
            </a:prstGeom>
            <a:noFill/>
          </p:spPr>
          <p:txBody>
            <a:bodyPr wrap="none" rtlCol="0">
              <a:spAutoFit/>
            </a:bodyPr>
            <a:lstStyle/>
            <a:p>
              <a:r>
                <a:rPr lang="en-US" dirty="0">
                  <a:solidFill>
                    <a:schemeClr val="bg1"/>
                  </a:solidFill>
                </a:rPr>
                <a:t>3</a:t>
              </a:r>
            </a:p>
          </p:txBody>
        </p:sp>
      </p:grpSp>
      <p:sp>
        <p:nvSpPr>
          <p:cNvPr id="65" name="TextBox 64">
            <a:extLst>
              <a:ext uri="{FF2B5EF4-FFF2-40B4-BE49-F238E27FC236}">
                <a16:creationId xmlns:a16="http://schemas.microsoft.com/office/drawing/2014/main" id="{D60986F4-F454-403E-886C-23AF7DB64B11}"/>
              </a:ext>
            </a:extLst>
          </p:cNvPr>
          <p:cNvSpPr txBox="1"/>
          <p:nvPr/>
        </p:nvSpPr>
        <p:spPr>
          <a:xfrm>
            <a:off x="7440185" y="174805"/>
            <a:ext cx="3238303" cy="584775"/>
          </a:xfrm>
          <a:prstGeom prst="rect">
            <a:avLst/>
          </a:prstGeom>
          <a:noFill/>
        </p:spPr>
        <p:txBody>
          <a:bodyPr wrap="square">
            <a:spAutoFit/>
          </a:bodyPr>
          <a:lstStyle/>
          <a:p>
            <a:r>
              <a:rPr lang="en-US" sz="3200" b="1" dirty="0">
                <a:solidFill>
                  <a:schemeClr val="bg1"/>
                </a:solidFill>
                <a:latin typeface="Arial Rounded MT Bold" panose="020F0704030504030204" pitchFamily="34" charset="0"/>
              </a:rPr>
              <a:t>2023</a:t>
            </a:r>
            <a:endParaRPr lang="en-US" sz="3200" b="1" dirty="0">
              <a:solidFill>
                <a:schemeClr val="bg1"/>
              </a:solidFill>
            </a:endParaRPr>
          </a:p>
        </p:txBody>
      </p:sp>
      <p:sp>
        <p:nvSpPr>
          <p:cNvPr id="32" name="Rectangle 31">
            <a:extLst>
              <a:ext uri="{FF2B5EF4-FFF2-40B4-BE49-F238E27FC236}">
                <a16:creationId xmlns:a16="http://schemas.microsoft.com/office/drawing/2014/main" id="{E9E76615-AC62-4EE9-8018-A73B1975C301}"/>
              </a:ext>
            </a:extLst>
          </p:cNvPr>
          <p:cNvSpPr/>
          <p:nvPr/>
        </p:nvSpPr>
        <p:spPr>
          <a:xfrm>
            <a:off x="7252345" y="4921451"/>
            <a:ext cx="3404708" cy="1048051"/>
          </a:xfrm>
          <a:prstGeom prst="rect">
            <a:avLst/>
          </a:prstGeom>
          <a:solidFill>
            <a:srgbClr val="6CC24A"/>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318E77D-3DE4-4C4F-B6FB-04D6919A0DD8}"/>
              </a:ext>
            </a:extLst>
          </p:cNvPr>
          <p:cNvSpPr/>
          <p:nvPr/>
        </p:nvSpPr>
        <p:spPr>
          <a:xfrm>
            <a:off x="7258914" y="3005071"/>
            <a:ext cx="3404708" cy="1048051"/>
          </a:xfrm>
          <a:prstGeom prst="rect">
            <a:avLst/>
          </a:prstGeom>
          <a:solidFill>
            <a:srgbClr val="FFB81C"/>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847CE52-CB17-4750-A11D-8A78692F96EC}"/>
              </a:ext>
            </a:extLst>
          </p:cNvPr>
          <p:cNvSpPr/>
          <p:nvPr/>
        </p:nvSpPr>
        <p:spPr>
          <a:xfrm>
            <a:off x="7263025" y="1284729"/>
            <a:ext cx="3415463" cy="1048051"/>
          </a:xfrm>
          <a:prstGeom prst="rect">
            <a:avLst/>
          </a:prstGeom>
          <a:solidFill>
            <a:srgbClr val="092F57"/>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
            <a:extLst>
              <a:ext uri="{FF2B5EF4-FFF2-40B4-BE49-F238E27FC236}">
                <a16:creationId xmlns:a16="http://schemas.microsoft.com/office/drawing/2014/main" id="{5B840E10-001A-4222-A1C9-22C1D5B1A047}"/>
              </a:ext>
            </a:extLst>
          </p:cNvPr>
          <p:cNvSpPr txBox="1">
            <a:spLocks/>
          </p:cNvSpPr>
          <p:nvPr/>
        </p:nvSpPr>
        <p:spPr>
          <a:xfrm>
            <a:off x="7503024" y="1461708"/>
            <a:ext cx="2808964" cy="6879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6FC2B4"/>
              </a:buClr>
            </a:pPr>
            <a:r>
              <a:rPr lang="en-US" sz="1800" b="1" spc="0" dirty="0">
                <a:solidFill>
                  <a:schemeClr val="bg1"/>
                </a:solidFill>
                <a:latin typeface="Arial" panose="020B0604020202020204" pitchFamily="34" charset="0"/>
                <a:ea typeface="Chronicle Display Black" charset="0"/>
                <a:cs typeface="Arial" panose="020B0604020202020204" pitchFamily="34" charset="0"/>
              </a:rPr>
              <a:t>Supplier Portal </a:t>
            </a:r>
          </a:p>
          <a:p>
            <a:pPr>
              <a:spcBef>
                <a:spcPts val="400"/>
              </a:spcBef>
              <a:buClr>
                <a:srgbClr val="6FC2B4"/>
              </a:buClr>
            </a:pPr>
            <a:r>
              <a:rPr lang="en-US" sz="1800" u="sng" spc="0" dirty="0">
                <a:solidFill>
                  <a:schemeClr val="bg1"/>
                </a:solidFill>
                <a:latin typeface="Arial" panose="020B0604020202020204" pitchFamily="34" charset="0"/>
                <a:ea typeface="Chronicle Display Black" charset="0"/>
                <a:cs typeface="Arial" panose="020B0604020202020204" pitchFamily="34" charset="0"/>
              </a:rPr>
              <a:t>May 1</a:t>
            </a:r>
            <a:r>
              <a:rPr lang="en-US" sz="1800" u="sng" spc="0" baseline="30000" dirty="0">
                <a:solidFill>
                  <a:schemeClr val="bg1"/>
                </a:solidFill>
                <a:latin typeface="Arial" panose="020B0604020202020204" pitchFamily="34" charset="0"/>
                <a:ea typeface="Chronicle Display Black" charset="0"/>
                <a:cs typeface="Arial" panose="020B0604020202020204" pitchFamily="34" charset="0"/>
              </a:rPr>
              <a:t>st</a:t>
            </a:r>
            <a:endParaRPr lang="en-US" sz="1800" u="sng" spc="0" dirty="0">
              <a:solidFill>
                <a:schemeClr val="bg1"/>
              </a:solidFill>
              <a:latin typeface="Arial" panose="020B0604020202020204" pitchFamily="34" charset="0"/>
              <a:ea typeface="Chronicle Display Black" charset="0"/>
              <a:cs typeface="Arial" panose="020B0604020202020204" pitchFamily="34" charset="0"/>
            </a:endParaRPr>
          </a:p>
        </p:txBody>
      </p:sp>
      <p:sp>
        <p:nvSpPr>
          <p:cNvPr id="36" name="Text Placeholder 2">
            <a:extLst>
              <a:ext uri="{FF2B5EF4-FFF2-40B4-BE49-F238E27FC236}">
                <a16:creationId xmlns:a16="http://schemas.microsoft.com/office/drawing/2014/main" id="{568D2B04-4A2E-42E9-82F4-3B1929080300}"/>
              </a:ext>
            </a:extLst>
          </p:cNvPr>
          <p:cNvSpPr txBox="1">
            <a:spLocks/>
          </p:cNvSpPr>
          <p:nvPr/>
        </p:nvSpPr>
        <p:spPr>
          <a:xfrm>
            <a:off x="7503024" y="3083167"/>
            <a:ext cx="3098462" cy="1087477"/>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6FC2B4"/>
              </a:buClr>
            </a:pPr>
            <a:r>
              <a:rPr lang="en-US" sz="1800" b="1" spc="0" dirty="0">
                <a:solidFill>
                  <a:schemeClr val="bg1"/>
                </a:solidFill>
                <a:latin typeface="Arial" panose="020B0604020202020204" pitchFamily="34" charset="0"/>
                <a:ea typeface="Chronicle Display Black" charset="0"/>
                <a:cs typeface="Arial" panose="020B0604020202020204" pitchFamily="34" charset="0"/>
              </a:rPr>
              <a:t>Human Capital </a:t>
            </a:r>
            <a:br>
              <a:rPr lang="en-US" sz="1800" b="1" spc="0" dirty="0">
                <a:solidFill>
                  <a:schemeClr val="bg1"/>
                </a:solidFill>
                <a:latin typeface="Arial" panose="020B0604020202020204" pitchFamily="34" charset="0"/>
                <a:ea typeface="Chronicle Display Black" charset="0"/>
                <a:cs typeface="Arial" panose="020B0604020202020204" pitchFamily="34" charset="0"/>
              </a:rPr>
            </a:br>
            <a:r>
              <a:rPr lang="en-US" sz="1800" b="1" spc="0" dirty="0">
                <a:solidFill>
                  <a:schemeClr val="bg1"/>
                </a:solidFill>
                <a:latin typeface="Arial" panose="020B0604020202020204" pitchFamily="34" charset="0"/>
                <a:ea typeface="Chronicle Display Black" charset="0"/>
                <a:cs typeface="Arial" panose="020B0604020202020204" pitchFamily="34" charset="0"/>
              </a:rPr>
              <a:t>Management</a:t>
            </a:r>
            <a:endParaRPr lang="en-US" sz="1400" b="1" spc="0" dirty="0">
              <a:solidFill>
                <a:schemeClr val="bg1"/>
              </a:solidFill>
              <a:latin typeface="Arial" panose="020B0604020202020204" pitchFamily="34" charset="0"/>
              <a:ea typeface="Chronicle Display Black" charset="0"/>
              <a:cs typeface="Arial" panose="020B0604020202020204" pitchFamily="34" charset="0"/>
            </a:endParaRPr>
          </a:p>
          <a:p>
            <a:pPr>
              <a:spcBef>
                <a:spcPts val="400"/>
              </a:spcBef>
              <a:buClr>
                <a:srgbClr val="6FC2B4"/>
              </a:buClr>
            </a:pPr>
            <a:r>
              <a:rPr lang="en-US" sz="1800" u="sng" spc="0" dirty="0">
                <a:solidFill>
                  <a:schemeClr val="bg1"/>
                </a:solidFill>
                <a:latin typeface="Arial" panose="020B0604020202020204" pitchFamily="34" charset="0"/>
                <a:ea typeface="Chronicle Display Black" charset="0"/>
                <a:cs typeface="Arial" panose="020B0604020202020204" pitchFamily="34" charset="0"/>
              </a:rPr>
              <a:t>June 11</a:t>
            </a:r>
            <a:r>
              <a:rPr lang="en-US" sz="1800" u="sng" spc="0" baseline="30000" dirty="0">
                <a:solidFill>
                  <a:schemeClr val="bg1"/>
                </a:solidFill>
                <a:latin typeface="Arial" panose="020B0604020202020204" pitchFamily="34" charset="0"/>
                <a:ea typeface="Chronicle Display Black" charset="0"/>
                <a:cs typeface="Arial" panose="020B0604020202020204" pitchFamily="34" charset="0"/>
              </a:rPr>
              <a:t>th</a:t>
            </a:r>
            <a:r>
              <a:rPr lang="en-US" sz="1800" spc="0" dirty="0">
                <a:solidFill>
                  <a:schemeClr val="bg1"/>
                </a:solidFill>
                <a:latin typeface="Arial" panose="020B0604020202020204" pitchFamily="34" charset="0"/>
                <a:ea typeface="Chronicle Display Black" charset="0"/>
                <a:cs typeface="Arial" panose="020B0604020202020204" pitchFamily="34" charset="0"/>
              </a:rPr>
              <a:t> </a:t>
            </a:r>
          </a:p>
          <a:p>
            <a:pPr>
              <a:spcBef>
                <a:spcPts val="400"/>
              </a:spcBef>
              <a:buClr>
                <a:srgbClr val="6FC2B4"/>
              </a:buClr>
            </a:pPr>
            <a:endParaRPr lang="en-US" sz="1400" b="1" spc="0" dirty="0">
              <a:solidFill>
                <a:srgbClr val="FFB81C"/>
              </a:solidFill>
              <a:latin typeface="Arial" panose="020B0604020202020204" pitchFamily="34" charset="0"/>
              <a:ea typeface="Chronicle Display Black" charset="0"/>
              <a:cs typeface="Arial" panose="020B0604020202020204" pitchFamily="34" charset="0"/>
            </a:endParaRPr>
          </a:p>
        </p:txBody>
      </p:sp>
      <p:sp>
        <p:nvSpPr>
          <p:cNvPr id="37" name="Oval 36">
            <a:extLst>
              <a:ext uri="{FF2B5EF4-FFF2-40B4-BE49-F238E27FC236}">
                <a16:creationId xmlns:a16="http://schemas.microsoft.com/office/drawing/2014/main" id="{18F5E4A8-9C68-4A5A-9D15-40542F1AAC70}"/>
              </a:ext>
            </a:extLst>
          </p:cNvPr>
          <p:cNvSpPr/>
          <p:nvPr/>
        </p:nvSpPr>
        <p:spPr>
          <a:xfrm>
            <a:off x="7176724" y="1235033"/>
            <a:ext cx="109142" cy="101257"/>
          </a:xfrm>
          <a:prstGeom prst="ellipse">
            <a:avLst/>
          </a:prstGeom>
          <a:solidFill>
            <a:sysClr val="window" lastClr="FFFFFF"/>
          </a:solidFill>
          <a:ln w="19050" cap="flat" cmpd="sng" algn="ctr">
            <a:solidFill>
              <a:srgbClr val="092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7FE80970-B967-4476-BC10-B31E949C14C7}"/>
              </a:ext>
            </a:extLst>
          </p:cNvPr>
          <p:cNvSpPr/>
          <p:nvPr/>
        </p:nvSpPr>
        <p:spPr>
          <a:xfrm>
            <a:off x="7176724" y="2938781"/>
            <a:ext cx="109142" cy="101257"/>
          </a:xfrm>
          <a:prstGeom prst="ellipse">
            <a:avLst/>
          </a:prstGeom>
          <a:solidFill>
            <a:sysClr val="window" lastClr="FFFFFF"/>
          </a:solidFill>
          <a:ln w="19050" cap="flat" cmpd="sng" algn="ctr">
            <a:solidFill>
              <a:srgbClr val="FFB81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B03F0190-2A33-432A-8BBA-B17C5E1D0F54}"/>
              </a:ext>
            </a:extLst>
          </p:cNvPr>
          <p:cNvSpPr txBox="1">
            <a:spLocks/>
          </p:cNvSpPr>
          <p:nvPr/>
        </p:nvSpPr>
        <p:spPr>
          <a:xfrm>
            <a:off x="7440185" y="5044900"/>
            <a:ext cx="2871803" cy="9490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5000"/>
              </a:lnSpc>
              <a:spcBef>
                <a:spcPts val="400"/>
              </a:spcBef>
              <a:buClr>
                <a:srgbClr val="6FC2B4"/>
              </a:buClr>
            </a:pPr>
            <a:r>
              <a:rPr lang="en-US" sz="1800" b="1" spc="0" dirty="0">
                <a:solidFill>
                  <a:schemeClr val="bg1"/>
                </a:solidFill>
                <a:latin typeface="Arial" panose="020B0604020202020204" pitchFamily="34" charset="0"/>
                <a:ea typeface="Chronicle Display Black" charset="0"/>
                <a:cs typeface="Arial" panose="020B0604020202020204" pitchFamily="34" charset="0"/>
              </a:rPr>
              <a:t>Finance and Supply Chain Management </a:t>
            </a:r>
          </a:p>
          <a:p>
            <a:pPr>
              <a:lnSpc>
                <a:spcPct val="85000"/>
              </a:lnSpc>
              <a:spcBef>
                <a:spcPts val="400"/>
              </a:spcBef>
              <a:buClr>
                <a:srgbClr val="6FC2B4"/>
              </a:buClr>
            </a:pPr>
            <a:r>
              <a:rPr lang="en-US" sz="1800" u="sng" spc="0" dirty="0">
                <a:solidFill>
                  <a:schemeClr val="bg1"/>
                </a:solidFill>
                <a:latin typeface="Arial" panose="020B0604020202020204" pitchFamily="34" charset="0"/>
                <a:ea typeface="Chronicle Display Black" charset="0"/>
                <a:cs typeface="Arial" panose="020B0604020202020204" pitchFamily="34" charset="0"/>
              </a:rPr>
              <a:t>July 1</a:t>
            </a:r>
            <a:r>
              <a:rPr lang="en-US" sz="1800" u="sng" spc="0" baseline="30000" dirty="0">
                <a:solidFill>
                  <a:schemeClr val="bg1"/>
                </a:solidFill>
                <a:latin typeface="Arial" panose="020B0604020202020204" pitchFamily="34" charset="0"/>
                <a:ea typeface="Chronicle Display Black" charset="0"/>
                <a:cs typeface="Arial" panose="020B0604020202020204" pitchFamily="34" charset="0"/>
              </a:rPr>
              <a:t>st</a:t>
            </a:r>
            <a:r>
              <a:rPr lang="en-US" sz="1800" spc="0" dirty="0">
                <a:solidFill>
                  <a:schemeClr val="bg1"/>
                </a:solidFill>
                <a:latin typeface="Arial" panose="020B0604020202020204" pitchFamily="34" charset="0"/>
                <a:ea typeface="Chronicle Display Black" charset="0"/>
                <a:cs typeface="Arial" panose="020B0604020202020204" pitchFamily="34" charset="0"/>
              </a:rPr>
              <a:t> </a:t>
            </a:r>
          </a:p>
        </p:txBody>
      </p:sp>
      <p:sp>
        <p:nvSpPr>
          <p:cNvPr id="40" name="Oval 39">
            <a:extLst>
              <a:ext uri="{FF2B5EF4-FFF2-40B4-BE49-F238E27FC236}">
                <a16:creationId xmlns:a16="http://schemas.microsoft.com/office/drawing/2014/main" id="{A8C00BEB-78D1-4EA7-8131-D0F37D8D865F}"/>
              </a:ext>
            </a:extLst>
          </p:cNvPr>
          <p:cNvSpPr/>
          <p:nvPr/>
        </p:nvSpPr>
        <p:spPr>
          <a:xfrm>
            <a:off x="7178050" y="4867341"/>
            <a:ext cx="109142" cy="101257"/>
          </a:xfrm>
          <a:prstGeom prst="ellipse">
            <a:avLst/>
          </a:prstGeom>
          <a:solidFill>
            <a:sysClr val="window" lastClr="FFFFFF"/>
          </a:solidFill>
          <a:ln w="19050" cap="flat" cmpd="sng" algn="ctr">
            <a:solidFill>
              <a:srgbClr val="6CC24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899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descr="White rectangle shapes overlapping to create a stair-like design">
            <a:extLst>
              <a:ext uri="{FF2B5EF4-FFF2-40B4-BE49-F238E27FC236}">
                <a16:creationId xmlns:a16="http://schemas.microsoft.com/office/drawing/2014/main" id="{924440B4-7B3D-4DB0-B16C-CB392506D9B4}"/>
              </a:ext>
            </a:extLst>
          </p:cNvPr>
          <p:cNvPicPr>
            <a:picLocks noChangeAspect="1"/>
          </p:cNvPicPr>
          <p:nvPr/>
        </p:nvPicPr>
        <p:blipFill>
          <a:blip r:embed="rId3">
            <a:alphaModFix amt="9000"/>
            <a:extLst>
              <a:ext uri="{28A0092B-C50C-407E-A947-70E740481C1C}">
                <a14:useLocalDpi xmlns:a14="http://schemas.microsoft.com/office/drawing/2010/main" val="0"/>
              </a:ext>
            </a:extLst>
          </a:blip>
          <a:stretch>
            <a:fillRect/>
          </a:stretch>
        </p:blipFill>
        <p:spPr>
          <a:xfrm>
            <a:off x="0" y="-143140"/>
            <a:ext cx="12192000" cy="7154265"/>
          </a:xfrm>
          <a:prstGeom prst="rect">
            <a:avLst/>
          </a:prstGeom>
        </p:spPr>
      </p:pic>
      <p:cxnSp>
        <p:nvCxnSpPr>
          <p:cNvPr id="131" name="Straight Connector 130">
            <a:extLst>
              <a:ext uri="{FF2B5EF4-FFF2-40B4-BE49-F238E27FC236}">
                <a16:creationId xmlns:a16="http://schemas.microsoft.com/office/drawing/2014/main" id="{ABAA2B1C-2353-4748-86AE-E6FE1CD91BF1}"/>
              </a:ext>
            </a:extLst>
          </p:cNvPr>
          <p:cNvCxnSpPr>
            <a:cxnSpLocks/>
          </p:cNvCxnSpPr>
          <p:nvPr/>
        </p:nvCxnSpPr>
        <p:spPr>
          <a:xfrm flipV="1">
            <a:off x="7231293" y="0"/>
            <a:ext cx="21052" cy="6862618"/>
          </a:xfrm>
          <a:prstGeom prst="line">
            <a:avLst/>
          </a:prstGeom>
          <a:ln w="349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A887FAC0-7D36-4DED-AC6D-B7E1E45432A5}"/>
              </a:ext>
            </a:extLst>
          </p:cNvPr>
          <p:cNvSpPr>
            <a:spLocks/>
          </p:cNvSpPr>
          <p:nvPr/>
        </p:nvSpPr>
        <p:spPr bwMode="gray">
          <a:xfrm>
            <a:off x="6580122" y="1243240"/>
            <a:ext cx="457200" cy="457200"/>
          </a:xfrm>
          <a:prstGeom prst="ellipse">
            <a:avLst/>
          </a:prstGeom>
          <a:solidFill>
            <a:srgbClr val="092F57"/>
          </a:solidFill>
          <a:ln w="19050" algn="ctr">
            <a:solidFill>
              <a:srgbClr val="092F57"/>
            </a:solidFill>
            <a:miter lim="800000"/>
            <a:headEnd/>
            <a:tailEnd/>
          </a:ln>
        </p:spPr>
        <p:txBody>
          <a:bodyPr wrap="squar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1E6D6D6-EE27-45E5-92ED-6B0D1409B750}"/>
              </a:ext>
            </a:extLst>
          </p:cNvPr>
          <p:cNvSpPr txBox="1"/>
          <p:nvPr/>
        </p:nvSpPr>
        <p:spPr>
          <a:xfrm>
            <a:off x="6657879" y="1284729"/>
            <a:ext cx="301686" cy="369332"/>
          </a:xfrm>
          <a:prstGeom prst="rect">
            <a:avLst/>
          </a:prstGeom>
          <a:noFill/>
        </p:spPr>
        <p:txBody>
          <a:bodyPr wrap="none" rtlCol="0">
            <a:spAutoFit/>
          </a:bodyPr>
          <a:lstStyle/>
          <a:p>
            <a:r>
              <a:rPr lang="en-US" dirty="0">
                <a:solidFill>
                  <a:schemeClr val="bg1"/>
                </a:solidFill>
              </a:rPr>
              <a:t>1</a:t>
            </a:r>
          </a:p>
        </p:txBody>
      </p:sp>
      <p:grpSp>
        <p:nvGrpSpPr>
          <p:cNvPr id="6" name="Group 5">
            <a:extLst>
              <a:ext uri="{FF2B5EF4-FFF2-40B4-BE49-F238E27FC236}">
                <a16:creationId xmlns:a16="http://schemas.microsoft.com/office/drawing/2014/main" id="{0381C8EC-FAAA-4708-8523-552AB4E771E0}"/>
              </a:ext>
            </a:extLst>
          </p:cNvPr>
          <p:cNvGrpSpPr/>
          <p:nvPr/>
        </p:nvGrpSpPr>
        <p:grpSpPr>
          <a:xfrm>
            <a:off x="6600582" y="3005071"/>
            <a:ext cx="457200" cy="457200"/>
            <a:chOff x="6972062" y="3276543"/>
            <a:chExt cx="457200" cy="457200"/>
          </a:xfrm>
        </p:grpSpPr>
        <p:grpSp>
          <p:nvGrpSpPr>
            <p:cNvPr id="85" name="Group 84">
              <a:extLst>
                <a:ext uri="{FF2B5EF4-FFF2-40B4-BE49-F238E27FC236}">
                  <a16:creationId xmlns:a16="http://schemas.microsoft.com/office/drawing/2014/main" id="{69EF60C8-0812-4D50-9680-1F1E5145BBAE}"/>
                </a:ext>
              </a:extLst>
            </p:cNvPr>
            <p:cNvGrpSpPr/>
            <p:nvPr/>
          </p:nvGrpSpPr>
          <p:grpSpPr>
            <a:xfrm>
              <a:off x="6972062" y="3276543"/>
              <a:ext cx="457200" cy="457200"/>
              <a:chOff x="10388600" y="1790700"/>
              <a:chExt cx="548640" cy="548640"/>
            </a:xfrm>
            <a:solidFill>
              <a:srgbClr val="FFC000"/>
            </a:solidFill>
          </p:grpSpPr>
          <p:sp>
            <p:nvSpPr>
              <p:cNvPr id="86" name="Oval 85">
                <a:extLst>
                  <a:ext uri="{FF2B5EF4-FFF2-40B4-BE49-F238E27FC236}">
                    <a16:creationId xmlns:a16="http://schemas.microsoft.com/office/drawing/2014/main" id="{E9A18A2C-AF33-4316-90BB-9B6F00812833}"/>
                  </a:ext>
                </a:extLst>
              </p:cNvPr>
              <p:cNvSpPr>
                <a:spLocks noChangeAspect="1"/>
              </p:cNvSpPr>
              <p:nvPr/>
            </p:nvSpPr>
            <p:spPr bwMode="gray">
              <a:xfrm>
                <a:off x="10388600" y="1790700"/>
                <a:ext cx="548640" cy="548640"/>
              </a:xfrm>
              <a:prstGeom prst="ellipse">
                <a:avLst/>
              </a:prstGeom>
              <a:grpFill/>
              <a:ln w="19050" algn="ctr">
                <a:noFill/>
                <a:miter lim="800000"/>
                <a:headEnd/>
                <a:tailEnd/>
              </a:ln>
            </p:spPr>
            <p:txBody>
              <a:bodyPr wrap="squar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9" name="Freeform 664">
                <a:extLst>
                  <a:ext uri="{FF2B5EF4-FFF2-40B4-BE49-F238E27FC236}">
                    <a16:creationId xmlns:a16="http://schemas.microsoft.com/office/drawing/2014/main" id="{075709D6-99E9-49B2-8A97-9DBB6C6F7D3A}"/>
                  </a:ext>
                </a:extLst>
              </p:cNvPr>
              <p:cNvSpPr>
                <a:spLocks/>
              </p:cNvSpPr>
              <p:nvPr/>
            </p:nvSpPr>
            <p:spPr bwMode="auto">
              <a:xfrm>
                <a:off x="10498328" y="1913331"/>
                <a:ext cx="285757" cy="304159"/>
              </a:xfrm>
              <a:custGeom>
                <a:avLst/>
                <a:gdLst>
                  <a:gd name="T0" fmla="*/ 181 w 185"/>
                  <a:gd name="T1" fmla="*/ 69 h 183"/>
                  <a:gd name="T2" fmla="*/ 176 w 185"/>
                  <a:gd name="T3" fmla="*/ 73 h 183"/>
                  <a:gd name="T4" fmla="*/ 176 w 185"/>
                  <a:gd name="T5" fmla="*/ 172 h 183"/>
                  <a:gd name="T6" fmla="*/ 175 w 185"/>
                  <a:gd name="T7" fmla="*/ 174 h 183"/>
                  <a:gd name="T8" fmla="*/ 11 w 185"/>
                  <a:gd name="T9" fmla="*/ 174 h 183"/>
                  <a:gd name="T10" fmla="*/ 9 w 185"/>
                  <a:gd name="T11" fmla="*/ 172 h 183"/>
                  <a:gd name="T12" fmla="*/ 9 w 185"/>
                  <a:gd name="T13" fmla="*/ 11 h 183"/>
                  <a:gd name="T14" fmla="*/ 11 w 185"/>
                  <a:gd name="T15" fmla="*/ 9 h 183"/>
                  <a:gd name="T16" fmla="*/ 119 w 185"/>
                  <a:gd name="T17" fmla="*/ 9 h 183"/>
                  <a:gd name="T18" fmla="*/ 123 w 185"/>
                  <a:gd name="T19" fmla="*/ 5 h 183"/>
                  <a:gd name="T20" fmla="*/ 119 w 185"/>
                  <a:gd name="T21" fmla="*/ 0 h 183"/>
                  <a:gd name="T22" fmla="*/ 11 w 185"/>
                  <a:gd name="T23" fmla="*/ 0 h 183"/>
                  <a:gd name="T24" fmla="*/ 0 w 185"/>
                  <a:gd name="T25" fmla="*/ 11 h 183"/>
                  <a:gd name="T26" fmla="*/ 0 w 185"/>
                  <a:gd name="T27" fmla="*/ 172 h 183"/>
                  <a:gd name="T28" fmla="*/ 11 w 185"/>
                  <a:gd name="T29" fmla="*/ 183 h 183"/>
                  <a:gd name="T30" fmla="*/ 175 w 185"/>
                  <a:gd name="T31" fmla="*/ 183 h 183"/>
                  <a:gd name="T32" fmla="*/ 185 w 185"/>
                  <a:gd name="T33" fmla="*/ 172 h 183"/>
                  <a:gd name="T34" fmla="*/ 185 w 185"/>
                  <a:gd name="T35" fmla="*/ 73 h 183"/>
                  <a:gd name="T36" fmla="*/ 181 w 185"/>
                  <a:gd name="T37" fmla="*/ 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83">
                    <a:moveTo>
                      <a:pt x="181" y="69"/>
                    </a:moveTo>
                    <a:cubicBezTo>
                      <a:pt x="178" y="69"/>
                      <a:pt x="176" y="71"/>
                      <a:pt x="176" y="73"/>
                    </a:cubicBezTo>
                    <a:cubicBezTo>
                      <a:pt x="176" y="172"/>
                      <a:pt x="176" y="172"/>
                      <a:pt x="176" y="172"/>
                    </a:cubicBezTo>
                    <a:cubicBezTo>
                      <a:pt x="176" y="173"/>
                      <a:pt x="176" y="174"/>
                      <a:pt x="175" y="174"/>
                    </a:cubicBezTo>
                    <a:cubicBezTo>
                      <a:pt x="11" y="174"/>
                      <a:pt x="11" y="174"/>
                      <a:pt x="11" y="174"/>
                    </a:cubicBezTo>
                    <a:cubicBezTo>
                      <a:pt x="10" y="174"/>
                      <a:pt x="9" y="173"/>
                      <a:pt x="9" y="172"/>
                    </a:cubicBezTo>
                    <a:cubicBezTo>
                      <a:pt x="9" y="11"/>
                      <a:pt x="9" y="11"/>
                      <a:pt x="9" y="11"/>
                    </a:cubicBezTo>
                    <a:cubicBezTo>
                      <a:pt x="9" y="10"/>
                      <a:pt x="10" y="9"/>
                      <a:pt x="11" y="9"/>
                    </a:cubicBezTo>
                    <a:cubicBezTo>
                      <a:pt x="119" y="9"/>
                      <a:pt x="119" y="9"/>
                      <a:pt x="119" y="9"/>
                    </a:cubicBezTo>
                    <a:cubicBezTo>
                      <a:pt x="121" y="9"/>
                      <a:pt x="123" y="7"/>
                      <a:pt x="123" y="5"/>
                    </a:cubicBezTo>
                    <a:cubicBezTo>
                      <a:pt x="123" y="2"/>
                      <a:pt x="121" y="0"/>
                      <a:pt x="119" y="0"/>
                    </a:cubicBezTo>
                    <a:cubicBezTo>
                      <a:pt x="11" y="0"/>
                      <a:pt x="11" y="0"/>
                      <a:pt x="11" y="0"/>
                    </a:cubicBezTo>
                    <a:cubicBezTo>
                      <a:pt x="5" y="0"/>
                      <a:pt x="0" y="5"/>
                      <a:pt x="0" y="11"/>
                    </a:cubicBezTo>
                    <a:cubicBezTo>
                      <a:pt x="0" y="172"/>
                      <a:pt x="0" y="172"/>
                      <a:pt x="0" y="172"/>
                    </a:cubicBezTo>
                    <a:cubicBezTo>
                      <a:pt x="0" y="178"/>
                      <a:pt x="5" y="183"/>
                      <a:pt x="11" y="183"/>
                    </a:cubicBezTo>
                    <a:cubicBezTo>
                      <a:pt x="175" y="183"/>
                      <a:pt x="175" y="183"/>
                      <a:pt x="175" y="183"/>
                    </a:cubicBezTo>
                    <a:cubicBezTo>
                      <a:pt x="180" y="183"/>
                      <a:pt x="185" y="178"/>
                      <a:pt x="185" y="172"/>
                    </a:cubicBezTo>
                    <a:cubicBezTo>
                      <a:pt x="185" y="73"/>
                      <a:pt x="185" y="73"/>
                      <a:pt x="185" y="73"/>
                    </a:cubicBezTo>
                    <a:cubicBezTo>
                      <a:pt x="185" y="71"/>
                      <a:pt x="183" y="69"/>
                      <a:pt x="181" y="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1F91DF95-0654-4C2C-9CDE-1B6B52FCA91A}"/>
                </a:ext>
              </a:extLst>
            </p:cNvPr>
            <p:cNvSpPr txBox="1"/>
            <p:nvPr/>
          </p:nvSpPr>
          <p:spPr>
            <a:xfrm>
              <a:off x="7045203" y="3320630"/>
              <a:ext cx="301686" cy="369332"/>
            </a:xfrm>
            <a:prstGeom prst="rect">
              <a:avLst/>
            </a:prstGeom>
            <a:noFill/>
          </p:spPr>
          <p:txBody>
            <a:bodyPr wrap="none" rtlCol="0">
              <a:spAutoFit/>
            </a:bodyPr>
            <a:lstStyle/>
            <a:p>
              <a:r>
                <a:rPr lang="en-US" dirty="0">
                  <a:solidFill>
                    <a:schemeClr val="bg1"/>
                  </a:solidFill>
                </a:rPr>
                <a:t>2</a:t>
              </a:r>
            </a:p>
          </p:txBody>
        </p:sp>
      </p:grpSp>
      <p:grpSp>
        <p:nvGrpSpPr>
          <p:cNvPr id="7" name="Group 6">
            <a:extLst>
              <a:ext uri="{FF2B5EF4-FFF2-40B4-BE49-F238E27FC236}">
                <a16:creationId xmlns:a16="http://schemas.microsoft.com/office/drawing/2014/main" id="{F6F2322A-BB7B-4EC7-8430-458F35F85AF9}"/>
              </a:ext>
            </a:extLst>
          </p:cNvPr>
          <p:cNvGrpSpPr/>
          <p:nvPr/>
        </p:nvGrpSpPr>
        <p:grpSpPr>
          <a:xfrm>
            <a:off x="6582486" y="4907144"/>
            <a:ext cx="457200" cy="457200"/>
            <a:chOff x="6957466" y="4933960"/>
            <a:chExt cx="457200" cy="457200"/>
          </a:xfrm>
        </p:grpSpPr>
        <p:sp>
          <p:nvSpPr>
            <p:cNvPr id="94" name="Freeform 135">
              <a:extLst>
                <a:ext uri="{FF2B5EF4-FFF2-40B4-BE49-F238E27FC236}">
                  <a16:creationId xmlns:a16="http://schemas.microsoft.com/office/drawing/2014/main" id="{1C37CBCD-AFC2-4BBF-99E8-A0BA09832C69}"/>
                </a:ext>
              </a:extLst>
            </p:cNvPr>
            <p:cNvSpPr>
              <a:spLocks/>
            </p:cNvSpPr>
            <p:nvPr/>
          </p:nvSpPr>
          <p:spPr bwMode="auto">
            <a:xfrm>
              <a:off x="7107535" y="5266999"/>
              <a:ext cx="22417" cy="20798"/>
            </a:xfrm>
            <a:custGeom>
              <a:avLst/>
              <a:gdLst>
                <a:gd name="T0" fmla="*/ 8 w 16"/>
                <a:gd name="T1" fmla="*/ 0 h 16"/>
                <a:gd name="T2" fmla="*/ 0 w 16"/>
                <a:gd name="T3" fmla="*/ 8 h 16"/>
                <a:gd name="T4" fmla="*/ 8 w 16"/>
                <a:gd name="T5" fmla="*/ 16 h 16"/>
                <a:gd name="T6" fmla="*/ 16 w 16"/>
                <a:gd name="T7" fmla="*/ 8 h 16"/>
                <a:gd name="T8" fmla="*/ 16 w 16"/>
                <a:gd name="T9" fmla="*/ 8 h 16"/>
                <a:gd name="T10" fmla="*/ 8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8" y="0"/>
                  </a:moveTo>
                  <a:cubicBezTo>
                    <a:pt x="4" y="0"/>
                    <a:pt x="0" y="4"/>
                    <a:pt x="0" y="8"/>
                  </a:cubicBezTo>
                  <a:cubicBezTo>
                    <a:pt x="0" y="12"/>
                    <a:pt x="4" y="16"/>
                    <a:pt x="8" y="16"/>
                  </a:cubicBezTo>
                  <a:cubicBezTo>
                    <a:pt x="12" y="16"/>
                    <a:pt x="16" y="12"/>
                    <a:pt x="16" y="8"/>
                  </a:cubicBezTo>
                  <a:cubicBezTo>
                    <a:pt x="16" y="8"/>
                    <a:pt x="16" y="8"/>
                    <a:pt x="16" y="8"/>
                  </a:cubicBezTo>
                  <a:cubicBezTo>
                    <a:pt x="16" y="4"/>
                    <a:pt x="12" y="0"/>
                    <a:pt x="8" y="0"/>
                  </a:cubicBezTo>
                  <a:close/>
                </a:path>
              </a:pathLst>
            </a:custGeom>
            <a:solidFill>
              <a:sysClr val="window" lastClr="FFFFFF"/>
            </a:solidFill>
            <a:ln w="952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09" name="Group 108">
              <a:extLst>
                <a:ext uri="{FF2B5EF4-FFF2-40B4-BE49-F238E27FC236}">
                  <a16:creationId xmlns:a16="http://schemas.microsoft.com/office/drawing/2014/main" id="{45E2402C-2942-4094-AABB-71FB18C68986}"/>
                </a:ext>
              </a:extLst>
            </p:cNvPr>
            <p:cNvGrpSpPr/>
            <p:nvPr/>
          </p:nvGrpSpPr>
          <p:grpSpPr>
            <a:xfrm>
              <a:off x="6957466" y="4933960"/>
              <a:ext cx="457200" cy="457200"/>
              <a:chOff x="10388600" y="1790700"/>
              <a:chExt cx="548640" cy="548640"/>
            </a:xfrm>
            <a:solidFill>
              <a:srgbClr val="6CC24A"/>
            </a:solidFill>
          </p:grpSpPr>
          <p:sp>
            <p:nvSpPr>
              <p:cNvPr id="110" name="Oval 109">
                <a:extLst>
                  <a:ext uri="{FF2B5EF4-FFF2-40B4-BE49-F238E27FC236}">
                    <a16:creationId xmlns:a16="http://schemas.microsoft.com/office/drawing/2014/main" id="{D8AE9168-8C5E-426A-AB17-78346B9E23B0}"/>
                  </a:ext>
                </a:extLst>
              </p:cNvPr>
              <p:cNvSpPr>
                <a:spLocks noChangeAspect="1"/>
              </p:cNvSpPr>
              <p:nvPr/>
            </p:nvSpPr>
            <p:spPr bwMode="gray">
              <a:xfrm>
                <a:off x="10388600" y="1790700"/>
                <a:ext cx="548640" cy="548640"/>
              </a:xfrm>
              <a:prstGeom prst="ellipse">
                <a:avLst/>
              </a:prstGeom>
              <a:grpFill/>
              <a:ln w="19050" algn="ctr">
                <a:solidFill>
                  <a:srgbClr val="6CC24A"/>
                </a:solidFill>
                <a:miter lim="800000"/>
                <a:headEnd/>
                <a:tailEnd/>
              </a:ln>
            </p:spPr>
            <p:txBody>
              <a:bodyPr wrap="squar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3" name="Freeform 664">
                <a:extLst>
                  <a:ext uri="{FF2B5EF4-FFF2-40B4-BE49-F238E27FC236}">
                    <a16:creationId xmlns:a16="http://schemas.microsoft.com/office/drawing/2014/main" id="{90C2CE2B-6B84-4376-AB4B-C980D8AFA8EB}"/>
                  </a:ext>
                </a:extLst>
              </p:cNvPr>
              <p:cNvSpPr>
                <a:spLocks/>
              </p:cNvSpPr>
              <p:nvPr/>
            </p:nvSpPr>
            <p:spPr bwMode="auto">
              <a:xfrm>
                <a:off x="10498328" y="1913331"/>
                <a:ext cx="285757" cy="304159"/>
              </a:xfrm>
              <a:custGeom>
                <a:avLst/>
                <a:gdLst>
                  <a:gd name="T0" fmla="*/ 181 w 185"/>
                  <a:gd name="T1" fmla="*/ 69 h 183"/>
                  <a:gd name="T2" fmla="*/ 176 w 185"/>
                  <a:gd name="T3" fmla="*/ 73 h 183"/>
                  <a:gd name="T4" fmla="*/ 176 w 185"/>
                  <a:gd name="T5" fmla="*/ 172 h 183"/>
                  <a:gd name="T6" fmla="*/ 175 w 185"/>
                  <a:gd name="T7" fmla="*/ 174 h 183"/>
                  <a:gd name="T8" fmla="*/ 11 w 185"/>
                  <a:gd name="T9" fmla="*/ 174 h 183"/>
                  <a:gd name="T10" fmla="*/ 9 w 185"/>
                  <a:gd name="T11" fmla="*/ 172 h 183"/>
                  <a:gd name="T12" fmla="*/ 9 w 185"/>
                  <a:gd name="T13" fmla="*/ 11 h 183"/>
                  <a:gd name="T14" fmla="*/ 11 w 185"/>
                  <a:gd name="T15" fmla="*/ 9 h 183"/>
                  <a:gd name="T16" fmla="*/ 119 w 185"/>
                  <a:gd name="T17" fmla="*/ 9 h 183"/>
                  <a:gd name="T18" fmla="*/ 123 w 185"/>
                  <a:gd name="T19" fmla="*/ 5 h 183"/>
                  <a:gd name="T20" fmla="*/ 119 w 185"/>
                  <a:gd name="T21" fmla="*/ 0 h 183"/>
                  <a:gd name="T22" fmla="*/ 11 w 185"/>
                  <a:gd name="T23" fmla="*/ 0 h 183"/>
                  <a:gd name="T24" fmla="*/ 0 w 185"/>
                  <a:gd name="T25" fmla="*/ 11 h 183"/>
                  <a:gd name="T26" fmla="*/ 0 w 185"/>
                  <a:gd name="T27" fmla="*/ 172 h 183"/>
                  <a:gd name="T28" fmla="*/ 11 w 185"/>
                  <a:gd name="T29" fmla="*/ 183 h 183"/>
                  <a:gd name="T30" fmla="*/ 175 w 185"/>
                  <a:gd name="T31" fmla="*/ 183 h 183"/>
                  <a:gd name="T32" fmla="*/ 185 w 185"/>
                  <a:gd name="T33" fmla="*/ 172 h 183"/>
                  <a:gd name="T34" fmla="*/ 185 w 185"/>
                  <a:gd name="T35" fmla="*/ 73 h 183"/>
                  <a:gd name="T36" fmla="*/ 181 w 185"/>
                  <a:gd name="T37" fmla="*/ 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83">
                    <a:moveTo>
                      <a:pt x="181" y="69"/>
                    </a:moveTo>
                    <a:cubicBezTo>
                      <a:pt x="178" y="69"/>
                      <a:pt x="176" y="71"/>
                      <a:pt x="176" y="73"/>
                    </a:cubicBezTo>
                    <a:cubicBezTo>
                      <a:pt x="176" y="172"/>
                      <a:pt x="176" y="172"/>
                      <a:pt x="176" y="172"/>
                    </a:cubicBezTo>
                    <a:cubicBezTo>
                      <a:pt x="176" y="173"/>
                      <a:pt x="176" y="174"/>
                      <a:pt x="175" y="174"/>
                    </a:cubicBezTo>
                    <a:cubicBezTo>
                      <a:pt x="11" y="174"/>
                      <a:pt x="11" y="174"/>
                      <a:pt x="11" y="174"/>
                    </a:cubicBezTo>
                    <a:cubicBezTo>
                      <a:pt x="10" y="174"/>
                      <a:pt x="9" y="173"/>
                      <a:pt x="9" y="172"/>
                    </a:cubicBezTo>
                    <a:cubicBezTo>
                      <a:pt x="9" y="11"/>
                      <a:pt x="9" y="11"/>
                      <a:pt x="9" y="11"/>
                    </a:cubicBezTo>
                    <a:cubicBezTo>
                      <a:pt x="9" y="10"/>
                      <a:pt x="10" y="9"/>
                      <a:pt x="11" y="9"/>
                    </a:cubicBezTo>
                    <a:cubicBezTo>
                      <a:pt x="119" y="9"/>
                      <a:pt x="119" y="9"/>
                      <a:pt x="119" y="9"/>
                    </a:cubicBezTo>
                    <a:cubicBezTo>
                      <a:pt x="121" y="9"/>
                      <a:pt x="123" y="7"/>
                      <a:pt x="123" y="5"/>
                    </a:cubicBezTo>
                    <a:cubicBezTo>
                      <a:pt x="123" y="2"/>
                      <a:pt x="121" y="0"/>
                      <a:pt x="119" y="0"/>
                    </a:cubicBezTo>
                    <a:cubicBezTo>
                      <a:pt x="11" y="0"/>
                      <a:pt x="11" y="0"/>
                      <a:pt x="11" y="0"/>
                    </a:cubicBezTo>
                    <a:cubicBezTo>
                      <a:pt x="5" y="0"/>
                      <a:pt x="0" y="5"/>
                      <a:pt x="0" y="11"/>
                    </a:cubicBezTo>
                    <a:cubicBezTo>
                      <a:pt x="0" y="172"/>
                      <a:pt x="0" y="172"/>
                      <a:pt x="0" y="172"/>
                    </a:cubicBezTo>
                    <a:cubicBezTo>
                      <a:pt x="0" y="178"/>
                      <a:pt x="5" y="183"/>
                      <a:pt x="11" y="183"/>
                    </a:cubicBezTo>
                    <a:cubicBezTo>
                      <a:pt x="175" y="183"/>
                      <a:pt x="175" y="183"/>
                      <a:pt x="175" y="183"/>
                    </a:cubicBezTo>
                    <a:cubicBezTo>
                      <a:pt x="180" y="183"/>
                      <a:pt x="185" y="178"/>
                      <a:pt x="185" y="172"/>
                    </a:cubicBezTo>
                    <a:cubicBezTo>
                      <a:pt x="185" y="73"/>
                      <a:pt x="185" y="73"/>
                      <a:pt x="185" y="73"/>
                    </a:cubicBezTo>
                    <a:cubicBezTo>
                      <a:pt x="185" y="71"/>
                      <a:pt x="183" y="69"/>
                      <a:pt x="181" y="69"/>
                    </a:cubicBezTo>
                    <a:close/>
                  </a:path>
                </a:pathLst>
              </a:custGeom>
              <a:grpFill/>
              <a:ln>
                <a:solidFill>
                  <a:srgbClr val="6CC24A"/>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a16="http://schemas.microsoft.com/office/drawing/2014/main" id="{7F30ED83-A5DA-481C-ABD0-6D085C76A077}"/>
                </a:ext>
              </a:extLst>
            </p:cNvPr>
            <p:cNvSpPr txBox="1"/>
            <p:nvPr/>
          </p:nvSpPr>
          <p:spPr>
            <a:xfrm>
              <a:off x="7030840" y="4977894"/>
              <a:ext cx="301686" cy="369332"/>
            </a:xfrm>
            <a:prstGeom prst="rect">
              <a:avLst/>
            </a:prstGeom>
            <a:noFill/>
          </p:spPr>
          <p:txBody>
            <a:bodyPr wrap="none" rtlCol="0">
              <a:spAutoFit/>
            </a:bodyPr>
            <a:lstStyle/>
            <a:p>
              <a:r>
                <a:rPr lang="en-US" dirty="0">
                  <a:solidFill>
                    <a:schemeClr val="bg1"/>
                  </a:solidFill>
                </a:rPr>
                <a:t>3</a:t>
              </a:r>
            </a:p>
          </p:txBody>
        </p:sp>
      </p:grpSp>
      <p:pic>
        <p:nvPicPr>
          <p:cNvPr id="30" name="Graphic 29" descr="Packing Box Open outline">
            <a:extLst>
              <a:ext uri="{FF2B5EF4-FFF2-40B4-BE49-F238E27FC236}">
                <a16:creationId xmlns:a16="http://schemas.microsoft.com/office/drawing/2014/main" id="{AA6CE4EF-F10C-4339-96E0-E524D60D4C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2656" y="1341948"/>
            <a:ext cx="371621" cy="371621"/>
          </a:xfrm>
          <a:prstGeom prst="rect">
            <a:avLst/>
          </a:prstGeom>
        </p:spPr>
      </p:pic>
      <p:sp>
        <p:nvSpPr>
          <p:cNvPr id="31" name="Rectangle 30">
            <a:extLst>
              <a:ext uri="{FF2B5EF4-FFF2-40B4-BE49-F238E27FC236}">
                <a16:creationId xmlns:a16="http://schemas.microsoft.com/office/drawing/2014/main" id="{3082FC2E-21F4-411F-9210-6CE922AE3F8B}"/>
              </a:ext>
            </a:extLst>
          </p:cNvPr>
          <p:cNvSpPr/>
          <p:nvPr/>
        </p:nvSpPr>
        <p:spPr>
          <a:xfrm>
            <a:off x="0" y="0"/>
            <a:ext cx="5005876" cy="685800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4">
            <a:extLst>
              <a:ext uri="{FF2B5EF4-FFF2-40B4-BE49-F238E27FC236}">
                <a16:creationId xmlns:a16="http://schemas.microsoft.com/office/drawing/2014/main" id="{247B5E48-BEB4-4099-91E9-0CEB580FFB7D}"/>
              </a:ext>
            </a:extLst>
          </p:cNvPr>
          <p:cNvSpPr txBox="1"/>
          <p:nvPr/>
        </p:nvSpPr>
        <p:spPr>
          <a:xfrm>
            <a:off x="57547" y="157834"/>
            <a:ext cx="512182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chemeClr val="bg1"/>
                </a:solidFill>
                <a:latin typeface="Arial Rounded MT Bold" panose="020F0704030504030204" pitchFamily="34" charset="0"/>
                <a:cs typeface="Arial" panose="020B0604020202020204" pitchFamily="34" charset="0"/>
              </a:rPr>
              <a:t>The Benefits of the New Timeline</a:t>
            </a:r>
          </a:p>
          <a:p>
            <a:endParaRPr lang="en-US" dirty="0">
              <a:latin typeface="Arial" panose="020B0604020202020204" pitchFamily="34" charset="0"/>
              <a:cs typeface="Arial" panose="020B0604020202020204" pitchFamily="34" charset="0"/>
            </a:endParaRPr>
          </a:p>
        </p:txBody>
      </p:sp>
      <p:sp>
        <p:nvSpPr>
          <p:cNvPr id="33" name="Plus Sign 32">
            <a:extLst>
              <a:ext uri="{FF2B5EF4-FFF2-40B4-BE49-F238E27FC236}">
                <a16:creationId xmlns:a16="http://schemas.microsoft.com/office/drawing/2014/main" id="{2FDA8ED4-2A70-438C-8857-A2122CCD72A2}"/>
              </a:ext>
            </a:extLst>
          </p:cNvPr>
          <p:cNvSpPr/>
          <p:nvPr/>
        </p:nvSpPr>
        <p:spPr>
          <a:xfrm>
            <a:off x="42874" y="1482681"/>
            <a:ext cx="350874" cy="382772"/>
          </a:xfrm>
          <a:prstGeom prst="mathPlus">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6CC24A"/>
              </a:solidFill>
            </a:endParaRPr>
          </a:p>
        </p:txBody>
      </p:sp>
      <p:sp>
        <p:nvSpPr>
          <p:cNvPr id="38" name="Plus Sign 37">
            <a:extLst>
              <a:ext uri="{FF2B5EF4-FFF2-40B4-BE49-F238E27FC236}">
                <a16:creationId xmlns:a16="http://schemas.microsoft.com/office/drawing/2014/main" id="{E8B6F664-D413-4FAB-B4BE-D160A337FE38}"/>
              </a:ext>
            </a:extLst>
          </p:cNvPr>
          <p:cNvSpPr/>
          <p:nvPr/>
        </p:nvSpPr>
        <p:spPr>
          <a:xfrm>
            <a:off x="42693" y="4201732"/>
            <a:ext cx="350874" cy="382772"/>
          </a:xfrm>
          <a:prstGeom prst="mathPlus">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 name="Plus Sign 38">
            <a:extLst>
              <a:ext uri="{FF2B5EF4-FFF2-40B4-BE49-F238E27FC236}">
                <a16:creationId xmlns:a16="http://schemas.microsoft.com/office/drawing/2014/main" id="{B72F8327-0F11-4EF3-BB58-A05F16955EF9}"/>
              </a:ext>
            </a:extLst>
          </p:cNvPr>
          <p:cNvSpPr/>
          <p:nvPr/>
        </p:nvSpPr>
        <p:spPr>
          <a:xfrm>
            <a:off x="43237" y="3312551"/>
            <a:ext cx="350874" cy="382772"/>
          </a:xfrm>
          <a:prstGeom prst="mathPlus">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0" name="Plus Sign 39">
            <a:extLst>
              <a:ext uri="{FF2B5EF4-FFF2-40B4-BE49-F238E27FC236}">
                <a16:creationId xmlns:a16="http://schemas.microsoft.com/office/drawing/2014/main" id="{6EB5EC54-35F1-4A7C-B7CF-86E0AFD215C4}"/>
              </a:ext>
            </a:extLst>
          </p:cNvPr>
          <p:cNvSpPr/>
          <p:nvPr/>
        </p:nvSpPr>
        <p:spPr>
          <a:xfrm>
            <a:off x="45648" y="2439921"/>
            <a:ext cx="350874" cy="382772"/>
          </a:xfrm>
          <a:prstGeom prst="mathPlus">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EED10ECD-25A5-4C37-83A1-538D9E46AEA0}"/>
              </a:ext>
            </a:extLst>
          </p:cNvPr>
          <p:cNvSpPr txBox="1"/>
          <p:nvPr/>
        </p:nvSpPr>
        <p:spPr>
          <a:xfrm>
            <a:off x="393385" y="1452338"/>
            <a:ext cx="4484092" cy="4093428"/>
          </a:xfrm>
          <a:prstGeom prst="rect">
            <a:avLst/>
          </a:prstGeom>
          <a:noFill/>
        </p:spPr>
        <p:txBody>
          <a:bodyPr wrap="square">
            <a:spAutoFit/>
          </a:bodyPr>
          <a:lstStyle/>
          <a:p>
            <a:pPr marL="0" indent="0">
              <a:buClr>
                <a:srgbClr val="FFB81C"/>
              </a:buClr>
              <a:buNone/>
            </a:pPr>
            <a:r>
              <a:rPr lang="en-US" sz="2000" dirty="0">
                <a:solidFill>
                  <a:schemeClr val="bg1"/>
                </a:solidFill>
                <a:latin typeface="Arial" panose="020B0604020202020204"/>
              </a:rPr>
              <a:t>Realize benefits of full system functionality sooner.</a:t>
            </a:r>
          </a:p>
          <a:p>
            <a:pPr marL="292608" lvl="1">
              <a:buClr>
                <a:srgbClr val="FFB81C"/>
              </a:buClr>
            </a:pPr>
            <a:endParaRPr lang="en-US" sz="2000" dirty="0">
              <a:solidFill>
                <a:schemeClr val="bg1"/>
              </a:solidFill>
              <a:latin typeface="Arial" panose="020B0604020202020204"/>
            </a:endParaRPr>
          </a:p>
          <a:p>
            <a:pPr marL="0" indent="0">
              <a:buClr>
                <a:srgbClr val="FFB81C"/>
              </a:buClr>
              <a:buNone/>
            </a:pPr>
            <a:r>
              <a:rPr lang="en-US" sz="2000" dirty="0">
                <a:solidFill>
                  <a:schemeClr val="bg1"/>
                </a:solidFill>
                <a:latin typeface="Arial" panose="020B0604020202020204"/>
              </a:rPr>
              <a:t>Clean cutover alignment with Fiscal Year End.</a:t>
            </a:r>
          </a:p>
          <a:p>
            <a:pPr marL="292608" lvl="1">
              <a:buClr>
                <a:srgbClr val="FFB81C"/>
              </a:buClr>
            </a:pPr>
            <a:endParaRPr lang="en-US" sz="2000" dirty="0">
              <a:solidFill>
                <a:schemeClr val="bg1"/>
              </a:solidFill>
              <a:latin typeface="Arial" panose="020B0604020202020204"/>
            </a:endParaRPr>
          </a:p>
          <a:p>
            <a:pPr marL="0" indent="0">
              <a:buClr>
                <a:srgbClr val="FFB81C"/>
              </a:buClr>
              <a:buNone/>
            </a:pPr>
            <a:r>
              <a:rPr lang="en-US" sz="2000" dirty="0">
                <a:solidFill>
                  <a:schemeClr val="bg1"/>
                </a:solidFill>
                <a:latin typeface="Arial" panose="020B0604020202020204"/>
              </a:rPr>
              <a:t>A single Go-Live effort encourages a unified agency focus.</a:t>
            </a:r>
          </a:p>
          <a:p>
            <a:pPr marL="292608" lvl="1">
              <a:buClr>
                <a:srgbClr val="FFB81C"/>
              </a:buClr>
            </a:pPr>
            <a:endParaRPr lang="en-US" sz="2000" dirty="0">
              <a:solidFill>
                <a:schemeClr val="bg1"/>
              </a:solidFill>
              <a:latin typeface="Arial" panose="020B0604020202020204"/>
            </a:endParaRPr>
          </a:p>
          <a:p>
            <a:pPr marL="0" indent="0">
              <a:buClr>
                <a:srgbClr val="FFB81C"/>
              </a:buClr>
              <a:buNone/>
            </a:pPr>
            <a:r>
              <a:rPr lang="en-US" sz="2000" dirty="0">
                <a:solidFill>
                  <a:schemeClr val="bg1"/>
                </a:solidFill>
                <a:latin typeface="Arial" panose="020B0604020202020204"/>
              </a:rPr>
              <a:t>The enterprise model allows for consolidation of resources and prioritization of activities that are aligned under a single goal.</a:t>
            </a:r>
          </a:p>
        </p:txBody>
      </p:sp>
      <p:sp>
        <p:nvSpPr>
          <p:cNvPr id="45" name="Rectangle: Rounded Corners 44">
            <a:extLst>
              <a:ext uri="{FF2B5EF4-FFF2-40B4-BE49-F238E27FC236}">
                <a16:creationId xmlns:a16="http://schemas.microsoft.com/office/drawing/2014/main" id="{2365BE6E-E2E1-4B98-AEC1-B0396144E6A8}"/>
              </a:ext>
            </a:extLst>
          </p:cNvPr>
          <p:cNvSpPr/>
          <p:nvPr/>
        </p:nvSpPr>
        <p:spPr>
          <a:xfrm>
            <a:off x="7343688" y="165144"/>
            <a:ext cx="1360521" cy="584775"/>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8C546EE1-E4A2-4271-920C-CE653537A5F7}"/>
              </a:ext>
            </a:extLst>
          </p:cNvPr>
          <p:cNvSpPr txBox="1"/>
          <p:nvPr/>
        </p:nvSpPr>
        <p:spPr>
          <a:xfrm>
            <a:off x="7440185" y="174805"/>
            <a:ext cx="3238303" cy="584775"/>
          </a:xfrm>
          <a:prstGeom prst="rect">
            <a:avLst/>
          </a:prstGeom>
          <a:noFill/>
        </p:spPr>
        <p:txBody>
          <a:bodyPr wrap="square">
            <a:spAutoFit/>
          </a:bodyPr>
          <a:lstStyle/>
          <a:p>
            <a:r>
              <a:rPr lang="en-US" sz="3200" b="1" dirty="0">
                <a:solidFill>
                  <a:schemeClr val="bg1"/>
                </a:solidFill>
                <a:latin typeface="Arial Rounded MT Bold" panose="020F0704030504030204" pitchFamily="34" charset="0"/>
              </a:rPr>
              <a:t>2023</a:t>
            </a:r>
            <a:endParaRPr lang="en-US" sz="3200" b="1" dirty="0">
              <a:solidFill>
                <a:schemeClr val="bg1"/>
              </a:solidFill>
            </a:endParaRPr>
          </a:p>
        </p:txBody>
      </p:sp>
      <p:sp>
        <p:nvSpPr>
          <p:cNvPr id="64" name="Rectangle 63">
            <a:extLst>
              <a:ext uri="{FF2B5EF4-FFF2-40B4-BE49-F238E27FC236}">
                <a16:creationId xmlns:a16="http://schemas.microsoft.com/office/drawing/2014/main" id="{FF3264DA-EFF5-4391-BA55-DFA92137712F}"/>
              </a:ext>
            </a:extLst>
          </p:cNvPr>
          <p:cNvSpPr/>
          <p:nvPr/>
        </p:nvSpPr>
        <p:spPr>
          <a:xfrm>
            <a:off x="7270645" y="1284729"/>
            <a:ext cx="3415463" cy="1048051"/>
          </a:xfrm>
          <a:prstGeom prst="rect">
            <a:avLst/>
          </a:prstGeom>
          <a:solidFill>
            <a:srgbClr val="092F57"/>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03700C1-4D09-4591-8816-4FF778602316}"/>
              </a:ext>
            </a:extLst>
          </p:cNvPr>
          <p:cNvSpPr/>
          <p:nvPr/>
        </p:nvSpPr>
        <p:spPr>
          <a:xfrm>
            <a:off x="7252345" y="4921451"/>
            <a:ext cx="3404708" cy="1048051"/>
          </a:xfrm>
          <a:prstGeom prst="rect">
            <a:avLst/>
          </a:prstGeom>
          <a:solidFill>
            <a:srgbClr val="6CC24A"/>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674EC039-B48D-49C6-99F0-A00A9E6BDD0B}"/>
              </a:ext>
            </a:extLst>
          </p:cNvPr>
          <p:cNvSpPr/>
          <p:nvPr/>
        </p:nvSpPr>
        <p:spPr>
          <a:xfrm>
            <a:off x="7258914" y="3005071"/>
            <a:ext cx="3404708" cy="1048051"/>
          </a:xfrm>
          <a:prstGeom prst="rect">
            <a:avLst/>
          </a:prstGeom>
          <a:solidFill>
            <a:srgbClr val="FFB81C"/>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533D17F-BC5E-4695-8A36-441AD0C958C8}"/>
              </a:ext>
            </a:extLst>
          </p:cNvPr>
          <p:cNvSpPr/>
          <p:nvPr/>
        </p:nvSpPr>
        <p:spPr>
          <a:xfrm>
            <a:off x="7263025" y="1284729"/>
            <a:ext cx="3415463" cy="1048051"/>
          </a:xfrm>
          <a:prstGeom prst="rect">
            <a:avLst/>
          </a:prstGeom>
          <a:solidFill>
            <a:srgbClr val="092F57"/>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2">
            <a:extLst>
              <a:ext uri="{FF2B5EF4-FFF2-40B4-BE49-F238E27FC236}">
                <a16:creationId xmlns:a16="http://schemas.microsoft.com/office/drawing/2014/main" id="{28055B8E-3D9A-4994-9512-E0C5FBBCE227}"/>
              </a:ext>
            </a:extLst>
          </p:cNvPr>
          <p:cNvSpPr txBox="1">
            <a:spLocks/>
          </p:cNvSpPr>
          <p:nvPr/>
        </p:nvSpPr>
        <p:spPr>
          <a:xfrm>
            <a:off x="7503024" y="1461708"/>
            <a:ext cx="2808964" cy="6879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6FC2B4"/>
              </a:buClr>
            </a:pPr>
            <a:r>
              <a:rPr lang="en-US" sz="1800" b="1" spc="0" dirty="0">
                <a:solidFill>
                  <a:schemeClr val="bg1"/>
                </a:solidFill>
                <a:latin typeface="Arial" panose="020B0604020202020204" pitchFamily="34" charset="0"/>
                <a:ea typeface="Chronicle Display Black" charset="0"/>
                <a:cs typeface="Arial" panose="020B0604020202020204" pitchFamily="34" charset="0"/>
              </a:rPr>
              <a:t>Supplier Portal </a:t>
            </a:r>
          </a:p>
          <a:p>
            <a:pPr>
              <a:spcBef>
                <a:spcPts val="400"/>
              </a:spcBef>
              <a:buClr>
                <a:srgbClr val="6FC2B4"/>
              </a:buClr>
            </a:pPr>
            <a:r>
              <a:rPr lang="en-US" sz="1800" u="sng" spc="0" dirty="0">
                <a:solidFill>
                  <a:schemeClr val="bg1"/>
                </a:solidFill>
                <a:latin typeface="Arial" panose="020B0604020202020204" pitchFamily="34" charset="0"/>
                <a:ea typeface="Chronicle Display Black" charset="0"/>
                <a:cs typeface="Arial" panose="020B0604020202020204" pitchFamily="34" charset="0"/>
              </a:rPr>
              <a:t>May 1</a:t>
            </a:r>
            <a:r>
              <a:rPr lang="en-US" sz="1800" u="sng" spc="0" baseline="30000" dirty="0">
                <a:solidFill>
                  <a:schemeClr val="bg1"/>
                </a:solidFill>
                <a:latin typeface="Arial" panose="020B0604020202020204" pitchFamily="34" charset="0"/>
                <a:ea typeface="Chronicle Display Black" charset="0"/>
                <a:cs typeface="Arial" panose="020B0604020202020204" pitchFamily="34" charset="0"/>
              </a:rPr>
              <a:t>st</a:t>
            </a:r>
            <a:endParaRPr lang="en-US" sz="1800" u="sng" spc="0" dirty="0">
              <a:solidFill>
                <a:schemeClr val="bg1"/>
              </a:solidFill>
              <a:latin typeface="Arial" panose="020B0604020202020204" pitchFamily="34" charset="0"/>
              <a:ea typeface="Chronicle Display Black" charset="0"/>
              <a:cs typeface="Arial" panose="020B0604020202020204" pitchFamily="34" charset="0"/>
            </a:endParaRPr>
          </a:p>
        </p:txBody>
      </p:sp>
      <p:sp>
        <p:nvSpPr>
          <p:cNvPr id="73" name="Text Placeholder 2">
            <a:extLst>
              <a:ext uri="{FF2B5EF4-FFF2-40B4-BE49-F238E27FC236}">
                <a16:creationId xmlns:a16="http://schemas.microsoft.com/office/drawing/2014/main" id="{C1DDACD5-1930-4CB6-8F11-174197AB99E4}"/>
              </a:ext>
            </a:extLst>
          </p:cNvPr>
          <p:cNvSpPr txBox="1">
            <a:spLocks/>
          </p:cNvSpPr>
          <p:nvPr/>
        </p:nvSpPr>
        <p:spPr>
          <a:xfrm>
            <a:off x="7503024" y="3083167"/>
            <a:ext cx="3098462" cy="1087477"/>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6FC2B4"/>
              </a:buClr>
            </a:pPr>
            <a:r>
              <a:rPr lang="en-US" sz="1800" b="1" spc="0" dirty="0">
                <a:solidFill>
                  <a:schemeClr val="bg1"/>
                </a:solidFill>
                <a:latin typeface="Arial" panose="020B0604020202020204" pitchFamily="34" charset="0"/>
                <a:ea typeface="Chronicle Display Black" charset="0"/>
                <a:cs typeface="Arial" panose="020B0604020202020204" pitchFamily="34" charset="0"/>
              </a:rPr>
              <a:t>Human Capital </a:t>
            </a:r>
            <a:br>
              <a:rPr lang="en-US" sz="1800" b="1" spc="0" dirty="0">
                <a:solidFill>
                  <a:schemeClr val="bg1"/>
                </a:solidFill>
                <a:latin typeface="Arial" panose="020B0604020202020204" pitchFamily="34" charset="0"/>
                <a:ea typeface="Chronicle Display Black" charset="0"/>
                <a:cs typeface="Arial" panose="020B0604020202020204" pitchFamily="34" charset="0"/>
              </a:rPr>
            </a:br>
            <a:r>
              <a:rPr lang="en-US" sz="1800" b="1" spc="0" dirty="0">
                <a:solidFill>
                  <a:schemeClr val="bg1"/>
                </a:solidFill>
                <a:latin typeface="Arial" panose="020B0604020202020204" pitchFamily="34" charset="0"/>
                <a:ea typeface="Chronicle Display Black" charset="0"/>
                <a:cs typeface="Arial" panose="020B0604020202020204" pitchFamily="34" charset="0"/>
              </a:rPr>
              <a:t>Management</a:t>
            </a:r>
            <a:endParaRPr lang="en-US" sz="1400" b="1" spc="0" dirty="0">
              <a:solidFill>
                <a:schemeClr val="bg1"/>
              </a:solidFill>
              <a:latin typeface="Arial" panose="020B0604020202020204" pitchFamily="34" charset="0"/>
              <a:ea typeface="Chronicle Display Black" charset="0"/>
              <a:cs typeface="Arial" panose="020B0604020202020204" pitchFamily="34" charset="0"/>
            </a:endParaRPr>
          </a:p>
          <a:p>
            <a:pPr>
              <a:spcBef>
                <a:spcPts val="400"/>
              </a:spcBef>
              <a:buClr>
                <a:srgbClr val="6FC2B4"/>
              </a:buClr>
            </a:pPr>
            <a:r>
              <a:rPr lang="en-US" sz="1800" u="sng" spc="0" dirty="0">
                <a:solidFill>
                  <a:schemeClr val="bg1"/>
                </a:solidFill>
                <a:latin typeface="Arial" panose="020B0604020202020204" pitchFamily="34" charset="0"/>
                <a:ea typeface="Chronicle Display Black" charset="0"/>
                <a:cs typeface="Arial" panose="020B0604020202020204" pitchFamily="34" charset="0"/>
              </a:rPr>
              <a:t>June 11</a:t>
            </a:r>
            <a:r>
              <a:rPr lang="en-US" sz="1800" u="sng" spc="0" baseline="30000" dirty="0">
                <a:solidFill>
                  <a:schemeClr val="bg1"/>
                </a:solidFill>
                <a:latin typeface="Arial" panose="020B0604020202020204" pitchFamily="34" charset="0"/>
                <a:ea typeface="Chronicle Display Black" charset="0"/>
                <a:cs typeface="Arial" panose="020B0604020202020204" pitchFamily="34" charset="0"/>
              </a:rPr>
              <a:t>th</a:t>
            </a:r>
            <a:r>
              <a:rPr lang="en-US" sz="1800" spc="0" dirty="0">
                <a:solidFill>
                  <a:schemeClr val="bg1"/>
                </a:solidFill>
                <a:latin typeface="Arial" panose="020B0604020202020204" pitchFamily="34" charset="0"/>
                <a:ea typeface="Chronicle Display Black" charset="0"/>
                <a:cs typeface="Arial" panose="020B0604020202020204" pitchFamily="34" charset="0"/>
              </a:rPr>
              <a:t> </a:t>
            </a:r>
          </a:p>
          <a:p>
            <a:pPr>
              <a:spcBef>
                <a:spcPts val="400"/>
              </a:spcBef>
              <a:buClr>
                <a:srgbClr val="6FC2B4"/>
              </a:buClr>
            </a:pPr>
            <a:endParaRPr lang="en-US" sz="1400" b="1" spc="0" dirty="0">
              <a:solidFill>
                <a:srgbClr val="FFB81C"/>
              </a:solidFill>
              <a:latin typeface="Arial" panose="020B0604020202020204" pitchFamily="34" charset="0"/>
              <a:ea typeface="Chronicle Display Black" charset="0"/>
              <a:cs typeface="Arial" panose="020B0604020202020204" pitchFamily="34" charset="0"/>
            </a:endParaRPr>
          </a:p>
        </p:txBody>
      </p:sp>
      <p:sp>
        <p:nvSpPr>
          <p:cNvPr id="74" name="Oval 73">
            <a:extLst>
              <a:ext uri="{FF2B5EF4-FFF2-40B4-BE49-F238E27FC236}">
                <a16:creationId xmlns:a16="http://schemas.microsoft.com/office/drawing/2014/main" id="{70BFF036-F18A-4BB4-B33B-E365B8C21952}"/>
              </a:ext>
            </a:extLst>
          </p:cNvPr>
          <p:cNvSpPr/>
          <p:nvPr/>
        </p:nvSpPr>
        <p:spPr>
          <a:xfrm>
            <a:off x="7176724" y="1235033"/>
            <a:ext cx="109142" cy="101257"/>
          </a:xfrm>
          <a:prstGeom prst="ellipse">
            <a:avLst/>
          </a:prstGeom>
          <a:solidFill>
            <a:sysClr val="window" lastClr="FFFFFF"/>
          </a:solidFill>
          <a:ln w="19050" cap="flat" cmpd="sng" algn="ctr">
            <a:solidFill>
              <a:srgbClr val="092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F53F458D-6C35-4D1A-9A9F-41B05F7F226E}"/>
              </a:ext>
            </a:extLst>
          </p:cNvPr>
          <p:cNvSpPr/>
          <p:nvPr/>
        </p:nvSpPr>
        <p:spPr>
          <a:xfrm>
            <a:off x="7176724" y="2938781"/>
            <a:ext cx="109142" cy="101257"/>
          </a:xfrm>
          <a:prstGeom prst="ellipse">
            <a:avLst/>
          </a:prstGeom>
          <a:solidFill>
            <a:sysClr val="window" lastClr="FFFFFF"/>
          </a:solidFill>
          <a:ln w="19050" cap="flat" cmpd="sng" algn="ctr">
            <a:solidFill>
              <a:srgbClr val="FFB81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6" name="Text Placeholder 2">
            <a:extLst>
              <a:ext uri="{FF2B5EF4-FFF2-40B4-BE49-F238E27FC236}">
                <a16:creationId xmlns:a16="http://schemas.microsoft.com/office/drawing/2014/main" id="{2278C1C6-0335-4DEE-8251-82989AD188CC}"/>
              </a:ext>
            </a:extLst>
          </p:cNvPr>
          <p:cNvSpPr txBox="1">
            <a:spLocks/>
          </p:cNvSpPr>
          <p:nvPr/>
        </p:nvSpPr>
        <p:spPr>
          <a:xfrm>
            <a:off x="7440185" y="5044900"/>
            <a:ext cx="2871803" cy="9490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5000"/>
              </a:lnSpc>
              <a:spcBef>
                <a:spcPts val="400"/>
              </a:spcBef>
              <a:buClr>
                <a:srgbClr val="6FC2B4"/>
              </a:buClr>
            </a:pPr>
            <a:r>
              <a:rPr lang="en-US" sz="1800" b="1" spc="0" dirty="0">
                <a:solidFill>
                  <a:schemeClr val="bg1"/>
                </a:solidFill>
                <a:latin typeface="Arial" panose="020B0604020202020204" pitchFamily="34" charset="0"/>
                <a:ea typeface="Chronicle Display Black" charset="0"/>
                <a:cs typeface="Arial" panose="020B0604020202020204" pitchFamily="34" charset="0"/>
              </a:rPr>
              <a:t>Finance and Supply Chain Management </a:t>
            </a:r>
          </a:p>
          <a:p>
            <a:pPr>
              <a:lnSpc>
                <a:spcPct val="85000"/>
              </a:lnSpc>
              <a:spcBef>
                <a:spcPts val="400"/>
              </a:spcBef>
              <a:buClr>
                <a:srgbClr val="6FC2B4"/>
              </a:buClr>
            </a:pPr>
            <a:r>
              <a:rPr lang="en-US" sz="1800" u="sng" spc="0" dirty="0">
                <a:solidFill>
                  <a:schemeClr val="bg1"/>
                </a:solidFill>
                <a:latin typeface="Arial" panose="020B0604020202020204" pitchFamily="34" charset="0"/>
                <a:ea typeface="Chronicle Display Black" charset="0"/>
                <a:cs typeface="Arial" panose="020B0604020202020204" pitchFamily="34" charset="0"/>
              </a:rPr>
              <a:t>July 1</a:t>
            </a:r>
            <a:r>
              <a:rPr lang="en-US" sz="1800" u="sng" spc="0" baseline="30000" dirty="0">
                <a:solidFill>
                  <a:schemeClr val="bg1"/>
                </a:solidFill>
                <a:latin typeface="Arial" panose="020B0604020202020204" pitchFamily="34" charset="0"/>
                <a:ea typeface="Chronicle Display Black" charset="0"/>
                <a:cs typeface="Arial" panose="020B0604020202020204" pitchFamily="34" charset="0"/>
              </a:rPr>
              <a:t>st</a:t>
            </a:r>
            <a:r>
              <a:rPr lang="en-US" sz="1800" spc="0" dirty="0">
                <a:solidFill>
                  <a:schemeClr val="bg1"/>
                </a:solidFill>
                <a:latin typeface="Arial" panose="020B0604020202020204" pitchFamily="34" charset="0"/>
                <a:ea typeface="Chronicle Display Black" charset="0"/>
                <a:cs typeface="Arial" panose="020B0604020202020204" pitchFamily="34" charset="0"/>
              </a:rPr>
              <a:t> </a:t>
            </a:r>
          </a:p>
        </p:txBody>
      </p:sp>
      <p:sp>
        <p:nvSpPr>
          <p:cNvPr id="77" name="Oval 76">
            <a:extLst>
              <a:ext uri="{FF2B5EF4-FFF2-40B4-BE49-F238E27FC236}">
                <a16:creationId xmlns:a16="http://schemas.microsoft.com/office/drawing/2014/main" id="{517E6D7F-73AA-4C41-B167-0EA709643B56}"/>
              </a:ext>
            </a:extLst>
          </p:cNvPr>
          <p:cNvSpPr/>
          <p:nvPr/>
        </p:nvSpPr>
        <p:spPr>
          <a:xfrm>
            <a:off x="7178050" y="4867341"/>
            <a:ext cx="109142" cy="101257"/>
          </a:xfrm>
          <a:prstGeom prst="ellipse">
            <a:avLst/>
          </a:prstGeom>
          <a:solidFill>
            <a:sysClr val="window" lastClr="FFFFFF"/>
          </a:solidFill>
          <a:ln w="19050" cap="flat" cmpd="sng" algn="ctr">
            <a:solidFill>
              <a:srgbClr val="6CC24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1914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White rectangle shapes overlapping to create a stair-like design">
            <a:extLst>
              <a:ext uri="{FF2B5EF4-FFF2-40B4-BE49-F238E27FC236}">
                <a16:creationId xmlns:a16="http://schemas.microsoft.com/office/drawing/2014/main" id="{AC422BF9-8A0C-47A8-9A86-9312EE798495}"/>
              </a:ext>
            </a:extLst>
          </p:cNvPr>
          <p:cNvPicPr>
            <a:picLocks noChangeAspect="1"/>
          </p:cNvPicPr>
          <p:nvPr/>
        </p:nvPicPr>
        <p:blipFill>
          <a:blip r:embed="rId3">
            <a:alphaModFix amt="9000"/>
            <a:extLst>
              <a:ext uri="{28A0092B-C50C-407E-A947-70E740481C1C}">
                <a14:useLocalDpi xmlns:a14="http://schemas.microsoft.com/office/drawing/2010/main" val="0"/>
              </a:ext>
            </a:extLst>
          </a:blip>
          <a:stretch>
            <a:fillRect/>
          </a:stretch>
        </p:blipFill>
        <p:spPr>
          <a:xfrm>
            <a:off x="0" y="-143140"/>
            <a:ext cx="12192000" cy="7154265"/>
          </a:xfrm>
          <a:prstGeom prst="rect">
            <a:avLst/>
          </a:prstGeom>
        </p:spPr>
      </p:pic>
      <p:pic>
        <p:nvPicPr>
          <p:cNvPr id="22" name="Graphic 21" descr="Packing Box Open outline">
            <a:extLst>
              <a:ext uri="{FF2B5EF4-FFF2-40B4-BE49-F238E27FC236}">
                <a16:creationId xmlns:a16="http://schemas.microsoft.com/office/drawing/2014/main" id="{793AF2E7-683C-49ED-A459-5E7F3157AD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2656" y="1049848"/>
            <a:ext cx="371621" cy="371621"/>
          </a:xfrm>
          <a:prstGeom prst="rect">
            <a:avLst/>
          </a:prstGeom>
        </p:spPr>
      </p:pic>
      <p:sp>
        <p:nvSpPr>
          <p:cNvPr id="35" name="Rectangle 34">
            <a:extLst>
              <a:ext uri="{FF2B5EF4-FFF2-40B4-BE49-F238E27FC236}">
                <a16:creationId xmlns:a16="http://schemas.microsoft.com/office/drawing/2014/main" id="{3E74E455-D1E7-4857-90D1-AB95801753EB}"/>
              </a:ext>
            </a:extLst>
          </p:cNvPr>
          <p:cNvSpPr/>
          <p:nvPr/>
        </p:nvSpPr>
        <p:spPr>
          <a:xfrm>
            <a:off x="0" y="0"/>
            <a:ext cx="5005876" cy="685800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4">
            <a:extLst>
              <a:ext uri="{FF2B5EF4-FFF2-40B4-BE49-F238E27FC236}">
                <a16:creationId xmlns:a16="http://schemas.microsoft.com/office/drawing/2014/main" id="{CFA89146-6D28-4B9C-B967-91AA1AB46CF7}"/>
              </a:ext>
            </a:extLst>
          </p:cNvPr>
          <p:cNvSpPr txBox="1"/>
          <p:nvPr/>
        </p:nvSpPr>
        <p:spPr>
          <a:xfrm>
            <a:off x="211390" y="145716"/>
            <a:ext cx="5014768"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chemeClr val="bg1"/>
                </a:solidFill>
                <a:latin typeface="Arial Rounded MT Bold" panose="020F0704030504030204" pitchFamily="34" charset="0"/>
                <a:cs typeface="Arial" panose="020B0604020202020204" pitchFamily="34" charset="0"/>
              </a:rPr>
              <a:t>Preparation Considerations</a:t>
            </a:r>
          </a:p>
          <a:p>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2DA3D029-8798-46FE-A03E-10F54E449056}"/>
              </a:ext>
            </a:extLst>
          </p:cNvPr>
          <p:cNvSpPr txBox="1"/>
          <p:nvPr/>
        </p:nvSpPr>
        <p:spPr>
          <a:xfrm>
            <a:off x="260892" y="919480"/>
            <a:ext cx="4484092" cy="338554"/>
          </a:xfrm>
          <a:prstGeom prst="rect">
            <a:avLst/>
          </a:prstGeom>
          <a:noFill/>
        </p:spPr>
        <p:txBody>
          <a:bodyPr wrap="square">
            <a:spAutoFit/>
          </a:bodyPr>
          <a:lstStyle/>
          <a:p>
            <a:pPr>
              <a:buClr>
                <a:srgbClr val="FFB81C"/>
              </a:buClr>
            </a:pPr>
            <a:endParaRPr lang="en-US" sz="1600" b="1" dirty="0">
              <a:solidFill>
                <a:schemeClr val="bg1"/>
              </a:solidFill>
              <a:latin typeface="Arial" panose="020B0604020202020204"/>
            </a:endParaRPr>
          </a:p>
        </p:txBody>
      </p:sp>
      <p:sp>
        <p:nvSpPr>
          <p:cNvPr id="44" name="TextBox 43">
            <a:extLst>
              <a:ext uri="{FF2B5EF4-FFF2-40B4-BE49-F238E27FC236}">
                <a16:creationId xmlns:a16="http://schemas.microsoft.com/office/drawing/2014/main" id="{BF728173-BE2A-4775-BC89-54329DCD2772}"/>
              </a:ext>
            </a:extLst>
          </p:cNvPr>
          <p:cNvSpPr txBox="1"/>
          <p:nvPr/>
        </p:nvSpPr>
        <p:spPr>
          <a:xfrm>
            <a:off x="423224" y="1452338"/>
            <a:ext cx="4484092" cy="12311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B81C"/>
              </a:buClr>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Employees’ active engagement in Luma preparation activities is essential.</a:t>
            </a:r>
          </a:p>
          <a:p>
            <a:pPr marL="0" indent="0">
              <a:buClr>
                <a:srgbClr val="FFB81C"/>
              </a:buClr>
              <a:buNone/>
            </a:pPr>
            <a:endParaRPr lang="en-US" sz="1400" dirty="0">
              <a:solidFill>
                <a:prstClr val="white"/>
              </a:solidFill>
              <a:latin typeface="Arial" panose="020B0604020202020204"/>
            </a:endParaRPr>
          </a:p>
        </p:txBody>
      </p:sp>
      <p:pic>
        <p:nvPicPr>
          <p:cNvPr id="3" name="Graphic 2" descr="Clipboard with solid fill">
            <a:extLst>
              <a:ext uri="{FF2B5EF4-FFF2-40B4-BE49-F238E27FC236}">
                <a16:creationId xmlns:a16="http://schemas.microsoft.com/office/drawing/2014/main" id="{6B0C2904-66A9-47F1-BAE8-57DBE5172D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874" y="1471664"/>
            <a:ext cx="384048" cy="384048"/>
          </a:xfrm>
          <a:prstGeom prst="rect">
            <a:avLst/>
          </a:prstGeom>
        </p:spPr>
      </p:pic>
      <p:pic>
        <p:nvPicPr>
          <p:cNvPr id="46" name="Graphic 45" descr="Clipboard with solid fill">
            <a:extLst>
              <a:ext uri="{FF2B5EF4-FFF2-40B4-BE49-F238E27FC236}">
                <a16:creationId xmlns:a16="http://schemas.microsoft.com/office/drawing/2014/main" id="{0DD59507-47E8-4A04-8179-A193F45030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874" y="2919149"/>
            <a:ext cx="384048" cy="384048"/>
          </a:xfrm>
          <a:prstGeom prst="rect">
            <a:avLst/>
          </a:prstGeom>
        </p:spPr>
      </p:pic>
      <p:pic>
        <p:nvPicPr>
          <p:cNvPr id="47" name="Graphic 46" descr="Clipboard with solid fill">
            <a:extLst>
              <a:ext uri="{FF2B5EF4-FFF2-40B4-BE49-F238E27FC236}">
                <a16:creationId xmlns:a16="http://schemas.microsoft.com/office/drawing/2014/main" id="{ADC75011-795A-4826-8EF4-C92E123BF4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874" y="4113243"/>
            <a:ext cx="384048" cy="384048"/>
          </a:xfrm>
          <a:prstGeom prst="rect">
            <a:avLst/>
          </a:prstGeom>
        </p:spPr>
      </p:pic>
      <p:sp>
        <p:nvSpPr>
          <p:cNvPr id="52" name="TextBox 51">
            <a:extLst>
              <a:ext uri="{FF2B5EF4-FFF2-40B4-BE49-F238E27FC236}">
                <a16:creationId xmlns:a16="http://schemas.microsoft.com/office/drawing/2014/main" id="{2C6E19BA-A69D-47C0-BBB7-CB6FE8852154}"/>
              </a:ext>
            </a:extLst>
          </p:cNvPr>
          <p:cNvSpPr txBox="1"/>
          <p:nvPr/>
        </p:nvSpPr>
        <p:spPr>
          <a:xfrm>
            <a:off x="423224" y="2868578"/>
            <a:ext cx="4484092" cy="1015663"/>
          </a:xfrm>
          <a:prstGeom prst="rect">
            <a:avLst/>
          </a:prstGeom>
          <a:noFill/>
        </p:spPr>
        <p:txBody>
          <a:bodyPr wrap="square">
            <a:spAutoFit/>
          </a:bodyPr>
          <a:lstStyle/>
          <a:p>
            <a:pPr>
              <a:buClr>
                <a:srgbClr val="FFB81C"/>
              </a:buClr>
            </a:pPr>
            <a:r>
              <a:rPr lang="en-US" sz="2000" dirty="0">
                <a:solidFill>
                  <a:schemeClr val="bg1"/>
                </a:solidFill>
                <a:latin typeface="Arial" panose="020B0604020202020204"/>
              </a:rPr>
              <a:t>Your Change Liaison will be increasingly important.</a:t>
            </a:r>
            <a:endParaRPr lang="en-US" sz="1400" b="1" dirty="0">
              <a:solidFill>
                <a:prstClr val="white"/>
              </a:solidFill>
              <a:latin typeface="Arial" panose="020B0604020202020204"/>
            </a:endParaRPr>
          </a:p>
          <a:p>
            <a:pPr marL="0" indent="0">
              <a:buClr>
                <a:srgbClr val="FFB81C"/>
              </a:buClr>
              <a:buNone/>
            </a:pPr>
            <a:endParaRPr lang="en-US" sz="2000" dirty="0">
              <a:solidFill>
                <a:schemeClr val="bg1"/>
              </a:solidFill>
              <a:latin typeface="Arial" panose="020B0604020202020204"/>
            </a:endParaRPr>
          </a:p>
        </p:txBody>
      </p:sp>
      <p:sp>
        <p:nvSpPr>
          <p:cNvPr id="53" name="TextBox 52">
            <a:extLst>
              <a:ext uri="{FF2B5EF4-FFF2-40B4-BE49-F238E27FC236}">
                <a16:creationId xmlns:a16="http://schemas.microsoft.com/office/drawing/2014/main" id="{C6CF2F09-17C0-43ED-A2AC-0CDDDF53505F}"/>
              </a:ext>
            </a:extLst>
          </p:cNvPr>
          <p:cNvSpPr txBox="1"/>
          <p:nvPr/>
        </p:nvSpPr>
        <p:spPr>
          <a:xfrm>
            <a:off x="423224" y="4069374"/>
            <a:ext cx="448409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B81C"/>
              </a:buClr>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Potential for a heightened workload intensity.</a:t>
            </a:r>
            <a:endPar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indent="0">
              <a:buClr>
                <a:srgbClr val="FFB81C"/>
              </a:buClr>
              <a:buNone/>
            </a:pPr>
            <a:endParaRPr lang="en-US" sz="1400" b="1" dirty="0">
              <a:solidFill>
                <a:prstClr val="white"/>
              </a:solidFill>
              <a:latin typeface="Arial" panose="020B0604020202020204"/>
            </a:endParaRPr>
          </a:p>
        </p:txBody>
      </p:sp>
      <p:cxnSp>
        <p:nvCxnSpPr>
          <p:cNvPr id="64" name="Straight Connector 63">
            <a:extLst>
              <a:ext uri="{FF2B5EF4-FFF2-40B4-BE49-F238E27FC236}">
                <a16:creationId xmlns:a16="http://schemas.microsoft.com/office/drawing/2014/main" id="{046CDE86-480B-4B00-88C6-231FEF2CB2C8}"/>
              </a:ext>
            </a:extLst>
          </p:cNvPr>
          <p:cNvCxnSpPr>
            <a:cxnSpLocks/>
          </p:cNvCxnSpPr>
          <p:nvPr/>
        </p:nvCxnSpPr>
        <p:spPr>
          <a:xfrm flipV="1">
            <a:off x="7231293" y="0"/>
            <a:ext cx="21052" cy="6862618"/>
          </a:xfrm>
          <a:prstGeom prst="line">
            <a:avLst/>
          </a:prstGeom>
          <a:ln w="349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2AAE6AA0-0799-4C13-B0D6-4C9B0D7C658A}"/>
              </a:ext>
            </a:extLst>
          </p:cNvPr>
          <p:cNvSpPr>
            <a:spLocks/>
          </p:cNvSpPr>
          <p:nvPr/>
        </p:nvSpPr>
        <p:spPr bwMode="gray">
          <a:xfrm>
            <a:off x="6580122" y="1243240"/>
            <a:ext cx="457200" cy="457200"/>
          </a:xfrm>
          <a:prstGeom prst="ellipse">
            <a:avLst/>
          </a:prstGeom>
          <a:solidFill>
            <a:srgbClr val="092F57"/>
          </a:solidFill>
          <a:ln w="19050" algn="ctr">
            <a:solidFill>
              <a:srgbClr val="092F57"/>
            </a:solidFill>
            <a:miter lim="800000"/>
            <a:headEnd/>
            <a:tailEnd/>
          </a:ln>
        </p:spPr>
        <p:txBody>
          <a:bodyPr wrap="squar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E49E65CB-A344-462A-A44E-129710022E75}"/>
              </a:ext>
            </a:extLst>
          </p:cNvPr>
          <p:cNvSpPr txBox="1"/>
          <p:nvPr/>
        </p:nvSpPr>
        <p:spPr>
          <a:xfrm>
            <a:off x="6657879" y="1284729"/>
            <a:ext cx="301686" cy="369332"/>
          </a:xfrm>
          <a:prstGeom prst="rect">
            <a:avLst/>
          </a:prstGeom>
          <a:noFill/>
        </p:spPr>
        <p:txBody>
          <a:bodyPr wrap="none" rtlCol="0">
            <a:spAutoFit/>
          </a:bodyPr>
          <a:lstStyle/>
          <a:p>
            <a:r>
              <a:rPr lang="en-US" dirty="0">
                <a:solidFill>
                  <a:schemeClr val="bg1"/>
                </a:solidFill>
              </a:rPr>
              <a:t>1</a:t>
            </a:r>
          </a:p>
        </p:txBody>
      </p:sp>
      <p:grpSp>
        <p:nvGrpSpPr>
          <p:cNvPr id="98" name="Group 97">
            <a:extLst>
              <a:ext uri="{FF2B5EF4-FFF2-40B4-BE49-F238E27FC236}">
                <a16:creationId xmlns:a16="http://schemas.microsoft.com/office/drawing/2014/main" id="{5B8A2D67-FAF8-4213-8F9C-92BB0EBBA1A1}"/>
              </a:ext>
            </a:extLst>
          </p:cNvPr>
          <p:cNvGrpSpPr/>
          <p:nvPr/>
        </p:nvGrpSpPr>
        <p:grpSpPr>
          <a:xfrm>
            <a:off x="6600582" y="3005071"/>
            <a:ext cx="457200" cy="457200"/>
            <a:chOff x="6972062" y="3276543"/>
            <a:chExt cx="457200" cy="457200"/>
          </a:xfrm>
        </p:grpSpPr>
        <p:grpSp>
          <p:nvGrpSpPr>
            <p:cNvPr id="99" name="Group 98">
              <a:extLst>
                <a:ext uri="{FF2B5EF4-FFF2-40B4-BE49-F238E27FC236}">
                  <a16:creationId xmlns:a16="http://schemas.microsoft.com/office/drawing/2014/main" id="{3159DEB4-9F47-45D4-BAFA-7C85349DF07F}"/>
                </a:ext>
              </a:extLst>
            </p:cNvPr>
            <p:cNvGrpSpPr/>
            <p:nvPr/>
          </p:nvGrpSpPr>
          <p:grpSpPr>
            <a:xfrm>
              <a:off x="6972062" y="3276543"/>
              <a:ext cx="457200" cy="457200"/>
              <a:chOff x="10388600" y="1790700"/>
              <a:chExt cx="548640" cy="548640"/>
            </a:xfrm>
            <a:solidFill>
              <a:srgbClr val="FFC000"/>
            </a:solidFill>
          </p:grpSpPr>
          <p:sp>
            <p:nvSpPr>
              <p:cNvPr id="101" name="Oval 100">
                <a:extLst>
                  <a:ext uri="{FF2B5EF4-FFF2-40B4-BE49-F238E27FC236}">
                    <a16:creationId xmlns:a16="http://schemas.microsoft.com/office/drawing/2014/main" id="{31B2D777-D514-4B18-BA00-0A10054FE9C0}"/>
                  </a:ext>
                </a:extLst>
              </p:cNvPr>
              <p:cNvSpPr>
                <a:spLocks noChangeAspect="1"/>
              </p:cNvSpPr>
              <p:nvPr/>
            </p:nvSpPr>
            <p:spPr bwMode="gray">
              <a:xfrm>
                <a:off x="10388600" y="1790700"/>
                <a:ext cx="548640" cy="548640"/>
              </a:xfrm>
              <a:prstGeom prst="ellipse">
                <a:avLst/>
              </a:prstGeom>
              <a:grpFill/>
              <a:ln w="19050" algn="ctr">
                <a:noFill/>
                <a:miter lim="800000"/>
                <a:headEnd/>
                <a:tailEnd/>
              </a:ln>
            </p:spPr>
            <p:txBody>
              <a:bodyPr wrap="squar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2" name="Freeform 664">
                <a:extLst>
                  <a:ext uri="{FF2B5EF4-FFF2-40B4-BE49-F238E27FC236}">
                    <a16:creationId xmlns:a16="http://schemas.microsoft.com/office/drawing/2014/main" id="{A24FBD8E-3D5F-4A6C-AFF5-30E1EF9286A4}"/>
                  </a:ext>
                </a:extLst>
              </p:cNvPr>
              <p:cNvSpPr>
                <a:spLocks/>
              </p:cNvSpPr>
              <p:nvPr/>
            </p:nvSpPr>
            <p:spPr bwMode="auto">
              <a:xfrm>
                <a:off x="10498328" y="1913331"/>
                <a:ext cx="285757" cy="304159"/>
              </a:xfrm>
              <a:custGeom>
                <a:avLst/>
                <a:gdLst>
                  <a:gd name="T0" fmla="*/ 181 w 185"/>
                  <a:gd name="T1" fmla="*/ 69 h 183"/>
                  <a:gd name="T2" fmla="*/ 176 w 185"/>
                  <a:gd name="T3" fmla="*/ 73 h 183"/>
                  <a:gd name="T4" fmla="*/ 176 w 185"/>
                  <a:gd name="T5" fmla="*/ 172 h 183"/>
                  <a:gd name="T6" fmla="*/ 175 w 185"/>
                  <a:gd name="T7" fmla="*/ 174 h 183"/>
                  <a:gd name="T8" fmla="*/ 11 w 185"/>
                  <a:gd name="T9" fmla="*/ 174 h 183"/>
                  <a:gd name="T10" fmla="*/ 9 w 185"/>
                  <a:gd name="T11" fmla="*/ 172 h 183"/>
                  <a:gd name="T12" fmla="*/ 9 w 185"/>
                  <a:gd name="T13" fmla="*/ 11 h 183"/>
                  <a:gd name="T14" fmla="*/ 11 w 185"/>
                  <a:gd name="T15" fmla="*/ 9 h 183"/>
                  <a:gd name="T16" fmla="*/ 119 w 185"/>
                  <a:gd name="T17" fmla="*/ 9 h 183"/>
                  <a:gd name="T18" fmla="*/ 123 w 185"/>
                  <a:gd name="T19" fmla="*/ 5 h 183"/>
                  <a:gd name="T20" fmla="*/ 119 w 185"/>
                  <a:gd name="T21" fmla="*/ 0 h 183"/>
                  <a:gd name="T22" fmla="*/ 11 w 185"/>
                  <a:gd name="T23" fmla="*/ 0 h 183"/>
                  <a:gd name="T24" fmla="*/ 0 w 185"/>
                  <a:gd name="T25" fmla="*/ 11 h 183"/>
                  <a:gd name="T26" fmla="*/ 0 w 185"/>
                  <a:gd name="T27" fmla="*/ 172 h 183"/>
                  <a:gd name="T28" fmla="*/ 11 w 185"/>
                  <a:gd name="T29" fmla="*/ 183 h 183"/>
                  <a:gd name="T30" fmla="*/ 175 w 185"/>
                  <a:gd name="T31" fmla="*/ 183 h 183"/>
                  <a:gd name="T32" fmla="*/ 185 w 185"/>
                  <a:gd name="T33" fmla="*/ 172 h 183"/>
                  <a:gd name="T34" fmla="*/ 185 w 185"/>
                  <a:gd name="T35" fmla="*/ 73 h 183"/>
                  <a:gd name="T36" fmla="*/ 181 w 185"/>
                  <a:gd name="T37" fmla="*/ 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83">
                    <a:moveTo>
                      <a:pt x="181" y="69"/>
                    </a:moveTo>
                    <a:cubicBezTo>
                      <a:pt x="178" y="69"/>
                      <a:pt x="176" y="71"/>
                      <a:pt x="176" y="73"/>
                    </a:cubicBezTo>
                    <a:cubicBezTo>
                      <a:pt x="176" y="172"/>
                      <a:pt x="176" y="172"/>
                      <a:pt x="176" y="172"/>
                    </a:cubicBezTo>
                    <a:cubicBezTo>
                      <a:pt x="176" y="173"/>
                      <a:pt x="176" y="174"/>
                      <a:pt x="175" y="174"/>
                    </a:cubicBezTo>
                    <a:cubicBezTo>
                      <a:pt x="11" y="174"/>
                      <a:pt x="11" y="174"/>
                      <a:pt x="11" y="174"/>
                    </a:cubicBezTo>
                    <a:cubicBezTo>
                      <a:pt x="10" y="174"/>
                      <a:pt x="9" y="173"/>
                      <a:pt x="9" y="172"/>
                    </a:cubicBezTo>
                    <a:cubicBezTo>
                      <a:pt x="9" y="11"/>
                      <a:pt x="9" y="11"/>
                      <a:pt x="9" y="11"/>
                    </a:cubicBezTo>
                    <a:cubicBezTo>
                      <a:pt x="9" y="10"/>
                      <a:pt x="10" y="9"/>
                      <a:pt x="11" y="9"/>
                    </a:cubicBezTo>
                    <a:cubicBezTo>
                      <a:pt x="119" y="9"/>
                      <a:pt x="119" y="9"/>
                      <a:pt x="119" y="9"/>
                    </a:cubicBezTo>
                    <a:cubicBezTo>
                      <a:pt x="121" y="9"/>
                      <a:pt x="123" y="7"/>
                      <a:pt x="123" y="5"/>
                    </a:cubicBezTo>
                    <a:cubicBezTo>
                      <a:pt x="123" y="2"/>
                      <a:pt x="121" y="0"/>
                      <a:pt x="119" y="0"/>
                    </a:cubicBezTo>
                    <a:cubicBezTo>
                      <a:pt x="11" y="0"/>
                      <a:pt x="11" y="0"/>
                      <a:pt x="11" y="0"/>
                    </a:cubicBezTo>
                    <a:cubicBezTo>
                      <a:pt x="5" y="0"/>
                      <a:pt x="0" y="5"/>
                      <a:pt x="0" y="11"/>
                    </a:cubicBezTo>
                    <a:cubicBezTo>
                      <a:pt x="0" y="172"/>
                      <a:pt x="0" y="172"/>
                      <a:pt x="0" y="172"/>
                    </a:cubicBezTo>
                    <a:cubicBezTo>
                      <a:pt x="0" y="178"/>
                      <a:pt x="5" y="183"/>
                      <a:pt x="11" y="183"/>
                    </a:cubicBezTo>
                    <a:cubicBezTo>
                      <a:pt x="175" y="183"/>
                      <a:pt x="175" y="183"/>
                      <a:pt x="175" y="183"/>
                    </a:cubicBezTo>
                    <a:cubicBezTo>
                      <a:pt x="180" y="183"/>
                      <a:pt x="185" y="178"/>
                      <a:pt x="185" y="172"/>
                    </a:cubicBezTo>
                    <a:cubicBezTo>
                      <a:pt x="185" y="73"/>
                      <a:pt x="185" y="73"/>
                      <a:pt x="185" y="73"/>
                    </a:cubicBezTo>
                    <a:cubicBezTo>
                      <a:pt x="185" y="71"/>
                      <a:pt x="183" y="69"/>
                      <a:pt x="181"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00" name="TextBox 99">
              <a:extLst>
                <a:ext uri="{FF2B5EF4-FFF2-40B4-BE49-F238E27FC236}">
                  <a16:creationId xmlns:a16="http://schemas.microsoft.com/office/drawing/2014/main" id="{DA916DAA-30D9-417F-A105-EA7D1885E89C}"/>
                </a:ext>
              </a:extLst>
            </p:cNvPr>
            <p:cNvSpPr txBox="1"/>
            <p:nvPr/>
          </p:nvSpPr>
          <p:spPr>
            <a:xfrm>
              <a:off x="7045203" y="3320630"/>
              <a:ext cx="301686" cy="369332"/>
            </a:xfrm>
            <a:prstGeom prst="rect">
              <a:avLst/>
            </a:prstGeom>
            <a:noFill/>
          </p:spPr>
          <p:txBody>
            <a:bodyPr wrap="none" rtlCol="0">
              <a:spAutoFit/>
            </a:bodyPr>
            <a:lstStyle/>
            <a:p>
              <a:r>
                <a:rPr lang="en-US" dirty="0">
                  <a:solidFill>
                    <a:schemeClr val="bg1"/>
                  </a:solidFill>
                </a:rPr>
                <a:t>2</a:t>
              </a:r>
            </a:p>
          </p:txBody>
        </p:sp>
      </p:grpSp>
      <p:grpSp>
        <p:nvGrpSpPr>
          <p:cNvPr id="103" name="Group 102">
            <a:extLst>
              <a:ext uri="{FF2B5EF4-FFF2-40B4-BE49-F238E27FC236}">
                <a16:creationId xmlns:a16="http://schemas.microsoft.com/office/drawing/2014/main" id="{4910412E-C4E6-4EB9-8A48-D156DD9F8837}"/>
              </a:ext>
            </a:extLst>
          </p:cNvPr>
          <p:cNvGrpSpPr/>
          <p:nvPr/>
        </p:nvGrpSpPr>
        <p:grpSpPr>
          <a:xfrm>
            <a:off x="6582486" y="4907144"/>
            <a:ext cx="457200" cy="457200"/>
            <a:chOff x="6957466" y="4933960"/>
            <a:chExt cx="457200" cy="457200"/>
          </a:xfrm>
        </p:grpSpPr>
        <p:sp>
          <p:nvSpPr>
            <p:cNvPr id="104" name="Freeform 135">
              <a:extLst>
                <a:ext uri="{FF2B5EF4-FFF2-40B4-BE49-F238E27FC236}">
                  <a16:creationId xmlns:a16="http://schemas.microsoft.com/office/drawing/2014/main" id="{4BF8BEB5-D5FB-4F30-A6B5-C6BD88F89C6F}"/>
                </a:ext>
              </a:extLst>
            </p:cNvPr>
            <p:cNvSpPr>
              <a:spLocks/>
            </p:cNvSpPr>
            <p:nvPr/>
          </p:nvSpPr>
          <p:spPr bwMode="auto">
            <a:xfrm>
              <a:off x="7107535" y="5266999"/>
              <a:ext cx="22417" cy="20798"/>
            </a:xfrm>
            <a:custGeom>
              <a:avLst/>
              <a:gdLst>
                <a:gd name="T0" fmla="*/ 8 w 16"/>
                <a:gd name="T1" fmla="*/ 0 h 16"/>
                <a:gd name="T2" fmla="*/ 0 w 16"/>
                <a:gd name="T3" fmla="*/ 8 h 16"/>
                <a:gd name="T4" fmla="*/ 8 w 16"/>
                <a:gd name="T5" fmla="*/ 16 h 16"/>
                <a:gd name="T6" fmla="*/ 16 w 16"/>
                <a:gd name="T7" fmla="*/ 8 h 16"/>
                <a:gd name="T8" fmla="*/ 16 w 16"/>
                <a:gd name="T9" fmla="*/ 8 h 16"/>
                <a:gd name="T10" fmla="*/ 8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8" y="0"/>
                  </a:moveTo>
                  <a:cubicBezTo>
                    <a:pt x="4" y="0"/>
                    <a:pt x="0" y="4"/>
                    <a:pt x="0" y="8"/>
                  </a:cubicBezTo>
                  <a:cubicBezTo>
                    <a:pt x="0" y="12"/>
                    <a:pt x="4" y="16"/>
                    <a:pt x="8" y="16"/>
                  </a:cubicBezTo>
                  <a:cubicBezTo>
                    <a:pt x="12" y="16"/>
                    <a:pt x="16" y="12"/>
                    <a:pt x="16" y="8"/>
                  </a:cubicBezTo>
                  <a:cubicBezTo>
                    <a:pt x="16" y="8"/>
                    <a:pt x="16" y="8"/>
                    <a:pt x="16" y="8"/>
                  </a:cubicBezTo>
                  <a:cubicBezTo>
                    <a:pt x="16" y="4"/>
                    <a:pt x="12" y="0"/>
                    <a:pt x="8" y="0"/>
                  </a:cubicBezTo>
                  <a:close/>
                </a:path>
              </a:pathLst>
            </a:custGeom>
            <a:solidFill>
              <a:sysClr val="window" lastClr="FFFFFF"/>
            </a:solidFill>
            <a:ln w="9525">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05" name="Group 104">
              <a:extLst>
                <a:ext uri="{FF2B5EF4-FFF2-40B4-BE49-F238E27FC236}">
                  <a16:creationId xmlns:a16="http://schemas.microsoft.com/office/drawing/2014/main" id="{67C4BDD1-E442-4D06-9495-2421B045107C}"/>
                </a:ext>
              </a:extLst>
            </p:cNvPr>
            <p:cNvGrpSpPr/>
            <p:nvPr/>
          </p:nvGrpSpPr>
          <p:grpSpPr>
            <a:xfrm>
              <a:off x="6957466" y="4933960"/>
              <a:ext cx="457200" cy="457200"/>
              <a:chOff x="10388600" y="1790700"/>
              <a:chExt cx="548640" cy="548640"/>
            </a:xfrm>
            <a:solidFill>
              <a:srgbClr val="6CC24A"/>
            </a:solidFill>
          </p:grpSpPr>
          <p:sp>
            <p:nvSpPr>
              <p:cNvPr id="107" name="Oval 106">
                <a:extLst>
                  <a:ext uri="{FF2B5EF4-FFF2-40B4-BE49-F238E27FC236}">
                    <a16:creationId xmlns:a16="http://schemas.microsoft.com/office/drawing/2014/main" id="{6A2619BD-0F3C-4763-9792-01519604582A}"/>
                  </a:ext>
                </a:extLst>
              </p:cNvPr>
              <p:cNvSpPr>
                <a:spLocks noChangeAspect="1"/>
              </p:cNvSpPr>
              <p:nvPr/>
            </p:nvSpPr>
            <p:spPr bwMode="gray">
              <a:xfrm>
                <a:off x="10388600" y="1790700"/>
                <a:ext cx="548640" cy="548640"/>
              </a:xfrm>
              <a:prstGeom prst="ellipse">
                <a:avLst/>
              </a:prstGeom>
              <a:grpFill/>
              <a:ln w="19050" algn="ctr">
                <a:solidFill>
                  <a:srgbClr val="6CC24A"/>
                </a:solidFill>
                <a:miter lim="800000"/>
                <a:headEnd/>
                <a:tailEnd/>
              </a:ln>
            </p:spPr>
            <p:txBody>
              <a:bodyPr wrap="squar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8" name="Freeform 664">
                <a:extLst>
                  <a:ext uri="{FF2B5EF4-FFF2-40B4-BE49-F238E27FC236}">
                    <a16:creationId xmlns:a16="http://schemas.microsoft.com/office/drawing/2014/main" id="{3890EF41-646D-401E-AECD-680D4329A681}"/>
                  </a:ext>
                </a:extLst>
              </p:cNvPr>
              <p:cNvSpPr>
                <a:spLocks/>
              </p:cNvSpPr>
              <p:nvPr/>
            </p:nvSpPr>
            <p:spPr bwMode="auto">
              <a:xfrm>
                <a:off x="10498328" y="1913331"/>
                <a:ext cx="285757" cy="304159"/>
              </a:xfrm>
              <a:custGeom>
                <a:avLst/>
                <a:gdLst>
                  <a:gd name="T0" fmla="*/ 181 w 185"/>
                  <a:gd name="T1" fmla="*/ 69 h 183"/>
                  <a:gd name="T2" fmla="*/ 176 w 185"/>
                  <a:gd name="T3" fmla="*/ 73 h 183"/>
                  <a:gd name="T4" fmla="*/ 176 w 185"/>
                  <a:gd name="T5" fmla="*/ 172 h 183"/>
                  <a:gd name="T6" fmla="*/ 175 w 185"/>
                  <a:gd name="T7" fmla="*/ 174 h 183"/>
                  <a:gd name="T8" fmla="*/ 11 w 185"/>
                  <a:gd name="T9" fmla="*/ 174 h 183"/>
                  <a:gd name="T10" fmla="*/ 9 w 185"/>
                  <a:gd name="T11" fmla="*/ 172 h 183"/>
                  <a:gd name="T12" fmla="*/ 9 w 185"/>
                  <a:gd name="T13" fmla="*/ 11 h 183"/>
                  <a:gd name="T14" fmla="*/ 11 w 185"/>
                  <a:gd name="T15" fmla="*/ 9 h 183"/>
                  <a:gd name="T16" fmla="*/ 119 w 185"/>
                  <a:gd name="T17" fmla="*/ 9 h 183"/>
                  <a:gd name="T18" fmla="*/ 123 w 185"/>
                  <a:gd name="T19" fmla="*/ 5 h 183"/>
                  <a:gd name="T20" fmla="*/ 119 w 185"/>
                  <a:gd name="T21" fmla="*/ 0 h 183"/>
                  <a:gd name="T22" fmla="*/ 11 w 185"/>
                  <a:gd name="T23" fmla="*/ 0 h 183"/>
                  <a:gd name="T24" fmla="*/ 0 w 185"/>
                  <a:gd name="T25" fmla="*/ 11 h 183"/>
                  <a:gd name="T26" fmla="*/ 0 w 185"/>
                  <a:gd name="T27" fmla="*/ 172 h 183"/>
                  <a:gd name="T28" fmla="*/ 11 w 185"/>
                  <a:gd name="T29" fmla="*/ 183 h 183"/>
                  <a:gd name="T30" fmla="*/ 175 w 185"/>
                  <a:gd name="T31" fmla="*/ 183 h 183"/>
                  <a:gd name="T32" fmla="*/ 185 w 185"/>
                  <a:gd name="T33" fmla="*/ 172 h 183"/>
                  <a:gd name="T34" fmla="*/ 185 w 185"/>
                  <a:gd name="T35" fmla="*/ 73 h 183"/>
                  <a:gd name="T36" fmla="*/ 181 w 185"/>
                  <a:gd name="T37" fmla="*/ 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83">
                    <a:moveTo>
                      <a:pt x="181" y="69"/>
                    </a:moveTo>
                    <a:cubicBezTo>
                      <a:pt x="178" y="69"/>
                      <a:pt x="176" y="71"/>
                      <a:pt x="176" y="73"/>
                    </a:cubicBezTo>
                    <a:cubicBezTo>
                      <a:pt x="176" y="172"/>
                      <a:pt x="176" y="172"/>
                      <a:pt x="176" y="172"/>
                    </a:cubicBezTo>
                    <a:cubicBezTo>
                      <a:pt x="176" y="173"/>
                      <a:pt x="176" y="174"/>
                      <a:pt x="175" y="174"/>
                    </a:cubicBezTo>
                    <a:cubicBezTo>
                      <a:pt x="11" y="174"/>
                      <a:pt x="11" y="174"/>
                      <a:pt x="11" y="174"/>
                    </a:cubicBezTo>
                    <a:cubicBezTo>
                      <a:pt x="10" y="174"/>
                      <a:pt x="9" y="173"/>
                      <a:pt x="9" y="172"/>
                    </a:cubicBezTo>
                    <a:cubicBezTo>
                      <a:pt x="9" y="11"/>
                      <a:pt x="9" y="11"/>
                      <a:pt x="9" y="11"/>
                    </a:cubicBezTo>
                    <a:cubicBezTo>
                      <a:pt x="9" y="10"/>
                      <a:pt x="10" y="9"/>
                      <a:pt x="11" y="9"/>
                    </a:cubicBezTo>
                    <a:cubicBezTo>
                      <a:pt x="119" y="9"/>
                      <a:pt x="119" y="9"/>
                      <a:pt x="119" y="9"/>
                    </a:cubicBezTo>
                    <a:cubicBezTo>
                      <a:pt x="121" y="9"/>
                      <a:pt x="123" y="7"/>
                      <a:pt x="123" y="5"/>
                    </a:cubicBezTo>
                    <a:cubicBezTo>
                      <a:pt x="123" y="2"/>
                      <a:pt x="121" y="0"/>
                      <a:pt x="119" y="0"/>
                    </a:cubicBezTo>
                    <a:cubicBezTo>
                      <a:pt x="11" y="0"/>
                      <a:pt x="11" y="0"/>
                      <a:pt x="11" y="0"/>
                    </a:cubicBezTo>
                    <a:cubicBezTo>
                      <a:pt x="5" y="0"/>
                      <a:pt x="0" y="5"/>
                      <a:pt x="0" y="11"/>
                    </a:cubicBezTo>
                    <a:cubicBezTo>
                      <a:pt x="0" y="172"/>
                      <a:pt x="0" y="172"/>
                      <a:pt x="0" y="172"/>
                    </a:cubicBezTo>
                    <a:cubicBezTo>
                      <a:pt x="0" y="178"/>
                      <a:pt x="5" y="183"/>
                      <a:pt x="11" y="183"/>
                    </a:cubicBezTo>
                    <a:cubicBezTo>
                      <a:pt x="175" y="183"/>
                      <a:pt x="175" y="183"/>
                      <a:pt x="175" y="183"/>
                    </a:cubicBezTo>
                    <a:cubicBezTo>
                      <a:pt x="180" y="183"/>
                      <a:pt x="185" y="178"/>
                      <a:pt x="185" y="172"/>
                    </a:cubicBezTo>
                    <a:cubicBezTo>
                      <a:pt x="185" y="73"/>
                      <a:pt x="185" y="73"/>
                      <a:pt x="185" y="73"/>
                    </a:cubicBezTo>
                    <a:cubicBezTo>
                      <a:pt x="185" y="71"/>
                      <a:pt x="183" y="69"/>
                      <a:pt x="181" y="69"/>
                    </a:cubicBezTo>
                    <a:close/>
                  </a:path>
                </a:pathLst>
              </a:custGeom>
              <a:grpFill/>
              <a:ln>
                <a:solidFill>
                  <a:srgbClr val="6CC24A"/>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06" name="TextBox 105">
              <a:extLst>
                <a:ext uri="{FF2B5EF4-FFF2-40B4-BE49-F238E27FC236}">
                  <a16:creationId xmlns:a16="http://schemas.microsoft.com/office/drawing/2014/main" id="{19213F00-B360-4964-8544-51247B788692}"/>
                </a:ext>
              </a:extLst>
            </p:cNvPr>
            <p:cNvSpPr txBox="1"/>
            <p:nvPr/>
          </p:nvSpPr>
          <p:spPr>
            <a:xfrm>
              <a:off x="7030840" y="4977894"/>
              <a:ext cx="301686" cy="369332"/>
            </a:xfrm>
            <a:prstGeom prst="rect">
              <a:avLst/>
            </a:prstGeom>
            <a:noFill/>
          </p:spPr>
          <p:txBody>
            <a:bodyPr wrap="none" rtlCol="0">
              <a:spAutoFit/>
            </a:bodyPr>
            <a:lstStyle/>
            <a:p>
              <a:r>
                <a:rPr lang="en-US" dirty="0">
                  <a:solidFill>
                    <a:schemeClr val="bg1"/>
                  </a:solidFill>
                </a:rPr>
                <a:t>3</a:t>
              </a:r>
            </a:p>
          </p:txBody>
        </p:sp>
      </p:grpSp>
      <p:sp>
        <p:nvSpPr>
          <p:cNvPr id="111" name="Rectangle: Rounded Corners 110">
            <a:extLst>
              <a:ext uri="{FF2B5EF4-FFF2-40B4-BE49-F238E27FC236}">
                <a16:creationId xmlns:a16="http://schemas.microsoft.com/office/drawing/2014/main" id="{1A832B2B-BF08-4B2F-A926-5C010C8137AA}"/>
              </a:ext>
            </a:extLst>
          </p:cNvPr>
          <p:cNvSpPr/>
          <p:nvPr/>
        </p:nvSpPr>
        <p:spPr>
          <a:xfrm>
            <a:off x="7343688" y="165144"/>
            <a:ext cx="1360521" cy="584775"/>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0DDD6EA6-1D32-41F8-B702-55E212102AC5}"/>
              </a:ext>
            </a:extLst>
          </p:cNvPr>
          <p:cNvSpPr txBox="1"/>
          <p:nvPr/>
        </p:nvSpPr>
        <p:spPr>
          <a:xfrm>
            <a:off x="7440185" y="174805"/>
            <a:ext cx="3238303" cy="584775"/>
          </a:xfrm>
          <a:prstGeom prst="rect">
            <a:avLst/>
          </a:prstGeom>
          <a:noFill/>
        </p:spPr>
        <p:txBody>
          <a:bodyPr wrap="square">
            <a:spAutoFit/>
          </a:bodyPr>
          <a:lstStyle/>
          <a:p>
            <a:r>
              <a:rPr lang="en-US" sz="3200" b="1" dirty="0">
                <a:solidFill>
                  <a:schemeClr val="bg1"/>
                </a:solidFill>
                <a:latin typeface="Arial Rounded MT Bold" panose="020F0704030504030204" pitchFamily="34" charset="0"/>
              </a:rPr>
              <a:t>2023</a:t>
            </a:r>
            <a:endParaRPr lang="en-US" sz="3200" b="1" dirty="0">
              <a:solidFill>
                <a:schemeClr val="bg1"/>
              </a:solidFill>
            </a:endParaRPr>
          </a:p>
        </p:txBody>
      </p:sp>
      <p:sp>
        <p:nvSpPr>
          <p:cNvPr id="37" name="Rectangle 36">
            <a:extLst>
              <a:ext uri="{FF2B5EF4-FFF2-40B4-BE49-F238E27FC236}">
                <a16:creationId xmlns:a16="http://schemas.microsoft.com/office/drawing/2014/main" id="{FDD8C916-DD36-488A-9A40-2A56F491778C}"/>
              </a:ext>
            </a:extLst>
          </p:cNvPr>
          <p:cNvSpPr/>
          <p:nvPr/>
        </p:nvSpPr>
        <p:spPr>
          <a:xfrm>
            <a:off x="7270645" y="1284729"/>
            <a:ext cx="3415463" cy="1048051"/>
          </a:xfrm>
          <a:prstGeom prst="rect">
            <a:avLst/>
          </a:prstGeom>
          <a:solidFill>
            <a:srgbClr val="092F57"/>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3551F32-45D9-4A82-92FC-E27E16FA5189}"/>
              </a:ext>
            </a:extLst>
          </p:cNvPr>
          <p:cNvSpPr/>
          <p:nvPr/>
        </p:nvSpPr>
        <p:spPr>
          <a:xfrm>
            <a:off x="7252345" y="4921451"/>
            <a:ext cx="3404708" cy="1048051"/>
          </a:xfrm>
          <a:prstGeom prst="rect">
            <a:avLst/>
          </a:prstGeom>
          <a:solidFill>
            <a:srgbClr val="6CC24A"/>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8ACA01E-8AE8-47D9-97CE-E3A08D1CE757}"/>
              </a:ext>
            </a:extLst>
          </p:cNvPr>
          <p:cNvSpPr/>
          <p:nvPr/>
        </p:nvSpPr>
        <p:spPr>
          <a:xfrm>
            <a:off x="7258914" y="3005071"/>
            <a:ext cx="3404708" cy="1048051"/>
          </a:xfrm>
          <a:prstGeom prst="rect">
            <a:avLst/>
          </a:prstGeom>
          <a:solidFill>
            <a:srgbClr val="FFB81C"/>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EFC8296-FFF4-4462-9373-BBE06206BA57}"/>
              </a:ext>
            </a:extLst>
          </p:cNvPr>
          <p:cNvSpPr/>
          <p:nvPr/>
        </p:nvSpPr>
        <p:spPr>
          <a:xfrm>
            <a:off x="7263025" y="1284729"/>
            <a:ext cx="3415463" cy="1048051"/>
          </a:xfrm>
          <a:prstGeom prst="rect">
            <a:avLst/>
          </a:prstGeom>
          <a:solidFill>
            <a:srgbClr val="092F57"/>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E026AF95-1FA7-4849-89C9-5AD09053F919}"/>
              </a:ext>
            </a:extLst>
          </p:cNvPr>
          <p:cNvSpPr txBox="1">
            <a:spLocks/>
          </p:cNvSpPr>
          <p:nvPr/>
        </p:nvSpPr>
        <p:spPr>
          <a:xfrm>
            <a:off x="7503024" y="1461708"/>
            <a:ext cx="2808964" cy="6879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6FC2B4"/>
              </a:buClr>
            </a:pPr>
            <a:r>
              <a:rPr lang="en-US" sz="1800" b="1" spc="0" dirty="0">
                <a:solidFill>
                  <a:schemeClr val="bg1"/>
                </a:solidFill>
                <a:latin typeface="Arial" panose="020B0604020202020204" pitchFamily="34" charset="0"/>
                <a:ea typeface="Chronicle Display Black" charset="0"/>
                <a:cs typeface="Arial" panose="020B0604020202020204" pitchFamily="34" charset="0"/>
              </a:rPr>
              <a:t>Supplier Portal </a:t>
            </a:r>
          </a:p>
          <a:p>
            <a:pPr>
              <a:spcBef>
                <a:spcPts val="400"/>
              </a:spcBef>
              <a:buClr>
                <a:srgbClr val="6FC2B4"/>
              </a:buClr>
            </a:pPr>
            <a:r>
              <a:rPr lang="en-US" sz="1800" u="sng" spc="0" dirty="0">
                <a:solidFill>
                  <a:schemeClr val="bg1"/>
                </a:solidFill>
                <a:latin typeface="Arial" panose="020B0604020202020204" pitchFamily="34" charset="0"/>
                <a:ea typeface="Chronicle Display Black" charset="0"/>
                <a:cs typeface="Arial" panose="020B0604020202020204" pitchFamily="34" charset="0"/>
              </a:rPr>
              <a:t>May 1</a:t>
            </a:r>
            <a:r>
              <a:rPr lang="en-US" sz="1800" u="sng" spc="0" baseline="30000" dirty="0">
                <a:solidFill>
                  <a:schemeClr val="bg1"/>
                </a:solidFill>
                <a:latin typeface="Arial" panose="020B0604020202020204" pitchFamily="34" charset="0"/>
                <a:ea typeface="Chronicle Display Black" charset="0"/>
                <a:cs typeface="Arial" panose="020B0604020202020204" pitchFamily="34" charset="0"/>
              </a:rPr>
              <a:t>st</a:t>
            </a:r>
            <a:endParaRPr lang="en-US" sz="1800" u="sng" spc="0" dirty="0">
              <a:solidFill>
                <a:schemeClr val="bg1"/>
              </a:solidFill>
              <a:latin typeface="Arial" panose="020B0604020202020204" pitchFamily="34" charset="0"/>
              <a:ea typeface="Chronicle Display Black" charset="0"/>
              <a:cs typeface="Arial" panose="020B0604020202020204" pitchFamily="34" charset="0"/>
            </a:endParaRPr>
          </a:p>
        </p:txBody>
      </p:sp>
      <p:sp>
        <p:nvSpPr>
          <p:cNvPr id="43" name="Text Placeholder 2">
            <a:extLst>
              <a:ext uri="{FF2B5EF4-FFF2-40B4-BE49-F238E27FC236}">
                <a16:creationId xmlns:a16="http://schemas.microsoft.com/office/drawing/2014/main" id="{1C453C3C-FE9F-4D2D-B71C-07978E6F2CD7}"/>
              </a:ext>
            </a:extLst>
          </p:cNvPr>
          <p:cNvSpPr txBox="1">
            <a:spLocks/>
          </p:cNvSpPr>
          <p:nvPr/>
        </p:nvSpPr>
        <p:spPr>
          <a:xfrm>
            <a:off x="7503024" y="3083167"/>
            <a:ext cx="3098462" cy="1087477"/>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6FC2B4"/>
              </a:buClr>
            </a:pPr>
            <a:r>
              <a:rPr lang="en-US" sz="1800" b="1" spc="0" dirty="0">
                <a:solidFill>
                  <a:schemeClr val="bg1"/>
                </a:solidFill>
                <a:latin typeface="Arial" panose="020B0604020202020204" pitchFamily="34" charset="0"/>
                <a:ea typeface="Chronicle Display Black" charset="0"/>
                <a:cs typeface="Arial" panose="020B0604020202020204" pitchFamily="34" charset="0"/>
              </a:rPr>
              <a:t>Human Capital </a:t>
            </a:r>
            <a:br>
              <a:rPr lang="en-US" sz="1800" b="1" spc="0" dirty="0">
                <a:solidFill>
                  <a:schemeClr val="bg1"/>
                </a:solidFill>
                <a:latin typeface="Arial" panose="020B0604020202020204" pitchFamily="34" charset="0"/>
                <a:ea typeface="Chronicle Display Black" charset="0"/>
                <a:cs typeface="Arial" panose="020B0604020202020204" pitchFamily="34" charset="0"/>
              </a:rPr>
            </a:br>
            <a:r>
              <a:rPr lang="en-US" sz="1800" b="1" spc="0" dirty="0">
                <a:solidFill>
                  <a:schemeClr val="bg1"/>
                </a:solidFill>
                <a:latin typeface="Arial" panose="020B0604020202020204" pitchFamily="34" charset="0"/>
                <a:ea typeface="Chronicle Display Black" charset="0"/>
                <a:cs typeface="Arial" panose="020B0604020202020204" pitchFamily="34" charset="0"/>
              </a:rPr>
              <a:t>Management</a:t>
            </a:r>
            <a:endParaRPr lang="en-US" sz="1400" b="1" spc="0" dirty="0">
              <a:solidFill>
                <a:schemeClr val="bg1"/>
              </a:solidFill>
              <a:latin typeface="Arial" panose="020B0604020202020204" pitchFamily="34" charset="0"/>
              <a:ea typeface="Chronicle Display Black" charset="0"/>
              <a:cs typeface="Arial" panose="020B0604020202020204" pitchFamily="34" charset="0"/>
            </a:endParaRPr>
          </a:p>
          <a:p>
            <a:pPr>
              <a:spcBef>
                <a:spcPts val="400"/>
              </a:spcBef>
              <a:buClr>
                <a:srgbClr val="6FC2B4"/>
              </a:buClr>
            </a:pPr>
            <a:r>
              <a:rPr lang="en-US" sz="1800" u="sng" spc="0" dirty="0">
                <a:solidFill>
                  <a:schemeClr val="bg1"/>
                </a:solidFill>
                <a:latin typeface="Arial" panose="020B0604020202020204" pitchFamily="34" charset="0"/>
                <a:ea typeface="Chronicle Display Black" charset="0"/>
                <a:cs typeface="Arial" panose="020B0604020202020204" pitchFamily="34" charset="0"/>
              </a:rPr>
              <a:t>June 11</a:t>
            </a:r>
            <a:r>
              <a:rPr lang="en-US" sz="1800" u="sng" spc="0" baseline="30000" dirty="0">
                <a:solidFill>
                  <a:schemeClr val="bg1"/>
                </a:solidFill>
                <a:latin typeface="Arial" panose="020B0604020202020204" pitchFamily="34" charset="0"/>
                <a:ea typeface="Chronicle Display Black" charset="0"/>
                <a:cs typeface="Arial" panose="020B0604020202020204" pitchFamily="34" charset="0"/>
              </a:rPr>
              <a:t>th</a:t>
            </a:r>
            <a:r>
              <a:rPr lang="en-US" sz="1800" spc="0" dirty="0">
                <a:solidFill>
                  <a:schemeClr val="bg1"/>
                </a:solidFill>
                <a:latin typeface="Arial" panose="020B0604020202020204" pitchFamily="34" charset="0"/>
                <a:ea typeface="Chronicle Display Black" charset="0"/>
                <a:cs typeface="Arial" panose="020B0604020202020204" pitchFamily="34" charset="0"/>
              </a:rPr>
              <a:t> </a:t>
            </a:r>
          </a:p>
          <a:p>
            <a:pPr>
              <a:spcBef>
                <a:spcPts val="400"/>
              </a:spcBef>
              <a:buClr>
                <a:srgbClr val="6FC2B4"/>
              </a:buClr>
            </a:pPr>
            <a:endParaRPr lang="en-US" sz="1400" b="1" spc="0" dirty="0">
              <a:solidFill>
                <a:srgbClr val="FFB81C"/>
              </a:solidFill>
              <a:latin typeface="Arial" panose="020B0604020202020204" pitchFamily="34" charset="0"/>
              <a:ea typeface="Chronicle Display Black" charset="0"/>
              <a:cs typeface="Arial" panose="020B0604020202020204" pitchFamily="34" charset="0"/>
            </a:endParaRPr>
          </a:p>
        </p:txBody>
      </p:sp>
      <p:sp>
        <p:nvSpPr>
          <p:cNvPr id="45" name="Oval 44">
            <a:extLst>
              <a:ext uri="{FF2B5EF4-FFF2-40B4-BE49-F238E27FC236}">
                <a16:creationId xmlns:a16="http://schemas.microsoft.com/office/drawing/2014/main" id="{4A0A9163-F665-4EEE-BA97-FECFB720B4EF}"/>
              </a:ext>
            </a:extLst>
          </p:cNvPr>
          <p:cNvSpPr/>
          <p:nvPr/>
        </p:nvSpPr>
        <p:spPr>
          <a:xfrm>
            <a:off x="7176724" y="1235033"/>
            <a:ext cx="109142" cy="101257"/>
          </a:xfrm>
          <a:prstGeom prst="ellipse">
            <a:avLst/>
          </a:prstGeom>
          <a:solidFill>
            <a:sysClr val="window" lastClr="FFFFFF"/>
          </a:solidFill>
          <a:ln w="19050" cap="flat" cmpd="sng" algn="ctr">
            <a:solidFill>
              <a:srgbClr val="092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8C8D1A58-0056-4CB8-B188-157C73FE8661}"/>
              </a:ext>
            </a:extLst>
          </p:cNvPr>
          <p:cNvSpPr/>
          <p:nvPr/>
        </p:nvSpPr>
        <p:spPr>
          <a:xfrm>
            <a:off x="7176724" y="2938781"/>
            <a:ext cx="109142" cy="101257"/>
          </a:xfrm>
          <a:prstGeom prst="ellipse">
            <a:avLst/>
          </a:prstGeom>
          <a:solidFill>
            <a:sysClr val="window" lastClr="FFFFFF"/>
          </a:solidFill>
          <a:ln w="19050" cap="flat" cmpd="sng" algn="ctr">
            <a:solidFill>
              <a:srgbClr val="FFB81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9" name="Text Placeholder 2">
            <a:extLst>
              <a:ext uri="{FF2B5EF4-FFF2-40B4-BE49-F238E27FC236}">
                <a16:creationId xmlns:a16="http://schemas.microsoft.com/office/drawing/2014/main" id="{5E23B167-AB65-4655-B89B-6526909E7FDA}"/>
              </a:ext>
            </a:extLst>
          </p:cNvPr>
          <p:cNvSpPr txBox="1">
            <a:spLocks/>
          </p:cNvSpPr>
          <p:nvPr/>
        </p:nvSpPr>
        <p:spPr>
          <a:xfrm>
            <a:off x="7440185" y="5044900"/>
            <a:ext cx="2871803" cy="9490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5000"/>
              </a:lnSpc>
              <a:spcBef>
                <a:spcPts val="400"/>
              </a:spcBef>
              <a:buClr>
                <a:srgbClr val="6FC2B4"/>
              </a:buClr>
            </a:pPr>
            <a:r>
              <a:rPr lang="en-US" sz="1800" b="1" spc="0" dirty="0">
                <a:solidFill>
                  <a:schemeClr val="bg1"/>
                </a:solidFill>
                <a:latin typeface="Arial" panose="020B0604020202020204" pitchFamily="34" charset="0"/>
                <a:ea typeface="Chronicle Display Black" charset="0"/>
                <a:cs typeface="Arial" panose="020B0604020202020204" pitchFamily="34" charset="0"/>
              </a:rPr>
              <a:t>Finance and Supply Chain Management </a:t>
            </a:r>
          </a:p>
          <a:p>
            <a:pPr>
              <a:lnSpc>
                <a:spcPct val="85000"/>
              </a:lnSpc>
              <a:spcBef>
                <a:spcPts val="400"/>
              </a:spcBef>
              <a:buClr>
                <a:srgbClr val="6FC2B4"/>
              </a:buClr>
            </a:pPr>
            <a:r>
              <a:rPr lang="en-US" sz="1800" u="sng" spc="0" dirty="0">
                <a:solidFill>
                  <a:schemeClr val="bg1"/>
                </a:solidFill>
                <a:latin typeface="Arial" panose="020B0604020202020204" pitchFamily="34" charset="0"/>
                <a:ea typeface="Chronicle Display Black" charset="0"/>
                <a:cs typeface="Arial" panose="020B0604020202020204" pitchFamily="34" charset="0"/>
              </a:rPr>
              <a:t>July 1</a:t>
            </a:r>
            <a:r>
              <a:rPr lang="en-US" sz="1800" u="sng" spc="0" baseline="30000" dirty="0">
                <a:solidFill>
                  <a:schemeClr val="bg1"/>
                </a:solidFill>
                <a:latin typeface="Arial" panose="020B0604020202020204" pitchFamily="34" charset="0"/>
                <a:ea typeface="Chronicle Display Black" charset="0"/>
                <a:cs typeface="Arial" panose="020B0604020202020204" pitchFamily="34" charset="0"/>
              </a:rPr>
              <a:t>st</a:t>
            </a:r>
            <a:r>
              <a:rPr lang="en-US" sz="1800" spc="0" dirty="0">
                <a:solidFill>
                  <a:schemeClr val="bg1"/>
                </a:solidFill>
                <a:latin typeface="Arial" panose="020B0604020202020204" pitchFamily="34" charset="0"/>
                <a:ea typeface="Chronicle Display Black" charset="0"/>
                <a:cs typeface="Arial" panose="020B0604020202020204" pitchFamily="34" charset="0"/>
              </a:rPr>
              <a:t> </a:t>
            </a:r>
          </a:p>
        </p:txBody>
      </p:sp>
      <p:sp>
        <p:nvSpPr>
          <p:cNvPr id="50" name="Oval 49">
            <a:extLst>
              <a:ext uri="{FF2B5EF4-FFF2-40B4-BE49-F238E27FC236}">
                <a16:creationId xmlns:a16="http://schemas.microsoft.com/office/drawing/2014/main" id="{1C8F212F-6F15-4068-98D4-12DD78230533}"/>
              </a:ext>
            </a:extLst>
          </p:cNvPr>
          <p:cNvSpPr/>
          <p:nvPr/>
        </p:nvSpPr>
        <p:spPr>
          <a:xfrm>
            <a:off x="7178050" y="4867341"/>
            <a:ext cx="109142" cy="101257"/>
          </a:xfrm>
          <a:prstGeom prst="ellipse">
            <a:avLst/>
          </a:prstGeom>
          <a:solidFill>
            <a:sysClr val="window" lastClr="FFFFFF"/>
          </a:solidFill>
          <a:ln w="19050" cap="flat" cmpd="sng" algn="ctr">
            <a:solidFill>
              <a:srgbClr val="6CC24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86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5B75626-DB1E-4A97-9130-6B094A08AE75}"/>
              </a:ext>
            </a:extLst>
          </p:cNvPr>
          <p:cNvSpPr/>
          <p:nvPr/>
        </p:nvSpPr>
        <p:spPr>
          <a:xfrm rot="16200000" flipH="1">
            <a:off x="3237751" y="-1738769"/>
            <a:ext cx="73152" cy="5124063"/>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0A1B514-C616-4D3F-B5FF-B16A92398B1D}"/>
              </a:ext>
            </a:extLst>
          </p:cNvPr>
          <p:cNvSpPr txBox="1"/>
          <p:nvPr/>
        </p:nvSpPr>
        <p:spPr>
          <a:xfrm>
            <a:off x="598937" y="187582"/>
            <a:ext cx="111453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Th</a:t>
            </a:r>
            <a:r>
              <a:rPr lang="en-US" sz="3200" dirty="0">
                <a:solidFill>
                  <a:srgbClr val="092F57"/>
                </a:solidFill>
                <a:latin typeface="Arial Rounded MT Bold" panose="020F0704030504030204" pitchFamily="34" charset="0"/>
              </a:rPr>
              <a:t>e Employee Experience</a:t>
            </a:r>
            <a:endPar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endParaRPr>
          </a:p>
        </p:txBody>
      </p:sp>
      <p:sp>
        <p:nvSpPr>
          <p:cNvPr id="24" name="TextBox 23">
            <a:extLst>
              <a:ext uri="{FF2B5EF4-FFF2-40B4-BE49-F238E27FC236}">
                <a16:creationId xmlns:a16="http://schemas.microsoft.com/office/drawing/2014/main" id="{086F0128-87C4-4FE1-874B-0B09496FE9A4}"/>
              </a:ext>
            </a:extLst>
          </p:cNvPr>
          <p:cNvSpPr txBox="1"/>
          <p:nvPr/>
        </p:nvSpPr>
        <p:spPr>
          <a:xfrm>
            <a:off x="1778700" y="4668849"/>
            <a:ext cx="2563227"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Comprehensive implementation</a:t>
            </a:r>
          </a:p>
          <a:p>
            <a:pPr marL="285750" indent="-285750">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Go-Live dates</a:t>
            </a:r>
          </a:p>
          <a:p>
            <a:pPr marL="285750" indent="-285750">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Upcoming employee experience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79AB361-96BB-464E-A135-ACEB2C797F60}"/>
              </a:ext>
            </a:extLst>
          </p:cNvPr>
          <p:cNvSpPr txBox="1"/>
          <p:nvPr/>
        </p:nvSpPr>
        <p:spPr>
          <a:xfrm>
            <a:off x="4810013" y="4668849"/>
            <a:ext cx="2433584"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Role Workshops*</a:t>
            </a:r>
          </a:p>
          <a:p>
            <a:pPr marL="285750" indent="-285750">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Luma Labs*</a:t>
            </a:r>
          </a:p>
          <a:p>
            <a:pPr marL="285750" indent="-285750">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UX Simulations*</a:t>
            </a:r>
          </a:p>
        </p:txBody>
      </p:sp>
      <p:sp>
        <p:nvSpPr>
          <p:cNvPr id="23" name="TextBox 22">
            <a:extLst>
              <a:ext uri="{FF2B5EF4-FFF2-40B4-BE49-F238E27FC236}">
                <a16:creationId xmlns:a16="http://schemas.microsoft.com/office/drawing/2014/main" id="{3CDB60A1-0780-4BC9-B2AE-7F201F4FD7AE}"/>
              </a:ext>
            </a:extLst>
          </p:cNvPr>
          <p:cNvSpPr txBox="1"/>
          <p:nvPr/>
        </p:nvSpPr>
        <p:spPr>
          <a:xfrm>
            <a:off x="7711683" y="4668849"/>
            <a:ext cx="2691492"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Overview videos and micro learnings</a:t>
            </a:r>
          </a:p>
          <a:p>
            <a:pPr marL="285750" indent="-285750">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Instructor-led and standalone training</a:t>
            </a:r>
          </a:p>
          <a:p>
            <a:pPr marL="285750" indent="-285750">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Support Resources</a:t>
            </a:r>
          </a:p>
        </p:txBody>
      </p:sp>
      <p:sp>
        <p:nvSpPr>
          <p:cNvPr id="13" name="TextBox 12">
            <a:extLst>
              <a:ext uri="{FF2B5EF4-FFF2-40B4-BE49-F238E27FC236}">
                <a16:creationId xmlns:a16="http://schemas.microsoft.com/office/drawing/2014/main" id="{7DF93BE9-89D2-40CE-86E1-8F08A6950CB9}"/>
              </a:ext>
            </a:extLst>
          </p:cNvPr>
          <p:cNvSpPr txBox="1"/>
          <p:nvPr/>
        </p:nvSpPr>
        <p:spPr>
          <a:xfrm>
            <a:off x="9987921" y="6548426"/>
            <a:ext cx="2598445" cy="261610"/>
          </a:xfrm>
          <a:prstGeom prst="rect">
            <a:avLst/>
          </a:prstGeom>
          <a:noFill/>
        </p:spPr>
        <p:txBody>
          <a:bodyPr wrap="square">
            <a:spAutoFit/>
          </a:bodyPr>
          <a:lstStyle/>
          <a:p>
            <a:r>
              <a:rPr lang="en-US" sz="1100" dirty="0">
                <a:solidFill>
                  <a:srgbClr val="092F57"/>
                </a:solidFill>
                <a:latin typeface="Arial" panose="020B0604020202020204" pitchFamily="34" charset="0"/>
                <a:cs typeface="Arial" panose="020B0604020202020204" pitchFamily="34" charset="0"/>
              </a:rPr>
              <a:t>*new communication channels</a:t>
            </a:r>
          </a:p>
        </p:txBody>
      </p:sp>
      <p:sp>
        <p:nvSpPr>
          <p:cNvPr id="2" name="Arrow: Chevron 1">
            <a:extLst>
              <a:ext uri="{FF2B5EF4-FFF2-40B4-BE49-F238E27FC236}">
                <a16:creationId xmlns:a16="http://schemas.microsoft.com/office/drawing/2014/main" id="{50B18550-DB92-45B8-A4C5-8B8DB36EC7F9}"/>
              </a:ext>
            </a:extLst>
          </p:cNvPr>
          <p:cNvSpPr/>
          <p:nvPr/>
        </p:nvSpPr>
        <p:spPr>
          <a:xfrm>
            <a:off x="1585680" y="1277710"/>
            <a:ext cx="9087065" cy="429006"/>
          </a:xfrm>
          <a:prstGeom prst="chevron">
            <a:avLst/>
          </a:prstGeom>
          <a:gradFill flip="none" rotWithShape="1">
            <a:gsLst>
              <a:gs pos="0">
                <a:schemeClr val="accent1">
                  <a:lumMod val="5000"/>
                  <a:lumOff val="95000"/>
                </a:schemeClr>
              </a:gs>
              <a:gs pos="25000">
                <a:srgbClr val="FFB81C"/>
              </a:gs>
              <a:gs pos="83000">
                <a:srgbClr val="FFB81C"/>
              </a:gs>
              <a:gs pos="100000">
                <a:srgbClr val="FFB81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Arial" panose="020B0604020202020204" pitchFamily="34" charset="0"/>
                <a:cs typeface="Arial" panose="020B0604020202020204" pitchFamily="34" charset="0"/>
              </a:rPr>
              <a:t>Multi-Channel Outreach</a:t>
            </a:r>
          </a:p>
        </p:txBody>
      </p:sp>
      <p:sp>
        <p:nvSpPr>
          <p:cNvPr id="14" name="Arrow: Chevron 13">
            <a:extLst>
              <a:ext uri="{FF2B5EF4-FFF2-40B4-BE49-F238E27FC236}">
                <a16:creationId xmlns:a16="http://schemas.microsoft.com/office/drawing/2014/main" id="{DFC2D791-1446-465E-934A-BEE73CE82A61}"/>
              </a:ext>
            </a:extLst>
          </p:cNvPr>
          <p:cNvSpPr/>
          <p:nvPr/>
        </p:nvSpPr>
        <p:spPr>
          <a:xfrm>
            <a:off x="1585680" y="1745970"/>
            <a:ext cx="9087065" cy="429006"/>
          </a:xfrm>
          <a:prstGeom prst="chevron">
            <a:avLst/>
          </a:prstGeom>
          <a:gradFill flip="none" rotWithShape="1">
            <a:gsLst>
              <a:gs pos="0">
                <a:schemeClr val="accent1">
                  <a:lumMod val="5000"/>
                  <a:lumOff val="95000"/>
                </a:schemeClr>
              </a:gs>
              <a:gs pos="25000">
                <a:srgbClr val="FFB81C"/>
              </a:gs>
              <a:gs pos="83000">
                <a:srgbClr val="FFB81C"/>
              </a:gs>
              <a:gs pos="100000">
                <a:srgbClr val="FFB81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Arial" panose="020B0604020202020204" pitchFamily="34" charset="0"/>
                <a:cs typeface="Arial" panose="020B0604020202020204" pitchFamily="34" charset="0"/>
              </a:rPr>
              <a:t>Opportunities for Interaction with Luma</a:t>
            </a:r>
          </a:p>
        </p:txBody>
      </p:sp>
      <p:sp>
        <p:nvSpPr>
          <p:cNvPr id="3" name="Arrow: Chevron 2">
            <a:extLst>
              <a:ext uri="{FF2B5EF4-FFF2-40B4-BE49-F238E27FC236}">
                <a16:creationId xmlns:a16="http://schemas.microsoft.com/office/drawing/2014/main" id="{547E8FF2-FC31-45AE-9CC5-AC4E300675DD}"/>
              </a:ext>
            </a:extLst>
          </p:cNvPr>
          <p:cNvSpPr/>
          <p:nvPr/>
        </p:nvSpPr>
        <p:spPr>
          <a:xfrm>
            <a:off x="1585680" y="2349216"/>
            <a:ext cx="3272536" cy="1970586"/>
          </a:xfrm>
          <a:prstGeom prst="chevron">
            <a:avLst>
              <a:gd name="adj" fmla="val 25568"/>
            </a:avLst>
          </a:prstGeom>
          <a:solidFill>
            <a:srgbClr val="092F5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21" name="Arrow: Chevron 20">
            <a:extLst>
              <a:ext uri="{FF2B5EF4-FFF2-40B4-BE49-F238E27FC236}">
                <a16:creationId xmlns:a16="http://schemas.microsoft.com/office/drawing/2014/main" id="{9E190997-6A62-4537-984B-5D0A279DE0E5}"/>
              </a:ext>
            </a:extLst>
          </p:cNvPr>
          <p:cNvSpPr/>
          <p:nvPr/>
        </p:nvSpPr>
        <p:spPr>
          <a:xfrm>
            <a:off x="4493167" y="2339141"/>
            <a:ext cx="3272536" cy="1970586"/>
          </a:xfrm>
          <a:prstGeom prst="chevron">
            <a:avLst>
              <a:gd name="adj" fmla="val 25163"/>
            </a:avLst>
          </a:prstGeom>
          <a:solidFill>
            <a:srgbClr val="092F5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dirty="0">
              <a:solidFill>
                <a:schemeClr val="bg1"/>
              </a:solidFill>
              <a:latin typeface="Arial" panose="020B0604020202020204" pitchFamily="34" charset="0"/>
              <a:ea typeface="ＭＳ Ｐゴシック" pitchFamily="50" charset="-128"/>
              <a:cs typeface="Arial" panose="020B0604020202020204" pitchFamily="34" charset="0"/>
            </a:endParaRPr>
          </a:p>
        </p:txBody>
      </p:sp>
      <p:sp>
        <p:nvSpPr>
          <p:cNvPr id="22" name="Arrow: Chevron 21">
            <a:extLst>
              <a:ext uri="{FF2B5EF4-FFF2-40B4-BE49-F238E27FC236}">
                <a16:creationId xmlns:a16="http://schemas.microsoft.com/office/drawing/2014/main" id="{CF193727-3EF9-4D83-B01E-A26BCA2E2299}"/>
              </a:ext>
            </a:extLst>
          </p:cNvPr>
          <p:cNvSpPr/>
          <p:nvPr/>
        </p:nvSpPr>
        <p:spPr>
          <a:xfrm>
            <a:off x="7400209" y="2359415"/>
            <a:ext cx="3272536" cy="1970586"/>
          </a:xfrm>
          <a:prstGeom prst="chevron">
            <a:avLst>
              <a:gd name="adj" fmla="val 25568"/>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dirty="0">
              <a:solidFill>
                <a:schemeClr val="bg1"/>
              </a:solidFill>
            </a:endParaRPr>
          </a:p>
        </p:txBody>
      </p:sp>
      <p:sp>
        <p:nvSpPr>
          <p:cNvPr id="25" name="TextBox 24">
            <a:extLst>
              <a:ext uri="{FF2B5EF4-FFF2-40B4-BE49-F238E27FC236}">
                <a16:creationId xmlns:a16="http://schemas.microsoft.com/office/drawing/2014/main" id="{F6DD4289-0352-4179-9D61-61C831D34C4A}"/>
              </a:ext>
            </a:extLst>
          </p:cNvPr>
          <p:cNvSpPr txBox="1"/>
          <p:nvPr/>
        </p:nvSpPr>
        <p:spPr>
          <a:xfrm>
            <a:off x="5243419" y="2790059"/>
            <a:ext cx="1879996" cy="1169551"/>
          </a:xfrm>
          <a:prstGeom prst="rect">
            <a:avLst/>
          </a:prstGeom>
          <a:noFill/>
        </p:spPr>
        <p:txBody>
          <a:bodyPr wrap="square">
            <a:spAutoFit/>
          </a:bodyPr>
          <a:lstStyle/>
          <a:p>
            <a:pPr algn="ctr">
              <a:defRPr/>
            </a:pPr>
            <a:r>
              <a:rPr lang="en-US" sz="1800" b="1" dirty="0">
                <a:solidFill>
                  <a:schemeClr val="bg1"/>
                </a:solidFill>
                <a:latin typeface="Arial" panose="020B0604020202020204" pitchFamily="34" charset="0"/>
                <a:ea typeface="ＭＳ Ｐゴシック" pitchFamily="50" charset="-128"/>
                <a:cs typeface="Arial" panose="020B0604020202020204" pitchFamily="34" charset="0"/>
              </a:rPr>
              <a:t>Build Understanding of Change</a:t>
            </a:r>
          </a:p>
          <a:p>
            <a:pPr algn="ctr">
              <a:defRPr/>
            </a:pPr>
            <a:r>
              <a:rPr lang="en-US" sz="1400" dirty="0">
                <a:solidFill>
                  <a:schemeClr val="bg1"/>
                </a:solidFill>
                <a:latin typeface="Arial" panose="020B0604020202020204" pitchFamily="34" charset="0"/>
                <a:ea typeface="ＭＳ Ｐゴシック" pitchFamily="50" charset="-128"/>
                <a:cs typeface="Arial" panose="020B0604020202020204" pitchFamily="34" charset="0"/>
              </a:rPr>
              <a:t>(Next 90 Days)</a:t>
            </a:r>
          </a:p>
        </p:txBody>
      </p:sp>
      <p:sp>
        <p:nvSpPr>
          <p:cNvPr id="27" name="TextBox 26">
            <a:extLst>
              <a:ext uri="{FF2B5EF4-FFF2-40B4-BE49-F238E27FC236}">
                <a16:creationId xmlns:a16="http://schemas.microsoft.com/office/drawing/2014/main" id="{82B35292-F3B7-4C0D-B688-69BCDC0BE63E}"/>
              </a:ext>
            </a:extLst>
          </p:cNvPr>
          <p:cNvSpPr txBox="1"/>
          <p:nvPr/>
        </p:nvSpPr>
        <p:spPr>
          <a:xfrm>
            <a:off x="8172337" y="2775321"/>
            <a:ext cx="1770185" cy="1138773"/>
          </a:xfrm>
          <a:prstGeom prst="rect">
            <a:avLst/>
          </a:prstGeom>
          <a:noFill/>
        </p:spPr>
        <p:txBody>
          <a:bodyPr wrap="square">
            <a:spAutoFit/>
          </a:bodyPr>
          <a:lstStyle/>
          <a:p>
            <a:pPr algn="ctr">
              <a:defRPr/>
            </a:pPr>
            <a:r>
              <a:rPr lang="en-US" sz="1800" b="1" dirty="0">
                <a:solidFill>
                  <a:schemeClr val="bg1"/>
                </a:solidFill>
                <a:latin typeface="Arial" panose="020B0604020202020204" pitchFamily="34" charset="0"/>
                <a:ea typeface="ＭＳ Ｐゴシック" pitchFamily="50" charset="-128"/>
                <a:cs typeface="Arial" panose="020B0604020202020204" pitchFamily="34" charset="0"/>
              </a:rPr>
              <a:t>Build Skills and Knowledge</a:t>
            </a:r>
          </a:p>
          <a:p>
            <a:pPr algn="ctr">
              <a:defRPr/>
            </a:pPr>
            <a:r>
              <a:rPr lang="en-US" sz="1400" dirty="0">
                <a:solidFill>
                  <a:schemeClr val="bg1"/>
                </a:solidFill>
                <a:latin typeface="Arial" panose="020B0604020202020204" pitchFamily="34" charset="0"/>
                <a:ea typeface="ＭＳ Ｐゴシック" pitchFamily="50" charset="-128"/>
                <a:cs typeface="Arial" panose="020B0604020202020204" pitchFamily="34" charset="0"/>
              </a:rPr>
              <a:t>(April-June)</a:t>
            </a:r>
            <a:endParaRPr lang="en-US" sz="1400" dirty="0">
              <a:solidFill>
                <a:schemeClr val="bg1"/>
              </a:solidFill>
            </a:endParaRPr>
          </a:p>
        </p:txBody>
      </p:sp>
      <p:sp>
        <p:nvSpPr>
          <p:cNvPr id="28" name="TextBox 27">
            <a:extLst>
              <a:ext uri="{FF2B5EF4-FFF2-40B4-BE49-F238E27FC236}">
                <a16:creationId xmlns:a16="http://schemas.microsoft.com/office/drawing/2014/main" id="{A00990F8-9E7C-46F4-82B5-C8BF677FCFF1}"/>
              </a:ext>
            </a:extLst>
          </p:cNvPr>
          <p:cNvSpPr txBox="1"/>
          <p:nvPr/>
        </p:nvSpPr>
        <p:spPr>
          <a:xfrm>
            <a:off x="2461931" y="2893547"/>
            <a:ext cx="1879996" cy="861774"/>
          </a:xfrm>
          <a:prstGeom prst="rect">
            <a:avLst/>
          </a:prstGeom>
          <a:noFill/>
        </p:spPr>
        <p:txBody>
          <a:bodyPr wrap="square">
            <a:spAutoFit/>
          </a:bodyPr>
          <a:lstStyle/>
          <a:p>
            <a:pPr algn="ctr"/>
            <a:r>
              <a:rPr lang="en-US" b="1" dirty="0">
                <a:solidFill>
                  <a:schemeClr val="bg1"/>
                </a:solidFill>
                <a:latin typeface="Arial" panose="020B0604020202020204" pitchFamily="34" charset="0"/>
                <a:cs typeface="Arial" panose="020B0604020202020204" pitchFamily="34" charset="0"/>
              </a:rPr>
              <a:t>Reinforce Awareness</a:t>
            </a:r>
            <a:br>
              <a:rPr lang="en-US"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(Next 30 Days)</a:t>
            </a:r>
            <a:endParaRPr lang="en-US" dirty="0">
              <a:solidFill>
                <a:schemeClr val="bg1"/>
              </a:solidFill>
              <a:latin typeface="Arial" panose="020B0604020202020204" pitchFamily="34" charset="0"/>
              <a:cs typeface="Arial" panose="020B0604020202020204" pitchFamily="34" charset="0"/>
            </a:endParaRPr>
          </a:p>
        </p:txBody>
      </p:sp>
      <p:pic>
        <p:nvPicPr>
          <p:cNvPr id="5" name="Graphic 4" descr="Woman Shrugging with solid fill">
            <a:extLst>
              <a:ext uri="{FF2B5EF4-FFF2-40B4-BE49-F238E27FC236}">
                <a16:creationId xmlns:a16="http://schemas.microsoft.com/office/drawing/2014/main" id="{D25D8BB6-4924-46F5-8944-84C03DE413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340" y="3334006"/>
            <a:ext cx="1010536" cy="1010536"/>
          </a:xfrm>
          <a:prstGeom prst="rect">
            <a:avLst/>
          </a:prstGeom>
        </p:spPr>
      </p:pic>
      <p:pic>
        <p:nvPicPr>
          <p:cNvPr id="7" name="Graphic 6" descr="Confused person with solid fill">
            <a:extLst>
              <a:ext uri="{FF2B5EF4-FFF2-40B4-BE49-F238E27FC236}">
                <a16:creationId xmlns:a16="http://schemas.microsoft.com/office/drawing/2014/main" id="{5EF9532C-DFF4-40C4-88E2-12FD2338A7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2563" y="3334006"/>
            <a:ext cx="1010536" cy="1010536"/>
          </a:xfrm>
          <a:prstGeom prst="rect">
            <a:avLst/>
          </a:prstGeom>
        </p:spPr>
      </p:pic>
      <p:pic>
        <p:nvPicPr>
          <p:cNvPr id="9" name="Graphic 8" descr="Crawl with solid fill">
            <a:extLst>
              <a:ext uri="{FF2B5EF4-FFF2-40B4-BE49-F238E27FC236}">
                <a16:creationId xmlns:a16="http://schemas.microsoft.com/office/drawing/2014/main" id="{1D5ADD6D-FBBA-4DA8-9814-0B030EB5E8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16274" y="3482945"/>
            <a:ext cx="1010536" cy="1010536"/>
          </a:xfrm>
          <a:prstGeom prst="rect">
            <a:avLst/>
          </a:prstGeom>
        </p:spPr>
      </p:pic>
      <p:pic>
        <p:nvPicPr>
          <p:cNvPr id="11" name="Graphic 10" descr="Walk with solid fill">
            <a:extLst>
              <a:ext uri="{FF2B5EF4-FFF2-40B4-BE49-F238E27FC236}">
                <a16:creationId xmlns:a16="http://schemas.microsoft.com/office/drawing/2014/main" id="{26637E82-F2A0-4512-97C9-99A288CB19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5011" y="3344707"/>
            <a:ext cx="1010536" cy="1010536"/>
          </a:xfrm>
          <a:prstGeom prst="rect">
            <a:avLst/>
          </a:prstGeom>
        </p:spPr>
      </p:pic>
      <p:pic>
        <p:nvPicPr>
          <p:cNvPr id="18" name="Graphic 17" descr="Hero Female with solid fill">
            <a:extLst>
              <a:ext uri="{FF2B5EF4-FFF2-40B4-BE49-F238E27FC236}">
                <a16:creationId xmlns:a16="http://schemas.microsoft.com/office/drawing/2014/main" id="{5593D539-39FC-4E11-9F7F-22A565A2ED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62102" y="2485514"/>
            <a:ext cx="1010536" cy="1010536"/>
          </a:xfrm>
          <a:prstGeom prst="rect">
            <a:avLst/>
          </a:prstGeom>
        </p:spPr>
      </p:pic>
      <p:pic>
        <p:nvPicPr>
          <p:cNvPr id="20" name="Graphic 19" descr="Run with solid fill">
            <a:extLst>
              <a:ext uri="{FF2B5EF4-FFF2-40B4-BE49-F238E27FC236}">
                <a16:creationId xmlns:a16="http://schemas.microsoft.com/office/drawing/2014/main" id="{0E19095D-4D83-4BD5-83CA-28F56CAA29E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76053" y="3315098"/>
            <a:ext cx="1010536" cy="1010536"/>
          </a:xfrm>
          <a:prstGeom prst="rect">
            <a:avLst/>
          </a:prstGeom>
        </p:spPr>
      </p:pic>
    </p:spTree>
    <p:extLst>
      <p:ext uri="{BB962C8B-B14F-4D97-AF65-F5344CB8AC3E}">
        <p14:creationId xmlns:p14="http://schemas.microsoft.com/office/powerpoint/2010/main" val="109760860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 name="Group 2">
            <a:extLst>
              <a:ext uri="{FF2B5EF4-FFF2-40B4-BE49-F238E27FC236}">
                <a16:creationId xmlns:a16="http://schemas.microsoft.com/office/drawing/2014/main" id="{55AE598D-DF86-45CD-99AD-AFB47C7D199C}"/>
              </a:ext>
            </a:extLst>
          </p:cNvPr>
          <p:cNvGraphicFramePr>
            <a:graphicFrameLocks noGrp="1"/>
          </p:cNvGraphicFramePr>
          <p:nvPr>
            <p:extLst>
              <p:ext uri="{D42A27DB-BD31-4B8C-83A1-F6EECF244321}">
                <p14:modId xmlns:p14="http://schemas.microsoft.com/office/powerpoint/2010/main" val="1703417727"/>
              </p:ext>
            </p:extLst>
          </p:nvPr>
        </p:nvGraphicFramePr>
        <p:xfrm>
          <a:off x="819150" y="662382"/>
          <a:ext cx="10184504" cy="5915275"/>
        </p:xfrm>
        <a:graphic>
          <a:graphicData uri="http://schemas.openxmlformats.org/drawingml/2006/table">
            <a:tbl>
              <a:tblPr/>
              <a:tblGrid>
                <a:gridCol w="1273063">
                  <a:extLst>
                    <a:ext uri="{9D8B030D-6E8A-4147-A177-3AD203B41FA5}">
                      <a16:colId xmlns:a16="http://schemas.microsoft.com/office/drawing/2014/main" val="20001"/>
                    </a:ext>
                  </a:extLst>
                </a:gridCol>
                <a:gridCol w="1273063">
                  <a:extLst>
                    <a:ext uri="{9D8B030D-6E8A-4147-A177-3AD203B41FA5}">
                      <a16:colId xmlns:a16="http://schemas.microsoft.com/office/drawing/2014/main" val="20002"/>
                    </a:ext>
                  </a:extLst>
                </a:gridCol>
                <a:gridCol w="1273063">
                  <a:extLst>
                    <a:ext uri="{9D8B030D-6E8A-4147-A177-3AD203B41FA5}">
                      <a16:colId xmlns:a16="http://schemas.microsoft.com/office/drawing/2014/main" val="20003"/>
                    </a:ext>
                  </a:extLst>
                </a:gridCol>
                <a:gridCol w="1273063">
                  <a:extLst>
                    <a:ext uri="{9D8B030D-6E8A-4147-A177-3AD203B41FA5}">
                      <a16:colId xmlns:a16="http://schemas.microsoft.com/office/drawing/2014/main" val="20004"/>
                    </a:ext>
                  </a:extLst>
                </a:gridCol>
                <a:gridCol w="1273063">
                  <a:extLst>
                    <a:ext uri="{9D8B030D-6E8A-4147-A177-3AD203B41FA5}">
                      <a16:colId xmlns:a16="http://schemas.microsoft.com/office/drawing/2014/main" val="20005"/>
                    </a:ext>
                  </a:extLst>
                </a:gridCol>
                <a:gridCol w="1273063">
                  <a:extLst>
                    <a:ext uri="{9D8B030D-6E8A-4147-A177-3AD203B41FA5}">
                      <a16:colId xmlns:a16="http://schemas.microsoft.com/office/drawing/2014/main" val="20006"/>
                    </a:ext>
                  </a:extLst>
                </a:gridCol>
                <a:gridCol w="1273063">
                  <a:extLst>
                    <a:ext uri="{9D8B030D-6E8A-4147-A177-3AD203B41FA5}">
                      <a16:colId xmlns:a16="http://schemas.microsoft.com/office/drawing/2014/main" val="20007"/>
                    </a:ext>
                  </a:extLst>
                </a:gridCol>
                <a:gridCol w="1273063">
                  <a:extLst>
                    <a:ext uri="{9D8B030D-6E8A-4147-A177-3AD203B41FA5}">
                      <a16:colId xmlns:a16="http://schemas.microsoft.com/office/drawing/2014/main" val="20008"/>
                    </a:ext>
                  </a:extLst>
                </a:gridCol>
              </a:tblGrid>
              <a:tr h="278060">
                <a:tc gridSpan="3">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05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82296" marR="82296" marT="27432" marB="27432" anchor="ctr" horzOverflow="overflow">
                    <a:lnL>
                      <a:noFill/>
                    </a:lnL>
                    <a:lnR w="6350" cap="flat" cmpd="sng" algn="ctr">
                      <a:solidFill>
                        <a:srgbClr val="FFFFFF"/>
                      </a:solidFill>
                      <a:prstDash val="solid"/>
                      <a:round/>
                      <a:headEnd type="none" w="med" len="med"/>
                      <a:tailEnd type="none" w="med" len="med"/>
                    </a:lnR>
                    <a:lnT cap="flat">
                      <a:noFill/>
                    </a:lnT>
                    <a:lnB w="6350" cap="flat" cmpd="sng" algn="ctr">
                      <a:solidFill>
                        <a:srgbClr val="005073"/>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05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82296" marR="82296" marT="27432" marB="27432"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cap="flat">
                      <a:noFill/>
                    </a:lnT>
                    <a:lnB w="6350" cap="flat" cmpd="sng" algn="ctr">
                      <a:solidFill>
                        <a:srgbClr val="005073"/>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05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82296" marR="82296" marT="27432" marB="27432"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cap="flat">
                      <a:noFill/>
                    </a:lnT>
                    <a:lnB w="6350" cap="flat" cmpd="sng" algn="ctr">
                      <a:solidFill>
                        <a:srgbClr val="005073"/>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32035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400" b="0" i="0" u="none" strike="noStrike" cap="none" normalizeH="0" baseline="0" dirty="0">
                          <a:ln>
                            <a:noFill/>
                          </a:ln>
                          <a:solidFill>
                            <a:srgbClr val="092F57"/>
                          </a:solidFill>
                          <a:effectLst/>
                          <a:latin typeface="Arial" panose="020B0604020202020204" pitchFamily="34" charset="0"/>
                          <a:cs typeface="Arial" panose="020B0604020202020204" pitchFamily="34" charset="0"/>
                        </a:rPr>
                        <a:t>DEC</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400" b="0" i="0" u="none" strike="noStrike" cap="none" normalizeH="0" baseline="0" dirty="0">
                          <a:ln>
                            <a:noFill/>
                          </a:ln>
                          <a:solidFill>
                            <a:srgbClr val="092F57"/>
                          </a:solidFill>
                          <a:effectLst/>
                          <a:latin typeface="Arial" panose="020B0604020202020204" pitchFamily="34" charset="0"/>
                          <a:cs typeface="Arial" panose="020B0604020202020204" pitchFamily="34" charset="0"/>
                        </a:rPr>
                        <a:t>JAN</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400" b="0" i="0" u="none" strike="noStrike" cap="none" normalizeH="0" baseline="0" dirty="0">
                          <a:ln>
                            <a:noFill/>
                          </a:ln>
                          <a:solidFill>
                            <a:srgbClr val="092F57"/>
                          </a:solidFill>
                          <a:effectLst/>
                          <a:latin typeface="Arial" panose="020B0604020202020204" pitchFamily="34" charset="0"/>
                          <a:cs typeface="Arial" panose="020B0604020202020204" pitchFamily="34" charset="0"/>
                        </a:rPr>
                        <a:t>FEB</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400" b="0" i="0" u="none" strike="noStrike" cap="none" normalizeH="0" baseline="0" dirty="0">
                          <a:ln>
                            <a:noFill/>
                          </a:ln>
                          <a:solidFill>
                            <a:srgbClr val="092F57"/>
                          </a:solidFill>
                          <a:effectLst/>
                          <a:latin typeface="Arial" panose="020B0604020202020204" pitchFamily="34" charset="0"/>
                          <a:cs typeface="Arial" panose="020B0604020202020204" pitchFamily="34" charset="0"/>
                        </a:rPr>
                        <a:t>MAR</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rgbClr val="44546A"/>
                        </a:buClr>
                        <a:buSzPct val="100000"/>
                        <a:buFont typeface="Wingdings" pitchFamily="2" charset="2"/>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APR</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400" b="0" i="0" u="none" strike="noStrike" cap="none" normalizeH="0" baseline="0" dirty="0">
                          <a:ln>
                            <a:noFill/>
                          </a:ln>
                          <a:solidFill>
                            <a:srgbClr val="092F57"/>
                          </a:solidFill>
                          <a:effectLst/>
                          <a:latin typeface="Arial" panose="020B0604020202020204" pitchFamily="34" charset="0"/>
                          <a:cs typeface="Arial" panose="020B0604020202020204" pitchFamily="34" charset="0"/>
                        </a:rPr>
                        <a:t>MAY</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400" b="0" i="0" u="none" strike="noStrike" cap="none" normalizeH="0" baseline="0" dirty="0">
                          <a:ln>
                            <a:noFill/>
                          </a:ln>
                          <a:solidFill>
                            <a:srgbClr val="092F57"/>
                          </a:solidFill>
                          <a:effectLst/>
                          <a:latin typeface="Arial" panose="020B0604020202020204" pitchFamily="34" charset="0"/>
                          <a:cs typeface="Arial" panose="020B0604020202020204" pitchFamily="34" charset="0"/>
                        </a:rPr>
                        <a:t>JUN</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400" b="0" i="0" u="none" strike="noStrike" cap="none" normalizeH="0" baseline="0" dirty="0">
                          <a:ln>
                            <a:noFill/>
                          </a:ln>
                          <a:solidFill>
                            <a:srgbClr val="092F57"/>
                          </a:solidFill>
                          <a:effectLst/>
                          <a:latin typeface="Arial" panose="020B0604020202020204" pitchFamily="34" charset="0"/>
                          <a:cs typeface="Arial" panose="020B0604020202020204" pitchFamily="34" charset="0"/>
                        </a:rPr>
                        <a:t>JUL</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22988">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90720644"/>
                  </a:ext>
                </a:extLst>
              </a:tr>
              <a:tr h="422988">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197168"/>
                  </a:ext>
                </a:extLst>
              </a:tr>
              <a:tr h="422988">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0268402"/>
                  </a:ext>
                </a:extLst>
              </a:tr>
              <a:tr h="422988">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2228393"/>
                  </a:ext>
                </a:extLst>
              </a:tr>
              <a:tr h="241001">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09001790"/>
                  </a:ext>
                </a:extLst>
              </a:tr>
            </a:tbl>
          </a:graphicData>
        </a:graphic>
      </p:graphicFrame>
      <p:sp>
        <p:nvSpPr>
          <p:cNvPr id="4" name="TextBox 3">
            <a:extLst>
              <a:ext uri="{FF2B5EF4-FFF2-40B4-BE49-F238E27FC236}">
                <a16:creationId xmlns:a16="http://schemas.microsoft.com/office/drawing/2014/main" id="{7895B2E4-4D70-49EB-B9C4-5DAA33C4C910}"/>
              </a:ext>
            </a:extLst>
          </p:cNvPr>
          <p:cNvSpPr txBox="1"/>
          <p:nvPr/>
        </p:nvSpPr>
        <p:spPr>
          <a:xfrm>
            <a:off x="225526" y="143139"/>
            <a:ext cx="109327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92F57"/>
                </a:solidFill>
                <a:latin typeface="Arial Rounded MT Bold" panose="020F0704030504030204" pitchFamily="34" charset="0"/>
              </a:rPr>
              <a:t>Anticipated Agency Involvement</a:t>
            </a:r>
            <a:endParaRPr kumimoji="0" lang="en-US" sz="1200" b="0" i="0" u="none" strike="noStrike" kern="1200" cap="none" spc="0" normalizeH="0" baseline="0" noProof="0" dirty="0">
              <a:ln>
                <a:noFill/>
              </a:ln>
              <a:solidFill>
                <a:srgbClr val="FF0000"/>
              </a:solidFill>
              <a:effectLst/>
              <a:uLnTx/>
              <a:uFillTx/>
              <a:latin typeface="Arial Rounded MT Bold" panose="020F0704030504030204" pitchFamily="34" charset="0"/>
              <a:ea typeface="+mn-ea"/>
              <a:cs typeface="+mn-cs"/>
            </a:endParaRPr>
          </a:p>
        </p:txBody>
      </p:sp>
      <p:pic>
        <p:nvPicPr>
          <p:cNvPr id="6" name="Picture 5">
            <a:extLst>
              <a:ext uri="{FF2B5EF4-FFF2-40B4-BE49-F238E27FC236}">
                <a16:creationId xmlns:a16="http://schemas.microsoft.com/office/drawing/2014/main" id="{FCD60559-DD7E-4AAD-8D42-E116E6905475}"/>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482829"/>
            <a:ext cx="1054666" cy="261208"/>
          </a:xfrm>
          <a:prstGeom prst="rect">
            <a:avLst/>
          </a:prstGeom>
        </p:spPr>
      </p:pic>
      <p:sp>
        <p:nvSpPr>
          <p:cNvPr id="77" name="Rectangle 76">
            <a:extLst>
              <a:ext uri="{FF2B5EF4-FFF2-40B4-BE49-F238E27FC236}">
                <a16:creationId xmlns:a16="http://schemas.microsoft.com/office/drawing/2014/main" id="{6EF0C01B-DAD5-4E5A-A2A1-08FC619084F7}"/>
              </a:ext>
            </a:extLst>
          </p:cNvPr>
          <p:cNvSpPr/>
          <p:nvPr/>
        </p:nvSpPr>
        <p:spPr>
          <a:xfrm rot="16200000" flipH="1">
            <a:off x="4257959" y="-3303250"/>
            <a:ext cx="69400" cy="8134267"/>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AutoShape 196">
            <a:extLst>
              <a:ext uri="{FF2B5EF4-FFF2-40B4-BE49-F238E27FC236}">
                <a16:creationId xmlns:a16="http://schemas.microsoft.com/office/drawing/2014/main" id="{EDED9B10-CE0D-4A06-9366-478DF77287D2}"/>
              </a:ext>
            </a:extLst>
          </p:cNvPr>
          <p:cNvSpPr>
            <a:spLocks noChangeArrowheads="1"/>
          </p:cNvSpPr>
          <p:nvPr/>
        </p:nvSpPr>
        <p:spPr bwMode="auto">
          <a:xfrm>
            <a:off x="3031489" y="6665837"/>
            <a:ext cx="137196" cy="137160"/>
          </a:xfrm>
          <a:prstGeom prst="ellipse">
            <a:avLst/>
          </a:prstGeom>
          <a:solidFill>
            <a:srgbClr val="A7A8AA"/>
          </a:solidFill>
          <a:ln w="9525" algn="ctr">
            <a:solidFill>
              <a:srgbClr val="A7A8AA"/>
            </a:solidFill>
            <a:miter lim="800000"/>
            <a:headEnd/>
            <a:tailEnd/>
          </a:ln>
          <a:effectLst/>
        </p:spPr>
        <p:txBody>
          <a:bodyPr wrap="none" lIns="61601" tIns="30800" rIns="61601" bIns="3080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80" name="AutoShape 198">
            <a:extLst>
              <a:ext uri="{FF2B5EF4-FFF2-40B4-BE49-F238E27FC236}">
                <a16:creationId xmlns:a16="http://schemas.microsoft.com/office/drawing/2014/main" id="{C2A7C563-AB6D-4623-88C7-286646C2F722}"/>
              </a:ext>
            </a:extLst>
          </p:cNvPr>
          <p:cNvSpPr>
            <a:spLocks noChangeArrowheads="1"/>
          </p:cNvSpPr>
          <p:nvPr/>
        </p:nvSpPr>
        <p:spPr bwMode="auto">
          <a:xfrm>
            <a:off x="6130207" y="6665837"/>
            <a:ext cx="137196" cy="137160"/>
          </a:xfrm>
          <a:prstGeom prst="ellipse">
            <a:avLst/>
          </a:prstGeom>
          <a:solidFill>
            <a:srgbClr val="6EBE4A"/>
          </a:solidFill>
          <a:ln w="9525" algn="ctr">
            <a:noFill/>
            <a:miter lim="800000"/>
            <a:headEnd/>
            <a:tailEnd/>
          </a:ln>
          <a:effectLst/>
        </p:spPr>
        <p:txBody>
          <a:bodyPr wrap="none" lIns="61601" tIns="30800" rIns="61601" bIns="3080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81" name="Text Box 199">
            <a:extLst>
              <a:ext uri="{FF2B5EF4-FFF2-40B4-BE49-F238E27FC236}">
                <a16:creationId xmlns:a16="http://schemas.microsoft.com/office/drawing/2014/main" id="{9679BCAC-1248-455A-841A-54CAB5B79AAA}"/>
              </a:ext>
            </a:extLst>
          </p:cNvPr>
          <p:cNvSpPr txBox="1">
            <a:spLocks noChangeArrowheads="1"/>
          </p:cNvSpPr>
          <p:nvPr/>
        </p:nvSpPr>
        <p:spPr bwMode="auto">
          <a:xfrm>
            <a:off x="3209243" y="6623175"/>
            <a:ext cx="2818739" cy="20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9" tIns="34295" rIns="68589" bIns="34295">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rPr>
              <a:t>Luma Configuration / Testing / Deployment Activities</a:t>
            </a:r>
          </a:p>
        </p:txBody>
      </p:sp>
      <p:sp>
        <p:nvSpPr>
          <p:cNvPr id="83" name="Text Box 211">
            <a:extLst>
              <a:ext uri="{FF2B5EF4-FFF2-40B4-BE49-F238E27FC236}">
                <a16:creationId xmlns:a16="http://schemas.microsoft.com/office/drawing/2014/main" id="{A996EB2C-28B1-420F-B726-55CD26489A15}"/>
              </a:ext>
            </a:extLst>
          </p:cNvPr>
          <p:cNvSpPr txBox="1">
            <a:spLocks noChangeArrowheads="1"/>
          </p:cNvSpPr>
          <p:nvPr/>
        </p:nvSpPr>
        <p:spPr bwMode="auto">
          <a:xfrm>
            <a:off x="6248076" y="6623175"/>
            <a:ext cx="2357074" cy="20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9" tIns="34295" rIns="68589" bIns="34295">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rPr>
              <a:t>Agency and Employee </a:t>
            </a:r>
            <a:r>
              <a:rPr kumimoji="0" lang="en-US" sz="900" b="0" i="0" u="none" strike="noStrike" kern="120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rPr>
              <a:t>Readiness Activities</a:t>
            </a:r>
            <a:endParaRPr kumimoji="0" lang="en-US" sz="900" b="0"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 Box 212">
            <a:extLst>
              <a:ext uri="{FF2B5EF4-FFF2-40B4-BE49-F238E27FC236}">
                <a16:creationId xmlns:a16="http://schemas.microsoft.com/office/drawing/2014/main" id="{17E9B3DC-C3BC-4678-A465-63ECAC81C797}"/>
              </a:ext>
            </a:extLst>
          </p:cNvPr>
          <p:cNvSpPr txBox="1">
            <a:spLocks noChangeArrowheads="1"/>
          </p:cNvSpPr>
          <p:nvPr/>
        </p:nvSpPr>
        <p:spPr bwMode="auto">
          <a:xfrm>
            <a:off x="8759326" y="6622573"/>
            <a:ext cx="542474" cy="20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9" tIns="34295" rIns="68589" bIns="34295">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rPr>
              <a:t>Go-Live</a:t>
            </a:r>
          </a:p>
        </p:txBody>
      </p:sp>
      <p:sp>
        <p:nvSpPr>
          <p:cNvPr id="85" name="Rounded Rectangle 20">
            <a:extLst>
              <a:ext uri="{FF2B5EF4-FFF2-40B4-BE49-F238E27FC236}">
                <a16:creationId xmlns:a16="http://schemas.microsoft.com/office/drawing/2014/main" id="{76D05136-8699-4E02-A0C4-C8B532140306}"/>
              </a:ext>
            </a:extLst>
          </p:cNvPr>
          <p:cNvSpPr/>
          <p:nvPr/>
        </p:nvSpPr>
        <p:spPr>
          <a:xfrm rot="16200000">
            <a:off x="1912622" y="184798"/>
            <a:ext cx="365760" cy="2552703"/>
          </a:xfrm>
          <a:prstGeom prst="roundRect">
            <a:avLst>
              <a:gd name="adj" fmla="val 50000"/>
            </a:avLst>
          </a:prstGeom>
          <a:solidFill>
            <a:srgbClr val="A7A8A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Interface/Data Conversion Requests</a:t>
            </a:r>
          </a:p>
        </p:txBody>
      </p:sp>
      <p:sp>
        <p:nvSpPr>
          <p:cNvPr id="87" name="Rounded Rectangle 23">
            <a:extLst>
              <a:ext uri="{FF2B5EF4-FFF2-40B4-BE49-F238E27FC236}">
                <a16:creationId xmlns:a16="http://schemas.microsoft.com/office/drawing/2014/main" id="{4B1CA570-D6C7-4446-8FEC-8A1BE223AEC7}"/>
              </a:ext>
            </a:extLst>
          </p:cNvPr>
          <p:cNvSpPr/>
          <p:nvPr/>
        </p:nvSpPr>
        <p:spPr>
          <a:xfrm rot="16200000">
            <a:off x="8273258" y="4050028"/>
            <a:ext cx="365760" cy="2426397"/>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End-User Training</a:t>
            </a:r>
          </a:p>
        </p:txBody>
      </p:sp>
      <p:sp>
        <p:nvSpPr>
          <p:cNvPr id="90" name="Rounded Rectangle 20">
            <a:extLst>
              <a:ext uri="{FF2B5EF4-FFF2-40B4-BE49-F238E27FC236}">
                <a16:creationId xmlns:a16="http://schemas.microsoft.com/office/drawing/2014/main" id="{7933A7A5-61FE-4375-8B9A-4174C424780B}"/>
              </a:ext>
            </a:extLst>
          </p:cNvPr>
          <p:cNvSpPr/>
          <p:nvPr/>
        </p:nvSpPr>
        <p:spPr>
          <a:xfrm rot="16200000">
            <a:off x="4102115" y="3112839"/>
            <a:ext cx="358871" cy="1819392"/>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Luma Labs</a:t>
            </a:r>
            <a:r>
              <a:rPr lang="en-US" sz="1100" kern="0" dirty="0">
                <a:solidFill>
                  <a:prstClr val="black"/>
                </a:solidFill>
                <a:latin typeface="Arial" panose="020B0604020202020204" pitchFamily="34" charset="0"/>
                <a:cs typeface="Arial" panose="020B0604020202020204" pitchFamily="34" charset="0"/>
              </a:rPr>
              <a:t>: </a:t>
            </a: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COA Experience</a:t>
            </a:r>
          </a:p>
        </p:txBody>
      </p:sp>
      <p:sp>
        <p:nvSpPr>
          <p:cNvPr id="91" name="Rounded Rectangle 20">
            <a:extLst>
              <a:ext uri="{FF2B5EF4-FFF2-40B4-BE49-F238E27FC236}">
                <a16:creationId xmlns:a16="http://schemas.microsoft.com/office/drawing/2014/main" id="{6778A66A-35C6-4841-B093-BAA07D226710}"/>
              </a:ext>
            </a:extLst>
          </p:cNvPr>
          <p:cNvSpPr/>
          <p:nvPr/>
        </p:nvSpPr>
        <p:spPr>
          <a:xfrm rot="16200000">
            <a:off x="4545708" y="1066123"/>
            <a:ext cx="367971" cy="1644046"/>
          </a:xfrm>
          <a:prstGeom prst="roundRect">
            <a:avLst>
              <a:gd name="adj" fmla="val 50000"/>
            </a:avLst>
          </a:prstGeom>
          <a:solidFill>
            <a:srgbClr val="A7A8A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Joint SIT Agency Testing</a:t>
            </a:r>
          </a:p>
        </p:txBody>
      </p:sp>
      <p:sp>
        <p:nvSpPr>
          <p:cNvPr id="92" name="Rounded Rectangle 20">
            <a:extLst>
              <a:ext uri="{FF2B5EF4-FFF2-40B4-BE49-F238E27FC236}">
                <a16:creationId xmlns:a16="http://schemas.microsoft.com/office/drawing/2014/main" id="{B854C9EF-2ABF-430E-A89B-E4A654514855}"/>
              </a:ext>
            </a:extLst>
          </p:cNvPr>
          <p:cNvSpPr/>
          <p:nvPr/>
        </p:nvSpPr>
        <p:spPr>
          <a:xfrm rot="16200000">
            <a:off x="6543644" y="4093786"/>
            <a:ext cx="365760" cy="154788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Training Registration</a:t>
            </a:r>
          </a:p>
        </p:txBody>
      </p:sp>
      <p:sp>
        <p:nvSpPr>
          <p:cNvPr id="93" name="Star: 5 Points 92">
            <a:extLst>
              <a:ext uri="{FF2B5EF4-FFF2-40B4-BE49-F238E27FC236}">
                <a16:creationId xmlns:a16="http://schemas.microsoft.com/office/drawing/2014/main" id="{1D226375-2638-466C-B5DA-6BB936E284DD}"/>
              </a:ext>
            </a:extLst>
          </p:cNvPr>
          <p:cNvSpPr/>
          <p:nvPr/>
        </p:nvSpPr>
        <p:spPr>
          <a:xfrm>
            <a:off x="7216220" y="6373940"/>
            <a:ext cx="233916" cy="20201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Star: 5 Points 93">
            <a:extLst>
              <a:ext uri="{FF2B5EF4-FFF2-40B4-BE49-F238E27FC236}">
                <a16:creationId xmlns:a16="http://schemas.microsoft.com/office/drawing/2014/main" id="{A95627A7-4B8F-451A-B509-993F539D19D4}"/>
              </a:ext>
            </a:extLst>
          </p:cNvPr>
          <p:cNvSpPr/>
          <p:nvPr/>
        </p:nvSpPr>
        <p:spPr>
          <a:xfrm>
            <a:off x="8676776" y="6376857"/>
            <a:ext cx="233916" cy="20201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Star: 5 Points 94">
            <a:extLst>
              <a:ext uri="{FF2B5EF4-FFF2-40B4-BE49-F238E27FC236}">
                <a16:creationId xmlns:a16="http://schemas.microsoft.com/office/drawing/2014/main" id="{5279B8AF-477D-4886-A5DF-2B378CB781D1}"/>
              </a:ext>
            </a:extLst>
          </p:cNvPr>
          <p:cNvSpPr/>
          <p:nvPr/>
        </p:nvSpPr>
        <p:spPr>
          <a:xfrm>
            <a:off x="9743220" y="6376857"/>
            <a:ext cx="233916" cy="20201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tar: 5 Points 25">
            <a:extLst>
              <a:ext uri="{FF2B5EF4-FFF2-40B4-BE49-F238E27FC236}">
                <a16:creationId xmlns:a16="http://schemas.microsoft.com/office/drawing/2014/main" id="{2F124925-35C5-452D-A34C-10B970FEEA8E}"/>
              </a:ext>
            </a:extLst>
          </p:cNvPr>
          <p:cNvSpPr/>
          <p:nvPr/>
        </p:nvSpPr>
        <p:spPr>
          <a:xfrm>
            <a:off x="8648672" y="6653128"/>
            <a:ext cx="136484" cy="131736"/>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allout: Bent Line 1">
            <a:extLst>
              <a:ext uri="{FF2B5EF4-FFF2-40B4-BE49-F238E27FC236}">
                <a16:creationId xmlns:a16="http://schemas.microsoft.com/office/drawing/2014/main" id="{3A652792-F2D2-47A8-85E1-3B333B44F997}"/>
              </a:ext>
            </a:extLst>
          </p:cNvPr>
          <p:cNvSpPr/>
          <p:nvPr/>
        </p:nvSpPr>
        <p:spPr>
          <a:xfrm flipH="1">
            <a:off x="6611182" y="6383075"/>
            <a:ext cx="375100" cy="189582"/>
          </a:xfrm>
          <a:prstGeom prst="borderCallout2">
            <a:avLst>
              <a:gd name="adj1" fmla="val 18750"/>
              <a:gd name="adj2" fmla="val -8333"/>
              <a:gd name="adj3" fmla="val 18750"/>
              <a:gd name="adj4" fmla="val -16667"/>
              <a:gd name="adj5" fmla="val 76541"/>
              <a:gd name="adj6" fmla="val -6251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Supplier Portal</a:t>
            </a:r>
          </a:p>
        </p:txBody>
      </p:sp>
      <p:sp>
        <p:nvSpPr>
          <p:cNvPr id="23" name="Callout: Bent Line 22">
            <a:extLst>
              <a:ext uri="{FF2B5EF4-FFF2-40B4-BE49-F238E27FC236}">
                <a16:creationId xmlns:a16="http://schemas.microsoft.com/office/drawing/2014/main" id="{FC611296-B768-4658-A90D-6BE3A5D412D6}"/>
              </a:ext>
            </a:extLst>
          </p:cNvPr>
          <p:cNvSpPr/>
          <p:nvPr/>
        </p:nvSpPr>
        <p:spPr>
          <a:xfrm flipH="1">
            <a:off x="8072962" y="6360436"/>
            <a:ext cx="375100" cy="189582"/>
          </a:xfrm>
          <a:prstGeom prst="borderCallout2">
            <a:avLst>
              <a:gd name="adj1" fmla="val 18750"/>
              <a:gd name="adj2" fmla="val -8333"/>
              <a:gd name="adj3" fmla="val 18750"/>
              <a:gd name="adj4" fmla="val -16667"/>
              <a:gd name="adj5" fmla="val 76541"/>
              <a:gd name="adj6" fmla="val -6251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HCM</a:t>
            </a:r>
          </a:p>
        </p:txBody>
      </p:sp>
      <p:sp>
        <p:nvSpPr>
          <p:cNvPr id="24" name="Callout: Bent Line 23">
            <a:extLst>
              <a:ext uri="{FF2B5EF4-FFF2-40B4-BE49-F238E27FC236}">
                <a16:creationId xmlns:a16="http://schemas.microsoft.com/office/drawing/2014/main" id="{ADAEFA3B-FDC7-4F95-A973-39E1E5BEEC1F}"/>
              </a:ext>
            </a:extLst>
          </p:cNvPr>
          <p:cNvSpPr/>
          <p:nvPr/>
        </p:nvSpPr>
        <p:spPr>
          <a:xfrm flipH="1">
            <a:off x="9158189" y="6360436"/>
            <a:ext cx="375100" cy="189582"/>
          </a:xfrm>
          <a:prstGeom prst="borderCallout2">
            <a:avLst>
              <a:gd name="adj1" fmla="val 18750"/>
              <a:gd name="adj2" fmla="val -8333"/>
              <a:gd name="adj3" fmla="val 18750"/>
              <a:gd name="adj4" fmla="val -16667"/>
              <a:gd name="adj5" fmla="val 76541"/>
              <a:gd name="adj6" fmla="val -6251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FSM</a:t>
            </a:r>
          </a:p>
        </p:txBody>
      </p:sp>
      <p:sp>
        <p:nvSpPr>
          <p:cNvPr id="25" name="Rounded Rectangle 20">
            <a:extLst>
              <a:ext uri="{FF2B5EF4-FFF2-40B4-BE49-F238E27FC236}">
                <a16:creationId xmlns:a16="http://schemas.microsoft.com/office/drawing/2014/main" id="{43D4D1F0-8EA1-4198-85D9-7DE3F5912D80}"/>
              </a:ext>
            </a:extLst>
          </p:cNvPr>
          <p:cNvSpPr/>
          <p:nvPr/>
        </p:nvSpPr>
        <p:spPr>
          <a:xfrm rot="16200000">
            <a:off x="4761849" y="3930203"/>
            <a:ext cx="365760" cy="18573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Luma Role Workshops (x8)</a:t>
            </a:r>
          </a:p>
        </p:txBody>
      </p:sp>
      <p:sp>
        <p:nvSpPr>
          <p:cNvPr id="27" name="Rounded Rectangle 20">
            <a:extLst>
              <a:ext uri="{FF2B5EF4-FFF2-40B4-BE49-F238E27FC236}">
                <a16:creationId xmlns:a16="http://schemas.microsoft.com/office/drawing/2014/main" id="{C0A95FFA-35A3-4EE9-A000-8B6B54F3493D}"/>
              </a:ext>
            </a:extLst>
          </p:cNvPr>
          <p:cNvSpPr/>
          <p:nvPr/>
        </p:nvSpPr>
        <p:spPr>
          <a:xfrm rot="16200000">
            <a:off x="5122795" y="2555916"/>
            <a:ext cx="365760" cy="3740742"/>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User Experience Simulations</a:t>
            </a:r>
          </a:p>
        </p:txBody>
      </p:sp>
      <p:sp>
        <p:nvSpPr>
          <p:cNvPr id="28" name="Rounded Rectangle 20">
            <a:extLst>
              <a:ext uri="{FF2B5EF4-FFF2-40B4-BE49-F238E27FC236}">
                <a16:creationId xmlns:a16="http://schemas.microsoft.com/office/drawing/2014/main" id="{F5646C9C-7097-44DF-ADB3-6E1E493866E2}"/>
              </a:ext>
            </a:extLst>
          </p:cNvPr>
          <p:cNvSpPr/>
          <p:nvPr/>
        </p:nvSpPr>
        <p:spPr>
          <a:xfrm rot="16200000">
            <a:off x="8391361" y="2915685"/>
            <a:ext cx="387086" cy="2168870"/>
          </a:xfrm>
          <a:prstGeom prst="roundRect">
            <a:avLst>
              <a:gd name="adj" fmla="val 50000"/>
            </a:avLst>
          </a:prstGeom>
          <a:solidFill>
            <a:schemeClr val="accent6">
              <a:lumMod val="40000"/>
              <a:lumOff val="60000"/>
            </a:schemeClr>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Luma Labs: End User Practice *Planning In-Progress</a:t>
            </a:r>
          </a:p>
        </p:txBody>
      </p:sp>
      <p:sp>
        <p:nvSpPr>
          <p:cNvPr id="29" name="Rounded Rectangle 20">
            <a:extLst>
              <a:ext uri="{FF2B5EF4-FFF2-40B4-BE49-F238E27FC236}">
                <a16:creationId xmlns:a16="http://schemas.microsoft.com/office/drawing/2014/main" id="{58966E49-98BC-4629-93D4-F6D4FA299536}"/>
              </a:ext>
            </a:extLst>
          </p:cNvPr>
          <p:cNvSpPr/>
          <p:nvPr/>
        </p:nvSpPr>
        <p:spPr>
          <a:xfrm rot="16200000">
            <a:off x="4335739" y="4429152"/>
            <a:ext cx="365760" cy="1697367"/>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 Training Attendees</a:t>
            </a:r>
          </a:p>
        </p:txBody>
      </p:sp>
      <p:sp>
        <p:nvSpPr>
          <p:cNvPr id="30" name="Rounded Rectangle 20">
            <a:extLst>
              <a:ext uri="{FF2B5EF4-FFF2-40B4-BE49-F238E27FC236}">
                <a16:creationId xmlns:a16="http://schemas.microsoft.com/office/drawing/2014/main" id="{586EEF50-25FD-425E-9461-AA645346FF06}"/>
              </a:ext>
            </a:extLst>
          </p:cNvPr>
          <p:cNvSpPr/>
          <p:nvPr/>
        </p:nvSpPr>
        <p:spPr>
          <a:xfrm rot="16200000">
            <a:off x="7987270" y="1606733"/>
            <a:ext cx="365760" cy="3117936"/>
          </a:xfrm>
          <a:prstGeom prst="roundRect">
            <a:avLst>
              <a:gd name="adj" fmla="val 50000"/>
            </a:avLst>
          </a:prstGeom>
          <a:solidFill>
            <a:srgbClr val="A7A8A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Cutover / Blackout / Handling Balances / Transaction Freeze Prep</a:t>
            </a:r>
          </a:p>
        </p:txBody>
      </p:sp>
      <p:sp>
        <p:nvSpPr>
          <p:cNvPr id="32" name="Rounded Rectangle 20">
            <a:extLst>
              <a:ext uri="{FF2B5EF4-FFF2-40B4-BE49-F238E27FC236}">
                <a16:creationId xmlns:a16="http://schemas.microsoft.com/office/drawing/2014/main" id="{2C1DAA8F-FB8D-4155-9A2F-7D3556C031A7}"/>
              </a:ext>
            </a:extLst>
          </p:cNvPr>
          <p:cNvSpPr/>
          <p:nvPr/>
        </p:nvSpPr>
        <p:spPr>
          <a:xfrm rot="16200000">
            <a:off x="1239841" y="3503837"/>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Rounded Rectangle 20">
            <a:extLst>
              <a:ext uri="{FF2B5EF4-FFF2-40B4-BE49-F238E27FC236}">
                <a16:creationId xmlns:a16="http://schemas.microsoft.com/office/drawing/2014/main" id="{316031B8-A297-496E-9FF5-5AE5AAB672B0}"/>
              </a:ext>
            </a:extLst>
          </p:cNvPr>
          <p:cNvSpPr/>
          <p:nvPr/>
        </p:nvSpPr>
        <p:spPr>
          <a:xfrm rot="16200000">
            <a:off x="2406608" y="3497668"/>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ounded Rectangle 20">
            <a:extLst>
              <a:ext uri="{FF2B5EF4-FFF2-40B4-BE49-F238E27FC236}">
                <a16:creationId xmlns:a16="http://schemas.microsoft.com/office/drawing/2014/main" id="{3BAA5311-4002-4901-933E-B7F8B9DC9933}"/>
              </a:ext>
            </a:extLst>
          </p:cNvPr>
          <p:cNvSpPr/>
          <p:nvPr/>
        </p:nvSpPr>
        <p:spPr>
          <a:xfrm rot="16200000">
            <a:off x="3573374" y="3494313"/>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ounded Rectangle 20">
            <a:extLst>
              <a:ext uri="{FF2B5EF4-FFF2-40B4-BE49-F238E27FC236}">
                <a16:creationId xmlns:a16="http://schemas.microsoft.com/office/drawing/2014/main" id="{693B3172-3E1B-4CAF-9B08-D8F242A5DE19}"/>
              </a:ext>
            </a:extLst>
          </p:cNvPr>
          <p:cNvSpPr/>
          <p:nvPr/>
        </p:nvSpPr>
        <p:spPr>
          <a:xfrm rot="16200000">
            <a:off x="4805789" y="3493182"/>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Rounded Rectangle 20">
            <a:extLst>
              <a:ext uri="{FF2B5EF4-FFF2-40B4-BE49-F238E27FC236}">
                <a16:creationId xmlns:a16="http://schemas.microsoft.com/office/drawing/2014/main" id="{A02A9D65-0918-4CB1-92EB-C38526F5D2AE}"/>
              </a:ext>
            </a:extLst>
          </p:cNvPr>
          <p:cNvSpPr/>
          <p:nvPr/>
        </p:nvSpPr>
        <p:spPr>
          <a:xfrm rot="16200000">
            <a:off x="6341753" y="3491763"/>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Rounded Rectangle 20">
            <a:extLst>
              <a:ext uri="{FF2B5EF4-FFF2-40B4-BE49-F238E27FC236}">
                <a16:creationId xmlns:a16="http://schemas.microsoft.com/office/drawing/2014/main" id="{08F66E83-F1B0-418F-81C5-504CA4E65E22}"/>
              </a:ext>
            </a:extLst>
          </p:cNvPr>
          <p:cNvSpPr/>
          <p:nvPr/>
        </p:nvSpPr>
        <p:spPr>
          <a:xfrm rot="16200000">
            <a:off x="7574168" y="3499709"/>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Rounded Rectangle 20">
            <a:extLst>
              <a:ext uri="{FF2B5EF4-FFF2-40B4-BE49-F238E27FC236}">
                <a16:creationId xmlns:a16="http://schemas.microsoft.com/office/drawing/2014/main" id="{510E4115-4039-47E7-A4F5-81EB6ECA7F8F}"/>
              </a:ext>
            </a:extLst>
          </p:cNvPr>
          <p:cNvSpPr/>
          <p:nvPr/>
        </p:nvSpPr>
        <p:spPr>
          <a:xfrm rot="16200000">
            <a:off x="8806583" y="3507655"/>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Rounded Rectangle 20">
            <a:extLst>
              <a:ext uri="{FF2B5EF4-FFF2-40B4-BE49-F238E27FC236}">
                <a16:creationId xmlns:a16="http://schemas.microsoft.com/office/drawing/2014/main" id="{5D3C373B-4C9A-4F90-AA1F-1A8697DE121F}"/>
              </a:ext>
            </a:extLst>
          </p:cNvPr>
          <p:cNvSpPr/>
          <p:nvPr/>
        </p:nvSpPr>
        <p:spPr>
          <a:xfrm rot="16200000">
            <a:off x="10038998" y="3515601"/>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Rounded Rectangle 20">
            <a:extLst>
              <a:ext uri="{FF2B5EF4-FFF2-40B4-BE49-F238E27FC236}">
                <a16:creationId xmlns:a16="http://schemas.microsoft.com/office/drawing/2014/main" id="{F50C891C-6475-424E-BA9D-39EE5EBCFCF0}"/>
              </a:ext>
            </a:extLst>
          </p:cNvPr>
          <p:cNvSpPr/>
          <p:nvPr/>
        </p:nvSpPr>
        <p:spPr>
          <a:xfrm rot="16200000">
            <a:off x="5787957" y="-1414744"/>
            <a:ext cx="246889" cy="10022704"/>
          </a:xfrm>
          <a:prstGeom prst="roundRect">
            <a:avLst>
              <a:gd name="adj" fmla="val 50000"/>
            </a:avLst>
          </a:prstGeom>
          <a:noFill/>
          <a:ln w="25400" cap="flat" cmpd="sng" algn="ctr">
            <a:solidFill>
              <a:srgbClr val="6CC24A"/>
            </a:solid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Liaison Monthly Communications (Toolkits)</a:t>
            </a:r>
          </a:p>
        </p:txBody>
      </p:sp>
      <p:sp>
        <p:nvSpPr>
          <p:cNvPr id="40" name="Rounded Rectangle 20">
            <a:extLst>
              <a:ext uri="{FF2B5EF4-FFF2-40B4-BE49-F238E27FC236}">
                <a16:creationId xmlns:a16="http://schemas.microsoft.com/office/drawing/2014/main" id="{E675403A-5E3C-4566-B19E-D2EB9864046C}"/>
              </a:ext>
            </a:extLst>
          </p:cNvPr>
          <p:cNvSpPr/>
          <p:nvPr/>
        </p:nvSpPr>
        <p:spPr>
          <a:xfrm rot="16200000">
            <a:off x="6088937" y="1848797"/>
            <a:ext cx="561008" cy="1405491"/>
          </a:xfrm>
          <a:prstGeom prst="roundRect">
            <a:avLst>
              <a:gd name="adj" fmla="val 50000"/>
            </a:avLst>
          </a:prstGeom>
          <a:solidFill>
            <a:srgbClr val="A7A8A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Needed: Agency Validation of Configuration</a:t>
            </a:r>
          </a:p>
        </p:txBody>
      </p:sp>
      <p:sp>
        <p:nvSpPr>
          <p:cNvPr id="41" name="Rounded Rectangle 20">
            <a:extLst>
              <a:ext uri="{FF2B5EF4-FFF2-40B4-BE49-F238E27FC236}">
                <a16:creationId xmlns:a16="http://schemas.microsoft.com/office/drawing/2014/main" id="{FABCF0D3-4805-4B36-B5EE-F16A02705066}"/>
              </a:ext>
            </a:extLst>
          </p:cNvPr>
          <p:cNvSpPr/>
          <p:nvPr/>
        </p:nvSpPr>
        <p:spPr>
          <a:xfrm rot="16200000">
            <a:off x="2571745" y="3496426"/>
            <a:ext cx="365760" cy="104081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Luma Labs</a:t>
            </a:r>
            <a:r>
              <a:rPr lang="en-US" sz="1100" kern="0" dirty="0">
                <a:solidFill>
                  <a:prstClr val="black"/>
                </a:solidFill>
                <a:latin typeface="Arial" panose="020B0604020202020204" pitchFamily="34" charset="0"/>
                <a:cs typeface="Arial" panose="020B0604020202020204" pitchFamily="34" charset="0"/>
              </a:rPr>
              <a:t>: Data Calls</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Rounded Rectangle 20">
            <a:extLst>
              <a:ext uri="{FF2B5EF4-FFF2-40B4-BE49-F238E27FC236}">
                <a16:creationId xmlns:a16="http://schemas.microsoft.com/office/drawing/2014/main" id="{A8114E55-5A4F-4FBD-ADBB-7A84AE91D5F9}"/>
              </a:ext>
            </a:extLst>
          </p:cNvPr>
          <p:cNvSpPr/>
          <p:nvPr/>
        </p:nvSpPr>
        <p:spPr>
          <a:xfrm rot="16200000">
            <a:off x="2985805" y="1232916"/>
            <a:ext cx="365760" cy="1308250"/>
          </a:xfrm>
          <a:prstGeom prst="roundRect">
            <a:avLst>
              <a:gd name="adj" fmla="val 50000"/>
            </a:avLst>
          </a:prstGeom>
          <a:solidFill>
            <a:srgbClr val="A7A8A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JSIT: Workflow and Roles Setup</a:t>
            </a:r>
          </a:p>
        </p:txBody>
      </p:sp>
      <p:sp>
        <p:nvSpPr>
          <p:cNvPr id="44" name="Rounded Rectangle 20">
            <a:extLst>
              <a:ext uri="{FF2B5EF4-FFF2-40B4-BE49-F238E27FC236}">
                <a16:creationId xmlns:a16="http://schemas.microsoft.com/office/drawing/2014/main" id="{FD15578E-3A5C-4410-B6F9-D6CE1EBE3C3E}"/>
              </a:ext>
            </a:extLst>
          </p:cNvPr>
          <p:cNvSpPr/>
          <p:nvPr/>
        </p:nvSpPr>
        <p:spPr>
          <a:xfrm rot="16200000">
            <a:off x="5250589" y="3951608"/>
            <a:ext cx="365760" cy="3485156"/>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1100" kern="0" dirty="0">
                <a:solidFill>
                  <a:prstClr val="black"/>
                </a:solidFill>
                <a:latin typeface="Arial" panose="020B0604020202020204" pitchFamily="34" charset="0"/>
                <a:cs typeface="Arial" panose="020B0604020202020204" pitchFamily="34" charset="0"/>
              </a:rPr>
              <a:t>Develop Operational Readiness Plans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sz="1100" kern="0" dirty="0">
                <a:solidFill>
                  <a:prstClr val="black"/>
                </a:solidFill>
                <a:latin typeface="Arial" panose="020B0604020202020204" pitchFamily="34" charset="0"/>
                <a:cs typeface="Arial" panose="020B0604020202020204" pitchFamily="34" charset="0"/>
              </a:rPr>
              <a:t>(Toolkit will be Provided)</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Rounded Rectangle 20">
            <a:extLst>
              <a:ext uri="{FF2B5EF4-FFF2-40B4-BE49-F238E27FC236}">
                <a16:creationId xmlns:a16="http://schemas.microsoft.com/office/drawing/2014/main" id="{87C519CD-29E2-4E5B-A6BB-BC2FA020963A}"/>
              </a:ext>
            </a:extLst>
          </p:cNvPr>
          <p:cNvSpPr/>
          <p:nvPr/>
        </p:nvSpPr>
        <p:spPr>
          <a:xfrm rot="16200000">
            <a:off x="7643687" y="5128780"/>
            <a:ext cx="365760" cy="1124931"/>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Go-Live Checklist</a:t>
            </a:r>
          </a:p>
        </p:txBody>
      </p:sp>
      <p:sp>
        <p:nvSpPr>
          <p:cNvPr id="46" name="Rounded Rectangle 20">
            <a:extLst>
              <a:ext uri="{FF2B5EF4-FFF2-40B4-BE49-F238E27FC236}">
                <a16:creationId xmlns:a16="http://schemas.microsoft.com/office/drawing/2014/main" id="{9906F33C-550B-4DB8-8821-4AEF8EE7A718}"/>
              </a:ext>
            </a:extLst>
          </p:cNvPr>
          <p:cNvSpPr/>
          <p:nvPr/>
        </p:nvSpPr>
        <p:spPr>
          <a:xfrm rot="16200000">
            <a:off x="2331680" y="5601088"/>
            <a:ext cx="365760" cy="104081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1100" kern="0" dirty="0">
                <a:solidFill>
                  <a:prstClr val="black"/>
                </a:solidFill>
                <a:latin typeface="Arial" panose="020B0604020202020204" pitchFamily="34" charset="0"/>
                <a:cs typeface="Arial" panose="020B0604020202020204" pitchFamily="34" charset="0"/>
              </a:rPr>
              <a:t>CRA</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Rounded Rectangle 20">
            <a:extLst>
              <a:ext uri="{FF2B5EF4-FFF2-40B4-BE49-F238E27FC236}">
                <a16:creationId xmlns:a16="http://schemas.microsoft.com/office/drawing/2014/main" id="{C95E5093-40FD-4B4D-974B-F6E4114D8FE3}"/>
              </a:ext>
            </a:extLst>
          </p:cNvPr>
          <p:cNvSpPr/>
          <p:nvPr/>
        </p:nvSpPr>
        <p:spPr>
          <a:xfrm rot="16200000">
            <a:off x="6472757" y="5615018"/>
            <a:ext cx="365760" cy="104081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1100" kern="0" dirty="0">
                <a:solidFill>
                  <a:prstClr val="black"/>
                </a:solidFill>
                <a:latin typeface="Arial" panose="020B0604020202020204" pitchFamily="34" charset="0"/>
                <a:cs typeface="Arial" panose="020B0604020202020204" pitchFamily="34" charset="0"/>
              </a:rPr>
              <a:t>CRA</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Rounded Rectangle 20">
            <a:extLst>
              <a:ext uri="{FF2B5EF4-FFF2-40B4-BE49-F238E27FC236}">
                <a16:creationId xmlns:a16="http://schemas.microsoft.com/office/drawing/2014/main" id="{91697AC8-AB7B-4597-965A-8372E05456E5}"/>
              </a:ext>
            </a:extLst>
          </p:cNvPr>
          <p:cNvSpPr/>
          <p:nvPr/>
        </p:nvSpPr>
        <p:spPr>
          <a:xfrm rot="16200000">
            <a:off x="10114894" y="5632621"/>
            <a:ext cx="356616" cy="104081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1100" kern="0" dirty="0">
                <a:solidFill>
                  <a:prstClr val="black"/>
                </a:solidFill>
                <a:latin typeface="Arial" panose="020B0604020202020204" pitchFamily="34" charset="0"/>
                <a:cs typeface="Arial" panose="020B0604020202020204" pitchFamily="34" charset="0"/>
              </a:rPr>
              <a:t>CRA</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9957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able 8">
            <a:extLst>
              <a:ext uri="{FF2B5EF4-FFF2-40B4-BE49-F238E27FC236}">
                <a16:creationId xmlns:a16="http://schemas.microsoft.com/office/drawing/2014/main" id="{34746AFA-FEC6-4B7B-91F8-D03144ECD7B5}"/>
              </a:ext>
            </a:extLst>
          </p:cNvPr>
          <p:cNvGraphicFramePr>
            <a:graphicFrameLocks noGrp="1"/>
          </p:cNvGraphicFramePr>
          <p:nvPr/>
        </p:nvGraphicFramePr>
        <p:xfrm>
          <a:off x="408345" y="980895"/>
          <a:ext cx="11105360" cy="5237643"/>
        </p:xfrm>
        <a:graphic>
          <a:graphicData uri="http://schemas.openxmlformats.org/drawingml/2006/table">
            <a:tbl>
              <a:tblPr firstRow="1" bandRow="1">
                <a:tableStyleId>{5C22544A-7EE6-4342-B048-85BDC9FD1C3A}</a:tableStyleId>
              </a:tblPr>
              <a:tblGrid>
                <a:gridCol w="1388170">
                  <a:extLst>
                    <a:ext uri="{9D8B030D-6E8A-4147-A177-3AD203B41FA5}">
                      <a16:colId xmlns:a16="http://schemas.microsoft.com/office/drawing/2014/main" val="2866251322"/>
                    </a:ext>
                  </a:extLst>
                </a:gridCol>
                <a:gridCol w="1388170">
                  <a:extLst>
                    <a:ext uri="{9D8B030D-6E8A-4147-A177-3AD203B41FA5}">
                      <a16:colId xmlns:a16="http://schemas.microsoft.com/office/drawing/2014/main" val="2003861014"/>
                    </a:ext>
                  </a:extLst>
                </a:gridCol>
                <a:gridCol w="1388170">
                  <a:extLst>
                    <a:ext uri="{9D8B030D-6E8A-4147-A177-3AD203B41FA5}">
                      <a16:colId xmlns:a16="http://schemas.microsoft.com/office/drawing/2014/main" val="943040478"/>
                    </a:ext>
                  </a:extLst>
                </a:gridCol>
                <a:gridCol w="1388170">
                  <a:extLst>
                    <a:ext uri="{9D8B030D-6E8A-4147-A177-3AD203B41FA5}">
                      <a16:colId xmlns:a16="http://schemas.microsoft.com/office/drawing/2014/main" val="3839414329"/>
                    </a:ext>
                  </a:extLst>
                </a:gridCol>
                <a:gridCol w="1388170">
                  <a:extLst>
                    <a:ext uri="{9D8B030D-6E8A-4147-A177-3AD203B41FA5}">
                      <a16:colId xmlns:a16="http://schemas.microsoft.com/office/drawing/2014/main" val="1747244383"/>
                    </a:ext>
                  </a:extLst>
                </a:gridCol>
                <a:gridCol w="1388170">
                  <a:extLst>
                    <a:ext uri="{9D8B030D-6E8A-4147-A177-3AD203B41FA5}">
                      <a16:colId xmlns:a16="http://schemas.microsoft.com/office/drawing/2014/main" val="1367552650"/>
                    </a:ext>
                  </a:extLst>
                </a:gridCol>
                <a:gridCol w="1388170">
                  <a:extLst>
                    <a:ext uri="{9D8B030D-6E8A-4147-A177-3AD203B41FA5}">
                      <a16:colId xmlns:a16="http://schemas.microsoft.com/office/drawing/2014/main" val="4262297993"/>
                    </a:ext>
                  </a:extLst>
                </a:gridCol>
                <a:gridCol w="1388170">
                  <a:extLst>
                    <a:ext uri="{9D8B030D-6E8A-4147-A177-3AD203B41FA5}">
                      <a16:colId xmlns:a16="http://schemas.microsoft.com/office/drawing/2014/main" val="4235504583"/>
                    </a:ext>
                  </a:extLst>
                </a:gridCol>
              </a:tblGrid>
              <a:tr h="336461">
                <a:tc>
                  <a:txBody>
                    <a:bodyPr/>
                    <a:lstStyle/>
                    <a:p>
                      <a:r>
                        <a:rPr lang="en-US" dirty="0"/>
                        <a:t>Dec</a:t>
                      </a:r>
                    </a:p>
                  </a:txBody>
                  <a:tcPr>
                    <a:lnB w="38100" cmpd="sng">
                      <a:noFill/>
                    </a:lnB>
                    <a:solidFill>
                      <a:schemeClr val="bg2">
                        <a:lumMod val="75000"/>
                      </a:schemeClr>
                    </a:solidFill>
                  </a:tcPr>
                </a:tc>
                <a:tc>
                  <a:txBody>
                    <a:bodyPr/>
                    <a:lstStyle/>
                    <a:p>
                      <a:r>
                        <a:rPr lang="en-US" dirty="0"/>
                        <a:t>Jan</a:t>
                      </a:r>
                    </a:p>
                  </a:txBody>
                  <a:tcPr>
                    <a:lnB w="38100" cmpd="sng">
                      <a:noFill/>
                    </a:lnB>
                    <a:solidFill>
                      <a:schemeClr val="bg2">
                        <a:lumMod val="75000"/>
                      </a:schemeClr>
                    </a:solidFill>
                  </a:tcPr>
                </a:tc>
                <a:tc>
                  <a:txBody>
                    <a:bodyPr/>
                    <a:lstStyle/>
                    <a:p>
                      <a:r>
                        <a:rPr lang="en-US" dirty="0"/>
                        <a:t>Feb</a:t>
                      </a:r>
                    </a:p>
                  </a:txBody>
                  <a:tcPr>
                    <a:lnB w="38100" cmpd="sng">
                      <a:noFill/>
                    </a:lnB>
                    <a:solidFill>
                      <a:schemeClr val="bg2">
                        <a:lumMod val="75000"/>
                      </a:schemeClr>
                    </a:solidFill>
                  </a:tcPr>
                </a:tc>
                <a:tc>
                  <a:txBody>
                    <a:bodyPr/>
                    <a:lstStyle/>
                    <a:p>
                      <a:r>
                        <a:rPr lang="en-US" dirty="0"/>
                        <a:t>Mar</a:t>
                      </a:r>
                    </a:p>
                  </a:txBody>
                  <a:tcPr>
                    <a:lnB w="38100" cmpd="sng">
                      <a:noFill/>
                    </a:lnB>
                    <a:solidFill>
                      <a:schemeClr val="bg2">
                        <a:lumMod val="75000"/>
                      </a:schemeClr>
                    </a:solidFill>
                  </a:tcPr>
                </a:tc>
                <a:tc>
                  <a:txBody>
                    <a:bodyPr/>
                    <a:lstStyle/>
                    <a:p>
                      <a:r>
                        <a:rPr lang="en-US" dirty="0"/>
                        <a:t>Apr</a:t>
                      </a:r>
                    </a:p>
                  </a:txBody>
                  <a:tcPr>
                    <a:lnB w="38100" cmpd="sng">
                      <a:noFill/>
                    </a:lnB>
                    <a:solidFill>
                      <a:schemeClr val="bg2">
                        <a:lumMod val="75000"/>
                      </a:schemeClr>
                    </a:solidFill>
                  </a:tcPr>
                </a:tc>
                <a:tc>
                  <a:txBody>
                    <a:bodyPr/>
                    <a:lstStyle/>
                    <a:p>
                      <a:r>
                        <a:rPr lang="en-US" dirty="0"/>
                        <a:t>May</a:t>
                      </a:r>
                    </a:p>
                  </a:txBody>
                  <a:tcPr>
                    <a:lnB w="38100" cmpd="sng">
                      <a:noFill/>
                    </a:lnB>
                    <a:solidFill>
                      <a:schemeClr val="bg2">
                        <a:lumMod val="75000"/>
                      </a:schemeClr>
                    </a:solidFill>
                  </a:tcPr>
                </a:tc>
                <a:tc>
                  <a:txBody>
                    <a:bodyPr/>
                    <a:lstStyle/>
                    <a:p>
                      <a:r>
                        <a:rPr lang="en-US" dirty="0"/>
                        <a:t>Jun</a:t>
                      </a:r>
                    </a:p>
                  </a:txBody>
                  <a:tcPr>
                    <a:lnB w="38100" cmpd="sng">
                      <a:noFill/>
                    </a:lnB>
                    <a:solidFill>
                      <a:schemeClr val="bg2">
                        <a:lumMod val="75000"/>
                      </a:schemeClr>
                    </a:solidFill>
                  </a:tcPr>
                </a:tc>
                <a:tc>
                  <a:txBody>
                    <a:bodyPr/>
                    <a:lstStyle/>
                    <a:p>
                      <a:r>
                        <a:rPr lang="en-US" dirty="0"/>
                        <a:t>Jul</a:t>
                      </a:r>
                    </a:p>
                  </a:txBody>
                  <a:tcPr>
                    <a:lnB w="38100" cmpd="sng">
                      <a:noFill/>
                    </a:lnB>
                    <a:solidFill>
                      <a:schemeClr val="bg2">
                        <a:lumMod val="75000"/>
                      </a:schemeClr>
                    </a:solidFill>
                  </a:tcPr>
                </a:tc>
                <a:extLst>
                  <a:ext uri="{0D108BD9-81ED-4DB2-BD59-A6C34878D82A}">
                    <a16:rowId xmlns:a16="http://schemas.microsoft.com/office/drawing/2014/main" val="923125530"/>
                  </a:ext>
                </a:extLst>
              </a:tr>
              <a:tr h="4871883">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4759488"/>
                  </a:ext>
                </a:extLst>
              </a:tr>
            </a:tbl>
          </a:graphicData>
        </a:graphic>
      </p:graphicFrame>
      <p:sp>
        <p:nvSpPr>
          <p:cNvPr id="30" name="TextBox 29">
            <a:extLst>
              <a:ext uri="{FF2B5EF4-FFF2-40B4-BE49-F238E27FC236}">
                <a16:creationId xmlns:a16="http://schemas.microsoft.com/office/drawing/2014/main" id="{1D519660-3741-471F-96CD-B2BFA8DB6603}"/>
              </a:ext>
            </a:extLst>
          </p:cNvPr>
          <p:cNvSpPr txBox="1"/>
          <p:nvPr/>
        </p:nvSpPr>
        <p:spPr>
          <a:xfrm>
            <a:off x="421048" y="220104"/>
            <a:ext cx="7529151" cy="584775"/>
          </a:xfrm>
          <a:prstGeom prst="rect">
            <a:avLst/>
          </a:prstGeom>
          <a:noFill/>
        </p:spPr>
        <p:txBody>
          <a:bodyPr wrap="square" rtlCol="0">
            <a:spAutoFit/>
          </a:bodyPr>
          <a:lstStyle/>
          <a:p>
            <a:r>
              <a:rPr lang="en-US" sz="3200" dirty="0">
                <a:solidFill>
                  <a:srgbClr val="092F57"/>
                </a:solidFill>
                <a:latin typeface="Arial Rounded MT Bold" panose="020F0704030504030204" pitchFamily="34" charset="0"/>
              </a:rPr>
              <a:t>Road to Go-Live (Employee)</a:t>
            </a:r>
          </a:p>
        </p:txBody>
      </p:sp>
      <p:sp>
        <p:nvSpPr>
          <p:cNvPr id="31" name="Rectangle 30">
            <a:extLst>
              <a:ext uri="{FF2B5EF4-FFF2-40B4-BE49-F238E27FC236}">
                <a16:creationId xmlns:a16="http://schemas.microsoft.com/office/drawing/2014/main" id="{D41BF3C8-FCD3-4CBD-8385-E3A2555F2A9B}"/>
              </a:ext>
            </a:extLst>
          </p:cNvPr>
          <p:cNvSpPr/>
          <p:nvPr/>
        </p:nvSpPr>
        <p:spPr>
          <a:xfrm rot="16200000" flipH="1">
            <a:off x="3403348" y="-2143580"/>
            <a:ext cx="70441" cy="603504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7">
            <a:extLst>
              <a:ext uri="{FF2B5EF4-FFF2-40B4-BE49-F238E27FC236}">
                <a16:creationId xmlns:a16="http://schemas.microsoft.com/office/drawing/2014/main" id="{4CA21C61-50E7-4D02-806E-FE29CA7A22AF}"/>
              </a:ext>
            </a:extLst>
          </p:cNvPr>
          <p:cNvSpPr/>
          <p:nvPr/>
        </p:nvSpPr>
        <p:spPr>
          <a:xfrm>
            <a:off x="-6331" y="4567568"/>
            <a:ext cx="18021362" cy="3273201"/>
          </a:xfrm>
          <a:custGeom>
            <a:avLst/>
            <a:gdLst>
              <a:gd name="connsiteX0" fmla="*/ 0 w 13625383"/>
              <a:gd name="connsiteY0" fmla="*/ 0 h 1503611"/>
              <a:gd name="connsiteX1" fmla="*/ 13625383 w 13625383"/>
              <a:gd name="connsiteY1" fmla="*/ 0 h 1503611"/>
              <a:gd name="connsiteX2" fmla="*/ 13625383 w 13625383"/>
              <a:gd name="connsiteY2" fmla="*/ 1503611 h 1503611"/>
              <a:gd name="connsiteX3" fmla="*/ 0 w 13625383"/>
              <a:gd name="connsiteY3" fmla="*/ 1503611 h 1503611"/>
              <a:gd name="connsiteX4" fmla="*/ 0 w 13625383"/>
              <a:gd name="connsiteY4" fmla="*/ 0 h 1503611"/>
              <a:gd name="connsiteX0" fmla="*/ 0 w 13625383"/>
              <a:gd name="connsiteY0" fmla="*/ 210065 h 1713676"/>
              <a:gd name="connsiteX1" fmla="*/ 13526529 w 13625383"/>
              <a:gd name="connsiteY1" fmla="*/ 0 h 1713676"/>
              <a:gd name="connsiteX2" fmla="*/ 13625383 w 13625383"/>
              <a:gd name="connsiteY2" fmla="*/ 1713676 h 1713676"/>
              <a:gd name="connsiteX3" fmla="*/ 0 w 13625383"/>
              <a:gd name="connsiteY3" fmla="*/ 1713676 h 1713676"/>
              <a:gd name="connsiteX4" fmla="*/ 0 w 13625383"/>
              <a:gd name="connsiteY4" fmla="*/ 210065 h 1713676"/>
              <a:gd name="connsiteX0" fmla="*/ 0 w 13625383"/>
              <a:gd name="connsiteY0" fmla="*/ 210065 h 1713676"/>
              <a:gd name="connsiteX1" fmla="*/ 7352269 w 13625383"/>
              <a:gd name="connsiteY1" fmla="*/ 82584 h 1713676"/>
              <a:gd name="connsiteX2" fmla="*/ 13526529 w 13625383"/>
              <a:gd name="connsiteY2" fmla="*/ 0 h 1713676"/>
              <a:gd name="connsiteX3" fmla="*/ 13625383 w 13625383"/>
              <a:gd name="connsiteY3" fmla="*/ 1713676 h 1713676"/>
              <a:gd name="connsiteX4" fmla="*/ 0 w 13625383"/>
              <a:gd name="connsiteY4" fmla="*/ 1713676 h 1713676"/>
              <a:gd name="connsiteX5" fmla="*/ 0 w 13625383"/>
              <a:gd name="connsiteY5" fmla="*/ 210065 h 1713676"/>
              <a:gd name="connsiteX0" fmla="*/ 0 w 13637740"/>
              <a:gd name="connsiteY0" fmla="*/ 1445740 h 2949351"/>
              <a:gd name="connsiteX1" fmla="*/ 7352269 w 13637740"/>
              <a:gd name="connsiteY1" fmla="*/ 1318259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37740"/>
              <a:gd name="connsiteY0" fmla="*/ 1445740 h 2949351"/>
              <a:gd name="connsiteX1" fmla="*/ 7364626 w 13637740"/>
              <a:gd name="connsiteY1" fmla="*/ 1058767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37740"/>
              <a:gd name="connsiteY0" fmla="*/ 1445740 h 2949351"/>
              <a:gd name="connsiteX1" fmla="*/ 7337010 w 13637740"/>
              <a:gd name="connsiteY1" fmla="*/ 762205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59027"/>
              <a:gd name="connsiteY0" fmla="*/ 931390 h 2435001"/>
              <a:gd name="connsiteX1" fmla="*/ 7337010 w 13659027"/>
              <a:gd name="connsiteY1" fmla="*/ 247855 h 2435001"/>
              <a:gd name="connsiteX2" fmla="*/ 13659027 w 13659027"/>
              <a:gd name="connsiteY2" fmla="*/ 0 h 2435001"/>
              <a:gd name="connsiteX3" fmla="*/ 13625383 w 13659027"/>
              <a:gd name="connsiteY3" fmla="*/ 2435001 h 2435001"/>
              <a:gd name="connsiteX4" fmla="*/ 0 w 13659027"/>
              <a:gd name="connsiteY4" fmla="*/ 2435001 h 2435001"/>
              <a:gd name="connsiteX5" fmla="*/ 0 w 13659027"/>
              <a:gd name="connsiteY5" fmla="*/ 931390 h 2435001"/>
              <a:gd name="connsiteX0" fmla="*/ 0 w 13659027"/>
              <a:gd name="connsiteY0" fmla="*/ 931390 h 2435001"/>
              <a:gd name="connsiteX1" fmla="*/ 7337010 w 13659027"/>
              <a:gd name="connsiteY1" fmla="*/ 428830 h 2435001"/>
              <a:gd name="connsiteX2" fmla="*/ 13659027 w 13659027"/>
              <a:gd name="connsiteY2" fmla="*/ 0 h 2435001"/>
              <a:gd name="connsiteX3" fmla="*/ 13625383 w 13659027"/>
              <a:gd name="connsiteY3" fmla="*/ 2435001 h 2435001"/>
              <a:gd name="connsiteX4" fmla="*/ 0 w 13659027"/>
              <a:gd name="connsiteY4" fmla="*/ 2435001 h 2435001"/>
              <a:gd name="connsiteX5" fmla="*/ 0 w 13659027"/>
              <a:gd name="connsiteY5" fmla="*/ 931390 h 2435001"/>
              <a:gd name="connsiteX0" fmla="*/ 0 w 13630644"/>
              <a:gd name="connsiteY0" fmla="*/ 1375890 h 2879501"/>
              <a:gd name="connsiteX1" fmla="*/ 7337010 w 13630644"/>
              <a:gd name="connsiteY1" fmla="*/ 873330 h 2879501"/>
              <a:gd name="connsiteX2" fmla="*/ 13630644 w 13630644"/>
              <a:gd name="connsiteY2" fmla="*/ 0 h 2879501"/>
              <a:gd name="connsiteX3" fmla="*/ 13625383 w 13630644"/>
              <a:gd name="connsiteY3" fmla="*/ 2879501 h 2879501"/>
              <a:gd name="connsiteX4" fmla="*/ 0 w 13630644"/>
              <a:gd name="connsiteY4" fmla="*/ 2879501 h 2879501"/>
              <a:gd name="connsiteX5" fmla="*/ 0 w 13630644"/>
              <a:gd name="connsiteY5" fmla="*/ 1375890 h 2879501"/>
              <a:gd name="connsiteX0" fmla="*/ 0 w 13630644"/>
              <a:gd name="connsiteY0" fmla="*/ 1198090 h 2701701"/>
              <a:gd name="connsiteX1" fmla="*/ 7337010 w 13630644"/>
              <a:gd name="connsiteY1" fmla="*/ 695530 h 2701701"/>
              <a:gd name="connsiteX2" fmla="*/ 13630644 w 13630644"/>
              <a:gd name="connsiteY2" fmla="*/ 0 h 2701701"/>
              <a:gd name="connsiteX3" fmla="*/ 13625383 w 13630644"/>
              <a:gd name="connsiteY3" fmla="*/ 2701701 h 2701701"/>
              <a:gd name="connsiteX4" fmla="*/ 0 w 13630644"/>
              <a:gd name="connsiteY4" fmla="*/ 2701701 h 2701701"/>
              <a:gd name="connsiteX5" fmla="*/ 0 w 13630644"/>
              <a:gd name="connsiteY5" fmla="*/ 1198090 h 2701701"/>
              <a:gd name="connsiteX0" fmla="*/ 0 w 13640246"/>
              <a:gd name="connsiteY0" fmla="*/ 1553690 h 3057301"/>
              <a:gd name="connsiteX1" fmla="*/ 7337010 w 13640246"/>
              <a:gd name="connsiteY1" fmla="*/ 1051130 h 3057301"/>
              <a:gd name="connsiteX2" fmla="*/ 13640246 w 13640246"/>
              <a:gd name="connsiteY2" fmla="*/ 0 h 3057301"/>
              <a:gd name="connsiteX3" fmla="*/ 13625383 w 13640246"/>
              <a:gd name="connsiteY3" fmla="*/ 3057301 h 3057301"/>
              <a:gd name="connsiteX4" fmla="*/ 0 w 13640246"/>
              <a:gd name="connsiteY4" fmla="*/ 3057301 h 3057301"/>
              <a:gd name="connsiteX5" fmla="*/ 0 w 13640246"/>
              <a:gd name="connsiteY5" fmla="*/ 1553690 h 3057301"/>
              <a:gd name="connsiteX0" fmla="*/ 0 w 13630644"/>
              <a:gd name="connsiteY0" fmla="*/ 1845790 h 3349401"/>
              <a:gd name="connsiteX1" fmla="*/ 7337010 w 13630644"/>
              <a:gd name="connsiteY1" fmla="*/ 1343230 h 3349401"/>
              <a:gd name="connsiteX2" fmla="*/ 13630644 w 13630644"/>
              <a:gd name="connsiteY2" fmla="*/ 0 h 3349401"/>
              <a:gd name="connsiteX3" fmla="*/ 13625383 w 13630644"/>
              <a:gd name="connsiteY3" fmla="*/ 3349401 h 3349401"/>
              <a:gd name="connsiteX4" fmla="*/ 0 w 13630644"/>
              <a:gd name="connsiteY4" fmla="*/ 3349401 h 3349401"/>
              <a:gd name="connsiteX5" fmla="*/ 0 w 13630644"/>
              <a:gd name="connsiteY5" fmla="*/ 1845790 h 3349401"/>
              <a:gd name="connsiteX0" fmla="*/ 0 w 13630644"/>
              <a:gd name="connsiteY0" fmla="*/ 1845790 h 3349401"/>
              <a:gd name="connsiteX1" fmla="*/ 7337010 w 13630644"/>
              <a:gd name="connsiteY1" fmla="*/ 1343230 h 3349401"/>
              <a:gd name="connsiteX2" fmla="*/ 13630644 w 13630644"/>
              <a:gd name="connsiteY2" fmla="*/ 0 h 3349401"/>
              <a:gd name="connsiteX3" fmla="*/ 13625383 w 13630644"/>
              <a:gd name="connsiteY3" fmla="*/ 3349401 h 3349401"/>
              <a:gd name="connsiteX4" fmla="*/ 0 w 13630644"/>
              <a:gd name="connsiteY4" fmla="*/ 3349401 h 3349401"/>
              <a:gd name="connsiteX5" fmla="*/ 0 w 13630644"/>
              <a:gd name="connsiteY5" fmla="*/ 1845790 h 3349401"/>
              <a:gd name="connsiteX0" fmla="*/ 0 w 13625640"/>
              <a:gd name="connsiteY0" fmla="*/ 1769590 h 3273201"/>
              <a:gd name="connsiteX1" fmla="*/ 7337010 w 13625640"/>
              <a:gd name="connsiteY1" fmla="*/ 1267030 h 3273201"/>
              <a:gd name="connsiteX2" fmla="*/ 13621042 w 13625640"/>
              <a:gd name="connsiteY2" fmla="*/ 0 h 3273201"/>
              <a:gd name="connsiteX3" fmla="*/ 13625383 w 13625640"/>
              <a:gd name="connsiteY3" fmla="*/ 3273201 h 3273201"/>
              <a:gd name="connsiteX4" fmla="*/ 0 w 13625640"/>
              <a:gd name="connsiteY4" fmla="*/ 3273201 h 3273201"/>
              <a:gd name="connsiteX5" fmla="*/ 0 w 13625640"/>
              <a:gd name="connsiteY5" fmla="*/ 1769590 h 327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5640" h="3273201">
                <a:moveTo>
                  <a:pt x="0" y="1769590"/>
                </a:moveTo>
                <a:lnTo>
                  <a:pt x="7337010" y="1267030"/>
                </a:lnTo>
                <a:cubicBezTo>
                  <a:pt x="9434888" y="1035187"/>
                  <a:pt x="10284474" y="727143"/>
                  <a:pt x="13621042" y="0"/>
                </a:cubicBezTo>
                <a:cubicBezTo>
                  <a:pt x="13619288" y="959834"/>
                  <a:pt x="13627137" y="2313367"/>
                  <a:pt x="13625383" y="3273201"/>
                </a:cubicBezTo>
                <a:lnTo>
                  <a:pt x="0" y="3273201"/>
                </a:lnTo>
                <a:lnTo>
                  <a:pt x="0" y="176959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A picture containing text, electronics, display&#10;&#10;Description automatically generated">
            <a:extLst>
              <a:ext uri="{FF2B5EF4-FFF2-40B4-BE49-F238E27FC236}">
                <a16:creationId xmlns:a16="http://schemas.microsoft.com/office/drawing/2014/main" id="{6AE22239-537D-4CE5-BD7F-9928147B1D11}"/>
              </a:ext>
            </a:extLst>
          </p:cNvPr>
          <p:cNvPicPr>
            <a:picLocks noChangeAspect="1"/>
          </p:cNvPicPr>
          <p:nvPr/>
        </p:nvPicPr>
        <p:blipFill rotWithShape="1">
          <a:blip r:embed="rId3">
            <a:extLst>
              <a:ext uri="{28A0092B-C50C-407E-A947-70E740481C1C}">
                <a14:useLocalDpi xmlns:a14="http://schemas.microsoft.com/office/drawing/2010/main" val="0"/>
              </a:ext>
            </a:extLst>
          </a:blip>
          <a:srcRect l="3526"/>
          <a:stretch/>
        </p:blipFill>
        <p:spPr>
          <a:xfrm>
            <a:off x="0" y="3030293"/>
            <a:ext cx="18027980" cy="5590958"/>
          </a:xfrm>
          <a:prstGeom prst="rect">
            <a:avLst/>
          </a:prstGeom>
        </p:spPr>
      </p:pic>
      <p:sp>
        <p:nvSpPr>
          <p:cNvPr id="45" name="TextBox 44">
            <a:extLst>
              <a:ext uri="{FF2B5EF4-FFF2-40B4-BE49-F238E27FC236}">
                <a16:creationId xmlns:a16="http://schemas.microsoft.com/office/drawing/2014/main" id="{6F224470-5C39-4BE7-95F8-EEF302701974}"/>
              </a:ext>
            </a:extLst>
          </p:cNvPr>
          <p:cNvSpPr txBox="1"/>
          <p:nvPr/>
        </p:nvSpPr>
        <p:spPr>
          <a:xfrm>
            <a:off x="7659826" y="2322407"/>
            <a:ext cx="1591722" cy="707886"/>
          </a:xfrm>
          <a:prstGeom prst="rect">
            <a:avLst/>
          </a:prstGeom>
          <a:noFill/>
        </p:spPr>
        <p:txBody>
          <a:bodyPr wrap="square" lIns="121920" tIns="60960" rIns="121920" bIns="60960" rtlCol="0" anchor="t">
            <a:spAutoFit/>
          </a:bodyPr>
          <a:lstStyle/>
          <a:p>
            <a:pPr>
              <a:defRPr/>
            </a:pPr>
            <a:r>
              <a:rPr lang="en-US" sz="1400" b="1" dirty="0">
                <a:solidFill>
                  <a:schemeClr val="bg2">
                    <a:lumMod val="25000"/>
                  </a:schemeClr>
                </a:solidFill>
                <a:latin typeface="Arial" panose="020B0604020202020204" pitchFamily="34" charset="0"/>
                <a:cs typeface="Arial" panose="020B0604020202020204" pitchFamily="34" charset="0"/>
              </a:rPr>
              <a:t>Supplier Portal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May 1</a:t>
            </a:r>
            <a:r>
              <a:rPr kumimoji="0" lang="en-US" sz="100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st</a:t>
            </a:r>
            <a:r>
              <a:rPr kumimoji="0" lang="en-US" sz="1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48" name="TextBox 47">
            <a:extLst>
              <a:ext uri="{FF2B5EF4-FFF2-40B4-BE49-F238E27FC236}">
                <a16:creationId xmlns:a16="http://schemas.microsoft.com/office/drawing/2014/main" id="{94E05CE7-740E-477F-8CC6-24BD45E75B2E}"/>
              </a:ext>
            </a:extLst>
          </p:cNvPr>
          <p:cNvSpPr txBox="1"/>
          <p:nvPr/>
        </p:nvSpPr>
        <p:spPr>
          <a:xfrm>
            <a:off x="9332560" y="1867584"/>
            <a:ext cx="1774818" cy="492443"/>
          </a:xfrm>
          <a:prstGeom prst="rect">
            <a:avLst/>
          </a:prstGeom>
          <a:noFill/>
        </p:spPr>
        <p:txBody>
          <a:bodyPr wrap="square" lIns="121920" tIns="60960" rIns="121920" bIns="60960" rtlCol="0" anchor="t">
            <a:spAutoFit/>
          </a:bodyPr>
          <a:lstStyle/>
          <a:p>
            <a:pPr>
              <a:defRPr/>
            </a:pPr>
            <a:r>
              <a:rPr lang="en-US" sz="1400" b="1" dirty="0">
                <a:solidFill>
                  <a:schemeClr val="bg2">
                    <a:lumMod val="25000"/>
                  </a:schemeClr>
                </a:solidFill>
                <a:latin typeface="Arial" panose="020B0604020202020204" pitchFamily="34" charset="0"/>
                <a:cs typeface="Arial" panose="020B0604020202020204" pitchFamily="34" charset="0"/>
              </a:rPr>
              <a:t>HCM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June 11</a:t>
            </a:r>
            <a:r>
              <a:rPr kumimoji="0" lang="en-US" sz="100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th</a:t>
            </a:r>
            <a:r>
              <a:rPr kumimoji="0" lang="en-US" sz="1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C5EC1E58-B51B-46BF-8E42-ECF568FA37F3}"/>
              </a:ext>
            </a:extLst>
          </p:cNvPr>
          <p:cNvSpPr txBox="1"/>
          <p:nvPr/>
        </p:nvSpPr>
        <p:spPr>
          <a:xfrm>
            <a:off x="10534595" y="1421665"/>
            <a:ext cx="1679910" cy="492443"/>
          </a:xfrm>
          <a:prstGeom prst="rect">
            <a:avLst/>
          </a:prstGeom>
          <a:noFill/>
        </p:spPr>
        <p:txBody>
          <a:bodyPr wrap="square" lIns="121920" tIns="60960" rIns="121920" bIns="60960" rtlCol="0" anchor="t">
            <a:spAutoFit/>
          </a:bodyPr>
          <a:lstStyle/>
          <a:p>
            <a:pPr>
              <a:defRPr/>
            </a:pPr>
            <a:r>
              <a:rPr lang="en-US" sz="1400" b="1" dirty="0">
                <a:solidFill>
                  <a:schemeClr val="bg2">
                    <a:lumMod val="25000"/>
                  </a:schemeClr>
                </a:solidFill>
                <a:latin typeface="Arial" panose="020B0604020202020204" pitchFamily="34" charset="0"/>
                <a:cs typeface="Arial" panose="020B0604020202020204" pitchFamily="34" charset="0"/>
              </a:rPr>
              <a:t>FSM Go-Live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Arial" panose="020B0604020202020204" pitchFamily="34" charset="0"/>
                <a:cs typeface="Arial" panose="020B0604020202020204" pitchFamily="34" charset="0"/>
              </a:rPr>
              <a:t>July 1</a:t>
            </a:r>
            <a:r>
              <a:rPr lang="en-US" sz="1000" baseline="30000" dirty="0">
                <a:solidFill>
                  <a:prstClr val="black"/>
                </a:solidFill>
                <a:latin typeface="Arial" panose="020B0604020202020204" pitchFamily="34" charset="0"/>
                <a:cs typeface="Arial" panose="020B0604020202020204" pitchFamily="34" charset="0"/>
              </a:rPr>
              <a:t>st</a:t>
            </a:r>
            <a:endParaRPr kumimoji="0" lang="en-US" sz="1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Rectangle: Rounded Corners 56">
            <a:extLst>
              <a:ext uri="{FF2B5EF4-FFF2-40B4-BE49-F238E27FC236}">
                <a16:creationId xmlns:a16="http://schemas.microsoft.com/office/drawing/2014/main" id="{F6BEE565-DDF4-4887-9414-B52155D36899}"/>
              </a:ext>
            </a:extLst>
          </p:cNvPr>
          <p:cNvSpPr/>
          <p:nvPr/>
        </p:nvSpPr>
        <p:spPr>
          <a:xfrm>
            <a:off x="7339963" y="3450647"/>
            <a:ext cx="2824916" cy="318332"/>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3F70B1D-822B-476C-9C21-8E5B979A3C91}"/>
              </a:ext>
            </a:extLst>
          </p:cNvPr>
          <p:cNvSpPr txBox="1"/>
          <p:nvPr/>
        </p:nvSpPr>
        <p:spPr>
          <a:xfrm>
            <a:off x="7360347" y="3455982"/>
            <a:ext cx="2753731" cy="338554"/>
          </a:xfrm>
          <a:prstGeom prst="rect">
            <a:avLst/>
          </a:prstGeom>
          <a:noFill/>
        </p:spPr>
        <p:txBody>
          <a:bodyPr wrap="square" lIns="121920" tIns="60960" rIns="121920" bIns="60960" rtlCol="0" anchor="t">
            <a:spAutoFit/>
          </a:bodyPr>
          <a:lstStyle/>
          <a:p>
            <a:pPr>
              <a:defRPr/>
            </a:pPr>
            <a:r>
              <a:rPr lang="en-US" sz="1400" b="1" dirty="0">
                <a:solidFill>
                  <a:schemeClr val="bg1"/>
                </a:solidFill>
                <a:latin typeface="Arial" panose="020B0604020202020204" pitchFamily="34" charset="0"/>
                <a:cs typeface="Arial" panose="020B0604020202020204" pitchFamily="34" charset="0"/>
              </a:rPr>
              <a:t>HCM &amp; FSM  Training </a:t>
            </a:r>
            <a:r>
              <a:rPr kumimoji="0" lang="en-US" sz="1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May – June</a:t>
            </a:r>
          </a:p>
        </p:txBody>
      </p:sp>
      <p:sp>
        <p:nvSpPr>
          <p:cNvPr id="62" name="Rectangle: Rounded Corners 61">
            <a:extLst>
              <a:ext uri="{FF2B5EF4-FFF2-40B4-BE49-F238E27FC236}">
                <a16:creationId xmlns:a16="http://schemas.microsoft.com/office/drawing/2014/main" id="{77B53F1F-75FF-406C-A99B-7F97226DDD5E}"/>
              </a:ext>
            </a:extLst>
          </p:cNvPr>
          <p:cNvSpPr/>
          <p:nvPr/>
        </p:nvSpPr>
        <p:spPr>
          <a:xfrm>
            <a:off x="3185803" y="3904794"/>
            <a:ext cx="2790024" cy="350453"/>
          </a:xfrm>
          <a:prstGeom prst="roundRect">
            <a:avLst>
              <a:gd name="adj" fmla="val 50000"/>
            </a:avLst>
          </a:prstGeom>
          <a:solidFill>
            <a:srgbClr val="DF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344B5F0E-7BBA-428E-8DF2-BF8049A9F914}"/>
              </a:ext>
            </a:extLst>
          </p:cNvPr>
          <p:cNvSpPr txBox="1"/>
          <p:nvPr/>
        </p:nvSpPr>
        <p:spPr>
          <a:xfrm>
            <a:off x="2880373" y="3892927"/>
            <a:ext cx="2436298" cy="338554"/>
          </a:xfrm>
          <a:prstGeom prst="rect">
            <a:avLst/>
          </a:prstGeom>
          <a:noFill/>
        </p:spPr>
        <p:txBody>
          <a:bodyPr wrap="square" lIns="121920" tIns="60960" rIns="121920" bIns="60960" rtlCol="0" anchor="t">
            <a:spAutoFit/>
          </a:bodyPr>
          <a:lstStyle/>
          <a:p>
            <a:pPr algn="ctr">
              <a:defRPr/>
            </a:pPr>
            <a:r>
              <a:rPr lang="en-US" sz="1400" b="1" dirty="0">
                <a:solidFill>
                  <a:schemeClr val="bg1"/>
                </a:solidFill>
                <a:latin typeface="Arial" panose="020B0604020202020204" pitchFamily="34" charset="0"/>
                <a:cs typeface="Arial" panose="020B0604020202020204" pitchFamily="34" charset="0"/>
              </a:rPr>
              <a:t>Luma Labs    </a:t>
            </a:r>
            <a:r>
              <a:rPr kumimoji="0" lang="en-US" sz="1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Feb-Mar</a:t>
            </a:r>
          </a:p>
        </p:txBody>
      </p:sp>
      <p:sp>
        <p:nvSpPr>
          <p:cNvPr id="64" name="Rectangle: Rounded Corners 63">
            <a:extLst>
              <a:ext uri="{FF2B5EF4-FFF2-40B4-BE49-F238E27FC236}">
                <a16:creationId xmlns:a16="http://schemas.microsoft.com/office/drawing/2014/main" id="{4139EED5-8D75-48B2-839F-25A08C39317C}"/>
              </a:ext>
            </a:extLst>
          </p:cNvPr>
          <p:cNvSpPr/>
          <p:nvPr/>
        </p:nvSpPr>
        <p:spPr>
          <a:xfrm>
            <a:off x="3185803" y="4775091"/>
            <a:ext cx="2770497" cy="347613"/>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89C49BA6-72E0-49B9-9DC0-DEA8B11C7CD8}"/>
              </a:ext>
            </a:extLst>
          </p:cNvPr>
          <p:cNvSpPr txBox="1"/>
          <p:nvPr/>
        </p:nvSpPr>
        <p:spPr>
          <a:xfrm>
            <a:off x="2938967" y="4772282"/>
            <a:ext cx="2898258" cy="338554"/>
          </a:xfrm>
          <a:prstGeom prst="rect">
            <a:avLst/>
          </a:prstGeom>
          <a:noFill/>
        </p:spPr>
        <p:txBody>
          <a:bodyPr wrap="square" lIns="121920" tIns="60960" rIns="121920" bIns="60960" rtlCol="0" anchor="t">
            <a:spAutoFit/>
          </a:bodyPr>
          <a:lstStyle/>
          <a:p>
            <a:pPr algn="ctr">
              <a:defRPr/>
            </a:pPr>
            <a:r>
              <a:rPr lang="en-US" sz="1400" b="1" dirty="0">
                <a:solidFill>
                  <a:schemeClr val="bg1"/>
                </a:solidFill>
                <a:latin typeface="Arial" panose="020B0604020202020204" pitchFamily="34" charset="0"/>
                <a:cs typeface="Arial" panose="020B0604020202020204" pitchFamily="34" charset="0"/>
              </a:rPr>
              <a:t>Role Workshops    </a:t>
            </a:r>
            <a:r>
              <a:rPr kumimoji="0" lang="en-US" sz="1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Feb - </a:t>
            </a:r>
            <a:r>
              <a:rPr lang="en-US" sz="1000" dirty="0">
                <a:solidFill>
                  <a:schemeClr val="bg1"/>
                </a:solidFill>
                <a:latin typeface="Arial" panose="020B0604020202020204" pitchFamily="34" charset="0"/>
                <a:cs typeface="Arial" panose="020B0604020202020204" pitchFamily="34" charset="0"/>
              </a:rPr>
              <a:t>Mar</a:t>
            </a:r>
            <a:endParaRPr kumimoji="0" lang="en-US" sz="1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808FF5BE-456F-427A-A37A-648E76B4E5CF}"/>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pic>
        <p:nvPicPr>
          <p:cNvPr id="75" name="Picture 74">
            <a:extLst>
              <a:ext uri="{FF2B5EF4-FFF2-40B4-BE49-F238E27FC236}">
                <a16:creationId xmlns:a16="http://schemas.microsoft.com/office/drawing/2014/main" id="{2462A717-1AC4-45EF-9ECB-87369DF5FDA4}"/>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sp>
        <p:nvSpPr>
          <p:cNvPr id="56" name="TextBox 55">
            <a:extLst>
              <a:ext uri="{FF2B5EF4-FFF2-40B4-BE49-F238E27FC236}">
                <a16:creationId xmlns:a16="http://schemas.microsoft.com/office/drawing/2014/main" id="{8C56C0BC-6D20-41FF-901E-29D7B128A63E}"/>
              </a:ext>
            </a:extLst>
          </p:cNvPr>
          <p:cNvSpPr txBox="1"/>
          <p:nvPr/>
        </p:nvSpPr>
        <p:spPr>
          <a:xfrm>
            <a:off x="9421606" y="6407590"/>
            <a:ext cx="2092097" cy="25391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Dates subject to change</a:t>
            </a:r>
          </a:p>
        </p:txBody>
      </p:sp>
      <p:sp>
        <p:nvSpPr>
          <p:cNvPr id="111" name="Star: 5 Points 110">
            <a:extLst>
              <a:ext uri="{FF2B5EF4-FFF2-40B4-BE49-F238E27FC236}">
                <a16:creationId xmlns:a16="http://schemas.microsoft.com/office/drawing/2014/main" id="{615C0D48-E104-444F-8388-2EA438175563}"/>
              </a:ext>
            </a:extLst>
          </p:cNvPr>
          <p:cNvSpPr/>
          <p:nvPr/>
        </p:nvSpPr>
        <p:spPr>
          <a:xfrm>
            <a:off x="7273152" y="2312977"/>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Star: 5 Points 111">
            <a:extLst>
              <a:ext uri="{FF2B5EF4-FFF2-40B4-BE49-F238E27FC236}">
                <a16:creationId xmlns:a16="http://schemas.microsoft.com/office/drawing/2014/main" id="{DE1C6C34-5F43-41E0-9BD2-646A83D66DF5}"/>
              </a:ext>
            </a:extLst>
          </p:cNvPr>
          <p:cNvSpPr/>
          <p:nvPr/>
        </p:nvSpPr>
        <p:spPr>
          <a:xfrm>
            <a:off x="8948761" y="1845675"/>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Star: 5 Points 112">
            <a:extLst>
              <a:ext uri="{FF2B5EF4-FFF2-40B4-BE49-F238E27FC236}">
                <a16:creationId xmlns:a16="http://schemas.microsoft.com/office/drawing/2014/main" id="{3F309517-796B-4EC4-BADB-624A84FDE390}"/>
              </a:ext>
            </a:extLst>
          </p:cNvPr>
          <p:cNvSpPr/>
          <p:nvPr/>
        </p:nvSpPr>
        <p:spPr>
          <a:xfrm>
            <a:off x="10164878" y="1401296"/>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1231C2B4-C848-4B6E-8335-D41F2FD7B092}"/>
              </a:ext>
            </a:extLst>
          </p:cNvPr>
          <p:cNvSpPr/>
          <p:nvPr/>
        </p:nvSpPr>
        <p:spPr>
          <a:xfrm>
            <a:off x="1855063" y="5213776"/>
            <a:ext cx="4120764" cy="338554"/>
          </a:xfrm>
          <a:prstGeom prst="roundRect">
            <a:avLst>
              <a:gd name="adj" fmla="val 50000"/>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3F57DB92-B5B2-4A70-A900-94C66466A7C8}"/>
              </a:ext>
            </a:extLst>
          </p:cNvPr>
          <p:cNvSpPr txBox="1"/>
          <p:nvPr/>
        </p:nvSpPr>
        <p:spPr>
          <a:xfrm>
            <a:off x="1661883" y="5219696"/>
            <a:ext cx="2898258" cy="338554"/>
          </a:xfrm>
          <a:prstGeom prst="rect">
            <a:avLst/>
          </a:prstGeom>
          <a:noFill/>
        </p:spPr>
        <p:txBody>
          <a:bodyPr wrap="square" lIns="121920" tIns="60960" rIns="121920" bIns="60960" rtlCol="0" anchor="t">
            <a:spAutoFit/>
          </a:bodyPr>
          <a:lstStyle/>
          <a:p>
            <a:pPr algn="ctr">
              <a:defRPr/>
            </a:pPr>
            <a:r>
              <a:rPr lang="en-US" sz="1400" b="1" dirty="0">
                <a:solidFill>
                  <a:schemeClr val="bg1"/>
                </a:solidFill>
                <a:latin typeface="Arial" panose="020B0604020202020204" pitchFamily="34" charset="0"/>
                <a:cs typeface="Arial" panose="020B0604020202020204" pitchFamily="34" charset="0"/>
              </a:rPr>
              <a:t>Luma Highlights     </a:t>
            </a:r>
            <a:r>
              <a:rPr kumimoji="0" lang="en-US" sz="1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Jan - Mar</a:t>
            </a:r>
          </a:p>
        </p:txBody>
      </p:sp>
      <p:sp>
        <p:nvSpPr>
          <p:cNvPr id="67" name="Rectangle: Rounded Corners 66">
            <a:extLst>
              <a:ext uri="{FF2B5EF4-FFF2-40B4-BE49-F238E27FC236}">
                <a16:creationId xmlns:a16="http://schemas.microsoft.com/office/drawing/2014/main" id="{61542F61-C349-4078-B3B4-705E47CF0D0A}"/>
              </a:ext>
            </a:extLst>
          </p:cNvPr>
          <p:cNvSpPr/>
          <p:nvPr/>
        </p:nvSpPr>
        <p:spPr>
          <a:xfrm>
            <a:off x="3185803" y="4369277"/>
            <a:ext cx="4180922" cy="327465"/>
          </a:xfrm>
          <a:prstGeom prst="roundRect">
            <a:avLst>
              <a:gd name="adj" fmla="val 50000"/>
            </a:avLst>
          </a:prstGeom>
          <a:solidFill>
            <a:srgbClr val="A7A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F2514ACE-BCB7-47A7-A50E-7C07165CEBCD}"/>
              </a:ext>
            </a:extLst>
          </p:cNvPr>
          <p:cNvSpPr txBox="1"/>
          <p:nvPr/>
        </p:nvSpPr>
        <p:spPr>
          <a:xfrm>
            <a:off x="3152389" y="4358188"/>
            <a:ext cx="4120764" cy="338554"/>
          </a:xfrm>
          <a:prstGeom prst="rect">
            <a:avLst/>
          </a:prstGeom>
          <a:noFill/>
        </p:spPr>
        <p:txBody>
          <a:bodyPr wrap="square" lIns="121920" tIns="60960" rIns="121920" bIns="60960" rtlCol="0" anchor="t">
            <a:spAutoFit/>
          </a:bodyPr>
          <a:lstStyle/>
          <a:p>
            <a:pPr>
              <a:defRPr/>
            </a:pPr>
            <a:r>
              <a:rPr lang="en-US" sz="1400" b="1" dirty="0">
                <a:solidFill>
                  <a:schemeClr val="bg1"/>
                </a:solidFill>
                <a:latin typeface="Arial" panose="020B0604020202020204" pitchFamily="34" charset="0"/>
                <a:cs typeface="Arial" panose="020B0604020202020204" pitchFamily="34" charset="0"/>
              </a:rPr>
              <a:t>User Experience Simulations  </a:t>
            </a:r>
            <a:r>
              <a:rPr lang="en-US" sz="1050" b="1" dirty="0">
                <a:solidFill>
                  <a:schemeClr val="bg1"/>
                </a:solidFill>
                <a:latin typeface="Arial" panose="020B0604020202020204" pitchFamily="34" charset="0"/>
                <a:cs typeface="Arial" panose="020B0604020202020204" pitchFamily="34" charset="0"/>
              </a:rPr>
              <a:t>Feb - April</a:t>
            </a:r>
            <a:endParaRPr kumimoji="0" lang="en-US" sz="1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E11C1E7D-6F65-4A5F-8F2A-9407F71D065D}"/>
              </a:ext>
            </a:extLst>
          </p:cNvPr>
          <p:cNvSpPr/>
          <p:nvPr/>
        </p:nvSpPr>
        <p:spPr>
          <a:xfrm>
            <a:off x="433168" y="5679533"/>
            <a:ext cx="1358395" cy="33855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FE5F2C5-21D1-4B11-9798-1B245A206BF9}"/>
              </a:ext>
            </a:extLst>
          </p:cNvPr>
          <p:cNvSpPr txBox="1"/>
          <p:nvPr/>
        </p:nvSpPr>
        <p:spPr>
          <a:xfrm>
            <a:off x="421048" y="5608385"/>
            <a:ext cx="1941373" cy="492443"/>
          </a:xfrm>
          <a:prstGeom prst="rect">
            <a:avLst/>
          </a:prstGeom>
          <a:noFill/>
        </p:spPr>
        <p:txBody>
          <a:bodyPr wrap="square" lIns="121920" tIns="60960" rIns="121920" bIns="60960" rtlCol="0" anchor="t">
            <a:spAutoFit/>
          </a:bodyPr>
          <a:lstStyle/>
          <a:p>
            <a:pPr>
              <a:defRPr/>
            </a:pPr>
            <a:r>
              <a:rPr lang="en-US" sz="1200" b="1" dirty="0">
                <a:solidFill>
                  <a:schemeClr val="bg1"/>
                </a:solidFill>
                <a:latin typeface="Arial" panose="020B0604020202020204" pitchFamily="34" charset="0"/>
                <a:cs typeface="Arial" panose="020B0604020202020204" pitchFamily="34" charset="0"/>
              </a:rPr>
              <a:t>Luma </a:t>
            </a:r>
          </a:p>
          <a:p>
            <a:pPr>
              <a:defRPr/>
            </a:pPr>
            <a:r>
              <a:rPr lang="en-US" sz="1200" b="1" dirty="0">
                <a:solidFill>
                  <a:schemeClr val="bg1"/>
                </a:solidFill>
                <a:latin typeface="Arial" panose="020B0604020202020204" pitchFamily="34" charset="0"/>
                <a:cs typeface="Arial" panose="020B0604020202020204" pitchFamily="34" charset="0"/>
              </a:rPr>
              <a:t>Accelerator</a:t>
            </a:r>
            <a:endParaRPr kumimoji="0" lang="en-US"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C0C43F52-EFF9-4AE6-9655-A8949D0A41AC}"/>
              </a:ext>
            </a:extLst>
          </p:cNvPr>
          <p:cNvSpPr txBox="1"/>
          <p:nvPr/>
        </p:nvSpPr>
        <p:spPr>
          <a:xfrm>
            <a:off x="2326538" y="5700339"/>
            <a:ext cx="3701296" cy="284693"/>
          </a:xfrm>
          <a:prstGeom prst="rect">
            <a:avLst/>
          </a:prstGeom>
          <a:noFill/>
        </p:spPr>
        <p:txBody>
          <a:bodyPr wrap="square" lIns="121920" tIns="60960" rIns="121920" bIns="60960" rtlCol="0" anchor="t">
            <a:spAutoFit/>
          </a:bodyPr>
          <a:lstStyle/>
          <a:p>
            <a:pPr>
              <a:defRPr/>
            </a:pPr>
            <a:r>
              <a:rPr lang="en-US" sz="1050" b="1" dirty="0">
                <a:solidFill>
                  <a:srgbClr val="092F57"/>
                </a:solidFill>
                <a:latin typeface="Arial" panose="020B0604020202020204" pitchFamily="34" charset="0"/>
                <a:cs typeface="Arial" panose="020B0604020202020204" pitchFamily="34" charset="0"/>
              </a:rPr>
              <a:t>Change Readiness Survey</a:t>
            </a:r>
            <a:endParaRPr kumimoji="0" lang="en-US" sz="70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7859918B-721E-4B56-909D-34710D50A07C}"/>
              </a:ext>
            </a:extLst>
          </p:cNvPr>
          <p:cNvSpPr/>
          <p:nvPr/>
        </p:nvSpPr>
        <p:spPr>
          <a:xfrm>
            <a:off x="2025850" y="5670572"/>
            <a:ext cx="357971" cy="331494"/>
          </a:xfrm>
          <a:prstGeom prst="ellipse">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3064C462-5E24-4B56-983D-7DA7ECCD9367}"/>
              </a:ext>
            </a:extLst>
          </p:cNvPr>
          <p:cNvSpPr/>
          <p:nvPr/>
        </p:nvSpPr>
        <p:spPr>
          <a:xfrm>
            <a:off x="7604676" y="4956237"/>
            <a:ext cx="357971" cy="331494"/>
          </a:xfrm>
          <a:prstGeom prst="ellipse">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C1F3826D-696D-422E-A614-CB694216A0ED}"/>
              </a:ext>
            </a:extLst>
          </p:cNvPr>
          <p:cNvSpPr txBox="1"/>
          <p:nvPr/>
        </p:nvSpPr>
        <p:spPr>
          <a:xfrm>
            <a:off x="7950199" y="5002332"/>
            <a:ext cx="3701296" cy="284693"/>
          </a:xfrm>
          <a:prstGeom prst="rect">
            <a:avLst/>
          </a:prstGeom>
          <a:noFill/>
        </p:spPr>
        <p:txBody>
          <a:bodyPr wrap="square" lIns="121920" tIns="60960" rIns="121920" bIns="60960" rtlCol="0" anchor="t">
            <a:spAutoFit/>
          </a:bodyPr>
          <a:lstStyle/>
          <a:p>
            <a:pPr>
              <a:defRPr/>
            </a:pPr>
            <a:r>
              <a:rPr lang="en-US" sz="1050" b="1" dirty="0">
                <a:solidFill>
                  <a:srgbClr val="092F57"/>
                </a:solidFill>
                <a:latin typeface="Arial" panose="020B0604020202020204" pitchFamily="34" charset="0"/>
                <a:cs typeface="Arial" panose="020B0604020202020204" pitchFamily="34" charset="0"/>
              </a:rPr>
              <a:t>Change Readiness Survey</a:t>
            </a:r>
            <a:endParaRPr kumimoji="0" lang="en-US" sz="70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0F1A4619-4ABB-4A77-A7D9-157B50A4C9E7}"/>
              </a:ext>
            </a:extLst>
          </p:cNvPr>
          <p:cNvSpPr/>
          <p:nvPr/>
        </p:nvSpPr>
        <p:spPr>
          <a:xfrm>
            <a:off x="7339962" y="3879270"/>
            <a:ext cx="2790024" cy="350453"/>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Luma Labs: End User Practice </a:t>
            </a:r>
            <a:r>
              <a:rPr kumimoji="0" lang="en-US" sz="12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*Planning In-Progress</a:t>
            </a:r>
          </a:p>
        </p:txBody>
      </p:sp>
    </p:spTree>
    <p:extLst>
      <p:ext uri="{BB962C8B-B14F-4D97-AF65-F5344CB8AC3E}">
        <p14:creationId xmlns:p14="http://schemas.microsoft.com/office/powerpoint/2010/main" val="4074637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able 8">
            <a:extLst>
              <a:ext uri="{FF2B5EF4-FFF2-40B4-BE49-F238E27FC236}">
                <a16:creationId xmlns:a16="http://schemas.microsoft.com/office/drawing/2014/main" id="{34746AFA-FEC6-4B7B-91F8-D03144ECD7B5}"/>
              </a:ext>
            </a:extLst>
          </p:cNvPr>
          <p:cNvGraphicFramePr>
            <a:graphicFrameLocks noGrp="1"/>
          </p:cNvGraphicFramePr>
          <p:nvPr/>
        </p:nvGraphicFramePr>
        <p:xfrm>
          <a:off x="-4633555" y="980895"/>
          <a:ext cx="11105360" cy="5237643"/>
        </p:xfrm>
        <a:graphic>
          <a:graphicData uri="http://schemas.openxmlformats.org/drawingml/2006/table">
            <a:tbl>
              <a:tblPr firstRow="1" bandRow="1">
                <a:tableStyleId>{5C22544A-7EE6-4342-B048-85BDC9FD1C3A}</a:tableStyleId>
              </a:tblPr>
              <a:tblGrid>
                <a:gridCol w="1388170">
                  <a:extLst>
                    <a:ext uri="{9D8B030D-6E8A-4147-A177-3AD203B41FA5}">
                      <a16:colId xmlns:a16="http://schemas.microsoft.com/office/drawing/2014/main" val="2866251322"/>
                    </a:ext>
                  </a:extLst>
                </a:gridCol>
                <a:gridCol w="1388170">
                  <a:extLst>
                    <a:ext uri="{9D8B030D-6E8A-4147-A177-3AD203B41FA5}">
                      <a16:colId xmlns:a16="http://schemas.microsoft.com/office/drawing/2014/main" val="2003861014"/>
                    </a:ext>
                  </a:extLst>
                </a:gridCol>
                <a:gridCol w="1388170">
                  <a:extLst>
                    <a:ext uri="{9D8B030D-6E8A-4147-A177-3AD203B41FA5}">
                      <a16:colId xmlns:a16="http://schemas.microsoft.com/office/drawing/2014/main" val="943040478"/>
                    </a:ext>
                  </a:extLst>
                </a:gridCol>
                <a:gridCol w="1388170">
                  <a:extLst>
                    <a:ext uri="{9D8B030D-6E8A-4147-A177-3AD203B41FA5}">
                      <a16:colId xmlns:a16="http://schemas.microsoft.com/office/drawing/2014/main" val="3839414329"/>
                    </a:ext>
                  </a:extLst>
                </a:gridCol>
                <a:gridCol w="1388170">
                  <a:extLst>
                    <a:ext uri="{9D8B030D-6E8A-4147-A177-3AD203B41FA5}">
                      <a16:colId xmlns:a16="http://schemas.microsoft.com/office/drawing/2014/main" val="1747244383"/>
                    </a:ext>
                  </a:extLst>
                </a:gridCol>
                <a:gridCol w="1388170">
                  <a:extLst>
                    <a:ext uri="{9D8B030D-6E8A-4147-A177-3AD203B41FA5}">
                      <a16:colId xmlns:a16="http://schemas.microsoft.com/office/drawing/2014/main" val="1367552650"/>
                    </a:ext>
                  </a:extLst>
                </a:gridCol>
                <a:gridCol w="1388170">
                  <a:extLst>
                    <a:ext uri="{9D8B030D-6E8A-4147-A177-3AD203B41FA5}">
                      <a16:colId xmlns:a16="http://schemas.microsoft.com/office/drawing/2014/main" val="4262297993"/>
                    </a:ext>
                  </a:extLst>
                </a:gridCol>
                <a:gridCol w="1388170">
                  <a:extLst>
                    <a:ext uri="{9D8B030D-6E8A-4147-A177-3AD203B41FA5}">
                      <a16:colId xmlns:a16="http://schemas.microsoft.com/office/drawing/2014/main" val="4235504583"/>
                    </a:ext>
                  </a:extLst>
                </a:gridCol>
              </a:tblGrid>
              <a:tr h="336461">
                <a:tc>
                  <a:txBody>
                    <a:bodyPr/>
                    <a:lstStyle/>
                    <a:p>
                      <a:r>
                        <a:rPr lang="en-US" dirty="0"/>
                        <a:t>Dec</a:t>
                      </a:r>
                    </a:p>
                  </a:txBody>
                  <a:tcPr>
                    <a:lnB w="38100" cmpd="sng">
                      <a:noFill/>
                    </a:lnB>
                    <a:solidFill>
                      <a:schemeClr val="bg2">
                        <a:lumMod val="75000"/>
                      </a:schemeClr>
                    </a:solidFill>
                  </a:tcPr>
                </a:tc>
                <a:tc>
                  <a:txBody>
                    <a:bodyPr/>
                    <a:lstStyle/>
                    <a:p>
                      <a:r>
                        <a:rPr lang="en-US" dirty="0"/>
                        <a:t>Jan</a:t>
                      </a:r>
                    </a:p>
                  </a:txBody>
                  <a:tcPr>
                    <a:lnB w="38100" cmpd="sng">
                      <a:noFill/>
                    </a:lnB>
                    <a:solidFill>
                      <a:schemeClr val="bg2">
                        <a:lumMod val="75000"/>
                      </a:schemeClr>
                    </a:solidFill>
                  </a:tcPr>
                </a:tc>
                <a:tc>
                  <a:txBody>
                    <a:bodyPr/>
                    <a:lstStyle/>
                    <a:p>
                      <a:r>
                        <a:rPr lang="en-US" dirty="0"/>
                        <a:t>Feb</a:t>
                      </a:r>
                    </a:p>
                  </a:txBody>
                  <a:tcPr>
                    <a:lnB w="38100" cmpd="sng">
                      <a:noFill/>
                    </a:lnB>
                    <a:solidFill>
                      <a:schemeClr val="bg2">
                        <a:lumMod val="75000"/>
                      </a:schemeClr>
                    </a:solidFill>
                  </a:tcPr>
                </a:tc>
                <a:tc>
                  <a:txBody>
                    <a:bodyPr/>
                    <a:lstStyle/>
                    <a:p>
                      <a:r>
                        <a:rPr lang="en-US" dirty="0"/>
                        <a:t>Mar</a:t>
                      </a:r>
                    </a:p>
                  </a:txBody>
                  <a:tcPr>
                    <a:lnB w="38100" cmpd="sng">
                      <a:noFill/>
                    </a:lnB>
                    <a:solidFill>
                      <a:schemeClr val="bg2">
                        <a:lumMod val="75000"/>
                      </a:schemeClr>
                    </a:solidFill>
                  </a:tcPr>
                </a:tc>
                <a:tc>
                  <a:txBody>
                    <a:bodyPr/>
                    <a:lstStyle/>
                    <a:p>
                      <a:r>
                        <a:rPr lang="en-US" dirty="0"/>
                        <a:t>Apr</a:t>
                      </a:r>
                    </a:p>
                  </a:txBody>
                  <a:tcPr>
                    <a:lnB w="38100" cmpd="sng">
                      <a:noFill/>
                    </a:lnB>
                    <a:solidFill>
                      <a:schemeClr val="bg2">
                        <a:lumMod val="75000"/>
                      </a:schemeClr>
                    </a:solidFill>
                  </a:tcPr>
                </a:tc>
                <a:tc>
                  <a:txBody>
                    <a:bodyPr/>
                    <a:lstStyle/>
                    <a:p>
                      <a:r>
                        <a:rPr lang="en-US" dirty="0"/>
                        <a:t>May</a:t>
                      </a:r>
                    </a:p>
                  </a:txBody>
                  <a:tcPr>
                    <a:lnB w="38100" cmpd="sng">
                      <a:noFill/>
                    </a:lnB>
                    <a:solidFill>
                      <a:schemeClr val="bg2">
                        <a:lumMod val="75000"/>
                      </a:schemeClr>
                    </a:solidFill>
                  </a:tcPr>
                </a:tc>
                <a:tc>
                  <a:txBody>
                    <a:bodyPr/>
                    <a:lstStyle/>
                    <a:p>
                      <a:r>
                        <a:rPr lang="en-US" dirty="0"/>
                        <a:t>Jun</a:t>
                      </a:r>
                    </a:p>
                  </a:txBody>
                  <a:tcPr>
                    <a:lnB w="38100" cmpd="sng">
                      <a:noFill/>
                    </a:lnB>
                    <a:solidFill>
                      <a:schemeClr val="bg2">
                        <a:lumMod val="75000"/>
                      </a:schemeClr>
                    </a:solidFill>
                  </a:tcPr>
                </a:tc>
                <a:tc>
                  <a:txBody>
                    <a:bodyPr/>
                    <a:lstStyle/>
                    <a:p>
                      <a:r>
                        <a:rPr lang="en-US" dirty="0"/>
                        <a:t>Jul</a:t>
                      </a:r>
                    </a:p>
                  </a:txBody>
                  <a:tcPr>
                    <a:lnB w="38100" cmpd="sng">
                      <a:noFill/>
                    </a:lnB>
                    <a:solidFill>
                      <a:schemeClr val="bg2">
                        <a:lumMod val="75000"/>
                      </a:schemeClr>
                    </a:solidFill>
                  </a:tcPr>
                </a:tc>
                <a:extLst>
                  <a:ext uri="{0D108BD9-81ED-4DB2-BD59-A6C34878D82A}">
                    <a16:rowId xmlns:a16="http://schemas.microsoft.com/office/drawing/2014/main" val="923125530"/>
                  </a:ext>
                </a:extLst>
              </a:tr>
              <a:tr h="4871883">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4759488"/>
                  </a:ext>
                </a:extLst>
              </a:tr>
            </a:tbl>
          </a:graphicData>
        </a:graphic>
      </p:graphicFrame>
      <p:sp>
        <p:nvSpPr>
          <p:cNvPr id="31" name="Rectangle 30">
            <a:extLst>
              <a:ext uri="{FF2B5EF4-FFF2-40B4-BE49-F238E27FC236}">
                <a16:creationId xmlns:a16="http://schemas.microsoft.com/office/drawing/2014/main" id="{D41BF3C8-FCD3-4CBD-8385-E3A2555F2A9B}"/>
              </a:ext>
            </a:extLst>
          </p:cNvPr>
          <p:cNvSpPr/>
          <p:nvPr/>
        </p:nvSpPr>
        <p:spPr>
          <a:xfrm rot="16200000" flipH="1">
            <a:off x="3403348" y="-2143580"/>
            <a:ext cx="70441" cy="603504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7">
            <a:extLst>
              <a:ext uri="{FF2B5EF4-FFF2-40B4-BE49-F238E27FC236}">
                <a16:creationId xmlns:a16="http://schemas.microsoft.com/office/drawing/2014/main" id="{4CA21C61-50E7-4D02-806E-FE29CA7A22AF}"/>
              </a:ext>
            </a:extLst>
          </p:cNvPr>
          <p:cNvSpPr/>
          <p:nvPr/>
        </p:nvSpPr>
        <p:spPr>
          <a:xfrm>
            <a:off x="-5048231" y="4567568"/>
            <a:ext cx="18021362" cy="3273201"/>
          </a:xfrm>
          <a:custGeom>
            <a:avLst/>
            <a:gdLst>
              <a:gd name="connsiteX0" fmla="*/ 0 w 13625383"/>
              <a:gd name="connsiteY0" fmla="*/ 0 h 1503611"/>
              <a:gd name="connsiteX1" fmla="*/ 13625383 w 13625383"/>
              <a:gd name="connsiteY1" fmla="*/ 0 h 1503611"/>
              <a:gd name="connsiteX2" fmla="*/ 13625383 w 13625383"/>
              <a:gd name="connsiteY2" fmla="*/ 1503611 h 1503611"/>
              <a:gd name="connsiteX3" fmla="*/ 0 w 13625383"/>
              <a:gd name="connsiteY3" fmla="*/ 1503611 h 1503611"/>
              <a:gd name="connsiteX4" fmla="*/ 0 w 13625383"/>
              <a:gd name="connsiteY4" fmla="*/ 0 h 1503611"/>
              <a:gd name="connsiteX0" fmla="*/ 0 w 13625383"/>
              <a:gd name="connsiteY0" fmla="*/ 210065 h 1713676"/>
              <a:gd name="connsiteX1" fmla="*/ 13526529 w 13625383"/>
              <a:gd name="connsiteY1" fmla="*/ 0 h 1713676"/>
              <a:gd name="connsiteX2" fmla="*/ 13625383 w 13625383"/>
              <a:gd name="connsiteY2" fmla="*/ 1713676 h 1713676"/>
              <a:gd name="connsiteX3" fmla="*/ 0 w 13625383"/>
              <a:gd name="connsiteY3" fmla="*/ 1713676 h 1713676"/>
              <a:gd name="connsiteX4" fmla="*/ 0 w 13625383"/>
              <a:gd name="connsiteY4" fmla="*/ 210065 h 1713676"/>
              <a:gd name="connsiteX0" fmla="*/ 0 w 13625383"/>
              <a:gd name="connsiteY0" fmla="*/ 210065 h 1713676"/>
              <a:gd name="connsiteX1" fmla="*/ 7352269 w 13625383"/>
              <a:gd name="connsiteY1" fmla="*/ 82584 h 1713676"/>
              <a:gd name="connsiteX2" fmla="*/ 13526529 w 13625383"/>
              <a:gd name="connsiteY2" fmla="*/ 0 h 1713676"/>
              <a:gd name="connsiteX3" fmla="*/ 13625383 w 13625383"/>
              <a:gd name="connsiteY3" fmla="*/ 1713676 h 1713676"/>
              <a:gd name="connsiteX4" fmla="*/ 0 w 13625383"/>
              <a:gd name="connsiteY4" fmla="*/ 1713676 h 1713676"/>
              <a:gd name="connsiteX5" fmla="*/ 0 w 13625383"/>
              <a:gd name="connsiteY5" fmla="*/ 210065 h 1713676"/>
              <a:gd name="connsiteX0" fmla="*/ 0 w 13637740"/>
              <a:gd name="connsiteY0" fmla="*/ 1445740 h 2949351"/>
              <a:gd name="connsiteX1" fmla="*/ 7352269 w 13637740"/>
              <a:gd name="connsiteY1" fmla="*/ 1318259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37740"/>
              <a:gd name="connsiteY0" fmla="*/ 1445740 h 2949351"/>
              <a:gd name="connsiteX1" fmla="*/ 7364626 w 13637740"/>
              <a:gd name="connsiteY1" fmla="*/ 1058767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37740"/>
              <a:gd name="connsiteY0" fmla="*/ 1445740 h 2949351"/>
              <a:gd name="connsiteX1" fmla="*/ 7337010 w 13637740"/>
              <a:gd name="connsiteY1" fmla="*/ 762205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59027"/>
              <a:gd name="connsiteY0" fmla="*/ 931390 h 2435001"/>
              <a:gd name="connsiteX1" fmla="*/ 7337010 w 13659027"/>
              <a:gd name="connsiteY1" fmla="*/ 247855 h 2435001"/>
              <a:gd name="connsiteX2" fmla="*/ 13659027 w 13659027"/>
              <a:gd name="connsiteY2" fmla="*/ 0 h 2435001"/>
              <a:gd name="connsiteX3" fmla="*/ 13625383 w 13659027"/>
              <a:gd name="connsiteY3" fmla="*/ 2435001 h 2435001"/>
              <a:gd name="connsiteX4" fmla="*/ 0 w 13659027"/>
              <a:gd name="connsiteY4" fmla="*/ 2435001 h 2435001"/>
              <a:gd name="connsiteX5" fmla="*/ 0 w 13659027"/>
              <a:gd name="connsiteY5" fmla="*/ 931390 h 2435001"/>
              <a:gd name="connsiteX0" fmla="*/ 0 w 13659027"/>
              <a:gd name="connsiteY0" fmla="*/ 931390 h 2435001"/>
              <a:gd name="connsiteX1" fmla="*/ 7337010 w 13659027"/>
              <a:gd name="connsiteY1" fmla="*/ 428830 h 2435001"/>
              <a:gd name="connsiteX2" fmla="*/ 13659027 w 13659027"/>
              <a:gd name="connsiteY2" fmla="*/ 0 h 2435001"/>
              <a:gd name="connsiteX3" fmla="*/ 13625383 w 13659027"/>
              <a:gd name="connsiteY3" fmla="*/ 2435001 h 2435001"/>
              <a:gd name="connsiteX4" fmla="*/ 0 w 13659027"/>
              <a:gd name="connsiteY4" fmla="*/ 2435001 h 2435001"/>
              <a:gd name="connsiteX5" fmla="*/ 0 w 13659027"/>
              <a:gd name="connsiteY5" fmla="*/ 931390 h 2435001"/>
              <a:gd name="connsiteX0" fmla="*/ 0 w 13630644"/>
              <a:gd name="connsiteY0" fmla="*/ 1375890 h 2879501"/>
              <a:gd name="connsiteX1" fmla="*/ 7337010 w 13630644"/>
              <a:gd name="connsiteY1" fmla="*/ 873330 h 2879501"/>
              <a:gd name="connsiteX2" fmla="*/ 13630644 w 13630644"/>
              <a:gd name="connsiteY2" fmla="*/ 0 h 2879501"/>
              <a:gd name="connsiteX3" fmla="*/ 13625383 w 13630644"/>
              <a:gd name="connsiteY3" fmla="*/ 2879501 h 2879501"/>
              <a:gd name="connsiteX4" fmla="*/ 0 w 13630644"/>
              <a:gd name="connsiteY4" fmla="*/ 2879501 h 2879501"/>
              <a:gd name="connsiteX5" fmla="*/ 0 w 13630644"/>
              <a:gd name="connsiteY5" fmla="*/ 1375890 h 2879501"/>
              <a:gd name="connsiteX0" fmla="*/ 0 w 13630644"/>
              <a:gd name="connsiteY0" fmla="*/ 1198090 h 2701701"/>
              <a:gd name="connsiteX1" fmla="*/ 7337010 w 13630644"/>
              <a:gd name="connsiteY1" fmla="*/ 695530 h 2701701"/>
              <a:gd name="connsiteX2" fmla="*/ 13630644 w 13630644"/>
              <a:gd name="connsiteY2" fmla="*/ 0 h 2701701"/>
              <a:gd name="connsiteX3" fmla="*/ 13625383 w 13630644"/>
              <a:gd name="connsiteY3" fmla="*/ 2701701 h 2701701"/>
              <a:gd name="connsiteX4" fmla="*/ 0 w 13630644"/>
              <a:gd name="connsiteY4" fmla="*/ 2701701 h 2701701"/>
              <a:gd name="connsiteX5" fmla="*/ 0 w 13630644"/>
              <a:gd name="connsiteY5" fmla="*/ 1198090 h 2701701"/>
              <a:gd name="connsiteX0" fmla="*/ 0 w 13640246"/>
              <a:gd name="connsiteY0" fmla="*/ 1553690 h 3057301"/>
              <a:gd name="connsiteX1" fmla="*/ 7337010 w 13640246"/>
              <a:gd name="connsiteY1" fmla="*/ 1051130 h 3057301"/>
              <a:gd name="connsiteX2" fmla="*/ 13640246 w 13640246"/>
              <a:gd name="connsiteY2" fmla="*/ 0 h 3057301"/>
              <a:gd name="connsiteX3" fmla="*/ 13625383 w 13640246"/>
              <a:gd name="connsiteY3" fmla="*/ 3057301 h 3057301"/>
              <a:gd name="connsiteX4" fmla="*/ 0 w 13640246"/>
              <a:gd name="connsiteY4" fmla="*/ 3057301 h 3057301"/>
              <a:gd name="connsiteX5" fmla="*/ 0 w 13640246"/>
              <a:gd name="connsiteY5" fmla="*/ 1553690 h 3057301"/>
              <a:gd name="connsiteX0" fmla="*/ 0 w 13630644"/>
              <a:gd name="connsiteY0" fmla="*/ 1845790 h 3349401"/>
              <a:gd name="connsiteX1" fmla="*/ 7337010 w 13630644"/>
              <a:gd name="connsiteY1" fmla="*/ 1343230 h 3349401"/>
              <a:gd name="connsiteX2" fmla="*/ 13630644 w 13630644"/>
              <a:gd name="connsiteY2" fmla="*/ 0 h 3349401"/>
              <a:gd name="connsiteX3" fmla="*/ 13625383 w 13630644"/>
              <a:gd name="connsiteY3" fmla="*/ 3349401 h 3349401"/>
              <a:gd name="connsiteX4" fmla="*/ 0 w 13630644"/>
              <a:gd name="connsiteY4" fmla="*/ 3349401 h 3349401"/>
              <a:gd name="connsiteX5" fmla="*/ 0 w 13630644"/>
              <a:gd name="connsiteY5" fmla="*/ 1845790 h 3349401"/>
              <a:gd name="connsiteX0" fmla="*/ 0 w 13630644"/>
              <a:gd name="connsiteY0" fmla="*/ 1845790 h 3349401"/>
              <a:gd name="connsiteX1" fmla="*/ 7337010 w 13630644"/>
              <a:gd name="connsiteY1" fmla="*/ 1343230 h 3349401"/>
              <a:gd name="connsiteX2" fmla="*/ 13630644 w 13630644"/>
              <a:gd name="connsiteY2" fmla="*/ 0 h 3349401"/>
              <a:gd name="connsiteX3" fmla="*/ 13625383 w 13630644"/>
              <a:gd name="connsiteY3" fmla="*/ 3349401 h 3349401"/>
              <a:gd name="connsiteX4" fmla="*/ 0 w 13630644"/>
              <a:gd name="connsiteY4" fmla="*/ 3349401 h 3349401"/>
              <a:gd name="connsiteX5" fmla="*/ 0 w 13630644"/>
              <a:gd name="connsiteY5" fmla="*/ 1845790 h 3349401"/>
              <a:gd name="connsiteX0" fmla="*/ 0 w 13625640"/>
              <a:gd name="connsiteY0" fmla="*/ 1769590 h 3273201"/>
              <a:gd name="connsiteX1" fmla="*/ 7337010 w 13625640"/>
              <a:gd name="connsiteY1" fmla="*/ 1267030 h 3273201"/>
              <a:gd name="connsiteX2" fmla="*/ 13621042 w 13625640"/>
              <a:gd name="connsiteY2" fmla="*/ 0 h 3273201"/>
              <a:gd name="connsiteX3" fmla="*/ 13625383 w 13625640"/>
              <a:gd name="connsiteY3" fmla="*/ 3273201 h 3273201"/>
              <a:gd name="connsiteX4" fmla="*/ 0 w 13625640"/>
              <a:gd name="connsiteY4" fmla="*/ 3273201 h 3273201"/>
              <a:gd name="connsiteX5" fmla="*/ 0 w 13625640"/>
              <a:gd name="connsiteY5" fmla="*/ 1769590 h 327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5640" h="3273201">
                <a:moveTo>
                  <a:pt x="0" y="1769590"/>
                </a:moveTo>
                <a:lnTo>
                  <a:pt x="7337010" y="1267030"/>
                </a:lnTo>
                <a:cubicBezTo>
                  <a:pt x="9434888" y="1035187"/>
                  <a:pt x="10284474" y="727143"/>
                  <a:pt x="13621042" y="0"/>
                </a:cubicBezTo>
                <a:cubicBezTo>
                  <a:pt x="13619288" y="959834"/>
                  <a:pt x="13627137" y="2313367"/>
                  <a:pt x="13625383" y="3273201"/>
                </a:cubicBezTo>
                <a:lnTo>
                  <a:pt x="0" y="3273201"/>
                </a:lnTo>
                <a:lnTo>
                  <a:pt x="0" y="176959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A picture containing text, electronics, display&#10;&#10;Description automatically generated">
            <a:extLst>
              <a:ext uri="{FF2B5EF4-FFF2-40B4-BE49-F238E27FC236}">
                <a16:creationId xmlns:a16="http://schemas.microsoft.com/office/drawing/2014/main" id="{6AE22239-537D-4CE5-BD7F-9928147B1D11}"/>
              </a:ext>
            </a:extLst>
          </p:cNvPr>
          <p:cNvPicPr>
            <a:picLocks noChangeAspect="1"/>
          </p:cNvPicPr>
          <p:nvPr/>
        </p:nvPicPr>
        <p:blipFill rotWithShape="1">
          <a:blip r:embed="rId3">
            <a:extLst>
              <a:ext uri="{28A0092B-C50C-407E-A947-70E740481C1C}">
                <a14:useLocalDpi xmlns:a14="http://schemas.microsoft.com/office/drawing/2010/main" val="0"/>
              </a:ext>
            </a:extLst>
          </a:blip>
          <a:srcRect l="3526"/>
          <a:stretch/>
        </p:blipFill>
        <p:spPr>
          <a:xfrm>
            <a:off x="-5041900" y="3030293"/>
            <a:ext cx="18027980" cy="5590958"/>
          </a:xfrm>
          <a:prstGeom prst="rect">
            <a:avLst/>
          </a:prstGeom>
        </p:spPr>
      </p:pic>
      <p:sp>
        <p:nvSpPr>
          <p:cNvPr id="45" name="TextBox 44">
            <a:extLst>
              <a:ext uri="{FF2B5EF4-FFF2-40B4-BE49-F238E27FC236}">
                <a16:creationId xmlns:a16="http://schemas.microsoft.com/office/drawing/2014/main" id="{6F224470-5C39-4BE7-95F8-EEF302701974}"/>
              </a:ext>
            </a:extLst>
          </p:cNvPr>
          <p:cNvSpPr txBox="1"/>
          <p:nvPr/>
        </p:nvSpPr>
        <p:spPr>
          <a:xfrm>
            <a:off x="2617926" y="2322407"/>
            <a:ext cx="1591722" cy="707886"/>
          </a:xfrm>
          <a:prstGeom prst="rect">
            <a:avLst/>
          </a:prstGeom>
          <a:noFill/>
        </p:spPr>
        <p:txBody>
          <a:bodyPr wrap="square" lIns="121920" tIns="60960" rIns="121920" bIns="60960" rtlCol="0" anchor="t">
            <a:spAutoFit/>
          </a:bodyPr>
          <a:lstStyle/>
          <a:p>
            <a:pPr>
              <a:defRPr/>
            </a:pPr>
            <a:r>
              <a:rPr lang="en-US" sz="1400" b="1" dirty="0">
                <a:solidFill>
                  <a:schemeClr val="bg2">
                    <a:lumMod val="25000"/>
                  </a:schemeClr>
                </a:solidFill>
                <a:latin typeface="Arial" panose="020B0604020202020204" pitchFamily="34" charset="0"/>
                <a:cs typeface="Arial" panose="020B0604020202020204" pitchFamily="34" charset="0"/>
              </a:rPr>
              <a:t>Supplier Portal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May 1</a:t>
            </a:r>
            <a:r>
              <a:rPr kumimoji="0" lang="en-US" sz="100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st</a:t>
            </a:r>
            <a:r>
              <a:rPr kumimoji="0" lang="en-US" sz="1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48" name="TextBox 47">
            <a:extLst>
              <a:ext uri="{FF2B5EF4-FFF2-40B4-BE49-F238E27FC236}">
                <a16:creationId xmlns:a16="http://schemas.microsoft.com/office/drawing/2014/main" id="{94E05CE7-740E-477F-8CC6-24BD45E75B2E}"/>
              </a:ext>
            </a:extLst>
          </p:cNvPr>
          <p:cNvSpPr txBox="1"/>
          <p:nvPr/>
        </p:nvSpPr>
        <p:spPr>
          <a:xfrm>
            <a:off x="4290660" y="1867584"/>
            <a:ext cx="1774818" cy="492443"/>
          </a:xfrm>
          <a:prstGeom prst="rect">
            <a:avLst/>
          </a:prstGeom>
          <a:noFill/>
        </p:spPr>
        <p:txBody>
          <a:bodyPr wrap="square" lIns="121920" tIns="60960" rIns="121920" bIns="60960" rtlCol="0" anchor="t">
            <a:spAutoFit/>
          </a:bodyPr>
          <a:lstStyle/>
          <a:p>
            <a:pPr>
              <a:defRPr/>
            </a:pPr>
            <a:r>
              <a:rPr lang="en-US" sz="1400" b="1" dirty="0">
                <a:solidFill>
                  <a:schemeClr val="bg2">
                    <a:lumMod val="25000"/>
                  </a:schemeClr>
                </a:solidFill>
                <a:latin typeface="Arial" panose="020B0604020202020204" pitchFamily="34" charset="0"/>
                <a:cs typeface="Arial" panose="020B0604020202020204" pitchFamily="34" charset="0"/>
              </a:rPr>
              <a:t>HCM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June 11</a:t>
            </a:r>
            <a:r>
              <a:rPr kumimoji="0" lang="en-US" sz="100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th</a:t>
            </a:r>
            <a:r>
              <a:rPr kumimoji="0" lang="en-US" sz="1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57" name="Rectangle: Rounded Corners 56">
            <a:extLst>
              <a:ext uri="{FF2B5EF4-FFF2-40B4-BE49-F238E27FC236}">
                <a16:creationId xmlns:a16="http://schemas.microsoft.com/office/drawing/2014/main" id="{F6BEE565-DDF4-4887-9414-B52155D36899}"/>
              </a:ext>
            </a:extLst>
          </p:cNvPr>
          <p:cNvSpPr/>
          <p:nvPr/>
        </p:nvSpPr>
        <p:spPr>
          <a:xfrm>
            <a:off x="2298063" y="3450647"/>
            <a:ext cx="2824916" cy="318332"/>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3F70B1D-822B-476C-9C21-8E5B979A3C91}"/>
              </a:ext>
            </a:extLst>
          </p:cNvPr>
          <p:cNvSpPr txBox="1"/>
          <p:nvPr/>
        </p:nvSpPr>
        <p:spPr>
          <a:xfrm>
            <a:off x="2318447" y="3455982"/>
            <a:ext cx="2753731" cy="338554"/>
          </a:xfrm>
          <a:prstGeom prst="rect">
            <a:avLst/>
          </a:prstGeom>
          <a:noFill/>
        </p:spPr>
        <p:txBody>
          <a:bodyPr wrap="square" lIns="121920" tIns="60960" rIns="121920" bIns="60960" rtlCol="0" anchor="t">
            <a:spAutoFit/>
          </a:bodyPr>
          <a:lstStyle/>
          <a:p>
            <a:pPr>
              <a:defRPr/>
            </a:pPr>
            <a:r>
              <a:rPr lang="en-US" sz="1400" b="1" dirty="0">
                <a:solidFill>
                  <a:schemeClr val="bg1"/>
                </a:solidFill>
                <a:latin typeface="Arial" panose="020B0604020202020204" pitchFamily="34" charset="0"/>
                <a:cs typeface="Arial" panose="020B0604020202020204" pitchFamily="34" charset="0"/>
              </a:rPr>
              <a:t>HCM &amp; FSM  Training </a:t>
            </a:r>
            <a:r>
              <a:rPr kumimoji="0" lang="en-US" sz="1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May – June</a:t>
            </a:r>
          </a:p>
        </p:txBody>
      </p:sp>
      <p:sp>
        <p:nvSpPr>
          <p:cNvPr id="62" name="Rectangle: Rounded Corners 61">
            <a:extLst>
              <a:ext uri="{FF2B5EF4-FFF2-40B4-BE49-F238E27FC236}">
                <a16:creationId xmlns:a16="http://schemas.microsoft.com/office/drawing/2014/main" id="{77B53F1F-75FF-406C-A99B-7F97226DDD5E}"/>
              </a:ext>
            </a:extLst>
          </p:cNvPr>
          <p:cNvSpPr/>
          <p:nvPr/>
        </p:nvSpPr>
        <p:spPr>
          <a:xfrm>
            <a:off x="-1856097" y="3904794"/>
            <a:ext cx="2790024" cy="350453"/>
          </a:xfrm>
          <a:prstGeom prst="roundRect">
            <a:avLst>
              <a:gd name="adj" fmla="val 50000"/>
            </a:avLst>
          </a:prstGeom>
          <a:solidFill>
            <a:srgbClr val="DF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344B5F0E-7BBA-428E-8DF2-BF8049A9F914}"/>
              </a:ext>
            </a:extLst>
          </p:cNvPr>
          <p:cNvSpPr txBox="1"/>
          <p:nvPr/>
        </p:nvSpPr>
        <p:spPr>
          <a:xfrm>
            <a:off x="-2161527" y="3892927"/>
            <a:ext cx="2436298" cy="338554"/>
          </a:xfrm>
          <a:prstGeom prst="rect">
            <a:avLst/>
          </a:prstGeom>
          <a:noFill/>
        </p:spPr>
        <p:txBody>
          <a:bodyPr wrap="square" lIns="121920" tIns="60960" rIns="121920" bIns="60960" rtlCol="0" anchor="t">
            <a:spAutoFit/>
          </a:bodyPr>
          <a:lstStyle/>
          <a:p>
            <a:pPr algn="ctr">
              <a:defRPr/>
            </a:pPr>
            <a:r>
              <a:rPr lang="en-US" sz="1400" b="1" dirty="0">
                <a:solidFill>
                  <a:schemeClr val="bg1"/>
                </a:solidFill>
                <a:latin typeface="Arial" panose="020B0604020202020204" pitchFamily="34" charset="0"/>
                <a:cs typeface="Arial" panose="020B0604020202020204" pitchFamily="34" charset="0"/>
              </a:rPr>
              <a:t>Luma Labs    </a:t>
            </a:r>
            <a:r>
              <a:rPr kumimoji="0" lang="en-US" sz="1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Feb-Mar</a:t>
            </a:r>
          </a:p>
        </p:txBody>
      </p:sp>
      <p:sp>
        <p:nvSpPr>
          <p:cNvPr id="64" name="Rectangle: Rounded Corners 63">
            <a:extLst>
              <a:ext uri="{FF2B5EF4-FFF2-40B4-BE49-F238E27FC236}">
                <a16:creationId xmlns:a16="http://schemas.microsoft.com/office/drawing/2014/main" id="{4139EED5-8D75-48B2-839F-25A08C39317C}"/>
              </a:ext>
            </a:extLst>
          </p:cNvPr>
          <p:cNvSpPr/>
          <p:nvPr/>
        </p:nvSpPr>
        <p:spPr>
          <a:xfrm>
            <a:off x="-1856097" y="4775091"/>
            <a:ext cx="2770497" cy="347613"/>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89C49BA6-72E0-49B9-9DC0-DEA8B11C7CD8}"/>
              </a:ext>
            </a:extLst>
          </p:cNvPr>
          <p:cNvSpPr txBox="1"/>
          <p:nvPr/>
        </p:nvSpPr>
        <p:spPr>
          <a:xfrm>
            <a:off x="-2102933" y="4772282"/>
            <a:ext cx="2898258" cy="338554"/>
          </a:xfrm>
          <a:prstGeom prst="rect">
            <a:avLst/>
          </a:prstGeom>
          <a:noFill/>
        </p:spPr>
        <p:txBody>
          <a:bodyPr wrap="square" lIns="121920" tIns="60960" rIns="121920" bIns="60960" rtlCol="0" anchor="t">
            <a:spAutoFit/>
          </a:bodyPr>
          <a:lstStyle/>
          <a:p>
            <a:pPr algn="ctr">
              <a:defRPr/>
            </a:pPr>
            <a:r>
              <a:rPr lang="en-US" sz="1400" b="1" dirty="0">
                <a:solidFill>
                  <a:schemeClr val="bg1"/>
                </a:solidFill>
                <a:latin typeface="Arial" panose="020B0604020202020204" pitchFamily="34" charset="0"/>
                <a:cs typeface="Arial" panose="020B0604020202020204" pitchFamily="34" charset="0"/>
              </a:rPr>
              <a:t>Role Workshops    </a:t>
            </a:r>
            <a:r>
              <a:rPr kumimoji="0" lang="en-US" sz="1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Feb - </a:t>
            </a:r>
            <a:r>
              <a:rPr lang="en-US" sz="1000" dirty="0">
                <a:solidFill>
                  <a:schemeClr val="bg1"/>
                </a:solidFill>
                <a:latin typeface="Arial" panose="020B0604020202020204" pitchFamily="34" charset="0"/>
                <a:cs typeface="Arial" panose="020B0604020202020204" pitchFamily="34" charset="0"/>
              </a:rPr>
              <a:t>Mar</a:t>
            </a:r>
            <a:endParaRPr kumimoji="0" lang="en-US" sz="1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808FF5BE-456F-427A-A37A-648E76B4E5CF}"/>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pic>
        <p:nvPicPr>
          <p:cNvPr id="75" name="Picture 74">
            <a:extLst>
              <a:ext uri="{FF2B5EF4-FFF2-40B4-BE49-F238E27FC236}">
                <a16:creationId xmlns:a16="http://schemas.microsoft.com/office/drawing/2014/main" id="{2462A717-1AC4-45EF-9ECB-87369DF5FDA4}"/>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sp>
        <p:nvSpPr>
          <p:cNvPr id="56" name="TextBox 55">
            <a:extLst>
              <a:ext uri="{FF2B5EF4-FFF2-40B4-BE49-F238E27FC236}">
                <a16:creationId xmlns:a16="http://schemas.microsoft.com/office/drawing/2014/main" id="{8C56C0BC-6D20-41FF-901E-29D7B128A63E}"/>
              </a:ext>
            </a:extLst>
          </p:cNvPr>
          <p:cNvSpPr txBox="1"/>
          <p:nvPr/>
        </p:nvSpPr>
        <p:spPr>
          <a:xfrm>
            <a:off x="9421606" y="6407590"/>
            <a:ext cx="2092097" cy="25391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Dates subject to change</a:t>
            </a:r>
          </a:p>
        </p:txBody>
      </p:sp>
      <p:sp>
        <p:nvSpPr>
          <p:cNvPr id="111" name="Star: 5 Points 110">
            <a:extLst>
              <a:ext uri="{FF2B5EF4-FFF2-40B4-BE49-F238E27FC236}">
                <a16:creationId xmlns:a16="http://schemas.microsoft.com/office/drawing/2014/main" id="{615C0D48-E104-444F-8388-2EA438175563}"/>
              </a:ext>
            </a:extLst>
          </p:cNvPr>
          <p:cNvSpPr/>
          <p:nvPr/>
        </p:nvSpPr>
        <p:spPr>
          <a:xfrm>
            <a:off x="2231252" y="2312977"/>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Star: 5 Points 111">
            <a:extLst>
              <a:ext uri="{FF2B5EF4-FFF2-40B4-BE49-F238E27FC236}">
                <a16:creationId xmlns:a16="http://schemas.microsoft.com/office/drawing/2014/main" id="{DE1C6C34-5F43-41E0-9BD2-646A83D66DF5}"/>
              </a:ext>
            </a:extLst>
          </p:cNvPr>
          <p:cNvSpPr/>
          <p:nvPr/>
        </p:nvSpPr>
        <p:spPr>
          <a:xfrm>
            <a:off x="3906861" y="1845675"/>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Star: 5 Points 112">
            <a:extLst>
              <a:ext uri="{FF2B5EF4-FFF2-40B4-BE49-F238E27FC236}">
                <a16:creationId xmlns:a16="http://schemas.microsoft.com/office/drawing/2014/main" id="{3F309517-796B-4EC4-BADB-624A84FDE390}"/>
              </a:ext>
            </a:extLst>
          </p:cNvPr>
          <p:cNvSpPr/>
          <p:nvPr/>
        </p:nvSpPr>
        <p:spPr>
          <a:xfrm>
            <a:off x="5122978" y="1401296"/>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1231C2B4-C848-4B6E-8335-D41F2FD7B092}"/>
              </a:ext>
            </a:extLst>
          </p:cNvPr>
          <p:cNvSpPr/>
          <p:nvPr/>
        </p:nvSpPr>
        <p:spPr>
          <a:xfrm>
            <a:off x="-3186837" y="5213776"/>
            <a:ext cx="4120764" cy="338554"/>
          </a:xfrm>
          <a:prstGeom prst="roundRect">
            <a:avLst>
              <a:gd name="adj" fmla="val 50000"/>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3F57DB92-B5B2-4A70-A900-94C66466A7C8}"/>
              </a:ext>
            </a:extLst>
          </p:cNvPr>
          <p:cNvSpPr txBox="1"/>
          <p:nvPr/>
        </p:nvSpPr>
        <p:spPr>
          <a:xfrm>
            <a:off x="-3380017" y="5219696"/>
            <a:ext cx="2898258" cy="338554"/>
          </a:xfrm>
          <a:prstGeom prst="rect">
            <a:avLst/>
          </a:prstGeom>
          <a:noFill/>
        </p:spPr>
        <p:txBody>
          <a:bodyPr wrap="square" lIns="121920" tIns="60960" rIns="121920" bIns="60960" rtlCol="0" anchor="t">
            <a:spAutoFit/>
          </a:bodyPr>
          <a:lstStyle/>
          <a:p>
            <a:pPr algn="ctr">
              <a:defRPr/>
            </a:pPr>
            <a:r>
              <a:rPr lang="en-US" sz="1400" b="1" dirty="0">
                <a:solidFill>
                  <a:schemeClr val="bg1"/>
                </a:solidFill>
                <a:latin typeface="Arial" panose="020B0604020202020204" pitchFamily="34" charset="0"/>
                <a:cs typeface="Arial" panose="020B0604020202020204" pitchFamily="34" charset="0"/>
              </a:rPr>
              <a:t>Luma Highlights     </a:t>
            </a:r>
            <a:r>
              <a:rPr kumimoji="0" lang="en-US" sz="1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Jan - Mar</a:t>
            </a:r>
          </a:p>
        </p:txBody>
      </p:sp>
      <p:sp>
        <p:nvSpPr>
          <p:cNvPr id="67" name="Rectangle: Rounded Corners 66">
            <a:extLst>
              <a:ext uri="{FF2B5EF4-FFF2-40B4-BE49-F238E27FC236}">
                <a16:creationId xmlns:a16="http://schemas.microsoft.com/office/drawing/2014/main" id="{61542F61-C349-4078-B3B4-705E47CF0D0A}"/>
              </a:ext>
            </a:extLst>
          </p:cNvPr>
          <p:cNvSpPr/>
          <p:nvPr/>
        </p:nvSpPr>
        <p:spPr>
          <a:xfrm>
            <a:off x="-1856097" y="4369277"/>
            <a:ext cx="4180922" cy="327465"/>
          </a:xfrm>
          <a:prstGeom prst="roundRect">
            <a:avLst>
              <a:gd name="adj" fmla="val 50000"/>
            </a:avLst>
          </a:prstGeom>
          <a:solidFill>
            <a:srgbClr val="A7A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F2514ACE-BCB7-47A7-A50E-7C07165CEBCD}"/>
              </a:ext>
            </a:extLst>
          </p:cNvPr>
          <p:cNvSpPr txBox="1"/>
          <p:nvPr/>
        </p:nvSpPr>
        <p:spPr>
          <a:xfrm>
            <a:off x="-1889511" y="4358188"/>
            <a:ext cx="4120764" cy="338554"/>
          </a:xfrm>
          <a:prstGeom prst="rect">
            <a:avLst/>
          </a:prstGeom>
          <a:noFill/>
        </p:spPr>
        <p:txBody>
          <a:bodyPr wrap="square" lIns="121920" tIns="60960" rIns="121920" bIns="60960" rtlCol="0" anchor="t">
            <a:spAutoFit/>
          </a:bodyPr>
          <a:lstStyle/>
          <a:p>
            <a:pPr>
              <a:defRPr/>
            </a:pPr>
            <a:r>
              <a:rPr lang="en-US" sz="1400" b="1" dirty="0">
                <a:solidFill>
                  <a:schemeClr val="bg1"/>
                </a:solidFill>
                <a:latin typeface="Arial" panose="020B0604020202020204" pitchFamily="34" charset="0"/>
                <a:cs typeface="Arial" panose="020B0604020202020204" pitchFamily="34" charset="0"/>
              </a:rPr>
              <a:t>User Experience Simulations  </a:t>
            </a:r>
            <a:r>
              <a:rPr lang="en-US" sz="1050" b="1" dirty="0">
                <a:solidFill>
                  <a:schemeClr val="bg1"/>
                </a:solidFill>
                <a:latin typeface="Arial" panose="020B0604020202020204" pitchFamily="34" charset="0"/>
                <a:cs typeface="Arial" panose="020B0604020202020204" pitchFamily="34" charset="0"/>
              </a:rPr>
              <a:t>Feb - April</a:t>
            </a:r>
            <a:endParaRPr kumimoji="0" lang="en-US" sz="1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E11C1E7D-6F65-4A5F-8F2A-9407F71D065D}"/>
              </a:ext>
            </a:extLst>
          </p:cNvPr>
          <p:cNvSpPr/>
          <p:nvPr/>
        </p:nvSpPr>
        <p:spPr>
          <a:xfrm>
            <a:off x="-4608732" y="5679533"/>
            <a:ext cx="1358395" cy="33855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FE5F2C5-21D1-4B11-9798-1B245A206BF9}"/>
              </a:ext>
            </a:extLst>
          </p:cNvPr>
          <p:cNvSpPr txBox="1"/>
          <p:nvPr/>
        </p:nvSpPr>
        <p:spPr>
          <a:xfrm>
            <a:off x="-4620852" y="5608385"/>
            <a:ext cx="1941373" cy="492443"/>
          </a:xfrm>
          <a:prstGeom prst="rect">
            <a:avLst/>
          </a:prstGeom>
          <a:noFill/>
        </p:spPr>
        <p:txBody>
          <a:bodyPr wrap="square" lIns="121920" tIns="60960" rIns="121920" bIns="60960" rtlCol="0" anchor="t">
            <a:spAutoFit/>
          </a:bodyPr>
          <a:lstStyle/>
          <a:p>
            <a:pPr>
              <a:defRPr/>
            </a:pPr>
            <a:r>
              <a:rPr lang="en-US" sz="1200" b="1" dirty="0">
                <a:solidFill>
                  <a:schemeClr val="bg1"/>
                </a:solidFill>
                <a:latin typeface="Arial" panose="020B0604020202020204" pitchFamily="34" charset="0"/>
                <a:cs typeface="Arial" panose="020B0604020202020204" pitchFamily="34" charset="0"/>
              </a:rPr>
              <a:t>Luma </a:t>
            </a:r>
          </a:p>
          <a:p>
            <a:pPr>
              <a:defRPr/>
            </a:pPr>
            <a:r>
              <a:rPr lang="en-US" sz="1200" b="1" dirty="0">
                <a:solidFill>
                  <a:schemeClr val="bg1"/>
                </a:solidFill>
                <a:latin typeface="Arial" panose="020B0604020202020204" pitchFamily="34" charset="0"/>
                <a:cs typeface="Arial" panose="020B0604020202020204" pitchFamily="34" charset="0"/>
              </a:rPr>
              <a:t>Accelerator</a:t>
            </a:r>
            <a:endParaRPr kumimoji="0" lang="en-US"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C0C43F52-EFF9-4AE6-9655-A8949D0A41AC}"/>
              </a:ext>
            </a:extLst>
          </p:cNvPr>
          <p:cNvSpPr txBox="1"/>
          <p:nvPr/>
        </p:nvSpPr>
        <p:spPr>
          <a:xfrm>
            <a:off x="-2715362" y="5700339"/>
            <a:ext cx="3701296" cy="284693"/>
          </a:xfrm>
          <a:prstGeom prst="rect">
            <a:avLst/>
          </a:prstGeom>
          <a:noFill/>
        </p:spPr>
        <p:txBody>
          <a:bodyPr wrap="square" lIns="121920" tIns="60960" rIns="121920" bIns="60960" rtlCol="0" anchor="t">
            <a:spAutoFit/>
          </a:bodyPr>
          <a:lstStyle/>
          <a:p>
            <a:pPr>
              <a:defRPr/>
            </a:pPr>
            <a:r>
              <a:rPr lang="en-US" sz="1050" b="1" dirty="0">
                <a:solidFill>
                  <a:srgbClr val="092F57"/>
                </a:solidFill>
                <a:latin typeface="Arial" panose="020B0604020202020204" pitchFamily="34" charset="0"/>
                <a:cs typeface="Arial" panose="020B0604020202020204" pitchFamily="34" charset="0"/>
              </a:rPr>
              <a:t>Change Readiness Survey</a:t>
            </a:r>
            <a:endParaRPr kumimoji="0" lang="en-US" sz="70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7859918B-721E-4B56-909D-34710D50A07C}"/>
              </a:ext>
            </a:extLst>
          </p:cNvPr>
          <p:cNvSpPr/>
          <p:nvPr/>
        </p:nvSpPr>
        <p:spPr>
          <a:xfrm>
            <a:off x="-3016050" y="5670572"/>
            <a:ext cx="357971" cy="331494"/>
          </a:xfrm>
          <a:prstGeom prst="ellipse">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3064C462-5E24-4B56-983D-7DA7ECCD9367}"/>
              </a:ext>
            </a:extLst>
          </p:cNvPr>
          <p:cNvSpPr/>
          <p:nvPr/>
        </p:nvSpPr>
        <p:spPr>
          <a:xfrm>
            <a:off x="2562776" y="4956237"/>
            <a:ext cx="357971" cy="331494"/>
          </a:xfrm>
          <a:prstGeom prst="ellipse">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C1F3826D-696D-422E-A614-CB694216A0ED}"/>
              </a:ext>
            </a:extLst>
          </p:cNvPr>
          <p:cNvSpPr txBox="1"/>
          <p:nvPr/>
        </p:nvSpPr>
        <p:spPr>
          <a:xfrm>
            <a:off x="2908299" y="5002332"/>
            <a:ext cx="3701296" cy="284693"/>
          </a:xfrm>
          <a:prstGeom prst="rect">
            <a:avLst/>
          </a:prstGeom>
          <a:noFill/>
        </p:spPr>
        <p:txBody>
          <a:bodyPr wrap="square" lIns="121920" tIns="60960" rIns="121920" bIns="60960" rtlCol="0" anchor="t">
            <a:spAutoFit/>
          </a:bodyPr>
          <a:lstStyle/>
          <a:p>
            <a:pPr>
              <a:defRPr/>
            </a:pPr>
            <a:r>
              <a:rPr lang="en-US" sz="1050" b="1" dirty="0">
                <a:solidFill>
                  <a:srgbClr val="092F57"/>
                </a:solidFill>
                <a:latin typeface="Arial" panose="020B0604020202020204" pitchFamily="34" charset="0"/>
                <a:cs typeface="Arial" panose="020B0604020202020204" pitchFamily="34" charset="0"/>
              </a:rPr>
              <a:t>Change Readiness Survey</a:t>
            </a:r>
            <a:endParaRPr kumimoji="0" lang="en-US" sz="70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0F1A4619-4ABB-4A77-A7D9-157B50A4C9E7}"/>
              </a:ext>
            </a:extLst>
          </p:cNvPr>
          <p:cNvSpPr/>
          <p:nvPr/>
        </p:nvSpPr>
        <p:spPr>
          <a:xfrm>
            <a:off x="2298062" y="3879270"/>
            <a:ext cx="2790024" cy="350453"/>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Luma Labs: End User Practice </a:t>
            </a:r>
            <a:r>
              <a:rPr kumimoji="0" lang="en-US" sz="12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*Planning In-Progress</a:t>
            </a:r>
          </a:p>
        </p:txBody>
      </p:sp>
      <p:grpSp>
        <p:nvGrpSpPr>
          <p:cNvPr id="39" name="Group 38">
            <a:extLst>
              <a:ext uri="{FF2B5EF4-FFF2-40B4-BE49-F238E27FC236}">
                <a16:creationId xmlns:a16="http://schemas.microsoft.com/office/drawing/2014/main" id="{B6519917-836E-48E8-9B0D-F7C272A3E21C}"/>
              </a:ext>
            </a:extLst>
          </p:cNvPr>
          <p:cNvGrpSpPr/>
          <p:nvPr/>
        </p:nvGrpSpPr>
        <p:grpSpPr>
          <a:xfrm>
            <a:off x="6625925" y="0"/>
            <a:ext cx="5566075" cy="6858000"/>
            <a:chOff x="6625925" y="0"/>
            <a:chExt cx="5566075" cy="6858000"/>
          </a:xfrm>
        </p:grpSpPr>
        <p:pic>
          <p:nvPicPr>
            <p:cNvPr id="40" name="Picture 39">
              <a:extLst>
                <a:ext uri="{FF2B5EF4-FFF2-40B4-BE49-F238E27FC236}">
                  <a16:creationId xmlns:a16="http://schemas.microsoft.com/office/drawing/2014/main" id="{7E033A2B-B9BE-4E0F-B37B-6F8EA104988C}"/>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pic>
          <p:nvPicPr>
            <p:cNvPr id="41" name="Picture 40">
              <a:extLst>
                <a:ext uri="{FF2B5EF4-FFF2-40B4-BE49-F238E27FC236}">
                  <a16:creationId xmlns:a16="http://schemas.microsoft.com/office/drawing/2014/main" id="{620F0196-1912-4FA1-AC29-050D02B3B946}"/>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pic>
          <p:nvPicPr>
            <p:cNvPr id="43" name="Picture 42">
              <a:extLst>
                <a:ext uri="{FF2B5EF4-FFF2-40B4-BE49-F238E27FC236}">
                  <a16:creationId xmlns:a16="http://schemas.microsoft.com/office/drawing/2014/main" id="{A177F9A5-FD07-436A-BCE6-309C00E92100}"/>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sp>
          <p:nvSpPr>
            <p:cNvPr id="44" name="Rectangle 43">
              <a:extLst>
                <a:ext uri="{FF2B5EF4-FFF2-40B4-BE49-F238E27FC236}">
                  <a16:creationId xmlns:a16="http://schemas.microsoft.com/office/drawing/2014/main" id="{C15ADC9B-F423-4528-AB00-7F1AE411B1C7}"/>
                </a:ext>
              </a:extLst>
            </p:cNvPr>
            <p:cNvSpPr/>
            <p:nvPr/>
          </p:nvSpPr>
          <p:spPr>
            <a:xfrm>
              <a:off x="6625925" y="0"/>
              <a:ext cx="5566075"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366AAF80-070D-42A1-84FF-718C32A92424}"/>
                </a:ext>
              </a:extLst>
            </p:cNvPr>
            <p:cNvSpPr txBox="1"/>
            <p:nvPr/>
          </p:nvSpPr>
          <p:spPr>
            <a:xfrm>
              <a:off x="9421606" y="6407590"/>
              <a:ext cx="2092097" cy="25391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Dates subject to change</a:t>
              </a:r>
            </a:p>
          </p:txBody>
        </p:sp>
        <p:sp>
          <p:nvSpPr>
            <p:cNvPr id="47" name="Parallelogram 46">
              <a:extLst>
                <a:ext uri="{FF2B5EF4-FFF2-40B4-BE49-F238E27FC236}">
                  <a16:creationId xmlns:a16="http://schemas.microsoft.com/office/drawing/2014/main" id="{BD562D39-E361-48D0-8C82-1A689E9668F9}"/>
                </a:ext>
              </a:extLst>
            </p:cNvPr>
            <p:cNvSpPr/>
            <p:nvPr/>
          </p:nvSpPr>
          <p:spPr>
            <a:xfrm>
              <a:off x="6964567"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Parallelogram 48">
              <a:extLst>
                <a:ext uri="{FF2B5EF4-FFF2-40B4-BE49-F238E27FC236}">
                  <a16:creationId xmlns:a16="http://schemas.microsoft.com/office/drawing/2014/main" id="{F10E9D95-3D66-4F9B-8160-A56EF2C78B6F}"/>
                </a:ext>
              </a:extLst>
            </p:cNvPr>
            <p:cNvSpPr/>
            <p:nvPr/>
          </p:nvSpPr>
          <p:spPr>
            <a:xfrm>
              <a:off x="7299205"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Parallelogram 49">
              <a:extLst>
                <a:ext uri="{FF2B5EF4-FFF2-40B4-BE49-F238E27FC236}">
                  <a16:creationId xmlns:a16="http://schemas.microsoft.com/office/drawing/2014/main" id="{AC4F76B3-C9C9-4BBC-99A8-1E01C54CFA14}"/>
                </a:ext>
              </a:extLst>
            </p:cNvPr>
            <p:cNvSpPr/>
            <p:nvPr/>
          </p:nvSpPr>
          <p:spPr>
            <a:xfrm>
              <a:off x="7633843"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arallelogram 51">
              <a:extLst>
                <a:ext uri="{FF2B5EF4-FFF2-40B4-BE49-F238E27FC236}">
                  <a16:creationId xmlns:a16="http://schemas.microsoft.com/office/drawing/2014/main" id="{DBFC0317-89C4-4A67-B4A7-FDD37F3E01F1}"/>
                </a:ext>
              </a:extLst>
            </p:cNvPr>
            <p:cNvSpPr/>
            <p:nvPr/>
          </p:nvSpPr>
          <p:spPr>
            <a:xfrm>
              <a:off x="7968481"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Parallelogram 52">
              <a:extLst>
                <a:ext uri="{FF2B5EF4-FFF2-40B4-BE49-F238E27FC236}">
                  <a16:creationId xmlns:a16="http://schemas.microsoft.com/office/drawing/2014/main" id="{7892C0F3-8EA6-4528-90BC-B123ED9FCF6A}"/>
                </a:ext>
              </a:extLst>
            </p:cNvPr>
            <p:cNvSpPr/>
            <p:nvPr/>
          </p:nvSpPr>
          <p:spPr>
            <a:xfrm>
              <a:off x="8303119"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Parallelogram 53">
              <a:extLst>
                <a:ext uri="{FF2B5EF4-FFF2-40B4-BE49-F238E27FC236}">
                  <a16:creationId xmlns:a16="http://schemas.microsoft.com/office/drawing/2014/main" id="{E7233A23-386D-4FC5-AFB5-9F069CC11EE8}"/>
                </a:ext>
              </a:extLst>
            </p:cNvPr>
            <p:cNvSpPr/>
            <p:nvPr/>
          </p:nvSpPr>
          <p:spPr>
            <a:xfrm>
              <a:off x="8637757"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Parallelogram 57">
              <a:extLst>
                <a:ext uri="{FF2B5EF4-FFF2-40B4-BE49-F238E27FC236}">
                  <a16:creationId xmlns:a16="http://schemas.microsoft.com/office/drawing/2014/main" id="{FF44F18E-54B2-4C17-AB5D-C1BD0E157860}"/>
                </a:ext>
              </a:extLst>
            </p:cNvPr>
            <p:cNvSpPr/>
            <p:nvPr/>
          </p:nvSpPr>
          <p:spPr>
            <a:xfrm>
              <a:off x="8972395"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Parallelogram 59">
              <a:extLst>
                <a:ext uri="{FF2B5EF4-FFF2-40B4-BE49-F238E27FC236}">
                  <a16:creationId xmlns:a16="http://schemas.microsoft.com/office/drawing/2014/main" id="{21CE05BA-EBDC-44A1-AFD0-6AC607B5F96F}"/>
                </a:ext>
              </a:extLst>
            </p:cNvPr>
            <p:cNvSpPr/>
            <p:nvPr/>
          </p:nvSpPr>
          <p:spPr>
            <a:xfrm>
              <a:off x="9307033"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Parallelogram 60">
              <a:extLst>
                <a:ext uri="{FF2B5EF4-FFF2-40B4-BE49-F238E27FC236}">
                  <a16:creationId xmlns:a16="http://schemas.microsoft.com/office/drawing/2014/main" id="{E00BAC40-0DEF-45FE-A21B-A9C8BA4B63C2}"/>
                </a:ext>
              </a:extLst>
            </p:cNvPr>
            <p:cNvSpPr/>
            <p:nvPr/>
          </p:nvSpPr>
          <p:spPr>
            <a:xfrm>
              <a:off x="9641671"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Parallelogram 68">
              <a:extLst>
                <a:ext uri="{FF2B5EF4-FFF2-40B4-BE49-F238E27FC236}">
                  <a16:creationId xmlns:a16="http://schemas.microsoft.com/office/drawing/2014/main" id="{C3ACA3EA-9C2E-4E12-8F1E-46FB62D6DED8}"/>
                </a:ext>
              </a:extLst>
            </p:cNvPr>
            <p:cNvSpPr/>
            <p:nvPr/>
          </p:nvSpPr>
          <p:spPr>
            <a:xfrm>
              <a:off x="9976309"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Parallelogram 69">
              <a:extLst>
                <a:ext uri="{FF2B5EF4-FFF2-40B4-BE49-F238E27FC236}">
                  <a16:creationId xmlns:a16="http://schemas.microsoft.com/office/drawing/2014/main" id="{4EFF790C-5468-4509-91E2-3B2B7DC772B4}"/>
                </a:ext>
              </a:extLst>
            </p:cNvPr>
            <p:cNvSpPr/>
            <p:nvPr/>
          </p:nvSpPr>
          <p:spPr>
            <a:xfrm>
              <a:off x="10310947"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Parallelogram 70">
              <a:extLst>
                <a:ext uri="{FF2B5EF4-FFF2-40B4-BE49-F238E27FC236}">
                  <a16:creationId xmlns:a16="http://schemas.microsoft.com/office/drawing/2014/main" id="{6D2F9A94-28F1-4842-9050-EBEE2094282F}"/>
                </a:ext>
              </a:extLst>
            </p:cNvPr>
            <p:cNvSpPr/>
            <p:nvPr/>
          </p:nvSpPr>
          <p:spPr>
            <a:xfrm>
              <a:off x="10645585"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Parallelogram 71">
              <a:extLst>
                <a:ext uri="{FF2B5EF4-FFF2-40B4-BE49-F238E27FC236}">
                  <a16:creationId xmlns:a16="http://schemas.microsoft.com/office/drawing/2014/main" id="{49B5B9FF-AB21-4DAE-8F82-6C3109DBCA69}"/>
                </a:ext>
              </a:extLst>
            </p:cNvPr>
            <p:cNvSpPr/>
            <p:nvPr/>
          </p:nvSpPr>
          <p:spPr>
            <a:xfrm>
              <a:off x="10980223"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8108BFCB-F547-4422-814E-5131A591726B}"/>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sp>
          <p:nvSpPr>
            <p:cNvPr id="74" name="TextBox 73">
              <a:extLst>
                <a:ext uri="{FF2B5EF4-FFF2-40B4-BE49-F238E27FC236}">
                  <a16:creationId xmlns:a16="http://schemas.microsoft.com/office/drawing/2014/main" id="{4CB7FE25-70C5-42C0-82B9-57D80EAF25B0}"/>
                </a:ext>
              </a:extLst>
            </p:cNvPr>
            <p:cNvSpPr txBox="1"/>
            <p:nvPr/>
          </p:nvSpPr>
          <p:spPr>
            <a:xfrm>
              <a:off x="8060507" y="5260180"/>
              <a:ext cx="2795380" cy="307777"/>
            </a:xfrm>
            <a:prstGeom prst="rect">
              <a:avLst/>
            </a:prstGeom>
            <a:solidFill>
              <a:srgbClr val="F2F3F3">
                <a:alpha val="80000"/>
              </a:srgb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Post Go-Live: Sustainment</a:t>
              </a:r>
            </a:p>
          </p:txBody>
        </p:sp>
        <p:grpSp>
          <p:nvGrpSpPr>
            <p:cNvPr id="76" name="Group 75">
              <a:extLst>
                <a:ext uri="{FF2B5EF4-FFF2-40B4-BE49-F238E27FC236}">
                  <a16:creationId xmlns:a16="http://schemas.microsoft.com/office/drawing/2014/main" id="{0E1E8B55-517A-466B-A73F-344ED22006E3}"/>
                </a:ext>
              </a:extLst>
            </p:cNvPr>
            <p:cNvGrpSpPr/>
            <p:nvPr/>
          </p:nvGrpSpPr>
          <p:grpSpPr>
            <a:xfrm>
              <a:off x="7474772" y="1769250"/>
              <a:ext cx="4108529" cy="796775"/>
              <a:chOff x="7703375" y="2121675"/>
              <a:chExt cx="4766203" cy="796775"/>
            </a:xfrm>
          </p:grpSpPr>
          <p:sp>
            <p:nvSpPr>
              <p:cNvPr id="90" name="Rectangle: Rounded Corners 89">
                <a:extLst>
                  <a:ext uri="{FF2B5EF4-FFF2-40B4-BE49-F238E27FC236}">
                    <a16:creationId xmlns:a16="http://schemas.microsoft.com/office/drawing/2014/main" id="{23A0CA88-AB45-4879-A00B-9F47D273FF89}"/>
                  </a:ext>
                </a:extLst>
              </p:cNvPr>
              <p:cNvSpPr/>
              <p:nvPr/>
            </p:nvSpPr>
            <p:spPr>
              <a:xfrm>
                <a:off x="7703375" y="2158368"/>
                <a:ext cx="742541" cy="640080"/>
              </a:xfrm>
              <a:prstGeom prst="round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90">
                <a:extLst>
                  <a:ext uri="{FF2B5EF4-FFF2-40B4-BE49-F238E27FC236}">
                    <a16:creationId xmlns:a16="http://schemas.microsoft.com/office/drawing/2014/main" id="{B9A81842-16F7-4329-9EFC-E90DA32A8760}"/>
                  </a:ext>
                </a:extLst>
              </p:cNvPr>
              <p:cNvSpPr txBox="1"/>
              <p:nvPr/>
            </p:nvSpPr>
            <p:spPr>
              <a:xfrm>
                <a:off x="8642001" y="2121675"/>
                <a:ext cx="3827577"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Ask HR </a:t>
                </a:r>
              </a:p>
            </p:txBody>
          </p:sp>
          <p:sp>
            <p:nvSpPr>
              <p:cNvPr id="92" name="TextBox 91">
                <a:extLst>
                  <a:ext uri="{FF2B5EF4-FFF2-40B4-BE49-F238E27FC236}">
                    <a16:creationId xmlns:a16="http://schemas.microsoft.com/office/drawing/2014/main" id="{2E2DD134-C881-47B5-9721-A210DD8AF5B6}"/>
                  </a:ext>
                </a:extLst>
              </p:cNvPr>
              <p:cNvSpPr txBox="1"/>
              <p:nvPr/>
            </p:nvSpPr>
            <p:spPr>
              <a:xfrm>
                <a:off x="8642001" y="2364452"/>
                <a:ext cx="2691427" cy="553998"/>
              </a:xfrm>
              <a:prstGeom prst="rect">
                <a:avLst/>
              </a:prstGeom>
              <a:noFill/>
            </p:spPr>
            <p:txBody>
              <a:bodyPr wrap="square" rtlCol="0">
                <a:spAutoFit/>
              </a:bodyPr>
              <a:lstStyle/>
              <a:p>
                <a:pPr defTabSz="1219170">
                  <a:defRPr/>
                </a:pPr>
                <a:r>
                  <a:rPr kumimoji="0" lang="en-US" sz="1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Verdana" panose="020B0604030504040204" pitchFamily="34" charset="0"/>
                    <a:cs typeface="Arial" panose="020B0604020202020204" pitchFamily="34" charset="0"/>
                  </a:rPr>
                  <a:t>Within Luma, employees can access the Ask HR feature to have their HR- specific questions addressed.</a:t>
                </a:r>
              </a:p>
            </p:txBody>
          </p:sp>
        </p:grpSp>
        <p:grpSp>
          <p:nvGrpSpPr>
            <p:cNvPr id="77" name="Group 76">
              <a:extLst>
                <a:ext uri="{FF2B5EF4-FFF2-40B4-BE49-F238E27FC236}">
                  <a16:creationId xmlns:a16="http://schemas.microsoft.com/office/drawing/2014/main" id="{5729AE2D-F58F-43E2-BAE6-5794586991E6}"/>
                </a:ext>
              </a:extLst>
            </p:cNvPr>
            <p:cNvGrpSpPr/>
            <p:nvPr/>
          </p:nvGrpSpPr>
          <p:grpSpPr>
            <a:xfrm>
              <a:off x="7470925" y="2656581"/>
              <a:ext cx="4098957" cy="830997"/>
              <a:chOff x="7694496" y="2913512"/>
              <a:chExt cx="4755100" cy="830997"/>
            </a:xfrm>
          </p:grpSpPr>
          <p:sp>
            <p:nvSpPr>
              <p:cNvPr id="87" name="Rectangle: Rounded Corners 86">
                <a:extLst>
                  <a:ext uri="{FF2B5EF4-FFF2-40B4-BE49-F238E27FC236}">
                    <a16:creationId xmlns:a16="http://schemas.microsoft.com/office/drawing/2014/main" id="{2EAB16AA-0FBE-45E8-B736-8E710A9B5EBB}"/>
                  </a:ext>
                </a:extLst>
              </p:cNvPr>
              <p:cNvSpPr/>
              <p:nvPr/>
            </p:nvSpPr>
            <p:spPr>
              <a:xfrm>
                <a:off x="7694496" y="2939160"/>
                <a:ext cx="742540" cy="640080"/>
              </a:xfrm>
              <a:prstGeom prst="round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E3089C03-508D-4332-91F3-6B5DB60DAB33}"/>
                  </a:ext>
                </a:extLst>
              </p:cNvPr>
              <p:cNvSpPr txBox="1"/>
              <p:nvPr/>
            </p:nvSpPr>
            <p:spPr>
              <a:xfrm>
                <a:off x="8622019" y="2913512"/>
                <a:ext cx="3827577"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Reference Materials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Verdana" panose="020B0604030504040204" pitchFamily="34" charset="0"/>
                    <a:cs typeface="Arial" panose="020B0604020202020204" pitchFamily="34" charset="0"/>
                  </a:rPr>
                  <a:t>User guides and training materials will be available to support self-support efforts.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89" name="Graphic 88" descr="Teacher with solid fill">
                <a:extLst>
                  <a:ext uri="{FF2B5EF4-FFF2-40B4-BE49-F238E27FC236}">
                    <a16:creationId xmlns:a16="http://schemas.microsoft.com/office/drawing/2014/main" id="{3DABCE69-9B66-4E8E-8C80-AB9E5A7D5F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0437" y="2919291"/>
                <a:ext cx="707887" cy="707887"/>
              </a:xfrm>
              <a:prstGeom prst="rect">
                <a:avLst/>
              </a:prstGeom>
            </p:spPr>
          </p:pic>
        </p:grpSp>
        <p:grpSp>
          <p:nvGrpSpPr>
            <p:cNvPr id="78" name="Group 77">
              <a:extLst>
                <a:ext uri="{FF2B5EF4-FFF2-40B4-BE49-F238E27FC236}">
                  <a16:creationId xmlns:a16="http://schemas.microsoft.com/office/drawing/2014/main" id="{1D0473DE-62D6-455A-87B3-3C5556883DAE}"/>
                </a:ext>
              </a:extLst>
            </p:cNvPr>
            <p:cNvGrpSpPr/>
            <p:nvPr/>
          </p:nvGrpSpPr>
          <p:grpSpPr>
            <a:xfrm>
              <a:off x="7470930" y="3514481"/>
              <a:ext cx="4086121" cy="852575"/>
              <a:chOff x="7682763" y="3843486"/>
              <a:chExt cx="4740205" cy="852575"/>
            </a:xfrm>
          </p:grpSpPr>
          <p:sp>
            <p:nvSpPr>
              <p:cNvPr id="84" name="Rectangle: Rounded Corners 83">
                <a:extLst>
                  <a:ext uri="{FF2B5EF4-FFF2-40B4-BE49-F238E27FC236}">
                    <a16:creationId xmlns:a16="http://schemas.microsoft.com/office/drawing/2014/main" id="{08DC932E-E094-4D92-923E-C42C05D521E2}"/>
                  </a:ext>
                </a:extLst>
              </p:cNvPr>
              <p:cNvSpPr/>
              <p:nvPr/>
            </p:nvSpPr>
            <p:spPr>
              <a:xfrm>
                <a:off x="7682763" y="3843486"/>
                <a:ext cx="742541" cy="640080"/>
              </a:xfrm>
              <a:prstGeom prst="round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11B0E576-B08A-45BB-BD34-70A16FDFA3F6}"/>
                  </a:ext>
                </a:extLst>
              </p:cNvPr>
              <p:cNvSpPr txBox="1"/>
              <p:nvPr/>
            </p:nvSpPr>
            <p:spPr>
              <a:xfrm>
                <a:off x="8595391" y="3865064"/>
                <a:ext cx="3827577"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Sustainment Team</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An entire team will be hosted by the State Controller’s Office to support the transition to Luma</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86" name="Graphic 85" descr="Medal with solid fill">
                <a:extLst>
                  <a:ext uri="{FF2B5EF4-FFF2-40B4-BE49-F238E27FC236}">
                    <a16:creationId xmlns:a16="http://schemas.microsoft.com/office/drawing/2014/main" id="{ACD75EB0-0239-4E9C-B891-938F8066EF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06674" y="3877648"/>
                <a:ext cx="661864" cy="598907"/>
              </a:xfrm>
              <a:prstGeom prst="rect">
                <a:avLst/>
              </a:prstGeom>
            </p:spPr>
          </p:pic>
        </p:grpSp>
        <p:sp>
          <p:nvSpPr>
            <p:cNvPr id="79" name="Rectangle: Rounded Corners 78">
              <a:extLst>
                <a:ext uri="{FF2B5EF4-FFF2-40B4-BE49-F238E27FC236}">
                  <a16:creationId xmlns:a16="http://schemas.microsoft.com/office/drawing/2014/main" id="{78FF266A-E7D8-4D67-8941-B9F4D0657307}"/>
                </a:ext>
              </a:extLst>
            </p:cNvPr>
            <p:cNvSpPr/>
            <p:nvPr/>
          </p:nvSpPr>
          <p:spPr>
            <a:xfrm>
              <a:off x="7454163" y="969622"/>
              <a:ext cx="640080" cy="640080"/>
            </a:xfrm>
            <a:prstGeom prst="round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Graphic 79" descr="Questions with solid fill">
              <a:extLst>
                <a:ext uri="{FF2B5EF4-FFF2-40B4-BE49-F238E27FC236}">
                  <a16:creationId xmlns:a16="http://schemas.microsoft.com/office/drawing/2014/main" id="{AEA9BDDC-BB43-4907-BAAF-3CF6A10DB0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05764" y="1802228"/>
              <a:ext cx="590614" cy="617904"/>
            </a:xfrm>
            <a:prstGeom prst="rect">
              <a:avLst/>
            </a:prstGeom>
          </p:spPr>
        </p:pic>
        <p:sp>
          <p:nvSpPr>
            <p:cNvPr id="81" name="TextBox 80">
              <a:extLst>
                <a:ext uri="{FF2B5EF4-FFF2-40B4-BE49-F238E27FC236}">
                  <a16:creationId xmlns:a16="http://schemas.microsoft.com/office/drawing/2014/main" id="{A27209F1-D644-47B1-B411-B26E0D9CA664}"/>
                </a:ext>
              </a:extLst>
            </p:cNvPr>
            <p:cNvSpPr txBox="1"/>
            <p:nvPr/>
          </p:nvSpPr>
          <p:spPr>
            <a:xfrm>
              <a:off x="8297996" y="932929"/>
              <a:ext cx="3299422"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Arial" panose="020B0604020202020204" pitchFamily="34" charset="0"/>
                  <a:ea typeface="Verdana" panose="020B0604030504040204" pitchFamily="34" charset="0"/>
                  <a:cs typeface="Arial" panose="020B0604020202020204" pitchFamily="34" charset="0"/>
                </a:rPr>
                <a:t>Get Luma Support</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72927741-B97E-4A8D-8A4D-21DD65256FE7}"/>
                </a:ext>
              </a:extLst>
            </p:cNvPr>
            <p:cNvSpPr txBox="1"/>
            <p:nvPr/>
          </p:nvSpPr>
          <p:spPr>
            <a:xfrm>
              <a:off x="8297996" y="1175706"/>
              <a:ext cx="2320046" cy="553998"/>
            </a:xfrm>
            <a:prstGeom prst="rect">
              <a:avLst/>
            </a:prstGeom>
            <a:noFill/>
          </p:spPr>
          <p:txBody>
            <a:bodyPr wrap="square" rtlCol="0">
              <a:spAutoFit/>
            </a:bodyPr>
            <a:lstStyle/>
            <a:p>
              <a:pPr marR="0" lvl="0" algn="l" defTabSz="1219170" rtl="0" eaLnBrk="1" fontAlgn="auto" latinLnBrk="0" hangingPunct="1">
                <a:lnSpc>
                  <a:spcPct val="100000"/>
                </a:lnSpc>
                <a:spcBef>
                  <a:spcPts val="0"/>
                </a:spcBef>
                <a:spcAft>
                  <a:spcPts val="0"/>
                </a:spcAft>
                <a:buClrTx/>
                <a:buSzTx/>
                <a:tabLst/>
                <a:defRPr/>
              </a:pPr>
              <a:r>
                <a:rPr kumimoji="0" lang="en-US" sz="1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Verdana" panose="020B0604030504040204" pitchFamily="34" charset="0"/>
                  <a:cs typeface="Arial" panose="020B0604020202020204" pitchFamily="34" charset="0"/>
                </a:rPr>
                <a:t>If experiencing errors, employees will be able to submit a service ticket for assistance</a:t>
              </a:r>
            </a:p>
          </p:txBody>
        </p:sp>
        <p:pic>
          <p:nvPicPr>
            <p:cNvPr id="83" name="Graphic 82" descr="Label with solid fill">
              <a:extLst>
                <a:ext uri="{FF2B5EF4-FFF2-40B4-BE49-F238E27FC236}">
                  <a16:creationId xmlns:a16="http://schemas.microsoft.com/office/drawing/2014/main" id="{7214D7F3-15A3-4556-8CD2-59B41109ACC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23647" y="909495"/>
              <a:ext cx="779729" cy="779729"/>
            </a:xfrm>
            <a:prstGeom prst="rect">
              <a:avLst/>
            </a:prstGeom>
          </p:spPr>
        </p:pic>
      </p:grpSp>
      <p:sp>
        <p:nvSpPr>
          <p:cNvPr id="51" name="TextBox 50">
            <a:extLst>
              <a:ext uri="{FF2B5EF4-FFF2-40B4-BE49-F238E27FC236}">
                <a16:creationId xmlns:a16="http://schemas.microsoft.com/office/drawing/2014/main" id="{C5EC1E58-B51B-46BF-8E42-ECF568FA37F3}"/>
              </a:ext>
            </a:extLst>
          </p:cNvPr>
          <p:cNvSpPr txBox="1"/>
          <p:nvPr/>
        </p:nvSpPr>
        <p:spPr>
          <a:xfrm>
            <a:off x="5492695" y="1421665"/>
            <a:ext cx="1679910" cy="492443"/>
          </a:xfrm>
          <a:prstGeom prst="rect">
            <a:avLst/>
          </a:prstGeom>
          <a:noFill/>
        </p:spPr>
        <p:txBody>
          <a:bodyPr wrap="square" lIns="121920" tIns="60960" rIns="121920" bIns="60960" rtlCol="0" anchor="t">
            <a:spAutoFit/>
          </a:bodyPr>
          <a:lstStyle/>
          <a:p>
            <a:pPr>
              <a:defRPr/>
            </a:pPr>
            <a:r>
              <a:rPr lang="en-US" sz="1400" b="1" dirty="0">
                <a:solidFill>
                  <a:schemeClr val="bg2">
                    <a:lumMod val="25000"/>
                  </a:schemeClr>
                </a:solidFill>
                <a:latin typeface="Arial" panose="020B0604020202020204" pitchFamily="34" charset="0"/>
                <a:cs typeface="Arial" panose="020B0604020202020204" pitchFamily="34" charset="0"/>
              </a:rPr>
              <a:t>FSM Go-Live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Arial" panose="020B0604020202020204" pitchFamily="34" charset="0"/>
                <a:cs typeface="Arial" panose="020B0604020202020204" pitchFamily="34" charset="0"/>
              </a:rPr>
              <a:t>July 1</a:t>
            </a:r>
            <a:r>
              <a:rPr lang="en-US" sz="1000" baseline="30000" dirty="0">
                <a:solidFill>
                  <a:prstClr val="black"/>
                </a:solidFill>
                <a:latin typeface="Arial" panose="020B0604020202020204" pitchFamily="34" charset="0"/>
                <a:cs typeface="Arial" panose="020B0604020202020204" pitchFamily="34" charset="0"/>
              </a:rPr>
              <a:t>st</a:t>
            </a:r>
            <a:endParaRPr kumimoji="0" lang="en-US" sz="1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1D519660-3741-471F-96CD-B2BFA8DB6603}"/>
              </a:ext>
            </a:extLst>
          </p:cNvPr>
          <p:cNvSpPr txBox="1"/>
          <p:nvPr/>
        </p:nvSpPr>
        <p:spPr>
          <a:xfrm>
            <a:off x="421048" y="220104"/>
            <a:ext cx="7529151" cy="584775"/>
          </a:xfrm>
          <a:prstGeom prst="rect">
            <a:avLst/>
          </a:prstGeom>
          <a:noFill/>
        </p:spPr>
        <p:txBody>
          <a:bodyPr wrap="square" rtlCol="0">
            <a:spAutoFit/>
          </a:bodyPr>
          <a:lstStyle/>
          <a:p>
            <a:r>
              <a:rPr lang="en-US" sz="3200" dirty="0">
                <a:solidFill>
                  <a:srgbClr val="092F57"/>
                </a:solidFill>
                <a:latin typeface="Arial Rounded MT Bold" panose="020F0704030504030204" pitchFamily="34" charset="0"/>
              </a:rPr>
              <a:t>Road to Go-Live (Employee – cont.)</a:t>
            </a:r>
          </a:p>
        </p:txBody>
      </p:sp>
    </p:spTree>
    <p:extLst>
      <p:ext uri="{BB962C8B-B14F-4D97-AF65-F5344CB8AC3E}">
        <p14:creationId xmlns:p14="http://schemas.microsoft.com/office/powerpoint/2010/main" val="404242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0D57E8B8-ABF2-4482-9F62-6E00A991E2C8}"/>
              </a:ext>
            </a:extLst>
          </p:cNvPr>
          <p:cNvSpPr txBox="1"/>
          <p:nvPr/>
        </p:nvSpPr>
        <p:spPr>
          <a:xfrm>
            <a:off x="421048" y="220104"/>
            <a:ext cx="7529151" cy="584775"/>
          </a:xfrm>
          <a:prstGeom prst="rect">
            <a:avLst/>
          </a:prstGeom>
          <a:noFill/>
        </p:spPr>
        <p:txBody>
          <a:bodyPr wrap="square" rtlCol="0">
            <a:spAutoFit/>
          </a:bodyPr>
          <a:lstStyle/>
          <a:p>
            <a:r>
              <a:rPr lang="en-US" sz="3200" dirty="0">
                <a:solidFill>
                  <a:srgbClr val="092F57"/>
                </a:solidFill>
                <a:latin typeface="Arial Rounded MT Bold" panose="020F0704030504030204" pitchFamily="34" charset="0"/>
              </a:rPr>
              <a:t>Road to Go-Live (Leaders)</a:t>
            </a:r>
          </a:p>
        </p:txBody>
      </p:sp>
      <p:sp>
        <p:nvSpPr>
          <p:cNvPr id="37" name="Rectangle 36">
            <a:extLst>
              <a:ext uri="{FF2B5EF4-FFF2-40B4-BE49-F238E27FC236}">
                <a16:creationId xmlns:a16="http://schemas.microsoft.com/office/drawing/2014/main" id="{5C660CD9-EFC5-4ADC-ABF8-21F1D262D2A0}"/>
              </a:ext>
            </a:extLst>
          </p:cNvPr>
          <p:cNvSpPr/>
          <p:nvPr/>
        </p:nvSpPr>
        <p:spPr>
          <a:xfrm rot="16200000" flipH="1">
            <a:off x="3403348" y="-2143580"/>
            <a:ext cx="70441" cy="603504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6005F986-06C0-448C-9E3A-665A29DE371F}"/>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pic>
        <p:nvPicPr>
          <p:cNvPr id="39" name="Picture 38">
            <a:extLst>
              <a:ext uri="{FF2B5EF4-FFF2-40B4-BE49-F238E27FC236}">
                <a16:creationId xmlns:a16="http://schemas.microsoft.com/office/drawing/2014/main" id="{037326AE-9BB0-4566-BBB4-BDB85A9D4087}"/>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pic>
        <p:nvPicPr>
          <p:cNvPr id="40" name="Picture 39">
            <a:extLst>
              <a:ext uri="{FF2B5EF4-FFF2-40B4-BE49-F238E27FC236}">
                <a16:creationId xmlns:a16="http://schemas.microsoft.com/office/drawing/2014/main" id="{2159BE13-FEBE-47FF-8CCC-88153779B6F6}"/>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sp>
        <p:nvSpPr>
          <p:cNvPr id="41" name="TextBox 40">
            <a:extLst>
              <a:ext uri="{FF2B5EF4-FFF2-40B4-BE49-F238E27FC236}">
                <a16:creationId xmlns:a16="http://schemas.microsoft.com/office/drawing/2014/main" id="{0D419E4E-E770-43E7-AB84-C7F91FC21809}"/>
              </a:ext>
            </a:extLst>
          </p:cNvPr>
          <p:cNvSpPr txBox="1"/>
          <p:nvPr/>
        </p:nvSpPr>
        <p:spPr>
          <a:xfrm>
            <a:off x="9421606" y="6407590"/>
            <a:ext cx="2092097" cy="25391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Dates subject to change</a:t>
            </a:r>
          </a:p>
        </p:txBody>
      </p:sp>
      <p:pic>
        <p:nvPicPr>
          <p:cNvPr id="42" name="Picture 41">
            <a:extLst>
              <a:ext uri="{FF2B5EF4-FFF2-40B4-BE49-F238E27FC236}">
                <a16:creationId xmlns:a16="http://schemas.microsoft.com/office/drawing/2014/main" id="{3C63EBB5-1695-4ED4-9E20-D6CF4B366370}"/>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grpSp>
        <p:nvGrpSpPr>
          <p:cNvPr id="43" name="Group 42">
            <a:extLst>
              <a:ext uri="{FF2B5EF4-FFF2-40B4-BE49-F238E27FC236}">
                <a16:creationId xmlns:a16="http://schemas.microsoft.com/office/drawing/2014/main" id="{CA00A687-90DC-40D9-83A1-1FF1DE802E3B}"/>
              </a:ext>
            </a:extLst>
          </p:cNvPr>
          <p:cNvGrpSpPr/>
          <p:nvPr/>
        </p:nvGrpSpPr>
        <p:grpSpPr>
          <a:xfrm flipH="1">
            <a:off x="-419468" y="2996103"/>
            <a:ext cx="18027980" cy="5590958"/>
            <a:chOff x="-5054581" y="2973801"/>
            <a:chExt cx="18027980" cy="5590958"/>
          </a:xfrm>
        </p:grpSpPr>
        <p:sp>
          <p:nvSpPr>
            <p:cNvPr id="44" name="Rectangle 7">
              <a:extLst>
                <a:ext uri="{FF2B5EF4-FFF2-40B4-BE49-F238E27FC236}">
                  <a16:creationId xmlns:a16="http://schemas.microsoft.com/office/drawing/2014/main" id="{ACC86607-24ED-4F4F-BABD-21BC4C1458A6}"/>
                </a:ext>
              </a:extLst>
            </p:cNvPr>
            <p:cNvSpPr/>
            <p:nvPr/>
          </p:nvSpPr>
          <p:spPr>
            <a:xfrm>
              <a:off x="-5054581" y="4567568"/>
              <a:ext cx="18021362" cy="3273201"/>
            </a:xfrm>
            <a:custGeom>
              <a:avLst/>
              <a:gdLst>
                <a:gd name="connsiteX0" fmla="*/ 0 w 13625383"/>
                <a:gd name="connsiteY0" fmla="*/ 0 h 1503611"/>
                <a:gd name="connsiteX1" fmla="*/ 13625383 w 13625383"/>
                <a:gd name="connsiteY1" fmla="*/ 0 h 1503611"/>
                <a:gd name="connsiteX2" fmla="*/ 13625383 w 13625383"/>
                <a:gd name="connsiteY2" fmla="*/ 1503611 h 1503611"/>
                <a:gd name="connsiteX3" fmla="*/ 0 w 13625383"/>
                <a:gd name="connsiteY3" fmla="*/ 1503611 h 1503611"/>
                <a:gd name="connsiteX4" fmla="*/ 0 w 13625383"/>
                <a:gd name="connsiteY4" fmla="*/ 0 h 1503611"/>
                <a:gd name="connsiteX0" fmla="*/ 0 w 13625383"/>
                <a:gd name="connsiteY0" fmla="*/ 210065 h 1713676"/>
                <a:gd name="connsiteX1" fmla="*/ 13526529 w 13625383"/>
                <a:gd name="connsiteY1" fmla="*/ 0 h 1713676"/>
                <a:gd name="connsiteX2" fmla="*/ 13625383 w 13625383"/>
                <a:gd name="connsiteY2" fmla="*/ 1713676 h 1713676"/>
                <a:gd name="connsiteX3" fmla="*/ 0 w 13625383"/>
                <a:gd name="connsiteY3" fmla="*/ 1713676 h 1713676"/>
                <a:gd name="connsiteX4" fmla="*/ 0 w 13625383"/>
                <a:gd name="connsiteY4" fmla="*/ 210065 h 1713676"/>
                <a:gd name="connsiteX0" fmla="*/ 0 w 13625383"/>
                <a:gd name="connsiteY0" fmla="*/ 210065 h 1713676"/>
                <a:gd name="connsiteX1" fmla="*/ 7352269 w 13625383"/>
                <a:gd name="connsiteY1" fmla="*/ 82584 h 1713676"/>
                <a:gd name="connsiteX2" fmla="*/ 13526529 w 13625383"/>
                <a:gd name="connsiteY2" fmla="*/ 0 h 1713676"/>
                <a:gd name="connsiteX3" fmla="*/ 13625383 w 13625383"/>
                <a:gd name="connsiteY3" fmla="*/ 1713676 h 1713676"/>
                <a:gd name="connsiteX4" fmla="*/ 0 w 13625383"/>
                <a:gd name="connsiteY4" fmla="*/ 1713676 h 1713676"/>
                <a:gd name="connsiteX5" fmla="*/ 0 w 13625383"/>
                <a:gd name="connsiteY5" fmla="*/ 210065 h 1713676"/>
                <a:gd name="connsiteX0" fmla="*/ 0 w 13637740"/>
                <a:gd name="connsiteY0" fmla="*/ 1445740 h 2949351"/>
                <a:gd name="connsiteX1" fmla="*/ 7352269 w 13637740"/>
                <a:gd name="connsiteY1" fmla="*/ 1318259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37740"/>
                <a:gd name="connsiteY0" fmla="*/ 1445740 h 2949351"/>
                <a:gd name="connsiteX1" fmla="*/ 7364626 w 13637740"/>
                <a:gd name="connsiteY1" fmla="*/ 1058767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37740"/>
                <a:gd name="connsiteY0" fmla="*/ 1445740 h 2949351"/>
                <a:gd name="connsiteX1" fmla="*/ 7337010 w 13637740"/>
                <a:gd name="connsiteY1" fmla="*/ 762205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59027"/>
                <a:gd name="connsiteY0" fmla="*/ 931390 h 2435001"/>
                <a:gd name="connsiteX1" fmla="*/ 7337010 w 13659027"/>
                <a:gd name="connsiteY1" fmla="*/ 247855 h 2435001"/>
                <a:gd name="connsiteX2" fmla="*/ 13659027 w 13659027"/>
                <a:gd name="connsiteY2" fmla="*/ 0 h 2435001"/>
                <a:gd name="connsiteX3" fmla="*/ 13625383 w 13659027"/>
                <a:gd name="connsiteY3" fmla="*/ 2435001 h 2435001"/>
                <a:gd name="connsiteX4" fmla="*/ 0 w 13659027"/>
                <a:gd name="connsiteY4" fmla="*/ 2435001 h 2435001"/>
                <a:gd name="connsiteX5" fmla="*/ 0 w 13659027"/>
                <a:gd name="connsiteY5" fmla="*/ 931390 h 2435001"/>
                <a:gd name="connsiteX0" fmla="*/ 0 w 13659027"/>
                <a:gd name="connsiteY0" fmla="*/ 931390 h 2435001"/>
                <a:gd name="connsiteX1" fmla="*/ 7337010 w 13659027"/>
                <a:gd name="connsiteY1" fmla="*/ 428830 h 2435001"/>
                <a:gd name="connsiteX2" fmla="*/ 13659027 w 13659027"/>
                <a:gd name="connsiteY2" fmla="*/ 0 h 2435001"/>
                <a:gd name="connsiteX3" fmla="*/ 13625383 w 13659027"/>
                <a:gd name="connsiteY3" fmla="*/ 2435001 h 2435001"/>
                <a:gd name="connsiteX4" fmla="*/ 0 w 13659027"/>
                <a:gd name="connsiteY4" fmla="*/ 2435001 h 2435001"/>
                <a:gd name="connsiteX5" fmla="*/ 0 w 13659027"/>
                <a:gd name="connsiteY5" fmla="*/ 931390 h 2435001"/>
                <a:gd name="connsiteX0" fmla="*/ 0 w 13630644"/>
                <a:gd name="connsiteY0" fmla="*/ 1375890 h 2879501"/>
                <a:gd name="connsiteX1" fmla="*/ 7337010 w 13630644"/>
                <a:gd name="connsiteY1" fmla="*/ 873330 h 2879501"/>
                <a:gd name="connsiteX2" fmla="*/ 13630644 w 13630644"/>
                <a:gd name="connsiteY2" fmla="*/ 0 h 2879501"/>
                <a:gd name="connsiteX3" fmla="*/ 13625383 w 13630644"/>
                <a:gd name="connsiteY3" fmla="*/ 2879501 h 2879501"/>
                <a:gd name="connsiteX4" fmla="*/ 0 w 13630644"/>
                <a:gd name="connsiteY4" fmla="*/ 2879501 h 2879501"/>
                <a:gd name="connsiteX5" fmla="*/ 0 w 13630644"/>
                <a:gd name="connsiteY5" fmla="*/ 1375890 h 2879501"/>
                <a:gd name="connsiteX0" fmla="*/ 0 w 13630644"/>
                <a:gd name="connsiteY0" fmla="*/ 1198090 h 2701701"/>
                <a:gd name="connsiteX1" fmla="*/ 7337010 w 13630644"/>
                <a:gd name="connsiteY1" fmla="*/ 695530 h 2701701"/>
                <a:gd name="connsiteX2" fmla="*/ 13630644 w 13630644"/>
                <a:gd name="connsiteY2" fmla="*/ 0 h 2701701"/>
                <a:gd name="connsiteX3" fmla="*/ 13625383 w 13630644"/>
                <a:gd name="connsiteY3" fmla="*/ 2701701 h 2701701"/>
                <a:gd name="connsiteX4" fmla="*/ 0 w 13630644"/>
                <a:gd name="connsiteY4" fmla="*/ 2701701 h 2701701"/>
                <a:gd name="connsiteX5" fmla="*/ 0 w 13630644"/>
                <a:gd name="connsiteY5" fmla="*/ 1198090 h 2701701"/>
                <a:gd name="connsiteX0" fmla="*/ 0 w 13640246"/>
                <a:gd name="connsiteY0" fmla="*/ 1553690 h 3057301"/>
                <a:gd name="connsiteX1" fmla="*/ 7337010 w 13640246"/>
                <a:gd name="connsiteY1" fmla="*/ 1051130 h 3057301"/>
                <a:gd name="connsiteX2" fmla="*/ 13640246 w 13640246"/>
                <a:gd name="connsiteY2" fmla="*/ 0 h 3057301"/>
                <a:gd name="connsiteX3" fmla="*/ 13625383 w 13640246"/>
                <a:gd name="connsiteY3" fmla="*/ 3057301 h 3057301"/>
                <a:gd name="connsiteX4" fmla="*/ 0 w 13640246"/>
                <a:gd name="connsiteY4" fmla="*/ 3057301 h 3057301"/>
                <a:gd name="connsiteX5" fmla="*/ 0 w 13640246"/>
                <a:gd name="connsiteY5" fmla="*/ 1553690 h 3057301"/>
                <a:gd name="connsiteX0" fmla="*/ 0 w 13630644"/>
                <a:gd name="connsiteY0" fmla="*/ 1845790 h 3349401"/>
                <a:gd name="connsiteX1" fmla="*/ 7337010 w 13630644"/>
                <a:gd name="connsiteY1" fmla="*/ 1343230 h 3349401"/>
                <a:gd name="connsiteX2" fmla="*/ 13630644 w 13630644"/>
                <a:gd name="connsiteY2" fmla="*/ 0 h 3349401"/>
                <a:gd name="connsiteX3" fmla="*/ 13625383 w 13630644"/>
                <a:gd name="connsiteY3" fmla="*/ 3349401 h 3349401"/>
                <a:gd name="connsiteX4" fmla="*/ 0 w 13630644"/>
                <a:gd name="connsiteY4" fmla="*/ 3349401 h 3349401"/>
                <a:gd name="connsiteX5" fmla="*/ 0 w 13630644"/>
                <a:gd name="connsiteY5" fmla="*/ 1845790 h 3349401"/>
                <a:gd name="connsiteX0" fmla="*/ 0 w 13630644"/>
                <a:gd name="connsiteY0" fmla="*/ 1845790 h 3349401"/>
                <a:gd name="connsiteX1" fmla="*/ 7337010 w 13630644"/>
                <a:gd name="connsiteY1" fmla="*/ 1343230 h 3349401"/>
                <a:gd name="connsiteX2" fmla="*/ 13630644 w 13630644"/>
                <a:gd name="connsiteY2" fmla="*/ 0 h 3349401"/>
                <a:gd name="connsiteX3" fmla="*/ 13625383 w 13630644"/>
                <a:gd name="connsiteY3" fmla="*/ 3349401 h 3349401"/>
                <a:gd name="connsiteX4" fmla="*/ 0 w 13630644"/>
                <a:gd name="connsiteY4" fmla="*/ 3349401 h 3349401"/>
                <a:gd name="connsiteX5" fmla="*/ 0 w 13630644"/>
                <a:gd name="connsiteY5" fmla="*/ 1845790 h 3349401"/>
                <a:gd name="connsiteX0" fmla="*/ 0 w 13625640"/>
                <a:gd name="connsiteY0" fmla="*/ 1769590 h 3273201"/>
                <a:gd name="connsiteX1" fmla="*/ 7337010 w 13625640"/>
                <a:gd name="connsiteY1" fmla="*/ 1267030 h 3273201"/>
                <a:gd name="connsiteX2" fmla="*/ 13621042 w 13625640"/>
                <a:gd name="connsiteY2" fmla="*/ 0 h 3273201"/>
                <a:gd name="connsiteX3" fmla="*/ 13625383 w 13625640"/>
                <a:gd name="connsiteY3" fmla="*/ 3273201 h 3273201"/>
                <a:gd name="connsiteX4" fmla="*/ 0 w 13625640"/>
                <a:gd name="connsiteY4" fmla="*/ 3273201 h 3273201"/>
                <a:gd name="connsiteX5" fmla="*/ 0 w 13625640"/>
                <a:gd name="connsiteY5" fmla="*/ 1769590 h 327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5640" h="3273201">
                  <a:moveTo>
                    <a:pt x="0" y="1769590"/>
                  </a:moveTo>
                  <a:lnTo>
                    <a:pt x="7337010" y="1267030"/>
                  </a:lnTo>
                  <a:cubicBezTo>
                    <a:pt x="9434888" y="1035187"/>
                    <a:pt x="10284474" y="727143"/>
                    <a:pt x="13621042" y="0"/>
                  </a:cubicBezTo>
                  <a:cubicBezTo>
                    <a:pt x="13619288" y="959834"/>
                    <a:pt x="13627137" y="2313367"/>
                    <a:pt x="13625383" y="3273201"/>
                  </a:cubicBezTo>
                  <a:lnTo>
                    <a:pt x="0" y="3273201"/>
                  </a:lnTo>
                  <a:lnTo>
                    <a:pt x="0" y="176959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descr="A picture containing text, electronics, display&#10;&#10;Description automatically generated">
              <a:extLst>
                <a:ext uri="{FF2B5EF4-FFF2-40B4-BE49-F238E27FC236}">
                  <a16:creationId xmlns:a16="http://schemas.microsoft.com/office/drawing/2014/main" id="{1C9E78D7-6CA4-40E0-A99D-116D0D6EEC33}"/>
                </a:ext>
              </a:extLst>
            </p:cNvPr>
            <p:cNvPicPr>
              <a:picLocks noChangeAspect="1"/>
            </p:cNvPicPr>
            <p:nvPr/>
          </p:nvPicPr>
          <p:blipFill rotWithShape="1">
            <a:blip r:embed="rId4">
              <a:extLst>
                <a:ext uri="{28A0092B-C50C-407E-A947-70E740481C1C}">
                  <a14:useLocalDpi xmlns:a14="http://schemas.microsoft.com/office/drawing/2010/main" val="0"/>
                </a:ext>
              </a:extLst>
            </a:blip>
            <a:srcRect l="3526"/>
            <a:stretch/>
          </p:blipFill>
          <p:spPr>
            <a:xfrm>
              <a:off x="-5054581" y="2973801"/>
              <a:ext cx="18027980" cy="5590958"/>
            </a:xfrm>
            <a:prstGeom prst="rect">
              <a:avLst/>
            </a:prstGeom>
          </p:spPr>
        </p:pic>
      </p:grpSp>
      <p:graphicFrame>
        <p:nvGraphicFramePr>
          <p:cNvPr id="46" name="Table 8">
            <a:extLst>
              <a:ext uri="{FF2B5EF4-FFF2-40B4-BE49-F238E27FC236}">
                <a16:creationId xmlns:a16="http://schemas.microsoft.com/office/drawing/2014/main" id="{020201EC-8007-40CB-B02C-95B7A1D236EF}"/>
              </a:ext>
            </a:extLst>
          </p:cNvPr>
          <p:cNvGraphicFramePr>
            <a:graphicFrameLocks noGrp="1"/>
          </p:cNvGraphicFramePr>
          <p:nvPr/>
        </p:nvGraphicFramePr>
        <p:xfrm>
          <a:off x="408345" y="980895"/>
          <a:ext cx="11105360" cy="5237643"/>
        </p:xfrm>
        <a:graphic>
          <a:graphicData uri="http://schemas.openxmlformats.org/drawingml/2006/table">
            <a:tbl>
              <a:tblPr firstRow="1" bandRow="1">
                <a:tableStyleId>{5C22544A-7EE6-4342-B048-85BDC9FD1C3A}</a:tableStyleId>
              </a:tblPr>
              <a:tblGrid>
                <a:gridCol w="1388170">
                  <a:extLst>
                    <a:ext uri="{9D8B030D-6E8A-4147-A177-3AD203B41FA5}">
                      <a16:colId xmlns:a16="http://schemas.microsoft.com/office/drawing/2014/main" val="2362942302"/>
                    </a:ext>
                  </a:extLst>
                </a:gridCol>
                <a:gridCol w="1388170">
                  <a:extLst>
                    <a:ext uri="{9D8B030D-6E8A-4147-A177-3AD203B41FA5}">
                      <a16:colId xmlns:a16="http://schemas.microsoft.com/office/drawing/2014/main" val="2003861014"/>
                    </a:ext>
                  </a:extLst>
                </a:gridCol>
                <a:gridCol w="1388170">
                  <a:extLst>
                    <a:ext uri="{9D8B030D-6E8A-4147-A177-3AD203B41FA5}">
                      <a16:colId xmlns:a16="http://schemas.microsoft.com/office/drawing/2014/main" val="943040478"/>
                    </a:ext>
                  </a:extLst>
                </a:gridCol>
                <a:gridCol w="1388170">
                  <a:extLst>
                    <a:ext uri="{9D8B030D-6E8A-4147-A177-3AD203B41FA5}">
                      <a16:colId xmlns:a16="http://schemas.microsoft.com/office/drawing/2014/main" val="3839414329"/>
                    </a:ext>
                  </a:extLst>
                </a:gridCol>
                <a:gridCol w="1388170">
                  <a:extLst>
                    <a:ext uri="{9D8B030D-6E8A-4147-A177-3AD203B41FA5}">
                      <a16:colId xmlns:a16="http://schemas.microsoft.com/office/drawing/2014/main" val="1747244383"/>
                    </a:ext>
                  </a:extLst>
                </a:gridCol>
                <a:gridCol w="1388170">
                  <a:extLst>
                    <a:ext uri="{9D8B030D-6E8A-4147-A177-3AD203B41FA5}">
                      <a16:colId xmlns:a16="http://schemas.microsoft.com/office/drawing/2014/main" val="1367552650"/>
                    </a:ext>
                  </a:extLst>
                </a:gridCol>
                <a:gridCol w="1388170">
                  <a:extLst>
                    <a:ext uri="{9D8B030D-6E8A-4147-A177-3AD203B41FA5}">
                      <a16:colId xmlns:a16="http://schemas.microsoft.com/office/drawing/2014/main" val="4262297993"/>
                    </a:ext>
                  </a:extLst>
                </a:gridCol>
                <a:gridCol w="1388170">
                  <a:extLst>
                    <a:ext uri="{9D8B030D-6E8A-4147-A177-3AD203B41FA5}">
                      <a16:colId xmlns:a16="http://schemas.microsoft.com/office/drawing/2014/main" val="4235504583"/>
                    </a:ext>
                  </a:extLst>
                </a:gridCol>
              </a:tblGrid>
              <a:tr h="336461">
                <a:tc>
                  <a:txBody>
                    <a:bodyPr/>
                    <a:lstStyle/>
                    <a:p>
                      <a:r>
                        <a:rPr lang="en-US" dirty="0"/>
                        <a:t>Dec</a:t>
                      </a:r>
                    </a:p>
                  </a:txBody>
                  <a:tcPr>
                    <a:lnB w="38100" cmpd="sng">
                      <a:noFill/>
                    </a:lnB>
                    <a:solidFill>
                      <a:schemeClr val="bg2">
                        <a:lumMod val="75000"/>
                        <a:alpha val="94000"/>
                      </a:schemeClr>
                    </a:solidFill>
                  </a:tcPr>
                </a:tc>
                <a:tc>
                  <a:txBody>
                    <a:bodyPr/>
                    <a:lstStyle/>
                    <a:p>
                      <a:r>
                        <a:rPr lang="en-US" dirty="0"/>
                        <a:t>Jan</a:t>
                      </a:r>
                    </a:p>
                  </a:txBody>
                  <a:tcPr>
                    <a:lnB w="38100" cmpd="sng">
                      <a:noFill/>
                    </a:lnB>
                    <a:solidFill>
                      <a:schemeClr val="bg2">
                        <a:lumMod val="75000"/>
                        <a:alpha val="94000"/>
                      </a:schemeClr>
                    </a:solidFill>
                  </a:tcPr>
                </a:tc>
                <a:tc>
                  <a:txBody>
                    <a:bodyPr/>
                    <a:lstStyle/>
                    <a:p>
                      <a:r>
                        <a:rPr lang="en-US" dirty="0"/>
                        <a:t>Feb</a:t>
                      </a:r>
                    </a:p>
                  </a:txBody>
                  <a:tcPr>
                    <a:lnB w="38100" cmpd="sng">
                      <a:noFill/>
                    </a:lnB>
                    <a:solidFill>
                      <a:schemeClr val="bg2">
                        <a:lumMod val="75000"/>
                        <a:alpha val="94000"/>
                      </a:schemeClr>
                    </a:solidFill>
                  </a:tcPr>
                </a:tc>
                <a:tc>
                  <a:txBody>
                    <a:bodyPr/>
                    <a:lstStyle/>
                    <a:p>
                      <a:r>
                        <a:rPr lang="en-US" dirty="0"/>
                        <a:t>Mar</a:t>
                      </a:r>
                    </a:p>
                  </a:txBody>
                  <a:tcPr>
                    <a:lnB w="38100" cmpd="sng">
                      <a:noFill/>
                    </a:lnB>
                    <a:solidFill>
                      <a:schemeClr val="bg2">
                        <a:lumMod val="75000"/>
                        <a:alpha val="94000"/>
                      </a:schemeClr>
                    </a:solidFill>
                  </a:tcPr>
                </a:tc>
                <a:tc>
                  <a:txBody>
                    <a:bodyPr/>
                    <a:lstStyle/>
                    <a:p>
                      <a:r>
                        <a:rPr lang="en-US" dirty="0"/>
                        <a:t>Apr</a:t>
                      </a:r>
                    </a:p>
                  </a:txBody>
                  <a:tcPr>
                    <a:lnB w="38100" cmpd="sng">
                      <a:noFill/>
                    </a:lnB>
                    <a:solidFill>
                      <a:schemeClr val="bg2">
                        <a:lumMod val="75000"/>
                        <a:alpha val="94000"/>
                      </a:schemeClr>
                    </a:solidFill>
                  </a:tcPr>
                </a:tc>
                <a:tc>
                  <a:txBody>
                    <a:bodyPr/>
                    <a:lstStyle/>
                    <a:p>
                      <a:r>
                        <a:rPr lang="en-US" dirty="0"/>
                        <a:t>May</a:t>
                      </a:r>
                    </a:p>
                  </a:txBody>
                  <a:tcPr>
                    <a:lnB w="38100" cmpd="sng">
                      <a:noFill/>
                    </a:lnB>
                    <a:solidFill>
                      <a:schemeClr val="bg2">
                        <a:lumMod val="75000"/>
                        <a:alpha val="94000"/>
                      </a:schemeClr>
                    </a:solidFill>
                  </a:tcPr>
                </a:tc>
                <a:tc>
                  <a:txBody>
                    <a:bodyPr/>
                    <a:lstStyle/>
                    <a:p>
                      <a:r>
                        <a:rPr lang="en-US" dirty="0"/>
                        <a:t>Jun</a:t>
                      </a:r>
                    </a:p>
                  </a:txBody>
                  <a:tcPr>
                    <a:lnB w="38100" cmpd="sng">
                      <a:noFill/>
                    </a:lnB>
                    <a:solidFill>
                      <a:schemeClr val="bg2">
                        <a:lumMod val="75000"/>
                        <a:alpha val="94000"/>
                      </a:schemeClr>
                    </a:solidFill>
                  </a:tcPr>
                </a:tc>
                <a:tc>
                  <a:txBody>
                    <a:bodyPr/>
                    <a:lstStyle/>
                    <a:p>
                      <a:r>
                        <a:rPr lang="en-US" dirty="0"/>
                        <a:t>Jul</a:t>
                      </a:r>
                    </a:p>
                  </a:txBody>
                  <a:tcPr>
                    <a:lnB w="38100" cmpd="sng">
                      <a:noFill/>
                    </a:lnB>
                    <a:solidFill>
                      <a:schemeClr val="bg2">
                        <a:lumMod val="75000"/>
                        <a:alpha val="94000"/>
                      </a:schemeClr>
                    </a:solidFill>
                  </a:tcPr>
                </a:tc>
                <a:extLst>
                  <a:ext uri="{0D108BD9-81ED-4DB2-BD59-A6C34878D82A}">
                    <a16:rowId xmlns:a16="http://schemas.microsoft.com/office/drawing/2014/main" val="923125530"/>
                  </a:ext>
                </a:extLst>
              </a:tr>
              <a:tr h="4871883">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alpha val="94000"/>
                      </a:schemeClr>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alpha val="94000"/>
                      </a:schemeClr>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alpha val="94000"/>
                      </a:schemeClr>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alpha val="94000"/>
                      </a:schemeClr>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alpha val="94000"/>
                      </a:schemeClr>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alpha val="94000"/>
                      </a:schemeClr>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alpha val="94000"/>
                      </a:schemeClr>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alpha val="94000"/>
                      </a:schemeClr>
                    </a:solidFill>
                  </a:tcPr>
                </a:tc>
                <a:extLst>
                  <a:ext uri="{0D108BD9-81ED-4DB2-BD59-A6C34878D82A}">
                    <a16:rowId xmlns:a16="http://schemas.microsoft.com/office/drawing/2014/main" val="3644759488"/>
                  </a:ext>
                </a:extLst>
              </a:tr>
            </a:tbl>
          </a:graphicData>
        </a:graphic>
      </p:graphicFrame>
      <p:sp>
        <p:nvSpPr>
          <p:cNvPr id="47" name="TextBox 46">
            <a:extLst>
              <a:ext uri="{FF2B5EF4-FFF2-40B4-BE49-F238E27FC236}">
                <a16:creationId xmlns:a16="http://schemas.microsoft.com/office/drawing/2014/main" id="{0AECC551-993A-4682-87F5-AC111EEDB8EC}"/>
              </a:ext>
            </a:extLst>
          </p:cNvPr>
          <p:cNvSpPr txBox="1"/>
          <p:nvPr/>
        </p:nvSpPr>
        <p:spPr>
          <a:xfrm>
            <a:off x="7650246" y="2359571"/>
            <a:ext cx="1591722" cy="707886"/>
          </a:xfrm>
          <a:prstGeom prst="rect">
            <a:avLst/>
          </a:prstGeom>
          <a:noFill/>
        </p:spPr>
        <p:txBody>
          <a:bodyPr wrap="square" lIns="121920" tIns="60960" rIns="121920" bIns="60960" rtlCol="0" anchor="t">
            <a:spAutoFit/>
          </a:bodyPr>
          <a:lstStyle/>
          <a:p>
            <a:pPr>
              <a:defRPr/>
            </a:pPr>
            <a:r>
              <a:rPr lang="en-US" sz="1400" b="1" dirty="0">
                <a:solidFill>
                  <a:schemeClr val="bg2">
                    <a:lumMod val="25000"/>
                  </a:schemeClr>
                </a:solidFill>
                <a:latin typeface="Arial" panose="020B0604020202020204" pitchFamily="34" charset="0"/>
                <a:cs typeface="Arial" panose="020B0604020202020204" pitchFamily="34" charset="0"/>
              </a:rPr>
              <a:t>Supplier Portal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May 1</a:t>
            </a:r>
            <a:r>
              <a:rPr kumimoji="0" lang="en-US" sz="100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st</a:t>
            </a:r>
            <a:r>
              <a:rPr kumimoji="0" lang="en-US" sz="1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48" name="TextBox 47">
            <a:extLst>
              <a:ext uri="{FF2B5EF4-FFF2-40B4-BE49-F238E27FC236}">
                <a16:creationId xmlns:a16="http://schemas.microsoft.com/office/drawing/2014/main" id="{BE55F878-A865-4C0B-A252-883DD530A0DA}"/>
              </a:ext>
            </a:extLst>
          </p:cNvPr>
          <p:cNvSpPr txBox="1"/>
          <p:nvPr/>
        </p:nvSpPr>
        <p:spPr>
          <a:xfrm>
            <a:off x="9134886" y="1910062"/>
            <a:ext cx="1774818" cy="492443"/>
          </a:xfrm>
          <a:prstGeom prst="rect">
            <a:avLst/>
          </a:prstGeom>
          <a:noFill/>
        </p:spPr>
        <p:txBody>
          <a:bodyPr wrap="square" lIns="121920" tIns="60960" rIns="121920" bIns="60960" rtlCol="0" anchor="t">
            <a:spAutoFit/>
          </a:bodyPr>
          <a:lstStyle/>
          <a:p>
            <a:pPr>
              <a:defRPr/>
            </a:pPr>
            <a:r>
              <a:rPr lang="en-US" sz="1400" b="1" dirty="0">
                <a:solidFill>
                  <a:schemeClr val="bg2">
                    <a:lumMod val="25000"/>
                  </a:schemeClr>
                </a:solidFill>
                <a:latin typeface="Arial" panose="020B0604020202020204" pitchFamily="34" charset="0"/>
                <a:cs typeface="Arial" panose="020B0604020202020204" pitchFamily="34" charset="0"/>
              </a:rPr>
              <a:t>HCM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June 11</a:t>
            </a:r>
            <a:r>
              <a:rPr kumimoji="0" lang="en-US" sz="100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th</a:t>
            </a:r>
            <a:r>
              <a:rPr kumimoji="0" lang="en-US" sz="1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50" name="TextBox 49">
            <a:extLst>
              <a:ext uri="{FF2B5EF4-FFF2-40B4-BE49-F238E27FC236}">
                <a16:creationId xmlns:a16="http://schemas.microsoft.com/office/drawing/2014/main" id="{AD1E0C30-E917-4228-9E94-60B9C23A9807}"/>
              </a:ext>
            </a:extLst>
          </p:cNvPr>
          <p:cNvSpPr txBox="1"/>
          <p:nvPr/>
        </p:nvSpPr>
        <p:spPr>
          <a:xfrm>
            <a:off x="10426119" y="1421665"/>
            <a:ext cx="1679910" cy="492443"/>
          </a:xfrm>
          <a:prstGeom prst="rect">
            <a:avLst/>
          </a:prstGeom>
          <a:noFill/>
        </p:spPr>
        <p:txBody>
          <a:bodyPr wrap="square" lIns="121920" tIns="60960" rIns="121920" bIns="60960" rtlCol="0" anchor="t">
            <a:spAutoFit/>
          </a:bodyPr>
          <a:lstStyle/>
          <a:p>
            <a:pPr>
              <a:defRPr/>
            </a:pPr>
            <a:r>
              <a:rPr lang="en-US" sz="1400" b="1" dirty="0">
                <a:solidFill>
                  <a:schemeClr val="bg2">
                    <a:lumMod val="25000"/>
                  </a:schemeClr>
                </a:solidFill>
                <a:latin typeface="Arial" panose="020B0604020202020204" pitchFamily="34" charset="0"/>
                <a:cs typeface="Arial" panose="020B0604020202020204" pitchFamily="34" charset="0"/>
              </a:rPr>
              <a:t>FSM Go-Live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Arial" panose="020B0604020202020204" pitchFamily="34" charset="0"/>
                <a:cs typeface="Arial" panose="020B0604020202020204" pitchFamily="34" charset="0"/>
              </a:rPr>
              <a:t>July 1</a:t>
            </a:r>
            <a:r>
              <a:rPr lang="en-US" sz="1000" baseline="30000" dirty="0">
                <a:solidFill>
                  <a:prstClr val="black"/>
                </a:solidFill>
                <a:latin typeface="Arial" panose="020B0604020202020204" pitchFamily="34" charset="0"/>
                <a:cs typeface="Arial" panose="020B0604020202020204" pitchFamily="34" charset="0"/>
              </a:rPr>
              <a:t>st</a:t>
            </a:r>
            <a:endParaRPr kumimoji="0" lang="en-US" sz="1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1" name="Rectangle: Rounded Corners 50">
            <a:extLst>
              <a:ext uri="{FF2B5EF4-FFF2-40B4-BE49-F238E27FC236}">
                <a16:creationId xmlns:a16="http://schemas.microsoft.com/office/drawing/2014/main" id="{55593756-3220-4FF4-913B-D302BC07C149}"/>
              </a:ext>
            </a:extLst>
          </p:cNvPr>
          <p:cNvSpPr/>
          <p:nvPr/>
        </p:nvSpPr>
        <p:spPr>
          <a:xfrm>
            <a:off x="7283153" y="3076515"/>
            <a:ext cx="2868554" cy="493721"/>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124BEB90-D4BA-4A00-8ECF-327477CB9B43}"/>
              </a:ext>
            </a:extLst>
          </p:cNvPr>
          <p:cNvSpPr txBox="1"/>
          <p:nvPr/>
        </p:nvSpPr>
        <p:spPr>
          <a:xfrm>
            <a:off x="7412124" y="3072087"/>
            <a:ext cx="2799731" cy="492443"/>
          </a:xfrm>
          <a:prstGeom prst="rect">
            <a:avLst/>
          </a:prstGeom>
          <a:noFill/>
        </p:spPr>
        <p:txBody>
          <a:bodyPr wrap="square" lIns="121920" tIns="60960" rIns="121920" bIns="60960" rtlCol="0" anchor="t">
            <a:spAutoFit/>
          </a:bodyPr>
          <a:lstStyle/>
          <a:p>
            <a:pPr>
              <a:defRPr/>
            </a:pPr>
            <a:r>
              <a:rPr lang="en-US" sz="1200" b="1" dirty="0">
                <a:solidFill>
                  <a:schemeClr val="bg1"/>
                </a:solidFill>
                <a:latin typeface="Arial" panose="020B0604020202020204" pitchFamily="34" charset="0"/>
                <a:cs typeface="Arial" panose="020B0604020202020204" pitchFamily="34" charset="0"/>
              </a:rPr>
              <a:t>Monitor and Support Training</a:t>
            </a:r>
          </a:p>
          <a:p>
            <a:pPr>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Participation</a:t>
            </a:r>
            <a:endParaRPr kumimoji="0" lang="en-US" sz="12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3" name="Rectangle: Rounded Corners 52">
            <a:extLst>
              <a:ext uri="{FF2B5EF4-FFF2-40B4-BE49-F238E27FC236}">
                <a16:creationId xmlns:a16="http://schemas.microsoft.com/office/drawing/2014/main" id="{2D483801-7457-4B59-89E4-05419EF1EA00}"/>
              </a:ext>
            </a:extLst>
          </p:cNvPr>
          <p:cNvSpPr/>
          <p:nvPr/>
        </p:nvSpPr>
        <p:spPr>
          <a:xfrm>
            <a:off x="3185007" y="4065287"/>
            <a:ext cx="5566080" cy="347613"/>
          </a:xfrm>
          <a:prstGeom prst="roundRect">
            <a:avLst>
              <a:gd name="adj" fmla="val 50000"/>
            </a:avLst>
          </a:prstGeom>
          <a:solidFill>
            <a:srgbClr val="A7A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4568FFB7-1008-4BBA-8377-23BAE72B6D94}"/>
              </a:ext>
            </a:extLst>
          </p:cNvPr>
          <p:cNvSpPr txBox="1"/>
          <p:nvPr/>
        </p:nvSpPr>
        <p:spPr>
          <a:xfrm>
            <a:off x="3208761" y="4074346"/>
            <a:ext cx="5402440" cy="307777"/>
          </a:xfrm>
          <a:prstGeom prst="rect">
            <a:avLst/>
          </a:prstGeom>
          <a:noFill/>
        </p:spPr>
        <p:txBody>
          <a:bodyPr wrap="square" lIns="121920" tIns="60960" rIns="121920" bIns="60960" rtlCol="0" anchor="t">
            <a:spAutoFit/>
          </a:bodyPr>
          <a:lstStyle/>
          <a:p>
            <a:pPr>
              <a:defRPr/>
            </a:pPr>
            <a:r>
              <a:rPr lang="en-US" sz="1200" b="1" dirty="0">
                <a:solidFill>
                  <a:schemeClr val="bg1"/>
                </a:solidFill>
                <a:latin typeface="Arial" panose="020B0604020202020204" pitchFamily="34" charset="0"/>
                <a:cs typeface="Arial" panose="020B0604020202020204" pitchFamily="34" charset="0"/>
              </a:rPr>
              <a:t>Engage with Operational Readiness Toolkit &amp; Go-Live Checklist </a:t>
            </a:r>
            <a:endParaRPr kumimoji="0" lang="en-US"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5" name="Rectangle: Rounded Corners 54">
            <a:extLst>
              <a:ext uri="{FF2B5EF4-FFF2-40B4-BE49-F238E27FC236}">
                <a16:creationId xmlns:a16="http://schemas.microsoft.com/office/drawing/2014/main" id="{07166C83-64ED-4802-8ED0-F6729F0868FA}"/>
              </a:ext>
            </a:extLst>
          </p:cNvPr>
          <p:cNvSpPr/>
          <p:nvPr/>
        </p:nvSpPr>
        <p:spPr>
          <a:xfrm>
            <a:off x="3170470" y="4442667"/>
            <a:ext cx="2810208" cy="503066"/>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FC89CCC4-1C6D-4F44-A309-FCB5A3E8D214}"/>
              </a:ext>
            </a:extLst>
          </p:cNvPr>
          <p:cNvSpPr txBox="1"/>
          <p:nvPr/>
        </p:nvSpPr>
        <p:spPr>
          <a:xfrm>
            <a:off x="3157769" y="4471443"/>
            <a:ext cx="2925531" cy="492443"/>
          </a:xfrm>
          <a:prstGeom prst="rect">
            <a:avLst/>
          </a:prstGeom>
          <a:noFill/>
        </p:spPr>
        <p:txBody>
          <a:bodyPr wrap="square" lIns="121920" tIns="60960" rIns="121920" bIns="60960" rtlCol="0" anchor="t">
            <a:spAutoFit/>
          </a:bodyPr>
          <a:lstStyle/>
          <a:p>
            <a:pPr>
              <a:defRPr/>
            </a:pPr>
            <a:r>
              <a:rPr lang="en-US" sz="1200" b="1" dirty="0">
                <a:solidFill>
                  <a:schemeClr val="bg1"/>
                </a:solidFill>
                <a:latin typeface="Arial" panose="020B0604020202020204" pitchFamily="34" charset="0"/>
                <a:cs typeface="Arial" panose="020B0604020202020204" pitchFamily="34" charset="0"/>
              </a:rPr>
              <a:t>Plan Quarterly Schedules to Prepare for Training Registration </a:t>
            </a:r>
            <a:endParaRPr kumimoji="0" lang="en-US"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8" name="Star: 5 Points 57">
            <a:extLst>
              <a:ext uri="{FF2B5EF4-FFF2-40B4-BE49-F238E27FC236}">
                <a16:creationId xmlns:a16="http://schemas.microsoft.com/office/drawing/2014/main" id="{C992A880-12F2-44F6-9569-393790C8EBB4}"/>
              </a:ext>
            </a:extLst>
          </p:cNvPr>
          <p:cNvSpPr/>
          <p:nvPr/>
        </p:nvSpPr>
        <p:spPr>
          <a:xfrm>
            <a:off x="7263572" y="2350141"/>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Star: 5 Points 58">
            <a:extLst>
              <a:ext uri="{FF2B5EF4-FFF2-40B4-BE49-F238E27FC236}">
                <a16:creationId xmlns:a16="http://schemas.microsoft.com/office/drawing/2014/main" id="{0739609D-659E-40E6-89B6-F445A1BAB865}"/>
              </a:ext>
            </a:extLst>
          </p:cNvPr>
          <p:cNvSpPr/>
          <p:nvPr/>
        </p:nvSpPr>
        <p:spPr>
          <a:xfrm>
            <a:off x="8751087" y="1888153"/>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Star: 5 Points 59">
            <a:extLst>
              <a:ext uri="{FF2B5EF4-FFF2-40B4-BE49-F238E27FC236}">
                <a16:creationId xmlns:a16="http://schemas.microsoft.com/office/drawing/2014/main" id="{B1E4F25E-0D89-49EE-80EC-917DE57AE341}"/>
              </a:ext>
            </a:extLst>
          </p:cNvPr>
          <p:cNvSpPr/>
          <p:nvPr/>
        </p:nvSpPr>
        <p:spPr>
          <a:xfrm>
            <a:off x="10056402" y="1401296"/>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3566923A-F855-42CA-977E-78F610CB2644}"/>
              </a:ext>
            </a:extLst>
          </p:cNvPr>
          <p:cNvSpPr/>
          <p:nvPr/>
        </p:nvSpPr>
        <p:spPr>
          <a:xfrm>
            <a:off x="1818732" y="5001267"/>
            <a:ext cx="4139348" cy="347613"/>
          </a:xfrm>
          <a:prstGeom prst="roundRect">
            <a:avLst>
              <a:gd name="adj" fmla="val 50000"/>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BE1EA70B-D311-4482-805B-2ACC1E81BD1C}"/>
              </a:ext>
            </a:extLst>
          </p:cNvPr>
          <p:cNvSpPr txBox="1"/>
          <p:nvPr/>
        </p:nvSpPr>
        <p:spPr>
          <a:xfrm>
            <a:off x="1705035" y="5044998"/>
            <a:ext cx="4107936" cy="307777"/>
          </a:xfrm>
          <a:prstGeom prst="rect">
            <a:avLst/>
          </a:prstGeom>
          <a:noFill/>
        </p:spPr>
        <p:txBody>
          <a:bodyPr wrap="square" lIns="121920" tIns="60960" rIns="121920" bIns="60960" rtlCol="0" anchor="t">
            <a:spAutoFit/>
          </a:bodyPr>
          <a:lstStyle/>
          <a:p>
            <a:pPr algn="ctr">
              <a:defRPr/>
            </a:pPr>
            <a:r>
              <a:rPr lang="en-US" sz="1200" b="1" dirty="0">
                <a:solidFill>
                  <a:schemeClr val="bg1"/>
                </a:solidFill>
                <a:latin typeface="Arial" panose="020B0604020202020204" pitchFamily="34" charset="0"/>
                <a:cs typeface="Arial" panose="020B0604020202020204" pitchFamily="34" charset="0"/>
              </a:rPr>
              <a:t>Encourage Participation in Engagement Activities </a:t>
            </a:r>
            <a:endParaRPr kumimoji="0" lang="en-US"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63" name="Rectangle: Rounded Corners 62">
            <a:extLst>
              <a:ext uri="{FF2B5EF4-FFF2-40B4-BE49-F238E27FC236}">
                <a16:creationId xmlns:a16="http://schemas.microsoft.com/office/drawing/2014/main" id="{66BA6E23-DDE4-4653-AE45-6B3A23E87051}"/>
              </a:ext>
            </a:extLst>
          </p:cNvPr>
          <p:cNvSpPr/>
          <p:nvPr/>
        </p:nvSpPr>
        <p:spPr>
          <a:xfrm>
            <a:off x="4543314" y="3624367"/>
            <a:ext cx="4207774" cy="347613"/>
          </a:xfrm>
          <a:prstGeom prst="roundRect">
            <a:avLst>
              <a:gd name="adj" fmla="val 50000"/>
            </a:avLst>
          </a:prstGeom>
          <a:solidFill>
            <a:srgbClr val="DF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81E2F3E1-5B52-421B-87F1-64E15E4D45C4}"/>
              </a:ext>
            </a:extLst>
          </p:cNvPr>
          <p:cNvSpPr/>
          <p:nvPr/>
        </p:nvSpPr>
        <p:spPr>
          <a:xfrm>
            <a:off x="9241968" y="6364594"/>
            <a:ext cx="2901043" cy="431537"/>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A3F25AD8-62F1-47B7-B020-F9D3E52D11BB}"/>
              </a:ext>
            </a:extLst>
          </p:cNvPr>
          <p:cNvSpPr txBox="1"/>
          <p:nvPr/>
        </p:nvSpPr>
        <p:spPr>
          <a:xfrm>
            <a:off x="9410717" y="6461720"/>
            <a:ext cx="2092097" cy="253916"/>
          </a:xfrm>
          <a:prstGeom prst="rect">
            <a:avLst/>
          </a:prstGeom>
          <a:noFill/>
        </p:spPr>
        <p:txBody>
          <a:bodyPr wrap="square" rtlCol="0">
            <a:spAutoFit/>
          </a:bodyPr>
          <a:lstStyle/>
          <a:p>
            <a:r>
              <a:rPr lang="en-US" sz="1000" dirty="0">
                <a:solidFill>
                  <a:srgbClr val="092F57"/>
                </a:solidFill>
                <a:latin typeface="Arial" panose="020B0604020202020204" pitchFamily="34" charset="0"/>
                <a:cs typeface="Arial" panose="020B0604020202020204" pitchFamily="34" charset="0"/>
              </a:rPr>
              <a:t>* Dates subject to change</a:t>
            </a:r>
          </a:p>
        </p:txBody>
      </p:sp>
      <p:pic>
        <p:nvPicPr>
          <p:cNvPr id="66" name="Picture 65">
            <a:extLst>
              <a:ext uri="{FF2B5EF4-FFF2-40B4-BE49-F238E27FC236}">
                <a16:creationId xmlns:a16="http://schemas.microsoft.com/office/drawing/2014/main" id="{1FB455E6-D534-4756-87A2-47CE36C6D830}"/>
              </a:ext>
            </a:extLst>
          </p:cNvPr>
          <p:cNvPicPr>
            <a:picLocks noChangeAspect="1"/>
          </p:cNvPicPr>
          <p:nvPr/>
        </p:nvPicPr>
        <p:blipFill>
          <a:blip r:embed="rId5">
            <a:extLst>
              <a:ext uri="{28A0092B-C50C-407E-A947-70E740481C1C}">
                <a14:useLocalDpi xmlns:a14="http://schemas.microsoft.com/office/drawing/2010/main" val="0"/>
              </a:ext>
            </a:extLst>
          </a:blip>
          <a:srcRect l="988" r="988"/>
          <a:stretch/>
        </p:blipFill>
        <p:spPr>
          <a:xfrm>
            <a:off x="11044800" y="6450844"/>
            <a:ext cx="1054666" cy="261208"/>
          </a:xfrm>
          <a:prstGeom prst="rect">
            <a:avLst/>
          </a:prstGeom>
        </p:spPr>
      </p:pic>
      <p:sp>
        <p:nvSpPr>
          <p:cNvPr id="67" name="Rectangle 66">
            <a:extLst>
              <a:ext uri="{FF2B5EF4-FFF2-40B4-BE49-F238E27FC236}">
                <a16:creationId xmlns:a16="http://schemas.microsoft.com/office/drawing/2014/main" id="{588B5B08-DFC3-47D5-86E7-4E11E9B698D1}"/>
              </a:ext>
            </a:extLst>
          </p:cNvPr>
          <p:cNvSpPr/>
          <p:nvPr/>
        </p:nvSpPr>
        <p:spPr>
          <a:xfrm>
            <a:off x="-6895" y="0"/>
            <a:ext cx="16185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3A1CB320-B785-494E-90E7-A5F6A1B13D04}"/>
              </a:ext>
            </a:extLst>
          </p:cNvPr>
          <p:cNvSpPr txBox="1"/>
          <p:nvPr/>
        </p:nvSpPr>
        <p:spPr>
          <a:xfrm>
            <a:off x="4649638" y="3649192"/>
            <a:ext cx="3961563" cy="307777"/>
          </a:xfrm>
          <a:prstGeom prst="rect">
            <a:avLst/>
          </a:prstGeom>
          <a:noFill/>
        </p:spPr>
        <p:txBody>
          <a:bodyPr wrap="square" lIns="121920" tIns="60960" rIns="121920" bIns="60960" rtlCol="0" anchor="t">
            <a:spAutoFit/>
          </a:bodyPr>
          <a:lstStyle/>
          <a:p>
            <a:pPr>
              <a:defRPr/>
            </a:pPr>
            <a:r>
              <a:rPr lang="en-US" sz="1200" b="1" dirty="0">
                <a:solidFill>
                  <a:schemeClr val="bg1"/>
                </a:solidFill>
                <a:latin typeface="Arial" panose="020B0604020202020204" pitchFamily="34" charset="0"/>
                <a:cs typeface="Arial" panose="020B0604020202020204" pitchFamily="34" charset="0"/>
              </a:rPr>
              <a:t>Incorporate Luma Labs into Your Planning</a:t>
            </a:r>
            <a:endParaRPr kumimoji="0" lang="en-US" sz="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D588B4DF-7FFC-47C6-9E2C-CA0E230F4E5A}"/>
              </a:ext>
            </a:extLst>
          </p:cNvPr>
          <p:cNvSpPr txBox="1"/>
          <p:nvPr/>
        </p:nvSpPr>
        <p:spPr>
          <a:xfrm>
            <a:off x="1705035" y="5734758"/>
            <a:ext cx="3701296" cy="284693"/>
          </a:xfrm>
          <a:prstGeom prst="rect">
            <a:avLst/>
          </a:prstGeom>
          <a:noFill/>
        </p:spPr>
        <p:txBody>
          <a:bodyPr wrap="square" lIns="121920" tIns="60960" rIns="121920" bIns="60960" rtlCol="0" anchor="t">
            <a:spAutoFit/>
          </a:bodyPr>
          <a:lstStyle/>
          <a:p>
            <a:pPr>
              <a:defRPr/>
            </a:pPr>
            <a:r>
              <a:rPr lang="en-US" sz="1050" b="1" dirty="0">
                <a:solidFill>
                  <a:schemeClr val="bg2">
                    <a:lumMod val="50000"/>
                  </a:schemeClr>
                </a:solidFill>
                <a:latin typeface="Arial" panose="020B0604020202020204" pitchFamily="34" charset="0"/>
                <a:cs typeface="Arial" panose="020B0604020202020204" pitchFamily="34" charset="0"/>
              </a:rPr>
              <a:t>Present Luma Accelerator to Agencies </a:t>
            </a:r>
            <a:r>
              <a:rPr lang="en-US" sz="800" b="1" dirty="0">
                <a:solidFill>
                  <a:schemeClr val="bg2">
                    <a:lumMod val="50000"/>
                  </a:schemeClr>
                </a:solidFill>
                <a:latin typeface="Arial" panose="020B0604020202020204" pitchFamily="34" charset="0"/>
                <a:cs typeface="Arial" panose="020B0604020202020204" pitchFamily="34" charset="0"/>
              </a:rPr>
              <a:t>Dec</a:t>
            </a:r>
            <a:endParaRPr kumimoji="0" lang="en-US" sz="700" i="0" u="none" strike="noStrike" kern="120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0A1C049A-DEB1-47FE-B0B1-33CD654F51BA}"/>
              </a:ext>
            </a:extLst>
          </p:cNvPr>
          <p:cNvSpPr txBox="1"/>
          <p:nvPr/>
        </p:nvSpPr>
        <p:spPr>
          <a:xfrm>
            <a:off x="2459194" y="5419963"/>
            <a:ext cx="3701296" cy="284693"/>
          </a:xfrm>
          <a:prstGeom prst="rect">
            <a:avLst/>
          </a:prstGeom>
          <a:noFill/>
        </p:spPr>
        <p:txBody>
          <a:bodyPr wrap="square" lIns="121920" tIns="60960" rIns="121920" bIns="60960" rtlCol="0" anchor="t">
            <a:spAutoFit/>
          </a:bodyPr>
          <a:lstStyle/>
          <a:p>
            <a:pPr algn="ctr">
              <a:defRPr/>
            </a:pPr>
            <a:r>
              <a:rPr lang="en-US" sz="1050" b="1" dirty="0">
                <a:solidFill>
                  <a:srgbClr val="092F57"/>
                </a:solidFill>
                <a:latin typeface="Arial" panose="020B0604020202020204" pitchFamily="34" charset="0"/>
                <a:cs typeface="Arial" panose="020B0604020202020204" pitchFamily="34" charset="0"/>
              </a:rPr>
              <a:t>Encourage Change Readiness Survey Completion </a:t>
            </a:r>
            <a:r>
              <a:rPr lang="en-US" sz="800" b="1" dirty="0">
                <a:solidFill>
                  <a:srgbClr val="092F57"/>
                </a:solidFill>
                <a:latin typeface="Arial" panose="020B0604020202020204" pitchFamily="34" charset="0"/>
                <a:cs typeface="Arial" panose="020B0604020202020204" pitchFamily="34" charset="0"/>
              </a:rPr>
              <a:t>Jan</a:t>
            </a:r>
            <a:endParaRPr kumimoji="0" lang="en-US" sz="70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endParaRPr>
          </a:p>
        </p:txBody>
      </p:sp>
      <p:sp>
        <p:nvSpPr>
          <p:cNvPr id="72" name="Oval 71">
            <a:extLst>
              <a:ext uri="{FF2B5EF4-FFF2-40B4-BE49-F238E27FC236}">
                <a16:creationId xmlns:a16="http://schemas.microsoft.com/office/drawing/2014/main" id="{99311834-CBEC-4161-8F3D-DF0D2A8CD362}"/>
              </a:ext>
            </a:extLst>
          </p:cNvPr>
          <p:cNvSpPr/>
          <p:nvPr/>
        </p:nvSpPr>
        <p:spPr>
          <a:xfrm>
            <a:off x="2158506" y="5390196"/>
            <a:ext cx="357971" cy="331494"/>
          </a:xfrm>
          <a:prstGeom prst="ellipse">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6B3C2229-F278-418A-ADBC-27FD4E09C297}"/>
              </a:ext>
            </a:extLst>
          </p:cNvPr>
          <p:cNvSpPr/>
          <p:nvPr/>
        </p:nvSpPr>
        <p:spPr>
          <a:xfrm>
            <a:off x="7412124" y="5384989"/>
            <a:ext cx="357971" cy="331494"/>
          </a:xfrm>
          <a:prstGeom prst="ellipse">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5664F02B-0188-4EEC-A66B-BF5B25487AEB}"/>
              </a:ext>
            </a:extLst>
          </p:cNvPr>
          <p:cNvSpPr txBox="1"/>
          <p:nvPr/>
        </p:nvSpPr>
        <p:spPr>
          <a:xfrm>
            <a:off x="7757647" y="5431084"/>
            <a:ext cx="3701296" cy="284693"/>
          </a:xfrm>
          <a:prstGeom prst="rect">
            <a:avLst/>
          </a:prstGeom>
          <a:noFill/>
        </p:spPr>
        <p:txBody>
          <a:bodyPr wrap="square" lIns="121920" tIns="60960" rIns="121920" bIns="60960" rtlCol="0" anchor="t">
            <a:spAutoFit/>
          </a:bodyPr>
          <a:lstStyle/>
          <a:p>
            <a:pPr>
              <a:defRPr/>
            </a:pPr>
            <a:r>
              <a:rPr lang="en-US" sz="1050" b="1" dirty="0">
                <a:solidFill>
                  <a:srgbClr val="092F57"/>
                </a:solidFill>
                <a:latin typeface="Arial" panose="020B0604020202020204" pitchFamily="34" charset="0"/>
                <a:cs typeface="Arial" panose="020B0604020202020204" pitchFamily="34" charset="0"/>
              </a:rPr>
              <a:t>Encourage Change Readiness Survey Completion  </a:t>
            </a:r>
            <a:r>
              <a:rPr lang="en-US" sz="800" b="1" dirty="0">
                <a:solidFill>
                  <a:srgbClr val="092F57"/>
                </a:solidFill>
                <a:latin typeface="Arial" panose="020B0604020202020204" pitchFamily="34" charset="0"/>
                <a:cs typeface="Arial" panose="020B0604020202020204" pitchFamily="34" charset="0"/>
              </a:rPr>
              <a:t>May</a:t>
            </a:r>
            <a:endParaRPr kumimoji="0" lang="en-US" sz="70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endParaRPr>
          </a:p>
        </p:txBody>
      </p:sp>
      <p:sp>
        <p:nvSpPr>
          <p:cNvPr id="77" name="Rectangle: Rounded Corners 76">
            <a:extLst>
              <a:ext uri="{FF2B5EF4-FFF2-40B4-BE49-F238E27FC236}">
                <a16:creationId xmlns:a16="http://schemas.microsoft.com/office/drawing/2014/main" id="{732E3C8D-FBFC-4C11-912A-C2DAAA1943DA}"/>
              </a:ext>
            </a:extLst>
          </p:cNvPr>
          <p:cNvSpPr/>
          <p:nvPr/>
        </p:nvSpPr>
        <p:spPr>
          <a:xfrm>
            <a:off x="433168" y="5679533"/>
            <a:ext cx="1358395" cy="33855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5681815"/>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grayscl/>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5360D2-126D-4707-9278-944F95760942}"/>
              </a:ext>
            </a:extLst>
          </p:cNvPr>
          <p:cNvSpPr/>
          <p:nvPr/>
        </p:nvSpPr>
        <p:spPr>
          <a:xfrm>
            <a:off x="0" y="0"/>
            <a:ext cx="12192000" cy="6858000"/>
          </a:xfrm>
          <a:prstGeom prst="rect">
            <a:avLst/>
          </a:prstGeom>
          <a:solidFill>
            <a:srgbClr val="092F57">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740B149-5F3B-4F39-A76C-28D4E6891462}"/>
              </a:ext>
            </a:extLst>
          </p:cNvPr>
          <p:cNvSpPr txBox="1"/>
          <p:nvPr/>
        </p:nvSpPr>
        <p:spPr>
          <a:xfrm>
            <a:off x="1267146" y="2551837"/>
            <a:ext cx="965770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stotelica Display Trial" panose="02000506020000020004" pitchFamily="2" charset="0"/>
                <a:ea typeface="+mn-ea"/>
                <a:cs typeface="Arial" panose="020B0604020202020204" pitchFamily="34" charset="0"/>
              </a:rPr>
              <a:t>Your Role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B81C"/>
                </a:solidFill>
                <a:effectLst/>
                <a:uLnTx/>
                <a:uFillTx/>
                <a:latin typeface="Aristotelica Display Trial" panose="02000506020000020004" pitchFamily="2" charset="0"/>
                <a:ea typeface="+mn-ea"/>
                <a:cs typeface="Arial" panose="020B0604020202020204" pitchFamily="34" charset="0"/>
              </a:rPr>
              <a:t>Leading Through Change</a:t>
            </a:r>
          </a:p>
        </p:txBody>
      </p:sp>
    </p:spTree>
    <p:extLst>
      <p:ext uri="{BB962C8B-B14F-4D97-AF65-F5344CB8AC3E}">
        <p14:creationId xmlns:p14="http://schemas.microsoft.com/office/powerpoint/2010/main" val="3450192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CC728B24-B267-42FF-9323-06B566E9F9CC}"/>
              </a:ext>
            </a:extLst>
          </p:cNvPr>
          <p:cNvSpPr/>
          <p:nvPr/>
        </p:nvSpPr>
        <p:spPr>
          <a:xfrm>
            <a:off x="0" y="3693797"/>
            <a:ext cx="12191999" cy="3164204"/>
          </a:xfrm>
          <a:prstGeom prst="rect">
            <a:avLst/>
          </a:prstGeom>
          <a:solidFill>
            <a:srgbClr val="092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4E89290-4CF2-48A6-A679-F54D16F1E6CC}"/>
              </a:ext>
            </a:extLst>
          </p:cNvPr>
          <p:cNvSpPr txBox="1"/>
          <p:nvPr/>
        </p:nvSpPr>
        <p:spPr>
          <a:xfrm>
            <a:off x="362683" y="503687"/>
            <a:ext cx="11374832" cy="584775"/>
          </a:xfrm>
          <a:prstGeom prst="rect">
            <a:avLst/>
          </a:prstGeom>
          <a:noFill/>
        </p:spPr>
        <p:txBody>
          <a:bodyPr wrap="square" rtlCol="0">
            <a:spAutoFit/>
          </a:bodyPr>
          <a:lstStyle/>
          <a:p>
            <a:r>
              <a:rPr lang="en-US" sz="3200" dirty="0">
                <a:solidFill>
                  <a:srgbClr val="092F57"/>
                </a:solidFill>
                <a:latin typeface="Arial Rounded MT Bold" panose="020F0704030504030204" pitchFamily="34" charset="0"/>
              </a:rPr>
              <a:t>Why is change so hard?</a:t>
            </a:r>
          </a:p>
        </p:txBody>
      </p:sp>
      <p:grpSp>
        <p:nvGrpSpPr>
          <p:cNvPr id="46" name="Group 45">
            <a:extLst>
              <a:ext uri="{FF2B5EF4-FFF2-40B4-BE49-F238E27FC236}">
                <a16:creationId xmlns:a16="http://schemas.microsoft.com/office/drawing/2014/main" id="{90AC118B-4DFD-46ED-BC2B-4C3B52EA6933}"/>
              </a:ext>
            </a:extLst>
          </p:cNvPr>
          <p:cNvGrpSpPr>
            <a:grpSpLocks noChangeAspect="1"/>
          </p:cNvGrpSpPr>
          <p:nvPr/>
        </p:nvGrpSpPr>
        <p:grpSpPr>
          <a:xfrm>
            <a:off x="4547961" y="4031528"/>
            <a:ext cx="3096075" cy="2443614"/>
            <a:chOff x="13426046" y="2227863"/>
            <a:chExt cx="4276623" cy="3375377"/>
          </a:xfrm>
        </p:grpSpPr>
        <p:sp>
          <p:nvSpPr>
            <p:cNvPr id="39" name="Freeform: Shape 38">
              <a:extLst>
                <a:ext uri="{FF2B5EF4-FFF2-40B4-BE49-F238E27FC236}">
                  <a16:creationId xmlns:a16="http://schemas.microsoft.com/office/drawing/2014/main" id="{AAF31831-1B28-49A9-8B2E-9CBE641F7903}"/>
                </a:ext>
              </a:extLst>
            </p:cNvPr>
            <p:cNvSpPr/>
            <p:nvPr/>
          </p:nvSpPr>
          <p:spPr>
            <a:xfrm>
              <a:off x="16220171" y="3420743"/>
              <a:ext cx="1482498" cy="1167627"/>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DBDBDB"/>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0" name="Freeform: Shape 39">
              <a:extLst>
                <a:ext uri="{FF2B5EF4-FFF2-40B4-BE49-F238E27FC236}">
                  <a16:creationId xmlns:a16="http://schemas.microsoft.com/office/drawing/2014/main" id="{94D699D3-AF73-476E-987A-E30CE1AEFF1D}"/>
                </a:ext>
              </a:extLst>
            </p:cNvPr>
            <p:cNvSpPr/>
            <p:nvPr/>
          </p:nvSpPr>
          <p:spPr>
            <a:xfrm>
              <a:off x="13426046" y="3405907"/>
              <a:ext cx="1482498" cy="1167627"/>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DBDBDB"/>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1" name="Freeform: Shape 40">
              <a:extLst>
                <a:ext uri="{FF2B5EF4-FFF2-40B4-BE49-F238E27FC236}">
                  <a16:creationId xmlns:a16="http://schemas.microsoft.com/office/drawing/2014/main" id="{D8D73D38-FF1D-4360-8BC9-8496A06F5692}"/>
                </a:ext>
              </a:extLst>
            </p:cNvPr>
            <p:cNvSpPr/>
            <p:nvPr/>
          </p:nvSpPr>
          <p:spPr>
            <a:xfrm>
              <a:off x="14862259" y="3093683"/>
              <a:ext cx="1482498" cy="1167627"/>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DBDBDB"/>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9" name="Oval 28">
              <a:extLst>
                <a:ext uri="{FF2B5EF4-FFF2-40B4-BE49-F238E27FC236}">
                  <a16:creationId xmlns:a16="http://schemas.microsoft.com/office/drawing/2014/main" id="{E68A7394-C5D7-4829-8F70-438E6C6EFEAD}"/>
                </a:ext>
              </a:extLst>
            </p:cNvPr>
            <p:cNvSpPr/>
            <p:nvPr/>
          </p:nvSpPr>
          <p:spPr>
            <a:xfrm>
              <a:off x="14310078" y="2240036"/>
              <a:ext cx="914400" cy="914400"/>
            </a:xfrm>
            <a:prstGeom prst="ellipse">
              <a:avLst/>
            </a:prstGeom>
            <a:solidFill>
              <a:srgbClr val="DBDBDB"/>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50F2191B-1313-4E6E-BD7D-118286C438A9}"/>
                </a:ext>
              </a:extLst>
            </p:cNvPr>
            <p:cNvSpPr/>
            <p:nvPr/>
          </p:nvSpPr>
          <p:spPr>
            <a:xfrm>
              <a:off x="15841140" y="2227863"/>
              <a:ext cx="914400" cy="914400"/>
            </a:xfrm>
            <a:prstGeom prst="ellipse">
              <a:avLst/>
            </a:prstGeom>
            <a:solidFill>
              <a:srgbClr val="DBDBDB"/>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5BA71CA-CC0F-4580-B006-BA9133FC2133}"/>
                </a:ext>
              </a:extLst>
            </p:cNvPr>
            <p:cNvSpPr/>
            <p:nvPr/>
          </p:nvSpPr>
          <p:spPr>
            <a:xfrm>
              <a:off x="16589038" y="2611084"/>
              <a:ext cx="914400" cy="914401"/>
            </a:xfrm>
            <a:prstGeom prst="ellipse">
              <a:avLst/>
            </a:prstGeom>
            <a:solidFill>
              <a:srgbClr val="DBDBDB"/>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00F56EF0-9EC3-42A6-96AA-96B6C24DA4F1}"/>
                </a:ext>
              </a:extLst>
            </p:cNvPr>
            <p:cNvSpPr/>
            <p:nvPr/>
          </p:nvSpPr>
          <p:spPr>
            <a:xfrm>
              <a:off x="15132455" y="2255479"/>
              <a:ext cx="914400" cy="914401"/>
            </a:xfrm>
            <a:prstGeom prst="ellipse">
              <a:avLst/>
            </a:prstGeom>
            <a:solidFill>
              <a:srgbClr val="DBDBDB"/>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AF53FC44-D6F7-4E3B-BBE6-FBE0279E8ACA}"/>
                </a:ext>
              </a:extLst>
            </p:cNvPr>
            <p:cNvSpPr/>
            <p:nvPr/>
          </p:nvSpPr>
          <p:spPr>
            <a:xfrm>
              <a:off x="13693415" y="2552700"/>
              <a:ext cx="914400" cy="914400"/>
            </a:xfrm>
            <a:prstGeom prst="ellipse">
              <a:avLst/>
            </a:prstGeom>
            <a:solidFill>
              <a:srgbClr val="DBDBDB"/>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DA1D2227-5F10-4203-8CDE-DEDF8DF8CA49}"/>
                </a:ext>
              </a:extLst>
            </p:cNvPr>
            <p:cNvSpPr/>
            <p:nvPr/>
          </p:nvSpPr>
          <p:spPr>
            <a:xfrm>
              <a:off x="15552421" y="3876378"/>
              <a:ext cx="1482498" cy="1167627"/>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DBDBDB"/>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7" name="Freeform: Shape 36">
              <a:extLst>
                <a:ext uri="{FF2B5EF4-FFF2-40B4-BE49-F238E27FC236}">
                  <a16:creationId xmlns:a16="http://schemas.microsoft.com/office/drawing/2014/main" id="{DA982D4F-58E6-45FA-8033-3337CA8DC8A2}"/>
                </a:ext>
              </a:extLst>
            </p:cNvPr>
            <p:cNvSpPr/>
            <p:nvPr/>
          </p:nvSpPr>
          <p:spPr>
            <a:xfrm>
              <a:off x="14064561" y="3879632"/>
              <a:ext cx="1482498" cy="1167627"/>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DBDBDB"/>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6" name="Freeform: Shape 35">
              <a:extLst>
                <a:ext uri="{FF2B5EF4-FFF2-40B4-BE49-F238E27FC236}">
                  <a16:creationId xmlns:a16="http://schemas.microsoft.com/office/drawing/2014/main" id="{5236B1B9-5EA2-4853-8DCF-CA720BBC95FA}"/>
                </a:ext>
              </a:extLst>
            </p:cNvPr>
            <p:cNvSpPr/>
            <p:nvPr/>
          </p:nvSpPr>
          <p:spPr>
            <a:xfrm>
              <a:off x="14844622" y="4393674"/>
              <a:ext cx="1482498" cy="1209566"/>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DBDBDB"/>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5" name="Oval 24">
              <a:extLst>
                <a:ext uri="{FF2B5EF4-FFF2-40B4-BE49-F238E27FC236}">
                  <a16:creationId xmlns:a16="http://schemas.microsoft.com/office/drawing/2014/main" id="{331FEB1A-FACB-4FE1-A5AD-360F13542E73}"/>
                </a:ext>
              </a:extLst>
            </p:cNvPr>
            <p:cNvSpPr/>
            <p:nvPr/>
          </p:nvSpPr>
          <p:spPr>
            <a:xfrm>
              <a:off x="15841140" y="3022073"/>
              <a:ext cx="914400" cy="914400"/>
            </a:xfrm>
            <a:prstGeom prst="ellipse">
              <a:avLst/>
            </a:prstGeom>
            <a:solidFill>
              <a:srgbClr val="DBDBDB"/>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2AF6D619-5561-42B1-8802-BBCA54463E59}"/>
                </a:ext>
              </a:extLst>
            </p:cNvPr>
            <p:cNvSpPr/>
            <p:nvPr/>
          </p:nvSpPr>
          <p:spPr>
            <a:xfrm>
              <a:off x="15141226" y="3531901"/>
              <a:ext cx="914400" cy="914401"/>
            </a:xfrm>
            <a:prstGeom prst="ellipse">
              <a:avLst/>
            </a:prstGeom>
            <a:solidFill>
              <a:srgbClr val="DBDBDB"/>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60312207-B02A-4608-B0FF-78D83B90884D}"/>
                </a:ext>
              </a:extLst>
            </p:cNvPr>
            <p:cNvSpPr/>
            <p:nvPr/>
          </p:nvSpPr>
          <p:spPr>
            <a:xfrm>
              <a:off x="14366527" y="3003053"/>
              <a:ext cx="914400" cy="914400"/>
            </a:xfrm>
            <a:prstGeom prst="ellipse">
              <a:avLst/>
            </a:prstGeom>
            <a:solidFill>
              <a:srgbClr val="DBDBDB"/>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Speech Bubble: Oval 46">
            <a:extLst>
              <a:ext uri="{FF2B5EF4-FFF2-40B4-BE49-F238E27FC236}">
                <a16:creationId xmlns:a16="http://schemas.microsoft.com/office/drawing/2014/main" id="{8B646C07-6CF2-4C14-9FB5-FACF0B293A57}"/>
              </a:ext>
            </a:extLst>
          </p:cNvPr>
          <p:cNvSpPr/>
          <p:nvPr/>
        </p:nvSpPr>
        <p:spPr>
          <a:xfrm>
            <a:off x="8349826" y="4734712"/>
            <a:ext cx="2898264" cy="1463012"/>
          </a:xfrm>
          <a:prstGeom prst="wedgeEllipseCallout">
            <a:avLst>
              <a:gd name="adj1" fmla="val -67154"/>
              <a:gd name="adj2" fmla="val -31698"/>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rgbClr val="092F57"/>
                </a:solidFill>
                <a:latin typeface="Arial" panose="020B0604020202020204" pitchFamily="34" charset="0"/>
                <a:cs typeface="Arial" panose="020B0604020202020204" pitchFamily="34" charset="0"/>
              </a:rPr>
              <a:t>“What is expected of me at Go-Live? Six months later?”</a:t>
            </a:r>
          </a:p>
        </p:txBody>
      </p:sp>
      <p:sp>
        <p:nvSpPr>
          <p:cNvPr id="48" name="Speech Bubble: Oval 47">
            <a:extLst>
              <a:ext uri="{FF2B5EF4-FFF2-40B4-BE49-F238E27FC236}">
                <a16:creationId xmlns:a16="http://schemas.microsoft.com/office/drawing/2014/main" id="{3E81A1D4-C990-4AE1-819F-6F2412014379}"/>
              </a:ext>
            </a:extLst>
          </p:cNvPr>
          <p:cNvSpPr/>
          <p:nvPr/>
        </p:nvSpPr>
        <p:spPr>
          <a:xfrm>
            <a:off x="943910" y="4769612"/>
            <a:ext cx="2898264" cy="1463012"/>
          </a:xfrm>
          <a:prstGeom prst="wedgeEllipseCallout">
            <a:avLst>
              <a:gd name="adj1" fmla="val 71215"/>
              <a:gd name="adj2" fmla="val -30440"/>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i="1" dirty="0">
                <a:solidFill>
                  <a:srgbClr val="092F57"/>
                </a:solidFill>
                <a:latin typeface="Arial" panose="020B0604020202020204" pitchFamily="34" charset="0"/>
                <a:cs typeface="Arial" panose="020B0604020202020204" pitchFamily="34" charset="0"/>
              </a:rPr>
              <a:t>“Will I still have a job?”</a:t>
            </a:r>
          </a:p>
        </p:txBody>
      </p:sp>
      <p:sp>
        <p:nvSpPr>
          <p:cNvPr id="49" name="Speech Bubble: Oval 48">
            <a:extLst>
              <a:ext uri="{FF2B5EF4-FFF2-40B4-BE49-F238E27FC236}">
                <a16:creationId xmlns:a16="http://schemas.microsoft.com/office/drawing/2014/main" id="{EE1AB0D2-748B-4D59-949A-BAE3136059E7}"/>
              </a:ext>
            </a:extLst>
          </p:cNvPr>
          <p:cNvSpPr/>
          <p:nvPr/>
        </p:nvSpPr>
        <p:spPr>
          <a:xfrm>
            <a:off x="1583359" y="2623027"/>
            <a:ext cx="2898264" cy="1463012"/>
          </a:xfrm>
          <a:prstGeom prst="wedgeEllipseCallout">
            <a:avLst>
              <a:gd name="adj1" fmla="val 55892"/>
              <a:gd name="adj2" fmla="val 59942"/>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rgbClr val="092F57"/>
                </a:solidFill>
                <a:latin typeface="Arial" panose="020B0604020202020204" pitchFamily="34" charset="0"/>
                <a:cs typeface="Arial" panose="020B0604020202020204" pitchFamily="34" charset="0"/>
              </a:rPr>
              <a:t>“What will happen to our existing tools?”</a:t>
            </a:r>
          </a:p>
        </p:txBody>
      </p:sp>
      <p:sp>
        <p:nvSpPr>
          <p:cNvPr id="50" name="Speech Bubble: Oval 49">
            <a:extLst>
              <a:ext uri="{FF2B5EF4-FFF2-40B4-BE49-F238E27FC236}">
                <a16:creationId xmlns:a16="http://schemas.microsoft.com/office/drawing/2014/main" id="{7BD7E22F-E680-4AE5-883A-E5C5C625726B}"/>
              </a:ext>
            </a:extLst>
          </p:cNvPr>
          <p:cNvSpPr/>
          <p:nvPr/>
        </p:nvSpPr>
        <p:spPr>
          <a:xfrm>
            <a:off x="4671530" y="1552256"/>
            <a:ext cx="2898264" cy="1463012"/>
          </a:xfrm>
          <a:prstGeom prst="wedgeEllipseCallout">
            <a:avLst>
              <a:gd name="adj1" fmla="val 149"/>
              <a:gd name="adj2" fmla="val 95055"/>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i="1" dirty="0">
                <a:solidFill>
                  <a:srgbClr val="092F57"/>
                </a:solidFill>
                <a:latin typeface="Arial" panose="020B0604020202020204" pitchFamily="34" charset="0"/>
                <a:cs typeface="Arial" panose="020B0604020202020204" pitchFamily="34" charset="0"/>
              </a:rPr>
              <a:t>“Will I know everything I need to use Luma?”</a:t>
            </a:r>
          </a:p>
        </p:txBody>
      </p:sp>
      <p:sp>
        <p:nvSpPr>
          <p:cNvPr id="32" name="Rectangle 31">
            <a:extLst>
              <a:ext uri="{FF2B5EF4-FFF2-40B4-BE49-F238E27FC236}">
                <a16:creationId xmlns:a16="http://schemas.microsoft.com/office/drawing/2014/main" id="{DDB95451-487B-44EE-BFFE-2DDA288F43F6}"/>
              </a:ext>
            </a:extLst>
          </p:cNvPr>
          <p:cNvSpPr/>
          <p:nvPr/>
        </p:nvSpPr>
        <p:spPr>
          <a:xfrm rot="16200000" flipH="1">
            <a:off x="2679058" y="-1159957"/>
            <a:ext cx="73152" cy="4589169"/>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peech Bubble: Oval 32">
            <a:extLst>
              <a:ext uri="{FF2B5EF4-FFF2-40B4-BE49-F238E27FC236}">
                <a16:creationId xmlns:a16="http://schemas.microsoft.com/office/drawing/2014/main" id="{5A3376F0-0E81-4299-B03F-C3593C9BF5FD}"/>
              </a:ext>
            </a:extLst>
          </p:cNvPr>
          <p:cNvSpPr/>
          <p:nvPr/>
        </p:nvSpPr>
        <p:spPr>
          <a:xfrm>
            <a:off x="7759701" y="2611423"/>
            <a:ext cx="2898264" cy="1463012"/>
          </a:xfrm>
          <a:prstGeom prst="wedgeEllipseCallout">
            <a:avLst>
              <a:gd name="adj1" fmla="val -61703"/>
              <a:gd name="adj2" fmla="val 50851"/>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rgbClr val="092F57"/>
                </a:solidFill>
                <a:latin typeface="Arial" panose="020B0604020202020204" pitchFamily="34" charset="0"/>
                <a:cs typeface="Arial" panose="020B0604020202020204" pitchFamily="34" charset="0"/>
              </a:rPr>
              <a:t>“Will Go-Live happen this time?”</a:t>
            </a:r>
          </a:p>
        </p:txBody>
      </p:sp>
    </p:spTree>
    <p:extLst>
      <p:ext uri="{BB962C8B-B14F-4D97-AF65-F5344CB8AC3E}">
        <p14:creationId xmlns:p14="http://schemas.microsoft.com/office/powerpoint/2010/main" val="1798950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6000" b="-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5360D2-126D-4707-9278-944F95760942}"/>
              </a:ext>
            </a:extLst>
          </p:cNvPr>
          <p:cNvSpPr/>
          <p:nvPr/>
        </p:nvSpPr>
        <p:spPr>
          <a:xfrm>
            <a:off x="0" y="0"/>
            <a:ext cx="12192000" cy="6858000"/>
          </a:xfrm>
          <a:prstGeom prst="rect">
            <a:avLst/>
          </a:prstGeom>
          <a:solidFill>
            <a:srgbClr val="092F57">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60003C0-15E1-491A-B245-BB80122975CC}"/>
              </a:ext>
            </a:extLst>
          </p:cNvPr>
          <p:cNvSpPr txBox="1"/>
          <p:nvPr/>
        </p:nvSpPr>
        <p:spPr>
          <a:xfrm>
            <a:off x="2643447" y="764547"/>
            <a:ext cx="7387876" cy="553998"/>
          </a:xfrm>
          <a:prstGeom prst="rect">
            <a:avLst/>
          </a:prstGeom>
          <a:noFill/>
        </p:spPr>
        <p:txBody>
          <a:bodyPr wrap="square" rtlCol="0">
            <a:spAutoFit/>
          </a:bodyPr>
          <a:lstStyle/>
          <a:p>
            <a:r>
              <a:rPr lang="en-US" sz="3000" b="1" dirty="0">
                <a:solidFill>
                  <a:schemeClr val="bg1"/>
                </a:solidFill>
                <a:latin typeface="Aristotelica Display Trial" panose="02000506020000020004" pitchFamily="2" charset="0"/>
                <a:cs typeface="Arial" panose="020B0604020202020204" pitchFamily="34" charset="0"/>
              </a:rPr>
              <a:t>Our Journey Today (and Beyond)</a:t>
            </a:r>
          </a:p>
        </p:txBody>
      </p:sp>
      <p:sp>
        <p:nvSpPr>
          <p:cNvPr id="8" name="TextBox 7">
            <a:extLst>
              <a:ext uri="{FF2B5EF4-FFF2-40B4-BE49-F238E27FC236}">
                <a16:creationId xmlns:a16="http://schemas.microsoft.com/office/drawing/2014/main" id="{7D7FC240-68EE-48C6-A4E2-BF82EEDC9988}"/>
              </a:ext>
            </a:extLst>
          </p:cNvPr>
          <p:cNvSpPr txBox="1"/>
          <p:nvPr/>
        </p:nvSpPr>
        <p:spPr>
          <a:xfrm>
            <a:off x="936703" y="1652941"/>
            <a:ext cx="4239490" cy="830997"/>
          </a:xfrm>
          <a:prstGeom prst="rect">
            <a:avLst/>
          </a:prstGeom>
          <a:noFill/>
        </p:spPr>
        <p:txBody>
          <a:bodyPr wrap="square" rtlCol="0">
            <a:spAutoFit/>
          </a:bodyPr>
          <a:lstStyle/>
          <a:p>
            <a:pPr algn="ctr"/>
            <a:r>
              <a:rPr lang="en-US" sz="4800" b="1" dirty="0">
                <a:solidFill>
                  <a:srgbClr val="FFB81C"/>
                </a:solidFill>
                <a:latin typeface="Arial" panose="020B0604020202020204" pitchFamily="34" charset="0"/>
                <a:cs typeface="Arial" panose="020B0604020202020204" pitchFamily="34" charset="0"/>
              </a:rPr>
              <a:t>01</a:t>
            </a:r>
            <a:endParaRPr lang="en-US" sz="6000" b="1" dirty="0">
              <a:solidFill>
                <a:srgbClr val="FFB81C"/>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CF00503-43C4-4DA6-8CB8-D69F7246CDAD}"/>
              </a:ext>
            </a:extLst>
          </p:cNvPr>
          <p:cNvCxnSpPr>
            <a:cxnSpLocks/>
          </p:cNvCxnSpPr>
          <p:nvPr/>
        </p:nvCxnSpPr>
        <p:spPr>
          <a:xfrm flipV="1">
            <a:off x="2421448" y="2618491"/>
            <a:ext cx="7795856" cy="33178"/>
          </a:xfrm>
          <a:prstGeom prst="line">
            <a:avLst/>
          </a:prstGeom>
          <a:ln>
            <a:solidFill>
              <a:srgbClr val="FFB81C"/>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64F8FB-15DE-40DE-8BE9-CD66D7B0D9FF}"/>
              </a:ext>
            </a:extLst>
          </p:cNvPr>
          <p:cNvSpPr txBox="1"/>
          <p:nvPr/>
        </p:nvSpPr>
        <p:spPr>
          <a:xfrm>
            <a:off x="936703" y="2760285"/>
            <a:ext cx="4239490" cy="830997"/>
          </a:xfrm>
          <a:prstGeom prst="rect">
            <a:avLst/>
          </a:prstGeom>
          <a:noFill/>
        </p:spPr>
        <p:txBody>
          <a:bodyPr wrap="square" rtlCol="0">
            <a:spAutoFit/>
          </a:bodyPr>
          <a:lstStyle/>
          <a:p>
            <a:pPr algn="ctr"/>
            <a:r>
              <a:rPr lang="en-US" sz="4800" b="1" dirty="0">
                <a:solidFill>
                  <a:srgbClr val="FFB81C"/>
                </a:solidFill>
                <a:latin typeface="Arial" panose="020B0604020202020204" pitchFamily="34" charset="0"/>
                <a:cs typeface="Arial" panose="020B0604020202020204" pitchFamily="34" charset="0"/>
              </a:rPr>
              <a:t>02</a:t>
            </a:r>
            <a:endParaRPr lang="en-US" sz="6000" b="1" dirty="0">
              <a:solidFill>
                <a:srgbClr val="FFB81C"/>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F0034AD7-C5CA-4933-BA4E-43F112529156}"/>
              </a:ext>
            </a:extLst>
          </p:cNvPr>
          <p:cNvCxnSpPr>
            <a:cxnSpLocks/>
          </p:cNvCxnSpPr>
          <p:nvPr/>
        </p:nvCxnSpPr>
        <p:spPr>
          <a:xfrm flipV="1">
            <a:off x="2421448" y="3721980"/>
            <a:ext cx="7780358" cy="33178"/>
          </a:xfrm>
          <a:prstGeom prst="line">
            <a:avLst/>
          </a:prstGeom>
          <a:ln>
            <a:solidFill>
              <a:srgbClr val="FFB81C"/>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244E62-1CDC-4F2C-993D-B311742316AC}"/>
              </a:ext>
            </a:extLst>
          </p:cNvPr>
          <p:cNvSpPr txBox="1"/>
          <p:nvPr/>
        </p:nvSpPr>
        <p:spPr>
          <a:xfrm>
            <a:off x="936703" y="3833743"/>
            <a:ext cx="4239490" cy="830997"/>
          </a:xfrm>
          <a:prstGeom prst="rect">
            <a:avLst/>
          </a:prstGeom>
          <a:noFill/>
        </p:spPr>
        <p:txBody>
          <a:bodyPr wrap="square" rtlCol="0">
            <a:spAutoFit/>
          </a:bodyPr>
          <a:lstStyle/>
          <a:p>
            <a:pPr algn="ctr"/>
            <a:r>
              <a:rPr lang="en-US" sz="4800" b="1" dirty="0">
                <a:solidFill>
                  <a:srgbClr val="FFB81C"/>
                </a:solidFill>
                <a:latin typeface="Arial" panose="020B0604020202020204" pitchFamily="34" charset="0"/>
                <a:cs typeface="Arial" panose="020B0604020202020204" pitchFamily="34" charset="0"/>
              </a:rPr>
              <a:t>03</a:t>
            </a:r>
          </a:p>
        </p:txBody>
      </p:sp>
      <p:cxnSp>
        <p:nvCxnSpPr>
          <p:cNvPr id="19" name="Straight Connector 18">
            <a:extLst>
              <a:ext uri="{FF2B5EF4-FFF2-40B4-BE49-F238E27FC236}">
                <a16:creationId xmlns:a16="http://schemas.microsoft.com/office/drawing/2014/main" id="{1B37AA6C-03BC-44F2-9621-04B9421A38AE}"/>
              </a:ext>
            </a:extLst>
          </p:cNvPr>
          <p:cNvCxnSpPr>
            <a:cxnSpLocks/>
          </p:cNvCxnSpPr>
          <p:nvPr/>
        </p:nvCxnSpPr>
        <p:spPr>
          <a:xfrm>
            <a:off x="2421448" y="4863550"/>
            <a:ext cx="7811354" cy="0"/>
          </a:xfrm>
          <a:prstGeom prst="line">
            <a:avLst/>
          </a:prstGeom>
          <a:ln>
            <a:solidFill>
              <a:srgbClr val="FFB81C"/>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03954D8-D16D-44E9-9828-34046397370E}"/>
              </a:ext>
            </a:extLst>
          </p:cNvPr>
          <p:cNvSpPr txBox="1"/>
          <p:nvPr/>
        </p:nvSpPr>
        <p:spPr>
          <a:xfrm>
            <a:off x="3933902" y="4943901"/>
            <a:ext cx="6528314" cy="400110"/>
          </a:xfrm>
          <a:prstGeom prst="rect">
            <a:avLst/>
          </a:prstGeom>
          <a:noFill/>
        </p:spPr>
        <p:txBody>
          <a:bodyPr wrap="square" rtlCol="0">
            <a:spAutoFit/>
          </a:bodyPr>
          <a:lstStyle/>
          <a:p>
            <a:pPr>
              <a:spcAft>
                <a:spcPts val="1200"/>
              </a:spcAft>
            </a:pPr>
            <a:r>
              <a:rPr lang="en-US" sz="2000" dirty="0">
                <a:solidFill>
                  <a:srgbClr val="FFB81C"/>
                </a:solidFill>
                <a:latin typeface="Arial" panose="020B0604020202020204" pitchFamily="34" charset="0"/>
                <a:cs typeface="Arial" panose="020B0604020202020204" pitchFamily="34" charset="0"/>
              </a:rPr>
              <a:t>Conclusion</a:t>
            </a:r>
            <a:r>
              <a:rPr lang="en-US" sz="1400" dirty="0">
                <a:solidFill>
                  <a:schemeClr val="bg1"/>
                </a:solidFill>
                <a:latin typeface="Arial" panose="020B0604020202020204" pitchFamily="34" charset="0"/>
                <a:cs typeface="Arial" panose="020B0604020202020204" pitchFamily="34" charset="0"/>
              </a:rPr>
              <a:t>  </a:t>
            </a:r>
          </a:p>
        </p:txBody>
      </p:sp>
      <p:sp>
        <p:nvSpPr>
          <p:cNvPr id="26" name="TextBox 25">
            <a:extLst>
              <a:ext uri="{FF2B5EF4-FFF2-40B4-BE49-F238E27FC236}">
                <a16:creationId xmlns:a16="http://schemas.microsoft.com/office/drawing/2014/main" id="{74FE75B5-7F43-4F45-94A3-C1CC2972C217}"/>
              </a:ext>
            </a:extLst>
          </p:cNvPr>
          <p:cNvSpPr txBox="1"/>
          <p:nvPr/>
        </p:nvSpPr>
        <p:spPr>
          <a:xfrm>
            <a:off x="936703" y="4933774"/>
            <a:ext cx="4239490" cy="830997"/>
          </a:xfrm>
          <a:prstGeom prst="rect">
            <a:avLst/>
          </a:prstGeom>
          <a:noFill/>
        </p:spPr>
        <p:txBody>
          <a:bodyPr wrap="square" rtlCol="0">
            <a:spAutoFit/>
          </a:bodyPr>
          <a:lstStyle/>
          <a:p>
            <a:pPr algn="ctr"/>
            <a:r>
              <a:rPr lang="en-US" sz="4800" b="1" dirty="0">
                <a:solidFill>
                  <a:srgbClr val="FFB81C"/>
                </a:solidFill>
                <a:latin typeface="Arial" panose="020B0604020202020204" pitchFamily="34" charset="0"/>
                <a:cs typeface="Arial" panose="020B0604020202020204" pitchFamily="34" charset="0"/>
              </a:rPr>
              <a:t>04</a:t>
            </a:r>
          </a:p>
        </p:txBody>
      </p:sp>
      <p:cxnSp>
        <p:nvCxnSpPr>
          <p:cNvPr id="27" name="Straight Connector 26">
            <a:extLst>
              <a:ext uri="{FF2B5EF4-FFF2-40B4-BE49-F238E27FC236}">
                <a16:creationId xmlns:a16="http://schemas.microsoft.com/office/drawing/2014/main" id="{D7597556-AA83-4FC5-9FC1-39947A5EFBAB}"/>
              </a:ext>
            </a:extLst>
          </p:cNvPr>
          <p:cNvCxnSpPr>
            <a:cxnSpLocks/>
          </p:cNvCxnSpPr>
          <p:nvPr/>
        </p:nvCxnSpPr>
        <p:spPr>
          <a:xfrm>
            <a:off x="2421448" y="5988455"/>
            <a:ext cx="7811354" cy="0"/>
          </a:xfrm>
          <a:prstGeom prst="line">
            <a:avLst/>
          </a:prstGeom>
          <a:ln>
            <a:solidFill>
              <a:srgbClr val="FFB81C"/>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43D44EC-0125-4FD8-B606-6D80E14E1D64}"/>
              </a:ext>
            </a:extLst>
          </p:cNvPr>
          <p:cNvSpPr txBox="1"/>
          <p:nvPr/>
        </p:nvSpPr>
        <p:spPr>
          <a:xfrm>
            <a:off x="3960832" y="5311774"/>
            <a:ext cx="6287625" cy="523220"/>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Highlights next steps, including post-session materials and delivery of Agency Luma updates.</a:t>
            </a:r>
          </a:p>
        </p:txBody>
      </p:sp>
      <p:sp>
        <p:nvSpPr>
          <p:cNvPr id="23" name="TextBox 22">
            <a:extLst>
              <a:ext uri="{FF2B5EF4-FFF2-40B4-BE49-F238E27FC236}">
                <a16:creationId xmlns:a16="http://schemas.microsoft.com/office/drawing/2014/main" id="{7739A367-9BF2-4E5C-B57E-4340A75D6985}"/>
              </a:ext>
            </a:extLst>
          </p:cNvPr>
          <p:cNvSpPr txBox="1"/>
          <p:nvPr/>
        </p:nvSpPr>
        <p:spPr>
          <a:xfrm>
            <a:off x="3933902" y="1652941"/>
            <a:ext cx="6407389" cy="400110"/>
          </a:xfrm>
          <a:prstGeom prst="rect">
            <a:avLst/>
          </a:prstGeom>
          <a:noFill/>
        </p:spPr>
        <p:txBody>
          <a:bodyPr wrap="square" rtlCol="0">
            <a:spAutoFit/>
          </a:bodyPr>
          <a:lstStyle/>
          <a:p>
            <a:pPr>
              <a:spcAft>
                <a:spcPts val="1200"/>
              </a:spcAft>
            </a:pPr>
            <a:r>
              <a:rPr lang="en-US" sz="2000" dirty="0">
                <a:solidFill>
                  <a:srgbClr val="FFB81C"/>
                </a:solidFill>
                <a:latin typeface="Arial" panose="020B0604020202020204" pitchFamily="34" charset="0"/>
                <a:cs typeface="Arial" panose="020B0604020202020204" pitchFamily="34" charset="0"/>
              </a:rPr>
              <a:t>Revisiting Luma and the Case for Change </a:t>
            </a:r>
          </a:p>
        </p:txBody>
      </p:sp>
      <p:sp>
        <p:nvSpPr>
          <p:cNvPr id="24" name="TextBox 23">
            <a:extLst>
              <a:ext uri="{FF2B5EF4-FFF2-40B4-BE49-F238E27FC236}">
                <a16:creationId xmlns:a16="http://schemas.microsoft.com/office/drawing/2014/main" id="{4DAC9C73-9635-4993-8F84-E7872D4C30E9}"/>
              </a:ext>
            </a:extLst>
          </p:cNvPr>
          <p:cNvSpPr txBox="1"/>
          <p:nvPr/>
        </p:nvSpPr>
        <p:spPr>
          <a:xfrm>
            <a:off x="3929679" y="2049769"/>
            <a:ext cx="6101644" cy="523220"/>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Overview of Luma’s case for change, and associated benefits for the State of Idaho</a:t>
            </a:r>
            <a:r>
              <a:rPr lang="en-US" sz="140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89ED42E-B2C1-42B6-9187-B27577C76FD1}"/>
              </a:ext>
            </a:extLst>
          </p:cNvPr>
          <p:cNvSpPr txBox="1"/>
          <p:nvPr/>
        </p:nvSpPr>
        <p:spPr>
          <a:xfrm>
            <a:off x="3933902" y="2710230"/>
            <a:ext cx="7321395" cy="400110"/>
          </a:xfrm>
          <a:prstGeom prst="rect">
            <a:avLst/>
          </a:prstGeom>
          <a:noFill/>
        </p:spPr>
        <p:txBody>
          <a:bodyPr wrap="square" rtlCol="0">
            <a:spAutoFit/>
          </a:bodyPr>
          <a:lstStyle/>
          <a:p>
            <a:pPr>
              <a:spcAft>
                <a:spcPts val="1200"/>
              </a:spcAft>
            </a:pPr>
            <a:r>
              <a:rPr lang="en-US" sz="2000" dirty="0">
                <a:solidFill>
                  <a:srgbClr val="FFB81C"/>
                </a:solidFill>
                <a:latin typeface="Arial" panose="020B0604020202020204" pitchFamily="34" charset="0"/>
                <a:cs typeface="Arial" panose="020B0604020202020204" pitchFamily="34" charset="0"/>
              </a:rPr>
              <a:t>Luma is Happening</a:t>
            </a:r>
          </a:p>
        </p:txBody>
      </p:sp>
      <p:sp>
        <p:nvSpPr>
          <p:cNvPr id="33" name="TextBox 32">
            <a:extLst>
              <a:ext uri="{FF2B5EF4-FFF2-40B4-BE49-F238E27FC236}">
                <a16:creationId xmlns:a16="http://schemas.microsoft.com/office/drawing/2014/main" id="{7E566FCF-565D-47D3-900F-D5B5BB2730D1}"/>
              </a:ext>
            </a:extLst>
          </p:cNvPr>
          <p:cNvSpPr txBox="1"/>
          <p:nvPr/>
        </p:nvSpPr>
        <p:spPr>
          <a:xfrm>
            <a:off x="3929679" y="3084864"/>
            <a:ext cx="6101644" cy="523220"/>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Review of proposed pathway to Go-Live and how we are going to support you and your employees along the journey.</a:t>
            </a:r>
          </a:p>
        </p:txBody>
      </p:sp>
      <p:sp>
        <p:nvSpPr>
          <p:cNvPr id="35" name="TextBox 34">
            <a:extLst>
              <a:ext uri="{FF2B5EF4-FFF2-40B4-BE49-F238E27FC236}">
                <a16:creationId xmlns:a16="http://schemas.microsoft.com/office/drawing/2014/main" id="{AE1B154B-9271-43A1-94ED-75580247BA34}"/>
              </a:ext>
            </a:extLst>
          </p:cNvPr>
          <p:cNvSpPr txBox="1"/>
          <p:nvPr/>
        </p:nvSpPr>
        <p:spPr>
          <a:xfrm>
            <a:off x="3933902" y="3793766"/>
            <a:ext cx="6097421" cy="400110"/>
          </a:xfrm>
          <a:prstGeom prst="rect">
            <a:avLst/>
          </a:prstGeom>
          <a:noFill/>
        </p:spPr>
        <p:txBody>
          <a:bodyPr wrap="square" rtlCol="0">
            <a:spAutoFit/>
          </a:bodyPr>
          <a:lstStyle/>
          <a:p>
            <a:pPr>
              <a:spcAft>
                <a:spcPts val="1200"/>
              </a:spcAft>
            </a:pPr>
            <a:r>
              <a:rPr lang="en-US" sz="2000" dirty="0">
                <a:solidFill>
                  <a:srgbClr val="FFB81C"/>
                </a:solidFill>
                <a:latin typeface="Arial" panose="020B0604020202020204" pitchFamily="34" charset="0"/>
                <a:cs typeface="Arial" panose="020B0604020202020204" pitchFamily="34" charset="0"/>
              </a:rPr>
              <a:t>Together…Is the Only Way to Success</a:t>
            </a:r>
          </a:p>
        </p:txBody>
      </p:sp>
      <p:sp>
        <p:nvSpPr>
          <p:cNvPr id="36" name="TextBox 35">
            <a:extLst>
              <a:ext uri="{FF2B5EF4-FFF2-40B4-BE49-F238E27FC236}">
                <a16:creationId xmlns:a16="http://schemas.microsoft.com/office/drawing/2014/main" id="{82CDAA18-DA1C-49C2-A930-A80D8FF9EDC2}"/>
              </a:ext>
            </a:extLst>
          </p:cNvPr>
          <p:cNvSpPr txBox="1"/>
          <p:nvPr/>
        </p:nvSpPr>
        <p:spPr>
          <a:xfrm>
            <a:off x="3929679" y="4155133"/>
            <a:ext cx="6101644" cy="523220"/>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What support looks like and why your visible actions are critical for success.</a:t>
            </a:r>
          </a:p>
        </p:txBody>
      </p:sp>
    </p:spTree>
    <p:extLst>
      <p:ext uri="{BB962C8B-B14F-4D97-AF65-F5344CB8AC3E}">
        <p14:creationId xmlns:p14="http://schemas.microsoft.com/office/powerpoint/2010/main" val="3267486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EAD8BB-3E68-4744-856B-F0C72D0255EB}"/>
              </a:ext>
            </a:extLst>
          </p:cNvPr>
          <p:cNvSpPr txBox="1"/>
          <p:nvPr/>
        </p:nvSpPr>
        <p:spPr>
          <a:xfrm>
            <a:off x="307652" y="275770"/>
            <a:ext cx="11374832" cy="584775"/>
          </a:xfrm>
          <a:prstGeom prst="rect">
            <a:avLst/>
          </a:prstGeom>
          <a:noFill/>
        </p:spPr>
        <p:txBody>
          <a:bodyPr wrap="square" rtlCol="0">
            <a:spAutoFit/>
          </a:bodyPr>
          <a:lstStyle/>
          <a:p>
            <a:r>
              <a:rPr lang="en-US" sz="3200" dirty="0">
                <a:solidFill>
                  <a:srgbClr val="092F57"/>
                </a:solidFill>
                <a:latin typeface="Arial Rounded MT Bold" panose="020F0704030504030204" pitchFamily="34" charset="0"/>
              </a:rPr>
              <a:t>Why you and your team are the best Agents of Change</a:t>
            </a:r>
          </a:p>
        </p:txBody>
      </p:sp>
      <p:sp>
        <p:nvSpPr>
          <p:cNvPr id="7" name="TextBox 6">
            <a:extLst>
              <a:ext uri="{FF2B5EF4-FFF2-40B4-BE49-F238E27FC236}">
                <a16:creationId xmlns:a16="http://schemas.microsoft.com/office/drawing/2014/main" id="{F8ED7750-3E3B-4B13-A141-51D0D3FEA305}"/>
              </a:ext>
            </a:extLst>
          </p:cNvPr>
          <p:cNvSpPr txBox="1"/>
          <p:nvPr/>
        </p:nvSpPr>
        <p:spPr>
          <a:xfrm>
            <a:off x="307652" y="860545"/>
            <a:ext cx="11576696" cy="369332"/>
          </a:xfrm>
          <a:prstGeom prst="rect">
            <a:avLst/>
          </a:prstGeom>
          <a:noFill/>
        </p:spPr>
        <p:txBody>
          <a:bodyPr wrap="square" rtlCol="0">
            <a:spAutoFit/>
          </a:bodyPr>
          <a:lstStyle/>
          <a:p>
            <a:r>
              <a:rPr lang="en-US" i="1" dirty="0">
                <a:solidFill>
                  <a:srgbClr val="092F57"/>
                </a:solidFill>
                <a:latin typeface="Arial" panose="020B0604020202020204" pitchFamily="34" charset="0"/>
                <a:cs typeface="Arial" panose="020B0604020202020204" pitchFamily="34" charset="0"/>
              </a:rPr>
              <a:t>Engagement with agency leadership is the top contributor to making effective change in a group</a:t>
            </a:r>
            <a:endParaRPr lang="en-US" sz="1600" i="1" dirty="0">
              <a:solidFill>
                <a:srgbClr val="092F5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B5C8E13-2473-4142-BB8A-D0E7E5BD527B}"/>
              </a:ext>
            </a:extLst>
          </p:cNvPr>
          <p:cNvSpPr/>
          <p:nvPr/>
        </p:nvSpPr>
        <p:spPr>
          <a:xfrm rot="5400000" flipH="1">
            <a:off x="5721067" y="-4063503"/>
            <a:ext cx="73152" cy="1078992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1" name="Picture 10">
            <a:extLst>
              <a:ext uri="{FF2B5EF4-FFF2-40B4-BE49-F238E27FC236}">
                <a16:creationId xmlns:a16="http://schemas.microsoft.com/office/drawing/2014/main" id="{81459BAB-D929-4690-A1DF-36AC02FD8665}"/>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grpSp>
        <p:nvGrpSpPr>
          <p:cNvPr id="6" name="Group 5">
            <a:extLst>
              <a:ext uri="{FF2B5EF4-FFF2-40B4-BE49-F238E27FC236}">
                <a16:creationId xmlns:a16="http://schemas.microsoft.com/office/drawing/2014/main" id="{F98F0BFB-AECF-4935-A371-FF9E57F2E105}"/>
              </a:ext>
            </a:extLst>
          </p:cNvPr>
          <p:cNvGrpSpPr/>
          <p:nvPr/>
        </p:nvGrpSpPr>
        <p:grpSpPr>
          <a:xfrm>
            <a:off x="3594985" y="2751806"/>
            <a:ext cx="1797693" cy="3335433"/>
            <a:chOff x="3594985" y="2751806"/>
            <a:chExt cx="1797693" cy="3335433"/>
          </a:xfrm>
        </p:grpSpPr>
        <p:sp>
          <p:nvSpPr>
            <p:cNvPr id="24" name="Rectangle 23">
              <a:extLst>
                <a:ext uri="{FF2B5EF4-FFF2-40B4-BE49-F238E27FC236}">
                  <a16:creationId xmlns:a16="http://schemas.microsoft.com/office/drawing/2014/main" id="{934C41EA-EAB5-41E7-971D-49D1D71A494B}"/>
                </a:ext>
              </a:extLst>
            </p:cNvPr>
            <p:cNvSpPr/>
            <p:nvPr/>
          </p:nvSpPr>
          <p:spPr>
            <a:xfrm>
              <a:off x="3602291" y="3696645"/>
              <a:ext cx="1783080" cy="2390594"/>
            </a:xfrm>
            <a:prstGeom prst="rect">
              <a:avLst/>
            </a:prstGeom>
            <a:solidFill>
              <a:srgbClr val="092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8D2CD56-75D8-42A7-8365-495ACF65A29D}"/>
                </a:ext>
              </a:extLst>
            </p:cNvPr>
            <p:cNvSpPr txBox="1"/>
            <p:nvPr/>
          </p:nvSpPr>
          <p:spPr>
            <a:xfrm>
              <a:off x="3595327" y="2751806"/>
              <a:ext cx="1797009" cy="1107996"/>
            </a:xfrm>
            <a:prstGeom prst="rect">
              <a:avLst/>
            </a:prstGeom>
            <a:noFill/>
          </p:spPr>
          <p:txBody>
            <a:bodyPr wrap="square">
              <a:spAutoFit/>
            </a:bodyPr>
            <a:lstStyle/>
            <a:p>
              <a:pPr algn="ctr"/>
              <a:r>
                <a:rPr lang="en-US" sz="6600" dirty="0">
                  <a:cs typeface="Adobe Devanagari" panose="02040503050201020203" pitchFamily="18" charset="0"/>
                </a:rPr>
                <a:t>50%</a:t>
              </a:r>
            </a:p>
          </p:txBody>
        </p:sp>
        <p:sp>
          <p:nvSpPr>
            <p:cNvPr id="12" name="TextBox 11">
              <a:extLst>
                <a:ext uri="{FF2B5EF4-FFF2-40B4-BE49-F238E27FC236}">
                  <a16:creationId xmlns:a16="http://schemas.microsoft.com/office/drawing/2014/main" id="{93254112-16E9-48E0-B0BE-DF53358F7C7E}"/>
                </a:ext>
              </a:extLst>
            </p:cNvPr>
            <p:cNvSpPr txBox="1"/>
            <p:nvPr/>
          </p:nvSpPr>
          <p:spPr>
            <a:xfrm>
              <a:off x="3594985" y="5338105"/>
              <a:ext cx="1797693" cy="646331"/>
            </a:xfrm>
            <a:prstGeom prst="rect">
              <a:avLst/>
            </a:prstGeom>
            <a:noFill/>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Agency</a:t>
              </a:r>
            </a:p>
            <a:p>
              <a:pPr algn="ctr"/>
              <a:r>
                <a:rPr lang="en-US" dirty="0">
                  <a:solidFill>
                    <a:schemeClr val="bg1"/>
                  </a:solidFill>
                  <a:latin typeface="Arial" panose="020B0604020202020204" pitchFamily="34" charset="0"/>
                  <a:cs typeface="Arial" panose="020B0604020202020204" pitchFamily="34" charset="0"/>
                </a:rPr>
                <a:t>leaders</a:t>
              </a:r>
              <a:endParaRPr lang="en-US" dirty="0">
                <a:solidFill>
                  <a:schemeClr val="bg1"/>
                </a:solidFill>
              </a:endParaRPr>
            </a:p>
          </p:txBody>
        </p:sp>
      </p:grpSp>
      <p:grpSp>
        <p:nvGrpSpPr>
          <p:cNvPr id="5" name="Group 4">
            <a:extLst>
              <a:ext uri="{FF2B5EF4-FFF2-40B4-BE49-F238E27FC236}">
                <a16:creationId xmlns:a16="http://schemas.microsoft.com/office/drawing/2014/main" id="{6F9667F8-2526-450C-B96A-B38ABDA4CD65}"/>
              </a:ext>
            </a:extLst>
          </p:cNvPr>
          <p:cNvGrpSpPr/>
          <p:nvPr/>
        </p:nvGrpSpPr>
        <p:grpSpPr>
          <a:xfrm>
            <a:off x="753898" y="1793371"/>
            <a:ext cx="1786519" cy="4293868"/>
            <a:chOff x="753898" y="1793371"/>
            <a:chExt cx="1786519" cy="4293868"/>
          </a:xfrm>
        </p:grpSpPr>
        <p:sp>
          <p:nvSpPr>
            <p:cNvPr id="25" name="Rectangle 24">
              <a:extLst>
                <a:ext uri="{FF2B5EF4-FFF2-40B4-BE49-F238E27FC236}">
                  <a16:creationId xmlns:a16="http://schemas.microsoft.com/office/drawing/2014/main" id="{99248E0D-BE70-41DF-A155-3F0464025434}"/>
                </a:ext>
              </a:extLst>
            </p:cNvPr>
            <p:cNvSpPr/>
            <p:nvPr/>
          </p:nvSpPr>
          <p:spPr>
            <a:xfrm>
              <a:off x="757501" y="2740408"/>
              <a:ext cx="1779313" cy="3346831"/>
            </a:xfrm>
            <a:prstGeom prst="rect">
              <a:avLst/>
            </a:prstGeom>
            <a:solidFill>
              <a:srgbClr val="092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65419F6-A992-4236-BE9F-FC4168E64CA6}"/>
                </a:ext>
              </a:extLst>
            </p:cNvPr>
            <p:cNvSpPr txBox="1"/>
            <p:nvPr/>
          </p:nvSpPr>
          <p:spPr>
            <a:xfrm>
              <a:off x="753898" y="1793371"/>
              <a:ext cx="1786519" cy="1107996"/>
            </a:xfrm>
            <a:prstGeom prst="rect">
              <a:avLst/>
            </a:prstGeom>
            <a:noFill/>
          </p:spPr>
          <p:txBody>
            <a:bodyPr wrap="square">
              <a:spAutoFit/>
            </a:bodyPr>
            <a:lstStyle/>
            <a:p>
              <a:pPr algn="ctr"/>
              <a:r>
                <a:rPr lang="en-US" sz="6600" dirty="0">
                  <a:cs typeface="Adobe Devanagari" panose="02040503050201020203" pitchFamily="18" charset="0"/>
                </a:rPr>
                <a:t>70%</a:t>
              </a:r>
            </a:p>
          </p:txBody>
        </p:sp>
        <p:sp>
          <p:nvSpPr>
            <p:cNvPr id="16" name="TextBox 15">
              <a:extLst>
                <a:ext uri="{FF2B5EF4-FFF2-40B4-BE49-F238E27FC236}">
                  <a16:creationId xmlns:a16="http://schemas.microsoft.com/office/drawing/2014/main" id="{D2671DE6-112F-413A-A7FD-659CA1FB9FAB}"/>
                </a:ext>
              </a:extLst>
            </p:cNvPr>
            <p:cNvSpPr txBox="1"/>
            <p:nvPr/>
          </p:nvSpPr>
          <p:spPr>
            <a:xfrm>
              <a:off x="768760" y="5338105"/>
              <a:ext cx="1756794" cy="646331"/>
            </a:xfrm>
            <a:prstGeom prst="rect">
              <a:avLst/>
            </a:prstGeom>
            <a:noFill/>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Employee’s supervisors</a:t>
              </a:r>
              <a:endParaRPr lang="en-US" dirty="0">
                <a:solidFill>
                  <a:schemeClr val="bg1"/>
                </a:solidFill>
              </a:endParaRPr>
            </a:p>
          </p:txBody>
        </p:sp>
      </p:grpSp>
      <p:grpSp>
        <p:nvGrpSpPr>
          <p:cNvPr id="9" name="Group 8">
            <a:extLst>
              <a:ext uri="{FF2B5EF4-FFF2-40B4-BE49-F238E27FC236}">
                <a16:creationId xmlns:a16="http://schemas.microsoft.com/office/drawing/2014/main" id="{B96C0D68-E15A-4F4B-8C48-1632B31DCA3E}"/>
              </a:ext>
            </a:extLst>
          </p:cNvPr>
          <p:cNvGrpSpPr/>
          <p:nvPr/>
        </p:nvGrpSpPr>
        <p:grpSpPr>
          <a:xfrm>
            <a:off x="6416817" y="4439047"/>
            <a:ext cx="2142872" cy="1641051"/>
            <a:chOff x="6416817" y="4439047"/>
            <a:chExt cx="2142872" cy="1641051"/>
          </a:xfrm>
        </p:grpSpPr>
        <p:sp>
          <p:nvSpPr>
            <p:cNvPr id="29" name="Rectangle 28">
              <a:extLst>
                <a:ext uri="{FF2B5EF4-FFF2-40B4-BE49-F238E27FC236}">
                  <a16:creationId xmlns:a16="http://schemas.microsoft.com/office/drawing/2014/main" id="{807B8F44-9D8D-49F7-978F-C8CD449104E8}"/>
                </a:ext>
              </a:extLst>
            </p:cNvPr>
            <p:cNvSpPr/>
            <p:nvPr/>
          </p:nvSpPr>
          <p:spPr>
            <a:xfrm>
              <a:off x="6596713" y="5984356"/>
              <a:ext cx="1783080" cy="95742"/>
            </a:xfrm>
            <a:prstGeom prst="rect">
              <a:avLst/>
            </a:prstGeom>
            <a:solidFill>
              <a:srgbClr val="092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4E2C2320-CFC0-47DE-A6E1-424FC6FB564B}"/>
                </a:ext>
              </a:extLst>
            </p:cNvPr>
            <p:cNvSpPr txBox="1"/>
            <p:nvPr/>
          </p:nvSpPr>
          <p:spPr>
            <a:xfrm>
              <a:off x="6416817" y="5338105"/>
              <a:ext cx="2142872" cy="646331"/>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Project Team Leader</a:t>
              </a:r>
              <a:endParaRPr lang="en-US" dirty="0"/>
            </a:p>
          </p:txBody>
        </p:sp>
        <p:sp>
          <p:nvSpPr>
            <p:cNvPr id="32" name="TextBox 31">
              <a:extLst>
                <a:ext uri="{FF2B5EF4-FFF2-40B4-BE49-F238E27FC236}">
                  <a16:creationId xmlns:a16="http://schemas.microsoft.com/office/drawing/2014/main" id="{658540C1-781D-4AD9-A079-DADA7D294DCF}"/>
                </a:ext>
              </a:extLst>
            </p:cNvPr>
            <p:cNvSpPr txBox="1"/>
            <p:nvPr/>
          </p:nvSpPr>
          <p:spPr>
            <a:xfrm>
              <a:off x="6599217" y="4439047"/>
              <a:ext cx="1778072" cy="1107996"/>
            </a:xfrm>
            <a:prstGeom prst="rect">
              <a:avLst/>
            </a:prstGeom>
            <a:noFill/>
          </p:spPr>
          <p:txBody>
            <a:bodyPr wrap="square">
              <a:spAutoFit/>
            </a:bodyPr>
            <a:lstStyle/>
            <a:p>
              <a:pPr algn="ctr"/>
              <a:r>
                <a:rPr lang="en-US" sz="6600" dirty="0">
                  <a:cs typeface="Adobe Devanagari" panose="02040503050201020203" pitchFamily="18" charset="0"/>
                </a:rPr>
                <a:t>2%</a:t>
              </a:r>
            </a:p>
          </p:txBody>
        </p:sp>
      </p:grpSp>
      <p:grpSp>
        <p:nvGrpSpPr>
          <p:cNvPr id="10" name="Group 9">
            <a:extLst>
              <a:ext uri="{FF2B5EF4-FFF2-40B4-BE49-F238E27FC236}">
                <a16:creationId xmlns:a16="http://schemas.microsoft.com/office/drawing/2014/main" id="{791B04AF-3B76-4A67-B90E-F53CC74D27AC}"/>
              </a:ext>
            </a:extLst>
          </p:cNvPr>
          <p:cNvGrpSpPr/>
          <p:nvPr/>
        </p:nvGrpSpPr>
        <p:grpSpPr>
          <a:xfrm>
            <a:off x="8990523" y="4439047"/>
            <a:ext cx="2162080" cy="1646561"/>
            <a:chOff x="8990523" y="4439047"/>
            <a:chExt cx="2162080" cy="1646561"/>
          </a:xfrm>
        </p:grpSpPr>
        <p:sp>
          <p:nvSpPr>
            <p:cNvPr id="19" name="TextBox 18">
              <a:extLst>
                <a:ext uri="{FF2B5EF4-FFF2-40B4-BE49-F238E27FC236}">
                  <a16:creationId xmlns:a16="http://schemas.microsoft.com/office/drawing/2014/main" id="{49A4011A-8BD7-4597-B2CA-553DB9714BBD}"/>
                </a:ext>
              </a:extLst>
            </p:cNvPr>
            <p:cNvSpPr txBox="1"/>
            <p:nvPr/>
          </p:nvSpPr>
          <p:spPr>
            <a:xfrm>
              <a:off x="8990523" y="5338105"/>
              <a:ext cx="2162080" cy="646331"/>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Change Management Team </a:t>
              </a:r>
              <a:endParaRPr lang="en-US" dirty="0"/>
            </a:p>
          </p:txBody>
        </p:sp>
        <p:sp>
          <p:nvSpPr>
            <p:cNvPr id="20" name="TextBox 19">
              <a:extLst>
                <a:ext uri="{FF2B5EF4-FFF2-40B4-BE49-F238E27FC236}">
                  <a16:creationId xmlns:a16="http://schemas.microsoft.com/office/drawing/2014/main" id="{D798304D-BD01-4AB5-9ED1-E0F688311CD2}"/>
                </a:ext>
              </a:extLst>
            </p:cNvPr>
            <p:cNvSpPr txBox="1"/>
            <p:nvPr/>
          </p:nvSpPr>
          <p:spPr>
            <a:xfrm>
              <a:off x="9192132" y="4439047"/>
              <a:ext cx="1758862" cy="1107996"/>
            </a:xfrm>
            <a:prstGeom prst="rect">
              <a:avLst/>
            </a:prstGeom>
            <a:noFill/>
          </p:spPr>
          <p:txBody>
            <a:bodyPr wrap="square">
              <a:spAutoFit/>
            </a:bodyPr>
            <a:lstStyle/>
            <a:p>
              <a:pPr algn="ctr"/>
              <a:r>
                <a:rPr lang="en-US" sz="6600" dirty="0">
                  <a:cs typeface="Adobe Devanagari" panose="02040503050201020203" pitchFamily="18" charset="0"/>
                </a:rPr>
                <a:t>1%</a:t>
              </a:r>
            </a:p>
          </p:txBody>
        </p:sp>
        <p:sp>
          <p:nvSpPr>
            <p:cNvPr id="27" name="Rectangle 26">
              <a:extLst>
                <a:ext uri="{FF2B5EF4-FFF2-40B4-BE49-F238E27FC236}">
                  <a16:creationId xmlns:a16="http://schemas.microsoft.com/office/drawing/2014/main" id="{830CB07B-3A00-433F-884E-E3D86A6C63AB}"/>
                </a:ext>
              </a:extLst>
            </p:cNvPr>
            <p:cNvSpPr/>
            <p:nvPr/>
          </p:nvSpPr>
          <p:spPr>
            <a:xfrm>
              <a:off x="9180023" y="6037737"/>
              <a:ext cx="1783080" cy="47871"/>
            </a:xfrm>
            <a:prstGeom prst="rect">
              <a:avLst/>
            </a:prstGeom>
            <a:solidFill>
              <a:srgbClr val="092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B86EDE37-93A3-42A5-9A3D-F2D8218DB653}"/>
              </a:ext>
            </a:extLst>
          </p:cNvPr>
          <p:cNvSpPr txBox="1"/>
          <p:nvPr/>
        </p:nvSpPr>
        <p:spPr>
          <a:xfrm>
            <a:off x="307652" y="6491781"/>
            <a:ext cx="8206450"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Source: Prosci Best Practices in Change Management – 11th Edition</a:t>
            </a:r>
          </a:p>
        </p:txBody>
      </p:sp>
    </p:spTree>
    <p:extLst>
      <p:ext uri="{BB962C8B-B14F-4D97-AF65-F5344CB8AC3E}">
        <p14:creationId xmlns:p14="http://schemas.microsoft.com/office/powerpoint/2010/main" val="253993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picture containing toy, vector graphics&#10;&#10;Description automatically generated">
            <a:extLst>
              <a:ext uri="{FF2B5EF4-FFF2-40B4-BE49-F238E27FC236}">
                <a16:creationId xmlns:a16="http://schemas.microsoft.com/office/drawing/2014/main" id="{01345988-97A3-43B9-960E-527D729F4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2031" y="2808167"/>
            <a:ext cx="4697190" cy="2558632"/>
          </a:xfrm>
          <a:prstGeom prst="rect">
            <a:avLst/>
          </a:prstGeom>
        </p:spPr>
      </p:pic>
      <p:sp>
        <p:nvSpPr>
          <p:cNvPr id="46" name="Rectangle: Rounded Corners 45">
            <a:extLst>
              <a:ext uri="{FF2B5EF4-FFF2-40B4-BE49-F238E27FC236}">
                <a16:creationId xmlns:a16="http://schemas.microsoft.com/office/drawing/2014/main" id="{7D0BBCC3-62DE-492F-9D9F-365E41044157}"/>
              </a:ext>
            </a:extLst>
          </p:cNvPr>
          <p:cNvSpPr/>
          <p:nvPr/>
        </p:nvSpPr>
        <p:spPr>
          <a:xfrm>
            <a:off x="1359544" y="6013086"/>
            <a:ext cx="6698607" cy="508291"/>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33EE8B28-887A-4DF5-A60E-3AD496DC9371}"/>
              </a:ext>
            </a:extLst>
          </p:cNvPr>
          <p:cNvSpPr/>
          <p:nvPr/>
        </p:nvSpPr>
        <p:spPr>
          <a:xfrm>
            <a:off x="1307157" y="5099952"/>
            <a:ext cx="6751831" cy="508291"/>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133E902A-7102-49D9-AA04-D91C6C3DC975}"/>
              </a:ext>
            </a:extLst>
          </p:cNvPr>
          <p:cNvSpPr/>
          <p:nvPr/>
        </p:nvSpPr>
        <p:spPr>
          <a:xfrm>
            <a:off x="1339500" y="4201532"/>
            <a:ext cx="6718651" cy="508291"/>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C23DA14-C891-45D3-B90A-07CE050B59E9}"/>
              </a:ext>
            </a:extLst>
          </p:cNvPr>
          <p:cNvSpPr/>
          <p:nvPr/>
        </p:nvSpPr>
        <p:spPr>
          <a:xfrm>
            <a:off x="1339500" y="3274070"/>
            <a:ext cx="6718651" cy="508291"/>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F2C6F0F-5BE9-438A-8596-6E18433B2594}"/>
              </a:ext>
            </a:extLst>
          </p:cNvPr>
          <p:cNvSpPr/>
          <p:nvPr/>
        </p:nvSpPr>
        <p:spPr>
          <a:xfrm>
            <a:off x="1315691" y="2379332"/>
            <a:ext cx="6751831" cy="508291"/>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AA9D253B-C8C3-4C7E-890E-69564AC421E8}"/>
              </a:ext>
            </a:extLst>
          </p:cNvPr>
          <p:cNvSpPr/>
          <p:nvPr/>
        </p:nvSpPr>
        <p:spPr>
          <a:xfrm>
            <a:off x="1312513" y="1470219"/>
            <a:ext cx="6751831" cy="508291"/>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436D6B-A3D9-4369-BDDF-5F8C37C5217A}"/>
              </a:ext>
            </a:extLst>
          </p:cNvPr>
          <p:cNvSpPr/>
          <p:nvPr/>
        </p:nvSpPr>
        <p:spPr>
          <a:xfrm rot="16200000" flipH="1">
            <a:off x="3653188" y="-2162832"/>
            <a:ext cx="87481" cy="61724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8073D0F-A130-4B70-AA2F-579C6E2256E0}"/>
              </a:ext>
            </a:extLst>
          </p:cNvPr>
          <p:cNvSpPr txBox="1"/>
          <p:nvPr/>
        </p:nvSpPr>
        <p:spPr>
          <a:xfrm>
            <a:off x="598937" y="187582"/>
            <a:ext cx="111453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92F57"/>
                </a:solidFill>
                <a:latin typeface="Arial Rounded MT Bold" panose="020F0704030504030204" pitchFamily="34" charset="0"/>
              </a:rPr>
              <a:t>How You Can Help</a:t>
            </a:r>
            <a:endPar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endParaRPr>
          </a:p>
        </p:txBody>
      </p:sp>
      <p:sp>
        <p:nvSpPr>
          <p:cNvPr id="17" name="TextBox 16">
            <a:extLst>
              <a:ext uri="{FF2B5EF4-FFF2-40B4-BE49-F238E27FC236}">
                <a16:creationId xmlns:a16="http://schemas.microsoft.com/office/drawing/2014/main" id="{B4CA8FB8-8E1B-446C-B11F-A0F4FBF5421B}"/>
              </a:ext>
            </a:extLst>
          </p:cNvPr>
          <p:cNvSpPr txBox="1"/>
          <p:nvPr/>
        </p:nvSpPr>
        <p:spPr>
          <a:xfrm>
            <a:off x="700145" y="1170697"/>
            <a:ext cx="880176" cy="5632311"/>
          </a:xfrm>
          <a:prstGeom prst="rect">
            <a:avLst/>
          </a:prstGeom>
          <a:noFill/>
        </p:spPr>
        <p:txBody>
          <a:bodyPr wrap="square">
            <a:spAutoFit/>
          </a:bodyPr>
          <a:lstStyle/>
          <a:p>
            <a:pPr algn="ctr"/>
            <a:r>
              <a:rPr lang="en-US" sz="6000" b="1" spc="5000" dirty="0">
                <a:solidFill>
                  <a:srgbClr val="092F57"/>
                </a:solidFill>
                <a:latin typeface="Arial" panose="020B0604020202020204" pitchFamily="34" charset="0"/>
                <a:cs typeface="Arial" panose="020B0604020202020204" pitchFamily="34" charset="0"/>
              </a:rPr>
              <a:t>1 2 3 4 5 6</a:t>
            </a:r>
          </a:p>
        </p:txBody>
      </p:sp>
      <p:pic>
        <p:nvPicPr>
          <p:cNvPr id="10" name="Picture 9">
            <a:extLst>
              <a:ext uri="{FF2B5EF4-FFF2-40B4-BE49-F238E27FC236}">
                <a16:creationId xmlns:a16="http://schemas.microsoft.com/office/drawing/2014/main" id="{00D0D6C0-8C38-4C66-9139-E6393489EC6A}"/>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grpSp>
        <p:nvGrpSpPr>
          <p:cNvPr id="25" name="Group 24">
            <a:extLst>
              <a:ext uri="{FF2B5EF4-FFF2-40B4-BE49-F238E27FC236}">
                <a16:creationId xmlns:a16="http://schemas.microsoft.com/office/drawing/2014/main" id="{71922437-1DB8-4537-AA1A-D211096AB4C1}"/>
              </a:ext>
            </a:extLst>
          </p:cNvPr>
          <p:cNvGrpSpPr/>
          <p:nvPr/>
        </p:nvGrpSpPr>
        <p:grpSpPr>
          <a:xfrm>
            <a:off x="1034309" y="1453104"/>
            <a:ext cx="7009554" cy="508291"/>
            <a:chOff x="865041" y="1456217"/>
            <a:chExt cx="7277116" cy="508291"/>
          </a:xfrm>
        </p:grpSpPr>
        <p:sp>
          <p:nvSpPr>
            <p:cNvPr id="8" name="Rectangle: Rounded Corners 7">
              <a:extLst>
                <a:ext uri="{FF2B5EF4-FFF2-40B4-BE49-F238E27FC236}">
                  <a16:creationId xmlns:a16="http://schemas.microsoft.com/office/drawing/2014/main" id="{9AFFF283-1894-4C78-B621-83F409AF8165}"/>
                </a:ext>
              </a:extLst>
            </p:cNvPr>
            <p:cNvSpPr/>
            <p:nvPr/>
          </p:nvSpPr>
          <p:spPr>
            <a:xfrm>
              <a:off x="1146424" y="1456217"/>
              <a:ext cx="6995733" cy="508291"/>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A653307-6714-4BC7-AD2E-A5B6BF4E0DCD}"/>
                </a:ext>
              </a:extLst>
            </p:cNvPr>
            <p:cNvSpPr txBox="1"/>
            <p:nvPr/>
          </p:nvSpPr>
          <p:spPr>
            <a:xfrm>
              <a:off x="865041" y="1511183"/>
              <a:ext cx="6096000" cy="369332"/>
            </a:xfrm>
            <a:prstGeom prst="rect">
              <a:avLst/>
            </a:prstGeom>
            <a:noFill/>
          </p:spPr>
          <p:txBody>
            <a:bodyPr wrap="square">
              <a:spAutoFit/>
            </a:bodyPr>
            <a:lstStyle/>
            <a:p>
              <a:pPr marL="406400">
                <a:spcAft>
                  <a:spcPts val="600"/>
                </a:spcAft>
                <a:tabLst>
                  <a:tab pos="7315200" algn="l"/>
                </a:tabLst>
              </a:pPr>
              <a:r>
                <a:rPr lang="en-US" sz="1800" b="1" dirty="0">
                  <a:solidFill>
                    <a:schemeClr val="bg1"/>
                  </a:solidFill>
                  <a:latin typeface="Arial" panose="020B0604020202020204" pitchFamily="34" charset="0"/>
                  <a:cs typeface="Arial" panose="020B0604020202020204" pitchFamily="34" charset="0"/>
                </a:rPr>
                <a:t>Encourage the sharing of change information. </a:t>
              </a:r>
              <a:endParaRPr lang="en-US" sz="16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C6A20FF2-0D07-4709-99E0-B86F9F329FA6}"/>
              </a:ext>
            </a:extLst>
          </p:cNvPr>
          <p:cNvGrpSpPr/>
          <p:nvPr/>
        </p:nvGrpSpPr>
        <p:grpSpPr>
          <a:xfrm>
            <a:off x="1034308" y="2349420"/>
            <a:ext cx="7009555" cy="508291"/>
            <a:chOff x="865041" y="1456217"/>
            <a:chExt cx="7653027" cy="508291"/>
          </a:xfrm>
        </p:grpSpPr>
        <p:sp>
          <p:nvSpPr>
            <p:cNvPr id="27" name="Rectangle: Rounded Corners 26">
              <a:extLst>
                <a:ext uri="{FF2B5EF4-FFF2-40B4-BE49-F238E27FC236}">
                  <a16:creationId xmlns:a16="http://schemas.microsoft.com/office/drawing/2014/main" id="{BA256802-4676-4106-9819-1D09C5D0E14C}"/>
                </a:ext>
              </a:extLst>
            </p:cNvPr>
            <p:cNvSpPr/>
            <p:nvPr/>
          </p:nvSpPr>
          <p:spPr>
            <a:xfrm>
              <a:off x="1146424" y="1456217"/>
              <a:ext cx="7371644" cy="508291"/>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F15FC60-525F-4678-B9AB-198213F64771}"/>
                </a:ext>
              </a:extLst>
            </p:cNvPr>
            <p:cNvSpPr txBox="1"/>
            <p:nvPr/>
          </p:nvSpPr>
          <p:spPr>
            <a:xfrm>
              <a:off x="865041" y="1512430"/>
              <a:ext cx="6096000" cy="369332"/>
            </a:xfrm>
            <a:prstGeom prst="rect">
              <a:avLst/>
            </a:prstGeom>
            <a:noFill/>
          </p:spPr>
          <p:txBody>
            <a:bodyPr wrap="square">
              <a:spAutoFit/>
            </a:bodyPr>
            <a:lstStyle/>
            <a:p>
              <a:pPr marL="406400">
                <a:spcAft>
                  <a:spcPts val="600"/>
                </a:spcAft>
                <a:tabLst>
                  <a:tab pos="7315200" algn="l"/>
                </a:tabLst>
              </a:pPr>
              <a:r>
                <a:rPr lang="en-US" sz="1800" b="1" dirty="0">
                  <a:solidFill>
                    <a:schemeClr val="bg1"/>
                  </a:solidFill>
                  <a:latin typeface="Arial" panose="020B0604020202020204" pitchFamily="34" charset="0"/>
                  <a:cs typeface="Arial" panose="020B0604020202020204" pitchFamily="34" charset="0"/>
                </a:rPr>
                <a:t>Discuss “hidden” improvements.</a:t>
              </a:r>
              <a:endParaRPr lang="en-US" sz="1600" b="1" dirty="0">
                <a:solidFill>
                  <a:schemeClr val="bg1"/>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8ABC71F5-4DD5-44E9-B4A9-E54BCE272182}"/>
              </a:ext>
            </a:extLst>
          </p:cNvPr>
          <p:cNvGrpSpPr/>
          <p:nvPr/>
        </p:nvGrpSpPr>
        <p:grpSpPr>
          <a:xfrm>
            <a:off x="1034308" y="3245736"/>
            <a:ext cx="7009555" cy="508291"/>
            <a:chOff x="865041" y="1456217"/>
            <a:chExt cx="7653027" cy="508291"/>
          </a:xfrm>
        </p:grpSpPr>
        <p:sp>
          <p:nvSpPr>
            <p:cNvPr id="30" name="Rectangle: Rounded Corners 29">
              <a:extLst>
                <a:ext uri="{FF2B5EF4-FFF2-40B4-BE49-F238E27FC236}">
                  <a16:creationId xmlns:a16="http://schemas.microsoft.com/office/drawing/2014/main" id="{478E903A-C040-4908-9F78-1937D2ECFA86}"/>
                </a:ext>
              </a:extLst>
            </p:cNvPr>
            <p:cNvSpPr/>
            <p:nvPr/>
          </p:nvSpPr>
          <p:spPr>
            <a:xfrm>
              <a:off x="1146424" y="1456217"/>
              <a:ext cx="7371644" cy="508291"/>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B9B6C41-5AFE-4701-83AE-FDEA4AAC928F}"/>
                </a:ext>
              </a:extLst>
            </p:cNvPr>
            <p:cNvSpPr txBox="1"/>
            <p:nvPr/>
          </p:nvSpPr>
          <p:spPr>
            <a:xfrm>
              <a:off x="865041" y="1512430"/>
              <a:ext cx="6096000" cy="369332"/>
            </a:xfrm>
            <a:prstGeom prst="rect">
              <a:avLst/>
            </a:prstGeom>
            <a:noFill/>
          </p:spPr>
          <p:txBody>
            <a:bodyPr wrap="square">
              <a:spAutoFit/>
            </a:bodyPr>
            <a:lstStyle/>
            <a:p>
              <a:pPr marL="406400">
                <a:spcAft>
                  <a:spcPts val="600"/>
                </a:spcAft>
                <a:tabLst>
                  <a:tab pos="7315200" algn="l"/>
                </a:tabLst>
              </a:pPr>
              <a:r>
                <a:rPr lang="en-US" sz="1800" b="1" dirty="0">
                  <a:solidFill>
                    <a:schemeClr val="bg1"/>
                  </a:solidFill>
                  <a:latin typeface="Arial" panose="020B0604020202020204" pitchFamily="34" charset="0"/>
                  <a:cs typeface="Arial" panose="020B0604020202020204" pitchFamily="34" charset="0"/>
                </a:rPr>
                <a:t>Build confidence in the change process.</a:t>
              </a:r>
              <a:endParaRPr lang="en-US" sz="1600" b="1" dirty="0">
                <a:solidFill>
                  <a:schemeClr val="bg1"/>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3B7D50E-9817-43AD-9C8A-C2CB887B00EC}"/>
              </a:ext>
            </a:extLst>
          </p:cNvPr>
          <p:cNvGrpSpPr/>
          <p:nvPr/>
        </p:nvGrpSpPr>
        <p:grpSpPr>
          <a:xfrm>
            <a:off x="1034308" y="4183183"/>
            <a:ext cx="7009555" cy="508291"/>
            <a:chOff x="865041" y="1456217"/>
            <a:chExt cx="7653027" cy="508291"/>
          </a:xfrm>
        </p:grpSpPr>
        <p:sp>
          <p:nvSpPr>
            <p:cNvPr id="33" name="Rectangle: Rounded Corners 32">
              <a:extLst>
                <a:ext uri="{FF2B5EF4-FFF2-40B4-BE49-F238E27FC236}">
                  <a16:creationId xmlns:a16="http://schemas.microsoft.com/office/drawing/2014/main" id="{B59C412D-6474-4346-B300-AF954D97B0BA}"/>
                </a:ext>
              </a:extLst>
            </p:cNvPr>
            <p:cNvSpPr/>
            <p:nvPr/>
          </p:nvSpPr>
          <p:spPr>
            <a:xfrm>
              <a:off x="1146424" y="1456217"/>
              <a:ext cx="7371644" cy="508291"/>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EA61E1D-8F27-4045-99BD-30BBA65DA02D}"/>
                </a:ext>
              </a:extLst>
            </p:cNvPr>
            <p:cNvSpPr txBox="1"/>
            <p:nvPr/>
          </p:nvSpPr>
          <p:spPr>
            <a:xfrm>
              <a:off x="865041" y="1512430"/>
              <a:ext cx="6096000" cy="369332"/>
            </a:xfrm>
            <a:prstGeom prst="rect">
              <a:avLst/>
            </a:prstGeom>
            <a:noFill/>
          </p:spPr>
          <p:txBody>
            <a:bodyPr wrap="square">
              <a:spAutoFit/>
            </a:bodyPr>
            <a:lstStyle/>
            <a:p>
              <a:pPr marL="406400">
                <a:spcAft>
                  <a:spcPts val="600"/>
                </a:spcAft>
                <a:tabLst>
                  <a:tab pos="7315200" algn="l"/>
                </a:tabLst>
              </a:pPr>
              <a:r>
                <a:rPr lang="en-US" sz="1800" b="1" dirty="0">
                  <a:solidFill>
                    <a:schemeClr val="bg1"/>
                  </a:solidFill>
                  <a:latin typeface="Arial" panose="020B0604020202020204" pitchFamily="34" charset="0"/>
                  <a:cs typeface="Arial" panose="020B0604020202020204" pitchFamily="34" charset="0"/>
                </a:rPr>
                <a:t>Level set expectations with your teams.</a:t>
              </a:r>
              <a:endParaRPr lang="en-US" sz="1600" b="1" dirty="0">
                <a:solidFill>
                  <a:schemeClr val="bg1"/>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C296951A-530C-4639-9078-2CA31F8D63CE}"/>
              </a:ext>
            </a:extLst>
          </p:cNvPr>
          <p:cNvGrpSpPr/>
          <p:nvPr/>
        </p:nvGrpSpPr>
        <p:grpSpPr>
          <a:xfrm>
            <a:off x="1034308" y="5078446"/>
            <a:ext cx="7009555" cy="508291"/>
            <a:chOff x="865041" y="1456217"/>
            <a:chExt cx="7653027" cy="508291"/>
          </a:xfrm>
        </p:grpSpPr>
        <p:sp>
          <p:nvSpPr>
            <p:cNvPr id="36" name="Rectangle: Rounded Corners 35">
              <a:extLst>
                <a:ext uri="{FF2B5EF4-FFF2-40B4-BE49-F238E27FC236}">
                  <a16:creationId xmlns:a16="http://schemas.microsoft.com/office/drawing/2014/main" id="{34CC7A09-00FF-47B6-97E0-B30D4984DDD2}"/>
                </a:ext>
              </a:extLst>
            </p:cNvPr>
            <p:cNvSpPr/>
            <p:nvPr/>
          </p:nvSpPr>
          <p:spPr>
            <a:xfrm>
              <a:off x="1146424" y="1456217"/>
              <a:ext cx="7371644" cy="508291"/>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E532572-A0F5-4881-AA04-CFF16BB97939}"/>
                </a:ext>
              </a:extLst>
            </p:cNvPr>
            <p:cNvSpPr txBox="1"/>
            <p:nvPr/>
          </p:nvSpPr>
          <p:spPr>
            <a:xfrm>
              <a:off x="865041" y="1512430"/>
              <a:ext cx="6096000" cy="369332"/>
            </a:xfrm>
            <a:prstGeom prst="rect">
              <a:avLst/>
            </a:prstGeom>
            <a:noFill/>
          </p:spPr>
          <p:txBody>
            <a:bodyPr wrap="square">
              <a:spAutoFit/>
            </a:bodyPr>
            <a:lstStyle/>
            <a:p>
              <a:pPr marL="406400">
                <a:spcAft>
                  <a:spcPts val="600"/>
                </a:spcAft>
                <a:tabLst>
                  <a:tab pos="7315200" algn="l"/>
                </a:tabLst>
              </a:pPr>
              <a:r>
                <a:rPr lang="en-US" sz="1800" b="1" dirty="0">
                  <a:solidFill>
                    <a:schemeClr val="bg1"/>
                  </a:solidFill>
                  <a:latin typeface="Arial" panose="020B0604020202020204" pitchFamily="34" charset="0"/>
                  <a:cs typeface="Arial" panose="020B0604020202020204" pitchFamily="34" charset="0"/>
                </a:rPr>
                <a:t>Champion the ‘One Idaho’ message.</a:t>
              </a:r>
              <a:endParaRPr lang="en-US" sz="1600" b="1" dirty="0">
                <a:solidFill>
                  <a:schemeClr val="bg1"/>
                </a:solidFill>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E64F583D-9F78-4412-8143-A09621B6652C}"/>
              </a:ext>
            </a:extLst>
          </p:cNvPr>
          <p:cNvGrpSpPr/>
          <p:nvPr/>
        </p:nvGrpSpPr>
        <p:grpSpPr>
          <a:xfrm>
            <a:off x="1034308" y="5982922"/>
            <a:ext cx="7009555" cy="508291"/>
            <a:chOff x="865041" y="1456217"/>
            <a:chExt cx="7009555" cy="508291"/>
          </a:xfrm>
        </p:grpSpPr>
        <p:sp>
          <p:nvSpPr>
            <p:cNvPr id="39" name="Rectangle: Rounded Corners 38">
              <a:extLst>
                <a:ext uri="{FF2B5EF4-FFF2-40B4-BE49-F238E27FC236}">
                  <a16:creationId xmlns:a16="http://schemas.microsoft.com/office/drawing/2014/main" id="{E34DA0D6-4BBD-4FD1-8ECB-EF3B78FAED26}"/>
                </a:ext>
              </a:extLst>
            </p:cNvPr>
            <p:cNvSpPr/>
            <p:nvPr/>
          </p:nvSpPr>
          <p:spPr>
            <a:xfrm>
              <a:off x="1146424" y="1456217"/>
              <a:ext cx="6728172" cy="508291"/>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B2392824-A985-44C6-B7F1-675D4BDD3340}"/>
                </a:ext>
              </a:extLst>
            </p:cNvPr>
            <p:cNvSpPr txBox="1"/>
            <p:nvPr/>
          </p:nvSpPr>
          <p:spPr>
            <a:xfrm>
              <a:off x="865041" y="1512430"/>
              <a:ext cx="6895255" cy="369332"/>
            </a:xfrm>
            <a:prstGeom prst="rect">
              <a:avLst/>
            </a:prstGeom>
            <a:noFill/>
          </p:spPr>
          <p:txBody>
            <a:bodyPr wrap="square">
              <a:spAutoFit/>
            </a:bodyPr>
            <a:lstStyle/>
            <a:p>
              <a:pPr marL="406400">
                <a:spcAft>
                  <a:spcPts val="600"/>
                </a:spcAft>
                <a:tabLst>
                  <a:tab pos="7315200" algn="l"/>
                </a:tabLst>
              </a:pPr>
              <a:r>
                <a:rPr lang="en-US" sz="1800" b="1" dirty="0">
                  <a:solidFill>
                    <a:schemeClr val="bg1"/>
                  </a:solidFill>
                  <a:latin typeface="Arial" panose="020B0604020202020204" pitchFamily="34" charset="0"/>
                  <a:cs typeface="Arial" panose="020B0604020202020204" pitchFamily="34" charset="0"/>
                </a:rPr>
                <a:t>Share and encourage use of available support resources.</a:t>
              </a:r>
              <a:endParaRPr lang="en-US" sz="16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6540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D1411E-D710-460F-B0F9-90FEDFC3B01C}"/>
              </a:ext>
            </a:extLst>
          </p:cNvPr>
          <p:cNvPicPr>
            <a:picLocks noChangeAspect="1"/>
          </p:cNvPicPr>
          <p:nvPr/>
        </p:nvPicPr>
        <p:blipFill rotWithShape="1">
          <a:blip r:embed="rId3">
            <a:extLst>
              <a:ext uri="{28A0092B-C50C-407E-A947-70E740481C1C}">
                <a14:useLocalDpi xmlns:a14="http://schemas.microsoft.com/office/drawing/2010/main" val="0"/>
              </a:ext>
            </a:extLst>
          </a:blip>
          <a:srcRect r="7380"/>
          <a:stretch/>
        </p:blipFill>
        <p:spPr>
          <a:xfrm>
            <a:off x="6996288" y="1643966"/>
            <a:ext cx="5195712" cy="3172170"/>
          </a:xfrm>
          <a:prstGeom prst="rect">
            <a:avLst/>
          </a:prstGeom>
        </p:spPr>
      </p:pic>
      <p:sp>
        <p:nvSpPr>
          <p:cNvPr id="11" name="Rectangle 10">
            <a:extLst>
              <a:ext uri="{FF2B5EF4-FFF2-40B4-BE49-F238E27FC236}">
                <a16:creationId xmlns:a16="http://schemas.microsoft.com/office/drawing/2014/main" id="{40436D6B-A3D9-4369-BDDF-5F8C37C5217A}"/>
              </a:ext>
            </a:extLst>
          </p:cNvPr>
          <p:cNvSpPr/>
          <p:nvPr/>
        </p:nvSpPr>
        <p:spPr>
          <a:xfrm rot="16200000" flipH="1">
            <a:off x="3653188" y="-2162832"/>
            <a:ext cx="87481" cy="61724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4CA8FB8-8E1B-446C-B11F-A0F4FBF5421B}"/>
              </a:ext>
            </a:extLst>
          </p:cNvPr>
          <p:cNvSpPr txBox="1"/>
          <p:nvPr/>
        </p:nvSpPr>
        <p:spPr>
          <a:xfrm>
            <a:off x="700145" y="1170697"/>
            <a:ext cx="880176" cy="5632311"/>
          </a:xfrm>
          <a:prstGeom prst="rect">
            <a:avLst/>
          </a:prstGeom>
          <a:noFill/>
        </p:spPr>
        <p:txBody>
          <a:bodyPr wrap="square">
            <a:spAutoFit/>
          </a:bodyPr>
          <a:lstStyle/>
          <a:p>
            <a:pPr algn="ctr"/>
            <a:r>
              <a:rPr lang="en-US" sz="6000" b="1" spc="5000" dirty="0">
                <a:solidFill>
                  <a:srgbClr val="092F57"/>
                </a:solidFill>
                <a:latin typeface="Arial" panose="020B0604020202020204" pitchFamily="34" charset="0"/>
                <a:cs typeface="Arial" panose="020B0604020202020204" pitchFamily="34" charset="0"/>
              </a:rPr>
              <a:t>1</a:t>
            </a:r>
            <a:r>
              <a:rPr lang="en-US" sz="6000" b="1" spc="5000" dirty="0">
                <a:latin typeface="Arial" panose="020B0604020202020204" pitchFamily="34" charset="0"/>
                <a:cs typeface="Arial" panose="020B0604020202020204" pitchFamily="34" charset="0"/>
              </a:rPr>
              <a:t> </a:t>
            </a:r>
            <a:r>
              <a:rPr lang="en-US" sz="6000" b="1" spc="5000" dirty="0">
                <a:solidFill>
                  <a:schemeClr val="bg1">
                    <a:lumMod val="85000"/>
                  </a:schemeClr>
                </a:solidFill>
                <a:latin typeface="Arial" panose="020B0604020202020204" pitchFamily="34" charset="0"/>
                <a:cs typeface="Arial" panose="020B0604020202020204" pitchFamily="34" charset="0"/>
              </a:rPr>
              <a:t>2</a:t>
            </a:r>
            <a:r>
              <a:rPr lang="en-US" sz="6000" b="1" spc="5000" dirty="0">
                <a:solidFill>
                  <a:srgbClr val="DBDBDB"/>
                </a:solidFill>
                <a:latin typeface="Arial" panose="020B0604020202020204" pitchFamily="34" charset="0"/>
                <a:cs typeface="Arial" panose="020B0604020202020204" pitchFamily="34" charset="0"/>
              </a:rPr>
              <a:t> 3 4 5 6</a:t>
            </a:r>
          </a:p>
        </p:txBody>
      </p:sp>
      <p:grpSp>
        <p:nvGrpSpPr>
          <p:cNvPr id="12" name="Group 11">
            <a:extLst>
              <a:ext uri="{FF2B5EF4-FFF2-40B4-BE49-F238E27FC236}">
                <a16:creationId xmlns:a16="http://schemas.microsoft.com/office/drawing/2014/main" id="{C6744995-06EB-4339-A86A-3097C0E00D34}"/>
              </a:ext>
            </a:extLst>
          </p:cNvPr>
          <p:cNvGrpSpPr/>
          <p:nvPr/>
        </p:nvGrpSpPr>
        <p:grpSpPr>
          <a:xfrm>
            <a:off x="1753692" y="1394451"/>
            <a:ext cx="5242596" cy="4583890"/>
            <a:chOff x="1582421" y="1750022"/>
            <a:chExt cx="7475199" cy="2853173"/>
          </a:xfrm>
        </p:grpSpPr>
        <p:sp>
          <p:nvSpPr>
            <p:cNvPr id="14" name="Rectangle 13">
              <a:extLst>
                <a:ext uri="{FF2B5EF4-FFF2-40B4-BE49-F238E27FC236}">
                  <a16:creationId xmlns:a16="http://schemas.microsoft.com/office/drawing/2014/main" id="{11C4C460-96DA-40A5-BB6F-8D604478AF98}"/>
                </a:ext>
              </a:extLst>
            </p:cNvPr>
            <p:cNvSpPr/>
            <p:nvPr/>
          </p:nvSpPr>
          <p:spPr>
            <a:xfrm>
              <a:off x="1886311" y="1905329"/>
              <a:ext cx="7171309" cy="26978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600" b="1"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ABE72FD1-246C-49B0-885F-CB6FAF32BE26}"/>
                </a:ext>
              </a:extLst>
            </p:cNvPr>
            <p:cNvSpPr/>
            <p:nvPr/>
          </p:nvSpPr>
          <p:spPr>
            <a:xfrm>
              <a:off x="1582421" y="1750022"/>
              <a:ext cx="7171310" cy="2732564"/>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Ins="822960" rtlCol="0" anchor="ctr"/>
            <a:lstStyle/>
            <a:p>
              <a:pPr marL="406400">
                <a:spcAft>
                  <a:spcPts val="600"/>
                </a:spcAft>
                <a:tabLst>
                  <a:tab pos="7315200" algn="l"/>
                </a:tabLst>
              </a:pPr>
              <a:endParaRPr lang="en-US" sz="2800" b="1" dirty="0">
                <a:solidFill>
                  <a:schemeClr val="bg1"/>
                </a:solidFill>
                <a:latin typeface="Arial" panose="020B0604020202020204" pitchFamily="34" charset="0"/>
                <a:cs typeface="Arial" panose="020B0604020202020204" pitchFamily="34" charset="0"/>
              </a:endParaRPr>
            </a:p>
            <a:p>
              <a:pPr marL="406400">
                <a:spcAft>
                  <a:spcPts val="600"/>
                </a:spcAft>
                <a:tabLst>
                  <a:tab pos="7315200" algn="l"/>
                </a:tabLst>
              </a:pPr>
              <a:endParaRPr lang="en-US" sz="2800" b="1" dirty="0">
                <a:solidFill>
                  <a:schemeClr val="bg1"/>
                </a:solidFill>
                <a:latin typeface="Arial" panose="020B0604020202020204" pitchFamily="34" charset="0"/>
                <a:cs typeface="Arial" panose="020B0604020202020204" pitchFamily="34" charset="0"/>
              </a:endParaRPr>
            </a:p>
            <a:p>
              <a:pPr marL="406400">
                <a:spcAft>
                  <a:spcPts val="600"/>
                </a:spcAft>
                <a:tabLst>
                  <a:tab pos="7315200" algn="l"/>
                </a:tabLst>
              </a:pPr>
              <a:br>
                <a:rPr lang="en-US" sz="2800" b="1" dirty="0">
                  <a:solidFill>
                    <a:schemeClr val="bg1"/>
                  </a:solidFill>
                  <a:latin typeface="Arial" panose="020B0604020202020204" pitchFamily="34" charset="0"/>
                  <a:cs typeface="Arial" panose="020B0604020202020204" pitchFamily="34" charset="0"/>
                </a:rPr>
              </a:br>
              <a:endParaRPr lang="en-US" sz="2400" i="1" dirty="0">
                <a:solidFill>
                  <a:schemeClr val="bg1"/>
                </a:solidFill>
                <a:latin typeface="Arial" panose="020B060402020202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id="{00D0D6C0-8C38-4C66-9139-E6393489EC6A}"/>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15" name="TextBox 14">
            <a:extLst>
              <a:ext uri="{FF2B5EF4-FFF2-40B4-BE49-F238E27FC236}">
                <a16:creationId xmlns:a16="http://schemas.microsoft.com/office/drawing/2014/main" id="{99475415-683B-4E4E-A9A2-CBF326A80075}"/>
              </a:ext>
            </a:extLst>
          </p:cNvPr>
          <p:cNvSpPr txBox="1"/>
          <p:nvPr/>
        </p:nvSpPr>
        <p:spPr>
          <a:xfrm>
            <a:off x="2164502" y="2904386"/>
            <a:ext cx="4441371" cy="286232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Make sure leadership within your agencies are engaging with and sharing details about how employees’ daily activities will be impacted. </a:t>
            </a:r>
            <a:r>
              <a:rPr lang="en-US" sz="1800" dirty="0">
                <a:solidFill>
                  <a:schemeClr val="bg1"/>
                </a:solidFill>
                <a:latin typeface="Arial" panose="020B0604020202020204" pitchFamily="34" charset="0"/>
                <a:cs typeface="Arial" panose="020B0604020202020204" pitchFamily="34" charset="0"/>
              </a:rPr>
              <a:t>With Luma you will be required to think and work in different ways. </a:t>
            </a:r>
            <a:br>
              <a:rPr lang="en-US" sz="1800" dirty="0">
                <a:solidFill>
                  <a:schemeClr val="bg1"/>
                </a:solidFill>
                <a:latin typeface="Arial" panose="020B0604020202020204" pitchFamily="34" charset="0"/>
                <a:cs typeface="Arial" panose="020B0604020202020204" pitchFamily="34" charset="0"/>
              </a:rPr>
            </a:br>
            <a:br>
              <a:rPr lang="en-US" sz="1800" dirty="0">
                <a:solidFill>
                  <a:schemeClr val="bg1"/>
                </a:solidFill>
                <a:latin typeface="Arial" panose="020B0604020202020204" pitchFamily="34" charset="0"/>
                <a:cs typeface="Arial" panose="020B0604020202020204" pitchFamily="34" charset="0"/>
              </a:rPr>
            </a:br>
            <a:r>
              <a:rPr lang="en-US" i="1" dirty="0">
                <a:solidFill>
                  <a:schemeClr val="bg1"/>
                </a:solidFill>
                <a:latin typeface="Arial" panose="020B0604020202020204" pitchFamily="34" charset="0"/>
                <a:cs typeface="Arial" panose="020B0604020202020204" pitchFamily="34" charset="0"/>
              </a:rPr>
              <a:t>(e.g., The Luma project will provide materials and tools to support these conversations)</a:t>
            </a:r>
            <a:endParaRPr lang="en-US" dirty="0"/>
          </a:p>
        </p:txBody>
      </p:sp>
      <p:sp>
        <p:nvSpPr>
          <p:cNvPr id="19" name="TextBox 18">
            <a:extLst>
              <a:ext uri="{FF2B5EF4-FFF2-40B4-BE49-F238E27FC236}">
                <a16:creationId xmlns:a16="http://schemas.microsoft.com/office/drawing/2014/main" id="{98A40E70-C967-4058-A1A4-A5C7C749E536}"/>
              </a:ext>
            </a:extLst>
          </p:cNvPr>
          <p:cNvSpPr txBox="1"/>
          <p:nvPr/>
        </p:nvSpPr>
        <p:spPr>
          <a:xfrm>
            <a:off x="1753692" y="1797123"/>
            <a:ext cx="5029468" cy="954107"/>
          </a:xfrm>
          <a:prstGeom prst="rect">
            <a:avLst/>
          </a:prstGeom>
          <a:noFill/>
        </p:spPr>
        <p:txBody>
          <a:bodyPr wrap="square">
            <a:spAutoFit/>
          </a:bodyPr>
          <a:lstStyle/>
          <a:p>
            <a:pPr marL="406400">
              <a:spcAft>
                <a:spcPts val="600"/>
              </a:spcAft>
              <a:tabLst>
                <a:tab pos="7315200" algn="l"/>
              </a:tabLst>
            </a:pPr>
            <a:r>
              <a:rPr lang="en-US" sz="2800" b="1" dirty="0">
                <a:solidFill>
                  <a:schemeClr val="bg1"/>
                </a:solidFill>
                <a:latin typeface="Arial" panose="020B0604020202020204" pitchFamily="34" charset="0"/>
                <a:cs typeface="Arial" panose="020B0604020202020204" pitchFamily="34" charset="0"/>
              </a:rPr>
              <a:t>Encourage the sharing   of change information. </a:t>
            </a:r>
            <a:endParaRPr lang="en-US" sz="24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99C64F5-3D2B-4422-8610-5A7C64BABE34}"/>
              </a:ext>
            </a:extLst>
          </p:cNvPr>
          <p:cNvSpPr txBox="1"/>
          <p:nvPr/>
        </p:nvSpPr>
        <p:spPr>
          <a:xfrm>
            <a:off x="598937" y="187582"/>
            <a:ext cx="111453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92F57"/>
                </a:solidFill>
                <a:latin typeface="Arial Rounded MT Bold" panose="020F0704030504030204" pitchFamily="34" charset="0"/>
              </a:rPr>
              <a:t>How You Can Help</a:t>
            </a:r>
            <a:endPar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3589671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00EE00-6256-460E-93B2-1A6AC50ED1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12186" y="1827299"/>
            <a:ext cx="5079814" cy="3203402"/>
          </a:xfrm>
          <a:prstGeom prst="rect">
            <a:avLst/>
          </a:prstGeom>
        </p:spPr>
      </p:pic>
      <p:sp>
        <p:nvSpPr>
          <p:cNvPr id="11" name="Rectangle 10">
            <a:extLst>
              <a:ext uri="{FF2B5EF4-FFF2-40B4-BE49-F238E27FC236}">
                <a16:creationId xmlns:a16="http://schemas.microsoft.com/office/drawing/2014/main" id="{40436D6B-A3D9-4369-BDDF-5F8C37C5217A}"/>
              </a:ext>
            </a:extLst>
          </p:cNvPr>
          <p:cNvSpPr/>
          <p:nvPr/>
        </p:nvSpPr>
        <p:spPr>
          <a:xfrm rot="16200000" flipH="1">
            <a:off x="3653188" y="-2162832"/>
            <a:ext cx="87481" cy="61724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2963510A-03F8-4BC2-B130-86AB68668CBF}"/>
              </a:ext>
            </a:extLst>
          </p:cNvPr>
          <p:cNvGrpSpPr/>
          <p:nvPr/>
        </p:nvGrpSpPr>
        <p:grpSpPr>
          <a:xfrm>
            <a:off x="1753692" y="1394451"/>
            <a:ext cx="5242596" cy="4583890"/>
            <a:chOff x="1582421" y="1750022"/>
            <a:chExt cx="7475199" cy="2853173"/>
          </a:xfrm>
        </p:grpSpPr>
        <p:sp>
          <p:nvSpPr>
            <p:cNvPr id="15" name="Rectangle 14">
              <a:extLst>
                <a:ext uri="{FF2B5EF4-FFF2-40B4-BE49-F238E27FC236}">
                  <a16:creationId xmlns:a16="http://schemas.microsoft.com/office/drawing/2014/main" id="{924A85CE-A7A7-4E62-BF98-D597B8354AD2}"/>
                </a:ext>
              </a:extLst>
            </p:cNvPr>
            <p:cNvSpPr/>
            <p:nvPr/>
          </p:nvSpPr>
          <p:spPr>
            <a:xfrm>
              <a:off x="1886311" y="1905329"/>
              <a:ext cx="7171309" cy="26978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600" b="1"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AD0EF22-EF3D-467C-A6F5-EF5EA92B94C3}"/>
                </a:ext>
              </a:extLst>
            </p:cNvPr>
            <p:cNvSpPr/>
            <p:nvPr/>
          </p:nvSpPr>
          <p:spPr>
            <a:xfrm>
              <a:off x="1582421" y="1750022"/>
              <a:ext cx="7171311" cy="2732564"/>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Ins="822960" rtlCol="0" anchor="ctr"/>
            <a:lstStyle/>
            <a:p>
              <a:pPr marL="406400">
                <a:spcAft>
                  <a:spcPts val="600"/>
                </a:spcAft>
                <a:tabLst>
                  <a:tab pos="7315200" algn="l"/>
                </a:tabLst>
              </a:pPr>
              <a:endParaRPr lang="en-US" sz="2400" b="1" i="1" dirty="0">
                <a:solidFill>
                  <a:schemeClr val="bg1"/>
                </a:solidFill>
                <a:latin typeface="Arial" panose="020B0604020202020204" pitchFamily="34" charset="0"/>
                <a:cs typeface="Arial" panose="020B0604020202020204" pitchFamily="34" charset="0"/>
              </a:endParaRPr>
            </a:p>
            <a:p>
              <a:pPr marL="406400">
                <a:spcAft>
                  <a:spcPts val="600"/>
                </a:spcAft>
                <a:tabLst>
                  <a:tab pos="7315200" algn="l"/>
                </a:tabLst>
              </a:pPr>
              <a:endParaRPr lang="en-US" sz="2400" b="1" i="1" dirty="0">
                <a:solidFill>
                  <a:schemeClr val="bg1"/>
                </a:solidFill>
                <a:latin typeface="Arial" panose="020B0604020202020204" pitchFamily="34" charset="0"/>
                <a:cs typeface="Arial" panose="020B0604020202020204" pitchFamily="34" charset="0"/>
              </a:endParaRPr>
            </a:p>
            <a:p>
              <a:pPr marL="406400">
                <a:spcAft>
                  <a:spcPts val="600"/>
                </a:spcAft>
                <a:tabLst>
                  <a:tab pos="7315200" algn="l"/>
                </a:tabLst>
              </a:pPr>
              <a:endParaRPr lang="en-US" sz="2400" b="1" i="1" dirty="0">
                <a:solidFill>
                  <a:schemeClr val="bg1"/>
                </a:solidFill>
                <a:latin typeface="Arial" panose="020B0604020202020204" pitchFamily="34" charset="0"/>
                <a:cs typeface="Arial" panose="020B0604020202020204" pitchFamily="34" charset="0"/>
              </a:endParaRPr>
            </a:p>
            <a:p>
              <a:pPr marL="406400">
                <a:spcAft>
                  <a:spcPts val="600"/>
                </a:spcAft>
                <a:tabLst>
                  <a:tab pos="7315200" algn="l"/>
                </a:tabLst>
              </a:pPr>
              <a:endParaRPr lang="en-US" sz="2400" b="1" i="1" dirty="0">
                <a:solidFill>
                  <a:schemeClr val="bg1"/>
                </a:solidFill>
                <a:latin typeface="Arial" panose="020B0604020202020204" pitchFamily="34" charset="0"/>
                <a:cs typeface="Arial" panose="020B0604020202020204" pitchFamily="34" charset="0"/>
              </a:endParaRPr>
            </a:p>
            <a:p>
              <a:pPr marL="406400">
                <a:spcAft>
                  <a:spcPts val="600"/>
                </a:spcAft>
                <a:tabLst>
                  <a:tab pos="7315200" algn="l"/>
                </a:tabLst>
              </a:pPr>
              <a:endParaRPr lang="en-US" sz="2400" i="1" dirty="0">
                <a:solidFill>
                  <a:schemeClr val="bg1"/>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B4CA8FB8-8E1B-446C-B11F-A0F4FBF5421B}"/>
              </a:ext>
            </a:extLst>
          </p:cNvPr>
          <p:cNvSpPr txBox="1"/>
          <p:nvPr/>
        </p:nvSpPr>
        <p:spPr>
          <a:xfrm>
            <a:off x="700145" y="1170697"/>
            <a:ext cx="880176" cy="5632311"/>
          </a:xfrm>
          <a:prstGeom prst="rect">
            <a:avLst/>
          </a:prstGeom>
          <a:noFill/>
        </p:spPr>
        <p:txBody>
          <a:bodyPr wrap="square">
            <a:spAutoFit/>
          </a:bodyPr>
          <a:lstStyle/>
          <a:p>
            <a:pPr algn="ctr"/>
            <a:r>
              <a:rPr lang="en-US" sz="6000" b="1" spc="5000" dirty="0">
                <a:solidFill>
                  <a:schemeClr val="bg1">
                    <a:lumMod val="85000"/>
                  </a:schemeClr>
                </a:solidFill>
                <a:latin typeface="Arial" panose="020B0604020202020204" pitchFamily="34" charset="0"/>
                <a:cs typeface="Arial" panose="020B0604020202020204" pitchFamily="34" charset="0"/>
              </a:rPr>
              <a:t>1</a:t>
            </a:r>
            <a:r>
              <a:rPr lang="en-US" sz="6000" b="1" spc="5000" dirty="0">
                <a:latin typeface="Arial" panose="020B0604020202020204" pitchFamily="34" charset="0"/>
                <a:cs typeface="Arial" panose="020B0604020202020204" pitchFamily="34" charset="0"/>
              </a:rPr>
              <a:t> </a:t>
            </a:r>
            <a:r>
              <a:rPr lang="en-US" sz="6000" b="1" spc="5000" dirty="0">
                <a:solidFill>
                  <a:srgbClr val="092F57"/>
                </a:solidFill>
                <a:latin typeface="Arial" panose="020B0604020202020204" pitchFamily="34" charset="0"/>
                <a:cs typeface="Arial" panose="020B0604020202020204" pitchFamily="34" charset="0"/>
              </a:rPr>
              <a:t>2</a:t>
            </a:r>
            <a:r>
              <a:rPr lang="en-US" sz="6000" b="1" spc="5000" dirty="0">
                <a:solidFill>
                  <a:srgbClr val="DBDBDB"/>
                </a:solidFill>
                <a:latin typeface="Arial" panose="020B0604020202020204" pitchFamily="34" charset="0"/>
                <a:cs typeface="Arial" panose="020B0604020202020204" pitchFamily="34" charset="0"/>
              </a:rPr>
              <a:t> 3 4 5 6</a:t>
            </a:r>
          </a:p>
        </p:txBody>
      </p:sp>
      <p:pic>
        <p:nvPicPr>
          <p:cNvPr id="9" name="Picture 8">
            <a:extLst>
              <a:ext uri="{FF2B5EF4-FFF2-40B4-BE49-F238E27FC236}">
                <a16:creationId xmlns:a16="http://schemas.microsoft.com/office/drawing/2014/main" id="{2E1729BE-719A-46BC-84FF-F2637FCA19E8}"/>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14" name="TextBox 13">
            <a:extLst>
              <a:ext uri="{FF2B5EF4-FFF2-40B4-BE49-F238E27FC236}">
                <a16:creationId xmlns:a16="http://schemas.microsoft.com/office/drawing/2014/main" id="{985B3E99-0ECE-4653-9FDB-9105163A556D}"/>
              </a:ext>
            </a:extLst>
          </p:cNvPr>
          <p:cNvSpPr txBox="1"/>
          <p:nvPr/>
        </p:nvSpPr>
        <p:spPr>
          <a:xfrm>
            <a:off x="2159270" y="3086295"/>
            <a:ext cx="4441371" cy="2031325"/>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Provide insights into the functionality that users can expect with Luma but may have been difficult to achieve / sustain in the current system. </a:t>
            </a:r>
            <a:br>
              <a:rPr lang="en-US" sz="1800" dirty="0">
                <a:solidFill>
                  <a:schemeClr val="bg1"/>
                </a:solidFill>
                <a:latin typeface="Arial" panose="020B0604020202020204" pitchFamily="34" charset="0"/>
                <a:cs typeface="Arial" panose="020B0604020202020204" pitchFamily="34" charset="0"/>
              </a:rPr>
            </a:br>
            <a:br>
              <a:rPr lang="en-US" sz="1800" dirty="0">
                <a:solidFill>
                  <a:schemeClr val="bg1"/>
                </a:solidFill>
                <a:latin typeface="Arial" panose="020B0604020202020204" pitchFamily="34" charset="0"/>
                <a:cs typeface="Arial" panose="020B0604020202020204" pitchFamily="34" charset="0"/>
              </a:rPr>
            </a:br>
            <a:r>
              <a:rPr lang="en-US" i="1" dirty="0">
                <a:solidFill>
                  <a:schemeClr val="bg1"/>
                </a:solidFill>
                <a:latin typeface="Arial" panose="020B0604020202020204" pitchFamily="34" charset="0"/>
                <a:cs typeface="Arial" panose="020B0604020202020204" pitchFamily="34" charset="0"/>
              </a:rPr>
              <a:t>(e.g., role-based security, access to data, single sign-on, and security)</a:t>
            </a:r>
            <a:endParaRPr lang="en-US" dirty="0"/>
          </a:p>
        </p:txBody>
      </p:sp>
      <p:sp>
        <p:nvSpPr>
          <p:cNvPr id="18" name="TextBox 17">
            <a:extLst>
              <a:ext uri="{FF2B5EF4-FFF2-40B4-BE49-F238E27FC236}">
                <a16:creationId xmlns:a16="http://schemas.microsoft.com/office/drawing/2014/main" id="{A90C9543-D603-423C-82BF-42ACF4A61E99}"/>
              </a:ext>
            </a:extLst>
          </p:cNvPr>
          <p:cNvSpPr txBox="1"/>
          <p:nvPr/>
        </p:nvSpPr>
        <p:spPr>
          <a:xfrm>
            <a:off x="1753692" y="1932417"/>
            <a:ext cx="5029468" cy="954107"/>
          </a:xfrm>
          <a:prstGeom prst="rect">
            <a:avLst/>
          </a:prstGeom>
          <a:noFill/>
        </p:spPr>
        <p:txBody>
          <a:bodyPr wrap="square">
            <a:spAutoFit/>
          </a:bodyPr>
          <a:lstStyle/>
          <a:p>
            <a:pPr marL="406400">
              <a:spcAft>
                <a:spcPts val="600"/>
              </a:spcAft>
              <a:tabLst>
                <a:tab pos="7315200" algn="l"/>
              </a:tabLst>
            </a:pPr>
            <a:r>
              <a:rPr lang="en-US" sz="2800" b="1" dirty="0">
                <a:solidFill>
                  <a:schemeClr val="bg1"/>
                </a:solidFill>
                <a:latin typeface="Arial" panose="020B0604020202020204" pitchFamily="34" charset="0"/>
                <a:cs typeface="Arial" panose="020B0604020202020204" pitchFamily="34" charset="0"/>
              </a:rPr>
              <a:t>Discuss “hidden” improvements. </a:t>
            </a:r>
            <a:endParaRPr lang="en-US" sz="2400" b="1"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36E8478-AFFB-4431-A15C-06A566E8D3F4}"/>
              </a:ext>
            </a:extLst>
          </p:cNvPr>
          <p:cNvSpPr txBox="1"/>
          <p:nvPr/>
        </p:nvSpPr>
        <p:spPr>
          <a:xfrm>
            <a:off x="598937" y="187582"/>
            <a:ext cx="111453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92F57"/>
                </a:solidFill>
                <a:latin typeface="Arial Rounded MT Bold" panose="020F0704030504030204" pitchFamily="34" charset="0"/>
              </a:rPr>
              <a:t>How You Can Help</a:t>
            </a:r>
            <a:endPar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2451587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436D6B-A3D9-4369-BDDF-5F8C37C5217A}"/>
              </a:ext>
            </a:extLst>
          </p:cNvPr>
          <p:cNvSpPr/>
          <p:nvPr/>
        </p:nvSpPr>
        <p:spPr>
          <a:xfrm rot="16200000" flipH="1">
            <a:off x="3653188" y="-2162832"/>
            <a:ext cx="87481" cy="61724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4CA8FB8-8E1B-446C-B11F-A0F4FBF5421B}"/>
              </a:ext>
            </a:extLst>
          </p:cNvPr>
          <p:cNvSpPr txBox="1"/>
          <p:nvPr/>
        </p:nvSpPr>
        <p:spPr>
          <a:xfrm>
            <a:off x="700145" y="1170697"/>
            <a:ext cx="880176" cy="5632311"/>
          </a:xfrm>
          <a:prstGeom prst="rect">
            <a:avLst/>
          </a:prstGeom>
          <a:noFill/>
        </p:spPr>
        <p:txBody>
          <a:bodyPr wrap="square">
            <a:spAutoFit/>
          </a:bodyPr>
          <a:lstStyle/>
          <a:p>
            <a:pPr algn="ctr"/>
            <a:r>
              <a:rPr lang="en-US" sz="6000" b="1" spc="5000" dirty="0">
                <a:solidFill>
                  <a:srgbClr val="DBDBDB"/>
                </a:solidFill>
                <a:latin typeface="Arial" panose="020B0604020202020204" pitchFamily="34" charset="0"/>
                <a:cs typeface="Arial" panose="020B0604020202020204" pitchFamily="34" charset="0"/>
              </a:rPr>
              <a:t>1</a:t>
            </a:r>
            <a:r>
              <a:rPr lang="en-US" sz="6000" b="1" spc="5000" dirty="0">
                <a:latin typeface="Arial" panose="020B0604020202020204" pitchFamily="34" charset="0"/>
                <a:cs typeface="Arial" panose="020B0604020202020204" pitchFamily="34" charset="0"/>
              </a:rPr>
              <a:t> </a:t>
            </a:r>
            <a:r>
              <a:rPr lang="en-US" sz="6000" b="1" spc="5000" dirty="0">
                <a:solidFill>
                  <a:srgbClr val="DBDBDB"/>
                </a:solidFill>
                <a:latin typeface="Arial" panose="020B0604020202020204" pitchFamily="34" charset="0"/>
                <a:cs typeface="Arial" panose="020B0604020202020204" pitchFamily="34" charset="0"/>
              </a:rPr>
              <a:t>2 </a:t>
            </a:r>
            <a:r>
              <a:rPr lang="en-US" sz="6000" b="1" spc="5000" dirty="0">
                <a:solidFill>
                  <a:srgbClr val="092F57"/>
                </a:solidFill>
                <a:latin typeface="Arial" panose="020B0604020202020204" pitchFamily="34" charset="0"/>
                <a:cs typeface="Arial" panose="020B0604020202020204" pitchFamily="34" charset="0"/>
              </a:rPr>
              <a:t>3</a:t>
            </a:r>
            <a:r>
              <a:rPr lang="en-US" sz="6000" b="1" spc="5000" dirty="0">
                <a:solidFill>
                  <a:srgbClr val="DBDBDB"/>
                </a:solidFill>
                <a:latin typeface="Arial" panose="020B0604020202020204" pitchFamily="34" charset="0"/>
                <a:cs typeface="Arial" panose="020B0604020202020204" pitchFamily="34" charset="0"/>
              </a:rPr>
              <a:t> 4 5 6</a:t>
            </a:r>
          </a:p>
        </p:txBody>
      </p:sp>
      <p:pic>
        <p:nvPicPr>
          <p:cNvPr id="12" name="Picture 11">
            <a:extLst>
              <a:ext uri="{FF2B5EF4-FFF2-40B4-BE49-F238E27FC236}">
                <a16:creationId xmlns:a16="http://schemas.microsoft.com/office/drawing/2014/main" id="{E57F6913-6874-4218-8C94-1BC6F89E6B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69659" y="1811049"/>
            <a:ext cx="4546552" cy="3235901"/>
          </a:xfrm>
          <a:prstGeom prst="rect">
            <a:avLst/>
          </a:prstGeom>
        </p:spPr>
      </p:pic>
      <p:grpSp>
        <p:nvGrpSpPr>
          <p:cNvPr id="14" name="Group 13">
            <a:extLst>
              <a:ext uri="{FF2B5EF4-FFF2-40B4-BE49-F238E27FC236}">
                <a16:creationId xmlns:a16="http://schemas.microsoft.com/office/drawing/2014/main" id="{C97C8BBB-2BB5-4DC8-A564-20C8FDAFF4D8}"/>
              </a:ext>
            </a:extLst>
          </p:cNvPr>
          <p:cNvGrpSpPr/>
          <p:nvPr/>
        </p:nvGrpSpPr>
        <p:grpSpPr>
          <a:xfrm>
            <a:off x="1753692" y="1394451"/>
            <a:ext cx="5242596" cy="4583890"/>
            <a:chOff x="1582421" y="1750022"/>
            <a:chExt cx="7475199" cy="2853173"/>
          </a:xfrm>
        </p:grpSpPr>
        <p:sp>
          <p:nvSpPr>
            <p:cNvPr id="18" name="Rectangle 17">
              <a:extLst>
                <a:ext uri="{FF2B5EF4-FFF2-40B4-BE49-F238E27FC236}">
                  <a16:creationId xmlns:a16="http://schemas.microsoft.com/office/drawing/2014/main" id="{03133D71-A3D2-4215-95A4-CCC02F643D60}"/>
                </a:ext>
              </a:extLst>
            </p:cNvPr>
            <p:cNvSpPr/>
            <p:nvPr/>
          </p:nvSpPr>
          <p:spPr>
            <a:xfrm>
              <a:off x="1886311" y="1905329"/>
              <a:ext cx="7171309" cy="26978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600" b="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63A6957B-D34A-43A0-B665-38D7F7D98A7F}"/>
                </a:ext>
              </a:extLst>
            </p:cNvPr>
            <p:cNvSpPr/>
            <p:nvPr/>
          </p:nvSpPr>
          <p:spPr>
            <a:xfrm>
              <a:off x="1582421" y="1750022"/>
              <a:ext cx="7171310" cy="2732564"/>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Ins="822960" rtlCol="0" anchor="ctr"/>
            <a:lstStyle/>
            <a:p>
              <a:pPr marL="406400">
                <a:spcAft>
                  <a:spcPts val="600"/>
                </a:spcAft>
                <a:tabLst>
                  <a:tab pos="7315200" algn="l"/>
                </a:tabLst>
              </a:pPr>
              <a:endParaRPr lang="en-US" sz="2800" i="1" dirty="0">
                <a:solidFill>
                  <a:schemeClr val="bg1"/>
                </a:solidFill>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86E9145B-8B1A-4BB9-B57D-65BEAD22A130}"/>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15" name="TextBox 14">
            <a:extLst>
              <a:ext uri="{FF2B5EF4-FFF2-40B4-BE49-F238E27FC236}">
                <a16:creationId xmlns:a16="http://schemas.microsoft.com/office/drawing/2014/main" id="{60C38B9D-2187-416E-A040-EC69F1DB121D}"/>
              </a:ext>
            </a:extLst>
          </p:cNvPr>
          <p:cNvSpPr txBox="1"/>
          <p:nvPr/>
        </p:nvSpPr>
        <p:spPr>
          <a:xfrm>
            <a:off x="1753692" y="1932417"/>
            <a:ext cx="5029468" cy="954107"/>
          </a:xfrm>
          <a:prstGeom prst="rect">
            <a:avLst/>
          </a:prstGeom>
          <a:noFill/>
        </p:spPr>
        <p:txBody>
          <a:bodyPr wrap="square">
            <a:spAutoFit/>
          </a:bodyPr>
          <a:lstStyle/>
          <a:p>
            <a:pPr marL="406400">
              <a:spcAft>
                <a:spcPts val="600"/>
              </a:spcAft>
              <a:tabLst>
                <a:tab pos="7315200" algn="l"/>
              </a:tabLst>
            </a:pPr>
            <a:r>
              <a:rPr lang="en-US" sz="2800" b="1" dirty="0">
                <a:solidFill>
                  <a:schemeClr val="bg1"/>
                </a:solidFill>
                <a:latin typeface="Arial" panose="020B0604020202020204" pitchFamily="34" charset="0"/>
                <a:cs typeface="Arial" panose="020B0604020202020204" pitchFamily="34" charset="0"/>
              </a:rPr>
              <a:t>Build confidence in the change process.</a:t>
            </a:r>
            <a:endParaRPr lang="en-US" sz="24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653C927-C1D3-4174-97A2-A96AFA85087D}"/>
              </a:ext>
            </a:extLst>
          </p:cNvPr>
          <p:cNvSpPr txBox="1"/>
          <p:nvPr/>
        </p:nvSpPr>
        <p:spPr>
          <a:xfrm>
            <a:off x="2159270" y="3086295"/>
            <a:ext cx="4441371" cy="2308324"/>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Encourage employee’s mindset from “this change is going to be difficult” to “some difficulty during change is normal, and you will be supported.”</a:t>
            </a:r>
            <a:br>
              <a:rPr lang="en-US" sz="1800" dirty="0">
                <a:solidFill>
                  <a:schemeClr val="bg1"/>
                </a:solidFill>
                <a:latin typeface="Arial" panose="020B0604020202020204" pitchFamily="34" charset="0"/>
                <a:cs typeface="Arial" panose="020B0604020202020204" pitchFamily="34" charset="0"/>
              </a:rPr>
            </a:br>
            <a:br>
              <a:rPr lang="en-US" sz="1800" dirty="0">
                <a:solidFill>
                  <a:schemeClr val="bg1"/>
                </a:solidFill>
                <a:latin typeface="Arial" panose="020B0604020202020204" pitchFamily="34" charset="0"/>
                <a:cs typeface="Arial" panose="020B0604020202020204" pitchFamily="34" charset="0"/>
              </a:rPr>
            </a:br>
            <a:r>
              <a:rPr lang="en-US" i="1" dirty="0">
                <a:solidFill>
                  <a:schemeClr val="bg1"/>
                </a:solidFill>
                <a:latin typeface="Arial" panose="020B0604020202020204" pitchFamily="34" charset="0"/>
                <a:cs typeface="Arial" panose="020B0604020202020204" pitchFamily="34" charset="0"/>
              </a:rPr>
              <a:t>(e.g., Ample training opportunities and resources will be provided)</a:t>
            </a:r>
            <a:endParaRPr lang="en-US" sz="1800" dirty="0">
              <a:solidFill>
                <a:schemeClr val="bg1"/>
              </a:solidFill>
              <a:latin typeface="Arial" panose="020B0604020202020204" pitchFamily="34" charset="0"/>
              <a:cs typeface="Arial" panose="020B0604020202020204" pitchFamily="34" charset="0"/>
            </a:endParaRPr>
          </a:p>
          <a:p>
            <a:endParaRPr lang="en-US" dirty="0"/>
          </a:p>
        </p:txBody>
      </p:sp>
      <p:sp>
        <p:nvSpPr>
          <p:cNvPr id="20" name="TextBox 19">
            <a:extLst>
              <a:ext uri="{FF2B5EF4-FFF2-40B4-BE49-F238E27FC236}">
                <a16:creationId xmlns:a16="http://schemas.microsoft.com/office/drawing/2014/main" id="{287CDD2C-5E69-4C75-8BF4-39EDF72A206D}"/>
              </a:ext>
            </a:extLst>
          </p:cNvPr>
          <p:cNvSpPr txBox="1"/>
          <p:nvPr/>
        </p:nvSpPr>
        <p:spPr>
          <a:xfrm>
            <a:off x="598937" y="187582"/>
            <a:ext cx="111453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92F57"/>
                </a:solidFill>
                <a:latin typeface="Arial Rounded MT Bold" panose="020F0704030504030204" pitchFamily="34" charset="0"/>
              </a:rPr>
              <a:t>How You Can Help</a:t>
            </a:r>
            <a:endPar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3329685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436D6B-A3D9-4369-BDDF-5F8C37C5217A}"/>
              </a:ext>
            </a:extLst>
          </p:cNvPr>
          <p:cNvSpPr/>
          <p:nvPr/>
        </p:nvSpPr>
        <p:spPr>
          <a:xfrm rot="16200000" flipH="1">
            <a:off x="3653188" y="-2162832"/>
            <a:ext cx="87481" cy="61724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4CA8FB8-8E1B-446C-B11F-A0F4FBF5421B}"/>
              </a:ext>
            </a:extLst>
          </p:cNvPr>
          <p:cNvSpPr txBox="1"/>
          <p:nvPr/>
        </p:nvSpPr>
        <p:spPr>
          <a:xfrm>
            <a:off x="700145" y="1170697"/>
            <a:ext cx="880176" cy="5632311"/>
          </a:xfrm>
          <a:prstGeom prst="rect">
            <a:avLst/>
          </a:prstGeom>
          <a:noFill/>
        </p:spPr>
        <p:txBody>
          <a:bodyPr wrap="square">
            <a:spAutoFit/>
          </a:bodyPr>
          <a:lstStyle/>
          <a:p>
            <a:pPr algn="ctr"/>
            <a:r>
              <a:rPr lang="en-US" sz="6000" b="1" spc="5000" dirty="0">
                <a:solidFill>
                  <a:srgbClr val="DBDBDB"/>
                </a:solidFill>
                <a:latin typeface="Arial" panose="020B0604020202020204" pitchFamily="34" charset="0"/>
                <a:cs typeface="Arial" panose="020B0604020202020204" pitchFamily="34" charset="0"/>
              </a:rPr>
              <a:t>1</a:t>
            </a:r>
            <a:r>
              <a:rPr lang="en-US" sz="6000" b="1" spc="5000" dirty="0">
                <a:latin typeface="Arial" panose="020B0604020202020204" pitchFamily="34" charset="0"/>
                <a:cs typeface="Arial" panose="020B0604020202020204" pitchFamily="34" charset="0"/>
              </a:rPr>
              <a:t> </a:t>
            </a:r>
            <a:r>
              <a:rPr lang="en-US" sz="6000" b="1" spc="5000" dirty="0">
                <a:solidFill>
                  <a:srgbClr val="DBDBDB"/>
                </a:solidFill>
                <a:latin typeface="Arial" panose="020B0604020202020204" pitchFamily="34" charset="0"/>
                <a:cs typeface="Arial" panose="020B0604020202020204" pitchFamily="34" charset="0"/>
              </a:rPr>
              <a:t>2 3 </a:t>
            </a:r>
            <a:r>
              <a:rPr lang="en-US" sz="6000" b="1" spc="5000" dirty="0">
                <a:solidFill>
                  <a:srgbClr val="092F57"/>
                </a:solidFill>
                <a:latin typeface="Arial" panose="020B0604020202020204" pitchFamily="34" charset="0"/>
                <a:cs typeface="Arial" panose="020B0604020202020204" pitchFamily="34" charset="0"/>
              </a:rPr>
              <a:t>4</a:t>
            </a:r>
            <a:r>
              <a:rPr lang="en-US" sz="6000" b="1" spc="5000" dirty="0">
                <a:solidFill>
                  <a:srgbClr val="DBDBDB"/>
                </a:solidFill>
                <a:latin typeface="Arial" panose="020B0604020202020204" pitchFamily="34" charset="0"/>
                <a:cs typeface="Arial" panose="020B0604020202020204" pitchFamily="34" charset="0"/>
              </a:rPr>
              <a:t> 5 6</a:t>
            </a:r>
          </a:p>
        </p:txBody>
      </p:sp>
      <p:pic>
        <p:nvPicPr>
          <p:cNvPr id="9" name="Picture 8">
            <a:extLst>
              <a:ext uri="{FF2B5EF4-FFF2-40B4-BE49-F238E27FC236}">
                <a16:creationId xmlns:a16="http://schemas.microsoft.com/office/drawing/2014/main" id="{68D1411E-D710-460F-B0F9-90FEDFC3B0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09416" y="1811049"/>
            <a:ext cx="4657736" cy="3235901"/>
          </a:xfrm>
          <a:prstGeom prst="rect">
            <a:avLst/>
          </a:prstGeom>
        </p:spPr>
      </p:pic>
      <p:grpSp>
        <p:nvGrpSpPr>
          <p:cNvPr id="20" name="Group 19">
            <a:extLst>
              <a:ext uri="{FF2B5EF4-FFF2-40B4-BE49-F238E27FC236}">
                <a16:creationId xmlns:a16="http://schemas.microsoft.com/office/drawing/2014/main" id="{4FA2619F-FA6E-4DD6-AE89-12E3B5206303}"/>
              </a:ext>
            </a:extLst>
          </p:cNvPr>
          <p:cNvGrpSpPr/>
          <p:nvPr/>
        </p:nvGrpSpPr>
        <p:grpSpPr>
          <a:xfrm>
            <a:off x="1753692" y="1394451"/>
            <a:ext cx="5242596" cy="4583890"/>
            <a:chOff x="1582421" y="1750022"/>
            <a:chExt cx="7475199" cy="2853173"/>
          </a:xfrm>
        </p:grpSpPr>
        <p:sp>
          <p:nvSpPr>
            <p:cNvPr id="21" name="Rectangle 20">
              <a:extLst>
                <a:ext uri="{FF2B5EF4-FFF2-40B4-BE49-F238E27FC236}">
                  <a16:creationId xmlns:a16="http://schemas.microsoft.com/office/drawing/2014/main" id="{34735052-2724-47C7-8BAF-5828ABC8AFAA}"/>
                </a:ext>
              </a:extLst>
            </p:cNvPr>
            <p:cNvSpPr/>
            <p:nvPr/>
          </p:nvSpPr>
          <p:spPr>
            <a:xfrm>
              <a:off x="1886311" y="1905329"/>
              <a:ext cx="7171309" cy="26978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600" b="1"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C52C5982-6CF8-4B65-AF57-A2A81C78F14F}"/>
                </a:ext>
              </a:extLst>
            </p:cNvPr>
            <p:cNvSpPr/>
            <p:nvPr/>
          </p:nvSpPr>
          <p:spPr>
            <a:xfrm>
              <a:off x="1582421" y="1750022"/>
              <a:ext cx="7171310" cy="2732564"/>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Ins="822960" rtlCol="0" anchor="ctr"/>
            <a:lstStyle/>
            <a:p>
              <a:pPr marL="406400">
                <a:spcAft>
                  <a:spcPts val="600"/>
                </a:spcAft>
                <a:tabLst>
                  <a:tab pos="7315200" algn="l"/>
                </a:tabLst>
              </a:pPr>
              <a:endParaRPr lang="en-US" sz="2000" dirty="0">
                <a:solidFill>
                  <a:schemeClr val="bg1"/>
                </a:solidFill>
                <a:latin typeface="Arial" panose="020B0604020202020204" pitchFamily="34" charset="0"/>
                <a:cs typeface="Arial" panose="020B0604020202020204" pitchFamily="34" charset="0"/>
              </a:endParaRPr>
            </a:p>
          </p:txBody>
        </p:sp>
      </p:grpSp>
      <p:pic>
        <p:nvPicPr>
          <p:cNvPr id="12" name="Picture 11">
            <a:extLst>
              <a:ext uri="{FF2B5EF4-FFF2-40B4-BE49-F238E27FC236}">
                <a16:creationId xmlns:a16="http://schemas.microsoft.com/office/drawing/2014/main" id="{86715EE4-5A5D-47B5-839C-B04962887299}"/>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14" name="TextBox 13">
            <a:extLst>
              <a:ext uri="{FF2B5EF4-FFF2-40B4-BE49-F238E27FC236}">
                <a16:creationId xmlns:a16="http://schemas.microsoft.com/office/drawing/2014/main" id="{C38AFDA1-31B5-4272-9404-7B4975221893}"/>
              </a:ext>
            </a:extLst>
          </p:cNvPr>
          <p:cNvSpPr txBox="1"/>
          <p:nvPr/>
        </p:nvSpPr>
        <p:spPr>
          <a:xfrm>
            <a:off x="1753692" y="1906947"/>
            <a:ext cx="5029468" cy="954107"/>
          </a:xfrm>
          <a:prstGeom prst="rect">
            <a:avLst/>
          </a:prstGeom>
          <a:noFill/>
        </p:spPr>
        <p:txBody>
          <a:bodyPr wrap="square">
            <a:spAutoFit/>
          </a:bodyPr>
          <a:lstStyle/>
          <a:p>
            <a:pPr marL="406400">
              <a:spcAft>
                <a:spcPts val="600"/>
              </a:spcAft>
              <a:tabLst>
                <a:tab pos="7315200" algn="l"/>
              </a:tabLst>
            </a:pPr>
            <a:r>
              <a:rPr lang="en-US" sz="2800" b="1" dirty="0">
                <a:solidFill>
                  <a:schemeClr val="bg1"/>
                </a:solidFill>
                <a:latin typeface="Arial" panose="020B0604020202020204" pitchFamily="34" charset="0"/>
                <a:cs typeface="Arial" panose="020B0604020202020204" pitchFamily="34" charset="0"/>
              </a:rPr>
              <a:t>Level set expectations with your teams.</a:t>
            </a:r>
            <a:endParaRPr lang="en-US" sz="2400" b="1"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FEF22C7-AEE8-440A-BB02-E07076A29390}"/>
              </a:ext>
            </a:extLst>
          </p:cNvPr>
          <p:cNvSpPr txBox="1"/>
          <p:nvPr/>
        </p:nvSpPr>
        <p:spPr>
          <a:xfrm>
            <a:off x="2159270" y="3110569"/>
            <a:ext cx="4441371" cy="2585323"/>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Luma is a great solution, but th</a:t>
            </a:r>
            <a:r>
              <a:rPr lang="en-US" dirty="0">
                <a:solidFill>
                  <a:schemeClr val="bg1"/>
                </a:solidFill>
                <a:latin typeface="Arial" panose="020B0604020202020204" pitchFamily="34" charset="0"/>
                <a:cs typeface="Arial" panose="020B0604020202020204" pitchFamily="34" charset="0"/>
              </a:rPr>
              <a:t>ere are still learning curves and time is necessary to realize all benefits. </a:t>
            </a:r>
            <a:br>
              <a:rPr lang="en-US" sz="1800" dirty="0">
                <a:solidFill>
                  <a:schemeClr val="bg1"/>
                </a:solidFill>
                <a:latin typeface="Arial" panose="020B0604020202020204" pitchFamily="34" charset="0"/>
                <a:cs typeface="Arial" panose="020B0604020202020204" pitchFamily="34" charset="0"/>
              </a:rPr>
            </a:br>
            <a:br>
              <a:rPr lang="en-US" sz="1800" dirty="0">
                <a:solidFill>
                  <a:schemeClr val="bg1"/>
                </a:solidFill>
                <a:latin typeface="Arial" panose="020B0604020202020204" pitchFamily="34" charset="0"/>
                <a:cs typeface="Arial" panose="020B0604020202020204" pitchFamily="34" charset="0"/>
              </a:rPr>
            </a:br>
            <a:r>
              <a:rPr lang="en-US" i="1" dirty="0">
                <a:solidFill>
                  <a:schemeClr val="bg1"/>
                </a:solidFill>
                <a:latin typeface="Arial" panose="020B0604020202020204" pitchFamily="34" charset="0"/>
                <a:cs typeface="Arial" panose="020B0604020202020204" pitchFamily="34" charset="0"/>
              </a:rPr>
              <a:t>(e.g., As you navigate to Luma, remember to take time to understand and note where you need additional time and support.)</a:t>
            </a:r>
            <a:endParaRPr lang="en-US" sz="1800" dirty="0">
              <a:solidFill>
                <a:schemeClr val="bg1"/>
              </a:solidFill>
              <a:latin typeface="Arial" panose="020B0604020202020204" pitchFamily="34" charset="0"/>
              <a:cs typeface="Arial" panose="020B0604020202020204" pitchFamily="34" charset="0"/>
            </a:endParaRPr>
          </a:p>
          <a:p>
            <a:endParaRPr lang="en-US" dirty="0"/>
          </a:p>
        </p:txBody>
      </p:sp>
      <p:sp>
        <p:nvSpPr>
          <p:cNvPr id="16" name="TextBox 15">
            <a:extLst>
              <a:ext uri="{FF2B5EF4-FFF2-40B4-BE49-F238E27FC236}">
                <a16:creationId xmlns:a16="http://schemas.microsoft.com/office/drawing/2014/main" id="{DF787D61-390F-4655-8A66-6336C0E41EB8}"/>
              </a:ext>
            </a:extLst>
          </p:cNvPr>
          <p:cNvSpPr txBox="1"/>
          <p:nvPr/>
        </p:nvSpPr>
        <p:spPr>
          <a:xfrm>
            <a:off x="598937" y="187582"/>
            <a:ext cx="111453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92F57"/>
                </a:solidFill>
                <a:latin typeface="Arial Rounded MT Bold" panose="020F0704030504030204" pitchFamily="34" charset="0"/>
              </a:rPr>
              <a:t>How You Can Help</a:t>
            </a:r>
            <a:endPar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2048605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436D6B-A3D9-4369-BDDF-5F8C37C5217A}"/>
              </a:ext>
            </a:extLst>
          </p:cNvPr>
          <p:cNvSpPr/>
          <p:nvPr/>
        </p:nvSpPr>
        <p:spPr>
          <a:xfrm rot="16200000" flipH="1">
            <a:off x="3653188" y="-2162832"/>
            <a:ext cx="87481" cy="61724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4CA8FB8-8E1B-446C-B11F-A0F4FBF5421B}"/>
              </a:ext>
            </a:extLst>
          </p:cNvPr>
          <p:cNvSpPr txBox="1"/>
          <p:nvPr/>
        </p:nvSpPr>
        <p:spPr>
          <a:xfrm>
            <a:off x="700145" y="1170697"/>
            <a:ext cx="880176" cy="5632311"/>
          </a:xfrm>
          <a:prstGeom prst="rect">
            <a:avLst/>
          </a:prstGeom>
          <a:noFill/>
        </p:spPr>
        <p:txBody>
          <a:bodyPr wrap="square">
            <a:spAutoFit/>
          </a:bodyPr>
          <a:lstStyle/>
          <a:p>
            <a:pPr algn="ctr"/>
            <a:r>
              <a:rPr lang="en-US" sz="6000" b="1" spc="5000" dirty="0">
                <a:solidFill>
                  <a:srgbClr val="DBDBDB"/>
                </a:solidFill>
                <a:latin typeface="Arial" panose="020B0604020202020204" pitchFamily="34" charset="0"/>
                <a:cs typeface="Arial" panose="020B0604020202020204" pitchFamily="34" charset="0"/>
              </a:rPr>
              <a:t>1</a:t>
            </a:r>
            <a:r>
              <a:rPr lang="en-US" sz="6000" b="1" spc="5000" dirty="0">
                <a:latin typeface="Arial" panose="020B0604020202020204" pitchFamily="34" charset="0"/>
                <a:cs typeface="Arial" panose="020B0604020202020204" pitchFamily="34" charset="0"/>
              </a:rPr>
              <a:t> </a:t>
            </a:r>
            <a:r>
              <a:rPr lang="en-US" sz="6000" b="1" spc="5000" dirty="0">
                <a:solidFill>
                  <a:srgbClr val="DBDBDB"/>
                </a:solidFill>
                <a:latin typeface="Arial" panose="020B0604020202020204" pitchFamily="34" charset="0"/>
                <a:cs typeface="Arial" panose="020B0604020202020204" pitchFamily="34" charset="0"/>
              </a:rPr>
              <a:t>2 3 4 </a:t>
            </a:r>
            <a:r>
              <a:rPr lang="en-US" sz="6000" b="1" spc="5000" dirty="0">
                <a:solidFill>
                  <a:srgbClr val="092F57"/>
                </a:solidFill>
                <a:latin typeface="Arial" panose="020B0604020202020204" pitchFamily="34" charset="0"/>
                <a:cs typeface="Arial" panose="020B0604020202020204" pitchFamily="34" charset="0"/>
              </a:rPr>
              <a:t>5</a:t>
            </a:r>
            <a:r>
              <a:rPr lang="en-US" sz="6000" b="1" spc="5000" dirty="0">
                <a:solidFill>
                  <a:srgbClr val="DBDBDB"/>
                </a:solidFill>
                <a:latin typeface="Arial" panose="020B0604020202020204" pitchFamily="34" charset="0"/>
                <a:cs typeface="Arial" panose="020B0604020202020204" pitchFamily="34" charset="0"/>
              </a:rPr>
              <a:t> 6</a:t>
            </a:r>
          </a:p>
        </p:txBody>
      </p:sp>
      <p:grpSp>
        <p:nvGrpSpPr>
          <p:cNvPr id="14" name="Group 13">
            <a:extLst>
              <a:ext uri="{FF2B5EF4-FFF2-40B4-BE49-F238E27FC236}">
                <a16:creationId xmlns:a16="http://schemas.microsoft.com/office/drawing/2014/main" id="{236A5D27-E501-4665-99BE-3E0C4884889C}"/>
              </a:ext>
            </a:extLst>
          </p:cNvPr>
          <p:cNvGrpSpPr/>
          <p:nvPr/>
        </p:nvGrpSpPr>
        <p:grpSpPr>
          <a:xfrm>
            <a:off x="1753692" y="1394451"/>
            <a:ext cx="5242596" cy="4583890"/>
            <a:chOff x="1582421" y="1750022"/>
            <a:chExt cx="7475199" cy="2853173"/>
          </a:xfrm>
        </p:grpSpPr>
        <p:sp>
          <p:nvSpPr>
            <p:cNvPr id="18" name="Rectangle 17">
              <a:extLst>
                <a:ext uri="{FF2B5EF4-FFF2-40B4-BE49-F238E27FC236}">
                  <a16:creationId xmlns:a16="http://schemas.microsoft.com/office/drawing/2014/main" id="{629CE144-DBF7-4B84-BA9E-84EA65FC1CB3}"/>
                </a:ext>
              </a:extLst>
            </p:cNvPr>
            <p:cNvSpPr/>
            <p:nvPr/>
          </p:nvSpPr>
          <p:spPr>
            <a:xfrm>
              <a:off x="1886311" y="1905329"/>
              <a:ext cx="7171309" cy="26978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600" b="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BF76FFE5-9381-44E4-B24C-59464246B1D7}"/>
                </a:ext>
              </a:extLst>
            </p:cNvPr>
            <p:cNvSpPr/>
            <p:nvPr/>
          </p:nvSpPr>
          <p:spPr>
            <a:xfrm>
              <a:off x="1582421" y="1750022"/>
              <a:ext cx="7171310" cy="2732564"/>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Ins="822960" rtlCol="0" anchor="ctr"/>
            <a:lstStyle/>
            <a:p>
              <a:pPr marL="406400">
                <a:spcAft>
                  <a:spcPts val="600"/>
                </a:spcAft>
                <a:tabLst>
                  <a:tab pos="7315200" algn="l"/>
                </a:tabLst>
              </a:pPr>
              <a:endParaRPr lang="en-US" sz="2000" dirty="0">
                <a:solidFill>
                  <a:schemeClr val="bg1"/>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A286467C-F1AC-4E2E-9169-B1F909F93F61}"/>
              </a:ext>
            </a:extLst>
          </p:cNvPr>
          <p:cNvGrpSpPr/>
          <p:nvPr/>
        </p:nvGrpSpPr>
        <p:grpSpPr>
          <a:xfrm>
            <a:off x="7209416" y="967142"/>
            <a:ext cx="4825414" cy="4428152"/>
            <a:chOff x="7085784" y="879660"/>
            <a:chExt cx="4825414" cy="4428152"/>
          </a:xfrm>
        </p:grpSpPr>
        <p:pic>
          <p:nvPicPr>
            <p:cNvPr id="3" name="Picture 2" descr="A group of people dancing&#10;&#10;Description automatically generated with medium confidence">
              <a:extLst>
                <a:ext uri="{FF2B5EF4-FFF2-40B4-BE49-F238E27FC236}">
                  <a16:creationId xmlns:a16="http://schemas.microsoft.com/office/drawing/2014/main" id="{162AFC3C-CFEE-4093-9936-475EA8835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784" y="879660"/>
              <a:ext cx="4825414" cy="4428152"/>
            </a:xfrm>
            <a:prstGeom prst="rect">
              <a:avLst/>
            </a:prstGeom>
          </p:spPr>
        </p:pic>
        <p:sp>
          <p:nvSpPr>
            <p:cNvPr id="20" name="Star: 5 Points 19">
              <a:extLst>
                <a:ext uri="{FF2B5EF4-FFF2-40B4-BE49-F238E27FC236}">
                  <a16:creationId xmlns:a16="http://schemas.microsoft.com/office/drawing/2014/main" id="{C83D5321-F0C5-4FE6-B625-FC65DAA3D484}"/>
                </a:ext>
              </a:extLst>
            </p:cNvPr>
            <p:cNvSpPr/>
            <p:nvPr/>
          </p:nvSpPr>
          <p:spPr>
            <a:xfrm>
              <a:off x="9186113" y="1745028"/>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0039987D-639F-43A0-AB31-835F1728DA6B}"/>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12" name="TextBox 11">
            <a:extLst>
              <a:ext uri="{FF2B5EF4-FFF2-40B4-BE49-F238E27FC236}">
                <a16:creationId xmlns:a16="http://schemas.microsoft.com/office/drawing/2014/main" id="{47BCAA99-2178-4E13-95E7-96388D6FC4A4}"/>
              </a:ext>
            </a:extLst>
          </p:cNvPr>
          <p:cNvSpPr txBox="1"/>
          <p:nvPr/>
        </p:nvSpPr>
        <p:spPr>
          <a:xfrm>
            <a:off x="1753692" y="1932417"/>
            <a:ext cx="5029468" cy="954107"/>
          </a:xfrm>
          <a:prstGeom prst="rect">
            <a:avLst/>
          </a:prstGeom>
          <a:noFill/>
        </p:spPr>
        <p:txBody>
          <a:bodyPr wrap="square">
            <a:spAutoFit/>
          </a:bodyPr>
          <a:lstStyle/>
          <a:p>
            <a:pPr marL="406400">
              <a:spcAft>
                <a:spcPts val="600"/>
              </a:spcAft>
              <a:tabLst>
                <a:tab pos="7315200" algn="l"/>
              </a:tabLst>
            </a:pPr>
            <a:r>
              <a:rPr lang="en-US" sz="2800" b="1" dirty="0">
                <a:solidFill>
                  <a:schemeClr val="bg1"/>
                </a:solidFill>
                <a:latin typeface="Arial" panose="020B0604020202020204" pitchFamily="34" charset="0"/>
                <a:cs typeface="Arial" panose="020B0604020202020204" pitchFamily="34" charset="0"/>
              </a:rPr>
              <a:t>Champion the ‘One  Idaho’ message.</a:t>
            </a:r>
            <a:endParaRPr lang="en-US" sz="2400" b="1"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4F5BFC9-02AB-444C-AD06-B51C9786DB73}"/>
              </a:ext>
            </a:extLst>
          </p:cNvPr>
          <p:cNvSpPr txBox="1"/>
          <p:nvPr/>
        </p:nvSpPr>
        <p:spPr>
          <a:xfrm>
            <a:off x="2159270" y="3086295"/>
            <a:ext cx="4441371" cy="286232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Share that Luma will help advance </a:t>
            </a:r>
            <a:r>
              <a:rPr lang="en-US" dirty="0">
                <a:solidFill>
                  <a:schemeClr val="bg1"/>
                </a:solidFill>
                <a:latin typeface="Arial" panose="020B0604020202020204" pitchFamily="34" charset="0"/>
                <a:cs typeface="Arial" panose="020B0604020202020204" pitchFamily="34" charset="0"/>
              </a:rPr>
              <a:t>the vision of </a:t>
            </a:r>
            <a:r>
              <a:rPr lang="en-US" sz="1800" dirty="0">
                <a:solidFill>
                  <a:schemeClr val="bg1"/>
                </a:solidFill>
                <a:latin typeface="Arial" panose="020B0604020202020204" pitchFamily="34" charset="0"/>
                <a:cs typeface="Arial" panose="020B0604020202020204" pitchFamily="34" charset="0"/>
              </a:rPr>
              <a:t>Idaho as a single, united employer.</a:t>
            </a:r>
            <a:br>
              <a:rPr lang="en-US" sz="1800" dirty="0">
                <a:solidFill>
                  <a:schemeClr val="bg1"/>
                </a:solidFill>
                <a:latin typeface="Arial" panose="020B0604020202020204" pitchFamily="34" charset="0"/>
                <a:cs typeface="Arial" panose="020B0604020202020204" pitchFamily="34" charset="0"/>
              </a:rPr>
            </a:br>
            <a:br>
              <a:rPr lang="en-US" sz="1800" dirty="0">
                <a:solidFill>
                  <a:schemeClr val="bg1"/>
                </a:solidFill>
                <a:latin typeface="Arial" panose="020B0604020202020204" pitchFamily="34" charset="0"/>
                <a:cs typeface="Arial" panose="020B0604020202020204" pitchFamily="34" charset="0"/>
              </a:rPr>
            </a:br>
            <a:r>
              <a:rPr lang="en-US" i="1" dirty="0">
                <a:solidFill>
                  <a:schemeClr val="bg1"/>
                </a:solidFill>
                <a:latin typeface="Arial" panose="020B0604020202020204" pitchFamily="34" charset="0"/>
                <a:cs typeface="Arial" panose="020B0604020202020204" pitchFamily="34" charset="0"/>
              </a:rPr>
              <a:t>(e.g.,</a:t>
            </a:r>
            <a:r>
              <a:rPr lang="en-US" sz="1800" dirty="0">
                <a:solidFill>
                  <a:schemeClr val="bg1"/>
                </a:solidFill>
                <a:latin typeface="Arial" panose="020B0604020202020204" pitchFamily="34" charset="0"/>
                <a:cs typeface="Arial" panose="020B0604020202020204" pitchFamily="34" charset="0"/>
              </a:rPr>
              <a:t> </a:t>
            </a:r>
            <a:r>
              <a:rPr lang="en-US" i="1" dirty="0">
                <a:solidFill>
                  <a:schemeClr val="bg1"/>
                </a:solidFill>
                <a:latin typeface="Arial" panose="020B0604020202020204" pitchFamily="34" charset="0"/>
                <a:cs typeface="Arial" panose="020B0604020202020204" pitchFamily="34" charset="0"/>
              </a:rPr>
              <a:t>We can achieve more together than we can alone, share resources, reduce data duplication, and have a single source of truth</a:t>
            </a:r>
            <a:r>
              <a:rPr lang="en-US" sz="1800" i="1" dirty="0">
                <a:solidFill>
                  <a:schemeClr val="bg1"/>
                </a:solidFill>
                <a:latin typeface="Arial" panose="020B0604020202020204" pitchFamily="34" charset="0"/>
                <a:cs typeface="Arial" panose="020B0604020202020204" pitchFamily="34" charset="0"/>
              </a:rPr>
              <a:t>.</a:t>
            </a:r>
            <a:r>
              <a:rPr lang="en-US" i="1" dirty="0">
                <a:solidFill>
                  <a:schemeClr val="bg1"/>
                </a:solidFill>
                <a:latin typeface="Arial" panose="020B0604020202020204" pitchFamily="34" charset="0"/>
                <a:cs typeface="Arial" panose="020B0604020202020204" pitchFamily="34" charset="0"/>
              </a:rPr>
              <a:t>)</a:t>
            </a:r>
            <a:endParaRPr lang="en-US" sz="1800" dirty="0">
              <a:solidFill>
                <a:schemeClr val="bg1"/>
              </a:solidFill>
              <a:latin typeface="Arial" panose="020B0604020202020204" pitchFamily="34" charset="0"/>
              <a:cs typeface="Arial" panose="020B0604020202020204" pitchFamily="34" charset="0"/>
            </a:endParaRPr>
          </a:p>
          <a:p>
            <a:endParaRPr lang="en-US" sz="1800" dirty="0">
              <a:solidFill>
                <a:schemeClr val="bg1"/>
              </a:solidFill>
              <a:latin typeface="Arial" panose="020B0604020202020204" pitchFamily="34" charset="0"/>
              <a:cs typeface="Arial" panose="020B0604020202020204" pitchFamily="34" charset="0"/>
            </a:endParaRPr>
          </a:p>
          <a:p>
            <a:endParaRPr lang="en-US" dirty="0"/>
          </a:p>
        </p:txBody>
      </p:sp>
      <p:sp>
        <p:nvSpPr>
          <p:cNvPr id="16" name="TextBox 15">
            <a:extLst>
              <a:ext uri="{FF2B5EF4-FFF2-40B4-BE49-F238E27FC236}">
                <a16:creationId xmlns:a16="http://schemas.microsoft.com/office/drawing/2014/main" id="{83AFEA10-B1A6-4AA4-8E82-92D537DB55B8}"/>
              </a:ext>
            </a:extLst>
          </p:cNvPr>
          <p:cNvSpPr txBox="1"/>
          <p:nvPr/>
        </p:nvSpPr>
        <p:spPr>
          <a:xfrm>
            <a:off x="598937" y="187582"/>
            <a:ext cx="111453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92F57"/>
                </a:solidFill>
                <a:latin typeface="Arial Rounded MT Bold" panose="020F0704030504030204" pitchFamily="34" charset="0"/>
              </a:rPr>
              <a:t>How You Can Help</a:t>
            </a:r>
            <a:endPar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3520966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436D6B-A3D9-4369-BDDF-5F8C37C5217A}"/>
              </a:ext>
            </a:extLst>
          </p:cNvPr>
          <p:cNvSpPr/>
          <p:nvPr/>
        </p:nvSpPr>
        <p:spPr>
          <a:xfrm rot="16200000" flipH="1">
            <a:off x="3653188" y="-2162832"/>
            <a:ext cx="87481" cy="61724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4CA8FB8-8E1B-446C-B11F-A0F4FBF5421B}"/>
              </a:ext>
            </a:extLst>
          </p:cNvPr>
          <p:cNvSpPr txBox="1"/>
          <p:nvPr/>
        </p:nvSpPr>
        <p:spPr>
          <a:xfrm>
            <a:off x="700145" y="1170697"/>
            <a:ext cx="880176" cy="5632311"/>
          </a:xfrm>
          <a:prstGeom prst="rect">
            <a:avLst/>
          </a:prstGeom>
          <a:noFill/>
        </p:spPr>
        <p:txBody>
          <a:bodyPr wrap="square">
            <a:spAutoFit/>
          </a:bodyPr>
          <a:lstStyle/>
          <a:p>
            <a:pPr algn="ctr"/>
            <a:r>
              <a:rPr lang="en-US" sz="6000" b="1" spc="5000" dirty="0">
                <a:solidFill>
                  <a:srgbClr val="DBDBDB"/>
                </a:solidFill>
                <a:latin typeface="Arial" panose="020B0604020202020204" pitchFamily="34" charset="0"/>
                <a:cs typeface="Arial" panose="020B0604020202020204" pitchFamily="34" charset="0"/>
              </a:rPr>
              <a:t>1</a:t>
            </a:r>
            <a:r>
              <a:rPr lang="en-US" sz="6000" b="1" spc="5000" dirty="0">
                <a:latin typeface="Arial" panose="020B0604020202020204" pitchFamily="34" charset="0"/>
                <a:cs typeface="Arial" panose="020B0604020202020204" pitchFamily="34" charset="0"/>
              </a:rPr>
              <a:t> </a:t>
            </a:r>
            <a:r>
              <a:rPr lang="en-US" sz="6000" b="1" spc="5000" dirty="0">
                <a:solidFill>
                  <a:srgbClr val="DBDBDB"/>
                </a:solidFill>
                <a:latin typeface="Arial" panose="020B0604020202020204" pitchFamily="34" charset="0"/>
                <a:cs typeface="Arial" panose="020B0604020202020204" pitchFamily="34" charset="0"/>
              </a:rPr>
              <a:t>2 3 4 5 </a:t>
            </a:r>
            <a:r>
              <a:rPr lang="en-US" sz="6000" b="1" spc="5000" dirty="0">
                <a:solidFill>
                  <a:srgbClr val="092F57"/>
                </a:solidFill>
                <a:latin typeface="Arial" panose="020B0604020202020204" pitchFamily="34" charset="0"/>
                <a:cs typeface="Arial" panose="020B0604020202020204" pitchFamily="34" charset="0"/>
              </a:rPr>
              <a:t>6</a:t>
            </a:r>
          </a:p>
        </p:txBody>
      </p:sp>
      <p:pic>
        <p:nvPicPr>
          <p:cNvPr id="12" name="Picture 11" descr="Graphical user interface, Teams&#10;&#10;Description automatically generated">
            <a:extLst>
              <a:ext uri="{FF2B5EF4-FFF2-40B4-BE49-F238E27FC236}">
                <a16:creationId xmlns:a16="http://schemas.microsoft.com/office/drawing/2014/main" id="{C0F29AE4-ACC7-4E32-A477-FD8277181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861" y="1811049"/>
            <a:ext cx="4861782" cy="3235901"/>
          </a:xfrm>
          <a:prstGeom prst="rect">
            <a:avLst/>
          </a:prstGeom>
        </p:spPr>
      </p:pic>
      <p:grpSp>
        <p:nvGrpSpPr>
          <p:cNvPr id="14" name="Group 13">
            <a:extLst>
              <a:ext uri="{FF2B5EF4-FFF2-40B4-BE49-F238E27FC236}">
                <a16:creationId xmlns:a16="http://schemas.microsoft.com/office/drawing/2014/main" id="{3E29D48A-D918-4932-9899-46084995D13A}"/>
              </a:ext>
            </a:extLst>
          </p:cNvPr>
          <p:cNvGrpSpPr/>
          <p:nvPr/>
        </p:nvGrpSpPr>
        <p:grpSpPr>
          <a:xfrm>
            <a:off x="1753692" y="1394451"/>
            <a:ext cx="5242596" cy="4583890"/>
            <a:chOff x="1582421" y="1750022"/>
            <a:chExt cx="7475199" cy="2853173"/>
          </a:xfrm>
        </p:grpSpPr>
        <p:sp>
          <p:nvSpPr>
            <p:cNvPr id="18" name="Rectangle 17">
              <a:extLst>
                <a:ext uri="{FF2B5EF4-FFF2-40B4-BE49-F238E27FC236}">
                  <a16:creationId xmlns:a16="http://schemas.microsoft.com/office/drawing/2014/main" id="{8083801A-7AA8-43CF-AF6C-DB420CFA5D43}"/>
                </a:ext>
              </a:extLst>
            </p:cNvPr>
            <p:cNvSpPr/>
            <p:nvPr/>
          </p:nvSpPr>
          <p:spPr>
            <a:xfrm>
              <a:off x="1886311" y="1905329"/>
              <a:ext cx="7171309" cy="26978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600" b="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00BB98E-601F-4430-B91B-6C2BA3E5C3E5}"/>
                </a:ext>
              </a:extLst>
            </p:cNvPr>
            <p:cNvSpPr/>
            <p:nvPr/>
          </p:nvSpPr>
          <p:spPr>
            <a:xfrm>
              <a:off x="1582421" y="1750022"/>
              <a:ext cx="7171310" cy="2732564"/>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Ins="822960" rtlCol="0" anchor="ctr"/>
            <a:lstStyle/>
            <a:p>
              <a:pPr marL="406400">
                <a:spcAft>
                  <a:spcPts val="600"/>
                </a:spcAft>
                <a:tabLst>
                  <a:tab pos="7315200" algn="l"/>
                </a:tabLst>
              </a:pPr>
              <a:br>
                <a:rPr lang="en-US" sz="2800" b="1" dirty="0">
                  <a:solidFill>
                    <a:schemeClr val="bg1"/>
                  </a:solidFill>
                  <a:latin typeface="Arial" panose="020B0604020202020204" pitchFamily="34" charset="0"/>
                  <a:cs typeface="Arial" panose="020B0604020202020204" pitchFamily="34" charset="0"/>
                </a:rPr>
              </a:br>
              <a:endParaRPr lang="en-US" sz="2000" dirty="0">
                <a:solidFill>
                  <a:schemeClr val="bg1"/>
                </a:solidFill>
                <a:latin typeface="Arial" panose="020B0604020202020204" pitchFamily="34" charset="0"/>
                <a:cs typeface="Arial" panose="020B0604020202020204" pitchFamily="34" charset="0"/>
              </a:endParaRPr>
            </a:p>
          </p:txBody>
        </p:sp>
      </p:grpSp>
      <p:pic>
        <p:nvPicPr>
          <p:cNvPr id="3" name="Graphic 2" descr="Checkmark with solid fill">
            <a:extLst>
              <a:ext uri="{FF2B5EF4-FFF2-40B4-BE49-F238E27FC236}">
                <a16:creationId xmlns:a16="http://schemas.microsoft.com/office/drawing/2014/main" id="{E69CB6B5-9CC5-40E4-8865-A45FA0B4EE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32752" y="1811049"/>
            <a:ext cx="550492" cy="670347"/>
          </a:xfrm>
          <a:prstGeom prst="rect">
            <a:avLst/>
          </a:prstGeom>
        </p:spPr>
      </p:pic>
      <p:pic>
        <p:nvPicPr>
          <p:cNvPr id="10" name="Picture 9">
            <a:extLst>
              <a:ext uri="{FF2B5EF4-FFF2-40B4-BE49-F238E27FC236}">
                <a16:creationId xmlns:a16="http://schemas.microsoft.com/office/drawing/2014/main" id="{0922A83D-3F27-4FB3-B897-09A648232978}"/>
              </a:ext>
            </a:extLst>
          </p:cNvPr>
          <p:cNvPicPr>
            <a:picLocks noChangeAspect="1"/>
          </p:cNvPicPr>
          <p:nvPr/>
        </p:nvPicPr>
        <p:blipFill rotWithShape="1">
          <a:blip r:embed="rId6">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16" name="TextBox 15">
            <a:extLst>
              <a:ext uri="{FF2B5EF4-FFF2-40B4-BE49-F238E27FC236}">
                <a16:creationId xmlns:a16="http://schemas.microsoft.com/office/drawing/2014/main" id="{DA80919D-4F47-4F72-9AD1-32D0CA21768E}"/>
              </a:ext>
            </a:extLst>
          </p:cNvPr>
          <p:cNvSpPr txBox="1"/>
          <p:nvPr/>
        </p:nvSpPr>
        <p:spPr>
          <a:xfrm>
            <a:off x="1753692" y="1576542"/>
            <a:ext cx="4846949" cy="1384995"/>
          </a:xfrm>
          <a:prstGeom prst="rect">
            <a:avLst/>
          </a:prstGeom>
          <a:noFill/>
        </p:spPr>
        <p:txBody>
          <a:bodyPr wrap="square">
            <a:spAutoFit/>
          </a:bodyPr>
          <a:lstStyle/>
          <a:p>
            <a:pPr marL="406400">
              <a:spcAft>
                <a:spcPts val="600"/>
              </a:spcAft>
              <a:tabLst>
                <a:tab pos="7315200" algn="l"/>
              </a:tabLst>
            </a:pPr>
            <a:r>
              <a:rPr lang="en-US" sz="2800" b="1" dirty="0">
                <a:solidFill>
                  <a:schemeClr val="bg1"/>
                </a:solidFill>
                <a:latin typeface="Arial" panose="020B0604020202020204" pitchFamily="34" charset="0"/>
                <a:cs typeface="Arial" panose="020B0604020202020204" pitchFamily="34" charset="0"/>
              </a:rPr>
              <a:t>Share and encourage use of available support resources.</a:t>
            </a:r>
            <a:endParaRPr lang="en-US" sz="24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A83D86D-7E16-4FAF-8AD2-AFF95884562E}"/>
              </a:ext>
            </a:extLst>
          </p:cNvPr>
          <p:cNvSpPr txBox="1"/>
          <p:nvPr/>
        </p:nvSpPr>
        <p:spPr>
          <a:xfrm>
            <a:off x="2159270" y="3086295"/>
            <a:ext cx="4441371" cy="3416320"/>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Provide details for new processes and operational activities - and explain that support will be offered before, during, and after Go-Live with training, resources, and support staff to provide guidance and assistance where needed.</a:t>
            </a:r>
            <a:br>
              <a:rPr lang="en-US" sz="1800" dirty="0">
                <a:solidFill>
                  <a:schemeClr val="bg1"/>
                </a:solidFill>
                <a:latin typeface="Arial" panose="020B0604020202020204" pitchFamily="34" charset="0"/>
                <a:cs typeface="Arial" panose="020B0604020202020204" pitchFamily="34" charset="0"/>
              </a:rPr>
            </a:br>
            <a:br>
              <a:rPr lang="en-US" sz="1800" dirty="0">
                <a:solidFill>
                  <a:schemeClr val="bg1"/>
                </a:solidFill>
                <a:latin typeface="Arial" panose="020B0604020202020204" pitchFamily="34" charset="0"/>
                <a:cs typeface="Arial" panose="020B0604020202020204" pitchFamily="34" charset="0"/>
              </a:rPr>
            </a:br>
            <a:br>
              <a:rPr lang="en-US" sz="1800" dirty="0">
                <a:solidFill>
                  <a:schemeClr val="bg1"/>
                </a:solidFill>
                <a:latin typeface="Arial" panose="020B0604020202020204" pitchFamily="34" charset="0"/>
                <a:cs typeface="Arial" panose="020B0604020202020204" pitchFamily="34" charset="0"/>
              </a:rPr>
            </a:br>
            <a:br>
              <a:rPr lang="en-US" sz="1800" dirty="0">
                <a:solidFill>
                  <a:schemeClr val="bg1"/>
                </a:solidFill>
                <a:latin typeface="Arial" panose="020B0604020202020204" pitchFamily="34" charset="0"/>
                <a:cs typeface="Arial" panose="020B0604020202020204" pitchFamily="34" charset="0"/>
              </a:rPr>
            </a:br>
            <a:endParaRPr lang="en-US" sz="1800" dirty="0">
              <a:solidFill>
                <a:schemeClr val="bg1"/>
              </a:solidFill>
              <a:latin typeface="Arial" panose="020B0604020202020204" pitchFamily="34" charset="0"/>
              <a:cs typeface="Arial" panose="020B0604020202020204" pitchFamily="34" charset="0"/>
            </a:endParaRPr>
          </a:p>
          <a:p>
            <a:endParaRPr lang="en-US" sz="1800" dirty="0">
              <a:solidFill>
                <a:schemeClr val="bg1"/>
              </a:solidFill>
              <a:latin typeface="Arial" panose="020B0604020202020204" pitchFamily="34" charset="0"/>
              <a:cs typeface="Arial" panose="020B0604020202020204" pitchFamily="34" charset="0"/>
            </a:endParaRPr>
          </a:p>
          <a:p>
            <a:endParaRPr lang="en-US" dirty="0"/>
          </a:p>
        </p:txBody>
      </p:sp>
      <p:sp>
        <p:nvSpPr>
          <p:cNvPr id="15" name="TextBox 14">
            <a:extLst>
              <a:ext uri="{FF2B5EF4-FFF2-40B4-BE49-F238E27FC236}">
                <a16:creationId xmlns:a16="http://schemas.microsoft.com/office/drawing/2014/main" id="{04CB4DD8-D108-46A2-90E0-7C52621C22DB}"/>
              </a:ext>
            </a:extLst>
          </p:cNvPr>
          <p:cNvSpPr txBox="1"/>
          <p:nvPr/>
        </p:nvSpPr>
        <p:spPr>
          <a:xfrm>
            <a:off x="598937" y="187582"/>
            <a:ext cx="111453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92F57"/>
                </a:solidFill>
                <a:latin typeface="Arial Rounded MT Bold" panose="020F0704030504030204" pitchFamily="34" charset="0"/>
              </a:rPr>
              <a:t>How You Can Help</a:t>
            </a:r>
            <a:endPar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3274338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516506AB-0C93-443A-9FD2-BCC806858B9C}"/>
              </a:ext>
            </a:extLst>
          </p:cNvPr>
          <p:cNvSpPr>
            <a:spLocks/>
          </p:cNvSpPr>
          <p:nvPr/>
        </p:nvSpPr>
        <p:spPr>
          <a:xfrm>
            <a:off x="9502014" y="1830248"/>
            <a:ext cx="2221992" cy="4297680"/>
          </a:xfrm>
          <a:prstGeom prst="rect">
            <a:avLst/>
          </a:prstGeom>
          <a:solidFill>
            <a:srgbClr val="092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365760" bIns="182880" rtlCol="0" anchor="t" anchorCtr="0"/>
          <a:lstStyle/>
          <a:p>
            <a:pPr algn="ctr"/>
            <a:r>
              <a:rPr lang="en-US" sz="2000" dirty="0">
                <a:latin typeface="Arial" panose="020B0604020202020204" pitchFamily="34" charset="0"/>
                <a:cs typeface="Arial" panose="020B0604020202020204" pitchFamily="34" charset="0"/>
              </a:rPr>
              <a:t>Time and Pay</a:t>
            </a:r>
          </a:p>
        </p:txBody>
      </p:sp>
      <p:pic>
        <p:nvPicPr>
          <p:cNvPr id="71" name="Graphic 70" descr="Hourglass 30% with solid fill">
            <a:extLst>
              <a:ext uri="{FF2B5EF4-FFF2-40B4-BE49-F238E27FC236}">
                <a16:creationId xmlns:a16="http://schemas.microsoft.com/office/drawing/2014/main" id="{D39968E9-117B-4D9D-B9DB-04468B0942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26100" y="3435201"/>
            <a:ext cx="1773821" cy="1788529"/>
          </a:xfrm>
          <a:prstGeom prst="rect">
            <a:avLst/>
          </a:prstGeom>
        </p:spPr>
      </p:pic>
      <p:sp>
        <p:nvSpPr>
          <p:cNvPr id="60" name="Rectangle 59">
            <a:extLst>
              <a:ext uri="{FF2B5EF4-FFF2-40B4-BE49-F238E27FC236}">
                <a16:creationId xmlns:a16="http://schemas.microsoft.com/office/drawing/2014/main" id="{CEE33A49-6902-4628-9DF8-2FAD1D4D87AF}"/>
              </a:ext>
            </a:extLst>
          </p:cNvPr>
          <p:cNvSpPr>
            <a:spLocks/>
          </p:cNvSpPr>
          <p:nvPr/>
        </p:nvSpPr>
        <p:spPr>
          <a:xfrm>
            <a:off x="7244101" y="1830248"/>
            <a:ext cx="2169682" cy="4297680"/>
          </a:xfrm>
          <a:prstGeom prst="rect">
            <a:avLst/>
          </a:prstGeom>
          <a:solidFill>
            <a:srgbClr val="092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365760" bIns="182880" rtlCol="0" anchor="t" anchorCtr="0"/>
          <a:lstStyle/>
          <a:p>
            <a:pPr algn="ctr"/>
            <a:r>
              <a:rPr lang="en-US" sz="2000" dirty="0">
                <a:latin typeface="Arial" panose="020B0604020202020204" pitchFamily="34" charset="0"/>
                <a:cs typeface="Arial" panose="020B0604020202020204" pitchFamily="34" charset="0"/>
              </a:rPr>
              <a:t>Human Resources</a:t>
            </a:r>
          </a:p>
        </p:txBody>
      </p:sp>
      <p:pic>
        <p:nvPicPr>
          <p:cNvPr id="61" name="Graphic 60" descr="Handshake with solid fill">
            <a:extLst>
              <a:ext uri="{FF2B5EF4-FFF2-40B4-BE49-F238E27FC236}">
                <a16:creationId xmlns:a16="http://schemas.microsoft.com/office/drawing/2014/main" id="{0B123F73-3166-4E05-A26D-8B9B4F3330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16426" y="3170223"/>
            <a:ext cx="2221992" cy="2294431"/>
          </a:xfrm>
          <a:prstGeom prst="rect">
            <a:avLst/>
          </a:prstGeom>
        </p:spPr>
      </p:pic>
      <p:sp>
        <p:nvSpPr>
          <p:cNvPr id="20" name="TextBox 19">
            <a:extLst>
              <a:ext uri="{FF2B5EF4-FFF2-40B4-BE49-F238E27FC236}">
                <a16:creationId xmlns:a16="http://schemas.microsoft.com/office/drawing/2014/main" id="{BC3B9DAB-F64C-49CD-9C4C-5164A87E4E0F}"/>
              </a:ext>
            </a:extLst>
          </p:cNvPr>
          <p:cNvSpPr txBox="1"/>
          <p:nvPr/>
        </p:nvSpPr>
        <p:spPr>
          <a:xfrm>
            <a:off x="464932" y="262783"/>
            <a:ext cx="4689144" cy="599950"/>
          </a:xfrm>
          <a:prstGeom prst="rect">
            <a:avLst/>
          </a:prstGeom>
          <a:noFill/>
        </p:spPr>
        <p:txBody>
          <a:bodyPr wrap="square" rtlCol="0">
            <a:spAutoFit/>
          </a:bodyPr>
          <a:lstStyle/>
          <a:p>
            <a:r>
              <a:rPr lang="en-US" sz="3200" dirty="0">
                <a:solidFill>
                  <a:srgbClr val="092F57"/>
                </a:solidFill>
                <a:latin typeface="Arial Rounded MT Bold" panose="020F0704030504030204" pitchFamily="34" charset="0"/>
              </a:rPr>
              <a:t>Changes by Processes</a:t>
            </a:r>
          </a:p>
        </p:txBody>
      </p:sp>
      <p:sp>
        <p:nvSpPr>
          <p:cNvPr id="21" name="Rectangle 20">
            <a:extLst>
              <a:ext uri="{FF2B5EF4-FFF2-40B4-BE49-F238E27FC236}">
                <a16:creationId xmlns:a16="http://schemas.microsoft.com/office/drawing/2014/main" id="{E8D81142-0596-48CB-A742-3FE27C76A2A7}"/>
              </a:ext>
            </a:extLst>
          </p:cNvPr>
          <p:cNvSpPr/>
          <p:nvPr/>
        </p:nvSpPr>
        <p:spPr>
          <a:xfrm rot="16200000" flipH="1">
            <a:off x="2657914" y="-1348538"/>
            <a:ext cx="73152" cy="4459117"/>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189DBED9-B75E-4C57-90F6-633DA4E0C0F3}"/>
              </a:ext>
            </a:extLst>
          </p:cNvPr>
          <p:cNvSpPr txBox="1"/>
          <p:nvPr/>
        </p:nvSpPr>
        <p:spPr>
          <a:xfrm>
            <a:off x="419269" y="962626"/>
            <a:ext cx="11080652" cy="584775"/>
          </a:xfrm>
          <a:prstGeom prst="rect">
            <a:avLst/>
          </a:prstGeom>
          <a:noFill/>
        </p:spPr>
        <p:txBody>
          <a:bodyPr wrap="square" anchor="t">
            <a:spAutoFit/>
          </a:bodyPr>
          <a:lstStyle/>
          <a:p>
            <a:pPr algn="just"/>
            <a:r>
              <a:rPr lang="en-US" sz="1600" dirty="0">
                <a:solidFill>
                  <a:srgbClr val="092F57"/>
                </a:solidFill>
                <a:latin typeface="Arial" panose="020B0604020202020204" pitchFamily="34" charset="0"/>
                <a:cs typeface="Arial" panose="020B0604020202020204" pitchFamily="34" charset="0"/>
              </a:rPr>
              <a:t>You will receive material that details what is changing, who will be impacted, and the value for core processes listed below.</a:t>
            </a:r>
            <a:endParaRPr lang="en-US" sz="1600" b="1" dirty="0">
              <a:solidFill>
                <a:srgbClr val="092F57"/>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EB6420C1-ECF0-425B-9C77-E74725507966}"/>
              </a:ext>
            </a:extLst>
          </p:cNvPr>
          <p:cNvSpPr>
            <a:spLocks/>
          </p:cNvSpPr>
          <p:nvPr/>
        </p:nvSpPr>
        <p:spPr>
          <a:xfrm>
            <a:off x="2623655" y="1836310"/>
            <a:ext cx="2221992" cy="4297680"/>
          </a:xfrm>
          <a:prstGeom prst="rect">
            <a:avLst/>
          </a:prstGeom>
          <a:solidFill>
            <a:srgbClr val="092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365760" bIns="182880" rtlCol="0" anchor="t" anchorCtr="0"/>
          <a:lstStyle/>
          <a:p>
            <a:pPr algn="ctr"/>
            <a:r>
              <a:rPr lang="en-US" sz="2000" dirty="0">
                <a:latin typeface="Arial" panose="020B0604020202020204" pitchFamily="34" charset="0"/>
                <a:cs typeface="Arial" panose="020B0604020202020204" pitchFamily="34" charset="0"/>
              </a:rPr>
              <a:t>Finance</a:t>
            </a:r>
          </a:p>
        </p:txBody>
      </p:sp>
      <p:pic>
        <p:nvPicPr>
          <p:cNvPr id="54" name="Graphic 53">
            <a:extLst>
              <a:ext uri="{FF2B5EF4-FFF2-40B4-BE49-F238E27FC236}">
                <a16:creationId xmlns:a16="http://schemas.microsoft.com/office/drawing/2014/main" id="{A62A78CF-C4DB-4D18-9551-479F609975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33093" y="3344598"/>
            <a:ext cx="1646310" cy="2177420"/>
          </a:xfrm>
          <a:prstGeom prst="rect">
            <a:avLst/>
          </a:prstGeom>
        </p:spPr>
      </p:pic>
      <p:sp>
        <p:nvSpPr>
          <p:cNvPr id="40" name="Rectangle 39">
            <a:extLst>
              <a:ext uri="{FF2B5EF4-FFF2-40B4-BE49-F238E27FC236}">
                <a16:creationId xmlns:a16="http://schemas.microsoft.com/office/drawing/2014/main" id="{E1F6AD3B-E3B7-45FE-BAA6-E724C4EB1C11}"/>
              </a:ext>
            </a:extLst>
          </p:cNvPr>
          <p:cNvSpPr>
            <a:spLocks/>
          </p:cNvSpPr>
          <p:nvPr/>
        </p:nvSpPr>
        <p:spPr>
          <a:xfrm>
            <a:off x="4933878" y="1836310"/>
            <a:ext cx="2221992" cy="4297680"/>
          </a:xfrm>
          <a:prstGeom prst="rect">
            <a:avLst/>
          </a:prstGeom>
          <a:solidFill>
            <a:srgbClr val="092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365760" bIns="182880" rtlCol="0" anchor="t" anchorCtr="0"/>
          <a:lstStyle/>
          <a:p>
            <a:pPr algn="ctr"/>
            <a:r>
              <a:rPr lang="en-US" sz="2000" dirty="0">
                <a:latin typeface="Arial" panose="020B0604020202020204" pitchFamily="34" charset="0"/>
                <a:cs typeface="Arial" panose="020B0604020202020204" pitchFamily="34" charset="0"/>
              </a:rPr>
              <a:t>Procurement</a:t>
            </a:r>
          </a:p>
        </p:txBody>
      </p:sp>
      <p:pic>
        <p:nvPicPr>
          <p:cNvPr id="24" name="Graphic 23" descr="Shopping cart with solid fill">
            <a:extLst>
              <a:ext uri="{FF2B5EF4-FFF2-40B4-BE49-F238E27FC236}">
                <a16:creationId xmlns:a16="http://schemas.microsoft.com/office/drawing/2014/main" id="{0919851A-DBF0-4B97-AB0A-B30C9BF634A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12239" y="3344598"/>
            <a:ext cx="2059193" cy="2081373"/>
          </a:xfrm>
          <a:prstGeom prst="rect">
            <a:avLst/>
          </a:prstGeom>
        </p:spPr>
      </p:pic>
      <p:sp>
        <p:nvSpPr>
          <p:cNvPr id="93" name="Rectangle 92">
            <a:extLst>
              <a:ext uri="{FF2B5EF4-FFF2-40B4-BE49-F238E27FC236}">
                <a16:creationId xmlns:a16="http://schemas.microsoft.com/office/drawing/2014/main" id="{EC55D82F-C174-4CDB-B560-EC4FBB79DD86}"/>
              </a:ext>
            </a:extLst>
          </p:cNvPr>
          <p:cNvSpPr>
            <a:spLocks/>
          </p:cNvSpPr>
          <p:nvPr/>
        </p:nvSpPr>
        <p:spPr>
          <a:xfrm>
            <a:off x="405897" y="1836310"/>
            <a:ext cx="2129527" cy="4297680"/>
          </a:xfrm>
          <a:prstGeom prst="rect">
            <a:avLst/>
          </a:prstGeom>
          <a:solidFill>
            <a:srgbClr val="092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365760" bIns="182880" rtlCol="0" anchor="t" anchorCtr="0"/>
          <a:lstStyle/>
          <a:p>
            <a:pPr algn="ctr"/>
            <a:r>
              <a:rPr lang="en-US" sz="2000" dirty="0">
                <a:latin typeface="Arial" panose="020B0604020202020204" pitchFamily="34" charset="0"/>
                <a:cs typeface="Arial" panose="020B0604020202020204" pitchFamily="34" charset="0"/>
              </a:rPr>
              <a:t>Technology and Security</a:t>
            </a:r>
          </a:p>
        </p:txBody>
      </p:sp>
      <p:pic>
        <p:nvPicPr>
          <p:cNvPr id="5" name="Graphic 4" descr="Lock with solid fill">
            <a:extLst>
              <a:ext uri="{FF2B5EF4-FFF2-40B4-BE49-F238E27FC236}">
                <a16:creationId xmlns:a16="http://schemas.microsoft.com/office/drawing/2014/main" id="{244D3325-32C2-47C4-BCFD-5F6E26B8FB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9665" y="3082205"/>
            <a:ext cx="2221992" cy="2342841"/>
          </a:xfrm>
          <a:prstGeom prst="rect">
            <a:avLst/>
          </a:prstGeom>
        </p:spPr>
      </p:pic>
      <p:pic>
        <p:nvPicPr>
          <p:cNvPr id="15" name="Picture 14">
            <a:extLst>
              <a:ext uri="{FF2B5EF4-FFF2-40B4-BE49-F238E27FC236}">
                <a16:creationId xmlns:a16="http://schemas.microsoft.com/office/drawing/2014/main" id="{1D9BAE1E-1E72-4ADA-A322-C206B03FE578}"/>
              </a:ext>
            </a:extLst>
          </p:cNvPr>
          <p:cNvPicPr>
            <a:picLocks noChangeAspect="1"/>
          </p:cNvPicPr>
          <p:nvPr/>
        </p:nvPicPr>
        <p:blipFill rotWithShape="1">
          <a:blip r:embed="rId13">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Tree>
    <p:extLst>
      <p:ext uri="{BB962C8B-B14F-4D97-AF65-F5344CB8AC3E}">
        <p14:creationId xmlns:p14="http://schemas.microsoft.com/office/powerpoint/2010/main" val="21910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1C10CD-1539-45A2-9910-38BE7C3B477B}"/>
              </a:ext>
            </a:extLst>
          </p:cNvPr>
          <p:cNvSpPr/>
          <p:nvPr/>
        </p:nvSpPr>
        <p:spPr>
          <a:xfrm>
            <a:off x="1066800" y="3921646"/>
            <a:ext cx="4076700" cy="6757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17B2A1F-71A4-499A-A9D6-19F577C9CA1F}"/>
              </a:ext>
            </a:extLst>
          </p:cNvPr>
          <p:cNvSpPr txBox="1"/>
          <p:nvPr/>
        </p:nvSpPr>
        <p:spPr>
          <a:xfrm>
            <a:off x="1016000" y="2499752"/>
            <a:ext cx="9385300" cy="3046988"/>
          </a:xfrm>
          <a:prstGeom prst="rect">
            <a:avLst/>
          </a:prstGeom>
          <a:noFill/>
        </p:spPr>
        <p:txBody>
          <a:bodyPr wrap="square">
            <a:spAutoFit/>
          </a:bodyPr>
          <a:lstStyle/>
          <a:p>
            <a:pPr algn="ctr">
              <a:spcAft>
                <a:spcPts val="1200"/>
              </a:spcAft>
            </a:pPr>
            <a:r>
              <a:rPr lang="en-US" sz="4400" i="1" dirty="0">
                <a:latin typeface="Arial" panose="020B0604020202020204" pitchFamily="34" charset="0"/>
                <a:cs typeface="Arial" panose="020B0604020202020204" pitchFamily="34" charset="0"/>
              </a:rPr>
              <a:t>“Change cannot be put on people. The best way to instill change is to do it with them. Create it with them.”</a:t>
            </a:r>
          </a:p>
          <a:p>
            <a:pPr algn="r">
              <a:spcAft>
                <a:spcPts val="1200"/>
              </a:spcAft>
            </a:pPr>
            <a:endParaRPr lang="en-US" sz="2000" i="1" dirty="0">
              <a:latin typeface="Arial" panose="020B0604020202020204" pitchFamily="34" charset="0"/>
              <a:cs typeface="Arial" panose="020B0604020202020204" pitchFamily="34" charset="0"/>
            </a:endParaRPr>
          </a:p>
          <a:p>
            <a:pPr algn="r">
              <a:spcAft>
                <a:spcPts val="1200"/>
              </a:spcAft>
            </a:pPr>
            <a:r>
              <a:rPr lang="en-US" sz="2000" i="1" dirty="0">
                <a:latin typeface="Arial" panose="020B0604020202020204" pitchFamily="34" charset="0"/>
                <a:cs typeface="Arial" panose="020B0604020202020204" pitchFamily="34" charset="0"/>
              </a:rPr>
              <a:t>- Lisa </a:t>
            </a:r>
            <a:r>
              <a:rPr lang="en-US" sz="2000" i="1" dirty="0" err="1">
                <a:latin typeface="Arial" panose="020B0604020202020204" pitchFamily="34" charset="0"/>
                <a:cs typeface="Arial" panose="020B0604020202020204" pitchFamily="34" charset="0"/>
              </a:rPr>
              <a:t>Bodell</a:t>
            </a:r>
            <a:r>
              <a:rPr lang="en-US" sz="2000" i="1" dirty="0">
                <a:latin typeface="Arial" panose="020B0604020202020204" pitchFamily="34" charset="0"/>
                <a:cs typeface="Arial" panose="020B0604020202020204" pitchFamily="34" charset="0"/>
              </a:rPr>
              <a:t>, Author</a:t>
            </a:r>
            <a:endParaRPr lang="en-US" sz="3600" dirty="0"/>
          </a:p>
        </p:txBody>
      </p:sp>
    </p:spTree>
    <p:extLst>
      <p:ext uri="{BB962C8B-B14F-4D97-AF65-F5344CB8AC3E}">
        <p14:creationId xmlns:p14="http://schemas.microsoft.com/office/powerpoint/2010/main" val="1614413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extLst>
              <a:ext uri="{BEBA8EAE-BF5A-486C-A8C5-ECC9F3942E4B}">
                <a14:imgProps xmlns:a14="http://schemas.microsoft.com/office/drawing/2010/main">
                  <a14:imgLayer r:embed="rId4">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5360D2-126D-4707-9278-944F95760942}"/>
              </a:ext>
            </a:extLst>
          </p:cNvPr>
          <p:cNvSpPr/>
          <p:nvPr/>
        </p:nvSpPr>
        <p:spPr>
          <a:xfrm>
            <a:off x="0" y="0"/>
            <a:ext cx="12192000" cy="6858000"/>
          </a:xfrm>
          <a:prstGeom prst="rect">
            <a:avLst/>
          </a:prstGeom>
          <a:solidFill>
            <a:srgbClr val="092F57">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740B149-5F3B-4F39-A76C-28D4E6891462}"/>
              </a:ext>
            </a:extLst>
          </p:cNvPr>
          <p:cNvSpPr txBox="1"/>
          <p:nvPr/>
        </p:nvSpPr>
        <p:spPr>
          <a:xfrm>
            <a:off x="2439675" y="2136338"/>
            <a:ext cx="731265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stotelica Display Trial" panose="02000506020000020004" pitchFamily="2" charset="0"/>
                <a:ea typeface="+mn-ea"/>
                <a:cs typeface="Arial" panose="020B0604020202020204" pitchFamily="34" charset="0"/>
              </a:rPr>
              <a:t> </a:t>
            </a:r>
            <a:r>
              <a:rPr lang="en-US" sz="5400" b="1" dirty="0">
                <a:solidFill>
                  <a:prstClr val="white"/>
                </a:solidFill>
                <a:latin typeface="Aristotelica Display Trial" panose="02000506020000020004" pitchFamily="2" charset="0"/>
                <a:cs typeface="Arial" panose="020B0604020202020204" pitchFamily="34" charset="0"/>
              </a:rPr>
              <a:t>Revisiting Luma:</a:t>
            </a:r>
            <a:endParaRPr kumimoji="0" lang="en-US" sz="5400" b="1" i="0" u="none" strike="noStrike" kern="1200" cap="none" spc="0" normalizeH="0" baseline="0" noProof="0" dirty="0">
              <a:ln>
                <a:noFill/>
              </a:ln>
              <a:solidFill>
                <a:prstClr val="white"/>
              </a:solidFill>
              <a:effectLst/>
              <a:uLnTx/>
              <a:uFillTx/>
              <a:latin typeface="Aristotelica Display Trial" panose="02000506020000020004" pitchFamily="2"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B81C"/>
                </a:solidFill>
                <a:effectLst/>
                <a:uLnTx/>
                <a:uFillTx/>
                <a:latin typeface="Aristotelica Display Trial" panose="02000506020000020004" pitchFamily="2" charset="0"/>
                <a:ea typeface="+mn-ea"/>
                <a:cs typeface="Arial" panose="020B0604020202020204" pitchFamily="34" charset="0"/>
              </a:rPr>
              <a:t>The Case for Change</a:t>
            </a:r>
          </a:p>
        </p:txBody>
      </p:sp>
    </p:spTree>
    <p:extLst>
      <p:ext uri="{BB962C8B-B14F-4D97-AF65-F5344CB8AC3E}">
        <p14:creationId xmlns:p14="http://schemas.microsoft.com/office/powerpoint/2010/main" val="4290190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BE316C-042B-4012-9796-41C17BB295D1}"/>
              </a:ext>
            </a:extLst>
          </p:cNvPr>
          <p:cNvSpPr txBox="1"/>
          <p:nvPr/>
        </p:nvSpPr>
        <p:spPr>
          <a:xfrm>
            <a:off x="494156" y="392992"/>
            <a:ext cx="5593278" cy="584775"/>
          </a:xfrm>
          <a:prstGeom prst="rect">
            <a:avLst/>
          </a:prstGeom>
          <a:noFill/>
        </p:spPr>
        <p:txBody>
          <a:bodyPr wrap="square" rtlCol="0">
            <a:spAutoFit/>
          </a:bodyPr>
          <a:lstStyle/>
          <a:p>
            <a:r>
              <a:rPr lang="en-US" sz="3200" dirty="0">
                <a:solidFill>
                  <a:srgbClr val="092F57"/>
                </a:solidFill>
                <a:latin typeface="Arial Rounded MT Bold" panose="020F0704030504030204" pitchFamily="34" charset="0"/>
              </a:rPr>
              <a:t>Next Steps</a:t>
            </a:r>
          </a:p>
        </p:txBody>
      </p:sp>
      <p:sp>
        <p:nvSpPr>
          <p:cNvPr id="8" name="Rectangle 7">
            <a:extLst>
              <a:ext uri="{FF2B5EF4-FFF2-40B4-BE49-F238E27FC236}">
                <a16:creationId xmlns:a16="http://schemas.microsoft.com/office/drawing/2014/main" id="{382C2F18-C256-424F-961A-7A929A69DEC5}"/>
              </a:ext>
            </a:extLst>
          </p:cNvPr>
          <p:cNvSpPr/>
          <p:nvPr/>
        </p:nvSpPr>
        <p:spPr>
          <a:xfrm rot="16200000" flipH="1">
            <a:off x="1606057" y="-99832"/>
            <a:ext cx="73152" cy="2163041"/>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2DDD0214-720E-4D1E-BF94-DD198174E8BB}"/>
              </a:ext>
            </a:extLst>
          </p:cNvPr>
          <p:cNvGrpSpPr/>
          <p:nvPr/>
        </p:nvGrpSpPr>
        <p:grpSpPr>
          <a:xfrm>
            <a:off x="756356" y="1467925"/>
            <a:ext cx="9889066" cy="988992"/>
            <a:chOff x="756356" y="1467925"/>
            <a:chExt cx="9889066" cy="988992"/>
          </a:xfrm>
        </p:grpSpPr>
        <p:sp>
          <p:nvSpPr>
            <p:cNvPr id="23" name="Rectangle: Rounded Corners 22">
              <a:extLst>
                <a:ext uri="{FF2B5EF4-FFF2-40B4-BE49-F238E27FC236}">
                  <a16:creationId xmlns:a16="http://schemas.microsoft.com/office/drawing/2014/main" id="{58B418EF-7BBA-4533-A5A8-0762FA301C68}"/>
                </a:ext>
              </a:extLst>
            </p:cNvPr>
            <p:cNvSpPr/>
            <p:nvPr/>
          </p:nvSpPr>
          <p:spPr>
            <a:xfrm>
              <a:off x="756356" y="1467925"/>
              <a:ext cx="9889066" cy="988992"/>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4B2CCA6-3E16-4284-91A0-7B64BF2FA062}"/>
                </a:ext>
              </a:extLst>
            </p:cNvPr>
            <p:cNvSpPr txBox="1"/>
            <p:nvPr/>
          </p:nvSpPr>
          <p:spPr>
            <a:xfrm>
              <a:off x="2120868" y="1574688"/>
              <a:ext cx="8276199" cy="738664"/>
            </a:xfrm>
            <a:prstGeom prst="rect">
              <a:avLst/>
            </a:prstGeom>
            <a:noFill/>
          </p:spPr>
          <p:txBody>
            <a:bodyPr wrap="square" rtlCol="0">
              <a:spAutoFit/>
            </a:bodyPr>
            <a:lstStyle/>
            <a:p>
              <a:r>
                <a:rPr lang="en-US" sz="1400" b="1" dirty="0">
                  <a:solidFill>
                    <a:srgbClr val="092F57"/>
                  </a:solidFill>
                  <a:latin typeface="Arial" panose="020B0604020202020204" pitchFamily="34" charset="0"/>
                  <a:cs typeface="Arial" panose="020B0604020202020204" pitchFamily="34" charset="0"/>
                </a:rPr>
                <a:t>Deliver Agency Accelerator; Deliver and Model the Message</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After this meeting, a Leadership Accelerator toolkit with materials and instructions will be shared. Use these to provide a Luma Accelerator update to your employees.</a:t>
              </a:r>
            </a:p>
          </p:txBody>
        </p:sp>
        <p:sp>
          <p:nvSpPr>
            <p:cNvPr id="28" name="Oval 27">
              <a:extLst>
                <a:ext uri="{FF2B5EF4-FFF2-40B4-BE49-F238E27FC236}">
                  <a16:creationId xmlns:a16="http://schemas.microsoft.com/office/drawing/2014/main" id="{345D9857-A408-4C25-996A-53B09DA24D3D}"/>
                </a:ext>
              </a:extLst>
            </p:cNvPr>
            <p:cNvSpPr/>
            <p:nvPr/>
          </p:nvSpPr>
          <p:spPr>
            <a:xfrm>
              <a:off x="911113" y="1567411"/>
              <a:ext cx="731520" cy="731520"/>
            </a:xfrm>
            <a:prstGeom prst="ellipse">
              <a:avLst/>
            </a:prstGeom>
            <a:solidFill>
              <a:srgbClr val="092F5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01</a:t>
              </a:r>
            </a:p>
          </p:txBody>
        </p:sp>
      </p:grpSp>
      <p:grpSp>
        <p:nvGrpSpPr>
          <p:cNvPr id="6" name="Group 5">
            <a:extLst>
              <a:ext uri="{FF2B5EF4-FFF2-40B4-BE49-F238E27FC236}">
                <a16:creationId xmlns:a16="http://schemas.microsoft.com/office/drawing/2014/main" id="{926FA676-AEA7-4DB0-90AB-4451EEC1E15C}"/>
              </a:ext>
            </a:extLst>
          </p:cNvPr>
          <p:cNvGrpSpPr/>
          <p:nvPr/>
        </p:nvGrpSpPr>
        <p:grpSpPr>
          <a:xfrm>
            <a:off x="756355" y="2809732"/>
            <a:ext cx="9889065" cy="988992"/>
            <a:chOff x="756355" y="2582203"/>
            <a:chExt cx="9889065" cy="988992"/>
          </a:xfrm>
        </p:grpSpPr>
        <p:sp>
          <p:nvSpPr>
            <p:cNvPr id="24" name="Rectangle: Rounded Corners 23">
              <a:extLst>
                <a:ext uri="{FF2B5EF4-FFF2-40B4-BE49-F238E27FC236}">
                  <a16:creationId xmlns:a16="http://schemas.microsoft.com/office/drawing/2014/main" id="{9C9EAEFA-EE52-4FC9-BB5A-DC3F728550ED}"/>
                </a:ext>
              </a:extLst>
            </p:cNvPr>
            <p:cNvSpPr/>
            <p:nvPr/>
          </p:nvSpPr>
          <p:spPr>
            <a:xfrm>
              <a:off x="756355" y="2582203"/>
              <a:ext cx="9889065" cy="988992"/>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FD677D05-F600-4EDC-8DDF-AAE79E951A10}"/>
                </a:ext>
              </a:extLst>
            </p:cNvPr>
            <p:cNvSpPr txBox="1"/>
            <p:nvPr/>
          </p:nvSpPr>
          <p:spPr>
            <a:xfrm>
              <a:off x="2120862" y="2657881"/>
              <a:ext cx="8276203" cy="738664"/>
            </a:xfrm>
            <a:prstGeom prst="rect">
              <a:avLst/>
            </a:prstGeom>
            <a:noFill/>
          </p:spPr>
          <p:txBody>
            <a:bodyPr wrap="square">
              <a:spAutoFit/>
            </a:bodyPr>
            <a:lstStyle/>
            <a:p>
              <a:r>
                <a:rPr lang="en-US" sz="1400" b="1" dirty="0">
                  <a:solidFill>
                    <a:srgbClr val="092F57"/>
                  </a:solidFill>
                  <a:latin typeface="Arial" panose="020B0604020202020204" pitchFamily="34" charset="0"/>
                  <a:cs typeface="Arial" panose="020B0604020202020204" pitchFamily="34" charset="0"/>
                </a:rPr>
                <a:t>Change Liaisons to Follow Agency Accelerator: Please Coordinate</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Change Liaisons will be equipped with a communications toolkit, which will contain materials designed to reinforce and add to the Agency Update (#01 above). Please coordinate with them accordingly.</a:t>
              </a:r>
            </a:p>
          </p:txBody>
        </p:sp>
        <p:sp>
          <p:nvSpPr>
            <p:cNvPr id="29" name="Oval 28">
              <a:extLst>
                <a:ext uri="{FF2B5EF4-FFF2-40B4-BE49-F238E27FC236}">
                  <a16:creationId xmlns:a16="http://schemas.microsoft.com/office/drawing/2014/main" id="{0DC865D1-95AC-45B0-842B-3E14ED0D43E3}"/>
                </a:ext>
              </a:extLst>
            </p:cNvPr>
            <p:cNvSpPr/>
            <p:nvPr/>
          </p:nvSpPr>
          <p:spPr>
            <a:xfrm>
              <a:off x="911113" y="2675540"/>
              <a:ext cx="731520" cy="731520"/>
            </a:xfrm>
            <a:prstGeom prst="ellipse">
              <a:avLst/>
            </a:prstGeom>
            <a:solidFill>
              <a:srgbClr val="092F5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02</a:t>
              </a:r>
            </a:p>
          </p:txBody>
        </p:sp>
      </p:grpSp>
      <p:grpSp>
        <p:nvGrpSpPr>
          <p:cNvPr id="5" name="Group 4">
            <a:extLst>
              <a:ext uri="{FF2B5EF4-FFF2-40B4-BE49-F238E27FC236}">
                <a16:creationId xmlns:a16="http://schemas.microsoft.com/office/drawing/2014/main" id="{6DAE2627-C27A-48D2-8F09-F261DB2AE0FD}"/>
              </a:ext>
            </a:extLst>
          </p:cNvPr>
          <p:cNvGrpSpPr/>
          <p:nvPr/>
        </p:nvGrpSpPr>
        <p:grpSpPr>
          <a:xfrm>
            <a:off x="756355" y="4151539"/>
            <a:ext cx="9889064" cy="1101773"/>
            <a:chOff x="756356" y="3677958"/>
            <a:chExt cx="9889064" cy="1101773"/>
          </a:xfrm>
        </p:grpSpPr>
        <p:sp>
          <p:nvSpPr>
            <p:cNvPr id="25" name="Rectangle: Rounded Corners 24">
              <a:extLst>
                <a:ext uri="{FF2B5EF4-FFF2-40B4-BE49-F238E27FC236}">
                  <a16:creationId xmlns:a16="http://schemas.microsoft.com/office/drawing/2014/main" id="{AD4C9926-32A5-441A-B3E1-3831FA8E9E3C}"/>
                </a:ext>
              </a:extLst>
            </p:cNvPr>
            <p:cNvSpPr/>
            <p:nvPr/>
          </p:nvSpPr>
          <p:spPr>
            <a:xfrm>
              <a:off x="756356" y="3677958"/>
              <a:ext cx="9889064" cy="988992"/>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F034372-6F50-427E-AB01-210EBB8FA431}"/>
                </a:ext>
              </a:extLst>
            </p:cNvPr>
            <p:cNvSpPr txBox="1"/>
            <p:nvPr/>
          </p:nvSpPr>
          <p:spPr>
            <a:xfrm>
              <a:off x="2120862" y="3825624"/>
              <a:ext cx="8276203" cy="954107"/>
            </a:xfrm>
            <a:prstGeom prst="rect">
              <a:avLst/>
            </a:prstGeom>
            <a:noFill/>
          </p:spPr>
          <p:txBody>
            <a:bodyPr wrap="square">
              <a:spAutoFit/>
            </a:bodyPr>
            <a:lstStyle/>
            <a:p>
              <a:r>
                <a:rPr lang="en-US" sz="1400" b="1" dirty="0">
                  <a:solidFill>
                    <a:srgbClr val="092F57"/>
                  </a:solidFill>
                  <a:latin typeface="Arial" panose="020B0604020202020204" pitchFamily="34" charset="0"/>
                  <a:cs typeface="Arial" panose="020B0604020202020204" pitchFamily="34" charset="0"/>
                </a:rPr>
                <a:t>Details Coming Soon: Role Workshops, User Experience Simulations, and Luma Labs</a:t>
              </a:r>
              <a:br>
                <a:rPr lang="en-US" sz="1400" b="1" dirty="0">
                  <a:solidFill>
                    <a:srgbClr val="092F57"/>
                  </a:solidFill>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Stay tuned of upcoming opportunities for employees to gain familiarity with the Luma system and encourage them to proactively engage with offerings to increase buy-in.</a:t>
              </a:r>
            </a:p>
            <a:p>
              <a:r>
                <a:rPr lang="en-US" sz="1400" dirty="0">
                  <a:latin typeface="Arial" panose="020B0604020202020204" pitchFamily="34" charset="0"/>
                  <a:cs typeface="Arial" panose="020B0604020202020204" pitchFamily="34" charset="0"/>
                </a:rPr>
                <a:t>.</a:t>
              </a:r>
            </a:p>
          </p:txBody>
        </p:sp>
        <p:sp>
          <p:nvSpPr>
            <p:cNvPr id="30" name="Oval 29">
              <a:extLst>
                <a:ext uri="{FF2B5EF4-FFF2-40B4-BE49-F238E27FC236}">
                  <a16:creationId xmlns:a16="http://schemas.microsoft.com/office/drawing/2014/main" id="{E0259F27-3D1A-445B-BD39-062779634793}"/>
                </a:ext>
              </a:extLst>
            </p:cNvPr>
            <p:cNvSpPr/>
            <p:nvPr/>
          </p:nvSpPr>
          <p:spPr>
            <a:xfrm>
              <a:off x="916857" y="3803046"/>
              <a:ext cx="731520" cy="731520"/>
            </a:xfrm>
            <a:prstGeom prst="ellipse">
              <a:avLst/>
            </a:prstGeom>
            <a:solidFill>
              <a:srgbClr val="092F5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03</a:t>
              </a:r>
            </a:p>
          </p:txBody>
        </p:sp>
      </p:grpSp>
      <p:pic>
        <p:nvPicPr>
          <p:cNvPr id="33" name="Picture 32">
            <a:extLst>
              <a:ext uri="{FF2B5EF4-FFF2-40B4-BE49-F238E27FC236}">
                <a16:creationId xmlns:a16="http://schemas.microsoft.com/office/drawing/2014/main" id="{672B8AA2-FCFF-4F36-BCF4-10B15B1D7D18}"/>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Tree>
    <p:extLst>
      <p:ext uri="{BB962C8B-B14F-4D97-AF65-F5344CB8AC3E}">
        <p14:creationId xmlns:p14="http://schemas.microsoft.com/office/powerpoint/2010/main" val="1078285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1BB67F-BFD6-4A64-8038-F5F090CA6D39}"/>
              </a:ext>
            </a:extLst>
          </p:cNvPr>
          <p:cNvSpPr/>
          <p:nvPr/>
        </p:nvSpPr>
        <p:spPr>
          <a:xfrm rot="16200000" flipH="1">
            <a:off x="6554229" y="834216"/>
            <a:ext cx="5501532" cy="5322456"/>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94585060-73ED-4991-850F-407710FD96C5}"/>
              </a:ext>
            </a:extLst>
          </p:cNvPr>
          <p:cNvSpPr>
            <a:spLocks noGrp="1"/>
          </p:cNvSpPr>
          <p:nvPr>
            <p:ph idx="1"/>
          </p:nvPr>
        </p:nvSpPr>
        <p:spPr>
          <a:xfrm>
            <a:off x="498558" y="1083569"/>
            <a:ext cx="5782466" cy="584775"/>
          </a:xfrm>
        </p:spPr>
        <p:txBody>
          <a:bodyPr>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i="1" dirty="0">
                <a:solidFill>
                  <a:srgbClr val="092F57"/>
                </a:solidFill>
                <a:latin typeface="Arial" panose="020B0604020202020204" pitchFamily="34" charset="0"/>
                <a:cs typeface="Arial" panose="020B0604020202020204" pitchFamily="34" charset="0"/>
              </a:rPr>
              <a:t>Have questions? Please contact or refer to the following: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800" i="1" dirty="0">
              <a:solidFill>
                <a:srgbClr val="092F57"/>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800" i="1" dirty="0">
              <a:solidFill>
                <a:srgbClr val="092F57"/>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800" b="1" dirty="0">
              <a:solidFill>
                <a:srgbClr val="092F57"/>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800" i="1" dirty="0">
              <a:solidFill>
                <a:srgbClr val="092F57"/>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DF1F973B-C571-4479-9520-53131386F11C}"/>
              </a:ext>
            </a:extLst>
          </p:cNvPr>
          <p:cNvSpPr txBox="1"/>
          <p:nvPr/>
        </p:nvSpPr>
        <p:spPr>
          <a:xfrm>
            <a:off x="494156" y="392992"/>
            <a:ext cx="2543503" cy="584775"/>
          </a:xfrm>
          <a:prstGeom prst="rect">
            <a:avLst/>
          </a:prstGeom>
          <a:noFill/>
        </p:spPr>
        <p:txBody>
          <a:bodyPr wrap="square" rtlCol="0">
            <a:spAutoFit/>
          </a:bodyPr>
          <a:lstStyle/>
          <a:p>
            <a:r>
              <a:rPr lang="en-US" sz="3200" dirty="0">
                <a:solidFill>
                  <a:srgbClr val="092F57"/>
                </a:solidFill>
                <a:latin typeface="Arial Rounded MT Bold" panose="020F0704030504030204" pitchFamily="34" charset="0"/>
              </a:rPr>
              <a:t>Resources</a:t>
            </a:r>
          </a:p>
        </p:txBody>
      </p:sp>
      <p:sp>
        <p:nvSpPr>
          <p:cNvPr id="13" name="Rectangle 12">
            <a:extLst>
              <a:ext uri="{FF2B5EF4-FFF2-40B4-BE49-F238E27FC236}">
                <a16:creationId xmlns:a16="http://schemas.microsoft.com/office/drawing/2014/main" id="{F33F6854-0E92-4935-AB07-240A8AD1964A}"/>
              </a:ext>
            </a:extLst>
          </p:cNvPr>
          <p:cNvSpPr/>
          <p:nvPr/>
        </p:nvSpPr>
        <p:spPr>
          <a:xfrm rot="16200000" flipH="1">
            <a:off x="1606057" y="-99832"/>
            <a:ext cx="73152" cy="2163041"/>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2BAF89A8-4A91-4501-9C00-2FFDE07747E5}"/>
              </a:ext>
            </a:extLst>
          </p:cNvPr>
          <p:cNvSpPr txBox="1">
            <a:spLocks/>
          </p:cNvSpPr>
          <p:nvPr/>
        </p:nvSpPr>
        <p:spPr>
          <a:xfrm>
            <a:off x="-5682288" y="1484269"/>
            <a:ext cx="1846709" cy="584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endParaRPr lang="en-US" sz="1800" i="1" dirty="0">
              <a:solidFill>
                <a:srgbClr val="092F57"/>
              </a:solidFill>
              <a:latin typeface="Arial" panose="020B0604020202020204" pitchFamily="34" charset="0"/>
              <a:cs typeface="Arial" panose="020B0604020202020204" pitchFamily="34" charset="0"/>
            </a:endParaRPr>
          </a:p>
          <a:p>
            <a:pPr marL="0" indent="0">
              <a:lnSpc>
                <a:spcPct val="100000"/>
              </a:lnSpc>
              <a:spcBef>
                <a:spcPts val="0"/>
              </a:spcBef>
              <a:buFontTx/>
              <a:buNone/>
              <a:defRPr/>
            </a:pPr>
            <a:endParaRPr lang="en-US" sz="1200" dirty="0">
              <a:solidFill>
                <a:srgbClr val="092F57"/>
              </a:solidFill>
              <a:latin typeface="Arial" panose="020B0604020202020204" pitchFamily="34" charset="0"/>
              <a:cs typeface="Arial" panose="020B0604020202020204" pitchFamily="34" charset="0"/>
            </a:endParaRPr>
          </a:p>
          <a:p>
            <a:pPr marL="0" indent="0">
              <a:lnSpc>
                <a:spcPct val="100000"/>
              </a:lnSpc>
              <a:spcBef>
                <a:spcPts val="0"/>
              </a:spcBef>
              <a:buFontTx/>
              <a:buNone/>
              <a:defRPr/>
            </a:pPr>
            <a:endParaRPr lang="en-US" sz="1200" dirty="0">
              <a:solidFill>
                <a:srgbClr val="092F57"/>
              </a:solidFill>
              <a:latin typeface="Arial" panose="020B0604020202020204" pitchFamily="34" charset="0"/>
              <a:cs typeface="Arial" panose="020B0604020202020204" pitchFamily="34" charset="0"/>
            </a:endParaRPr>
          </a:p>
          <a:p>
            <a:pPr marL="0" indent="0">
              <a:lnSpc>
                <a:spcPct val="100000"/>
              </a:lnSpc>
              <a:spcBef>
                <a:spcPts val="0"/>
              </a:spcBef>
              <a:buFontTx/>
              <a:buNone/>
              <a:defRPr/>
            </a:pPr>
            <a:endParaRPr lang="en-US" sz="1800" b="1" dirty="0">
              <a:solidFill>
                <a:srgbClr val="092F57"/>
              </a:solidFill>
              <a:latin typeface="Arial" panose="020B0604020202020204" pitchFamily="34" charset="0"/>
              <a:cs typeface="Arial" panose="020B0604020202020204" pitchFamily="34" charset="0"/>
            </a:endParaRPr>
          </a:p>
          <a:p>
            <a:pPr marL="0" indent="0">
              <a:lnSpc>
                <a:spcPct val="100000"/>
              </a:lnSpc>
              <a:spcBef>
                <a:spcPts val="0"/>
              </a:spcBef>
              <a:buFontTx/>
              <a:buNone/>
              <a:defRPr/>
            </a:pPr>
            <a:endParaRPr lang="en-US" sz="1800" i="1" dirty="0">
              <a:solidFill>
                <a:srgbClr val="092F57"/>
              </a:solidFill>
              <a:latin typeface="Arial" panose="020B0604020202020204" pitchFamily="34" charset="0"/>
              <a:cs typeface="Arial" panose="020B0604020202020204" pitchFamily="34" charset="0"/>
            </a:endParaRPr>
          </a:p>
          <a:p>
            <a:pPr marL="0" indent="0">
              <a:lnSpc>
                <a:spcPct val="100000"/>
              </a:lnSpc>
              <a:spcBef>
                <a:spcPts val="0"/>
              </a:spcBef>
              <a:buFontTx/>
              <a:buNone/>
              <a:defRPr/>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FontTx/>
              <a:buNone/>
              <a:defRPr/>
            </a:pPr>
            <a:endParaRPr lang="en-US" sz="1800" i="1" dirty="0">
              <a:solidFill>
                <a:srgbClr val="092F5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37E8328-2FED-4221-A9D7-974E4575CBEB}"/>
              </a:ext>
            </a:extLst>
          </p:cNvPr>
          <p:cNvSpPr txBox="1"/>
          <p:nvPr/>
        </p:nvSpPr>
        <p:spPr>
          <a:xfrm>
            <a:off x="1409086" y="3016018"/>
            <a:ext cx="4994240" cy="738664"/>
          </a:xfrm>
          <a:prstGeom prst="rect">
            <a:avLst/>
          </a:prstGeom>
          <a:noFill/>
        </p:spPr>
        <p:txBody>
          <a:bodyPr wrap="square" rtlCol="0">
            <a:spAutoFit/>
          </a:bodyPr>
          <a:lstStyle/>
          <a:p>
            <a:r>
              <a:rPr lang="en-US" sz="1400" b="1" dirty="0">
                <a:solidFill>
                  <a:srgbClr val="092F57"/>
                </a:solidFill>
                <a:latin typeface="Arial" panose="020B0604020202020204" pitchFamily="34" charset="0"/>
                <a:cs typeface="Arial" panose="020B0604020202020204" pitchFamily="34" charset="0"/>
              </a:rPr>
              <a:t>Change Liaison </a:t>
            </a:r>
            <a:br>
              <a:rPr lang="en-US" sz="1400" b="1"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Each agency has an assigned Change Liaison who supports the project’s implementation. </a:t>
            </a:r>
          </a:p>
        </p:txBody>
      </p:sp>
      <p:pic>
        <p:nvPicPr>
          <p:cNvPr id="7" name="Graphic 6" descr="Shield Tick with solid fill">
            <a:extLst>
              <a:ext uri="{FF2B5EF4-FFF2-40B4-BE49-F238E27FC236}">
                <a16:creationId xmlns:a16="http://schemas.microsoft.com/office/drawing/2014/main" id="{0AE4D958-C47A-45A0-8B56-C2AA0716C6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332" y="1756817"/>
            <a:ext cx="914400" cy="914400"/>
          </a:xfrm>
          <a:prstGeom prst="rect">
            <a:avLst/>
          </a:prstGeom>
        </p:spPr>
      </p:pic>
      <p:pic>
        <p:nvPicPr>
          <p:cNvPr id="21" name="Graphic 20" descr="Megaphone1 with solid fill">
            <a:extLst>
              <a:ext uri="{FF2B5EF4-FFF2-40B4-BE49-F238E27FC236}">
                <a16:creationId xmlns:a16="http://schemas.microsoft.com/office/drawing/2014/main" id="{5AC69B27-30F7-43E7-81EE-023EB73873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0995" y="2898658"/>
            <a:ext cx="1023071" cy="1023071"/>
          </a:xfrm>
          <a:prstGeom prst="rect">
            <a:avLst/>
          </a:prstGeom>
        </p:spPr>
      </p:pic>
      <p:sp>
        <p:nvSpPr>
          <p:cNvPr id="23" name="TextBox 22">
            <a:extLst>
              <a:ext uri="{FF2B5EF4-FFF2-40B4-BE49-F238E27FC236}">
                <a16:creationId xmlns:a16="http://schemas.microsoft.com/office/drawing/2014/main" id="{ABA13F87-02E4-4863-9EC2-4C06C0E79709}"/>
              </a:ext>
            </a:extLst>
          </p:cNvPr>
          <p:cNvSpPr txBox="1"/>
          <p:nvPr/>
        </p:nvSpPr>
        <p:spPr>
          <a:xfrm>
            <a:off x="1449629" y="1799030"/>
            <a:ext cx="4994240" cy="738664"/>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Joshua Whitworth</a:t>
            </a:r>
          </a:p>
          <a:p>
            <a:r>
              <a:rPr lang="en-US" sz="1400" dirty="0">
                <a:latin typeface="Arial" panose="020B0604020202020204" pitchFamily="34" charset="0"/>
                <a:cs typeface="Arial" panose="020B0604020202020204" pitchFamily="34" charset="0"/>
              </a:rPr>
              <a:t>Please contact directly with any questions, concerns and/or feedback.</a:t>
            </a:r>
          </a:p>
        </p:txBody>
      </p:sp>
      <p:pic>
        <p:nvPicPr>
          <p:cNvPr id="6" name="Graphic 5" descr="First aid kit with solid fill">
            <a:extLst>
              <a:ext uri="{FF2B5EF4-FFF2-40B4-BE49-F238E27FC236}">
                <a16:creationId xmlns:a16="http://schemas.microsoft.com/office/drawing/2014/main" id="{367225AA-7698-4466-9333-A529C5FF04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9381" y="4366498"/>
            <a:ext cx="686301" cy="686301"/>
          </a:xfrm>
          <a:prstGeom prst="rect">
            <a:avLst/>
          </a:prstGeom>
        </p:spPr>
      </p:pic>
      <p:sp>
        <p:nvSpPr>
          <p:cNvPr id="18" name="TextBox 17">
            <a:extLst>
              <a:ext uri="{FF2B5EF4-FFF2-40B4-BE49-F238E27FC236}">
                <a16:creationId xmlns:a16="http://schemas.microsoft.com/office/drawing/2014/main" id="{BAE9DFCF-3CDD-4D7E-AA1A-CF65719C632E}"/>
              </a:ext>
            </a:extLst>
          </p:cNvPr>
          <p:cNvSpPr txBox="1"/>
          <p:nvPr/>
        </p:nvSpPr>
        <p:spPr>
          <a:xfrm>
            <a:off x="1404224" y="4415487"/>
            <a:ext cx="4994240" cy="954107"/>
          </a:xfrm>
          <a:prstGeom prst="rect">
            <a:avLst/>
          </a:prstGeom>
          <a:noFill/>
        </p:spPr>
        <p:txBody>
          <a:bodyPr wrap="square" rtlCol="0">
            <a:spAutoFit/>
          </a:bodyPr>
          <a:lstStyle/>
          <a:p>
            <a:r>
              <a:rPr lang="en-US" sz="1400" b="1" dirty="0">
                <a:solidFill>
                  <a:srgbClr val="092F57"/>
                </a:solidFill>
                <a:latin typeface="Arial" panose="020B0604020202020204" pitchFamily="34" charset="0"/>
                <a:cs typeface="Arial" panose="020B0604020202020204" pitchFamily="34" charset="0"/>
              </a:rPr>
              <a:t>Luma Leadership Accelerator Toolkit</a:t>
            </a:r>
            <a:r>
              <a:rPr lang="en-US" sz="1400" b="1" dirty="0">
                <a:latin typeface="Arial" panose="020B0604020202020204" pitchFamily="34" charset="0"/>
                <a:cs typeface="Arial" panose="020B0604020202020204" pitchFamily="34" charset="0"/>
              </a:rPr>
              <a:t> </a:t>
            </a:r>
            <a:br>
              <a:rPr lang="en-US" sz="1400" b="1"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Read and engage with the toolkit that is being released following this presentation and plan your individual agency Luma Accelerators.</a:t>
            </a:r>
          </a:p>
        </p:txBody>
      </p:sp>
      <p:pic>
        <p:nvPicPr>
          <p:cNvPr id="4" name="Picture 3">
            <a:extLst>
              <a:ext uri="{FF2B5EF4-FFF2-40B4-BE49-F238E27FC236}">
                <a16:creationId xmlns:a16="http://schemas.microsoft.com/office/drawing/2014/main" id="{541ECBF5-75F7-4294-BE6C-68BEA375C4F7}"/>
              </a:ext>
            </a:extLst>
          </p:cNvPr>
          <p:cNvPicPr>
            <a:picLocks noChangeAspect="1"/>
          </p:cNvPicPr>
          <p:nvPr/>
        </p:nvPicPr>
        <p:blipFill rotWithShape="1">
          <a:blip r:embed="rId9">
            <a:extLst>
              <a:ext uri="{28A0092B-C50C-407E-A947-70E740481C1C}">
                <a14:useLocalDpi xmlns:a14="http://schemas.microsoft.com/office/drawing/2010/main" val="0"/>
              </a:ext>
            </a:extLst>
          </a:blip>
          <a:srcRect l="22145" t="4177" r="23750" b="-4177"/>
          <a:stretch/>
        </p:blipFill>
        <p:spPr>
          <a:xfrm>
            <a:off x="11194139" y="6519789"/>
            <a:ext cx="1054666" cy="261208"/>
          </a:xfrm>
          <a:prstGeom prst="rect">
            <a:avLst/>
          </a:prstGeom>
        </p:spPr>
      </p:pic>
      <p:pic>
        <p:nvPicPr>
          <p:cNvPr id="8" name="Picture 7" descr="Two people looking at a computer&#10;&#10;Description automatically generated">
            <a:extLst>
              <a:ext uri="{FF2B5EF4-FFF2-40B4-BE49-F238E27FC236}">
                <a16:creationId xmlns:a16="http://schemas.microsoft.com/office/drawing/2014/main" id="{2D51EB1E-8D0E-4C15-817F-74810A688EAD}"/>
              </a:ext>
            </a:extLst>
          </p:cNvPr>
          <p:cNvPicPr>
            <a:picLocks noChangeAspect="1"/>
          </p:cNvPicPr>
          <p:nvPr/>
        </p:nvPicPr>
        <p:blipFill rotWithShape="1">
          <a:blip r:embed="rId10">
            <a:extLst>
              <a:ext uri="{28A0092B-C50C-407E-A947-70E740481C1C}">
                <a14:useLocalDpi xmlns:a14="http://schemas.microsoft.com/office/drawing/2010/main" val="0"/>
              </a:ext>
            </a:extLst>
          </a:blip>
          <a:srcRect t="14907"/>
          <a:stretch/>
        </p:blipFill>
        <p:spPr>
          <a:xfrm>
            <a:off x="7018995" y="577590"/>
            <a:ext cx="4572000" cy="5835709"/>
          </a:xfrm>
          <a:prstGeom prst="rect">
            <a:avLst/>
          </a:prstGeom>
        </p:spPr>
      </p:pic>
    </p:spTree>
    <p:extLst>
      <p:ext uri="{BB962C8B-B14F-4D97-AF65-F5344CB8AC3E}">
        <p14:creationId xmlns:p14="http://schemas.microsoft.com/office/powerpoint/2010/main" val="2038235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having a conversation&#10;&#10;Description automatically generated with medium confidence">
            <a:extLst>
              <a:ext uri="{FF2B5EF4-FFF2-40B4-BE49-F238E27FC236}">
                <a16:creationId xmlns:a16="http://schemas.microsoft.com/office/drawing/2014/main" id="{3B62EBCA-DB87-488B-9587-38BCAC928F82}"/>
              </a:ext>
            </a:extLst>
          </p:cNvPr>
          <p:cNvPicPr>
            <a:picLocks noChangeAspect="1"/>
          </p:cNvPicPr>
          <p:nvPr/>
        </p:nvPicPr>
        <p:blipFill rotWithShape="1">
          <a:blip r:embed="rId3">
            <a:extLst>
              <a:ext uri="{28A0092B-C50C-407E-A947-70E740481C1C}">
                <a14:useLocalDpi xmlns:a14="http://schemas.microsoft.com/office/drawing/2010/main" val="0"/>
              </a:ext>
            </a:extLst>
          </a:blip>
          <a:srcRect t="9030" b="15320"/>
          <a:stretch/>
        </p:blipFill>
        <p:spPr>
          <a:xfrm>
            <a:off x="0" y="0"/>
            <a:ext cx="12192000" cy="6148908"/>
          </a:xfrm>
          <a:prstGeom prst="rect">
            <a:avLst/>
          </a:prstGeom>
        </p:spPr>
      </p:pic>
      <p:sp>
        <p:nvSpPr>
          <p:cNvPr id="7" name="Rectangle 6">
            <a:extLst>
              <a:ext uri="{FF2B5EF4-FFF2-40B4-BE49-F238E27FC236}">
                <a16:creationId xmlns:a16="http://schemas.microsoft.com/office/drawing/2014/main" id="{713E3D87-A9CD-43CE-924C-78ED27E3DB36}"/>
              </a:ext>
            </a:extLst>
          </p:cNvPr>
          <p:cNvSpPr/>
          <p:nvPr/>
        </p:nvSpPr>
        <p:spPr>
          <a:xfrm>
            <a:off x="0" y="0"/>
            <a:ext cx="12192000" cy="6148908"/>
          </a:xfrm>
          <a:prstGeom prst="rect">
            <a:avLst/>
          </a:prstGeom>
          <a:solidFill>
            <a:srgbClr val="092F5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86B5320-EFB3-401E-B12C-CA96D37DEEAA}"/>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5209702" y="6271868"/>
            <a:ext cx="1772596" cy="439017"/>
          </a:xfrm>
          <a:prstGeom prst="rect">
            <a:avLst/>
          </a:prstGeom>
        </p:spPr>
      </p:pic>
      <p:sp>
        <p:nvSpPr>
          <p:cNvPr id="8" name="TextBox 7">
            <a:extLst>
              <a:ext uri="{FF2B5EF4-FFF2-40B4-BE49-F238E27FC236}">
                <a16:creationId xmlns:a16="http://schemas.microsoft.com/office/drawing/2014/main" id="{D92EC769-EF50-4F22-B83E-8D3C005B9B9E}"/>
              </a:ext>
            </a:extLst>
          </p:cNvPr>
          <p:cNvSpPr txBox="1"/>
          <p:nvPr/>
        </p:nvSpPr>
        <p:spPr>
          <a:xfrm>
            <a:off x="2896874" y="2233933"/>
            <a:ext cx="6398252" cy="1446550"/>
          </a:xfrm>
          <a:prstGeom prst="rect">
            <a:avLst/>
          </a:prstGeom>
          <a:noFill/>
        </p:spPr>
        <p:txBody>
          <a:bodyPr wrap="square" rtlCol="0">
            <a:spAutoFit/>
          </a:bodyPr>
          <a:lstStyle/>
          <a:p>
            <a:pPr algn="ctr"/>
            <a:r>
              <a:rPr lang="en-US" sz="8800" spc="160" dirty="0">
                <a:ln w="3175">
                  <a:noFill/>
                </a:ln>
                <a:solidFill>
                  <a:schemeClr val="bg1"/>
                </a:solidFill>
                <a:latin typeface="Arial" panose="020B0604020202020204" pitchFamily="34" charset="0"/>
                <a:cs typeface="Arial" panose="020B0604020202020204" pitchFamily="34" charset="0"/>
              </a:rPr>
              <a:t>Thank You!</a:t>
            </a:r>
          </a:p>
        </p:txBody>
      </p:sp>
      <p:cxnSp>
        <p:nvCxnSpPr>
          <p:cNvPr id="9" name="Straight Connector 8">
            <a:extLst>
              <a:ext uri="{FF2B5EF4-FFF2-40B4-BE49-F238E27FC236}">
                <a16:creationId xmlns:a16="http://schemas.microsoft.com/office/drawing/2014/main" id="{859CC59E-7B0D-44F4-8156-A68622A15F53}"/>
              </a:ext>
            </a:extLst>
          </p:cNvPr>
          <p:cNvCxnSpPr>
            <a:cxnSpLocks/>
          </p:cNvCxnSpPr>
          <p:nvPr/>
        </p:nvCxnSpPr>
        <p:spPr>
          <a:xfrm>
            <a:off x="3979333" y="3610289"/>
            <a:ext cx="4233334" cy="0"/>
          </a:xfrm>
          <a:prstGeom prst="line">
            <a:avLst/>
          </a:prstGeom>
          <a:ln w="76200">
            <a:solidFill>
              <a:srgbClr val="FFB81C"/>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377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DA1F3C8-5FF3-4105-AE7E-BBA95E73EA7C}"/>
              </a:ext>
            </a:extLst>
          </p:cNvPr>
          <p:cNvSpPr/>
          <p:nvPr/>
        </p:nvSpPr>
        <p:spPr>
          <a:xfrm>
            <a:off x="8063476" y="1264846"/>
            <a:ext cx="3566160" cy="5212080"/>
          </a:xfrm>
          <a:prstGeom prst="rect">
            <a:avLst/>
          </a:prstGeom>
          <a:solidFill>
            <a:schemeClr val="bg1">
              <a:lumMod val="95000"/>
            </a:schemeClr>
          </a:solidFill>
          <a:ln w="25400" cap="flat" cmpd="sng" algn="ctr">
            <a:solidFill>
              <a:schemeClr val="bg1"/>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 name="TextBox 2">
            <a:extLst>
              <a:ext uri="{FF2B5EF4-FFF2-40B4-BE49-F238E27FC236}">
                <a16:creationId xmlns:a16="http://schemas.microsoft.com/office/drawing/2014/main" id="{B3EAD8BB-3E68-4744-856B-F0C72D0255EB}"/>
              </a:ext>
            </a:extLst>
          </p:cNvPr>
          <p:cNvSpPr txBox="1"/>
          <p:nvPr/>
        </p:nvSpPr>
        <p:spPr>
          <a:xfrm>
            <a:off x="494155" y="392992"/>
            <a:ext cx="9519065" cy="584775"/>
          </a:xfrm>
          <a:prstGeom prst="rect">
            <a:avLst/>
          </a:prstGeom>
          <a:noFill/>
        </p:spPr>
        <p:txBody>
          <a:bodyPr wrap="square" rtlCol="0">
            <a:spAutoFit/>
          </a:bodyPr>
          <a:lstStyle/>
          <a:p>
            <a:r>
              <a:rPr lang="en-US" sz="3200" dirty="0">
                <a:solidFill>
                  <a:srgbClr val="092F57"/>
                </a:solidFill>
                <a:latin typeface="Arial Rounded MT Bold" panose="020F0704030504030204" pitchFamily="34" charset="0"/>
              </a:rPr>
              <a:t>Human Resources</a:t>
            </a:r>
          </a:p>
        </p:txBody>
      </p:sp>
      <p:pic>
        <p:nvPicPr>
          <p:cNvPr id="18" name="Picture 17">
            <a:extLst>
              <a:ext uri="{FF2B5EF4-FFF2-40B4-BE49-F238E27FC236}">
                <a16:creationId xmlns:a16="http://schemas.microsoft.com/office/drawing/2014/main" id="{D1A0D920-6E7C-4970-A22E-EB9A2E5DDD5E}"/>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57" name="Rectangle 56">
            <a:extLst>
              <a:ext uri="{FF2B5EF4-FFF2-40B4-BE49-F238E27FC236}">
                <a16:creationId xmlns:a16="http://schemas.microsoft.com/office/drawing/2014/main" id="{61E49979-E129-4272-8AA6-C543348F65CB}"/>
              </a:ext>
            </a:extLst>
          </p:cNvPr>
          <p:cNvSpPr/>
          <p:nvPr/>
        </p:nvSpPr>
        <p:spPr>
          <a:xfrm>
            <a:off x="598423" y="1264846"/>
            <a:ext cx="3566160" cy="5212080"/>
          </a:xfrm>
          <a:prstGeom prst="rect">
            <a:avLst/>
          </a:prstGeom>
          <a:solidFill>
            <a:srgbClr val="092F57"/>
          </a:solidFill>
          <a:ln w="25400" cap="flat" cmpd="sng" algn="ctr">
            <a:solidFill>
              <a:schemeClr val="bg1"/>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grpSp>
        <p:nvGrpSpPr>
          <p:cNvPr id="65" name="Group 449">
            <a:extLst>
              <a:ext uri="{FF2B5EF4-FFF2-40B4-BE49-F238E27FC236}">
                <a16:creationId xmlns:a16="http://schemas.microsoft.com/office/drawing/2014/main" id="{3F4C4FC4-D055-4F0D-8B0E-A73270C45B09}"/>
              </a:ext>
            </a:extLst>
          </p:cNvPr>
          <p:cNvGrpSpPr>
            <a:grpSpLocks noChangeAspect="1"/>
          </p:cNvGrpSpPr>
          <p:nvPr/>
        </p:nvGrpSpPr>
        <p:grpSpPr bwMode="auto">
          <a:xfrm>
            <a:off x="8227780" y="2682986"/>
            <a:ext cx="369021" cy="369021"/>
            <a:chOff x="2276" y="1587"/>
            <a:chExt cx="340" cy="340"/>
          </a:xfrm>
          <a:solidFill>
            <a:srgbClr val="75787B"/>
          </a:solidFill>
        </p:grpSpPr>
        <p:sp>
          <p:nvSpPr>
            <p:cNvPr id="66" name="Freeform 450">
              <a:extLst>
                <a:ext uri="{FF2B5EF4-FFF2-40B4-BE49-F238E27FC236}">
                  <a16:creationId xmlns:a16="http://schemas.microsoft.com/office/drawing/2014/main" id="{9B405D01-331D-46BD-8F7A-D1D35BCDFA7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67" name="Freeform 451">
              <a:extLst>
                <a:ext uri="{FF2B5EF4-FFF2-40B4-BE49-F238E27FC236}">
                  <a16:creationId xmlns:a16="http://schemas.microsoft.com/office/drawing/2014/main" id="{C7C01BFF-6572-4ECC-A5CF-E4C7168AA0F7}"/>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sp>
        <p:nvSpPr>
          <p:cNvPr id="69" name="TextBox 68">
            <a:extLst>
              <a:ext uri="{FF2B5EF4-FFF2-40B4-BE49-F238E27FC236}">
                <a16:creationId xmlns:a16="http://schemas.microsoft.com/office/drawing/2014/main" id="{0947B152-EFD5-4463-AE24-FFBCFC922098}"/>
              </a:ext>
            </a:extLst>
          </p:cNvPr>
          <p:cNvSpPr txBox="1"/>
          <p:nvPr/>
        </p:nvSpPr>
        <p:spPr>
          <a:xfrm>
            <a:off x="8596802" y="2390443"/>
            <a:ext cx="2921130" cy="954107"/>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Employee’s state government career including movement between agencies, positions, and leaves will be documented. </a:t>
            </a:r>
          </a:p>
        </p:txBody>
      </p:sp>
      <p:grpSp>
        <p:nvGrpSpPr>
          <p:cNvPr id="70" name="Group 449">
            <a:extLst>
              <a:ext uri="{FF2B5EF4-FFF2-40B4-BE49-F238E27FC236}">
                <a16:creationId xmlns:a16="http://schemas.microsoft.com/office/drawing/2014/main" id="{486F7C4C-7EE6-4404-B695-B988534FEEE6}"/>
              </a:ext>
            </a:extLst>
          </p:cNvPr>
          <p:cNvGrpSpPr>
            <a:grpSpLocks noChangeAspect="1"/>
          </p:cNvGrpSpPr>
          <p:nvPr/>
        </p:nvGrpSpPr>
        <p:grpSpPr bwMode="auto">
          <a:xfrm>
            <a:off x="8227780" y="5744982"/>
            <a:ext cx="369021" cy="369021"/>
            <a:chOff x="2276" y="1587"/>
            <a:chExt cx="340" cy="340"/>
          </a:xfrm>
          <a:solidFill>
            <a:srgbClr val="75787B"/>
          </a:solidFill>
        </p:grpSpPr>
        <p:sp>
          <p:nvSpPr>
            <p:cNvPr id="71" name="Freeform 450">
              <a:extLst>
                <a:ext uri="{FF2B5EF4-FFF2-40B4-BE49-F238E27FC236}">
                  <a16:creationId xmlns:a16="http://schemas.microsoft.com/office/drawing/2014/main" id="{44A784EE-5567-4E5C-875A-1E331AB967E5}"/>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72" name="Freeform 451">
              <a:extLst>
                <a:ext uri="{FF2B5EF4-FFF2-40B4-BE49-F238E27FC236}">
                  <a16:creationId xmlns:a16="http://schemas.microsoft.com/office/drawing/2014/main" id="{29A898DA-8D8D-4146-9318-C0C245015D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grpSp>
        <p:nvGrpSpPr>
          <p:cNvPr id="73" name="Group 449">
            <a:extLst>
              <a:ext uri="{FF2B5EF4-FFF2-40B4-BE49-F238E27FC236}">
                <a16:creationId xmlns:a16="http://schemas.microsoft.com/office/drawing/2014/main" id="{9088E4B9-F450-4B15-AD10-D9AA32A199E0}"/>
              </a:ext>
            </a:extLst>
          </p:cNvPr>
          <p:cNvGrpSpPr>
            <a:grpSpLocks noChangeAspect="1"/>
          </p:cNvGrpSpPr>
          <p:nvPr/>
        </p:nvGrpSpPr>
        <p:grpSpPr bwMode="auto">
          <a:xfrm>
            <a:off x="8227780" y="4952552"/>
            <a:ext cx="369021" cy="369021"/>
            <a:chOff x="2276" y="1587"/>
            <a:chExt cx="340" cy="340"/>
          </a:xfrm>
          <a:solidFill>
            <a:srgbClr val="75787B"/>
          </a:solidFill>
        </p:grpSpPr>
        <p:sp>
          <p:nvSpPr>
            <p:cNvPr id="74" name="Freeform 450">
              <a:extLst>
                <a:ext uri="{FF2B5EF4-FFF2-40B4-BE49-F238E27FC236}">
                  <a16:creationId xmlns:a16="http://schemas.microsoft.com/office/drawing/2014/main" id="{04A2B67B-AB17-4B30-B70F-386370FADCFA}"/>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75" name="Freeform 451">
              <a:extLst>
                <a:ext uri="{FF2B5EF4-FFF2-40B4-BE49-F238E27FC236}">
                  <a16:creationId xmlns:a16="http://schemas.microsoft.com/office/drawing/2014/main" id="{92040A29-934D-4E81-BD4A-5F9F13E90383}"/>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sp>
        <p:nvSpPr>
          <p:cNvPr id="77" name="TextBox 76">
            <a:extLst>
              <a:ext uri="{FF2B5EF4-FFF2-40B4-BE49-F238E27FC236}">
                <a16:creationId xmlns:a16="http://schemas.microsoft.com/office/drawing/2014/main" id="{F8E5ABE4-8060-406E-92B1-57431E39140E}"/>
              </a:ext>
            </a:extLst>
          </p:cNvPr>
          <p:cNvSpPr txBox="1"/>
          <p:nvPr/>
        </p:nvSpPr>
        <p:spPr>
          <a:xfrm>
            <a:off x="714155" y="2506984"/>
            <a:ext cx="3311745" cy="3323987"/>
          </a:xfrm>
          <a:prstGeom prst="rect">
            <a:avLst/>
          </a:prstGeom>
          <a:noFill/>
        </p:spPr>
        <p:txBody>
          <a:bodyPr wrap="square" rtlCol="0">
            <a:spAutoFit/>
          </a:bodyPr>
          <a:lstStyle/>
          <a:p>
            <a:pPr defTabSz="1219170"/>
            <a:r>
              <a:rPr lang="en-US" sz="1400" b="1" dirty="0">
                <a:solidFill>
                  <a:prstClr val="white"/>
                </a:solidFill>
                <a:latin typeface="Arial" panose="020B0604020202020204" pitchFamily="34" charset="0"/>
                <a:cs typeface="Arial" panose="020B0604020202020204" pitchFamily="34" charset="0"/>
              </a:rPr>
              <a:t>One system of truth </a:t>
            </a:r>
          </a:p>
          <a:p>
            <a:pPr defTabSz="1219170"/>
            <a:r>
              <a:rPr lang="en-US" sz="1400" dirty="0">
                <a:solidFill>
                  <a:prstClr val="white"/>
                </a:solidFill>
                <a:latin typeface="Arial" panose="020B0604020202020204" pitchFamily="34" charset="0"/>
                <a:cs typeface="Arial" panose="020B0604020202020204" pitchFamily="34" charset="0"/>
              </a:rPr>
              <a:t>Luma provides a single destination for benefit selection, state employment history, tax documents, emergency contact information, and more. Employees can use self-service to make updates to their profile or submit updates through workflow for approval.</a:t>
            </a:r>
          </a:p>
          <a:p>
            <a:pPr defTabSz="1219170"/>
            <a:endParaRPr lang="en-US" sz="1400" b="1" dirty="0">
              <a:solidFill>
                <a:prstClr val="white"/>
              </a:solidFill>
              <a:latin typeface="Arial" panose="020B0604020202020204" pitchFamily="34" charset="0"/>
              <a:cs typeface="Arial" panose="020B0604020202020204" pitchFamily="34" charset="0"/>
            </a:endParaRPr>
          </a:p>
          <a:p>
            <a:pPr defTabSz="1219170"/>
            <a:r>
              <a:rPr lang="en-US" sz="1400" b="1" dirty="0">
                <a:solidFill>
                  <a:prstClr val="white"/>
                </a:solidFill>
                <a:latin typeface="Arial" panose="020B0604020202020204" pitchFamily="34" charset="0"/>
                <a:cs typeface="Arial" panose="020B0604020202020204" pitchFamily="34" charset="0"/>
              </a:rPr>
              <a:t>Learning and Development</a:t>
            </a:r>
          </a:p>
          <a:p>
            <a:pPr defTabSz="1219170"/>
            <a:r>
              <a:rPr lang="en-US" sz="1400" dirty="0">
                <a:solidFill>
                  <a:prstClr val="white"/>
                </a:solidFill>
                <a:latin typeface="Arial" panose="020B0604020202020204" pitchFamily="34" charset="0"/>
                <a:cs typeface="Arial" panose="020B0604020202020204" pitchFamily="34" charset="0"/>
              </a:rPr>
              <a:t>Luma’s Learning and Development module  (L&amp;D) offers a single statewide solution to assess, request, register, manage, and document an employee’s learning opportunities. </a:t>
            </a:r>
          </a:p>
        </p:txBody>
      </p:sp>
      <p:sp>
        <p:nvSpPr>
          <p:cNvPr id="26" name="TextBox 25">
            <a:extLst>
              <a:ext uri="{FF2B5EF4-FFF2-40B4-BE49-F238E27FC236}">
                <a16:creationId xmlns:a16="http://schemas.microsoft.com/office/drawing/2014/main" id="{4B81B4AF-BBC0-4637-BB85-B312ED76041E}"/>
              </a:ext>
            </a:extLst>
          </p:cNvPr>
          <p:cNvSpPr txBox="1"/>
          <p:nvPr/>
        </p:nvSpPr>
        <p:spPr>
          <a:xfrm>
            <a:off x="8596802" y="4767730"/>
            <a:ext cx="2921130" cy="738664"/>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Employees will receive immediate confirmation on their dashboard of edits to benefits. </a:t>
            </a:r>
          </a:p>
        </p:txBody>
      </p:sp>
      <p:sp>
        <p:nvSpPr>
          <p:cNvPr id="27" name="TextBox 26">
            <a:extLst>
              <a:ext uri="{FF2B5EF4-FFF2-40B4-BE49-F238E27FC236}">
                <a16:creationId xmlns:a16="http://schemas.microsoft.com/office/drawing/2014/main" id="{3A446D9E-362F-4B9A-916A-3844B465CFB6}"/>
              </a:ext>
            </a:extLst>
          </p:cNvPr>
          <p:cNvSpPr txBox="1"/>
          <p:nvPr/>
        </p:nvSpPr>
        <p:spPr>
          <a:xfrm>
            <a:off x="8596802" y="4190745"/>
            <a:ext cx="2921130" cy="523220"/>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Employees will have increased access to learning courses.</a:t>
            </a:r>
          </a:p>
        </p:txBody>
      </p:sp>
      <p:sp>
        <p:nvSpPr>
          <p:cNvPr id="28" name="TextBox 27">
            <a:extLst>
              <a:ext uri="{FF2B5EF4-FFF2-40B4-BE49-F238E27FC236}">
                <a16:creationId xmlns:a16="http://schemas.microsoft.com/office/drawing/2014/main" id="{61CDDB39-8999-4D11-A06E-1CEB75FF0D2B}"/>
              </a:ext>
            </a:extLst>
          </p:cNvPr>
          <p:cNvSpPr txBox="1"/>
          <p:nvPr/>
        </p:nvSpPr>
        <p:spPr>
          <a:xfrm>
            <a:off x="8596802" y="3398316"/>
            <a:ext cx="2921130" cy="738664"/>
          </a:xfrm>
          <a:prstGeom prst="rect">
            <a:avLst/>
          </a:prstGeom>
          <a:noFill/>
        </p:spPr>
        <p:txBody>
          <a:bodyPr wrap="square" rtlCol="0">
            <a:spAutoFit/>
          </a:bodyPr>
          <a:lstStyle/>
          <a:p>
            <a:pPr defTabSz="1219170">
              <a:defRPr/>
            </a:pPr>
            <a:r>
              <a:rPr lang="en-US" sz="1400" dirty="0">
                <a:solidFill>
                  <a:srgbClr val="092F57"/>
                </a:solidFill>
                <a:latin typeface="Arial" panose="020B0604020202020204" pitchFamily="34" charset="0"/>
                <a:cs typeface="Arial" panose="020B0604020202020204" pitchFamily="34" charset="0"/>
              </a:rPr>
              <a:t>Access to agency’s most up-to-date organizational chart will be available on demand.</a:t>
            </a:r>
          </a:p>
        </p:txBody>
      </p:sp>
      <p:sp>
        <p:nvSpPr>
          <p:cNvPr id="29" name="TextBox 28">
            <a:extLst>
              <a:ext uri="{FF2B5EF4-FFF2-40B4-BE49-F238E27FC236}">
                <a16:creationId xmlns:a16="http://schemas.microsoft.com/office/drawing/2014/main" id="{9D513238-BFCA-4CAB-8C05-E60DDA3EBC96}"/>
              </a:ext>
            </a:extLst>
          </p:cNvPr>
          <p:cNvSpPr txBox="1"/>
          <p:nvPr/>
        </p:nvSpPr>
        <p:spPr>
          <a:xfrm>
            <a:off x="8596802" y="5560160"/>
            <a:ext cx="2921130" cy="738664"/>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Reduced redundancies related to managing onboarding paperwork and materials.</a:t>
            </a:r>
          </a:p>
        </p:txBody>
      </p:sp>
      <p:grpSp>
        <p:nvGrpSpPr>
          <p:cNvPr id="30" name="Group 449">
            <a:extLst>
              <a:ext uri="{FF2B5EF4-FFF2-40B4-BE49-F238E27FC236}">
                <a16:creationId xmlns:a16="http://schemas.microsoft.com/office/drawing/2014/main" id="{31FE1B56-A5D8-41C7-9B63-EE9B26D5B5FE}"/>
              </a:ext>
            </a:extLst>
          </p:cNvPr>
          <p:cNvGrpSpPr>
            <a:grpSpLocks noChangeAspect="1"/>
          </p:cNvGrpSpPr>
          <p:nvPr/>
        </p:nvGrpSpPr>
        <p:grpSpPr bwMode="auto">
          <a:xfrm>
            <a:off x="8227780" y="4273075"/>
            <a:ext cx="369021" cy="369021"/>
            <a:chOff x="2276" y="1587"/>
            <a:chExt cx="340" cy="340"/>
          </a:xfrm>
          <a:solidFill>
            <a:srgbClr val="75787B"/>
          </a:solidFill>
        </p:grpSpPr>
        <p:sp>
          <p:nvSpPr>
            <p:cNvPr id="31" name="Freeform 450">
              <a:extLst>
                <a:ext uri="{FF2B5EF4-FFF2-40B4-BE49-F238E27FC236}">
                  <a16:creationId xmlns:a16="http://schemas.microsoft.com/office/drawing/2014/main" id="{F546B6F9-2840-409D-84F8-00CEFFC847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32" name="Freeform 451">
              <a:extLst>
                <a:ext uri="{FF2B5EF4-FFF2-40B4-BE49-F238E27FC236}">
                  <a16:creationId xmlns:a16="http://schemas.microsoft.com/office/drawing/2014/main" id="{283081B4-1990-48C8-8E9D-EF5DF4A387AD}"/>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grpSp>
        <p:nvGrpSpPr>
          <p:cNvPr id="33" name="Group 449">
            <a:extLst>
              <a:ext uri="{FF2B5EF4-FFF2-40B4-BE49-F238E27FC236}">
                <a16:creationId xmlns:a16="http://schemas.microsoft.com/office/drawing/2014/main" id="{34F977A7-4F67-44D2-BEEC-632350EC0F7A}"/>
              </a:ext>
            </a:extLst>
          </p:cNvPr>
          <p:cNvGrpSpPr>
            <a:grpSpLocks noChangeAspect="1"/>
          </p:cNvGrpSpPr>
          <p:nvPr/>
        </p:nvGrpSpPr>
        <p:grpSpPr bwMode="auto">
          <a:xfrm>
            <a:off x="8227780" y="3583138"/>
            <a:ext cx="369021" cy="369021"/>
            <a:chOff x="2276" y="1587"/>
            <a:chExt cx="340" cy="340"/>
          </a:xfrm>
          <a:solidFill>
            <a:srgbClr val="75787B"/>
          </a:solidFill>
        </p:grpSpPr>
        <p:sp>
          <p:nvSpPr>
            <p:cNvPr id="34" name="Freeform 450">
              <a:extLst>
                <a:ext uri="{FF2B5EF4-FFF2-40B4-BE49-F238E27FC236}">
                  <a16:creationId xmlns:a16="http://schemas.microsoft.com/office/drawing/2014/main" id="{F4C704D6-09A1-4184-BAC1-F65F9E5B761A}"/>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35" name="Freeform 451">
              <a:extLst>
                <a:ext uri="{FF2B5EF4-FFF2-40B4-BE49-F238E27FC236}">
                  <a16:creationId xmlns:a16="http://schemas.microsoft.com/office/drawing/2014/main" id="{AED943A9-7076-4952-A80B-E3082E9A4DB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sp>
        <p:nvSpPr>
          <p:cNvPr id="36" name="Rectangle 35">
            <a:extLst>
              <a:ext uri="{FF2B5EF4-FFF2-40B4-BE49-F238E27FC236}">
                <a16:creationId xmlns:a16="http://schemas.microsoft.com/office/drawing/2014/main" id="{01DF5C78-2C82-4AE0-ACC8-32BFB5EAB881}"/>
              </a:ext>
            </a:extLst>
          </p:cNvPr>
          <p:cNvSpPr/>
          <p:nvPr/>
        </p:nvSpPr>
        <p:spPr>
          <a:xfrm>
            <a:off x="4323553" y="1264846"/>
            <a:ext cx="3566160" cy="5212080"/>
          </a:xfrm>
          <a:prstGeom prst="rect">
            <a:avLst/>
          </a:prstGeom>
          <a:solidFill>
            <a:srgbClr val="FFB81C"/>
          </a:solidFill>
          <a:ln w="25400" cap="flat" cmpd="sng" algn="ctr">
            <a:solidFill>
              <a:schemeClr val="bg1"/>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9" name="TextBox 38">
            <a:extLst>
              <a:ext uri="{FF2B5EF4-FFF2-40B4-BE49-F238E27FC236}">
                <a16:creationId xmlns:a16="http://schemas.microsoft.com/office/drawing/2014/main" id="{BD687433-DF73-4A98-A310-41E42FCBF4A7}"/>
              </a:ext>
            </a:extLst>
          </p:cNvPr>
          <p:cNvSpPr txBox="1"/>
          <p:nvPr/>
        </p:nvSpPr>
        <p:spPr>
          <a:xfrm>
            <a:off x="4631614" y="2518343"/>
            <a:ext cx="3142367" cy="1477328"/>
          </a:xfrm>
          <a:prstGeom prst="rect">
            <a:avLst/>
          </a:prstGeom>
          <a:noFill/>
        </p:spPr>
        <p:txBody>
          <a:bodyPr wrap="square" rtlCol="0">
            <a:spAutoFit/>
          </a:bodyPr>
          <a:lstStyle/>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Employees</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Managers</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HR Generalists</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Recruiters</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Agency Leadership</a:t>
            </a:r>
          </a:p>
        </p:txBody>
      </p:sp>
      <p:sp>
        <p:nvSpPr>
          <p:cNvPr id="47" name="TextBox 46">
            <a:extLst>
              <a:ext uri="{FF2B5EF4-FFF2-40B4-BE49-F238E27FC236}">
                <a16:creationId xmlns:a16="http://schemas.microsoft.com/office/drawing/2014/main" id="{5D69C7F8-EA79-4708-82AA-BCF2BCB6F14C}"/>
              </a:ext>
            </a:extLst>
          </p:cNvPr>
          <p:cNvSpPr txBox="1"/>
          <p:nvPr/>
        </p:nvSpPr>
        <p:spPr>
          <a:xfrm>
            <a:off x="5433666" y="1711347"/>
            <a:ext cx="2321145" cy="400110"/>
          </a:xfrm>
          <a:prstGeom prst="rect">
            <a:avLst/>
          </a:prstGeom>
          <a:noFill/>
        </p:spPr>
        <p:txBody>
          <a:bodyPr wrap="square" rtlCol="0">
            <a:spAutoFit/>
          </a:bodyPr>
          <a:lstStyle/>
          <a:p>
            <a:pPr defTabSz="1219170"/>
            <a:r>
              <a:rPr lang="en-US" sz="2000" b="1" dirty="0">
                <a:solidFill>
                  <a:srgbClr val="092F57"/>
                </a:solidFill>
                <a:latin typeface="Arial" panose="020B0604020202020204" pitchFamily="34" charset="0"/>
                <a:cs typeface="Arial" panose="020B0604020202020204" pitchFamily="34" charset="0"/>
              </a:rPr>
              <a:t>Who is impacted</a:t>
            </a:r>
          </a:p>
        </p:txBody>
      </p:sp>
      <p:pic>
        <p:nvPicPr>
          <p:cNvPr id="48" name="Graphic 47" descr="Group of men with solid fill">
            <a:extLst>
              <a:ext uri="{FF2B5EF4-FFF2-40B4-BE49-F238E27FC236}">
                <a16:creationId xmlns:a16="http://schemas.microsoft.com/office/drawing/2014/main" id="{816EFE63-5E8B-4304-A2DC-796931580F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0140" y="1448920"/>
            <a:ext cx="914400" cy="914400"/>
          </a:xfrm>
          <a:prstGeom prst="rect">
            <a:avLst/>
          </a:prstGeom>
        </p:spPr>
      </p:pic>
      <p:sp>
        <p:nvSpPr>
          <p:cNvPr id="49" name="TextBox 48">
            <a:extLst>
              <a:ext uri="{FF2B5EF4-FFF2-40B4-BE49-F238E27FC236}">
                <a16:creationId xmlns:a16="http://schemas.microsoft.com/office/drawing/2014/main" id="{B40F74A9-E740-4473-B3BA-B4F1DFB16C2C}"/>
              </a:ext>
            </a:extLst>
          </p:cNvPr>
          <p:cNvSpPr txBox="1"/>
          <p:nvPr/>
        </p:nvSpPr>
        <p:spPr>
          <a:xfrm>
            <a:off x="1752822" y="1711347"/>
            <a:ext cx="2534672" cy="400110"/>
          </a:xfrm>
          <a:prstGeom prst="rect">
            <a:avLst/>
          </a:prstGeom>
          <a:noFill/>
        </p:spPr>
        <p:txBody>
          <a:bodyPr wrap="square" rtlCol="0">
            <a:spAutoFit/>
          </a:bodyPr>
          <a:lstStyle/>
          <a:p>
            <a:pPr defTabSz="1219170"/>
            <a:r>
              <a:rPr lang="en-US" sz="2000" b="1" dirty="0">
                <a:solidFill>
                  <a:prstClr val="white"/>
                </a:solidFill>
                <a:latin typeface="Arial" panose="020B0604020202020204" pitchFamily="34" charset="0"/>
                <a:cs typeface="Arial" panose="020B0604020202020204" pitchFamily="34" charset="0"/>
              </a:rPr>
              <a:t>What is changing</a:t>
            </a:r>
          </a:p>
        </p:txBody>
      </p:sp>
      <p:sp>
        <p:nvSpPr>
          <p:cNvPr id="50" name="TextBox 49">
            <a:extLst>
              <a:ext uri="{FF2B5EF4-FFF2-40B4-BE49-F238E27FC236}">
                <a16:creationId xmlns:a16="http://schemas.microsoft.com/office/drawing/2014/main" id="{B9F106E4-47D8-4CF6-97FA-5413F194E3F4}"/>
              </a:ext>
            </a:extLst>
          </p:cNvPr>
          <p:cNvSpPr txBox="1"/>
          <p:nvPr/>
        </p:nvSpPr>
        <p:spPr>
          <a:xfrm>
            <a:off x="9553655" y="1711347"/>
            <a:ext cx="2039921" cy="400110"/>
          </a:xfrm>
          <a:prstGeom prst="rect">
            <a:avLst/>
          </a:prstGeom>
          <a:noFill/>
        </p:spPr>
        <p:txBody>
          <a:bodyPr wrap="square" rtlCol="0">
            <a:spAutoFit/>
          </a:bodyPr>
          <a:lstStyle/>
          <a:p>
            <a:pPr defTabSz="1219170"/>
            <a:r>
              <a:rPr lang="en-US" sz="2000" b="1" dirty="0">
                <a:solidFill>
                  <a:srgbClr val="092F57"/>
                </a:solidFill>
                <a:latin typeface="Arial" panose="020B0604020202020204" pitchFamily="34" charset="0"/>
                <a:cs typeface="Arial" panose="020B0604020202020204" pitchFamily="34" charset="0"/>
              </a:rPr>
              <a:t>Value </a:t>
            </a:r>
          </a:p>
        </p:txBody>
      </p:sp>
      <p:sp>
        <p:nvSpPr>
          <p:cNvPr id="51" name="Freeform: Shape 50" descr="Badge New with solid fill">
            <a:extLst>
              <a:ext uri="{FF2B5EF4-FFF2-40B4-BE49-F238E27FC236}">
                <a16:creationId xmlns:a16="http://schemas.microsoft.com/office/drawing/2014/main" id="{9CEFD865-5971-4C62-B86E-83EECD344440}"/>
              </a:ext>
            </a:extLst>
          </p:cNvPr>
          <p:cNvSpPr>
            <a:spLocks noChangeAspect="1"/>
          </p:cNvSpPr>
          <p:nvPr/>
        </p:nvSpPr>
        <p:spPr>
          <a:xfrm>
            <a:off x="8449935" y="1478475"/>
            <a:ext cx="929958" cy="867684"/>
          </a:xfrm>
          <a:custGeom>
            <a:avLst/>
            <a:gdLst>
              <a:gd name="connsiteX0" fmla="*/ 887688 w 929958"/>
              <a:gd name="connsiteY0" fmla="*/ 476679 h 867684"/>
              <a:gd name="connsiteX1" fmla="*/ 929958 w 929958"/>
              <a:gd name="connsiteY1" fmla="*/ 518950 h 867684"/>
              <a:gd name="connsiteX2" fmla="*/ 915164 w 929958"/>
              <a:gd name="connsiteY2" fmla="*/ 551710 h 867684"/>
              <a:gd name="connsiteX3" fmla="*/ 624552 w 929958"/>
              <a:gd name="connsiteY3" fmla="*/ 764121 h 867684"/>
              <a:gd name="connsiteX4" fmla="*/ 599189 w 929958"/>
              <a:gd name="connsiteY4" fmla="*/ 772575 h 867684"/>
              <a:gd name="connsiteX5" fmla="*/ 401573 w 929958"/>
              <a:gd name="connsiteY5" fmla="*/ 772575 h 867684"/>
              <a:gd name="connsiteX6" fmla="*/ 147948 w 929958"/>
              <a:gd name="connsiteY6" fmla="*/ 867684 h 867684"/>
              <a:gd name="connsiteX7" fmla="*/ 0 w 929958"/>
              <a:gd name="connsiteY7" fmla="*/ 719736 h 867684"/>
              <a:gd name="connsiteX8" fmla="*/ 299066 w 929958"/>
              <a:gd name="connsiteY8" fmla="*/ 576015 h 867684"/>
              <a:gd name="connsiteX9" fmla="*/ 348734 w 929958"/>
              <a:gd name="connsiteY9" fmla="*/ 562277 h 867684"/>
              <a:gd name="connsiteX10" fmla="*/ 602359 w 929958"/>
              <a:gd name="connsiteY10" fmla="*/ 562277 h 867684"/>
              <a:gd name="connsiteX11" fmla="*/ 644630 w 929958"/>
              <a:gd name="connsiteY11" fmla="*/ 604548 h 867684"/>
              <a:gd name="connsiteX12" fmla="*/ 602359 w 929958"/>
              <a:gd name="connsiteY12" fmla="*/ 646819 h 867684"/>
              <a:gd name="connsiteX13" fmla="*/ 412141 w 929958"/>
              <a:gd name="connsiteY13" fmla="*/ 646819 h 867684"/>
              <a:gd name="connsiteX14" fmla="*/ 412141 w 929958"/>
              <a:gd name="connsiteY14" fmla="*/ 689090 h 867684"/>
              <a:gd name="connsiteX15" fmla="*/ 599189 w 929958"/>
              <a:gd name="connsiteY15" fmla="*/ 689090 h 867684"/>
              <a:gd name="connsiteX16" fmla="*/ 684788 w 929958"/>
              <a:gd name="connsiteY16" fmla="*/ 622513 h 867684"/>
              <a:gd name="connsiteX17" fmla="*/ 684788 w 929958"/>
              <a:gd name="connsiteY17" fmla="*/ 586583 h 867684"/>
              <a:gd name="connsiteX18" fmla="*/ 865495 w 929958"/>
              <a:gd name="connsiteY18" fmla="*/ 483020 h 867684"/>
              <a:gd name="connsiteX19" fmla="*/ 887688 w 929958"/>
              <a:gd name="connsiteY19" fmla="*/ 476679 h 867684"/>
              <a:gd name="connsiteX20" fmla="*/ 688919 w 929958"/>
              <a:gd name="connsiteY20" fmla="*/ 353416 h 867684"/>
              <a:gd name="connsiteX21" fmla="*/ 769645 w 929958"/>
              <a:gd name="connsiteY21" fmla="*/ 498342 h 867684"/>
              <a:gd name="connsiteX22" fmla="*/ 704810 w 929958"/>
              <a:gd name="connsiteY22" fmla="*/ 487536 h 867684"/>
              <a:gd name="connsiteX23" fmla="*/ 671756 w 929958"/>
              <a:gd name="connsiteY23" fmla="*/ 541566 h 867684"/>
              <a:gd name="connsiteX24" fmla="*/ 587852 w 929958"/>
              <a:gd name="connsiteY24" fmla="*/ 390283 h 867684"/>
              <a:gd name="connsiteX25" fmla="*/ 619634 w 929958"/>
              <a:gd name="connsiteY25" fmla="*/ 378205 h 867684"/>
              <a:gd name="connsiteX26" fmla="*/ 634253 w 929958"/>
              <a:gd name="connsiteY26" fmla="*/ 379477 h 867684"/>
              <a:gd name="connsiteX27" fmla="*/ 662222 w 929958"/>
              <a:gd name="connsiteY27" fmla="*/ 373756 h 867684"/>
              <a:gd name="connsiteX28" fmla="*/ 688919 w 929958"/>
              <a:gd name="connsiteY28" fmla="*/ 353416 h 867684"/>
              <a:gd name="connsiteX29" fmla="*/ 468352 w 929958"/>
              <a:gd name="connsiteY29" fmla="*/ 349603 h 867684"/>
              <a:gd name="connsiteX30" fmla="*/ 470894 w 929958"/>
              <a:gd name="connsiteY30" fmla="*/ 350238 h 867684"/>
              <a:gd name="connsiteX31" fmla="*/ 503948 w 929958"/>
              <a:gd name="connsiteY31" fmla="*/ 376935 h 867684"/>
              <a:gd name="connsiteX32" fmla="*/ 529373 w 929958"/>
              <a:gd name="connsiteY32" fmla="*/ 382021 h 867684"/>
              <a:gd name="connsiteX33" fmla="*/ 542721 w 929958"/>
              <a:gd name="connsiteY33" fmla="*/ 380749 h 867684"/>
              <a:gd name="connsiteX34" fmla="*/ 568148 w 929958"/>
              <a:gd name="connsiteY34" fmla="*/ 390284 h 867684"/>
              <a:gd name="connsiteX35" fmla="*/ 488692 w 929958"/>
              <a:gd name="connsiteY35" fmla="*/ 545380 h 867684"/>
              <a:gd name="connsiteX36" fmla="*/ 456275 w 929958"/>
              <a:gd name="connsiteY36" fmla="*/ 484995 h 867684"/>
              <a:gd name="connsiteX37" fmla="*/ 392075 w 929958"/>
              <a:gd name="connsiteY37" fmla="*/ 499614 h 867684"/>
              <a:gd name="connsiteX38" fmla="*/ 578952 w 929958"/>
              <a:gd name="connsiteY38" fmla="*/ 121087 h 867684"/>
              <a:gd name="connsiteX39" fmla="*/ 564394 w 929958"/>
              <a:gd name="connsiteY39" fmla="*/ 164746 h 867684"/>
              <a:gd name="connsiteX40" fmla="*/ 520740 w 929958"/>
              <a:gd name="connsiteY40" fmla="*/ 164746 h 867684"/>
              <a:gd name="connsiteX41" fmla="*/ 554206 w 929958"/>
              <a:gd name="connsiteY41" fmla="*/ 193851 h 867684"/>
              <a:gd name="connsiteX42" fmla="*/ 541110 w 929958"/>
              <a:gd name="connsiteY42" fmla="*/ 237510 h 867684"/>
              <a:gd name="connsiteX43" fmla="*/ 578952 w 929958"/>
              <a:gd name="connsiteY43" fmla="*/ 211315 h 867684"/>
              <a:gd name="connsiteX44" fmla="*/ 616790 w 929958"/>
              <a:gd name="connsiteY44" fmla="*/ 237510 h 867684"/>
              <a:gd name="connsiteX45" fmla="*/ 603686 w 929958"/>
              <a:gd name="connsiteY45" fmla="*/ 193851 h 867684"/>
              <a:gd name="connsiteX46" fmla="*/ 637164 w 929958"/>
              <a:gd name="connsiteY46" fmla="*/ 164746 h 867684"/>
              <a:gd name="connsiteX47" fmla="*/ 593500 w 929958"/>
              <a:gd name="connsiteY47" fmla="*/ 164746 h 867684"/>
              <a:gd name="connsiteX48" fmla="*/ 578952 w 929958"/>
              <a:gd name="connsiteY48" fmla="*/ 91362 h 867684"/>
              <a:gd name="connsiteX49" fmla="*/ 673081 w 929958"/>
              <a:gd name="connsiteY49" fmla="*/ 185491 h 867684"/>
              <a:gd name="connsiteX50" fmla="*/ 578952 w 929958"/>
              <a:gd name="connsiteY50" fmla="*/ 279620 h 867684"/>
              <a:gd name="connsiteX51" fmla="*/ 484823 w 929958"/>
              <a:gd name="connsiteY51" fmla="*/ 185491 h 867684"/>
              <a:gd name="connsiteX52" fmla="*/ 578952 w 929958"/>
              <a:gd name="connsiteY52" fmla="*/ 91362 h 867684"/>
              <a:gd name="connsiteX53" fmla="*/ 577047 w 929958"/>
              <a:gd name="connsiteY53" fmla="*/ 75006 h 867684"/>
              <a:gd name="connsiteX54" fmla="*/ 467080 w 929958"/>
              <a:gd name="connsiteY54" fmla="*/ 184972 h 867684"/>
              <a:gd name="connsiteX55" fmla="*/ 577047 w 929958"/>
              <a:gd name="connsiteY55" fmla="*/ 294938 h 867684"/>
              <a:gd name="connsiteX56" fmla="*/ 687012 w 929958"/>
              <a:gd name="connsiteY56" fmla="*/ 184972 h 867684"/>
              <a:gd name="connsiteX57" fmla="*/ 577047 w 929958"/>
              <a:gd name="connsiteY57" fmla="*/ 75006 h 867684"/>
              <a:gd name="connsiteX58" fmla="*/ 579589 w 929958"/>
              <a:gd name="connsiteY58" fmla="*/ 0 h 867684"/>
              <a:gd name="connsiteX59" fmla="*/ 612006 w 929958"/>
              <a:gd name="connsiteY59" fmla="*/ 12713 h 867684"/>
              <a:gd name="connsiteX60" fmla="*/ 646967 w 929958"/>
              <a:gd name="connsiteY60" fmla="*/ 12713 h 867684"/>
              <a:gd name="connsiteX61" fmla="*/ 674299 w 929958"/>
              <a:gd name="connsiteY61" fmla="*/ 40046 h 867684"/>
              <a:gd name="connsiteX62" fmla="*/ 710530 w 929958"/>
              <a:gd name="connsiteY62" fmla="*/ 54030 h 867684"/>
              <a:gd name="connsiteX63" fmla="*/ 724515 w 929958"/>
              <a:gd name="connsiteY63" fmla="*/ 85812 h 867684"/>
              <a:gd name="connsiteX64" fmla="*/ 749305 w 929958"/>
              <a:gd name="connsiteY64" fmla="*/ 110602 h 867684"/>
              <a:gd name="connsiteX65" fmla="*/ 749305 w 929958"/>
              <a:gd name="connsiteY65" fmla="*/ 149376 h 867684"/>
              <a:gd name="connsiteX66" fmla="*/ 764560 w 929958"/>
              <a:gd name="connsiteY66" fmla="*/ 184972 h 867684"/>
              <a:gd name="connsiteX67" fmla="*/ 751847 w 929958"/>
              <a:gd name="connsiteY67" fmla="*/ 217389 h 867684"/>
              <a:gd name="connsiteX68" fmla="*/ 751847 w 929958"/>
              <a:gd name="connsiteY68" fmla="*/ 252350 h 867684"/>
              <a:gd name="connsiteX69" fmla="*/ 724515 w 929958"/>
              <a:gd name="connsiteY69" fmla="*/ 279682 h 867684"/>
              <a:gd name="connsiteX70" fmla="*/ 710530 w 929958"/>
              <a:gd name="connsiteY70" fmla="*/ 315914 h 867684"/>
              <a:gd name="connsiteX71" fmla="*/ 678749 w 929958"/>
              <a:gd name="connsiteY71" fmla="*/ 329898 h 867684"/>
              <a:gd name="connsiteX72" fmla="*/ 653959 w 929958"/>
              <a:gd name="connsiteY72" fmla="*/ 354688 h 867684"/>
              <a:gd name="connsiteX73" fmla="*/ 615185 w 929958"/>
              <a:gd name="connsiteY73" fmla="*/ 354688 h 867684"/>
              <a:gd name="connsiteX74" fmla="*/ 579589 w 929958"/>
              <a:gd name="connsiteY74" fmla="*/ 369943 h 867684"/>
              <a:gd name="connsiteX75" fmla="*/ 547171 w 929958"/>
              <a:gd name="connsiteY75" fmla="*/ 357230 h 867684"/>
              <a:gd name="connsiteX76" fmla="*/ 512211 w 929958"/>
              <a:gd name="connsiteY76" fmla="*/ 357230 h 867684"/>
              <a:gd name="connsiteX77" fmla="*/ 484878 w 929958"/>
              <a:gd name="connsiteY77" fmla="*/ 329898 h 867684"/>
              <a:gd name="connsiteX78" fmla="*/ 448647 w 929958"/>
              <a:gd name="connsiteY78" fmla="*/ 315914 h 867684"/>
              <a:gd name="connsiteX79" fmla="*/ 434663 w 929958"/>
              <a:gd name="connsiteY79" fmla="*/ 284132 h 867684"/>
              <a:gd name="connsiteX80" fmla="*/ 409873 w 929958"/>
              <a:gd name="connsiteY80" fmla="*/ 259342 h 867684"/>
              <a:gd name="connsiteX81" fmla="*/ 409873 w 929958"/>
              <a:gd name="connsiteY81" fmla="*/ 220568 h 867684"/>
              <a:gd name="connsiteX82" fmla="*/ 394618 w 929958"/>
              <a:gd name="connsiteY82" fmla="*/ 184972 h 867684"/>
              <a:gd name="connsiteX83" fmla="*/ 407330 w 929958"/>
              <a:gd name="connsiteY83" fmla="*/ 152554 h 867684"/>
              <a:gd name="connsiteX84" fmla="*/ 407330 w 929958"/>
              <a:gd name="connsiteY84" fmla="*/ 117594 h 867684"/>
              <a:gd name="connsiteX85" fmla="*/ 434663 w 929958"/>
              <a:gd name="connsiteY85" fmla="*/ 90261 h 867684"/>
              <a:gd name="connsiteX86" fmla="*/ 448647 w 929958"/>
              <a:gd name="connsiteY86" fmla="*/ 54030 h 867684"/>
              <a:gd name="connsiteX87" fmla="*/ 480429 w 929958"/>
              <a:gd name="connsiteY87" fmla="*/ 40046 h 867684"/>
              <a:gd name="connsiteX88" fmla="*/ 505219 w 929958"/>
              <a:gd name="connsiteY88" fmla="*/ 15255 h 867684"/>
              <a:gd name="connsiteX89" fmla="*/ 543993 w 929958"/>
              <a:gd name="connsiteY89" fmla="*/ 15255 h 867684"/>
              <a:gd name="connsiteX90" fmla="*/ 579589 w 929958"/>
              <a:gd name="connsiteY90" fmla="*/ 0 h 86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29958" h="867684">
                <a:moveTo>
                  <a:pt x="887688" y="476679"/>
                </a:moveTo>
                <a:cubicBezTo>
                  <a:pt x="910936" y="476679"/>
                  <a:pt x="929958" y="495701"/>
                  <a:pt x="929958" y="518950"/>
                </a:cubicBezTo>
                <a:cubicBezTo>
                  <a:pt x="929958" y="531631"/>
                  <a:pt x="923618" y="543256"/>
                  <a:pt x="915164" y="551710"/>
                </a:cubicBezTo>
                <a:lnTo>
                  <a:pt x="624552" y="764121"/>
                </a:lnTo>
                <a:cubicBezTo>
                  <a:pt x="617154" y="769405"/>
                  <a:pt x="608700" y="772575"/>
                  <a:pt x="599189" y="772575"/>
                </a:cubicBezTo>
                <a:lnTo>
                  <a:pt x="401573" y="772575"/>
                </a:lnTo>
                <a:cubicBezTo>
                  <a:pt x="305407" y="772575"/>
                  <a:pt x="216638" y="798994"/>
                  <a:pt x="147948" y="867684"/>
                </a:cubicBezTo>
                <a:lnTo>
                  <a:pt x="0" y="719736"/>
                </a:lnTo>
                <a:lnTo>
                  <a:pt x="299066" y="576015"/>
                </a:lnTo>
                <a:cubicBezTo>
                  <a:pt x="313861" y="567561"/>
                  <a:pt x="330769" y="562277"/>
                  <a:pt x="348734" y="562277"/>
                </a:cubicBezTo>
                <a:cubicBezTo>
                  <a:pt x="350848" y="562277"/>
                  <a:pt x="602359" y="562277"/>
                  <a:pt x="602359" y="562277"/>
                </a:cubicBezTo>
                <a:cubicBezTo>
                  <a:pt x="625608" y="562277"/>
                  <a:pt x="644630" y="581299"/>
                  <a:pt x="644630" y="604548"/>
                </a:cubicBezTo>
                <a:cubicBezTo>
                  <a:pt x="644630" y="627797"/>
                  <a:pt x="625608" y="646819"/>
                  <a:pt x="602359" y="646819"/>
                </a:cubicBezTo>
                <a:lnTo>
                  <a:pt x="412141" y="646819"/>
                </a:lnTo>
                <a:lnTo>
                  <a:pt x="412141" y="689090"/>
                </a:lnTo>
                <a:lnTo>
                  <a:pt x="599189" y="689090"/>
                </a:lnTo>
                <a:cubicBezTo>
                  <a:pt x="639346" y="689090"/>
                  <a:pt x="676333" y="661614"/>
                  <a:pt x="684788" y="622513"/>
                </a:cubicBezTo>
                <a:cubicBezTo>
                  <a:pt x="686901" y="609832"/>
                  <a:pt x="686901" y="598208"/>
                  <a:pt x="684788" y="586583"/>
                </a:cubicBezTo>
                <a:lnTo>
                  <a:pt x="865495" y="483020"/>
                </a:lnTo>
                <a:cubicBezTo>
                  <a:pt x="871836" y="478793"/>
                  <a:pt x="879233" y="476679"/>
                  <a:pt x="887688" y="476679"/>
                </a:cubicBezTo>
                <a:close/>
                <a:moveTo>
                  <a:pt x="688919" y="353416"/>
                </a:moveTo>
                <a:lnTo>
                  <a:pt x="769645" y="498342"/>
                </a:lnTo>
                <a:lnTo>
                  <a:pt x="704810" y="487536"/>
                </a:lnTo>
                <a:lnTo>
                  <a:pt x="671756" y="541566"/>
                </a:lnTo>
                <a:lnTo>
                  <a:pt x="587852" y="390283"/>
                </a:lnTo>
                <a:cubicBezTo>
                  <a:pt x="599294" y="389012"/>
                  <a:pt x="610100" y="384562"/>
                  <a:pt x="619634" y="378205"/>
                </a:cubicBezTo>
                <a:cubicBezTo>
                  <a:pt x="624719" y="378841"/>
                  <a:pt x="629169" y="379477"/>
                  <a:pt x="634253" y="379477"/>
                </a:cubicBezTo>
                <a:cubicBezTo>
                  <a:pt x="643788" y="379477"/>
                  <a:pt x="653323" y="377570"/>
                  <a:pt x="662222" y="373756"/>
                </a:cubicBezTo>
                <a:cubicBezTo>
                  <a:pt x="673028" y="369307"/>
                  <a:pt x="681927" y="362315"/>
                  <a:pt x="688919" y="353416"/>
                </a:cubicBezTo>
                <a:close/>
                <a:moveTo>
                  <a:pt x="468352" y="349603"/>
                </a:moveTo>
                <a:cubicBezTo>
                  <a:pt x="468988" y="349603"/>
                  <a:pt x="470258" y="350238"/>
                  <a:pt x="470894" y="350238"/>
                </a:cubicBezTo>
                <a:cubicBezTo>
                  <a:pt x="479157" y="362315"/>
                  <a:pt x="490599" y="371850"/>
                  <a:pt x="503948" y="376935"/>
                </a:cubicBezTo>
                <a:cubicBezTo>
                  <a:pt x="512211" y="380113"/>
                  <a:pt x="520474" y="382021"/>
                  <a:pt x="529373" y="382021"/>
                </a:cubicBezTo>
                <a:cubicBezTo>
                  <a:pt x="533823" y="382021"/>
                  <a:pt x="538272" y="381385"/>
                  <a:pt x="542721" y="380749"/>
                </a:cubicBezTo>
                <a:cubicBezTo>
                  <a:pt x="550350" y="385199"/>
                  <a:pt x="559249" y="389012"/>
                  <a:pt x="568148" y="390284"/>
                </a:cubicBezTo>
                <a:lnTo>
                  <a:pt x="488692" y="545380"/>
                </a:lnTo>
                <a:lnTo>
                  <a:pt x="456275" y="484995"/>
                </a:lnTo>
                <a:lnTo>
                  <a:pt x="392075" y="499614"/>
                </a:lnTo>
                <a:close/>
                <a:moveTo>
                  <a:pt x="578952" y="121087"/>
                </a:moveTo>
                <a:lnTo>
                  <a:pt x="564394" y="164746"/>
                </a:lnTo>
                <a:lnTo>
                  <a:pt x="520740" y="164746"/>
                </a:lnTo>
                <a:lnTo>
                  <a:pt x="554206" y="193851"/>
                </a:lnTo>
                <a:lnTo>
                  <a:pt x="541110" y="237510"/>
                </a:lnTo>
                <a:lnTo>
                  <a:pt x="578952" y="211315"/>
                </a:lnTo>
                <a:lnTo>
                  <a:pt x="616790" y="237510"/>
                </a:lnTo>
                <a:lnTo>
                  <a:pt x="603686" y="193851"/>
                </a:lnTo>
                <a:lnTo>
                  <a:pt x="637164" y="164746"/>
                </a:lnTo>
                <a:lnTo>
                  <a:pt x="593500" y="164746"/>
                </a:lnTo>
                <a:close/>
                <a:moveTo>
                  <a:pt x="578952" y="91362"/>
                </a:moveTo>
                <a:cubicBezTo>
                  <a:pt x="630938" y="91362"/>
                  <a:pt x="673081" y="133505"/>
                  <a:pt x="673081" y="185491"/>
                </a:cubicBezTo>
                <a:cubicBezTo>
                  <a:pt x="673081" y="237477"/>
                  <a:pt x="630938" y="279620"/>
                  <a:pt x="578952" y="279620"/>
                </a:cubicBezTo>
                <a:cubicBezTo>
                  <a:pt x="526966" y="279620"/>
                  <a:pt x="484823" y="237477"/>
                  <a:pt x="484823" y="185491"/>
                </a:cubicBezTo>
                <a:cubicBezTo>
                  <a:pt x="484823" y="133505"/>
                  <a:pt x="526966" y="91362"/>
                  <a:pt x="578952" y="91362"/>
                </a:cubicBezTo>
                <a:close/>
                <a:moveTo>
                  <a:pt x="577047" y="75006"/>
                </a:moveTo>
                <a:cubicBezTo>
                  <a:pt x="516660" y="75006"/>
                  <a:pt x="467080" y="123950"/>
                  <a:pt x="467080" y="184972"/>
                </a:cubicBezTo>
                <a:cubicBezTo>
                  <a:pt x="467080" y="245993"/>
                  <a:pt x="516660" y="294938"/>
                  <a:pt x="577047" y="294938"/>
                </a:cubicBezTo>
                <a:cubicBezTo>
                  <a:pt x="637432" y="294938"/>
                  <a:pt x="687012" y="245993"/>
                  <a:pt x="687012" y="184972"/>
                </a:cubicBezTo>
                <a:cubicBezTo>
                  <a:pt x="687012" y="123950"/>
                  <a:pt x="637432" y="75006"/>
                  <a:pt x="577047" y="75006"/>
                </a:cubicBezTo>
                <a:close/>
                <a:moveTo>
                  <a:pt x="579589" y="0"/>
                </a:moveTo>
                <a:cubicBezTo>
                  <a:pt x="592302" y="0"/>
                  <a:pt x="603107" y="5085"/>
                  <a:pt x="612006" y="12713"/>
                </a:cubicBezTo>
                <a:cubicBezTo>
                  <a:pt x="622813" y="8264"/>
                  <a:pt x="635525" y="8264"/>
                  <a:pt x="646967" y="12713"/>
                </a:cubicBezTo>
                <a:cubicBezTo>
                  <a:pt x="660315" y="17798"/>
                  <a:pt x="669850" y="27968"/>
                  <a:pt x="674299" y="40046"/>
                </a:cubicBezTo>
                <a:cubicBezTo>
                  <a:pt x="687648" y="39410"/>
                  <a:pt x="700361" y="43860"/>
                  <a:pt x="710530" y="54030"/>
                </a:cubicBezTo>
                <a:cubicBezTo>
                  <a:pt x="719430" y="62929"/>
                  <a:pt x="723879" y="74370"/>
                  <a:pt x="724515" y="85812"/>
                </a:cubicBezTo>
                <a:cubicBezTo>
                  <a:pt x="735320" y="90261"/>
                  <a:pt x="744219" y="99160"/>
                  <a:pt x="749305" y="110602"/>
                </a:cubicBezTo>
                <a:cubicBezTo>
                  <a:pt x="755026" y="123314"/>
                  <a:pt x="754390" y="137299"/>
                  <a:pt x="749305" y="149376"/>
                </a:cubicBezTo>
                <a:cubicBezTo>
                  <a:pt x="758839" y="158275"/>
                  <a:pt x="764560" y="170987"/>
                  <a:pt x="764560" y="184972"/>
                </a:cubicBezTo>
                <a:cubicBezTo>
                  <a:pt x="764560" y="197685"/>
                  <a:pt x="759475" y="209126"/>
                  <a:pt x="751847" y="217389"/>
                </a:cubicBezTo>
                <a:cubicBezTo>
                  <a:pt x="756297" y="228196"/>
                  <a:pt x="756297" y="240908"/>
                  <a:pt x="751847" y="252350"/>
                </a:cubicBezTo>
                <a:cubicBezTo>
                  <a:pt x="746762" y="265698"/>
                  <a:pt x="736592" y="275233"/>
                  <a:pt x="724515" y="279682"/>
                </a:cubicBezTo>
                <a:cubicBezTo>
                  <a:pt x="725150" y="293031"/>
                  <a:pt x="720701" y="305744"/>
                  <a:pt x="710530" y="315914"/>
                </a:cubicBezTo>
                <a:cubicBezTo>
                  <a:pt x="701632" y="324813"/>
                  <a:pt x="690190" y="329262"/>
                  <a:pt x="678749" y="329898"/>
                </a:cubicBezTo>
                <a:cubicBezTo>
                  <a:pt x="674299" y="340704"/>
                  <a:pt x="665400" y="349603"/>
                  <a:pt x="653959" y="354688"/>
                </a:cubicBezTo>
                <a:cubicBezTo>
                  <a:pt x="641246" y="360409"/>
                  <a:pt x="627262" y="359773"/>
                  <a:pt x="615185" y="354688"/>
                </a:cubicBezTo>
                <a:cubicBezTo>
                  <a:pt x="606286" y="364223"/>
                  <a:pt x="593573" y="369943"/>
                  <a:pt x="579589" y="369943"/>
                </a:cubicBezTo>
                <a:cubicBezTo>
                  <a:pt x="566876" y="369943"/>
                  <a:pt x="556070" y="364858"/>
                  <a:pt x="547171" y="357230"/>
                </a:cubicBezTo>
                <a:cubicBezTo>
                  <a:pt x="536366" y="361680"/>
                  <a:pt x="523653" y="361680"/>
                  <a:pt x="512211" y="357230"/>
                </a:cubicBezTo>
                <a:cubicBezTo>
                  <a:pt x="498862" y="352145"/>
                  <a:pt x="489328" y="341975"/>
                  <a:pt x="484878" y="329898"/>
                </a:cubicBezTo>
                <a:cubicBezTo>
                  <a:pt x="471530" y="330533"/>
                  <a:pt x="458818" y="326084"/>
                  <a:pt x="448647" y="315914"/>
                </a:cubicBezTo>
                <a:cubicBezTo>
                  <a:pt x="439748" y="307015"/>
                  <a:pt x="435299" y="295573"/>
                  <a:pt x="434663" y="284132"/>
                </a:cubicBezTo>
                <a:cubicBezTo>
                  <a:pt x="423857" y="279682"/>
                  <a:pt x="414958" y="270783"/>
                  <a:pt x="409873" y="259342"/>
                </a:cubicBezTo>
                <a:cubicBezTo>
                  <a:pt x="404152" y="246629"/>
                  <a:pt x="404788" y="232645"/>
                  <a:pt x="409873" y="220568"/>
                </a:cubicBezTo>
                <a:cubicBezTo>
                  <a:pt x="400338" y="211669"/>
                  <a:pt x="394618" y="198956"/>
                  <a:pt x="394618" y="184972"/>
                </a:cubicBezTo>
                <a:cubicBezTo>
                  <a:pt x="394618" y="172259"/>
                  <a:pt x="399703" y="161453"/>
                  <a:pt x="407330" y="152554"/>
                </a:cubicBezTo>
                <a:cubicBezTo>
                  <a:pt x="402881" y="141748"/>
                  <a:pt x="402881" y="129036"/>
                  <a:pt x="407330" y="117594"/>
                </a:cubicBezTo>
                <a:cubicBezTo>
                  <a:pt x="412415" y="104245"/>
                  <a:pt x="422586" y="94711"/>
                  <a:pt x="434663" y="90261"/>
                </a:cubicBezTo>
                <a:cubicBezTo>
                  <a:pt x="434027" y="76912"/>
                  <a:pt x="438477" y="64200"/>
                  <a:pt x="448647" y="54030"/>
                </a:cubicBezTo>
                <a:cubicBezTo>
                  <a:pt x="457546" y="45131"/>
                  <a:pt x="468988" y="40681"/>
                  <a:pt x="480429" y="40046"/>
                </a:cubicBezTo>
                <a:cubicBezTo>
                  <a:pt x="484878" y="29240"/>
                  <a:pt x="493777" y="20341"/>
                  <a:pt x="505219" y="15255"/>
                </a:cubicBezTo>
                <a:cubicBezTo>
                  <a:pt x="517932" y="9535"/>
                  <a:pt x="531916" y="10170"/>
                  <a:pt x="543993" y="15255"/>
                </a:cubicBezTo>
                <a:cubicBezTo>
                  <a:pt x="552892" y="5721"/>
                  <a:pt x="565605" y="0"/>
                  <a:pt x="579589" y="0"/>
                </a:cubicBezTo>
                <a:close/>
              </a:path>
            </a:pathLst>
          </a:custGeom>
          <a:solidFill>
            <a:srgbClr val="092F57"/>
          </a:solidFill>
          <a:ln w="3671" cap="flat">
            <a:noFill/>
            <a:prstDash val="solid"/>
            <a:miter/>
          </a:ln>
        </p:spPr>
        <p:txBody>
          <a:bodyPr rtlCol="0" anchor="ctr"/>
          <a:lstStyle/>
          <a:p>
            <a:endParaRPr lang="en-US" dirty="0"/>
          </a:p>
        </p:txBody>
      </p:sp>
      <p:pic>
        <p:nvPicPr>
          <p:cNvPr id="40" name="Graphic 39" descr="Handshake with solid fill">
            <a:extLst>
              <a:ext uri="{FF2B5EF4-FFF2-40B4-BE49-F238E27FC236}">
                <a16:creationId xmlns:a16="http://schemas.microsoft.com/office/drawing/2014/main" id="{CD4C753D-679D-4EB0-BEC0-146E419D09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7400" y="1448920"/>
            <a:ext cx="1047318" cy="1047318"/>
          </a:xfrm>
          <a:prstGeom prst="rect">
            <a:avLst/>
          </a:prstGeom>
        </p:spPr>
      </p:pic>
      <p:sp>
        <p:nvSpPr>
          <p:cNvPr id="37" name="Rectangle 36">
            <a:extLst>
              <a:ext uri="{FF2B5EF4-FFF2-40B4-BE49-F238E27FC236}">
                <a16:creationId xmlns:a16="http://schemas.microsoft.com/office/drawing/2014/main" id="{9C98F466-2855-4DB0-8CAB-A548835C3088}"/>
              </a:ext>
            </a:extLst>
          </p:cNvPr>
          <p:cNvSpPr/>
          <p:nvPr/>
        </p:nvSpPr>
        <p:spPr>
          <a:xfrm rot="16200000" flipH="1">
            <a:off x="2377352" y="-854421"/>
            <a:ext cx="70441" cy="3628298"/>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1437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DA1F3C8-5FF3-4105-AE7E-BBA95E73EA7C}"/>
              </a:ext>
            </a:extLst>
          </p:cNvPr>
          <p:cNvSpPr/>
          <p:nvPr/>
        </p:nvSpPr>
        <p:spPr>
          <a:xfrm>
            <a:off x="8063476" y="1264846"/>
            <a:ext cx="3566160" cy="5212080"/>
          </a:xfrm>
          <a:prstGeom prst="rect">
            <a:avLst/>
          </a:prstGeom>
          <a:solidFill>
            <a:schemeClr val="bg1">
              <a:lumMod val="95000"/>
            </a:schemeClr>
          </a:solidFill>
          <a:ln w="25400" cap="flat" cmpd="sng" algn="ctr">
            <a:solidFill>
              <a:schemeClr val="bg1"/>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 name="TextBox 2">
            <a:extLst>
              <a:ext uri="{FF2B5EF4-FFF2-40B4-BE49-F238E27FC236}">
                <a16:creationId xmlns:a16="http://schemas.microsoft.com/office/drawing/2014/main" id="{B3EAD8BB-3E68-4744-856B-F0C72D0255EB}"/>
              </a:ext>
            </a:extLst>
          </p:cNvPr>
          <p:cNvSpPr txBox="1"/>
          <p:nvPr/>
        </p:nvSpPr>
        <p:spPr>
          <a:xfrm>
            <a:off x="494155" y="392992"/>
            <a:ext cx="9519065" cy="584775"/>
          </a:xfrm>
          <a:prstGeom prst="rect">
            <a:avLst/>
          </a:prstGeom>
          <a:noFill/>
        </p:spPr>
        <p:txBody>
          <a:bodyPr wrap="square" rtlCol="0">
            <a:spAutoFit/>
          </a:bodyPr>
          <a:lstStyle/>
          <a:p>
            <a:r>
              <a:rPr lang="en-US" sz="3200" dirty="0">
                <a:solidFill>
                  <a:srgbClr val="092F57"/>
                </a:solidFill>
                <a:latin typeface="Arial Rounded MT Bold" panose="020F0704030504030204" pitchFamily="34" charset="0"/>
              </a:rPr>
              <a:t>Technology and Security</a:t>
            </a:r>
          </a:p>
        </p:txBody>
      </p:sp>
      <p:pic>
        <p:nvPicPr>
          <p:cNvPr id="18" name="Picture 17">
            <a:extLst>
              <a:ext uri="{FF2B5EF4-FFF2-40B4-BE49-F238E27FC236}">
                <a16:creationId xmlns:a16="http://schemas.microsoft.com/office/drawing/2014/main" id="{D1A0D920-6E7C-4970-A22E-EB9A2E5DDD5E}"/>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57" name="Rectangle 56">
            <a:extLst>
              <a:ext uri="{FF2B5EF4-FFF2-40B4-BE49-F238E27FC236}">
                <a16:creationId xmlns:a16="http://schemas.microsoft.com/office/drawing/2014/main" id="{61E49979-E129-4272-8AA6-C543348F65CB}"/>
              </a:ext>
            </a:extLst>
          </p:cNvPr>
          <p:cNvSpPr/>
          <p:nvPr/>
        </p:nvSpPr>
        <p:spPr>
          <a:xfrm>
            <a:off x="598423" y="1264846"/>
            <a:ext cx="3566160" cy="5212080"/>
          </a:xfrm>
          <a:prstGeom prst="rect">
            <a:avLst/>
          </a:prstGeom>
          <a:solidFill>
            <a:srgbClr val="092F57"/>
          </a:solidFill>
          <a:ln w="25400" cap="flat" cmpd="sng" algn="ctr">
            <a:solidFill>
              <a:schemeClr val="bg1"/>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grpSp>
        <p:nvGrpSpPr>
          <p:cNvPr id="65" name="Group 449">
            <a:extLst>
              <a:ext uri="{FF2B5EF4-FFF2-40B4-BE49-F238E27FC236}">
                <a16:creationId xmlns:a16="http://schemas.microsoft.com/office/drawing/2014/main" id="{3F4C4FC4-D055-4F0D-8B0E-A73270C45B09}"/>
              </a:ext>
            </a:extLst>
          </p:cNvPr>
          <p:cNvGrpSpPr>
            <a:grpSpLocks noChangeAspect="1"/>
          </p:cNvGrpSpPr>
          <p:nvPr/>
        </p:nvGrpSpPr>
        <p:grpSpPr bwMode="auto">
          <a:xfrm>
            <a:off x="8201155" y="3778660"/>
            <a:ext cx="369021" cy="369021"/>
            <a:chOff x="2276" y="1587"/>
            <a:chExt cx="340" cy="340"/>
          </a:xfrm>
          <a:solidFill>
            <a:srgbClr val="75787B"/>
          </a:solidFill>
        </p:grpSpPr>
        <p:sp>
          <p:nvSpPr>
            <p:cNvPr id="66" name="Freeform 450">
              <a:extLst>
                <a:ext uri="{FF2B5EF4-FFF2-40B4-BE49-F238E27FC236}">
                  <a16:creationId xmlns:a16="http://schemas.microsoft.com/office/drawing/2014/main" id="{9B405D01-331D-46BD-8F7A-D1D35BCDFA7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67" name="Freeform 451">
              <a:extLst>
                <a:ext uri="{FF2B5EF4-FFF2-40B4-BE49-F238E27FC236}">
                  <a16:creationId xmlns:a16="http://schemas.microsoft.com/office/drawing/2014/main" id="{C7C01BFF-6572-4ECC-A5CF-E4C7168AA0F7}"/>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sp>
        <p:nvSpPr>
          <p:cNvPr id="69" name="TextBox 68">
            <a:extLst>
              <a:ext uri="{FF2B5EF4-FFF2-40B4-BE49-F238E27FC236}">
                <a16:creationId xmlns:a16="http://schemas.microsoft.com/office/drawing/2014/main" id="{0947B152-EFD5-4463-AE24-FFBCFC922098}"/>
              </a:ext>
            </a:extLst>
          </p:cNvPr>
          <p:cNvSpPr txBox="1"/>
          <p:nvPr/>
        </p:nvSpPr>
        <p:spPr>
          <a:xfrm>
            <a:off x="8596802" y="3486117"/>
            <a:ext cx="2921130" cy="954107"/>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Multi-factor authentication prevents logins from cyber criminals exploiting weak or stolen credentials. </a:t>
            </a:r>
          </a:p>
        </p:txBody>
      </p:sp>
      <p:sp>
        <p:nvSpPr>
          <p:cNvPr id="77" name="TextBox 76">
            <a:extLst>
              <a:ext uri="{FF2B5EF4-FFF2-40B4-BE49-F238E27FC236}">
                <a16:creationId xmlns:a16="http://schemas.microsoft.com/office/drawing/2014/main" id="{F8E5ABE4-8060-406E-92B1-57431E39140E}"/>
              </a:ext>
            </a:extLst>
          </p:cNvPr>
          <p:cNvSpPr txBox="1"/>
          <p:nvPr/>
        </p:nvSpPr>
        <p:spPr>
          <a:xfrm>
            <a:off x="688073" y="2318074"/>
            <a:ext cx="3311745" cy="4216539"/>
          </a:xfrm>
          <a:prstGeom prst="rect">
            <a:avLst/>
          </a:prstGeom>
          <a:noFill/>
        </p:spPr>
        <p:txBody>
          <a:bodyPr wrap="square" rtlCol="0">
            <a:spAutoFit/>
          </a:bodyPr>
          <a:lstStyle/>
          <a:p>
            <a:pPr defTabSz="1219170"/>
            <a:r>
              <a:rPr lang="en-US" sz="1400" b="1" dirty="0">
                <a:solidFill>
                  <a:prstClr val="white"/>
                </a:solidFill>
                <a:latin typeface="Arial" panose="020B0604020202020204" pitchFamily="34" charset="0"/>
                <a:cs typeface="Arial" panose="020B0604020202020204" pitchFamily="34" charset="0"/>
              </a:rPr>
              <a:t>Single sign-on (SSO)</a:t>
            </a:r>
          </a:p>
          <a:p>
            <a:pPr defTabSz="1219170">
              <a:spcAft>
                <a:spcPts val="1200"/>
              </a:spcAft>
            </a:pPr>
            <a:r>
              <a:rPr lang="en-US" sz="1400" dirty="0">
                <a:solidFill>
                  <a:prstClr val="white"/>
                </a:solidFill>
                <a:latin typeface="Arial" panose="020B0604020202020204" pitchFamily="34" charset="0"/>
                <a:cs typeface="Arial" panose="020B0604020202020204" pitchFamily="34" charset="0"/>
              </a:rPr>
              <a:t>Employees will utilize single sign-on, using their StateID and password to access the SCO Enterprise Dashboard, which includes Luma and applications like ServiceNow.</a:t>
            </a:r>
          </a:p>
          <a:p>
            <a:pPr defTabSz="1219170"/>
            <a:r>
              <a:rPr lang="en-US" sz="1400" b="1" dirty="0">
                <a:solidFill>
                  <a:prstClr val="white"/>
                </a:solidFill>
                <a:latin typeface="Arial" panose="020B0604020202020204" pitchFamily="34" charset="0"/>
                <a:cs typeface="Arial" panose="020B0604020202020204" pitchFamily="34" charset="0"/>
              </a:rPr>
              <a:t>Multi-factor authentication</a:t>
            </a:r>
          </a:p>
          <a:p>
            <a:pPr defTabSz="1219170">
              <a:spcAft>
                <a:spcPts val="1200"/>
              </a:spcAft>
            </a:pPr>
            <a:r>
              <a:rPr lang="en-US" sz="1400" dirty="0">
                <a:solidFill>
                  <a:prstClr val="white"/>
                </a:solidFill>
                <a:latin typeface="Arial" panose="020B0604020202020204" pitchFamily="34" charset="0"/>
                <a:cs typeface="Arial" panose="020B0604020202020204" pitchFamily="34" charset="0"/>
              </a:rPr>
              <a:t>In addition to a StateID and password, employees will be required to use Duo multi-factor authentication to access Luma. This adds an additional layer of security to accounts by verifying a user’s identity at login.</a:t>
            </a:r>
          </a:p>
          <a:p>
            <a:pPr defTabSz="1219170"/>
            <a:r>
              <a:rPr lang="en-US" sz="1400" b="1" dirty="0">
                <a:solidFill>
                  <a:prstClr val="white"/>
                </a:solidFill>
                <a:latin typeface="Arial" panose="020B0604020202020204" pitchFamily="34" charset="0"/>
                <a:cs typeface="Arial" panose="020B0604020202020204" pitchFamily="34" charset="0"/>
              </a:rPr>
              <a:t>Dimensional security </a:t>
            </a:r>
          </a:p>
          <a:p>
            <a:pPr defTabSz="1219170"/>
            <a:r>
              <a:rPr lang="en-US" sz="1400" dirty="0">
                <a:solidFill>
                  <a:prstClr val="white"/>
                </a:solidFill>
                <a:latin typeface="Arial" panose="020B0604020202020204" pitchFamily="34" charset="0"/>
                <a:cs typeface="Arial" panose="020B0604020202020204" pitchFamily="34" charset="0"/>
              </a:rPr>
              <a:t>Ensures that employees, based on their agency and position, can only access, view, or edit authorized records.</a:t>
            </a:r>
          </a:p>
        </p:txBody>
      </p:sp>
      <p:sp>
        <p:nvSpPr>
          <p:cNvPr id="27" name="TextBox 26">
            <a:extLst>
              <a:ext uri="{FF2B5EF4-FFF2-40B4-BE49-F238E27FC236}">
                <a16:creationId xmlns:a16="http://schemas.microsoft.com/office/drawing/2014/main" id="{3A446D9E-362F-4B9A-916A-3844B465CFB6}"/>
              </a:ext>
            </a:extLst>
          </p:cNvPr>
          <p:cNvSpPr txBox="1"/>
          <p:nvPr/>
        </p:nvSpPr>
        <p:spPr>
          <a:xfrm>
            <a:off x="8596802" y="4669266"/>
            <a:ext cx="2921130" cy="738664"/>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Enhanced security helps comply with regulations  and safeguards access to records and files</a:t>
            </a:r>
            <a:r>
              <a:rPr lang="en-US" sz="1400" i="1" dirty="0">
                <a:solidFill>
                  <a:srgbClr val="092F57"/>
                </a:solidFill>
                <a:latin typeface="Arial" panose="020B0604020202020204" pitchFamily="34" charset="0"/>
                <a:cs typeface="Arial" panose="020B0604020202020204" pitchFamily="34" charset="0"/>
              </a:rPr>
              <a:t>.</a:t>
            </a:r>
          </a:p>
        </p:txBody>
      </p:sp>
      <p:sp>
        <p:nvSpPr>
          <p:cNvPr id="28" name="TextBox 27">
            <a:extLst>
              <a:ext uri="{FF2B5EF4-FFF2-40B4-BE49-F238E27FC236}">
                <a16:creationId xmlns:a16="http://schemas.microsoft.com/office/drawing/2014/main" id="{61CDDB39-8999-4D11-A06E-1CEB75FF0D2B}"/>
              </a:ext>
            </a:extLst>
          </p:cNvPr>
          <p:cNvSpPr txBox="1"/>
          <p:nvPr/>
        </p:nvSpPr>
        <p:spPr>
          <a:xfrm>
            <a:off x="8596802" y="2464434"/>
            <a:ext cx="2921130" cy="738664"/>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SSO saves time by reducing the number of logins and clicks to get into the applications. </a:t>
            </a:r>
          </a:p>
        </p:txBody>
      </p:sp>
      <p:grpSp>
        <p:nvGrpSpPr>
          <p:cNvPr id="30" name="Group 449">
            <a:extLst>
              <a:ext uri="{FF2B5EF4-FFF2-40B4-BE49-F238E27FC236}">
                <a16:creationId xmlns:a16="http://schemas.microsoft.com/office/drawing/2014/main" id="{31FE1B56-A5D8-41C7-9B63-EE9B26D5B5FE}"/>
              </a:ext>
            </a:extLst>
          </p:cNvPr>
          <p:cNvGrpSpPr>
            <a:grpSpLocks noChangeAspect="1"/>
          </p:cNvGrpSpPr>
          <p:nvPr/>
        </p:nvGrpSpPr>
        <p:grpSpPr bwMode="auto">
          <a:xfrm>
            <a:off x="8201155" y="4854088"/>
            <a:ext cx="369021" cy="369021"/>
            <a:chOff x="2276" y="1587"/>
            <a:chExt cx="340" cy="340"/>
          </a:xfrm>
          <a:solidFill>
            <a:srgbClr val="75787B"/>
          </a:solidFill>
        </p:grpSpPr>
        <p:sp>
          <p:nvSpPr>
            <p:cNvPr id="31" name="Freeform 450">
              <a:extLst>
                <a:ext uri="{FF2B5EF4-FFF2-40B4-BE49-F238E27FC236}">
                  <a16:creationId xmlns:a16="http://schemas.microsoft.com/office/drawing/2014/main" id="{F546B6F9-2840-409D-84F8-00CEFFC847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32" name="Freeform 451">
              <a:extLst>
                <a:ext uri="{FF2B5EF4-FFF2-40B4-BE49-F238E27FC236}">
                  <a16:creationId xmlns:a16="http://schemas.microsoft.com/office/drawing/2014/main" id="{283081B4-1990-48C8-8E9D-EF5DF4A387AD}"/>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grpSp>
        <p:nvGrpSpPr>
          <p:cNvPr id="33" name="Group 449">
            <a:extLst>
              <a:ext uri="{FF2B5EF4-FFF2-40B4-BE49-F238E27FC236}">
                <a16:creationId xmlns:a16="http://schemas.microsoft.com/office/drawing/2014/main" id="{34F977A7-4F67-44D2-BEEC-632350EC0F7A}"/>
              </a:ext>
            </a:extLst>
          </p:cNvPr>
          <p:cNvGrpSpPr>
            <a:grpSpLocks noChangeAspect="1"/>
          </p:cNvGrpSpPr>
          <p:nvPr/>
        </p:nvGrpSpPr>
        <p:grpSpPr bwMode="auto">
          <a:xfrm>
            <a:off x="8201155" y="2649256"/>
            <a:ext cx="369021" cy="369021"/>
            <a:chOff x="2276" y="1587"/>
            <a:chExt cx="340" cy="340"/>
          </a:xfrm>
          <a:solidFill>
            <a:srgbClr val="75787B"/>
          </a:solidFill>
        </p:grpSpPr>
        <p:sp>
          <p:nvSpPr>
            <p:cNvPr id="34" name="Freeform 450">
              <a:extLst>
                <a:ext uri="{FF2B5EF4-FFF2-40B4-BE49-F238E27FC236}">
                  <a16:creationId xmlns:a16="http://schemas.microsoft.com/office/drawing/2014/main" id="{F4C704D6-09A1-4184-BAC1-F65F9E5B761A}"/>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35" name="Freeform 451">
              <a:extLst>
                <a:ext uri="{FF2B5EF4-FFF2-40B4-BE49-F238E27FC236}">
                  <a16:creationId xmlns:a16="http://schemas.microsoft.com/office/drawing/2014/main" id="{AED943A9-7076-4952-A80B-E3082E9A4DB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sp>
        <p:nvSpPr>
          <p:cNvPr id="36" name="Rectangle 35">
            <a:extLst>
              <a:ext uri="{FF2B5EF4-FFF2-40B4-BE49-F238E27FC236}">
                <a16:creationId xmlns:a16="http://schemas.microsoft.com/office/drawing/2014/main" id="{01DF5C78-2C82-4AE0-ACC8-32BFB5EAB881}"/>
              </a:ext>
            </a:extLst>
          </p:cNvPr>
          <p:cNvSpPr/>
          <p:nvPr/>
        </p:nvSpPr>
        <p:spPr>
          <a:xfrm>
            <a:off x="4323553" y="1264846"/>
            <a:ext cx="3566160" cy="5212080"/>
          </a:xfrm>
          <a:prstGeom prst="rect">
            <a:avLst/>
          </a:prstGeom>
          <a:solidFill>
            <a:srgbClr val="FFB81C"/>
          </a:solidFill>
          <a:ln w="25400" cap="flat" cmpd="sng" algn="ctr">
            <a:solidFill>
              <a:schemeClr val="bg1"/>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9" name="TextBox 38">
            <a:extLst>
              <a:ext uri="{FF2B5EF4-FFF2-40B4-BE49-F238E27FC236}">
                <a16:creationId xmlns:a16="http://schemas.microsoft.com/office/drawing/2014/main" id="{BD687433-DF73-4A98-A310-41E42FCBF4A7}"/>
              </a:ext>
            </a:extLst>
          </p:cNvPr>
          <p:cNvSpPr txBox="1"/>
          <p:nvPr/>
        </p:nvSpPr>
        <p:spPr>
          <a:xfrm>
            <a:off x="4631614" y="2495874"/>
            <a:ext cx="3142367" cy="307777"/>
          </a:xfrm>
          <a:prstGeom prst="rect">
            <a:avLst/>
          </a:prstGeom>
          <a:noFill/>
        </p:spPr>
        <p:txBody>
          <a:bodyPr wrap="square" rtlCol="0">
            <a:spAutoFit/>
          </a:bodyPr>
          <a:lstStyle/>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All employees</a:t>
            </a:r>
          </a:p>
        </p:txBody>
      </p:sp>
      <p:sp>
        <p:nvSpPr>
          <p:cNvPr id="47" name="TextBox 46">
            <a:extLst>
              <a:ext uri="{FF2B5EF4-FFF2-40B4-BE49-F238E27FC236}">
                <a16:creationId xmlns:a16="http://schemas.microsoft.com/office/drawing/2014/main" id="{5D69C7F8-EA79-4708-82AA-BCF2BCB6F14C}"/>
              </a:ext>
            </a:extLst>
          </p:cNvPr>
          <p:cNvSpPr txBox="1"/>
          <p:nvPr/>
        </p:nvSpPr>
        <p:spPr>
          <a:xfrm>
            <a:off x="5433666" y="1711347"/>
            <a:ext cx="2321145" cy="400110"/>
          </a:xfrm>
          <a:prstGeom prst="rect">
            <a:avLst/>
          </a:prstGeom>
          <a:noFill/>
        </p:spPr>
        <p:txBody>
          <a:bodyPr wrap="square" rtlCol="0">
            <a:spAutoFit/>
          </a:bodyPr>
          <a:lstStyle/>
          <a:p>
            <a:pPr defTabSz="1219170"/>
            <a:r>
              <a:rPr lang="en-US" sz="2000" b="1" dirty="0">
                <a:solidFill>
                  <a:srgbClr val="092F57"/>
                </a:solidFill>
                <a:latin typeface="Arial" panose="020B0604020202020204" pitchFamily="34" charset="0"/>
                <a:cs typeface="Arial" panose="020B0604020202020204" pitchFamily="34" charset="0"/>
              </a:rPr>
              <a:t>Who is impacted</a:t>
            </a:r>
          </a:p>
        </p:txBody>
      </p:sp>
      <p:pic>
        <p:nvPicPr>
          <p:cNvPr id="48" name="Graphic 47" descr="Group of men with solid fill">
            <a:extLst>
              <a:ext uri="{FF2B5EF4-FFF2-40B4-BE49-F238E27FC236}">
                <a16:creationId xmlns:a16="http://schemas.microsoft.com/office/drawing/2014/main" id="{816EFE63-5E8B-4304-A2DC-796931580F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0140" y="1448920"/>
            <a:ext cx="914400" cy="914400"/>
          </a:xfrm>
          <a:prstGeom prst="rect">
            <a:avLst/>
          </a:prstGeom>
        </p:spPr>
      </p:pic>
      <p:sp>
        <p:nvSpPr>
          <p:cNvPr id="49" name="TextBox 48">
            <a:extLst>
              <a:ext uri="{FF2B5EF4-FFF2-40B4-BE49-F238E27FC236}">
                <a16:creationId xmlns:a16="http://schemas.microsoft.com/office/drawing/2014/main" id="{B40F74A9-E740-4473-B3BA-B4F1DFB16C2C}"/>
              </a:ext>
            </a:extLst>
          </p:cNvPr>
          <p:cNvSpPr txBox="1"/>
          <p:nvPr/>
        </p:nvSpPr>
        <p:spPr>
          <a:xfrm>
            <a:off x="1752822" y="1711347"/>
            <a:ext cx="2534672" cy="400110"/>
          </a:xfrm>
          <a:prstGeom prst="rect">
            <a:avLst/>
          </a:prstGeom>
          <a:noFill/>
        </p:spPr>
        <p:txBody>
          <a:bodyPr wrap="square" rtlCol="0">
            <a:spAutoFit/>
          </a:bodyPr>
          <a:lstStyle/>
          <a:p>
            <a:pPr defTabSz="1219170"/>
            <a:r>
              <a:rPr lang="en-US" sz="2000" b="1" dirty="0">
                <a:solidFill>
                  <a:prstClr val="white"/>
                </a:solidFill>
                <a:latin typeface="Arial" panose="020B0604020202020204" pitchFamily="34" charset="0"/>
                <a:cs typeface="Arial" panose="020B0604020202020204" pitchFamily="34" charset="0"/>
              </a:rPr>
              <a:t>What is changing</a:t>
            </a:r>
          </a:p>
        </p:txBody>
      </p:sp>
      <p:sp>
        <p:nvSpPr>
          <p:cNvPr id="50" name="TextBox 49">
            <a:extLst>
              <a:ext uri="{FF2B5EF4-FFF2-40B4-BE49-F238E27FC236}">
                <a16:creationId xmlns:a16="http://schemas.microsoft.com/office/drawing/2014/main" id="{B9F106E4-47D8-4CF6-97FA-5413F194E3F4}"/>
              </a:ext>
            </a:extLst>
          </p:cNvPr>
          <p:cNvSpPr txBox="1"/>
          <p:nvPr/>
        </p:nvSpPr>
        <p:spPr>
          <a:xfrm>
            <a:off x="9553655" y="1711347"/>
            <a:ext cx="2039921" cy="400110"/>
          </a:xfrm>
          <a:prstGeom prst="rect">
            <a:avLst/>
          </a:prstGeom>
          <a:noFill/>
        </p:spPr>
        <p:txBody>
          <a:bodyPr wrap="square" rtlCol="0">
            <a:spAutoFit/>
          </a:bodyPr>
          <a:lstStyle/>
          <a:p>
            <a:pPr defTabSz="1219170"/>
            <a:r>
              <a:rPr lang="en-US" sz="2000" b="1" dirty="0">
                <a:solidFill>
                  <a:srgbClr val="092F57"/>
                </a:solidFill>
                <a:latin typeface="Arial" panose="020B0604020202020204" pitchFamily="34" charset="0"/>
                <a:cs typeface="Arial" panose="020B0604020202020204" pitchFamily="34" charset="0"/>
              </a:rPr>
              <a:t>Value </a:t>
            </a:r>
          </a:p>
        </p:txBody>
      </p:sp>
      <p:sp>
        <p:nvSpPr>
          <p:cNvPr id="51" name="Freeform: Shape 50" descr="Badge New with solid fill">
            <a:extLst>
              <a:ext uri="{FF2B5EF4-FFF2-40B4-BE49-F238E27FC236}">
                <a16:creationId xmlns:a16="http://schemas.microsoft.com/office/drawing/2014/main" id="{9CEFD865-5971-4C62-B86E-83EECD344440}"/>
              </a:ext>
            </a:extLst>
          </p:cNvPr>
          <p:cNvSpPr>
            <a:spLocks noChangeAspect="1"/>
          </p:cNvSpPr>
          <p:nvPr/>
        </p:nvSpPr>
        <p:spPr>
          <a:xfrm>
            <a:off x="8449935" y="1478475"/>
            <a:ext cx="929958" cy="867684"/>
          </a:xfrm>
          <a:custGeom>
            <a:avLst/>
            <a:gdLst>
              <a:gd name="connsiteX0" fmla="*/ 887688 w 929958"/>
              <a:gd name="connsiteY0" fmla="*/ 476679 h 867684"/>
              <a:gd name="connsiteX1" fmla="*/ 929958 w 929958"/>
              <a:gd name="connsiteY1" fmla="*/ 518950 h 867684"/>
              <a:gd name="connsiteX2" fmla="*/ 915164 w 929958"/>
              <a:gd name="connsiteY2" fmla="*/ 551710 h 867684"/>
              <a:gd name="connsiteX3" fmla="*/ 624552 w 929958"/>
              <a:gd name="connsiteY3" fmla="*/ 764121 h 867684"/>
              <a:gd name="connsiteX4" fmla="*/ 599189 w 929958"/>
              <a:gd name="connsiteY4" fmla="*/ 772575 h 867684"/>
              <a:gd name="connsiteX5" fmla="*/ 401573 w 929958"/>
              <a:gd name="connsiteY5" fmla="*/ 772575 h 867684"/>
              <a:gd name="connsiteX6" fmla="*/ 147948 w 929958"/>
              <a:gd name="connsiteY6" fmla="*/ 867684 h 867684"/>
              <a:gd name="connsiteX7" fmla="*/ 0 w 929958"/>
              <a:gd name="connsiteY7" fmla="*/ 719736 h 867684"/>
              <a:gd name="connsiteX8" fmla="*/ 299066 w 929958"/>
              <a:gd name="connsiteY8" fmla="*/ 576015 h 867684"/>
              <a:gd name="connsiteX9" fmla="*/ 348734 w 929958"/>
              <a:gd name="connsiteY9" fmla="*/ 562277 h 867684"/>
              <a:gd name="connsiteX10" fmla="*/ 602359 w 929958"/>
              <a:gd name="connsiteY10" fmla="*/ 562277 h 867684"/>
              <a:gd name="connsiteX11" fmla="*/ 644630 w 929958"/>
              <a:gd name="connsiteY11" fmla="*/ 604548 h 867684"/>
              <a:gd name="connsiteX12" fmla="*/ 602359 w 929958"/>
              <a:gd name="connsiteY12" fmla="*/ 646819 h 867684"/>
              <a:gd name="connsiteX13" fmla="*/ 412141 w 929958"/>
              <a:gd name="connsiteY13" fmla="*/ 646819 h 867684"/>
              <a:gd name="connsiteX14" fmla="*/ 412141 w 929958"/>
              <a:gd name="connsiteY14" fmla="*/ 689090 h 867684"/>
              <a:gd name="connsiteX15" fmla="*/ 599189 w 929958"/>
              <a:gd name="connsiteY15" fmla="*/ 689090 h 867684"/>
              <a:gd name="connsiteX16" fmla="*/ 684788 w 929958"/>
              <a:gd name="connsiteY16" fmla="*/ 622513 h 867684"/>
              <a:gd name="connsiteX17" fmla="*/ 684788 w 929958"/>
              <a:gd name="connsiteY17" fmla="*/ 586583 h 867684"/>
              <a:gd name="connsiteX18" fmla="*/ 865495 w 929958"/>
              <a:gd name="connsiteY18" fmla="*/ 483020 h 867684"/>
              <a:gd name="connsiteX19" fmla="*/ 887688 w 929958"/>
              <a:gd name="connsiteY19" fmla="*/ 476679 h 867684"/>
              <a:gd name="connsiteX20" fmla="*/ 688919 w 929958"/>
              <a:gd name="connsiteY20" fmla="*/ 353416 h 867684"/>
              <a:gd name="connsiteX21" fmla="*/ 769645 w 929958"/>
              <a:gd name="connsiteY21" fmla="*/ 498342 h 867684"/>
              <a:gd name="connsiteX22" fmla="*/ 704810 w 929958"/>
              <a:gd name="connsiteY22" fmla="*/ 487536 h 867684"/>
              <a:gd name="connsiteX23" fmla="*/ 671756 w 929958"/>
              <a:gd name="connsiteY23" fmla="*/ 541566 h 867684"/>
              <a:gd name="connsiteX24" fmla="*/ 587852 w 929958"/>
              <a:gd name="connsiteY24" fmla="*/ 390283 h 867684"/>
              <a:gd name="connsiteX25" fmla="*/ 619634 w 929958"/>
              <a:gd name="connsiteY25" fmla="*/ 378205 h 867684"/>
              <a:gd name="connsiteX26" fmla="*/ 634253 w 929958"/>
              <a:gd name="connsiteY26" fmla="*/ 379477 h 867684"/>
              <a:gd name="connsiteX27" fmla="*/ 662222 w 929958"/>
              <a:gd name="connsiteY27" fmla="*/ 373756 h 867684"/>
              <a:gd name="connsiteX28" fmla="*/ 688919 w 929958"/>
              <a:gd name="connsiteY28" fmla="*/ 353416 h 867684"/>
              <a:gd name="connsiteX29" fmla="*/ 468352 w 929958"/>
              <a:gd name="connsiteY29" fmla="*/ 349603 h 867684"/>
              <a:gd name="connsiteX30" fmla="*/ 470894 w 929958"/>
              <a:gd name="connsiteY30" fmla="*/ 350238 h 867684"/>
              <a:gd name="connsiteX31" fmla="*/ 503948 w 929958"/>
              <a:gd name="connsiteY31" fmla="*/ 376935 h 867684"/>
              <a:gd name="connsiteX32" fmla="*/ 529373 w 929958"/>
              <a:gd name="connsiteY32" fmla="*/ 382021 h 867684"/>
              <a:gd name="connsiteX33" fmla="*/ 542721 w 929958"/>
              <a:gd name="connsiteY33" fmla="*/ 380749 h 867684"/>
              <a:gd name="connsiteX34" fmla="*/ 568148 w 929958"/>
              <a:gd name="connsiteY34" fmla="*/ 390284 h 867684"/>
              <a:gd name="connsiteX35" fmla="*/ 488692 w 929958"/>
              <a:gd name="connsiteY35" fmla="*/ 545380 h 867684"/>
              <a:gd name="connsiteX36" fmla="*/ 456275 w 929958"/>
              <a:gd name="connsiteY36" fmla="*/ 484995 h 867684"/>
              <a:gd name="connsiteX37" fmla="*/ 392075 w 929958"/>
              <a:gd name="connsiteY37" fmla="*/ 499614 h 867684"/>
              <a:gd name="connsiteX38" fmla="*/ 578952 w 929958"/>
              <a:gd name="connsiteY38" fmla="*/ 121087 h 867684"/>
              <a:gd name="connsiteX39" fmla="*/ 564394 w 929958"/>
              <a:gd name="connsiteY39" fmla="*/ 164746 h 867684"/>
              <a:gd name="connsiteX40" fmla="*/ 520740 w 929958"/>
              <a:gd name="connsiteY40" fmla="*/ 164746 h 867684"/>
              <a:gd name="connsiteX41" fmla="*/ 554206 w 929958"/>
              <a:gd name="connsiteY41" fmla="*/ 193851 h 867684"/>
              <a:gd name="connsiteX42" fmla="*/ 541110 w 929958"/>
              <a:gd name="connsiteY42" fmla="*/ 237510 h 867684"/>
              <a:gd name="connsiteX43" fmla="*/ 578952 w 929958"/>
              <a:gd name="connsiteY43" fmla="*/ 211315 h 867684"/>
              <a:gd name="connsiteX44" fmla="*/ 616790 w 929958"/>
              <a:gd name="connsiteY44" fmla="*/ 237510 h 867684"/>
              <a:gd name="connsiteX45" fmla="*/ 603686 w 929958"/>
              <a:gd name="connsiteY45" fmla="*/ 193851 h 867684"/>
              <a:gd name="connsiteX46" fmla="*/ 637164 w 929958"/>
              <a:gd name="connsiteY46" fmla="*/ 164746 h 867684"/>
              <a:gd name="connsiteX47" fmla="*/ 593500 w 929958"/>
              <a:gd name="connsiteY47" fmla="*/ 164746 h 867684"/>
              <a:gd name="connsiteX48" fmla="*/ 578952 w 929958"/>
              <a:gd name="connsiteY48" fmla="*/ 91362 h 867684"/>
              <a:gd name="connsiteX49" fmla="*/ 673081 w 929958"/>
              <a:gd name="connsiteY49" fmla="*/ 185491 h 867684"/>
              <a:gd name="connsiteX50" fmla="*/ 578952 w 929958"/>
              <a:gd name="connsiteY50" fmla="*/ 279620 h 867684"/>
              <a:gd name="connsiteX51" fmla="*/ 484823 w 929958"/>
              <a:gd name="connsiteY51" fmla="*/ 185491 h 867684"/>
              <a:gd name="connsiteX52" fmla="*/ 578952 w 929958"/>
              <a:gd name="connsiteY52" fmla="*/ 91362 h 867684"/>
              <a:gd name="connsiteX53" fmla="*/ 577047 w 929958"/>
              <a:gd name="connsiteY53" fmla="*/ 75006 h 867684"/>
              <a:gd name="connsiteX54" fmla="*/ 467080 w 929958"/>
              <a:gd name="connsiteY54" fmla="*/ 184972 h 867684"/>
              <a:gd name="connsiteX55" fmla="*/ 577047 w 929958"/>
              <a:gd name="connsiteY55" fmla="*/ 294938 h 867684"/>
              <a:gd name="connsiteX56" fmla="*/ 687012 w 929958"/>
              <a:gd name="connsiteY56" fmla="*/ 184972 h 867684"/>
              <a:gd name="connsiteX57" fmla="*/ 577047 w 929958"/>
              <a:gd name="connsiteY57" fmla="*/ 75006 h 867684"/>
              <a:gd name="connsiteX58" fmla="*/ 579589 w 929958"/>
              <a:gd name="connsiteY58" fmla="*/ 0 h 867684"/>
              <a:gd name="connsiteX59" fmla="*/ 612006 w 929958"/>
              <a:gd name="connsiteY59" fmla="*/ 12713 h 867684"/>
              <a:gd name="connsiteX60" fmla="*/ 646967 w 929958"/>
              <a:gd name="connsiteY60" fmla="*/ 12713 h 867684"/>
              <a:gd name="connsiteX61" fmla="*/ 674299 w 929958"/>
              <a:gd name="connsiteY61" fmla="*/ 40046 h 867684"/>
              <a:gd name="connsiteX62" fmla="*/ 710530 w 929958"/>
              <a:gd name="connsiteY62" fmla="*/ 54030 h 867684"/>
              <a:gd name="connsiteX63" fmla="*/ 724515 w 929958"/>
              <a:gd name="connsiteY63" fmla="*/ 85812 h 867684"/>
              <a:gd name="connsiteX64" fmla="*/ 749305 w 929958"/>
              <a:gd name="connsiteY64" fmla="*/ 110602 h 867684"/>
              <a:gd name="connsiteX65" fmla="*/ 749305 w 929958"/>
              <a:gd name="connsiteY65" fmla="*/ 149376 h 867684"/>
              <a:gd name="connsiteX66" fmla="*/ 764560 w 929958"/>
              <a:gd name="connsiteY66" fmla="*/ 184972 h 867684"/>
              <a:gd name="connsiteX67" fmla="*/ 751847 w 929958"/>
              <a:gd name="connsiteY67" fmla="*/ 217389 h 867684"/>
              <a:gd name="connsiteX68" fmla="*/ 751847 w 929958"/>
              <a:gd name="connsiteY68" fmla="*/ 252350 h 867684"/>
              <a:gd name="connsiteX69" fmla="*/ 724515 w 929958"/>
              <a:gd name="connsiteY69" fmla="*/ 279682 h 867684"/>
              <a:gd name="connsiteX70" fmla="*/ 710530 w 929958"/>
              <a:gd name="connsiteY70" fmla="*/ 315914 h 867684"/>
              <a:gd name="connsiteX71" fmla="*/ 678749 w 929958"/>
              <a:gd name="connsiteY71" fmla="*/ 329898 h 867684"/>
              <a:gd name="connsiteX72" fmla="*/ 653959 w 929958"/>
              <a:gd name="connsiteY72" fmla="*/ 354688 h 867684"/>
              <a:gd name="connsiteX73" fmla="*/ 615185 w 929958"/>
              <a:gd name="connsiteY73" fmla="*/ 354688 h 867684"/>
              <a:gd name="connsiteX74" fmla="*/ 579589 w 929958"/>
              <a:gd name="connsiteY74" fmla="*/ 369943 h 867684"/>
              <a:gd name="connsiteX75" fmla="*/ 547171 w 929958"/>
              <a:gd name="connsiteY75" fmla="*/ 357230 h 867684"/>
              <a:gd name="connsiteX76" fmla="*/ 512211 w 929958"/>
              <a:gd name="connsiteY76" fmla="*/ 357230 h 867684"/>
              <a:gd name="connsiteX77" fmla="*/ 484878 w 929958"/>
              <a:gd name="connsiteY77" fmla="*/ 329898 h 867684"/>
              <a:gd name="connsiteX78" fmla="*/ 448647 w 929958"/>
              <a:gd name="connsiteY78" fmla="*/ 315914 h 867684"/>
              <a:gd name="connsiteX79" fmla="*/ 434663 w 929958"/>
              <a:gd name="connsiteY79" fmla="*/ 284132 h 867684"/>
              <a:gd name="connsiteX80" fmla="*/ 409873 w 929958"/>
              <a:gd name="connsiteY80" fmla="*/ 259342 h 867684"/>
              <a:gd name="connsiteX81" fmla="*/ 409873 w 929958"/>
              <a:gd name="connsiteY81" fmla="*/ 220568 h 867684"/>
              <a:gd name="connsiteX82" fmla="*/ 394618 w 929958"/>
              <a:gd name="connsiteY82" fmla="*/ 184972 h 867684"/>
              <a:gd name="connsiteX83" fmla="*/ 407330 w 929958"/>
              <a:gd name="connsiteY83" fmla="*/ 152554 h 867684"/>
              <a:gd name="connsiteX84" fmla="*/ 407330 w 929958"/>
              <a:gd name="connsiteY84" fmla="*/ 117594 h 867684"/>
              <a:gd name="connsiteX85" fmla="*/ 434663 w 929958"/>
              <a:gd name="connsiteY85" fmla="*/ 90261 h 867684"/>
              <a:gd name="connsiteX86" fmla="*/ 448647 w 929958"/>
              <a:gd name="connsiteY86" fmla="*/ 54030 h 867684"/>
              <a:gd name="connsiteX87" fmla="*/ 480429 w 929958"/>
              <a:gd name="connsiteY87" fmla="*/ 40046 h 867684"/>
              <a:gd name="connsiteX88" fmla="*/ 505219 w 929958"/>
              <a:gd name="connsiteY88" fmla="*/ 15255 h 867684"/>
              <a:gd name="connsiteX89" fmla="*/ 543993 w 929958"/>
              <a:gd name="connsiteY89" fmla="*/ 15255 h 867684"/>
              <a:gd name="connsiteX90" fmla="*/ 579589 w 929958"/>
              <a:gd name="connsiteY90" fmla="*/ 0 h 86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29958" h="867684">
                <a:moveTo>
                  <a:pt x="887688" y="476679"/>
                </a:moveTo>
                <a:cubicBezTo>
                  <a:pt x="910936" y="476679"/>
                  <a:pt x="929958" y="495701"/>
                  <a:pt x="929958" y="518950"/>
                </a:cubicBezTo>
                <a:cubicBezTo>
                  <a:pt x="929958" y="531631"/>
                  <a:pt x="923618" y="543256"/>
                  <a:pt x="915164" y="551710"/>
                </a:cubicBezTo>
                <a:lnTo>
                  <a:pt x="624552" y="764121"/>
                </a:lnTo>
                <a:cubicBezTo>
                  <a:pt x="617154" y="769405"/>
                  <a:pt x="608700" y="772575"/>
                  <a:pt x="599189" y="772575"/>
                </a:cubicBezTo>
                <a:lnTo>
                  <a:pt x="401573" y="772575"/>
                </a:lnTo>
                <a:cubicBezTo>
                  <a:pt x="305407" y="772575"/>
                  <a:pt x="216638" y="798994"/>
                  <a:pt x="147948" y="867684"/>
                </a:cubicBezTo>
                <a:lnTo>
                  <a:pt x="0" y="719736"/>
                </a:lnTo>
                <a:lnTo>
                  <a:pt x="299066" y="576015"/>
                </a:lnTo>
                <a:cubicBezTo>
                  <a:pt x="313861" y="567561"/>
                  <a:pt x="330769" y="562277"/>
                  <a:pt x="348734" y="562277"/>
                </a:cubicBezTo>
                <a:cubicBezTo>
                  <a:pt x="350848" y="562277"/>
                  <a:pt x="602359" y="562277"/>
                  <a:pt x="602359" y="562277"/>
                </a:cubicBezTo>
                <a:cubicBezTo>
                  <a:pt x="625608" y="562277"/>
                  <a:pt x="644630" y="581299"/>
                  <a:pt x="644630" y="604548"/>
                </a:cubicBezTo>
                <a:cubicBezTo>
                  <a:pt x="644630" y="627797"/>
                  <a:pt x="625608" y="646819"/>
                  <a:pt x="602359" y="646819"/>
                </a:cubicBezTo>
                <a:lnTo>
                  <a:pt x="412141" y="646819"/>
                </a:lnTo>
                <a:lnTo>
                  <a:pt x="412141" y="689090"/>
                </a:lnTo>
                <a:lnTo>
                  <a:pt x="599189" y="689090"/>
                </a:lnTo>
                <a:cubicBezTo>
                  <a:pt x="639346" y="689090"/>
                  <a:pt x="676333" y="661614"/>
                  <a:pt x="684788" y="622513"/>
                </a:cubicBezTo>
                <a:cubicBezTo>
                  <a:pt x="686901" y="609832"/>
                  <a:pt x="686901" y="598208"/>
                  <a:pt x="684788" y="586583"/>
                </a:cubicBezTo>
                <a:lnTo>
                  <a:pt x="865495" y="483020"/>
                </a:lnTo>
                <a:cubicBezTo>
                  <a:pt x="871836" y="478793"/>
                  <a:pt x="879233" y="476679"/>
                  <a:pt x="887688" y="476679"/>
                </a:cubicBezTo>
                <a:close/>
                <a:moveTo>
                  <a:pt x="688919" y="353416"/>
                </a:moveTo>
                <a:lnTo>
                  <a:pt x="769645" y="498342"/>
                </a:lnTo>
                <a:lnTo>
                  <a:pt x="704810" y="487536"/>
                </a:lnTo>
                <a:lnTo>
                  <a:pt x="671756" y="541566"/>
                </a:lnTo>
                <a:lnTo>
                  <a:pt x="587852" y="390283"/>
                </a:lnTo>
                <a:cubicBezTo>
                  <a:pt x="599294" y="389012"/>
                  <a:pt x="610100" y="384562"/>
                  <a:pt x="619634" y="378205"/>
                </a:cubicBezTo>
                <a:cubicBezTo>
                  <a:pt x="624719" y="378841"/>
                  <a:pt x="629169" y="379477"/>
                  <a:pt x="634253" y="379477"/>
                </a:cubicBezTo>
                <a:cubicBezTo>
                  <a:pt x="643788" y="379477"/>
                  <a:pt x="653323" y="377570"/>
                  <a:pt x="662222" y="373756"/>
                </a:cubicBezTo>
                <a:cubicBezTo>
                  <a:pt x="673028" y="369307"/>
                  <a:pt x="681927" y="362315"/>
                  <a:pt x="688919" y="353416"/>
                </a:cubicBezTo>
                <a:close/>
                <a:moveTo>
                  <a:pt x="468352" y="349603"/>
                </a:moveTo>
                <a:cubicBezTo>
                  <a:pt x="468988" y="349603"/>
                  <a:pt x="470258" y="350238"/>
                  <a:pt x="470894" y="350238"/>
                </a:cubicBezTo>
                <a:cubicBezTo>
                  <a:pt x="479157" y="362315"/>
                  <a:pt x="490599" y="371850"/>
                  <a:pt x="503948" y="376935"/>
                </a:cubicBezTo>
                <a:cubicBezTo>
                  <a:pt x="512211" y="380113"/>
                  <a:pt x="520474" y="382021"/>
                  <a:pt x="529373" y="382021"/>
                </a:cubicBezTo>
                <a:cubicBezTo>
                  <a:pt x="533823" y="382021"/>
                  <a:pt x="538272" y="381385"/>
                  <a:pt x="542721" y="380749"/>
                </a:cubicBezTo>
                <a:cubicBezTo>
                  <a:pt x="550350" y="385199"/>
                  <a:pt x="559249" y="389012"/>
                  <a:pt x="568148" y="390284"/>
                </a:cubicBezTo>
                <a:lnTo>
                  <a:pt x="488692" y="545380"/>
                </a:lnTo>
                <a:lnTo>
                  <a:pt x="456275" y="484995"/>
                </a:lnTo>
                <a:lnTo>
                  <a:pt x="392075" y="499614"/>
                </a:lnTo>
                <a:close/>
                <a:moveTo>
                  <a:pt x="578952" y="121087"/>
                </a:moveTo>
                <a:lnTo>
                  <a:pt x="564394" y="164746"/>
                </a:lnTo>
                <a:lnTo>
                  <a:pt x="520740" y="164746"/>
                </a:lnTo>
                <a:lnTo>
                  <a:pt x="554206" y="193851"/>
                </a:lnTo>
                <a:lnTo>
                  <a:pt x="541110" y="237510"/>
                </a:lnTo>
                <a:lnTo>
                  <a:pt x="578952" y="211315"/>
                </a:lnTo>
                <a:lnTo>
                  <a:pt x="616790" y="237510"/>
                </a:lnTo>
                <a:lnTo>
                  <a:pt x="603686" y="193851"/>
                </a:lnTo>
                <a:lnTo>
                  <a:pt x="637164" y="164746"/>
                </a:lnTo>
                <a:lnTo>
                  <a:pt x="593500" y="164746"/>
                </a:lnTo>
                <a:close/>
                <a:moveTo>
                  <a:pt x="578952" y="91362"/>
                </a:moveTo>
                <a:cubicBezTo>
                  <a:pt x="630938" y="91362"/>
                  <a:pt x="673081" y="133505"/>
                  <a:pt x="673081" y="185491"/>
                </a:cubicBezTo>
                <a:cubicBezTo>
                  <a:pt x="673081" y="237477"/>
                  <a:pt x="630938" y="279620"/>
                  <a:pt x="578952" y="279620"/>
                </a:cubicBezTo>
                <a:cubicBezTo>
                  <a:pt x="526966" y="279620"/>
                  <a:pt x="484823" y="237477"/>
                  <a:pt x="484823" y="185491"/>
                </a:cubicBezTo>
                <a:cubicBezTo>
                  <a:pt x="484823" y="133505"/>
                  <a:pt x="526966" y="91362"/>
                  <a:pt x="578952" y="91362"/>
                </a:cubicBezTo>
                <a:close/>
                <a:moveTo>
                  <a:pt x="577047" y="75006"/>
                </a:moveTo>
                <a:cubicBezTo>
                  <a:pt x="516660" y="75006"/>
                  <a:pt x="467080" y="123950"/>
                  <a:pt x="467080" y="184972"/>
                </a:cubicBezTo>
                <a:cubicBezTo>
                  <a:pt x="467080" y="245993"/>
                  <a:pt x="516660" y="294938"/>
                  <a:pt x="577047" y="294938"/>
                </a:cubicBezTo>
                <a:cubicBezTo>
                  <a:pt x="637432" y="294938"/>
                  <a:pt x="687012" y="245993"/>
                  <a:pt x="687012" y="184972"/>
                </a:cubicBezTo>
                <a:cubicBezTo>
                  <a:pt x="687012" y="123950"/>
                  <a:pt x="637432" y="75006"/>
                  <a:pt x="577047" y="75006"/>
                </a:cubicBezTo>
                <a:close/>
                <a:moveTo>
                  <a:pt x="579589" y="0"/>
                </a:moveTo>
                <a:cubicBezTo>
                  <a:pt x="592302" y="0"/>
                  <a:pt x="603107" y="5085"/>
                  <a:pt x="612006" y="12713"/>
                </a:cubicBezTo>
                <a:cubicBezTo>
                  <a:pt x="622813" y="8264"/>
                  <a:pt x="635525" y="8264"/>
                  <a:pt x="646967" y="12713"/>
                </a:cubicBezTo>
                <a:cubicBezTo>
                  <a:pt x="660315" y="17798"/>
                  <a:pt x="669850" y="27968"/>
                  <a:pt x="674299" y="40046"/>
                </a:cubicBezTo>
                <a:cubicBezTo>
                  <a:pt x="687648" y="39410"/>
                  <a:pt x="700361" y="43860"/>
                  <a:pt x="710530" y="54030"/>
                </a:cubicBezTo>
                <a:cubicBezTo>
                  <a:pt x="719430" y="62929"/>
                  <a:pt x="723879" y="74370"/>
                  <a:pt x="724515" y="85812"/>
                </a:cubicBezTo>
                <a:cubicBezTo>
                  <a:pt x="735320" y="90261"/>
                  <a:pt x="744219" y="99160"/>
                  <a:pt x="749305" y="110602"/>
                </a:cubicBezTo>
                <a:cubicBezTo>
                  <a:pt x="755026" y="123314"/>
                  <a:pt x="754390" y="137299"/>
                  <a:pt x="749305" y="149376"/>
                </a:cubicBezTo>
                <a:cubicBezTo>
                  <a:pt x="758839" y="158275"/>
                  <a:pt x="764560" y="170987"/>
                  <a:pt x="764560" y="184972"/>
                </a:cubicBezTo>
                <a:cubicBezTo>
                  <a:pt x="764560" y="197685"/>
                  <a:pt x="759475" y="209126"/>
                  <a:pt x="751847" y="217389"/>
                </a:cubicBezTo>
                <a:cubicBezTo>
                  <a:pt x="756297" y="228196"/>
                  <a:pt x="756297" y="240908"/>
                  <a:pt x="751847" y="252350"/>
                </a:cubicBezTo>
                <a:cubicBezTo>
                  <a:pt x="746762" y="265698"/>
                  <a:pt x="736592" y="275233"/>
                  <a:pt x="724515" y="279682"/>
                </a:cubicBezTo>
                <a:cubicBezTo>
                  <a:pt x="725150" y="293031"/>
                  <a:pt x="720701" y="305744"/>
                  <a:pt x="710530" y="315914"/>
                </a:cubicBezTo>
                <a:cubicBezTo>
                  <a:pt x="701632" y="324813"/>
                  <a:pt x="690190" y="329262"/>
                  <a:pt x="678749" y="329898"/>
                </a:cubicBezTo>
                <a:cubicBezTo>
                  <a:pt x="674299" y="340704"/>
                  <a:pt x="665400" y="349603"/>
                  <a:pt x="653959" y="354688"/>
                </a:cubicBezTo>
                <a:cubicBezTo>
                  <a:pt x="641246" y="360409"/>
                  <a:pt x="627262" y="359773"/>
                  <a:pt x="615185" y="354688"/>
                </a:cubicBezTo>
                <a:cubicBezTo>
                  <a:pt x="606286" y="364223"/>
                  <a:pt x="593573" y="369943"/>
                  <a:pt x="579589" y="369943"/>
                </a:cubicBezTo>
                <a:cubicBezTo>
                  <a:pt x="566876" y="369943"/>
                  <a:pt x="556070" y="364858"/>
                  <a:pt x="547171" y="357230"/>
                </a:cubicBezTo>
                <a:cubicBezTo>
                  <a:pt x="536366" y="361680"/>
                  <a:pt x="523653" y="361680"/>
                  <a:pt x="512211" y="357230"/>
                </a:cubicBezTo>
                <a:cubicBezTo>
                  <a:pt x="498862" y="352145"/>
                  <a:pt x="489328" y="341975"/>
                  <a:pt x="484878" y="329898"/>
                </a:cubicBezTo>
                <a:cubicBezTo>
                  <a:pt x="471530" y="330533"/>
                  <a:pt x="458818" y="326084"/>
                  <a:pt x="448647" y="315914"/>
                </a:cubicBezTo>
                <a:cubicBezTo>
                  <a:pt x="439748" y="307015"/>
                  <a:pt x="435299" y="295573"/>
                  <a:pt x="434663" y="284132"/>
                </a:cubicBezTo>
                <a:cubicBezTo>
                  <a:pt x="423857" y="279682"/>
                  <a:pt x="414958" y="270783"/>
                  <a:pt x="409873" y="259342"/>
                </a:cubicBezTo>
                <a:cubicBezTo>
                  <a:pt x="404152" y="246629"/>
                  <a:pt x="404788" y="232645"/>
                  <a:pt x="409873" y="220568"/>
                </a:cubicBezTo>
                <a:cubicBezTo>
                  <a:pt x="400338" y="211669"/>
                  <a:pt x="394618" y="198956"/>
                  <a:pt x="394618" y="184972"/>
                </a:cubicBezTo>
                <a:cubicBezTo>
                  <a:pt x="394618" y="172259"/>
                  <a:pt x="399703" y="161453"/>
                  <a:pt x="407330" y="152554"/>
                </a:cubicBezTo>
                <a:cubicBezTo>
                  <a:pt x="402881" y="141748"/>
                  <a:pt x="402881" y="129036"/>
                  <a:pt x="407330" y="117594"/>
                </a:cubicBezTo>
                <a:cubicBezTo>
                  <a:pt x="412415" y="104245"/>
                  <a:pt x="422586" y="94711"/>
                  <a:pt x="434663" y="90261"/>
                </a:cubicBezTo>
                <a:cubicBezTo>
                  <a:pt x="434027" y="76912"/>
                  <a:pt x="438477" y="64200"/>
                  <a:pt x="448647" y="54030"/>
                </a:cubicBezTo>
                <a:cubicBezTo>
                  <a:pt x="457546" y="45131"/>
                  <a:pt x="468988" y="40681"/>
                  <a:pt x="480429" y="40046"/>
                </a:cubicBezTo>
                <a:cubicBezTo>
                  <a:pt x="484878" y="29240"/>
                  <a:pt x="493777" y="20341"/>
                  <a:pt x="505219" y="15255"/>
                </a:cubicBezTo>
                <a:cubicBezTo>
                  <a:pt x="517932" y="9535"/>
                  <a:pt x="531916" y="10170"/>
                  <a:pt x="543993" y="15255"/>
                </a:cubicBezTo>
                <a:cubicBezTo>
                  <a:pt x="552892" y="5721"/>
                  <a:pt x="565605" y="0"/>
                  <a:pt x="579589" y="0"/>
                </a:cubicBezTo>
                <a:close/>
              </a:path>
            </a:pathLst>
          </a:custGeom>
          <a:solidFill>
            <a:srgbClr val="092F57"/>
          </a:solidFill>
          <a:ln w="3671" cap="flat">
            <a:noFill/>
            <a:prstDash val="solid"/>
            <a:miter/>
          </a:ln>
        </p:spPr>
        <p:txBody>
          <a:bodyPr rtlCol="0" anchor="ctr"/>
          <a:lstStyle/>
          <a:p>
            <a:endParaRPr lang="en-US" dirty="0"/>
          </a:p>
        </p:txBody>
      </p:sp>
      <p:pic>
        <p:nvPicPr>
          <p:cNvPr id="37" name="Graphic 36" descr="Lock with solid fill">
            <a:extLst>
              <a:ext uri="{FF2B5EF4-FFF2-40B4-BE49-F238E27FC236}">
                <a16:creationId xmlns:a16="http://schemas.microsoft.com/office/drawing/2014/main" id="{794F7857-C41A-432A-A17B-0C90047E75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0151" y="1441575"/>
            <a:ext cx="846611" cy="846611"/>
          </a:xfrm>
          <a:prstGeom prst="rect">
            <a:avLst/>
          </a:prstGeom>
        </p:spPr>
      </p:pic>
      <p:sp>
        <p:nvSpPr>
          <p:cNvPr id="29" name="Rectangle 28">
            <a:extLst>
              <a:ext uri="{FF2B5EF4-FFF2-40B4-BE49-F238E27FC236}">
                <a16:creationId xmlns:a16="http://schemas.microsoft.com/office/drawing/2014/main" id="{45E3C3DE-FF5D-47DF-9B86-D0CDAF672D2B}"/>
              </a:ext>
            </a:extLst>
          </p:cNvPr>
          <p:cNvSpPr/>
          <p:nvPr/>
        </p:nvSpPr>
        <p:spPr>
          <a:xfrm rot="16200000" flipH="1">
            <a:off x="2996262" y="-1473331"/>
            <a:ext cx="70441" cy="4866118"/>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8168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DA1F3C8-5FF3-4105-AE7E-BBA95E73EA7C}"/>
              </a:ext>
            </a:extLst>
          </p:cNvPr>
          <p:cNvSpPr/>
          <p:nvPr/>
        </p:nvSpPr>
        <p:spPr>
          <a:xfrm>
            <a:off x="8063476" y="1264846"/>
            <a:ext cx="3566160" cy="5212080"/>
          </a:xfrm>
          <a:prstGeom prst="rect">
            <a:avLst/>
          </a:prstGeom>
          <a:solidFill>
            <a:schemeClr val="bg1">
              <a:lumMod val="95000"/>
            </a:schemeClr>
          </a:solidFill>
          <a:ln w="25400" cap="flat" cmpd="sng" algn="ctr">
            <a:solidFill>
              <a:schemeClr val="bg1"/>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 name="TextBox 2">
            <a:extLst>
              <a:ext uri="{FF2B5EF4-FFF2-40B4-BE49-F238E27FC236}">
                <a16:creationId xmlns:a16="http://schemas.microsoft.com/office/drawing/2014/main" id="{B3EAD8BB-3E68-4744-856B-F0C72D0255EB}"/>
              </a:ext>
            </a:extLst>
          </p:cNvPr>
          <p:cNvSpPr txBox="1"/>
          <p:nvPr/>
        </p:nvSpPr>
        <p:spPr>
          <a:xfrm>
            <a:off x="494155" y="392992"/>
            <a:ext cx="9519065" cy="584775"/>
          </a:xfrm>
          <a:prstGeom prst="rect">
            <a:avLst/>
          </a:prstGeom>
          <a:noFill/>
        </p:spPr>
        <p:txBody>
          <a:bodyPr wrap="square" rtlCol="0">
            <a:spAutoFit/>
          </a:bodyPr>
          <a:lstStyle/>
          <a:p>
            <a:r>
              <a:rPr lang="en-US" sz="3200" dirty="0">
                <a:solidFill>
                  <a:srgbClr val="092F57"/>
                </a:solidFill>
                <a:latin typeface="Arial Rounded MT Bold" panose="020F0704030504030204" pitchFamily="34" charset="0"/>
              </a:rPr>
              <a:t>Finance</a:t>
            </a:r>
          </a:p>
        </p:txBody>
      </p:sp>
      <p:sp>
        <p:nvSpPr>
          <p:cNvPr id="8" name="Rectangle 7">
            <a:extLst>
              <a:ext uri="{FF2B5EF4-FFF2-40B4-BE49-F238E27FC236}">
                <a16:creationId xmlns:a16="http://schemas.microsoft.com/office/drawing/2014/main" id="{BB5C8E13-2473-4142-BB8A-D0E7E5BD527B}"/>
              </a:ext>
            </a:extLst>
          </p:cNvPr>
          <p:cNvSpPr/>
          <p:nvPr/>
        </p:nvSpPr>
        <p:spPr>
          <a:xfrm rot="16200000" flipH="1">
            <a:off x="2112069" y="-589139"/>
            <a:ext cx="70441" cy="3097732"/>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D1A0D920-6E7C-4970-A22E-EB9A2E5DDD5E}"/>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57" name="Rectangle 56">
            <a:extLst>
              <a:ext uri="{FF2B5EF4-FFF2-40B4-BE49-F238E27FC236}">
                <a16:creationId xmlns:a16="http://schemas.microsoft.com/office/drawing/2014/main" id="{61E49979-E129-4272-8AA6-C543348F65CB}"/>
              </a:ext>
            </a:extLst>
          </p:cNvPr>
          <p:cNvSpPr/>
          <p:nvPr/>
        </p:nvSpPr>
        <p:spPr>
          <a:xfrm>
            <a:off x="598423" y="1264846"/>
            <a:ext cx="3566160" cy="5212080"/>
          </a:xfrm>
          <a:prstGeom prst="rect">
            <a:avLst/>
          </a:prstGeom>
          <a:solidFill>
            <a:srgbClr val="092F57"/>
          </a:solidFill>
          <a:ln w="25400" cap="flat" cmpd="sng" algn="ctr">
            <a:solidFill>
              <a:schemeClr val="bg1"/>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grpSp>
        <p:nvGrpSpPr>
          <p:cNvPr id="65" name="Group 449">
            <a:extLst>
              <a:ext uri="{FF2B5EF4-FFF2-40B4-BE49-F238E27FC236}">
                <a16:creationId xmlns:a16="http://schemas.microsoft.com/office/drawing/2014/main" id="{3F4C4FC4-D055-4F0D-8B0E-A73270C45B09}"/>
              </a:ext>
            </a:extLst>
          </p:cNvPr>
          <p:cNvGrpSpPr>
            <a:grpSpLocks noChangeAspect="1"/>
          </p:cNvGrpSpPr>
          <p:nvPr/>
        </p:nvGrpSpPr>
        <p:grpSpPr bwMode="auto">
          <a:xfrm>
            <a:off x="8175029" y="3427561"/>
            <a:ext cx="369021" cy="369021"/>
            <a:chOff x="2276" y="1587"/>
            <a:chExt cx="340" cy="340"/>
          </a:xfrm>
          <a:solidFill>
            <a:srgbClr val="75787B"/>
          </a:solidFill>
        </p:grpSpPr>
        <p:sp>
          <p:nvSpPr>
            <p:cNvPr id="66" name="Freeform 450">
              <a:extLst>
                <a:ext uri="{FF2B5EF4-FFF2-40B4-BE49-F238E27FC236}">
                  <a16:creationId xmlns:a16="http://schemas.microsoft.com/office/drawing/2014/main" id="{9B405D01-331D-46BD-8F7A-D1D35BCDFA7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67" name="Freeform 451">
              <a:extLst>
                <a:ext uri="{FF2B5EF4-FFF2-40B4-BE49-F238E27FC236}">
                  <a16:creationId xmlns:a16="http://schemas.microsoft.com/office/drawing/2014/main" id="{C7C01BFF-6572-4ECC-A5CF-E4C7168AA0F7}"/>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sp>
        <p:nvSpPr>
          <p:cNvPr id="69" name="TextBox 68">
            <a:extLst>
              <a:ext uri="{FF2B5EF4-FFF2-40B4-BE49-F238E27FC236}">
                <a16:creationId xmlns:a16="http://schemas.microsoft.com/office/drawing/2014/main" id="{0947B152-EFD5-4463-AE24-FFBCFC922098}"/>
              </a:ext>
            </a:extLst>
          </p:cNvPr>
          <p:cNvSpPr txBox="1"/>
          <p:nvPr/>
        </p:nvSpPr>
        <p:spPr>
          <a:xfrm>
            <a:off x="8596802" y="5753132"/>
            <a:ext cx="2996774" cy="523220"/>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Single system to track and account for fixed assets.</a:t>
            </a:r>
          </a:p>
        </p:txBody>
      </p:sp>
      <p:grpSp>
        <p:nvGrpSpPr>
          <p:cNvPr id="70" name="Group 449">
            <a:extLst>
              <a:ext uri="{FF2B5EF4-FFF2-40B4-BE49-F238E27FC236}">
                <a16:creationId xmlns:a16="http://schemas.microsoft.com/office/drawing/2014/main" id="{486F7C4C-7EE6-4404-B695-B988534FEEE6}"/>
              </a:ext>
            </a:extLst>
          </p:cNvPr>
          <p:cNvGrpSpPr>
            <a:grpSpLocks noChangeAspect="1"/>
          </p:cNvGrpSpPr>
          <p:nvPr/>
        </p:nvGrpSpPr>
        <p:grpSpPr bwMode="auto">
          <a:xfrm>
            <a:off x="8175029" y="5830232"/>
            <a:ext cx="369021" cy="369021"/>
            <a:chOff x="2276" y="1587"/>
            <a:chExt cx="340" cy="340"/>
          </a:xfrm>
          <a:solidFill>
            <a:srgbClr val="75787B"/>
          </a:solidFill>
        </p:grpSpPr>
        <p:sp>
          <p:nvSpPr>
            <p:cNvPr id="71" name="Freeform 450">
              <a:extLst>
                <a:ext uri="{FF2B5EF4-FFF2-40B4-BE49-F238E27FC236}">
                  <a16:creationId xmlns:a16="http://schemas.microsoft.com/office/drawing/2014/main" id="{44A784EE-5567-4E5C-875A-1E331AB967E5}"/>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72" name="Freeform 451">
              <a:extLst>
                <a:ext uri="{FF2B5EF4-FFF2-40B4-BE49-F238E27FC236}">
                  <a16:creationId xmlns:a16="http://schemas.microsoft.com/office/drawing/2014/main" id="{29A898DA-8D8D-4146-9318-C0C245015D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grpSp>
        <p:nvGrpSpPr>
          <p:cNvPr id="73" name="Group 449">
            <a:extLst>
              <a:ext uri="{FF2B5EF4-FFF2-40B4-BE49-F238E27FC236}">
                <a16:creationId xmlns:a16="http://schemas.microsoft.com/office/drawing/2014/main" id="{9088E4B9-F450-4B15-AD10-D9AA32A199E0}"/>
              </a:ext>
            </a:extLst>
          </p:cNvPr>
          <p:cNvGrpSpPr>
            <a:grpSpLocks noChangeAspect="1"/>
          </p:cNvGrpSpPr>
          <p:nvPr/>
        </p:nvGrpSpPr>
        <p:grpSpPr bwMode="auto">
          <a:xfrm>
            <a:off x="8175029" y="5101895"/>
            <a:ext cx="369021" cy="369021"/>
            <a:chOff x="2276" y="1587"/>
            <a:chExt cx="340" cy="340"/>
          </a:xfrm>
          <a:solidFill>
            <a:srgbClr val="75787B"/>
          </a:solidFill>
        </p:grpSpPr>
        <p:sp>
          <p:nvSpPr>
            <p:cNvPr id="74" name="Freeform 450">
              <a:extLst>
                <a:ext uri="{FF2B5EF4-FFF2-40B4-BE49-F238E27FC236}">
                  <a16:creationId xmlns:a16="http://schemas.microsoft.com/office/drawing/2014/main" id="{04A2B67B-AB17-4B30-B70F-386370FADCFA}"/>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75" name="Freeform 451">
              <a:extLst>
                <a:ext uri="{FF2B5EF4-FFF2-40B4-BE49-F238E27FC236}">
                  <a16:creationId xmlns:a16="http://schemas.microsoft.com/office/drawing/2014/main" id="{92040A29-934D-4E81-BD4A-5F9F13E90383}"/>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sp>
        <p:nvSpPr>
          <p:cNvPr id="77" name="TextBox 76">
            <a:extLst>
              <a:ext uri="{FF2B5EF4-FFF2-40B4-BE49-F238E27FC236}">
                <a16:creationId xmlns:a16="http://schemas.microsoft.com/office/drawing/2014/main" id="{F8E5ABE4-8060-406E-92B1-57431E39140E}"/>
              </a:ext>
            </a:extLst>
          </p:cNvPr>
          <p:cNvSpPr txBox="1"/>
          <p:nvPr/>
        </p:nvSpPr>
        <p:spPr>
          <a:xfrm>
            <a:off x="713383" y="2575265"/>
            <a:ext cx="3311745" cy="3631763"/>
          </a:xfrm>
          <a:prstGeom prst="rect">
            <a:avLst/>
          </a:prstGeom>
          <a:noFill/>
        </p:spPr>
        <p:txBody>
          <a:bodyPr wrap="square" rtlCol="0">
            <a:spAutoFit/>
          </a:bodyPr>
          <a:lstStyle/>
          <a:p>
            <a:pPr defTabSz="1219170">
              <a:spcAft>
                <a:spcPts val="1200"/>
              </a:spcAft>
            </a:pPr>
            <a:r>
              <a:rPr lang="en-US" sz="1400" dirty="0">
                <a:solidFill>
                  <a:prstClr val="white"/>
                </a:solidFill>
                <a:latin typeface="Arial" panose="020B0604020202020204" pitchFamily="34" charset="0"/>
                <a:cs typeface="Arial" panose="020B0604020202020204" pitchFamily="34" charset="0"/>
              </a:rPr>
              <a:t>The State will move from cash basis to accrual basis accounting.</a:t>
            </a:r>
          </a:p>
          <a:p>
            <a:pPr defTabSz="1219170">
              <a:spcAft>
                <a:spcPts val="1200"/>
              </a:spcAft>
            </a:pPr>
            <a:r>
              <a:rPr lang="en-US" sz="1400" dirty="0">
                <a:solidFill>
                  <a:prstClr val="white"/>
                </a:solidFill>
                <a:latin typeface="Arial" panose="020B0604020202020204" pitchFamily="34" charset="0"/>
                <a:cs typeface="Arial" panose="020B0604020202020204" pitchFamily="34" charset="0"/>
              </a:rPr>
              <a:t>This provides a more comprehensive view of agency’s financial position. Agency leadership will have improved visibility into financial commitments via personalized dashboards and reports leading to better informed spending decisions.</a:t>
            </a:r>
          </a:p>
          <a:p>
            <a:pPr defTabSz="1219170">
              <a:spcAft>
                <a:spcPts val="1200"/>
              </a:spcAft>
            </a:pPr>
            <a:r>
              <a:rPr lang="en-US" sz="1400" dirty="0">
                <a:solidFill>
                  <a:prstClr val="white"/>
                </a:solidFill>
                <a:latin typeface="Arial" panose="020B0604020202020204" pitchFamily="34" charset="0"/>
                <a:cs typeface="Arial" panose="020B0604020202020204" pitchFamily="34" charset="0"/>
              </a:rPr>
              <a:t>Moving the state to a single system which connects the state’s finances with budget, procurement, and human resource management will provide agency leadership and auditors with a holistic view of agency operations.</a:t>
            </a:r>
          </a:p>
        </p:txBody>
      </p:sp>
      <p:sp>
        <p:nvSpPr>
          <p:cNvPr id="26" name="TextBox 25">
            <a:extLst>
              <a:ext uri="{FF2B5EF4-FFF2-40B4-BE49-F238E27FC236}">
                <a16:creationId xmlns:a16="http://schemas.microsoft.com/office/drawing/2014/main" id="{4B81B4AF-BBC0-4637-BB85-B312ED76041E}"/>
              </a:ext>
            </a:extLst>
          </p:cNvPr>
          <p:cNvSpPr txBox="1"/>
          <p:nvPr/>
        </p:nvSpPr>
        <p:spPr>
          <a:xfrm>
            <a:off x="8596801" y="3242739"/>
            <a:ext cx="3032833" cy="954107"/>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Improved visibility into spending commitments which will be tracked against agency appropriation amounts.</a:t>
            </a:r>
          </a:p>
        </p:txBody>
      </p:sp>
      <p:sp>
        <p:nvSpPr>
          <p:cNvPr id="27" name="TextBox 26">
            <a:extLst>
              <a:ext uri="{FF2B5EF4-FFF2-40B4-BE49-F238E27FC236}">
                <a16:creationId xmlns:a16="http://schemas.microsoft.com/office/drawing/2014/main" id="{3A446D9E-362F-4B9A-916A-3844B465CFB6}"/>
              </a:ext>
            </a:extLst>
          </p:cNvPr>
          <p:cNvSpPr txBox="1"/>
          <p:nvPr/>
        </p:nvSpPr>
        <p:spPr>
          <a:xfrm>
            <a:off x="8596801" y="4233475"/>
            <a:ext cx="3032834" cy="738664"/>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User friendly navigation and interface, particularly beneficial for new hires.</a:t>
            </a:r>
          </a:p>
        </p:txBody>
      </p:sp>
      <p:sp>
        <p:nvSpPr>
          <p:cNvPr id="29" name="TextBox 28">
            <a:extLst>
              <a:ext uri="{FF2B5EF4-FFF2-40B4-BE49-F238E27FC236}">
                <a16:creationId xmlns:a16="http://schemas.microsoft.com/office/drawing/2014/main" id="{9D513238-BFCA-4CAB-8C05-E60DDA3EBC96}"/>
              </a:ext>
            </a:extLst>
          </p:cNvPr>
          <p:cNvSpPr txBox="1"/>
          <p:nvPr/>
        </p:nvSpPr>
        <p:spPr>
          <a:xfrm>
            <a:off x="8596802" y="5034013"/>
            <a:ext cx="2996774" cy="523220"/>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Personalized dashboards to track real-time financial positions.</a:t>
            </a:r>
          </a:p>
        </p:txBody>
      </p:sp>
      <p:grpSp>
        <p:nvGrpSpPr>
          <p:cNvPr id="30" name="Group 449">
            <a:extLst>
              <a:ext uri="{FF2B5EF4-FFF2-40B4-BE49-F238E27FC236}">
                <a16:creationId xmlns:a16="http://schemas.microsoft.com/office/drawing/2014/main" id="{31FE1B56-A5D8-41C7-9B63-EE9B26D5B5FE}"/>
              </a:ext>
            </a:extLst>
          </p:cNvPr>
          <p:cNvGrpSpPr>
            <a:grpSpLocks noChangeAspect="1"/>
          </p:cNvGrpSpPr>
          <p:nvPr/>
        </p:nvGrpSpPr>
        <p:grpSpPr bwMode="auto">
          <a:xfrm>
            <a:off x="8175029" y="4315896"/>
            <a:ext cx="369021" cy="369021"/>
            <a:chOff x="2276" y="1587"/>
            <a:chExt cx="340" cy="340"/>
          </a:xfrm>
          <a:solidFill>
            <a:srgbClr val="75787B"/>
          </a:solidFill>
        </p:grpSpPr>
        <p:sp>
          <p:nvSpPr>
            <p:cNvPr id="31" name="Freeform 450">
              <a:extLst>
                <a:ext uri="{FF2B5EF4-FFF2-40B4-BE49-F238E27FC236}">
                  <a16:creationId xmlns:a16="http://schemas.microsoft.com/office/drawing/2014/main" id="{F546B6F9-2840-409D-84F8-00CEFFC847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32" name="Freeform 451">
              <a:extLst>
                <a:ext uri="{FF2B5EF4-FFF2-40B4-BE49-F238E27FC236}">
                  <a16:creationId xmlns:a16="http://schemas.microsoft.com/office/drawing/2014/main" id="{283081B4-1990-48C8-8E9D-EF5DF4A387AD}"/>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sp>
        <p:nvSpPr>
          <p:cNvPr id="36" name="Rectangle 35">
            <a:extLst>
              <a:ext uri="{FF2B5EF4-FFF2-40B4-BE49-F238E27FC236}">
                <a16:creationId xmlns:a16="http://schemas.microsoft.com/office/drawing/2014/main" id="{01DF5C78-2C82-4AE0-ACC8-32BFB5EAB881}"/>
              </a:ext>
            </a:extLst>
          </p:cNvPr>
          <p:cNvSpPr/>
          <p:nvPr/>
        </p:nvSpPr>
        <p:spPr>
          <a:xfrm>
            <a:off x="4323553" y="1264846"/>
            <a:ext cx="3566160" cy="5212080"/>
          </a:xfrm>
          <a:prstGeom prst="rect">
            <a:avLst/>
          </a:prstGeom>
          <a:solidFill>
            <a:srgbClr val="FFB81C"/>
          </a:solidFill>
          <a:ln w="25400" cap="flat" cmpd="sng" algn="ctr">
            <a:solidFill>
              <a:schemeClr val="bg1"/>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9" name="TextBox 38">
            <a:extLst>
              <a:ext uri="{FF2B5EF4-FFF2-40B4-BE49-F238E27FC236}">
                <a16:creationId xmlns:a16="http://schemas.microsoft.com/office/drawing/2014/main" id="{BD687433-DF73-4A98-A310-41E42FCBF4A7}"/>
              </a:ext>
            </a:extLst>
          </p:cNvPr>
          <p:cNvSpPr txBox="1"/>
          <p:nvPr/>
        </p:nvSpPr>
        <p:spPr>
          <a:xfrm>
            <a:off x="4631614" y="2518343"/>
            <a:ext cx="3142367" cy="3524042"/>
          </a:xfrm>
          <a:prstGeom prst="rect">
            <a:avLst/>
          </a:prstGeom>
          <a:noFill/>
        </p:spPr>
        <p:txBody>
          <a:bodyPr wrap="square" rtlCol="0">
            <a:spAutoFit/>
          </a:bodyPr>
          <a:lstStyle/>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Asset Manager</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Billing Manager </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Budget Analyst</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Cash Accountant</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Custodial Account Manager</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Financial Business Analyst</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Intercompany Billing Specialist</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Payables Manager</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Procurement Specialist</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Project Accountant</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Receivables Manager</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Staff Accountant</a:t>
            </a:r>
          </a:p>
        </p:txBody>
      </p:sp>
      <p:sp>
        <p:nvSpPr>
          <p:cNvPr id="47" name="TextBox 46">
            <a:extLst>
              <a:ext uri="{FF2B5EF4-FFF2-40B4-BE49-F238E27FC236}">
                <a16:creationId xmlns:a16="http://schemas.microsoft.com/office/drawing/2014/main" id="{5D69C7F8-EA79-4708-82AA-BCF2BCB6F14C}"/>
              </a:ext>
            </a:extLst>
          </p:cNvPr>
          <p:cNvSpPr txBox="1"/>
          <p:nvPr/>
        </p:nvSpPr>
        <p:spPr>
          <a:xfrm>
            <a:off x="5433666" y="1711347"/>
            <a:ext cx="2321145" cy="400110"/>
          </a:xfrm>
          <a:prstGeom prst="rect">
            <a:avLst/>
          </a:prstGeom>
          <a:noFill/>
        </p:spPr>
        <p:txBody>
          <a:bodyPr wrap="square" rtlCol="0">
            <a:spAutoFit/>
          </a:bodyPr>
          <a:lstStyle/>
          <a:p>
            <a:pPr defTabSz="1219170"/>
            <a:r>
              <a:rPr lang="en-US" sz="2000" b="1" dirty="0">
                <a:solidFill>
                  <a:srgbClr val="092F57"/>
                </a:solidFill>
                <a:latin typeface="Arial" panose="020B0604020202020204" pitchFamily="34" charset="0"/>
                <a:cs typeface="Arial" panose="020B0604020202020204" pitchFamily="34" charset="0"/>
              </a:rPr>
              <a:t>Who is impacted</a:t>
            </a:r>
          </a:p>
        </p:txBody>
      </p:sp>
      <p:pic>
        <p:nvPicPr>
          <p:cNvPr id="48" name="Graphic 47" descr="Group of men with solid fill">
            <a:extLst>
              <a:ext uri="{FF2B5EF4-FFF2-40B4-BE49-F238E27FC236}">
                <a16:creationId xmlns:a16="http://schemas.microsoft.com/office/drawing/2014/main" id="{816EFE63-5E8B-4304-A2DC-796931580F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0140" y="1448920"/>
            <a:ext cx="914400" cy="914400"/>
          </a:xfrm>
          <a:prstGeom prst="rect">
            <a:avLst/>
          </a:prstGeom>
        </p:spPr>
      </p:pic>
      <p:sp>
        <p:nvSpPr>
          <p:cNvPr id="49" name="TextBox 48">
            <a:extLst>
              <a:ext uri="{FF2B5EF4-FFF2-40B4-BE49-F238E27FC236}">
                <a16:creationId xmlns:a16="http://schemas.microsoft.com/office/drawing/2014/main" id="{B40F74A9-E740-4473-B3BA-B4F1DFB16C2C}"/>
              </a:ext>
            </a:extLst>
          </p:cNvPr>
          <p:cNvSpPr txBox="1"/>
          <p:nvPr/>
        </p:nvSpPr>
        <p:spPr>
          <a:xfrm>
            <a:off x="1752822" y="1711347"/>
            <a:ext cx="2534672" cy="400110"/>
          </a:xfrm>
          <a:prstGeom prst="rect">
            <a:avLst/>
          </a:prstGeom>
          <a:noFill/>
        </p:spPr>
        <p:txBody>
          <a:bodyPr wrap="square" rtlCol="0">
            <a:spAutoFit/>
          </a:bodyPr>
          <a:lstStyle/>
          <a:p>
            <a:pPr defTabSz="1219170"/>
            <a:r>
              <a:rPr lang="en-US" sz="2000" b="1" dirty="0">
                <a:solidFill>
                  <a:prstClr val="white"/>
                </a:solidFill>
                <a:latin typeface="Arial" panose="020B0604020202020204" pitchFamily="34" charset="0"/>
                <a:cs typeface="Arial" panose="020B0604020202020204" pitchFamily="34" charset="0"/>
              </a:rPr>
              <a:t>What is changing</a:t>
            </a:r>
          </a:p>
        </p:txBody>
      </p:sp>
      <p:sp>
        <p:nvSpPr>
          <p:cNvPr id="50" name="TextBox 49">
            <a:extLst>
              <a:ext uri="{FF2B5EF4-FFF2-40B4-BE49-F238E27FC236}">
                <a16:creationId xmlns:a16="http://schemas.microsoft.com/office/drawing/2014/main" id="{B9F106E4-47D8-4CF6-97FA-5413F194E3F4}"/>
              </a:ext>
            </a:extLst>
          </p:cNvPr>
          <p:cNvSpPr txBox="1"/>
          <p:nvPr/>
        </p:nvSpPr>
        <p:spPr>
          <a:xfrm>
            <a:off x="9553655" y="1711347"/>
            <a:ext cx="2039921" cy="400110"/>
          </a:xfrm>
          <a:prstGeom prst="rect">
            <a:avLst/>
          </a:prstGeom>
          <a:noFill/>
        </p:spPr>
        <p:txBody>
          <a:bodyPr wrap="square" rtlCol="0">
            <a:spAutoFit/>
          </a:bodyPr>
          <a:lstStyle/>
          <a:p>
            <a:pPr defTabSz="1219170"/>
            <a:r>
              <a:rPr lang="en-US" sz="2000" b="1" dirty="0">
                <a:solidFill>
                  <a:srgbClr val="092F57"/>
                </a:solidFill>
                <a:latin typeface="Arial" panose="020B0604020202020204" pitchFamily="34" charset="0"/>
                <a:cs typeface="Arial" panose="020B0604020202020204" pitchFamily="34" charset="0"/>
              </a:rPr>
              <a:t>Value </a:t>
            </a:r>
          </a:p>
        </p:txBody>
      </p:sp>
      <p:sp>
        <p:nvSpPr>
          <p:cNvPr id="51" name="Freeform: Shape 50" descr="Badge New with solid fill">
            <a:extLst>
              <a:ext uri="{FF2B5EF4-FFF2-40B4-BE49-F238E27FC236}">
                <a16:creationId xmlns:a16="http://schemas.microsoft.com/office/drawing/2014/main" id="{9CEFD865-5971-4C62-B86E-83EECD344440}"/>
              </a:ext>
            </a:extLst>
          </p:cNvPr>
          <p:cNvSpPr>
            <a:spLocks noChangeAspect="1"/>
          </p:cNvSpPr>
          <p:nvPr/>
        </p:nvSpPr>
        <p:spPr>
          <a:xfrm>
            <a:off x="8449935" y="1478475"/>
            <a:ext cx="929958" cy="867684"/>
          </a:xfrm>
          <a:custGeom>
            <a:avLst/>
            <a:gdLst>
              <a:gd name="connsiteX0" fmla="*/ 887688 w 929958"/>
              <a:gd name="connsiteY0" fmla="*/ 476679 h 867684"/>
              <a:gd name="connsiteX1" fmla="*/ 929958 w 929958"/>
              <a:gd name="connsiteY1" fmla="*/ 518950 h 867684"/>
              <a:gd name="connsiteX2" fmla="*/ 915164 w 929958"/>
              <a:gd name="connsiteY2" fmla="*/ 551710 h 867684"/>
              <a:gd name="connsiteX3" fmla="*/ 624552 w 929958"/>
              <a:gd name="connsiteY3" fmla="*/ 764121 h 867684"/>
              <a:gd name="connsiteX4" fmla="*/ 599189 w 929958"/>
              <a:gd name="connsiteY4" fmla="*/ 772575 h 867684"/>
              <a:gd name="connsiteX5" fmla="*/ 401573 w 929958"/>
              <a:gd name="connsiteY5" fmla="*/ 772575 h 867684"/>
              <a:gd name="connsiteX6" fmla="*/ 147948 w 929958"/>
              <a:gd name="connsiteY6" fmla="*/ 867684 h 867684"/>
              <a:gd name="connsiteX7" fmla="*/ 0 w 929958"/>
              <a:gd name="connsiteY7" fmla="*/ 719736 h 867684"/>
              <a:gd name="connsiteX8" fmla="*/ 299066 w 929958"/>
              <a:gd name="connsiteY8" fmla="*/ 576015 h 867684"/>
              <a:gd name="connsiteX9" fmla="*/ 348734 w 929958"/>
              <a:gd name="connsiteY9" fmla="*/ 562277 h 867684"/>
              <a:gd name="connsiteX10" fmla="*/ 602359 w 929958"/>
              <a:gd name="connsiteY10" fmla="*/ 562277 h 867684"/>
              <a:gd name="connsiteX11" fmla="*/ 644630 w 929958"/>
              <a:gd name="connsiteY11" fmla="*/ 604548 h 867684"/>
              <a:gd name="connsiteX12" fmla="*/ 602359 w 929958"/>
              <a:gd name="connsiteY12" fmla="*/ 646819 h 867684"/>
              <a:gd name="connsiteX13" fmla="*/ 412141 w 929958"/>
              <a:gd name="connsiteY13" fmla="*/ 646819 h 867684"/>
              <a:gd name="connsiteX14" fmla="*/ 412141 w 929958"/>
              <a:gd name="connsiteY14" fmla="*/ 689090 h 867684"/>
              <a:gd name="connsiteX15" fmla="*/ 599189 w 929958"/>
              <a:gd name="connsiteY15" fmla="*/ 689090 h 867684"/>
              <a:gd name="connsiteX16" fmla="*/ 684788 w 929958"/>
              <a:gd name="connsiteY16" fmla="*/ 622513 h 867684"/>
              <a:gd name="connsiteX17" fmla="*/ 684788 w 929958"/>
              <a:gd name="connsiteY17" fmla="*/ 586583 h 867684"/>
              <a:gd name="connsiteX18" fmla="*/ 865495 w 929958"/>
              <a:gd name="connsiteY18" fmla="*/ 483020 h 867684"/>
              <a:gd name="connsiteX19" fmla="*/ 887688 w 929958"/>
              <a:gd name="connsiteY19" fmla="*/ 476679 h 867684"/>
              <a:gd name="connsiteX20" fmla="*/ 688919 w 929958"/>
              <a:gd name="connsiteY20" fmla="*/ 353416 h 867684"/>
              <a:gd name="connsiteX21" fmla="*/ 769645 w 929958"/>
              <a:gd name="connsiteY21" fmla="*/ 498342 h 867684"/>
              <a:gd name="connsiteX22" fmla="*/ 704810 w 929958"/>
              <a:gd name="connsiteY22" fmla="*/ 487536 h 867684"/>
              <a:gd name="connsiteX23" fmla="*/ 671756 w 929958"/>
              <a:gd name="connsiteY23" fmla="*/ 541566 h 867684"/>
              <a:gd name="connsiteX24" fmla="*/ 587852 w 929958"/>
              <a:gd name="connsiteY24" fmla="*/ 390283 h 867684"/>
              <a:gd name="connsiteX25" fmla="*/ 619634 w 929958"/>
              <a:gd name="connsiteY25" fmla="*/ 378205 h 867684"/>
              <a:gd name="connsiteX26" fmla="*/ 634253 w 929958"/>
              <a:gd name="connsiteY26" fmla="*/ 379477 h 867684"/>
              <a:gd name="connsiteX27" fmla="*/ 662222 w 929958"/>
              <a:gd name="connsiteY27" fmla="*/ 373756 h 867684"/>
              <a:gd name="connsiteX28" fmla="*/ 688919 w 929958"/>
              <a:gd name="connsiteY28" fmla="*/ 353416 h 867684"/>
              <a:gd name="connsiteX29" fmla="*/ 468352 w 929958"/>
              <a:gd name="connsiteY29" fmla="*/ 349603 h 867684"/>
              <a:gd name="connsiteX30" fmla="*/ 470894 w 929958"/>
              <a:gd name="connsiteY30" fmla="*/ 350238 h 867684"/>
              <a:gd name="connsiteX31" fmla="*/ 503948 w 929958"/>
              <a:gd name="connsiteY31" fmla="*/ 376935 h 867684"/>
              <a:gd name="connsiteX32" fmla="*/ 529373 w 929958"/>
              <a:gd name="connsiteY32" fmla="*/ 382021 h 867684"/>
              <a:gd name="connsiteX33" fmla="*/ 542721 w 929958"/>
              <a:gd name="connsiteY33" fmla="*/ 380749 h 867684"/>
              <a:gd name="connsiteX34" fmla="*/ 568148 w 929958"/>
              <a:gd name="connsiteY34" fmla="*/ 390284 h 867684"/>
              <a:gd name="connsiteX35" fmla="*/ 488692 w 929958"/>
              <a:gd name="connsiteY35" fmla="*/ 545380 h 867684"/>
              <a:gd name="connsiteX36" fmla="*/ 456275 w 929958"/>
              <a:gd name="connsiteY36" fmla="*/ 484995 h 867684"/>
              <a:gd name="connsiteX37" fmla="*/ 392075 w 929958"/>
              <a:gd name="connsiteY37" fmla="*/ 499614 h 867684"/>
              <a:gd name="connsiteX38" fmla="*/ 578952 w 929958"/>
              <a:gd name="connsiteY38" fmla="*/ 121087 h 867684"/>
              <a:gd name="connsiteX39" fmla="*/ 564394 w 929958"/>
              <a:gd name="connsiteY39" fmla="*/ 164746 h 867684"/>
              <a:gd name="connsiteX40" fmla="*/ 520740 w 929958"/>
              <a:gd name="connsiteY40" fmla="*/ 164746 h 867684"/>
              <a:gd name="connsiteX41" fmla="*/ 554206 w 929958"/>
              <a:gd name="connsiteY41" fmla="*/ 193851 h 867684"/>
              <a:gd name="connsiteX42" fmla="*/ 541110 w 929958"/>
              <a:gd name="connsiteY42" fmla="*/ 237510 h 867684"/>
              <a:gd name="connsiteX43" fmla="*/ 578952 w 929958"/>
              <a:gd name="connsiteY43" fmla="*/ 211315 h 867684"/>
              <a:gd name="connsiteX44" fmla="*/ 616790 w 929958"/>
              <a:gd name="connsiteY44" fmla="*/ 237510 h 867684"/>
              <a:gd name="connsiteX45" fmla="*/ 603686 w 929958"/>
              <a:gd name="connsiteY45" fmla="*/ 193851 h 867684"/>
              <a:gd name="connsiteX46" fmla="*/ 637164 w 929958"/>
              <a:gd name="connsiteY46" fmla="*/ 164746 h 867684"/>
              <a:gd name="connsiteX47" fmla="*/ 593500 w 929958"/>
              <a:gd name="connsiteY47" fmla="*/ 164746 h 867684"/>
              <a:gd name="connsiteX48" fmla="*/ 578952 w 929958"/>
              <a:gd name="connsiteY48" fmla="*/ 91362 h 867684"/>
              <a:gd name="connsiteX49" fmla="*/ 673081 w 929958"/>
              <a:gd name="connsiteY49" fmla="*/ 185491 h 867684"/>
              <a:gd name="connsiteX50" fmla="*/ 578952 w 929958"/>
              <a:gd name="connsiteY50" fmla="*/ 279620 h 867684"/>
              <a:gd name="connsiteX51" fmla="*/ 484823 w 929958"/>
              <a:gd name="connsiteY51" fmla="*/ 185491 h 867684"/>
              <a:gd name="connsiteX52" fmla="*/ 578952 w 929958"/>
              <a:gd name="connsiteY52" fmla="*/ 91362 h 867684"/>
              <a:gd name="connsiteX53" fmla="*/ 577047 w 929958"/>
              <a:gd name="connsiteY53" fmla="*/ 75006 h 867684"/>
              <a:gd name="connsiteX54" fmla="*/ 467080 w 929958"/>
              <a:gd name="connsiteY54" fmla="*/ 184972 h 867684"/>
              <a:gd name="connsiteX55" fmla="*/ 577047 w 929958"/>
              <a:gd name="connsiteY55" fmla="*/ 294938 h 867684"/>
              <a:gd name="connsiteX56" fmla="*/ 687012 w 929958"/>
              <a:gd name="connsiteY56" fmla="*/ 184972 h 867684"/>
              <a:gd name="connsiteX57" fmla="*/ 577047 w 929958"/>
              <a:gd name="connsiteY57" fmla="*/ 75006 h 867684"/>
              <a:gd name="connsiteX58" fmla="*/ 579589 w 929958"/>
              <a:gd name="connsiteY58" fmla="*/ 0 h 867684"/>
              <a:gd name="connsiteX59" fmla="*/ 612006 w 929958"/>
              <a:gd name="connsiteY59" fmla="*/ 12713 h 867684"/>
              <a:gd name="connsiteX60" fmla="*/ 646967 w 929958"/>
              <a:gd name="connsiteY60" fmla="*/ 12713 h 867684"/>
              <a:gd name="connsiteX61" fmla="*/ 674299 w 929958"/>
              <a:gd name="connsiteY61" fmla="*/ 40046 h 867684"/>
              <a:gd name="connsiteX62" fmla="*/ 710530 w 929958"/>
              <a:gd name="connsiteY62" fmla="*/ 54030 h 867684"/>
              <a:gd name="connsiteX63" fmla="*/ 724515 w 929958"/>
              <a:gd name="connsiteY63" fmla="*/ 85812 h 867684"/>
              <a:gd name="connsiteX64" fmla="*/ 749305 w 929958"/>
              <a:gd name="connsiteY64" fmla="*/ 110602 h 867684"/>
              <a:gd name="connsiteX65" fmla="*/ 749305 w 929958"/>
              <a:gd name="connsiteY65" fmla="*/ 149376 h 867684"/>
              <a:gd name="connsiteX66" fmla="*/ 764560 w 929958"/>
              <a:gd name="connsiteY66" fmla="*/ 184972 h 867684"/>
              <a:gd name="connsiteX67" fmla="*/ 751847 w 929958"/>
              <a:gd name="connsiteY67" fmla="*/ 217389 h 867684"/>
              <a:gd name="connsiteX68" fmla="*/ 751847 w 929958"/>
              <a:gd name="connsiteY68" fmla="*/ 252350 h 867684"/>
              <a:gd name="connsiteX69" fmla="*/ 724515 w 929958"/>
              <a:gd name="connsiteY69" fmla="*/ 279682 h 867684"/>
              <a:gd name="connsiteX70" fmla="*/ 710530 w 929958"/>
              <a:gd name="connsiteY70" fmla="*/ 315914 h 867684"/>
              <a:gd name="connsiteX71" fmla="*/ 678749 w 929958"/>
              <a:gd name="connsiteY71" fmla="*/ 329898 h 867684"/>
              <a:gd name="connsiteX72" fmla="*/ 653959 w 929958"/>
              <a:gd name="connsiteY72" fmla="*/ 354688 h 867684"/>
              <a:gd name="connsiteX73" fmla="*/ 615185 w 929958"/>
              <a:gd name="connsiteY73" fmla="*/ 354688 h 867684"/>
              <a:gd name="connsiteX74" fmla="*/ 579589 w 929958"/>
              <a:gd name="connsiteY74" fmla="*/ 369943 h 867684"/>
              <a:gd name="connsiteX75" fmla="*/ 547171 w 929958"/>
              <a:gd name="connsiteY75" fmla="*/ 357230 h 867684"/>
              <a:gd name="connsiteX76" fmla="*/ 512211 w 929958"/>
              <a:gd name="connsiteY76" fmla="*/ 357230 h 867684"/>
              <a:gd name="connsiteX77" fmla="*/ 484878 w 929958"/>
              <a:gd name="connsiteY77" fmla="*/ 329898 h 867684"/>
              <a:gd name="connsiteX78" fmla="*/ 448647 w 929958"/>
              <a:gd name="connsiteY78" fmla="*/ 315914 h 867684"/>
              <a:gd name="connsiteX79" fmla="*/ 434663 w 929958"/>
              <a:gd name="connsiteY79" fmla="*/ 284132 h 867684"/>
              <a:gd name="connsiteX80" fmla="*/ 409873 w 929958"/>
              <a:gd name="connsiteY80" fmla="*/ 259342 h 867684"/>
              <a:gd name="connsiteX81" fmla="*/ 409873 w 929958"/>
              <a:gd name="connsiteY81" fmla="*/ 220568 h 867684"/>
              <a:gd name="connsiteX82" fmla="*/ 394618 w 929958"/>
              <a:gd name="connsiteY82" fmla="*/ 184972 h 867684"/>
              <a:gd name="connsiteX83" fmla="*/ 407330 w 929958"/>
              <a:gd name="connsiteY83" fmla="*/ 152554 h 867684"/>
              <a:gd name="connsiteX84" fmla="*/ 407330 w 929958"/>
              <a:gd name="connsiteY84" fmla="*/ 117594 h 867684"/>
              <a:gd name="connsiteX85" fmla="*/ 434663 w 929958"/>
              <a:gd name="connsiteY85" fmla="*/ 90261 h 867684"/>
              <a:gd name="connsiteX86" fmla="*/ 448647 w 929958"/>
              <a:gd name="connsiteY86" fmla="*/ 54030 h 867684"/>
              <a:gd name="connsiteX87" fmla="*/ 480429 w 929958"/>
              <a:gd name="connsiteY87" fmla="*/ 40046 h 867684"/>
              <a:gd name="connsiteX88" fmla="*/ 505219 w 929958"/>
              <a:gd name="connsiteY88" fmla="*/ 15255 h 867684"/>
              <a:gd name="connsiteX89" fmla="*/ 543993 w 929958"/>
              <a:gd name="connsiteY89" fmla="*/ 15255 h 867684"/>
              <a:gd name="connsiteX90" fmla="*/ 579589 w 929958"/>
              <a:gd name="connsiteY90" fmla="*/ 0 h 86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29958" h="867684">
                <a:moveTo>
                  <a:pt x="887688" y="476679"/>
                </a:moveTo>
                <a:cubicBezTo>
                  <a:pt x="910936" y="476679"/>
                  <a:pt x="929958" y="495701"/>
                  <a:pt x="929958" y="518950"/>
                </a:cubicBezTo>
                <a:cubicBezTo>
                  <a:pt x="929958" y="531631"/>
                  <a:pt x="923618" y="543256"/>
                  <a:pt x="915164" y="551710"/>
                </a:cubicBezTo>
                <a:lnTo>
                  <a:pt x="624552" y="764121"/>
                </a:lnTo>
                <a:cubicBezTo>
                  <a:pt x="617154" y="769405"/>
                  <a:pt x="608700" y="772575"/>
                  <a:pt x="599189" y="772575"/>
                </a:cubicBezTo>
                <a:lnTo>
                  <a:pt x="401573" y="772575"/>
                </a:lnTo>
                <a:cubicBezTo>
                  <a:pt x="305407" y="772575"/>
                  <a:pt x="216638" y="798994"/>
                  <a:pt x="147948" y="867684"/>
                </a:cubicBezTo>
                <a:lnTo>
                  <a:pt x="0" y="719736"/>
                </a:lnTo>
                <a:lnTo>
                  <a:pt x="299066" y="576015"/>
                </a:lnTo>
                <a:cubicBezTo>
                  <a:pt x="313861" y="567561"/>
                  <a:pt x="330769" y="562277"/>
                  <a:pt x="348734" y="562277"/>
                </a:cubicBezTo>
                <a:cubicBezTo>
                  <a:pt x="350848" y="562277"/>
                  <a:pt x="602359" y="562277"/>
                  <a:pt x="602359" y="562277"/>
                </a:cubicBezTo>
                <a:cubicBezTo>
                  <a:pt x="625608" y="562277"/>
                  <a:pt x="644630" y="581299"/>
                  <a:pt x="644630" y="604548"/>
                </a:cubicBezTo>
                <a:cubicBezTo>
                  <a:pt x="644630" y="627797"/>
                  <a:pt x="625608" y="646819"/>
                  <a:pt x="602359" y="646819"/>
                </a:cubicBezTo>
                <a:lnTo>
                  <a:pt x="412141" y="646819"/>
                </a:lnTo>
                <a:lnTo>
                  <a:pt x="412141" y="689090"/>
                </a:lnTo>
                <a:lnTo>
                  <a:pt x="599189" y="689090"/>
                </a:lnTo>
                <a:cubicBezTo>
                  <a:pt x="639346" y="689090"/>
                  <a:pt x="676333" y="661614"/>
                  <a:pt x="684788" y="622513"/>
                </a:cubicBezTo>
                <a:cubicBezTo>
                  <a:pt x="686901" y="609832"/>
                  <a:pt x="686901" y="598208"/>
                  <a:pt x="684788" y="586583"/>
                </a:cubicBezTo>
                <a:lnTo>
                  <a:pt x="865495" y="483020"/>
                </a:lnTo>
                <a:cubicBezTo>
                  <a:pt x="871836" y="478793"/>
                  <a:pt x="879233" y="476679"/>
                  <a:pt x="887688" y="476679"/>
                </a:cubicBezTo>
                <a:close/>
                <a:moveTo>
                  <a:pt x="688919" y="353416"/>
                </a:moveTo>
                <a:lnTo>
                  <a:pt x="769645" y="498342"/>
                </a:lnTo>
                <a:lnTo>
                  <a:pt x="704810" y="487536"/>
                </a:lnTo>
                <a:lnTo>
                  <a:pt x="671756" y="541566"/>
                </a:lnTo>
                <a:lnTo>
                  <a:pt x="587852" y="390283"/>
                </a:lnTo>
                <a:cubicBezTo>
                  <a:pt x="599294" y="389012"/>
                  <a:pt x="610100" y="384562"/>
                  <a:pt x="619634" y="378205"/>
                </a:cubicBezTo>
                <a:cubicBezTo>
                  <a:pt x="624719" y="378841"/>
                  <a:pt x="629169" y="379477"/>
                  <a:pt x="634253" y="379477"/>
                </a:cubicBezTo>
                <a:cubicBezTo>
                  <a:pt x="643788" y="379477"/>
                  <a:pt x="653323" y="377570"/>
                  <a:pt x="662222" y="373756"/>
                </a:cubicBezTo>
                <a:cubicBezTo>
                  <a:pt x="673028" y="369307"/>
                  <a:pt x="681927" y="362315"/>
                  <a:pt x="688919" y="353416"/>
                </a:cubicBezTo>
                <a:close/>
                <a:moveTo>
                  <a:pt x="468352" y="349603"/>
                </a:moveTo>
                <a:cubicBezTo>
                  <a:pt x="468988" y="349603"/>
                  <a:pt x="470258" y="350238"/>
                  <a:pt x="470894" y="350238"/>
                </a:cubicBezTo>
                <a:cubicBezTo>
                  <a:pt x="479157" y="362315"/>
                  <a:pt x="490599" y="371850"/>
                  <a:pt x="503948" y="376935"/>
                </a:cubicBezTo>
                <a:cubicBezTo>
                  <a:pt x="512211" y="380113"/>
                  <a:pt x="520474" y="382021"/>
                  <a:pt x="529373" y="382021"/>
                </a:cubicBezTo>
                <a:cubicBezTo>
                  <a:pt x="533823" y="382021"/>
                  <a:pt x="538272" y="381385"/>
                  <a:pt x="542721" y="380749"/>
                </a:cubicBezTo>
                <a:cubicBezTo>
                  <a:pt x="550350" y="385199"/>
                  <a:pt x="559249" y="389012"/>
                  <a:pt x="568148" y="390284"/>
                </a:cubicBezTo>
                <a:lnTo>
                  <a:pt x="488692" y="545380"/>
                </a:lnTo>
                <a:lnTo>
                  <a:pt x="456275" y="484995"/>
                </a:lnTo>
                <a:lnTo>
                  <a:pt x="392075" y="499614"/>
                </a:lnTo>
                <a:close/>
                <a:moveTo>
                  <a:pt x="578952" y="121087"/>
                </a:moveTo>
                <a:lnTo>
                  <a:pt x="564394" y="164746"/>
                </a:lnTo>
                <a:lnTo>
                  <a:pt x="520740" y="164746"/>
                </a:lnTo>
                <a:lnTo>
                  <a:pt x="554206" y="193851"/>
                </a:lnTo>
                <a:lnTo>
                  <a:pt x="541110" y="237510"/>
                </a:lnTo>
                <a:lnTo>
                  <a:pt x="578952" y="211315"/>
                </a:lnTo>
                <a:lnTo>
                  <a:pt x="616790" y="237510"/>
                </a:lnTo>
                <a:lnTo>
                  <a:pt x="603686" y="193851"/>
                </a:lnTo>
                <a:lnTo>
                  <a:pt x="637164" y="164746"/>
                </a:lnTo>
                <a:lnTo>
                  <a:pt x="593500" y="164746"/>
                </a:lnTo>
                <a:close/>
                <a:moveTo>
                  <a:pt x="578952" y="91362"/>
                </a:moveTo>
                <a:cubicBezTo>
                  <a:pt x="630938" y="91362"/>
                  <a:pt x="673081" y="133505"/>
                  <a:pt x="673081" y="185491"/>
                </a:cubicBezTo>
                <a:cubicBezTo>
                  <a:pt x="673081" y="237477"/>
                  <a:pt x="630938" y="279620"/>
                  <a:pt x="578952" y="279620"/>
                </a:cubicBezTo>
                <a:cubicBezTo>
                  <a:pt x="526966" y="279620"/>
                  <a:pt x="484823" y="237477"/>
                  <a:pt x="484823" y="185491"/>
                </a:cubicBezTo>
                <a:cubicBezTo>
                  <a:pt x="484823" y="133505"/>
                  <a:pt x="526966" y="91362"/>
                  <a:pt x="578952" y="91362"/>
                </a:cubicBezTo>
                <a:close/>
                <a:moveTo>
                  <a:pt x="577047" y="75006"/>
                </a:moveTo>
                <a:cubicBezTo>
                  <a:pt x="516660" y="75006"/>
                  <a:pt x="467080" y="123950"/>
                  <a:pt x="467080" y="184972"/>
                </a:cubicBezTo>
                <a:cubicBezTo>
                  <a:pt x="467080" y="245993"/>
                  <a:pt x="516660" y="294938"/>
                  <a:pt x="577047" y="294938"/>
                </a:cubicBezTo>
                <a:cubicBezTo>
                  <a:pt x="637432" y="294938"/>
                  <a:pt x="687012" y="245993"/>
                  <a:pt x="687012" y="184972"/>
                </a:cubicBezTo>
                <a:cubicBezTo>
                  <a:pt x="687012" y="123950"/>
                  <a:pt x="637432" y="75006"/>
                  <a:pt x="577047" y="75006"/>
                </a:cubicBezTo>
                <a:close/>
                <a:moveTo>
                  <a:pt x="579589" y="0"/>
                </a:moveTo>
                <a:cubicBezTo>
                  <a:pt x="592302" y="0"/>
                  <a:pt x="603107" y="5085"/>
                  <a:pt x="612006" y="12713"/>
                </a:cubicBezTo>
                <a:cubicBezTo>
                  <a:pt x="622813" y="8264"/>
                  <a:pt x="635525" y="8264"/>
                  <a:pt x="646967" y="12713"/>
                </a:cubicBezTo>
                <a:cubicBezTo>
                  <a:pt x="660315" y="17798"/>
                  <a:pt x="669850" y="27968"/>
                  <a:pt x="674299" y="40046"/>
                </a:cubicBezTo>
                <a:cubicBezTo>
                  <a:pt x="687648" y="39410"/>
                  <a:pt x="700361" y="43860"/>
                  <a:pt x="710530" y="54030"/>
                </a:cubicBezTo>
                <a:cubicBezTo>
                  <a:pt x="719430" y="62929"/>
                  <a:pt x="723879" y="74370"/>
                  <a:pt x="724515" y="85812"/>
                </a:cubicBezTo>
                <a:cubicBezTo>
                  <a:pt x="735320" y="90261"/>
                  <a:pt x="744219" y="99160"/>
                  <a:pt x="749305" y="110602"/>
                </a:cubicBezTo>
                <a:cubicBezTo>
                  <a:pt x="755026" y="123314"/>
                  <a:pt x="754390" y="137299"/>
                  <a:pt x="749305" y="149376"/>
                </a:cubicBezTo>
                <a:cubicBezTo>
                  <a:pt x="758839" y="158275"/>
                  <a:pt x="764560" y="170987"/>
                  <a:pt x="764560" y="184972"/>
                </a:cubicBezTo>
                <a:cubicBezTo>
                  <a:pt x="764560" y="197685"/>
                  <a:pt x="759475" y="209126"/>
                  <a:pt x="751847" y="217389"/>
                </a:cubicBezTo>
                <a:cubicBezTo>
                  <a:pt x="756297" y="228196"/>
                  <a:pt x="756297" y="240908"/>
                  <a:pt x="751847" y="252350"/>
                </a:cubicBezTo>
                <a:cubicBezTo>
                  <a:pt x="746762" y="265698"/>
                  <a:pt x="736592" y="275233"/>
                  <a:pt x="724515" y="279682"/>
                </a:cubicBezTo>
                <a:cubicBezTo>
                  <a:pt x="725150" y="293031"/>
                  <a:pt x="720701" y="305744"/>
                  <a:pt x="710530" y="315914"/>
                </a:cubicBezTo>
                <a:cubicBezTo>
                  <a:pt x="701632" y="324813"/>
                  <a:pt x="690190" y="329262"/>
                  <a:pt x="678749" y="329898"/>
                </a:cubicBezTo>
                <a:cubicBezTo>
                  <a:pt x="674299" y="340704"/>
                  <a:pt x="665400" y="349603"/>
                  <a:pt x="653959" y="354688"/>
                </a:cubicBezTo>
                <a:cubicBezTo>
                  <a:pt x="641246" y="360409"/>
                  <a:pt x="627262" y="359773"/>
                  <a:pt x="615185" y="354688"/>
                </a:cubicBezTo>
                <a:cubicBezTo>
                  <a:pt x="606286" y="364223"/>
                  <a:pt x="593573" y="369943"/>
                  <a:pt x="579589" y="369943"/>
                </a:cubicBezTo>
                <a:cubicBezTo>
                  <a:pt x="566876" y="369943"/>
                  <a:pt x="556070" y="364858"/>
                  <a:pt x="547171" y="357230"/>
                </a:cubicBezTo>
                <a:cubicBezTo>
                  <a:pt x="536366" y="361680"/>
                  <a:pt x="523653" y="361680"/>
                  <a:pt x="512211" y="357230"/>
                </a:cubicBezTo>
                <a:cubicBezTo>
                  <a:pt x="498862" y="352145"/>
                  <a:pt x="489328" y="341975"/>
                  <a:pt x="484878" y="329898"/>
                </a:cubicBezTo>
                <a:cubicBezTo>
                  <a:pt x="471530" y="330533"/>
                  <a:pt x="458818" y="326084"/>
                  <a:pt x="448647" y="315914"/>
                </a:cubicBezTo>
                <a:cubicBezTo>
                  <a:pt x="439748" y="307015"/>
                  <a:pt x="435299" y="295573"/>
                  <a:pt x="434663" y="284132"/>
                </a:cubicBezTo>
                <a:cubicBezTo>
                  <a:pt x="423857" y="279682"/>
                  <a:pt x="414958" y="270783"/>
                  <a:pt x="409873" y="259342"/>
                </a:cubicBezTo>
                <a:cubicBezTo>
                  <a:pt x="404152" y="246629"/>
                  <a:pt x="404788" y="232645"/>
                  <a:pt x="409873" y="220568"/>
                </a:cubicBezTo>
                <a:cubicBezTo>
                  <a:pt x="400338" y="211669"/>
                  <a:pt x="394618" y="198956"/>
                  <a:pt x="394618" y="184972"/>
                </a:cubicBezTo>
                <a:cubicBezTo>
                  <a:pt x="394618" y="172259"/>
                  <a:pt x="399703" y="161453"/>
                  <a:pt x="407330" y="152554"/>
                </a:cubicBezTo>
                <a:cubicBezTo>
                  <a:pt x="402881" y="141748"/>
                  <a:pt x="402881" y="129036"/>
                  <a:pt x="407330" y="117594"/>
                </a:cubicBezTo>
                <a:cubicBezTo>
                  <a:pt x="412415" y="104245"/>
                  <a:pt x="422586" y="94711"/>
                  <a:pt x="434663" y="90261"/>
                </a:cubicBezTo>
                <a:cubicBezTo>
                  <a:pt x="434027" y="76912"/>
                  <a:pt x="438477" y="64200"/>
                  <a:pt x="448647" y="54030"/>
                </a:cubicBezTo>
                <a:cubicBezTo>
                  <a:pt x="457546" y="45131"/>
                  <a:pt x="468988" y="40681"/>
                  <a:pt x="480429" y="40046"/>
                </a:cubicBezTo>
                <a:cubicBezTo>
                  <a:pt x="484878" y="29240"/>
                  <a:pt x="493777" y="20341"/>
                  <a:pt x="505219" y="15255"/>
                </a:cubicBezTo>
                <a:cubicBezTo>
                  <a:pt x="517932" y="9535"/>
                  <a:pt x="531916" y="10170"/>
                  <a:pt x="543993" y="15255"/>
                </a:cubicBezTo>
                <a:cubicBezTo>
                  <a:pt x="552892" y="5721"/>
                  <a:pt x="565605" y="0"/>
                  <a:pt x="579589" y="0"/>
                </a:cubicBezTo>
                <a:close/>
              </a:path>
            </a:pathLst>
          </a:custGeom>
          <a:solidFill>
            <a:srgbClr val="092F57"/>
          </a:solidFill>
          <a:ln w="3671" cap="flat">
            <a:noFill/>
            <a:prstDash val="solid"/>
            <a:miter/>
          </a:ln>
        </p:spPr>
        <p:txBody>
          <a:bodyPr rtlCol="0" anchor="ctr"/>
          <a:lstStyle/>
          <a:p>
            <a:endParaRPr lang="en-US" dirty="0"/>
          </a:p>
        </p:txBody>
      </p:sp>
      <p:pic>
        <p:nvPicPr>
          <p:cNvPr id="7" name="Graphic 6">
            <a:extLst>
              <a:ext uri="{FF2B5EF4-FFF2-40B4-BE49-F238E27FC236}">
                <a16:creationId xmlns:a16="http://schemas.microsoft.com/office/drawing/2014/main" id="{912522A7-20DB-4697-B388-B1DD2205BD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9908" y="1530289"/>
            <a:ext cx="649151" cy="849421"/>
          </a:xfrm>
          <a:prstGeom prst="rect">
            <a:avLst/>
          </a:prstGeom>
        </p:spPr>
      </p:pic>
      <p:sp>
        <p:nvSpPr>
          <p:cNvPr id="37" name="TextBox 36">
            <a:extLst>
              <a:ext uri="{FF2B5EF4-FFF2-40B4-BE49-F238E27FC236}">
                <a16:creationId xmlns:a16="http://schemas.microsoft.com/office/drawing/2014/main" id="{5F424CA4-F4C4-4420-B15B-ABDC820A0627}"/>
              </a:ext>
            </a:extLst>
          </p:cNvPr>
          <p:cNvSpPr txBox="1"/>
          <p:nvPr/>
        </p:nvSpPr>
        <p:spPr>
          <a:xfrm>
            <a:off x="8596802" y="2621016"/>
            <a:ext cx="2996774" cy="523220"/>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All agencies will use the same Purchase Card solution.</a:t>
            </a:r>
          </a:p>
        </p:txBody>
      </p:sp>
      <p:grpSp>
        <p:nvGrpSpPr>
          <p:cNvPr id="38" name="Group 449">
            <a:extLst>
              <a:ext uri="{FF2B5EF4-FFF2-40B4-BE49-F238E27FC236}">
                <a16:creationId xmlns:a16="http://schemas.microsoft.com/office/drawing/2014/main" id="{678F4665-D2DD-4C99-B5ED-D99006C01DEC}"/>
              </a:ext>
            </a:extLst>
          </p:cNvPr>
          <p:cNvGrpSpPr>
            <a:grpSpLocks noChangeAspect="1"/>
          </p:cNvGrpSpPr>
          <p:nvPr/>
        </p:nvGrpSpPr>
        <p:grpSpPr bwMode="auto">
          <a:xfrm>
            <a:off x="8175029" y="2698116"/>
            <a:ext cx="369021" cy="369021"/>
            <a:chOff x="2276" y="1587"/>
            <a:chExt cx="340" cy="340"/>
          </a:xfrm>
          <a:solidFill>
            <a:srgbClr val="75787B"/>
          </a:solidFill>
        </p:grpSpPr>
        <p:sp>
          <p:nvSpPr>
            <p:cNvPr id="40" name="Freeform 450">
              <a:extLst>
                <a:ext uri="{FF2B5EF4-FFF2-40B4-BE49-F238E27FC236}">
                  <a16:creationId xmlns:a16="http://schemas.microsoft.com/office/drawing/2014/main" id="{248D5342-EE68-461B-ACD6-E22AAEF09400}"/>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41" name="Freeform 451">
              <a:extLst>
                <a:ext uri="{FF2B5EF4-FFF2-40B4-BE49-F238E27FC236}">
                  <a16:creationId xmlns:a16="http://schemas.microsoft.com/office/drawing/2014/main" id="{BF4DB40B-D333-43E4-98FC-057947A7E034}"/>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spTree>
    <p:extLst>
      <p:ext uri="{BB962C8B-B14F-4D97-AF65-F5344CB8AC3E}">
        <p14:creationId xmlns:p14="http://schemas.microsoft.com/office/powerpoint/2010/main" val="163281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DA1F3C8-5FF3-4105-AE7E-BBA95E73EA7C}"/>
              </a:ext>
            </a:extLst>
          </p:cNvPr>
          <p:cNvSpPr/>
          <p:nvPr/>
        </p:nvSpPr>
        <p:spPr>
          <a:xfrm>
            <a:off x="8063476" y="1264846"/>
            <a:ext cx="3566160" cy="5212080"/>
          </a:xfrm>
          <a:prstGeom prst="rect">
            <a:avLst/>
          </a:prstGeom>
          <a:solidFill>
            <a:schemeClr val="bg1">
              <a:lumMod val="95000"/>
            </a:schemeClr>
          </a:solidFill>
          <a:ln w="25400" cap="flat" cmpd="sng" algn="ctr">
            <a:solidFill>
              <a:schemeClr val="bg1"/>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 name="TextBox 2">
            <a:extLst>
              <a:ext uri="{FF2B5EF4-FFF2-40B4-BE49-F238E27FC236}">
                <a16:creationId xmlns:a16="http://schemas.microsoft.com/office/drawing/2014/main" id="{B3EAD8BB-3E68-4744-856B-F0C72D0255EB}"/>
              </a:ext>
            </a:extLst>
          </p:cNvPr>
          <p:cNvSpPr txBox="1"/>
          <p:nvPr/>
        </p:nvSpPr>
        <p:spPr>
          <a:xfrm>
            <a:off x="494155" y="392992"/>
            <a:ext cx="9519065" cy="584775"/>
          </a:xfrm>
          <a:prstGeom prst="rect">
            <a:avLst/>
          </a:prstGeom>
          <a:noFill/>
        </p:spPr>
        <p:txBody>
          <a:bodyPr wrap="square" rtlCol="0">
            <a:spAutoFit/>
          </a:bodyPr>
          <a:lstStyle/>
          <a:p>
            <a:r>
              <a:rPr lang="en-US" sz="3200" dirty="0">
                <a:solidFill>
                  <a:srgbClr val="092F57"/>
                </a:solidFill>
                <a:latin typeface="Arial Rounded MT Bold" panose="020F0704030504030204" pitchFamily="34" charset="0"/>
              </a:rPr>
              <a:t>Procurement</a:t>
            </a:r>
          </a:p>
        </p:txBody>
      </p:sp>
      <p:pic>
        <p:nvPicPr>
          <p:cNvPr id="18" name="Picture 17">
            <a:extLst>
              <a:ext uri="{FF2B5EF4-FFF2-40B4-BE49-F238E27FC236}">
                <a16:creationId xmlns:a16="http://schemas.microsoft.com/office/drawing/2014/main" id="{D1A0D920-6E7C-4970-A22E-EB9A2E5DDD5E}"/>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57" name="Rectangle 56">
            <a:extLst>
              <a:ext uri="{FF2B5EF4-FFF2-40B4-BE49-F238E27FC236}">
                <a16:creationId xmlns:a16="http://schemas.microsoft.com/office/drawing/2014/main" id="{61E49979-E129-4272-8AA6-C543348F65CB}"/>
              </a:ext>
            </a:extLst>
          </p:cNvPr>
          <p:cNvSpPr/>
          <p:nvPr/>
        </p:nvSpPr>
        <p:spPr>
          <a:xfrm>
            <a:off x="598423" y="1264846"/>
            <a:ext cx="3566160" cy="5212080"/>
          </a:xfrm>
          <a:prstGeom prst="rect">
            <a:avLst/>
          </a:prstGeom>
          <a:solidFill>
            <a:srgbClr val="092F57"/>
          </a:solidFill>
          <a:ln w="25400" cap="flat" cmpd="sng" algn="ctr">
            <a:solidFill>
              <a:schemeClr val="bg1"/>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grpSp>
        <p:nvGrpSpPr>
          <p:cNvPr id="65" name="Group 449">
            <a:extLst>
              <a:ext uri="{FF2B5EF4-FFF2-40B4-BE49-F238E27FC236}">
                <a16:creationId xmlns:a16="http://schemas.microsoft.com/office/drawing/2014/main" id="{3F4C4FC4-D055-4F0D-8B0E-A73270C45B09}"/>
              </a:ext>
            </a:extLst>
          </p:cNvPr>
          <p:cNvGrpSpPr>
            <a:grpSpLocks noChangeAspect="1"/>
          </p:cNvGrpSpPr>
          <p:nvPr/>
        </p:nvGrpSpPr>
        <p:grpSpPr bwMode="auto">
          <a:xfrm>
            <a:off x="8227781" y="2703165"/>
            <a:ext cx="369021" cy="369021"/>
            <a:chOff x="2276" y="1587"/>
            <a:chExt cx="340" cy="340"/>
          </a:xfrm>
          <a:solidFill>
            <a:srgbClr val="75787B"/>
          </a:solidFill>
        </p:grpSpPr>
        <p:sp>
          <p:nvSpPr>
            <p:cNvPr id="66" name="Freeform 450">
              <a:extLst>
                <a:ext uri="{FF2B5EF4-FFF2-40B4-BE49-F238E27FC236}">
                  <a16:creationId xmlns:a16="http://schemas.microsoft.com/office/drawing/2014/main" id="{9B405D01-331D-46BD-8F7A-D1D35BCDFA7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67" name="Freeform 451">
              <a:extLst>
                <a:ext uri="{FF2B5EF4-FFF2-40B4-BE49-F238E27FC236}">
                  <a16:creationId xmlns:a16="http://schemas.microsoft.com/office/drawing/2014/main" id="{C7C01BFF-6572-4ECC-A5CF-E4C7168AA0F7}"/>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sp>
        <p:nvSpPr>
          <p:cNvPr id="69" name="TextBox 68">
            <a:extLst>
              <a:ext uri="{FF2B5EF4-FFF2-40B4-BE49-F238E27FC236}">
                <a16:creationId xmlns:a16="http://schemas.microsoft.com/office/drawing/2014/main" id="{0947B152-EFD5-4463-AE24-FFBCFC922098}"/>
              </a:ext>
            </a:extLst>
          </p:cNvPr>
          <p:cNvSpPr txBox="1"/>
          <p:nvPr/>
        </p:nvSpPr>
        <p:spPr>
          <a:xfrm>
            <a:off x="8623428" y="2518343"/>
            <a:ext cx="2921130" cy="738664"/>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Data can be leveraged to create better pricing and terms and conditions for statewide contracts.</a:t>
            </a:r>
          </a:p>
        </p:txBody>
      </p:sp>
      <p:grpSp>
        <p:nvGrpSpPr>
          <p:cNvPr id="70" name="Group 449">
            <a:extLst>
              <a:ext uri="{FF2B5EF4-FFF2-40B4-BE49-F238E27FC236}">
                <a16:creationId xmlns:a16="http://schemas.microsoft.com/office/drawing/2014/main" id="{486F7C4C-7EE6-4404-B695-B988534FEEE6}"/>
              </a:ext>
            </a:extLst>
          </p:cNvPr>
          <p:cNvGrpSpPr>
            <a:grpSpLocks noChangeAspect="1"/>
          </p:cNvGrpSpPr>
          <p:nvPr/>
        </p:nvGrpSpPr>
        <p:grpSpPr bwMode="auto">
          <a:xfrm>
            <a:off x="8227781" y="5765450"/>
            <a:ext cx="369021" cy="369021"/>
            <a:chOff x="2276" y="1587"/>
            <a:chExt cx="340" cy="340"/>
          </a:xfrm>
          <a:solidFill>
            <a:srgbClr val="75787B"/>
          </a:solidFill>
        </p:grpSpPr>
        <p:sp>
          <p:nvSpPr>
            <p:cNvPr id="71" name="Freeform 450">
              <a:extLst>
                <a:ext uri="{FF2B5EF4-FFF2-40B4-BE49-F238E27FC236}">
                  <a16:creationId xmlns:a16="http://schemas.microsoft.com/office/drawing/2014/main" id="{44A784EE-5567-4E5C-875A-1E331AB967E5}"/>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72" name="Freeform 451">
              <a:extLst>
                <a:ext uri="{FF2B5EF4-FFF2-40B4-BE49-F238E27FC236}">
                  <a16:creationId xmlns:a16="http://schemas.microsoft.com/office/drawing/2014/main" id="{29A898DA-8D8D-4146-9318-C0C245015D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sp>
        <p:nvSpPr>
          <p:cNvPr id="77" name="TextBox 76">
            <a:extLst>
              <a:ext uri="{FF2B5EF4-FFF2-40B4-BE49-F238E27FC236}">
                <a16:creationId xmlns:a16="http://schemas.microsoft.com/office/drawing/2014/main" id="{F8E5ABE4-8060-406E-92B1-57431E39140E}"/>
              </a:ext>
            </a:extLst>
          </p:cNvPr>
          <p:cNvSpPr txBox="1"/>
          <p:nvPr/>
        </p:nvSpPr>
        <p:spPr>
          <a:xfrm>
            <a:off x="647443" y="2518343"/>
            <a:ext cx="3502348" cy="3847207"/>
          </a:xfrm>
          <a:prstGeom prst="rect">
            <a:avLst/>
          </a:prstGeom>
          <a:noFill/>
        </p:spPr>
        <p:txBody>
          <a:bodyPr wrap="square" rtlCol="0">
            <a:spAutoFit/>
          </a:bodyPr>
          <a:lstStyle/>
          <a:p>
            <a:pPr defTabSz="1219170">
              <a:spcAft>
                <a:spcPts val="1200"/>
              </a:spcAft>
            </a:pPr>
            <a:r>
              <a:rPr lang="en-US" sz="1400" dirty="0">
                <a:solidFill>
                  <a:prstClr val="white"/>
                </a:solidFill>
                <a:latin typeface="Arial" panose="020B0604020202020204" pitchFamily="34" charset="0"/>
                <a:cs typeface="Arial" panose="020B0604020202020204" pitchFamily="34" charset="0"/>
              </a:rPr>
              <a:t>Luma offers a formal full-lifecycle procurement system to manage, track and simplify the process of doing business with suppliers.</a:t>
            </a:r>
          </a:p>
          <a:p>
            <a:pPr defTabSz="1219170">
              <a:spcAft>
                <a:spcPts val="1200"/>
              </a:spcAft>
            </a:pPr>
            <a:r>
              <a:rPr lang="en-US" sz="1400" dirty="0">
                <a:solidFill>
                  <a:prstClr val="white"/>
                </a:solidFill>
                <a:latin typeface="Arial" panose="020B0604020202020204" pitchFamily="34" charset="0"/>
                <a:cs typeface="Arial" panose="020B0604020202020204" pitchFamily="34" charset="0"/>
              </a:rPr>
              <a:t>The Punchout feature allows employees to buy general offices supplies on third-party websites, like Office Depot. It mimics the online shopping experience: just </a:t>
            </a:r>
            <a:r>
              <a:rPr lang="en-US" sz="1400" i="1" dirty="0">
                <a:solidFill>
                  <a:prstClr val="white"/>
                </a:solidFill>
                <a:latin typeface="Arial" panose="020B0604020202020204" pitchFamily="34" charset="0"/>
                <a:cs typeface="Arial" panose="020B0604020202020204" pitchFamily="34" charset="0"/>
              </a:rPr>
              <a:t>punch out </a:t>
            </a:r>
            <a:r>
              <a:rPr lang="en-US" sz="1400" dirty="0">
                <a:solidFill>
                  <a:prstClr val="white"/>
                </a:solidFill>
                <a:latin typeface="Arial" panose="020B0604020202020204" pitchFamily="34" charset="0"/>
                <a:cs typeface="Arial" panose="020B0604020202020204" pitchFamily="34" charset="0"/>
              </a:rPr>
              <a:t>of Luma, complete your shopping, and then you’re directed back to Luma. </a:t>
            </a:r>
          </a:p>
          <a:p>
            <a:pPr defTabSz="1219170">
              <a:spcAft>
                <a:spcPts val="600"/>
              </a:spcAft>
            </a:pPr>
            <a:r>
              <a:rPr lang="en-US" sz="1400" dirty="0">
                <a:solidFill>
                  <a:prstClr val="white"/>
                </a:solidFill>
                <a:latin typeface="Arial" panose="020B0604020202020204" pitchFamily="34" charset="0"/>
                <a:cs typeface="Arial" panose="020B0604020202020204" pitchFamily="34" charset="0"/>
              </a:rPr>
              <a:t>Electronic Data Interchange (EDI) speeds up </a:t>
            </a:r>
            <a:r>
              <a:rPr lang="en-US" sz="1400" b="0" dirty="0">
                <a:solidFill>
                  <a:prstClr val="white"/>
                </a:solidFill>
                <a:latin typeface="Arial" panose="020B0604020202020204" pitchFamily="34" charset="0"/>
                <a:cs typeface="Arial" panose="020B0604020202020204" pitchFamily="34" charset="0"/>
              </a:rPr>
              <a:t>the procure to pay</a:t>
            </a:r>
            <a:r>
              <a:rPr lang="en-US" sz="1400" dirty="0">
                <a:solidFill>
                  <a:prstClr val="white"/>
                </a:solidFill>
                <a:latin typeface="Arial" panose="020B0604020202020204" pitchFamily="34" charset="0"/>
                <a:cs typeface="Arial" panose="020B0604020202020204" pitchFamily="34" charset="0"/>
              </a:rPr>
              <a:t> timelines, automating the transmission of purchase orders, receipts, and invoices between the State and suppliers.</a:t>
            </a:r>
          </a:p>
        </p:txBody>
      </p:sp>
      <p:sp>
        <p:nvSpPr>
          <p:cNvPr id="27" name="TextBox 26">
            <a:extLst>
              <a:ext uri="{FF2B5EF4-FFF2-40B4-BE49-F238E27FC236}">
                <a16:creationId xmlns:a16="http://schemas.microsoft.com/office/drawing/2014/main" id="{3A446D9E-362F-4B9A-916A-3844B465CFB6}"/>
              </a:ext>
            </a:extLst>
          </p:cNvPr>
          <p:cNvSpPr txBox="1"/>
          <p:nvPr/>
        </p:nvSpPr>
        <p:spPr>
          <a:xfrm>
            <a:off x="8652654" y="4488052"/>
            <a:ext cx="2921130" cy="954107"/>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Detailed requisition approval tracker to see who is next to approve and how long the approval is taking.</a:t>
            </a:r>
          </a:p>
        </p:txBody>
      </p:sp>
      <p:sp>
        <p:nvSpPr>
          <p:cNvPr id="28" name="TextBox 27">
            <a:extLst>
              <a:ext uri="{FF2B5EF4-FFF2-40B4-BE49-F238E27FC236}">
                <a16:creationId xmlns:a16="http://schemas.microsoft.com/office/drawing/2014/main" id="{61CDDB39-8999-4D11-A06E-1CEB75FF0D2B}"/>
              </a:ext>
            </a:extLst>
          </p:cNvPr>
          <p:cNvSpPr txBox="1"/>
          <p:nvPr/>
        </p:nvSpPr>
        <p:spPr>
          <a:xfrm>
            <a:off x="8623428" y="3395476"/>
            <a:ext cx="2921130" cy="954107"/>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Ability to track contractual deliverables, milestones, and remaining balances on contracts based on paid invoices.</a:t>
            </a:r>
          </a:p>
        </p:txBody>
      </p:sp>
      <p:sp>
        <p:nvSpPr>
          <p:cNvPr id="29" name="TextBox 28">
            <a:extLst>
              <a:ext uri="{FF2B5EF4-FFF2-40B4-BE49-F238E27FC236}">
                <a16:creationId xmlns:a16="http://schemas.microsoft.com/office/drawing/2014/main" id="{9D513238-BFCA-4CAB-8C05-E60DDA3EBC96}"/>
              </a:ext>
            </a:extLst>
          </p:cNvPr>
          <p:cNvSpPr txBox="1"/>
          <p:nvPr/>
        </p:nvSpPr>
        <p:spPr>
          <a:xfrm>
            <a:off x="8623428" y="5580628"/>
            <a:ext cx="2921130" cy="738664"/>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Enhanced visibility to agency spend with the ability to drill down to a commodity level.</a:t>
            </a:r>
          </a:p>
        </p:txBody>
      </p:sp>
      <p:grpSp>
        <p:nvGrpSpPr>
          <p:cNvPr id="30" name="Group 449">
            <a:extLst>
              <a:ext uri="{FF2B5EF4-FFF2-40B4-BE49-F238E27FC236}">
                <a16:creationId xmlns:a16="http://schemas.microsoft.com/office/drawing/2014/main" id="{31FE1B56-A5D8-41C7-9B63-EE9B26D5B5FE}"/>
              </a:ext>
            </a:extLst>
          </p:cNvPr>
          <p:cNvGrpSpPr>
            <a:grpSpLocks noChangeAspect="1"/>
          </p:cNvGrpSpPr>
          <p:nvPr/>
        </p:nvGrpSpPr>
        <p:grpSpPr bwMode="auto">
          <a:xfrm>
            <a:off x="8227781" y="4780595"/>
            <a:ext cx="369021" cy="369021"/>
            <a:chOff x="2276" y="1587"/>
            <a:chExt cx="340" cy="340"/>
          </a:xfrm>
          <a:solidFill>
            <a:srgbClr val="75787B"/>
          </a:solidFill>
        </p:grpSpPr>
        <p:sp>
          <p:nvSpPr>
            <p:cNvPr id="31" name="Freeform 450">
              <a:extLst>
                <a:ext uri="{FF2B5EF4-FFF2-40B4-BE49-F238E27FC236}">
                  <a16:creationId xmlns:a16="http://schemas.microsoft.com/office/drawing/2014/main" id="{F546B6F9-2840-409D-84F8-00CEFFC847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32" name="Freeform 451">
              <a:extLst>
                <a:ext uri="{FF2B5EF4-FFF2-40B4-BE49-F238E27FC236}">
                  <a16:creationId xmlns:a16="http://schemas.microsoft.com/office/drawing/2014/main" id="{283081B4-1990-48C8-8E9D-EF5DF4A387AD}"/>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grpSp>
        <p:nvGrpSpPr>
          <p:cNvPr id="33" name="Group 449">
            <a:extLst>
              <a:ext uri="{FF2B5EF4-FFF2-40B4-BE49-F238E27FC236}">
                <a16:creationId xmlns:a16="http://schemas.microsoft.com/office/drawing/2014/main" id="{34F977A7-4F67-44D2-BEEC-632350EC0F7A}"/>
              </a:ext>
            </a:extLst>
          </p:cNvPr>
          <p:cNvGrpSpPr>
            <a:grpSpLocks noChangeAspect="1"/>
          </p:cNvGrpSpPr>
          <p:nvPr/>
        </p:nvGrpSpPr>
        <p:grpSpPr bwMode="auto">
          <a:xfrm>
            <a:off x="8227781" y="3688019"/>
            <a:ext cx="369021" cy="369021"/>
            <a:chOff x="2276" y="1587"/>
            <a:chExt cx="340" cy="340"/>
          </a:xfrm>
          <a:solidFill>
            <a:srgbClr val="75787B"/>
          </a:solidFill>
        </p:grpSpPr>
        <p:sp>
          <p:nvSpPr>
            <p:cNvPr id="34" name="Freeform 450">
              <a:extLst>
                <a:ext uri="{FF2B5EF4-FFF2-40B4-BE49-F238E27FC236}">
                  <a16:creationId xmlns:a16="http://schemas.microsoft.com/office/drawing/2014/main" id="{F4C704D6-09A1-4184-BAC1-F65F9E5B761A}"/>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35" name="Freeform 451">
              <a:extLst>
                <a:ext uri="{FF2B5EF4-FFF2-40B4-BE49-F238E27FC236}">
                  <a16:creationId xmlns:a16="http://schemas.microsoft.com/office/drawing/2014/main" id="{AED943A9-7076-4952-A80B-E3082E9A4DB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sp>
        <p:nvSpPr>
          <p:cNvPr id="36" name="Rectangle 35">
            <a:extLst>
              <a:ext uri="{FF2B5EF4-FFF2-40B4-BE49-F238E27FC236}">
                <a16:creationId xmlns:a16="http://schemas.microsoft.com/office/drawing/2014/main" id="{01DF5C78-2C82-4AE0-ACC8-32BFB5EAB881}"/>
              </a:ext>
            </a:extLst>
          </p:cNvPr>
          <p:cNvSpPr/>
          <p:nvPr/>
        </p:nvSpPr>
        <p:spPr>
          <a:xfrm>
            <a:off x="4323553" y="1264846"/>
            <a:ext cx="3566160" cy="5212080"/>
          </a:xfrm>
          <a:prstGeom prst="rect">
            <a:avLst/>
          </a:prstGeom>
          <a:solidFill>
            <a:srgbClr val="FFB81C"/>
          </a:solidFill>
          <a:ln w="25400" cap="flat" cmpd="sng" algn="ctr">
            <a:solidFill>
              <a:schemeClr val="bg1"/>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9" name="TextBox 38">
            <a:extLst>
              <a:ext uri="{FF2B5EF4-FFF2-40B4-BE49-F238E27FC236}">
                <a16:creationId xmlns:a16="http://schemas.microsoft.com/office/drawing/2014/main" id="{BD687433-DF73-4A98-A310-41E42FCBF4A7}"/>
              </a:ext>
            </a:extLst>
          </p:cNvPr>
          <p:cNvSpPr txBox="1"/>
          <p:nvPr/>
        </p:nvSpPr>
        <p:spPr>
          <a:xfrm>
            <a:off x="4631614" y="2518343"/>
            <a:ext cx="3142367" cy="1769715"/>
          </a:xfrm>
          <a:prstGeom prst="rect">
            <a:avLst/>
          </a:prstGeom>
          <a:noFill/>
        </p:spPr>
        <p:txBody>
          <a:bodyPr wrap="square" rtlCol="0">
            <a:spAutoFit/>
          </a:bodyPr>
          <a:lstStyle/>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Buyer </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Contract Manager</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Purchasing Manager</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Purchasing Receiver</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Requester</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Sourcing Manager</a:t>
            </a:r>
          </a:p>
        </p:txBody>
      </p:sp>
      <p:sp>
        <p:nvSpPr>
          <p:cNvPr id="47" name="TextBox 46">
            <a:extLst>
              <a:ext uri="{FF2B5EF4-FFF2-40B4-BE49-F238E27FC236}">
                <a16:creationId xmlns:a16="http://schemas.microsoft.com/office/drawing/2014/main" id="{5D69C7F8-EA79-4708-82AA-BCF2BCB6F14C}"/>
              </a:ext>
            </a:extLst>
          </p:cNvPr>
          <p:cNvSpPr txBox="1"/>
          <p:nvPr/>
        </p:nvSpPr>
        <p:spPr>
          <a:xfrm>
            <a:off x="5433666" y="1711347"/>
            <a:ext cx="2321145" cy="400110"/>
          </a:xfrm>
          <a:prstGeom prst="rect">
            <a:avLst/>
          </a:prstGeom>
          <a:noFill/>
        </p:spPr>
        <p:txBody>
          <a:bodyPr wrap="square" rtlCol="0">
            <a:spAutoFit/>
          </a:bodyPr>
          <a:lstStyle/>
          <a:p>
            <a:pPr defTabSz="1219170"/>
            <a:r>
              <a:rPr lang="en-US" sz="2000" b="1" dirty="0">
                <a:solidFill>
                  <a:srgbClr val="092F57"/>
                </a:solidFill>
                <a:latin typeface="Arial" panose="020B0604020202020204" pitchFamily="34" charset="0"/>
                <a:cs typeface="Arial" panose="020B0604020202020204" pitchFamily="34" charset="0"/>
              </a:rPr>
              <a:t>Who is impacted</a:t>
            </a:r>
          </a:p>
        </p:txBody>
      </p:sp>
      <p:pic>
        <p:nvPicPr>
          <p:cNvPr id="48" name="Graphic 47" descr="Group of men with solid fill">
            <a:extLst>
              <a:ext uri="{FF2B5EF4-FFF2-40B4-BE49-F238E27FC236}">
                <a16:creationId xmlns:a16="http://schemas.microsoft.com/office/drawing/2014/main" id="{816EFE63-5E8B-4304-A2DC-796931580F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0140" y="1448920"/>
            <a:ext cx="914400" cy="914400"/>
          </a:xfrm>
          <a:prstGeom prst="rect">
            <a:avLst/>
          </a:prstGeom>
        </p:spPr>
      </p:pic>
      <p:sp>
        <p:nvSpPr>
          <p:cNvPr id="49" name="TextBox 48">
            <a:extLst>
              <a:ext uri="{FF2B5EF4-FFF2-40B4-BE49-F238E27FC236}">
                <a16:creationId xmlns:a16="http://schemas.microsoft.com/office/drawing/2014/main" id="{B40F74A9-E740-4473-B3BA-B4F1DFB16C2C}"/>
              </a:ext>
            </a:extLst>
          </p:cNvPr>
          <p:cNvSpPr txBox="1"/>
          <p:nvPr/>
        </p:nvSpPr>
        <p:spPr>
          <a:xfrm>
            <a:off x="1752822" y="1711347"/>
            <a:ext cx="2534672" cy="400110"/>
          </a:xfrm>
          <a:prstGeom prst="rect">
            <a:avLst/>
          </a:prstGeom>
          <a:noFill/>
        </p:spPr>
        <p:txBody>
          <a:bodyPr wrap="square" rtlCol="0">
            <a:spAutoFit/>
          </a:bodyPr>
          <a:lstStyle/>
          <a:p>
            <a:pPr defTabSz="1219170"/>
            <a:r>
              <a:rPr lang="en-US" sz="2000" b="1" dirty="0">
                <a:solidFill>
                  <a:prstClr val="white"/>
                </a:solidFill>
                <a:latin typeface="Arial" panose="020B0604020202020204" pitchFamily="34" charset="0"/>
                <a:cs typeface="Arial" panose="020B0604020202020204" pitchFamily="34" charset="0"/>
              </a:rPr>
              <a:t>What is changing</a:t>
            </a:r>
          </a:p>
        </p:txBody>
      </p:sp>
      <p:sp>
        <p:nvSpPr>
          <p:cNvPr id="50" name="TextBox 49">
            <a:extLst>
              <a:ext uri="{FF2B5EF4-FFF2-40B4-BE49-F238E27FC236}">
                <a16:creationId xmlns:a16="http://schemas.microsoft.com/office/drawing/2014/main" id="{B9F106E4-47D8-4CF6-97FA-5413F194E3F4}"/>
              </a:ext>
            </a:extLst>
          </p:cNvPr>
          <p:cNvSpPr txBox="1"/>
          <p:nvPr/>
        </p:nvSpPr>
        <p:spPr>
          <a:xfrm>
            <a:off x="9553655" y="1711347"/>
            <a:ext cx="2039921" cy="400110"/>
          </a:xfrm>
          <a:prstGeom prst="rect">
            <a:avLst/>
          </a:prstGeom>
          <a:noFill/>
        </p:spPr>
        <p:txBody>
          <a:bodyPr wrap="square" rtlCol="0">
            <a:spAutoFit/>
          </a:bodyPr>
          <a:lstStyle/>
          <a:p>
            <a:pPr defTabSz="1219170"/>
            <a:r>
              <a:rPr lang="en-US" sz="2000" b="1" dirty="0">
                <a:solidFill>
                  <a:srgbClr val="092F57"/>
                </a:solidFill>
                <a:latin typeface="Arial" panose="020B0604020202020204" pitchFamily="34" charset="0"/>
                <a:cs typeface="Arial" panose="020B0604020202020204" pitchFamily="34" charset="0"/>
              </a:rPr>
              <a:t>Value </a:t>
            </a:r>
          </a:p>
        </p:txBody>
      </p:sp>
      <p:sp>
        <p:nvSpPr>
          <p:cNvPr id="51" name="Freeform: Shape 50" descr="Badge New with solid fill">
            <a:extLst>
              <a:ext uri="{FF2B5EF4-FFF2-40B4-BE49-F238E27FC236}">
                <a16:creationId xmlns:a16="http://schemas.microsoft.com/office/drawing/2014/main" id="{9CEFD865-5971-4C62-B86E-83EECD344440}"/>
              </a:ext>
            </a:extLst>
          </p:cNvPr>
          <p:cNvSpPr>
            <a:spLocks noChangeAspect="1"/>
          </p:cNvSpPr>
          <p:nvPr/>
        </p:nvSpPr>
        <p:spPr>
          <a:xfrm>
            <a:off x="8449935" y="1478475"/>
            <a:ext cx="929958" cy="867684"/>
          </a:xfrm>
          <a:custGeom>
            <a:avLst/>
            <a:gdLst>
              <a:gd name="connsiteX0" fmla="*/ 887688 w 929958"/>
              <a:gd name="connsiteY0" fmla="*/ 476679 h 867684"/>
              <a:gd name="connsiteX1" fmla="*/ 929958 w 929958"/>
              <a:gd name="connsiteY1" fmla="*/ 518950 h 867684"/>
              <a:gd name="connsiteX2" fmla="*/ 915164 w 929958"/>
              <a:gd name="connsiteY2" fmla="*/ 551710 h 867684"/>
              <a:gd name="connsiteX3" fmla="*/ 624552 w 929958"/>
              <a:gd name="connsiteY3" fmla="*/ 764121 h 867684"/>
              <a:gd name="connsiteX4" fmla="*/ 599189 w 929958"/>
              <a:gd name="connsiteY4" fmla="*/ 772575 h 867684"/>
              <a:gd name="connsiteX5" fmla="*/ 401573 w 929958"/>
              <a:gd name="connsiteY5" fmla="*/ 772575 h 867684"/>
              <a:gd name="connsiteX6" fmla="*/ 147948 w 929958"/>
              <a:gd name="connsiteY6" fmla="*/ 867684 h 867684"/>
              <a:gd name="connsiteX7" fmla="*/ 0 w 929958"/>
              <a:gd name="connsiteY7" fmla="*/ 719736 h 867684"/>
              <a:gd name="connsiteX8" fmla="*/ 299066 w 929958"/>
              <a:gd name="connsiteY8" fmla="*/ 576015 h 867684"/>
              <a:gd name="connsiteX9" fmla="*/ 348734 w 929958"/>
              <a:gd name="connsiteY9" fmla="*/ 562277 h 867684"/>
              <a:gd name="connsiteX10" fmla="*/ 602359 w 929958"/>
              <a:gd name="connsiteY10" fmla="*/ 562277 h 867684"/>
              <a:gd name="connsiteX11" fmla="*/ 644630 w 929958"/>
              <a:gd name="connsiteY11" fmla="*/ 604548 h 867684"/>
              <a:gd name="connsiteX12" fmla="*/ 602359 w 929958"/>
              <a:gd name="connsiteY12" fmla="*/ 646819 h 867684"/>
              <a:gd name="connsiteX13" fmla="*/ 412141 w 929958"/>
              <a:gd name="connsiteY13" fmla="*/ 646819 h 867684"/>
              <a:gd name="connsiteX14" fmla="*/ 412141 w 929958"/>
              <a:gd name="connsiteY14" fmla="*/ 689090 h 867684"/>
              <a:gd name="connsiteX15" fmla="*/ 599189 w 929958"/>
              <a:gd name="connsiteY15" fmla="*/ 689090 h 867684"/>
              <a:gd name="connsiteX16" fmla="*/ 684788 w 929958"/>
              <a:gd name="connsiteY16" fmla="*/ 622513 h 867684"/>
              <a:gd name="connsiteX17" fmla="*/ 684788 w 929958"/>
              <a:gd name="connsiteY17" fmla="*/ 586583 h 867684"/>
              <a:gd name="connsiteX18" fmla="*/ 865495 w 929958"/>
              <a:gd name="connsiteY18" fmla="*/ 483020 h 867684"/>
              <a:gd name="connsiteX19" fmla="*/ 887688 w 929958"/>
              <a:gd name="connsiteY19" fmla="*/ 476679 h 867684"/>
              <a:gd name="connsiteX20" fmla="*/ 688919 w 929958"/>
              <a:gd name="connsiteY20" fmla="*/ 353416 h 867684"/>
              <a:gd name="connsiteX21" fmla="*/ 769645 w 929958"/>
              <a:gd name="connsiteY21" fmla="*/ 498342 h 867684"/>
              <a:gd name="connsiteX22" fmla="*/ 704810 w 929958"/>
              <a:gd name="connsiteY22" fmla="*/ 487536 h 867684"/>
              <a:gd name="connsiteX23" fmla="*/ 671756 w 929958"/>
              <a:gd name="connsiteY23" fmla="*/ 541566 h 867684"/>
              <a:gd name="connsiteX24" fmla="*/ 587852 w 929958"/>
              <a:gd name="connsiteY24" fmla="*/ 390283 h 867684"/>
              <a:gd name="connsiteX25" fmla="*/ 619634 w 929958"/>
              <a:gd name="connsiteY25" fmla="*/ 378205 h 867684"/>
              <a:gd name="connsiteX26" fmla="*/ 634253 w 929958"/>
              <a:gd name="connsiteY26" fmla="*/ 379477 h 867684"/>
              <a:gd name="connsiteX27" fmla="*/ 662222 w 929958"/>
              <a:gd name="connsiteY27" fmla="*/ 373756 h 867684"/>
              <a:gd name="connsiteX28" fmla="*/ 688919 w 929958"/>
              <a:gd name="connsiteY28" fmla="*/ 353416 h 867684"/>
              <a:gd name="connsiteX29" fmla="*/ 468352 w 929958"/>
              <a:gd name="connsiteY29" fmla="*/ 349603 h 867684"/>
              <a:gd name="connsiteX30" fmla="*/ 470894 w 929958"/>
              <a:gd name="connsiteY30" fmla="*/ 350238 h 867684"/>
              <a:gd name="connsiteX31" fmla="*/ 503948 w 929958"/>
              <a:gd name="connsiteY31" fmla="*/ 376935 h 867684"/>
              <a:gd name="connsiteX32" fmla="*/ 529373 w 929958"/>
              <a:gd name="connsiteY32" fmla="*/ 382021 h 867684"/>
              <a:gd name="connsiteX33" fmla="*/ 542721 w 929958"/>
              <a:gd name="connsiteY33" fmla="*/ 380749 h 867684"/>
              <a:gd name="connsiteX34" fmla="*/ 568148 w 929958"/>
              <a:gd name="connsiteY34" fmla="*/ 390284 h 867684"/>
              <a:gd name="connsiteX35" fmla="*/ 488692 w 929958"/>
              <a:gd name="connsiteY35" fmla="*/ 545380 h 867684"/>
              <a:gd name="connsiteX36" fmla="*/ 456275 w 929958"/>
              <a:gd name="connsiteY36" fmla="*/ 484995 h 867684"/>
              <a:gd name="connsiteX37" fmla="*/ 392075 w 929958"/>
              <a:gd name="connsiteY37" fmla="*/ 499614 h 867684"/>
              <a:gd name="connsiteX38" fmla="*/ 578952 w 929958"/>
              <a:gd name="connsiteY38" fmla="*/ 121087 h 867684"/>
              <a:gd name="connsiteX39" fmla="*/ 564394 w 929958"/>
              <a:gd name="connsiteY39" fmla="*/ 164746 h 867684"/>
              <a:gd name="connsiteX40" fmla="*/ 520740 w 929958"/>
              <a:gd name="connsiteY40" fmla="*/ 164746 h 867684"/>
              <a:gd name="connsiteX41" fmla="*/ 554206 w 929958"/>
              <a:gd name="connsiteY41" fmla="*/ 193851 h 867684"/>
              <a:gd name="connsiteX42" fmla="*/ 541110 w 929958"/>
              <a:gd name="connsiteY42" fmla="*/ 237510 h 867684"/>
              <a:gd name="connsiteX43" fmla="*/ 578952 w 929958"/>
              <a:gd name="connsiteY43" fmla="*/ 211315 h 867684"/>
              <a:gd name="connsiteX44" fmla="*/ 616790 w 929958"/>
              <a:gd name="connsiteY44" fmla="*/ 237510 h 867684"/>
              <a:gd name="connsiteX45" fmla="*/ 603686 w 929958"/>
              <a:gd name="connsiteY45" fmla="*/ 193851 h 867684"/>
              <a:gd name="connsiteX46" fmla="*/ 637164 w 929958"/>
              <a:gd name="connsiteY46" fmla="*/ 164746 h 867684"/>
              <a:gd name="connsiteX47" fmla="*/ 593500 w 929958"/>
              <a:gd name="connsiteY47" fmla="*/ 164746 h 867684"/>
              <a:gd name="connsiteX48" fmla="*/ 578952 w 929958"/>
              <a:gd name="connsiteY48" fmla="*/ 91362 h 867684"/>
              <a:gd name="connsiteX49" fmla="*/ 673081 w 929958"/>
              <a:gd name="connsiteY49" fmla="*/ 185491 h 867684"/>
              <a:gd name="connsiteX50" fmla="*/ 578952 w 929958"/>
              <a:gd name="connsiteY50" fmla="*/ 279620 h 867684"/>
              <a:gd name="connsiteX51" fmla="*/ 484823 w 929958"/>
              <a:gd name="connsiteY51" fmla="*/ 185491 h 867684"/>
              <a:gd name="connsiteX52" fmla="*/ 578952 w 929958"/>
              <a:gd name="connsiteY52" fmla="*/ 91362 h 867684"/>
              <a:gd name="connsiteX53" fmla="*/ 577047 w 929958"/>
              <a:gd name="connsiteY53" fmla="*/ 75006 h 867684"/>
              <a:gd name="connsiteX54" fmla="*/ 467080 w 929958"/>
              <a:gd name="connsiteY54" fmla="*/ 184972 h 867684"/>
              <a:gd name="connsiteX55" fmla="*/ 577047 w 929958"/>
              <a:gd name="connsiteY55" fmla="*/ 294938 h 867684"/>
              <a:gd name="connsiteX56" fmla="*/ 687012 w 929958"/>
              <a:gd name="connsiteY56" fmla="*/ 184972 h 867684"/>
              <a:gd name="connsiteX57" fmla="*/ 577047 w 929958"/>
              <a:gd name="connsiteY57" fmla="*/ 75006 h 867684"/>
              <a:gd name="connsiteX58" fmla="*/ 579589 w 929958"/>
              <a:gd name="connsiteY58" fmla="*/ 0 h 867684"/>
              <a:gd name="connsiteX59" fmla="*/ 612006 w 929958"/>
              <a:gd name="connsiteY59" fmla="*/ 12713 h 867684"/>
              <a:gd name="connsiteX60" fmla="*/ 646967 w 929958"/>
              <a:gd name="connsiteY60" fmla="*/ 12713 h 867684"/>
              <a:gd name="connsiteX61" fmla="*/ 674299 w 929958"/>
              <a:gd name="connsiteY61" fmla="*/ 40046 h 867684"/>
              <a:gd name="connsiteX62" fmla="*/ 710530 w 929958"/>
              <a:gd name="connsiteY62" fmla="*/ 54030 h 867684"/>
              <a:gd name="connsiteX63" fmla="*/ 724515 w 929958"/>
              <a:gd name="connsiteY63" fmla="*/ 85812 h 867684"/>
              <a:gd name="connsiteX64" fmla="*/ 749305 w 929958"/>
              <a:gd name="connsiteY64" fmla="*/ 110602 h 867684"/>
              <a:gd name="connsiteX65" fmla="*/ 749305 w 929958"/>
              <a:gd name="connsiteY65" fmla="*/ 149376 h 867684"/>
              <a:gd name="connsiteX66" fmla="*/ 764560 w 929958"/>
              <a:gd name="connsiteY66" fmla="*/ 184972 h 867684"/>
              <a:gd name="connsiteX67" fmla="*/ 751847 w 929958"/>
              <a:gd name="connsiteY67" fmla="*/ 217389 h 867684"/>
              <a:gd name="connsiteX68" fmla="*/ 751847 w 929958"/>
              <a:gd name="connsiteY68" fmla="*/ 252350 h 867684"/>
              <a:gd name="connsiteX69" fmla="*/ 724515 w 929958"/>
              <a:gd name="connsiteY69" fmla="*/ 279682 h 867684"/>
              <a:gd name="connsiteX70" fmla="*/ 710530 w 929958"/>
              <a:gd name="connsiteY70" fmla="*/ 315914 h 867684"/>
              <a:gd name="connsiteX71" fmla="*/ 678749 w 929958"/>
              <a:gd name="connsiteY71" fmla="*/ 329898 h 867684"/>
              <a:gd name="connsiteX72" fmla="*/ 653959 w 929958"/>
              <a:gd name="connsiteY72" fmla="*/ 354688 h 867684"/>
              <a:gd name="connsiteX73" fmla="*/ 615185 w 929958"/>
              <a:gd name="connsiteY73" fmla="*/ 354688 h 867684"/>
              <a:gd name="connsiteX74" fmla="*/ 579589 w 929958"/>
              <a:gd name="connsiteY74" fmla="*/ 369943 h 867684"/>
              <a:gd name="connsiteX75" fmla="*/ 547171 w 929958"/>
              <a:gd name="connsiteY75" fmla="*/ 357230 h 867684"/>
              <a:gd name="connsiteX76" fmla="*/ 512211 w 929958"/>
              <a:gd name="connsiteY76" fmla="*/ 357230 h 867684"/>
              <a:gd name="connsiteX77" fmla="*/ 484878 w 929958"/>
              <a:gd name="connsiteY77" fmla="*/ 329898 h 867684"/>
              <a:gd name="connsiteX78" fmla="*/ 448647 w 929958"/>
              <a:gd name="connsiteY78" fmla="*/ 315914 h 867684"/>
              <a:gd name="connsiteX79" fmla="*/ 434663 w 929958"/>
              <a:gd name="connsiteY79" fmla="*/ 284132 h 867684"/>
              <a:gd name="connsiteX80" fmla="*/ 409873 w 929958"/>
              <a:gd name="connsiteY80" fmla="*/ 259342 h 867684"/>
              <a:gd name="connsiteX81" fmla="*/ 409873 w 929958"/>
              <a:gd name="connsiteY81" fmla="*/ 220568 h 867684"/>
              <a:gd name="connsiteX82" fmla="*/ 394618 w 929958"/>
              <a:gd name="connsiteY82" fmla="*/ 184972 h 867684"/>
              <a:gd name="connsiteX83" fmla="*/ 407330 w 929958"/>
              <a:gd name="connsiteY83" fmla="*/ 152554 h 867684"/>
              <a:gd name="connsiteX84" fmla="*/ 407330 w 929958"/>
              <a:gd name="connsiteY84" fmla="*/ 117594 h 867684"/>
              <a:gd name="connsiteX85" fmla="*/ 434663 w 929958"/>
              <a:gd name="connsiteY85" fmla="*/ 90261 h 867684"/>
              <a:gd name="connsiteX86" fmla="*/ 448647 w 929958"/>
              <a:gd name="connsiteY86" fmla="*/ 54030 h 867684"/>
              <a:gd name="connsiteX87" fmla="*/ 480429 w 929958"/>
              <a:gd name="connsiteY87" fmla="*/ 40046 h 867684"/>
              <a:gd name="connsiteX88" fmla="*/ 505219 w 929958"/>
              <a:gd name="connsiteY88" fmla="*/ 15255 h 867684"/>
              <a:gd name="connsiteX89" fmla="*/ 543993 w 929958"/>
              <a:gd name="connsiteY89" fmla="*/ 15255 h 867684"/>
              <a:gd name="connsiteX90" fmla="*/ 579589 w 929958"/>
              <a:gd name="connsiteY90" fmla="*/ 0 h 86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29958" h="867684">
                <a:moveTo>
                  <a:pt x="887688" y="476679"/>
                </a:moveTo>
                <a:cubicBezTo>
                  <a:pt x="910936" y="476679"/>
                  <a:pt x="929958" y="495701"/>
                  <a:pt x="929958" y="518950"/>
                </a:cubicBezTo>
                <a:cubicBezTo>
                  <a:pt x="929958" y="531631"/>
                  <a:pt x="923618" y="543256"/>
                  <a:pt x="915164" y="551710"/>
                </a:cubicBezTo>
                <a:lnTo>
                  <a:pt x="624552" y="764121"/>
                </a:lnTo>
                <a:cubicBezTo>
                  <a:pt x="617154" y="769405"/>
                  <a:pt x="608700" y="772575"/>
                  <a:pt x="599189" y="772575"/>
                </a:cubicBezTo>
                <a:lnTo>
                  <a:pt x="401573" y="772575"/>
                </a:lnTo>
                <a:cubicBezTo>
                  <a:pt x="305407" y="772575"/>
                  <a:pt x="216638" y="798994"/>
                  <a:pt x="147948" y="867684"/>
                </a:cubicBezTo>
                <a:lnTo>
                  <a:pt x="0" y="719736"/>
                </a:lnTo>
                <a:lnTo>
                  <a:pt x="299066" y="576015"/>
                </a:lnTo>
                <a:cubicBezTo>
                  <a:pt x="313861" y="567561"/>
                  <a:pt x="330769" y="562277"/>
                  <a:pt x="348734" y="562277"/>
                </a:cubicBezTo>
                <a:cubicBezTo>
                  <a:pt x="350848" y="562277"/>
                  <a:pt x="602359" y="562277"/>
                  <a:pt x="602359" y="562277"/>
                </a:cubicBezTo>
                <a:cubicBezTo>
                  <a:pt x="625608" y="562277"/>
                  <a:pt x="644630" y="581299"/>
                  <a:pt x="644630" y="604548"/>
                </a:cubicBezTo>
                <a:cubicBezTo>
                  <a:pt x="644630" y="627797"/>
                  <a:pt x="625608" y="646819"/>
                  <a:pt x="602359" y="646819"/>
                </a:cubicBezTo>
                <a:lnTo>
                  <a:pt x="412141" y="646819"/>
                </a:lnTo>
                <a:lnTo>
                  <a:pt x="412141" y="689090"/>
                </a:lnTo>
                <a:lnTo>
                  <a:pt x="599189" y="689090"/>
                </a:lnTo>
                <a:cubicBezTo>
                  <a:pt x="639346" y="689090"/>
                  <a:pt x="676333" y="661614"/>
                  <a:pt x="684788" y="622513"/>
                </a:cubicBezTo>
                <a:cubicBezTo>
                  <a:pt x="686901" y="609832"/>
                  <a:pt x="686901" y="598208"/>
                  <a:pt x="684788" y="586583"/>
                </a:cubicBezTo>
                <a:lnTo>
                  <a:pt x="865495" y="483020"/>
                </a:lnTo>
                <a:cubicBezTo>
                  <a:pt x="871836" y="478793"/>
                  <a:pt x="879233" y="476679"/>
                  <a:pt x="887688" y="476679"/>
                </a:cubicBezTo>
                <a:close/>
                <a:moveTo>
                  <a:pt x="688919" y="353416"/>
                </a:moveTo>
                <a:lnTo>
                  <a:pt x="769645" y="498342"/>
                </a:lnTo>
                <a:lnTo>
                  <a:pt x="704810" y="487536"/>
                </a:lnTo>
                <a:lnTo>
                  <a:pt x="671756" y="541566"/>
                </a:lnTo>
                <a:lnTo>
                  <a:pt x="587852" y="390283"/>
                </a:lnTo>
                <a:cubicBezTo>
                  <a:pt x="599294" y="389012"/>
                  <a:pt x="610100" y="384562"/>
                  <a:pt x="619634" y="378205"/>
                </a:cubicBezTo>
                <a:cubicBezTo>
                  <a:pt x="624719" y="378841"/>
                  <a:pt x="629169" y="379477"/>
                  <a:pt x="634253" y="379477"/>
                </a:cubicBezTo>
                <a:cubicBezTo>
                  <a:pt x="643788" y="379477"/>
                  <a:pt x="653323" y="377570"/>
                  <a:pt x="662222" y="373756"/>
                </a:cubicBezTo>
                <a:cubicBezTo>
                  <a:pt x="673028" y="369307"/>
                  <a:pt x="681927" y="362315"/>
                  <a:pt x="688919" y="353416"/>
                </a:cubicBezTo>
                <a:close/>
                <a:moveTo>
                  <a:pt x="468352" y="349603"/>
                </a:moveTo>
                <a:cubicBezTo>
                  <a:pt x="468988" y="349603"/>
                  <a:pt x="470258" y="350238"/>
                  <a:pt x="470894" y="350238"/>
                </a:cubicBezTo>
                <a:cubicBezTo>
                  <a:pt x="479157" y="362315"/>
                  <a:pt x="490599" y="371850"/>
                  <a:pt x="503948" y="376935"/>
                </a:cubicBezTo>
                <a:cubicBezTo>
                  <a:pt x="512211" y="380113"/>
                  <a:pt x="520474" y="382021"/>
                  <a:pt x="529373" y="382021"/>
                </a:cubicBezTo>
                <a:cubicBezTo>
                  <a:pt x="533823" y="382021"/>
                  <a:pt x="538272" y="381385"/>
                  <a:pt x="542721" y="380749"/>
                </a:cubicBezTo>
                <a:cubicBezTo>
                  <a:pt x="550350" y="385199"/>
                  <a:pt x="559249" y="389012"/>
                  <a:pt x="568148" y="390284"/>
                </a:cubicBezTo>
                <a:lnTo>
                  <a:pt x="488692" y="545380"/>
                </a:lnTo>
                <a:lnTo>
                  <a:pt x="456275" y="484995"/>
                </a:lnTo>
                <a:lnTo>
                  <a:pt x="392075" y="499614"/>
                </a:lnTo>
                <a:close/>
                <a:moveTo>
                  <a:pt x="578952" y="121087"/>
                </a:moveTo>
                <a:lnTo>
                  <a:pt x="564394" y="164746"/>
                </a:lnTo>
                <a:lnTo>
                  <a:pt x="520740" y="164746"/>
                </a:lnTo>
                <a:lnTo>
                  <a:pt x="554206" y="193851"/>
                </a:lnTo>
                <a:lnTo>
                  <a:pt x="541110" y="237510"/>
                </a:lnTo>
                <a:lnTo>
                  <a:pt x="578952" y="211315"/>
                </a:lnTo>
                <a:lnTo>
                  <a:pt x="616790" y="237510"/>
                </a:lnTo>
                <a:lnTo>
                  <a:pt x="603686" y="193851"/>
                </a:lnTo>
                <a:lnTo>
                  <a:pt x="637164" y="164746"/>
                </a:lnTo>
                <a:lnTo>
                  <a:pt x="593500" y="164746"/>
                </a:lnTo>
                <a:close/>
                <a:moveTo>
                  <a:pt x="578952" y="91362"/>
                </a:moveTo>
                <a:cubicBezTo>
                  <a:pt x="630938" y="91362"/>
                  <a:pt x="673081" y="133505"/>
                  <a:pt x="673081" y="185491"/>
                </a:cubicBezTo>
                <a:cubicBezTo>
                  <a:pt x="673081" y="237477"/>
                  <a:pt x="630938" y="279620"/>
                  <a:pt x="578952" y="279620"/>
                </a:cubicBezTo>
                <a:cubicBezTo>
                  <a:pt x="526966" y="279620"/>
                  <a:pt x="484823" y="237477"/>
                  <a:pt x="484823" y="185491"/>
                </a:cubicBezTo>
                <a:cubicBezTo>
                  <a:pt x="484823" y="133505"/>
                  <a:pt x="526966" y="91362"/>
                  <a:pt x="578952" y="91362"/>
                </a:cubicBezTo>
                <a:close/>
                <a:moveTo>
                  <a:pt x="577047" y="75006"/>
                </a:moveTo>
                <a:cubicBezTo>
                  <a:pt x="516660" y="75006"/>
                  <a:pt x="467080" y="123950"/>
                  <a:pt x="467080" y="184972"/>
                </a:cubicBezTo>
                <a:cubicBezTo>
                  <a:pt x="467080" y="245993"/>
                  <a:pt x="516660" y="294938"/>
                  <a:pt x="577047" y="294938"/>
                </a:cubicBezTo>
                <a:cubicBezTo>
                  <a:pt x="637432" y="294938"/>
                  <a:pt x="687012" y="245993"/>
                  <a:pt x="687012" y="184972"/>
                </a:cubicBezTo>
                <a:cubicBezTo>
                  <a:pt x="687012" y="123950"/>
                  <a:pt x="637432" y="75006"/>
                  <a:pt x="577047" y="75006"/>
                </a:cubicBezTo>
                <a:close/>
                <a:moveTo>
                  <a:pt x="579589" y="0"/>
                </a:moveTo>
                <a:cubicBezTo>
                  <a:pt x="592302" y="0"/>
                  <a:pt x="603107" y="5085"/>
                  <a:pt x="612006" y="12713"/>
                </a:cubicBezTo>
                <a:cubicBezTo>
                  <a:pt x="622813" y="8264"/>
                  <a:pt x="635525" y="8264"/>
                  <a:pt x="646967" y="12713"/>
                </a:cubicBezTo>
                <a:cubicBezTo>
                  <a:pt x="660315" y="17798"/>
                  <a:pt x="669850" y="27968"/>
                  <a:pt x="674299" y="40046"/>
                </a:cubicBezTo>
                <a:cubicBezTo>
                  <a:pt x="687648" y="39410"/>
                  <a:pt x="700361" y="43860"/>
                  <a:pt x="710530" y="54030"/>
                </a:cubicBezTo>
                <a:cubicBezTo>
                  <a:pt x="719430" y="62929"/>
                  <a:pt x="723879" y="74370"/>
                  <a:pt x="724515" y="85812"/>
                </a:cubicBezTo>
                <a:cubicBezTo>
                  <a:pt x="735320" y="90261"/>
                  <a:pt x="744219" y="99160"/>
                  <a:pt x="749305" y="110602"/>
                </a:cubicBezTo>
                <a:cubicBezTo>
                  <a:pt x="755026" y="123314"/>
                  <a:pt x="754390" y="137299"/>
                  <a:pt x="749305" y="149376"/>
                </a:cubicBezTo>
                <a:cubicBezTo>
                  <a:pt x="758839" y="158275"/>
                  <a:pt x="764560" y="170987"/>
                  <a:pt x="764560" y="184972"/>
                </a:cubicBezTo>
                <a:cubicBezTo>
                  <a:pt x="764560" y="197685"/>
                  <a:pt x="759475" y="209126"/>
                  <a:pt x="751847" y="217389"/>
                </a:cubicBezTo>
                <a:cubicBezTo>
                  <a:pt x="756297" y="228196"/>
                  <a:pt x="756297" y="240908"/>
                  <a:pt x="751847" y="252350"/>
                </a:cubicBezTo>
                <a:cubicBezTo>
                  <a:pt x="746762" y="265698"/>
                  <a:pt x="736592" y="275233"/>
                  <a:pt x="724515" y="279682"/>
                </a:cubicBezTo>
                <a:cubicBezTo>
                  <a:pt x="725150" y="293031"/>
                  <a:pt x="720701" y="305744"/>
                  <a:pt x="710530" y="315914"/>
                </a:cubicBezTo>
                <a:cubicBezTo>
                  <a:pt x="701632" y="324813"/>
                  <a:pt x="690190" y="329262"/>
                  <a:pt x="678749" y="329898"/>
                </a:cubicBezTo>
                <a:cubicBezTo>
                  <a:pt x="674299" y="340704"/>
                  <a:pt x="665400" y="349603"/>
                  <a:pt x="653959" y="354688"/>
                </a:cubicBezTo>
                <a:cubicBezTo>
                  <a:pt x="641246" y="360409"/>
                  <a:pt x="627262" y="359773"/>
                  <a:pt x="615185" y="354688"/>
                </a:cubicBezTo>
                <a:cubicBezTo>
                  <a:pt x="606286" y="364223"/>
                  <a:pt x="593573" y="369943"/>
                  <a:pt x="579589" y="369943"/>
                </a:cubicBezTo>
                <a:cubicBezTo>
                  <a:pt x="566876" y="369943"/>
                  <a:pt x="556070" y="364858"/>
                  <a:pt x="547171" y="357230"/>
                </a:cubicBezTo>
                <a:cubicBezTo>
                  <a:pt x="536366" y="361680"/>
                  <a:pt x="523653" y="361680"/>
                  <a:pt x="512211" y="357230"/>
                </a:cubicBezTo>
                <a:cubicBezTo>
                  <a:pt x="498862" y="352145"/>
                  <a:pt x="489328" y="341975"/>
                  <a:pt x="484878" y="329898"/>
                </a:cubicBezTo>
                <a:cubicBezTo>
                  <a:pt x="471530" y="330533"/>
                  <a:pt x="458818" y="326084"/>
                  <a:pt x="448647" y="315914"/>
                </a:cubicBezTo>
                <a:cubicBezTo>
                  <a:pt x="439748" y="307015"/>
                  <a:pt x="435299" y="295573"/>
                  <a:pt x="434663" y="284132"/>
                </a:cubicBezTo>
                <a:cubicBezTo>
                  <a:pt x="423857" y="279682"/>
                  <a:pt x="414958" y="270783"/>
                  <a:pt x="409873" y="259342"/>
                </a:cubicBezTo>
                <a:cubicBezTo>
                  <a:pt x="404152" y="246629"/>
                  <a:pt x="404788" y="232645"/>
                  <a:pt x="409873" y="220568"/>
                </a:cubicBezTo>
                <a:cubicBezTo>
                  <a:pt x="400338" y="211669"/>
                  <a:pt x="394618" y="198956"/>
                  <a:pt x="394618" y="184972"/>
                </a:cubicBezTo>
                <a:cubicBezTo>
                  <a:pt x="394618" y="172259"/>
                  <a:pt x="399703" y="161453"/>
                  <a:pt x="407330" y="152554"/>
                </a:cubicBezTo>
                <a:cubicBezTo>
                  <a:pt x="402881" y="141748"/>
                  <a:pt x="402881" y="129036"/>
                  <a:pt x="407330" y="117594"/>
                </a:cubicBezTo>
                <a:cubicBezTo>
                  <a:pt x="412415" y="104245"/>
                  <a:pt x="422586" y="94711"/>
                  <a:pt x="434663" y="90261"/>
                </a:cubicBezTo>
                <a:cubicBezTo>
                  <a:pt x="434027" y="76912"/>
                  <a:pt x="438477" y="64200"/>
                  <a:pt x="448647" y="54030"/>
                </a:cubicBezTo>
                <a:cubicBezTo>
                  <a:pt x="457546" y="45131"/>
                  <a:pt x="468988" y="40681"/>
                  <a:pt x="480429" y="40046"/>
                </a:cubicBezTo>
                <a:cubicBezTo>
                  <a:pt x="484878" y="29240"/>
                  <a:pt x="493777" y="20341"/>
                  <a:pt x="505219" y="15255"/>
                </a:cubicBezTo>
                <a:cubicBezTo>
                  <a:pt x="517932" y="9535"/>
                  <a:pt x="531916" y="10170"/>
                  <a:pt x="543993" y="15255"/>
                </a:cubicBezTo>
                <a:cubicBezTo>
                  <a:pt x="552892" y="5721"/>
                  <a:pt x="565605" y="0"/>
                  <a:pt x="579589" y="0"/>
                </a:cubicBezTo>
                <a:close/>
              </a:path>
            </a:pathLst>
          </a:custGeom>
          <a:solidFill>
            <a:srgbClr val="092F57"/>
          </a:solidFill>
          <a:ln w="3671" cap="flat">
            <a:noFill/>
            <a:prstDash val="solid"/>
            <a:miter/>
          </a:ln>
        </p:spPr>
        <p:txBody>
          <a:bodyPr rtlCol="0" anchor="ctr"/>
          <a:lstStyle/>
          <a:p>
            <a:endParaRPr lang="en-US" dirty="0"/>
          </a:p>
        </p:txBody>
      </p:sp>
      <p:pic>
        <p:nvPicPr>
          <p:cNvPr id="37" name="Graphic 36" descr="Shopping cart with solid fill">
            <a:extLst>
              <a:ext uri="{FF2B5EF4-FFF2-40B4-BE49-F238E27FC236}">
                <a16:creationId xmlns:a16="http://schemas.microsoft.com/office/drawing/2014/main" id="{0BD7729E-B2BD-4B09-B3F0-6F5B46E864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3383" y="1379069"/>
            <a:ext cx="1063005" cy="1063005"/>
          </a:xfrm>
          <a:prstGeom prst="rect">
            <a:avLst/>
          </a:prstGeom>
        </p:spPr>
      </p:pic>
      <p:sp>
        <p:nvSpPr>
          <p:cNvPr id="38" name="Rectangle 37">
            <a:extLst>
              <a:ext uri="{FF2B5EF4-FFF2-40B4-BE49-F238E27FC236}">
                <a16:creationId xmlns:a16="http://schemas.microsoft.com/office/drawing/2014/main" id="{7B056768-B17C-442C-AA66-B4C4A2ADF561}"/>
              </a:ext>
            </a:extLst>
          </p:cNvPr>
          <p:cNvSpPr/>
          <p:nvPr/>
        </p:nvSpPr>
        <p:spPr>
          <a:xfrm rot="16200000" flipH="1">
            <a:off x="1885624" y="-362693"/>
            <a:ext cx="70441" cy="2644842"/>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471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DA1F3C8-5FF3-4105-AE7E-BBA95E73EA7C}"/>
              </a:ext>
            </a:extLst>
          </p:cNvPr>
          <p:cNvSpPr/>
          <p:nvPr/>
        </p:nvSpPr>
        <p:spPr>
          <a:xfrm>
            <a:off x="8063476" y="1264846"/>
            <a:ext cx="3566160" cy="5212080"/>
          </a:xfrm>
          <a:prstGeom prst="rect">
            <a:avLst/>
          </a:prstGeom>
          <a:solidFill>
            <a:schemeClr val="bg1">
              <a:lumMod val="95000"/>
            </a:schemeClr>
          </a:solidFill>
          <a:ln w="25400" cap="flat" cmpd="sng" algn="ctr">
            <a:solidFill>
              <a:schemeClr val="bg1"/>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 name="TextBox 2">
            <a:extLst>
              <a:ext uri="{FF2B5EF4-FFF2-40B4-BE49-F238E27FC236}">
                <a16:creationId xmlns:a16="http://schemas.microsoft.com/office/drawing/2014/main" id="{B3EAD8BB-3E68-4744-856B-F0C72D0255EB}"/>
              </a:ext>
            </a:extLst>
          </p:cNvPr>
          <p:cNvSpPr txBox="1"/>
          <p:nvPr/>
        </p:nvSpPr>
        <p:spPr>
          <a:xfrm>
            <a:off x="494155" y="392992"/>
            <a:ext cx="9519065" cy="584775"/>
          </a:xfrm>
          <a:prstGeom prst="rect">
            <a:avLst/>
          </a:prstGeom>
          <a:noFill/>
        </p:spPr>
        <p:txBody>
          <a:bodyPr wrap="square" rtlCol="0">
            <a:spAutoFit/>
          </a:bodyPr>
          <a:lstStyle/>
          <a:p>
            <a:r>
              <a:rPr lang="en-US" sz="3200" dirty="0">
                <a:solidFill>
                  <a:srgbClr val="092F57"/>
                </a:solidFill>
                <a:latin typeface="Arial Rounded MT Bold" panose="020F0704030504030204" pitchFamily="34" charset="0"/>
              </a:rPr>
              <a:t>Time and Pay</a:t>
            </a:r>
          </a:p>
        </p:txBody>
      </p:sp>
      <p:pic>
        <p:nvPicPr>
          <p:cNvPr id="18" name="Picture 17">
            <a:extLst>
              <a:ext uri="{FF2B5EF4-FFF2-40B4-BE49-F238E27FC236}">
                <a16:creationId xmlns:a16="http://schemas.microsoft.com/office/drawing/2014/main" id="{D1A0D920-6E7C-4970-A22E-EB9A2E5DDD5E}"/>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57" name="Rectangle 56">
            <a:extLst>
              <a:ext uri="{FF2B5EF4-FFF2-40B4-BE49-F238E27FC236}">
                <a16:creationId xmlns:a16="http://schemas.microsoft.com/office/drawing/2014/main" id="{61E49979-E129-4272-8AA6-C543348F65CB}"/>
              </a:ext>
            </a:extLst>
          </p:cNvPr>
          <p:cNvSpPr/>
          <p:nvPr/>
        </p:nvSpPr>
        <p:spPr>
          <a:xfrm>
            <a:off x="598423" y="1264846"/>
            <a:ext cx="3566160" cy="5212080"/>
          </a:xfrm>
          <a:prstGeom prst="rect">
            <a:avLst/>
          </a:prstGeom>
          <a:solidFill>
            <a:srgbClr val="092F57"/>
          </a:solidFill>
          <a:ln w="25400" cap="flat" cmpd="sng" algn="ctr">
            <a:solidFill>
              <a:schemeClr val="bg1"/>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grpSp>
        <p:nvGrpSpPr>
          <p:cNvPr id="65" name="Group 449">
            <a:extLst>
              <a:ext uri="{FF2B5EF4-FFF2-40B4-BE49-F238E27FC236}">
                <a16:creationId xmlns:a16="http://schemas.microsoft.com/office/drawing/2014/main" id="{3F4C4FC4-D055-4F0D-8B0E-A73270C45B09}"/>
              </a:ext>
            </a:extLst>
          </p:cNvPr>
          <p:cNvGrpSpPr>
            <a:grpSpLocks noChangeAspect="1"/>
          </p:cNvGrpSpPr>
          <p:nvPr/>
        </p:nvGrpSpPr>
        <p:grpSpPr bwMode="auto">
          <a:xfrm>
            <a:off x="8227781" y="2575265"/>
            <a:ext cx="369021" cy="369021"/>
            <a:chOff x="2276" y="1587"/>
            <a:chExt cx="340" cy="340"/>
          </a:xfrm>
          <a:solidFill>
            <a:srgbClr val="75787B"/>
          </a:solidFill>
        </p:grpSpPr>
        <p:sp>
          <p:nvSpPr>
            <p:cNvPr id="66" name="Freeform 450">
              <a:extLst>
                <a:ext uri="{FF2B5EF4-FFF2-40B4-BE49-F238E27FC236}">
                  <a16:creationId xmlns:a16="http://schemas.microsoft.com/office/drawing/2014/main" id="{9B405D01-331D-46BD-8F7A-D1D35BCDFA7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67" name="Freeform 451">
              <a:extLst>
                <a:ext uri="{FF2B5EF4-FFF2-40B4-BE49-F238E27FC236}">
                  <a16:creationId xmlns:a16="http://schemas.microsoft.com/office/drawing/2014/main" id="{C7C01BFF-6572-4ECC-A5CF-E4C7168AA0F7}"/>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sp>
        <p:nvSpPr>
          <p:cNvPr id="69" name="TextBox 68">
            <a:extLst>
              <a:ext uri="{FF2B5EF4-FFF2-40B4-BE49-F238E27FC236}">
                <a16:creationId xmlns:a16="http://schemas.microsoft.com/office/drawing/2014/main" id="{0947B152-EFD5-4463-AE24-FFBCFC922098}"/>
              </a:ext>
            </a:extLst>
          </p:cNvPr>
          <p:cNvSpPr txBox="1"/>
          <p:nvPr/>
        </p:nvSpPr>
        <p:spPr>
          <a:xfrm>
            <a:off x="8623428" y="2567837"/>
            <a:ext cx="2921130" cy="307777"/>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Timesheets do not lock.</a:t>
            </a:r>
          </a:p>
        </p:txBody>
      </p:sp>
      <p:grpSp>
        <p:nvGrpSpPr>
          <p:cNvPr id="73" name="Group 449">
            <a:extLst>
              <a:ext uri="{FF2B5EF4-FFF2-40B4-BE49-F238E27FC236}">
                <a16:creationId xmlns:a16="http://schemas.microsoft.com/office/drawing/2014/main" id="{9088E4B9-F450-4B15-AD10-D9AA32A199E0}"/>
              </a:ext>
            </a:extLst>
          </p:cNvPr>
          <p:cNvGrpSpPr>
            <a:grpSpLocks noChangeAspect="1"/>
          </p:cNvGrpSpPr>
          <p:nvPr/>
        </p:nvGrpSpPr>
        <p:grpSpPr bwMode="auto">
          <a:xfrm>
            <a:off x="8226391" y="4677360"/>
            <a:ext cx="369021" cy="369021"/>
            <a:chOff x="2276" y="1587"/>
            <a:chExt cx="340" cy="340"/>
          </a:xfrm>
          <a:solidFill>
            <a:srgbClr val="75787B"/>
          </a:solidFill>
        </p:grpSpPr>
        <p:sp>
          <p:nvSpPr>
            <p:cNvPr id="74" name="Freeform 450">
              <a:extLst>
                <a:ext uri="{FF2B5EF4-FFF2-40B4-BE49-F238E27FC236}">
                  <a16:creationId xmlns:a16="http://schemas.microsoft.com/office/drawing/2014/main" id="{04A2B67B-AB17-4B30-B70F-386370FADCFA}"/>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75" name="Freeform 451">
              <a:extLst>
                <a:ext uri="{FF2B5EF4-FFF2-40B4-BE49-F238E27FC236}">
                  <a16:creationId xmlns:a16="http://schemas.microsoft.com/office/drawing/2014/main" id="{92040A29-934D-4E81-BD4A-5F9F13E90383}"/>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sp>
        <p:nvSpPr>
          <p:cNvPr id="77" name="TextBox 76">
            <a:extLst>
              <a:ext uri="{FF2B5EF4-FFF2-40B4-BE49-F238E27FC236}">
                <a16:creationId xmlns:a16="http://schemas.microsoft.com/office/drawing/2014/main" id="{F8E5ABE4-8060-406E-92B1-57431E39140E}"/>
              </a:ext>
            </a:extLst>
          </p:cNvPr>
          <p:cNvSpPr txBox="1"/>
          <p:nvPr/>
        </p:nvSpPr>
        <p:spPr>
          <a:xfrm>
            <a:off x="714155" y="2506984"/>
            <a:ext cx="3311745" cy="3647152"/>
          </a:xfrm>
          <a:prstGeom prst="rect">
            <a:avLst/>
          </a:prstGeom>
          <a:noFill/>
        </p:spPr>
        <p:txBody>
          <a:bodyPr wrap="square" rtlCol="0">
            <a:spAutoFit/>
          </a:bodyPr>
          <a:lstStyle/>
          <a:p>
            <a:pPr defTabSz="1219170">
              <a:spcAft>
                <a:spcPts val="600"/>
              </a:spcAft>
            </a:pPr>
            <a:r>
              <a:rPr lang="en-US" sz="1400" b="1" dirty="0">
                <a:solidFill>
                  <a:prstClr val="white"/>
                </a:solidFill>
                <a:latin typeface="Arial" panose="020B0604020202020204" pitchFamily="34" charset="0"/>
                <a:cs typeface="Arial" panose="020B0604020202020204" pitchFamily="34" charset="0"/>
              </a:rPr>
              <a:t>Types of timesheets</a:t>
            </a:r>
          </a:p>
          <a:p>
            <a:pPr marL="285750" indent="-285750" defTabSz="1219170">
              <a:buFont typeface="Arial" panose="020B0604020202020204" pitchFamily="34" charset="0"/>
              <a:buChar char="•"/>
            </a:pPr>
            <a:r>
              <a:rPr lang="en-US" sz="1400" dirty="0">
                <a:solidFill>
                  <a:prstClr val="white"/>
                </a:solidFill>
                <a:latin typeface="Arial" panose="020B0604020202020204" pitchFamily="34" charset="0"/>
                <a:cs typeface="Arial" panose="020B0604020202020204" pitchFamily="34" charset="0"/>
              </a:rPr>
              <a:t>Executive Exempt </a:t>
            </a:r>
          </a:p>
          <a:p>
            <a:pPr marL="285750" indent="-285750" defTabSz="1219170">
              <a:buFont typeface="Arial" panose="020B0604020202020204" pitchFamily="34" charset="0"/>
              <a:buChar char="•"/>
            </a:pPr>
            <a:r>
              <a:rPr lang="en-US" sz="1400" dirty="0">
                <a:solidFill>
                  <a:prstClr val="white"/>
                </a:solidFill>
                <a:latin typeface="Arial" panose="020B0604020202020204" pitchFamily="34" charset="0"/>
                <a:cs typeface="Arial" panose="020B0604020202020204" pitchFamily="34" charset="0"/>
              </a:rPr>
              <a:t>Weekly</a:t>
            </a:r>
          </a:p>
          <a:p>
            <a:pPr marL="285750" indent="-285750" defTabSz="1219170">
              <a:spcAft>
                <a:spcPts val="1200"/>
              </a:spcAft>
              <a:buFont typeface="Arial" panose="020B0604020202020204" pitchFamily="34" charset="0"/>
              <a:buChar char="•"/>
            </a:pPr>
            <a:r>
              <a:rPr lang="en-US" sz="1400" dirty="0">
                <a:solidFill>
                  <a:prstClr val="white"/>
                </a:solidFill>
                <a:latin typeface="Arial" panose="020B0604020202020204" pitchFamily="34" charset="0"/>
                <a:cs typeface="Arial" panose="020B0604020202020204" pitchFamily="34" charset="0"/>
              </a:rPr>
              <a:t>Daily</a:t>
            </a:r>
          </a:p>
          <a:p>
            <a:pPr defTabSz="1219170">
              <a:spcAft>
                <a:spcPts val="1200"/>
              </a:spcAft>
            </a:pPr>
            <a:r>
              <a:rPr lang="en-US" sz="1400" dirty="0">
                <a:solidFill>
                  <a:prstClr val="white"/>
                </a:solidFill>
                <a:latin typeface="Arial" panose="020B0604020202020204" pitchFamily="34" charset="0"/>
                <a:cs typeface="Arial" panose="020B0604020202020204" pitchFamily="34" charset="0"/>
              </a:rPr>
              <a:t>Payroll will be run during the day and pre-register can be ran as many times as needed. The State Controller's Office payroll team will print and distribute warrants rather than relying on Computer Services. </a:t>
            </a:r>
          </a:p>
          <a:p>
            <a:pPr defTabSz="1219170">
              <a:spcAft>
                <a:spcPts val="1200"/>
              </a:spcAft>
            </a:pPr>
            <a:r>
              <a:rPr lang="en-US" sz="1400" dirty="0">
                <a:solidFill>
                  <a:prstClr val="white"/>
                </a:solidFill>
                <a:latin typeface="Arial" panose="020B0604020202020204" pitchFamily="34" charset="0"/>
                <a:cs typeface="Arial" panose="020B0604020202020204" pitchFamily="34" charset="0"/>
              </a:rPr>
              <a:t>Payroll reconciliation will be done in real time, removing the task of manual reconciliation done by agencies.</a:t>
            </a:r>
          </a:p>
          <a:p>
            <a:pPr defTabSz="1219170">
              <a:spcAft>
                <a:spcPts val="600"/>
              </a:spcAft>
            </a:pPr>
            <a:endParaRPr lang="en-US" sz="1400" dirty="0">
              <a:solidFill>
                <a:prstClr val="white"/>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B81B4AF-BBC0-4637-BB85-B312ED76041E}"/>
              </a:ext>
            </a:extLst>
          </p:cNvPr>
          <p:cNvSpPr txBox="1"/>
          <p:nvPr/>
        </p:nvSpPr>
        <p:spPr>
          <a:xfrm>
            <a:off x="8623428" y="4458565"/>
            <a:ext cx="2921130" cy="1169551"/>
          </a:xfrm>
          <a:prstGeom prst="rect">
            <a:avLst/>
          </a:prstGeom>
          <a:noFill/>
        </p:spPr>
        <p:txBody>
          <a:bodyPr wrap="square" rtlCol="0">
            <a:spAutoFit/>
          </a:bodyPr>
          <a:lstStyle/>
          <a:p>
            <a:pPr defTabSz="1219170">
              <a:defRPr/>
            </a:pPr>
            <a:r>
              <a:rPr lang="en-US" sz="1400" dirty="0">
                <a:solidFill>
                  <a:srgbClr val="092F57"/>
                </a:solidFill>
                <a:latin typeface="Arial" panose="020B0604020202020204" pitchFamily="34" charset="0"/>
                <a:cs typeface="Arial" panose="020B0604020202020204" pitchFamily="34" charset="0"/>
              </a:rPr>
              <a:t>Centralized, single source for employees to access personal information, such as paystubs, W-4, 1095-C.</a:t>
            </a:r>
          </a:p>
          <a:p>
            <a:pPr defTabSz="1219170">
              <a:defRPr/>
            </a:pPr>
            <a:endParaRPr lang="en-US" sz="1400" dirty="0">
              <a:solidFill>
                <a:srgbClr val="092F57"/>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3A446D9E-362F-4B9A-916A-3844B465CFB6}"/>
              </a:ext>
            </a:extLst>
          </p:cNvPr>
          <p:cNvSpPr txBox="1"/>
          <p:nvPr/>
        </p:nvSpPr>
        <p:spPr>
          <a:xfrm>
            <a:off x="8629864" y="3801685"/>
            <a:ext cx="2921130" cy="892552"/>
          </a:xfrm>
          <a:prstGeom prst="rect">
            <a:avLst/>
          </a:prstGeom>
          <a:noFill/>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Employee can submit through time a mobile device.</a:t>
            </a:r>
          </a:p>
          <a:p>
            <a:pPr defTabSz="1219170">
              <a:spcAft>
                <a:spcPts val="1200"/>
              </a:spcAft>
            </a:pPr>
            <a:endParaRPr lang="en-US" sz="1400" dirty="0">
              <a:solidFill>
                <a:srgbClr val="092F57"/>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1CDDB39-8999-4D11-A06E-1CEB75FF0D2B}"/>
              </a:ext>
            </a:extLst>
          </p:cNvPr>
          <p:cNvSpPr txBox="1"/>
          <p:nvPr/>
        </p:nvSpPr>
        <p:spPr>
          <a:xfrm>
            <a:off x="8623428" y="3031372"/>
            <a:ext cx="2921130" cy="954107"/>
          </a:xfrm>
          <a:prstGeom prst="rect">
            <a:avLst/>
          </a:prstGeom>
          <a:noFill/>
        </p:spPr>
        <p:txBody>
          <a:bodyPr wrap="square" rtlCol="0">
            <a:spAutoFit/>
          </a:bodyPr>
          <a:lstStyle/>
          <a:p>
            <a:pPr defTabSz="1219170">
              <a:defRPr/>
            </a:pPr>
            <a:r>
              <a:rPr lang="en-US" sz="1400" dirty="0">
                <a:solidFill>
                  <a:srgbClr val="092F57"/>
                </a:solidFill>
                <a:latin typeface="Arial" panose="020B0604020202020204" pitchFamily="34" charset="0"/>
                <a:cs typeface="Arial" panose="020B0604020202020204" pitchFamily="34" charset="0"/>
              </a:rPr>
              <a:t>Upon approval of the time off request, the time off charge code will auto populate in the timesheet.</a:t>
            </a:r>
          </a:p>
          <a:p>
            <a:pPr marR="0" lvl="0" algn="l" defTabSz="1219170" rtl="0" eaLnBrk="1" fontAlgn="auto" latinLnBrk="0" hangingPunct="1">
              <a:lnSpc>
                <a:spcPct val="100000"/>
              </a:lnSpc>
              <a:spcBef>
                <a:spcPts val="0"/>
              </a:spcBef>
              <a:spcAft>
                <a:spcPts val="0"/>
              </a:spcAft>
              <a:buClrTx/>
              <a:buSzTx/>
              <a:tabLst/>
              <a:defRPr/>
            </a:pPr>
            <a:endParaRPr lang="en-US" sz="1400" dirty="0">
              <a:solidFill>
                <a:srgbClr val="092F57"/>
              </a:solidFill>
              <a:latin typeface="Arial" panose="020B0604020202020204" pitchFamily="34" charset="0"/>
              <a:cs typeface="Arial" panose="020B0604020202020204" pitchFamily="34" charset="0"/>
            </a:endParaRPr>
          </a:p>
        </p:txBody>
      </p:sp>
      <p:grpSp>
        <p:nvGrpSpPr>
          <p:cNvPr id="30" name="Group 449">
            <a:extLst>
              <a:ext uri="{FF2B5EF4-FFF2-40B4-BE49-F238E27FC236}">
                <a16:creationId xmlns:a16="http://schemas.microsoft.com/office/drawing/2014/main" id="{31FE1B56-A5D8-41C7-9B63-EE9B26D5B5FE}"/>
              </a:ext>
            </a:extLst>
          </p:cNvPr>
          <p:cNvGrpSpPr>
            <a:grpSpLocks noChangeAspect="1"/>
          </p:cNvGrpSpPr>
          <p:nvPr/>
        </p:nvGrpSpPr>
        <p:grpSpPr bwMode="auto">
          <a:xfrm>
            <a:off x="8227781" y="3913715"/>
            <a:ext cx="369021" cy="369021"/>
            <a:chOff x="2276" y="1587"/>
            <a:chExt cx="340" cy="340"/>
          </a:xfrm>
          <a:solidFill>
            <a:srgbClr val="75787B"/>
          </a:solidFill>
        </p:grpSpPr>
        <p:sp>
          <p:nvSpPr>
            <p:cNvPr id="31" name="Freeform 450">
              <a:extLst>
                <a:ext uri="{FF2B5EF4-FFF2-40B4-BE49-F238E27FC236}">
                  <a16:creationId xmlns:a16="http://schemas.microsoft.com/office/drawing/2014/main" id="{F546B6F9-2840-409D-84F8-00CEFFC847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32" name="Freeform 451">
              <a:extLst>
                <a:ext uri="{FF2B5EF4-FFF2-40B4-BE49-F238E27FC236}">
                  <a16:creationId xmlns:a16="http://schemas.microsoft.com/office/drawing/2014/main" id="{283081B4-1990-48C8-8E9D-EF5DF4A387AD}"/>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grpSp>
        <p:nvGrpSpPr>
          <p:cNvPr id="33" name="Group 449">
            <a:extLst>
              <a:ext uri="{FF2B5EF4-FFF2-40B4-BE49-F238E27FC236}">
                <a16:creationId xmlns:a16="http://schemas.microsoft.com/office/drawing/2014/main" id="{34F977A7-4F67-44D2-BEEC-632350EC0F7A}"/>
              </a:ext>
            </a:extLst>
          </p:cNvPr>
          <p:cNvGrpSpPr>
            <a:grpSpLocks noChangeAspect="1"/>
          </p:cNvGrpSpPr>
          <p:nvPr/>
        </p:nvGrpSpPr>
        <p:grpSpPr bwMode="auto">
          <a:xfrm>
            <a:off x="8227781" y="3135307"/>
            <a:ext cx="369021" cy="369021"/>
            <a:chOff x="2276" y="1587"/>
            <a:chExt cx="340" cy="340"/>
          </a:xfrm>
          <a:solidFill>
            <a:srgbClr val="75787B"/>
          </a:solidFill>
        </p:grpSpPr>
        <p:sp>
          <p:nvSpPr>
            <p:cNvPr id="34" name="Freeform 450">
              <a:extLst>
                <a:ext uri="{FF2B5EF4-FFF2-40B4-BE49-F238E27FC236}">
                  <a16:creationId xmlns:a16="http://schemas.microsoft.com/office/drawing/2014/main" id="{F4C704D6-09A1-4184-BAC1-F65F9E5B761A}"/>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sp>
          <p:nvSpPr>
            <p:cNvPr id="35" name="Freeform 451">
              <a:extLst>
                <a:ext uri="{FF2B5EF4-FFF2-40B4-BE49-F238E27FC236}">
                  <a16:creationId xmlns:a16="http://schemas.microsoft.com/office/drawing/2014/main" id="{AED943A9-7076-4952-A80B-E3082E9A4DB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ndParaRPr>
            </a:p>
          </p:txBody>
        </p:sp>
      </p:grpSp>
      <p:sp>
        <p:nvSpPr>
          <p:cNvPr id="36" name="Rectangle 35">
            <a:extLst>
              <a:ext uri="{FF2B5EF4-FFF2-40B4-BE49-F238E27FC236}">
                <a16:creationId xmlns:a16="http://schemas.microsoft.com/office/drawing/2014/main" id="{01DF5C78-2C82-4AE0-ACC8-32BFB5EAB881}"/>
              </a:ext>
            </a:extLst>
          </p:cNvPr>
          <p:cNvSpPr/>
          <p:nvPr/>
        </p:nvSpPr>
        <p:spPr>
          <a:xfrm>
            <a:off x="4323553" y="1264846"/>
            <a:ext cx="3566160" cy="5212080"/>
          </a:xfrm>
          <a:prstGeom prst="rect">
            <a:avLst/>
          </a:prstGeom>
          <a:solidFill>
            <a:srgbClr val="FFB81C"/>
          </a:solidFill>
          <a:ln w="25400" cap="flat" cmpd="sng" algn="ctr">
            <a:solidFill>
              <a:schemeClr val="bg1"/>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9" name="TextBox 38">
            <a:extLst>
              <a:ext uri="{FF2B5EF4-FFF2-40B4-BE49-F238E27FC236}">
                <a16:creationId xmlns:a16="http://schemas.microsoft.com/office/drawing/2014/main" id="{BD687433-DF73-4A98-A310-41E42FCBF4A7}"/>
              </a:ext>
            </a:extLst>
          </p:cNvPr>
          <p:cNvSpPr txBox="1"/>
          <p:nvPr/>
        </p:nvSpPr>
        <p:spPr>
          <a:xfrm>
            <a:off x="4631614" y="2506984"/>
            <a:ext cx="3142367" cy="1769715"/>
          </a:xfrm>
          <a:prstGeom prst="rect">
            <a:avLst/>
          </a:prstGeom>
          <a:noFill/>
        </p:spPr>
        <p:txBody>
          <a:bodyPr wrap="square" rtlCol="0">
            <a:spAutoFit/>
          </a:bodyPr>
          <a:lstStyle/>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Employees</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Managers</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Agency Payroll</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HR Generalists</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Recruiters</a:t>
            </a:r>
          </a:p>
          <a:p>
            <a:pPr marL="171450" indent="-171450" defTabSz="1219170">
              <a:spcAft>
                <a:spcPts val="600"/>
              </a:spcAft>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Agency Leadership</a:t>
            </a:r>
          </a:p>
        </p:txBody>
      </p:sp>
      <p:sp>
        <p:nvSpPr>
          <p:cNvPr id="47" name="TextBox 46">
            <a:extLst>
              <a:ext uri="{FF2B5EF4-FFF2-40B4-BE49-F238E27FC236}">
                <a16:creationId xmlns:a16="http://schemas.microsoft.com/office/drawing/2014/main" id="{5D69C7F8-EA79-4708-82AA-BCF2BCB6F14C}"/>
              </a:ext>
            </a:extLst>
          </p:cNvPr>
          <p:cNvSpPr txBox="1"/>
          <p:nvPr/>
        </p:nvSpPr>
        <p:spPr>
          <a:xfrm>
            <a:off x="5433666" y="1711347"/>
            <a:ext cx="2321145" cy="400110"/>
          </a:xfrm>
          <a:prstGeom prst="rect">
            <a:avLst/>
          </a:prstGeom>
          <a:noFill/>
        </p:spPr>
        <p:txBody>
          <a:bodyPr wrap="square" rtlCol="0">
            <a:spAutoFit/>
          </a:bodyPr>
          <a:lstStyle/>
          <a:p>
            <a:pPr defTabSz="1219170"/>
            <a:r>
              <a:rPr lang="en-US" sz="2000" b="1" dirty="0">
                <a:solidFill>
                  <a:srgbClr val="092F57"/>
                </a:solidFill>
                <a:latin typeface="Arial" panose="020B0604020202020204" pitchFamily="34" charset="0"/>
                <a:cs typeface="Arial" panose="020B0604020202020204" pitchFamily="34" charset="0"/>
              </a:rPr>
              <a:t>Who is impacted</a:t>
            </a:r>
          </a:p>
        </p:txBody>
      </p:sp>
      <p:pic>
        <p:nvPicPr>
          <p:cNvPr id="48" name="Graphic 47" descr="Group of men with solid fill">
            <a:extLst>
              <a:ext uri="{FF2B5EF4-FFF2-40B4-BE49-F238E27FC236}">
                <a16:creationId xmlns:a16="http://schemas.microsoft.com/office/drawing/2014/main" id="{816EFE63-5E8B-4304-A2DC-796931580F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0140" y="1448920"/>
            <a:ext cx="914400" cy="914400"/>
          </a:xfrm>
          <a:prstGeom prst="rect">
            <a:avLst/>
          </a:prstGeom>
        </p:spPr>
      </p:pic>
      <p:sp>
        <p:nvSpPr>
          <p:cNvPr id="49" name="TextBox 48">
            <a:extLst>
              <a:ext uri="{FF2B5EF4-FFF2-40B4-BE49-F238E27FC236}">
                <a16:creationId xmlns:a16="http://schemas.microsoft.com/office/drawing/2014/main" id="{B40F74A9-E740-4473-B3BA-B4F1DFB16C2C}"/>
              </a:ext>
            </a:extLst>
          </p:cNvPr>
          <p:cNvSpPr txBox="1"/>
          <p:nvPr/>
        </p:nvSpPr>
        <p:spPr>
          <a:xfrm>
            <a:off x="1752822" y="1711347"/>
            <a:ext cx="2534672" cy="400110"/>
          </a:xfrm>
          <a:prstGeom prst="rect">
            <a:avLst/>
          </a:prstGeom>
          <a:noFill/>
        </p:spPr>
        <p:txBody>
          <a:bodyPr wrap="square" rtlCol="0">
            <a:spAutoFit/>
          </a:bodyPr>
          <a:lstStyle/>
          <a:p>
            <a:pPr defTabSz="1219170"/>
            <a:r>
              <a:rPr lang="en-US" sz="2000" b="1" dirty="0">
                <a:solidFill>
                  <a:prstClr val="white"/>
                </a:solidFill>
                <a:latin typeface="Arial" panose="020B0604020202020204" pitchFamily="34" charset="0"/>
                <a:cs typeface="Arial" panose="020B0604020202020204" pitchFamily="34" charset="0"/>
              </a:rPr>
              <a:t>What is changing</a:t>
            </a:r>
          </a:p>
        </p:txBody>
      </p:sp>
      <p:sp>
        <p:nvSpPr>
          <p:cNvPr id="50" name="TextBox 49">
            <a:extLst>
              <a:ext uri="{FF2B5EF4-FFF2-40B4-BE49-F238E27FC236}">
                <a16:creationId xmlns:a16="http://schemas.microsoft.com/office/drawing/2014/main" id="{B9F106E4-47D8-4CF6-97FA-5413F194E3F4}"/>
              </a:ext>
            </a:extLst>
          </p:cNvPr>
          <p:cNvSpPr txBox="1"/>
          <p:nvPr/>
        </p:nvSpPr>
        <p:spPr>
          <a:xfrm>
            <a:off x="9553655" y="1711347"/>
            <a:ext cx="2039921" cy="400110"/>
          </a:xfrm>
          <a:prstGeom prst="rect">
            <a:avLst/>
          </a:prstGeom>
          <a:noFill/>
        </p:spPr>
        <p:txBody>
          <a:bodyPr wrap="square" rtlCol="0">
            <a:spAutoFit/>
          </a:bodyPr>
          <a:lstStyle/>
          <a:p>
            <a:pPr defTabSz="1219170"/>
            <a:r>
              <a:rPr lang="en-US" sz="2000" b="1" dirty="0">
                <a:solidFill>
                  <a:srgbClr val="092F57"/>
                </a:solidFill>
                <a:latin typeface="Arial" panose="020B0604020202020204" pitchFamily="34" charset="0"/>
                <a:cs typeface="Arial" panose="020B0604020202020204" pitchFamily="34" charset="0"/>
              </a:rPr>
              <a:t>Value </a:t>
            </a:r>
          </a:p>
        </p:txBody>
      </p:sp>
      <p:sp>
        <p:nvSpPr>
          <p:cNvPr id="51" name="Freeform: Shape 50" descr="Badge New with solid fill">
            <a:extLst>
              <a:ext uri="{FF2B5EF4-FFF2-40B4-BE49-F238E27FC236}">
                <a16:creationId xmlns:a16="http://schemas.microsoft.com/office/drawing/2014/main" id="{9CEFD865-5971-4C62-B86E-83EECD344440}"/>
              </a:ext>
            </a:extLst>
          </p:cNvPr>
          <p:cNvSpPr>
            <a:spLocks noChangeAspect="1"/>
          </p:cNvSpPr>
          <p:nvPr/>
        </p:nvSpPr>
        <p:spPr>
          <a:xfrm>
            <a:off x="8449935" y="1478475"/>
            <a:ext cx="929958" cy="867684"/>
          </a:xfrm>
          <a:custGeom>
            <a:avLst/>
            <a:gdLst>
              <a:gd name="connsiteX0" fmla="*/ 887688 w 929958"/>
              <a:gd name="connsiteY0" fmla="*/ 476679 h 867684"/>
              <a:gd name="connsiteX1" fmla="*/ 929958 w 929958"/>
              <a:gd name="connsiteY1" fmla="*/ 518950 h 867684"/>
              <a:gd name="connsiteX2" fmla="*/ 915164 w 929958"/>
              <a:gd name="connsiteY2" fmla="*/ 551710 h 867684"/>
              <a:gd name="connsiteX3" fmla="*/ 624552 w 929958"/>
              <a:gd name="connsiteY3" fmla="*/ 764121 h 867684"/>
              <a:gd name="connsiteX4" fmla="*/ 599189 w 929958"/>
              <a:gd name="connsiteY4" fmla="*/ 772575 h 867684"/>
              <a:gd name="connsiteX5" fmla="*/ 401573 w 929958"/>
              <a:gd name="connsiteY5" fmla="*/ 772575 h 867684"/>
              <a:gd name="connsiteX6" fmla="*/ 147948 w 929958"/>
              <a:gd name="connsiteY6" fmla="*/ 867684 h 867684"/>
              <a:gd name="connsiteX7" fmla="*/ 0 w 929958"/>
              <a:gd name="connsiteY7" fmla="*/ 719736 h 867684"/>
              <a:gd name="connsiteX8" fmla="*/ 299066 w 929958"/>
              <a:gd name="connsiteY8" fmla="*/ 576015 h 867684"/>
              <a:gd name="connsiteX9" fmla="*/ 348734 w 929958"/>
              <a:gd name="connsiteY9" fmla="*/ 562277 h 867684"/>
              <a:gd name="connsiteX10" fmla="*/ 602359 w 929958"/>
              <a:gd name="connsiteY10" fmla="*/ 562277 h 867684"/>
              <a:gd name="connsiteX11" fmla="*/ 644630 w 929958"/>
              <a:gd name="connsiteY11" fmla="*/ 604548 h 867684"/>
              <a:gd name="connsiteX12" fmla="*/ 602359 w 929958"/>
              <a:gd name="connsiteY12" fmla="*/ 646819 h 867684"/>
              <a:gd name="connsiteX13" fmla="*/ 412141 w 929958"/>
              <a:gd name="connsiteY13" fmla="*/ 646819 h 867684"/>
              <a:gd name="connsiteX14" fmla="*/ 412141 w 929958"/>
              <a:gd name="connsiteY14" fmla="*/ 689090 h 867684"/>
              <a:gd name="connsiteX15" fmla="*/ 599189 w 929958"/>
              <a:gd name="connsiteY15" fmla="*/ 689090 h 867684"/>
              <a:gd name="connsiteX16" fmla="*/ 684788 w 929958"/>
              <a:gd name="connsiteY16" fmla="*/ 622513 h 867684"/>
              <a:gd name="connsiteX17" fmla="*/ 684788 w 929958"/>
              <a:gd name="connsiteY17" fmla="*/ 586583 h 867684"/>
              <a:gd name="connsiteX18" fmla="*/ 865495 w 929958"/>
              <a:gd name="connsiteY18" fmla="*/ 483020 h 867684"/>
              <a:gd name="connsiteX19" fmla="*/ 887688 w 929958"/>
              <a:gd name="connsiteY19" fmla="*/ 476679 h 867684"/>
              <a:gd name="connsiteX20" fmla="*/ 688919 w 929958"/>
              <a:gd name="connsiteY20" fmla="*/ 353416 h 867684"/>
              <a:gd name="connsiteX21" fmla="*/ 769645 w 929958"/>
              <a:gd name="connsiteY21" fmla="*/ 498342 h 867684"/>
              <a:gd name="connsiteX22" fmla="*/ 704810 w 929958"/>
              <a:gd name="connsiteY22" fmla="*/ 487536 h 867684"/>
              <a:gd name="connsiteX23" fmla="*/ 671756 w 929958"/>
              <a:gd name="connsiteY23" fmla="*/ 541566 h 867684"/>
              <a:gd name="connsiteX24" fmla="*/ 587852 w 929958"/>
              <a:gd name="connsiteY24" fmla="*/ 390283 h 867684"/>
              <a:gd name="connsiteX25" fmla="*/ 619634 w 929958"/>
              <a:gd name="connsiteY25" fmla="*/ 378205 h 867684"/>
              <a:gd name="connsiteX26" fmla="*/ 634253 w 929958"/>
              <a:gd name="connsiteY26" fmla="*/ 379477 h 867684"/>
              <a:gd name="connsiteX27" fmla="*/ 662222 w 929958"/>
              <a:gd name="connsiteY27" fmla="*/ 373756 h 867684"/>
              <a:gd name="connsiteX28" fmla="*/ 688919 w 929958"/>
              <a:gd name="connsiteY28" fmla="*/ 353416 h 867684"/>
              <a:gd name="connsiteX29" fmla="*/ 468352 w 929958"/>
              <a:gd name="connsiteY29" fmla="*/ 349603 h 867684"/>
              <a:gd name="connsiteX30" fmla="*/ 470894 w 929958"/>
              <a:gd name="connsiteY30" fmla="*/ 350238 h 867684"/>
              <a:gd name="connsiteX31" fmla="*/ 503948 w 929958"/>
              <a:gd name="connsiteY31" fmla="*/ 376935 h 867684"/>
              <a:gd name="connsiteX32" fmla="*/ 529373 w 929958"/>
              <a:gd name="connsiteY32" fmla="*/ 382021 h 867684"/>
              <a:gd name="connsiteX33" fmla="*/ 542721 w 929958"/>
              <a:gd name="connsiteY33" fmla="*/ 380749 h 867684"/>
              <a:gd name="connsiteX34" fmla="*/ 568148 w 929958"/>
              <a:gd name="connsiteY34" fmla="*/ 390284 h 867684"/>
              <a:gd name="connsiteX35" fmla="*/ 488692 w 929958"/>
              <a:gd name="connsiteY35" fmla="*/ 545380 h 867684"/>
              <a:gd name="connsiteX36" fmla="*/ 456275 w 929958"/>
              <a:gd name="connsiteY36" fmla="*/ 484995 h 867684"/>
              <a:gd name="connsiteX37" fmla="*/ 392075 w 929958"/>
              <a:gd name="connsiteY37" fmla="*/ 499614 h 867684"/>
              <a:gd name="connsiteX38" fmla="*/ 578952 w 929958"/>
              <a:gd name="connsiteY38" fmla="*/ 121087 h 867684"/>
              <a:gd name="connsiteX39" fmla="*/ 564394 w 929958"/>
              <a:gd name="connsiteY39" fmla="*/ 164746 h 867684"/>
              <a:gd name="connsiteX40" fmla="*/ 520740 w 929958"/>
              <a:gd name="connsiteY40" fmla="*/ 164746 h 867684"/>
              <a:gd name="connsiteX41" fmla="*/ 554206 w 929958"/>
              <a:gd name="connsiteY41" fmla="*/ 193851 h 867684"/>
              <a:gd name="connsiteX42" fmla="*/ 541110 w 929958"/>
              <a:gd name="connsiteY42" fmla="*/ 237510 h 867684"/>
              <a:gd name="connsiteX43" fmla="*/ 578952 w 929958"/>
              <a:gd name="connsiteY43" fmla="*/ 211315 h 867684"/>
              <a:gd name="connsiteX44" fmla="*/ 616790 w 929958"/>
              <a:gd name="connsiteY44" fmla="*/ 237510 h 867684"/>
              <a:gd name="connsiteX45" fmla="*/ 603686 w 929958"/>
              <a:gd name="connsiteY45" fmla="*/ 193851 h 867684"/>
              <a:gd name="connsiteX46" fmla="*/ 637164 w 929958"/>
              <a:gd name="connsiteY46" fmla="*/ 164746 h 867684"/>
              <a:gd name="connsiteX47" fmla="*/ 593500 w 929958"/>
              <a:gd name="connsiteY47" fmla="*/ 164746 h 867684"/>
              <a:gd name="connsiteX48" fmla="*/ 578952 w 929958"/>
              <a:gd name="connsiteY48" fmla="*/ 91362 h 867684"/>
              <a:gd name="connsiteX49" fmla="*/ 673081 w 929958"/>
              <a:gd name="connsiteY49" fmla="*/ 185491 h 867684"/>
              <a:gd name="connsiteX50" fmla="*/ 578952 w 929958"/>
              <a:gd name="connsiteY50" fmla="*/ 279620 h 867684"/>
              <a:gd name="connsiteX51" fmla="*/ 484823 w 929958"/>
              <a:gd name="connsiteY51" fmla="*/ 185491 h 867684"/>
              <a:gd name="connsiteX52" fmla="*/ 578952 w 929958"/>
              <a:gd name="connsiteY52" fmla="*/ 91362 h 867684"/>
              <a:gd name="connsiteX53" fmla="*/ 577047 w 929958"/>
              <a:gd name="connsiteY53" fmla="*/ 75006 h 867684"/>
              <a:gd name="connsiteX54" fmla="*/ 467080 w 929958"/>
              <a:gd name="connsiteY54" fmla="*/ 184972 h 867684"/>
              <a:gd name="connsiteX55" fmla="*/ 577047 w 929958"/>
              <a:gd name="connsiteY55" fmla="*/ 294938 h 867684"/>
              <a:gd name="connsiteX56" fmla="*/ 687012 w 929958"/>
              <a:gd name="connsiteY56" fmla="*/ 184972 h 867684"/>
              <a:gd name="connsiteX57" fmla="*/ 577047 w 929958"/>
              <a:gd name="connsiteY57" fmla="*/ 75006 h 867684"/>
              <a:gd name="connsiteX58" fmla="*/ 579589 w 929958"/>
              <a:gd name="connsiteY58" fmla="*/ 0 h 867684"/>
              <a:gd name="connsiteX59" fmla="*/ 612006 w 929958"/>
              <a:gd name="connsiteY59" fmla="*/ 12713 h 867684"/>
              <a:gd name="connsiteX60" fmla="*/ 646967 w 929958"/>
              <a:gd name="connsiteY60" fmla="*/ 12713 h 867684"/>
              <a:gd name="connsiteX61" fmla="*/ 674299 w 929958"/>
              <a:gd name="connsiteY61" fmla="*/ 40046 h 867684"/>
              <a:gd name="connsiteX62" fmla="*/ 710530 w 929958"/>
              <a:gd name="connsiteY62" fmla="*/ 54030 h 867684"/>
              <a:gd name="connsiteX63" fmla="*/ 724515 w 929958"/>
              <a:gd name="connsiteY63" fmla="*/ 85812 h 867684"/>
              <a:gd name="connsiteX64" fmla="*/ 749305 w 929958"/>
              <a:gd name="connsiteY64" fmla="*/ 110602 h 867684"/>
              <a:gd name="connsiteX65" fmla="*/ 749305 w 929958"/>
              <a:gd name="connsiteY65" fmla="*/ 149376 h 867684"/>
              <a:gd name="connsiteX66" fmla="*/ 764560 w 929958"/>
              <a:gd name="connsiteY66" fmla="*/ 184972 h 867684"/>
              <a:gd name="connsiteX67" fmla="*/ 751847 w 929958"/>
              <a:gd name="connsiteY67" fmla="*/ 217389 h 867684"/>
              <a:gd name="connsiteX68" fmla="*/ 751847 w 929958"/>
              <a:gd name="connsiteY68" fmla="*/ 252350 h 867684"/>
              <a:gd name="connsiteX69" fmla="*/ 724515 w 929958"/>
              <a:gd name="connsiteY69" fmla="*/ 279682 h 867684"/>
              <a:gd name="connsiteX70" fmla="*/ 710530 w 929958"/>
              <a:gd name="connsiteY70" fmla="*/ 315914 h 867684"/>
              <a:gd name="connsiteX71" fmla="*/ 678749 w 929958"/>
              <a:gd name="connsiteY71" fmla="*/ 329898 h 867684"/>
              <a:gd name="connsiteX72" fmla="*/ 653959 w 929958"/>
              <a:gd name="connsiteY72" fmla="*/ 354688 h 867684"/>
              <a:gd name="connsiteX73" fmla="*/ 615185 w 929958"/>
              <a:gd name="connsiteY73" fmla="*/ 354688 h 867684"/>
              <a:gd name="connsiteX74" fmla="*/ 579589 w 929958"/>
              <a:gd name="connsiteY74" fmla="*/ 369943 h 867684"/>
              <a:gd name="connsiteX75" fmla="*/ 547171 w 929958"/>
              <a:gd name="connsiteY75" fmla="*/ 357230 h 867684"/>
              <a:gd name="connsiteX76" fmla="*/ 512211 w 929958"/>
              <a:gd name="connsiteY76" fmla="*/ 357230 h 867684"/>
              <a:gd name="connsiteX77" fmla="*/ 484878 w 929958"/>
              <a:gd name="connsiteY77" fmla="*/ 329898 h 867684"/>
              <a:gd name="connsiteX78" fmla="*/ 448647 w 929958"/>
              <a:gd name="connsiteY78" fmla="*/ 315914 h 867684"/>
              <a:gd name="connsiteX79" fmla="*/ 434663 w 929958"/>
              <a:gd name="connsiteY79" fmla="*/ 284132 h 867684"/>
              <a:gd name="connsiteX80" fmla="*/ 409873 w 929958"/>
              <a:gd name="connsiteY80" fmla="*/ 259342 h 867684"/>
              <a:gd name="connsiteX81" fmla="*/ 409873 w 929958"/>
              <a:gd name="connsiteY81" fmla="*/ 220568 h 867684"/>
              <a:gd name="connsiteX82" fmla="*/ 394618 w 929958"/>
              <a:gd name="connsiteY82" fmla="*/ 184972 h 867684"/>
              <a:gd name="connsiteX83" fmla="*/ 407330 w 929958"/>
              <a:gd name="connsiteY83" fmla="*/ 152554 h 867684"/>
              <a:gd name="connsiteX84" fmla="*/ 407330 w 929958"/>
              <a:gd name="connsiteY84" fmla="*/ 117594 h 867684"/>
              <a:gd name="connsiteX85" fmla="*/ 434663 w 929958"/>
              <a:gd name="connsiteY85" fmla="*/ 90261 h 867684"/>
              <a:gd name="connsiteX86" fmla="*/ 448647 w 929958"/>
              <a:gd name="connsiteY86" fmla="*/ 54030 h 867684"/>
              <a:gd name="connsiteX87" fmla="*/ 480429 w 929958"/>
              <a:gd name="connsiteY87" fmla="*/ 40046 h 867684"/>
              <a:gd name="connsiteX88" fmla="*/ 505219 w 929958"/>
              <a:gd name="connsiteY88" fmla="*/ 15255 h 867684"/>
              <a:gd name="connsiteX89" fmla="*/ 543993 w 929958"/>
              <a:gd name="connsiteY89" fmla="*/ 15255 h 867684"/>
              <a:gd name="connsiteX90" fmla="*/ 579589 w 929958"/>
              <a:gd name="connsiteY90" fmla="*/ 0 h 86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29958" h="867684">
                <a:moveTo>
                  <a:pt x="887688" y="476679"/>
                </a:moveTo>
                <a:cubicBezTo>
                  <a:pt x="910936" y="476679"/>
                  <a:pt x="929958" y="495701"/>
                  <a:pt x="929958" y="518950"/>
                </a:cubicBezTo>
                <a:cubicBezTo>
                  <a:pt x="929958" y="531631"/>
                  <a:pt x="923618" y="543256"/>
                  <a:pt x="915164" y="551710"/>
                </a:cubicBezTo>
                <a:lnTo>
                  <a:pt x="624552" y="764121"/>
                </a:lnTo>
                <a:cubicBezTo>
                  <a:pt x="617154" y="769405"/>
                  <a:pt x="608700" y="772575"/>
                  <a:pt x="599189" y="772575"/>
                </a:cubicBezTo>
                <a:lnTo>
                  <a:pt x="401573" y="772575"/>
                </a:lnTo>
                <a:cubicBezTo>
                  <a:pt x="305407" y="772575"/>
                  <a:pt x="216638" y="798994"/>
                  <a:pt x="147948" y="867684"/>
                </a:cubicBezTo>
                <a:lnTo>
                  <a:pt x="0" y="719736"/>
                </a:lnTo>
                <a:lnTo>
                  <a:pt x="299066" y="576015"/>
                </a:lnTo>
                <a:cubicBezTo>
                  <a:pt x="313861" y="567561"/>
                  <a:pt x="330769" y="562277"/>
                  <a:pt x="348734" y="562277"/>
                </a:cubicBezTo>
                <a:cubicBezTo>
                  <a:pt x="350848" y="562277"/>
                  <a:pt x="602359" y="562277"/>
                  <a:pt x="602359" y="562277"/>
                </a:cubicBezTo>
                <a:cubicBezTo>
                  <a:pt x="625608" y="562277"/>
                  <a:pt x="644630" y="581299"/>
                  <a:pt x="644630" y="604548"/>
                </a:cubicBezTo>
                <a:cubicBezTo>
                  <a:pt x="644630" y="627797"/>
                  <a:pt x="625608" y="646819"/>
                  <a:pt x="602359" y="646819"/>
                </a:cubicBezTo>
                <a:lnTo>
                  <a:pt x="412141" y="646819"/>
                </a:lnTo>
                <a:lnTo>
                  <a:pt x="412141" y="689090"/>
                </a:lnTo>
                <a:lnTo>
                  <a:pt x="599189" y="689090"/>
                </a:lnTo>
                <a:cubicBezTo>
                  <a:pt x="639346" y="689090"/>
                  <a:pt x="676333" y="661614"/>
                  <a:pt x="684788" y="622513"/>
                </a:cubicBezTo>
                <a:cubicBezTo>
                  <a:pt x="686901" y="609832"/>
                  <a:pt x="686901" y="598208"/>
                  <a:pt x="684788" y="586583"/>
                </a:cubicBezTo>
                <a:lnTo>
                  <a:pt x="865495" y="483020"/>
                </a:lnTo>
                <a:cubicBezTo>
                  <a:pt x="871836" y="478793"/>
                  <a:pt x="879233" y="476679"/>
                  <a:pt x="887688" y="476679"/>
                </a:cubicBezTo>
                <a:close/>
                <a:moveTo>
                  <a:pt x="688919" y="353416"/>
                </a:moveTo>
                <a:lnTo>
                  <a:pt x="769645" y="498342"/>
                </a:lnTo>
                <a:lnTo>
                  <a:pt x="704810" y="487536"/>
                </a:lnTo>
                <a:lnTo>
                  <a:pt x="671756" y="541566"/>
                </a:lnTo>
                <a:lnTo>
                  <a:pt x="587852" y="390283"/>
                </a:lnTo>
                <a:cubicBezTo>
                  <a:pt x="599294" y="389012"/>
                  <a:pt x="610100" y="384562"/>
                  <a:pt x="619634" y="378205"/>
                </a:cubicBezTo>
                <a:cubicBezTo>
                  <a:pt x="624719" y="378841"/>
                  <a:pt x="629169" y="379477"/>
                  <a:pt x="634253" y="379477"/>
                </a:cubicBezTo>
                <a:cubicBezTo>
                  <a:pt x="643788" y="379477"/>
                  <a:pt x="653323" y="377570"/>
                  <a:pt x="662222" y="373756"/>
                </a:cubicBezTo>
                <a:cubicBezTo>
                  <a:pt x="673028" y="369307"/>
                  <a:pt x="681927" y="362315"/>
                  <a:pt x="688919" y="353416"/>
                </a:cubicBezTo>
                <a:close/>
                <a:moveTo>
                  <a:pt x="468352" y="349603"/>
                </a:moveTo>
                <a:cubicBezTo>
                  <a:pt x="468988" y="349603"/>
                  <a:pt x="470258" y="350238"/>
                  <a:pt x="470894" y="350238"/>
                </a:cubicBezTo>
                <a:cubicBezTo>
                  <a:pt x="479157" y="362315"/>
                  <a:pt x="490599" y="371850"/>
                  <a:pt x="503948" y="376935"/>
                </a:cubicBezTo>
                <a:cubicBezTo>
                  <a:pt x="512211" y="380113"/>
                  <a:pt x="520474" y="382021"/>
                  <a:pt x="529373" y="382021"/>
                </a:cubicBezTo>
                <a:cubicBezTo>
                  <a:pt x="533823" y="382021"/>
                  <a:pt x="538272" y="381385"/>
                  <a:pt x="542721" y="380749"/>
                </a:cubicBezTo>
                <a:cubicBezTo>
                  <a:pt x="550350" y="385199"/>
                  <a:pt x="559249" y="389012"/>
                  <a:pt x="568148" y="390284"/>
                </a:cubicBezTo>
                <a:lnTo>
                  <a:pt x="488692" y="545380"/>
                </a:lnTo>
                <a:lnTo>
                  <a:pt x="456275" y="484995"/>
                </a:lnTo>
                <a:lnTo>
                  <a:pt x="392075" y="499614"/>
                </a:lnTo>
                <a:close/>
                <a:moveTo>
                  <a:pt x="578952" y="121087"/>
                </a:moveTo>
                <a:lnTo>
                  <a:pt x="564394" y="164746"/>
                </a:lnTo>
                <a:lnTo>
                  <a:pt x="520740" y="164746"/>
                </a:lnTo>
                <a:lnTo>
                  <a:pt x="554206" y="193851"/>
                </a:lnTo>
                <a:lnTo>
                  <a:pt x="541110" y="237510"/>
                </a:lnTo>
                <a:lnTo>
                  <a:pt x="578952" y="211315"/>
                </a:lnTo>
                <a:lnTo>
                  <a:pt x="616790" y="237510"/>
                </a:lnTo>
                <a:lnTo>
                  <a:pt x="603686" y="193851"/>
                </a:lnTo>
                <a:lnTo>
                  <a:pt x="637164" y="164746"/>
                </a:lnTo>
                <a:lnTo>
                  <a:pt x="593500" y="164746"/>
                </a:lnTo>
                <a:close/>
                <a:moveTo>
                  <a:pt x="578952" y="91362"/>
                </a:moveTo>
                <a:cubicBezTo>
                  <a:pt x="630938" y="91362"/>
                  <a:pt x="673081" y="133505"/>
                  <a:pt x="673081" y="185491"/>
                </a:cubicBezTo>
                <a:cubicBezTo>
                  <a:pt x="673081" y="237477"/>
                  <a:pt x="630938" y="279620"/>
                  <a:pt x="578952" y="279620"/>
                </a:cubicBezTo>
                <a:cubicBezTo>
                  <a:pt x="526966" y="279620"/>
                  <a:pt x="484823" y="237477"/>
                  <a:pt x="484823" y="185491"/>
                </a:cubicBezTo>
                <a:cubicBezTo>
                  <a:pt x="484823" y="133505"/>
                  <a:pt x="526966" y="91362"/>
                  <a:pt x="578952" y="91362"/>
                </a:cubicBezTo>
                <a:close/>
                <a:moveTo>
                  <a:pt x="577047" y="75006"/>
                </a:moveTo>
                <a:cubicBezTo>
                  <a:pt x="516660" y="75006"/>
                  <a:pt x="467080" y="123950"/>
                  <a:pt x="467080" y="184972"/>
                </a:cubicBezTo>
                <a:cubicBezTo>
                  <a:pt x="467080" y="245993"/>
                  <a:pt x="516660" y="294938"/>
                  <a:pt x="577047" y="294938"/>
                </a:cubicBezTo>
                <a:cubicBezTo>
                  <a:pt x="637432" y="294938"/>
                  <a:pt x="687012" y="245993"/>
                  <a:pt x="687012" y="184972"/>
                </a:cubicBezTo>
                <a:cubicBezTo>
                  <a:pt x="687012" y="123950"/>
                  <a:pt x="637432" y="75006"/>
                  <a:pt x="577047" y="75006"/>
                </a:cubicBezTo>
                <a:close/>
                <a:moveTo>
                  <a:pt x="579589" y="0"/>
                </a:moveTo>
                <a:cubicBezTo>
                  <a:pt x="592302" y="0"/>
                  <a:pt x="603107" y="5085"/>
                  <a:pt x="612006" y="12713"/>
                </a:cubicBezTo>
                <a:cubicBezTo>
                  <a:pt x="622813" y="8264"/>
                  <a:pt x="635525" y="8264"/>
                  <a:pt x="646967" y="12713"/>
                </a:cubicBezTo>
                <a:cubicBezTo>
                  <a:pt x="660315" y="17798"/>
                  <a:pt x="669850" y="27968"/>
                  <a:pt x="674299" y="40046"/>
                </a:cubicBezTo>
                <a:cubicBezTo>
                  <a:pt x="687648" y="39410"/>
                  <a:pt x="700361" y="43860"/>
                  <a:pt x="710530" y="54030"/>
                </a:cubicBezTo>
                <a:cubicBezTo>
                  <a:pt x="719430" y="62929"/>
                  <a:pt x="723879" y="74370"/>
                  <a:pt x="724515" y="85812"/>
                </a:cubicBezTo>
                <a:cubicBezTo>
                  <a:pt x="735320" y="90261"/>
                  <a:pt x="744219" y="99160"/>
                  <a:pt x="749305" y="110602"/>
                </a:cubicBezTo>
                <a:cubicBezTo>
                  <a:pt x="755026" y="123314"/>
                  <a:pt x="754390" y="137299"/>
                  <a:pt x="749305" y="149376"/>
                </a:cubicBezTo>
                <a:cubicBezTo>
                  <a:pt x="758839" y="158275"/>
                  <a:pt x="764560" y="170987"/>
                  <a:pt x="764560" y="184972"/>
                </a:cubicBezTo>
                <a:cubicBezTo>
                  <a:pt x="764560" y="197685"/>
                  <a:pt x="759475" y="209126"/>
                  <a:pt x="751847" y="217389"/>
                </a:cubicBezTo>
                <a:cubicBezTo>
                  <a:pt x="756297" y="228196"/>
                  <a:pt x="756297" y="240908"/>
                  <a:pt x="751847" y="252350"/>
                </a:cubicBezTo>
                <a:cubicBezTo>
                  <a:pt x="746762" y="265698"/>
                  <a:pt x="736592" y="275233"/>
                  <a:pt x="724515" y="279682"/>
                </a:cubicBezTo>
                <a:cubicBezTo>
                  <a:pt x="725150" y="293031"/>
                  <a:pt x="720701" y="305744"/>
                  <a:pt x="710530" y="315914"/>
                </a:cubicBezTo>
                <a:cubicBezTo>
                  <a:pt x="701632" y="324813"/>
                  <a:pt x="690190" y="329262"/>
                  <a:pt x="678749" y="329898"/>
                </a:cubicBezTo>
                <a:cubicBezTo>
                  <a:pt x="674299" y="340704"/>
                  <a:pt x="665400" y="349603"/>
                  <a:pt x="653959" y="354688"/>
                </a:cubicBezTo>
                <a:cubicBezTo>
                  <a:pt x="641246" y="360409"/>
                  <a:pt x="627262" y="359773"/>
                  <a:pt x="615185" y="354688"/>
                </a:cubicBezTo>
                <a:cubicBezTo>
                  <a:pt x="606286" y="364223"/>
                  <a:pt x="593573" y="369943"/>
                  <a:pt x="579589" y="369943"/>
                </a:cubicBezTo>
                <a:cubicBezTo>
                  <a:pt x="566876" y="369943"/>
                  <a:pt x="556070" y="364858"/>
                  <a:pt x="547171" y="357230"/>
                </a:cubicBezTo>
                <a:cubicBezTo>
                  <a:pt x="536366" y="361680"/>
                  <a:pt x="523653" y="361680"/>
                  <a:pt x="512211" y="357230"/>
                </a:cubicBezTo>
                <a:cubicBezTo>
                  <a:pt x="498862" y="352145"/>
                  <a:pt x="489328" y="341975"/>
                  <a:pt x="484878" y="329898"/>
                </a:cubicBezTo>
                <a:cubicBezTo>
                  <a:pt x="471530" y="330533"/>
                  <a:pt x="458818" y="326084"/>
                  <a:pt x="448647" y="315914"/>
                </a:cubicBezTo>
                <a:cubicBezTo>
                  <a:pt x="439748" y="307015"/>
                  <a:pt x="435299" y="295573"/>
                  <a:pt x="434663" y="284132"/>
                </a:cubicBezTo>
                <a:cubicBezTo>
                  <a:pt x="423857" y="279682"/>
                  <a:pt x="414958" y="270783"/>
                  <a:pt x="409873" y="259342"/>
                </a:cubicBezTo>
                <a:cubicBezTo>
                  <a:pt x="404152" y="246629"/>
                  <a:pt x="404788" y="232645"/>
                  <a:pt x="409873" y="220568"/>
                </a:cubicBezTo>
                <a:cubicBezTo>
                  <a:pt x="400338" y="211669"/>
                  <a:pt x="394618" y="198956"/>
                  <a:pt x="394618" y="184972"/>
                </a:cubicBezTo>
                <a:cubicBezTo>
                  <a:pt x="394618" y="172259"/>
                  <a:pt x="399703" y="161453"/>
                  <a:pt x="407330" y="152554"/>
                </a:cubicBezTo>
                <a:cubicBezTo>
                  <a:pt x="402881" y="141748"/>
                  <a:pt x="402881" y="129036"/>
                  <a:pt x="407330" y="117594"/>
                </a:cubicBezTo>
                <a:cubicBezTo>
                  <a:pt x="412415" y="104245"/>
                  <a:pt x="422586" y="94711"/>
                  <a:pt x="434663" y="90261"/>
                </a:cubicBezTo>
                <a:cubicBezTo>
                  <a:pt x="434027" y="76912"/>
                  <a:pt x="438477" y="64200"/>
                  <a:pt x="448647" y="54030"/>
                </a:cubicBezTo>
                <a:cubicBezTo>
                  <a:pt x="457546" y="45131"/>
                  <a:pt x="468988" y="40681"/>
                  <a:pt x="480429" y="40046"/>
                </a:cubicBezTo>
                <a:cubicBezTo>
                  <a:pt x="484878" y="29240"/>
                  <a:pt x="493777" y="20341"/>
                  <a:pt x="505219" y="15255"/>
                </a:cubicBezTo>
                <a:cubicBezTo>
                  <a:pt x="517932" y="9535"/>
                  <a:pt x="531916" y="10170"/>
                  <a:pt x="543993" y="15255"/>
                </a:cubicBezTo>
                <a:cubicBezTo>
                  <a:pt x="552892" y="5721"/>
                  <a:pt x="565605" y="0"/>
                  <a:pt x="579589" y="0"/>
                </a:cubicBezTo>
                <a:close/>
              </a:path>
            </a:pathLst>
          </a:custGeom>
          <a:solidFill>
            <a:srgbClr val="092F57"/>
          </a:solidFill>
          <a:ln w="3671" cap="flat">
            <a:noFill/>
            <a:prstDash val="solid"/>
            <a:miter/>
          </a:ln>
        </p:spPr>
        <p:txBody>
          <a:bodyPr rtlCol="0" anchor="ctr"/>
          <a:lstStyle/>
          <a:p>
            <a:endParaRPr lang="en-US" dirty="0"/>
          </a:p>
        </p:txBody>
      </p:sp>
      <p:pic>
        <p:nvPicPr>
          <p:cNvPr id="37" name="Graphic 36" descr="Hourglass 30% with solid fill">
            <a:extLst>
              <a:ext uri="{FF2B5EF4-FFF2-40B4-BE49-F238E27FC236}">
                <a16:creationId xmlns:a16="http://schemas.microsoft.com/office/drawing/2014/main" id="{73057B2D-9C42-46B2-858F-D792B26F52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9503" y="1410794"/>
            <a:ext cx="913319" cy="913319"/>
          </a:xfrm>
          <a:prstGeom prst="rect">
            <a:avLst/>
          </a:prstGeom>
        </p:spPr>
      </p:pic>
      <p:grpSp>
        <p:nvGrpSpPr>
          <p:cNvPr id="38" name="Group 37">
            <a:extLst>
              <a:ext uri="{FF2B5EF4-FFF2-40B4-BE49-F238E27FC236}">
                <a16:creationId xmlns:a16="http://schemas.microsoft.com/office/drawing/2014/main" id="{BDDE319F-320E-447E-9009-2DFB2D49D32A}"/>
              </a:ext>
            </a:extLst>
          </p:cNvPr>
          <p:cNvGrpSpPr/>
          <p:nvPr/>
        </p:nvGrpSpPr>
        <p:grpSpPr>
          <a:xfrm>
            <a:off x="8226391" y="5523971"/>
            <a:ext cx="3509998" cy="738664"/>
            <a:chOff x="4436273" y="5351683"/>
            <a:chExt cx="3509998" cy="738664"/>
          </a:xfrm>
        </p:grpSpPr>
        <p:sp>
          <p:nvSpPr>
            <p:cNvPr id="40" name="Freeform 518">
              <a:extLst>
                <a:ext uri="{FF2B5EF4-FFF2-40B4-BE49-F238E27FC236}">
                  <a16:creationId xmlns:a16="http://schemas.microsoft.com/office/drawing/2014/main" id="{8C06CA8C-A6D3-4D21-91C7-D52F4647CCE2}"/>
                </a:ext>
              </a:extLst>
            </p:cNvPr>
            <p:cNvSpPr>
              <a:spLocks noChangeAspect="1" noEditPoints="1"/>
            </p:cNvSpPr>
            <p:nvPr/>
          </p:nvSpPr>
          <p:spPr bwMode="auto">
            <a:xfrm>
              <a:off x="4436273" y="5537200"/>
              <a:ext cx="367631" cy="367631"/>
            </a:xfrm>
            <a:custGeom>
              <a:avLst/>
              <a:gdLst>
                <a:gd name="T0" fmla="*/ 266 w 512"/>
                <a:gd name="T1" fmla="*/ 384 h 512"/>
                <a:gd name="T2" fmla="*/ 256 w 512"/>
                <a:gd name="T3" fmla="*/ 394 h 512"/>
                <a:gd name="T4" fmla="*/ 245 w 512"/>
                <a:gd name="T5" fmla="*/ 384 h 512"/>
                <a:gd name="T6" fmla="*/ 256 w 512"/>
                <a:gd name="T7" fmla="*/ 373 h 512"/>
                <a:gd name="T8" fmla="*/ 266 w 512"/>
                <a:gd name="T9" fmla="*/ 384 h 512"/>
                <a:gd name="T10" fmla="*/ 244 w 512"/>
                <a:gd name="T11" fmla="*/ 309 h 512"/>
                <a:gd name="T12" fmla="*/ 267 w 512"/>
                <a:gd name="T13" fmla="*/ 309 h 512"/>
                <a:gd name="T14" fmla="*/ 276 w 512"/>
                <a:gd name="T15" fmla="*/ 117 h 512"/>
                <a:gd name="T16" fmla="*/ 235 w 512"/>
                <a:gd name="T17" fmla="*/ 117 h 512"/>
                <a:gd name="T18" fmla="*/ 244 w 512"/>
                <a:gd name="T19" fmla="*/ 309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288 w 512"/>
                <a:gd name="T31" fmla="*/ 384 h 512"/>
                <a:gd name="T32" fmla="*/ 256 w 512"/>
                <a:gd name="T33" fmla="*/ 352 h 512"/>
                <a:gd name="T34" fmla="*/ 224 w 512"/>
                <a:gd name="T35" fmla="*/ 384 h 512"/>
                <a:gd name="T36" fmla="*/ 256 w 512"/>
                <a:gd name="T37" fmla="*/ 416 h 512"/>
                <a:gd name="T38" fmla="*/ 288 w 512"/>
                <a:gd name="T39" fmla="*/ 384 h 512"/>
                <a:gd name="T40" fmla="*/ 298 w 512"/>
                <a:gd name="T41" fmla="*/ 107 h 512"/>
                <a:gd name="T42" fmla="*/ 288 w 512"/>
                <a:gd name="T43" fmla="*/ 96 h 512"/>
                <a:gd name="T44" fmla="*/ 288 w 512"/>
                <a:gd name="T45" fmla="*/ 96 h 512"/>
                <a:gd name="T46" fmla="*/ 224 w 512"/>
                <a:gd name="T47" fmla="*/ 96 h 512"/>
                <a:gd name="T48" fmla="*/ 223 w 512"/>
                <a:gd name="T49" fmla="*/ 96 h 512"/>
                <a:gd name="T50" fmla="*/ 213 w 512"/>
                <a:gd name="T51" fmla="*/ 107 h 512"/>
                <a:gd name="T52" fmla="*/ 224 w 512"/>
                <a:gd name="T53" fmla="*/ 320 h 512"/>
                <a:gd name="T54" fmla="*/ 234 w 512"/>
                <a:gd name="T55" fmla="*/ 330 h 512"/>
                <a:gd name="T56" fmla="*/ 234 w 512"/>
                <a:gd name="T57" fmla="*/ 330 h 512"/>
                <a:gd name="T58" fmla="*/ 235 w 512"/>
                <a:gd name="T59" fmla="*/ 330 h 512"/>
                <a:gd name="T60" fmla="*/ 276 w 512"/>
                <a:gd name="T61" fmla="*/ 330 h 512"/>
                <a:gd name="T62" fmla="*/ 277 w 512"/>
                <a:gd name="T63" fmla="*/ 330 h 512"/>
                <a:gd name="T64" fmla="*/ 277 w 512"/>
                <a:gd name="T65" fmla="*/ 330 h 512"/>
                <a:gd name="T66" fmla="*/ 288 w 512"/>
                <a:gd name="T67" fmla="*/ 320 h 512"/>
                <a:gd name="T68" fmla="*/ 298 w 512"/>
                <a:gd name="T69" fmla="*/ 1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66" y="384"/>
                  </a:moveTo>
                  <a:cubicBezTo>
                    <a:pt x="266" y="390"/>
                    <a:pt x="262" y="394"/>
                    <a:pt x="256" y="394"/>
                  </a:cubicBezTo>
                  <a:cubicBezTo>
                    <a:pt x="250" y="394"/>
                    <a:pt x="245" y="390"/>
                    <a:pt x="245" y="384"/>
                  </a:cubicBezTo>
                  <a:cubicBezTo>
                    <a:pt x="245" y="378"/>
                    <a:pt x="250" y="373"/>
                    <a:pt x="256" y="373"/>
                  </a:cubicBezTo>
                  <a:cubicBezTo>
                    <a:pt x="262" y="373"/>
                    <a:pt x="266" y="378"/>
                    <a:pt x="266" y="384"/>
                  </a:cubicBezTo>
                  <a:close/>
                  <a:moveTo>
                    <a:pt x="244" y="309"/>
                  </a:moveTo>
                  <a:cubicBezTo>
                    <a:pt x="267" y="309"/>
                    <a:pt x="267" y="309"/>
                    <a:pt x="267" y="309"/>
                  </a:cubicBezTo>
                  <a:cubicBezTo>
                    <a:pt x="276" y="117"/>
                    <a:pt x="276" y="117"/>
                    <a:pt x="276" y="117"/>
                  </a:cubicBezTo>
                  <a:cubicBezTo>
                    <a:pt x="235" y="117"/>
                    <a:pt x="235" y="117"/>
                    <a:pt x="235" y="117"/>
                  </a:cubicBezTo>
                  <a:lnTo>
                    <a:pt x="244" y="309"/>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8" y="384"/>
                  </a:moveTo>
                  <a:cubicBezTo>
                    <a:pt x="288" y="366"/>
                    <a:pt x="273" y="352"/>
                    <a:pt x="256" y="352"/>
                  </a:cubicBezTo>
                  <a:cubicBezTo>
                    <a:pt x="238" y="352"/>
                    <a:pt x="224" y="366"/>
                    <a:pt x="224" y="384"/>
                  </a:cubicBezTo>
                  <a:cubicBezTo>
                    <a:pt x="224" y="401"/>
                    <a:pt x="238" y="416"/>
                    <a:pt x="256" y="416"/>
                  </a:cubicBezTo>
                  <a:cubicBezTo>
                    <a:pt x="273" y="416"/>
                    <a:pt x="288" y="401"/>
                    <a:pt x="288" y="384"/>
                  </a:cubicBezTo>
                  <a:close/>
                  <a:moveTo>
                    <a:pt x="298" y="107"/>
                  </a:moveTo>
                  <a:cubicBezTo>
                    <a:pt x="299" y="101"/>
                    <a:pt x="294" y="96"/>
                    <a:pt x="288" y="96"/>
                  </a:cubicBezTo>
                  <a:cubicBezTo>
                    <a:pt x="288" y="96"/>
                    <a:pt x="288" y="96"/>
                    <a:pt x="288" y="96"/>
                  </a:cubicBezTo>
                  <a:cubicBezTo>
                    <a:pt x="224" y="96"/>
                    <a:pt x="224" y="96"/>
                    <a:pt x="224" y="96"/>
                  </a:cubicBezTo>
                  <a:cubicBezTo>
                    <a:pt x="224" y="96"/>
                    <a:pt x="223" y="96"/>
                    <a:pt x="223" y="96"/>
                  </a:cubicBezTo>
                  <a:cubicBezTo>
                    <a:pt x="217" y="96"/>
                    <a:pt x="213" y="101"/>
                    <a:pt x="213" y="107"/>
                  </a:cubicBezTo>
                  <a:cubicBezTo>
                    <a:pt x="224" y="320"/>
                    <a:pt x="224" y="320"/>
                    <a:pt x="224" y="320"/>
                  </a:cubicBezTo>
                  <a:cubicBezTo>
                    <a:pt x="224" y="326"/>
                    <a:pt x="229" y="330"/>
                    <a:pt x="234" y="330"/>
                  </a:cubicBezTo>
                  <a:cubicBezTo>
                    <a:pt x="234" y="330"/>
                    <a:pt x="234" y="330"/>
                    <a:pt x="234" y="330"/>
                  </a:cubicBezTo>
                  <a:cubicBezTo>
                    <a:pt x="235" y="330"/>
                    <a:pt x="235" y="330"/>
                    <a:pt x="235" y="330"/>
                  </a:cubicBezTo>
                  <a:cubicBezTo>
                    <a:pt x="276" y="330"/>
                    <a:pt x="276" y="330"/>
                    <a:pt x="276" y="330"/>
                  </a:cubicBezTo>
                  <a:cubicBezTo>
                    <a:pt x="277" y="330"/>
                    <a:pt x="277" y="330"/>
                    <a:pt x="277" y="330"/>
                  </a:cubicBezTo>
                  <a:cubicBezTo>
                    <a:pt x="277" y="330"/>
                    <a:pt x="277" y="330"/>
                    <a:pt x="277" y="330"/>
                  </a:cubicBezTo>
                  <a:cubicBezTo>
                    <a:pt x="283" y="330"/>
                    <a:pt x="287" y="326"/>
                    <a:pt x="288" y="320"/>
                  </a:cubicBezTo>
                  <a:lnTo>
                    <a:pt x="298" y="107"/>
                  </a:lnTo>
                  <a:close/>
                </a:path>
              </a:pathLst>
            </a:custGeom>
            <a:solidFill>
              <a:srgbClr val="75787B"/>
            </a:solidFill>
            <a:ln>
              <a:noFill/>
            </a:ln>
          </p:spPr>
          <p:txBody>
            <a:bodyPr vert="horz" wrap="square" lIns="91440" tIns="45720" rIns="91440" bIns="45720" numCol="1" anchor="t" anchorCtr="0" compatLnSpc="1">
              <a:prstTxWarp prst="textNoShape">
                <a:avLst/>
              </a:prstTxWarp>
            </a:bodyPr>
            <a:lstStyle/>
            <a:p>
              <a:pPr defTabSz="1219170"/>
              <a:endParaRPr lang="en-GB" sz="2400" dirty="0">
                <a:solidFill>
                  <a:prstClr val="black"/>
                </a:solidFill>
                <a:latin typeface="Verdana"/>
              </a:endParaRPr>
            </a:p>
          </p:txBody>
        </p:sp>
        <p:sp>
          <p:nvSpPr>
            <p:cNvPr id="41" name="TextBox 40">
              <a:extLst>
                <a:ext uri="{FF2B5EF4-FFF2-40B4-BE49-F238E27FC236}">
                  <a16:creationId xmlns:a16="http://schemas.microsoft.com/office/drawing/2014/main" id="{F1530AC8-C626-492E-A3F0-E59F7DA5683B}"/>
                </a:ext>
              </a:extLst>
            </p:cNvPr>
            <p:cNvSpPr txBox="1"/>
            <p:nvPr/>
          </p:nvSpPr>
          <p:spPr>
            <a:xfrm>
              <a:off x="4803904" y="5351683"/>
              <a:ext cx="3142367" cy="738664"/>
            </a:xfrm>
            <a:prstGeom prst="rect">
              <a:avLst/>
            </a:prstGeom>
            <a:noFill/>
            <a:ln>
              <a:noFill/>
            </a:ln>
          </p:spPr>
          <p:txBody>
            <a:bodyPr wrap="square" rtlCol="0">
              <a:spAutoFit/>
            </a:bodyPr>
            <a:lstStyle/>
            <a:p>
              <a:pPr defTabSz="1219170">
                <a:spcAft>
                  <a:spcPts val="1200"/>
                </a:spcAft>
              </a:pPr>
              <a:r>
                <a:rPr lang="en-US" sz="1400" dirty="0">
                  <a:solidFill>
                    <a:srgbClr val="092F57"/>
                  </a:solidFill>
                  <a:latin typeface="Arial" panose="020B0604020202020204" pitchFamily="34" charset="0"/>
                  <a:cs typeface="Arial" panose="020B0604020202020204" pitchFamily="34" charset="0"/>
                </a:rPr>
                <a:t>Employees will only be able to view paystubs two days prior to actual pay day.</a:t>
              </a:r>
            </a:p>
          </p:txBody>
        </p:sp>
      </p:grpSp>
      <p:sp>
        <p:nvSpPr>
          <p:cNvPr id="42" name="Rectangle 41">
            <a:extLst>
              <a:ext uri="{FF2B5EF4-FFF2-40B4-BE49-F238E27FC236}">
                <a16:creationId xmlns:a16="http://schemas.microsoft.com/office/drawing/2014/main" id="{CF257E78-807C-478A-904E-D637DB3DC500}"/>
              </a:ext>
            </a:extLst>
          </p:cNvPr>
          <p:cNvSpPr/>
          <p:nvPr/>
        </p:nvSpPr>
        <p:spPr>
          <a:xfrm rot="16200000" flipH="1">
            <a:off x="1891577" y="-368646"/>
            <a:ext cx="70441" cy="2656748"/>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4272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539AE28-9437-41C4-A237-004D1486311C}"/>
              </a:ext>
            </a:extLst>
          </p:cNvPr>
          <p:cNvSpPr/>
          <p:nvPr/>
        </p:nvSpPr>
        <p:spPr>
          <a:xfrm>
            <a:off x="5877480" y="2534093"/>
            <a:ext cx="5870253" cy="19480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4069548-1C3B-42FB-8714-A3425A3EC4EF}"/>
              </a:ext>
            </a:extLst>
          </p:cNvPr>
          <p:cNvSpPr/>
          <p:nvPr/>
        </p:nvSpPr>
        <p:spPr>
          <a:xfrm>
            <a:off x="5725080" y="2381693"/>
            <a:ext cx="5870253" cy="1948066"/>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3EAD8BB-3E68-4744-856B-F0C72D0255EB}"/>
              </a:ext>
            </a:extLst>
          </p:cNvPr>
          <p:cNvSpPr txBox="1"/>
          <p:nvPr/>
        </p:nvSpPr>
        <p:spPr>
          <a:xfrm>
            <a:off x="596666" y="407004"/>
            <a:ext cx="11595333" cy="707886"/>
          </a:xfrm>
          <a:prstGeom prst="rect">
            <a:avLst/>
          </a:prstGeom>
          <a:noFill/>
        </p:spPr>
        <p:txBody>
          <a:bodyPr wrap="square" rtlCol="0" anchor="t">
            <a:spAutoFit/>
          </a:bodyPr>
          <a:lstStyle/>
          <a:p>
            <a:r>
              <a:rPr lang="en-US" sz="4000" dirty="0">
                <a:solidFill>
                  <a:srgbClr val="092F57"/>
                </a:solidFill>
                <a:latin typeface="Arial Rounded MT Bold" panose="020F0704030504030204" pitchFamily="34" charset="0"/>
              </a:rPr>
              <a:t>Why Luma?</a:t>
            </a:r>
          </a:p>
        </p:txBody>
      </p:sp>
      <p:pic>
        <p:nvPicPr>
          <p:cNvPr id="18" name="Picture 17">
            <a:extLst>
              <a:ext uri="{FF2B5EF4-FFF2-40B4-BE49-F238E27FC236}">
                <a16:creationId xmlns:a16="http://schemas.microsoft.com/office/drawing/2014/main" id="{D1A0D920-6E7C-4970-A22E-EB9A2E5DDD5E}"/>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21" name="TextBox 20">
            <a:extLst>
              <a:ext uri="{FF2B5EF4-FFF2-40B4-BE49-F238E27FC236}">
                <a16:creationId xmlns:a16="http://schemas.microsoft.com/office/drawing/2014/main" id="{63401049-E17F-4BF7-8CF9-598149259BA4}"/>
              </a:ext>
            </a:extLst>
          </p:cNvPr>
          <p:cNvSpPr txBox="1"/>
          <p:nvPr/>
        </p:nvSpPr>
        <p:spPr>
          <a:xfrm>
            <a:off x="5725081" y="2843948"/>
            <a:ext cx="5870252" cy="954107"/>
          </a:xfrm>
          <a:prstGeom prst="rect">
            <a:avLst/>
          </a:prstGeom>
          <a:noFill/>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Why do we have to change and why now? </a:t>
            </a:r>
          </a:p>
        </p:txBody>
      </p:sp>
      <p:sp>
        <p:nvSpPr>
          <p:cNvPr id="26" name="Rectangle 25">
            <a:extLst>
              <a:ext uri="{FF2B5EF4-FFF2-40B4-BE49-F238E27FC236}">
                <a16:creationId xmlns:a16="http://schemas.microsoft.com/office/drawing/2014/main" id="{4AC1F6FB-9C53-4001-94AB-0F10756034AC}"/>
              </a:ext>
            </a:extLst>
          </p:cNvPr>
          <p:cNvSpPr/>
          <p:nvPr/>
        </p:nvSpPr>
        <p:spPr>
          <a:xfrm rot="5400000" flipH="1">
            <a:off x="2030613" y="-325287"/>
            <a:ext cx="91440" cy="295933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DC9A228-9078-49E3-ACA2-49BB3C8E5974}"/>
              </a:ext>
            </a:extLst>
          </p:cNvPr>
          <p:cNvPicPr>
            <a:picLocks noChangeAspect="1"/>
          </p:cNvPicPr>
          <p:nvPr/>
        </p:nvPicPr>
        <p:blipFill rotWithShape="1">
          <a:blip r:embed="rId4"/>
          <a:srcRect b="10609"/>
          <a:stretch/>
        </p:blipFill>
        <p:spPr>
          <a:xfrm>
            <a:off x="302985" y="1561113"/>
            <a:ext cx="5269695" cy="4899508"/>
          </a:xfrm>
          <a:prstGeom prst="rect">
            <a:avLst/>
          </a:prstGeom>
        </p:spPr>
      </p:pic>
    </p:spTree>
    <p:extLst>
      <p:ext uri="{BB962C8B-B14F-4D97-AF65-F5344CB8AC3E}">
        <p14:creationId xmlns:p14="http://schemas.microsoft.com/office/powerpoint/2010/main" val="1368976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92F57"/>
        </a:solidFill>
        <a:effectLst/>
      </p:bgPr>
    </p:bg>
    <p:spTree>
      <p:nvGrpSpPr>
        <p:cNvPr id="1" name=""/>
        <p:cNvGrpSpPr/>
        <p:nvPr/>
      </p:nvGrpSpPr>
      <p:grpSpPr>
        <a:xfrm>
          <a:off x="0" y="0"/>
          <a:ext cx="0" cy="0"/>
          <a:chOff x="0" y="0"/>
          <a:chExt cx="0" cy="0"/>
        </a:xfrm>
      </p:grpSpPr>
      <p:grpSp>
        <p:nvGrpSpPr>
          <p:cNvPr id="1037" name="Group 1036">
            <a:extLst>
              <a:ext uri="{FF2B5EF4-FFF2-40B4-BE49-F238E27FC236}">
                <a16:creationId xmlns:a16="http://schemas.microsoft.com/office/drawing/2014/main" id="{8E76B919-DB98-4068-B6FA-61413863E60C}"/>
              </a:ext>
            </a:extLst>
          </p:cNvPr>
          <p:cNvGrpSpPr/>
          <p:nvPr/>
        </p:nvGrpSpPr>
        <p:grpSpPr>
          <a:xfrm>
            <a:off x="5278799" y="825348"/>
            <a:ext cx="1295734" cy="1728134"/>
            <a:chOff x="5340927" y="641904"/>
            <a:chExt cx="1295734" cy="1728134"/>
          </a:xfrm>
        </p:grpSpPr>
        <p:sp>
          <p:nvSpPr>
            <p:cNvPr id="157" name="Oval 156">
              <a:extLst>
                <a:ext uri="{FF2B5EF4-FFF2-40B4-BE49-F238E27FC236}">
                  <a16:creationId xmlns:a16="http://schemas.microsoft.com/office/drawing/2014/main" id="{151F29E9-B7A6-4F93-90AF-DC9558CE8A6E}"/>
                </a:ext>
              </a:extLst>
            </p:cNvPr>
            <p:cNvSpPr/>
            <p:nvPr/>
          </p:nvSpPr>
          <p:spPr>
            <a:xfrm>
              <a:off x="5340927" y="641904"/>
              <a:ext cx="1280160" cy="1280160"/>
            </a:xfrm>
            <a:prstGeom prst="ellipse">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3" name="Straight Connector 162">
              <a:extLst>
                <a:ext uri="{FF2B5EF4-FFF2-40B4-BE49-F238E27FC236}">
                  <a16:creationId xmlns:a16="http://schemas.microsoft.com/office/drawing/2014/main" id="{3228BD46-14FA-4594-A2B8-7A87F65E19AD}"/>
                </a:ext>
              </a:extLst>
            </p:cNvPr>
            <p:cNvCxnSpPr>
              <a:cxnSpLocks/>
            </p:cNvCxnSpPr>
            <p:nvPr/>
          </p:nvCxnSpPr>
          <p:spPr>
            <a:xfrm>
              <a:off x="5939969" y="1523258"/>
              <a:ext cx="0" cy="846780"/>
            </a:xfrm>
            <a:prstGeom prst="line">
              <a:avLst/>
            </a:prstGeom>
            <a:ln w="76200" cap="rnd">
              <a:solidFill>
                <a:srgbClr val="FFB81C"/>
              </a:solidFill>
              <a:round/>
            </a:ln>
          </p:spPr>
          <p:style>
            <a:lnRef idx="1">
              <a:schemeClr val="accent1"/>
            </a:lnRef>
            <a:fillRef idx="0">
              <a:schemeClr val="accent1"/>
            </a:fillRef>
            <a:effectRef idx="0">
              <a:schemeClr val="accent1"/>
            </a:effectRef>
            <a:fontRef idx="minor">
              <a:schemeClr val="tx1"/>
            </a:fontRef>
          </p:style>
        </p:cxnSp>
        <p:pic>
          <p:nvPicPr>
            <p:cNvPr id="168" name="Graphic 167" descr="Handshake with solid fill">
              <a:extLst>
                <a:ext uri="{FF2B5EF4-FFF2-40B4-BE49-F238E27FC236}">
                  <a16:creationId xmlns:a16="http://schemas.microsoft.com/office/drawing/2014/main" id="{2137F072-623B-4E51-B0F7-688711F87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6918" y="666488"/>
              <a:ext cx="1239743" cy="1280160"/>
            </a:xfrm>
            <a:prstGeom prst="rect">
              <a:avLst/>
            </a:prstGeom>
          </p:spPr>
        </p:pic>
      </p:grpSp>
      <p:grpSp>
        <p:nvGrpSpPr>
          <p:cNvPr id="1033" name="Group 1032">
            <a:extLst>
              <a:ext uri="{FF2B5EF4-FFF2-40B4-BE49-F238E27FC236}">
                <a16:creationId xmlns:a16="http://schemas.microsoft.com/office/drawing/2014/main" id="{142FC0EC-908A-4BEF-8240-6B879BFA2763}"/>
              </a:ext>
            </a:extLst>
          </p:cNvPr>
          <p:cNvGrpSpPr/>
          <p:nvPr/>
        </p:nvGrpSpPr>
        <p:grpSpPr>
          <a:xfrm>
            <a:off x="1334308" y="2999597"/>
            <a:ext cx="2625445" cy="1280160"/>
            <a:chOff x="1287469" y="2816153"/>
            <a:chExt cx="2625445" cy="1280160"/>
          </a:xfrm>
        </p:grpSpPr>
        <p:sp>
          <p:nvSpPr>
            <p:cNvPr id="10" name="Oval 9">
              <a:extLst>
                <a:ext uri="{FF2B5EF4-FFF2-40B4-BE49-F238E27FC236}">
                  <a16:creationId xmlns:a16="http://schemas.microsoft.com/office/drawing/2014/main" id="{0C2DC24C-7717-4EA7-B9D6-941CA943F6F2}"/>
                </a:ext>
              </a:extLst>
            </p:cNvPr>
            <p:cNvSpPr/>
            <p:nvPr/>
          </p:nvSpPr>
          <p:spPr>
            <a:xfrm>
              <a:off x="1287469" y="2816153"/>
              <a:ext cx="1280160" cy="1280160"/>
            </a:xfrm>
            <a:prstGeom prst="ellipse">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20F56E2D-AFC2-45CC-93EA-BF1A18B4B79B}"/>
                </a:ext>
              </a:extLst>
            </p:cNvPr>
            <p:cNvCxnSpPr>
              <a:cxnSpLocks/>
            </p:cNvCxnSpPr>
            <p:nvPr/>
          </p:nvCxnSpPr>
          <p:spPr>
            <a:xfrm flipV="1">
              <a:off x="2448267" y="3533821"/>
              <a:ext cx="1464647" cy="1"/>
            </a:xfrm>
            <a:prstGeom prst="line">
              <a:avLst/>
            </a:prstGeom>
            <a:ln w="76200" cap="rnd">
              <a:solidFill>
                <a:srgbClr val="FFB81C"/>
              </a:solidFill>
              <a:round/>
            </a:ln>
          </p:spPr>
          <p:style>
            <a:lnRef idx="1">
              <a:schemeClr val="accent1"/>
            </a:lnRef>
            <a:fillRef idx="0">
              <a:schemeClr val="accent1"/>
            </a:fillRef>
            <a:effectRef idx="0">
              <a:schemeClr val="accent1"/>
            </a:effectRef>
            <a:fontRef idx="minor">
              <a:schemeClr val="tx1"/>
            </a:fontRef>
          </p:style>
        </p:cxnSp>
        <p:pic>
          <p:nvPicPr>
            <p:cNvPr id="169" name="Graphic 168">
              <a:extLst>
                <a:ext uri="{FF2B5EF4-FFF2-40B4-BE49-F238E27FC236}">
                  <a16:creationId xmlns:a16="http://schemas.microsoft.com/office/drawing/2014/main" id="{D5A3AAB2-0F42-4395-A983-5B3DDE67F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74453" y="3031090"/>
              <a:ext cx="662909" cy="876767"/>
            </a:xfrm>
            <a:prstGeom prst="rect">
              <a:avLst/>
            </a:prstGeom>
          </p:spPr>
        </p:pic>
      </p:grpSp>
      <p:grpSp>
        <p:nvGrpSpPr>
          <p:cNvPr id="1034" name="Group 1033">
            <a:extLst>
              <a:ext uri="{FF2B5EF4-FFF2-40B4-BE49-F238E27FC236}">
                <a16:creationId xmlns:a16="http://schemas.microsoft.com/office/drawing/2014/main" id="{C883D67C-33F2-4C43-A3F0-387441EDDBDD}"/>
              </a:ext>
            </a:extLst>
          </p:cNvPr>
          <p:cNvGrpSpPr/>
          <p:nvPr/>
        </p:nvGrpSpPr>
        <p:grpSpPr>
          <a:xfrm>
            <a:off x="2583414" y="1293762"/>
            <a:ext cx="1698602" cy="1823382"/>
            <a:chOff x="2536575" y="1110318"/>
            <a:chExt cx="1698602" cy="1823382"/>
          </a:xfrm>
        </p:grpSpPr>
        <p:sp>
          <p:nvSpPr>
            <p:cNvPr id="156" name="Oval 155">
              <a:extLst>
                <a:ext uri="{FF2B5EF4-FFF2-40B4-BE49-F238E27FC236}">
                  <a16:creationId xmlns:a16="http://schemas.microsoft.com/office/drawing/2014/main" id="{4F8E5443-076E-493B-9610-4FBD0A78ABA8}"/>
                </a:ext>
              </a:extLst>
            </p:cNvPr>
            <p:cNvSpPr/>
            <p:nvPr/>
          </p:nvSpPr>
          <p:spPr>
            <a:xfrm>
              <a:off x="2536575" y="1110318"/>
              <a:ext cx="1280160" cy="1280160"/>
            </a:xfrm>
            <a:prstGeom prst="ellipse">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2" name="Straight Connector 161">
              <a:extLst>
                <a:ext uri="{FF2B5EF4-FFF2-40B4-BE49-F238E27FC236}">
                  <a16:creationId xmlns:a16="http://schemas.microsoft.com/office/drawing/2014/main" id="{50C089A7-1B77-49A9-9CB8-C8D15BFA8BF2}"/>
                </a:ext>
              </a:extLst>
            </p:cNvPr>
            <p:cNvCxnSpPr>
              <a:cxnSpLocks/>
            </p:cNvCxnSpPr>
            <p:nvPr/>
          </p:nvCxnSpPr>
          <p:spPr>
            <a:xfrm>
              <a:off x="2969509" y="1719330"/>
              <a:ext cx="1265668" cy="1214370"/>
            </a:xfrm>
            <a:prstGeom prst="line">
              <a:avLst/>
            </a:prstGeom>
            <a:ln w="76200" cap="rnd">
              <a:solidFill>
                <a:srgbClr val="FFB81C"/>
              </a:solidFill>
              <a:round/>
            </a:ln>
          </p:spPr>
          <p:style>
            <a:lnRef idx="1">
              <a:schemeClr val="accent1"/>
            </a:lnRef>
            <a:fillRef idx="0">
              <a:schemeClr val="accent1"/>
            </a:fillRef>
            <a:effectRef idx="0">
              <a:schemeClr val="accent1"/>
            </a:effectRef>
            <a:fontRef idx="minor">
              <a:schemeClr val="tx1"/>
            </a:fontRef>
          </p:style>
        </p:cxnSp>
        <p:pic>
          <p:nvPicPr>
            <p:cNvPr id="170" name="Graphic 169" descr="Shopping cart with solid fill">
              <a:extLst>
                <a:ext uri="{FF2B5EF4-FFF2-40B4-BE49-F238E27FC236}">
                  <a16:creationId xmlns:a16="http://schemas.microsoft.com/office/drawing/2014/main" id="{844BFE4C-233A-488F-82B5-ABD39FF92E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26305" y="1257323"/>
              <a:ext cx="953703" cy="963976"/>
            </a:xfrm>
            <a:prstGeom prst="rect">
              <a:avLst/>
            </a:prstGeom>
          </p:spPr>
        </p:pic>
      </p:grpSp>
      <p:grpSp>
        <p:nvGrpSpPr>
          <p:cNvPr id="1036" name="Group 1035">
            <a:extLst>
              <a:ext uri="{FF2B5EF4-FFF2-40B4-BE49-F238E27FC236}">
                <a16:creationId xmlns:a16="http://schemas.microsoft.com/office/drawing/2014/main" id="{80CD7883-A6DA-4675-8691-C46078D94D04}"/>
              </a:ext>
            </a:extLst>
          </p:cNvPr>
          <p:cNvGrpSpPr/>
          <p:nvPr/>
        </p:nvGrpSpPr>
        <p:grpSpPr>
          <a:xfrm>
            <a:off x="7499175" y="1293762"/>
            <a:ext cx="1973103" cy="1605007"/>
            <a:chOff x="7452336" y="1110318"/>
            <a:chExt cx="1973103" cy="1605007"/>
          </a:xfrm>
        </p:grpSpPr>
        <p:sp>
          <p:nvSpPr>
            <p:cNvPr id="161" name="Oval 160">
              <a:extLst>
                <a:ext uri="{FF2B5EF4-FFF2-40B4-BE49-F238E27FC236}">
                  <a16:creationId xmlns:a16="http://schemas.microsoft.com/office/drawing/2014/main" id="{1A275F7B-B33D-4B43-A125-CCE7DA6D6FE8}"/>
                </a:ext>
              </a:extLst>
            </p:cNvPr>
            <p:cNvSpPr/>
            <p:nvPr/>
          </p:nvSpPr>
          <p:spPr>
            <a:xfrm>
              <a:off x="8145279" y="1110318"/>
              <a:ext cx="1280160" cy="1280160"/>
            </a:xfrm>
            <a:prstGeom prst="ellipse">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4" name="Straight Connector 163">
              <a:extLst>
                <a:ext uri="{FF2B5EF4-FFF2-40B4-BE49-F238E27FC236}">
                  <a16:creationId xmlns:a16="http://schemas.microsoft.com/office/drawing/2014/main" id="{F6BA1EF6-F6C3-421B-8B06-68C4A69EAF2C}"/>
                </a:ext>
              </a:extLst>
            </p:cNvPr>
            <p:cNvCxnSpPr>
              <a:cxnSpLocks/>
            </p:cNvCxnSpPr>
            <p:nvPr/>
          </p:nvCxnSpPr>
          <p:spPr>
            <a:xfrm flipH="1">
              <a:off x="7452336" y="1879779"/>
              <a:ext cx="1232630" cy="835546"/>
            </a:xfrm>
            <a:prstGeom prst="line">
              <a:avLst/>
            </a:prstGeom>
            <a:ln w="76200" cap="rnd">
              <a:solidFill>
                <a:srgbClr val="FFB81C"/>
              </a:solidFill>
              <a:round/>
            </a:ln>
          </p:spPr>
          <p:style>
            <a:lnRef idx="1">
              <a:schemeClr val="accent1"/>
            </a:lnRef>
            <a:fillRef idx="0">
              <a:schemeClr val="accent1"/>
            </a:fillRef>
            <a:effectRef idx="0">
              <a:schemeClr val="accent1"/>
            </a:effectRef>
            <a:fontRef idx="minor">
              <a:schemeClr val="tx1"/>
            </a:fontRef>
          </p:style>
        </p:cxnSp>
        <p:pic>
          <p:nvPicPr>
            <p:cNvPr id="1027" name="Graphic 1026" descr="Abacus with solid fill">
              <a:extLst>
                <a:ext uri="{FF2B5EF4-FFF2-40B4-BE49-F238E27FC236}">
                  <a16:creationId xmlns:a16="http://schemas.microsoft.com/office/drawing/2014/main" id="{C19732FA-8436-4B70-BEBA-A1AA15462C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95538" y="1233837"/>
              <a:ext cx="987461" cy="987461"/>
            </a:xfrm>
            <a:prstGeom prst="rect">
              <a:avLst/>
            </a:prstGeom>
          </p:spPr>
        </p:pic>
      </p:grpSp>
      <p:grpSp>
        <p:nvGrpSpPr>
          <p:cNvPr id="1035" name="Group 1034">
            <a:extLst>
              <a:ext uri="{FF2B5EF4-FFF2-40B4-BE49-F238E27FC236}">
                <a16:creationId xmlns:a16="http://schemas.microsoft.com/office/drawing/2014/main" id="{77E2EC81-2231-401C-A39C-2E003C8EAB9C}"/>
              </a:ext>
            </a:extLst>
          </p:cNvPr>
          <p:cNvGrpSpPr/>
          <p:nvPr/>
        </p:nvGrpSpPr>
        <p:grpSpPr>
          <a:xfrm>
            <a:off x="8731804" y="2949593"/>
            <a:ext cx="2384257" cy="1330164"/>
            <a:chOff x="8684965" y="2766149"/>
            <a:chExt cx="2384257" cy="1330164"/>
          </a:xfrm>
        </p:grpSpPr>
        <p:sp>
          <p:nvSpPr>
            <p:cNvPr id="160" name="Oval 159">
              <a:extLst>
                <a:ext uri="{FF2B5EF4-FFF2-40B4-BE49-F238E27FC236}">
                  <a16:creationId xmlns:a16="http://schemas.microsoft.com/office/drawing/2014/main" id="{0119E29F-190A-49B6-B881-E436A21356D6}"/>
                </a:ext>
              </a:extLst>
            </p:cNvPr>
            <p:cNvSpPr/>
            <p:nvPr/>
          </p:nvSpPr>
          <p:spPr>
            <a:xfrm>
              <a:off x="9789062" y="2816153"/>
              <a:ext cx="1280160" cy="1280160"/>
            </a:xfrm>
            <a:prstGeom prst="ellipse">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5" name="Straight Connector 164">
              <a:extLst>
                <a:ext uri="{FF2B5EF4-FFF2-40B4-BE49-F238E27FC236}">
                  <a16:creationId xmlns:a16="http://schemas.microsoft.com/office/drawing/2014/main" id="{60DBDB1F-7754-41FA-AAC7-26404B3D1772}"/>
                </a:ext>
              </a:extLst>
            </p:cNvPr>
            <p:cNvCxnSpPr>
              <a:cxnSpLocks/>
            </p:cNvCxnSpPr>
            <p:nvPr/>
          </p:nvCxnSpPr>
          <p:spPr>
            <a:xfrm>
              <a:off x="8684965" y="3460390"/>
              <a:ext cx="1516975" cy="0"/>
            </a:xfrm>
            <a:prstGeom prst="line">
              <a:avLst/>
            </a:prstGeom>
            <a:ln w="76200" cap="rnd">
              <a:solidFill>
                <a:srgbClr val="FFB81C"/>
              </a:solidFill>
            </a:ln>
          </p:spPr>
          <p:style>
            <a:lnRef idx="1">
              <a:schemeClr val="accent1"/>
            </a:lnRef>
            <a:fillRef idx="0">
              <a:schemeClr val="accent1"/>
            </a:fillRef>
            <a:effectRef idx="0">
              <a:schemeClr val="accent1"/>
            </a:effectRef>
            <a:fontRef idx="minor">
              <a:schemeClr val="tx1"/>
            </a:fontRef>
          </p:style>
        </p:cxnSp>
        <p:pic>
          <p:nvPicPr>
            <p:cNvPr id="1032" name="Graphic 1031" descr="Lock with solid fill">
              <a:extLst>
                <a:ext uri="{FF2B5EF4-FFF2-40B4-BE49-F238E27FC236}">
                  <a16:creationId xmlns:a16="http://schemas.microsoft.com/office/drawing/2014/main" id="{37D8DB12-63CE-4816-929A-93ACB7EA89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14462" y="2766149"/>
              <a:ext cx="1254760" cy="1254760"/>
            </a:xfrm>
            <a:prstGeom prst="rect">
              <a:avLst/>
            </a:prstGeom>
          </p:spPr>
        </p:pic>
      </p:grpSp>
      <p:sp>
        <p:nvSpPr>
          <p:cNvPr id="184" name="TextBox 183">
            <a:extLst>
              <a:ext uri="{FF2B5EF4-FFF2-40B4-BE49-F238E27FC236}">
                <a16:creationId xmlns:a16="http://schemas.microsoft.com/office/drawing/2014/main" id="{91375C0A-BB6D-4556-8B29-F065C333E2F8}"/>
              </a:ext>
            </a:extLst>
          </p:cNvPr>
          <p:cNvSpPr txBox="1"/>
          <p:nvPr/>
        </p:nvSpPr>
        <p:spPr>
          <a:xfrm>
            <a:off x="1334308" y="4341297"/>
            <a:ext cx="1280160"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FINANCE</a:t>
            </a:r>
            <a:endParaRPr lang="en-US" dirty="0">
              <a:solidFill>
                <a:schemeClr val="bg1"/>
              </a:solidFill>
            </a:endParaRPr>
          </a:p>
        </p:txBody>
      </p:sp>
      <p:sp>
        <p:nvSpPr>
          <p:cNvPr id="185" name="TextBox 184">
            <a:extLst>
              <a:ext uri="{FF2B5EF4-FFF2-40B4-BE49-F238E27FC236}">
                <a16:creationId xmlns:a16="http://schemas.microsoft.com/office/drawing/2014/main" id="{EBE55024-9E60-4983-942C-12214C17C288}"/>
              </a:ext>
            </a:extLst>
          </p:cNvPr>
          <p:cNvSpPr txBox="1"/>
          <p:nvPr/>
        </p:nvSpPr>
        <p:spPr>
          <a:xfrm>
            <a:off x="2284201" y="792476"/>
            <a:ext cx="2327987"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PROCUREMENT</a:t>
            </a:r>
            <a:endParaRPr lang="en-US" dirty="0">
              <a:solidFill>
                <a:schemeClr val="bg1"/>
              </a:solidFill>
            </a:endParaRPr>
          </a:p>
        </p:txBody>
      </p:sp>
      <p:sp>
        <p:nvSpPr>
          <p:cNvPr id="186" name="TextBox 185">
            <a:extLst>
              <a:ext uri="{FF2B5EF4-FFF2-40B4-BE49-F238E27FC236}">
                <a16:creationId xmlns:a16="http://schemas.microsoft.com/office/drawing/2014/main" id="{2B791268-8E8B-4E2D-9B94-C960768E9E7C}"/>
              </a:ext>
            </a:extLst>
          </p:cNvPr>
          <p:cNvSpPr txBox="1"/>
          <p:nvPr/>
        </p:nvSpPr>
        <p:spPr>
          <a:xfrm>
            <a:off x="4993750" y="334230"/>
            <a:ext cx="1850257" cy="369332"/>
          </a:xfrm>
          <a:prstGeom prst="rect">
            <a:avLst/>
          </a:prstGeom>
          <a:noFill/>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HR &amp; PAYROLL</a:t>
            </a:r>
            <a:endParaRPr lang="en-US" dirty="0">
              <a:solidFill>
                <a:schemeClr val="bg1"/>
              </a:solidFill>
            </a:endParaRPr>
          </a:p>
        </p:txBody>
      </p:sp>
      <p:sp>
        <p:nvSpPr>
          <p:cNvPr id="187" name="TextBox 186">
            <a:extLst>
              <a:ext uri="{FF2B5EF4-FFF2-40B4-BE49-F238E27FC236}">
                <a16:creationId xmlns:a16="http://schemas.microsoft.com/office/drawing/2014/main" id="{38E11CE5-E265-41F9-AAA6-A9834245B618}"/>
              </a:ext>
            </a:extLst>
          </p:cNvPr>
          <p:cNvSpPr txBox="1"/>
          <p:nvPr/>
        </p:nvSpPr>
        <p:spPr>
          <a:xfrm>
            <a:off x="8307730" y="891930"/>
            <a:ext cx="1164548"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BUDGET</a:t>
            </a:r>
            <a:endParaRPr lang="en-US" dirty="0">
              <a:solidFill>
                <a:schemeClr val="bg1"/>
              </a:solidFill>
            </a:endParaRPr>
          </a:p>
        </p:txBody>
      </p:sp>
      <p:sp>
        <p:nvSpPr>
          <p:cNvPr id="188" name="TextBox 187">
            <a:extLst>
              <a:ext uri="{FF2B5EF4-FFF2-40B4-BE49-F238E27FC236}">
                <a16:creationId xmlns:a16="http://schemas.microsoft.com/office/drawing/2014/main" id="{CCBE4D30-6AF1-4B83-B4E8-58B282076BBA}"/>
              </a:ext>
            </a:extLst>
          </p:cNvPr>
          <p:cNvSpPr txBox="1"/>
          <p:nvPr/>
        </p:nvSpPr>
        <p:spPr>
          <a:xfrm>
            <a:off x="8957092" y="4413052"/>
            <a:ext cx="2872767" cy="646331"/>
          </a:xfrm>
          <a:prstGeom prst="rect">
            <a:avLst/>
          </a:prstGeom>
          <a:noFill/>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TECHNOLOGY &amp; SECURITY</a:t>
            </a:r>
            <a:endParaRPr lang="en-US" dirty="0">
              <a:solidFill>
                <a:schemeClr val="bg1"/>
              </a:solidFill>
            </a:endParaRPr>
          </a:p>
        </p:txBody>
      </p:sp>
      <p:pic>
        <p:nvPicPr>
          <p:cNvPr id="3" name="Graphic 2" descr="Single gear with solid fill">
            <a:extLst>
              <a:ext uri="{FF2B5EF4-FFF2-40B4-BE49-F238E27FC236}">
                <a16:creationId xmlns:a16="http://schemas.microsoft.com/office/drawing/2014/main" id="{502D515F-1DB0-4452-8D68-3F354648AA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84407" y="4741949"/>
            <a:ext cx="2208405" cy="2208405"/>
          </a:xfrm>
          <a:prstGeom prst="rect">
            <a:avLst/>
          </a:prstGeom>
        </p:spPr>
      </p:pic>
      <p:pic>
        <p:nvPicPr>
          <p:cNvPr id="6" name="Picture 5">
            <a:extLst>
              <a:ext uri="{FF2B5EF4-FFF2-40B4-BE49-F238E27FC236}">
                <a16:creationId xmlns:a16="http://schemas.microsoft.com/office/drawing/2014/main" id="{4589337A-80C5-4964-BB41-21F8BF5AF96A}"/>
              </a:ext>
            </a:extLst>
          </p:cNvPr>
          <p:cNvPicPr>
            <a:picLocks noChangeAspect="1"/>
          </p:cNvPicPr>
          <p:nvPr/>
        </p:nvPicPr>
        <p:blipFill>
          <a:blip r:embed="rId15"/>
          <a:stretch>
            <a:fillRect/>
          </a:stretch>
        </p:blipFill>
        <p:spPr>
          <a:xfrm>
            <a:off x="3959753" y="2846222"/>
            <a:ext cx="3539422" cy="3388002"/>
          </a:xfrm>
          <a:prstGeom prst="rect">
            <a:avLst/>
          </a:prstGeom>
        </p:spPr>
      </p:pic>
      <p:pic>
        <p:nvPicPr>
          <p:cNvPr id="32" name="Graphic 31" descr="Single gear with solid fill">
            <a:extLst>
              <a:ext uri="{FF2B5EF4-FFF2-40B4-BE49-F238E27FC236}">
                <a16:creationId xmlns:a16="http://schemas.microsoft.com/office/drawing/2014/main" id="{4EB84CC5-899E-416B-995C-182C81D096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45086" y="2898769"/>
            <a:ext cx="1323158" cy="1323158"/>
          </a:xfrm>
          <a:prstGeom prst="rect">
            <a:avLst/>
          </a:prstGeom>
        </p:spPr>
      </p:pic>
      <p:pic>
        <p:nvPicPr>
          <p:cNvPr id="33" name="Graphic 32" descr="Single gear with solid fill">
            <a:extLst>
              <a:ext uri="{FF2B5EF4-FFF2-40B4-BE49-F238E27FC236}">
                <a16:creationId xmlns:a16="http://schemas.microsoft.com/office/drawing/2014/main" id="{46FF24B6-8AE8-44A7-8FE1-E6952049A09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6681898" y="3000393"/>
            <a:ext cx="791952" cy="854230"/>
          </a:xfrm>
          <a:prstGeom prst="rect">
            <a:avLst/>
          </a:prstGeom>
        </p:spPr>
      </p:pic>
    </p:spTree>
    <p:extLst>
      <p:ext uri="{BB962C8B-B14F-4D97-AF65-F5344CB8AC3E}">
        <p14:creationId xmlns:p14="http://schemas.microsoft.com/office/powerpoint/2010/main" val="187305826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8C6C532-6C00-408B-A48B-C426B092A931}"/>
              </a:ext>
            </a:extLst>
          </p:cNvPr>
          <p:cNvSpPr txBox="1"/>
          <p:nvPr/>
        </p:nvSpPr>
        <p:spPr>
          <a:xfrm>
            <a:off x="-4868694" y="1664405"/>
            <a:ext cx="6099242" cy="36933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solidFill>
                <a:srgbClr val="092F57"/>
              </a:solidFill>
              <a:latin typeface="Source Sans Pro" panose="020B0503030403020204" pitchFamily="34" charset="0"/>
            </a:endParaRPr>
          </a:p>
        </p:txBody>
      </p:sp>
      <p:pic>
        <p:nvPicPr>
          <p:cNvPr id="10244" name="Picture 4" descr="Adam Harding Willis Creative Solutions - GIF: Overcoming information  overload">
            <a:extLst>
              <a:ext uri="{FF2B5EF4-FFF2-40B4-BE49-F238E27FC236}">
                <a16:creationId xmlns:a16="http://schemas.microsoft.com/office/drawing/2014/main" id="{D14745BA-E352-47AC-9C40-ACFF0AAD310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46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E6DAE027-D46E-408B-A0C8-2579DA8D135D}"/>
              </a:ext>
            </a:extLst>
          </p:cNvPr>
          <p:cNvSpPr/>
          <p:nvPr/>
        </p:nvSpPr>
        <p:spPr>
          <a:xfrm>
            <a:off x="2860887" y="1846625"/>
            <a:ext cx="2651760" cy="2651760"/>
          </a:xfrm>
          <a:prstGeom prst="ellipse">
            <a:avLst/>
          </a:prstGeom>
          <a:solidFill>
            <a:srgbClr val="047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Database with solid fill">
            <a:extLst>
              <a:ext uri="{FF2B5EF4-FFF2-40B4-BE49-F238E27FC236}">
                <a16:creationId xmlns:a16="http://schemas.microsoft.com/office/drawing/2014/main" id="{550F613D-A46A-4C76-850F-526D1E8930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1867" y="2067605"/>
            <a:ext cx="2209800" cy="2209800"/>
          </a:xfrm>
          <a:prstGeom prst="rect">
            <a:avLst/>
          </a:prstGeom>
        </p:spPr>
      </p:pic>
      <p:pic>
        <p:nvPicPr>
          <p:cNvPr id="21" name="Picture 20">
            <a:extLst>
              <a:ext uri="{FF2B5EF4-FFF2-40B4-BE49-F238E27FC236}">
                <a16:creationId xmlns:a16="http://schemas.microsoft.com/office/drawing/2014/main" id="{40EFE9A8-EFEA-46DB-91FF-7C6C5EE4401E}"/>
              </a:ext>
            </a:extLst>
          </p:cNvPr>
          <p:cNvPicPr>
            <a:picLocks noChangeAspect="1"/>
          </p:cNvPicPr>
          <p:nvPr/>
        </p:nvPicPr>
        <p:blipFill rotWithShape="1">
          <a:blip r:embed="rId6">
            <a:extLst>
              <a:ext uri="{28A0092B-C50C-407E-A947-70E740481C1C}">
                <a14:useLocalDpi xmlns:a14="http://schemas.microsoft.com/office/drawing/2010/main" val="0"/>
              </a:ext>
            </a:extLst>
          </a:blip>
          <a:srcRect l="22145" t="4177" r="23750" b="-4177"/>
          <a:stretch/>
        </p:blipFill>
        <p:spPr>
          <a:xfrm>
            <a:off x="3624509" y="2784297"/>
            <a:ext cx="1054666" cy="261208"/>
          </a:xfrm>
          <a:prstGeom prst="rect">
            <a:avLst/>
          </a:prstGeom>
        </p:spPr>
      </p:pic>
      <p:pic>
        <p:nvPicPr>
          <p:cNvPr id="3" name="Graphic 2" descr="Magnifying glass with solid fill">
            <a:extLst>
              <a:ext uri="{FF2B5EF4-FFF2-40B4-BE49-F238E27FC236}">
                <a16:creationId xmlns:a16="http://schemas.microsoft.com/office/drawing/2014/main" id="{44D2F28F-FDFD-4415-908E-EE528D84F6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95449" y="3998005"/>
            <a:ext cx="2431473" cy="2431473"/>
          </a:xfrm>
          <a:prstGeom prst="rect">
            <a:avLst/>
          </a:prstGeom>
        </p:spPr>
      </p:pic>
    </p:spTree>
    <p:extLst>
      <p:ext uri="{BB962C8B-B14F-4D97-AF65-F5344CB8AC3E}">
        <p14:creationId xmlns:p14="http://schemas.microsoft.com/office/powerpoint/2010/main" val="4214298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92F57"/>
        </a:solidFill>
        <a:effectLst/>
      </p:bgPr>
    </p:bg>
    <p:spTree>
      <p:nvGrpSpPr>
        <p:cNvPr id="1" name=""/>
        <p:cNvGrpSpPr/>
        <p:nvPr/>
      </p:nvGrpSpPr>
      <p:grpSpPr>
        <a:xfrm>
          <a:off x="0" y="0"/>
          <a:ext cx="0" cy="0"/>
          <a:chOff x="0" y="0"/>
          <a:chExt cx="0" cy="0"/>
        </a:xfrm>
      </p:grpSpPr>
      <p:pic>
        <p:nvPicPr>
          <p:cNvPr id="2052" name="Picture 4" descr="Integrate">
            <a:extLst>
              <a:ext uri="{FF2B5EF4-FFF2-40B4-BE49-F238E27FC236}">
                <a16:creationId xmlns:a16="http://schemas.microsoft.com/office/drawing/2014/main" id="{0A6D6B64-7129-463A-97C8-9BF6BEE665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9360" y="687102"/>
            <a:ext cx="10473281" cy="54837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48E71E3-6FCF-4911-B3F9-9FBC1D6DF37C}"/>
              </a:ext>
            </a:extLst>
          </p:cNvPr>
          <p:cNvSpPr/>
          <p:nvPr/>
        </p:nvSpPr>
        <p:spPr>
          <a:xfrm>
            <a:off x="2995448" y="5333496"/>
            <a:ext cx="6148552" cy="914433"/>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ONE SYSTEM - ONE IDAHO </a:t>
            </a:r>
          </a:p>
        </p:txBody>
      </p:sp>
      <p:pic>
        <p:nvPicPr>
          <p:cNvPr id="4" name="Picture 3">
            <a:extLst>
              <a:ext uri="{FF2B5EF4-FFF2-40B4-BE49-F238E27FC236}">
                <a16:creationId xmlns:a16="http://schemas.microsoft.com/office/drawing/2014/main" id="{11AB17C9-C71B-4DE1-9787-A105B16F00BD}"/>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rot="1618901">
            <a:off x="4565242" y="3670674"/>
            <a:ext cx="1505844" cy="372951"/>
          </a:xfrm>
          <a:prstGeom prst="rect">
            <a:avLst/>
          </a:prstGeom>
        </p:spPr>
      </p:pic>
    </p:spTree>
    <p:extLst>
      <p:ext uri="{BB962C8B-B14F-4D97-AF65-F5344CB8AC3E}">
        <p14:creationId xmlns:p14="http://schemas.microsoft.com/office/powerpoint/2010/main" val="949070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F462598-9E45-4C9E-BC80-AD748934A84D}"/>
              </a:ext>
            </a:extLst>
          </p:cNvPr>
          <p:cNvSpPr txBox="1"/>
          <p:nvPr/>
        </p:nvSpPr>
        <p:spPr>
          <a:xfrm>
            <a:off x="4065027" y="3854122"/>
            <a:ext cx="4061947" cy="1292662"/>
          </a:xfrm>
          <a:prstGeom prst="rect">
            <a:avLst/>
          </a:prstGeom>
          <a:noFill/>
        </p:spPr>
        <p:txBody>
          <a:bodyPr wrap="square" lIns="0" tIns="0" rIns="0" bIns="0" anchor="ctr" anchorCtr="0">
            <a:spAutoFit/>
          </a:bodyPr>
          <a:lstStyle/>
          <a:p>
            <a:pPr marL="406400" algn="ctr">
              <a:spcAft>
                <a:spcPts val="600"/>
              </a:spcAft>
              <a:tabLst>
                <a:tab pos="7315200" algn="l"/>
              </a:tabLst>
            </a:pPr>
            <a:r>
              <a:rPr lang="en-US" sz="2800" b="1" dirty="0">
                <a:solidFill>
                  <a:srgbClr val="092F57"/>
                </a:solidFill>
                <a:latin typeface="Arial" panose="020B0604020202020204" pitchFamily="34" charset="0"/>
                <a:cs typeface="Arial" panose="020B0604020202020204" pitchFamily="34" charset="0"/>
              </a:rPr>
              <a:t>Improved collaboration across the entire State</a:t>
            </a:r>
          </a:p>
        </p:txBody>
      </p:sp>
      <p:sp>
        <p:nvSpPr>
          <p:cNvPr id="2" name="Rectangle: Rounded Corners 1">
            <a:extLst>
              <a:ext uri="{FF2B5EF4-FFF2-40B4-BE49-F238E27FC236}">
                <a16:creationId xmlns:a16="http://schemas.microsoft.com/office/drawing/2014/main" id="{E5ED7E33-65B5-4248-A39C-3F314F23B807}"/>
              </a:ext>
            </a:extLst>
          </p:cNvPr>
          <p:cNvSpPr/>
          <p:nvPr/>
        </p:nvSpPr>
        <p:spPr>
          <a:xfrm>
            <a:off x="424775" y="836579"/>
            <a:ext cx="11342451" cy="5554492"/>
          </a:xfrm>
          <a:prstGeom prst="roundRect">
            <a:avLst/>
          </a:prstGeom>
          <a:noFill/>
          <a:ln w="28575">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30BC7EE-0254-4B2B-BB29-FA84CEE79508}"/>
              </a:ext>
            </a:extLst>
          </p:cNvPr>
          <p:cNvSpPr/>
          <p:nvPr/>
        </p:nvSpPr>
        <p:spPr>
          <a:xfrm>
            <a:off x="3540867" y="226565"/>
            <a:ext cx="5110263" cy="1250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spcAft>
                <a:spcPts val="1800"/>
              </a:spcAft>
              <a:defRPr/>
            </a:pPr>
            <a:r>
              <a:rPr lang="en-US" sz="4400" b="1" dirty="0">
                <a:solidFill>
                  <a:srgbClr val="092F57"/>
                </a:solidFill>
                <a:latin typeface="Source Sans Pro" panose="020B0503030403020204" pitchFamily="34" charset="0"/>
              </a:rPr>
              <a:t>The end result?</a:t>
            </a:r>
            <a:endParaRPr lang="en-US" sz="2400" b="1"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94A3A03-624A-4D62-B3EC-165FF1233F94}"/>
              </a:ext>
            </a:extLst>
          </p:cNvPr>
          <p:cNvSpPr txBox="1"/>
          <p:nvPr/>
        </p:nvSpPr>
        <p:spPr>
          <a:xfrm>
            <a:off x="716826" y="3699102"/>
            <a:ext cx="3061297" cy="1723549"/>
          </a:xfrm>
          <a:prstGeom prst="rect">
            <a:avLst/>
          </a:prstGeom>
          <a:noFill/>
        </p:spPr>
        <p:txBody>
          <a:bodyPr wrap="square" lIns="0" tIns="0" rIns="0" bIns="0" anchor="ctr" anchorCtr="0">
            <a:spAutoFit/>
          </a:bodyPr>
          <a:lstStyle/>
          <a:p>
            <a:pPr marL="406400" algn="ctr">
              <a:spcAft>
                <a:spcPts val="600"/>
              </a:spcAft>
              <a:tabLst>
                <a:tab pos="7315200" algn="l"/>
              </a:tabLst>
            </a:pPr>
            <a:r>
              <a:rPr lang="en-US" sz="2800" b="1" dirty="0">
                <a:solidFill>
                  <a:srgbClr val="092F57"/>
                </a:solidFill>
                <a:latin typeface="Arial" panose="020B0604020202020204" pitchFamily="34" charset="0"/>
                <a:cs typeface="Arial" panose="020B0604020202020204" pitchFamily="34" charset="0"/>
              </a:rPr>
              <a:t>Streamlined business processes and information</a:t>
            </a:r>
          </a:p>
        </p:txBody>
      </p:sp>
      <p:sp>
        <p:nvSpPr>
          <p:cNvPr id="17" name="TextBox 16">
            <a:extLst>
              <a:ext uri="{FF2B5EF4-FFF2-40B4-BE49-F238E27FC236}">
                <a16:creationId xmlns:a16="http://schemas.microsoft.com/office/drawing/2014/main" id="{50858804-6476-4818-B43B-FC0F113EB3ED}"/>
              </a:ext>
            </a:extLst>
          </p:cNvPr>
          <p:cNvSpPr txBox="1"/>
          <p:nvPr/>
        </p:nvSpPr>
        <p:spPr>
          <a:xfrm>
            <a:off x="8429205" y="3854122"/>
            <a:ext cx="3259734" cy="1292662"/>
          </a:xfrm>
          <a:prstGeom prst="rect">
            <a:avLst/>
          </a:prstGeom>
          <a:noFill/>
        </p:spPr>
        <p:txBody>
          <a:bodyPr wrap="square" lIns="0" tIns="0" rIns="0" bIns="0" anchor="ctr" anchorCtr="0">
            <a:spAutoFit/>
          </a:bodyPr>
          <a:lstStyle/>
          <a:p>
            <a:pPr algn="ctr">
              <a:spcAft>
                <a:spcPts val="600"/>
              </a:spcAft>
              <a:tabLst>
                <a:tab pos="7315200" algn="l"/>
              </a:tabLst>
            </a:pPr>
            <a:r>
              <a:rPr lang="en-US" sz="2800" b="1" dirty="0">
                <a:solidFill>
                  <a:srgbClr val="092F57"/>
                </a:solidFill>
                <a:latin typeface="Arial" panose="020B0604020202020204" pitchFamily="34" charset="0"/>
                <a:cs typeface="Arial" panose="020B0604020202020204" pitchFamily="34" charset="0"/>
              </a:rPr>
              <a:t>Better outcomes with the same resources</a:t>
            </a:r>
          </a:p>
        </p:txBody>
      </p:sp>
      <p:cxnSp>
        <p:nvCxnSpPr>
          <p:cNvPr id="7" name="Straight Connector 6">
            <a:extLst>
              <a:ext uri="{FF2B5EF4-FFF2-40B4-BE49-F238E27FC236}">
                <a16:creationId xmlns:a16="http://schemas.microsoft.com/office/drawing/2014/main" id="{F7D3FC42-20E0-4198-A282-7221044D5C9C}"/>
              </a:ext>
            </a:extLst>
          </p:cNvPr>
          <p:cNvCxnSpPr/>
          <p:nvPr/>
        </p:nvCxnSpPr>
        <p:spPr>
          <a:xfrm>
            <a:off x="4230322" y="1687422"/>
            <a:ext cx="0" cy="4023360"/>
          </a:xfrm>
          <a:prstGeom prst="line">
            <a:avLst/>
          </a:prstGeom>
          <a:ln>
            <a:solidFill>
              <a:srgbClr val="FFB81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6DA0ED-C11D-4175-8046-DFEF3CDAED6C}"/>
              </a:ext>
            </a:extLst>
          </p:cNvPr>
          <p:cNvCxnSpPr/>
          <p:nvPr/>
        </p:nvCxnSpPr>
        <p:spPr>
          <a:xfrm>
            <a:off x="8278089" y="1687422"/>
            <a:ext cx="0" cy="4023360"/>
          </a:xfrm>
          <a:prstGeom prst="line">
            <a:avLst/>
          </a:prstGeom>
          <a:ln>
            <a:solidFill>
              <a:srgbClr val="FFB81C"/>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background pattern&#10;&#10;Description automatically generated">
            <a:extLst>
              <a:ext uri="{FF2B5EF4-FFF2-40B4-BE49-F238E27FC236}">
                <a16:creationId xmlns:a16="http://schemas.microsoft.com/office/drawing/2014/main" id="{0D7C627B-56FC-4A95-8059-0A9AF2635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23" y="1849980"/>
            <a:ext cx="2738231" cy="1544115"/>
          </a:xfrm>
          <a:prstGeom prst="rect">
            <a:avLst/>
          </a:prstGeom>
        </p:spPr>
      </p:pic>
      <p:pic>
        <p:nvPicPr>
          <p:cNvPr id="19" name="Picture 18" descr="Background pattern&#10;&#10;Description automatically generated with low confidence">
            <a:extLst>
              <a:ext uri="{FF2B5EF4-FFF2-40B4-BE49-F238E27FC236}">
                <a16:creationId xmlns:a16="http://schemas.microsoft.com/office/drawing/2014/main" id="{02F61FBC-2B04-4F5F-A215-348F8EE95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739" y="1798909"/>
            <a:ext cx="3218451" cy="1814916"/>
          </a:xfrm>
          <a:prstGeom prst="rect">
            <a:avLst/>
          </a:prstGeom>
        </p:spPr>
      </p:pic>
      <p:pic>
        <p:nvPicPr>
          <p:cNvPr id="4" name="Picture 3" descr="Diagram&#10;&#10;Description automatically generated">
            <a:extLst>
              <a:ext uri="{FF2B5EF4-FFF2-40B4-BE49-F238E27FC236}">
                <a16:creationId xmlns:a16="http://schemas.microsoft.com/office/drawing/2014/main" id="{6C0A340B-D37B-4923-9EFB-3FAE80B340D4}"/>
              </a:ext>
            </a:extLst>
          </p:cNvPr>
          <p:cNvPicPr>
            <a:picLocks noChangeAspect="1"/>
          </p:cNvPicPr>
          <p:nvPr/>
        </p:nvPicPr>
        <p:blipFill rotWithShape="1">
          <a:blip r:embed="rId5">
            <a:extLst>
              <a:ext uri="{28A0092B-C50C-407E-A947-70E740481C1C}">
                <a14:useLocalDpi xmlns:a14="http://schemas.microsoft.com/office/drawing/2010/main" val="0"/>
              </a:ext>
            </a:extLst>
          </a:blip>
          <a:srcRect l="19908" t="-1222" r="19416" b="1222"/>
          <a:stretch/>
        </p:blipFill>
        <p:spPr>
          <a:xfrm>
            <a:off x="5093137" y="1711216"/>
            <a:ext cx="2082842" cy="1935746"/>
          </a:xfrm>
          <a:prstGeom prst="rect">
            <a:avLst/>
          </a:prstGeom>
        </p:spPr>
      </p:pic>
    </p:spTree>
    <p:extLst>
      <p:ext uri="{BB962C8B-B14F-4D97-AF65-F5344CB8AC3E}">
        <p14:creationId xmlns:p14="http://schemas.microsoft.com/office/powerpoint/2010/main" val="396156803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5360D2-126D-4707-9278-944F95760942}"/>
              </a:ext>
            </a:extLst>
          </p:cNvPr>
          <p:cNvSpPr/>
          <p:nvPr/>
        </p:nvSpPr>
        <p:spPr>
          <a:xfrm>
            <a:off x="0" y="0"/>
            <a:ext cx="12192000" cy="6858000"/>
          </a:xfrm>
          <a:prstGeom prst="rect">
            <a:avLst/>
          </a:prstGeom>
          <a:solidFill>
            <a:srgbClr val="092F57">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740B149-5F3B-4F39-A76C-28D4E6891462}"/>
              </a:ext>
            </a:extLst>
          </p:cNvPr>
          <p:cNvSpPr txBox="1"/>
          <p:nvPr/>
        </p:nvSpPr>
        <p:spPr>
          <a:xfrm>
            <a:off x="1267146" y="2551837"/>
            <a:ext cx="965770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stotelica Display Trial" panose="02000506020000020004" pitchFamily="2" charset="0"/>
                <a:ea typeface="+mn-ea"/>
                <a:cs typeface="Arial" panose="020B0604020202020204" pitchFamily="34" charset="0"/>
              </a:rPr>
              <a:t> </a:t>
            </a:r>
            <a:r>
              <a:rPr lang="en-US" sz="5400" b="1" dirty="0">
                <a:solidFill>
                  <a:prstClr val="white"/>
                </a:solidFill>
                <a:latin typeface="Aristotelica Display Trial" panose="02000506020000020004" pitchFamily="2" charset="0"/>
                <a:cs typeface="Arial" panose="020B0604020202020204" pitchFamily="34" charset="0"/>
              </a:rPr>
              <a:t>The Approach</a:t>
            </a:r>
            <a:r>
              <a:rPr kumimoji="0" lang="en-US" sz="5400" b="1" i="0" u="none" strike="noStrike" kern="1200" cap="none" spc="0" normalizeH="0" baseline="0" noProof="0" dirty="0">
                <a:ln>
                  <a:noFill/>
                </a:ln>
                <a:solidFill>
                  <a:prstClr val="white"/>
                </a:solidFill>
                <a:effectLst/>
                <a:uLnTx/>
                <a:uFillTx/>
                <a:latin typeface="Aristotelica Display Trial" panose="02000506020000020004" pitchFamily="2"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B81C"/>
                </a:solidFill>
                <a:effectLst/>
                <a:uLnTx/>
                <a:uFillTx/>
                <a:latin typeface="Aristotelica Display Trial" panose="02000506020000020004" pitchFamily="2" charset="0"/>
                <a:ea typeface="+mn-ea"/>
                <a:cs typeface="Arial" panose="020B0604020202020204" pitchFamily="34" charset="0"/>
              </a:rPr>
              <a:t>Comprehensive / Full Suite</a:t>
            </a:r>
          </a:p>
        </p:txBody>
      </p:sp>
    </p:spTree>
    <p:extLst>
      <p:ext uri="{BB962C8B-B14F-4D97-AF65-F5344CB8AC3E}">
        <p14:creationId xmlns:p14="http://schemas.microsoft.com/office/powerpoint/2010/main" val="161891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D12A19-FE09-4378-B9E8-7CF5236B647C}"/>
</file>

<file path=customXml/itemProps2.xml><?xml version="1.0" encoding="utf-8"?>
<ds:datastoreItem xmlns:ds="http://schemas.openxmlformats.org/officeDocument/2006/customXml" ds:itemID="{185223CC-EA5D-43DC-AFB7-58401658F72E}">
  <ds:schemaRefs>
    <ds:schemaRef ds:uri="http://purl.org/dc/terms/"/>
    <ds:schemaRef ds:uri="http://purl.org/dc/elements/1.1/"/>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fe3a4531-7f9c-4bfd-89ea-efc29220a376"/>
    <ds:schemaRef ds:uri="http://purl.org/dc/dcmitype/"/>
  </ds:schemaRefs>
</ds:datastoreItem>
</file>

<file path=customXml/itemProps3.xml><?xml version="1.0" encoding="utf-8"?>
<ds:datastoreItem xmlns:ds="http://schemas.openxmlformats.org/officeDocument/2006/customXml" ds:itemID="{7FB36EB7-3AD2-41A6-9E18-9BC7E0B387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20355</TotalTime>
  <Words>5842</Words>
  <Application>Microsoft Office PowerPoint</Application>
  <PresentationFormat>Widescreen</PresentationFormat>
  <Paragraphs>839</Paragraphs>
  <Slides>37</Slides>
  <Notes>37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Arial</vt:lpstr>
      <vt:lpstr>Arial Rounded MT Bold</vt:lpstr>
      <vt:lpstr>Aristotelica Display Trial</vt:lpstr>
      <vt:lpstr>Calibri</vt:lpstr>
      <vt:lpstr>Calibri Light</vt:lpstr>
      <vt:lpstr>CiscoSansTT ExtraLight</vt:lpstr>
      <vt:lpstr>Helvetica Neue</vt:lpstr>
      <vt:lpstr>Neue Haas Grotesk</vt:lpstr>
      <vt:lpstr>Open Sans</vt:lpstr>
      <vt:lpstr>proxima-nova</vt:lpstr>
      <vt:lpstr>Source Sans Pro</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Barrie, Jordan</dc:creator>
  <cp:lastModifiedBy>Alex Doench</cp:lastModifiedBy>
  <cp:revision>581</cp:revision>
  <cp:lastPrinted>2022-09-20T22:47:44Z</cp:lastPrinted>
  <dcterms:created xsi:type="dcterms:W3CDTF">2022-05-05T15:50:20Z</dcterms:created>
  <dcterms:modified xsi:type="dcterms:W3CDTF">2022-12-07T17:51:17Z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2022-05-05T15:50:20Z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e51b27d6-52d0-447e-8e87-10df7442a1ed</vt:lpwstr>
  </property>
  <property fmtid="{D5CDD505-2E9C-101B-9397-08002B2CF9AE}" pid="8" name="MSIP_Label_ea60d57e-af5b-4752-ac57-3e4f28ca11dc_ContentBits">
    <vt:lpwstr>0</vt:lpwstr>
  </property>
  <property fmtid="{D5CDD505-2E9C-101B-9397-08002B2CF9AE}" pid="9" name="ContentTypeId">
    <vt:lpwstr>0x01010078562674304CBB4BB1B28CDCCE389339</vt:lpwstr>
  </property>
</Properties>
</file>