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4.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6.xml" ContentType="application/vnd.openxmlformats-officedocument.presentationml.slideLayout+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1" r:id="rId3"/>
    <p:sldId id="282" r:id="rId4"/>
    <p:sldId id="283" r:id="rId5"/>
    <p:sldId id="284" r:id="rId6"/>
    <p:sldId id="275" r:id="rId7"/>
    <p:sldId id="285" r:id="rId8"/>
    <p:sldId id="276" r:id="rId9"/>
    <p:sldId id="277" r:id="rId10"/>
    <p:sldId id="278" r:id="rId11"/>
    <p:sldId id="298" r:id="rId12"/>
    <p:sldId id="286" r:id="rId13"/>
    <p:sldId id="258" r:id="rId14"/>
    <p:sldId id="259" r:id="rId15"/>
    <p:sldId id="287" r:id="rId16"/>
    <p:sldId id="260" r:id="rId17"/>
    <p:sldId id="262" r:id="rId18"/>
    <p:sldId id="266" r:id="rId19"/>
    <p:sldId id="267" r:id="rId20"/>
    <p:sldId id="265" r:id="rId21"/>
    <p:sldId id="288" r:id="rId22"/>
    <p:sldId id="268" r:id="rId23"/>
    <p:sldId id="289" r:id="rId24"/>
    <p:sldId id="270" r:id="rId25"/>
    <p:sldId id="272" r:id="rId26"/>
    <p:sldId id="290" r:id="rId27"/>
    <p:sldId id="271" r:id="rId28"/>
    <p:sldId id="291" r:id="rId29"/>
    <p:sldId id="273" r:id="rId30"/>
    <p:sldId id="292" r:id="rId31"/>
    <p:sldId id="295" r:id="rId32"/>
    <p:sldId id="280" r:id="rId33"/>
    <p:sldId id="296" r:id="rId34"/>
    <p:sldId id="29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Tisdale" initials="ST" lastIdx="8" clrIdx="0">
    <p:extLst>
      <p:ext uri="{19B8F6BF-5375-455C-9EA6-DF929625EA0E}">
        <p15:presenceInfo xmlns:p15="http://schemas.microsoft.com/office/powerpoint/2012/main" userId="S-1-5-21-2580726161-2373991790-2172152126-4411" providerId="AD"/>
      </p:ext>
    </p:extLst>
  </p:cmAuthor>
  <p:cmAuthor id="2" name="Amber Brown" initials="AB" lastIdx="6" clrIdx="1">
    <p:extLst>
      <p:ext uri="{19B8F6BF-5375-455C-9EA6-DF929625EA0E}">
        <p15:presenceInfo xmlns:p15="http://schemas.microsoft.com/office/powerpoint/2012/main" userId="S-1-5-21-2580726161-2373991790-2172152126-2643" providerId="AD"/>
      </p:ext>
    </p:extLst>
  </p:cmAuthor>
  <p:cmAuthor id="3" name="Carrie Peterman" initials="CP" lastIdx="3" clrIdx="2">
    <p:extLst>
      <p:ext uri="{19B8F6BF-5375-455C-9EA6-DF929625EA0E}">
        <p15:presenceInfo xmlns:p15="http://schemas.microsoft.com/office/powerpoint/2012/main" userId="S-1-5-21-2580726161-2373991790-2172152126-4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504"/>
    <a:srgbClr val="092F57"/>
    <a:srgbClr val="6CC2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0" autoAdjust="0"/>
    <p:restoredTop sz="95268" autoAdjust="0"/>
  </p:normalViewPr>
  <p:slideViewPr>
    <p:cSldViewPr snapToGrid="0">
      <p:cViewPr varScale="1">
        <p:scale>
          <a:sx n="152" d="100"/>
          <a:sy n="152" d="100"/>
        </p:scale>
        <p:origin x="432" y="132"/>
      </p:cViewPr>
      <p:guideLst/>
    </p:cSldViewPr>
  </p:slideViewPr>
  <p:outlineViewPr>
    <p:cViewPr>
      <p:scale>
        <a:sx n="33" d="100"/>
        <a:sy n="33" d="100"/>
      </p:scale>
      <p:origin x="0" y="-6067"/>
    </p:cViewPr>
  </p:outlineViewPr>
  <p:notesTextViewPr>
    <p:cViewPr>
      <p:scale>
        <a:sx n="1" d="1"/>
        <a:sy n="1" d="1"/>
      </p:scale>
      <p:origin x="0" y="0"/>
    </p:cViewPr>
  </p:notesTextViewPr>
  <p:notesViewPr>
    <p:cSldViewPr snapToGrid="0">
      <p:cViewPr varScale="1">
        <p:scale>
          <a:sx n="66" d="100"/>
          <a:sy n="66" d="100"/>
        </p:scale>
        <p:origin x="3134"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6T12:20:15.777" idx="7">
    <p:pos x="10" y="10"/>
    <p:text>It will be important that they know we are just doing a COA overview and will not be getting into the payroll or default workbooks.  We may touch on defaults but only at a very high level.</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A2621-C216-4638-AE32-7CD8F3558C37}" type="datetimeFigureOut">
              <a:rPr lang="en-US" smtClean="0"/>
              <a:t>11/16/2020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68738-3AC7-488A-89F8-DF506DD07B3C}" type="slidenum">
              <a:rPr lang="en-US" smtClean="0"/>
              <a:t>‹#›</a:t>
            </a:fld>
            <a:endParaRPr lang="en-US" dirty="0"/>
          </a:p>
        </p:txBody>
      </p:sp>
    </p:spTree>
    <p:extLst>
      <p:ext uri="{BB962C8B-B14F-4D97-AF65-F5344CB8AC3E}">
        <p14:creationId xmlns:p14="http://schemas.microsoft.com/office/powerpoint/2010/main" val="189012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Default Value workbook is for all Luma coding. </a:t>
            </a:r>
          </a:p>
          <a:p>
            <a:r>
              <a:rPr lang="en-US" dirty="0"/>
              <a:t>Payroll Crosswalk workbook is only for codes that can be applied to payroll costs.</a:t>
            </a:r>
          </a:p>
          <a:p>
            <a:endParaRPr lang="en-US" dirty="0"/>
          </a:p>
          <a:p>
            <a:r>
              <a:rPr lang="en-US" dirty="0"/>
              <a:t>By setting up your defaults in the system first, it will help simplify your Payroll Cross-walk, since agencies will be able to leverage the defaulting in LUMA to complete the COA GL string for payroll.</a:t>
            </a:r>
          </a:p>
          <a:p>
            <a:endParaRPr lang="en-US" dirty="0"/>
          </a:p>
        </p:txBody>
      </p:sp>
      <p:sp>
        <p:nvSpPr>
          <p:cNvPr id="4" name="Slide Number Placeholder 3"/>
          <p:cNvSpPr>
            <a:spLocks noGrp="1"/>
          </p:cNvSpPr>
          <p:nvPr>
            <p:ph type="sldNum" sz="quarter" idx="5"/>
          </p:nvPr>
        </p:nvSpPr>
        <p:spPr/>
        <p:txBody>
          <a:bodyPr/>
          <a:lstStyle/>
          <a:p>
            <a:fld id="{83168738-3AC7-488A-89F8-DF506DD07B3C}" type="slidenum">
              <a:rPr lang="en-US" smtClean="0"/>
              <a:t>8</a:t>
            </a:fld>
            <a:endParaRPr lang="en-US" dirty="0"/>
          </a:p>
        </p:txBody>
      </p:sp>
    </p:spTree>
    <p:extLst>
      <p:ext uri="{BB962C8B-B14F-4D97-AF65-F5344CB8AC3E}">
        <p14:creationId xmlns:p14="http://schemas.microsoft.com/office/powerpoint/2010/main" val="2370936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168738-3AC7-488A-89F8-DF506DD07B3C}" type="slidenum">
              <a:rPr lang="en-US" smtClean="0"/>
              <a:t>20</a:t>
            </a:fld>
            <a:endParaRPr lang="en-US" dirty="0"/>
          </a:p>
        </p:txBody>
      </p:sp>
    </p:spTree>
    <p:extLst>
      <p:ext uri="{BB962C8B-B14F-4D97-AF65-F5344CB8AC3E}">
        <p14:creationId xmlns:p14="http://schemas.microsoft.com/office/powerpoint/2010/main" val="418477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21</a:t>
            </a:fld>
            <a:endParaRPr lang="en-US" dirty="0"/>
          </a:p>
        </p:txBody>
      </p:sp>
    </p:spTree>
    <p:extLst>
      <p:ext uri="{BB962C8B-B14F-4D97-AF65-F5344CB8AC3E}">
        <p14:creationId xmlns:p14="http://schemas.microsoft.com/office/powerpoint/2010/main" val="195832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22</a:t>
            </a:fld>
            <a:endParaRPr lang="en-US" dirty="0"/>
          </a:p>
        </p:txBody>
      </p:sp>
    </p:spTree>
    <p:extLst>
      <p:ext uri="{BB962C8B-B14F-4D97-AF65-F5344CB8AC3E}">
        <p14:creationId xmlns:p14="http://schemas.microsoft.com/office/powerpoint/2010/main" val="330439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23</a:t>
            </a:fld>
            <a:endParaRPr lang="en-US" dirty="0"/>
          </a:p>
        </p:txBody>
      </p:sp>
    </p:spTree>
    <p:extLst>
      <p:ext uri="{BB962C8B-B14F-4D97-AF65-F5344CB8AC3E}">
        <p14:creationId xmlns:p14="http://schemas.microsoft.com/office/powerpoint/2010/main" val="2245389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24</a:t>
            </a:fld>
            <a:endParaRPr lang="en-US" dirty="0"/>
          </a:p>
        </p:txBody>
      </p:sp>
    </p:spTree>
    <p:extLst>
      <p:ext uri="{BB962C8B-B14F-4D97-AF65-F5344CB8AC3E}">
        <p14:creationId xmlns:p14="http://schemas.microsoft.com/office/powerpoint/2010/main" val="1015847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25</a:t>
            </a:fld>
            <a:endParaRPr lang="en-US" dirty="0"/>
          </a:p>
        </p:txBody>
      </p:sp>
    </p:spTree>
    <p:extLst>
      <p:ext uri="{BB962C8B-B14F-4D97-AF65-F5344CB8AC3E}">
        <p14:creationId xmlns:p14="http://schemas.microsoft.com/office/powerpoint/2010/main" val="2658003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26</a:t>
            </a:fld>
            <a:endParaRPr lang="en-US" dirty="0"/>
          </a:p>
        </p:txBody>
      </p:sp>
    </p:spTree>
    <p:extLst>
      <p:ext uri="{BB962C8B-B14F-4D97-AF65-F5344CB8AC3E}">
        <p14:creationId xmlns:p14="http://schemas.microsoft.com/office/powerpoint/2010/main" val="2714708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27</a:t>
            </a:fld>
            <a:endParaRPr lang="en-US" dirty="0"/>
          </a:p>
        </p:txBody>
      </p:sp>
    </p:spTree>
    <p:extLst>
      <p:ext uri="{BB962C8B-B14F-4D97-AF65-F5344CB8AC3E}">
        <p14:creationId xmlns:p14="http://schemas.microsoft.com/office/powerpoint/2010/main" val="3689346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28</a:t>
            </a:fld>
            <a:endParaRPr lang="en-US" dirty="0"/>
          </a:p>
        </p:txBody>
      </p:sp>
    </p:spTree>
    <p:extLst>
      <p:ext uri="{BB962C8B-B14F-4D97-AF65-F5344CB8AC3E}">
        <p14:creationId xmlns:p14="http://schemas.microsoft.com/office/powerpoint/2010/main" val="3275831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29</a:t>
            </a:fld>
            <a:endParaRPr lang="en-US" dirty="0"/>
          </a:p>
        </p:txBody>
      </p:sp>
    </p:spTree>
    <p:extLst>
      <p:ext uri="{BB962C8B-B14F-4D97-AF65-F5344CB8AC3E}">
        <p14:creationId xmlns:p14="http://schemas.microsoft.com/office/powerpoint/2010/main" val="50929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 pairs will be set up later.  For now we are just capturing any LUMA posting values that can be defaulted.  </a:t>
            </a:r>
          </a:p>
          <a:p>
            <a:r>
              <a:rPr lang="en-US" dirty="0"/>
              <a:t>Think of defaults as “always”;  This project always charges to that fund, in this cost center.  </a:t>
            </a:r>
          </a:p>
          <a:p>
            <a:endParaRPr lang="en-US" dirty="0"/>
          </a:p>
        </p:txBody>
      </p:sp>
      <p:sp>
        <p:nvSpPr>
          <p:cNvPr id="4" name="Slide Number Placeholder 3"/>
          <p:cNvSpPr>
            <a:spLocks noGrp="1"/>
          </p:cNvSpPr>
          <p:nvPr>
            <p:ph type="sldNum" sz="quarter" idx="5"/>
          </p:nvPr>
        </p:nvSpPr>
        <p:spPr/>
        <p:txBody>
          <a:bodyPr/>
          <a:lstStyle/>
          <a:p>
            <a:fld id="{83168738-3AC7-488A-89F8-DF506DD07B3C}" type="slidenum">
              <a:rPr lang="en-US" smtClean="0"/>
              <a:t>9</a:t>
            </a:fld>
            <a:endParaRPr lang="en-US" dirty="0"/>
          </a:p>
        </p:txBody>
      </p:sp>
    </p:spTree>
    <p:extLst>
      <p:ext uri="{BB962C8B-B14F-4D97-AF65-F5344CB8AC3E}">
        <p14:creationId xmlns:p14="http://schemas.microsoft.com/office/powerpoint/2010/main" val="2104009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30</a:t>
            </a:fld>
            <a:endParaRPr lang="en-US" dirty="0"/>
          </a:p>
        </p:txBody>
      </p:sp>
    </p:spTree>
    <p:extLst>
      <p:ext uri="{BB962C8B-B14F-4D97-AF65-F5344CB8AC3E}">
        <p14:creationId xmlns:p14="http://schemas.microsoft.com/office/powerpoint/2010/main" val="4050115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31</a:t>
            </a:fld>
            <a:endParaRPr lang="en-US" dirty="0"/>
          </a:p>
        </p:txBody>
      </p:sp>
    </p:spTree>
    <p:extLst>
      <p:ext uri="{BB962C8B-B14F-4D97-AF65-F5344CB8AC3E}">
        <p14:creationId xmlns:p14="http://schemas.microsoft.com/office/powerpoint/2010/main" val="1523246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32</a:t>
            </a:fld>
            <a:endParaRPr lang="en-US" dirty="0"/>
          </a:p>
        </p:txBody>
      </p:sp>
    </p:spTree>
    <p:extLst>
      <p:ext uri="{BB962C8B-B14F-4D97-AF65-F5344CB8AC3E}">
        <p14:creationId xmlns:p14="http://schemas.microsoft.com/office/powerpoint/2010/main" val="1916857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33</a:t>
            </a:fld>
            <a:endParaRPr lang="en-US" dirty="0"/>
          </a:p>
        </p:txBody>
      </p:sp>
    </p:spTree>
    <p:extLst>
      <p:ext uri="{BB962C8B-B14F-4D97-AF65-F5344CB8AC3E}">
        <p14:creationId xmlns:p14="http://schemas.microsoft.com/office/powerpoint/2010/main" val="1094723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34</a:t>
            </a:fld>
            <a:endParaRPr lang="en-US" dirty="0"/>
          </a:p>
        </p:txBody>
      </p:sp>
    </p:spTree>
    <p:extLst>
      <p:ext uri="{BB962C8B-B14F-4D97-AF65-F5344CB8AC3E}">
        <p14:creationId xmlns:p14="http://schemas.microsoft.com/office/powerpoint/2010/main" val="404081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unfamiliar with the process for using the SFTP drop site, please reach out to your Agency Advocate for directions</a:t>
            </a:r>
          </a:p>
          <a:p>
            <a:endParaRPr lang="en-US" dirty="0"/>
          </a:p>
        </p:txBody>
      </p:sp>
      <p:sp>
        <p:nvSpPr>
          <p:cNvPr id="4" name="Slide Number Placeholder 3"/>
          <p:cNvSpPr>
            <a:spLocks noGrp="1"/>
          </p:cNvSpPr>
          <p:nvPr>
            <p:ph type="sldNum" sz="quarter" idx="5"/>
          </p:nvPr>
        </p:nvSpPr>
        <p:spPr/>
        <p:txBody>
          <a:bodyPr/>
          <a:lstStyle/>
          <a:p>
            <a:fld id="{83168738-3AC7-488A-89F8-DF506DD07B3C}" type="slidenum">
              <a:rPr lang="en-US" smtClean="0"/>
              <a:t>10</a:t>
            </a:fld>
            <a:endParaRPr lang="en-US" dirty="0"/>
          </a:p>
        </p:txBody>
      </p:sp>
    </p:spTree>
    <p:extLst>
      <p:ext uri="{BB962C8B-B14F-4D97-AF65-F5344CB8AC3E}">
        <p14:creationId xmlns:p14="http://schemas.microsoft.com/office/powerpoint/2010/main" val="428097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11</a:t>
            </a:fld>
            <a:endParaRPr lang="en-US" dirty="0"/>
          </a:p>
        </p:txBody>
      </p:sp>
    </p:spTree>
    <p:extLst>
      <p:ext uri="{BB962C8B-B14F-4D97-AF65-F5344CB8AC3E}">
        <p14:creationId xmlns:p14="http://schemas.microsoft.com/office/powerpoint/2010/main" val="33431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15</a:t>
            </a:fld>
            <a:endParaRPr lang="en-US" dirty="0"/>
          </a:p>
        </p:txBody>
      </p:sp>
    </p:spTree>
    <p:extLst>
      <p:ext uri="{BB962C8B-B14F-4D97-AF65-F5344CB8AC3E}">
        <p14:creationId xmlns:p14="http://schemas.microsoft.com/office/powerpoint/2010/main" val="18150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Default Value workbook is for all Luma coding. </a:t>
            </a:r>
          </a:p>
          <a:p>
            <a:r>
              <a:rPr lang="en-US" dirty="0"/>
              <a:t>Payroll Crosswalk workbook is only for codes that can be applied to payroll costs.</a:t>
            </a:r>
          </a:p>
        </p:txBody>
      </p:sp>
      <p:sp>
        <p:nvSpPr>
          <p:cNvPr id="4" name="Slide Number Placeholder 3"/>
          <p:cNvSpPr>
            <a:spLocks noGrp="1"/>
          </p:cNvSpPr>
          <p:nvPr>
            <p:ph type="sldNum" sz="quarter" idx="5"/>
          </p:nvPr>
        </p:nvSpPr>
        <p:spPr/>
        <p:txBody>
          <a:bodyPr/>
          <a:lstStyle/>
          <a:p>
            <a:fld id="{83168738-3AC7-488A-89F8-DF506DD07B3C}" type="slidenum">
              <a:rPr lang="en-US" smtClean="0"/>
              <a:t>16</a:t>
            </a:fld>
            <a:endParaRPr lang="en-US" dirty="0"/>
          </a:p>
        </p:txBody>
      </p:sp>
    </p:spTree>
    <p:extLst>
      <p:ext uri="{BB962C8B-B14F-4D97-AF65-F5344CB8AC3E}">
        <p14:creationId xmlns:p14="http://schemas.microsoft.com/office/powerpoint/2010/main" val="428687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how each agency setup their new Chart of Accounts, some agencies can utilize their current Index, PCA, and/or Projects codes to map to their new Luma codes. Other agencies will need to do the opposite, and will create new Index, PCA, and/or Projects codes to map to their new Luma codes.</a:t>
            </a:r>
          </a:p>
        </p:txBody>
      </p:sp>
      <p:sp>
        <p:nvSpPr>
          <p:cNvPr id="4" name="Slide Number Placeholder 3"/>
          <p:cNvSpPr>
            <a:spLocks noGrp="1"/>
          </p:cNvSpPr>
          <p:nvPr>
            <p:ph type="sldNum" sz="quarter" idx="5"/>
          </p:nvPr>
        </p:nvSpPr>
        <p:spPr/>
        <p:txBody>
          <a:bodyPr/>
          <a:lstStyle/>
          <a:p>
            <a:fld id="{83168738-3AC7-488A-89F8-DF506DD07B3C}" type="slidenum">
              <a:rPr lang="en-US" smtClean="0"/>
              <a:t>17</a:t>
            </a:fld>
            <a:endParaRPr lang="en-US" dirty="0"/>
          </a:p>
        </p:txBody>
      </p:sp>
    </p:spTree>
    <p:extLst>
      <p:ext uri="{BB962C8B-B14F-4D97-AF65-F5344CB8AC3E}">
        <p14:creationId xmlns:p14="http://schemas.microsoft.com/office/powerpoint/2010/main" val="22025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168738-3AC7-488A-89F8-DF506DD07B3C}" type="slidenum">
              <a:rPr lang="en-US" smtClean="0"/>
              <a:t>18</a:t>
            </a:fld>
            <a:endParaRPr lang="en-US" dirty="0"/>
          </a:p>
        </p:txBody>
      </p:sp>
    </p:spTree>
    <p:extLst>
      <p:ext uri="{BB962C8B-B14F-4D97-AF65-F5344CB8AC3E}">
        <p14:creationId xmlns:p14="http://schemas.microsoft.com/office/powerpoint/2010/main" val="2824602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168738-3AC7-488A-89F8-DF506DD07B3C}" type="slidenum">
              <a:rPr lang="en-US" smtClean="0"/>
              <a:t>19</a:t>
            </a:fld>
            <a:endParaRPr lang="en-US" dirty="0"/>
          </a:p>
        </p:txBody>
      </p:sp>
    </p:spTree>
    <p:extLst>
      <p:ext uri="{BB962C8B-B14F-4D97-AF65-F5344CB8AC3E}">
        <p14:creationId xmlns:p14="http://schemas.microsoft.com/office/powerpoint/2010/main" val="29321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0218F00-C44E-4CFD-9066-3D71BED65697}" type="datetimeFigureOut">
              <a:rPr lang="en-US" smtClean="0"/>
              <a:t>11/16/2020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A5AF819-A59C-4FFD-9F1D-1E8900DB86D2}" type="slidenum">
              <a:rPr lang="en-US" smtClean="0"/>
              <a:t>‹#›</a:t>
            </a:fld>
            <a:endParaRPr lang="en-US" dirty="0"/>
          </a:p>
        </p:txBody>
      </p:sp>
    </p:spTree>
    <p:extLst>
      <p:ext uri="{BB962C8B-B14F-4D97-AF65-F5344CB8AC3E}">
        <p14:creationId xmlns:p14="http://schemas.microsoft.com/office/powerpoint/2010/main" val="125335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18F00-C44E-4CFD-9066-3D71BED65697}" type="datetimeFigureOut">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5AF819-A59C-4FFD-9F1D-1E8900DB86D2}" type="slidenum">
              <a:rPr lang="en-US" smtClean="0"/>
              <a:t>‹#›</a:t>
            </a:fld>
            <a:endParaRPr lang="en-US" dirty="0"/>
          </a:p>
        </p:txBody>
      </p:sp>
    </p:spTree>
    <p:extLst>
      <p:ext uri="{BB962C8B-B14F-4D97-AF65-F5344CB8AC3E}">
        <p14:creationId xmlns:p14="http://schemas.microsoft.com/office/powerpoint/2010/main" val="383677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0218F00-C44E-4CFD-9066-3D71BED65697}" type="datetimeFigureOut">
              <a:rPr lang="en-US" smtClean="0"/>
              <a:t>11/16/2020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A5AF819-A59C-4FFD-9F1D-1E8900DB86D2}" type="slidenum">
              <a:rPr lang="en-US" smtClean="0"/>
              <a:t>‹#›</a:t>
            </a:fld>
            <a:endParaRPr lang="en-US" dirty="0"/>
          </a:p>
        </p:txBody>
      </p:sp>
    </p:spTree>
    <p:extLst>
      <p:ext uri="{BB962C8B-B14F-4D97-AF65-F5344CB8AC3E}">
        <p14:creationId xmlns:p14="http://schemas.microsoft.com/office/powerpoint/2010/main" val="403821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4C42-B7C9-4B0A-92BE-50CD1CB4EBF0}"/>
              </a:ext>
            </a:extLst>
          </p:cNvPr>
          <p:cNvSpPr>
            <a:spLocks noGrp="1"/>
          </p:cNvSpPr>
          <p:nvPr>
            <p:ph type="title"/>
          </p:nvPr>
        </p:nvSpPr>
        <p:spPr>
          <a:xfrm>
            <a:off x="836685" y="1514740"/>
            <a:ext cx="2553893" cy="3627455"/>
          </a:xfrm>
        </p:spPr>
        <p:txBody>
          <a:bodyPr/>
          <a:lstStyle/>
          <a:p>
            <a:r>
              <a:rPr lang="en-US"/>
              <a:t>Click to edit Master title style</a:t>
            </a:r>
          </a:p>
        </p:txBody>
      </p:sp>
      <p:sp>
        <p:nvSpPr>
          <p:cNvPr id="3" name="Date Placeholder 2">
            <a:extLst>
              <a:ext uri="{FF2B5EF4-FFF2-40B4-BE49-F238E27FC236}">
                <a16:creationId xmlns:a16="http://schemas.microsoft.com/office/drawing/2014/main" id="{D28B80B8-11F7-428C-8F3D-C129D6818FDB}"/>
              </a:ext>
            </a:extLst>
          </p:cNvPr>
          <p:cNvSpPr>
            <a:spLocks noGrp="1"/>
          </p:cNvSpPr>
          <p:nvPr>
            <p:ph type="dt" sz="half" idx="10"/>
          </p:nvPr>
        </p:nvSpPr>
        <p:spPr/>
        <p:txBody>
          <a:bodyPr/>
          <a:lstStyle/>
          <a:p>
            <a:fld id="{90218F00-C44E-4CFD-9066-3D71BED65697}" type="datetimeFigureOut">
              <a:rPr lang="en-US" smtClean="0"/>
              <a:t>11/16/2020</a:t>
            </a:fld>
            <a:endParaRPr lang="en-US" dirty="0"/>
          </a:p>
        </p:txBody>
      </p:sp>
      <p:sp>
        <p:nvSpPr>
          <p:cNvPr id="4" name="Footer Placeholder 3">
            <a:extLst>
              <a:ext uri="{FF2B5EF4-FFF2-40B4-BE49-F238E27FC236}">
                <a16:creationId xmlns:a16="http://schemas.microsoft.com/office/drawing/2014/main" id="{60773B47-7797-4C96-B288-664364B2904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EFC9768-F566-4BFD-B32E-8D8D95E26F3F}"/>
              </a:ext>
            </a:extLst>
          </p:cNvPr>
          <p:cNvSpPr>
            <a:spLocks noGrp="1"/>
          </p:cNvSpPr>
          <p:nvPr>
            <p:ph type="sldNum" sz="quarter" idx="12"/>
          </p:nvPr>
        </p:nvSpPr>
        <p:spPr/>
        <p:txBody>
          <a:bodyPr/>
          <a:lstStyle/>
          <a:p>
            <a:fld id="{8A5AF819-A59C-4FFD-9F1D-1E8900DB86D2}" type="slidenum">
              <a:rPr lang="en-US" smtClean="0"/>
              <a:t>‹#›</a:t>
            </a:fld>
            <a:endParaRPr lang="en-US" dirty="0"/>
          </a:p>
        </p:txBody>
      </p:sp>
      <p:pic>
        <p:nvPicPr>
          <p:cNvPr id="8" name="Picture 7">
            <a:extLst>
              <a:ext uri="{FF2B5EF4-FFF2-40B4-BE49-F238E27FC236}">
                <a16:creationId xmlns:a16="http://schemas.microsoft.com/office/drawing/2014/main" id="{B65ADED9-0820-4028-98CB-090D50B344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3196" y="6207992"/>
            <a:ext cx="758952" cy="758952"/>
          </a:xfrm>
          <a:prstGeom prst="rect">
            <a:avLst/>
          </a:prstGeom>
        </p:spPr>
      </p:pic>
      <p:sp>
        <p:nvSpPr>
          <p:cNvPr id="9" name="Rectangle 8">
            <a:extLst>
              <a:ext uri="{FF2B5EF4-FFF2-40B4-BE49-F238E27FC236}">
                <a16:creationId xmlns:a16="http://schemas.microsoft.com/office/drawing/2014/main" id="{0041EFBB-0C65-4BB1-B3CE-5765FDEDFDB6}"/>
              </a:ext>
            </a:extLst>
          </p:cNvPr>
          <p:cNvSpPr/>
          <p:nvPr userDrawn="1"/>
        </p:nvSpPr>
        <p:spPr>
          <a:xfrm>
            <a:off x="473642" y="705124"/>
            <a:ext cx="3666279" cy="5823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774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18F00-C44E-4CFD-9066-3D71BED65697}" type="datetimeFigureOut">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A5AF819-A59C-4FFD-9F1D-1E8900DB86D2}" type="slidenum">
              <a:rPr lang="en-US" smtClean="0"/>
              <a:t>‹#›</a:t>
            </a:fld>
            <a:endParaRPr lang="en-US" dirty="0"/>
          </a:p>
        </p:txBody>
      </p:sp>
    </p:spTree>
    <p:extLst>
      <p:ext uri="{BB962C8B-B14F-4D97-AF65-F5344CB8AC3E}">
        <p14:creationId xmlns:p14="http://schemas.microsoft.com/office/powerpoint/2010/main" val="57933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pic>
        <p:nvPicPr>
          <p:cNvPr id="9" name="Picture 8">
            <a:extLst>
              <a:ext uri="{FF2B5EF4-FFF2-40B4-BE49-F238E27FC236}">
                <a16:creationId xmlns:a16="http://schemas.microsoft.com/office/drawing/2014/main" id="{5AD2EEDE-1553-4957-BC03-90D7AD4692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7367" y="5742530"/>
            <a:ext cx="758952" cy="758952"/>
          </a:xfrm>
          <a:prstGeom prst="rect">
            <a:avLst/>
          </a:prstGeom>
        </p:spPr>
      </p:pic>
      <p:sp>
        <p:nvSpPr>
          <p:cNvPr id="7" name="Rectangle 6">
            <a:extLst>
              <a:ext uri="{FF2B5EF4-FFF2-40B4-BE49-F238E27FC236}">
                <a16:creationId xmlns:a16="http://schemas.microsoft.com/office/drawing/2014/main" id="{B0891FD8-6A80-44FC-8A40-9491CD24C190}"/>
              </a:ext>
            </a:extLst>
          </p:cNvPr>
          <p:cNvSpPr/>
          <p:nvPr userDrawn="1"/>
        </p:nvSpPr>
        <p:spPr>
          <a:xfrm>
            <a:off x="447817" y="5022784"/>
            <a:ext cx="11290860" cy="1191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792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cap="none" baseline="0"/>
            </a:lvl1p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218F00-C44E-4CFD-9066-3D71BED65697}" type="datetimeFigureOut">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5AF819-A59C-4FFD-9F1D-1E8900DB86D2}" type="slidenum">
              <a:rPr lang="en-US" smtClean="0"/>
              <a:t>‹#›</a:t>
            </a:fld>
            <a:endParaRPr lang="en-US" dirty="0"/>
          </a:p>
        </p:txBody>
      </p:sp>
    </p:spTree>
    <p:extLst>
      <p:ext uri="{BB962C8B-B14F-4D97-AF65-F5344CB8AC3E}">
        <p14:creationId xmlns:p14="http://schemas.microsoft.com/office/powerpoint/2010/main" val="248661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cap="none" baseline="0"/>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18F00-C44E-4CFD-9066-3D71BED65697}" type="datetimeFigureOut">
              <a:rPr lang="en-US" smtClean="0"/>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5AF819-A59C-4FFD-9F1D-1E8900DB86D2}" type="slidenum">
              <a:rPr lang="en-US" smtClean="0"/>
              <a:t>‹#›</a:t>
            </a:fld>
            <a:endParaRPr lang="en-US" dirty="0"/>
          </a:p>
        </p:txBody>
      </p:sp>
    </p:spTree>
    <p:extLst>
      <p:ext uri="{BB962C8B-B14F-4D97-AF65-F5344CB8AC3E}">
        <p14:creationId xmlns:p14="http://schemas.microsoft.com/office/powerpoint/2010/main" val="75754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cap="none" baseline="0"/>
            </a:lvl1pPr>
          </a:lstStyle>
          <a:p>
            <a:r>
              <a:rPr lang="en-US" dirty="0"/>
              <a:t>Click to edit Master title style</a:t>
            </a:r>
          </a:p>
        </p:txBody>
      </p:sp>
      <p:sp>
        <p:nvSpPr>
          <p:cNvPr id="3" name="Date Placeholder 2"/>
          <p:cNvSpPr>
            <a:spLocks noGrp="1"/>
          </p:cNvSpPr>
          <p:nvPr>
            <p:ph type="dt" sz="half" idx="10"/>
          </p:nvPr>
        </p:nvSpPr>
        <p:spPr/>
        <p:txBody>
          <a:bodyPr/>
          <a:lstStyle/>
          <a:p>
            <a:fld id="{90218F00-C44E-4CFD-9066-3D71BED65697}" type="datetimeFigureOut">
              <a:rPr lang="en-US" smtClean="0"/>
              <a:t>11/16/2020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5AF819-A59C-4FFD-9F1D-1E8900DB86D2}" type="slidenum">
              <a:rPr lang="en-US" smtClean="0"/>
              <a:t>‹#›</a:t>
            </a:fld>
            <a:endParaRPr lang="en-US" dirty="0"/>
          </a:p>
        </p:txBody>
      </p:sp>
    </p:spTree>
    <p:extLst>
      <p:ext uri="{BB962C8B-B14F-4D97-AF65-F5344CB8AC3E}">
        <p14:creationId xmlns:p14="http://schemas.microsoft.com/office/powerpoint/2010/main" val="14963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18F00-C44E-4CFD-9066-3D71BED65697}" type="datetimeFigureOut">
              <a:rPr lang="en-US" smtClean="0"/>
              <a:t>11/16/2020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5AF819-A59C-4FFD-9F1D-1E8900DB86D2}" type="slidenum">
              <a:rPr lang="en-US" smtClean="0"/>
              <a:t>‹#›</a:t>
            </a:fld>
            <a:endParaRPr lang="en-US" dirty="0"/>
          </a:p>
        </p:txBody>
      </p:sp>
    </p:spTree>
    <p:extLst>
      <p:ext uri="{BB962C8B-B14F-4D97-AF65-F5344CB8AC3E}">
        <p14:creationId xmlns:p14="http://schemas.microsoft.com/office/powerpoint/2010/main" val="14880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0218F00-C44E-4CFD-9066-3D71BED65697}" type="datetimeFigureOut">
              <a:rPr lang="en-US" smtClean="0"/>
              <a:t>11/16/2020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A5AF819-A59C-4FFD-9F1D-1E8900DB86D2}" type="slidenum">
              <a:rPr lang="en-US" smtClean="0"/>
              <a:t>‹#›</a:t>
            </a:fld>
            <a:endParaRPr lang="en-US" dirty="0"/>
          </a:p>
        </p:txBody>
      </p:sp>
    </p:spTree>
    <p:extLst>
      <p:ext uri="{BB962C8B-B14F-4D97-AF65-F5344CB8AC3E}">
        <p14:creationId xmlns:p14="http://schemas.microsoft.com/office/powerpoint/2010/main" val="817187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218F00-C44E-4CFD-9066-3D71BED65697}" type="datetimeFigureOut">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5AF819-A59C-4FFD-9F1D-1E8900DB86D2}" type="slidenum">
              <a:rPr lang="en-US" smtClean="0"/>
              <a:t>‹#›</a:t>
            </a:fld>
            <a:endParaRPr lang="en-US" dirty="0"/>
          </a:p>
        </p:txBody>
      </p:sp>
    </p:spTree>
    <p:extLst>
      <p:ext uri="{BB962C8B-B14F-4D97-AF65-F5344CB8AC3E}">
        <p14:creationId xmlns:p14="http://schemas.microsoft.com/office/powerpoint/2010/main" val="330923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0218F00-C44E-4CFD-9066-3D71BED65697}" type="datetimeFigureOut">
              <a:rPr lang="en-US" smtClean="0"/>
              <a:t>11/16/2020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A5AF819-A59C-4FFD-9F1D-1E8900DB86D2}"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31515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gsmith@sco.Idaho.gov"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mailto:abrown@sco.Idaho.gov" TargetMode="Externa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E8F3-CB94-4CA8-BA54-973A8B5471D9}"/>
              </a:ext>
            </a:extLst>
          </p:cNvPr>
          <p:cNvSpPr>
            <a:spLocks noGrp="1"/>
          </p:cNvSpPr>
          <p:nvPr>
            <p:ph type="ctrTitle"/>
          </p:nvPr>
        </p:nvSpPr>
        <p:spPr>
          <a:xfrm>
            <a:off x="599225" y="3721262"/>
            <a:ext cx="10993549" cy="1323188"/>
          </a:xfrm>
        </p:spPr>
        <p:txBody>
          <a:bodyPr>
            <a:normAutofit fontScale="90000"/>
          </a:bodyPr>
          <a:lstStyle/>
          <a:p>
            <a:pPr algn="ctr"/>
            <a:r>
              <a:rPr lang="en-US" dirty="0">
                <a:solidFill>
                  <a:schemeClr val="bg1"/>
                </a:solidFill>
                <a:latin typeface="Arial" panose="020B0604020202020204" pitchFamily="34" charset="0"/>
                <a:cs typeface="Arial" panose="020B0604020202020204" pitchFamily="34" charset="0"/>
              </a:rPr>
              <a:t>Default Values</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&amp;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Payroll Crosswalk Workbooks</a:t>
            </a:r>
          </a:p>
        </p:txBody>
      </p:sp>
      <p:pic>
        <p:nvPicPr>
          <p:cNvPr id="5" name="Picture 4">
            <a:extLst>
              <a:ext uri="{FF2B5EF4-FFF2-40B4-BE49-F238E27FC236}">
                <a16:creationId xmlns:a16="http://schemas.microsoft.com/office/drawing/2014/main" id="{40B7FDF6-BA65-4A21-A0C2-DD0C77CCE91D}"/>
              </a:ext>
            </a:extLst>
          </p:cNvPr>
          <p:cNvPicPr>
            <a:picLocks noChangeAspect="1"/>
          </p:cNvPicPr>
          <p:nvPr/>
        </p:nvPicPr>
        <p:blipFill rotWithShape="1">
          <a:blip r:embed="rId2">
            <a:extLst>
              <a:ext uri="{28A0092B-C50C-407E-A947-70E740481C1C}">
                <a14:useLocalDpi xmlns:a14="http://schemas.microsoft.com/office/drawing/2010/main" val="0"/>
              </a:ext>
            </a:extLst>
          </a:blip>
          <a:srcRect t="19538" b="56700"/>
          <a:stretch/>
        </p:blipFill>
        <p:spPr>
          <a:xfrm>
            <a:off x="28575" y="866775"/>
            <a:ext cx="12192001" cy="1629624"/>
          </a:xfrm>
          <a:prstGeom prst="rect">
            <a:avLst/>
          </a:prstGeom>
        </p:spPr>
      </p:pic>
      <p:pic>
        <p:nvPicPr>
          <p:cNvPr id="6" name="Picture 5">
            <a:extLst>
              <a:ext uri="{FF2B5EF4-FFF2-40B4-BE49-F238E27FC236}">
                <a16:creationId xmlns:a16="http://schemas.microsoft.com/office/drawing/2014/main" id="{69B5DF8D-801E-45D1-809B-CBC76F3BBDF1}"/>
              </a:ext>
            </a:extLst>
          </p:cNvPr>
          <p:cNvPicPr>
            <a:picLocks noChangeAspect="1"/>
          </p:cNvPicPr>
          <p:nvPr/>
        </p:nvPicPr>
        <p:blipFill rotWithShape="1">
          <a:blip r:embed="rId3"/>
          <a:srcRect l="77385" t="15682" r="2464" b="57878"/>
          <a:stretch/>
        </p:blipFill>
        <p:spPr>
          <a:xfrm>
            <a:off x="5673152" y="1467833"/>
            <a:ext cx="289932" cy="325615"/>
          </a:xfrm>
          <a:prstGeom prst="rect">
            <a:avLst/>
          </a:prstGeom>
        </p:spPr>
      </p:pic>
      <p:pic>
        <p:nvPicPr>
          <p:cNvPr id="7" name="Picture 6">
            <a:extLst>
              <a:ext uri="{FF2B5EF4-FFF2-40B4-BE49-F238E27FC236}">
                <a16:creationId xmlns:a16="http://schemas.microsoft.com/office/drawing/2014/main" id="{93819676-E3E1-4BC0-9533-E0337A77108B}"/>
              </a:ext>
            </a:extLst>
          </p:cNvPr>
          <p:cNvPicPr>
            <a:picLocks noChangeAspect="1"/>
          </p:cNvPicPr>
          <p:nvPr/>
        </p:nvPicPr>
        <p:blipFill rotWithShape="1">
          <a:blip r:embed="rId4"/>
          <a:srcRect l="76951" t="44956" r="5068" b="34501"/>
          <a:stretch/>
        </p:blipFill>
        <p:spPr>
          <a:xfrm>
            <a:off x="5673152" y="1830473"/>
            <a:ext cx="258708" cy="254247"/>
          </a:xfrm>
          <a:prstGeom prst="rect">
            <a:avLst/>
          </a:prstGeom>
        </p:spPr>
      </p:pic>
      <p:pic>
        <p:nvPicPr>
          <p:cNvPr id="8" name="Picture 7">
            <a:extLst>
              <a:ext uri="{FF2B5EF4-FFF2-40B4-BE49-F238E27FC236}">
                <a16:creationId xmlns:a16="http://schemas.microsoft.com/office/drawing/2014/main" id="{89E052F4-8A61-48C8-962A-F96DD8B0A163}"/>
              </a:ext>
            </a:extLst>
          </p:cNvPr>
          <p:cNvPicPr>
            <a:picLocks noChangeAspect="1"/>
          </p:cNvPicPr>
          <p:nvPr/>
        </p:nvPicPr>
        <p:blipFill rotWithShape="1">
          <a:blip r:embed="rId4"/>
          <a:srcRect l="65481" t="64779" r="17778" b="15758"/>
          <a:stretch/>
        </p:blipFill>
        <p:spPr>
          <a:xfrm>
            <a:off x="5506591" y="2071930"/>
            <a:ext cx="240867" cy="240866"/>
          </a:xfrm>
          <a:prstGeom prst="rect">
            <a:avLst/>
          </a:prstGeom>
        </p:spPr>
      </p:pic>
      <p:pic>
        <p:nvPicPr>
          <p:cNvPr id="9" name="Picture 8">
            <a:extLst>
              <a:ext uri="{FF2B5EF4-FFF2-40B4-BE49-F238E27FC236}">
                <a16:creationId xmlns:a16="http://schemas.microsoft.com/office/drawing/2014/main" id="{45EC071F-97E9-4CEA-8440-71A095E24D33}"/>
              </a:ext>
            </a:extLst>
          </p:cNvPr>
          <p:cNvPicPr>
            <a:picLocks noChangeAspect="1"/>
          </p:cNvPicPr>
          <p:nvPr/>
        </p:nvPicPr>
        <p:blipFill rotWithShape="1">
          <a:blip r:embed="rId4"/>
          <a:srcRect l="48760" t="74102" r="34809" b="7877"/>
          <a:stretch/>
        </p:blipFill>
        <p:spPr>
          <a:xfrm>
            <a:off x="5266988" y="2193928"/>
            <a:ext cx="236406" cy="223025"/>
          </a:xfrm>
          <a:prstGeom prst="rect">
            <a:avLst/>
          </a:prstGeom>
        </p:spPr>
      </p:pic>
      <p:pic>
        <p:nvPicPr>
          <p:cNvPr id="10" name="Picture 9">
            <a:extLst>
              <a:ext uri="{FF2B5EF4-FFF2-40B4-BE49-F238E27FC236}">
                <a16:creationId xmlns:a16="http://schemas.microsoft.com/office/drawing/2014/main" id="{34BC7B81-D244-4399-8E49-9591634C1E6E}"/>
              </a:ext>
            </a:extLst>
          </p:cNvPr>
          <p:cNvPicPr>
            <a:picLocks noChangeAspect="1"/>
          </p:cNvPicPr>
          <p:nvPr/>
        </p:nvPicPr>
        <p:blipFill rotWithShape="1">
          <a:blip r:embed="rId5">
            <a:extLst>
              <a:ext uri="{28A0092B-C50C-407E-A947-70E740481C1C}">
                <a14:useLocalDpi xmlns:a14="http://schemas.microsoft.com/office/drawing/2010/main" val="0"/>
              </a:ext>
            </a:extLst>
          </a:blip>
          <a:srcRect l="41300" t="37659" r="56919" b="59008"/>
          <a:stretch/>
        </p:blipFill>
        <p:spPr>
          <a:xfrm>
            <a:off x="5053420" y="2178970"/>
            <a:ext cx="217130" cy="228600"/>
          </a:xfrm>
          <a:prstGeom prst="rect">
            <a:avLst/>
          </a:prstGeom>
        </p:spPr>
      </p:pic>
      <p:pic>
        <p:nvPicPr>
          <p:cNvPr id="11" name="Picture 10">
            <a:extLst>
              <a:ext uri="{FF2B5EF4-FFF2-40B4-BE49-F238E27FC236}">
                <a16:creationId xmlns:a16="http://schemas.microsoft.com/office/drawing/2014/main" id="{D2EA555A-2FF7-4F86-9827-9A614F392678}"/>
              </a:ext>
            </a:extLst>
          </p:cNvPr>
          <p:cNvPicPr>
            <a:picLocks noChangeAspect="1"/>
          </p:cNvPicPr>
          <p:nvPr/>
        </p:nvPicPr>
        <p:blipFill rotWithShape="1">
          <a:blip r:embed="rId5">
            <a:extLst>
              <a:ext uri="{28A0092B-C50C-407E-A947-70E740481C1C}">
                <a14:useLocalDpi xmlns:a14="http://schemas.microsoft.com/office/drawing/2010/main" val="0"/>
              </a:ext>
            </a:extLst>
          </a:blip>
          <a:srcRect l="39801" t="36788" r="58590" b="60440"/>
          <a:stretch/>
        </p:blipFill>
        <p:spPr>
          <a:xfrm>
            <a:off x="4869468" y="2118128"/>
            <a:ext cx="196112" cy="190124"/>
          </a:xfrm>
          <a:prstGeom prst="rect">
            <a:avLst/>
          </a:prstGeom>
        </p:spPr>
      </p:pic>
      <p:pic>
        <p:nvPicPr>
          <p:cNvPr id="12" name="Picture 11">
            <a:extLst>
              <a:ext uri="{FF2B5EF4-FFF2-40B4-BE49-F238E27FC236}">
                <a16:creationId xmlns:a16="http://schemas.microsoft.com/office/drawing/2014/main" id="{C5B732FB-483A-46A4-9BCF-950092A3B570}"/>
              </a:ext>
            </a:extLst>
          </p:cNvPr>
          <p:cNvPicPr>
            <a:picLocks noChangeAspect="1"/>
          </p:cNvPicPr>
          <p:nvPr/>
        </p:nvPicPr>
        <p:blipFill rotWithShape="1">
          <a:blip r:embed="rId5">
            <a:extLst>
              <a:ext uri="{28A0092B-C50C-407E-A947-70E740481C1C}">
                <a14:useLocalDpi xmlns:a14="http://schemas.microsoft.com/office/drawing/2010/main" val="0"/>
              </a:ext>
            </a:extLst>
          </a:blip>
          <a:srcRect l="38146" t="32561" r="60406" b="65019"/>
          <a:stretch/>
        </p:blipFill>
        <p:spPr>
          <a:xfrm>
            <a:off x="4667509" y="1830901"/>
            <a:ext cx="176525" cy="165933"/>
          </a:xfrm>
          <a:prstGeom prst="rect">
            <a:avLst/>
          </a:prstGeom>
        </p:spPr>
      </p:pic>
      <p:pic>
        <p:nvPicPr>
          <p:cNvPr id="13" name="Picture 12">
            <a:extLst>
              <a:ext uri="{FF2B5EF4-FFF2-40B4-BE49-F238E27FC236}">
                <a16:creationId xmlns:a16="http://schemas.microsoft.com/office/drawing/2014/main" id="{6D55D453-F280-4773-A8F2-EF9097F7D616}"/>
              </a:ext>
            </a:extLst>
          </p:cNvPr>
          <p:cNvPicPr>
            <a:picLocks noChangeAspect="1"/>
          </p:cNvPicPr>
          <p:nvPr/>
        </p:nvPicPr>
        <p:blipFill rotWithShape="1">
          <a:blip r:embed="rId5">
            <a:extLst>
              <a:ext uri="{28A0092B-C50C-407E-A947-70E740481C1C}">
                <a14:useLocalDpi xmlns:a14="http://schemas.microsoft.com/office/drawing/2010/main" val="0"/>
              </a:ext>
            </a:extLst>
          </a:blip>
          <a:srcRect l="38827" t="34854" r="59902" b="62687"/>
          <a:stretch/>
        </p:blipFill>
        <p:spPr>
          <a:xfrm>
            <a:off x="4748937" y="1984082"/>
            <a:ext cx="154879" cy="168700"/>
          </a:xfrm>
          <a:prstGeom prst="rect">
            <a:avLst/>
          </a:prstGeom>
        </p:spPr>
      </p:pic>
      <p:pic>
        <p:nvPicPr>
          <p:cNvPr id="14" name="Picture 13">
            <a:extLst>
              <a:ext uri="{FF2B5EF4-FFF2-40B4-BE49-F238E27FC236}">
                <a16:creationId xmlns:a16="http://schemas.microsoft.com/office/drawing/2014/main" id="{503F7F91-F92B-4954-88AB-CDC51DD89256}"/>
              </a:ext>
            </a:extLst>
          </p:cNvPr>
          <p:cNvPicPr>
            <a:picLocks noChangeAspect="1"/>
          </p:cNvPicPr>
          <p:nvPr/>
        </p:nvPicPr>
        <p:blipFill rotWithShape="1">
          <a:blip r:embed="rId5">
            <a:extLst>
              <a:ext uri="{28A0092B-C50C-407E-A947-70E740481C1C}">
                <a14:useLocalDpi xmlns:a14="http://schemas.microsoft.com/office/drawing/2010/main" val="0"/>
              </a:ext>
            </a:extLst>
          </a:blip>
          <a:srcRect l="38047" t="30252" r="60665" b="67456"/>
          <a:stretch/>
        </p:blipFill>
        <p:spPr>
          <a:xfrm>
            <a:off x="4657307" y="1665829"/>
            <a:ext cx="157163" cy="157162"/>
          </a:xfrm>
          <a:prstGeom prst="rect">
            <a:avLst/>
          </a:prstGeom>
        </p:spPr>
      </p:pic>
      <p:pic>
        <p:nvPicPr>
          <p:cNvPr id="15" name="Picture 14">
            <a:extLst>
              <a:ext uri="{FF2B5EF4-FFF2-40B4-BE49-F238E27FC236}">
                <a16:creationId xmlns:a16="http://schemas.microsoft.com/office/drawing/2014/main" id="{46BA4974-6A83-4CA8-8DC0-C5ADFCC0B2C3}"/>
              </a:ext>
            </a:extLst>
          </p:cNvPr>
          <p:cNvPicPr>
            <a:picLocks noChangeAspect="1"/>
          </p:cNvPicPr>
          <p:nvPr/>
        </p:nvPicPr>
        <p:blipFill rotWithShape="1">
          <a:blip r:embed="rId5">
            <a:extLst>
              <a:ext uri="{28A0092B-C50C-407E-A947-70E740481C1C}">
                <a14:useLocalDpi xmlns:a14="http://schemas.microsoft.com/office/drawing/2010/main" val="0"/>
              </a:ext>
            </a:extLst>
          </a:blip>
          <a:srcRect l="38038" t="28022" r="60751" b="69895"/>
          <a:stretch/>
        </p:blipFill>
        <p:spPr>
          <a:xfrm>
            <a:off x="4654502" y="1515984"/>
            <a:ext cx="147638" cy="142875"/>
          </a:xfrm>
          <a:prstGeom prst="rect">
            <a:avLst/>
          </a:prstGeom>
        </p:spPr>
      </p:pic>
      <p:cxnSp>
        <p:nvCxnSpPr>
          <p:cNvPr id="16" name="Straight Connector 15">
            <a:extLst>
              <a:ext uri="{FF2B5EF4-FFF2-40B4-BE49-F238E27FC236}">
                <a16:creationId xmlns:a16="http://schemas.microsoft.com/office/drawing/2014/main" id="{298E11D7-F7A6-4404-9571-AF39E21FA108}"/>
              </a:ext>
            </a:extLst>
          </p:cNvPr>
          <p:cNvCxnSpPr/>
          <p:nvPr/>
        </p:nvCxnSpPr>
        <p:spPr>
          <a:xfrm>
            <a:off x="1027981" y="5388067"/>
            <a:ext cx="1013603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94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50"/>
                                        <p:tgtEl>
                                          <p:spTgt spid="15"/>
                                        </p:tgtEl>
                                      </p:cBhvr>
                                    </p:animEffect>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250" tmFilter="0, 0; .2, .5; .8, .5; 1, 0"/>
                                        <p:tgtEl>
                                          <p:spTgt spid="15"/>
                                        </p:tgtEl>
                                      </p:cBhvr>
                                    </p:animEffect>
                                    <p:animScale>
                                      <p:cBhvr>
                                        <p:cTn id="14" dur="125" autoRev="1" fill="hold"/>
                                        <p:tgtEl>
                                          <p:spTgt spid="15"/>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50"/>
                                        <p:tgtEl>
                                          <p:spTgt spid="14"/>
                                        </p:tgtEl>
                                      </p:cBhvr>
                                    </p:animEffect>
                                  </p:childTnLst>
                                </p:cTn>
                              </p:par>
                            </p:childTnLst>
                          </p:cTn>
                        </p:par>
                        <p:par>
                          <p:cTn id="18" fill="hold">
                            <p:stCondLst>
                              <p:cond delay="1250"/>
                            </p:stCondLst>
                            <p:childTnLst>
                              <p:par>
                                <p:cTn id="19" presetID="26" presetClass="emph" presetSubtype="0" fill="hold" nodeType="afterEffect">
                                  <p:stCondLst>
                                    <p:cond delay="0"/>
                                  </p:stCondLst>
                                  <p:childTnLst>
                                    <p:animEffect transition="out" filter="fade">
                                      <p:cBhvr>
                                        <p:cTn id="20" dur="250" tmFilter="0, 0; .2, .5; .8, .5; 1, 0"/>
                                        <p:tgtEl>
                                          <p:spTgt spid="14"/>
                                        </p:tgtEl>
                                      </p:cBhvr>
                                    </p:animEffect>
                                    <p:animScale>
                                      <p:cBhvr>
                                        <p:cTn id="21" dur="125" autoRev="1" fill="hold"/>
                                        <p:tgtEl>
                                          <p:spTgt spid="14"/>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50"/>
                                        <p:tgtEl>
                                          <p:spTgt spid="12"/>
                                        </p:tgtEl>
                                      </p:cBhvr>
                                    </p:animEffect>
                                  </p:childTnLst>
                                </p:cTn>
                              </p:par>
                            </p:childTnLst>
                          </p:cTn>
                        </p:par>
                        <p:par>
                          <p:cTn id="25" fill="hold">
                            <p:stCondLst>
                              <p:cond delay="1500"/>
                            </p:stCondLst>
                            <p:childTnLst>
                              <p:par>
                                <p:cTn id="26" presetID="26" presetClass="emph" presetSubtype="0" fill="hold" nodeType="afterEffect">
                                  <p:stCondLst>
                                    <p:cond delay="0"/>
                                  </p:stCondLst>
                                  <p:childTnLst>
                                    <p:animEffect transition="out" filter="fade">
                                      <p:cBhvr>
                                        <p:cTn id="27" dur="250" tmFilter="0, 0; .2, .5; .8, .5; 1, 0"/>
                                        <p:tgtEl>
                                          <p:spTgt spid="12"/>
                                        </p:tgtEl>
                                      </p:cBhvr>
                                    </p:animEffect>
                                    <p:animScale>
                                      <p:cBhvr>
                                        <p:cTn id="28" dur="125" autoRev="1" fill="hold"/>
                                        <p:tgtEl>
                                          <p:spTgt spid="12"/>
                                        </p:tgtEl>
                                      </p:cBhvr>
                                      <p:by x="105000" y="105000"/>
                                    </p:animScale>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childTnLst>
                                </p:cTn>
                              </p:par>
                            </p:childTnLst>
                          </p:cTn>
                        </p:par>
                        <p:par>
                          <p:cTn id="32" fill="hold">
                            <p:stCondLst>
                              <p:cond delay="1750"/>
                            </p:stCondLst>
                            <p:childTnLst>
                              <p:par>
                                <p:cTn id="33" presetID="26" presetClass="emph" presetSubtype="0" fill="hold" nodeType="afterEffect">
                                  <p:stCondLst>
                                    <p:cond delay="0"/>
                                  </p:stCondLst>
                                  <p:childTnLst>
                                    <p:animEffect transition="out" filter="fade">
                                      <p:cBhvr>
                                        <p:cTn id="34" dur="250" tmFilter="0, 0; .2, .5; .8, .5; 1, 0"/>
                                        <p:tgtEl>
                                          <p:spTgt spid="13"/>
                                        </p:tgtEl>
                                      </p:cBhvr>
                                    </p:animEffect>
                                    <p:animScale>
                                      <p:cBhvr>
                                        <p:cTn id="35" dur="125" autoRev="1" fill="hold"/>
                                        <p:tgtEl>
                                          <p:spTgt spid="13"/>
                                        </p:tgtEl>
                                      </p:cBhvr>
                                      <p:by x="105000" y="105000"/>
                                    </p:animScale>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50"/>
                                        <p:tgtEl>
                                          <p:spTgt spid="11"/>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250" tmFilter="0, 0; .2, .5; .8, .5; 1, 0"/>
                                        <p:tgtEl>
                                          <p:spTgt spid="11"/>
                                        </p:tgtEl>
                                      </p:cBhvr>
                                    </p:animEffect>
                                    <p:animScale>
                                      <p:cBhvr>
                                        <p:cTn id="42" dur="125" autoRev="1" fill="hold"/>
                                        <p:tgtEl>
                                          <p:spTgt spid="11"/>
                                        </p:tgtEl>
                                      </p:cBhvr>
                                      <p:by x="105000" y="105000"/>
                                    </p:animScale>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250"/>
                                        <p:tgtEl>
                                          <p:spTgt spid="10"/>
                                        </p:tgtEl>
                                      </p:cBhvr>
                                    </p:animEffect>
                                  </p:childTnLst>
                                </p:cTn>
                              </p:par>
                            </p:childTnLst>
                          </p:cTn>
                        </p:par>
                        <p:par>
                          <p:cTn id="46" fill="hold">
                            <p:stCondLst>
                              <p:cond delay="2250"/>
                            </p:stCondLst>
                            <p:childTnLst>
                              <p:par>
                                <p:cTn id="47" presetID="26" presetClass="emph" presetSubtype="0" fill="hold" nodeType="afterEffect">
                                  <p:stCondLst>
                                    <p:cond delay="0"/>
                                  </p:stCondLst>
                                  <p:childTnLst>
                                    <p:animEffect transition="out" filter="fade">
                                      <p:cBhvr>
                                        <p:cTn id="48" dur="250" tmFilter="0, 0; .2, .5; .8, .5; 1, 0"/>
                                        <p:tgtEl>
                                          <p:spTgt spid="10"/>
                                        </p:tgtEl>
                                      </p:cBhvr>
                                    </p:animEffect>
                                    <p:animScale>
                                      <p:cBhvr>
                                        <p:cTn id="49" dur="125" autoRev="1" fill="hold"/>
                                        <p:tgtEl>
                                          <p:spTgt spid="10"/>
                                        </p:tgtEl>
                                      </p:cBhvr>
                                      <p:by x="105000" y="105000"/>
                                    </p:animScale>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250"/>
                                        <p:tgtEl>
                                          <p:spTgt spid="9"/>
                                        </p:tgtEl>
                                      </p:cBhvr>
                                    </p:animEffect>
                                  </p:childTnLst>
                                </p:cTn>
                              </p:par>
                            </p:childTnLst>
                          </p:cTn>
                        </p:par>
                        <p:par>
                          <p:cTn id="53" fill="hold">
                            <p:stCondLst>
                              <p:cond delay="2500"/>
                            </p:stCondLst>
                            <p:childTnLst>
                              <p:par>
                                <p:cTn id="54" presetID="26" presetClass="emph" presetSubtype="0" fill="hold" nodeType="afterEffect">
                                  <p:stCondLst>
                                    <p:cond delay="0"/>
                                  </p:stCondLst>
                                  <p:childTnLst>
                                    <p:animEffect transition="out" filter="fade">
                                      <p:cBhvr>
                                        <p:cTn id="55" dur="250" tmFilter="0, 0; .2, .5; .8, .5; 1, 0"/>
                                        <p:tgtEl>
                                          <p:spTgt spid="9"/>
                                        </p:tgtEl>
                                      </p:cBhvr>
                                    </p:animEffect>
                                    <p:animScale>
                                      <p:cBhvr>
                                        <p:cTn id="56" dur="125" autoRev="1" fill="hold"/>
                                        <p:tgtEl>
                                          <p:spTgt spid="9"/>
                                        </p:tgtEl>
                                      </p:cBhvr>
                                      <p:by x="105000" y="105000"/>
                                    </p:animScale>
                                  </p:childTnLst>
                                </p:cTn>
                              </p:par>
                              <p:par>
                                <p:cTn id="57" presetID="10"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250"/>
                                        <p:tgtEl>
                                          <p:spTgt spid="8"/>
                                        </p:tgtEl>
                                      </p:cBhvr>
                                    </p:animEffect>
                                  </p:childTnLst>
                                </p:cTn>
                              </p:par>
                            </p:childTnLst>
                          </p:cTn>
                        </p:par>
                        <p:par>
                          <p:cTn id="60" fill="hold">
                            <p:stCondLst>
                              <p:cond delay="2750"/>
                            </p:stCondLst>
                            <p:childTnLst>
                              <p:par>
                                <p:cTn id="61" presetID="26" presetClass="emph" presetSubtype="0" fill="hold" nodeType="afterEffect">
                                  <p:stCondLst>
                                    <p:cond delay="0"/>
                                  </p:stCondLst>
                                  <p:childTnLst>
                                    <p:animEffect transition="out" filter="fade">
                                      <p:cBhvr>
                                        <p:cTn id="62" dur="250" tmFilter="0, 0; .2, .5; .8, .5; 1, 0"/>
                                        <p:tgtEl>
                                          <p:spTgt spid="8"/>
                                        </p:tgtEl>
                                      </p:cBhvr>
                                    </p:animEffect>
                                    <p:animScale>
                                      <p:cBhvr>
                                        <p:cTn id="63" dur="125" autoRev="1" fill="hold"/>
                                        <p:tgtEl>
                                          <p:spTgt spid="8"/>
                                        </p:tgtEl>
                                      </p:cBhvr>
                                      <p:by x="105000" y="105000"/>
                                    </p:animScale>
                                  </p:childTnLst>
                                </p:cTn>
                              </p:par>
                              <p:par>
                                <p:cTn id="64" presetID="10"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250"/>
                                        <p:tgtEl>
                                          <p:spTgt spid="7"/>
                                        </p:tgtEl>
                                      </p:cBhvr>
                                    </p:animEffect>
                                  </p:childTnLst>
                                </p:cTn>
                              </p:par>
                            </p:childTnLst>
                          </p:cTn>
                        </p:par>
                        <p:par>
                          <p:cTn id="67" fill="hold">
                            <p:stCondLst>
                              <p:cond delay="3000"/>
                            </p:stCondLst>
                            <p:childTnLst>
                              <p:par>
                                <p:cTn id="68" presetID="26" presetClass="emph" presetSubtype="0" fill="hold" nodeType="afterEffect">
                                  <p:stCondLst>
                                    <p:cond delay="0"/>
                                  </p:stCondLst>
                                  <p:childTnLst>
                                    <p:animEffect transition="out" filter="fade">
                                      <p:cBhvr>
                                        <p:cTn id="69" dur="250" tmFilter="0, 0; .2, .5; .8, .5; 1, 0"/>
                                        <p:tgtEl>
                                          <p:spTgt spid="7"/>
                                        </p:tgtEl>
                                      </p:cBhvr>
                                    </p:animEffect>
                                    <p:animScale>
                                      <p:cBhvr>
                                        <p:cTn id="70" dur="125" autoRev="1" fill="hold"/>
                                        <p:tgtEl>
                                          <p:spTgt spid="7"/>
                                        </p:tgtEl>
                                      </p:cBhvr>
                                      <p:by x="105000" y="105000"/>
                                    </p:animScale>
                                  </p:childTnLst>
                                </p:cTn>
                              </p:par>
                              <p:par>
                                <p:cTn id="71" presetID="10"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250"/>
                                        <p:tgtEl>
                                          <p:spTgt spid="6"/>
                                        </p:tgtEl>
                                      </p:cBhvr>
                                    </p:animEffect>
                                  </p:childTnLst>
                                </p:cTn>
                              </p:par>
                            </p:childTnLst>
                          </p:cTn>
                        </p:par>
                        <p:par>
                          <p:cTn id="74" fill="hold">
                            <p:stCondLst>
                              <p:cond delay="3250"/>
                            </p:stCondLst>
                            <p:childTnLst>
                              <p:par>
                                <p:cTn id="75" presetID="26" presetClass="emph" presetSubtype="0" fill="hold" nodeType="afterEffect">
                                  <p:stCondLst>
                                    <p:cond delay="0"/>
                                  </p:stCondLst>
                                  <p:childTnLst>
                                    <p:animEffect transition="out" filter="fade">
                                      <p:cBhvr>
                                        <p:cTn id="76" dur="250" tmFilter="0, 0; .2, .5; .8, .5; 1, 0"/>
                                        <p:tgtEl>
                                          <p:spTgt spid="6"/>
                                        </p:tgtEl>
                                      </p:cBhvr>
                                    </p:animEffect>
                                    <p:animScale>
                                      <p:cBhvr>
                                        <p:cTn id="77" dur="1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9867-3A8C-4CDB-9D20-27CB355A5972}"/>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Default Workbook</a:t>
            </a:r>
          </a:p>
        </p:txBody>
      </p:sp>
      <p:sp>
        <p:nvSpPr>
          <p:cNvPr id="3" name="Content Placeholder 2">
            <a:extLst>
              <a:ext uri="{FF2B5EF4-FFF2-40B4-BE49-F238E27FC236}">
                <a16:creationId xmlns:a16="http://schemas.microsoft.com/office/drawing/2014/main" id="{20659891-1C64-4968-A51A-BAEBB749B5D0}"/>
              </a:ext>
            </a:extLst>
          </p:cNvPr>
          <p:cNvSpPr>
            <a:spLocks noGrp="1"/>
          </p:cNvSpPr>
          <p:nvPr>
            <p:ph idx="1"/>
          </p:nvPr>
        </p:nvSpPr>
        <p:spPr>
          <a:xfrm>
            <a:off x="838200" y="1825625"/>
            <a:ext cx="10515600" cy="4375478"/>
          </a:xfrm>
        </p:spPr>
        <p:txBody>
          <a:bodyPr/>
          <a:lstStyle/>
          <a:p>
            <a:pP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Repeat the process for Org on the Step B - Org tab</a:t>
            </a:r>
          </a:p>
          <a:p>
            <a:pP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Repeat for Program on Step C - Program</a:t>
            </a:r>
          </a:p>
          <a:p>
            <a:pP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Follow the instructions on the “Instructions” tab in the workbook</a:t>
            </a:r>
          </a:p>
          <a:p>
            <a:pPr>
              <a:buFont typeface="Arial" panose="020B0604020202020204" pitchFamily="34" charset="0"/>
              <a:buChar char="•"/>
            </a:pPr>
            <a:endParaRPr lang="en-US" dirty="0">
              <a:solidFill>
                <a:srgbClr val="092F57"/>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Save your completed workbook to your SFTP drop site and send an email to your Agency Advocate and the following Luma Team Members</a:t>
            </a:r>
          </a:p>
          <a:p>
            <a:pPr marL="742950" lvl="1" indent="-285750">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gsmith@sco.idaho.gov, cpeterman@sco.idaho.gov, stisdale@soc.idaho.gov, abrown@sco.idaho.gov, bpurcell@sco.idaho.gov</a:t>
            </a:r>
          </a:p>
          <a:p>
            <a:pPr marL="0" indent="0">
              <a:buNone/>
            </a:pPr>
            <a:endParaRPr lang="en-US" dirty="0"/>
          </a:p>
        </p:txBody>
      </p:sp>
    </p:spTree>
    <p:extLst>
      <p:ext uri="{BB962C8B-B14F-4D97-AF65-F5344CB8AC3E}">
        <p14:creationId xmlns:p14="http://schemas.microsoft.com/office/powerpoint/2010/main" val="357350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F296-D662-4C96-BA81-7E714C2E6927}"/>
              </a:ext>
            </a:extLst>
          </p:cNvPr>
          <p:cNvSpPr>
            <a:spLocks noGrp="1"/>
          </p:cNvSpPr>
          <p:nvPr>
            <p:ph type="title"/>
          </p:nvPr>
        </p:nvSpPr>
        <p:spPr/>
        <p:txBody>
          <a:bodyPr/>
          <a:lstStyle/>
          <a:p>
            <a:r>
              <a:rPr lang="en-US" cap="none" dirty="0"/>
              <a:t>Questions?</a:t>
            </a:r>
          </a:p>
        </p:txBody>
      </p:sp>
      <p:grpSp>
        <p:nvGrpSpPr>
          <p:cNvPr id="4" name="Group 3">
            <a:extLst>
              <a:ext uri="{FF2B5EF4-FFF2-40B4-BE49-F238E27FC236}">
                <a16:creationId xmlns:a16="http://schemas.microsoft.com/office/drawing/2014/main" id="{A4EEA776-570E-4B90-80DD-FD52A0F6F579}"/>
              </a:ext>
            </a:extLst>
          </p:cNvPr>
          <p:cNvGrpSpPr/>
          <p:nvPr/>
        </p:nvGrpSpPr>
        <p:grpSpPr>
          <a:xfrm>
            <a:off x="9350870" y="3087092"/>
            <a:ext cx="1672730" cy="1651455"/>
            <a:chOff x="4016375" y="2043113"/>
            <a:chExt cx="1143001" cy="1117600"/>
          </a:xfrm>
          <a:solidFill>
            <a:srgbClr val="092F57"/>
          </a:solidFill>
        </p:grpSpPr>
        <p:sp>
          <p:nvSpPr>
            <p:cNvPr id="5" name="Freeform 63">
              <a:extLst>
                <a:ext uri="{FF2B5EF4-FFF2-40B4-BE49-F238E27FC236}">
                  <a16:creationId xmlns:a16="http://schemas.microsoft.com/office/drawing/2014/main" id="{A672D3BA-907F-4B26-9881-C9D23F255857}"/>
                </a:ext>
              </a:extLst>
            </p:cNvPr>
            <p:cNvSpPr>
              <a:spLocks/>
            </p:cNvSpPr>
            <p:nvPr/>
          </p:nvSpPr>
          <p:spPr bwMode="auto">
            <a:xfrm>
              <a:off x="4738688" y="2586038"/>
              <a:ext cx="420688" cy="574675"/>
            </a:xfrm>
            <a:custGeom>
              <a:avLst/>
              <a:gdLst>
                <a:gd name="T0" fmla="*/ 95 w 172"/>
                <a:gd name="T1" fmla="*/ 45 h 236"/>
                <a:gd name="T2" fmla="*/ 95 w 172"/>
                <a:gd name="T3" fmla="*/ 41 h 236"/>
                <a:gd name="T4" fmla="*/ 96 w 172"/>
                <a:gd name="T5" fmla="*/ 40 h 236"/>
                <a:gd name="T6" fmla="*/ 96 w 172"/>
                <a:gd name="T7" fmla="*/ 38 h 236"/>
                <a:gd name="T8" fmla="*/ 97 w 172"/>
                <a:gd name="T9" fmla="*/ 36 h 236"/>
                <a:gd name="T10" fmla="*/ 98 w 172"/>
                <a:gd name="T11" fmla="*/ 35 h 236"/>
                <a:gd name="T12" fmla="*/ 99 w 172"/>
                <a:gd name="T13" fmla="*/ 33 h 236"/>
                <a:gd name="T14" fmla="*/ 100 w 172"/>
                <a:gd name="T15" fmla="*/ 31 h 236"/>
                <a:gd name="T16" fmla="*/ 102 w 172"/>
                <a:gd name="T17" fmla="*/ 29 h 236"/>
                <a:gd name="T18" fmla="*/ 104 w 172"/>
                <a:gd name="T19" fmla="*/ 25 h 236"/>
                <a:gd name="T20" fmla="*/ 105 w 172"/>
                <a:gd name="T21" fmla="*/ 19 h 236"/>
                <a:gd name="T22" fmla="*/ 86 w 172"/>
                <a:gd name="T23" fmla="*/ 0 h 236"/>
                <a:gd name="T24" fmla="*/ 67 w 172"/>
                <a:gd name="T25" fmla="*/ 19 h 236"/>
                <a:gd name="T26" fmla="*/ 72 w 172"/>
                <a:gd name="T27" fmla="*/ 32 h 236"/>
                <a:gd name="T28" fmla="*/ 72 w 172"/>
                <a:gd name="T29" fmla="*/ 32 h 236"/>
                <a:gd name="T30" fmla="*/ 73 w 172"/>
                <a:gd name="T31" fmla="*/ 33 h 236"/>
                <a:gd name="T32" fmla="*/ 74 w 172"/>
                <a:gd name="T33" fmla="*/ 35 h 236"/>
                <a:gd name="T34" fmla="*/ 75 w 172"/>
                <a:gd name="T35" fmla="*/ 36 h 236"/>
                <a:gd name="T36" fmla="*/ 76 w 172"/>
                <a:gd name="T37" fmla="*/ 39 h 236"/>
                <a:gd name="T38" fmla="*/ 76 w 172"/>
                <a:gd name="T39" fmla="*/ 42 h 236"/>
                <a:gd name="T40" fmla="*/ 77 w 172"/>
                <a:gd name="T41" fmla="*/ 45 h 236"/>
                <a:gd name="T42" fmla="*/ 76 w 172"/>
                <a:gd name="T43" fmla="*/ 51 h 236"/>
                <a:gd name="T44" fmla="*/ 74 w 172"/>
                <a:gd name="T45" fmla="*/ 55 h 236"/>
                <a:gd name="T46" fmla="*/ 71 w 172"/>
                <a:gd name="T47" fmla="*/ 59 h 236"/>
                <a:gd name="T48" fmla="*/ 65 w 172"/>
                <a:gd name="T49" fmla="*/ 63 h 236"/>
                <a:gd name="T50" fmla="*/ 61 w 172"/>
                <a:gd name="T51" fmla="*/ 64 h 236"/>
                <a:gd name="T52" fmla="*/ 57 w 172"/>
                <a:gd name="T53" fmla="*/ 65 h 236"/>
                <a:gd name="T54" fmla="*/ 0 w 172"/>
                <a:gd name="T55" fmla="*/ 65 h 236"/>
                <a:gd name="T56" fmla="*/ 12 w 172"/>
                <a:gd name="T57" fmla="*/ 134 h 236"/>
                <a:gd name="T58" fmla="*/ 38 w 172"/>
                <a:gd name="T59" fmla="*/ 124 h 236"/>
                <a:gd name="T60" fmla="*/ 38 w 172"/>
                <a:gd name="T61" fmla="*/ 177 h 236"/>
                <a:gd name="T62" fmla="*/ 32 w 172"/>
                <a:gd name="T63" fmla="*/ 176 h 236"/>
                <a:gd name="T64" fmla="*/ 27 w 172"/>
                <a:gd name="T65" fmla="*/ 175 h 236"/>
                <a:gd name="T66" fmla="*/ 23 w 172"/>
                <a:gd name="T67" fmla="*/ 172 h 236"/>
                <a:gd name="T68" fmla="*/ 20 w 172"/>
                <a:gd name="T69" fmla="*/ 171 h 236"/>
                <a:gd name="T70" fmla="*/ 2 w 172"/>
                <a:gd name="T71" fmla="*/ 173 h 236"/>
                <a:gd name="T72" fmla="*/ 1 w 172"/>
                <a:gd name="T73" fmla="*/ 175 h 236"/>
                <a:gd name="T74" fmla="*/ 0 w 172"/>
                <a:gd name="T75" fmla="*/ 177 h 236"/>
                <a:gd name="T76" fmla="*/ 0 w 172"/>
                <a:gd name="T77" fmla="*/ 180 h 236"/>
                <a:gd name="T78" fmla="*/ 172 w 172"/>
                <a:gd name="T79" fmla="*/ 236 h 236"/>
                <a:gd name="T80" fmla="*/ 115 w 172"/>
                <a:gd name="T81" fmla="*/ 6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236">
                  <a:moveTo>
                    <a:pt x="95" y="45"/>
                  </a:moveTo>
                  <a:cubicBezTo>
                    <a:pt x="95" y="45"/>
                    <a:pt x="95" y="45"/>
                    <a:pt x="95" y="45"/>
                  </a:cubicBezTo>
                  <a:cubicBezTo>
                    <a:pt x="95" y="44"/>
                    <a:pt x="95" y="43"/>
                    <a:pt x="95" y="43"/>
                  </a:cubicBezTo>
                  <a:cubicBezTo>
                    <a:pt x="95" y="43"/>
                    <a:pt x="95" y="42"/>
                    <a:pt x="95" y="41"/>
                  </a:cubicBezTo>
                  <a:cubicBezTo>
                    <a:pt x="95" y="41"/>
                    <a:pt x="95" y="41"/>
                    <a:pt x="96" y="41"/>
                  </a:cubicBezTo>
                  <a:cubicBezTo>
                    <a:pt x="96" y="40"/>
                    <a:pt x="96" y="40"/>
                    <a:pt x="96" y="40"/>
                  </a:cubicBezTo>
                  <a:cubicBezTo>
                    <a:pt x="96" y="40"/>
                    <a:pt x="96" y="39"/>
                    <a:pt x="96" y="39"/>
                  </a:cubicBezTo>
                  <a:cubicBezTo>
                    <a:pt x="96" y="39"/>
                    <a:pt x="96" y="39"/>
                    <a:pt x="96" y="38"/>
                  </a:cubicBezTo>
                  <a:cubicBezTo>
                    <a:pt x="96" y="38"/>
                    <a:pt x="96" y="37"/>
                    <a:pt x="97" y="37"/>
                  </a:cubicBezTo>
                  <a:cubicBezTo>
                    <a:pt x="97" y="37"/>
                    <a:pt x="97" y="36"/>
                    <a:pt x="97" y="36"/>
                  </a:cubicBezTo>
                  <a:cubicBezTo>
                    <a:pt x="97" y="36"/>
                    <a:pt x="97" y="35"/>
                    <a:pt x="98" y="35"/>
                  </a:cubicBezTo>
                  <a:cubicBezTo>
                    <a:pt x="98" y="35"/>
                    <a:pt x="98" y="35"/>
                    <a:pt x="98" y="35"/>
                  </a:cubicBezTo>
                  <a:cubicBezTo>
                    <a:pt x="98" y="35"/>
                    <a:pt x="98" y="34"/>
                    <a:pt x="98" y="34"/>
                  </a:cubicBezTo>
                  <a:cubicBezTo>
                    <a:pt x="98" y="34"/>
                    <a:pt x="99" y="33"/>
                    <a:pt x="99" y="33"/>
                  </a:cubicBezTo>
                  <a:cubicBezTo>
                    <a:pt x="99" y="33"/>
                    <a:pt x="99" y="33"/>
                    <a:pt x="100" y="32"/>
                  </a:cubicBezTo>
                  <a:cubicBezTo>
                    <a:pt x="100" y="32"/>
                    <a:pt x="100" y="32"/>
                    <a:pt x="100" y="31"/>
                  </a:cubicBezTo>
                  <a:cubicBezTo>
                    <a:pt x="100" y="31"/>
                    <a:pt x="101" y="31"/>
                    <a:pt x="101" y="31"/>
                  </a:cubicBezTo>
                  <a:cubicBezTo>
                    <a:pt x="101" y="30"/>
                    <a:pt x="101" y="30"/>
                    <a:pt x="102" y="29"/>
                  </a:cubicBezTo>
                  <a:cubicBezTo>
                    <a:pt x="102" y="29"/>
                    <a:pt x="102" y="29"/>
                    <a:pt x="102" y="29"/>
                  </a:cubicBezTo>
                  <a:cubicBezTo>
                    <a:pt x="103" y="28"/>
                    <a:pt x="103" y="26"/>
                    <a:pt x="104" y="25"/>
                  </a:cubicBezTo>
                  <a:cubicBezTo>
                    <a:pt x="104" y="25"/>
                    <a:pt x="104" y="24"/>
                    <a:pt x="104" y="24"/>
                  </a:cubicBezTo>
                  <a:cubicBezTo>
                    <a:pt x="104" y="22"/>
                    <a:pt x="105" y="21"/>
                    <a:pt x="105" y="19"/>
                  </a:cubicBezTo>
                  <a:cubicBezTo>
                    <a:pt x="105" y="19"/>
                    <a:pt x="105" y="19"/>
                    <a:pt x="105" y="19"/>
                  </a:cubicBezTo>
                  <a:cubicBezTo>
                    <a:pt x="105" y="9"/>
                    <a:pt x="96" y="0"/>
                    <a:pt x="86" y="0"/>
                  </a:cubicBezTo>
                  <a:cubicBezTo>
                    <a:pt x="82" y="0"/>
                    <a:pt x="78" y="2"/>
                    <a:pt x="75" y="4"/>
                  </a:cubicBezTo>
                  <a:cubicBezTo>
                    <a:pt x="70" y="7"/>
                    <a:pt x="67" y="13"/>
                    <a:pt x="67" y="19"/>
                  </a:cubicBezTo>
                  <a:cubicBezTo>
                    <a:pt x="67" y="24"/>
                    <a:pt x="69" y="28"/>
                    <a:pt x="72" y="31"/>
                  </a:cubicBezTo>
                  <a:cubicBezTo>
                    <a:pt x="72" y="32"/>
                    <a:pt x="72" y="32"/>
                    <a:pt x="72" y="32"/>
                  </a:cubicBezTo>
                  <a:cubicBezTo>
                    <a:pt x="72" y="32"/>
                    <a:pt x="72" y="32"/>
                    <a:pt x="72" y="32"/>
                  </a:cubicBezTo>
                  <a:cubicBezTo>
                    <a:pt x="72" y="32"/>
                    <a:pt x="72" y="32"/>
                    <a:pt x="72" y="32"/>
                  </a:cubicBezTo>
                  <a:cubicBezTo>
                    <a:pt x="72" y="32"/>
                    <a:pt x="72" y="32"/>
                    <a:pt x="72" y="32"/>
                  </a:cubicBezTo>
                  <a:cubicBezTo>
                    <a:pt x="73" y="33"/>
                    <a:pt x="73" y="33"/>
                    <a:pt x="73" y="33"/>
                  </a:cubicBezTo>
                  <a:cubicBezTo>
                    <a:pt x="73" y="33"/>
                    <a:pt x="73" y="34"/>
                    <a:pt x="74" y="35"/>
                  </a:cubicBezTo>
                  <a:cubicBezTo>
                    <a:pt x="74" y="35"/>
                    <a:pt x="74" y="35"/>
                    <a:pt x="74" y="35"/>
                  </a:cubicBezTo>
                  <a:cubicBezTo>
                    <a:pt x="74" y="35"/>
                    <a:pt x="74" y="35"/>
                    <a:pt x="74" y="35"/>
                  </a:cubicBezTo>
                  <a:cubicBezTo>
                    <a:pt x="74" y="36"/>
                    <a:pt x="74" y="36"/>
                    <a:pt x="75" y="36"/>
                  </a:cubicBezTo>
                  <a:cubicBezTo>
                    <a:pt x="75" y="36"/>
                    <a:pt x="75" y="37"/>
                    <a:pt x="75" y="38"/>
                  </a:cubicBezTo>
                  <a:cubicBezTo>
                    <a:pt x="76" y="39"/>
                    <a:pt x="76" y="39"/>
                    <a:pt x="76" y="39"/>
                  </a:cubicBezTo>
                  <a:cubicBezTo>
                    <a:pt x="76" y="40"/>
                    <a:pt x="76" y="40"/>
                    <a:pt x="76" y="41"/>
                  </a:cubicBezTo>
                  <a:cubicBezTo>
                    <a:pt x="76" y="42"/>
                    <a:pt x="76" y="42"/>
                    <a:pt x="76" y="42"/>
                  </a:cubicBezTo>
                  <a:cubicBezTo>
                    <a:pt x="76" y="43"/>
                    <a:pt x="77" y="44"/>
                    <a:pt x="77" y="45"/>
                  </a:cubicBezTo>
                  <a:cubicBezTo>
                    <a:pt x="77" y="45"/>
                    <a:pt x="77" y="45"/>
                    <a:pt x="77" y="45"/>
                  </a:cubicBezTo>
                  <a:cubicBezTo>
                    <a:pt x="76" y="47"/>
                    <a:pt x="76" y="48"/>
                    <a:pt x="76" y="49"/>
                  </a:cubicBezTo>
                  <a:cubicBezTo>
                    <a:pt x="76" y="50"/>
                    <a:pt x="76" y="50"/>
                    <a:pt x="76" y="51"/>
                  </a:cubicBezTo>
                  <a:cubicBezTo>
                    <a:pt x="75" y="52"/>
                    <a:pt x="75" y="53"/>
                    <a:pt x="74" y="54"/>
                  </a:cubicBezTo>
                  <a:cubicBezTo>
                    <a:pt x="74" y="54"/>
                    <a:pt x="74" y="55"/>
                    <a:pt x="74" y="55"/>
                  </a:cubicBezTo>
                  <a:cubicBezTo>
                    <a:pt x="73" y="56"/>
                    <a:pt x="73" y="57"/>
                    <a:pt x="72" y="58"/>
                  </a:cubicBezTo>
                  <a:cubicBezTo>
                    <a:pt x="72" y="58"/>
                    <a:pt x="71" y="58"/>
                    <a:pt x="71" y="59"/>
                  </a:cubicBezTo>
                  <a:cubicBezTo>
                    <a:pt x="70" y="60"/>
                    <a:pt x="69" y="61"/>
                    <a:pt x="67" y="62"/>
                  </a:cubicBezTo>
                  <a:cubicBezTo>
                    <a:pt x="67" y="62"/>
                    <a:pt x="66" y="63"/>
                    <a:pt x="65" y="63"/>
                  </a:cubicBezTo>
                  <a:cubicBezTo>
                    <a:pt x="64" y="63"/>
                    <a:pt x="64" y="63"/>
                    <a:pt x="64" y="64"/>
                  </a:cubicBezTo>
                  <a:cubicBezTo>
                    <a:pt x="63" y="64"/>
                    <a:pt x="62" y="64"/>
                    <a:pt x="61" y="64"/>
                  </a:cubicBezTo>
                  <a:cubicBezTo>
                    <a:pt x="61" y="64"/>
                    <a:pt x="61" y="64"/>
                    <a:pt x="60" y="65"/>
                  </a:cubicBezTo>
                  <a:cubicBezTo>
                    <a:pt x="59" y="65"/>
                    <a:pt x="58" y="65"/>
                    <a:pt x="57" y="65"/>
                  </a:cubicBezTo>
                  <a:cubicBezTo>
                    <a:pt x="57" y="65"/>
                    <a:pt x="57" y="65"/>
                    <a:pt x="57" y="65"/>
                  </a:cubicBezTo>
                  <a:cubicBezTo>
                    <a:pt x="0" y="65"/>
                    <a:pt x="0" y="65"/>
                    <a:pt x="0" y="65"/>
                  </a:cubicBezTo>
                  <a:cubicBezTo>
                    <a:pt x="0" y="121"/>
                    <a:pt x="0" y="121"/>
                    <a:pt x="0" y="121"/>
                  </a:cubicBezTo>
                  <a:cubicBezTo>
                    <a:pt x="0" y="128"/>
                    <a:pt x="6" y="134"/>
                    <a:pt x="12" y="134"/>
                  </a:cubicBezTo>
                  <a:cubicBezTo>
                    <a:pt x="15" y="134"/>
                    <a:pt x="18" y="133"/>
                    <a:pt x="20" y="131"/>
                  </a:cubicBezTo>
                  <a:cubicBezTo>
                    <a:pt x="25" y="127"/>
                    <a:pt x="31" y="124"/>
                    <a:pt x="38" y="124"/>
                  </a:cubicBezTo>
                  <a:cubicBezTo>
                    <a:pt x="53" y="124"/>
                    <a:pt x="65" y="136"/>
                    <a:pt x="65" y="151"/>
                  </a:cubicBezTo>
                  <a:cubicBezTo>
                    <a:pt x="65" y="165"/>
                    <a:pt x="53" y="177"/>
                    <a:pt x="38" y="177"/>
                  </a:cubicBezTo>
                  <a:cubicBezTo>
                    <a:pt x="36" y="177"/>
                    <a:pt x="35" y="177"/>
                    <a:pt x="33" y="177"/>
                  </a:cubicBezTo>
                  <a:cubicBezTo>
                    <a:pt x="33" y="177"/>
                    <a:pt x="32" y="176"/>
                    <a:pt x="32" y="176"/>
                  </a:cubicBezTo>
                  <a:cubicBezTo>
                    <a:pt x="31" y="176"/>
                    <a:pt x="30" y="176"/>
                    <a:pt x="28" y="175"/>
                  </a:cubicBezTo>
                  <a:cubicBezTo>
                    <a:pt x="28" y="175"/>
                    <a:pt x="28" y="175"/>
                    <a:pt x="27" y="175"/>
                  </a:cubicBezTo>
                  <a:cubicBezTo>
                    <a:pt x="26" y="174"/>
                    <a:pt x="25" y="174"/>
                    <a:pt x="24" y="173"/>
                  </a:cubicBezTo>
                  <a:cubicBezTo>
                    <a:pt x="24" y="173"/>
                    <a:pt x="23" y="173"/>
                    <a:pt x="23" y="172"/>
                  </a:cubicBezTo>
                  <a:cubicBezTo>
                    <a:pt x="22" y="172"/>
                    <a:pt x="21" y="171"/>
                    <a:pt x="20" y="170"/>
                  </a:cubicBezTo>
                  <a:cubicBezTo>
                    <a:pt x="20" y="171"/>
                    <a:pt x="20" y="171"/>
                    <a:pt x="20" y="171"/>
                  </a:cubicBezTo>
                  <a:cubicBezTo>
                    <a:pt x="18" y="169"/>
                    <a:pt x="15" y="168"/>
                    <a:pt x="12" y="168"/>
                  </a:cubicBezTo>
                  <a:cubicBezTo>
                    <a:pt x="8" y="168"/>
                    <a:pt x="4" y="170"/>
                    <a:pt x="2" y="173"/>
                  </a:cubicBezTo>
                  <a:cubicBezTo>
                    <a:pt x="2" y="173"/>
                    <a:pt x="2" y="174"/>
                    <a:pt x="2" y="174"/>
                  </a:cubicBezTo>
                  <a:cubicBezTo>
                    <a:pt x="1" y="174"/>
                    <a:pt x="1" y="175"/>
                    <a:pt x="1" y="175"/>
                  </a:cubicBezTo>
                  <a:cubicBezTo>
                    <a:pt x="1" y="176"/>
                    <a:pt x="0" y="177"/>
                    <a:pt x="0" y="177"/>
                  </a:cubicBezTo>
                  <a:cubicBezTo>
                    <a:pt x="0" y="177"/>
                    <a:pt x="0" y="177"/>
                    <a:pt x="0" y="177"/>
                  </a:cubicBezTo>
                  <a:cubicBezTo>
                    <a:pt x="0" y="178"/>
                    <a:pt x="0" y="178"/>
                    <a:pt x="0" y="179"/>
                  </a:cubicBezTo>
                  <a:cubicBezTo>
                    <a:pt x="0" y="179"/>
                    <a:pt x="0" y="180"/>
                    <a:pt x="0" y="180"/>
                  </a:cubicBezTo>
                  <a:cubicBezTo>
                    <a:pt x="0" y="236"/>
                    <a:pt x="0" y="236"/>
                    <a:pt x="0" y="236"/>
                  </a:cubicBezTo>
                  <a:cubicBezTo>
                    <a:pt x="172" y="236"/>
                    <a:pt x="172" y="236"/>
                    <a:pt x="172" y="236"/>
                  </a:cubicBezTo>
                  <a:cubicBezTo>
                    <a:pt x="172" y="65"/>
                    <a:pt x="172" y="65"/>
                    <a:pt x="172" y="65"/>
                  </a:cubicBezTo>
                  <a:cubicBezTo>
                    <a:pt x="115" y="65"/>
                    <a:pt x="115" y="65"/>
                    <a:pt x="115" y="65"/>
                  </a:cubicBezTo>
                  <a:cubicBezTo>
                    <a:pt x="104" y="65"/>
                    <a:pt x="95" y="56"/>
                    <a:pt x="95" y="45"/>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Freeform 64">
              <a:extLst>
                <a:ext uri="{FF2B5EF4-FFF2-40B4-BE49-F238E27FC236}">
                  <a16:creationId xmlns:a16="http://schemas.microsoft.com/office/drawing/2014/main" id="{55F5EB3A-7138-4BF8-B455-15317C850688}"/>
                </a:ext>
              </a:extLst>
            </p:cNvPr>
            <p:cNvSpPr>
              <a:spLocks/>
            </p:cNvSpPr>
            <p:nvPr/>
          </p:nvSpPr>
          <p:spPr bwMode="auto">
            <a:xfrm>
              <a:off x="4581525" y="2308225"/>
              <a:ext cx="577850" cy="415925"/>
            </a:xfrm>
            <a:custGeom>
              <a:avLst/>
              <a:gdLst>
                <a:gd name="T0" fmla="*/ 65 w 237"/>
                <a:gd name="T1" fmla="*/ 56 h 171"/>
                <a:gd name="T2" fmla="*/ 42 w 237"/>
                <a:gd name="T3" fmla="*/ 76 h 171"/>
                <a:gd name="T4" fmla="*/ 39 w 237"/>
                <a:gd name="T5" fmla="*/ 75 h 171"/>
                <a:gd name="T6" fmla="*/ 36 w 237"/>
                <a:gd name="T7" fmla="*/ 74 h 171"/>
                <a:gd name="T8" fmla="*/ 33 w 237"/>
                <a:gd name="T9" fmla="*/ 72 h 171"/>
                <a:gd name="T10" fmla="*/ 32 w 237"/>
                <a:gd name="T11" fmla="*/ 72 h 171"/>
                <a:gd name="T12" fmla="*/ 32 w 237"/>
                <a:gd name="T13" fmla="*/ 72 h 171"/>
                <a:gd name="T14" fmla="*/ 19 w 237"/>
                <a:gd name="T15" fmla="*/ 67 h 171"/>
                <a:gd name="T16" fmla="*/ 19 w 237"/>
                <a:gd name="T17" fmla="*/ 104 h 171"/>
                <a:gd name="T18" fmla="*/ 32 w 237"/>
                <a:gd name="T19" fmla="*/ 99 h 171"/>
                <a:gd name="T20" fmla="*/ 32 w 237"/>
                <a:gd name="T21" fmla="*/ 99 h 171"/>
                <a:gd name="T22" fmla="*/ 33 w 237"/>
                <a:gd name="T23" fmla="*/ 98 h 171"/>
                <a:gd name="T24" fmla="*/ 36 w 237"/>
                <a:gd name="T25" fmla="*/ 97 h 171"/>
                <a:gd name="T26" fmla="*/ 39 w 237"/>
                <a:gd name="T27" fmla="*/ 96 h 171"/>
                <a:gd name="T28" fmla="*/ 65 w 237"/>
                <a:gd name="T29" fmla="*/ 115 h 171"/>
                <a:gd name="T30" fmla="*/ 65 w 237"/>
                <a:gd name="T31" fmla="*/ 171 h 171"/>
                <a:gd name="T32" fmla="*/ 125 w 237"/>
                <a:gd name="T33" fmla="*/ 171 h 171"/>
                <a:gd name="T34" fmla="*/ 128 w 237"/>
                <a:gd name="T35" fmla="*/ 169 h 171"/>
                <a:gd name="T36" fmla="*/ 131 w 237"/>
                <a:gd name="T37" fmla="*/ 167 h 171"/>
                <a:gd name="T38" fmla="*/ 133 w 237"/>
                <a:gd name="T39" fmla="*/ 164 h 171"/>
                <a:gd name="T40" fmla="*/ 134 w 237"/>
                <a:gd name="T41" fmla="*/ 162 h 171"/>
                <a:gd name="T42" fmla="*/ 134 w 237"/>
                <a:gd name="T43" fmla="*/ 159 h 171"/>
                <a:gd name="T44" fmla="*/ 124 w 237"/>
                <a:gd name="T45" fmla="*/ 133 h 171"/>
                <a:gd name="T46" fmla="*/ 151 w 237"/>
                <a:gd name="T47" fmla="*/ 107 h 171"/>
                <a:gd name="T48" fmla="*/ 177 w 237"/>
                <a:gd name="T49" fmla="*/ 138 h 171"/>
                <a:gd name="T50" fmla="*/ 176 w 237"/>
                <a:gd name="T51" fmla="*/ 142 h 171"/>
                <a:gd name="T52" fmla="*/ 174 w 237"/>
                <a:gd name="T53" fmla="*/ 146 h 171"/>
                <a:gd name="T54" fmla="*/ 173 w 237"/>
                <a:gd name="T55" fmla="*/ 147 h 171"/>
                <a:gd name="T56" fmla="*/ 171 w 237"/>
                <a:gd name="T57" fmla="*/ 151 h 171"/>
                <a:gd name="T58" fmla="*/ 168 w 237"/>
                <a:gd name="T59" fmla="*/ 154 h 171"/>
                <a:gd name="T60" fmla="*/ 168 w 237"/>
                <a:gd name="T61" fmla="*/ 159 h 171"/>
                <a:gd name="T62" fmla="*/ 180 w 237"/>
                <a:gd name="T63" fmla="*/ 171 h 171"/>
                <a:gd name="T64" fmla="*/ 237 w 237"/>
                <a:gd name="T6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 h="171">
                  <a:moveTo>
                    <a:pt x="65" y="0"/>
                  </a:moveTo>
                  <a:cubicBezTo>
                    <a:pt x="65" y="56"/>
                    <a:pt x="65" y="56"/>
                    <a:pt x="65" y="56"/>
                  </a:cubicBezTo>
                  <a:cubicBezTo>
                    <a:pt x="65" y="67"/>
                    <a:pt x="56" y="76"/>
                    <a:pt x="45" y="76"/>
                  </a:cubicBezTo>
                  <a:cubicBezTo>
                    <a:pt x="44" y="76"/>
                    <a:pt x="43" y="76"/>
                    <a:pt x="42" y="76"/>
                  </a:cubicBezTo>
                  <a:cubicBezTo>
                    <a:pt x="41" y="76"/>
                    <a:pt x="41" y="76"/>
                    <a:pt x="41" y="76"/>
                  </a:cubicBezTo>
                  <a:cubicBezTo>
                    <a:pt x="40" y="76"/>
                    <a:pt x="40" y="75"/>
                    <a:pt x="39" y="75"/>
                  </a:cubicBezTo>
                  <a:cubicBezTo>
                    <a:pt x="39" y="75"/>
                    <a:pt x="39" y="75"/>
                    <a:pt x="38" y="75"/>
                  </a:cubicBezTo>
                  <a:cubicBezTo>
                    <a:pt x="37" y="75"/>
                    <a:pt x="37" y="74"/>
                    <a:pt x="36" y="74"/>
                  </a:cubicBezTo>
                  <a:cubicBezTo>
                    <a:pt x="36" y="74"/>
                    <a:pt x="36" y="74"/>
                    <a:pt x="35" y="73"/>
                  </a:cubicBezTo>
                  <a:cubicBezTo>
                    <a:pt x="34" y="73"/>
                    <a:pt x="34" y="73"/>
                    <a:pt x="33" y="72"/>
                  </a:cubicBezTo>
                  <a:cubicBezTo>
                    <a:pt x="33" y="72"/>
                    <a:pt x="33" y="72"/>
                    <a:pt x="32" y="72"/>
                  </a:cubicBezTo>
                  <a:cubicBezTo>
                    <a:pt x="32" y="72"/>
                    <a:pt x="32" y="72"/>
                    <a:pt x="32" y="72"/>
                  </a:cubicBezTo>
                  <a:cubicBezTo>
                    <a:pt x="32" y="72"/>
                    <a:pt x="32" y="72"/>
                    <a:pt x="32" y="72"/>
                  </a:cubicBezTo>
                  <a:cubicBezTo>
                    <a:pt x="32" y="72"/>
                    <a:pt x="32" y="72"/>
                    <a:pt x="32" y="72"/>
                  </a:cubicBezTo>
                  <a:cubicBezTo>
                    <a:pt x="32" y="71"/>
                    <a:pt x="32" y="71"/>
                    <a:pt x="31" y="71"/>
                  </a:cubicBezTo>
                  <a:cubicBezTo>
                    <a:pt x="28" y="68"/>
                    <a:pt x="24" y="67"/>
                    <a:pt x="19" y="67"/>
                  </a:cubicBezTo>
                  <a:cubicBezTo>
                    <a:pt x="9" y="67"/>
                    <a:pt x="0" y="75"/>
                    <a:pt x="0" y="85"/>
                  </a:cubicBezTo>
                  <a:cubicBezTo>
                    <a:pt x="0" y="96"/>
                    <a:pt x="9" y="104"/>
                    <a:pt x="19" y="104"/>
                  </a:cubicBezTo>
                  <a:cubicBezTo>
                    <a:pt x="24" y="104"/>
                    <a:pt x="28" y="103"/>
                    <a:pt x="32" y="100"/>
                  </a:cubicBezTo>
                  <a:cubicBezTo>
                    <a:pt x="32" y="99"/>
                    <a:pt x="32" y="99"/>
                    <a:pt x="32" y="99"/>
                  </a:cubicBezTo>
                  <a:cubicBezTo>
                    <a:pt x="32" y="99"/>
                    <a:pt x="32" y="99"/>
                    <a:pt x="32" y="99"/>
                  </a:cubicBezTo>
                  <a:cubicBezTo>
                    <a:pt x="32" y="99"/>
                    <a:pt x="32" y="99"/>
                    <a:pt x="32" y="99"/>
                  </a:cubicBezTo>
                  <a:cubicBezTo>
                    <a:pt x="32" y="99"/>
                    <a:pt x="32" y="99"/>
                    <a:pt x="32" y="99"/>
                  </a:cubicBezTo>
                  <a:cubicBezTo>
                    <a:pt x="33" y="99"/>
                    <a:pt x="33" y="99"/>
                    <a:pt x="33" y="98"/>
                  </a:cubicBezTo>
                  <a:cubicBezTo>
                    <a:pt x="34" y="98"/>
                    <a:pt x="34" y="98"/>
                    <a:pt x="35" y="97"/>
                  </a:cubicBezTo>
                  <a:cubicBezTo>
                    <a:pt x="36" y="97"/>
                    <a:pt x="36" y="97"/>
                    <a:pt x="36" y="97"/>
                  </a:cubicBezTo>
                  <a:cubicBezTo>
                    <a:pt x="37" y="96"/>
                    <a:pt x="37" y="96"/>
                    <a:pt x="38" y="96"/>
                  </a:cubicBezTo>
                  <a:cubicBezTo>
                    <a:pt x="39" y="96"/>
                    <a:pt x="39" y="96"/>
                    <a:pt x="39" y="96"/>
                  </a:cubicBezTo>
                  <a:cubicBezTo>
                    <a:pt x="41" y="95"/>
                    <a:pt x="43" y="95"/>
                    <a:pt x="45" y="95"/>
                  </a:cubicBezTo>
                  <a:cubicBezTo>
                    <a:pt x="56" y="95"/>
                    <a:pt x="65" y="104"/>
                    <a:pt x="65" y="115"/>
                  </a:cubicBezTo>
                  <a:cubicBezTo>
                    <a:pt x="65" y="115"/>
                    <a:pt x="65" y="115"/>
                    <a:pt x="65" y="115"/>
                  </a:cubicBezTo>
                  <a:cubicBezTo>
                    <a:pt x="65" y="171"/>
                    <a:pt x="65" y="171"/>
                    <a:pt x="65" y="171"/>
                  </a:cubicBezTo>
                  <a:cubicBezTo>
                    <a:pt x="122" y="171"/>
                    <a:pt x="122" y="171"/>
                    <a:pt x="122" y="171"/>
                  </a:cubicBezTo>
                  <a:cubicBezTo>
                    <a:pt x="123" y="171"/>
                    <a:pt x="124" y="171"/>
                    <a:pt x="125" y="171"/>
                  </a:cubicBezTo>
                  <a:cubicBezTo>
                    <a:pt x="125" y="171"/>
                    <a:pt x="125" y="171"/>
                    <a:pt x="126" y="170"/>
                  </a:cubicBezTo>
                  <a:cubicBezTo>
                    <a:pt x="127" y="170"/>
                    <a:pt x="128" y="170"/>
                    <a:pt x="128" y="169"/>
                  </a:cubicBezTo>
                  <a:cubicBezTo>
                    <a:pt x="129" y="169"/>
                    <a:pt x="130" y="168"/>
                    <a:pt x="131" y="167"/>
                  </a:cubicBezTo>
                  <a:cubicBezTo>
                    <a:pt x="131" y="167"/>
                    <a:pt x="131" y="167"/>
                    <a:pt x="131" y="167"/>
                  </a:cubicBezTo>
                  <a:cubicBezTo>
                    <a:pt x="131" y="166"/>
                    <a:pt x="132" y="166"/>
                    <a:pt x="132" y="165"/>
                  </a:cubicBezTo>
                  <a:cubicBezTo>
                    <a:pt x="132" y="165"/>
                    <a:pt x="132" y="165"/>
                    <a:pt x="133" y="164"/>
                  </a:cubicBezTo>
                  <a:cubicBezTo>
                    <a:pt x="133" y="164"/>
                    <a:pt x="133" y="163"/>
                    <a:pt x="133" y="163"/>
                  </a:cubicBezTo>
                  <a:cubicBezTo>
                    <a:pt x="133" y="162"/>
                    <a:pt x="133" y="162"/>
                    <a:pt x="134" y="162"/>
                  </a:cubicBezTo>
                  <a:cubicBezTo>
                    <a:pt x="134" y="161"/>
                    <a:pt x="134" y="160"/>
                    <a:pt x="134" y="159"/>
                  </a:cubicBezTo>
                  <a:cubicBezTo>
                    <a:pt x="134" y="159"/>
                    <a:pt x="134" y="159"/>
                    <a:pt x="134" y="159"/>
                  </a:cubicBezTo>
                  <a:cubicBezTo>
                    <a:pt x="134" y="156"/>
                    <a:pt x="133" y="153"/>
                    <a:pt x="131" y="151"/>
                  </a:cubicBezTo>
                  <a:cubicBezTo>
                    <a:pt x="127" y="146"/>
                    <a:pt x="124" y="140"/>
                    <a:pt x="124" y="133"/>
                  </a:cubicBezTo>
                  <a:cubicBezTo>
                    <a:pt x="124" y="121"/>
                    <a:pt x="132" y="112"/>
                    <a:pt x="142" y="108"/>
                  </a:cubicBezTo>
                  <a:cubicBezTo>
                    <a:pt x="145" y="107"/>
                    <a:pt x="148" y="107"/>
                    <a:pt x="151" y="107"/>
                  </a:cubicBezTo>
                  <a:cubicBezTo>
                    <a:pt x="165" y="107"/>
                    <a:pt x="177" y="118"/>
                    <a:pt x="177" y="133"/>
                  </a:cubicBezTo>
                  <a:cubicBezTo>
                    <a:pt x="177" y="135"/>
                    <a:pt x="177" y="136"/>
                    <a:pt x="177" y="138"/>
                  </a:cubicBezTo>
                  <a:cubicBezTo>
                    <a:pt x="177" y="138"/>
                    <a:pt x="177" y="138"/>
                    <a:pt x="177" y="139"/>
                  </a:cubicBezTo>
                  <a:cubicBezTo>
                    <a:pt x="176" y="140"/>
                    <a:pt x="176" y="141"/>
                    <a:pt x="176" y="142"/>
                  </a:cubicBezTo>
                  <a:cubicBezTo>
                    <a:pt x="176" y="143"/>
                    <a:pt x="176" y="143"/>
                    <a:pt x="175" y="143"/>
                  </a:cubicBezTo>
                  <a:cubicBezTo>
                    <a:pt x="175" y="144"/>
                    <a:pt x="175" y="145"/>
                    <a:pt x="174" y="146"/>
                  </a:cubicBezTo>
                  <a:cubicBezTo>
                    <a:pt x="174" y="146"/>
                    <a:pt x="174" y="146"/>
                    <a:pt x="174" y="146"/>
                  </a:cubicBezTo>
                  <a:cubicBezTo>
                    <a:pt x="173" y="147"/>
                    <a:pt x="173" y="147"/>
                    <a:pt x="173" y="147"/>
                  </a:cubicBezTo>
                  <a:cubicBezTo>
                    <a:pt x="173" y="148"/>
                    <a:pt x="172" y="150"/>
                    <a:pt x="171" y="151"/>
                  </a:cubicBezTo>
                  <a:cubicBezTo>
                    <a:pt x="171" y="151"/>
                    <a:pt x="171" y="151"/>
                    <a:pt x="171" y="151"/>
                  </a:cubicBezTo>
                  <a:cubicBezTo>
                    <a:pt x="170" y="152"/>
                    <a:pt x="169" y="153"/>
                    <a:pt x="169" y="154"/>
                  </a:cubicBezTo>
                  <a:cubicBezTo>
                    <a:pt x="168" y="154"/>
                    <a:pt x="168" y="154"/>
                    <a:pt x="168" y="154"/>
                  </a:cubicBezTo>
                  <a:cubicBezTo>
                    <a:pt x="168" y="154"/>
                    <a:pt x="168" y="155"/>
                    <a:pt x="168" y="155"/>
                  </a:cubicBezTo>
                  <a:cubicBezTo>
                    <a:pt x="168" y="156"/>
                    <a:pt x="168" y="157"/>
                    <a:pt x="168" y="159"/>
                  </a:cubicBezTo>
                  <a:cubicBezTo>
                    <a:pt x="168" y="159"/>
                    <a:pt x="168" y="159"/>
                    <a:pt x="168" y="159"/>
                  </a:cubicBezTo>
                  <a:cubicBezTo>
                    <a:pt x="168" y="166"/>
                    <a:pt x="173" y="171"/>
                    <a:pt x="180" y="171"/>
                  </a:cubicBezTo>
                  <a:cubicBezTo>
                    <a:pt x="237" y="171"/>
                    <a:pt x="237" y="171"/>
                    <a:pt x="237" y="171"/>
                  </a:cubicBezTo>
                  <a:cubicBezTo>
                    <a:pt x="237" y="0"/>
                    <a:pt x="237" y="0"/>
                    <a:pt x="237" y="0"/>
                  </a:cubicBezTo>
                  <a:lnTo>
                    <a:pt x="65" y="0"/>
                  </a:ln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Freeform 65">
              <a:extLst>
                <a:ext uri="{FF2B5EF4-FFF2-40B4-BE49-F238E27FC236}">
                  <a16:creationId xmlns:a16="http://schemas.microsoft.com/office/drawing/2014/main" id="{E41498B2-E324-4535-8C41-BE7A529A597B}"/>
                </a:ext>
              </a:extLst>
            </p:cNvPr>
            <p:cNvSpPr>
              <a:spLocks/>
            </p:cNvSpPr>
            <p:nvPr/>
          </p:nvSpPr>
          <p:spPr bwMode="auto">
            <a:xfrm>
              <a:off x="4016375" y="2043113"/>
              <a:ext cx="581025" cy="595313"/>
            </a:xfrm>
            <a:custGeom>
              <a:avLst/>
              <a:gdLst>
                <a:gd name="T0" fmla="*/ 158 w 239"/>
                <a:gd name="T1" fmla="*/ 202 h 245"/>
                <a:gd name="T2" fmla="*/ 174 w 239"/>
                <a:gd name="T3" fmla="*/ 211 h 245"/>
                <a:gd name="T4" fmla="*/ 178 w 239"/>
                <a:gd name="T5" fmla="*/ 222 h 245"/>
                <a:gd name="T6" fmla="*/ 178 w 239"/>
                <a:gd name="T7" fmla="*/ 224 h 245"/>
                <a:gd name="T8" fmla="*/ 178 w 239"/>
                <a:gd name="T9" fmla="*/ 224 h 245"/>
                <a:gd name="T10" fmla="*/ 178 w 239"/>
                <a:gd name="T11" fmla="*/ 226 h 245"/>
                <a:gd name="T12" fmla="*/ 181 w 239"/>
                <a:gd name="T13" fmla="*/ 237 h 245"/>
                <a:gd name="T14" fmla="*/ 196 w 239"/>
                <a:gd name="T15" fmla="*/ 245 h 245"/>
                <a:gd name="T16" fmla="*/ 207 w 239"/>
                <a:gd name="T17" fmla="*/ 241 h 245"/>
                <a:gd name="T18" fmla="*/ 215 w 239"/>
                <a:gd name="T19" fmla="*/ 226 h 245"/>
                <a:gd name="T20" fmla="*/ 212 w 239"/>
                <a:gd name="T21" fmla="*/ 215 h 245"/>
                <a:gd name="T22" fmla="*/ 200 w 239"/>
                <a:gd name="T23" fmla="*/ 208 h 245"/>
                <a:gd name="T24" fmla="*/ 200 w 239"/>
                <a:gd name="T25" fmla="*/ 208 h 245"/>
                <a:gd name="T26" fmla="*/ 189 w 239"/>
                <a:gd name="T27" fmla="*/ 200 h 245"/>
                <a:gd name="T28" fmla="*/ 185 w 239"/>
                <a:gd name="T29" fmla="*/ 188 h 245"/>
                <a:gd name="T30" fmla="*/ 193 w 239"/>
                <a:gd name="T31" fmla="*/ 172 h 245"/>
                <a:gd name="T32" fmla="*/ 239 w 239"/>
                <a:gd name="T33" fmla="*/ 139 h 245"/>
                <a:gd name="T34" fmla="*/ 206 w 239"/>
                <a:gd name="T35" fmla="*/ 93 h 245"/>
                <a:gd name="T36" fmla="*/ 200 w 239"/>
                <a:gd name="T37" fmla="*/ 89 h 245"/>
                <a:gd name="T38" fmla="*/ 196 w 239"/>
                <a:gd name="T39" fmla="*/ 88 h 245"/>
                <a:gd name="T40" fmla="*/ 189 w 239"/>
                <a:gd name="T41" fmla="*/ 90 h 245"/>
                <a:gd name="T42" fmla="*/ 188 w 239"/>
                <a:gd name="T43" fmla="*/ 91 h 245"/>
                <a:gd name="T44" fmla="*/ 187 w 239"/>
                <a:gd name="T45" fmla="*/ 92 h 245"/>
                <a:gd name="T46" fmla="*/ 186 w 239"/>
                <a:gd name="T47" fmla="*/ 93 h 245"/>
                <a:gd name="T48" fmla="*/ 186 w 239"/>
                <a:gd name="T49" fmla="*/ 93 h 245"/>
                <a:gd name="T50" fmla="*/ 185 w 239"/>
                <a:gd name="T51" fmla="*/ 94 h 245"/>
                <a:gd name="T52" fmla="*/ 185 w 239"/>
                <a:gd name="T53" fmla="*/ 95 h 245"/>
                <a:gd name="T54" fmla="*/ 184 w 239"/>
                <a:gd name="T55" fmla="*/ 96 h 245"/>
                <a:gd name="T56" fmla="*/ 184 w 239"/>
                <a:gd name="T57" fmla="*/ 97 h 245"/>
                <a:gd name="T58" fmla="*/ 184 w 239"/>
                <a:gd name="T59" fmla="*/ 98 h 245"/>
                <a:gd name="T60" fmla="*/ 174 w 239"/>
                <a:gd name="T61" fmla="*/ 113 h 245"/>
                <a:gd name="T62" fmla="*/ 158 w 239"/>
                <a:gd name="T63" fmla="*/ 118 h 245"/>
                <a:gd name="T64" fmla="*/ 137 w 239"/>
                <a:gd name="T65" fmla="*/ 107 h 245"/>
                <a:gd name="T66" fmla="*/ 132 w 239"/>
                <a:gd name="T67" fmla="*/ 92 h 245"/>
                <a:gd name="T68" fmla="*/ 143 w 239"/>
                <a:gd name="T69" fmla="*/ 70 h 245"/>
                <a:gd name="T70" fmla="*/ 156 w 239"/>
                <a:gd name="T71" fmla="*/ 65 h 245"/>
                <a:gd name="T72" fmla="*/ 156 w 239"/>
                <a:gd name="T73" fmla="*/ 65 h 245"/>
                <a:gd name="T74" fmla="*/ 156 w 239"/>
                <a:gd name="T75" fmla="*/ 65 h 245"/>
                <a:gd name="T76" fmla="*/ 156 w 239"/>
                <a:gd name="T77" fmla="*/ 65 h 245"/>
                <a:gd name="T78" fmla="*/ 158 w 239"/>
                <a:gd name="T79" fmla="*/ 65 h 245"/>
                <a:gd name="T80" fmla="*/ 160 w 239"/>
                <a:gd name="T81" fmla="*/ 65 h 245"/>
                <a:gd name="T82" fmla="*/ 160 w 239"/>
                <a:gd name="T83" fmla="*/ 65 h 245"/>
                <a:gd name="T84" fmla="*/ 161 w 239"/>
                <a:gd name="T85" fmla="*/ 65 h 245"/>
                <a:gd name="T86" fmla="*/ 161 w 239"/>
                <a:gd name="T87" fmla="*/ 65 h 245"/>
                <a:gd name="T88" fmla="*/ 162 w 239"/>
                <a:gd name="T89" fmla="*/ 65 h 245"/>
                <a:gd name="T90" fmla="*/ 163 w 239"/>
                <a:gd name="T91" fmla="*/ 65 h 245"/>
                <a:gd name="T92" fmla="*/ 163 w 239"/>
                <a:gd name="T93" fmla="*/ 65 h 245"/>
                <a:gd name="T94" fmla="*/ 164 w 239"/>
                <a:gd name="T95" fmla="*/ 65 h 245"/>
                <a:gd name="T96" fmla="*/ 165 w 239"/>
                <a:gd name="T97" fmla="*/ 65 h 245"/>
                <a:gd name="T98" fmla="*/ 166 w 239"/>
                <a:gd name="T99" fmla="*/ 64 h 245"/>
                <a:gd name="T100" fmla="*/ 167 w 239"/>
                <a:gd name="T101" fmla="*/ 64 h 245"/>
                <a:gd name="T102" fmla="*/ 168 w 239"/>
                <a:gd name="T103" fmla="*/ 63 h 245"/>
                <a:gd name="T104" fmla="*/ 169 w 239"/>
                <a:gd name="T105" fmla="*/ 63 h 245"/>
                <a:gd name="T106" fmla="*/ 174 w 239"/>
                <a:gd name="T107" fmla="*/ 53 h 245"/>
                <a:gd name="T108" fmla="*/ 172 w 239"/>
                <a:gd name="T109" fmla="*/ 46 h 245"/>
                <a:gd name="T110" fmla="*/ 139 w 239"/>
                <a:gd name="T111" fmla="*/ 0 h 245"/>
                <a:gd name="T112" fmla="*/ 0 w 239"/>
                <a:gd name="T113" fmla="*/ 100 h 245"/>
                <a:gd name="T114" fmla="*/ 100 w 239"/>
                <a:gd name="T115" fmla="*/ 239 h 245"/>
                <a:gd name="T116" fmla="*/ 146 w 239"/>
                <a:gd name="T117" fmla="*/ 206 h 245"/>
                <a:gd name="T118" fmla="*/ 158 w 239"/>
                <a:gd name="T119" fmla="*/ 20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 h="245">
                  <a:moveTo>
                    <a:pt x="158" y="202"/>
                  </a:moveTo>
                  <a:cubicBezTo>
                    <a:pt x="164" y="202"/>
                    <a:pt x="170" y="205"/>
                    <a:pt x="174" y="211"/>
                  </a:cubicBezTo>
                  <a:cubicBezTo>
                    <a:pt x="176" y="214"/>
                    <a:pt x="178" y="218"/>
                    <a:pt x="178" y="222"/>
                  </a:cubicBezTo>
                  <a:cubicBezTo>
                    <a:pt x="178" y="223"/>
                    <a:pt x="178" y="224"/>
                    <a:pt x="178" y="224"/>
                  </a:cubicBezTo>
                  <a:cubicBezTo>
                    <a:pt x="178" y="224"/>
                    <a:pt x="178" y="224"/>
                    <a:pt x="178" y="224"/>
                  </a:cubicBezTo>
                  <a:cubicBezTo>
                    <a:pt x="178" y="225"/>
                    <a:pt x="178" y="225"/>
                    <a:pt x="178" y="226"/>
                  </a:cubicBezTo>
                  <a:cubicBezTo>
                    <a:pt x="178" y="230"/>
                    <a:pt x="179" y="234"/>
                    <a:pt x="181" y="237"/>
                  </a:cubicBezTo>
                  <a:cubicBezTo>
                    <a:pt x="185" y="242"/>
                    <a:pt x="191" y="245"/>
                    <a:pt x="196" y="245"/>
                  </a:cubicBezTo>
                  <a:cubicBezTo>
                    <a:pt x="200" y="245"/>
                    <a:pt x="204" y="244"/>
                    <a:pt x="207" y="241"/>
                  </a:cubicBezTo>
                  <a:cubicBezTo>
                    <a:pt x="213" y="238"/>
                    <a:pt x="215" y="232"/>
                    <a:pt x="215" y="226"/>
                  </a:cubicBezTo>
                  <a:cubicBezTo>
                    <a:pt x="215" y="222"/>
                    <a:pt x="214" y="218"/>
                    <a:pt x="212" y="215"/>
                  </a:cubicBezTo>
                  <a:cubicBezTo>
                    <a:pt x="209" y="211"/>
                    <a:pt x="205" y="208"/>
                    <a:pt x="200" y="208"/>
                  </a:cubicBezTo>
                  <a:cubicBezTo>
                    <a:pt x="200" y="208"/>
                    <a:pt x="200" y="208"/>
                    <a:pt x="200" y="208"/>
                  </a:cubicBezTo>
                  <a:cubicBezTo>
                    <a:pt x="196" y="206"/>
                    <a:pt x="192" y="204"/>
                    <a:pt x="189" y="200"/>
                  </a:cubicBezTo>
                  <a:cubicBezTo>
                    <a:pt x="186" y="196"/>
                    <a:pt x="185" y="192"/>
                    <a:pt x="185" y="188"/>
                  </a:cubicBezTo>
                  <a:cubicBezTo>
                    <a:pt x="185" y="182"/>
                    <a:pt x="188" y="176"/>
                    <a:pt x="193" y="172"/>
                  </a:cubicBezTo>
                  <a:cubicBezTo>
                    <a:pt x="239" y="139"/>
                    <a:pt x="239" y="139"/>
                    <a:pt x="239" y="139"/>
                  </a:cubicBezTo>
                  <a:cubicBezTo>
                    <a:pt x="206" y="93"/>
                    <a:pt x="206" y="93"/>
                    <a:pt x="206" y="93"/>
                  </a:cubicBezTo>
                  <a:cubicBezTo>
                    <a:pt x="205" y="91"/>
                    <a:pt x="203" y="89"/>
                    <a:pt x="200" y="89"/>
                  </a:cubicBezTo>
                  <a:cubicBezTo>
                    <a:pt x="199" y="88"/>
                    <a:pt x="197" y="88"/>
                    <a:pt x="196" y="88"/>
                  </a:cubicBezTo>
                  <a:cubicBezTo>
                    <a:pt x="194" y="88"/>
                    <a:pt x="191" y="89"/>
                    <a:pt x="189" y="90"/>
                  </a:cubicBezTo>
                  <a:cubicBezTo>
                    <a:pt x="189" y="90"/>
                    <a:pt x="188" y="91"/>
                    <a:pt x="188" y="91"/>
                  </a:cubicBezTo>
                  <a:cubicBezTo>
                    <a:pt x="187" y="92"/>
                    <a:pt x="187" y="92"/>
                    <a:pt x="187" y="92"/>
                  </a:cubicBezTo>
                  <a:cubicBezTo>
                    <a:pt x="187" y="92"/>
                    <a:pt x="187" y="92"/>
                    <a:pt x="186" y="93"/>
                  </a:cubicBezTo>
                  <a:cubicBezTo>
                    <a:pt x="186" y="93"/>
                    <a:pt x="186" y="93"/>
                    <a:pt x="186" y="93"/>
                  </a:cubicBezTo>
                  <a:cubicBezTo>
                    <a:pt x="186" y="93"/>
                    <a:pt x="186" y="94"/>
                    <a:pt x="185" y="94"/>
                  </a:cubicBezTo>
                  <a:cubicBezTo>
                    <a:pt x="185" y="95"/>
                    <a:pt x="185" y="95"/>
                    <a:pt x="185" y="95"/>
                  </a:cubicBezTo>
                  <a:cubicBezTo>
                    <a:pt x="185" y="95"/>
                    <a:pt x="185" y="96"/>
                    <a:pt x="184" y="96"/>
                  </a:cubicBezTo>
                  <a:cubicBezTo>
                    <a:pt x="184" y="97"/>
                    <a:pt x="184" y="97"/>
                    <a:pt x="184" y="97"/>
                  </a:cubicBezTo>
                  <a:cubicBezTo>
                    <a:pt x="184" y="97"/>
                    <a:pt x="184" y="98"/>
                    <a:pt x="184" y="98"/>
                  </a:cubicBezTo>
                  <a:cubicBezTo>
                    <a:pt x="183" y="104"/>
                    <a:pt x="179" y="109"/>
                    <a:pt x="174" y="113"/>
                  </a:cubicBezTo>
                  <a:cubicBezTo>
                    <a:pt x="169" y="116"/>
                    <a:pt x="163" y="118"/>
                    <a:pt x="158" y="118"/>
                  </a:cubicBezTo>
                  <a:cubicBezTo>
                    <a:pt x="150" y="118"/>
                    <a:pt x="142" y="114"/>
                    <a:pt x="137" y="107"/>
                  </a:cubicBezTo>
                  <a:cubicBezTo>
                    <a:pt x="133" y="102"/>
                    <a:pt x="132" y="97"/>
                    <a:pt x="132" y="92"/>
                  </a:cubicBezTo>
                  <a:cubicBezTo>
                    <a:pt x="132" y="83"/>
                    <a:pt x="135" y="75"/>
                    <a:pt x="143" y="70"/>
                  </a:cubicBezTo>
                  <a:cubicBezTo>
                    <a:pt x="147" y="67"/>
                    <a:pt x="151" y="65"/>
                    <a:pt x="156" y="65"/>
                  </a:cubicBezTo>
                  <a:cubicBezTo>
                    <a:pt x="156" y="65"/>
                    <a:pt x="156" y="65"/>
                    <a:pt x="156" y="65"/>
                  </a:cubicBezTo>
                  <a:cubicBezTo>
                    <a:pt x="156" y="65"/>
                    <a:pt x="156" y="65"/>
                    <a:pt x="156" y="65"/>
                  </a:cubicBezTo>
                  <a:cubicBezTo>
                    <a:pt x="156" y="65"/>
                    <a:pt x="156" y="65"/>
                    <a:pt x="156" y="65"/>
                  </a:cubicBezTo>
                  <a:cubicBezTo>
                    <a:pt x="157" y="65"/>
                    <a:pt x="157" y="65"/>
                    <a:pt x="158" y="65"/>
                  </a:cubicBezTo>
                  <a:cubicBezTo>
                    <a:pt x="159" y="65"/>
                    <a:pt x="159" y="65"/>
                    <a:pt x="160" y="65"/>
                  </a:cubicBezTo>
                  <a:cubicBezTo>
                    <a:pt x="160" y="65"/>
                    <a:pt x="160" y="65"/>
                    <a:pt x="160" y="65"/>
                  </a:cubicBezTo>
                  <a:cubicBezTo>
                    <a:pt x="161" y="65"/>
                    <a:pt x="161" y="65"/>
                    <a:pt x="161" y="65"/>
                  </a:cubicBezTo>
                  <a:cubicBezTo>
                    <a:pt x="161" y="65"/>
                    <a:pt x="161" y="65"/>
                    <a:pt x="161" y="65"/>
                  </a:cubicBezTo>
                  <a:cubicBezTo>
                    <a:pt x="161" y="65"/>
                    <a:pt x="161" y="65"/>
                    <a:pt x="162" y="65"/>
                  </a:cubicBezTo>
                  <a:cubicBezTo>
                    <a:pt x="162" y="65"/>
                    <a:pt x="163" y="65"/>
                    <a:pt x="163" y="65"/>
                  </a:cubicBezTo>
                  <a:cubicBezTo>
                    <a:pt x="163" y="65"/>
                    <a:pt x="163" y="65"/>
                    <a:pt x="163" y="65"/>
                  </a:cubicBezTo>
                  <a:cubicBezTo>
                    <a:pt x="163" y="65"/>
                    <a:pt x="163" y="65"/>
                    <a:pt x="164" y="65"/>
                  </a:cubicBezTo>
                  <a:cubicBezTo>
                    <a:pt x="165" y="65"/>
                    <a:pt x="165" y="65"/>
                    <a:pt x="165" y="65"/>
                  </a:cubicBezTo>
                  <a:cubicBezTo>
                    <a:pt x="165" y="65"/>
                    <a:pt x="165" y="65"/>
                    <a:pt x="166" y="64"/>
                  </a:cubicBezTo>
                  <a:cubicBezTo>
                    <a:pt x="167" y="64"/>
                    <a:pt x="167" y="64"/>
                    <a:pt x="167" y="64"/>
                  </a:cubicBezTo>
                  <a:cubicBezTo>
                    <a:pt x="167" y="64"/>
                    <a:pt x="167" y="64"/>
                    <a:pt x="168" y="63"/>
                  </a:cubicBezTo>
                  <a:cubicBezTo>
                    <a:pt x="169" y="63"/>
                    <a:pt x="169" y="63"/>
                    <a:pt x="169" y="63"/>
                  </a:cubicBezTo>
                  <a:cubicBezTo>
                    <a:pt x="172" y="60"/>
                    <a:pt x="174" y="57"/>
                    <a:pt x="174" y="53"/>
                  </a:cubicBezTo>
                  <a:cubicBezTo>
                    <a:pt x="174" y="50"/>
                    <a:pt x="173" y="48"/>
                    <a:pt x="172" y="46"/>
                  </a:cubicBezTo>
                  <a:cubicBezTo>
                    <a:pt x="139" y="0"/>
                    <a:pt x="139" y="0"/>
                    <a:pt x="139" y="0"/>
                  </a:cubicBezTo>
                  <a:cubicBezTo>
                    <a:pt x="0" y="100"/>
                    <a:pt x="0" y="100"/>
                    <a:pt x="0" y="100"/>
                  </a:cubicBezTo>
                  <a:cubicBezTo>
                    <a:pt x="100" y="239"/>
                    <a:pt x="100" y="239"/>
                    <a:pt x="100" y="239"/>
                  </a:cubicBezTo>
                  <a:cubicBezTo>
                    <a:pt x="146" y="206"/>
                    <a:pt x="146" y="206"/>
                    <a:pt x="146" y="206"/>
                  </a:cubicBezTo>
                  <a:cubicBezTo>
                    <a:pt x="149" y="204"/>
                    <a:pt x="154" y="202"/>
                    <a:pt x="158" y="202"/>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Freeform 66">
              <a:extLst>
                <a:ext uri="{FF2B5EF4-FFF2-40B4-BE49-F238E27FC236}">
                  <a16:creationId xmlns:a16="http://schemas.microsoft.com/office/drawing/2014/main" id="{0067B76D-02B2-446E-8F34-BA8AF62E029A}"/>
                </a:ext>
              </a:extLst>
            </p:cNvPr>
            <p:cNvSpPr>
              <a:spLocks/>
            </p:cNvSpPr>
            <p:nvPr/>
          </p:nvSpPr>
          <p:spPr bwMode="auto">
            <a:xfrm>
              <a:off x="4303713" y="2743200"/>
              <a:ext cx="574675" cy="417513"/>
            </a:xfrm>
            <a:custGeom>
              <a:avLst/>
              <a:gdLst>
                <a:gd name="T0" fmla="*/ 191 w 236"/>
                <a:gd name="T1" fmla="*/ 95 h 171"/>
                <a:gd name="T2" fmla="*/ 204 w 236"/>
                <a:gd name="T3" fmla="*/ 100 h 171"/>
                <a:gd name="T4" fmla="*/ 217 w 236"/>
                <a:gd name="T5" fmla="*/ 105 h 171"/>
                <a:gd name="T6" fmla="*/ 236 w 236"/>
                <a:gd name="T7" fmla="*/ 86 h 171"/>
                <a:gd name="T8" fmla="*/ 217 w 236"/>
                <a:gd name="T9" fmla="*/ 67 h 171"/>
                <a:gd name="T10" fmla="*/ 204 w 236"/>
                <a:gd name="T11" fmla="*/ 72 h 171"/>
                <a:gd name="T12" fmla="*/ 204 w 236"/>
                <a:gd name="T13" fmla="*/ 72 h 171"/>
                <a:gd name="T14" fmla="*/ 191 w 236"/>
                <a:gd name="T15" fmla="*/ 76 h 171"/>
                <a:gd name="T16" fmla="*/ 171 w 236"/>
                <a:gd name="T17" fmla="*/ 56 h 171"/>
                <a:gd name="T18" fmla="*/ 171 w 236"/>
                <a:gd name="T19" fmla="*/ 0 h 171"/>
                <a:gd name="T20" fmla="*/ 115 w 236"/>
                <a:gd name="T21" fmla="*/ 0 h 171"/>
                <a:gd name="T22" fmla="*/ 108 w 236"/>
                <a:gd name="T23" fmla="*/ 2 h 171"/>
                <a:gd name="T24" fmla="*/ 102 w 236"/>
                <a:gd name="T25" fmla="*/ 12 h 171"/>
                <a:gd name="T26" fmla="*/ 103 w 236"/>
                <a:gd name="T27" fmla="*/ 14 h 171"/>
                <a:gd name="T28" fmla="*/ 103 w 236"/>
                <a:gd name="T29" fmla="*/ 14 h 171"/>
                <a:gd name="T30" fmla="*/ 103 w 236"/>
                <a:gd name="T31" fmla="*/ 15 h 171"/>
                <a:gd name="T32" fmla="*/ 103 w 236"/>
                <a:gd name="T33" fmla="*/ 16 h 171"/>
                <a:gd name="T34" fmla="*/ 103 w 236"/>
                <a:gd name="T35" fmla="*/ 16 h 171"/>
                <a:gd name="T36" fmla="*/ 104 w 236"/>
                <a:gd name="T37" fmla="*/ 18 h 171"/>
                <a:gd name="T38" fmla="*/ 104 w 236"/>
                <a:gd name="T39" fmla="*/ 18 h 171"/>
                <a:gd name="T40" fmla="*/ 105 w 236"/>
                <a:gd name="T41" fmla="*/ 19 h 171"/>
                <a:gd name="T42" fmla="*/ 105 w 236"/>
                <a:gd name="T43" fmla="*/ 20 h 171"/>
                <a:gd name="T44" fmla="*/ 106 w 236"/>
                <a:gd name="T45" fmla="*/ 20 h 171"/>
                <a:gd name="T46" fmla="*/ 106 w 236"/>
                <a:gd name="T47" fmla="*/ 20 h 171"/>
                <a:gd name="T48" fmla="*/ 112 w 236"/>
                <a:gd name="T49" fmla="*/ 38 h 171"/>
                <a:gd name="T50" fmla="*/ 86 w 236"/>
                <a:gd name="T51" fmla="*/ 65 h 171"/>
                <a:gd name="T52" fmla="*/ 59 w 236"/>
                <a:gd name="T53" fmla="*/ 38 h 171"/>
                <a:gd name="T54" fmla="*/ 63 w 236"/>
                <a:gd name="T55" fmla="*/ 24 h 171"/>
                <a:gd name="T56" fmla="*/ 65 w 236"/>
                <a:gd name="T57" fmla="*/ 21 h 171"/>
                <a:gd name="T58" fmla="*/ 66 w 236"/>
                <a:gd name="T59" fmla="*/ 20 h 171"/>
                <a:gd name="T60" fmla="*/ 66 w 236"/>
                <a:gd name="T61" fmla="*/ 19 h 171"/>
                <a:gd name="T62" fmla="*/ 67 w 236"/>
                <a:gd name="T63" fmla="*/ 18 h 171"/>
                <a:gd name="T64" fmla="*/ 67 w 236"/>
                <a:gd name="T65" fmla="*/ 17 h 171"/>
                <a:gd name="T66" fmla="*/ 68 w 236"/>
                <a:gd name="T67" fmla="*/ 16 h 171"/>
                <a:gd name="T68" fmla="*/ 68 w 236"/>
                <a:gd name="T69" fmla="*/ 16 h 171"/>
                <a:gd name="T70" fmla="*/ 69 w 236"/>
                <a:gd name="T71" fmla="*/ 14 h 171"/>
                <a:gd name="T72" fmla="*/ 69 w 236"/>
                <a:gd name="T73" fmla="*/ 14 h 171"/>
                <a:gd name="T74" fmla="*/ 69 w 236"/>
                <a:gd name="T75" fmla="*/ 12 h 171"/>
                <a:gd name="T76" fmla="*/ 56 w 236"/>
                <a:gd name="T77" fmla="*/ 0 h 171"/>
                <a:gd name="T78" fmla="*/ 0 w 236"/>
                <a:gd name="T79" fmla="*/ 0 h 171"/>
                <a:gd name="T80" fmla="*/ 0 w 236"/>
                <a:gd name="T81" fmla="*/ 171 h 171"/>
                <a:gd name="T82" fmla="*/ 171 w 236"/>
                <a:gd name="T83" fmla="*/ 171 h 171"/>
                <a:gd name="T84" fmla="*/ 171 w 236"/>
                <a:gd name="T85" fmla="*/ 115 h 171"/>
                <a:gd name="T86" fmla="*/ 180 w 236"/>
                <a:gd name="T87" fmla="*/ 98 h 171"/>
                <a:gd name="T88" fmla="*/ 191 w 236"/>
                <a:gd name="T89" fmla="*/ 9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171">
                  <a:moveTo>
                    <a:pt x="191" y="95"/>
                  </a:moveTo>
                  <a:cubicBezTo>
                    <a:pt x="196" y="95"/>
                    <a:pt x="201" y="97"/>
                    <a:pt x="204" y="100"/>
                  </a:cubicBezTo>
                  <a:cubicBezTo>
                    <a:pt x="208" y="103"/>
                    <a:pt x="212" y="105"/>
                    <a:pt x="217" y="105"/>
                  </a:cubicBezTo>
                  <a:cubicBezTo>
                    <a:pt x="228" y="104"/>
                    <a:pt x="236" y="96"/>
                    <a:pt x="236" y="86"/>
                  </a:cubicBezTo>
                  <a:cubicBezTo>
                    <a:pt x="236" y="75"/>
                    <a:pt x="228" y="67"/>
                    <a:pt x="217" y="67"/>
                  </a:cubicBezTo>
                  <a:cubicBezTo>
                    <a:pt x="212" y="67"/>
                    <a:pt x="208" y="69"/>
                    <a:pt x="204" y="72"/>
                  </a:cubicBezTo>
                  <a:cubicBezTo>
                    <a:pt x="204" y="72"/>
                    <a:pt x="204" y="72"/>
                    <a:pt x="204" y="72"/>
                  </a:cubicBezTo>
                  <a:cubicBezTo>
                    <a:pt x="201" y="75"/>
                    <a:pt x="196" y="76"/>
                    <a:pt x="191" y="76"/>
                  </a:cubicBezTo>
                  <a:cubicBezTo>
                    <a:pt x="180" y="76"/>
                    <a:pt x="171" y="67"/>
                    <a:pt x="171" y="56"/>
                  </a:cubicBezTo>
                  <a:cubicBezTo>
                    <a:pt x="171" y="0"/>
                    <a:pt x="171" y="0"/>
                    <a:pt x="171" y="0"/>
                  </a:cubicBezTo>
                  <a:cubicBezTo>
                    <a:pt x="115" y="0"/>
                    <a:pt x="115" y="0"/>
                    <a:pt x="115" y="0"/>
                  </a:cubicBezTo>
                  <a:cubicBezTo>
                    <a:pt x="112" y="0"/>
                    <a:pt x="110" y="1"/>
                    <a:pt x="108" y="2"/>
                  </a:cubicBezTo>
                  <a:cubicBezTo>
                    <a:pt x="105" y="4"/>
                    <a:pt x="103" y="8"/>
                    <a:pt x="102" y="12"/>
                  </a:cubicBezTo>
                  <a:cubicBezTo>
                    <a:pt x="102" y="13"/>
                    <a:pt x="103" y="13"/>
                    <a:pt x="103" y="14"/>
                  </a:cubicBezTo>
                  <a:cubicBezTo>
                    <a:pt x="103" y="14"/>
                    <a:pt x="103" y="14"/>
                    <a:pt x="103" y="14"/>
                  </a:cubicBezTo>
                  <a:cubicBezTo>
                    <a:pt x="103" y="15"/>
                    <a:pt x="103" y="15"/>
                    <a:pt x="103" y="15"/>
                  </a:cubicBezTo>
                  <a:cubicBezTo>
                    <a:pt x="103" y="15"/>
                    <a:pt x="103" y="15"/>
                    <a:pt x="103" y="16"/>
                  </a:cubicBezTo>
                  <a:cubicBezTo>
                    <a:pt x="103" y="16"/>
                    <a:pt x="103" y="16"/>
                    <a:pt x="103" y="16"/>
                  </a:cubicBezTo>
                  <a:cubicBezTo>
                    <a:pt x="103" y="17"/>
                    <a:pt x="104" y="17"/>
                    <a:pt x="104" y="18"/>
                  </a:cubicBezTo>
                  <a:cubicBezTo>
                    <a:pt x="104" y="18"/>
                    <a:pt x="104" y="18"/>
                    <a:pt x="104" y="18"/>
                  </a:cubicBezTo>
                  <a:cubicBezTo>
                    <a:pt x="104" y="19"/>
                    <a:pt x="105" y="19"/>
                    <a:pt x="105" y="19"/>
                  </a:cubicBezTo>
                  <a:cubicBezTo>
                    <a:pt x="105" y="20"/>
                    <a:pt x="105" y="20"/>
                    <a:pt x="105" y="20"/>
                  </a:cubicBezTo>
                  <a:cubicBezTo>
                    <a:pt x="105" y="20"/>
                    <a:pt x="106" y="20"/>
                    <a:pt x="106" y="20"/>
                  </a:cubicBezTo>
                  <a:cubicBezTo>
                    <a:pt x="106" y="20"/>
                    <a:pt x="106" y="20"/>
                    <a:pt x="106" y="20"/>
                  </a:cubicBezTo>
                  <a:cubicBezTo>
                    <a:pt x="110" y="25"/>
                    <a:pt x="112" y="31"/>
                    <a:pt x="112" y="38"/>
                  </a:cubicBezTo>
                  <a:cubicBezTo>
                    <a:pt x="112" y="53"/>
                    <a:pt x="100" y="64"/>
                    <a:pt x="86" y="65"/>
                  </a:cubicBezTo>
                  <a:cubicBezTo>
                    <a:pt x="71" y="64"/>
                    <a:pt x="59" y="53"/>
                    <a:pt x="59" y="38"/>
                  </a:cubicBezTo>
                  <a:cubicBezTo>
                    <a:pt x="59" y="33"/>
                    <a:pt x="60" y="28"/>
                    <a:pt x="63" y="24"/>
                  </a:cubicBezTo>
                  <a:cubicBezTo>
                    <a:pt x="64" y="23"/>
                    <a:pt x="65" y="22"/>
                    <a:pt x="65" y="21"/>
                  </a:cubicBezTo>
                  <a:cubicBezTo>
                    <a:pt x="65" y="21"/>
                    <a:pt x="66" y="20"/>
                    <a:pt x="66" y="20"/>
                  </a:cubicBezTo>
                  <a:cubicBezTo>
                    <a:pt x="66" y="20"/>
                    <a:pt x="66" y="20"/>
                    <a:pt x="66" y="19"/>
                  </a:cubicBezTo>
                  <a:cubicBezTo>
                    <a:pt x="67" y="19"/>
                    <a:pt x="67" y="19"/>
                    <a:pt x="67" y="18"/>
                  </a:cubicBezTo>
                  <a:cubicBezTo>
                    <a:pt x="67" y="18"/>
                    <a:pt x="67" y="18"/>
                    <a:pt x="67" y="17"/>
                  </a:cubicBezTo>
                  <a:cubicBezTo>
                    <a:pt x="68" y="17"/>
                    <a:pt x="68" y="17"/>
                    <a:pt x="68" y="16"/>
                  </a:cubicBezTo>
                  <a:cubicBezTo>
                    <a:pt x="68" y="16"/>
                    <a:pt x="68" y="16"/>
                    <a:pt x="68" y="16"/>
                  </a:cubicBezTo>
                  <a:cubicBezTo>
                    <a:pt x="68" y="15"/>
                    <a:pt x="68" y="15"/>
                    <a:pt x="69" y="14"/>
                  </a:cubicBezTo>
                  <a:cubicBezTo>
                    <a:pt x="69" y="14"/>
                    <a:pt x="68" y="14"/>
                    <a:pt x="69" y="14"/>
                  </a:cubicBezTo>
                  <a:cubicBezTo>
                    <a:pt x="69" y="13"/>
                    <a:pt x="69" y="12"/>
                    <a:pt x="69" y="12"/>
                  </a:cubicBezTo>
                  <a:cubicBezTo>
                    <a:pt x="69" y="5"/>
                    <a:pt x="63" y="0"/>
                    <a:pt x="56" y="0"/>
                  </a:cubicBezTo>
                  <a:cubicBezTo>
                    <a:pt x="0" y="0"/>
                    <a:pt x="0" y="0"/>
                    <a:pt x="0" y="0"/>
                  </a:cubicBezTo>
                  <a:cubicBezTo>
                    <a:pt x="0" y="171"/>
                    <a:pt x="0" y="171"/>
                    <a:pt x="0" y="171"/>
                  </a:cubicBezTo>
                  <a:cubicBezTo>
                    <a:pt x="171" y="171"/>
                    <a:pt x="171" y="171"/>
                    <a:pt x="171" y="171"/>
                  </a:cubicBezTo>
                  <a:cubicBezTo>
                    <a:pt x="171" y="115"/>
                    <a:pt x="171" y="115"/>
                    <a:pt x="171" y="115"/>
                  </a:cubicBezTo>
                  <a:cubicBezTo>
                    <a:pt x="171" y="108"/>
                    <a:pt x="175" y="102"/>
                    <a:pt x="180" y="98"/>
                  </a:cubicBezTo>
                  <a:cubicBezTo>
                    <a:pt x="183" y="96"/>
                    <a:pt x="187" y="95"/>
                    <a:pt x="191" y="95"/>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4039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B439-74B7-42AC-AAD3-DD4F9483897D}"/>
              </a:ext>
            </a:extLst>
          </p:cNvPr>
          <p:cNvSpPr>
            <a:spLocks noGrp="1"/>
          </p:cNvSpPr>
          <p:nvPr>
            <p:ph type="title"/>
          </p:nvPr>
        </p:nvSpPr>
        <p:spPr>
          <a:xfrm>
            <a:off x="388153" y="3054070"/>
            <a:ext cx="11029615" cy="1497507"/>
          </a:xfrm>
        </p:spPr>
        <p:txBody>
          <a:bodyPr/>
          <a:lstStyle/>
          <a:p>
            <a:r>
              <a:rPr lang="en-US" cap="none" dirty="0"/>
              <a:t>Payroll Crosswalk</a:t>
            </a:r>
          </a:p>
        </p:txBody>
      </p:sp>
    </p:spTree>
    <p:extLst>
      <p:ext uri="{BB962C8B-B14F-4D97-AF65-F5344CB8AC3E}">
        <p14:creationId xmlns:p14="http://schemas.microsoft.com/office/powerpoint/2010/main" val="207464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7FC3-1859-4E76-B5DE-853F7541ADDB}"/>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Payroll Crosswalk Purpose	</a:t>
            </a:r>
          </a:p>
        </p:txBody>
      </p:sp>
      <p:sp>
        <p:nvSpPr>
          <p:cNvPr id="3" name="Content Placeholder 2">
            <a:extLst>
              <a:ext uri="{FF2B5EF4-FFF2-40B4-BE49-F238E27FC236}">
                <a16:creationId xmlns:a16="http://schemas.microsoft.com/office/drawing/2014/main" id="{D1C4D787-085E-4DA8-9502-0E0A3C22C635}"/>
              </a:ext>
            </a:extLst>
          </p:cNvPr>
          <p:cNvSpPr>
            <a:spLocks noGrp="1"/>
          </p:cNvSpPr>
          <p:nvPr>
            <p:ph idx="1"/>
          </p:nvPr>
        </p:nvSpPr>
        <p:spPr/>
        <p:txBody>
          <a:bodyPr/>
          <a:lstStyle/>
          <a:p>
            <a:pP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STARS – No longer available after July 1, 2021</a:t>
            </a:r>
          </a:p>
          <a:p>
            <a:pP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Payroll-Luma Crosswalk will be built by each agency providing a source for Index, PCA and Project distribution codes. </a:t>
            </a:r>
          </a:p>
          <a:p>
            <a:pP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Agencies will maintain the Payroll-Luma Crosswalk until Luma phase 2 goes live. </a:t>
            </a:r>
          </a:p>
          <a:p>
            <a:pP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EIS Payroll will use the Index, PCA, and Project codes from the </a:t>
            </a:r>
            <a:r>
              <a:rPr lang="en-US" b="1" u="sng" dirty="0">
                <a:solidFill>
                  <a:srgbClr val="092F57"/>
                </a:solidFill>
                <a:latin typeface="Arial" panose="020B0604020202020204" pitchFamily="34" charset="0"/>
                <a:cs typeface="Arial" panose="020B0604020202020204" pitchFamily="34" charset="0"/>
              </a:rPr>
              <a:t>new</a:t>
            </a:r>
            <a:r>
              <a:rPr lang="en-US" dirty="0">
                <a:solidFill>
                  <a:srgbClr val="092F57"/>
                </a:solidFill>
                <a:latin typeface="Arial" panose="020B0604020202020204" pitchFamily="34" charset="0"/>
                <a:cs typeface="Arial" panose="020B0604020202020204" pitchFamily="34" charset="0"/>
              </a:rPr>
              <a:t> Payroll-Luma Crosswalk instead of STARS. </a:t>
            </a:r>
          </a:p>
          <a:p>
            <a:pPr lvl="1"/>
            <a:endParaRPr lang="en-US" dirty="0"/>
          </a:p>
          <a:p>
            <a:endParaRPr lang="en-US" dirty="0"/>
          </a:p>
          <a:p>
            <a:endParaRPr lang="en-US" dirty="0"/>
          </a:p>
        </p:txBody>
      </p:sp>
    </p:spTree>
    <p:extLst>
      <p:ext uri="{BB962C8B-B14F-4D97-AF65-F5344CB8AC3E}">
        <p14:creationId xmlns:p14="http://schemas.microsoft.com/office/powerpoint/2010/main" val="360453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180C0E-2E00-4CBE-A087-B8F9746BC59C}"/>
              </a:ext>
            </a:extLst>
          </p:cNvPr>
          <p:cNvSpPr txBox="1"/>
          <p:nvPr/>
        </p:nvSpPr>
        <p:spPr>
          <a:xfrm>
            <a:off x="764628" y="2105582"/>
            <a:ext cx="10357624" cy="1754326"/>
          </a:xfrm>
          <a:prstGeom prst="rect">
            <a:avLst/>
          </a:prstGeom>
          <a:noFill/>
        </p:spPr>
        <p:txBody>
          <a:bodyPr wrap="square" rtlCol="0">
            <a:spAutoFit/>
          </a:bodyPr>
          <a:lstStyle/>
          <a:p>
            <a:pPr marL="342900" indent="-342900">
              <a:buClr>
                <a:srgbClr val="FFC000"/>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The data received in the Payroll-Luma Crosswalk will be imported into the EIS Mainframe Payroll system for payroll processing and into IPOPS and I-Time for distribution overrides on earnings and time entry.</a:t>
            </a:r>
          </a:p>
          <a:p>
            <a:pPr marL="342900" indent="-342900">
              <a:buClr>
                <a:srgbClr val="FFC000"/>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After payroll processes, interface files are created which will go back through an Account Crosswalk and the Payroll-Luma Crosswalk before importing into Luma to post to the General Ledger and Accounts Payable.</a:t>
            </a:r>
          </a:p>
        </p:txBody>
      </p:sp>
      <p:sp>
        <p:nvSpPr>
          <p:cNvPr id="4" name="Title 1">
            <a:extLst>
              <a:ext uri="{FF2B5EF4-FFF2-40B4-BE49-F238E27FC236}">
                <a16:creationId xmlns:a16="http://schemas.microsoft.com/office/drawing/2014/main" id="{5515E0B2-CB11-4880-B515-47386A56B985}"/>
              </a:ext>
            </a:extLst>
          </p:cNvPr>
          <p:cNvSpPr txBox="1">
            <a:spLocks/>
          </p:cNvSpPr>
          <p:nvPr/>
        </p:nvSpPr>
        <p:spPr>
          <a:xfrm>
            <a:off x="522890" y="1235354"/>
            <a:ext cx="10515600" cy="7591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Arial" panose="020B0604020202020204" pitchFamily="34" charset="0"/>
                <a:cs typeface="Arial" panose="020B0604020202020204" pitchFamily="34" charset="0"/>
              </a:rPr>
              <a:t>Payroll-Luma Crosswalk Flow Chart</a:t>
            </a:r>
          </a:p>
        </p:txBody>
      </p:sp>
      <p:pic>
        <p:nvPicPr>
          <p:cNvPr id="7" name="Picture 6">
            <a:extLst>
              <a:ext uri="{FF2B5EF4-FFF2-40B4-BE49-F238E27FC236}">
                <a16:creationId xmlns:a16="http://schemas.microsoft.com/office/drawing/2014/main" id="{2C15525C-D52E-4CDA-9FEF-D791193303D3}"/>
              </a:ext>
            </a:extLst>
          </p:cNvPr>
          <p:cNvPicPr>
            <a:picLocks noChangeAspect="1"/>
          </p:cNvPicPr>
          <p:nvPr/>
        </p:nvPicPr>
        <p:blipFill>
          <a:blip r:embed="rId2"/>
          <a:stretch>
            <a:fillRect/>
          </a:stretch>
        </p:blipFill>
        <p:spPr>
          <a:xfrm>
            <a:off x="2827283" y="3829296"/>
            <a:ext cx="6474371" cy="2462889"/>
          </a:xfrm>
          <a:prstGeom prst="rect">
            <a:avLst/>
          </a:prstGeom>
        </p:spPr>
      </p:pic>
      <p:cxnSp>
        <p:nvCxnSpPr>
          <p:cNvPr id="6" name="Straight Arrow Connector 5">
            <a:extLst>
              <a:ext uri="{FF2B5EF4-FFF2-40B4-BE49-F238E27FC236}">
                <a16:creationId xmlns:a16="http://schemas.microsoft.com/office/drawing/2014/main" id="{F34C4938-1E4F-4C6A-9700-CB3F5BFB2B95}"/>
              </a:ext>
            </a:extLst>
          </p:cNvPr>
          <p:cNvCxnSpPr>
            <a:cxnSpLocks/>
          </p:cNvCxnSpPr>
          <p:nvPr/>
        </p:nvCxnSpPr>
        <p:spPr>
          <a:xfrm flipV="1">
            <a:off x="7533290" y="4748784"/>
            <a:ext cx="0" cy="27432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2E1BF30-D3E2-480E-94B1-1464238CF90E}"/>
              </a:ext>
            </a:extLst>
          </p:cNvPr>
          <p:cNvCxnSpPr>
            <a:cxnSpLocks/>
          </p:cNvCxnSpPr>
          <p:nvPr/>
        </p:nvCxnSpPr>
        <p:spPr>
          <a:xfrm flipV="1">
            <a:off x="4724400" y="4724400"/>
            <a:ext cx="0" cy="384048"/>
          </a:xfrm>
          <a:prstGeom prst="straightConnector1">
            <a:avLst/>
          </a:prstGeom>
          <a:ln w="38100">
            <a:solidFill>
              <a:srgbClr val="E1450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62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9DDD-D636-4D60-A443-B3A8533AFBA8}"/>
              </a:ext>
            </a:extLst>
          </p:cNvPr>
          <p:cNvSpPr>
            <a:spLocks noGrp="1"/>
          </p:cNvSpPr>
          <p:nvPr>
            <p:ph type="title"/>
          </p:nvPr>
        </p:nvSpPr>
        <p:spPr/>
        <p:txBody>
          <a:bodyPr/>
          <a:lstStyle/>
          <a:p>
            <a:r>
              <a:rPr lang="en-US" cap="none" dirty="0"/>
              <a:t>Instructions</a:t>
            </a:r>
          </a:p>
        </p:txBody>
      </p:sp>
    </p:spTree>
    <p:extLst>
      <p:ext uri="{BB962C8B-B14F-4D97-AF65-F5344CB8AC3E}">
        <p14:creationId xmlns:p14="http://schemas.microsoft.com/office/powerpoint/2010/main" val="397742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4694-97D5-46DA-9CBF-CDB94078EA24}"/>
              </a:ext>
            </a:extLst>
          </p:cNvPr>
          <p:cNvSpPr>
            <a:spLocks noGrp="1"/>
          </p:cNvSpPr>
          <p:nvPr>
            <p:ph type="title"/>
          </p:nvPr>
        </p:nvSpPr>
        <p:spPr>
          <a:xfrm>
            <a:off x="501869" y="400232"/>
            <a:ext cx="10515600" cy="1325563"/>
          </a:xfrm>
        </p:spPr>
        <p:txBody>
          <a:bodyPr/>
          <a:lstStyle/>
          <a:p>
            <a:r>
              <a:rPr lang="en-US" cap="none" dirty="0">
                <a:latin typeface="Arial" panose="020B0604020202020204" pitchFamily="34" charset="0"/>
                <a:cs typeface="Arial" panose="020B0604020202020204" pitchFamily="34" charset="0"/>
              </a:rPr>
              <a:t>Payroll-Luma Crosswalk</a:t>
            </a:r>
          </a:p>
        </p:txBody>
      </p:sp>
      <p:sp>
        <p:nvSpPr>
          <p:cNvPr id="3" name="Content Placeholder 2">
            <a:extLst>
              <a:ext uri="{FF2B5EF4-FFF2-40B4-BE49-F238E27FC236}">
                <a16:creationId xmlns:a16="http://schemas.microsoft.com/office/drawing/2014/main" id="{EDD13B51-C076-4C0C-AB1F-EBC458CE3DA7}"/>
              </a:ext>
            </a:extLst>
          </p:cNvPr>
          <p:cNvSpPr>
            <a:spLocks noGrp="1"/>
          </p:cNvSpPr>
          <p:nvPr>
            <p:ph idx="1"/>
          </p:nvPr>
        </p:nvSpPr>
        <p:spPr>
          <a:xfrm>
            <a:off x="838200" y="2327481"/>
            <a:ext cx="10515600" cy="2203037"/>
          </a:xfrm>
        </p:spPr>
        <p:txBody>
          <a:bodyPr>
            <a:normAutofi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STEP 1: Complete the Luma Default workbook </a:t>
            </a:r>
            <a:r>
              <a:rPr lang="en-US" b="1" u="sng" dirty="0">
                <a:latin typeface="Arial" panose="020B0604020202020204" pitchFamily="34" charset="0"/>
                <a:cs typeface="Arial" panose="020B0604020202020204" pitchFamily="34" charset="0"/>
              </a:rPr>
              <a:t>FIRST</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There are Reference Sheets provided in the Default workbook that contain the values setup in the Luma Chart of Accounts dimensions.</a:t>
            </a:r>
          </a:p>
          <a:p>
            <a:pPr>
              <a:buFont typeface="Arial" panose="020B0604020202020204" pitchFamily="34" charset="0"/>
              <a:buChar char="•"/>
            </a:pPr>
            <a:r>
              <a:rPr lang="en-US" dirty="0">
                <a:latin typeface="Arial" panose="020B0604020202020204" pitchFamily="34" charset="0"/>
                <a:cs typeface="Arial" panose="020B0604020202020204" pitchFamily="34" charset="0"/>
              </a:rPr>
              <a:t>STEP 2: The Reference Sheets can be used to bring in the Luma dimension, positing codes, and descriptions values to the Payroll-Luma Crosswalk.</a:t>
            </a:r>
          </a:p>
          <a:p>
            <a:pPr lvl="1">
              <a:buFont typeface="Arial" panose="020B0604020202020204" pitchFamily="34" charset="0"/>
              <a:buChar char="•"/>
            </a:pPr>
            <a:r>
              <a:rPr lang="en-US" dirty="0">
                <a:solidFill>
                  <a:srgbClr val="E14504"/>
                </a:solidFill>
                <a:latin typeface="Arial" panose="020B0604020202020204" pitchFamily="34" charset="0"/>
                <a:cs typeface="Arial" panose="020B0604020202020204" pitchFamily="34" charset="0"/>
              </a:rPr>
              <a:t>Only codes that apply to payroll costs need to be on the crosswalk.</a:t>
            </a:r>
          </a:p>
          <a:p>
            <a:pPr marL="0" indent="0">
              <a:buNone/>
            </a:pPr>
            <a:endParaRPr lang="en-US" dirty="0"/>
          </a:p>
          <a:p>
            <a:endParaRPr lang="en-US" dirty="0"/>
          </a:p>
        </p:txBody>
      </p:sp>
      <p:pic>
        <p:nvPicPr>
          <p:cNvPr id="5" name="Picture 4">
            <a:extLst>
              <a:ext uri="{FF2B5EF4-FFF2-40B4-BE49-F238E27FC236}">
                <a16:creationId xmlns:a16="http://schemas.microsoft.com/office/drawing/2014/main" id="{3CA2C7CB-A8F0-448A-BFC0-507B534F6D34}"/>
              </a:ext>
            </a:extLst>
          </p:cNvPr>
          <p:cNvPicPr>
            <a:picLocks noChangeAspect="1"/>
          </p:cNvPicPr>
          <p:nvPr/>
        </p:nvPicPr>
        <p:blipFill>
          <a:blip r:embed="rId3"/>
          <a:stretch>
            <a:fillRect/>
          </a:stretch>
        </p:blipFill>
        <p:spPr>
          <a:xfrm>
            <a:off x="2060849" y="4179319"/>
            <a:ext cx="6851924" cy="2484820"/>
          </a:xfrm>
          <a:prstGeom prst="rect">
            <a:avLst/>
          </a:prstGeom>
        </p:spPr>
      </p:pic>
    </p:spTree>
    <p:extLst>
      <p:ext uri="{BB962C8B-B14F-4D97-AF65-F5344CB8AC3E}">
        <p14:creationId xmlns:p14="http://schemas.microsoft.com/office/powerpoint/2010/main" val="247984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98C6-41BE-4DFE-885A-A45A22B15395}"/>
              </a:ext>
            </a:extLst>
          </p:cNvPr>
          <p:cNvSpPr>
            <a:spLocks noGrp="1"/>
          </p:cNvSpPr>
          <p:nvPr>
            <p:ph type="title"/>
          </p:nvPr>
        </p:nvSpPr>
        <p:spPr>
          <a:xfrm>
            <a:off x="528145" y="461730"/>
            <a:ext cx="10515600" cy="1325563"/>
          </a:xfrm>
        </p:spPr>
        <p:txBody>
          <a:bodyPr/>
          <a:lstStyle/>
          <a:p>
            <a:r>
              <a:rPr lang="en-US" cap="none" dirty="0">
                <a:latin typeface="Arial" panose="020B0604020202020204" pitchFamily="34" charset="0"/>
                <a:cs typeface="Arial" panose="020B0604020202020204" pitchFamily="34" charset="0"/>
              </a:rPr>
              <a:t>Payroll-Luma Crosswalk</a:t>
            </a:r>
          </a:p>
        </p:txBody>
      </p:sp>
      <p:sp>
        <p:nvSpPr>
          <p:cNvPr id="3" name="Content Placeholder 2">
            <a:extLst>
              <a:ext uri="{FF2B5EF4-FFF2-40B4-BE49-F238E27FC236}">
                <a16:creationId xmlns:a16="http://schemas.microsoft.com/office/drawing/2014/main" id="{5ADC9DE6-19B1-4264-909B-1DF7DFBA759E}"/>
              </a:ext>
            </a:extLst>
          </p:cNvPr>
          <p:cNvSpPr>
            <a:spLocks noGrp="1"/>
          </p:cNvSpPr>
          <p:nvPr>
            <p:ph idx="1"/>
          </p:nvPr>
        </p:nvSpPr>
        <p:spPr>
          <a:xfrm>
            <a:off x="1315706" y="2076684"/>
            <a:ext cx="10624930" cy="2531734"/>
          </a:xfrm>
        </p:spPr>
        <p:txBody>
          <a:bodyPr>
            <a:normAutofit fontScale="85000" lnSpcReduction="10000"/>
          </a:bodyPr>
          <a:lstStyle/>
          <a:p>
            <a:pPr marL="0" indent="0">
              <a:buNone/>
            </a:pPr>
            <a:r>
              <a:rPr lang="en-US" sz="2800" dirty="0">
                <a:latin typeface="Arial" panose="020B0604020202020204" pitchFamily="34" charset="0"/>
                <a:cs typeface="Arial" panose="020B0604020202020204" pitchFamily="34" charset="0"/>
              </a:rPr>
              <a:t>Step 3: Map Payroll Values to Luma Values</a:t>
            </a:r>
          </a:p>
          <a:p>
            <a:pPr>
              <a:buFont typeface="Arial" panose="020B0604020202020204" pitchFamily="34" charset="0"/>
              <a:buChar char="•"/>
            </a:pPr>
            <a:r>
              <a:rPr lang="en-US" dirty="0">
                <a:latin typeface="Arial" panose="020B0604020202020204" pitchFamily="34" charset="0"/>
                <a:cs typeface="Arial" panose="020B0604020202020204" pitchFamily="34" charset="0"/>
              </a:rPr>
              <a:t>The Payroll-Luma Crosswalk will be the source for the Index, PCA, and Project codes used for payroll processing.</a:t>
            </a:r>
          </a:p>
          <a:p>
            <a:pPr>
              <a:buFont typeface="Arial" panose="020B0604020202020204" pitchFamily="34" charset="0"/>
              <a:buChar char="•"/>
            </a:pPr>
            <a:r>
              <a:rPr lang="en-US" dirty="0">
                <a:latin typeface="Arial" panose="020B0604020202020204" pitchFamily="34" charset="0"/>
                <a:cs typeface="Arial" panose="020B0604020202020204" pitchFamily="34" charset="0"/>
              </a:rPr>
              <a:t>The Index, PCA, and Project codes can remain similar to what is currently used or they can be repurposed to work with your new Luma Chart of Account Values.</a:t>
            </a:r>
          </a:p>
          <a:p>
            <a:pPr>
              <a:buFont typeface="Arial" panose="020B0604020202020204" pitchFamily="34" charset="0"/>
              <a:buChar char="•"/>
            </a:pPr>
            <a:r>
              <a:rPr lang="en-US" dirty="0">
                <a:latin typeface="Arial" panose="020B0604020202020204" pitchFamily="34" charset="0"/>
                <a:cs typeface="Arial" panose="020B0604020202020204" pitchFamily="34" charset="0"/>
              </a:rPr>
              <a:t>Each agency is different and can have a unique setup to the Payroll-Luma Crosswalk.</a:t>
            </a:r>
          </a:p>
          <a:p>
            <a:pPr>
              <a:buFont typeface="Arial" panose="020B0604020202020204" pitchFamily="34" charset="0"/>
              <a:buChar char="•"/>
            </a:pPr>
            <a:r>
              <a:rPr lang="en-US" dirty="0">
                <a:latin typeface="Arial" panose="020B0604020202020204" pitchFamily="34" charset="0"/>
                <a:cs typeface="Arial" panose="020B0604020202020204" pitchFamily="34" charset="0"/>
              </a:rPr>
              <a:t>Formatting in row 3 must be followed for the Payroll (I-Time/IPOPS) Values.</a:t>
            </a:r>
          </a:p>
          <a:p>
            <a:pPr>
              <a:buFont typeface="Arial" panose="020B0604020202020204" pitchFamily="34" charset="0"/>
              <a:buChar char="•"/>
            </a:pPr>
            <a:r>
              <a:rPr lang="en-US" dirty="0">
                <a:latin typeface="Arial" panose="020B0604020202020204" pitchFamily="34" charset="0"/>
                <a:cs typeface="Arial" panose="020B0604020202020204" pitchFamily="34" charset="0"/>
              </a:rPr>
              <a:t>Start and End Dates are optional – leave blank if the do not apply.</a:t>
            </a:r>
          </a:p>
          <a:p>
            <a:endParaRPr lang="en-US" dirty="0"/>
          </a:p>
          <a:p>
            <a:pPr marL="0" indent="0">
              <a:buNone/>
            </a:pPr>
            <a:endParaRPr lang="en-US" dirty="0"/>
          </a:p>
        </p:txBody>
      </p:sp>
      <p:pic>
        <p:nvPicPr>
          <p:cNvPr id="6" name="Picture 5">
            <a:extLst>
              <a:ext uri="{FF2B5EF4-FFF2-40B4-BE49-F238E27FC236}">
                <a16:creationId xmlns:a16="http://schemas.microsoft.com/office/drawing/2014/main" id="{B06B0FC0-6193-4EC8-8E86-E8392D0D09C5}"/>
              </a:ext>
            </a:extLst>
          </p:cNvPr>
          <p:cNvPicPr>
            <a:picLocks noChangeAspect="1"/>
          </p:cNvPicPr>
          <p:nvPr/>
        </p:nvPicPr>
        <p:blipFill>
          <a:blip r:embed="rId3"/>
          <a:stretch>
            <a:fillRect/>
          </a:stretch>
        </p:blipFill>
        <p:spPr>
          <a:xfrm>
            <a:off x="1234440" y="4413242"/>
            <a:ext cx="10359355" cy="2172214"/>
          </a:xfrm>
          <a:prstGeom prst="rect">
            <a:avLst/>
          </a:prstGeom>
        </p:spPr>
      </p:pic>
      <p:sp>
        <p:nvSpPr>
          <p:cNvPr id="5" name="Arrow: Curved Up 4">
            <a:extLst>
              <a:ext uri="{FF2B5EF4-FFF2-40B4-BE49-F238E27FC236}">
                <a16:creationId xmlns:a16="http://schemas.microsoft.com/office/drawing/2014/main" id="{5F39BE7E-9747-4394-A0AB-DC34F7B35156}"/>
              </a:ext>
            </a:extLst>
          </p:cNvPr>
          <p:cNvSpPr/>
          <p:nvPr/>
        </p:nvSpPr>
        <p:spPr>
          <a:xfrm rot="5400000">
            <a:off x="-265386" y="3415862"/>
            <a:ext cx="2207172" cy="620110"/>
          </a:xfrm>
          <a:prstGeom prst="curvedUpArrow">
            <a:avLst/>
          </a:prstGeom>
          <a:solidFill>
            <a:srgbClr val="E14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6248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DD1B-CE4C-4BB9-8C87-A27D073C387E}"/>
              </a:ext>
            </a:extLst>
          </p:cNvPr>
          <p:cNvSpPr>
            <a:spLocks noGrp="1"/>
          </p:cNvSpPr>
          <p:nvPr>
            <p:ph type="title"/>
          </p:nvPr>
        </p:nvSpPr>
        <p:spPr>
          <a:xfrm>
            <a:off x="581192" y="702156"/>
            <a:ext cx="12830008" cy="1013800"/>
          </a:xfrm>
        </p:spPr>
        <p:txBody>
          <a:bodyPr>
            <a:normAutofit/>
          </a:bodyPr>
          <a:lstStyle/>
          <a:p>
            <a:r>
              <a:rPr lang="en-US" cap="none" dirty="0">
                <a:latin typeface="Arial" panose="020B0604020202020204" pitchFamily="34" charset="0"/>
                <a:cs typeface="Arial" panose="020B0604020202020204" pitchFamily="34" charset="0"/>
              </a:rPr>
              <a:t>Each Row can have </a:t>
            </a:r>
            <a:r>
              <a:rPr lang="en-US" b="1" u="sng" cap="none" dirty="0">
                <a:latin typeface="Arial" panose="020B0604020202020204" pitchFamily="34" charset="0"/>
                <a:cs typeface="Arial" panose="020B0604020202020204" pitchFamily="34" charset="0"/>
              </a:rPr>
              <a:t>only one</a:t>
            </a:r>
            <a:r>
              <a:rPr lang="en-US" cap="none" dirty="0">
                <a:latin typeface="Arial" panose="020B0604020202020204" pitchFamily="34" charset="0"/>
                <a:cs typeface="Arial" panose="020B0604020202020204" pitchFamily="34" charset="0"/>
              </a:rPr>
              <a:t> PCA, Index </a:t>
            </a:r>
            <a:br>
              <a:rPr lang="en-US" cap="none" dirty="0">
                <a:latin typeface="Arial" panose="020B0604020202020204" pitchFamily="34" charset="0"/>
                <a:cs typeface="Arial" panose="020B0604020202020204" pitchFamily="34" charset="0"/>
              </a:rPr>
            </a:br>
            <a:r>
              <a:rPr lang="en-US" cap="none" dirty="0">
                <a:latin typeface="Arial" panose="020B0604020202020204" pitchFamily="34" charset="0"/>
                <a:cs typeface="Arial" panose="020B0604020202020204" pitchFamily="34" charset="0"/>
              </a:rPr>
              <a:t>or Project Code:</a:t>
            </a:r>
          </a:p>
        </p:txBody>
      </p:sp>
      <p:pic>
        <p:nvPicPr>
          <p:cNvPr id="4" name="Picture 3">
            <a:extLst>
              <a:ext uri="{FF2B5EF4-FFF2-40B4-BE49-F238E27FC236}">
                <a16:creationId xmlns:a16="http://schemas.microsoft.com/office/drawing/2014/main" id="{E6EFA0C4-8CE6-4C23-904E-FB4AEC7137D8}"/>
              </a:ext>
            </a:extLst>
          </p:cNvPr>
          <p:cNvPicPr>
            <a:picLocks noChangeAspect="1"/>
          </p:cNvPicPr>
          <p:nvPr/>
        </p:nvPicPr>
        <p:blipFill>
          <a:blip r:embed="rId3"/>
          <a:stretch>
            <a:fillRect/>
          </a:stretch>
        </p:blipFill>
        <p:spPr>
          <a:xfrm>
            <a:off x="1725526" y="2884722"/>
            <a:ext cx="8611403" cy="1182855"/>
          </a:xfrm>
          <a:prstGeom prst="rect">
            <a:avLst/>
          </a:prstGeom>
          <a:ln w="38100">
            <a:solidFill>
              <a:schemeClr val="tx1"/>
            </a:solidFill>
          </a:ln>
        </p:spPr>
      </p:pic>
      <p:cxnSp>
        <p:nvCxnSpPr>
          <p:cNvPr id="7" name="Straight Arrow Connector 6">
            <a:extLst>
              <a:ext uri="{FF2B5EF4-FFF2-40B4-BE49-F238E27FC236}">
                <a16:creationId xmlns:a16="http://schemas.microsoft.com/office/drawing/2014/main" id="{C32C70AD-DE92-4071-9F20-88C35F8A6A50}"/>
              </a:ext>
            </a:extLst>
          </p:cNvPr>
          <p:cNvCxnSpPr/>
          <p:nvPr/>
        </p:nvCxnSpPr>
        <p:spPr>
          <a:xfrm>
            <a:off x="1001871" y="3618865"/>
            <a:ext cx="998538" cy="793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5CFDC03-5658-4421-8B02-52DD339F43A6}"/>
              </a:ext>
            </a:extLst>
          </p:cNvPr>
          <p:cNvCxnSpPr/>
          <p:nvPr/>
        </p:nvCxnSpPr>
        <p:spPr>
          <a:xfrm flipV="1">
            <a:off x="1001871" y="3799840"/>
            <a:ext cx="4088130" cy="222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1555EE8-FF7E-4830-97FA-AADAE73E1247}"/>
              </a:ext>
            </a:extLst>
          </p:cNvPr>
          <p:cNvCxnSpPr/>
          <p:nvPr/>
        </p:nvCxnSpPr>
        <p:spPr>
          <a:xfrm>
            <a:off x="988418" y="3944619"/>
            <a:ext cx="6553518" cy="2762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c 11" descr="Checkmark">
            <a:extLst>
              <a:ext uri="{FF2B5EF4-FFF2-40B4-BE49-F238E27FC236}">
                <a16:creationId xmlns:a16="http://schemas.microsoft.com/office/drawing/2014/main" id="{E13507B6-17D7-47A8-A2A8-8DE3FECE62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00994" y="2616338"/>
            <a:ext cx="1625324" cy="1625324"/>
          </a:xfrm>
          <a:prstGeom prst="rect">
            <a:avLst/>
          </a:prstGeom>
        </p:spPr>
      </p:pic>
    </p:spTree>
    <p:extLst>
      <p:ext uri="{BB962C8B-B14F-4D97-AF65-F5344CB8AC3E}">
        <p14:creationId xmlns:p14="http://schemas.microsoft.com/office/powerpoint/2010/main" val="173013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DD1B-CE4C-4BB9-8C87-A27D073C387E}"/>
              </a:ext>
            </a:extLst>
          </p:cNvPr>
          <p:cNvSpPr>
            <a:spLocks noGrp="1"/>
          </p:cNvSpPr>
          <p:nvPr>
            <p:ph type="title"/>
          </p:nvPr>
        </p:nvSpPr>
        <p:spPr/>
        <p:txBody>
          <a:bodyPr>
            <a:normAutofit/>
          </a:bodyPr>
          <a:lstStyle/>
          <a:p>
            <a:r>
              <a:rPr lang="en-US" cap="none" dirty="0">
                <a:latin typeface="Arial" panose="020B0604020202020204" pitchFamily="34" charset="0"/>
                <a:cs typeface="Arial" panose="020B0604020202020204" pitchFamily="34" charset="0"/>
              </a:rPr>
              <a:t>You may </a:t>
            </a:r>
            <a:r>
              <a:rPr lang="en-US" b="1" u="sng" cap="none" dirty="0">
                <a:latin typeface="Arial" panose="020B0604020202020204" pitchFamily="34" charset="0"/>
                <a:cs typeface="Arial" panose="020B0604020202020204" pitchFamily="34" charset="0"/>
              </a:rPr>
              <a:t>not</a:t>
            </a:r>
            <a:r>
              <a:rPr lang="en-US" cap="none" dirty="0">
                <a:latin typeface="Arial" panose="020B0604020202020204" pitchFamily="34" charset="0"/>
                <a:cs typeface="Arial" panose="020B0604020202020204" pitchFamily="34" charset="0"/>
              </a:rPr>
              <a:t> have BOTH a PCA and Index code on the same row…</a:t>
            </a:r>
          </a:p>
        </p:txBody>
      </p:sp>
      <p:pic>
        <p:nvPicPr>
          <p:cNvPr id="5" name="Picture 4">
            <a:extLst>
              <a:ext uri="{FF2B5EF4-FFF2-40B4-BE49-F238E27FC236}">
                <a16:creationId xmlns:a16="http://schemas.microsoft.com/office/drawing/2014/main" id="{D1F96E94-9AFB-4554-9202-1A00002A88C6}"/>
              </a:ext>
            </a:extLst>
          </p:cNvPr>
          <p:cNvPicPr>
            <a:picLocks noChangeAspect="1"/>
          </p:cNvPicPr>
          <p:nvPr/>
        </p:nvPicPr>
        <p:blipFill rotWithShape="1">
          <a:blip r:embed="rId3"/>
          <a:srcRect t="6428"/>
          <a:stretch/>
        </p:blipFill>
        <p:spPr>
          <a:xfrm>
            <a:off x="1790298" y="2968941"/>
            <a:ext cx="8607591" cy="1011557"/>
          </a:xfrm>
          <a:prstGeom prst="rect">
            <a:avLst/>
          </a:prstGeom>
          <a:ln w="38100">
            <a:solidFill>
              <a:schemeClr val="tx1"/>
            </a:solidFill>
          </a:ln>
        </p:spPr>
      </p:pic>
      <p:cxnSp>
        <p:nvCxnSpPr>
          <p:cNvPr id="10" name="Straight Arrow Connector 9">
            <a:extLst>
              <a:ext uri="{FF2B5EF4-FFF2-40B4-BE49-F238E27FC236}">
                <a16:creationId xmlns:a16="http://schemas.microsoft.com/office/drawing/2014/main" id="{BF72921D-C1F5-461F-AFEC-AC0683EBA164}"/>
              </a:ext>
            </a:extLst>
          </p:cNvPr>
          <p:cNvCxnSpPr/>
          <p:nvPr/>
        </p:nvCxnSpPr>
        <p:spPr>
          <a:xfrm>
            <a:off x="1247775" y="3801753"/>
            <a:ext cx="3844290" cy="2286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6" name="Graphic 5" descr="Close">
            <a:extLst>
              <a:ext uri="{FF2B5EF4-FFF2-40B4-BE49-F238E27FC236}">
                <a16:creationId xmlns:a16="http://schemas.microsoft.com/office/drawing/2014/main" id="{448D24F4-273A-493A-851E-20E63CFC80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0580" y="2320289"/>
            <a:ext cx="2491740" cy="2491740"/>
          </a:xfrm>
          <a:prstGeom prst="rect">
            <a:avLst/>
          </a:prstGeom>
        </p:spPr>
      </p:pic>
    </p:spTree>
    <p:extLst>
      <p:ext uri="{BB962C8B-B14F-4D97-AF65-F5344CB8AC3E}">
        <p14:creationId xmlns:p14="http://schemas.microsoft.com/office/powerpoint/2010/main" val="110299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8DCFA2-044B-447A-B8FA-051C9E00644D}"/>
              </a:ext>
            </a:extLst>
          </p:cNvPr>
          <p:cNvSpPr/>
          <p:nvPr/>
        </p:nvSpPr>
        <p:spPr>
          <a:xfrm>
            <a:off x="345440" y="304800"/>
            <a:ext cx="11541760" cy="38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DE540D9-0C08-4D4A-AE60-F2862875C5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68"/>
          <a:stretch/>
        </p:blipFill>
        <p:spPr>
          <a:xfrm>
            <a:off x="0" y="0"/>
            <a:ext cx="4652730" cy="6857998"/>
          </a:xfrm>
          <a:prstGeom prst="rect">
            <a:avLst/>
          </a:prstGeom>
        </p:spPr>
      </p:pic>
      <p:sp>
        <p:nvSpPr>
          <p:cNvPr id="4" name="Rectangle 3">
            <a:extLst>
              <a:ext uri="{FF2B5EF4-FFF2-40B4-BE49-F238E27FC236}">
                <a16:creationId xmlns:a16="http://schemas.microsoft.com/office/drawing/2014/main" id="{8E3FFFA7-5138-46B5-869D-9881F5878EF7}"/>
              </a:ext>
            </a:extLst>
          </p:cNvPr>
          <p:cNvSpPr/>
          <p:nvPr/>
        </p:nvSpPr>
        <p:spPr>
          <a:xfrm>
            <a:off x="0" y="1"/>
            <a:ext cx="4652730" cy="6857998"/>
          </a:xfrm>
          <a:prstGeom prst="rect">
            <a:avLst/>
          </a:prstGeom>
          <a:gradFill flip="none" rotWithShape="1">
            <a:gsLst>
              <a:gs pos="43000">
                <a:srgbClr val="092F57">
                  <a:alpha val="75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7F95748-33F5-4116-9314-DA22F597FBB1}"/>
              </a:ext>
            </a:extLst>
          </p:cNvPr>
          <p:cNvSpPr txBox="1"/>
          <p:nvPr/>
        </p:nvSpPr>
        <p:spPr>
          <a:xfrm>
            <a:off x="1350524" y="2844224"/>
            <a:ext cx="1951681"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AGENDA</a:t>
            </a:r>
            <a:endParaRPr lang="en-US"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56E47DA-FAEA-4BEC-9263-36DEBA881919}"/>
              </a:ext>
            </a:extLst>
          </p:cNvPr>
          <p:cNvSpPr txBox="1"/>
          <p:nvPr/>
        </p:nvSpPr>
        <p:spPr>
          <a:xfrm>
            <a:off x="5139448" y="1015998"/>
            <a:ext cx="6676632" cy="5027017"/>
          </a:xfrm>
          <a:prstGeom prst="rect">
            <a:avLst/>
          </a:prstGeom>
          <a:noFill/>
        </p:spPr>
        <p:txBody>
          <a:bodyPr wrap="square" rtlCol="0">
            <a:spAutoFit/>
          </a:bodyPr>
          <a:lstStyle/>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Expected Outcomes of this Kick-off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Chart of Accounts Default and Payroll Workbooks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Payroll Crosswalk Purpose</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Instructions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Mapping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Mass Updates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IPOPS Example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I-Time Example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Recap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Resources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Lunch &amp; Learn Reminder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3493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DD1B-CE4C-4BB9-8C87-A27D073C387E}"/>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You may </a:t>
            </a:r>
            <a:r>
              <a:rPr lang="en-US" b="1" u="sng" cap="none" dirty="0">
                <a:latin typeface="Arial" panose="020B0604020202020204" pitchFamily="34" charset="0"/>
                <a:cs typeface="Arial" panose="020B0604020202020204" pitchFamily="34" charset="0"/>
              </a:rPr>
              <a:t>not</a:t>
            </a:r>
            <a:r>
              <a:rPr lang="en-US" cap="none" dirty="0">
                <a:latin typeface="Arial" panose="020B0604020202020204" pitchFamily="34" charset="0"/>
                <a:cs typeface="Arial" panose="020B0604020202020204" pitchFamily="34" charset="0"/>
              </a:rPr>
              <a:t> have BOTH a PCA and Index code on the same row…</a:t>
            </a:r>
          </a:p>
        </p:txBody>
      </p:sp>
      <p:pic>
        <p:nvPicPr>
          <p:cNvPr id="6" name="Picture 5">
            <a:extLst>
              <a:ext uri="{FF2B5EF4-FFF2-40B4-BE49-F238E27FC236}">
                <a16:creationId xmlns:a16="http://schemas.microsoft.com/office/drawing/2014/main" id="{864BDC2B-D0AA-4140-8903-989C3858392A}"/>
              </a:ext>
            </a:extLst>
          </p:cNvPr>
          <p:cNvPicPr>
            <a:picLocks noChangeAspect="1"/>
          </p:cNvPicPr>
          <p:nvPr/>
        </p:nvPicPr>
        <p:blipFill>
          <a:blip r:embed="rId3"/>
          <a:stretch>
            <a:fillRect/>
          </a:stretch>
        </p:blipFill>
        <p:spPr>
          <a:xfrm>
            <a:off x="1772203" y="2884885"/>
            <a:ext cx="8647593" cy="939049"/>
          </a:xfrm>
          <a:prstGeom prst="rect">
            <a:avLst/>
          </a:prstGeom>
          <a:ln w="38100">
            <a:solidFill>
              <a:schemeClr val="tx1"/>
            </a:solidFill>
          </a:ln>
        </p:spPr>
      </p:pic>
      <p:cxnSp>
        <p:nvCxnSpPr>
          <p:cNvPr id="11" name="Straight Arrow Connector 10">
            <a:extLst>
              <a:ext uri="{FF2B5EF4-FFF2-40B4-BE49-F238E27FC236}">
                <a16:creationId xmlns:a16="http://schemas.microsoft.com/office/drawing/2014/main" id="{A06FBCA9-E1BF-441C-B6C6-10E844A675A7}"/>
              </a:ext>
            </a:extLst>
          </p:cNvPr>
          <p:cNvCxnSpPr/>
          <p:nvPr/>
        </p:nvCxnSpPr>
        <p:spPr>
          <a:xfrm flipV="1">
            <a:off x="944880" y="3688254"/>
            <a:ext cx="1112520" cy="1"/>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13" name="Graphic 12" descr="Close">
            <a:extLst>
              <a:ext uri="{FF2B5EF4-FFF2-40B4-BE49-F238E27FC236}">
                <a16:creationId xmlns:a16="http://schemas.microsoft.com/office/drawing/2014/main" id="{6AEA6474-FF3B-46BB-BB8D-713FC81D4B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0580" y="2320289"/>
            <a:ext cx="2491740" cy="2491740"/>
          </a:xfrm>
          <a:prstGeom prst="rect">
            <a:avLst/>
          </a:prstGeom>
        </p:spPr>
      </p:pic>
    </p:spTree>
    <p:extLst>
      <p:ext uri="{BB962C8B-B14F-4D97-AF65-F5344CB8AC3E}">
        <p14:creationId xmlns:p14="http://schemas.microsoft.com/office/powerpoint/2010/main" val="15877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B035-12B3-4D40-9774-74EC30504272}"/>
              </a:ext>
            </a:extLst>
          </p:cNvPr>
          <p:cNvSpPr>
            <a:spLocks noGrp="1"/>
          </p:cNvSpPr>
          <p:nvPr>
            <p:ph type="title"/>
          </p:nvPr>
        </p:nvSpPr>
        <p:spPr/>
        <p:txBody>
          <a:bodyPr/>
          <a:lstStyle/>
          <a:p>
            <a:r>
              <a:rPr lang="en-US" cap="none" dirty="0"/>
              <a:t>Luma Mapping</a:t>
            </a:r>
          </a:p>
        </p:txBody>
      </p:sp>
    </p:spTree>
    <p:extLst>
      <p:ext uri="{BB962C8B-B14F-4D97-AF65-F5344CB8AC3E}">
        <p14:creationId xmlns:p14="http://schemas.microsoft.com/office/powerpoint/2010/main" val="110016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38BB-0C51-4F79-AA3A-8534C4CB1E29}"/>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Index/PCA/Project to Luma Mapping</a:t>
            </a:r>
          </a:p>
        </p:txBody>
      </p:sp>
      <p:sp>
        <p:nvSpPr>
          <p:cNvPr id="3" name="Content Placeholder 2">
            <a:extLst>
              <a:ext uri="{FF2B5EF4-FFF2-40B4-BE49-F238E27FC236}">
                <a16:creationId xmlns:a16="http://schemas.microsoft.com/office/drawing/2014/main" id="{574419C6-893B-45D4-BAD4-7FB7A3F8417C}"/>
              </a:ext>
            </a:extLst>
          </p:cNvPr>
          <p:cNvSpPr>
            <a:spLocks noGrp="1"/>
          </p:cNvSpPr>
          <p:nvPr>
            <p:ph idx="1"/>
          </p:nvPr>
        </p:nvSpPr>
        <p:spPr>
          <a:xfrm>
            <a:off x="751699" y="2036212"/>
            <a:ext cx="11029615" cy="3755583"/>
          </a:xfrm>
        </p:spPr>
        <p:txBody>
          <a:bodyPr>
            <a:normAutofit fontScale="92500" lnSpcReduction="10000"/>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An Index, PCA or Project </a:t>
            </a:r>
            <a:r>
              <a:rPr lang="en-US" b="1" u="sng" dirty="0">
                <a:latin typeface="Arial" panose="020B0604020202020204" pitchFamily="34" charset="0"/>
                <a:cs typeface="Arial" panose="020B0604020202020204" pitchFamily="34" charset="0"/>
              </a:rPr>
              <a:t>CAN</a:t>
            </a:r>
            <a:r>
              <a:rPr lang="en-US" dirty="0">
                <a:latin typeface="Arial" panose="020B0604020202020204" pitchFamily="34" charset="0"/>
                <a:cs typeface="Arial" panose="020B0604020202020204" pitchFamily="34" charset="0"/>
              </a:rPr>
              <a:t> be used to map to more than one Luma Dimension:</a:t>
            </a:r>
          </a:p>
          <a:p>
            <a:pPr marL="324000" lvl="1" indent="0">
              <a:buNone/>
            </a:pPr>
            <a:endParaRPr lang="en-US" dirty="0">
              <a:solidFill>
                <a:srgbClr val="00B05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solidFill>
                  <a:srgbClr val="00B050"/>
                </a:solidFill>
                <a:latin typeface="Arial" panose="020B0604020202020204" pitchFamily="34" charset="0"/>
                <a:cs typeface="Arial" panose="020B0604020202020204" pitchFamily="34" charset="0"/>
              </a:rPr>
              <a:t>PCA 10000</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-BUT-</a:t>
            </a:r>
          </a:p>
          <a:p>
            <a:pPr>
              <a:buFont typeface="Arial" panose="020B0604020202020204" pitchFamily="34" charset="0"/>
              <a:buChar char="•"/>
            </a:pPr>
            <a:r>
              <a:rPr lang="en-US" dirty="0">
                <a:latin typeface="Arial" panose="020B0604020202020204" pitchFamily="34" charset="0"/>
                <a:cs typeface="Arial" panose="020B0604020202020204" pitchFamily="34" charset="0"/>
              </a:rPr>
              <a:t>The same Index, PCA or Project </a:t>
            </a:r>
            <a:r>
              <a:rPr lang="en-US" b="1" u="sng" dirty="0">
                <a:latin typeface="Arial" panose="020B0604020202020204" pitchFamily="34" charset="0"/>
                <a:cs typeface="Arial" panose="020B0604020202020204" pitchFamily="34" charset="0"/>
              </a:rPr>
              <a:t>CANNOT</a:t>
            </a:r>
            <a:r>
              <a:rPr lang="en-US" dirty="0">
                <a:latin typeface="Arial" panose="020B0604020202020204" pitchFamily="34" charset="0"/>
                <a:cs typeface="Arial" panose="020B0604020202020204" pitchFamily="34" charset="0"/>
              </a:rPr>
              <a:t> be used to map to more than one Luma value in a given dimension:</a:t>
            </a:r>
          </a:p>
          <a:p>
            <a:pPr marL="0" indent="0">
              <a:buNone/>
            </a:pPr>
            <a:endParaRPr lang="en-US" sz="1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PCA 10000</a:t>
            </a:r>
          </a:p>
        </p:txBody>
      </p:sp>
      <p:grpSp>
        <p:nvGrpSpPr>
          <p:cNvPr id="7" name="Group 6">
            <a:extLst>
              <a:ext uri="{FF2B5EF4-FFF2-40B4-BE49-F238E27FC236}">
                <a16:creationId xmlns:a16="http://schemas.microsoft.com/office/drawing/2014/main" id="{5711434F-1EC8-4E93-BFA9-832BF37C2B2D}"/>
              </a:ext>
            </a:extLst>
          </p:cNvPr>
          <p:cNvGrpSpPr/>
          <p:nvPr/>
        </p:nvGrpSpPr>
        <p:grpSpPr>
          <a:xfrm>
            <a:off x="2825567" y="2432888"/>
            <a:ext cx="6122489" cy="1188720"/>
            <a:chOff x="3343728" y="2529840"/>
            <a:chExt cx="3727632" cy="1202944"/>
          </a:xfrm>
        </p:grpSpPr>
        <p:cxnSp>
          <p:nvCxnSpPr>
            <p:cNvPr id="5" name="Straight Arrow Connector 4">
              <a:extLst>
                <a:ext uri="{FF2B5EF4-FFF2-40B4-BE49-F238E27FC236}">
                  <a16:creationId xmlns:a16="http://schemas.microsoft.com/office/drawing/2014/main" id="{26221FD6-FAAD-478A-9384-DB147A9192A4}"/>
                </a:ext>
              </a:extLst>
            </p:cNvPr>
            <p:cNvCxnSpPr>
              <a:cxnSpLocks/>
            </p:cNvCxnSpPr>
            <p:nvPr/>
          </p:nvCxnSpPr>
          <p:spPr>
            <a:xfrm flipV="1">
              <a:off x="3343728" y="2873955"/>
              <a:ext cx="1433018" cy="207803"/>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CFB8E936-F5D4-4CCD-899F-E08589DFE372}"/>
                </a:ext>
              </a:extLst>
            </p:cNvPr>
            <p:cNvCxnSpPr>
              <a:cxnSpLocks/>
            </p:cNvCxnSpPr>
            <p:nvPr/>
          </p:nvCxnSpPr>
          <p:spPr>
            <a:xfrm>
              <a:off x="3343728" y="3228121"/>
              <a:ext cx="1433018" cy="225441"/>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DE7A6518-36DA-4E61-9C4A-18C55B192520}"/>
                </a:ext>
              </a:extLst>
            </p:cNvPr>
            <p:cNvSpPr txBox="1"/>
            <p:nvPr/>
          </p:nvSpPr>
          <p:spPr>
            <a:xfrm>
              <a:off x="4807996" y="2529840"/>
              <a:ext cx="2263364" cy="830997"/>
            </a:xfrm>
            <a:prstGeom prst="rect">
              <a:avLst/>
            </a:prstGeom>
            <a:noFill/>
          </p:spPr>
          <p:txBody>
            <a:bodyPr wrap="square" rtlCol="0">
              <a:spAutoFit/>
            </a:bodyPr>
            <a:lstStyle/>
            <a:p>
              <a:r>
                <a:rPr lang="en-US" sz="2400" dirty="0">
                  <a:solidFill>
                    <a:srgbClr val="00B050"/>
                  </a:solidFill>
                </a:rPr>
                <a:t>Luma Org Unit 1000</a:t>
              </a:r>
            </a:p>
          </p:txBody>
        </p:sp>
        <p:sp>
          <p:nvSpPr>
            <p:cNvPr id="11" name="TextBox 10">
              <a:extLst>
                <a:ext uri="{FF2B5EF4-FFF2-40B4-BE49-F238E27FC236}">
                  <a16:creationId xmlns:a16="http://schemas.microsoft.com/office/drawing/2014/main" id="{05EE77AF-6BCA-423A-838A-0B5F90F6C797}"/>
                </a:ext>
              </a:extLst>
            </p:cNvPr>
            <p:cNvSpPr txBox="1"/>
            <p:nvPr/>
          </p:nvSpPr>
          <p:spPr>
            <a:xfrm>
              <a:off x="4807996" y="3266489"/>
              <a:ext cx="2263364" cy="466295"/>
            </a:xfrm>
            <a:prstGeom prst="rect">
              <a:avLst/>
            </a:prstGeom>
            <a:noFill/>
          </p:spPr>
          <p:txBody>
            <a:bodyPr wrap="square" rtlCol="0">
              <a:spAutoFit/>
            </a:bodyPr>
            <a:lstStyle/>
            <a:p>
              <a:r>
                <a:rPr lang="en-US" sz="2400" dirty="0">
                  <a:solidFill>
                    <a:srgbClr val="00B050"/>
                  </a:solidFill>
                </a:rPr>
                <a:t>Luma Project 100123456</a:t>
              </a:r>
            </a:p>
          </p:txBody>
        </p:sp>
      </p:grpSp>
      <p:grpSp>
        <p:nvGrpSpPr>
          <p:cNvPr id="8" name="Group 7">
            <a:extLst>
              <a:ext uri="{FF2B5EF4-FFF2-40B4-BE49-F238E27FC236}">
                <a16:creationId xmlns:a16="http://schemas.microsoft.com/office/drawing/2014/main" id="{36C9EFC5-3FAA-401B-A2BC-B931982B7311}"/>
              </a:ext>
            </a:extLst>
          </p:cNvPr>
          <p:cNvGrpSpPr/>
          <p:nvPr/>
        </p:nvGrpSpPr>
        <p:grpSpPr>
          <a:xfrm>
            <a:off x="2828979" y="4921928"/>
            <a:ext cx="5867152" cy="1190123"/>
            <a:chOff x="3343727" y="5207003"/>
            <a:chExt cx="3696382" cy="1190123"/>
          </a:xfrm>
        </p:grpSpPr>
        <p:cxnSp>
          <p:nvCxnSpPr>
            <p:cNvPr id="12" name="Straight Arrow Connector 11">
              <a:extLst>
                <a:ext uri="{FF2B5EF4-FFF2-40B4-BE49-F238E27FC236}">
                  <a16:creationId xmlns:a16="http://schemas.microsoft.com/office/drawing/2014/main" id="{7AC475F6-A34A-4A1E-B9D9-18615E58AD0B}"/>
                </a:ext>
              </a:extLst>
            </p:cNvPr>
            <p:cNvCxnSpPr>
              <a:cxnSpLocks/>
            </p:cNvCxnSpPr>
            <p:nvPr/>
          </p:nvCxnSpPr>
          <p:spPr>
            <a:xfrm flipV="1">
              <a:off x="3343727" y="5661765"/>
              <a:ext cx="1433018" cy="20780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26D6112F-F494-4248-83E2-5501234BA63A}"/>
                </a:ext>
              </a:extLst>
            </p:cNvPr>
            <p:cNvCxnSpPr>
              <a:cxnSpLocks/>
            </p:cNvCxnSpPr>
            <p:nvPr/>
          </p:nvCxnSpPr>
          <p:spPr>
            <a:xfrm>
              <a:off x="3343728" y="5993278"/>
              <a:ext cx="1433018" cy="22544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4B32F1DE-9ED2-4935-BB50-8E73B5FBDB12}"/>
                </a:ext>
              </a:extLst>
            </p:cNvPr>
            <p:cNvSpPr txBox="1"/>
            <p:nvPr/>
          </p:nvSpPr>
          <p:spPr>
            <a:xfrm>
              <a:off x="4776745" y="5207003"/>
              <a:ext cx="1946405" cy="466294"/>
            </a:xfrm>
            <a:prstGeom prst="rect">
              <a:avLst/>
            </a:prstGeom>
            <a:noFill/>
          </p:spPr>
          <p:txBody>
            <a:bodyPr wrap="square" rtlCol="0">
              <a:spAutoFit/>
            </a:bodyPr>
            <a:lstStyle/>
            <a:p>
              <a:r>
                <a:rPr lang="en-US" sz="2400" dirty="0">
                  <a:solidFill>
                    <a:srgbClr val="FF0000"/>
                  </a:solidFill>
                </a:rPr>
                <a:t>Luma Org Unit 1000</a:t>
              </a:r>
            </a:p>
          </p:txBody>
        </p:sp>
        <p:sp>
          <p:nvSpPr>
            <p:cNvPr id="15" name="TextBox 14">
              <a:extLst>
                <a:ext uri="{FF2B5EF4-FFF2-40B4-BE49-F238E27FC236}">
                  <a16:creationId xmlns:a16="http://schemas.microsoft.com/office/drawing/2014/main" id="{5B806D45-5276-4EED-88DB-26DC28D761A6}"/>
                </a:ext>
              </a:extLst>
            </p:cNvPr>
            <p:cNvSpPr txBox="1"/>
            <p:nvPr/>
          </p:nvSpPr>
          <p:spPr>
            <a:xfrm>
              <a:off x="4776745" y="5930832"/>
              <a:ext cx="2263364" cy="466294"/>
            </a:xfrm>
            <a:prstGeom prst="rect">
              <a:avLst/>
            </a:prstGeom>
            <a:noFill/>
          </p:spPr>
          <p:txBody>
            <a:bodyPr wrap="square" rtlCol="0">
              <a:spAutoFit/>
            </a:bodyPr>
            <a:lstStyle/>
            <a:p>
              <a:r>
                <a:rPr lang="en-US" sz="2400" dirty="0">
                  <a:solidFill>
                    <a:srgbClr val="FF0000"/>
                  </a:solidFill>
                </a:rPr>
                <a:t>Luma Org Unit 1001</a:t>
              </a:r>
            </a:p>
          </p:txBody>
        </p:sp>
      </p:grpSp>
    </p:spTree>
    <p:extLst>
      <p:ext uri="{BB962C8B-B14F-4D97-AF65-F5344CB8AC3E}">
        <p14:creationId xmlns:p14="http://schemas.microsoft.com/office/powerpoint/2010/main" val="271680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6850-4AA7-47F8-AAE2-92076F2D9019}"/>
              </a:ext>
            </a:extLst>
          </p:cNvPr>
          <p:cNvSpPr>
            <a:spLocks noGrp="1"/>
          </p:cNvSpPr>
          <p:nvPr>
            <p:ph type="title"/>
          </p:nvPr>
        </p:nvSpPr>
        <p:spPr/>
        <p:txBody>
          <a:bodyPr/>
          <a:lstStyle/>
          <a:p>
            <a:r>
              <a:rPr lang="en-US" cap="none" dirty="0"/>
              <a:t>Position Distribution Defaults - Mass Updates</a:t>
            </a:r>
          </a:p>
        </p:txBody>
      </p:sp>
    </p:spTree>
    <p:extLst>
      <p:ext uri="{BB962C8B-B14F-4D97-AF65-F5344CB8AC3E}">
        <p14:creationId xmlns:p14="http://schemas.microsoft.com/office/powerpoint/2010/main" val="3743583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7418-102C-41E3-AD18-702B38ACB2A9}"/>
              </a:ext>
            </a:extLst>
          </p:cNvPr>
          <p:cNvSpPr>
            <a:spLocks noGrp="1"/>
          </p:cNvSpPr>
          <p:nvPr>
            <p:ph type="title"/>
          </p:nvPr>
        </p:nvSpPr>
        <p:spPr>
          <a:xfrm>
            <a:off x="558800" y="791294"/>
            <a:ext cx="10515600" cy="914276"/>
          </a:xfrm>
        </p:spPr>
        <p:txBody>
          <a:bodyPr>
            <a:normAutofit/>
          </a:bodyPr>
          <a:lstStyle/>
          <a:p>
            <a:r>
              <a:rPr lang="en-US" cap="none" dirty="0">
                <a:latin typeface="Arial" panose="020B0604020202020204" pitchFamily="34" charset="0"/>
                <a:cs typeface="Arial" panose="020B0604020202020204" pitchFamily="34" charset="0"/>
              </a:rPr>
              <a:t>Position Distribution Defaults – Mass Updates</a:t>
            </a:r>
          </a:p>
        </p:txBody>
      </p:sp>
      <p:sp>
        <p:nvSpPr>
          <p:cNvPr id="3" name="Content Placeholder 2">
            <a:extLst>
              <a:ext uri="{FF2B5EF4-FFF2-40B4-BE49-F238E27FC236}">
                <a16:creationId xmlns:a16="http://schemas.microsoft.com/office/drawing/2014/main" id="{29A3A900-6552-4673-8245-74B02C6BACC9}"/>
              </a:ext>
            </a:extLst>
          </p:cNvPr>
          <p:cNvSpPr>
            <a:spLocks noGrp="1"/>
          </p:cNvSpPr>
          <p:nvPr>
            <p:ph idx="1"/>
          </p:nvPr>
        </p:nvSpPr>
        <p:spPr>
          <a:xfrm>
            <a:off x="705335" y="2118265"/>
            <a:ext cx="10781329" cy="1657576"/>
          </a:xfrm>
        </p:spPr>
        <p:txBody>
          <a:bodyPr>
            <a:normAutofi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In IPOPS, default distribution codes are assigned to a position so all payroll expenses are applied to the distribution defaults unless they are overridden on the time or earnings entry.</a:t>
            </a:r>
          </a:p>
          <a:p>
            <a:pPr marL="0" indent="0">
              <a:buNone/>
            </a:pPr>
            <a:endParaRPr lang="en-US" dirty="0"/>
          </a:p>
        </p:txBody>
      </p:sp>
      <p:pic>
        <p:nvPicPr>
          <p:cNvPr id="15" name="Picture 14">
            <a:extLst>
              <a:ext uri="{FF2B5EF4-FFF2-40B4-BE49-F238E27FC236}">
                <a16:creationId xmlns:a16="http://schemas.microsoft.com/office/drawing/2014/main" id="{DC8DF1D1-EA00-4EC1-A718-B26CFB466597}"/>
              </a:ext>
            </a:extLst>
          </p:cNvPr>
          <p:cNvPicPr>
            <a:picLocks noChangeAspect="1"/>
          </p:cNvPicPr>
          <p:nvPr/>
        </p:nvPicPr>
        <p:blipFill>
          <a:blip r:embed="rId3"/>
          <a:stretch>
            <a:fillRect/>
          </a:stretch>
        </p:blipFill>
        <p:spPr>
          <a:xfrm>
            <a:off x="705335" y="3850009"/>
            <a:ext cx="10868025" cy="1838325"/>
          </a:xfrm>
          <a:prstGeom prst="rect">
            <a:avLst/>
          </a:prstGeom>
          <a:ln>
            <a:solidFill>
              <a:schemeClr val="tx1"/>
            </a:solidFill>
          </a:ln>
        </p:spPr>
      </p:pic>
    </p:spTree>
    <p:extLst>
      <p:ext uri="{BB962C8B-B14F-4D97-AF65-F5344CB8AC3E}">
        <p14:creationId xmlns:p14="http://schemas.microsoft.com/office/powerpoint/2010/main" val="2877954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CE2437-8FDF-46A6-BFFC-36ACCE76D19C}"/>
              </a:ext>
            </a:extLst>
          </p:cNvPr>
          <p:cNvSpPr>
            <a:spLocks noGrp="1"/>
          </p:cNvSpPr>
          <p:nvPr>
            <p:ph type="title"/>
          </p:nvPr>
        </p:nvSpPr>
        <p:spPr>
          <a:xfrm>
            <a:off x="456857" y="758722"/>
            <a:ext cx="10211144" cy="989651"/>
          </a:xfrm>
        </p:spPr>
        <p:txBody>
          <a:bodyPr>
            <a:normAutofit/>
          </a:bodyPr>
          <a:lstStyle/>
          <a:p>
            <a:r>
              <a:rPr lang="en-US" cap="none" dirty="0">
                <a:latin typeface="Arial" panose="020B0604020202020204" pitchFamily="34" charset="0"/>
                <a:cs typeface="Arial" panose="020B0604020202020204" pitchFamily="34" charset="0"/>
              </a:rPr>
              <a:t>Position</a:t>
            </a:r>
            <a:r>
              <a:rPr lang="en-US"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Distribution Defaults – Mass Updates</a:t>
            </a:r>
          </a:p>
        </p:txBody>
      </p:sp>
      <p:sp>
        <p:nvSpPr>
          <p:cNvPr id="4" name="Content Placeholder 2">
            <a:extLst>
              <a:ext uri="{FF2B5EF4-FFF2-40B4-BE49-F238E27FC236}">
                <a16:creationId xmlns:a16="http://schemas.microsoft.com/office/drawing/2014/main" id="{B06F242D-F177-4517-ABC4-3F33B37E6D3D}"/>
              </a:ext>
            </a:extLst>
          </p:cNvPr>
          <p:cNvSpPr txBox="1">
            <a:spLocks noGrp="1"/>
          </p:cNvSpPr>
          <p:nvPr>
            <p:ph idx="1"/>
          </p:nvPr>
        </p:nvSpPr>
        <p:spPr>
          <a:xfrm>
            <a:off x="572470" y="1889760"/>
            <a:ext cx="10515600" cy="30210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092F57"/>
                </a:solidFill>
                <a:latin typeface="Arial" panose="020B0604020202020204" pitchFamily="34" charset="0"/>
                <a:cs typeface="Arial" panose="020B0604020202020204" pitchFamily="34" charset="0"/>
              </a:rPr>
              <a:t>For Luma, the Position Distribution Default spreadsheet can be used for a one-time mass update to positions for phase 1 go-live (instead of using IPOPS). </a:t>
            </a:r>
          </a:p>
          <a:p>
            <a:r>
              <a:rPr lang="en-US" sz="1800" dirty="0">
                <a:solidFill>
                  <a:srgbClr val="092F57"/>
                </a:solidFill>
                <a:latin typeface="Arial" panose="020B0604020202020204" pitchFamily="34" charset="0"/>
                <a:cs typeface="Arial" panose="020B0604020202020204" pitchFamily="34" charset="0"/>
              </a:rPr>
              <a:t>Optional - Some agencies can use the same Index, PCA, and Project distribution codes on their Payroll-Luma Crosswalk and may not need to update their Position Distribution Defaults. </a:t>
            </a:r>
          </a:p>
          <a:p>
            <a:r>
              <a:rPr lang="en-US" sz="1800" dirty="0">
                <a:solidFill>
                  <a:srgbClr val="092F57"/>
                </a:solidFill>
                <a:latin typeface="Arial" panose="020B0604020202020204" pitchFamily="34" charset="0"/>
                <a:cs typeface="Arial" panose="020B0604020202020204" pitchFamily="34" charset="0"/>
              </a:rPr>
              <a:t>Many agencies created a new structure when building their Luma Chart of Accounts and may need to update Position Distribution Defaults based on the new Index, PCA, and Project codes they setup on their Payroll-Luma Crosswalk.</a:t>
            </a:r>
          </a:p>
        </p:txBody>
      </p:sp>
      <p:pic>
        <p:nvPicPr>
          <p:cNvPr id="5" name="Picture 4">
            <a:extLst>
              <a:ext uri="{FF2B5EF4-FFF2-40B4-BE49-F238E27FC236}">
                <a16:creationId xmlns:a16="http://schemas.microsoft.com/office/drawing/2014/main" id="{E5F361A9-8FA6-4E77-9010-F039C3F5D67B}"/>
              </a:ext>
            </a:extLst>
          </p:cNvPr>
          <p:cNvPicPr>
            <a:picLocks noChangeAspect="1"/>
          </p:cNvPicPr>
          <p:nvPr/>
        </p:nvPicPr>
        <p:blipFill>
          <a:blip r:embed="rId3"/>
          <a:stretch>
            <a:fillRect/>
          </a:stretch>
        </p:blipFill>
        <p:spPr>
          <a:xfrm>
            <a:off x="572470" y="4773784"/>
            <a:ext cx="10781330" cy="1435302"/>
          </a:xfrm>
          <a:prstGeom prst="rect">
            <a:avLst/>
          </a:prstGeom>
          <a:ln>
            <a:solidFill>
              <a:schemeClr val="tx1"/>
            </a:solidFill>
          </a:ln>
        </p:spPr>
      </p:pic>
    </p:spTree>
    <p:extLst>
      <p:ext uri="{BB962C8B-B14F-4D97-AF65-F5344CB8AC3E}">
        <p14:creationId xmlns:p14="http://schemas.microsoft.com/office/powerpoint/2010/main" val="4121191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909F-A8D8-4A8D-989A-652F898DDB96}"/>
              </a:ext>
            </a:extLst>
          </p:cNvPr>
          <p:cNvSpPr>
            <a:spLocks noGrp="1"/>
          </p:cNvSpPr>
          <p:nvPr>
            <p:ph type="title"/>
          </p:nvPr>
        </p:nvSpPr>
        <p:spPr/>
        <p:txBody>
          <a:bodyPr/>
          <a:lstStyle/>
          <a:p>
            <a:r>
              <a:rPr lang="en-US" cap="none" dirty="0"/>
              <a:t>IPOPS Example</a:t>
            </a:r>
          </a:p>
        </p:txBody>
      </p:sp>
    </p:spTree>
    <p:extLst>
      <p:ext uri="{BB962C8B-B14F-4D97-AF65-F5344CB8AC3E}">
        <p14:creationId xmlns:p14="http://schemas.microsoft.com/office/powerpoint/2010/main" val="3906285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8320-BF24-487A-A825-0C4E10AEC055}"/>
              </a:ext>
            </a:extLst>
          </p:cNvPr>
          <p:cNvSpPr>
            <a:spLocks noGrp="1"/>
          </p:cNvSpPr>
          <p:nvPr>
            <p:ph type="title"/>
          </p:nvPr>
        </p:nvSpPr>
        <p:spPr>
          <a:xfrm>
            <a:off x="584450" y="909372"/>
            <a:ext cx="10515600" cy="798990"/>
          </a:xfrm>
        </p:spPr>
        <p:txBody>
          <a:bodyPr/>
          <a:lstStyle/>
          <a:p>
            <a:r>
              <a:rPr lang="en-US" cap="none" dirty="0">
                <a:latin typeface="Arial" panose="020B0604020202020204" pitchFamily="34" charset="0"/>
                <a:cs typeface="Arial" panose="020B0604020202020204" pitchFamily="34" charset="0"/>
              </a:rPr>
              <a:t>IPOPS Examples of Overrides for Earnings</a:t>
            </a:r>
          </a:p>
        </p:txBody>
      </p:sp>
      <p:sp>
        <p:nvSpPr>
          <p:cNvPr id="4" name="Content Placeholder 2">
            <a:extLst>
              <a:ext uri="{FF2B5EF4-FFF2-40B4-BE49-F238E27FC236}">
                <a16:creationId xmlns:a16="http://schemas.microsoft.com/office/drawing/2014/main" id="{BA83A5E6-C34C-4D47-BB68-CEEAE1B6211C}"/>
              </a:ext>
            </a:extLst>
          </p:cNvPr>
          <p:cNvSpPr txBox="1">
            <a:spLocks noGrp="1"/>
          </p:cNvSpPr>
          <p:nvPr>
            <p:ph idx="1"/>
          </p:nvPr>
        </p:nvSpPr>
        <p:spPr>
          <a:xfrm>
            <a:off x="668511" y="2691311"/>
            <a:ext cx="10854977" cy="2407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rgbClr val="092F57"/>
                </a:solidFill>
                <a:latin typeface="Arial" panose="020B0604020202020204" pitchFamily="34" charset="0"/>
                <a:cs typeface="Arial" panose="020B0604020202020204" pitchFamily="34" charset="0"/>
              </a:rPr>
              <a:t>IPOPS – Other Earnings, Special Payments, Deduction Adjustments, and Separation Payoffs</a:t>
            </a:r>
            <a:endParaRPr lang="en-US" sz="2200" dirty="0">
              <a:solidFill>
                <a:srgbClr val="092F57"/>
              </a:solidFill>
              <a:latin typeface="Arial" panose="020B0604020202020204" pitchFamily="34" charset="0"/>
              <a:cs typeface="Arial" panose="020B0604020202020204" pitchFamily="34" charset="0"/>
            </a:endParaRPr>
          </a:p>
          <a:p>
            <a:pPr marL="285750" indent="-285750"/>
            <a:r>
              <a:rPr lang="en-US" sz="2200" dirty="0">
                <a:solidFill>
                  <a:srgbClr val="092F57"/>
                </a:solidFill>
                <a:latin typeface="Arial" panose="020B0604020202020204" pitchFamily="34" charset="0"/>
                <a:cs typeface="Arial" panose="020B0604020202020204" pitchFamily="34" charset="0"/>
              </a:rPr>
              <a:t>The first STC entry does have an Index, PCA, Grant or Project override coded so it will not use the default. </a:t>
            </a:r>
          </a:p>
          <a:p>
            <a:pPr marL="285750" indent="-285750"/>
            <a:r>
              <a:rPr lang="en-US" sz="2200" dirty="0">
                <a:solidFill>
                  <a:srgbClr val="092F57"/>
                </a:solidFill>
                <a:latin typeface="Arial" panose="020B0604020202020204" pitchFamily="34" charset="0"/>
                <a:cs typeface="Arial" panose="020B0604020202020204" pitchFamily="34" charset="0"/>
              </a:rPr>
              <a:t>The second STC entry does not have a PCA, Grant or Project coded so it will use the Position Distribution Default.</a:t>
            </a:r>
          </a:p>
          <a:p>
            <a:pPr marL="0" indent="0">
              <a:buFont typeface="Arial" panose="020B0604020202020204" pitchFamily="34" charset="0"/>
              <a:buNone/>
            </a:pPr>
            <a:endParaRPr lang="en-US" sz="2200" b="1" dirty="0">
              <a:solidFill>
                <a:srgbClr val="002060"/>
              </a:solidFill>
            </a:endParaRPr>
          </a:p>
          <a:p>
            <a:pPr marL="0" indent="0">
              <a:buFont typeface="Arial" panose="020B0604020202020204" pitchFamily="34" charset="0"/>
              <a:buNone/>
            </a:pPr>
            <a:endParaRPr lang="en-US" sz="2200" dirty="0"/>
          </a:p>
        </p:txBody>
      </p:sp>
      <p:pic>
        <p:nvPicPr>
          <p:cNvPr id="5" name="Picture 4">
            <a:extLst>
              <a:ext uri="{FF2B5EF4-FFF2-40B4-BE49-F238E27FC236}">
                <a16:creationId xmlns:a16="http://schemas.microsoft.com/office/drawing/2014/main" id="{2453B5D7-158C-4320-9CC6-2A454BE461BA}"/>
              </a:ext>
            </a:extLst>
          </p:cNvPr>
          <p:cNvPicPr>
            <a:picLocks noChangeAspect="1"/>
          </p:cNvPicPr>
          <p:nvPr/>
        </p:nvPicPr>
        <p:blipFill>
          <a:blip r:embed="rId3"/>
          <a:stretch>
            <a:fillRect/>
          </a:stretch>
        </p:blipFill>
        <p:spPr>
          <a:xfrm>
            <a:off x="896643" y="4657210"/>
            <a:ext cx="10398711" cy="1240741"/>
          </a:xfrm>
          <a:prstGeom prst="rect">
            <a:avLst/>
          </a:prstGeom>
          <a:ln>
            <a:solidFill>
              <a:schemeClr val="tx1"/>
            </a:solidFill>
          </a:ln>
        </p:spPr>
      </p:pic>
    </p:spTree>
    <p:extLst>
      <p:ext uri="{BB962C8B-B14F-4D97-AF65-F5344CB8AC3E}">
        <p14:creationId xmlns:p14="http://schemas.microsoft.com/office/powerpoint/2010/main" val="1511729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2B14-9A28-4D20-A417-A62BB84DB316}"/>
              </a:ext>
            </a:extLst>
          </p:cNvPr>
          <p:cNvSpPr>
            <a:spLocks noGrp="1"/>
          </p:cNvSpPr>
          <p:nvPr>
            <p:ph type="title"/>
          </p:nvPr>
        </p:nvSpPr>
        <p:spPr/>
        <p:txBody>
          <a:bodyPr/>
          <a:lstStyle/>
          <a:p>
            <a:r>
              <a:rPr lang="en-US" cap="none" dirty="0"/>
              <a:t>I-Time Example</a:t>
            </a:r>
          </a:p>
        </p:txBody>
      </p:sp>
    </p:spTree>
    <p:extLst>
      <p:ext uri="{BB962C8B-B14F-4D97-AF65-F5344CB8AC3E}">
        <p14:creationId xmlns:p14="http://schemas.microsoft.com/office/powerpoint/2010/main" val="3728517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8320-BF24-487A-A825-0C4E10AEC055}"/>
              </a:ext>
            </a:extLst>
          </p:cNvPr>
          <p:cNvSpPr>
            <a:spLocks noGrp="1"/>
          </p:cNvSpPr>
          <p:nvPr>
            <p:ph type="title"/>
          </p:nvPr>
        </p:nvSpPr>
        <p:spPr>
          <a:xfrm>
            <a:off x="572890" y="879016"/>
            <a:ext cx="10515600" cy="798990"/>
          </a:xfrm>
        </p:spPr>
        <p:txBody>
          <a:bodyPr/>
          <a:lstStyle/>
          <a:p>
            <a:r>
              <a:rPr lang="en-US" cap="none" dirty="0">
                <a:latin typeface="Arial" panose="020B0604020202020204" pitchFamily="34" charset="0"/>
                <a:cs typeface="Arial" panose="020B0604020202020204" pitchFamily="34" charset="0"/>
              </a:rPr>
              <a:t>I-Time Examples of Overrides for Earnings</a:t>
            </a:r>
          </a:p>
        </p:txBody>
      </p:sp>
      <p:sp>
        <p:nvSpPr>
          <p:cNvPr id="6" name="Rectangle 5">
            <a:extLst>
              <a:ext uri="{FF2B5EF4-FFF2-40B4-BE49-F238E27FC236}">
                <a16:creationId xmlns:a16="http://schemas.microsoft.com/office/drawing/2014/main" id="{BB532853-2B06-475E-B42C-76B12A6D9DE8}"/>
              </a:ext>
            </a:extLst>
          </p:cNvPr>
          <p:cNvSpPr/>
          <p:nvPr/>
        </p:nvSpPr>
        <p:spPr>
          <a:xfrm>
            <a:off x="909220" y="1874983"/>
            <a:ext cx="10398710" cy="2249847"/>
          </a:xfrm>
          <a:prstGeom prst="rect">
            <a:avLst/>
          </a:prstGeom>
        </p:spPr>
        <p:txBody>
          <a:bodyPr wrap="square">
            <a:spAutoFit/>
          </a:bodyPr>
          <a:lstStyle/>
          <a:p>
            <a:pPr>
              <a:buClr>
                <a:srgbClr val="FFC000"/>
              </a:buClr>
            </a:pPr>
            <a:r>
              <a:rPr lang="en-US" b="1" dirty="0">
                <a:solidFill>
                  <a:srgbClr val="092F57"/>
                </a:solidFill>
                <a:latin typeface="Arial" panose="020B0604020202020204" pitchFamily="34" charset="0"/>
                <a:cs typeface="Arial" panose="020B0604020202020204" pitchFamily="34" charset="0"/>
              </a:rPr>
              <a:t>I-Time – Employee Time Sheet</a:t>
            </a:r>
          </a:p>
          <a:p>
            <a:pPr marL="285750" indent="-285750">
              <a:lnSpc>
                <a:spcPct val="90000"/>
              </a:lnSpc>
              <a:spcBef>
                <a:spcPts val="1000"/>
              </a:spcBef>
              <a:buClr>
                <a:srgbClr val="FFC000"/>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The first ACT entry does not have an Index or Project coded so it will use the Position Distribution Default</a:t>
            </a:r>
          </a:p>
          <a:p>
            <a:pPr marL="285750" indent="-285750">
              <a:lnSpc>
                <a:spcPct val="90000"/>
              </a:lnSpc>
              <a:spcBef>
                <a:spcPts val="1000"/>
              </a:spcBef>
              <a:buClr>
                <a:srgbClr val="FFC000"/>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The second ACT entry does have an Index and Project override coded so it will not use the default. </a:t>
            </a:r>
          </a:p>
          <a:p>
            <a:pPr marL="285750" indent="-285750">
              <a:lnSpc>
                <a:spcPct val="90000"/>
              </a:lnSpc>
              <a:spcBef>
                <a:spcPts val="1000"/>
              </a:spcBef>
              <a:buClr>
                <a:srgbClr val="FFC000"/>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If your agency uses Cost Accounting in I-Time, you can request an Index, PCA, or Project be required before the time sheet can be submitted.</a:t>
            </a:r>
          </a:p>
        </p:txBody>
      </p:sp>
      <p:pic>
        <p:nvPicPr>
          <p:cNvPr id="9" name="Picture 8">
            <a:extLst>
              <a:ext uri="{FF2B5EF4-FFF2-40B4-BE49-F238E27FC236}">
                <a16:creationId xmlns:a16="http://schemas.microsoft.com/office/drawing/2014/main" id="{59DCCC59-C529-44D1-AD74-97A844D00AB5}"/>
              </a:ext>
            </a:extLst>
          </p:cNvPr>
          <p:cNvPicPr>
            <a:picLocks noChangeAspect="1"/>
          </p:cNvPicPr>
          <p:nvPr/>
        </p:nvPicPr>
        <p:blipFill>
          <a:blip r:embed="rId3"/>
          <a:stretch>
            <a:fillRect/>
          </a:stretch>
        </p:blipFill>
        <p:spPr>
          <a:xfrm>
            <a:off x="1666000" y="4321807"/>
            <a:ext cx="8860000" cy="1927992"/>
          </a:xfrm>
          <a:prstGeom prst="rect">
            <a:avLst/>
          </a:prstGeom>
        </p:spPr>
      </p:pic>
    </p:spTree>
    <p:extLst>
      <p:ext uri="{BB962C8B-B14F-4D97-AF65-F5344CB8AC3E}">
        <p14:creationId xmlns:p14="http://schemas.microsoft.com/office/powerpoint/2010/main" val="43886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1633F5-ECA8-4A6E-BB5C-9A472AC7F799}"/>
              </a:ext>
            </a:extLst>
          </p:cNvPr>
          <p:cNvSpPr>
            <a:spLocks noGrp="1"/>
          </p:cNvSpPr>
          <p:nvPr>
            <p:ph type="title"/>
          </p:nvPr>
        </p:nvSpPr>
        <p:spPr/>
        <p:txBody>
          <a:bodyPr>
            <a:noAutofit/>
          </a:bodyPr>
          <a:lstStyle/>
          <a:p>
            <a:r>
              <a:rPr lang="en-US" cap="none" dirty="0">
                <a:solidFill>
                  <a:srgbClr val="092F57"/>
                </a:solidFill>
                <a:latin typeface="Arial" panose="020B0604020202020204" pitchFamily="34" charset="0"/>
                <a:cs typeface="Arial" panose="020B0604020202020204" pitchFamily="34" charset="0"/>
              </a:rPr>
              <a:t>Expected Outcomes of this Kick-off</a:t>
            </a:r>
          </a:p>
        </p:txBody>
      </p:sp>
    </p:spTree>
    <p:extLst>
      <p:ext uri="{BB962C8B-B14F-4D97-AF65-F5344CB8AC3E}">
        <p14:creationId xmlns:p14="http://schemas.microsoft.com/office/powerpoint/2010/main" val="324511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958D-CC91-4B0A-AF47-114E1C5732A5}"/>
              </a:ext>
            </a:extLst>
          </p:cNvPr>
          <p:cNvSpPr>
            <a:spLocks noGrp="1"/>
          </p:cNvSpPr>
          <p:nvPr>
            <p:ph type="title"/>
          </p:nvPr>
        </p:nvSpPr>
        <p:spPr/>
        <p:txBody>
          <a:bodyPr/>
          <a:lstStyle/>
          <a:p>
            <a:r>
              <a:rPr lang="en-US" cap="none" dirty="0"/>
              <a:t>Recap</a:t>
            </a:r>
          </a:p>
        </p:txBody>
      </p:sp>
    </p:spTree>
    <p:extLst>
      <p:ext uri="{BB962C8B-B14F-4D97-AF65-F5344CB8AC3E}">
        <p14:creationId xmlns:p14="http://schemas.microsoft.com/office/powerpoint/2010/main" val="2026306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A25F-AE9C-412B-A79E-010AF2BEE70F}"/>
              </a:ext>
            </a:extLst>
          </p:cNvPr>
          <p:cNvSpPr>
            <a:spLocks noGrp="1"/>
          </p:cNvSpPr>
          <p:nvPr>
            <p:ph type="title"/>
          </p:nvPr>
        </p:nvSpPr>
        <p:spPr/>
        <p:txBody>
          <a:bodyPr/>
          <a:lstStyle/>
          <a:p>
            <a:r>
              <a:rPr lang="en-US" dirty="0"/>
              <a:t>Resources</a:t>
            </a:r>
          </a:p>
        </p:txBody>
      </p:sp>
      <p:sp>
        <p:nvSpPr>
          <p:cNvPr id="3" name="TextBox 2">
            <a:extLst>
              <a:ext uri="{FF2B5EF4-FFF2-40B4-BE49-F238E27FC236}">
                <a16:creationId xmlns:a16="http://schemas.microsoft.com/office/drawing/2014/main" id="{0C5B20AD-6218-460F-85BB-88B6B6C267AA}"/>
              </a:ext>
            </a:extLst>
          </p:cNvPr>
          <p:cNvSpPr txBox="1"/>
          <p:nvPr/>
        </p:nvSpPr>
        <p:spPr>
          <a:xfrm>
            <a:off x="893394" y="2528855"/>
            <a:ext cx="8742784" cy="2585323"/>
          </a:xfrm>
          <a:prstGeom prst="rect">
            <a:avLst/>
          </a:prstGeom>
          <a:noFill/>
        </p:spPr>
        <p:txBody>
          <a:bodyPr wrap="square" rtlCol="0">
            <a:spAutoFit/>
          </a:bodyPr>
          <a:lstStyle/>
          <a:p>
            <a:r>
              <a:rPr lang="en-US" b="1" dirty="0"/>
              <a:t>Resources will be available on our Luma web site:</a:t>
            </a:r>
          </a:p>
          <a:p>
            <a:pPr marL="285750" indent="-285750">
              <a:buFont typeface="Arial" panose="020B0604020202020204" pitchFamily="34" charset="0"/>
              <a:buChar char="•"/>
            </a:pPr>
            <a:r>
              <a:rPr lang="en-US" dirty="0"/>
              <a:t>The recording for this meeting.</a:t>
            </a:r>
          </a:p>
          <a:p>
            <a:pPr marL="285750" indent="-285750">
              <a:buFont typeface="Arial" panose="020B0604020202020204" pitchFamily="34" charset="0"/>
              <a:buChar char="•"/>
            </a:pPr>
            <a:r>
              <a:rPr lang="en-US" dirty="0"/>
              <a:t>Link to open office hours for support and questions:</a:t>
            </a:r>
          </a:p>
          <a:p>
            <a:pPr marL="742950" lvl="1" indent="-285750">
              <a:buFont typeface="Arial" panose="020B0604020202020204" pitchFamily="34" charset="0"/>
              <a:buChar char="•"/>
            </a:pPr>
            <a:r>
              <a:rPr lang="en-US" dirty="0"/>
              <a:t>Thursdays 11:00 am to 12:00 pm</a:t>
            </a:r>
          </a:p>
          <a:p>
            <a:pPr lvl="1"/>
            <a:endParaRPr lang="en-US" dirty="0"/>
          </a:p>
          <a:p>
            <a:pPr lvl="1"/>
            <a:endParaRPr lang="en-US" dirty="0"/>
          </a:p>
          <a:p>
            <a:r>
              <a:rPr lang="en-US" b="1" dirty="0"/>
              <a:t>Contacts:</a:t>
            </a:r>
          </a:p>
          <a:p>
            <a:r>
              <a:rPr lang="en-US" dirty="0"/>
              <a:t>Glenda Smith – </a:t>
            </a:r>
            <a:r>
              <a:rPr lang="en-US" dirty="0">
                <a:hlinkClick r:id="rId3"/>
              </a:rPr>
              <a:t>gsmith@sco.Idaho.gov</a:t>
            </a:r>
            <a:r>
              <a:rPr lang="en-US" dirty="0"/>
              <a:t>		COA Defaults Workbook</a:t>
            </a:r>
          </a:p>
          <a:p>
            <a:r>
              <a:rPr lang="en-US" dirty="0"/>
              <a:t>Amber Brown – </a:t>
            </a:r>
            <a:r>
              <a:rPr lang="en-US" dirty="0">
                <a:hlinkClick r:id="rId4"/>
              </a:rPr>
              <a:t>abrown@sco.Idaho.gov</a:t>
            </a:r>
            <a:r>
              <a:rPr lang="en-US" dirty="0"/>
              <a:t>		Payroll Crosswalk Workbook</a:t>
            </a:r>
          </a:p>
        </p:txBody>
      </p:sp>
    </p:spTree>
    <p:extLst>
      <p:ext uri="{BB962C8B-B14F-4D97-AF65-F5344CB8AC3E}">
        <p14:creationId xmlns:p14="http://schemas.microsoft.com/office/powerpoint/2010/main" val="1322481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AA9240-0637-4DD4-B3D5-743576DF414D}"/>
              </a:ext>
            </a:extLst>
          </p:cNvPr>
          <p:cNvSpPr/>
          <p:nvPr/>
        </p:nvSpPr>
        <p:spPr>
          <a:xfrm>
            <a:off x="442738" y="713072"/>
            <a:ext cx="3678621" cy="5770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A77CC4FA-18D4-4801-B3B1-1FD4C528A940}"/>
              </a:ext>
            </a:extLst>
          </p:cNvPr>
          <p:cNvGrpSpPr/>
          <p:nvPr/>
        </p:nvGrpSpPr>
        <p:grpSpPr>
          <a:xfrm>
            <a:off x="1090811" y="2039007"/>
            <a:ext cx="2382474" cy="2198795"/>
            <a:chOff x="2284412" y="3608388"/>
            <a:chExt cx="1104901" cy="976312"/>
          </a:xfrm>
        </p:grpSpPr>
        <p:sp>
          <p:nvSpPr>
            <p:cNvPr id="4" name="Freeform 79">
              <a:extLst>
                <a:ext uri="{FF2B5EF4-FFF2-40B4-BE49-F238E27FC236}">
                  <a16:creationId xmlns:a16="http://schemas.microsoft.com/office/drawing/2014/main" id="{ADC5EA82-54A7-4C31-8A91-DB5CD32A1128}"/>
                </a:ext>
              </a:extLst>
            </p:cNvPr>
            <p:cNvSpPr>
              <a:spLocks noEditPoints="1"/>
            </p:cNvSpPr>
            <p:nvPr/>
          </p:nvSpPr>
          <p:spPr bwMode="auto">
            <a:xfrm>
              <a:off x="2674938" y="4095750"/>
              <a:ext cx="592138" cy="214312"/>
            </a:xfrm>
            <a:custGeom>
              <a:avLst/>
              <a:gdLst>
                <a:gd name="T0" fmla="*/ 16 w 225"/>
                <a:gd name="T1" fmla="*/ 15 h 82"/>
                <a:gd name="T2" fmla="*/ 16 w 225"/>
                <a:gd name="T3" fmla="*/ 67 h 82"/>
                <a:gd name="T4" fmla="*/ 225 w 225"/>
                <a:gd name="T5" fmla="*/ 67 h 82"/>
                <a:gd name="T6" fmla="*/ 225 w 225"/>
                <a:gd name="T7" fmla="*/ 82 h 82"/>
                <a:gd name="T8" fmla="*/ 11 w 225"/>
                <a:gd name="T9" fmla="*/ 82 h 82"/>
                <a:gd name="T10" fmla="*/ 0 w 225"/>
                <a:gd name="T11" fmla="*/ 72 h 82"/>
                <a:gd name="T12" fmla="*/ 0 w 225"/>
                <a:gd name="T13" fmla="*/ 10 h 82"/>
                <a:gd name="T14" fmla="*/ 11 w 225"/>
                <a:gd name="T15" fmla="*/ 0 h 82"/>
                <a:gd name="T16" fmla="*/ 225 w 225"/>
                <a:gd name="T17" fmla="*/ 0 h 82"/>
                <a:gd name="T18" fmla="*/ 225 w 225"/>
                <a:gd name="T19" fmla="*/ 15 h 82"/>
                <a:gd name="T20" fmla="*/ 16 w 225"/>
                <a:gd name="T21" fmla="*/ 15 h 82"/>
                <a:gd name="T22" fmla="*/ 218 w 225"/>
                <a:gd name="T23" fmla="*/ 24 h 82"/>
                <a:gd name="T24" fmla="*/ 25 w 225"/>
                <a:gd name="T25" fmla="*/ 24 h 82"/>
                <a:gd name="T26" fmla="*/ 26 w 225"/>
                <a:gd name="T27" fmla="*/ 31 h 82"/>
                <a:gd name="T28" fmla="*/ 215 w 225"/>
                <a:gd name="T29" fmla="*/ 31 h 82"/>
                <a:gd name="T30" fmla="*/ 218 w 225"/>
                <a:gd name="T31" fmla="*/ 24 h 82"/>
                <a:gd name="T32" fmla="*/ 214 w 225"/>
                <a:gd name="T33" fmla="*/ 37 h 82"/>
                <a:gd name="T34" fmla="*/ 26 w 225"/>
                <a:gd name="T35" fmla="*/ 37 h 82"/>
                <a:gd name="T36" fmla="*/ 26 w 225"/>
                <a:gd name="T37" fmla="*/ 44 h 82"/>
                <a:gd name="T38" fmla="*/ 214 w 225"/>
                <a:gd name="T39" fmla="*/ 44 h 82"/>
                <a:gd name="T40" fmla="*/ 214 w 225"/>
                <a:gd name="T41" fmla="*/ 37 h 82"/>
                <a:gd name="T42" fmla="*/ 215 w 225"/>
                <a:gd name="T43" fmla="*/ 50 h 82"/>
                <a:gd name="T44" fmla="*/ 26 w 225"/>
                <a:gd name="T45" fmla="*/ 50 h 82"/>
                <a:gd name="T46" fmla="*/ 25 w 225"/>
                <a:gd name="T47" fmla="*/ 57 h 82"/>
                <a:gd name="T48" fmla="*/ 218 w 225"/>
                <a:gd name="T49" fmla="*/ 57 h 82"/>
                <a:gd name="T50" fmla="*/ 215 w 225"/>
                <a:gd name="T51"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5" h="82">
                  <a:moveTo>
                    <a:pt x="16" y="15"/>
                  </a:moveTo>
                  <a:cubicBezTo>
                    <a:pt x="16" y="67"/>
                    <a:pt x="16" y="67"/>
                    <a:pt x="16" y="67"/>
                  </a:cubicBezTo>
                  <a:cubicBezTo>
                    <a:pt x="225" y="67"/>
                    <a:pt x="225" y="67"/>
                    <a:pt x="225" y="67"/>
                  </a:cubicBezTo>
                  <a:cubicBezTo>
                    <a:pt x="225" y="82"/>
                    <a:pt x="225" y="82"/>
                    <a:pt x="225" y="82"/>
                  </a:cubicBezTo>
                  <a:cubicBezTo>
                    <a:pt x="11" y="82"/>
                    <a:pt x="11" y="82"/>
                    <a:pt x="11" y="82"/>
                  </a:cubicBezTo>
                  <a:cubicBezTo>
                    <a:pt x="5" y="82"/>
                    <a:pt x="0" y="77"/>
                    <a:pt x="0" y="72"/>
                  </a:cubicBezTo>
                  <a:cubicBezTo>
                    <a:pt x="0" y="10"/>
                    <a:pt x="0" y="10"/>
                    <a:pt x="0" y="10"/>
                  </a:cubicBezTo>
                  <a:cubicBezTo>
                    <a:pt x="0" y="5"/>
                    <a:pt x="5" y="0"/>
                    <a:pt x="11" y="0"/>
                  </a:cubicBezTo>
                  <a:cubicBezTo>
                    <a:pt x="225" y="0"/>
                    <a:pt x="225" y="0"/>
                    <a:pt x="225" y="0"/>
                  </a:cubicBezTo>
                  <a:cubicBezTo>
                    <a:pt x="225" y="15"/>
                    <a:pt x="225" y="15"/>
                    <a:pt x="225" y="15"/>
                  </a:cubicBezTo>
                  <a:cubicBezTo>
                    <a:pt x="16" y="15"/>
                    <a:pt x="16" y="15"/>
                    <a:pt x="16" y="15"/>
                  </a:cubicBezTo>
                  <a:close/>
                  <a:moveTo>
                    <a:pt x="218" y="24"/>
                  </a:moveTo>
                  <a:cubicBezTo>
                    <a:pt x="25" y="24"/>
                    <a:pt x="25" y="24"/>
                    <a:pt x="25" y="24"/>
                  </a:cubicBezTo>
                  <a:cubicBezTo>
                    <a:pt x="25" y="26"/>
                    <a:pt x="26" y="28"/>
                    <a:pt x="26" y="31"/>
                  </a:cubicBezTo>
                  <a:cubicBezTo>
                    <a:pt x="215" y="31"/>
                    <a:pt x="215" y="31"/>
                    <a:pt x="215" y="31"/>
                  </a:cubicBezTo>
                  <a:cubicBezTo>
                    <a:pt x="216" y="28"/>
                    <a:pt x="217" y="26"/>
                    <a:pt x="218" y="24"/>
                  </a:cubicBezTo>
                  <a:close/>
                  <a:moveTo>
                    <a:pt x="214" y="37"/>
                  </a:moveTo>
                  <a:cubicBezTo>
                    <a:pt x="26" y="37"/>
                    <a:pt x="26" y="37"/>
                    <a:pt x="26" y="37"/>
                  </a:cubicBezTo>
                  <a:cubicBezTo>
                    <a:pt x="27" y="39"/>
                    <a:pt x="27" y="42"/>
                    <a:pt x="26" y="44"/>
                  </a:cubicBezTo>
                  <a:cubicBezTo>
                    <a:pt x="214" y="44"/>
                    <a:pt x="214" y="44"/>
                    <a:pt x="214" y="44"/>
                  </a:cubicBezTo>
                  <a:cubicBezTo>
                    <a:pt x="213" y="42"/>
                    <a:pt x="213" y="39"/>
                    <a:pt x="214" y="37"/>
                  </a:cubicBezTo>
                  <a:close/>
                  <a:moveTo>
                    <a:pt x="215" y="50"/>
                  </a:moveTo>
                  <a:cubicBezTo>
                    <a:pt x="26" y="50"/>
                    <a:pt x="26" y="50"/>
                    <a:pt x="26" y="50"/>
                  </a:cubicBezTo>
                  <a:cubicBezTo>
                    <a:pt x="26" y="53"/>
                    <a:pt x="25" y="55"/>
                    <a:pt x="25" y="57"/>
                  </a:cubicBezTo>
                  <a:cubicBezTo>
                    <a:pt x="218" y="57"/>
                    <a:pt x="218" y="57"/>
                    <a:pt x="218" y="57"/>
                  </a:cubicBezTo>
                  <a:cubicBezTo>
                    <a:pt x="217" y="55"/>
                    <a:pt x="216" y="53"/>
                    <a:pt x="215" y="50"/>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80">
              <a:extLst>
                <a:ext uri="{FF2B5EF4-FFF2-40B4-BE49-F238E27FC236}">
                  <a16:creationId xmlns:a16="http://schemas.microsoft.com/office/drawing/2014/main" id="{0DC7DCB6-B49C-4ED0-8C9E-6BE047A54785}"/>
                </a:ext>
              </a:extLst>
            </p:cNvPr>
            <p:cNvSpPr>
              <a:spLocks noEditPoints="1"/>
            </p:cNvSpPr>
            <p:nvPr/>
          </p:nvSpPr>
          <p:spPr bwMode="auto">
            <a:xfrm>
              <a:off x="2779713" y="3608388"/>
              <a:ext cx="376238" cy="463550"/>
            </a:xfrm>
            <a:custGeom>
              <a:avLst/>
              <a:gdLst>
                <a:gd name="T0" fmla="*/ 111 w 143"/>
                <a:gd name="T1" fmla="*/ 54 h 176"/>
                <a:gd name="T2" fmla="*/ 142 w 143"/>
                <a:gd name="T3" fmla="*/ 113 h 176"/>
                <a:gd name="T4" fmla="*/ 83 w 143"/>
                <a:gd name="T5" fmla="*/ 176 h 176"/>
                <a:gd name="T6" fmla="*/ 72 w 143"/>
                <a:gd name="T7" fmla="*/ 172 h 176"/>
                <a:gd name="T8" fmla="*/ 61 w 143"/>
                <a:gd name="T9" fmla="*/ 176 h 176"/>
                <a:gd name="T10" fmla="*/ 2 w 143"/>
                <a:gd name="T11" fmla="*/ 113 h 176"/>
                <a:gd name="T12" fmla="*/ 33 w 143"/>
                <a:gd name="T13" fmla="*/ 54 h 176"/>
                <a:gd name="T14" fmla="*/ 68 w 143"/>
                <a:gd name="T15" fmla="*/ 54 h 176"/>
                <a:gd name="T16" fmla="*/ 76 w 143"/>
                <a:gd name="T17" fmla="*/ 19 h 176"/>
                <a:gd name="T18" fmla="*/ 84 w 143"/>
                <a:gd name="T19" fmla="*/ 24 h 176"/>
                <a:gd name="T20" fmla="*/ 75 w 143"/>
                <a:gd name="T21" fmla="*/ 54 h 176"/>
                <a:gd name="T22" fmla="*/ 111 w 143"/>
                <a:gd name="T23" fmla="*/ 54 h 176"/>
                <a:gd name="T24" fmla="*/ 53 w 143"/>
                <a:gd name="T25" fmla="*/ 63 h 176"/>
                <a:gd name="T26" fmla="*/ 36 w 143"/>
                <a:gd name="T27" fmla="*/ 65 h 176"/>
                <a:gd name="T28" fmla="*/ 16 w 143"/>
                <a:gd name="T29" fmla="*/ 104 h 176"/>
                <a:gd name="T30" fmla="*/ 28 w 143"/>
                <a:gd name="T31" fmla="*/ 135 h 176"/>
                <a:gd name="T32" fmla="*/ 23 w 143"/>
                <a:gd name="T33" fmla="*/ 113 h 176"/>
                <a:gd name="T34" fmla="*/ 45 w 143"/>
                <a:gd name="T35" fmla="*/ 66 h 176"/>
                <a:gd name="T36" fmla="*/ 53 w 143"/>
                <a:gd name="T37" fmla="*/ 63 h 176"/>
                <a:gd name="T38" fmla="*/ 37 w 143"/>
                <a:gd name="T39" fmla="*/ 35 h 176"/>
                <a:gd name="T40" fmla="*/ 23 w 143"/>
                <a:gd name="T41" fmla="*/ 24 h 176"/>
                <a:gd name="T42" fmla="*/ 22 w 143"/>
                <a:gd name="T43" fmla="*/ 11 h 176"/>
                <a:gd name="T44" fmla="*/ 17 w 143"/>
                <a:gd name="T45" fmla="*/ 2 h 176"/>
                <a:gd name="T46" fmla="*/ 21 w 143"/>
                <a:gd name="T47" fmla="*/ 1 h 176"/>
                <a:gd name="T48" fmla="*/ 26 w 143"/>
                <a:gd name="T49" fmla="*/ 0 h 176"/>
                <a:gd name="T50" fmla="*/ 37 w 143"/>
                <a:gd name="T51" fmla="*/ 1 h 176"/>
                <a:gd name="T52" fmla="*/ 64 w 143"/>
                <a:gd name="T53" fmla="*/ 24 h 176"/>
                <a:gd name="T54" fmla="*/ 58 w 143"/>
                <a:gd name="T55" fmla="*/ 40 h 176"/>
                <a:gd name="T56" fmla="*/ 37 w 143"/>
                <a:gd name="T57" fmla="*/ 3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3" h="176">
                  <a:moveTo>
                    <a:pt x="111" y="54"/>
                  </a:moveTo>
                  <a:cubicBezTo>
                    <a:pt x="130" y="63"/>
                    <a:pt x="143" y="86"/>
                    <a:pt x="142" y="113"/>
                  </a:cubicBezTo>
                  <a:cubicBezTo>
                    <a:pt x="139" y="147"/>
                    <a:pt x="113" y="176"/>
                    <a:pt x="83" y="176"/>
                  </a:cubicBezTo>
                  <a:cubicBezTo>
                    <a:pt x="79" y="176"/>
                    <a:pt x="75" y="173"/>
                    <a:pt x="72" y="172"/>
                  </a:cubicBezTo>
                  <a:cubicBezTo>
                    <a:pt x="68" y="173"/>
                    <a:pt x="65" y="176"/>
                    <a:pt x="61" y="176"/>
                  </a:cubicBezTo>
                  <a:cubicBezTo>
                    <a:pt x="31" y="176"/>
                    <a:pt x="5" y="147"/>
                    <a:pt x="2" y="113"/>
                  </a:cubicBezTo>
                  <a:cubicBezTo>
                    <a:pt x="0" y="86"/>
                    <a:pt x="13" y="63"/>
                    <a:pt x="33" y="54"/>
                  </a:cubicBezTo>
                  <a:cubicBezTo>
                    <a:pt x="48" y="47"/>
                    <a:pt x="55" y="49"/>
                    <a:pt x="68" y="54"/>
                  </a:cubicBezTo>
                  <a:cubicBezTo>
                    <a:pt x="66" y="45"/>
                    <a:pt x="66" y="30"/>
                    <a:pt x="76" y="19"/>
                  </a:cubicBezTo>
                  <a:cubicBezTo>
                    <a:pt x="78" y="17"/>
                    <a:pt x="84" y="20"/>
                    <a:pt x="84" y="24"/>
                  </a:cubicBezTo>
                  <a:cubicBezTo>
                    <a:pt x="76" y="34"/>
                    <a:pt x="75" y="47"/>
                    <a:pt x="75" y="54"/>
                  </a:cubicBezTo>
                  <a:cubicBezTo>
                    <a:pt x="88" y="49"/>
                    <a:pt x="95" y="47"/>
                    <a:pt x="111" y="54"/>
                  </a:cubicBezTo>
                  <a:close/>
                  <a:moveTo>
                    <a:pt x="53" y="63"/>
                  </a:moveTo>
                  <a:cubicBezTo>
                    <a:pt x="48" y="61"/>
                    <a:pt x="44" y="61"/>
                    <a:pt x="36" y="65"/>
                  </a:cubicBezTo>
                  <a:cubicBezTo>
                    <a:pt x="21" y="72"/>
                    <a:pt x="15" y="89"/>
                    <a:pt x="16" y="104"/>
                  </a:cubicBezTo>
                  <a:cubicBezTo>
                    <a:pt x="17" y="115"/>
                    <a:pt x="21" y="126"/>
                    <a:pt x="28" y="135"/>
                  </a:cubicBezTo>
                  <a:cubicBezTo>
                    <a:pt x="26" y="128"/>
                    <a:pt x="24" y="121"/>
                    <a:pt x="23" y="113"/>
                  </a:cubicBezTo>
                  <a:cubicBezTo>
                    <a:pt x="22" y="95"/>
                    <a:pt x="29" y="75"/>
                    <a:pt x="45" y="66"/>
                  </a:cubicBezTo>
                  <a:cubicBezTo>
                    <a:pt x="48" y="65"/>
                    <a:pt x="51" y="64"/>
                    <a:pt x="53" y="63"/>
                  </a:cubicBezTo>
                  <a:close/>
                  <a:moveTo>
                    <a:pt x="37" y="35"/>
                  </a:moveTo>
                  <a:cubicBezTo>
                    <a:pt x="29" y="34"/>
                    <a:pt x="25" y="30"/>
                    <a:pt x="23" y="24"/>
                  </a:cubicBezTo>
                  <a:cubicBezTo>
                    <a:pt x="22" y="19"/>
                    <a:pt x="22" y="16"/>
                    <a:pt x="22" y="11"/>
                  </a:cubicBezTo>
                  <a:cubicBezTo>
                    <a:pt x="22" y="5"/>
                    <a:pt x="18" y="3"/>
                    <a:pt x="17" y="2"/>
                  </a:cubicBezTo>
                  <a:cubicBezTo>
                    <a:pt x="17" y="1"/>
                    <a:pt x="19" y="1"/>
                    <a:pt x="21" y="1"/>
                  </a:cubicBezTo>
                  <a:cubicBezTo>
                    <a:pt x="23" y="0"/>
                    <a:pt x="25" y="0"/>
                    <a:pt x="26" y="0"/>
                  </a:cubicBezTo>
                  <a:cubicBezTo>
                    <a:pt x="30" y="0"/>
                    <a:pt x="36" y="1"/>
                    <a:pt x="37" y="1"/>
                  </a:cubicBezTo>
                  <a:cubicBezTo>
                    <a:pt x="48" y="4"/>
                    <a:pt x="63" y="10"/>
                    <a:pt x="64" y="24"/>
                  </a:cubicBezTo>
                  <a:cubicBezTo>
                    <a:pt x="65" y="30"/>
                    <a:pt x="65" y="38"/>
                    <a:pt x="58" y="40"/>
                  </a:cubicBezTo>
                  <a:cubicBezTo>
                    <a:pt x="54" y="34"/>
                    <a:pt x="43" y="35"/>
                    <a:pt x="37" y="35"/>
                  </a:cubicBez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81">
              <a:extLst>
                <a:ext uri="{FF2B5EF4-FFF2-40B4-BE49-F238E27FC236}">
                  <a16:creationId xmlns:a16="http://schemas.microsoft.com/office/drawing/2014/main" id="{3AC09554-4562-4BF9-A8AC-8A84D41F85C2}"/>
                </a:ext>
              </a:extLst>
            </p:cNvPr>
            <p:cNvSpPr>
              <a:spLocks noEditPoints="1"/>
            </p:cNvSpPr>
            <p:nvPr/>
          </p:nvSpPr>
          <p:spPr bwMode="auto">
            <a:xfrm>
              <a:off x="2635250" y="4333875"/>
              <a:ext cx="754063" cy="244475"/>
            </a:xfrm>
            <a:custGeom>
              <a:avLst/>
              <a:gdLst>
                <a:gd name="T0" fmla="*/ 268 w 287"/>
                <a:gd name="T1" fmla="*/ 17 h 93"/>
                <a:gd name="T2" fmla="*/ 268 w 287"/>
                <a:gd name="T3" fmla="*/ 76 h 93"/>
                <a:gd name="T4" fmla="*/ 0 w 287"/>
                <a:gd name="T5" fmla="*/ 76 h 93"/>
                <a:gd name="T6" fmla="*/ 0 w 287"/>
                <a:gd name="T7" fmla="*/ 93 h 93"/>
                <a:gd name="T8" fmla="*/ 274 w 287"/>
                <a:gd name="T9" fmla="*/ 93 h 93"/>
                <a:gd name="T10" fmla="*/ 287 w 287"/>
                <a:gd name="T11" fmla="*/ 82 h 93"/>
                <a:gd name="T12" fmla="*/ 287 w 287"/>
                <a:gd name="T13" fmla="*/ 11 h 93"/>
                <a:gd name="T14" fmla="*/ 274 w 287"/>
                <a:gd name="T15" fmla="*/ 0 h 93"/>
                <a:gd name="T16" fmla="*/ 0 w 287"/>
                <a:gd name="T17" fmla="*/ 0 h 93"/>
                <a:gd name="T18" fmla="*/ 0 w 287"/>
                <a:gd name="T19" fmla="*/ 17 h 93"/>
                <a:gd name="T20" fmla="*/ 268 w 287"/>
                <a:gd name="T21" fmla="*/ 17 h 93"/>
                <a:gd name="T22" fmla="*/ 8 w 287"/>
                <a:gd name="T23" fmla="*/ 27 h 93"/>
                <a:gd name="T24" fmla="*/ 259 w 287"/>
                <a:gd name="T25" fmla="*/ 27 h 93"/>
                <a:gd name="T26" fmla="*/ 257 w 287"/>
                <a:gd name="T27" fmla="*/ 35 h 93"/>
                <a:gd name="T28" fmla="*/ 12 w 287"/>
                <a:gd name="T29" fmla="*/ 35 h 93"/>
                <a:gd name="T30" fmla="*/ 8 w 287"/>
                <a:gd name="T31" fmla="*/ 27 h 93"/>
                <a:gd name="T32" fmla="*/ 13 w 287"/>
                <a:gd name="T33" fmla="*/ 42 h 93"/>
                <a:gd name="T34" fmla="*/ 257 w 287"/>
                <a:gd name="T35" fmla="*/ 42 h 93"/>
                <a:gd name="T36" fmla="*/ 257 w 287"/>
                <a:gd name="T37" fmla="*/ 50 h 93"/>
                <a:gd name="T38" fmla="*/ 13 w 287"/>
                <a:gd name="T39" fmla="*/ 50 h 93"/>
                <a:gd name="T40" fmla="*/ 13 w 287"/>
                <a:gd name="T41" fmla="*/ 42 h 93"/>
                <a:gd name="T42" fmla="*/ 12 w 287"/>
                <a:gd name="T43" fmla="*/ 57 h 93"/>
                <a:gd name="T44" fmla="*/ 257 w 287"/>
                <a:gd name="T45" fmla="*/ 57 h 93"/>
                <a:gd name="T46" fmla="*/ 259 w 287"/>
                <a:gd name="T47" fmla="*/ 65 h 93"/>
                <a:gd name="T48" fmla="*/ 8 w 287"/>
                <a:gd name="T49" fmla="*/ 65 h 93"/>
                <a:gd name="T50" fmla="*/ 12 w 287"/>
                <a:gd name="T51"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93">
                  <a:moveTo>
                    <a:pt x="268" y="17"/>
                  </a:moveTo>
                  <a:cubicBezTo>
                    <a:pt x="268" y="76"/>
                    <a:pt x="268" y="76"/>
                    <a:pt x="268" y="76"/>
                  </a:cubicBezTo>
                  <a:cubicBezTo>
                    <a:pt x="0" y="76"/>
                    <a:pt x="0" y="76"/>
                    <a:pt x="0" y="76"/>
                  </a:cubicBezTo>
                  <a:cubicBezTo>
                    <a:pt x="0" y="93"/>
                    <a:pt x="0" y="93"/>
                    <a:pt x="0" y="93"/>
                  </a:cubicBezTo>
                  <a:cubicBezTo>
                    <a:pt x="274" y="93"/>
                    <a:pt x="274" y="93"/>
                    <a:pt x="274" y="93"/>
                  </a:cubicBezTo>
                  <a:cubicBezTo>
                    <a:pt x="281" y="93"/>
                    <a:pt x="287" y="88"/>
                    <a:pt x="287" y="82"/>
                  </a:cubicBezTo>
                  <a:cubicBezTo>
                    <a:pt x="287" y="11"/>
                    <a:pt x="287" y="11"/>
                    <a:pt x="287" y="11"/>
                  </a:cubicBezTo>
                  <a:cubicBezTo>
                    <a:pt x="287" y="5"/>
                    <a:pt x="281" y="0"/>
                    <a:pt x="274" y="0"/>
                  </a:cubicBezTo>
                  <a:cubicBezTo>
                    <a:pt x="0" y="0"/>
                    <a:pt x="0" y="0"/>
                    <a:pt x="0" y="0"/>
                  </a:cubicBezTo>
                  <a:cubicBezTo>
                    <a:pt x="0" y="17"/>
                    <a:pt x="0" y="17"/>
                    <a:pt x="0" y="17"/>
                  </a:cubicBezTo>
                  <a:cubicBezTo>
                    <a:pt x="268" y="17"/>
                    <a:pt x="268" y="17"/>
                    <a:pt x="268" y="17"/>
                  </a:cubicBezTo>
                  <a:close/>
                  <a:moveTo>
                    <a:pt x="8" y="27"/>
                  </a:moveTo>
                  <a:cubicBezTo>
                    <a:pt x="259" y="27"/>
                    <a:pt x="259" y="27"/>
                    <a:pt x="259" y="27"/>
                  </a:cubicBezTo>
                  <a:cubicBezTo>
                    <a:pt x="258" y="29"/>
                    <a:pt x="258" y="32"/>
                    <a:pt x="257" y="35"/>
                  </a:cubicBezTo>
                  <a:cubicBezTo>
                    <a:pt x="12" y="35"/>
                    <a:pt x="12" y="35"/>
                    <a:pt x="12" y="35"/>
                  </a:cubicBezTo>
                  <a:cubicBezTo>
                    <a:pt x="11" y="32"/>
                    <a:pt x="10" y="29"/>
                    <a:pt x="8" y="27"/>
                  </a:cubicBezTo>
                  <a:close/>
                  <a:moveTo>
                    <a:pt x="13" y="42"/>
                  </a:moveTo>
                  <a:cubicBezTo>
                    <a:pt x="257" y="42"/>
                    <a:pt x="257" y="42"/>
                    <a:pt x="257" y="42"/>
                  </a:cubicBezTo>
                  <a:cubicBezTo>
                    <a:pt x="256" y="45"/>
                    <a:pt x="256" y="47"/>
                    <a:pt x="257" y="50"/>
                  </a:cubicBezTo>
                  <a:cubicBezTo>
                    <a:pt x="13" y="50"/>
                    <a:pt x="13" y="50"/>
                    <a:pt x="13" y="50"/>
                  </a:cubicBezTo>
                  <a:cubicBezTo>
                    <a:pt x="13" y="47"/>
                    <a:pt x="13" y="45"/>
                    <a:pt x="13" y="42"/>
                  </a:cubicBezTo>
                  <a:close/>
                  <a:moveTo>
                    <a:pt x="12" y="57"/>
                  </a:moveTo>
                  <a:cubicBezTo>
                    <a:pt x="257" y="57"/>
                    <a:pt x="257" y="57"/>
                    <a:pt x="257" y="57"/>
                  </a:cubicBezTo>
                  <a:cubicBezTo>
                    <a:pt x="258" y="60"/>
                    <a:pt x="258" y="63"/>
                    <a:pt x="259" y="65"/>
                  </a:cubicBezTo>
                  <a:cubicBezTo>
                    <a:pt x="8" y="65"/>
                    <a:pt x="8" y="65"/>
                    <a:pt x="8" y="65"/>
                  </a:cubicBezTo>
                  <a:cubicBezTo>
                    <a:pt x="10" y="63"/>
                    <a:pt x="11" y="60"/>
                    <a:pt x="12" y="5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82">
              <a:extLst>
                <a:ext uri="{FF2B5EF4-FFF2-40B4-BE49-F238E27FC236}">
                  <a16:creationId xmlns:a16="http://schemas.microsoft.com/office/drawing/2014/main" id="{E4B18E61-D55E-4E28-9065-107F868F0667}"/>
                </a:ext>
              </a:extLst>
            </p:cNvPr>
            <p:cNvSpPr>
              <a:spLocks noEditPoints="1"/>
            </p:cNvSpPr>
            <p:nvPr/>
          </p:nvSpPr>
          <p:spPr bwMode="auto">
            <a:xfrm>
              <a:off x="2284412" y="3843338"/>
              <a:ext cx="450850" cy="741362"/>
            </a:xfrm>
            <a:custGeom>
              <a:avLst/>
              <a:gdLst>
                <a:gd name="T0" fmla="*/ 19 w 172"/>
                <a:gd name="T1" fmla="*/ 243 h 282"/>
                <a:gd name="T2" fmla="*/ 70 w 172"/>
                <a:gd name="T3" fmla="*/ 262 h 282"/>
                <a:gd name="T4" fmla="*/ 157 w 172"/>
                <a:gd name="T5" fmla="*/ 24 h 282"/>
                <a:gd name="T6" fmla="*/ 172 w 172"/>
                <a:gd name="T7" fmla="*/ 29 h 282"/>
                <a:gd name="T8" fmla="*/ 83 w 172"/>
                <a:gd name="T9" fmla="*/ 272 h 282"/>
                <a:gd name="T10" fmla="*/ 68 w 172"/>
                <a:gd name="T11" fmla="*/ 280 h 282"/>
                <a:gd name="T12" fmla="*/ 8 w 172"/>
                <a:gd name="T13" fmla="*/ 257 h 282"/>
                <a:gd name="T14" fmla="*/ 2 w 172"/>
                <a:gd name="T15" fmla="*/ 242 h 282"/>
                <a:gd name="T16" fmla="*/ 91 w 172"/>
                <a:gd name="T17" fmla="*/ 0 h 282"/>
                <a:gd name="T18" fmla="*/ 106 w 172"/>
                <a:gd name="T19" fmla="*/ 5 h 282"/>
                <a:gd name="T20" fmla="*/ 19 w 172"/>
                <a:gd name="T21" fmla="*/ 243 h 282"/>
                <a:gd name="T22" fmla="*/ 112 w 172"/>
                <a:gd name="T23" fmla="*/ 15 h 282"/>
                <a:gd name="T24" fmla="*/ 30 w 172"/>
                <a:gd name="T25" fmla="*/ 238 h 282"/>
                <a:gd name="T26" fmla="*/ 37 w 172"/>
                <a:gd name="T27" fmla="*/ 239 h 282"/>
                <a:gd name="T28" fmla="*/ 118 w 172"/>
                <a:gd name="T29" fmla="*/ 21 h 282"/>
                <a:gd name="T30" fmla="*/ 112 w 172"/>
                <a:gd name="T31" fmla="*/ 15 h 282"/>
                <a:gd name="T32" fmla="*/ 124 w 172"/>
                <a:gd name="T33" fmla="*/ 24 h 282"/>
                <a:gd name="T34" fmla="*/ 44 w 172"/>
                <a:gd name="T35" fmla="*/ 241 h 282"/>
                <a:gd name="T36" fmla="*/ 51 w 172"/>
                <a:gd name="T37" fmla="*/ 243 h 282"/>
                <a:gd name="T38" fmla="*/ 131 w 172"/>
                <a:gd name="T39" fmla="*/ 27 h 282"/>
                <a:gd name="T40" fmla="*/ 124 w 172"/>
                <a:gd name="T41" fmla="*/ 24 h 282"/>
                <a:gd name="T42" fmla="*/ 137 w 172"/>
                <a:gd name="T43" fmla="*/ 28 h 282"/>
                <a:gd name="T44" fmla="*/ 57 w 172"/>
                <a:gd name="T45" fmla="*/ 246 h 282"/>
                <a:gd name="T46" fmla="*/ 63 w 172"/>
                <a:gd name="T47" fmla="*/ 250 h 282"/>
                <a:gd name="T48" fmla="*/ 145 w 172"/>
                <a:gd name="T49" fmla="*/ 27 h 282"/>
                <a:gd name="T50" fmla="*/ 137 w 172"/>
                <a:gd name="T51" fmla="*/ 2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282">
                  <a:moveTo>
                    <a:pt x="19" y="243"/>
                  </a:moveTo>
                  <a:cubicBezTo>
                    <a:pt x="70" y="262"/>
                    <a:pt x="70" y="262"/>
                    <a:pt x="70" y="262"/>
                  </a:cubicBezTo>
                  <a:cubicBezTo>
                    <a:pt x="157" y="24"/>
                    <a:pt x="157" y="24"/>
                    <a:pt x="157" y="24"/>
                  </a:cubicBezTo>
                  <a:cubicBezTo>
                    <a:pt x="172" y="29"/>
                    <a:pt x="172" y="29"/>
                    <a:pt x="172" y="29"/>
                  </a:cubicBezTo>
                  <a:cubicBezTo>
                    <a:pt x="83" y="272"/>
                    <a:pt x="83" y="272"/>
                    <a:pt x="83" y="272"/>
                  </a:cubicBezTo>
                  <a:cubicBezTo>
                    <a:pt x="80" y="278"/>
                    <a:pt x="74" y="282"/>
                    <a:pt x="68" y="280"/>
                  </a:cubicBezTo>
                  <a:cubicBezTo>
                    <a:pt x="8" y="257"/>
                    <a:pt x="8" y="257"/>
                    <a:pt x="8" y="257"/>
                  </a:cubicBezTo>
                  <a:cubicBezTo>
                    <a:pt x="2" y="255"/>
                    <a:pt x="0" y="248"/>
                    <a:pt x="2" y="242"/>
                  </a:cubicBezTo>
                  <a:cubicBezTo>
                    <a:pt x="91" y="0"/>
                    <a:pt x="91" y="0"/>
                    <a:pt x="91" y="0"/>
                  </a:cubicBezTo>
                  <a:cubicBezTo>
                    <a:pt x="106" y="5"/>
                    <a:pt x="106" y="5"/>
                    <a:pt x="106" y="5"/>
                  </a:cubicBezTo>
                  <a:cubicBezTo>
                    <a:pt x="19" y="243"/>
                    <a:pt x="19" y="243"/>
                    <a:pt x="19" y="243"/>
                  </a:cubicBezTo>
                  <a:close/>
                  <a:moveTo>
                    <a:pt x="112" y="15"/>
                  </a:moveTo>
                  <a:cubicBezTo>
                    <a:pt x="30" y="238"/>
                    <a:pt x="30" y="238"/>
                    <a:pt x="30" y="238"/>
                  </a:cubicBezTo>
                  <a:cubicBezTo>
                    <a:pt x="32" y="238"/>
                    <a:pt x="35" y="238"/>
                    <a:pt x="37" y="239"/>
                  </a:cubicBezTo>
                  <a:cubicBezTo>
                    <a:pt x="118" y="21"/>
                    <a:pt x="118" y="21"/>
                    <a:pt x="118" y="21"/>
                  </a:cubicBezTo>
                  <a:cubicBezTo>
                    <a:pt x="116" y="19"/>
                    <a:pt x="114" y="17"/>
                    <a:pt x="112" y="15"/>
                  </a:cubicBezTo>
                  <a:close/>
                  <a:moveTo>
                    <a:pt x="124" y="24"/>
                  </a:moveTo>
                  <a:cubicBezTo>
                    <a:pt x="44" y="241"/>
                    <a:pt x="44" y="241"/>
                    <a:pt x="44" y="241"/>
                  </a:cubicBezTo>
                  <a:cubicBezTo>
                    <a:pt x="46" y="241"/>
                    <a:pt x="48" y="242"/>
                    <a:pt x="51" y="243"/>
                  </a:cubicBezTo>
                  <a:cubicBezTo>
                    <a:pt x="131" y="27"/>
                    <a:pt x="131" y="27"/>
                    <a:pt x="131" y="27"/>
                  </a:cubicBezTo>
                  <a:cubicBezTo>
                    <a:pt x="128" y="26"/>
                    <a:pt x="126" y="25"/>
                    <a:pt x="124" y="24"/>
                  </a:cubicBezTo>
                  <a:close/>
                  <a:moveTo>
                    <a:pt x="137" y="28"/>
                  </a:moveTo>
                  <a:cubicBezTo>
                    <a:pt x="57" y="246"/>
                    <a:pt x="57" y="246"/>
                    <a:pt x="57" y="246"/>
                  </a:cubicBezTo>
                  <a:cubicBezTo>
                    <a:pt x="59" y="247"/>
                    <a:pt x="61" y="249"/>
                    <a:pt x="63" y="250"/>
                  </a:cubicBezTo>
                  <a:cubicBezTo>
                    <a:pt x="145" y="27"/>
                    <a:pt x="145" y="27"/>
                    <a:pt x="145" y="27"/>
                  </a:cubicBezTo>
                  <a:cubicBezTo>
                    <a:pt x="143" y="28"/>
                    <a:pt x="140" y="28"/>
                    <a:pt x="137" y="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 name="TextBox 7">
            <a:extLst>
              <a:ext uri="{FF2B5EF4-FFF2-40B4-BE49-F238E27FC236}">
                <a16:creationId xmlns:a16="http://schemas.microsoft.com/office/drawing/2014/main" id="{C6425DC3-9FD8-4E83-9B4E-96D6D3034F8D}"/>
              </a:ext>
            </a:extLst>
          </p:cNvPr>
          <p:cNvSpPr txBox="1"/>
          <p:nvPr/>
        </p:nvSpPr>
        <p:spPr>
          <a:xfrm>
            <a:off x="6096000" y="2039007"/>
            <a:ext cx="3937182" cy="769441"/>
          </a:xfrm>
          <a:prstGeom prst="rect">
            <a:avLst/>
          </a:prstGeom>
          <a:noFill/>
        </p:spPr>
        <p:txBody>
          <a:bodyPr wrap="square" rtlCol="0">
            <a:spAutoFit/>
          </a:bodyPr>
          <a:lstStyle/>
          <a:p>
            <a:r>
              <a:rPr lang="en-US" sz="4400" dirty="0">
                <a:solidFill>
                  <a:srgbClr val="092F57"/>
                </a:solidFill>
                <a:latin typeface="Arial" panose="020B0604020202020204" pitchFamily="34" charset="0"/>
                <a:cs typeface="Arial" panose="020B0604020202020204" pitchFamily="34" charset="0"/>
              </a:rPr>
              <a:t>Lunch &amp; Learn </a:t>
            </a:r>
          </a:p>
        </p:txBody>
      </p:sp>
      <p:sp>
        <p:nvSpPr>
          <p:cNvPr id="9" name="TextBox 8">
            <a:extLst>
              <a:ext uri="{FF2B5EF4-FFF2-40B4-BE49-F238E27FC236}">
                <a16:creationId xmlns:a16="http://schemas.microsoft.com/office/drawing/2014/main" id="{6EEBC137-FE60-4CF7-A925-4995053800FE}"/>
              </a:ext>
            </a:extLst>
          </p:cNvPr>
          <p:cNvSpPr txBox="1"/>
          <p:nvPr/>
        </p:nvSpPr>
        <p:spPr>
          <a:xfrm>
            <a:off x="5288824" y="3864893"/>
            <a:ext cx="5551533" cy="1200329"/>
          </a:xfrm>
          <a:prstGeom prst="rect">
            <a:avLst/>
          </a:prstGeom>
          <a:noFill/>
        </p:spPr>
        <p:txBody>
          <a:bodyPr wrap="square" rtlCol="0">
            <a:spAutoFit/>
          </a:bodyPr>
          <a:lstStyle/>
          <a:p>
            <a:pPr algn="ctr"/>
            <a:r>
              <a:rPr lang="en-US" dirty="0">
                <a:solidFill>
                  <a:srgbClr val="092F57"/>
                </a:solidFill>
                <a:latin typeface="Arial" panose="020B0604020202020204" pitchFamily="34" charset="0"/>
                <a:cs typeface="Arial" panose="020B0604020202020204" pitchFamily="34" charset="0"/>
              </a:rPr>
              <a:t>Join the Luma Organizational Change Management team for our Lunch and Learn series. </a:t>
            </a:r>
          </a:p>
          <a:p>
            <a:pPr algn="ctr"/>
            <a:r>
              <a:rPr lang="en-US" dirty="0">
                <a:solidFill>
                  <a:srgbClr val="092F57"/>
                </a:solidFill>
                <a:latin typeface="Arial" panose="020B0604020202020204" pitchFamily="34" charset="0"/>
                <a:cs typeface="Arial" panose="020B0604020202020204" pitchFamily="34" charset="0"/>
              </a:rPr>
              <a:t>This Lunch and Learn will provide a High-Level Luma and Chart of Accounts Overview</a:t>
            </a:r>
          </a:p>
        </p:txBody>
      </p:sp>
      <p:sp>
        <p:nvSpPr>
          <p:cNvPr id="11" name="TextBox 10">
            <a:extLst>
              <a:ext uri="{FF2B5EF4-FFF2-40B4-BE49-F238E27FC236}">
                <a16:creationId xmlns:a16="http://schemas.microsoft.com/office/drawing/2014/main" id="{4DCC9AE9-DA3F-428B-9851-11EC954F6169}"/>
              </a:ext>
            </a:extLst>
          </p:cNvPr>
          <p:cNvSpPr txBox="1"/>
          <p:nvPr/>
        </p:nvSpPr>
        <p:spPr>
          <a:xfrm>
            <a:off x="5867927" y="2993107"/>
            <a:ext cx="4842114" cy="369332"/>
          </a:xfrm>
          <a:prstGeom prst="rect">
            <a:avLst/>
          </a:prstGeom>
          <a:noFill/>
        </p:spPr>
        <p:txBody>
          <a:bodyPr wrap="square" rtlCol="0">
            <a:spAutoFit/>
          </a:bodyPr>
          <a:lstStyle/>
          <a:p>
            <a:r>
              <a:rPr lang="en-US" dirty="0">
                <a:solidFill>
                  <a:srgbClr val="092F57"/>
                </a:solidFill>
                <a:latin typeface="Arial" panose="020B0604020202020204" pitchFamily="34" charset="0"/>
                <a:cs typeface="Arial" panose="020B0604020202020204" pitchFamily="34" charset="0"/>
              </a:rPr>
              <a:t>Today, Nov. 17</a:t>
            </a:r>
            <a:r>
              <a:rPr lang="en-US" baseline="30000" dirty="0">
                <a:solidFill>
                  <a:srgbClr val="092F57"/>
                </a:solidFill>
                <a:latin typeface="Arial" panose="020B0604020202020204" pitchFamily="34" charset="0"/>
                <a:cs typeface="Arial" panose="020B0604020202020204" pitchFamily="34" charset="0"/>
              </a:rPr>
              <a:t>th</a:t>
            </a:r>
            <a:r>
              <a:rPr lang="en-US" dirty="0">
                <a:solidFill>
                  <a:srgbClr val="092F57"/>
                </a:solidFill>
                <a:latin typeface="Arial" panose="020B0604020202020204" pitchFamily="34" charset="0"/>
                <a:cs typeface="Arial" panose="020B0604020202020204" pitchFamily="34" charset="0"/>
              </a:rPr>
              <a:t> from 12:00 PM – 1:00 PM</a:t>
            </a:r>
          </a:p>
        </p:txBody>
      </p:sp>
    </p:spTree>
    <p:extLst>
      <p:ext uri="{BB962C8B-B14F-4D97-AF65-F5344CB8AC3E}">
        <p14:creationId xmlns:p14="http://schemas.microsoft.com/office/powerpoint/2010/main" val="889056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F296-D662-4C96-BA81-7E714C2E6927}"/>
              </a:ext>
            </a:extLst>
          </p:cNvPr>
          <p:cNvSpPr>
            <a:spLocks noGrp="1"/>
          </p:cNvSpPr>
          <p:nvPr>
            <p:ph type="title"/>
          </p:nvPr>
        </p:nvSpPr>
        <p:spPr/>
        <p:txBody>
          <a:bodyPr/>
          <a:lstStyle/>
          <a:p>
            <a:r>
              <a:rPr lang="en-US" cap="none" dirty="0"/>
              <a:t>Questions?</a:t>
            </a:r>
          </a:p>
        </p:txBody>
      </p:sp>
      <p:grpSp>
        <p:nvGrpSpPr>
          <p:cNvPr id="4" name="Group 3">
            <a:extLst>
              <a:ext uri="{FF2B5EF4-FFF2-40B4-BE49-F238E27FC236}">
                <a16:creationId xmlns:a16="http://schemas.microsoft.com/office/drawing/2014/main" id="{A4EEA776-570E-4B90-80DD-FD52A0F6F579}"/>
              </a:ext>
            </a:extLst>
          </p:cNvPr>
          <p:cNvGrpSpPr/>
          <p:nvPr/>
        </p:nvGrpSpPr>
        <p:grpSpPr>
          <a:xfrm>
            <a:off x="9350870" y="3087092"/>
            <a:ext cx="1672730" cy="1651455"/>
            <a:chOff x="4016375" y="2043113"/>
            <a:chExt cx="1143001" cy="1117600"/>
          </a:xfrm>
          <a:solidFill>
            <a:srgbClr val="092F57"/>
          </a:solidFill>
        </p:grpSpPr>
        <p:sp>
          <p:nvSpPr>
            <p:cNvPr id="5" name="Freeform 63">
              <a:extLst>
                <a:ext uri="{FF2B5EF4-FFF2-40B4-BE49-F238E27FC236}">
                  <a16:creationId xmlns:a16="http://schemas.microsoft.com/office/drawing/2014/main" id="{A672D3BA-907F-4B26-9881-C9D23F255857}"/>
                </a:ext>
              </a:extLst>
            </p:cNvPr>
            <p:cNvSpPr>
              <a:spLocks/>
            </p:cNvSpPr>
            <p:nvPr/>
          </p:nvSpPr>
          <p:spPr bwMode="auto">
            <a:xfrm>
              <a:off x="4738688" y="2586038"/>
              <a:ext cx="420688" cy="574675"/>
            </a:xfrm>
            <a:custGeom>
              <a:avLst/>
              <a:gdLst>
                <a:gd name="T0" fmla="*/ 95 w 172"/>
                <a:gd name="T1" fmla="*/ 45 h 236"/>
                <a:gd name="T2" fmla="*/ 95 w 172"/>
                <a:gd name="T3" fmla="*/ 41 h 236"/>
                <a:gd name="T4" fmla="*/ 96 w 172"/>
                <a:gd name="T5" fmla="*/ 40 h 236"/>
                <a:gd name="T6" fmla="*/ 96 w 172"/>
                <a:gd name="T7" fmla="*/ 38 h 236"/>
                <a:gd name="T8" fmla="*/ 97 w 172"/>
                <a:gd name="T9" fmla="*/ 36 h 236"/>
                <a:gd name="T10" fmla="*/ 98 w 172"/>
                <a:gd name="T11" fmla="*/ 35 h 236"/>
                <a:gd name="T12" fmla="*/ 99 w 172"/>
                <a:gd name="T13" fmla="*/ 33 h 236"/>
                <a:gd name="T14" fmla="*/ 100 w 172"/>
                <a:gd name="T15" fmla="*/ 31 h 236"/>
                <a:gd name="T16" fmla="*/ 102 w 172"/>
                <a:gd name="T17" fmla="*/ 29 h 236"/>
                <a:gd name="T18" fmla="*/ 104 w 172"/>
                <a:gd name="T19" fmla="*/ 25 h 236"/>
                <a:gd name="T20" fmla="*/ 105 w 172"/>
                <a:gd name="T21" fmla="*/ 19 h 236"/>
                <a:gd name="T22" fmla="*/ 86 w 172"/>
                <a:gd name="T23" fmla="*/ 0 h 236"/>
                <a:gd name="T24" fmla="*/ 67 w 172"/>
                <a:gd name="T25" fmla="*/ 19 h 236"/>
                <a:gd name="T26" fmla="*/ 72 w 172"/>
                <a:gd name="T27" fmla="*/ 32 h 236"/>
                <a:gd name="T28" fmla="*/ 72 w 172"/>
                <a:gd name="T29" fmla="*/ 32 h 236"/>
                <a:gd name="T30" fmla="*/ 73 w 172"/>
                <a:gd name="T31" fmla="*/ 33 h 236"/>
                <a:gd name="T32" fmla="*/ 74 w 172"/>
                <a:gd name="T33" fmla="*/ 35 h 236"/>
                <a:gd name="T34" fmla="*/ 75 w 172"/>
                <a:gd name="T35" fmla="*/ 36 h 236"/>
                <a:gd name="T36" fmla="*/ 76 w 172"/>
                <a:gd name="T37" fmla="*/ 39 h 236"/>
                <a:gd name="T38" fmla="*/ 76 w 172"/>
                <a:gd name="T39" fmla="*/ 42 h 236"/>
                <a:gd name="T40" fmla="*/ 77 w 172"/>
                <a:gd name="T41" fmla="*/ 45 h 236"/>
                <a:gd name="T42" fmla="*/ 76 w 172"/>
                <a:gd name="T43" fmla="*/ 51 h 236"/>
                <a:gd name="T44" fmla="*/ 74 w 172"/>
                <a:gd name="T45" fmla="*/ 55 h 236"/>
                <a:gd name="T46" fmla="*/ 71 w 172"/>
                <a:gd name="T47" fmla="*/ 59 h 236"/>
                <a:gd name="T48" fmla="*/ 65 w 172"/>
                <a:gd name="T49" fmla="*/ 63 h 236"/>
                <a:gd name="T50" fmla="*/ 61 w 172"/>
                <a:gd name="T51" fmla="*/ 64 h 236"/>
                <a:gd name="T52" fmla="*/ 57 w 172"/>
                <a:gd name="T53" fmla="*/ 65 h 236"/>
                <a:gd name="T54" fmla="*/ 0 w 172"/>
                <a:gd name="T55" fmla="*/ 65 h 236"/>
                <a:gd name="T56" fmla="*/ 12 w 172"/>
                <a:gd name="T57" fmla="*/ 134 h 236"/>
                <a:gd name="T58" fmla="*/ 38 w 172"/>
                <a:gd name="T59" fmla="*/ 124 h 236"/>
                <a:gd name="T60" fmla="*/ 38 w 172"/>
                <a:gd name="T61" fmla="*/ 177 h 236"/>
                <a:gd name="T62" fmla="*/ 32 w 172"/>
                <a:gd name="T63" fmla="*/ 176 h 236"/>
                <a:gd name="T64" fmla="*/ 27 w 172"/>
                <a:gd name="T65" fmla="*/ 175 h 236"/>
                <a:gd name="T66" fmla="*/ 23 w 172"/>
                <a:gd name="T67" fmla="*/ 172 h 236"/>
                <a:gd name="T68" fmla="*/ 20 w 172"/>
                <a:gd name="T69" fmla="*/ 171 h 236"/>
                <a:gd name="T70" fmla="*/ 2 w 172"/>
                <a:gd name="T71" fmla="*/ 173 h 236"/>
                <a:gd name="T72" fmla="*/ 1 w 172"/>
                <a:gd name="T73" fmla="*/ 175 h 236"/>
                <a:gd name="T74" fmla="*/ 0 w 172"/>
                <a:gd name="T75" fmla="*/ 177 h 236"/>
                <a:gd name="T76" fmla="*/ 0 w 172"/>
                <a:gd name="T77" fmla="*/ 180 h 236"/>
                <a:gd name="T78" fmla="*/ 172 w 172"/>
                <a:gd name="T79" fmla="*/ 236 h 236"/>
                <a:gd name="T80" fmla="*/ 115 w 172"/>
                <a:gd name="T81" fmla="*/ 6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236">
                  <a:moveTo>
                    <a:pt x="95" y="45"/>
                  </a:moveTo>
                  <a:cubicBezTo>
                    <a:pt x="95" y="45"/>
                    <a:pt x="95" y="45"/>
                    <a:pt x="95" y="45"/>
                  </a:cubicBezTo>
                  <a:cubicBezTo>
                    <a:pt x="95" y="44"/>
                    <a:pt x="95" y="43"/>
                    <a:pt x="95" y="43"/>
                  </a:cubicBezTo>
                  <a:cubicBezTo>
                    <a:pt x="95" y="43"/>
                    <a:pt x="95" y="42"/>
                    <a:pt x="95" y="41"/>
                  </a:cubicBezTo>
                  <a:cubicBezTo>
                    <a:pt x="95" y="41"/>
                    <a:pt x="95" y="41"/>
                    <a:pt x="96" y="41"/>
                  </a:cubicBezTo>
                  <a:cubicBezTo>
                    <a:pt x="96" y="40"/>
                    <a:pt x="96" y="40"/>
                    <a:pt x="96" y="40"/>
                  </a:cubicBezTo>
                  <a:cubicBezTo>
                    <a:pt x="96" y="40"/>
                    <a:pt x="96" y="39"/>
                    <a:pt x="96" y="39"/>
                  </a:cubicBezTo>
                  <a:cubicBezTo>
                    <a:pt x="96" y="39"/>
                    <a:pt x="96" y="39"/>
                    <a:pt x="96" y="38"/>
                  </a:cubicBezTo>
                  <a:cubicBezTo>
                    <a:pt x="96" y="38"/>
                    <a:pt x="96" y="37"/>
                    <a:pt x="97" y="37"/>
                  </a:cubicBezTo>
                  <a:cubicBezTo>
                    <a:pt x="97" y="37"/>
                    <a:pt x="97" y="36"/>
                    <a:pt x="97" y="36"/>
                  </a:cubicBezTo>
                  <a:cubicBezTo>
                    <a:pt x="97" y="36"/>
                    <a:pt x="97" y="35"/>
                    <a:pt x="98" y="35"/>
                  </a:cubicBezTo>
                  <a:cubicBezTo>
                    <a:pt x="98" y="35"/>
                    <a:pt x="98" y="35"/>
                    <a:pt x="98" y="35"/>
                  </a:cubicBezTo>
                  <a:cubicBezTo>
                    <a:pt x="98" y="35"/>
                    <a:pt x="98" y="34"/>
                    <a:pt x="98" y="34"/>
                  </a:cubicBezTo>
                  <a:cubicBezTo>
                    <a:pt x="98" y="34"/>
                    <a:pt x="99" y="33"/>
                    <a:pt x="99" y="33"/>
                  </a:cubicBezTo>
                  <a:cubicBezTo>
                    <a:pt x="99" y="33"/>
                    <a:pt x="99" y="33"/>
                    <a:pt x="100" y="32"/>
                  </a:cubicBezTo>
                  <a:cubicBezTo>
                    <a:pt x="100" y="32"/>
                    <a:pt x="100" y="32"/>
                    <a:pt x="100" y="31"/>
                  </a:cubicBezTo>
                  <a:cubicBezTo>
                    <a:pt x="100" y="31"/>
                    <a:pt x="101" y="31"/>
                    <a:pt x="101" y="31"/>
                  </a:cubicBezTo>
                  <a:cubicBezTo>
                    <a:pt x="101" y="30"/>
                    <a:pt x="101" y="30"/>
                    <a:pt x="102" y="29"/>
                  </a:cubicBezTo>
                  <a:cubicBezTo>
                    <a:pt x="102" y="29"/>
                    <a:pt x="102" y="29"/>
                    <a:pt x="102" y="29"/>
                  </a:cubicBezTo>
                  <a:cubicBezTo>
                    <a:pt x="103" y="28"/>
                    <a:pt x="103" y="26"/>
                    <a:pt x="104" y="25"/>
                  </a:cubicBezTo>
                  <a:cubicBezTo>
                    <a:pt x="104" y="25"/>
                    <a:pt x="104" y="24"/>
                    <a:pt x="104" y="24"/>
                  </a:cubicBezTo>
                  <a:cubicBezTo>
                    <a:pt x="104" y="22"/>
                    <a:pt x="105" y="21"/>
                    <a:pt x="105" y="19"/>
                  </a:cubicBezTo>
                  <a:cubicBezTo>
                    <a:pt x="105" y="19"/>
                    <a:pt x="105" y="19"/>
                    <a:pt x="105" y="19"/>
                  </a:cubicBezTo>
                  <a:cubicBezTo>
                    <a:pt x="105" y="9"/>
                    <a:pt x="96" y="0"/>
                    <a:pt x="86" y="0"/>
                  </a:cubicBezTo>
                  <a:cubicBezTo>
                    <a:pt x="82" y="0"/>
                    <a:pt x="78" y="2"/>
                    <a:pt x="75" y="4"/>
                  </a:cubicBezTo>
                  <a:cubicBezTo>
                    <a:pt x="70" y="7"/>
                    <a:pt x="67" y="13"/>
                    <a:pt x="67" y="19"/>
                  </a:cubicBezTo>
                  <a:cubicBezTo>
                    <a:pt x="67" y="24"/>
                    <a:pt x="69" y="28"/>
                    <a:pt x="72" y="31"/>
                  </a:cubicBezTo>
                  <a:cubicBezTo>
                    <a:pt x="72" y="32"/>
                    <a:pt x="72" y="32"/>
                    <a:pt x="72" y="32"/>
                  </a:cubicBezTo>
                  <a:cubicBezTo>
                    <a:pt x="72" y="32"/>
                    <a:pt x="72" y="32"/>
                    <a:pt x="72" y="32"/>
                  </a:cubicBezTo>
                  <a:cubicBezTo>
                    <a:pt x="72" y="32"/>
                    <a:pt x="72" y="32"/>
                    <a:pt x="72" y="32"/>
                  </a:cubicBezTo>
                  <a:cubicBezTo>
                    <a:pt x="72" y="32"/>
                    <a:pt x="72" y="32"/>
                    <a:pt x="72" y="32"/>
                  </a:cubicBezTo>
                  <a:cubicBezTo>
                    <a:pt x="73" y="33"/>
                    <a:pt x="73" y="33"/>
                    <a:pt x="73" y="33"/>
                  </a:cubicBezTo>
                  <a:cubicBezTo>
                    <a:pt x="73" y="33"/>
                    <a:pt x="73" y="34"/>
                    <a:pt x="74" y="35"/>
                  </a:cubicBezTo>
                  <a:cubicBezTo>
                    <a:pt x="74" y="35"/>
                    <a:pt x="74" y="35"/>
                    <a:pt x="74" y="35"/>
                  </a:cubicBezTo>
                  <a:cubicBezTo>
                    <a:pt x="74" y="35"/>
                    <a:pt x="74" y="35"/>
                    <a:pt x="74" y="35"/>
                  </a:cubicBezTo>
                  <a:cubicBezTo>
                    <a:pt x="74" y="36"/>
                    <a:pt x="74" y="36"/>
                    <a:pt x="75" y="36"/>
                  </a:cubicBezTo>
                  <a:cubicBezTo>
                    <a:pt x="75" y="36"/>
                    <a:pt x="75" y="37"/>
                    <a:pt x="75" y="38"/>
                  </a:cubicBezTo>
                  <a:cubicBezTo>
                    <a:pt x="76" y="39"/>
                    <a:pt x="76" y="39"/>
                    <a:pt x="76" y="39"/>
                  </a:cubicBezTo>
                  <a:cubicBezTo>
                    <a:pt x="76" y="40"/>
                    <a:pt x="76" y="40"/>
                    <a:pt x="76" y="41"/>
                  </a:cubicBezTo>
                  <a:cubicBezTo>
                    <a:pt x="76" y="42"/>
                    <a:pt x="76" y="42"/>
                    <a:pt x="76" y="42"/>
                  </a:cubicBezTo>
                  <a:cubicBezTo>
                    <a:pt x="76" y="43"/>
                    <a:pt x="77" y="44"/>
                    <a:pt x="77" y="45"/>
                  </a:cubicBezTo>
                  <a:cubicBezTo>
                    <a:pt x="77" y="45"/>
                    <a:pt x="77" y="45"/>
                    <a:pt x="77" y="45"/>
                  </a:cubicBezTo>
                  <a:cubicBezTo>
                    <a:pt x="76" y="47"/>
                    <a:pt x="76" y="48"/>
                    <a:pt x="76" y="49"/>
                  </a:cubicBezTo>
                  <a:cubicBezTo>
                    <a:pt x="76" y="50"/>
                    <a:pt x="76" y="50"/>
                    <a:pt x="76" y="51"/>
                  </a:cubicBezTo>
                  <a:cubicBezTo>
                    <a:pt x="75" y="52"/>
                    <a:pt x="75" y="53"/>
                    <a:pt x="74" y="54"/>
                  </a:cubicBezTo>
                  <a:cubicBezTo>
                    <a:pt x="74" y="54"/>
                    <a:pt x="74" y="55"/>
                    <a:pt x="74" y="55"/>
                  </a:cubicBezTo>
                  <a:cubicBezTo>
                    <a:pt x="73" y="56"/>
                    <a:pt x="73" y="57"/>
                    <a:pt x="72" y="58"/>
                  </a:cubicBezTo>
                  <a:cubicBezTo>
                    <a:pt x="72" y="58"/>
                    <a:pt x="71" y="58"/>
                    <a:pt x="71" y="59"/>
                  </a:cubicBezTo>
                  <a:cubicBezTo>
                    <a:pt x="70" y="60"/>
                    <a:pt x="69" y="61"/>
                    <a:pt x="67" y="62"/>
                  </a:cubicBezTo>
                  <a:cubicBezTo>
                    <a:pt x="67" y="62"/>
                    <a:pt x="66" y="63"/>
                    <a:pt x="65" y="63"/>
                  </a:cubicBezTo>
                  <a:cubicBezTo>
                    <a:pt x="64" y="63"/>
                    <a:pt x="64" y="63"/>
                    <a:pt x="64" y="64"/>
                  </a:cubicBezTo>
                  <a:cubicBezTo>
                    <a:pt x="63" y="64"/>
                    <a:pt x="62" y="64"/>
                    <a:pt x="61" y="64"/>
                  </a:cubicBezTo>
                  <a:cubicBezTo>
                    <a:pt x="61" y="64"/>
                    <a:pt x="61" y="64"/>
                    <a:pt x="60" y="65"/>
                  </a:cubicBezTo>
                  <a:cubicBezTo>
                    <a:pt x="59" y="65"/>
                    <a:pt x="58" y="65"/>
                    <a:pt x="57" y="65"/>
                  </a:cubicBezTo>
                  <a:cubicBezTo>
                    <a:pt x="57" y="65"/>
                    <a:pt x="57" y="65"/>
                    <a:pt x="57" y="65"/>
                  </a:cubicBezTo>
                  <a:cubicBezTo>
                    <a:pt x="0" y="65"/>
                    <a:pt x="0" y="65"/>
                    <a:pt x="0" y="65"/>
                  </a:cubicBezTo>
                  <a:cubicBezTo>
                    <a:pt x="0" y="121"/>
                    <a:pt x="0" y="121"/>
                    <a:pt x="0" y="121"/>
                  </a:cubicBezTo>
                  <a:cubicBezTo>
                    <a:pt x="0" y="128"/>
                    <a:pt x="6" y="134"/>
                    <a:pt x="12" y="134"/>
                  </a:cubicBezTo>
                  <a:cubicBezTo>
                    <a:pt x="15" y="134"/>
                    <a:pt x="18" y="133"/>
                    <a:pt x="20" y="131"/>
                  </a:cubicBezTo>
                  <a:cubicBezTo>
                    <a:pt x="25" y="127"/>
                    <a:pt x="31" y="124"/>
                    <a:pt x="38" y="124"/>
                  </a:cubicBezTo>
                  <a:cubicBezTo>
                    <a:pt x="53" y="124"/>
                    <a:pt x="65" y="136"/>
                    <a:pt x="65" y="151"/>
                  </a:cubicBezTo>
                  <a:cubicBezTo>
                    <a:pt x="65" y="165"/>
                    <a:pt x="53" y="177"/>
                    <a:pt x="38" y="177"/>
                  </a:cubicBezTo>
                  <a:cubicBezTo>
                    <a:pt x="36" y="177"/>
                    <a:pt x="35" y="177"/>
                    <a:pt x="33" y="177"/>
                  </a:cubicBezTo>
                  <a:cubicBezTo>
                    <a:pt x="33" y="177"/>
                    <a:pt x="32" y="176"/>
                    <a:pt x="32" y="176"/>
                  </a:cubicBezTo>
                  <a:cubicBezTo>
                    <a:pt x="31" y="176"/>
                    <a:pt x="30" y="176"/>
                    <a:pt x="28" y="175"/>
                  </a:cubicBezTo>
                  <a:cubicBezTo>
                    <a:pt x="28" y="175"/>
                    <a:pt x="28" y="175"/>
                    <a:pt x="27" y="175"/>
                  </a:cubicBezTo>
                  <a:cubicBezTo>
                    <a:pt x="26" y="174"/>
                    <a:pt x="25" y="174"/>
                    <a:pt x="24" y="173"/>
                  </a:cubicBezTo>
                  <a:cubicBezTo>
                    <a:pt x="24" y="173"/>
                    <a:pt x="23" y="173"/>
                    <a:pt x="23" y="172"/>
                  </a:cubicBezTo>
                  <a:cubicBezTo>
                    <a:pt x="22" y="172"/>
                    <a:pt x="21" y="171"/>
                    <a:pt x="20" y="170"/>
                  </a:cubicBezTo>
                  <a:cubicBezTo>
                    <a:pt x="20" y="171"/>
                    <a:pt x="20" y="171"/>
                    <a:pt x="20" y="171"/>
                  </a:cubicBezTo>
                  <a:cubicBezTo>
                    <a:pt x="18" y="169"/>
                    <a:pt x="15" y="168"/>
                    <a:pt x="12" y="168"/>
                  </a:cubicBezTo>
                  <a:cubicBezTo>
                    <a:pt x="8" y="168"/>
                    <a:pt x="4" y="170"/>
                    <a:pt x="2" y="173"/>
                  </a:cubicBezTo>
                  <a:cubicBezTo>
                    <a:pt x="2" y="173"/>
                    <a:pt x="2" y="174"/>
                    <a:pt x="2" y="174"/>
                  </a:cubicBezTo>
                  <a:cubicBezTo>
                    <a:pt x="1" y="174"/>
                    <a:pt x="1" y="175"/>
                    <a:pt x="1" y="175"/>
                  </a:cubicBezTo>
                  <a:cubicBezTo>
                    <a:pt x="1" y="176"/>
                    <a:pt x="0" y="177"/>
                    <a:pt x="0" y="177"/>
                  </a:cubicBezTo>
                  <a:cubicBezTo>
                    <a:pt x="0" y="177"/>
                    <a:pt x="0" y="177"/>
                    <a:pt x="0" y="177"/>
                  </a:cubicBezTo>
                  <a:cubicBezTo>
                    <a:pt x="0" y="178"/>
                    <a:pt x="0" y="178"/>
                    <a:pt x="0" y="179"/>
                  </a:cubicBezTo>
                  <a:cubicBezTo>
                    <a:pt x="0" y="179"/>
                    <a:pt x="0" y="180"/>
                    <a:pt x="0" y="180"/>
                  </a:cubicBezTo>
                  <a:cubicBezTo>
                    <a:pt x="0" y="236"/>
                    <a:pt x="0" y="236"/>
                    <a:pt x="0" y="236"/>
                  </a:cubicBezTo>
                  <a:cubicBezTo>
                    <a:pt x="172" y="236"/>
                    <a:pt x="172" y="236"/>
                    <a:pt x="172" y="236"/>
                  </a:cubicBezTo>
                  <a:cubicBezTo>
                    <a:pt x="172" y="65"/>
                    <a:pt x="172" y="65"/>
                    <a:pt x="172" y="65"/>
                  </a:cubicBezTo>
                  <a:cubicBezTo>
                    <a:pt x="115" y="65"/>
                    <a:pt x="115" y="65"/>
                    <a:pt x="115" y="65"/>
                  </a:cubicBezTo>
                  <a:cubicBezTo>
                    <a:pt x="104" y="65"/>
                    <a:pt x="95" y="56"/>
                    <a:pt x="95" y="45"/>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Freeform 64">
              <a:extLst>
                <a:ext uri="{FF2B5EF4-FFF2-40B4-BE49-F238E27FC236}">
                  <a16:creationId xmlns:a16="http://schemas.microsoft.com/office/drawing/2014/main" id="{55F5EB3A-7138-4BF8-B455-15317C850688}"/>
                </a:ext>
              </a:extLst>
            </p:cNvPr>
            <p:cNvSpPr>
              <a:spLocks/>
            </p:cNvSpPr>
            <p:nvPr/>
          </p:nvSpPr>
          <p:spPr bwMode="auto">
            <a:xfrm>
              <a:off x="4581525" y="2308225"/>
              <a:ext cx="577850" cy="415925"/>
            </a:xfrm>
            <a:custGeom>
              <a:avLst/>
              <a:gdLst>
                <a:gd name="T0" fmla="*/ 65 w 237"/>
                <a:gd name="T1" fmla="*/ 56 h 171"/>
                <a:gd name="T2" fmla="*/ 42 w 237"/>
                <a:gd name="T3" fmla="*/ 76 h 171"/>
                <a:gd name="T4" fmla="*/ 39 w 237"/>
                <a:gd name="T5" fmla="*/ 75 h 171"/>
                <a:gd name="T6" fmla="*/ 36 w 237"/>
                <a:gd name="T7" fmla="*/ 74 h 171"/>
                <a:gd name="T8" fmla="*/ 33 w 237"/>
                <a:gd name="T9" fmla="*/ 72 h 171"/>
                <a:gd name="T10" fmla="*/ 32 w 237"/>
                <a:gd name="T11" fmla="*/ 72 h 171"/>
                <a:gd name="T12" fmla="*/ 32 w 237"/>
                <a:gd name="T13" fmla="*/ 72 h 171"/>
                <a:gd name="T14" fmla="*/ 19 w 237"/>
                <a:gd name="T15" fmla="*/ 67 h 171"/>
                <a:gd name="T16" fmla="*/ 19 w 237"/>
                <a:gd name="T17" fmla="*/ 104 h 171"/>
                <a:gd name="T18" fmla="*/ 32 w 237"/>
                <a:gd name="T19" fmla="*/ 99 h 171"/>
                <a:gd name="T20" fmla="*/ 32 w 237"/>
                <a:gd name="T21" fmla="*/ 99 h 171"/>
                <a:gd name="T22" fmla="*/ 33 w 237"/>
                <a:gd name="T23" fmla="*/ 98 h 171"/>
                <a:gd name="T24" fmla="*/ 36 w 237"/>
                <a:gd name="T25" fmla="*/ 97 h 171"/>
                <a:gd name="T26" fmla="*/ 39 w 237"/>
                <a:gd name="T27" fmla="*/ 96 h 171"/>
                <a:gd name="T28" fmla="*/ 65 w 237"/>
                <a:gd name="T29" fmla="*/ 115 h 171"/>
                <a:gd name="T30" fmla="*/ 65 w 237"/>
                <a:gd name="T31" fmla="*/ 171 h 171"/>
                <a:gd name="T32" fmla="*/ 125 w 237"/>
                <a:gd name="T33" fmla="*/ 171 h 171"/>
                <a:gd name="T34" fmla="*/ 128 w 237"/>
                <a:gd name="T35" fmla="*/ 169 h 171"/>
                <a:gd name="T36" fmla="*/ 131 w 237"/>
                <a:gd name="T37" fmla="*/ 167 h 171"/>
                <a:gd name="T38" fmla="*/ 133 w 237"/>
                <a:gd name="T39" fmla="*/ 164 h 171"/>
                <a:gd name="T40" fmla="*/ 134 w 237"/>
                <a:gd name="T41" fmla="*/ 162 h 171"/>
                <a:gd name="T42" fmla="*/ 134 w 237"/>
                <a:gd name="T43" fmla="*/ 159 h 171"/>
                <a:gd name="T44" fmla="*/ 124 w 237"/>
                <a:gd name="T45" fmla="*/ 133 h 171"/>
                <a:gd name="T46" fmla="*/ 151 w 237"/>
                <a:gd name="T47" fmla="*/ 107 h 171"/>
                <a:gd name="T48" fmla="*/ 177 w 237"/>
                <a:gd name="T49" fmla="*/ 138 h 171"/>
                <a:gd name="T50" fmla="*/ 176 w 237"/>
                <a:gd name="T51" fmla="*/ 142 h 171"/>
                <a:gd name="T52" fmla="*/ 174 w 237"/>
                <a:gd name="T53" fmla="*/ 146 h 171"/>
                <a:gd name="T54" fmla="*/ 173 w 237"/>
                <a:gd name="T55" fmla="*/ 147 h 171"/>
                <a:gd name="T56" fmla="*/ 171 w 237"/>
                <a:gd name="T57" fmla="*/ 151 h 171"/>
                <a:gd name="T58" fmla="*/ 168 w 237"/>
                <a:gd name="T59" fmla="*/ 154 h 171"/>
                <a:gd name="T60" fmla="*/ 168 w 237"/>
                <a:gd name="T61" fmla="*/ 159 h 171"/>
                <a:gd name="T62" fmla="*/ 180 w 237"/>
                <a:gd name="T63" fmla="*/ 171 h 171"/>
                <a:gd name="T64" fmla="*/ 237 w 237"/>
                <a:gd name="T6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 h="171">
                  <a:moveTo>
                    <a:pt x="65" y="0"/>
                  </a:moveTo>
                  <a:cubicBezTo>
                    <a:pt x="65" y="56"/>
                    <a:pt x="65" y="56"/>
                    <a:pt x="65" y="56"/>
                  </a:cubicBezTo>
                  <a:cubicBezTo>
                    <a:pt x="65" y="67"/>
                    <a:pt x="56" y="76"/>
                    <a:pt x="45" y="76"/>
                  </a:cubicBezTo>
                  <a:cubicBezTo>
                    <a:pt x="44" y="76"/>
                    <a:pt x="43" y="76"/>
                    <a:pt x="42" y="76"/>
                  </a:cubicBezTo>
                  <a:cubicBezTo>
                    <a:pt x="41" y="76"/>
                    <a:pt x="41" y="76"/>
                    <a:pt x="41" y="76"/>
                  </a:cubicBezTo>
                  <a:cubicBezTo>
                    <a:pt x="40" y="76"/>
                    <a:pt x="40" y="75"/>
                    <a:pt x="39" y="75"/>
                  </a:cubicBezTo>
                  <a:cubicBezTo>
                    <a:pt x="39" y="75"/>
                    <a:pt x="39" y="75"/>
                    <a:pt x="38" y="75"/>
                  </a:cubicBezTo>
                  <a:cubicBezTo>
                    <a:pt x="37" y="75"/>
                    <a:pt x="37" y="74"/>
                    <a:pt x="36" y="74"/>
                  </a:cubicBezTo>
                  <a:cubicBezTo>
                    <a:pt x="36" y="74"/>
                    <a:pt x="36" y="74"/>
                    <a:pt x="35" y="73"/>
                  </a:cubicBezTo>
                  <a:cubicBezTo>
                    <a:pt x="34" y="73"/>
                    <a:pt x="34" y="73"/>
                    <a:pt x="33" y="72"/>
                  </a:cubicBezTo>
                  <a:cubicBezTo>
                    <a:pt x="33" y="72"/>
                    <a:pt x="33" y="72"/>
                    <a:pt x="32" y="72"/>
                  </a:cubicBezTo>
                  <a:cubicBezTo>
                    <a:pt x="32" y="72"/>
                    <a:pt x="32" y="72"/>
                    <a:pt x="32" y="72"/>
                  </a:cubicBezTo>
                  <a:cubicBezTo>
                    <a:pt x="32" y="72"/>
                    <a:pt x="32" y="72"/>
                    <a:pt x="32" y="72"/>
                  </a:cubicBezTo>
                  <a:cubicBezTo>
                    <a:pt x="32" y="72"/>
                    <a:pt x="32" y="72"/>
                    <a:pt x="32" y="72"/>
                  </a:cubicBezTo>
                  <a:cubicBezTo>
                    <a:pt x="32" y="71"/>
                    <a:pt x="32" y="71"/>
                    <a:pt x="31" y="71"/>
                  </a:cubicBezTo>
                  <a:cubicBezTo>
                    <a:pt x="28" y="68"/>
                    <a:pt x="24" y="67"/>
                    <a:pt x="19" y="67"/>
                  </a:cubicBezTo>
                  <a:cubicBezTo>
                    <a:pt x="9" y="67"/>
                    <a:pt x="0" y="75"/>
                    <a:pt x="0" y="85"/>
                  </a:cubicBezTo>
                  <a:cubicBezTo>
                    <a:pt x="0" y="96"/>
                    <a:pt x="9" y="104"/>
                    <a:pt x="19" y="104"/>
                  </a:cubicBezTo>
                  <a:cubicBezTo>
                    <a:pt x="24" y="104"/>
                    <a:pt x="28" y="103"/>
                    <a:pt x="32" y="100"/>
                  </a:cubicBezTo>
                  <a:cubicBezTo>
                    <a:pt x="32" y="99"/>
                    <a:pt x="32" y="99"/>
                    <a:pt x="32" y="99"/>
                  </a:cubicBezTo>
                  <a:cubicBezTo>
                    <a:pt x="32" y="99"/>
                    <a:pt x="32" y="99"/>
                    <a:pt x="32" y="99"/>
                  </a:cubicBezTo>
                  <a:cubicBezTo>
                    <a:pt x="32" y="99"/>
                    <a:pt x="32" y="99"/>
                    <a:pt x="32" y="99"/>
                  </a:cubicBezTo>
                  <a:cubicBezTo>
                    <a:pt x="32" y="99"/>
                    <a:pt x="32" y="99"/>
                    <a:pt x="32" y="99"/>
                  </a:cubicBezTo>
                  <a:cubicBezTo>
                    <a:pt x="33" y="99"/>
                    <a:pt x="33" y="99"/>
                    <a:pt x="33" y="98"/>
                  </a:cubicBezTo>
                  <a:cubicBezTo>
                    <a:pt x="34" y="98"/>
                    <a:pt x="34" y="98"/>
                    <a:pt x="35" y="97"/>
                  </a:cubicBezTo>
                  <a:cubicBezTo>
                    <a:pt x="36" y="97"/>
                    <a:pt x="36" y="97"/>
                    <a:pt x="36" y="97"/>
                  </a:cubicBezTo>
                  <a:cubicBezTo>
                    <a:pt x="37" y="96"/>
                    <a:pt x="37" y="96"/>
                    <a:pt x="38" y="96"/>
                  </a:cubicBezTo>
                  <a:cubicBezTo>
                    <a:pt x="39" y="96"/>
                    <a:pt x="39" y="96"/>
                    <a:pt x="39" y="96"/>
                  </a:cubicBezTo>
                  <a:cubicBezTo>
                    <a:pt x="41" y="95"/>
                    <a:pt x="43" y="95"/>
                    <a:pt x="45" y="95"/>
                  </a:cubicBezTo>
                  <a:cubicBezTo>
                    <a:pt x="56" y="95"/>
                    <a:pt x="65" y="104"/>
                    <a:pt x="65" y="115"/>
                  </a:cubicBezTo>
                  <a:cubicBezTo>
                    <a:pt x="65" y="115"/>
                    <a:pt x="65" y="115"/>
                    <a:pt x="65" y="115"/>
                  </a:cubicBezTo>
                  <a:cubicBezTo>
                    <a:pt x="65" y="171"/>
                    <a:pt x="65" y="171"/>
                    <a:pt x="65" y="171"/>
                  </a:cubicBezTo>
                  <a:cubicBezTo>
                    <a:pt x="122" y="171"/>
                    <a:pt x="122" y="171"/>
                    <a:pt x="122" y="171"/>
                  </a:cubicBezTo>
                  <a:cubicBezTo>
                    <a:pt x="123" y="171"/>
                    <a:pt x="124" y="171"/>
                    <a:pt x="125" y="171"/>
                  </a:cubicBezTo>
                  <a:cubicBezTo>
                    <a:pt x="125" y="171"/>
                    <a:pt x="125" y="171"/>
                    <a:pt x="126" y="170"/>
                  </a:cubicBezTo>
                  <a:cubicBezTo>
                    <a:pt x="127" y="170"/>
                    <a:pt x="128" y="170"/>
                    <a:pt x="128" y="169"/>
                  </a:cubicBezTo>
                  <a:cubicBezTo>
                    <a:pt x="129" y="169"/>
                    <a:pt x="130" y="168"/>
                    <a:pt x="131" y="167"/>
                  </a:cubicBezTo>
                  <a:cubicBezTo>
                    <a:pt x="131" y="167"/>
                    <a:pt x="131" y="167"/>
                    <a:pt x="131" y="167"/>
                  </a:cubicBezTo>
                  <a:cubicBezTo>
                    <a:pt x="131" y="166"/>
                    <a:pt x="132" y="166"/>
                    <a:pt x="132" y="165"/>
                  </a:cubicBezTo>
                  <a:cubicBezTo>
                    <a:pt x="132" y="165"/>
                    <a:pt x="132" y="165"/>
                    <a:pt x="133" y="164"/>
                  </a:cubicBezTo>
                  <a:cubicBezTo>
                    <a:pt x="133" y="164"/>
                    <a:pt x="133" y="163"/>
                    <a:pt x="133" y="163"/>
                  </a:cubicBezTo>
                  <a:cubicBezTo>
                    <a:pt x="133" y="162"/>
                    <a:pt x="133" y="162"/>
                    <a:pt x="134" y="162"/>
                  </a:cubicBezTo>
                  <a:cubicBezTo>
                    <a:pt x="134" y="161"/>
                    <a:pt x="134" y="160"/>
                    <a:pt x="134" y="159"/>
                  </a:cubicBezTo>
                  <a:cubicBezTo>
                    <a:pt x="134" y="159"/>
                    <a:pt x="134" y="159"/>
                    <a:pt x="134" y="159"/>
                  </a:cubicBezTo>
                  <a:cubicBezTo>
                    <a:pt x="134" y="156"/>
                    <a:pt x="133" y="153"/>
                    <a:pt x="131" y="151"/>
                  </a:cubicBezTo>
                  <a:cubicBezTo>
                    <a:pt x="127" y="146"/>
                    <a:pt x="124" y="140"/>
                    <a:pt x="124" y="133"/>
                  </a:cubicBezTo>
                  <a:cubicBezTo>
                    <a:pt x="124" y="121"/>
                    <a:pt x="132" y="112"/>
                    <a:pt x="142" y="108"/>
                  </a:cubicBezTo>
                  <a:cubicBezTo>
                    <a:pt x="145" y="107"/>
                    <a:pt x="148" y="107"/>
                    <a:pt x="151" y="107"/>
                  </a:cubicBezTo>
                  <a:cubicBezTo>
                    <a:pt x="165" y="107"/>
                    <a:pt x="177" y="118"/>
                    <a:pt x="177" y="133"/>
                  </a:cubicBezTo>
                  <a:cubicBezTo>
                    <a:pt x="177" y="135"/>
                    <a:pt x="177" y="136"/>
                    <a:pt x="177" y="138"/>
                  </a:cubicBezTo>
                  <a:cubicBezTo>
                    <a:pt x="177" y="138"/>
                    <a:pt x="177" y="138"/>
                    <a:pt x="177" y="139"/>
                  </a:cubicBezTo>
                  <a:cubicBezTo>
                    <a:pt x="176" y="140"/>
                    <a:pt x="176" y="141"/>
                    <a:pt x="176" y="142"/>
                  </a:cubicBezTo>
                  <a:cubicBezTo>
                    <a:pt x="176" y="143"/>
                    <a:pt x="176" y="143"/>
                    <a:pt x="175" y="143"/>
                  </a:cubicBezTo>
                  <a:cubicBezTo>
                    <a:pt x="175" y="144"/>
                    <a:pt x="175" y="145"/>
                    <a:pt x="174" y="146"/>
                  </a:cubicBezTo>
                  <a:cubicBezTo>
                    <a:pt x="174" y="146"/>
                    <a:pt x="174" y="146"/>
                    <a:pt x="174" y="146"/>
                  </a:cubicBezTo>
                  <a:cubicBezTo>
                    <a:pt x="173" y="147"/>
                    <a:pt x="173" y="147"/>
                    <a:pt x="173" y="147"/>
                  </a:cubicBezTo>
                  <a:cubicBezTo>
                    <a:pt x="173" y="148"/>
                    <a:pt x="172" y="150"/>
                    <a:pt x="171" y="151"/>
                  </a:cubicBezTo>
                  <a:cubicBezTo>
                    <a:pt x="171" y="151"/>
                    <a:pt x="171" y="151"/>
                    <a:pt x="171" y="151"/>
                  </a:cubicBezTo>
                  <a:cubicBezTo>
                    <a:pt x="170" y="152"/>
                    <a:pt x="169" y="153"/>
                    <a:pt x="169" y="154"/>
                  </a:cubicBezTo>
                  <a:cubicBezTo>
                    <a:pt x="168" y="154"/>
                    <a:pt x="168" y="154"/>
                    <a:pt x="168" y="154"/>
                  </a:cubicBezTo>
                  <a:cubicBezTo>
                    <a:pt x="168" y="154"/>
                    <a:pt x="168" y="155"/>
                    <a:pt x="168" y="155"/>
                  </a:cubicBezTo>
                  <a:cubicBezTo>
                    <a:pt x="168" y="156"/>
                    <a:pt x="168" y="157"/>
                    <a:pt x="168" y="159"/>
                  </a:cubicBezTo>
                  <a:cubicBezTo>
                    <a:pt x="168" y="159"/>
                    <a:pt x="168" y="159"/>
                    <a:pt x="168" y="159"/>
                  </a:cubicBezTo>
                  <a:cubicBezTo>
                    <a:pt x="168" y="166"/>
                    <a:pt x="173" y="171"/>
                    <a:pt x="180" y="171"/>
                  </a:cubicBezTo>
                  <a:cubicBezTo>
                    <a:pt x="237" y="171"/>
                    <a:pt x="237" y="171"/>
                    <a:pt x="237" y="171"/>
                  </a:cubicBezTo>
                  <a:cubicBezTo>
                    <a:pt x="237" y="0"/>
                    <a:pt x="237" y="0"/>
                    <a:pt x="237" y="0"/>
                  </a:cubicBezTo>
                  <a:lnTo>
                    <a:pt x="65" y="0"/>
                  </a:ln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Freeform 65">
              <a:extLst>
                <a:ext uri="{FF2B5EF4-FFF2-40B4-BE49-F238E27FC236}">
                  <a16:creationId xmlns:a16="http://schemas.microsoft.com/office/drawing/2014/main" id="{E41498B2-E324-4535-8C41-BE7A529A597B}"/>
                </a:ext>
              </a:extLst>
            </p:cNvPr>
            <p:cNvSpPr>
              <a:spLocks/>
            </p:cNvSpPr>
            <p:nvPr/>
          </p:nvSpPr>
          <p:spPr bwMode="auto">
            <a:xfrm>
              <a:off x="4016375" y="2043113"/>
              <a:ext cx="581025" cy="595313"/>
            </a:xfrm>
            <a:custGeom>
              <a:avLst/>
              <a:gdLst>
                <a:gd name="T0" fmla="*/ 158 w 239"/>
                <a:gd name="T1" fmla="*/ 202 h 245"/>
                <a:gd name="T2" fmla="*/ 174 w 239"/>
                <a:gd name="T3" fmla="*/ 211 h 245"/>
                <a:gd name="T4" fmla="*/ 178 w 239"/>
                <a:gd name="T5" fmla="*/ 222 h 245"/>
                <a:gd name="T6" fmla="*/ 178 w 239"/>
                <a:gd name="T7" fmla="*/ 224 h 245"/>
                <a:gd name="T8" fmla="*/ 178 w 239"/>
                <a:gd name="T9" fmla="*/ 224 h 245"/>
                <a:gd name="T10" fmla="*/ 178 w 239"/>
                <a:gd name="T11" fmla="*/ 226 h 245"/>
                <a:gd name="T12" fmla="*/ 181 w 239"/>
                <a:gd name="T13" fmla="*/ 237 h 245"/>
                <a:gd name="T14" fmla="*/ 196 w 239"/>
                <a:gd name="T15" fmla="*/ 245 h 245"/>
                <a:gd name="T16" fmla="*/ 207 w 239"/>
                <a:gd name="T17" fmla="*/ 241 h 245"/>
                <a:gd name="T18" fmla="*/ 215 w 239"/>
                <a:gd name="T19" fmla="*/ 226 h 245"/>
                <a:gd name="T20" fmla="*/ 212 w 239"/>
                <a:gd name="T21" fmla="*/ 215 h 245"/>
                <a:gd name="T22" fmla="*/ 200 w 239"/>
                <a:gd name="T23" fmla="*/ 208 h 245"/>
                <a:gd name="T24" fmla="*/ 200 w 239"/>
                <a:gd name="T25" fmla="*/ 208 h 245"/>
                <a:gd name="T26" fmla="*/ 189 w 239"/>
                <a:gd name="T27" fmla="*/ 200 h 245"/>
                <a:gd name="T28" fmla="*/ 185 w 239"/>
                <a:gd name="T29" fmla="*/ 188 h 245"/>
                <a:gd name="T30" fmla="*/ 193 w 239"/>
                <a:gd name="T31" fmla="*/ 172 h 245"/>
                <a:gd name="T32" fmla="*/ 239 w 239"/>
                <a:gd name="T33" fmla="*/ 139 h 245"/>
                <a:gd name="T34" fmla="*/ 206 w 239"/>
                <a:gd name="T35" fmla="*/ 93 h 245"/>
                <a:gd name="T36" fmla="*/ 200 w 239"/>
                <a:gd name="T37" fmla="*/ 89 h 245"/>
                <a:gd name="T38" fmla="*/ 196 w 239"/>
                <a:gd name="T39" fmla="*/ 88 h 245"/>
                <a:gd name="T40" fmla="*/ 189 w 239"/>
                <a:gd name="T41" fmla="*/ 90 h 245"/>
                <a:gd name="T42" fmla="*/ 188 w 239"/>
                <a:gd name="T43" fmla="*/ 91 h 245"/>
                <a:gd name="T44" fmla="*/ 187 w 239"/>
                <a:gd name="T45" fmla="*/ 92 h 245"/>
                <a:gd name="T46" fmla="*/ 186 w 239"/>
                <a:gd name="T47" fmla="*/ 93 h 245"/>
                <a:gd name="T48" fmla="*/ 186 w 239"/>
                <a:gd name="T49" fmla="*/ 93 h 245"/>
                <a:gd name="T50" fmla="*/ 185 w 239"/>
                <a:gd name="T51" fmla="*/ 94 h 245"/>
                <a:gd name="T52" fmla="*/ 185 w 239"/>
                <a:gd name="T53" fmla="*/ 95 h 245"/>
                <a:gd name="T54" fmla="*/ 184 w 239"/>
                <a:gd name="T55" fmla="*/ 96 h 245"/>
                <a:gd name="T56" fmla="*/ 184 w 239"/>
                <a:gd name="T57" fmla="*/ 97 h 245"/>
                <a:gd name="T58" fmla="*/ 184 w 239"/>
                <a:gd name="T59" fmla="*/ 98 h 245"/>
                <a:gd name="T60" fmla="*/ 174 w 239"/>
                <a:gd name="T61" fmla="*/ 113 h 245"/>
                <a:gd name="T62" fmla="*/ 158 w 239"/>
                <a:gd name="T63" fmla="*/ 118 h 245"/>
                <a:gd name="T64" fmla="*/ 137 w 239"/>
                <a:gd name="T65" fmla="*/ 107 h 245"/>
                <a:gd name="T66" fmla="*/ 132 w 239"/>
                <a:gd name="T67" fmla="*/ 92 h 245"/>
                <a:gd name="T68" fmla="*/ 143 w 239"/>
                <a:gd name="T69" fmla="*/ 70 h 245"/>
                <a:gd name="T70" fmla="*/ 156 w 239"/>
                <a:gd name="T71" fmla="*/ 65 h 245"/>
                <a:gd name="T72" fmla="*/ 156 w 239"/>
                <a:gd name="T73" fmla="*/ 65 h 245"/>
                <a:gd name="T74" fmla="*/ 156 w 239"/>
                <a:gd name="T75" fmla="*/ 65 h 245"/>
                <a:gd name="T76" fmla="*/ 156 w 239"/>
                <a:gd name="T77" fmla="*/ 65 h 245"/>
                <a:gd name="T78" fmla="*/ 158 w 239"/>
                <a:gd name="T79" fmla="*/ 65 h 245"/>
                <a:gd name="T80" fmla="*/ 160 w 239"/>
                <a:gd name="T81" fmla="*/ 65 h 245"/>
                <a:gd name="T82" fmla="*/ 160 w 239"/>
                <a:gd name="T83" fmla="*/ 65 h 245"/>
                <a:gd name="T84" fmla="*/ 161 w 239"/>
                <a:gd name="T85" fmla="*/ 65 h 245"/>
                <a:gd name="T86" fmla="*/ 161 w 239"/>
                <a:gd name="T87" fmla="*/ 65 h 245"/>
                <a:gd name="T88" fmla="*/ 162 w 239"/>
                <a:gd name="T89" fmla="*/ 65 h 245"/>
                <a:gd name="T90" fmla="*/ 163 w 239"/>
                <a:gd name="T91" fmla="*/ 65 h 245"/>
                <a:gd name="T92" fmla="*/ 163 w 239"/>
                <a:gd name="T93" fmla="*/ 65 h 245"/>
                <a:gd name="T94" fmla="*/ 164 w 239"/>
                <a:gd name="T95" fmla="*/ 65 h 245"/>
                <a:gd name="T96" fmla="*/ 165 w 239"/>
                <a:gd name="T97" fmla="*/ 65 h 245"/>
                <a:gd name="T98" fmla="*/ 166 w 239"/>
                <a:gd name="T99" fmla="*/ 64 h 245"/>
                <a:gd name="T100" fmla="*/ 167 w 239"/>
                <a:gd name="T101" fmla="*/ 64 h 245"/>
                <a:gd name="T102" fmla="*/ 168 w 239"/>
                <a:gd name="T103" fmla="*/ 63 h 245"/>
                <a:gd name="T104" fmla="*/ 169 w 239"/>
                <a:gd name="T105" fmla="*/ 63 h 245"/>
                <a:gd name="T106" fmla="*/ 174 w 239"/>
                <a:gd name="T107" fmla="*/ 53 h 245"/>
                <a:gd name="T108" fmla="*/ 172 w 239"/>
                <a:gd name="T109" fmla="*/ 46 h 245"/>
                <a:gd name="T110" fmla="*/ 139 w 239"/>
                <a:gd name="T111" fmla="*/ 0 h 245"/>
                <a:gd name="T112" fmla="*/ 0 w 239"/>
                <a:gd name="T113" fmla="*/ 100 h 245"/>
                <a:gd name="T114" fmla="*/ 100 w 239"/>
                <a:gd name="T115" fmla="*/ 239 h 245"/>
                <a:gd name="T116" fmla="*/ 146 w 239"/>
                <a:gd name="T117" fmla="*/ 206 h 245"/>
                <a:gd name="T118" fmla="*/ 158 w 239"/>
                <a:gd name="T119" fmla="*/ 20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 h="245">
                  <a:moveTo>
                    <a:pt x="158" y="202"/>
                  </a:moveTo>
                  <a:cubicBezTo>
                    <a:pt x="164" y="202"/>
                    <a:pt x="170" y="205"/>
                    <a:pt x="174" y="211"/>
                  </a:cubicBezTo>
                  <a:cubicBezTo>
                    <a:pt x="176" y="214"/>
                    <a:pt x="178" y="218"/>
                    <a:pt x="178" y="222"/>
                  </a:cubicBezTo>
                  <a:cubicBezTo>
                    <a:pt x="178" y="223"/>
                    <a:pt x="178" y="224"/>
                    <a:pt x="178" y="224"/>
                  </a:cubicBezTo>
                  <a:cubicBezTo>
                    <a:pt x="178" y="224"/>
                    <a:pt x="178" y="224"/>
                    <a:pt x="178" y="224"/>
                  </a:cubicBezTo>
                  <a:cubicBezTo>
                    <a:pt x="178" y="225"/>
                    <a:pt x="178" y="225"/>
                    <a:pt x="178" y="226"/>
                  </a:cubicBezTo>
                  <a:cubicBezTo>
                    <a:pt x="178" y="230"/>
                    <a:pt x="179" y="234"/>
                    <a:pt x="181" y="237"/>
                  </a:cubicBezTo>
                  <a:cubicBezTo>
                    <a:pt x="185" y="242"/>
                    <a:pt x="191" y="245"/>
                    <a:pt x="196" y="245"/>
                  </a:cubicBezTo>
                  <a:cubicBezTo>
                    <a:pt x="200" y="245"/>
                    <a:pt x="204" y="244"/>
                    <a:pt x="207" y="241"/>
                  </a:cubicBezTo>
                  <a:cubicBezTo>
                    <a:pt x="213" y="238"/>
                    <a:pt x="215" y="232"/>
                    <a:pt x="215" y="226"/>
                  </a:cubicBezTo>
                  <a:cubicBezTo>
                    <a:pt x="215" y="222"/>
                    <a:pt x="214" y="218"/>
                    <a:pt x="212" y="215"/>
                  </a:cubicBezTo>
                  <a:cubicBezTo>
                    <a:pt x="209" y="211"/>
                    <a:pt x="205" y="208"/>
                    <a:pt x="200" y="208"/>
                  </a:cubicBezTo>
                  <a:cubicBezTo>
                    <a:pt x="200" y="208"/>
                    <a:pt x="200" y="208"/>
                    <a:pt x="200" y="208"/>
                  </a:cubicBezTo>
                  <a:cubicBezTo>
                    <a:pt x="196" y="206"/>
                    <a:pt x="192" y="204"/>
                    <a:pt x="189" y="200"/>
                  </a:cubicBezTo>
                  <a:cubicBezTo>
                    <a:pt x="186" y="196"/>
                    <a:pt x="185" y="192"/>
                    <a:pt x="185" y="188"/>
                  </a:cubicBezTo>
                  <a:cubicBezTo>
                    <a:pt x="185" y="182"/>
                    <a:pt x="188" y="176"/>
                    <a:pt x="193" y="172"/>
                  </a:cubicBezTo>
                  <a:cubicBezTo>
                    <a:pt x="239" y="139"/>
                    <a:pt x="239" y="139"/>
                    <a:pt x="239" y="139"/>
                  </a:cubicBezTo>
                  <a:cubicBezTo>
                    <a:pt x="206" y="93"/>
                    <a:pt x="206" y="93"/>
                    <a:pt x="206" y="93"/>
                  </a:cubicBezTo>
                  <a:cubicBezTo>
                    <a:pt x="205" y="91"/>
                    <a:pt x="203" y="89"/>
                    <a:pt x="200" y="89"/>
                  </a:cubicBezTo>
                  <a:cubicBezTo>
                    <a:pt x="199" y="88"/>
                    <a:pt x="197" y="88"/>
                    <a:pt x="196" y="88"/>
                  </a:cubicBezTo>
                  <a:cubicBezTo>
                    <a:pt x="194" y="88"/>
                    <a:pt x="191" y="89"/>
                    <a:pt x="189" y="90"/>
                  </a:cubicBezTo>
                  <a:cubicBezTo>
                    <a:pt x="189" y="90"/>
                    <a:pt x="188" y="91"/>
                    <a:pt x="188" y="91"/>
                  </a:cubicBezTo>
                  <a:cubicBezTo>
                    <a:pt x="187" y="92"/>
                    <a:pt x="187" y="92"/>
                    <a:pt x="187" y="92"/>
                  </a:cubicBezTo>
                  <a:cubicBezTo>
                    <a:pt x="187" y="92"/>
                    <a:pt x="187" y="92"/>
                    <a:pt x="186" y="93"/>
                  </a:cubicBezTo>
                  <a:cubicBezTo>
                    <a:pt x="186" y="93"/>
                    <a:pt x="186" y="93"/>
                    <a:pt x="186" y="93"/>
                  </a:cubicBezTo>
                  <a:cubicBezTo>
                    <a:pt x="186" y="93"/>
                    <a:pt x="186" y="94"/>
                    <a:pt x="185" y="94"/>
                  </a:cubicBezTo>
                  <a:cubicBezTo>
                    <a:pt x="185" y="95"/>
                    <a:pt x="185" y="95"/>
                    <a:pt x="185" y="95"/>
                  </a:cubicBezTo>
                  <a:cubicBezTo>
                    <a:pt x="185" y="95"/>
                    <a:pt x="185" y="96"/>
                    <a:pt x="184" y="96"/>
                  </a:cubicBezTo>
                  <a:cubicBezTo>
                    <a:pt x="184" y="97"/>
                    <a:pt x="184" y="97"/>
                    <a:pt x="184" y="97"/>
                  </a:cubicBezTo>
                  <a:cubicBezTo>
                    <a:pt x="184" y="97"/>
                    <a:pt x="184" y="98"/>
                    <a:pt x="184" y="98"/>
                  </a:cubicBezTo>
                  <a:cubicBezTo>
                    <a:pt x="183" y="104"/>
                    <a:pt x="179" y="109"/>
                    <a:pt x="174" y="113"/>
                  </a:cubicBezTo>
                  <a:cubicBezTo>
                    <a:pt x="169" y="116"/>
                    <a:pt x="163" y="118"/>
                    <a:pt x="158" y="118"/>
                  </a:cubicBezTo>
                  <a:cubicBezTo>
                    <a:pt x="150" y="118"/>
                    <a:pt x="142" y="114"/>
                    <a:pt x="137" y="107"/>
                  </a:cubicBezTo>
                  <a:cubicBezTo>
                    <a:pt x="133" y="102"/>
                    <a:pt x="132" y="97"/>
                    <a:pt x="132" y="92"/>
                  </a:cubicBezTo>
                  <a:cubicBezTo>
                    <a:pt x="132" y="83"/>
                    <a:pt x="135" y="75"/>
                    <a:pt x="143" y="70"/>
                  </a:cubicBezTo>
                  <a:cubicBezTo>
                    <a:pt x="147" y="67"/>
                    <a:pt x="151" y="65"/>
                    <a:pt x="156" y="65"/>
                  </a:cubicBezTo>
                  <a:cubicBezTo>
                    <a:pt x="156" y="65"/>
                    <a:pt x="156" y="65"/>
                    <a:pt x="156" y="65"/>
                  </a:cubicBezTo>
                  <a:cubicBezTo>
                    <a:pt x="156" y="65"/>
                    <a:pt x="156" y="65"/>
                    <a:pt x="156" y="65"/>
                  </a:cubicBezTo>
                  <a:cubicBezTo>
                    <a:pt x="156" y="65"/>
                    <a:pt x="156" y="65"/>
                    <a:pt x="156" y="65"/>
                  </a:cubicBezTo>
                  <a:cubicBezTo>
                    <a:pt x="157" y="65"/>
                    <a:pt x="157" y="65"/>
                    <a:pt x="158" y="65"/>
                  </a:cubicBezTo>
                  <a:cubicBezTo>
                    <a:pt x="159" y="65"/>
                    <a:pt x="159" y="65"/>
                    <a:pt x="160" y="65"/>
                  </a:cubicBezTo>
                  <a:cubicBezTo>
                    <a:pt x="160" y="65"/>
                    <a:pt x="160" y="65"/>
                    <a:pt x="160" y="65"/>
                  </a:cubicBezTo>
                  <a:cubicBezTo>
                    <a:pt x="161" y="65"/>
                    <a:pt x="161" y="65"/>
                    <a:pt x="161" y="65"/>
                  </a:cubicBezTo>
                  <a:cubicBezTo>
                    <a:pt x="161" y="65"/>
                    <a:pt x="161" y="65"/>
                    <a:pt x="161" y="65"/>
                  </a:cubicBezTo>
                  <a:cubicBezTo>
                    <a:pt x="161" y="65"/>
                    <a:pt x="161" y="65"/>
                    <a:pt x="162" y="65"/>
                  </a:cubicBezTo>
                  <a:cubicBezTo>
                    <a:pt x="162" y="65"/>
                    <a:pt x="163" y="65"/>
                    <a:pt x="163" y="65"/>
                  </a:cubicBezTo>
                  <a:cubicBezTo>
                    <a:pt x="163" y="65"/>
                    <a:pt x="163" y="65"/>
                    <a:pt x="163" y="65"/>
                  </a:cubicBezTo>
                  <a:cubicBezTo>
                    <a:pt x="163" y="65"/>
                    <a:pt x="163" y="65"/>
                    <a:pt x="164" y="65"/>
                  </a:cubicBezTo>
                  <a:cubicBezTo>
                    <a:pt x="165" y="65"/>
                    <a:pt x="165" y="65"/>
                    <a:pt x="165" y="65"/>
                  </a:cubicBezTo>
                  <a:cubicBezTo>
                    <a:pt x="165" y="65"/>
                    <a:pt x="165" y="65"/>
                    <a:pt x="166" y="64"/>
                  </a:cubicBezTo>
                  <a:cubicBezTo>
                    <a:pt x="167" y="64"/>
                    <a:pt x="167" y="64"/>
                    <a:pt x="167" y="64"/>
                  </a:cubicBezTo>
                  <a:cubicBezTo>
                    <a:pt x="167" y="64"/>
                    <a:pt x="167" y="64"/>
                    <a:pt x="168" y="63"/>
                  </a:cubicBezTo>
                  <a:cubicBezTo>
                    <a:pt x="169" y="63"/>
                    <a:pt x="169" y="63"/>
                    <a:pt x="169" y="63"/>
                  </a:cubicBezTo>
                  <a:cubicBezTo>
                    <a:pt x="172" y="60"/>
                    <a:pt x="174" y="57"/>
                    <a:pt x="174" y="53"/>
                  </a:cubicBezTo>
                  <a:cubicBezTo>
                    <a:pt x="174" y="50"/>
                    <a:pt x="173" y="48"/>
                    <a:pt x="172" y="46"/>
                  </a:cubicBezTo>
                  <a:cubicBezTo>
                    <a:pt x="139" y="0"/>
                    <a:pt x="139" y="0"/>
                    <a:pt x="139" y="0"/>
                  </a:cubicBezTo>
                  <a:cubicBezTo>
                    <a:pt x="0" y="100"/>
                    <a:pt x="0" y="100"/>
                    <a:pt x="0" y="100"/>
                  </a:cubicBezTo>
                  <a:cubicBezTo>
                    <a:pt x="100" y="239"/>
                    <a:pt x="100" y="239"/>
                    <a:pt x="100" y="239"/>
                  </a:cubicBezTo>
                  <a:cubicBezTo>
                    <a:pt x="146" y="206"/>
                    <a:pt x="146" y="206"/>
                    <a:pt x="146" y="206"/>
                  </a:cubicBezTo>
                  <a:cubicBezTo>
                    <a:pt x="149" y="204"/>
                    <a:pt x="154" y="202"/>
                    <a:pt x="158" y="202"/>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Freeform 66">
              <a:extLst>
                <a:ext uri="{FF2B5EF4-FFF2-40B4-BE49-F238E27FC236}">
                  <a16:creationId xmlns:a16="http://schemas.microsoft.com/office/drawing/2014/main" id="{0067B76D-02B2-446E-8F34-BA8AF62E029A}"/>
                </a:ext>
              </a:extLst>
            </p:cNvPr>
            <p:cNvSpPr>
              <a:spLocks/>
            </p:cNvSpPr>
            <p:nvPr/>
          </p:nvSpPr>
          <p:spPr bwMode="auto">
            <a:xfrm>
              <a:off x="4303713" y="2743200"/>
              <a:ext cx="574675" cy="417513"/>
            </a:xfrm>
            <a:custGeom>
              <a:avLst/>
              <a:gdLst>
                <a:gd name="T0" fmla="*/ 191 w 236"/>
                <a:gd name="T1" fmla="*/ 95 h 171"/>
                <a:gd name="T2" fmla="*/ 204 w 236"/>
                <a:gd name="T3" fmla="*/ 100 h 171"/>
                <a:gd name="T4" fmla="*/ 217 w 236"/>
                <a:gd name="T5" fmla="*/ 105 h 171"/>
                <a:gd name="T6" fmla="*/ 236 w 236"/>
                <a:gd name="T7" fmla="*/ 86 h 171"/>
                <a:gd name="T8" fmla="*/ 217 w 236"/>
                <a:gd name="T9" fmla="*/ 67 h 171"/>
                <a:gd name="T10" fmla="*/ 204 w 236"/>
                <a:gd name="T11" fmla="*/ 72 h 171"/>
                <a:gd name="T12" fmla="*/ 204 w 236"/>
                <a:gd name="T13" fmla="*/ 72 h 171"/>
                <a:gd name="T14" fmla="*/ 191 w 236"/>
                <a:gd name="T15" fmla="*/ 76 h 171"/>
                <a:gd name="T16" fmla="*/ 171 w 236"/>
                <a:gd name="T17" fmla="*/ 56 h 171"/>
                <a:gd name="T18" fmla="*/ 171 w 236"/>
                <a:gd name="T19" fmla="*/ 0 h 171"/>
                <a:gd name="T20" fmla="*/ 115 w 236"/>
                <a:gd name="T21" fmla="*/ 0 h 171"/>
                <a:gd name="T22" fmla="*/ 108 w 236"/>
                <a:gd name="T23" fmla="*/ 2 h 171"/>
                <a:gd name="T24" fmla="*/ 102 w 236"/>
                <a:gd name="T25" fmla="*/ 12 h 171"/>
                <a:gd name="T26" fmla="*/ 103 w 236"/>
                <a:gd name="T27" fmla="*/ 14 h 171"/>
                <a:gd name="T28" fmla="*/ 103 w 236"/>
                <a:gd name="T29" fmla="*/ 14 h 171"/>
                <a:gd name="T30" fmla="*/ 103 w 236"/>
                <a:gd name="T31" fmla="*/ 15 h 171"/>
                <a:gd name="T32" fmla="*/ 103 w 236"/>
                <a:gd name="T33" fmla="*/ 16 h 171"/>
                <a:gd name="T34" fmla="*/ 103 w 236"/>
                <a:gd name="T35" fmla="*/ 16 h 171"/>
                <a:gd name="T36" fmla="*/ 104 w 236"/>
                <a:gd name="T37" fmla="*/ 18 h 171"/>
                <a:gd name="T38" fmla="*/ 104 w 236"/>
                <a:gd name="T39" fmla="*/ 18 h 171"/>
                <a:gd name="T40" fmla="*/ 105 w 236"/>
                <a:gd name="T41" fmla="*/ 19 h 171"/>
                <a:gd name="T42" fmla="*/ 105 w 236"/>
                <a:gd name="T43" fmla="*/ 20 h 171"/>
                <a:gd name="T44" fmla="*/ 106 w 236"/>
                <a:gd name="T45" fmla="*/ 20 h 171"/>
                <a:gd name="T46" fmla="*/ 106 w 236"/>
                <a:gd name="T47" fmla="*/ 20 h 171"/>
                <a:gd name="T48" fmla="*/ 112 w 236"/>
                <a:gd name="T49" fmla="*/ 38 h 171"/>
                <a:gd name="T50" fmla="*/ 86 w 236"/>
                <a:gd name="T51" fmla="*/ 65 h 171"/>
                <a:gd name="T52" fmla="*/ 59 w 236"/>
                <a:gd name="T53" fmla="*/ 38 h 171"/>
                <a:gd name="T54" fmla="*/ 63 w 236"/>
                <a:gd name="T55" fmla="*/ 24 h 171"/>
                <a:gd name="T56" fmla="*/ 65 w 236"/>
                <a:gd name="T57" fmla="*/ 21 h 171"/>
                <a:gd name="T58" fmla="*/ 66 w 236"/>
                <a:gd name="T59" fmla="*/ 20 h 171"/>
                <a:gd name="T60" fmla="*/ 66 w 236"/>
                <a:gd name="T61" fmla="*/ 19 h 171"/>
                <a:gd name="T62" fmla="*/ 67 w 236"/>
                <a:gd name="T63" fmla="*/ 18 h 171"/>
                <a:gd name="T64" fmla="*/ 67 w 236"/>
                <a:gd name="T65" fmla="*/ 17 h 171"/>
                <a:gd name="T66" fmla="*/ 68 w 236"/>
                <a:gd name="T67" fmla="*/ 16 h 171"/>
                <a:gd name="T68" fmla="*/ 68 w 236"/>
                <a:gd name="T69" fmla="*/ 16 h 171"/>
                <a:gd name="T70" fmla="*/ 69 w 236"/>
                <a:gd name="T71" fmla="*/ 14 h 171"/>
                <a:gd name="T72" fmla="*/ 69 w 236"/>
                <a:gd name="T73" fmla="*/ 14 h 171"/>
                <a:gd name="T74" fmla="*/ 69 w 236"/>
                <a:gd name="T75" fmla="*/ 12 h 171"/>
                <a:gd name="T76" fmla="*/ 56 w 236"/>
                <a:gd name="T77" fmla="*/ 0 h 171"/>
                <a:gd name="T78" fmla="*/ 0 w 236"/>
                <a:gd name="T79" fmla="*/ 0 h 171"/>
                <a:gd name="T80" fmla="*/ 0 w 236"/>
                <a:gd name="T81" fmla="*/ 171 h 171"/>
                <a:gd name="T82" fmla="*/ 171 w 236"/>
                <a:gd name="T83" fmla="*/ 171 h 171"/>
                <a:gd name="T84" fmla="*/ 171 w 236"/>
                <a:gd name="T85" fmla="*/ 115 h 171"/>
                <a:gd name="T86" fmla="*/ 180 w 236"/>
                <a:gd name="T87" fmla="*/ 98 h 171"/>
                <a:gd name="T88" fmla="*/ 191 w 236"/>
                <a:gd name="T89" fmla="*/ 9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171">
                  <a:moveTo>
                    <a:pt x="191" y="95"/>
                  </a:moveTo>
                  <a:cubicBezTo>
                    <a:pt x="196" y="95"/>
                    <a:pt x="201" y="97"/>
                    <a:pt x="204" y="100"/>
                  </a:cubicBezTo>
                  <a:cubicBezTo>
                    <a:pt x="208" y="103"/>
                    <a:pt x="212" y="105"/>
                    <a:pt x="217" y="105"/>
                  </a:cubicBezTo>
                  <a:cubicBezTo>
                    <a:pt x="228" y="104"/>
                    <a:pt x="236" y="96"/>
                    <a:pt x="236" y="86"/>
                  </a:cubicBezTo>
                  <a:cubicBezTo>
                    <a:pt x="236" y="75"/>
                    <a:pt x="228" y="67"/>
                    <a:pt x="217" y="67"/>
                  </a:cubicBezTo>
                  <a:cubicBezTo>
                    <a:pt x="212" y="67"/>
                    <a:pt x="208" y="69"/>
                    <a:pt x="204" y="72"/>
                  </a:cubicBezTo>
                  <a:cubicBezTo>
                    <a:pt x="204" y="72"/>
                    <a:pt x="204" y="72"/>
                    <a:pt x="204" y="72"/>
                  </a:cubicBezTo>
                  <a:cubicBezTo>
                    <a:pt x="201" y="75"/>
                    <a:pt x="196" y="76"/>
                    <a:pt x="191" y="76"/>
                  </a:cubicBezTo>
                  <a:cubicBezTo>
                    <a:pt x="180" y="76"/>
                    <a:pt x="171" y="67"/>
                    <a:pt x="171" y="56"/>
                  </a:cubicBezTo>
                  <a:cubicBezTo>
                    <a:pt x="171" y="0"/>
                    <a:pt x="171" y="0"/>
                    <a:pt x="171" y="0"/>
                  </a:cubicBezTo>
                  <a:cubicBezTo>
                    <a:pt x="115" y="0"/>
                    <a:pt x="115" y="0"/>
                    <a:pt x="115" y="0"/>
                  </a:cubicBezTo>
                  <a:cubicBezTo>
                    <a:pt x="112" y="0"/>
                    <a:pt x="110" y="1"/>
                    <a:pt x="108" y="2"/>
                  </a:cubicBezTo>
                  <a:cubicBezTo>
                    <a:pt x="105" y="4"/>
                    <a:pt x="103" y="8"/>
                    <a:pt x="102" y="12"/>
                  </a:cubicBezTo>
                  <a:cubicBezTo>
                    <a:pt x="102" y="13"/>
                    <a:pt x="103" y="13"/>
                    <a:pt x="103" y="14"/>
                  </a:cubicBezTo>
                  <a:cubicBezTo>
                    <a:pt x="103" y="14"/>
                    <a:pt x="103" y="14"/>
                    <a:pt x="103" y="14"/>
                  </a:cubicBezTo>
                  <a:cubicBezTo>
                    <a:pt x="103" y="15"/>
                    <a:pt x="103" y="15"/>
                    <a:pt x="103" y="15"/>
                  </a:cubicBezTo>
                  <a:cubicBezTo>
                    <a:pt x="103" y="15"/>
                    <a:pt x="103" y="15"/>
                    <a:pt x="103" y="16"/>
                  </a:cubicBezTo>
                  <a:cubicBezTo>
                    <a:pt x="103" y="16"/>
                    <a:pt x="103" y="16"/>
                    <a:pt x="103" y="16"/>
                  </a:cubicBezTo>
                  <a:cubicBezTo>
                    <a:pt x="103" y="17"/>
                    <a:pt x="104" y="17"/>
                    <a:pt x="104" y="18"/>
                  </a:cubicBezTo>
                  <a:cubicBezTo>
                    <a:pt x="104" y="18"/>
                    <a:pt x="104" y="18"/>
                    <a:pt x="104" y="18"/>
                  </a:cubicBezTo>
                  <a:cubicBezTo>
                    <a:pt x="104" y="19"/>
                    <a:pt x="105" y="19"/>
                    <a:pt x="105" y="19"/>
                  </a:cubicBezTo>
                  <a:cubicBezTo>
                    <a:pt x="105" y="20"/>
                    <a:pt x="105" y="20"/>
                    <a:pt x="105" y="20"/>
                  </a:cubicBezTo>
                  <a:cubicBezTo>
                    <a:pt x="105" y="20"/>
                    <a:pt x="106" y="20"/>
                    <a:pt x="106" y="20"/>
                  </a:cubicBezTo>
                  <a:cubicBezTo>
                    <a:pt x="106" y="20"/>
                    <a:pt x="106" y="20"/>
                    <a:pt x="106" y="20"/>
                  </a:cubicBezTo>
                  <a:cubicBezTo>
                    <a:pt x="110" y="25"/>
                    <a:pt x="112" y="31"/>
                    <a:pt x="112" y="38"/>
                  </a:cubicBezTo>
                  <a:cubicBezTo>
                    <a:pt x="112" y="53"/>
                    <a:pt x="100" y="64"/>
                    <a:pt x="86" y="65"/>
                  </a:cubicBezTo>
                  <a:cubicBezTo>
                    <a:pt x="71" y="64"/>
                    <a:pt x="59" y="53"/>
                    <a:pt x="59" y="38"/>
                  </a:cubicBezTo>
                  <a:cubicBezTo>
                    <a:pt x="59" y="33"/>
                    <a:pt x="60" y="28"/>
                    <a:pt x="63" y="24"/>
                  </a:cubicBezTo>
                  <a:cubicBezTo>
                    <a:pt x="64" y="23"/>
                    <a:pt x="65" y="22"/>
                    <a:pt x="65" y="21"/>
                  </a:cubicBezTo>
                  <a:cubicBezTo>
                    <a:pt x="65" y="21"/>
                    <a:pt x="66" y="20"/>
                    <a:pt x="66" y="20"/>
                  </a:cubicBezTo>
                  <a:cubicBezTo>
                    <a:pt x="66" y="20"/>
                    <a:pt x="66" y="20"/>
                    <a:pt x="66" y="19"/>
                  </a:cubicBezTo>
                  <a:cubicBezTo>
                    <a:pt x="67" y="19"/>
                    <a:pt x="67" y="19"/>
                    <a:pt x="67" y="18"/>
                  </a:cubicBezTo>
                  <a:cubicBezTo>
                    <a:pt x="67" y="18"/>
                    <a:pt x="67" y="18"/>
                    <a:pt x="67" y="17"/>
                  </a:cubicBezTo>
                  <a:cubicBezTo>
                    <a:pt x="68" y="17"/>
                    <a:pt x="68" y="17"/>
                    <a:pt x="68" y="16"/>
                  </a:cubicBezTo>
                  <a:cubicBezTo>
                    <a:pt x="68" y="16"/>
                    <a:pt x="68" y="16"/>
                    <a:pt x="68" y="16"/>
                  </a:cubicBezTo>
                  <a:cubicBezTo>
                    <a:pt x="68" y="15"/>
                    <a:pt x="68" y="15"/>
                    <a:pt x="69" y="14"/>
                  </a:cubicBezTo>
                  <a:cubicBezTo>
                    <a:pt x="69" y="14"/>
                    <a:pt x="68" y="14"/>
                    <a:pt x="69" y="14"/>
                  </a:cubicBezTo>
                  <a:cubicBezTo>
                    <a:pt x="69" y="13"/>
                    <a:pt x="69" y="12"/>
                    <a:pt x="69" y="12"/>
                  </a:cubicBezTo>
                  <a:cubicBezTo>
                    <a:pt x="69" y="5"/>
                    <a:pt x="63" y="0"/>
                    <a:pt x="56" y="0"/>
                  </a:cubicBezTo>
                  <a:cubicBezTo>
                    <a:pt x="0" y="0"/>
                    <a:pt x="0" y="0"/>
                    <a:pt x="0" y="0"/>
                  </a:cubicBezTo>
                  <a:cubicBezTo>
                    <a:pt x="0" y="171"/>
                    <a:pt x="0" y="171"/>
                    <a:pt x="0" y="171"/>
                  </a:cubicBezTo>
                  <a:cubicBezTo>
                    <a:pt x="171" y="171"/>
                    <a:pt x="171" y="171"/>
                    <a:pt x="171" y="171"/>
                  </a:cubicBezTo>
                  <a:cubicBezTo>
                    <a:pt x="171" y="115"/>
                    <a:pt x="171" y="115"/>
                    <a:pt x="171" y="115"/>
                  </a:cubicBezTo>
                  <a:cubicBezTo>
                    <a:pt x="171" y="108"/>
                    <a:pt x="175" y="102"/>
                    <a:pt x="180" y="98"/>
                  </a:cubicBezTo>
                  <a:cubicBezTo>
                    <a:pt x="183" y="96"/>
                    <a:pt x="187" y="95"/>
                    <a:pt x="191" y="95"/>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6163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29FD49-A889-44BC-B51F-30C2A590968C}"/>
              </a:ext>
            </a:extLst>
          </p:cNvPr>
          <p:cNvSpPr txBox="1"/>
          <p:nvPr/>
        </p:nvSpPr>
        <p:spPr>
          <a:xfrm>
            <a:off x="4531360" y="2659559"/>
            <a:ext cx="3129280" cy="769441"/>
          </a:xfrm>
          <a:prstGeom prst="rect">
            <a:avLst/>
          </a:prstGeom>
          <a:noFill/>
        </p:spPr>
        <p:txBody>
          <a:bodyPr wrap="square" rtlCol="0">
            <a:spAutoFit/>
          </a:bodyPr>
          <a:lstStyle/>
          <a:p>
            <a:r>
              <a:rPr lang="en-US" sz="4400" dirty="0">
                <a:solidFill>
                  <a:srgbClr val="092F57"/>
                </a:solidFill>
              </a:rPr>
              <a:t>Thank you!</a:t>
            </a:r>
          </a:p>
        </p:txBody>
      </p:sp>
    </p:spTree>
    <p:extLst>
      <p:ext uri="{BB962C8B-B14F-4D97-AF65-F5344CB8AC3E}">
        <p14:creationId xmlns:p14="http://schemas.microsoft.com/office/powerpoint/2010/main" val="240641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7B71-ABCB-45B2-9D4D-422BAAA41E9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Expected Outcomes of this Kick-off</a:t>
            </a:r>
            <a:endParaRPr lang="en-US" dirty="0"/>
          </a:p>
        </p:txBody>
      </p:sp>
      <p:sp>
        <p:nvSpPr>
          <p:cNvPr id="4" name="TextBox 3">
            <a:extLst>
              <a:ext uri="{FF2B5EF4-FFF2-40B4-BE49-F238E27FC236}">
                <a16:creationId xmlns:a16="http://schemas.microsoft.com/office/drawing/2014/main" id="{78F2C876-6743-4ED1-9901-588478620992}"/>
              </a:ext>
            </a:extLst>
          </p:cNvPr>
          <p:cNvSpPr txBox="1"/>
          <p:nvPr/>
        </p:nvSpPr>
        <p:spPr>
          <a:xfrm>
            <a:off x="894080" y="2605984"/>
            <a:ext cx="9977120" cy="2949525"/>
          </a:xfrm>
          <a:prstGeom prst="rect">
            <a:avLst/>
          </a:prstGeom>
          <a:noFill/>
        </p:spPr>
        <p:txBody>
          <a:bodyPr wrap="square" rtlCol="0">
            <a:spAutoFit/>
          </a:bodyPr>
          <a:lstStyle/>
          <a:p>
            <a:pPr marL="342900" indent="-342900">
              <a:lnSpc>
                <a:spcPct val="150000"/>
              </a:lnSpc>
              <a:buClr>
                <a:srgbClr val="FFB81C"/>
              </a:buClr>
              <a:buFont typeface="+mj-lt"/>
              <a:buAutoNum type="arabicPeriod"/>
            </a:pPr>
            <a:r>
              <a:rPr lang="en-US" dirty="0">
                <a:solidFill>
                  <a:srgbClr val="092F57"/>
                </a:solidFill>
              </a:rPr>
              <a:t>Introduction to concept of setting up default values in Luma.</a:t>
            </a:r>
          </a:p>
          <a:p>
            <a:pPr marL="342900" indent="-342900">
              <a:lnSpc>
                <a:spcPct val="150000"/>
              </a:lnSpc>
              <a:buClr>
                <a:srgbClr val="FFB81C"/>
              </a:buClr>
              <a:buFont typeface="+mj-lt"/>
              <a:buAutoNum type="arabicPeriod"/>
            </a:pPr>
            <a:r>
              <a:rPr lang="en-US" dirty="0">
                <a:solidFill>
                  <a:srgbClr val="092F57"/>
                </a:solidFill>
              </a:rPr>
              <a:t>Walk-through of how to set up default values.</a:t>
            </a:r>
          </a:p>
          <a:p>
            <a:pPr marL="342900" indent="-342900">
              <a:lnSpc>
                <a:spcPct val="150000"/>
              </a:lnSpc>
              <a:buClr>
                <a:srgbClr val="FFB81C"/>
              </a:buClr>
              <a:buFont typeface="+mj-lt"/>
              <a:buAutoNum type="arabicPeriod"/>
            </a:pPr>
            <a:r>
              <a:rPr lang="en-US" dirty="0">
                <a:solidFill>
                  <a:srgbClr val="092F57"/>
                </a:solidFill>
              </a:rPr>
              <a:t>Introduction to what payroll will look like in the interim between Phase 1 and Phase 2 go-live. </a:t>
            </a:r>
          </a:p>
          <a:p>
            <a:pPr marL="342900" indent="-342900">
              <a:lnSpc>
                <a:spcPct val="150000"/>
              </a:lnSpc>
              <a:buClr>
                <a:srgbClr val="FFB81C"/>
              </a:buClr>
              <a:buFont typeface="+mj-lt"/>
              <a:buAutoNum type="arabicPeriod"/>
            </a:pPr>
            <a:r>
              <a:rPr lang="en-US" dirty="0">
                <a:solidFill>
                  <a:srgbClr val="092F57"/>
                </a:solidFill>
              </a:rPr>
              <a:t>Explanation of the need to maintain a Payroll crosswalk during the interim.</a:t>
            </a:r>
          </a:p>
          <a:p>
            <a:pPr marL="342900" indent="-342900">
              <a:lnSpc>
                <a:spcPct val="150000"/>
              </a:lnSpc>
              <a:buClr>
                <a:srgbClr val="FFB81C"/>
              </a:buClr>
              <a:buFont typeface="+mj-lt"/>
              <a:buAutoNum type="arabicPeriod"/>
            </a:pPr>
            <a:r>
              <a:rPr lang="en-US" dirty="0">
                <a:solidFill>
                  <a:srgbClr val="092F57"/>
                </a:solidFill>
              </a:rPr>
              <a:t>Walk-through of how to complete the Payroll crosswalk for your agency. </a:t>
            </a:r>
          </a:p>
          <a:p>
            <a:pPr marL="342900" indent="-342900">
              <a:lnSpc>
                <a:spcPct val="150000"/>
              </a:lnSpc>
              <a:buClr>
                <a:srgbClr val="FFB81C"/>
              </a:buClr>
              <a:buFont typeface="+mj-lt"/>
              <a:buAutoNum type="arabicPeriod"/>
            </a:pPr>
            <a:r>
              <a:rPr lang="en-US" dirty="0">
                <a:solidFill>
                  <a:srgbClr val="092F57"/>
                </a:solidFill>
              </a:rPr>
              <a:t>Walk-through of how to setup PCN defaults for your agency to mass update upon Phase 1 go-live. </a:t>
            </a:r>
          </a:p>
        </p:txBody>
      </p:sp>
    </p:spTree>
    <p:extLst>
      <p:ext uri="{BB962C8B-B14F-4D97-AF65-F5344CB8AC3E}">
        <p14:creationId xmlns:p14="http://schemas.microsoft.com/office/powerpoint/2010/main" val="250806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2A38-4CFA-4C93-BA02-60D4D28C1202}"/>
              </a:ext>
            </a:extLst>
          </p:cNvPr>
          <p:cNvSpPr>
            <a:spLocks noGrp="1"/>
          </p:cNvSpPr>
          <p:nvPr>
            <p:ph type="title"/>
          </p:nvPr>
        </p:nvSpPr>
        <p:spPr>
          <a:xfrm>
            <a:off x="418631" y="2794206"/>
            <a:ext cx="11029615" cy="1497507"/>
          </a:xfrm>
        </p:spPr>
        <p:txBody>
          <a:bodyPr/>
          <a:lstStyle/>
          <a:p>
            <a:r>
              <a:rPr lang="en-US" cap="none" dirty="0">
                <a:solidFill>
                  <a:srgbClr val="092F57"/>
                </a:solidFill>
              </a:rPr>
              <a:t>Luma Chart of Accounts (COA) Default Workbooks</a:t>
            </a:r>
            <a:br>
              <a:rPr lang="en-US" cap="none" dirty="0">
                <a:solidFill>
                  <a:srgbClr val="092F57"/>
                </a:solidFill>
              </a:rPr>
            </a:br>
            <a:r>
              <a:rPr lang="en-US" cap="none" dirty="0">
                <a:solidFill>
                  <a:srgbClr val="092F57"/>
                </a:solidFill>
              </a:rPr>
              <a:t>&amp; Payroll Workbook</a:t>
            </a:r>
          </a:p>
        </p:txBody>
      </p:sp>
    </p:spTree>
    <p:extLst>
      <p:ext uri="{BB962C8B-B14F-4D97-AF65-F5344CB8AC3E}">
        <p14:creationId xmlns:p14="http://schemas.microsoft.com/office/powerpoint/2010/main" val="1482916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DDFE58-0F52-4892-A24A-C7550807D573}"/>
              </a:ext>
            </a:extLst>
          </p:cNvPr>
          <p:cNvPicPr>
            <a:picLocks noChangeAspect="1"/>
          </p:cNvPicPr>
          <p:nvPr/>
        </p:nvPicPr>
        <p:blipFill>
          <a:blip r:embed="rId2"/>
          <a:stretch>
            <a:fillRect/>
          </a:stretch>
        </p:blipFill>
        <p:spPr>
          <a:xfrm>
            <a:off x="246735" y="1917352"/>
            <a:ext cx="3701492" cy="2895481"/>
          </a:xfrm>
          <a:prstGeom prst="rect">
            <a:avLst/>
          </a:prstGeom>
        </p:spPr>
      </p:pic>
      <p:sp>
        <p:nvSpPr>
          <p:cNvPr id="2" name="Title 1">
            <a:extLst>
              <a:ext uri="{FF2B5EF4-FFF2-40B4-BE49-F238E27FC236}">
                <a16:creationId xmlns:a16="http://schemas.microsoft.com/office/drawing/2014/main" id="{C68CB50F-5F25-4AEA-A621-3414D7139AD1}"/>
              </a:ext>
            </a:extLst>
          </p:cNvPr>
          <p:cNvSpPr>
            <a:spLocks noGrp="1"/>
          </p:cNvSpPr>
          <p:nvPr>
            <p:ph type="title"/>
          </p:nvPr>
        </p:nvSpPr>
        <p:spPr>
          <a:xfrm>
            <a:off x="639193" y="378189"/>
            <a:ext cx="10515600" cy="1325563"/>
          </a:xfrm>
        </p:spPr>
        <p:txBody>
          <a:bodyPr>
            <a:normAutofit/>
          </a:bodyPr>
          <a:lstStyle/>
          <a:p>
            <a:r>
              <a:rPr lang="en-US" sz="3200" cap="none" dirty="0">
                <a:latin typeface="Arial" panose="020B0604020202020204" pitchFamily="34" charset="0"/>
                <a:cs typeface="Arial" panose="020B0604020202020204" pitchFamily="34" charset="0"/>
              </a:rPr>
              <a:t>Luma Chart of Accounts Default  </a:t>
            </a:r>
            <a:br>
              <a:rPr lang="en-US" sz="3200" cap="none" dirty="0">
                <a:latin typeface="Arial" panose="020B0604020202020204" pitchFamily="34" charset="0"/>
                <a:cs typeface="Arial" panose="020B0604020202020204" pitchFamily="34" charset="0"/>
              </a:rPr>
            </a:br>
            <a:r>
              <a:rPr lang="en-US" sz="3200" cap="none" dirty="0">
                <a:latin typeface="Arial" panose="020B0604020202020204" pitchFamily="34" charset="0"/>
                <a:cs typeface="Arial" panose="020B0604020202020204" pitchFamily="34" charset="0"/>
              </a:rPr>
              <a:t>&amp; Payroll Crosswalk Workbooks</a:t>
            </a:r>
          </a:p>
        </p:txBody>
      </p:sp>
      <p:sp>
        <p:nvSpPr>
          <p:cNvPr id="5" name="TextBox 4">
            <a:extLst>
              <a:ext uri="{FF2B5EF4-FFF2-40B4-BE49-F238E27FC236}">
                <a16:creationId xmlns:a16="http://schemas.microsoft.com/office/drawing/2014/main" id="{8826A04C-CDC0-40B2-B82A-4C4A4A9692AC}"/>
              </a:ext>
            </a:extLst>
          </p:cNvPr>
          <p:cNvSpPr txBox="1"/>
          <p:nvPr/>
        </p:nvSpPr>
        <p:spPr>
          <a:xfrm>
            <a:off x="3732853" y="1917352"/>
            <a:ext cx="7939037" cy="344709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sz="1400" b="1" dirty="0">
                <a:solidFill>
                  <a:srgbClr val="092F57"/>
                </a:solidFill>
                <a:latin typeface="Arial" panose="020B0604020202020204" pitchFamily="34" charset="0"/>
                <a:cs typeface="Arial" panose="020B0604020202020204" pitchFamily="34" charset="0"/>
              </a:rPr>
              <a:t>Chart of Accounts Default Workbook</a:t>
            </a:r>
          </a:p>
          <a:p>
            <a:pPr marL="742950" lvl="1" indent="-285750">
              <a:buClr>
                <a:srgbClr val="FFC000"/>
              </a:buClr>
              <a:buFont typeface="Arial" panose="020B0604020202020204" pitchFamily="34" charset="0"/>
              <a:buChar char="•"/>
            </a:pPr>
            <a:r>
              <a:rPr lang="en-US" sz="1400" dirty="0">
                <a:solidFill>
                  <a:srgbClr val="092F57"/>
                </a:solidFill>
                <a:latin typeface="Arial" panose="020B0604020202020204" pitchFamily="34" charset="0"/>
                <a:cs typeface="Arial" panose="020B0604020202020204" pitchFamily="34" charset="0"/>
              </a:rPr>
              <a:t>Setting up defaults for Project, Org Unit, and Program posting codes. </a:t>
            </a:r>
          </a:p>
          <a:p>
            <a:pPr marL="742950" lvl="1" indent="-285750">
              <a:buClr>
                <a:srgbClr val="FFC000"/>
              </a:buClr>
              <a:buFont typeface="Arial" panose="020B0604020202020204" pitchFamily="34" charset="0"/>
              <a:buChar char="•"/>
            </a:pPr>
            <a:endParaRPr lang="en-US" sz="1400" dirty="0">
              <a:solidFill>
                <a:srgbClr val="092F57"/>
              </a:solidFill>
              <a:latin typeface="Arial" panose="020B0604020202020204" pitchFamily="34" charset="0"/>
              <a:cs typeface="Arial" panose="020B0604020202020204" pitchFamily="34" charset="0"/>
            </a:endParaRPr>
          </a:p>
          <a:p>
            <a:pPr marL="742950" lvl="1" indent="-285750">
              <a:buClr>
                <a:srgbClr val="FFC000"/>
              </a:buClr>
              <a:buFont typeface="Arial" panose="020B0604020202020204" pitchFamily="34" charset="0"/>
              <a:buChar char="•"/>
            </a:pPr>
            <a:endParaRPr lang="en-US" sz="1400" dirty="0">
              <a:solidFill>
                <a:srgbClr val="092F57"/>
              </a:solidFill>
              <a:latin typeface="Arial" panose="020B0604020202020204" pitchFamily="34" charset="0"/>
              <a:cs typeface="Arial" panose="020B0604020202020204" pitchFamily="34" charset="0"/>
            </a:endParaRPr>
          </a:p>
          <a:p>
            <a:pPr marL="742950" lvl="1" indent="-285750">
              <a:buClr>
                <a:srgbClr val="FFC000"/>
              </a:buClr>
              <a:buFont typeface="Arial" panose="020B0604020202020204" pitchFamily="34" charset="0"/>
              <a:buChar char="•"/>
            </a:pPr>
            <a:endParaRPr lang="en-US" sz="1400" dirty="0">
              <a:solidFill>
                <a:srgbClr val="092F57"/>
              </a:solidFill>
              <a:latin typeface="Arial" panose="020B0604020202020204" pitchFamily="34" charset="0"/>
              <a:cs typeface="Arial" panose="020B0604020202020204" pitchFamily="34" charset="0"/>
            </a:endParaRPr>
          </a:p>
          <a:p>
            <a:pPr marL="742950" lvl="1" indent="-285750">
              <a:buClr>
                <a:srgbClr val="FFC000"/>
              </a:buClr>
              <a:buFont typeface="Arial" panose="020B0604020202020204" pitchFamily="34" charset="0"/>
              <a:buChar char="•"/>
            </a:pPr>
            <a:endParaRPr lang="en-US" sz="1400" dirty="0">
              <a:solidFill>
                <a:srgbClr val="092F57"/>
              </a:solidFill>
              <a:latin typeface="Arial" panose="020B0604020202020204" pitchFamily="34" charset="0"/>
              <a:cs typeface="Arial" panose="020B0604020202020204" pitchFamily="34" charset="0"/>
            </a:endParaRPr>
          </a:p>
          <a:p>
            <a:pPr marL="742950" lvl="1" indent="-285750">
              <a:buClr>
                <a:srgbClr val="FFC000"/>
              </a:buClr>
              <a:buFont typeface="Arial" panose="020B0604020202020204" pitchFamily="34" charset="0"/>
              <a:buChar char="•"/>
            </a:pPr>
            <a:endParaRPr lang="en-US" sz="1400" dirty="0">
              <a:solidFill>
                <a:srgbClr val="092F57"/>
              </a:solidFill>
              <a:latin typeface="Arial" panose="020B0604020202020204" pitchFamily="34" charset="0"/>
              <a:cs typeface="Arial" panose="020B0604020202020204" pitchFamily="34" charset="0"/>
            </a:endParaRPr>
          </a:p>
          <a:p>
            <a:pPr marL="285750" indent="-285750">
              <a:buClr>
                <a:srgbClr val="FFC000"/>
              </a:buClr>
              <a:buFont typeface="Arial" panose="020B0604020202020204" pitchFamily="34" charset="0"/>
              <a:buChar char="•"/>
            </a:pPr>
            <a:endParaRPr lang="en-US" sz="1400" dirty="0">
              <a:solidFill>
                <a:srgbClr val="092F57"/>
              </a:solidFill>
              <a:latin typeface="Arial" panose="020B0604020202020204" pitchFamily="34" charset="0"/>
              <a:cs typeface="Arial" panose="020B0604020202020204" pitchFamily="34" charset="0"/>
            </a:endParaRPr>
          </a:p>
          <a:p>
            <a:pPr marL="285750" indent="-285750">
              <a:buClr>
                <a:srgbClr val="FFC000"/>
              </a:buClr>
              <a:buFont typeface="Arial" panose="020B0604020202020204" pitchFamily="34" charset="0"/>
              <a:buChar char="•"/>
            </a:pPr>
            <a:endParaRPr lang="en-US" sz="1400" dirty="0">
              <a:solidFill>
                <a:srgbClr val="092F57"/>
              </a:solidFill>
              <a:latin typeface="Arial" panose="020B0604020202020204" pitchFamily="34" charset="0"/>
              <a:cs typeface="Arial" panose="020B0604020202020204" pitchFamily="34" charset="0"/>
            </a:endParaRPr>
          </a:p>
          <a:p>
            <a:pPr marL="285750" indent="-285750">
              <a:buClr>
                <a:srgbClr val="FFC000"/>
              </a:buClr>
              <a:buFont typeface="Arial" panose="020B0604020202020204" pitchFamily="34" charset="0"/>
              <a:buChar char="•"/>
            </a:pPr>
            <a:r>
              <a:rPr lang="en-US" sz="1400" b="1" dirty="0">
                <a:solidFill>
                  <a:srgbClr val="092F57"/>
                </a:solidFill>
                <a:latin typeface="Arial" panose="020B0604020202020204" pitchFamily="34" charset="0"/>
                <a:cs typeface="Arial" panose="020B0604020202020204" pitchFamily="34" charset="0"/>
              </a:rPr>
              <a:t>Payroll Crosswalk Workbook</a:t>
            </a:r>
          </a:p>
          <a:p>
            <a:pPr marL="742950" lvl="1" indent="-285750">
              <a:buClr>
                <a:srgbClr val="FFC000"/>
              </a:buClr>
              <a:buFont typeface="Arial" panose="020B0604020202020204" pitchFamily="34" charset="0"/>
              <a:buChar char="•"/>
            </a:pPr>
            <a:r>
              <a:rPr lang="en-US" sz="1400" dirty="0">
                <a:solidFill>
                  <a:srgbClr val="092F57"/>
                </a:solidFill>
                <a:latin typeface="Arial" panose="020B0604020202020204" pitchFamily="34" charset="0"/>
                <a:cs typeface="Arial" panose="020B0604020202020204" pitchFamily="34" charset="0"/>
              </a:rPr>
              <a:t>Payroll-Luma Crosswalk – Payroll Codes (Index, PCA, and Project) mapped to a Luma dimension and posting code.</a:t>
            </a:r>
          </a:p>
          <a:p>
            <a:pPr marL="742950" lvl="1" indent="-285750">
              <a:buClr>
                <a:srgbClr val="FFC000"/>
              </a:buClr>
              <a:buFont typeface="Arial" panose="020B0604020202020204" pitchFamily="34" charset="0"/>
              <a:buChar char="•"/>
            </a:pPr>
            <a:r>
              <a:rPr lang="en-US" sz="1400" dirty="0">
                <a:solidFill>
                  <a:srgbClr val="092F57"/>
                </a:solidFill>
                <a:latin typeface="Arial" panose="020B0604020202020204" pitchFamily="34" charset="0"/>
                <a:cs typeface="Arial" panose="020B0604020202020204" pitchFamily="34" charset="0"/>
              </a:rPr>
              <a:t>Position Distribution Default – Mass Updates (in place of IPOPS actions)</a:t>
            </a:r>
          </a:p>
          <a:p>
            <a:pPr lvl="1"/>
            <a:endParaRPr lang="en-US" dirty="0"/>
          </a:p>
          <a:p>
            <a:pPr marL="285750" indent="-28575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83C2305F-C345-4E69-98C6-A623BD444278}"/>
              </a:ext>
            </a:extLst>
          </p:cNvPr>
          <p:cNvPicPr>
            <a:picLocks noChangeAspect="1"/>
          </p:cNvPicPr>
          <p:nvPr/>
        </p:nvPicPr>
        <p:blipFill>
          <a:blip r:embed="rId3"/>
          <a:stretch>
            <a:fillRect/>
          </a:stretch>
        </p:blipFill>
        <p:spPr>
          <a:xfrm>
            <a:off x="4695285" y="2541031"/>
            <a:ext cx="4931369" cy="1200652"/>
          </a:xfrm>
          <a:prstGeom prst="rect">
            <a:avLst/>
          </a:prstGeom>
          <a:ln w="28575">
            <a:solidFill>
              <a:sysClr val="windowText" lastClr="000000"/>
            </a:solidFill>
          </a:ln>
        </p:spPr>
      </p:pic>
      <p:pic>
        <p:nvPicPr>
          <p:cNvPr id="4" name="Picture 3">
            <a:extLst>
              <a:ext uri="{FF2B5EF4-FFF2-40B4-BE49-F238E27FC236}">
                <a16:creationId xmlns:a16="http://schemas.microsoft.com/office/drawing/2014/main" id="{15240344-6956-4E43-9F93-35C369935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93" y="4910202"/>
            <a:ext cx="11020916" cy="1870656"/>
          </a:xfrm>
          <a:prstGeom prst="rect">
            <a:avLst/>
          </a:prstGeom>
        </p:spPr>
      </p:pic>
    </p:spTree>
    <p:extLst>
      <p:ext uri="{BB962C8B-B14F-4D97-AF65-F5344CB8AC3E}">
        <p14:creationId xmlns:p14="http://schemas.microsoft.com/office/powerpoint/2010/main" val="425811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E6C9-8F56-4FB1-BEF0-C9772368E8F9}"/>
              </a:ext>
            </a:extLst>
          </p:cNvPr>
          <p:cNvSpPr>
            <a:spLocks noGrp="1"/>
          </p:cNvSpPr>
          <p:nvPr>
            <p:ph type="title"/>
          </p:nvPr>
        </p:nvSpPr>
        <p:spPr>
          <a:xfrm>
            <a:off x="388153" y="3054070"/>
            <a:ext cx="11029615" cy="1497507"/>
          </a:xfrm>
        </p:spPr>
        <p:txBody>
          <a:bodyPr/>
          <a:lstStyle/>
          <a:p>
            <a:r>
              <a:rPr lang="en-US" cap="none" dirty="0"/>
              <a:t>Default Workbook</a:t>
            </a:r>
          </a:p>
        </p:txBody>
      </p:sp>
    </p:spTree>
    <p:extLst>
      <p:ext uri="{BB962C8B-B14F-4D97-AF65-F5344CB8AC3E}">
        <p14:creationId xmlns:p14="http://schemas.microsoft.com/office/powerpoint/2010/main" val="3316260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D825F2-7621-4527-855C-2929302D04E3}"/>
              </a:ext>
            </a:extLst>
          </p:cNvPr>
          <p:cNvPicPr>
            <a:picLocks noChangeAspect="1"/>
          </p:cNvPicPr>
          <p:nvPr/>
        </p:nvPicPr>
        <p:blipFill>
          <a:blip r:embed="rId3"/>
          <a:stretch>
            <a:fillRect/>
          </a:stretch>
        </p:blipFill>
        <p:spPr>
          <a:xfrm>
            <a:off x="78651" y="1899037"/>
            <a:ext cx="4114976" cy="3218927"/>
          </a:xfrm>
          <a:prstGeom prst="rect">
            <a:avLst/>
          </a:prstGeom>
        </p:spPr>
      </p:pic>
      <p:sp>
        <p:nvSpPr>
          <p:cNvPr id="2" name="Title 1">
            <a:extLst>
              <a:ext uri="{FF2B5EF4-FFF2-40B4-BE49-F238E27FC236}">
                <a16:creationId xmlns:a16="http://schemas.microsoft.com/office/drawing/2014/main" id="{2A13D979-ECE3-4417-A903-D9FE31C72A75}"/>
              </a:ext>
            </a:extLst>
          </p:cNvPr>
          <p:cNvSpPr>
            <a:spLocks noGrp="1"/>
          </p:cNvSpPr>
          <p:nvPr>
            <p:ph type="title"/>
          </p:nvPr>
        </p:nvSpPr>
        <p:spPr/>
        <p:txBody>
          <a:bodyPr>
            <a:normAutofit/>
          </a:bodyPr>
          <a:lstStyle/>
          <a:p>
            <a:r>
              <a:rPr lang="en-US" sz="3200" cap="none" dirty="0">
                <a:latin typeface="Arial" panose="020B0604020202020204" pitchFamily="34" charset="0"/>
                <a:cs typeface="Arial" panose="020B0604020202020204" pitchFamily="34" charset="0"/>
              </a:rPr>
              <a:t>Default Workbook</a:t>
            </a:r>
          </a:p>
        </p:txBody>
      </p:sp>
      <p:sp>
        <p:nvSpPr>
          <p:cNvPr id="3" name="Content Placeholder 2">
            <a:extLst>
              <a:ext uri="{FF2B5EF4-FFF2-40B4-BE49-F238E27FC236}">
                <a16:creationId xmlns:a16="http://schemas.microsoft.com/office/drawing/2014/main" id="{3AE28FB0-887C-473E-B4DC-859BBD6767E6}"/>
              </a:ext>
            </a:extLst>
          </p:cNvPr>
          <p:cNvSpPr>
            <a:spLocks noGrp="1"/>
          </p:cNvSpPr>
          <p:nvPr>
            <p:ph idx="1"/>
          </p:nvPr>
        </p:nvSpPr>
        <p:spPr>
          <a:xfrm>
            <a:off x="3867806" y="1825625"/>
            <a:ext cx="7485993" cy="2922946"/>
          </a:xfrm>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LUMA can “default” chart of account values in “downstream” fields on a transaction</a:t>
            </a:r>
          </a:p>
          <a:p>
            <a:pPr>
              <a:buFont typeface="Arial" panose="020B0604020202020204" pitchFamily="34" charset="0"/>
              <a:buChar char="•"/>
            </a:pPr>
            <a:r>
              <a:rPr lang="en-US" dirty="0">
                <a:latin typeface="Arial" panose="020B0604020202020204" pitchFamily="34" charset="0"/>
                <a:cs typeface="Arial" panose="020B0604020202020204" pitchFamily="34" charset="0"/>
              </a:rPr>
              <a:t>Agencies will identify which fields can be defaulted to what values for all entries</a:t>
            </a:r>
          </a:p>
          <a:p>
            <a:pPr>
              <a:buFont typeface="Arial" panose="020B0604020202020204" pitchFamily="34" charset="0"/>
              <a:buChar char="•"/>
            </a:pPr>
            <a:r>
              <a:rPr lang="en-US" dirty="0">
                <a:latin typeface="Arial" panose="020B0604020202020204" pitchFamily="34" charset="0"/>
                <a:cs typeface="Arial" panose="020B0604020202020204" pitchFamily="34" charset="0"/>
              </a:rPr>
              <a:t>This set-up is for ALL default values for your agency, not just payroll defaults.  </a:t>
            </a:r>
          </a:p>
        </p:txBody>
      </p:sp>
      <p:graphicFrame>
        <p:nvGraphicFramePr>
          <p:cNvPr id="5" name="Table 4">
            <a:extLst>
              <a:ext uri="{FF2B5EF4-FFF2-40B4-BE49-F238E27FC236}">
                <a16:creationId xmlns:a16="http://schemas.microsoft.com/office/drawing/2014/main" id="{CCD9F728-1B27-4157-83E9-E780F6C46C31}"/>
              </a:ext>
            </a:extLst>
          </p:cNvPr>
          <p:cNvGraphicFramePr>
            <a:graphicFrameLocks noGrp="1"/>
          </p:cNvGraphicFramePr>
          <p:nvPr>
            <p:extLst>
              <p:ext uri="{D42A27DB-BD31-4B8C-83A1-F6EECF244321}">
                <p14:modId xmlns:p14="http://schemas.microsoft.com/office/powerpoint/2010/main" val="517068378"/>
              </p:ext>
            </p:extLst>
          </p:nvPr>
        </p:nvGraphicFramePr>
        <p:xfrm>
          <a:off x="581192" y="5582529"/>
          <a:ext cx="11016344" cy="579120"/>
        </p:xfrm>
        <a:graphic>
          <a:graphicData uri="http://schemas.openxmlformats.org/drawingml/2006/table">
            <a:tbl>
              <a:tblPr firstRow="1" bandRow="1">
                <a:tableStyleId>{5C22544A-7EE6-4342-B048-85BDC9FD1C3A}</a:tableStyleId>
              </a:tblPr>
              <a:tblGrid>
                <a:gridCol w="918591">
                  <a:extLst>
                    <a:ext uri="{9D8B030D-6E8A-4147-A177-3AD203B41FA5}">
                      <a16:colId xmlns:a16="http://schemas.microsoft.com/office/drawing/2014/main" val="3742924083"/>
                    </a:ext>
                  </a:extLst>
                </a:gridCol>
                <a:gridCol w="905574">
                  <a:extLst>
                    <a:ext uri="{9D8B030D-6E8A-4147-A177-3AD203B41FA5}">
                      <a16:colId xmlns:a16="http://schemas.microsoft.com/office/drawing/2014/main" val="1486216621"/>
                    </a:ext>
                  </a:extLst>
                </a:gridCol>
                <a:gridCol w="1034288">
                  <a:extLst>
                    <a:ext uri="{9D8B030D-6E8A-4147-A177-3AD203B41FA5}">
                      <a16:colId xmlns:a16="http://schemas.microsoft.com/office/drawing/2014/main" val="2982862256"/>
                    </a:ext>
                  </a:extLst>
                </a:gridCol>
                <a:gridCol w="706755">
                  <a:extLst>
                    <a:ext uri="{9D8B030D-6E8A-4147-A177-3AD203B41FA5}">
                      <a16:colId xmlns:a16="http://schemas.microsoft.com/office/drawing/2014/main" val="1393540392"/>
                    </a:ext>
                  </a:extLst>
                </a:gridCol>
                <a:gridCol w="1040257">
                  <a:extLst>
                    <a:ext uri="{9D8B030D-6E8A-4147-A177-3AD203B41FA5}">
                      <a16:colId xmlns:a16="http://schemas.microsoft.com/office/drawing/2014/main" val="2461046955"/>
                    </a:ext>
                  </a:extLst>
                </a:gridCol>
                <a:gridCol w="1006729">
                  <a:extLst>
                    <a:ext uri="{9D8B030D-6E8A-4147-A177-3AD203B41FA5}">
                      <a16:colId xmlns:a16="http://schemas.microsoft.com/office/drawing/2014/main" val="1415881825"/>
                    </a:ext>
                  </a:extLst>
                </a:gridCol>
                <a:gridCol w="1038289">
                  <a:extLst>
                    <a:ext uri="{9D8B030D-6E8A-4147-A177-3AD203B41FA5}">
                      <a16:colId xmlns:a16="http://schemas.microsoft.com/office/drawing/2014/main" val="2349509193"/>
                    </a:ext>
                  </a:extLst>
                </a:gridCol>
                <a:gridCol w="1481146">
                  <a:extLst>
                    <a:ext uri="{9D8B030D-6E8A-4147-A177-3AD203B41FA5}">
                      <a16:colId xmlns:a16="http://schemas.microsoft.com/office/drawing/2014/main" val="1309041979"/>
                    </a:ext>
                  </a:extLst>
                </a:gridCol>
                <a:gridCol w="1392882">
                  <a:extLst>
                    <a:ext uri="{9D8B030D-6E8A-4147-A177-3AD203B41FA5}">
                      <a16:colId xmlns:a16="http://schemas.microsoft.com/office/drawing/2014/main" val="864919619"/>
                    </a:ext>
                  </a:extLst>
                </a:gridCol>
                <a:gridCol w="1491833">
                  <a:extLst>
                    <a:ext uri="{9D8B030D-6E8A-4147-A177-3AD203B41FA5}">
                      <a16:colId xmlns:a16="http://schemas.microsoft.com/office/drawing/2014/main" val="3471495838"/>
                    </a:ext>
                  </a:extLst>
                </a:gridCol>
              </a:tblGrid>
              <a:tr h="370840">
                <a:tc>
                  <a:txBody>
                    <a:bodyPr/>
                    <a:lstStyle/>
                    <a:p>
                      <a:pPr algn="ctr"/>
                      <a:r>
                        <a:rPr lang="en-US" sz="1600" b="1" cap="none" spc="0"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cap="none" spc="0"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Project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cap="none" spc="0"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Org Unit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cap="none" spc="0"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cap="none" spc="0"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cap="none" spc="0"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Account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cap="none" spc="0"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cap="none" spc="0"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Additional Reporting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cap="none" spc="0"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Approp</a:t>
                      </a:r>
                    </a:p>
                    <a:p>
                      <a:pPr algn="ctr"/>
                      <a:r>
                        <a:rPr lang="en-US" sz="1600" b="1" cap="none" spc="0"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cap="none" spc="0"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Funding 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311136"/>
                  </a:ext>
                </a:extLst>
              </a:tr>
            </a:tbl>
          </a:graphicData>
        </a:graphic>
      </p:graphicFrame>
      <p:sp>
        <p:nvSpPr>
          <p:cNvPr id="6" name="TextBox 5">
            <a:extLst>
              <a:ext uri="{FF2B5EF4-FFF2-40B4-BE49-F238E27FC236}">
                <a16:creationId xmlns:a16="http://schemas.microsoft.com/office/drawing/2014/main" id="{F8B2FBBF-0A9C-4568-AA61-6A101DD4A1BC}"/>
              </a:ext>
            </a:extLst>
          </p:cNvPr>
          <p:cNvSpPr txBox="1"/>
          <p:nvPr/>
        </p:nvSpPr>
        <p:spPr>
          <a:xfrm>
            <a:off x="2711669" y="5039435"/>
            <a:ext cx="7743002" cy="523220"/>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Luma General Ledger Distribution String</a:t>
            </a:r>
          </a:p>
        </p:txBody>
      </p:sp>
    </p:spTree>
    <p:extLst>
      <p:ext uri="{BB962C8B-B14F-4D97-AF65-F5344CB8AC3E}">
        <p14:creationId xmlns:p14="http://schemas.microsoft.com/office/powerpoint/2010/main" val="191887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05CC5-A412-4B29-9279-2997EEB3D38E}"/>
              </a:ext>
            </a:extLst>
          </p:cNvPr>
          <p:cNvSpPr>
            <a:spLocks noGrp="1"/>
          </p:cNvSpPr>
          <p:nvPr>
            <p:ph idx="1"/>
          </p:nvPr>
        </p:nvSpPr>
        <p:spPr>
          <a:xfrm>
            <a:off x="581192" y="1977336"/>
            <a:ext cx="10515600" cy="4351338"/>
          </a:xfrm>
        </p:spPr>
        <p:txBody>
          <a:bodyPr>
            <a:normAutofit/>
          </a:bodyPr>
          <a:lstStyle/>
          <a:p>
            <a:pPr>
              <a:buFont typeface="Arial" panose="020B0604020202020204" pitchFamily="34" charset="0"/>
              <a:buChar char="•"/>
            </a:pPr>
            <a:r>
              <a:rPr lang="en-US" sz="2000" dirty="0">
                <a:latin typeface="Arial" panose="020B0604020202020204" pitchFamily="34" charset="0"/>
                <a:cs typeface="Arial" panose="020B0604020202020204" pitchFamily="34" charset="0"/>
              </a:rPr>
              <a:t>For each </a:t>
            </a:r>
            <a:r>
              <a:rPr lang="en-US" sz="2000" dirty="0">
                <a:solidFill>
                  <a:srgbClr val="092F57"/>
                </a:solidFill>
                <a:latin typeface="Arial" panose="020B0604020202020204" pitchFamily="34" charset="0"/>
                <a:cs typeface="Arial" panose="020B0604020202020204" pitchFamily="34" charset="0"/>
              </a:rPr>
              <a:t>Project</a:t>
            </a:r>
            <a:r>
              <a:rPr lang="en-US" sz="2000" dirty="0">
                <a:latin typeface="Arial" panose="020B0604020202020204" pitchFamily="34" charset="0"/>
                <a:cs typeface="Arial" panose="020B0604020202020204" pitchFamily="34" charset="0"/>
              </a:rPr>
              <a:t> Posting Code (Column A) indicate in columns C, E, G I, K, or M and LUMA posting values that can be defaulted using the Project Posting Code.  </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If no value can be defaulted, leave the field blank. </a:t>
            </a:r>
          </a:p>
        </p:txBody>
      </p:sp>
      <p:sp>
        <p:nvSpPr>
          <p:cNvPr id="2" name="Title 1">
            <a:extLst>
              <a:ext uri="{FF2B5EF4-FFF2-40B4-BE49-F238E27FC236}">
                <a16:creationId xmlns:a16="http://schemas.microsoft.com/office/drawing/2014/main" id="{F40032BB-2657-410E-99E9-502D56D4BFA9}"/>
              </a:ext>
            </a:extLst>
          </p:cNvPr>
          <p:cNvSpPr>
            <a:spLocks noGrp="1"/>
          </p:cNvSpPr>
          <p:nvPr>
            <p:ph type="title"/>
          </p:nvPr>
        </p:nvSpPr>
        <p:spPr/>
        <p:txBody>
          <a:bodyPr>
            <a:normAutofit/>
          </a:bodyPr>
          <a:lstStyle/>
          <a:p>
            <a:r>
              <a:rPr lang="en-US" sz="3200" cap="none" dirty="0">
                <a:latin typeface="Arial" panose="020B0604020202020204" pitchFamily="34" charset="0"/>
                <a:cs typeface="Arial" panose="020B0604020202020204" pitchFamily="34" charset="0"/>
              </a:rPr>
              <a:t>Default Workbook – Step A – Project</a:t>
            </a:r>
          </a:p>
        </p:txBody>
      </p:sp>
      <p:pic>
        <p:nvPicPr>
          <p:cNvPr id="7" name="Picture 6">
            <a:extLst>
              <a:ext uri="{FF2B5EF4-FFF2-40B4-BE49-F238E27FC236}">
                <a16:creationId xmlns:a16="http://schemas.microsoft.com/office/drawing/2014/main" id="{B8955080-C287-47EC-A4E6-B110B28B613E}"/>
              </a:ext>
            </a:extLst>
          </p:cNvPr>
          <p:cNvPicPr>
            <a:picLocks noChangeAspect="1"/>
          </p:cNvPicPr>
          <p:nvPr/>
        </p:nvPicPr>
        <p:blipFill>
          <a:blip r:embed="rId3"/>
          <a:stretch>
            <a:fillRect/>
          </a:stretch>
        </p:blipFill>
        <p:spPr>
          <a:xfrm>
            <a:off x="1190502" y="3297052"/>
            <a:ext cx="7892538" cy="1966855"/>
          </a:xfrm>
          <a:prstGeom prst="rect">
            <a:avLst/>
          </a:prstGeom>
          <a:ln w="28575">
            <a:solidFill>
              <a:sysClr val="windowText" lastClr="000000"/>
            </a:solidFill>
          </a:ln>
        </p:spPr>
      </p:pic>
    </p:spTree>
    <p:extLst>
      <p:ext uri="{BB962C8B-B14F-4D97-AF65-F5344CB8AC3E}">
        <p14:creationId xmlns:p14="http://schemas.microsoft.com/office/powerpoint/2010/main" val="2090903083"/>
      </p:ext>
    </p:extLst>
  </p:cSld>
  <p:clrMapOvr>
    <a:masterClrMapping/>
  </p:clrMapOvr>
</p:sld>
</file>

<file path=ppt/theme/theme1.xml><?xml version="1.0" encoding="utf-8"?>
<a:theme xmlns:a="http://schemas.openxmlformats.org/drawingml/2006/main" name="Dividend">
  <a:themeElements>
    <a:clrScheme name="Custom 70">
      <a:dk1>
        <a:sysClr val="windowText" lastClr="000000"/>
      </a:dk1>
      <a:lt1>
        <a:sysClr val="window" lastClr="FFFFFF"/>
      </a:lt1>
      <a:dk2>
        <a:srgbClr val="092F57"/>
      </a:dk2>
      <a:lt2>
        <a:srgbClr val="A7A8AA"/>
      </a:lt2>
      <a:accent1>
        <a:srgbClr val="092F57"/>
      </a:accent1>
      <a:accent2>
        <a:srgbClr val="FFB81C"/>
      </a:accent2>
      <a:accent3>
        <a:srgbClr val="A7A8AA"/>
      </a:accent3>
      <a:accent4>
        <a:srgbClr val="E14504"/>
      </a:accent4>
      <a:accent5>
        <a:srgbClr val="6CC24A"/>
      </a:accent5>
      <a:accent6>
        <a:srgbClr val="092F57"/>
      </a:accent6>
      <a:hlink>
        <a:srgbClr val="E14504"/>
      </a:hlink>
      <a:folHlink>
        <a:srgbClr val="FFB81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Props1.xml><?xml version="1.0" encoding="utf-8"?>
<ds:datastoreItem xmlns:ds="http://schemas.openxmlformats.org/officeDocument/2006/customXml" ds:itemID="{E6322240-34A5-4D08-B0FE-28D31037D273}"/>
</file>

<file path=customXml/itemProps2.xml><?xml version="1.0" encoding="utf-8"?>
<ds:datastoreItem xmlns:ds="http://schemas.openxmlformats.org/officeDocument/2006/customXml" ds:itemID="{37D5EA56-2605-43AC-AB10-C3CAA7F82FE8}"/>
</file>

<file path=customXml/itemProps3.xml><?xml version="1.0" encoding="utf-8"?>
<ds:datastoreItem xmlns:ds="http://schemas.openxmlformats.org/officeDocument/2006/customXml" ds:itemID="{CB293F62-171B-4634-A97C-0B618FF4BD3C}"/>
</file>

<file path=docProps/app.xml><?xml version="1.0" encoding="utf-8"?>
<Properties xmlns="http://schemas.openxmlformats.org/officeDocument/2006/extended-properties" xmlns:vt="http://schemas.openxmlformats.org/officeDocument/2006/docPropsVTypes">
  <Template>2020-10-27 Governance Board Meeting Presentation</Template>
  <TotalTime>6694</TotalTime>
  <Words>1536</Words>
  <Application>Microsoft Office PowerPoint</Application>
  <PresentationFormat>Widescreen</PresentationFormat>
  <Paragraphs>180</Paragraphs>
  <Slides>34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 2</vt:lpstr>
      <vt:lpstr>Dividend</vt:lpstr>
      <vt:lpstr>Default Values  &amp;  Payroll Crosswalk Workbooks</vt:lpstr>
      <vt:lpstr>PowerPoint Presentation</vt:lpstr>
      <vt:lpstr>Expected Outcomes of this Kick-off</vt:lpstr>
      <vt:lpstr>Expected Outcomes of this Kick-off</vt:lpstr>
      <vt:lpstr>Luma Chart of Accounts (COA) Default Workbooks &amp; Payroll Workbook</vt:lpstr>
      <vt:lpstr>Luma Chart of Accounts Default   &amp; Payroll Crosswalk Workbooks</vt:lpstr>
      <vt:lpstr>Default Workbook</vt:lpstr>
      <vt:lpstr>Default Workbook</vt:lpstr>
      <vt:lpstr>Default Workbook – Step A – Project</vt:lpstr>
      <vt:lpstr>Default Workbook</vt:lpstr>
      <vt:lpstr>Questions?</vt:lpstr>
      <vt:lpstr>Payroll Crosswalk</vt:lpstr>
      <vt:lpstr>Payroll Crosswalk Purpose </vt:lpstr>
      <vt:lpstr>PowerPoint Presentation</vt:lpstr>
      <vt:lpstr>Instructions</vt:lpstr>
      <vt:lpstr>Payroll-Luma Crosswalk</vt:lpstr>
      <vt:lpstr>Payroll-Luma Crosswalk</vt:lpstr>
      <vt:lpstr>Each Row can have only one PCA, Index  or Project Code:</vt:lpstr>
      <vt:lpstr>You may not have BOTH a PCA and Index code on the same row…</vt:lpstr>
      <vt:lpstr>You may not have BOTH a PCA and Index code on the same row…</vt:lpstr>
      <vt:lpstr>Luma Mapping</vt:lpstr>
      <vt:lpstr>Index/PCA/Project to Luma Mapping</vt:lpstr>
      <vt:lpstr>Position Distribution Defaults - Mass Updates</vt:lpstr>
      <vt:lpstr>Position Distribution Defaults – Mass Updates</vt:lpstr>
      <vt:lpstr>Position Distribution Defaults – Mass Updates</vt:lpstr>
      <vt:lpstr>IPOPS Example</vt:lpstr>
      <vt:lpstr>IPOPS Examples of Overrides for Earnings</vt:lpstr>
      <vt:lpstr>I-Time Example</vt:lpstr>
      <vt:lpstr>I-Time Examples of Overrides for Earnings</vt:lpstr>
      <vt:lpstr>Recap</vt:lpstr>
      <vt:lpstr>Resources</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Payroll-Luma Crosswalk and Position Distribution Defaults</dc:title>
  <dc:creator>Sandra Tisdale</dc:creator>
  <cp:lastModifiedBy>Sandra Tisdale</cp:lastModifiedBy>
  <cp:revision>72</cp:revision>
  <dcterms:created xsi:type="dcterms:W3CDTF">2020-11-02T17:00:04Z</dcterms:created>
  <dcterms:modified xsi:type="dcterms:W3CDTF">2020-11-16T23:10:56Z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ies>
</file>